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0" r:id="rId9"/>
    <p:sldId id="269" r:id="rId10"/>
    <p:sldId id="265" r:id="rId11"/>
    <p:sldId id="266" r:id="rId12"/>
    <p:sldId id="268" r:id="rId13"/>
    <p:sldId id="264" r:id="rId14"/>
    <p:sldId id="271" r:id="rId15"/>
    <p:sldId id="259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9" autoAdjust="0"/>
    <p:restoredTop sz="94660"/>
  </p:normalViewPr>
  <p:slideViewPr>
    <p:cSldViewPr>
      <p:cViewPr>
        <p:scale>
          <a:sx n="75" d="100"/>
          <a:sy n="75" d="100"/>
        </p:scale>
        <p:origin x="1172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AD5AC7-066A-49C8-8CAE-2C92B311D730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65400"/>
            <a:ext cx="4176713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7563"/>
            <a:ext cx="417671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618163" y="260350"/>
            <a:ext cx="1619250" cy="5473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260350"/>
            <a:ext cx="4710113" cy="5473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1638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071938" y="981075"/>
            <a:ext cx="31654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60350"/>
            <a:ext cx="6408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64817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c7ff.kxcdn.com/blog/wp-content/uploads/2017/03/Alpha-beta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c7ff.kxcdn.com/blog/wp-content/uploads/2017/03/ttt-minimax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c7ff.kxcdn.com/blog/wp-content/uploads/2017/03/Minimax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blog-c7ff.kxcdn.com/blog/wp-content/uploads/2017/03/Minimax-3.jpg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c7ff.kxcdn.com/blog/wp-content/uploads/2017/03/alpha-beta-pruning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5" y="1916832"/>
            <a:ext cx="3492500" cy="793750"/>
          </a:xfrm>
          <a:noFill/>
        </p:spPr>
        <p:txBody>
          <a:bodyPr/>
          <a:lstStyle/>
          <a:p>
            <a:r>
              <a:rPr lang="fr-FR" sz="3200" b="0" dirty="0">
                <a:latin typeface="Tahoma" charset="0"/>
              </a:rPr>
              <a:t>Tic Tac </a:t>
            </a:r>
            <a:r>
              <a:rPr lang="fr-FR" sz="3200" b="0" dirty="0" err="1">
                <a:latin typeface="Tahoma" charset="0"/>
              </a:rPr>
              <a:t>Toe</a:t>
            </a:r>
            <a:endParaRPr lang="uk-UA" sz="3200" b="0" dirty="0">
              <a:latin typeface="Tahoma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664920-CEA9-6CAA-90FB-C63CE1E0FADB}"/>
              </a:ext>
            </a:extLst>
          </p:cNvPr>
          <p:cNvSpPr/>
          <p:nvPr/>
        </p:nvSpPr>
        <p:spPr>
          <a:xfrm>
            <a:off x="539552" y="2743118"/>
            <a:ext cx="61941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Fadila Alaoui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Ibtissam</a:t>
            </a:r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fr-FR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Labyad</a:t>
            </a:r>
            <a:endParaRPr lang="fr-F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Safaa Amir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Élagage alpha-</a:t>
            </a:r>
            <a:r>
              <a:rPr lang="en-US" i="1" u="sng" dirty="0" err="1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bêta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3" name="Image 2">
            <a:hlinkClick r:id="rId3"/>
            <a:extLst>
              <a:ext uri="{FF2B5EF4-FFF2-40B4-BE49-F238E27FC236}">
                <a16:creationId xmlns:a16="http://schemas.microsoft.com/office/drawing/2014/main" id="{56DE7976-DE78-B503-D2D9-C410536DA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5496329" cy="3929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55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Élagage alpha-</a:t>
            </a:r>
            <a:r>
              <a:rPr lang="en-US" i="1" u="sng" dirty="0" err="1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bêta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A393F-26A7-A84E-3E38-A0EF4B3CF946}"/>
              </a:ext>
            </a:extLst>
          </p:cNvPr>
          <p:cNvSpPr/>
          <p:nvPr/>
        </p:nvSpPr>
        <p:spPr>
          <a:xfrm>
            <a:off x="2284194" y="1475492"/>
            <a:ext cx="22878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Courier New" panose="02070309020205020404" pitchFamily="49" charset="0"/>
              <a:buChar char="o"/>
            </a:pPr>
            <a:r>
              <a: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Pseudocode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7B77A-F5C3-39FC-DB35-C9E4B635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2132856"/>
            <a:ext cx="7137960" cy="3456038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E4D3125-3076-216C-7061-C061B1A84356}"/>
              </a:ext>
            </a:extLst>
          </p:cNvPr>
          <p:cNvSpPr/>
          <p:nvPr/>
        </p:nvSpPr>
        <p:spPr>
          <a:xfrm>
            <a:off x="1979712" y="2081377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5FE6AC-CA8F-A019-6B7A-3AD733302DE0}"/>
              </a:ext>
            </a:extLst>
          </p:cNvPr>
          <p:cNvSpPr/>
          <p:nvPr/>
        </p:nvSpPr>
        <p:spPr>
          <a:xfrm>
            <a:off x="8849233" y="2081377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E09F1D-ADEF-C7D4-4E7B-E6F7350E24F4}"/>
              </a:ext>
            </a:extLst>
          </p:cNvPr>
          <p:cNvSpPr/>
          <p:nvPr/>
        </p:nvSpPr>
        <p:spPr>
          <a:xfrm>
            <a:off x="1979711" y="5485937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A32B89-B88A-FBC0-99E5-5EFE3BE669BE}"/>
              </a:ext>
            </a:extLst>
          </p:cNvPr>
          <p:cNvSpPr/>
          <p:nvPr/>
        </p:nvSpPr>
        <p:spPr>
          <a:xfrm>
            <a:off x="8849232" y="5485936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Élagage alpha-</a:t>
            </a:r>
            <a:r>
              <a:rPr lang="en-US" i="1" u="sng" dirty="0" err="1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bêta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7397E2-47B0-98B6-6389-B7A649E07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38" y="1663167"/>
            <a:ext cx="6761112" cy="47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Interface graphique avec tkinter :</a:t>
            </a:r>
          </a:p>
          <a:p>
            <a:endParaRPr lang="en-US" dirty="0"/>
          </a:p>
          <a:p>
            <a:pPr marL="457200" lvl="1" indent="0">
              <a:buNone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4CC2EF-D980-6033-0E3D-E61776F1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66" y="1772816"/>
            <a:ext cx="7140855" cy="47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3AB16-983E-6A47-D5E8-397285D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13DC80-C957-C74E-FA61-D5C1158A5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31" y="1426269"/>
            <a:ext cx="6408737" cy="4005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476A11-E1CA-795A-3751-9B0C2448D00D}"/>
              </a:ext>
            </a:extLst>
          </p:cNvPr>
          <p:cNvSpPr/>
          <p:nvPr/>
        </p:nvSpPr>
        <p:spPr>
          <a:xfrm>
            <a:off x="3563888" y="2348880"/>
            <a:ext cx="39805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tx2">
                      <a:alpha val="40000"/>
                    </a:schemeClr>
                  </a:glow>
                </a:effectLst>
              </a:rPr>
              <a:t>Importance</a:t>
            </a:r>
          </a:p>
          <a:p>
            <a:pPr algn="ctr"/>
            <a:r>
              <a:rPr lang="fr-F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tx2">
                      <a:alpha val="40000"/>
                    </a:schemeClr>
                  </a:glow>
                </a:effectLst>
              </a:rPr>
              <a:t>D’IA</a:t>
            </a:r>
          </a:p>
        </p:txBody>
      </p:sp>
    </p:spTree>
    <p:extLst>
      <p:ext uri="{BB962C8B-B14F-4D97-AF65-F5344CB8AC3E}">
        <p14:creationId xmlns:p14="http://schemas.microsoft.com/office/powerpoint/2010/main" val="187710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48D621-ACDE-DC60-6E9F-9E108AD1E37C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AEAF2-CDFC-17E2-0DA2-A3F6126846BC}"/>
              </a:ext>
            </a:extLst>
          </p:cNvPr>
          <p:cNvSpPr/>
          <p:nvPr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52F75B-1FBB-2336-4A2D-1C6D375F8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1"/>
          <a:stretch/>
        </p:blipFill>
        <p:spPr>
          <a:xfrm>
            <a:off x="0" y="1484784"/>
            <a:ext cx="9144000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4321175" cy="649287"/>
          </a:xfrm>
        </p:spPr>
        <p:txBody>
          <a:bodyPr/>
          <a:lstStyle/>
          <a:p>
            <a:r>
              <a:rPr lang="fr-FR" sz="3600" b="1" dirty="0">
                <a:latin typeface="Tahoma" charset="0"/>
              </a:rPr>
              <a:t>Introduction</a:t>
            </a:r>
            <a:endParaRPr lang="uk-UA" sz="3600" b="1" dirty="0">
              <a:latin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124744"/>
                <a:ext cx="8388350" cy="4254500"/>
              </a:xfrm>
            </p:spPr>
            <p:txBody>
              <a:bodyPr/>
              <a:lstStyle/>
              <a:p>
                <a:endParaRPr lang="en-US" sz="1800" b="1" i="1" u="sng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</a:endParaRPr>
              </a:p>
              <a:p>
                <a:endParaRPr lang="en-US" sz="2400" b="1" i="1" u="sng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</a:endParaRPr>
              </a:p>
              <a:p>
                <a:r>
                  <a:rPr lang="en-US" sz="2400" b="1" i="1" u="sng" dirty="0"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rPr>
                  <a:t>Tic Tac Toe</a:t>
                </a:r>
                <a:r>
                  <a:rPr lang="en-US" sz="2400" b="1" i="1" dirty="0"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rPr>
                  <a:t> :</a:t>
                </a:r>
              </a:p>
              <a:p>
                <a:pPr marL="0" indent="0">
                  <a:buNone/>
                </a:pPr>
                <a:endParaRPr lang="en-US" altLang="ko-KR" sz="2400" b="1" dirty="0">
                  <a:latin typeface="Verdana" pitchFamily="34" charset="0"/>
                  <a:ea typeface="굴림" charset="-127"/>
                </a:endParaRPr>
              </a:p>
              <a:p>
                <a:pPr lvl="1">
                  <a:lnSpc>
                    <a:spcPct val="80000"/>
                  </a:lnSpc>
                  <a:buClr>
                    <a:schemeClr val="accent1">
                      <a:lumMod val="75000"/>
                    </a:schemeClr>
                  </a:buClr>
                  <a:buFont typeface="Courier New" panose="02070309020205020404" pitchFamily="49" charset="0"/>
                  <a:buChar char="o"/>
                </a:pPr>
                <a:r>
                  <a:rPr lang="en-US" altLang="ko-KR" sz="1800" b="0" dirty="0">
                    <a:latin typeface="+mj-lt"/>
                    <a:ea typeface="굴림" charset="-127"/>
                  </a:rPr>
                  <a:t>Jeu sur grille </a:t>
                </a:r>
                <a14:m>
                  <m:oMath xmlns:m="http://schemas.openxmlformats.org/officeDocument/2006/math">
                    <m:r>
                      <a:rPr lang="fr-FR" altLang="ko-KR" sz="1800" b="0" i="0" smtClean="0">
                        <a:latin typeface="+mj-lt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1800" b="0" i="1" smtClean="0">
                        <a:latin typeface="+mj-lt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altLang="ko-KR" sz="1800" b="0" i="1" smtClean="0">
                        <a:latin typeface="+mj-lt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sz="1800" b="0" dirty="0">
                    <a:latin typeface="+mj-lt"/>
                    <a:ea typeface="굴림" charset="-127"/>
                  </a:rPr>
                  <a:t> .</a:t>
                </a:r>
              </a:p>
              <a:p>
                <a:pPr lvl="1">
                  <a:lnSpc>
                    <a:spcPct val="80000"/>
                  </a:lnSpc>
                  <a:buFont typeface="Courier New" panose="02070309020205020404" pitchFamily="49" charset="0"/>
                  <a:buChar char="o"/>
                </a:pPr>
                <a:endParaRPr lang="en-US" altLang="ko-KR" sz="1800" b="0" dirty="0">
                  <a:latin typeface="+mj-lt"/>
                  <a:ea typeface="굴림" charset="-127"/>
                </a:endParaRPr>
              </a:p>
              <a:p>
                <a:pPr lvl="1">
                  <a:lnSpc>
                    <a:spcPct val="80000"/>
                  </a:lnSpc>
                  <a:buClr>
                    <a:schemeClr val="accent1">
                      <a:lumMod val="75000"/>
                    </a:schemeClr>
                  </a:buClr>
                  <a:buFont typeface="Courier New" panose="02070309020205020404" pitchFamily="49" charset="0"/>
                  <a:buChar char="o"/>
                </a:pPr>
                <a:r>
                  <a:rPr lang="fr-FR" altLang="ko-KR" sz="1800" b="0" dirty="0">
                    <a:latin typeface="+mj-lt"/>
                    <a:ea typeface="굴림" charset="-127"/>
                  </a:rPr>
                  <a:t>Deux joueurs s'affrontent. Ils doivent remplir chacun à leur tour une case de la grille avec le symbole qui leur est attribué </a:t>
                </a:r>
                <a:r>
                  <a:rPr lang="fr-FR" altLang="ko-KR" sz="1800" dirty="0">
                    <a:latin typeface="+mj-lt"/>
                    <a:ea typeface="굴림" charset="-127"/>
                  </a:rPr>
                  <a:t>:</a:t>
                </a:r>
                <a:r>
                  <a:rPr lang="fr-FR" altLang="ko-KR" sz="1800" b="0" dirty="0">
                    <a:latin typeface="+mj-lt"/>
                    <a:ea typeface="굴림" charset="-127"/>
                  </a:rPr>
                  <a:t> </a:t>
                </a:r>
                <a:r>
                  <a:rPr lang="fr-FR" altLang="ko-KR" sz="1800" dirty="0">
                    <a:solidFill>
                      <a:srgbClr val="00B0F0"/>
                    </a:solidFill>
                    <a:latin typeface="+mj-lt"/>
                    <a:ea typeface="굴림" charset="-127"/>
                  </a:rPr>
                  <a:t>O</a:t>
                </a:r>
                <a:r>
                  <a:rPr lang="fr-FR" altLang="ko-KR" sz="1800" b="0" dirty="0">
                    <a:latin typeface="+mj-lt"/>
                    <a:ea typeface="굴림" charset="-127"/>
                  </a:rPr>
                  <a:t> ou </a:t>
                </a:r>
                <a:r>
                  <a:rPr lang="fr-FR" altLang="ko-KR" sz="1800" dirty="0">
                    <a:solidFill>
                      <a:srgbClr val="00B0F0"/>
                    </a:solidFill>
                    <a:latin typeface="+mj-lt"/>
                    <a:ea typeface="굴림" charset="-127"/>
                  </a:rPr>
                  <a:t>X</a:t>
                </a:r>
                <a:r>
                  <a:rPr lang="fr-FR" altLang="ko-KR" sz="1800" dirty="0">
                    <a:latin typeface="+mj-lt"/>
                    <a:ea typeface="굴림" charset="-127"/>
                  </a:rPr>
                  <a:t> </a:t>
                </a:r>
                <a:r>
                  <a:rPr lang="fr-FR" altLang="ko-KR" sz="1800" b="0" dirty="0">
                    <a:latin typeface="+mj-lt"/>
                    <a:ea typeface="굴림" charset="-127"/>
                  </a:rPr>
                  <a:t>.</a:t>
                </a:r>
                <a:r>
                  <a:rPr lang="en-US" altLang="ko-KR" sz="1800" b="0" dirty="0">
                    <a:latin typeface="+mj-lt"/>
                    <a:ea typeface="굴림" charset="-127"/>
                  </a:rPr>
                  <a:t> </a:t>
                </a:r>
              </a:p>
              <a:p>
                <a:pPr lvl="1">
                  <a:lnSpc>
                    <a:spcPct val="80000"/>
                  </a:lnSpc>
                  <a:buFont typeface="Courier New" panose="02070309020205020404" pitchFamily="49" charset="0"/>
                  <a:buChar char="o"/>
                </a:pPr>
                <a:endParaRPr lang="en-US" altLang="ko-KR" sz="1800" b="0" dirty="0">
                  <a:latin typeface="+mj-lt"/>
                  <a:ea typeface="굴림" charset="-127"/>
                </a:endParaRPr>
              </a:p>
              <a:p>
                <a:pPr lvl="1">
                  <a:lnSpc>
                    <a:spcPct val="80000"/>
                  </a:lnSpc>
                  <a:buClr>
                    <a:schemeClr val="accent1">
                      <a:lumMod val="75000"/>
                    </a:schemeClr>
                  </a:buClr>
                  <a:buFont typeface="Courier New" panose="02070309020205020404" pitchFamily="49" charset="0"/>
                  <a:buChar char="o"/>
                </a:pPr>
                <a:r>
                  <a:rPr lang="fr-FR" altLang="ko-KR" sz="1800" b="0" dirty="0">
                    <a:latin typeface="+mj-lt"/>
                    <a:ea typeface="굴림" charset="-127"/>
                  </a:rPr>
                  <a:t>Le gagnant est celui qui arrive à aligner trois symboles identiques, horizontalement, verticalement ou en diagonale .</a:t>
                </a:r>
                <a:endParaRPr lang="en-US" altLang="ko-KR" sz="1800" b="0" dirty="0">
                  <a:latin typeface="+mj-lt"/>
                  <a:ea typeface="굴림" charset="-127"/>
                </a:endParaRP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124744"/>
                <a:ext cx="8388350" cy="4254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Minimax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fr-FR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Minimax est un algorithme récursif qui est utilisé pour choisir un coup optimal 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  <a:p>
            <a:pPr lvl="1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fr-FR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est utilisé dans plusieurs jeux dite jeu d’informations parfaits 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fr-FR" sz="1800" b="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fr-FR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 aide à minimiser la perte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Minimax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6" name="Image 5">
            <a:hlinkClick r:id="rId3"/>
            <a:extLst>
              <a:ext uri="{FF2B5EF4-FFF2-40B4-BE49-F238E27FC236}">
                <a16:creationId xmlns:a16="http://schemas.microsoft.com/office/drawing/2014/main" id="{1CC18F21-F7FE-6CCB-8EBA-A1E47A0CC5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/>
          <a:stretch/>
        </p:blipFill>
        <p:spPr bwMode="auto">
          <a:xfrm>
            <a:off x="2051720" y="1698774"/>
            <a:ext cx="6665102" cy="4824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28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Minimax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7" name="Image 6" descr="Minimax Algorithm Step 2">
            <a:hlinkClick r:id="rId3"/>
            <a:extLst>
              <a:ext uri="{FF2B5EF4-FFF2-40B4-BE49-F238E27FC236}">
                <a16:creationId xmlns:a16="http://schemas.microsoft.com/office/drawing/2014/main" id="{8C1405D7-8B20-3928-D2F5-8A30C2B7A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61" y="1484784"/>
            <a:ext cx="4824065" cy="281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Algorithme Minimax">
            <a:hlinkClick r:id="rId5"/>
            <a:extLst>
              <a:ext uri="{FF2B5EF4-FFF2-40B4-BE49-F238E27FC236}">
                <a16:creationId xmlns:a16="http://schemas.microsoft.com/office/drawing/2014/main" id="{25DF9DE2-4683-63B9-72C2-F415D55E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72" y="4160459"/>
            <a:ext cx="4725441" cy="2697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8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Minimax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7AA16-2AB8-A94F-A670-8496A26DBEA8}"/>
              </a:ext>
            </a:extLst>
          </p:cNvPr>
          <p:cNvSpPr/>
          <p:nvPr/>
        </p:nvSpPr>
        <p:spPr>
          <a:xfrm>
            <a:off x="2284194" y="1475492"/>
            <a:ext cx="22878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Courier New" panose="02070309020205020404" pitchFamily="49" charset="0"/>
              <a:buChar char="o"/>
            </a:pPr>
            <a:r>
              <a: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Pseudocode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DFEEF0-538B-3120-CDD6-C9291B8F7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" t="2642" r="2476" b="2038"/>
          <a:stretch/>
        </p:blipFill>
        <p:spPr>
          <a:xfrm>
            <a:off x="2010660" y="2235812"/>
            <a:ext cx="6953953" cy="371346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40EA5BA6-2C33-1B62-7223-337A72B5FD5D}"/>
              </a:ext>
            </a:extLst>
          </p:cNvPr>
          <p:cNvSpPr/>
          <p:nvPr/>
        </p:nvSpPr>
        <p:spPr>
          <a:xfrm>
            <a:off x="1959181" y="2184333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69E452-A193-6C8D-7335-9B0D6F0A4601}"/>
              </a:ext>
            </a:extLst>
          </p:cNvPr>
          <p:cNvSpPr/>
          <p:nvPr/>
        </p:nvSpPr>
        <p:spPr>
          <a:xfrm>
            <a:off x="8898598" y="2184333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A77C91C-F28A-EC0C-F0E2-C0DBFE4369B7}"/>
              </a:ext>
            </a:extLst>
          </p:cNvPr>
          <p:cNvSpPr/>
          <p:nvPr/>
        </p:nvSpPr>
        <p:spPr>
          <a:xfrm>
            <a:off x="8898598" y="5825446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16002A0-0953-DAB7-7CF3-5B9459859F2C}"/>
              </a:ext>
            </a:extLst>
          </p:cNvPr>
          <p:cNvSpPr/>
          <p:nvPr/>
        </p:nvSpPr>
        <p:spPr>
          <a:xfrm>
            <a:off x="1959180" y="5825445"/>
            <a:ext cx="102957" cy="1029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5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Minimax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2B6C21-8EA6-F197-A8E0-5844291D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82" y="1776828"/>
            <a:ext cx="6952431" cy="40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4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Élagage alpha-</a:t>
            </a:r>
            <a:r>
              <a:rPr lang="en-US" i="1" u="sng" dirty="0" err="1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bêta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fr-FR" sz="1800" b="0" dirty="0">
                <a:latin typeface="Times New Roman" panose="02020603050405020304" pitchFamily="18" charset="0"/>
              </a:rPr>
              <a:t>Une technique permettant de réduire le nombre de nœuds évalués par l'algorithme minimax 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0" dirty="0">
              <a:latin typeface="Times New Roman" panose="02020603050405020304" pitchFamily="18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fr-FR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est utilisé dans des programmes informatiques qui jouent à des jeux à 2 joueurs 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1003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r>
              <a:rPr lang="en-US" i="1" u="sng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Élagage alpha-</a:t>
            </a:r>
            <a:r>
              <a:rPr lang="en-US" i="1" u="sng" dirty="0" err="1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bêta</a:t>
            </a:r>
            <a:r>
              <a:rPr lang="en-US" i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 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2" name="Image 1" descr="Élagage alpha-bêta">
            <a:hlinkClick r:id="rId3"/>
            <a:extLst>
              <a:ext uri="{FF2B5EF4-FFF2-40B4-BE49-F238E27FC236}">
                <a16:creationId xmlns:a16="http://schemas.microsoft.com/office/drawing/2014/main" id="{8014B205-1D57-1B82-B92B-9B5C2A2E1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4" y="1700808"/>
            <a:ext cx="5320620" cy="26116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C162B9-0613-54CC-1E3A-2A937CAAE138}"/>
              </a:ext>
            </a:extLst>
          </p:cNvPr>
          <p:cNvSpPr txBox="1"/>
          <p:nvPr/>
        </p:nvSpPr>
        <p:spPr>
          <a:xfrm>
            <a:off x="2123728" y="4941168"/>
            <a:ext cx="6840885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fr-FR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Dans ce cas,</a:t>
            </a:r>
            <a:endParaRPr lang="fr-FR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Minimax Decision = MAX{MIN{3,5,10}, MIN{2,a,b}, MIN{2,7,3}}</a:t>
            </a:r>
            <a:br>
              <a:rPr lang="fr-FR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= MAX{3,c,2}</a:t>
            </a:r>
            <a:br>
              <a:rPr lang="fr-FR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= 3</a:t>
            </a:r>
            <a:endParaRPr lang="fr-FR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44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217</Words>
  <Application>Microsoft Office PowerPoint</Application>
  <PresentationFormat>Affichage à l'écran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template</vt:lpstr>
      <vt:lpstr>Tic Tac Toe</vt:lpstr>
      <vt:lpstr>Introduction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Conclusion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Ilyacine Manssouri</cp:lastModifiedBy>
  <cp:revision>92</cp:revision>
  <dcterms:created xsi:type="dcterms:W3CDTF">2006-06-13T13:03:30Z</dcterms:created>
  <dcterms:modified xsi:type="dcterms:W3CDTF">2022-11-23T15:10:26Z</dcterms:modified>
</cp:coreProperties>
</file>