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sldIdLst>
    <p:sldId id="256" r:id="rId2"/>
    <p:sldId id="258" r:id="rId3"/>
    <p:sldId id="260" r:id="rId4"/>
    <p:sldId id="259" r:id="rId5"/>
    <p:sldId id="261" r:id="rId6"/>
    <p:sldId id="326" r:id="rId7"/>
    <p:sldId id="265" r:id="rId8"/>
    <p:sldId id="266" r:id="rId9"/>
    <p:sldId id="275" r:id="rId10"/>
    <p:sldId id="262" r:id="rId11"/>
    <p:sldId id="327" r:id="rId12"/>
    <p:sldId id="263" r:id="rId13"/>
    <p:sldId id="264" r:id="rId14"/>
    <p:sldId id="267" r:id="rId15"/>
    <p:sldId id="328" r:id="rId16"/>
    <p:sldId id="268" r:id="rId17"/>
    <p:sldId id="269" r:id="rId18"/>
    <p:sldId id="270" r:id="rId19"/>
    <p:sldId id="296" r:id="rId20"/>
    <p:sldId id="274" r:id="rId21"/>
    <p:sldId id="276" r:id="rId22"/>
    <p:sldId id="329" r:id="rId23"/>
    <p:sldId id="278" r:id="rId24"/>
  </p:sldIdLst>
  <p:sldSz cx="9144000" cy="5143500" type="screen16x9"/>
  <p:notesSz cx="6858000" cy="9144000"/>
  <p:embeddedFontLst>
    <p:embeddedFont>
      <p:font typeface="Chakra Petch" panose="020B0604020202020204" charset="-34"/>
      <p:regular r:id="rId26"/>
      <p:bold r:id="rId27"/>
      <p:italic r:id="rId28"/>
      <p:boldItalic r:id="rId29"/>
    </p:embeddedFont>
    <p:embeddedFont>
      <p:font typeface="Ex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ADE857-5725-4171-B105-315C03A57F4D}">
  <a:tblStyle styleId="{99ADE857-5725-4171-B105-315C03A57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87" d="100"/>
          <a:sy n="87" d="100"/>
        </p:scale>
        <p:origin x="8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a18735c77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a18735c77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a18735c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a18735c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4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a18735c7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a18735c7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a18735c77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a18735c77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a18735c77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a18735c77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a18735c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a18735c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7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a18735c77_1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a18735c77_1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ba18735c77_1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ba18735c77_1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ba18735c77_1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ba18735c77_1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c93b2c35b_1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c93b2c35b_1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98feb88a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98feb88a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ba18735c7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ba18735c7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c93b2c35b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c93b2c35b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a18735c7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a18735c7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a18735c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a18735c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8feb88a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8feb88a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98feb88a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98feb88a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a18735c7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a18735c77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72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a18735c77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a18735c7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a18735c77_1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a18735c77_1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a18735c7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a18735c7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2325" y="1813400"/>
            <a:ext cx="4893600" cy="22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88875" y="2148500"/>
            <a:ext cx="1977900" cy="15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7650" y="8050"/>
            <a:ext cx="8625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4139850" y="-4147800"/>
            <a:ext cx="862500" cy="915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9152100" cy="19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6225" y="2124300"/>
            <a:ext cx="2549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097100" y="1484850"/>
            <a:ext cx="4320900" cy="21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-150" y="4756525"/>
            <a:ext cx="9152100" cy="39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 rot="5400000">
            <a:off x="4302300" y="-4302300"/>
            <a:ext cx="5394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0" y="8050"/>
            <a:ext cx="53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793150" y="1376800"/>
            <a:ext cx="3557700" cy="194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2793150" y="3664551"/>
            <a:ext cx="35577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6225" y="1932000"/>
            <a:ext cx="3122100" cy="12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819725" y="0"/>
            <a:ext cx="324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 rot="5400000">
            <a:off x="4409857" y="-4409850"/>
            <a:ext cx="3243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4000" cy="49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 rot="5400000">
            <a:off x="6397350" y="2396850"/>
            <a:ext cx="5143500" cy="34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 rot="5400000">
            <a:off x="4302300" y="-4302300"/>
            <a:ext cx="539400" cy="91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2318250" y="7975"/>
            <a:ext cx="4507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0" y="8050"/>
            <a:ext cx="539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840875" y="0"/>
            <a:ext cx="1902300" cy="190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842475" y="3237000"/>
            <a:ext cx="1900800" cy="19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8572500" y="0"/>
            <a:ext cx="571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9"/>
          <p:cNvCxnSpPr/>
          <p:nvPr/>
        </p:nvCxnSpPr>
        <p:spPr>
          <a:xfrm rot="10800000">
            <a:off x="2899713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5770088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9"/>
          <p:cNvSpPr/>
          <p:nvPr/>
        </p:nvSpPr>
        <p:spPr>
          <a:xfrm>
            <a:off x="3223400" y="0"/>
            <a:ext cx="2223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8771350" y="0"/>
            <a:ext cx="372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12800" y="1287329"/>
            <a:ext cx="41184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5" y="1994550"/>
            <a:ext cx="16710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1075" y="3038829"/>
            <a:ext cx="36441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631201" y="1631550"/>
            <a:ext cx="2512800" cy="198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1631550"/>
            <a:ext cx="2329800" cy="198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6225" y="2037600"/>
            <a:ext cx="24561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3609750" y="2900054"/>
            <a:ext cx="1890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609750" y="3257926"/>
            <a:ext cx="1890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3609750" y="900075"/>
            <a:ext cx="1890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609750" y="1257951"/>
            <a:ext cx="1890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8050" y="4756525"/>
            <a:ext cx="9144000" cy="39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8771350" y="0"/>
            <a:ext cx="372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15221" y="2128650"/>
            <a:ext cx="2169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5916387" y="1731625"/>
            <a:ext cx="2634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2"/>
          </p:nvPr>
        </p:nvSpPr>
        <p:spPr>
          <a:xfrm>
            <a:off x="5913989" y="2085575"/>
            <a:ext cx="26346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6100" y="0"/>
            <a:ext cx="9144000" cy="11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/>
          <p:nvPr/>
        </p:nvSpPr>
        <p:spPr>
          <a:xfrm rot="5400000">
            <a:off x="5996700" y="1996200"/>
            <a:ext cx="5143500" cy="11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212725" y="2080700"/>
            <a:ext cx="53019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5877125" y="-12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77125" y="3239400"/>
            <a:ext cx="2079900" cy="190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5466600" y="2082750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971975" y="450536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"/>
          </p:nvPr>
        </p:nvSpPr>
        <p:spPr>
          <a:xfrm>
            <a:off x="1971975" y="740406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1971975" y="3872302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1971975" y="4167664"/>
            <a:ext cx="31770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1971975" y="1537469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6"/>
          </p:nvPr>
        </p:nvSpPr>
        <p:spPr>
          <a:xfrm>
            <a:off x="1971975" y="182917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971975" y="267990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1971975" y="2973440"/>
            <a:ext cx="317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976920" y="65620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976921" y="178892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976914" y="292311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976925" y="405529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6225" y="2044950"/>
            <a:ext cx="36549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07375" y="568663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2"/>
          </p:nvPr>
        </p:nvSpPr>
        <p:spPr>
          <a:xfrm>
            <a:off x="5907375" y="850813"/>
            <a:ext cx="26628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3"/>
          </p:nvPr>
        </p:nvSpPr>
        <p:spPr>
          <a:xfrm>
            <a:off x="5907375" y="2083125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4"/>
          </p:nvPr>
        </p:nvSpPr>
        <p:spPr>
          <a:xfrm>
            <a:off x="5907375" y="2365275"/>
            <a:ext cx="26628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5907375" y="3597588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6"/>
          </p:nvPr>
        </p:nvSpPr>
        <p:spPr>
          <a:xfrm>
            <a:off x="5907375" y="3879738"/>
            <a:ext cx="26628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akra Petch"/>
              <a:buNone/>
              <a:defRPr sz="32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●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○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xo"/>
              <a:buChar char="■"/>
              <a:defRPr sz="16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5" r:id="rId10"/>
    <p:sldLayoutId id="2147483666" r:id="rId11"/>
    <p:sldLayoutId id="2147483670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hvPoHuVQzPquZMky8FX3GNwuMA3od2hGNqr4jW3us4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ctrTitle"/>
          </p:nvPr>
        </p:nvSpPr>
        <p:spPr>
          <a:xfrm>
            <a:off x="822325" y="1813400"/>
            <a:ext cx="4893600" cy="22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Financial </a:t>
            </a:r>
            <a:r>
              <a:rPr lang="en" dirty="0"/>
              <a:t> Feasibility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1"/>
          </p:nvPr>
        </p:nvSpPr>
        <p:spPr>
          <a:xfrm>
            <a:off x="6007397" y="2055775"/>
            <a:ext cx="2159378" cy="19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Farah Chammam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Khalil Khammassi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Ahmed Guellouz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Linda Souissi</a:t>
            </a:r>
            <a:endParaRPr sz="18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5909286" y="2055775"/>
            <a:ext cx="0" cy="19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567587" y="376816"/>
            <a:ext cx="3654900" cy="10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Financing</a:t>
            </a:r>
            <a:endParaRPr sz="4000"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1"/>
          </p:nvPr>
        </p:nvSpPr>
        <p:spPr>
          <a:xfrm>
            <a:off x="5907375" y="568663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Equity 60% :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2"/>
          </p:nvPr>
        </p:nvSpPr>
        <p:spPr>
          <a:xfrm>
            <a:off x="5907375" y="850813"/>
            <a:ext cx="26628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394,000* 0,6= 236,400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3"/>
          </p:nvPr>
        </p:nvSpPr>
        <p:spPr>
          <a:xfrm>
            <a:off x="5907375" y="2083125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Debt 40% :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4"/>
          </p:nvPr>
        </p:nvSpPr>
        <p:spPr>
          <a:xfrm>
            <a:off x="5907375" y="2365275"/>
            <a:ext cx="2662800" cy="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394,000 * 0.4 = 157,600</a:t>
            </a:r>
            <a:endParaRPr dirty="0"/>
          </a:p>
        </p:txBody>
      </p:sp>
      <p:sp>
        <p:nvSpPr>
          <p:cNvPr id="275" name="Google Shape;275;p38"/>
          <p:cNvSpPr txBox="1">
            <a:spLocks noGrp="1"/>
          </p:cNvSpPr>
          <p:nvPr>
            <p:ph type="subTitle" idx="5"/>
          </p:nvPr>
        </p:nvSpPr>
        <p:spPr>
          <a:xfrm>
            <a:off x="5907375" y="3597588"/>
            <a:ext cx="2662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tax cost of debt:</a:t>
            </a:r>
            <a:endParaRPr dirty="0"/>
          </a:p>
        </p:txBody>
      </p:sp>
      <p:sp>
        <p:nvSpPr>
          <p:cNvPr id="276" name="Google Shape;276;p38"/>
          <p:cNvSpPr txBox="1">
            <a:spLocks noGrp="1"/>
          </p:cNvSpPr>
          <p:nvPr>
            <p:ph type="subTitle" idx="6"/>
          </p:nvPr>
        </p:nvSpPr>
        <p:spPr>
          <a:xfrm>
            <a:off x="5907375" y="4213398"/>
            <a:ext cx="26628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12%</a:t>
            </a:r>
            <a:endParaRPr dirty="0"/>
          </a:p>
        </p:txBody>
      </p:sp>
      <p:cxnSp>
        <p:nvCxnSpPr>
          <p:cNvPr id="277" name="Google Shape;277;p38"/>
          <p:cNvCxnSpPr/>
          <p:nvPr/>
        </p:nvCxnSpPr>
        <p:spPr>
          <a:xfrm>
            <a:off x="6009375" y="1805782"/>
            <a:ext cx="21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8"/>
          <p:cNvCxnSpPr/>
          <p:nvPr/>
        </p:nvCxnSpPr>
        <p:spPr>
          <a:xfrm>
            <a:off x="6009375" y="3319865"/>
            <a:ext cx="210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8"/>
          <p:cNvSpPr/>
          <p:nvPr/>
        </p:nvSpPr>
        <p:spPr>
          <a:xfrm>
            <a:off x="4515418" y="0"/>
            <a:ext cx="90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8"/>
          <p:cNvGrpSpPr/>
          <p:nvPr/>
        </p:nvGrpSpPr>
        <p:grpSpPr>
          <a:xfrm>
            <a:off x="4770917" y="903616"/>
            <a:ext cx="393188" cy="393190"/>
            <a:chOff x="7737861" y="1215450"/>
            <a:chExt cx="332112" cy="332086"/>
          </a:xfrm>
        </p:grpSpPr>
        <p:sp>
          <p:nvSpPr>
            <p:cNvPr id="281" name="Google Shape;281;p38"/>
            <p:cNvSpPr/>
            <p:nvPr/>
          </p:nvSpPr>
          <p:spPr>
            <a:xfrm>
              <a:off x="7810658" y="1356274"/>
              <a:ext cx="83866" cy="191260"/>
            </a:xfrm>
            <a:custGeom>
              <a:avLst/>
              <a:gdLst/>
              <a:ahLst/>
              <a:cxnLst/>
              <a:rect l="l" t="t" r="r" b="b"/>
              <a:pathLst>
                <a:path w="3568" h="8137" extrusionOk="0">
                  <a:moveTo>
                    <a:pt x="1215" y="0"/>
                  </a:moveTo>
                  <a:cubicBezTo>
                    <a:pt x="491" y="407"/>
                    <a:pt x="1" y="1181"/>
                    <a:pt x="1" y="2069"/>
                  </a:cubicBezTo>
                  <a:lnTo>
                    <a:pt x="1" y="8137"/>
                  </a:lnTo>
                  <a:lnTo>
                    <a:pt x="3568" y="8137"/>
                  </a:lnTo>
                  <a:lnTo>
                    <a:pt x="3568" y="5517"/>
                  </a:lnTo>
                  <a:cubicBezTo>
                    <a:pt x="2866" y="4768"/>
                    <a:pt x="2396" y="3691"/>
                    <a:pt x="2204" y="2384"/>
                  </a:cubicBezTo>
                  <a:cubicBezTo>
                    <a:pt x="2124" y="1835"/>
                    <a:pt x="2109" y="1349"/>
                    <a:pt x="2111" y="1011"/>
                  </a:cubicBezTo>
                  <a:cubicBezTo>
                    <a:pt x="1745" y="742"/>
                    <a:pt x="1438" y="398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7879930" y="1390358"/>
              <a:ext cx="48632" cy="77120"/>
            </a:xfrm>
            <a:custGeom>
              <a:avLst/>
              <a:gdLst/>
              <a:ahLst/>
              <a:cxnLst/>
              <a:rect l="l" t="t" r="r" b="b"/>
              <a:pathLst>
                <a:path w="2069" h="3281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86"/>
                    <a:pt x="243" y="2279"/>
                    <a:pt x="1034" y="3281"/>
                  </a:cubicBezTo>
                  <a:cubicBezTo>
                    <a:pt x="1828" y="2279"/>
                    <a:pt x="2029" y="886"/>
                    <a:pt x="2069" y="1"/>
                  </a:cubicBezTo>
                  <a:lnTo>
                    <a:pt x="2069" y="1"/>
                  </a:lnTo>
                  <a:cubicBezTo>
                    <a:pt x="1744" y="113"/>
                    <a:pt x="1396" y="173"/>
                    <a:pt x="1034" y="173"/>
                  </a:cubicBezTo>
                  <a:cubicBezTo>
                    <a:pt x="674" y="173"/>
                    <a:pt x="325" y="1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7913967" y="1356274"/>
              <a:ext cx="83866" cy="191260"/>
            </a:xfrm>
            <a:custGeom>
              <a:avLst/>
              <a:gdLst/>
              <a:ahLst/>
              <a:cxnLst/>
              <a:rect l="l" t="t" r="r" b="b"/>
              <a:pathLst>
                <a:path w="3568" h="8137" extrusionOk="0">
                  <a:moveTo>
                    <a:pt x="2354" y="0"/>
                  </a:moveTo>
                  <a:cubicBezTo>
                    <a:pt x="2131" y="398"/>
                    <a:pt x="1824" y="742"/>
                    <a:pt x="1458" y="1011"/>
                  </a:cubicBezTo>
                  <a:cubicBezTo>
                    <a:pt x="1460" y="1349"/>
                    <a:pt x="1444" y="1835"/>
                    <a:pt x="1363" y="2382"/>
                  </a:cubicBezTo>
                  <a:cubicBezTo>
                    <a:pt x="1173" y="3689"/>
                    <a:pt x="703" y="4768"/>
                    <a:pt x="1" y="5517"/>
                  </a:cubicBezTo>
                  <a:lnTo>
                    <a:pt x="1" y="8137"/>
                  </a:lnTo>
                  <a:lnTo>
                    <a:pt x="3568" y="8137"/>
                  </a:lnTo>
                  <a:lnTo>
                    <a:pt x="3568" y="2069"/>
                  </a:lnTo>
                  <a:cubicBezTo>
                    <a:pt x="3568" y="1181"/>
                    <a:pt x="3078" y="407"/>
                    <a:pt x="2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7849161" y="1308580"/>
              <a:ext cx="110168" cy="66402"/>
            </a:xfrm>
            <a:custGeom>
              <a:avLst/>
              <a:gdLst/>
              <a:ahLst/>
              <a:cxnLst/>
              <a:rect l="l" t="t" r="r" b="b"/>
              <a:pathLst>
                <a:path w="4687" h="2825" extrusionOk="0">
                  <a:moveTo>
                    <a:pt x="1" y="1"/>
                  </a:moveTo>
                  <a:lnTo>
                    <a:pt x="1" y="482"/>
                  </a:lnTo>
                  <a:cubicBezTo>
                    <a:pt x="1" y="1773"/>
                    <a:pt x="1051" y="2824"/>
                    <a:pt x="2343" y="2824"/>
                  </a:cubicBezTo>
                  <a:cubicBezTo>
                    <a:pt x="3636" y="2824"/>
                    <a:pt x="4687" y="1773"/>
                    <a:pt x="4687" y="482"/>
                  </a:cubicBezTo>
                  <a:lnTo>
                    <a:pt x="4687" y="189"/>
                  </a:lnTo>
                  <a:lnTo>
                    <a:pt x="948" y="189"/>
                  </a:lnTo>
                  <a:cubicBezTo>
                    <a:pt x="612" y="189"/>
                    <a:pt x="292" y="12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7832566" y="1215450"/>
              <a:ext cx="126762" cy="78107"/>
            </a:xfrm>
            <a:custGeom>
              <a:avLst/>
              <a:gdLst/>
              <a:ahLst/>
              <a:cxnLst/>
              <a:rect l="l" t="t" r="r" b="b"/>
              <a:pathLst>
                <a:path w="5393" h="3323" extrusionOk="0">
                  <a:moveTo>
                    <a:pt x="0" y="1"/>
                  </a:moveTo>
                  <a:lnTo>
                    <a:pt x="0" y="1669"/>
                  </a:lnTo>
                  <a:cubicBezTo>
                    <a:pt x="0" y="2581"/>
                    <a:pt x="742" y="3323"/>
                    <a:pt x="1654" y="3323"/>
                  </a:cubicBezTo>
                  <a:lnTo>
                    <a:pt x="5393" y="3323"/>
                  </a:lnTo>
                  <a:lnTo>
                    <a:pt x="5393" y="1654"/>
                  </a:lnTo>
                  <a:cubicBezTo>
                    <a:pt x="5393" y="742"/>
                    <a:pt x="4651" y="1"/>
                    <a:pt x="3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76234" y="1295887"/>
              <a:ext cx="64921" cy="122673"/>
            </a:xfrm>
            <a:custGeom>
              <a:avLst/>
              <a:gdLst/>
              <a:ahLst/>
              <a:cxnLst/>
              <a:rect l="l" t="t" r="r" b="b"/>
              <a:pathLst>
                <a:path w="2762" h="5219" extrusionOk="0">
                  <a:moveTo>
                    <a:pt x="497" y="0"/>
                  </a:moveTo>
                  <a:cubicBezTo>
                    <a:pt x="363" y="0"/>
                    <a:pt x="228" y="13"/>
                    <a:pt x="95" y="38"/>
                  </a:cubicBezTo>
                  <a:lnTo>
                    <a:pt x="95" y="1022"/>
                  </a:lnTo>
                  <a:cubicBezTo>
                    <a:pt x="95" y="1285"/>
                    <a:pt x="65" y="1543"/>
                    <a:pt x="1" y="1795"/>
                  </a:cubicBezTo>
                  <a:cubicBezTo>
                    <a:pt x="358" y="1980"/>
                    <a:pt x="683" y="2232"/>
                    <a:pt x="952" y="2543"/>
                  </a:cubicBezTo>
                  <a:cubicBezTo>
                    <a:pt x="1455" y="3124"/>
                    <a:pt x="1733" y="3867"/>
                    <a:pt x="1733" y="4638"/>
                  </a:cubicBezTo>
                  <a:lnTo>
                    <a:pt x="1733" y="5218"/>
                  </a:lnTo>
                  <a:cubicBezTo>
                    <a:pt x="2351" y="4814"/>
                    <a:pt x="2762" y="4117"/>
                    <a:pt x="2762" y="3324"/>
                  </a:cubicBezTo>
                  <a:lnTo>
                    <a:pt x="2762" y="2263"/>
                  </a:lnTo>
                  <a:cubicBezTo>
                    <a:pt x="2762" y="1015"/>
                    <a:pt x="1747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8016969" y="1412312"/>
              <a:ext cx="53004" cy="135224"/>
            </a:xfrm>
            <a:custGeom>
              <a:avLst/>
              <a:gdLst/>
              <a:ahLst/>
              <a:cxnLst/>
              <a:rect l="l" t="t" r="r" b="b"/>
              <a:pathLst>
                <a:path w="2255" h="5753" extrusionOk="0">
                  <a:moveTo>
                    <a:pt x="1391" y="0"/>
                  </a:moveTo>
                  <a:cubicBezTo>
                    <a:pt x="1062" y="528"/>
                    <a:pt x="576" y="952"/>
                    <a:pt x="0" y="1203"/>
                  </a:cubicBezTo>
                  <a:lnTo>
                    <a:pt x="0" y="5753"/>
                  </a:lnTo>
                  <a:lnTo>
                    <a:pt x="2254" y="5753"/>
                  </a:lnTo>
                  <a:lnTo>
                    <a:pt x="2254" y="2053"/>
                  </a:lnTo>
                  <a:cubicBezTo>
                    <a:pt x="2254" y="1418"/>
                    <a:pt x="2051" y="815"/>
                    <a:pt x="1665" y="310"/>
                  </a:cubicBezTo>
                  <a:cubicBezTo>
                    <a:pt x="1581" y="199"/>
                    <a:pt x="1490" y="95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766655" y="1295887"/>
              <a:ext cx="64897" cy="122673"/>
            </a:xfrm>
            <a:custGeom>
              <a:avLst/>
              <a:gdLst/>
              <a:ahLst/>
              <a:cxnLst/>
              <a:rect l="l" t="t" r="r" b="b"/>
              <a:pathLst>
                <a:path w="2761" h="5219" extrusionOk="0">
                  <a:moveTo>
                    <a:pt x="2263" y="0"/>
                  </a:moveTo>
                  <a:cubicBezTo>
                    <a:pt x="1016" y="0"/>
                    <a:pt x="1" y="1015"/>
                    <a:pt x="1" y="2263"/>
                  </a:cubicBezTo>
                  <a:lnTo>
                    <a:pt x="1" y="3324"/>
                  </a:lnTo>
                  <a:cubicBezTo>
                    <a:pt x="1" y="4117"/>
                    <a:pt x="409" y="4814"/>
                    <a:pt x="1027" y="5218"/>
                  </a:cubicBezTo>
                  <a:lnTo>
                    <a:pt x="1027" y="4638"/>
                  </a:lnTo>
                  <a:cubicBezTo>
                    <a:pt x="1027" y="3867"/>
                    <a:pt x="1305" y="3124"/>
                    <a:pt x="1811" y="2543"/>
                  </a:cubicBezTo>
                  <a:cubicBezTo>
                    <a:pt x="2080" y="2232"/>
                    <a:pt x="2403" y="1980"/>
                    <a:pt x="2760" y="1795"/>
                  </a:cubicBezTo>
                  <a:cubicBezTo>
                    <a:pt x="2698" y="1543"/>
                    <a:pt x="2665" y="1285"/>
                    <a:pt x="2665" y="1022"/>
                  </a:cubicBezTo>
                  <a:lnTo>
                    <a:pt x="2665" y="38"/>
                  </a:lnTo>
                  <a:cubicBezTo>
                    <a:pt x="2535" y="13"/>
                    <a:pt x="2400" y="0"/>
                    <a:pt x="2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737861" y="1412312"/>
              <a:ext cx="52957" cy="135224"/>
            </a:xfrm>
            <a:custGeom>
              <a:avLst/>
              <a:gdLst/>
              <a:ahLst/>
              <a:cxnLst/>
              <a:rect l="l" t="t" r="r" b="b"/>
              <a:pathLst>
                <a:path w="2253" h="5753" extrusionOk="0">
                  <a:moveTo>
                    <a:pt x="864" y="0"/>
                  </a:moveTo>
                  <a:cubicBezTo>
                    <a:pt x="765" y="95"/>
                    <a:pt x="672" y="199"/>
                    <a:pt x="588" y="310"/>
                  </a:cubicBezTo>
                  <a:cubicBezTo>
                    <a:pt x="204" y="815"/>
                    <a:pt x="1" y="1418"/>
                    <a:pt x="1" y="2053"/>
                  </a:cubicBezTo>
                  <a:lnTo>
                    <a:pt x="1" y="5753"/>
                  </a:lnTo>
                  <a:lnTo>
                    <a:pt x="2252" y="5753"/>
                  </a:lnTo>
                  <a:lnTo>
                    <a:pt x="2252" y="1203"/>
                  </a:lnTo>
                  <a:cubicBezTo>
                    <a:pt x="1676" y="952"/>
                    <a:pt x="1193" y="528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38"/>
          <p:cNvGrpSpPr/>
          <p:nvPr/>
        </p:nvGrpSpPr>
        <p:grpSpPr>
          <a:xfrm>
            <a:off x="4770804" y="2355838"/>
            <a:ext cx="396974" cy="397007"/>
            <a:chOff x="3115799" y="4143935"/>
            <a:chExt cx="332112" cy="332112"/>
          </a:xfrm>
        </p:grpSpPr>
        <p:sp>
          <p:nvSpPr>
            <p:cNvPr id="291" name="Google Shape;291;p38"/>
            <p:cNvSpPr/>
            <p:nvPr/>
          </p:nvSpPr>
          <p:spPr>
            <a:xfrm>
              <a:off x="3115799" y="4399068"/>
              <a:ext cx="332102" cy="76979"/>
            </a:xfrm>
            <a:custGeom>
              <a:avLst/>
              <a:gdLst/>
              <a:ahLst/>
              <a:cxnLst/>
              <a:rect l="l" t="t" r="r" b="b"/>
              <a:pathLst>
                <a:path w="14129" h="3275" extrusionOk="0">
                  <a:moveTo>
                    <a:pt x="12389" y="0"/>
                  </a:moveTo>
                  <a:cubicBezTo>
                    <a:pt x="12276" y="131"/>
                    <a:pt x="12159" y="254"/>
                    <a:pt x="12038" y="378"/>
                  </a:cubicBezTo>
                  <a:cubicBezTo>
                    <a:pt x="10705" y="1711"/>
                    <a:pt x="8930" y="2446"/>
                    <a:pt x="7042" y="2446"/>
                  </a:cubicBezTo>
                  <a:cubicBezTo>
                    <a:pt x="5155" y="2446"/>
                    <a:pt x="3380" y="1711"/>
                    <a:pt x="2047" y="378"/>
                  </a:cubicBezTo>
                  <a:cubicBezTo>
                    <a:pt x="1952" y="283"/>
                    <a:pt x="1862" y="188"/>
                    <a:pt x="1773" y="89"/>
                  </a:cubicBezTo>
                  <a:lnTo>
                    <a:pt x="1177" y="2446"/>
                  </a:lnTo>
                  <a:lnTo>
                    <a:pt x="1" y="2446"/>
                  </a:lnTo>
                  <a:lnTo>
                    <a:pt x="1" y="3274"/>
                  </a:lnTo>
                  <a:lnTo>
                    <a:pt x="14128" y="3274"/>
                  </a:lnTo>
                  <a:lnTo>
                    <a:pt x="14128" y="2446"/>
                  </a:lnTo>
                  <a:lnTo>
                    <a:pt x="12958" y="2446"/>
                  </a:lnTo>
                  <a:lnTo>
                    <a:pt x="12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203711" y="4212948"/>
              <a:ext cx="155251" cy="155157"/>
            </a:xfrm>
            <a:custGeom>
              <a:avLst/>
              <a:gdLst/>
              <a:ahLst/>
              <a:cxnLst/>
              <a:rect l="l" t="t" r="r" b="b"/>
              <a:pathLst>
                <a:path w="6605" h="6601" extrusionOk="0">
                  <a:moveTo>
                    <a:pt x="3715" y="861"/>
                  </a:moveTo>
                  <a:lnTo>
                    <a:pt x="3715" y="1259"/>
                  </a:lnTo>
                  <a:cubicBezTo>
                    <a:pt x="4272" y="1420"/>
                    <a:pt x="4678" y="1897"/>
                    <a:pt x="4678" y="2457"/>
                  </a:cubicBezTo>
                  <a:lnTo>
                    <a:pt x="3850" y="2457"/>
                  </a:lnTo>
                  <a:cubicBezTo>
                    <a:pt x="3850" y="2226"/>
                    <a:pt x="3598" y="2029"/>
                    <a:pt x="3302" y="2029"/>
                  </a:cubicBezTo>
                  <a:cubicBezTo>
                    <a:pt x="3007" y="2029"/>
                    <a:pt x="2755" y="2226"/>
                    <a:pt x="2755" y="2457"/>
                  </a:cubicBezTo>
                  <a:cubicBezTo>
                    <a:pt x="2755" y="2691"/>
                    <a:pt x="3007" y="2886"/>
                    <a:pt x="3302" y="2886"/>
                  </a:cubicBezTo>
                  <a:cubicBezTo>
                    <a:pt x="4060" y="2886"/>
                    <a:pt x="4678" y="3451"/>
                    <a:pt x="4678" y="4144"/>
                  </a:cubicBezTo>
                  <a:cubicBezTo>
                    <a:pt x="4678" y="4705"/>
                    <a:pt x="4272" y="5181"/>
                    <a:pt x="3715" y="5340"/>
                  </a:cubicBezTo>
                  <a:lnTo>
                    <a:pt x="3715" y="5740"/>
                  </a:lnTo>
                  <a:lnTo>
                    <a:pt x="2887" y="5740"/>
                  </a:lnTo>
                  <a:lnTo>
                    <a:pt x="2887" y="5340"/>
                  </a:lnTo>
                  <a:cubicBezTo>
                    <a:pt x="2331" y="5181"/>
                    <a:pt x="1927" y="4705"/>
                    <a:pt x="1927" y="4144"/>
                  </a:cubicBezTo>
                  <a:lnTo>
                    <a:pt x="2755" y="4144"/>
                  </a:lnTo>
                  <a:cubicBezTo>
                    <a:pt x="2755" y="4376"/>
                    <a:pt x="3007" y="4572"/>
                    <a:pt x="3302" y="4572"/>
                  </a:cubicBezTo>
                  <a:cubicBezTo>
                    <a:pt x="3598" y="4572"/>
                    <a:pt x="3850" y="4376"/>
                    <a:pt x="3850" y="4144"/>
                  </a:cubicBezTo>
                  <a:cubicBezTo>
                    <a:pt x="3850" y="3910"/>
                    <a:pt x="3598" y="3713"/>
                    <a:pt x="3302" y="3713"/>
                  </a:cubicBezTo>
                  <a:cubicBezTo>
                    <a:pt x="2543" y="3713"/>
                    <a:pt x="1927" y="3151"/>
                    <a:pt x="1927" y="2457"/>
                  </a:cubicBezTo>
                  <a:cubicBezTo>
                    <a:pt x="1927" y="1897"/>
                    <a:pt x="2331" y="1420"/>
                    <a:pt x="2887" y="1259"/>
                  </a:cubicBezTo>
                  <a:lnTo>
                    <a:pt x="2887" y="861"/>
                  </a:lnTo>
                  <a:close/>
                  <a:moveTo>
                    <a:pt x="3302" y="1"/>
                  </a:moveTo>
                  <a:cubicBezTo>
                    <a:pt x="1481" y="1"/>
                    <a:pt x="0" y="1480"/>
                    <a:pt x="0" y="3301"/>
                  </a:cubicBezTo>
                  <a:cubicBezTo>
                    <a:pt x="0" y="5120"/>
                    <a:pt x="1481" y="6601"/>
                    <a:pt x="3302" y="6601"/>
                  </a:cubicBezTo>
                  <a:cubicBezTo>
                    <a:pt x="5124" y="6601"/>
                    <a:pt x="6605" y="5120"/>
                    <a:pt x="6605" y="3301"/>
                  </a:cubicBezTo>
                  <a:cubicBezTo>
                    <a:pt x="6605" y="2755"/>
                    <a:pt x="6472" y="2241"/>
                    <a:pt x="6236" y="1789"/>
                  </a:cubicBezTo>
                  <a:lnTo>
                    <a:pt x="5801" y="2221"/>
                  </a:lnTo>
                  <a:lnTo>
                    <a:pt x="5218" y="1634"/>
                  </a:lnTo>
                  <a:lnTo>
                    <a:pt x="5757" y="1098"/>
                  </a:lnTo>
                  <a:cubicBezTo>
                    <a:pt x="5154" y="424"/>
                    <a:pt x="4276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134698" y="4143935"/>
              <a:ext cx="293272" cy="293178"/>
            </a:xfrm>
            <a:custGeom>
              <a:avLst/>
              <a:gdLst/>
              <a:ahLst/>
              <a:cxnLst/>
              <a:rect l="l" t="t" r="r" b="b"/>
              <a:pathLst>
                <a:path w="12477" h="12473" extrusionOk="0">
                  <a:moveTo>
                    <a:pt x="6238" y="1"/>
                  </a:moveTo>
                  <a:cubicBezTo>
                    <a:pt x="4572" y="1"/>
                    <a:pt x="3005" y="650"/>
                    <a:pt x="1828" y="1826"/>
                  </a:cubicBezTo>
                  <a:cubicBezTo>
                    <a:pt x="649" y="3005"/>
                    <a:pt x="0" y="4570"/>
                    <a:pt x="0" y="6237"/>
                  </a:cubicBezTo>
                  <a:cubicBezTo>
                    <a:pt x="0" y="7903"/>
                    <a:pt x="649" y="9468"/>
                    <a:pt x="1828" y="10647"/>
                  </a:cubicBezTo>
                  <a:cubicBezTo>
                    <a:pt x="3005" y="11824"/>
                    <a:pt x="4572" y="12472"/>
                    <a:pt x="6238" y="12472"/>
                  </a:cubicBezTo>
                  <a:cubicBezTo>
                    <a:pt x="7905" y="12472"/>
                    <a:pt x="9470" y="11824"/>
                    <a:pt x="10649" y="10647"/>
                  </a:cubicBezTo>
                  <a:cubicBezTo>
                    <a:pt x="11828" y="9468"/>
                    <a:pt x="12477" y="7903"/>
                    <a:pt x="12477" y="6237"/>
                  </a:cubicBezTo>
                  <a:cubicBezTo>
                    <a:pt x="12477" y="4912"/>
                    <a:pt x="12066" y="3654"/>
                    <a:pt x="11307" y="2601"/>
                  </a:cubicBezTo>
                  <a:lnTo>
                    <a:pt x="9781" y="4118"/>
                  </a:lnTo>
                  <a:cubicBezTo>
                    <a:pt x="10154" y="4738"/>
                    <a:pt x="10369" y="5462"/>
                    <a:pt x="10369" y="6237"/>
                  </a:cubicBezTo>
                  <a:cubicBezTo>
                    <a:pt x="10369" y="8512"/>
                    <a:pt x="8514" y="10364"/>
                    <a:pt x="6238" y="10364"/>
                  </a:cubicBezTo>
                  <a:cubicBezTo>
                    <a:pt x="3960" y="10364"/>
                    <a:pt x="2108" y="8512"/>
                    <a:pt x="2108" y="6237"/>
                  </a:cubicBezTo>
                  <a:cubicBezTo>
                    <a:pt x="2108" y="3961"/>
                    <a:pt x="3960" y="2109"/>
                    <a:pt x="6238" y="2109"/>
                  </a:cubicBezTo>
                  <a:cubicBezTo>
                    <a:pt x="7442" y="2109"/>
                    <a:pt x="8525" y="2625"/>
                    <a:pt x="9280" y="3449"/>
                  </a:cubicBezTo>
                  <a:lnTo>
                    <a:pt x="10777" y="1959"/>
                  </a:lnTo>
                  <a:cubicBezTo>
                    <a:pt x="10735" y="1915"/>
                    <a:pt x="10693" y="1870"/>
                    <a:pt x="10649" y="1826"/>
                  </a:cubicBezTo>
                  <a:cubicBezTo>
                    <a:pt x="9470" y="650"/>
                    <a:pt x="7905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3387997" y="4143935"/>
              <a:ext cx="59914" cy="61160"/>
            </a:xfrm>
            <a:custGeom>
              <a:avLst/>
              <a:gdLst/>
              <a:ahLst/>
              <a:cxnLst/>
              <a:rect l="l" t="t" r="r" b="b"/>
              <a:pathLst>
                <a:path w="2549" h="2602" extrusionOk="0">
                  <a:moveTo>
                    <a:pt x="685" y="1"/>
                  </a:moveTo>
                  <a:lnTo>
                    <a:pt x="685" y="1279"/>
                  </a:lnTo>
                  <a:lnTo>
                    <a:pt x="1" y="1959"/>
                  </a:lnTo>
                  <a:cubicBezTo>
                    <a:pt x="193" y="2164"/>
                    <a:pt x="370" y="2376"/>
                    <a:pt x="531" y="2601"/>
                  </a:cubicBezTo>
                  <a:lnTo>
                    <a:pt x="1270" y="1866"/>
                  </a:lnTo>
                  <a:lnTo>
                    <a:pt x="2548" y="1866"/>
                  </a:lnTo>
                  <a:lnTo>
                    <a:pt x="2548" y="1038"/>
                  </a:lnTo>
                  <a:lnTo>
                    <a:pt x="1513" y="1038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4770626" y="3846343"/>
            <a:ext cx="396969" cy="397270"/>
            <a:chOff x="2368747" y="4143935"/>
            <a:chExt cx="331914" cy="332110"/>
          </a:xfrm>
        </p:grpSpPr>
        <p:sp>
          <p:nvSpPr>
            <p:cNvPr id="296" name="Google Shape;296;p38"/>
            <p:cNvSpPr/>
            <p:nvPr/>
          </p:nvSpPr>
          <p:spPr>
            <a:xfrm>
              <a:off x="2388962" y="4359531"/>
              <a:ext cx="58410" cy="38924"/>
            </a:xfrm>
            <a:custGeom>
              <a:avLst/>
              <a:gdLst/>
              <a:ahLst/>
              <a:cxnLst/>
              <a:rect l="l" t="t" r="r" b="b"/>
              <a:pathLst>
                <a:path w="2485" h="1656" extrusionOk="0">
                  <a:moveTo>
                    <a:pt x="1" y="0"/>
                  </a:moveTo>
                  <a:lnTo>
                    <a:pt x="1" y="1656"/>
                  </a:lnTo>
                  <a:lnTo>
                    <a:pt x="2484" y="16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466437" y="4281586"/>
              <a:ext cx="58386" cy="38948"/>
            </a:xfrm>
            <a:custGeom>
              <a:avLst/>
              <a:gdLst/>
              <a:ahLst/>
              <a:cxnLst/>
              <a:rect l="l" t="t" r="r" b="b"/>
              <a:pathLst>
                <a:path w="2484" h="1657" extrusionOk="0">
                  <a:moveTo>
                    <a:pt x="1" y="1"/>
                  </a:moveTo>
                  <a:lnTo>
                    <a:pt x="1" y="1656"/>
                  </a:lnTo>
                  <a:lnTo>
                    <a:pt x="2484" y="1656"/>
                  </a:lnTo>
                  <a:lnTo>
                    <a:pt x="2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544218" y="4318913"/>
              <a:ext cx="58386" cy="38924"/>
            </a:xfrm>
            <a:custGeom>
              <a:avLst/>
              <a:gdLst/>
              <a:ahLst/>
              <a:cxnLst/>
              <a:rect l="l" t="t" r="r" b="b"/>
              <a:pathLst>
                <a:path w="2484" h="1656" extrusionOk="0">
                  <a:moveTo>
                    <a:pt x="0" y="0"/>
                  </a:moveTo>
                  <a:lnTo>
                    <a:pt x="0" y="1656"/>
                  </a:lnTo>
                  <a:lnTo>
                    <a:pt x="2484" y="16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622046" y="4276461"/>
              <a:ext cx="58339" cy="38924"/>
            </a:xfrm>
            <a:custGeom>
              <a:avLst/>
              <a:gdLst/>
              <a:ahLst/>
              <a:cxnLst/>
              <a:rect l="l" t="t" r="r" b="b"/>
              <a:pathLst>
                <a:path w="2482" h="1656" extrusionOk="0">
                  <a:moveTo>
                    <a:pt x="1" y="0"/>
                  </a:moveTo>
                  <a:lnTo>
                    <a:pt x="1" y="1656"/>
                  </a:lnTo>
                  <a:lnTo>
                    <a:pt x="2482" y="1656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2368747" y="4334826"/>
              <a:ext cx="331914" cy="141218"/>
            </a:xfrm>
            <a:custGeom>
              <a:avLst/>
              <a:gdLst/>
              <a:ahLst/>
              <a:cxnLst/>
              <a:rect l="l" t="t" r="r" b="b"/>
              <a:pathLst>
                <a:path w="14121" h="6008" extrusionOk="0">
                  <a:moveTo>
                    <a:pt x="10777" y="1"/>
                  </a:moveTo>
                  <a:lnTo>
                    <a:pt x="10777" y="5179"/>
                  </a:lnTo>
                  <a:lnTo>
                    <a:pt x="9949" y="5179"/>
                  </a:lnTo>
                  <a:lnTo>
                    <a:pt x="9949" y="1806"/>
                  </a:lnTo>
                  <a:lnTo>
                    <a:pt x="7465" y="1806"/>
                  </a:lnTo>
                  <a:lnTo>
                    <a:pt x="7465" y="5179"/>
                  </a:lnTo>
                  <a:lnTo>
                    <a:pt x="6640" y="5179"/>
                  </a:lnTo>
                  <a:lnTo>
                    <a:pt x="6640" y="219"/>
                  </a:lnTo>
                  <a:lnTo>
                    <a:pt x="4157" y="219"/>
                  </a:lnTo>
                  <a:lnTo>
                    <a:pt x="4157" y="5179"/>
                  </a:lnTo>
                  <a:lnTo>
                    <a:pt x="3344" y="5179"/>
                  </a:lnTo>
                  <a:lnTo>
                    <a:pt x="3344" y="3535"/>
                  </a:lnTo>
                  <a:lnTo>
                    <a:pt x="861" y="3535"/>
                  </a:lnTo>
                  <a:lnTo>
                    <a:pt x="861" y="5179"/>
                  </a:lnTo>
                  <a:lnTo>
                    <a:pt x="0" y="5179"/>
                  </a:lnTo>
                  <a:lnTo>
                    <a:pt x="0" y="6007"/>
                  </a:lnTo>
                  <a:lnTo>
                    <a:pt x="14121" y="6007"/>
                  </a:lnTo>
                  <a:lnTo>
                    <a:pt x="14121" y="5179"/>
                  </a:lnTo>
                  <a:lnTo>
                    <a:pt x="13258" y="5179"/>
                  </a:lnTo>
                  <a:lnTo>
                    <a:pt x="132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2368794" y="4143935"/>
              <a:ext cx="331867" cy="183504"/>
            </a:xfrm>
            <a:custGeom>
              <a:avLst/>
              <a:gdLst/>
              <a:ahLst/>
              <a:cxnLst/>
              <a:rect l="l" t="t" r="r" b="b"/>
              <a:pathLst>
                <a:path w="14119" h="7807" extrusionOk="0">
                  <a:moveTo>
                    <a:pt x="11642" y="1"/>
                  </a:moveTo>
                  <a:lnTo>
                    <a:pt x="11642" y="829"/>
                  </a:lnTo>
                  <a:lnTo>
                    <a:pt x="12706" y="829"/>
                  </a:lnTo>
                  <a:lnTo>
                    <a:pt x="8894" y="4643"/>
                  </a:lnTo>
                  <a:lnTo>
                    <a:pt x="5735" y="1482"/>
                  </a:lnTo>
                  <a:lnTo>
                    <a:pt x="0" y="7219"/>
                  </a:lnTo>
                  <a:lnTo>
                    <a:pt x="587" y="7806"/>
                  </a:lnTo>
                  <a:lnTo>
                    <a:pt x="5735" y="2654"/>
                  </a:lnTo>
                  <a:lnTo>
                    <a:pt x="8894" y="5813"/>
                  </a:lnTo>
                  <a:lnTo>
                    <a:pt x="13291" y="1413"/>
                  </a:lnTo>
                  <a:lnTo>
                    <a:pt x="13291" y="2482"/>
                  </a:lnTo>
                  <a:lnTo>
                    <a:pt x="14119" y="2482"/>
                  </a:lnTo>
                  <a:lnTo>
                    <a:pt x="14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512800" y="1631550"/>
            <a:ext cx="41184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Cash Flow Statement</a:t>
            </a:r>
            <a:endParaRPr sz="44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416955" y="1994550"/>
            <a:ext cx="16710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52" name="Google Shape;252;p36"/>
          <p:cNvCxnSpPr/>
          <p:nvPr/>
        </p:nvCxnSpPr>
        <p:spPr>
          <a:xfrm>
            <a:off x="2592741" y="3256650"/>
            <a:ext cx="31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278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472837" y="418813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Company’s </a:t>
            </a:r>
            <a:r>
              <a:rPr lang="en" dirty="0">
                <a:solidFill>
                  <a:schemeClr val="accent1"/>
                </a:solidFill>
              </a:rPr>
              <a:t>Initial Investment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08" name="Google Shape;308;p39"/>
          <p:cNvGrpSpPr/>
          <p:nvPr/>
        </p:nvGrpSpPr>
        <p:grpSpPr>
          <a:xfrm>
            <a:off x="1760648" y="2978687"/>
            <a:ext cx="239986" cy="332109"/>
            <a:chOff x="7783885" y="1947565"/>
            <a:chExt cx="239986" cy="332109"/>
          </a:xfrm>
        </p:grpSpPr>
        <p:sp>
          <p:nvSpPr>
            <p:cNvPr id="309" name="Google Shape;309;p39"/>
            <p:cNvSpPr/>
            <p:nvPr/>
          </p:nvSpPr>
          <p:spPr>
            <a:xfrm>
              <a:off x="7834540" y="2049369"/>
              <a:ext cx="138750" cy="101941"/>
            </a:xfrm>
            <a:custGeom>
              <a:avLst/>
              <a:gdLst/>
              <a:ahLst/>
              <a:cxnLst/>
              <a:rect l="l" t="t" r="r" b="b"/>
              <a:pathLst>
                <a:path w="5903" h="4337" extrusionOk="0">
                  <a:moveTo>
                    <a:pt x="0" y="1"/>
                  </a:moveTo>
                  <a:lnTo>
                    <a:pt x="0" y="1385"/>
                  </a:lnTo>
                  <a:cubicBezTo>
                    <a:pt x="0" y="3012"/>
                    <a:pt x="1325" y="4336"/>
                    <a:pt x="2951" y="4336"/>
                  </a:cubicBezTo>
                  <a:cubicBezTo>
                    <a:pt x="4578" y="4336"/>
                    <a:pt x="5903" y="3012"/>
                    <a:pt x="5903" y="1385"/>
                  </a:cubicBezTo>
                  <a:lnTo>
                    <a:pt x="5903" y="414"/>
                  </a:lnTo>
                  <a:lnTo>
                    <a:pt x="1618" y="414"/>
                  </a:lnTo>
                  <a:cubicBezTo>
                    <a:pt x="1031" y="414"/>
                    <a:pt x="481" y="26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7812633" y="1947565"/>
              <a:ext cx="160657" cy="92069"/>
            </a:xfrm>
            <a:custGeom>
              <a:avLst/>
              <a:gdLst/>
              <a:ahLst/>
              <a:cxnLst/>
              <a:rect l="l" t="t" r="r" b="b"/>
              <a:pathLst>
                <a:path w="6835" h="3917" extrusionOk="0">
                  <a:moveTo>
                    <a:pt x="1" y="1"/>
                  </a:moveTo>
                  <a:lnTo>
                    <a:pt x="1" y="1369"/>
                  </a:lnTo>
                  <a:cubicBezTo>
                    <a:pt x="1" y="2773"/>
                    <a:pt x="1144" y="3917"/>
                    <a:pt x="2550" y="3917"/>
                  </a:cubicBezTo>
                  <a:lnTo>
                    <a:pt x="6835" y="3917"/>
                  </a:lnTo>
                  <a:lnTo>
                    <a:pt x="6835" y="2550"/>
                  </a:lnTo>
                  <a:cubicBezTo>
                    <a:pt x="6835" y="1144"/>
                    <a:pt x="5691" y="1"/>
                    <a:pt x="4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7881340" y="2167839"/>
              <a:ext cx="45153" cy="30110"/>
            </a:xfrm>
            <a:custGeom>
              <a:avLst/>
              <a:gdLst/>
              <a:ahLst/>
              <a:cxnLst/>
              <a:rect l="l" t="t" r="r" b="b"/>
              <a:pathLst>
                <a:path w="1921" h="1281" extrusionOk="0">
                  <a:moveTo>
                    <a:pt x="0" y="0"/>
                  </a:moveTo>
                  <a:lnTo>
                    <a:pt x="0" y="0"/>
                  </a:lnTo>
                  <a:cubicBezTo>
                    <a:pt x="236" y="393"/>
                    <a:pt x="559" y="861"/>
                    <a:pt x="960" y="1281"/>
                  </a:cubicBezTo>
                  <a:cubicBezTo>
                    <a:pt x="1362" y="861"/>
                    <a:pt x="1684" y="393"/>
                    <a:pt x="1921" y="0"/>
                  </a:cubicBezTo>
                  <a:lnTo>
                    <a:pt x="1921" y="0"/>
                  </a:lnTo>
                  <a:cubicBezTo>
                    <a:pt x="1614" y="80"/>
                    <a:pt x="1292" y="124"/>
                    <a:pt x="960" y="124"/>
                  </a:cubicBezTo>
                  <a:cubicBezTo>
                    <a:pt x="627" y="124"/>
                    <a:pt x="307" y="8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7783885" y="2128396"/>
              <a:ext cx="239986" cy="151278"/>
            </a:xfrm>
            <a:custGeom>
              <a:avLst/>
              <a:gdLst/>
              <a:ahLst/>
              <a:cxnLst/>
              <a:rect l="l" t="t" r="r" b="b"/>
              <a:pathLst>
                <a:path w="10210" h="6436" extrusionOk="0">
                  <a:moveTo>
                    <a:pt x="8389" y="4475"/>
                  </a:moveTo>
                  <a:lnTo>
                    <a:pt x="8389" y="5303"/>
                  </a:lnTo>
                  <a:lnTo>
                    <a:pt x="6457" y="5303"/>
                  </a:lnTo>
                  <a:lnTo>
                    <a:pt x="6457" y="4475"/>
                  </a:lnTo>
                  <a:close/>
                  <a:moveTo>
                    <a:pt x="1886" y="1"/>
                  </a:moveTo>
                  <a:cubicBezTo>
                    <a:pt x="782" y="438"/>
                    <a:pt x="1" y="1519"/>
                    <a:pt x="1" y="2778"/>
                  </a:cubicBezTo>
                  <a:lnTo>
                    <a:pt x="1" y="6435"/>
                  </a:lnTo>
                  <a:lnTo>
                    <a:pt x="10210" y="6435"/>
                  </a:lnTo>
                  <a:lnTo>
                    <a:pt x="10210" y="2778"/>
                  </a:lnTo>
                  <a:cubicBezTo>
                    <a:pt x="10210" y="1519"/>
                    <a:pt x="9429" y="438"/>
                    <a:pt x="8325" y="1"/>
                  </a:cubicBezTo>
                  <a:cubicBezTo>
                    <a:pt x="8060" y="431"/>
                    <a:pt x="7709" y="804"/>
                    <a:pt x="7298" y="1098"/>
                  </a:cubicBezTo>
                  <a:cubicBezTo>
                    <a:pt x="7217" y="1296"/>
                    <a:pt x="6568" y="2773"/>
                    <a:pt x="5382" y="3844"/>
                  </a:cubicBezTo>
                  <a:lnTo>
                    <a:pt x="5106" y="4093"/>
                  </a:lnTo>
                  <a:lnTo>
                    <a:pt x="4828" y="3844"/>
                  </a:lnTo>
                  <a:cubicBezTo>
                    <a:pt x="3645" y="2775"/>
                    <a:pt x="2996" y="1296"/>
                    <a:pt x="2912" y="1098"/>
                  </a:cubicBezTo>
                  <a:cubicBezTo>
                    <a:pt x="2502" y="804"/>
                    <a:pt x="2153" y="43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1732614" y="3764259"/>
            <a:ext cx="257482" cy="332114"/>
            <a:chOff x="7775164" y="4143935"/>
            <a:chExt cx="257482" cy="332114"/>
          </a:xfrm>
        </p:grpSpPr>
        <p:sp>
          <p:nvSpPr>
            <p:cNvPr id="314" name="Google Shape;314;p39"/>
            <p:cNvSpPr/>
            <p:nvPr/>
          </p:nvSpPr>
          <p:spPr>
            <a:xfrm>
              <a:off x="7894151" y="4243153"/>
              <a:ext cx="19486" cy="19486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cubicBezTo>
                    <a:pt x="0" y="645"/>
                    <a:pt x="186" y="828"/>
                    <a:pt x="415" y="828"/>
                  </a:cubicBezTo>
                  <a:cubicBezTo>
                    <a:pt x="643" y="828"/>
                    <a:pt x="828" y="645"/>
                    <a:pt x="828" y="415"/>
                  </a:cubicBezTo>
                  <a:cubicBezTo>
                    <a:pt x="828" y="186"/>
                    <a:pt x="64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7832260" y="4143935"/>
              <a:ext cx="143310" cy="232841"/>
            </a:xfrm>
            <a:custGeom>
              <a:avLst/>
              <a:gdLst/>
              <a:ahLst/>
              <a:cxnLst/>
              <a:rect l="l" t="t" r="r" b="b"/>
              <a:pathLst>
                <a:path w="6097" h="9906" extrusionOk="0">
                  <a:moveTo>
                    <a:pt x="3048" y="3393"/>
                  </a:moveTo>
                  <a:cubicBezTo>
                    <a:pt x="3733" y="3393"/>
                    <a:pt x="4289" y="3952"/>
                    <a:pt x="4289" y="4636"/>
                  </a:cubicBezTo>
                  <a:cubicBezTo>
                    <a:pt x="4289" y="5321"/>
                    <a:pt x="3733" y="5877"/>
                    <a:pt x="3048" y="5877"/>
                  </a:cubicBezTo>
                  <a:cubicBezTo>
                    <a:pt x="2364" y="5877"/>
                    <a:pt x="1806" y="5321"/>
                    <a:pt x="1806" y="4636"/>
                  </a:cubicBezTo>
                  <a:cubicBezTo>
                    <a:pt x="1806" y="3952"/>
                    <a:pt x="2364" y="3393"/>
                    <a:pt x="3048" y="3393"/>
                  </a:cubicBezTo>
                  <a:close/>
                  <a:moveTo>
                    <a:pt x="4240" y="6636"/>
                  </a:moveTo>
                  <a:lnTo>
                    <a:pt x="4240" y="7464"/>
                  </a:lnTo>
                  <a:lnTo>
                    <a:pt x="1854" y="7464"/>
                  </a:lnTo>
                  <a:lnTo>
                    <a:pt x="1854" y="6636"/>
                  </a:lnTo>
                  <a:close/>
                  <a:moveTo>
                    <a:pt x="1843" y="1"/>
                  </a:moveTo>
                  <a:lnTo>
                    <a:pt x="0" y="2831"/>
                  </a:lnTo>
                  <a:lnTo>
                    <a:pt x="0" y="9905"/>
                  </a:lnTo>
                  <a:lnTo>
                    <a:pt x="6097" y="9905"/>
                  </a:lnTo>
                  <a:lnTo>
                    <a:pt x="6097" y="2831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7775164" y="4262616"/>
              <a:ext cx="37655" cy="108875"/>
            </a:xfrm>
            <a:custGeom>
              <a:avLst/>
              <a:gdLst/>
              <a:ahLst/>
              <a:cxnLst/>
              <a:rect l="l" t="t" r="r" b="b"/>
              <a:pathLst>
                <a:path w="1602" h="4632" extrusionOk="0">
                  <a:moveTo>
                    <a:pt x="1601" y="0"/>
                  </a:moveTo>
                  <a:lnTo>
                    <a:pt x="1" y="1232"/>
                  </a:lnTo>
                  <a:lnTo>
                    <a:pt x="1" y="4631"/>
                  </a:lnTo>
                  <a:lnTo>
                    <a:pt x="1601" y="40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7995015" y="4262616"/>
              <a:ext cx="37632" cy="108875"/>
            </a:xfrm>
            <a:custGeom>
              <a:avLst/>
              <a:gdLst/>
              <a:ahLst/>
              <a:cxnLst/>
              <a:rect l="l" t="t" r="r" b="b"/>
              <a:pathLst>
                <a:path w="1601" h="4632" extrusionOk="0">
                  <a:moveTo>
                    <a:pt x="1" y="0"/>
                  </a:moveTo>
                  <a:lnTo>
                    <a:pt x="1" y="4017"/>
                  </a:lnTo>
                  <a:lnTo>
                    <a:pt x="1601" y="4631"/>
                  </a:lnTo>
                  <a:lnTo>
                    <a:pt x="1601" y="1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7858916" y="4396224"/>
              <a:ext cx="90001" cy="25950"/>
            </a:xfrm>
            <a:custGeom>
              <a:avLst/>
              <a:gdLst/>
              <a:ahLst/>
              <a:cxnLst/>
              <a:rect l="l" t="t" r="r" b="b"/>
              <a:pathLst>
                <a:path w="3829" h="1104" extrusionOk="0">
                  <a:moveTo>
                    <a:pt x="1" y="0"/>
                  </a:moveTo>
                  <a:lnTo>
                    <a:pt x="184" y="1104"/>
                  </a:lnTo>
                  <a:lnTo>
                    <a:pt x="3645" y="1104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7894151" y="4441191"/>
              <a:ext cx="19486" cy="34858"/>
            </a:xfrm>
            <a:custGeom>
              <a:avLst/>
              <a:gdLst/>
              <a:ahLst/>
              <a:cxnLst/>
              <a:rect l="l" t="t" r="r" b="b"/>
              <a:pathLst>
                <a:path w="829" h="1483" extrusionOk="0">
                  <a:moveTo>
                    <a:pt x="0" y="1"/>
                  </a:moveTo>
                  <a:lnTo>
                    <a:pt x="0" y="1482"/>
                  </a:lnTo>
                  <a:lnTo>
                    <a:pt x="828" y="1482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7855225" y="4451580"/>
              <a:ext cx="19486" cy="24469"/>
            </a:xfrm>
            <a:custGeom>
              <a:avLst/>
              <a:gdLst/>
              <a:ahLst/>
              <a:cxnLst/>
              <a:rect l="l" t="t" r="r" b="b"/>
              <a:pathLst>
                <a:path w="829" h="1041" extrusionOk="0">
                  <a:moveTo>
                    <a:pt x="1" y="0"/>
                  </a:moveTo>
                  <a:lnTo>
                    <a:pt x="1" y="1040"/>
                  </a:lnTo>
                  <a:lnTo>
                    <a:pt x="829" y="104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7933265" y="4451580"/>
              <a:ext cx="19486" cy="24469"/>
            </a:xfrm>
            <a:custGeom>
              <a:avLst/>
              <a:gdLst/>
              <a:ahLst/>
              <a:cxnLst/>
              <a:rect l="l" t="t" r="r" b="b"/>
              <a:pathLst>
                <a:path w="829" h="1041" extrusionOk="0">
                  <a:moveTo>
                    <a:pt x="1" y="0"/>
                  </a:moveTo>
                  <a:lnTo>
                    <a:pt x="1" y="1040"/>
                  </a:lnTo>
                  <a:lnTo>
                    <a:pt x="829" y="1040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9"/>
          <p:cNvGrpSpPr/>
          <p:nvPr/>
        </p:nvGrpSpPr>
        <p:grpSpPr>
          <a:xfrm>
            <a:off x="1771175" y="2246585"/>
            <a:ext cx="218926" cy="332090"/>
            <a:chOff x="5382376" y="1215450"/>
            <a:chExt cx="218926" cy="332090"/>
          </a:xfrm>
        </p:grpSpPr>
        <p:sp>
          <p:nvSpPr>
            <p:cNvPr id="323" name="Google Shape;323;p39"/>
            <p:cNvSpPr/>
            <p:nvPr/>
          </p:nvSpPr>
          <p:spPr>
            <a:xfrm>
              <a:off x="5409056" y="1215450"/>
              <a:ext cx="165569" cy="38948"/>
            </a:xfrm>
            <a:custGeom>
              <a:avLst/>
              <a:gdLst/>
              <a:ahLst/>
              <a:cxnLst/>
              <a:rect l="l" t="t" r="r" b="b"/>
              <a:pathLst>
                <a:path w="7044" h="1657" extrusionOk="0">
                  <a:moveTo>
                    <a:pt x="0" y="1"/>
                  </a:moveTo>
                  <a:lnTo>
                    <a:pt x="0" y="1656"/>
                  </a:lnTo>
                  <a:lnTo>
                    <a:pt x="7044" y="165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5396080" y="1215450"/>
              <a:ext cx="188299" cy="19486"/>
            </a:xfrm>
            <a:custGeom>
              <a:avLst/>
              <a:gdLst/>
              <a:ahLst/>
              <a:cxnLst/>
              <a:rect l="l" t="t" r="r" b="b"/>
              <a:pathLst>
                <a:path w="8011" h="829" extrusionOk="0">
                  <a:moveTo>
                    <a:pt x="0" y="1"/>
                  </a:moveTo>
                  <a:lnTo>
                    <a:pt x="0" y="828"/>
                  </a:lnTo>
                  <a:lnTo>
                    <a:pt x="8011" y="828"/>
                  </a:lnTo>
                  <a:lnTo>
                    <a:pt x="8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5382376" y="1319957"/>
              <a:ext cx="218926" cy="161996"/>
            </a:xfrm>
            <a:custGeom>
              <a:avLst/>
              <a:gdLst/>
              <a:ahLst/>
              <a:cxnLst/>
              <a:rect l="l" t="t" r="r" b="b"/>
              <a:pathLst>
                <a:path w="9314" h="6892" extrusionOk="0">
                  <a:moveTo>
                    <a:pt x="5071" y="938"/>
                  </a:moveTo>
                  <a:lnTo>
                    <a:pt x="5071" y="1358"/>
                  </a:lnTo>
                  <a:cubicBezTo>
                    <a:pt x="5643" y="1519"/>
                    <a:pt x="6058" y="2005"/>
                    <a:pt x="6058" y="2581"/>
                  </a:cubicBezTo>
                  <a:lnTo>
                    <a:pt x="5230" y="2581"/>
                  </a:lnTo>
                  <a:cubicBezTo>
                    <a:pt x="5230" y="2334"/>
                    <a:pt x="4967" y="2128"/>
                    <a:pt x="4656" y="2128"/>
                  </a:cubicBezTo>
                  <a:cubicBezTo>
                    <a:pt x="4345" y="2128"/>
                    <a:pt x="4082" y="2334"/>
                    <a:pt x="4082" y="2581"/>
                  </a:cubicBezTo>
                  <a:cubicBezTo>
                    <a:pt x="4082" y="2826"/>
                    <a:pt x="4345" y="3031"/>
                    <a:pt x="4656" y="3031"/>
                  </a:cubicBezTo>
                  <a:cubicBezTo>
                    <a:pt x="5428" y="3031"/>
                    <a:pt x="6058" y="3605"/>
                    <a:pt x="6058" y="4311"/>
                  </a:cubicBezTo>
                  <a:cubicBezTo>
                    <a:pt x="6058" y="4885"/>
                    <a:pt x="5643" y="5373"/>
                    <a:pt x="5071" y="5534"/>
                  </a:cubicBezTo>
                  <a:lnTo>
                    <a:pt x="5071" y="5951"/>
                  </a:lnTo>
                  <a:lnTo>
                    <a:pt x="4243" y="5951"/>
                  </a:lnTo>
                  <a:lnTo>
                    <a:pt x="4243" y="5534"/>
                  </a:lnTo>
                  <a:cubicBezTo>
                    <a:pt x="3671" y="5373"/>
                    <a:pt x="3254" y="4885"/>
                    <a:pt x="3254" y="4311"/>
                  </a:cubicBezTo>
                  <a:lnTo>
                    <a:pt x="4082" y="4311"/>
                  </a:lnTo>
                  <a:cubicBezTo>
                    <a:pt x="4082" y="4556"/>
                    <a:pt x="4345" y="4764"/>
                    <a:pt x="4656" y="4764"/>
                  </a:cubicBezTo>
                  <a:cubicBezTo>
                    <a:pt x="4967" y="4764"/>
                    <a:pt x="5230" y="4556"/>
                    <a:pt x="5230" y="4311"/>
                  </a:cubicBezTo>
                  <a:cubicBezTo>
                    <a:pt x="5230" y="4066"/>
                    <a:pt x="4967" y="3859"/>
                    <a:pt x="4656" y="3859"/>
                  </a:cubicBezTo>
                  <a:cubicBezTo>
                    <a:pt x="3883" y="3859"/>
                    <a:pt x="3254" y="3285"/>
                    <a:pt x="3254" y="2581"/>
                  </a:cubicBezTo>
                  <a:cubicBezTo>
                    <a:pt x="3254" y="2005"/>
                    <a:pt x="3671" y="1519"/>
                    <a:pt x="4243" y="1358"/>
                  </a:cubicBezTo>
                  <a:lnTo>
                    <a:pt x="4243" y="938"/>
                  </a:lnTo>
                  <a:close/>
                  <a:moveTo>
                    <a:pt x="0" y="0"/>
                  </a:moveTo>
                  <a:lnTo>
                    <a:pt x="0" y="6892"/>
                  </a:lnTo>
                  <a:lnTo>
                    <a:pt x="9313" y="6892"/>
                  </a:lnTo>
                  <a:lnTo>
                    <a:pt x="9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5382376" y="1501400"/>
              <a:ext cx="218926" cy="46140"/>
            </a:xfrm>
            <a:custGeom>
              <a:avLst/>
              <a:gdLst/>
              <a:ahLst/>
              <a:cxnLst/>
              <a:rect l="l" t="t" r="r" b="b"/>
              <a:pathLst>
                <a:path w="9314" h="1963" extrusionOk="0">
                  <a:moveTo>
                    <a:pt x="0" y="1"/>
                  </a:moveTo>
                  <a:lnTo>
                    <a:pt x="0" y="586"/>
                  </a:lnTo>
                  <a:lnTo>
                    <a:pt x="1378" y="1963"/>
                  </a:lnTo>
                  <a:lnTo>
                    <a:pt x="7936" y="1963"/>
                  </a:lnTo>
                  <a:lnTo>
                    <a:pt x="9313" y="586"/>
                  </a:lnTo>
                  <a:lnTo>
                    <a:pt x="9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5382376" y="1273815"/>
              <a:ext cx="218926" cy="26702"/>
            </a:xfrm>
            <a:custGeom>
              <a:avLst/>
              <a:gdLst/>
              <a:ahLst/>
              <a:cxnLst/>
              <a:rect l="l" t="t" r="r" b="b"/>
              <a:pathLst>
                <a:path w="9314" h="1136" extrusionOk="0">
                  <a:moveTo>
                    <a:pt x="550" y="1"/>
                  </a:moveTo>
                  <a:lnTo>
                    <a:pt x="0" y="551"/>
                  </a:lnTo>
                  <a:lnTo>
                    <a:pt x="0" y="1136"/>
                  </a:lnTo>
                  <a:lnTo>
                    <a:pt x="9313" y="1136"/>
                  </a:lnTo>
                  <a:lnTo>
                    <a:pt x="9313" y="551"/>
                  </a:lnTo>
                  <a:lnTo>
                    <a:pt x="8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B9C59A5-43BE-4DE5-8F4A-7EC81B4D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9754"/>
            <a:ext cx="9144001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-1666077" y="281923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Cash</a:t>
            </a:r>
            <a:r>
              <a:rPr lang="en" sz="4400" dirty="0"/>
              <a:t> Flow</a:t>
            </a:r>
            <a:endParaRPr sz="4400" dirty="0"/>
          </a:p>
        </p:txBody>
      </p:sp>
      <p:sp>
        <p:nvSpPr>
          <p:cNvPr id="333" name="Google Shape;333;p40"/>
          <p:cNvSpPr/>
          <p:nvPr/>
        </p:nvSpPr>
        <p:spPr>
          <a:xfrm rot="5400000">
            <a:off x="4351201" y="-3204101"/>
            <a:ext cx="441600" cy="9144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2591100" y="1222700"/>
            <a:ext cx="6504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3279350" y="1222700"/>
            <a:ext cx="14364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4848300" y="1222700"/>
            <a:ext cx="8355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921450" y="1222700"/>
            <a:ext cx="9168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7075900" y="1222700"/>
            <a:ext cx="1072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45" name="Google Shape;345;p40"/>
          <p:cNvCxnSpPr/>
          <p:nvPr/>
        </p:nvCxnSpPr>
        <p:spPr>
          <a:xfrm>
            <a:off x="2262275" y="2488425"/>
            <a:ext cx="60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2262275" y="3012650"/>
            <a:ext cx="60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40"/>
          <p:cNvCxnSpPr/>
          <p:nvPr/>
        </p:nvCxnSpPr>
        <p:spPr>
          <a:xfrm>
            <a:off x="2262275" y="3536875"/>
            <a:ext cx="60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0"/>
          <p:cNvCxnSpPr/>
          <p:nvPr/>
        </p:nvCxnSpPr>
        <p:spPr>
          <a:xfrm>
            <a:off x="2262275" y="4061100"/>
            <a:ext cx="60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6D1DA326-6DB2-4DA5-9784-3B0C2A4A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075"/>
            <a:ext cx="9144000" cy="36355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1E5F4369-CB32-4B20-A1D2-11240C8A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61" y="331092"/>
            <a:ext cx="6059277" cy="4031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512800" y="1631550"/>
            <a:ext cx="41184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Profitability of each case scenario</a:t>
            </a:r>
            <a:endParaRPr sz="44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416955" y="1994550"/>
            <a:ext cx="16710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52" name="Google Shape;252;p36"/>
          <p:cNvCxnSpPr/>
          <p:nvPr/>
        </p:nvCxnSpPr>
        <p:spPr>
          <a:xfrm>
            <a:off x="2636809" y="3399869"/>
            <a:ext cx="31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290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6625300" y="1332458"/>
            <a:ext cx="171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6625300" y="2713564"/>
            <a:ext cx="171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6625300" y="4002424"/>
            <a:ext cx="171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08" name="Google Shape;408;p44"/>
          <p:cNvSpPr txBox="1">
            <a:spLocks noGrp="1"/>
          </p:cNvSpPr>
          <p:nvPr>
            <p:ph type="title"/>
          </p:nvPr>
        </p:nvSpPr>
        <p:spPr>
          <a:xfrm>
            <a:off x="691093" y="451679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Calculation of WACC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2095505" y="1051057"/>
            <a:ext cx="1739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806910" y="4065038"/>
            <a:ext cx="4226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412" name="Google Shape;412;p44"/>
          <p:cNvCxnSpPr/>
          <p:nvPr/>
        </p:nvCxnSpPr>
        <p:spPr>
          <a:xfrm>
            <a:off x="6713915" y="5106365"/>
            <a:ext cx="141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4"/>
          <p:cNvCxnSpPr/>
          <p:nvPr/>
        </p:nvCxnSpPr>
        <p:spPr>
          <a:xfrm>
            <a:off x="6713923" y="2171900"/>
            <a:ext cx="108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4"/>
          <p:cNvSpPr txBox="1"/>
          <p:nvPr/>
        </p:nvSpPr>
        <p:spPr>
          <a:xfrm>
            <a:off x="6625290" y="1050895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6625290" y="2432019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6625290" y="3720862"/>
            <a:ext cx="17118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438" name="Google Shape;438;p44"/>
          <p:cNvCxnSpPr/>
          <p:nvPr/>
        </p:nvCxnSpPr>
        <p:spPr>
          <a:xfrm>
            <a:off x="6713923" y="3500775"/>
            <a:ext cx="108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BB406403-BCD6-42C7-BCFA-70CFD659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" y="1289999"/>
            <a:ext cx="9144000" cy="28471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>
            <a:spLocks noGrp="1"/>
          </p:cNvSpPr>
          <p:nvPr>
            <p:ph type="title"/>
          </p:nvPr>
        </p:nvSpPr>
        <p:spPr>
          <a:xfrm>
            <a:off x="726225" y="50377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accent1"/>
                </a:solidFill>
              </a:rPr>
              <a:t>IRR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4195784" y="4286328"/>
            <a:ext cx="16458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 rot="-5400000">
            <a:off x="544850" y="2291014"/>
            <a:ext cx="16458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 rot="-5400000">
            <a:off x="1525098" y="3033293"/>
            <a:ext cx="10359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1" name="Google Shape;451;p45"/>
          <p:cNvSpPr txBox="1"/>
          <p:nvPr/>
        </p:nvSpPr>
        <p:spPr>
          <a:xfrm rot="-5400000">
            <a:off x="1490448" y="1634215"/>
            <a:ext cx="11052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5895267" y="3841414"/>
            <a:ext cx="1035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3071636" y="3854829"/>
            <a:ext cx="1105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DD331DD7-CD56-4C7F-A9DF-FA1A06AC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8" y="586435"/>
            <a:ext cx="7562197" cy="4289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/>
          <p:nvPr/>
        </p:nvSpPr>
        <p:spPr>
          <a:xfrm>
            <a:off x="726225" y="-26550"/>
            <a:ext cx="24993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1119988" y="539052"/>
            <a:ext cx="1711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NPV</a:t>
            </a:r>
            <a:endParaRPr sz="4300" b="1" dirty="0">
              <a:solidFill>
                <a:schemeClr val="l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1012875" y="1248368"/>
            <a:ext cx="19260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1106050" y="2244487"/>
            <a:ext cx="17397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1309275" y="2979399"/>
            <a:ext cx="712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6" name="Google Shape;466;p46"/>
          <p:cNvSpPr txBox="1"/>
          <p:nvPr/>
        </p:nvSpPr>
        <p:spPr>
          <a:xfrm>
            <a:off x="1930050" y="2707149"/>
            <a:ext cx="7125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82" name="Google Shape;482;p46"/>
          <p:cNvGrpSpPr/>
          <p:nvPr/>
        </p:nvGrpSpPr>
        <p:grpSpPr>
          <a:xfrm>
            <a:off x="6169089" y="2054626"/>
            <a:ext cx="242119" cy="189850"/>
            <a:chOff x="5939019" y="3447666"/>
            <a:chExt cx="332080" cy="260390"/>
          </a:xfrm>
        </p:grpSpPr>
        <p:sp>
          <p:nvSpPr>
            <p:cNvPr id="483" name="Google Shape;483;p46"/>
            <p:cNvSpPr/>
            <p:nvPr/>
          </p:nvSpPr>
          <p:spPr>
            <a:xfrm>
              <a:off x="5974771" y="3486686"/>
              <a:ext cx="296328" cy="221370"/>
            </a:xfrm>
            <a:custGeom>
              <a:avLst/>
              <a:gdLst/>
              <a:ahLst/>
              <a:cxnLst/>
              <a:rect l="l" t="t" r="r" b="b"/>
              <a:pathLst>
                <a:path w="12607" h="9418" extrusionOk="0">
                  <a:moveTo>
                    <a:pt x="11775" y="1"/>
                  </a:moveTo>
                  <a:lnTo>
                    <a:pt x="11775" y="8534"/>
                  </a:lnTo>
                  <a:lnTo>
                    <a:pt x="0" y="8534"/>
                  </a:lnTo>
                  <a:lnTo>
                    <a:pt x="0" y="9417"/>
                  </a:lnTo>
                  <a:lnTo>
                    <a:pt x="12607" y="9417"/>
                  </a:lnTo>
                  <a:lnTo>
                    <a:pt x="12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5939019" y="3505890"/>
              <a:ext cx="293060" cy="19486"/>
            </a:xfrm>
            <a:custGeom>
              <a:avLst/>
              <a:gdLst/>
              <a:ahLst/>
              <a:cxnLst/>
              <a:rect l="l" t="t" r="r" b="b"/>
              <a:pathLst>
                <a:path w="12468" h="829" extrusionOk="0">
                  <a:moveTo>
                    <a:pt x="0" y="0"/>
                  </a:moveTo>
                  <a:lnTo>
                    <a:pt x="0" y="828"/>
                  </a:lnTo>
                  <a:lnTo>
                    <a:pt x="12468" y="828"/>
                  </a:lnTo>
                  <a:lnTo>
                    <a:pt x="12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5939019" y="3447666"/>
              <a:ext cx="293060" cy="38783"/>
            </a:xfrm>
            <a:custGeom>
              <a:avLst/>
              <a:gdLst/>
              <a:ahLst/>
              <a:cxnLst/>
              <a:rect l="l" t="t" r="r" b="b"/>
              <a:pathLst>
                <a:path w="12468" h="1650" extrusionOk="0">
                  <a:moveTo>
                    <a:pt x="0" y="1"/>
                  </a:moveTo>
                  <a:lnTo>
                    <a:pt x="0" y="1650"/>
                  </a:lnTo>
                  <a:lnTo>
                    <a:pt x="12468" y="1650"/>
                  </a:lnTo>
                  <a:lnTo>
                    <a:pt x="12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5939019" y="3544816"/>
              <a:ext cx="293060" cy="123025"/>
            </a:xfrm>
            <a:custGeom>
              <a:avLst/>
              <a:gdLst/>
              <a:ahLst/>
              <a:cxnLst/>
              <a:rect l="l" t="t" r="r" b="b"/>
              <a:pathLst>
                <a:path w="12468" h="5234" extrusionOk="0">
                  <a:moveTo>
                    <a:pt x="2784" y="2183"/>
                  </a:moveTo>
                  <a:lnTo>
                    <a:pt x="2784" y="3011"/>
                  </a:lnTo>
                  <a:lnTo>
                    <a:pt x="1956" y="3011"/>
                  </a:lnTo>
                  <a:lnTo>
                    <a:pt x="1956" y="2183"/>
                  </a:lnTo>
                  <a:close/>
                  <a:moveTo>
                    <a:pt x="4440" y="2183"/>
                  </a:moveTo>
                  <a:lnTo>
                    <a:pt x="4440" y="3011"/>
                  </a:lnTo>
                  <a:lnTo>
                    <a:pt x="3612" y="3011"/>
                  </a:lnTo>
                  <a:lnTo>
                    <a:pt x="3612" y="2183"/>
                  </a:lnTo>
                  <a:close/>
                  <a:moveTo>
                    <a:pt x="7062" y="2183"/>
                  </a:moveTo>
                  <a:lnTo>
                    <a:pt x="10541" y="2196"/>
                  </a:lnTo>
                  <a:lnTo>
                    <a:pt x="10539" y="3024"/>
                  </a:lnTo>
                  <a:lnTo>
                    <a:pt x="7060" y="3011"/>
                  </a:lnTo>
                  <a:lnTo>
                    <a:pt x="7062" y="2183"/>
                  </a:lnTo>
                  <a:close/>
                  <a:moveTo>
                    <a:pt x="0" y="0"/>
                  </a:moveTo>
                  <a:lnTo>
                    <a:pt x="0" y="5234"/>
                  </a:lnTo>
                  <a:lnTo>
                    <a:pt x="12468" y="5234"/>
                  </a:lnTo>
                  <a:lnTo>
                    <a:pt x="12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6"/>
          <p:cNvGrpSpPr/>
          <p:nvPr/>
        </p:nvGrpSpPr>
        <p:grpSpPr>
          <a:xfrm>
            <a:off x="6641737" y="2647832"/>
            <a:ext cx="242124" cy="242126"/>
            <a:chOff x="1208100" y="1215450"/>
            <a:chExt cx="332087" cy="332089"/>
          </a:xfrm>
        </p:grpSpPr>
        <p:sp>
          <p:nvSpPr>
            <p:cNvPr id="488" name="Google Shape;488;p46"/>
            <p:cNvSpPr/>
            <p:nvPr/>
          </p:nvSpPr>
          <p:spPr>
            <a:xfrm>
              <a:off x="1266112" y="1274967"/>
              <a:ext cx="210816" cy="143028"/>
            </a:xfrm>
            <a:custGeom>
              <a:avLst/>
              <a:gdLst/>
              <a:ahLst/>
              <a:cxnLst/>
              <a:rect l="l" t="t" r="r" b="b"/>
              <a:pathLst>
                <a:path w="8969" h="6085" extrusionOk="0">
                  <a:moveTo>
                    <a:pt x="6289" y="1934"/>
                  </a:moveTo>
                  <a:lnTo>
                    <a:pt x="6289" y="2762"/>
                  </a:lnTo>
                  <a:lnTo>
                    <a:pt x="2680" y="2762"/>
                  </a:lnTo>
                  <a:lnTo>
                    <a:pt x="2680" y="1934"/>
                  </a:lnTo>
                  <a:close/>
                  <a:moveTo>
                    <a:pt x="5382" y="3590"/>
                  </a:moveTo>
                  <a:lnTo>
                    <a:pt x="5382" y="4420"/>
                  </a:lnTo>
                  <a:lnTo>
                    <a:pt x="3587" y="4420"/>
                  </a:lnTo>
                  <a:lnTo>
                    <a:pt x="3587" y="3590"/>
                  </a:lnTo>
                  <a:close/>
                  <a:moveTo>
                    <a:pt x="1188" y="1"/>
                  </a:moveTo>
                  <a:cubicBezTo>
                    <a:pt x="1035" y="563"/>
                    <a:pt x="585" y="994"/>
                    <a:pt x="0" y="1135"/>
                  </a:cubicBezTo>
                  <a:lnTo>
                    <a:pt x="0" y="4949"/>
                  </a:lnTo>
                  <a:cubicBezTo>
                    <a:pt x="585" y="5089"/>
                    <a:pt x="1035" y="5521"/>
                    <a:pt x="1188" y="6084"/>
                  </a:cubicBezTo>
                  <a:lnTo>
                    <a:pt x="6163" y="6084"/>
                  </a:lnTo>
                  <a:cubicBezTo>
                    <a:pt x="6137" y="5927"/>
                    <a:pt x="6126" y="5766"/>
                    <a:pt x="6126" y="5601"/>
                  </a:cubicBezTo>
                  <a:cubicBezTo>
                    <a:pt x="6126" y="3976"/>
                    <a:pt x="7373" y="2634"/>
                    <a:pt x="8969" y="2466"/>
                  </a:cubicBezTo>
                  <a:lnTo>
                    <a:pt x="8969" y="1135"/>
                  </a:lnTo>
                  <a:cubicBezTo>
                    <a:pt x="8384" y="994"/>
                    <a:pt x="7934" y="563"/>
                    <a:pt x="7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1208100" y="1215450"/>
              <a:ext cx="326837" cy="262034"/>
            </a:xfrm>
            <a:custGeom>
              <a:avLst/>
              <a:gdLst/>
              <a:ahLst/>
              <a:cxnLst/>
              <a:rect l="l" t="t" r="r" b="b"/>
              <a:pathLst>
                <a:path w="13905" h="11148" extrusionOk="0">
                  <a:moveTo>
                    <a:pt x="0" y="1"/>
                  </a:moveTo>
                  <a:lnTo>
                    <a:pt x="0" y="11148"/>
                  </a:lnTo>
                  <a:lnTo>
                    <a:pt x="9258" y="11148"/>
                  </a:lnTo>
                  <a:lnTo>
                    <a:pt x="9258" y="10060"/>
                  </a:lnTo>
                  <a:cubicBezTo>
                    <a:pt x="9110" y="9872"/>
                    <a:pt x="8982" y="9665"/>
                    <a:pt x="8881" y="9444"/>
                  </a:cubicBezTo>
                  <a:lnTo>
                    <a:pt x="2881" y="9444"/>
                  </a:lnTo>
                  <a:lnTo>
                    <a:pt x="2881" y="9029"/>
                  </a:lnTo>
                  <a:cubicBezTo>
                    <a:pt x="2881" y="8592"/>
                    <a:pt x="2526" y="8261"/>
                    <a:pt x="2053" y="8261"/>
                  </a:cubicBezTo>
                  <a:lnTo>
                    <a:pt x="1640" y="8261"/>
                  </a:lnTo>
                  <a:lnTo>
                    <a:pt x="1640" y="2888"/>
                  </a:lnTo>
                  <a:lnTo>
                    <a:pt x="2053" y="2888"/>
                  </a:lnTo>
                  <a:cubicBezTo>
                    <a:pt x="2526" y="2888"/>
                    <a:pt x="2881" y="2557"/>
                    <a:pt x="2881" y="2118"/>
                  </a:cubicBezTo>
                  <a:lnTo>
                    <a:pt x="2881" y="1705"/>
                  </a:lnTo>
                  <a:lnTo>
                    <a:pt x="11024" y="1705"/>
                  </a:lnTo>
                  <a:lnTo>
                    <a:pt x="11024" y="2118"/>
                  </a:lnTo>
                  <a:cubicBezTo>
                    <a:pt x="11024" y="2557"/>
                    <a:pt x="11379" y="2888"/>
                    <a:pt x="11852" y="2888"/>
                  </a:cubicBezTo>
                  <a:lnTo>
                    <a:pt x="12265" y="2888"/>
                  </a:lnTo>
                  <a:lnTo>
                    <a:pt x="12265" y="5018"/>
                  </a:lnTo>
                  <a:cubicBezTo>
                    <a:pt x="12889" y="5115"/>
                    <a:pt x="13454" y="5391"/>
                    <a:pt x="13905" y="5793"/>
                  </a:cubicBezTo>
                  <a:lnTo>
                    <a:pt x="1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1445157" y="1469384"/>
              <a:ext cx="79423" cy="78154"/>
            </a:xfrm>
            <a:custGeom>
              <a:avLst/>
              <a:gdLst/>
              <a:ahLst/>
              <a:cxnLst/>
              <a:rect l="l" t="t" r="r" b="b"/>
              <a:pathLst>
                <a:path w="3379" h="3325" extrusionOk="0">
                  <a:moveTo>
                    <a:pt x="1" y="1"/>
                  </a:moveTo>
                  <a:lnTo>
                    <a:pt x="1" y="3325"/>
                  </a:lnTo>
                  <a:lnTo>
                    <a:pt x="1690" y="2570"/>
                  </a:lnTo>
                  <a:lnTo>
                    <a:pt x="3378" y="3325"/>
                  </a:lnTo>
                  <a:lnTo>
                    <a:pt x="3378" y="1"/>
                  </a:lnTo>
                  <a:cubicBezTo>
                    <a:pt x="2888" y="307"/>
                    <a:pt x="2310" y="484"/>
                    <a:pt x="1690" y="484"/>
                  </a:cubicBezTo>
                  <a:cubicBezTo>
                    <a:pt x="1069" y="484"/>
                    <a:pt x="491" y="30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1429549" y="1352019"/>
              <a:ext cx="110638" cy="109251"/>
            </a:xfrm>
            <a:custGeom>
              <a:avLst/>
              <a:gdLst/>
              <a:ahLst/>
              <a:cxnLst/>
              <a:rect l="l" t="t" r="r" b="b"/>
              <a:pathLst>
                <a:path w="4707" h="4648" extrusionOk="0">
                  <a:moveTo>
                    <a:pt x="2766" y="1910"/>
                  </a:moveTo>
                  <a:lnTo>
                    <a:pt x="2766" y="2738"/>
                  </a:lnTo>
                  <a:lnTo>
                    <a:pt x="1939" y="2738"/>
                  </a:lnTo>
                  <a:lnTo>
                    <a:pt x="1939" y="1910"/>
                  </a:lnTo>
                  <a:close/>
                  <a:moveTo>
                    <a:pt x="2354" y="0"/>
                  </a:moveTo>
                  <a:cubicBezTo>
                    <a:pt x="1056" y="0"/>
                    <a:pt x="1" y="1042"/>
                    <a:pt x="1" y="2323"/>
                  </a:cubicBezTo>
                  <a:cubicBezTo>
                    <a:pt x="1" y="3605"/>
                    <a:pt x="1056" y="4647"/>
                    <a:pt x="2354" y="4647"/>
                  </a:cubicBezTo>
                  <a:cubicBezTo>
                    <a:pt x="3652" y="4647"/>
                    <a:pt x="4707" y="3605"/>
                    <a:pt x="4707" y="2323"/>
                  </a:cubicBezTo>
                  <a:cubicBezTo>
                    <a:pt x="4707" y="1042"/>
                    <a:pt x="3652" y="0"/>
                    <a:pt x="2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46"/>
          <p:cNvGrpSpPr/>
          <p:nvPr/>
        </p:nvGrpSpPr>
        <p:grpSpPr>
          <a:xfrm>
            <a:off x="5129291" y="2772094"/>
            <a:ext cx="203354" cy="242119"/>
            <a:chOff x="1717356" y="2679704"/>
            <a:chExt cx="278910" cy="332079"/>
          </a:xfrm>
        </p:grpSpPr>
        <p:sp>
          <p:nvSpPr>
            <p:cNvPr id="493" name="Google Shape;493;p46"/>
            <p:cNvSpPr/>
            <p:nvPr/>
          </p:nvSpPr>
          <p:spPr>
            <a:xfrm>
              <a:off x="1823274" y="2837805"/>
              <a:ext cx="67154" cy="73994"/>
            </a:xfrm>
            <a:custGeom>
              <a:avLst/>
              <a:gdLst/>
              <a:ahLst/>
              <a:cxnLst/>
              <a:rect l="l" t="t" r="r" b="b"/>
              <a:pathLst>
                <a:path w="2857" h="3148" extrusionOk="0">
                  <a:moveTo>
                    <a:pt x="1841" y="1159"/>
                  </a:moveTo>
                  <a:lnTo>
                    <a:pt x="1841" y="1987"/>
                  </a:lnTo>
                  <a:lnTo>
                    <a:pt x="1013" y="1987"/>
                  </a:lnTo>
                  <a:lnTo>
                    <a:pt x="1013" y="1159"/>
                  </a:lnTo>
                  <a:close/>
                  <a:moveTo>
                    <a:pt x="1428" y="0"/>
                  </a:moveTo>
                  <a:cubicBezTo>
                    <a:pt x="640" y="0"/>
                    <a:pt x="0" y="640"/>
                    <a:pt x="0" y="1426"/>
                  </a:cubicBezTo>
                  <a:lnTo>
                    <a:pt x="0" y="3148"/>
                  </a:lnTo>
                  <a:lnTo>
                    <a:pt x="2856" y="3148"/>
                  </a:lnTo>
                  <a:lnTo>
                    <a:pt x="2856" y="1426"/>
                  </a:lnTo>
                  <a:cubicBezTo>
                    <a:pt x="2856" y="640"/>
                    <a:pt x="2216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1717356" y="2679704"/>
              <a:ext cx="278910" cy="332079"/>
            </a:xfrm>
            <a:custGeom>
              <a:avLst/>
              <a:gdLst/>
              <a:ahLst/>
              <a:cxnLst/>
              <a:rect l="l" t="t" r="r" b="b"/>
              <a:pathLst>
                <a:path w="11866" h="14128" extrusionOk="0">
                  <a:moveTo>
                    <a:pt x="5934" y="2821"/>
                  </a:moveTo>
                  <a:cubicBezTo>
                    <a:pt x="7020" y="2821"/>
                    <a:pt x="7905" y="3695"/>
                    <a:pt x="7905" y="4773"/>
                  </a:cubicBezTo>
                  <a:cubicBezTo>
                    <a:pt x="7905" y="5380"/>
                    <a:pt x="7627" y="5920"/>
                    <a:pt x="7188" y="6278"/>
                  </a:cubicBezTo>
                  <a:cubicBezTo>
                    <a:pt x="7791" y="6684"/>
                    <a:pt x="8190" y="7373"/>
                    <a:pt x="8190" y="8152"/>
                  </a:cubicBezTo>
                  <a:lnTo>
                    <a:pt x="8190" y="10699"/>
                  </a:lnTo>
                  <a:lnTo>
                    <a:pt x="3678" y="10699"/>
                  </a:lnTo>
                  <a:lnTo>
                    <a:pt x="3678" y="8152"/>
                  </a:lnTo>
                  <a:cubicBezTo>
                    <a:pt x="3678" y="7373"/>
                    <a:pt x="4076" y="6684"/>
                    <a:pt x="4680" y="6278"/>
                  </a:cubicBezTo>
                  <a:cubicBezTo>
                    <a:pt x="4241" y="5920"/>
                    <a:pt x="3961" y="5380"/>
                    <a:pt x="3961" y="4773"/>
                  </a:cubicBezTo>
                  <a:cubicBezTo>
                    <a:pt x="3961" y="3695"/>
                    <a:pt x="4846" y="2821"/>
                    <a:pt x="5934" y="2821"/>
                  </a:cubicBezTo>
                  <a:close/>
                  <a:moveTo>
                    <a:pt x="5934" y="0"/>
                  </a:moveTo>
                  <a:lnTo>
                    <a:pt x="1" y="1186"/>
                  </a:lnTo>
                  <a:lnTo>
                    <a:pt x="1" y="9300"/>
                  </a:lnTo>
                  <a:cubicBezTo>
                    <a:pt x="1" y="11042"/>
                    <a:pt x="1040" y="12432"/>
                    <a:pt x="3005" y="13320"/>
                  </a:cubicBezTo>
                  <a:cubicBezTo>
                    <a:pt x="4429" y="13964"/>
                    <a:pt x="5831" y="14116"/>
                    <a:pt x="5890" y="14123"/>
                  </a:cubicBezTo>
                  <a:lnTo>
                    <a:pt x="5934" y="14127"/>
                  </a:lnTo>
                  <a:lnTo>
                    <a:pt x="5976" y="14123"/>
                  </a:lnTo>
                  <a:cubicBezTo>
                    <a:pt x="6036" y="14116"/>
                    <a:pt x="7440" y="13964"/>
                    <a:pt x="8863" y="13320"/>
                  </a:cubicBezTo>
                  <a:cubicBezTo>
                    <a:pt x="10828" y="12432"/>
                    <a:pt x="11866" y="11042"/>
                    <a:pt x="11866" y="9300"/>
                  </a:cubicBezTo>
                  <a:lnTo>
                    <a:pt x="11866" y="1186"/>
                  </a:lnTo>
                  <a:lnTo>
                    <a:pt x="5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1829902" y="2765407"/>
              <a:ext cx="53826" cy="52957"/>
            </a:xfrm>
            <a:custGeom>
              <a:avLst/>
              <a:gdLst/>
              <a:ahLst/>
              <a:cxnLst/>
              <a:rect l="l" t="t" r="r" b="b"/>
              <a:pathLst>
                <a:path w="2290" h="2253" extrusionOk="0">
                  <a:moveTo>
                    <a:pt x="1146" y="1"/>
                  </a:moveTo>
                  <a:cubicBezTo>
                    <a:pt x="513" y="1"/>
                    <a:pt x="1" y="506"/>
                    <a:pt x="1" y="1127"/>
                  </a:cubicBezTo>
                  <a:cubicBezTo>
                    <a:pt x="1" y="1749"/>
                    <a:pt x="513" y="2252"/>
                    <a:pt x="1146" y="2252"/>
                  </a:cubicBezTo>
                  <a:cubicBezTo>
                    <a:pt x="1778" y="2252"/>
                    <a:pt x="2290" y="1749"/>
                    <a:pt x="2290" y="1127"/>
                  </a:cubicBezTo>
                  <a:cubicBezTo>
                    <a:pt x="2290" y="506"/>
                    <a:pt x="1778" y="1"/>
                    <a:pt x="1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46"/>
          <p:cNvGrpSpPr/>
          <p:nvPr/>
        </p:nvGrpSpPr>
        <p:grpSpPr>
          <a:xfrm>
            <a:off x="6232692" y="3109269"/>
            <a:ext cx="243901" cy="242123"/>
            <a:chOff x="2368629" y="3411820"/>
            <a:chExt cx="334523" cy="332085"/>
          </a:xfrm>
        </p:grpSpPr>
        <p:sp>
          <p:nvSpPr>
            <p:cNvPr id="497" name="Google Shape;497;p46"/>
            <p:cNvSpPr/>
            <p:nvPr/>
          </p:nvSpPr>
          <p:spPr>
            <a:xfrm>
              <a:off x="2494762" y="3411820"/>
              <a:ext cx="79776" cy="153088"/>
            </a:xfrm>
            <a:custGeom>
              <a:avLst/>
              <a:gdLst/>
              <a:ahLst/>
              <a:cxnLst/>
              <a:rect l="l" t="t" r="r" b="b"/>
              <a:pathLst>
                <a:path w="3394" h="6513" extrusionOk="0">
                  <a:moveTo>
                    <a:pt x="1283" y="0"/>
                  </a:moveTo>
                  <a:lnTo>
                    <a:pt x="1283" y="638"/>
                  </a:lnTo>
                  <a:cubicBezTo>
                    <a:pt x="548" y="806"/>
                    <a:pt x="1" y="1413"/>
                    <a:pt x="1" y="2131"/>
                  </a:cubicBezTo>
                  <a:cubicBezTo>
                    <a:pt x="1" y="2980"/>
                    <a:pt x="762" y="3669"/>
                    <a:pt x="1698" y="3669"/>
                  </a:cubicBezTo>
                  <a:cubicBezTo>
                    <a:pt x="2177" y="3669"/>
                    <a:pt x="2566" y="3989"/>
                    <a:pt x="2566" y="4380"/>
                  </a:cubicBezTo>
                  <a:cubicBezTo>
                    <a:pt x="2566" y="4773"/>
                    <a:pt x="2177" y="5093"/>
                    <a:pt x="1698" y="5093"/>
                  </a:cubicBezTo>
                  <a:cubicBezTo>
                    <a:pt x="1219" y="5093"/>
                    <a:pt x="829" y="4773"/>
                    <a:pt x="829" y="4380"/>
                  </a:cubicBezTo>
                  <a:lnTo>
                    <a:pt x="1" y="4380"/>
                  </a:lnTo>
                  <a:cubicBezTo>
                    <a:pt x="1" y="5100"/>
                    <a:pt x="548" y="5704"/>
                    <a:pt x="1283" y="5874"/>
                  </a:cubicBezTo>
                  <a:lnTo>
                    <a:pt x="1283" y="6512"/>
                  </a:lnTo>
                  <a:lnTo>
                    <a:pt x="2111" y="6512"/>
                  </a:lnTo>
                  <a:lnTo>
                    <a:pt x="2111" y="5874"/>
                  </a:lnTo>
                  <a:cubicBezTo>
                    <a:pt x="2848" y="5704"/>
                    <a:pt x="3394" y="5100"/>
                    <a:pt x="3394" y="4380"/>
                  </a:cubicBezTo>
                  <a:cubicBezTo>
                    <a:pt x="3394" y="3532"/>
                    <a:pt x="2634" y="2841"/>
                    <a:pt x="1698" y="2841"/>
                  </a:cubicBezTo>
                  <a:cubicBezTo>
                    <a:pt x="1219" y="2841"/>
                    <a:pt x="829" y="2524"/>
                    <a:pt x="829" y="2131"/>
                  </a:cubicBezTo>
                  <a:cubicBezTo>
                    <a:pt x="829" y="1740"/>
                    <a:pt x="1219" y="1420"/>
                    <a:pt x="1698" y="1420"/>
                  </a:cubicBezTo>
                  <a:cubicBezTo>
                    <a:pt x="2177" y="1420"/>
                    <a:pt x="2566" y="1740"/>
                    <a:pt x="2566" y="2131"/>
                  </a:cubicBezTo>
                  <a:lnTo>
                    <a:pt x="3394" y="2131"/>
                  </a:lnTo>
                  <a:cubicBezTo>
                    <a:pt x="3394" y="1413"/>
                    <a:pt x="2848" y="806"/>
                    <a:pt x="2111" y="638"/>
                  </a:cubicBez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2368629" y="3570484"/>
              <a:ext cx="334523" cy="173420"/>
            </a:xfrm>
            <a:custGeom>
              <a:avLst/>
              <a:gdLst/>
              <a:ahLst/>
              <a:cxnLst/>
              <a:rect l="l" t="t" r="r" b="b"/>
              <a:pathLst>
                <a:path w="14232" h="7378" extrusionOk="0">
                  <a:moveTo>
                    <a:pt x="13137" y="0"/>
                  </a:moveTo>
                  <a:cubicBezTo>
                    <a:pt x="12882" y="0"/>
                    <a:pt x="12627" y="98"/>
                    <a:pt x="12433" y="292"/>
                  </a:cubicBezTo>
                  <a:lnTo>
                    <a:pt x="9907" y="2835"/>
                  </a:lnTo>
                  <a:lnTo>
                    <a:pt x="8817" y="2835"/>
                  </a:lnTo>
                  <a:cubicBezTo>
                    <a:pt x="8532" y="3091"/>
                    <a:pt x="8155" y="3248"/>
                    <a:pt x="7744" y="3248"/>
                  </a:cubicBezTo>
                  <a:lnTo>
                    <a:pt x="5272" y="3248"/>
                  </a:lnTo>
                  <a:lnTo>
                    <a:pt x="5272" y="2420"/>
                  </a:lnTo>
                  <a:lnTo>
                    <a:pt x="7793" y="2420"/>
                  </a:lnTo>
                  <a:cubicBezTo>
                    <a:pt x="8223" y="2420"/>
                    <a:pt x="8572" y="2071"/>
                    <a:pt x="8572" y="1643"/>
                  </a:cubicBezTo>
                  <a:cubicBezTo>
                    <a:pt x="8572" y="1213"/>
                    <a:pt x="8223" y="864"/>
                    <a:pt x="7793" y="864"/>
                  </a:cubicBezTo>
                  <a:lnTo>
                    <a:pt x="4232" y="864"/>
                  </a:lnTo>
                  <a:cubicBezTo>
                    <a:pt x="3515" y="864"/>
                    <a:pt x="2831" y="1149"/>
                    <a:pt x="2325" y="1654"/>
                  </a:cubicBezTo>
                  <a:lnTo>
                    <a:pt x="1" y="3978"/>
                  </a:lnTo>
                  <a:lnTo>
                    <a:pt x="1" y="7378"/>
                  </a:lnTo>
                  <a:lnTo>
                    <a:pt x="1597" y="7378"/>
                  </a:lnTo>
                  <a:lnTo>
                    <a:pt x="3853" y="5265"/>
                  </a:lnTo>
                  <a:lnTo>
                    <a:pt x="10420" y="5265"/>
                  </a:lnTo>
                  <a:lnTo>
                    <a:pt x="13839" y="1696"/>
                  </a:lnTo>
                  <a:cubicBezTo>
                    <a:pt x="14232" y="1303"/>
                    <a:pt x="14225" y="663"/>
                    <a:pt x="13823" y="277"/>
                  </a:cubicBezTo>
                  <a:cubicBezTo>
                    <a:pt x="13631" y="92"/>
                    <a:pt x="13384" y="0"/>
                    <a:pt x="13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46"/>
          <p:cNvSpPr txBox="1"/>
          <p:nvPr/>
        </p:nvSpPr>
        <p:spPr>
          <a:xfrm>
            <a:off x="3747759" y="2537288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Exo"/>
                <a:ea typeface="Exo"/>
                <a:cs typeface="Exo"/>
                <a:sym typeface="Exo"/>
              </a:rPr>
              <a:t>MARS</a:t>
            </a:r>
            <a:endParaRPr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7047059" y="1820725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Exo"/>
                <a:ea typeface="Exo"/>
                <a:cs typeface="Exo"/>
                <a:sym typeface="Exo"/>
              </a:rPr>
              <a:t>VENUS</a:t>
            </a:r>
            <a:endParaRPr sz="1200"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>
            <a:off x="7047059" y="2537288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Exo"/>
                <a:ea typeface="Exo"/>
                <a:cs typeface="Exo"/>
                <a:sym typeface="Exo"/>
              </a:rPr>
              <a:t>NEPTUNE</a:t>
            </a:r>
            <a:endParaRPr sz="1200"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7047059" y="3253875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Exo"/>
                <a:ea typeface="Exo"/>
                <a:cs typeface="Exo"/>
                <a:sym typeface="Exo"/>
              </a:rPr>
              <a:t>MERCURY</a:t>
            </a:r>
            <a:endParaRPr sz="1200"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4822134" y="2588988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53%</a:t>
            </a:r>
            <a:endParaRPr sz="16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5829509" y="1982688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20%</a:t>
            </a:r>
            <a:endParaRPr sz="16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5962547" y="3052200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17%</a:t>
            </a:r>
            <a:endParaRPr sz="16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6169097" y="2530145"/>
            <a:ext cx="9213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10%</a:t>
            </a:r>
            <a:endParaRPr sz="1600" b="1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5B6C7390-3360-43D8-AD35-C09C1579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89" y="1491774"/>
            <a:ext cx="7416724" cy="2650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2"/>
          <p:cNvSpPr/>
          <p:nvPr/>
        </p:nvSpPr>
        <p:spPr>
          <a:xfrm>
            <a:off x="827350" y="0"/>
            <a:ext cx="26115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72"/>
          <p:cNvSpPr txBox="1">
            <a:spLocks noGrp="1"/>
          </p:cNvSpPr>
          <p:nvPr>
            <p:ph type="title"/>
          </p:nvPr>
        </p:nvSpPr>
        <p:spPr>
          <a:xfrm>
            <a:off x="726225" y="1932000"/>
            <a:ext cx="31221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Regular </a:t>
            </a:r>
            <a:r>
              <a:rPr lang="en" dirty="0"/>
              <a:t>Payback Period</a:t>
            </a:r>
            <a:endParaRPr dirty="0"/>
          </a:p>
        </p:txBody>
      </p:sp>
      <p:sp>
        <p:nvSpPr>
          <p:cNvPr id="1053" name="Google Shape;1053;p72"/>
          <p:cNvSpPr/>
          <p:nvPr/>
        </p:nvSpPr>
        <p:spPr>
          <a:xfrm>
            <a:off x="827350" y="3319500"/>
            <a:ext cx="26115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34"/>
          <p:cNvCxnSpPr/>
          <p:nvPr/>
        </p:nvCxnSpPr>
        <p:spPr>
          <a:xfrm>
            <a:off x="1169750" y="3729672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403250" y="2082750"/>
            <a:ext cx="25710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3"/>
          </p:nvPr>
        </p:nvSpPr>
        <p:spPr>
          <a:xfrm>
            <a:off x="1971975" y="4066922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Profitability of Each Case Scenario</a:t>
            </a:r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subTitle" idx="1"/>
          </p:nvPr>
        </p:nvSpPr>
        <p:spPr>
          <a:xfrm>
            <a:off x="1887414" y="688341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5"/>
          </p:nvPr>
        </p:nvSpPr>
        <p:spPr>
          <a:xfrm>
            <a:off x="1971975" y="1811953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Investment &amp; Financing Scheme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7"/>
          </p:nvPr>
        </p:nvSpPr>
        <p:spPr>
          <a:xfrm>
            <a:off x="1971975" y="2934648"/>
            <a:ext cx="3177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Cash Flow Statements </a:t>
            </a:r>
            <a:endParaRPr dirty="0"/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9"/>
          </p:nvPr>
        </p:nvSpPr>
        <p:spPr>
          <a:xfrm>
            <a:off x="976920" y="65620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13"/>
          </p:nvPr>
        </p:nvSpPr>
        <p:spPr>
          <a:xfrm>
            <a:off x="976921" y="178892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14"/>
          </p:nvPr>
        </p:nvSpPr>
        <p:spPr>
          <a:xfrm>
            <a:off x="976914" y="2923117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title" idx="15"/>
          </p:nvPr>
        </p:nvSpPr>
        <p:spPr>
          <a:xfrm>
            <a:off x="976925" y="4055294"/>
            <a:ext cx="91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22" name="Google Shape;222;p34"/>
          <p:cNvCxnSpPr/>
          <p:nvPr/>
        </p:nvCxnSpPr>
        <p:spPr>
          <a:xfrm>
            <a:off x="1169750" y="1464453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1169750" y="2597397"/>
            <a:ext cx="298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"/>
          <p:cNvSpPr/>
          <p:nvPr/>
        </p:nvSpPr>
        <p:spPr>
          <a:xfrm>
            <a:off x="7400" y="3574550"/>
            <a:ext cx="9144000" cy="59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/>
          <p:cNvSpPr txBox="1">
            <a:spLocks noGrp="1"/>
          </p:cNvSpPr>
          <p:nvPr>
            <p:ph type="subTitle" idx="2"/>
          </p:nvPr>
        </p:nvSpPr>
        <p:spPr>
          <a:xfrm>
            <a:off x="1695922" y="3574550"/>
            <a:ext cx="5766956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Discounted Payback Period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2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Profitability </a:t>
            </a:r>
            <a:r>
              <a:rPr lang="en" dirty="0">
                <a:solidFill>
                  <a:schemeClr val="accent1"/>
                </a:solidFill>
              </a:rPr>
              <a:t>Index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8050" y="1366875"/>
            <a:ext cx="91440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2"/>
          <p:cNvSpPr txBox="1"/>
          <p:nvPr/>
        </p:nvSpPr>
        <p:spPr>
          <a:xfrm>
            <a:off x="902325" y="3954739"/>
            <a:ext cx="145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3846750" y="3954739"/>
            <a:ext cx="145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35" name="Google Shape;635;p52"/>
          <p:cNvSpPr txBox="1"/>
          <p:nvPr/>
        </p:nvSpPr>
        <p:spPr>
          <a:xfrm>
            <a:off x="6791175" y="3954739"/>
            <a:ext cx="1450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4"/>
          <p:cNvSpPr txBox="1">
            <a:spLocks noGrp="1"/>
          </p:cNvSpPr>
          <p:nvPr>
            <p:ph type="title"/>
          </p:nvPr>
        </p:nvSpPr>
        <p:spPr>
          <a:xfrm>
            <a:off x="1234759" y="1565550"/>
            <a:ext cx="53019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you</a:t>
            </a:r>
            <a:r>
              <a:rPr lang="en" dirty="0"/>
              <a:t> for your attention!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512800" y="1685400"/>
            <a:ext cx="41184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416955" y="1994550"/>
            <a:ext cx="16710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52" name="Google Shape;252;p36"/>
          <p:cNvCxnSpPr/>
          <p:nvPr/>
        </p:nvCxnSpPr>
        <p:spPr>
          <a:xfrm>
            <a:off x="2680876" y="3281417"/>
            <a:ext cx="31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3369188" y="0"/>
            <a:ext cx="1931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615221" y="2128650"/>
            <a:ext cx="21696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1"/>
                </a:solidFill>
              </a:rPr>
              <a:t>COMPANY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5916387" y="1731625"/>
            <a:ext cx="26346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2"/>
          </p:nvPr>
        </p:nvSpPr>
        <p:spPr>
          <a:xfrm>
            <a:off x="5913989" y="2085575"/>
            <a:ext cx="26346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grpSp>
        <p:nvGrpSpPr>
          <p:cNvPr id="232" name="Google Shape;232;p35"/>
          <p:cNvGrpSpPr/>
          <p:nvPr/>
        </p:nvGrpSpPr>
        <p:grpSpPr>
          <a:xfrm>
            <a:off x="3919142" y="2086553"/>
            <a:ext cx="831516" cy="970395"/>
            <a:chOff x="5349539" y="2679704"/>
            <a:chExt cx="284561" cy="332088"/>
          </a:xfrm>
        </p:grpSpPr>
        <p:sp>
          <p:nvSpPr>
            <p:cNvPr id="233" name="Google Shape;233;p35"/>
            <p:cNvSpPr/>
            <p:nvPr/>
          </p:nvSpPr>
          <p:spPr>
            <a:xfrm>
              <a:off x="5614661" y="2810092"/>
              <a:ext cx="19439" cy="19486"/>
            </a:xfrm>
            <a:custGeom>
              <a:avLst/>
              <a:gdLst/>
              <a:ahLst/>
              <a:cxnLst/>
              <a:rect l="l" t="t" r="r" b="b"/>
              <a:pathLst>
                <a:path w="827" h="829" extrusionOk="0">
                  <a:moveTo>
                    <a:pt x="1" y="0"/>
                  </a:moveTo>
                  <a:lnTo>
                    <a:pt x="1" y="828"/>
                  </a:lnTo>
                  <a:lnTo>
                    <a:pt x="827" y="828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5614661" y="2901553"/>
              <a:ext cx="19439" cy="19486"/>
            </a:xfrm>
            <a:custGeom>
              <a:avLst/>
              <a:gdLst/>
              <a:ahLst/>
              <a:cxnLst/>
              <a:rect l="l" t="t" r="r" b="b"/>
              <a:pathLst>
                <a:path w="827" h="829" extrusionOk="0">
                  <a:moveTo>
                    <a:pt x="1" y="1"/>
                  </a:moveTo>
                  <a:lnTo>
                    <a:pt x="1" y="829"/>
                  </a:lnTo>
                  <a:lnTo>
                    <a:pt x="827" y="829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5452118" y="2813617"/>
              <a:ext cx="79447" cy="107723"/>
            </a:xfrm>
            <a:custGeom>
              <a:avLst/>
              <a:gdLst/>
              <a:ahLst/>
              <a:cxnLst/>
              <a:rect l="l" t="t" r="r" b="b"/>
              <a:pathLst>
                <a:path w="3380" h="4583" extrusionOk="0">
                  <a:moveTo>
                    <a:pt x="1689" y="0"/>
                  </a:moveTo>
                  <a:cubicBezTo>
                    <a:pt x="1047" y="654"/>
                    <a:pt x="0" y="1923"/>
                    <a:pt x="0" y="2894"/>
                  </a:cubicBezTo>
                  <a:cubicBezTo>
                    <a:pt x="0" y="3826"/>
                    <a:pt x="757" y="4583"/>
                    <a:pt x="1689" y="4583"/>
                  </a:cubicBezTo>
                  <a:cubicBezTo>
                    <a:pt x="2620" y="4583"/>
                    <a:pt x="3380" y="3826"/>
                    <a:pt x="3380" y="2894"/>
                  </a:cubicBezTo>
                  <a:cubicBezTo>
                    <a:pt x="3380" y="1921"/>
                    <a:pt x="2331" y="652"/>
                    <a:pt x="1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5530510" y="2829554"/>
              <a:ext cx="84171" cy="72019"/>
            </a:xfrm>
            <a:custGeom>
              <a:avLst/>
              <a:gdLst/>
              <a:ahLst/>
              <a:cxnLst/>
              <a:rect l="l" t="t" r="r" b="b"/>
              <a:pathLst>
                <a:path w="3581" h="3064" extrusionOk="0">
                  <a:moveTo>
                    <a:pt x="1" y="0"/>
                  </a:moveTo>
                  <a:cubicBezTo>
                    <a:pt x="579" y="823"/>
                    <a:pt x="873" y="1567"/>
                    <a:pt x="873" y="2216"/>
                  </a:cubicBezTo>
                  <a:cubicBezTo>
                    <a:pt x="873" y="2514"/>
                    <a:pt x="820" y="2799"/>
                    <a:pt x="725" y="3064"/>
                  </a:cubicBezTo>
                  <a:lnTo>
                    <a:pt x="3581" y="3064"/>
                  </a:lnTo>
                  <a:lnTo>
                    <a:pt x="35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5368978" y="2829554"/>
              <a:ext cx="84148" cy="72019"/>
            </a:xfrm>
            <a:custGeom>
              <a:avLst/>
              <a:gdLst/>
              <a:ahLst/>
              <a:cxnLst/>
              <a:rect l="l" t="t" r="r" b="b"/>
              <a:pathLst>
                <a:path w="3580" h="3064" extrusionOk="0">
                  <a:moveTo>
                    <a:pt x="1" y="0"/>
                  </a:moveTo>
                  <a:lnTo>
                    <a:pt x="1" y="3064"/>
                  </a:lnTo>
                  <a:lnTo>
                    <a:pt x="2855" y="3064"/>
                  </a:lnTo>
                  <a:cubicBezTo>
                    <a:pt x="2760" y="2799"/>
                    <a:pt x="2709" y="2514"/>
                    <a:pt x="2709" y="2216"/>
                  </a:cubicBezTo>
                  <a:cubicBezTo>
                    <a:pt x="2709" y="1567"/>
                    <a:pt x="3001" y="823"/>
                    <a:pt x="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5349539" y="2921016"/>
              <a:ext cx="284552" cy="90776"/>
            </a:xfrm>
            <a:custGeom>
              <a:avLst/>
              <a:gdLst/>
              <a:ahLst/>
              <a:cxnLst/>
              <a:rect l="l" t="t" r="r" b="b"/>
              <a:pathLst>
                <a:path w="12106" h="3862" extrusionOk="0">
                  <a:moveTo>
                    <a:pt x="828" y="1"/>
                  </a:moveTo>
                  <a:lnTo>
                    <a:pt x="828" y="3034"/>
                  </a:lnTo>
                  <a:lnTo>
                    <a:pt x="0" y="3034"/>
                  </a:lnTo>
                  <a:lnTo>
                    <a:pt x="0" y="3861"/>
                  </a:lnTo>
                  <a:lnTo>
                    <a:pt x="12106" y="3861"/>
                  </a:lnTo>
                  <a:lnTo>
                    <a:pt x="12106" y="3034"/>
                  </a:lnTo>
                  <a:lnTo>
                    <a:pt x="11280" y="3034"/>
                  </a:lnTo>
                  <a:lnTo>
                    <a:pt x="11280" y="1"/>
                  </a:lnTo>
                  <a:lnTo>
                    <a:pt x="7929" y="1"/>
                  </a:lnTo>
                  <a:cubicBezTo>
                    <a:pt x="7468" y="517"/>
                    <a:pt x="6799" y="842"/>
                    <a:pt x="6053" y="842"/>
                  </a:cubicBezTo>
                  <a:cubicBezTo>
                    <a:pt x="5309" y="842"/>
                    <a:pt x="4638" y="517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349539" y="2719382"/>
              <a:ext cx="284552" cy="90729"/>
            </a:xfrm>
            <a:custGeom>
              <a:avLst/>
              <a:gdLst/>
              <a:ahLst/>
              <a:cxnLst/>
              <a:rect l="l" t="t" r="r" b="b"/>
              <a:pathLst>
                <a:path w="12106" h="3860" extrusionOk="0">
                  <a:moveTo>
                    <a:pt x="0" y="1"/>
                  </a:moveTo>
                  <a:lnTo>
                    <a:pt x="0" y="829"/>
                  </a:lnTo>
                  <a:lnTo>
                    <a:pt x="828" y="829"/>
                  </a:lnTo>
                  <a:lnTo>
                    <a:pt x="828" y="3859"/>
                  </a:lnTo>
                  <a:lnTo>
                    <a:pt x="5064" y="3859"/>
                  </a:lnTo>
                  <a:cubicBezTo>
                    <a:pt x="5448" y="3424"/>
                    <a:pt x="5759" y="3142"/>
                    <a:pt x="5775" y="3126"/>
                  </a:cubicBezTo>
                  <a:lnTo>
                    <a:pt x="6053" y="2875"/>
                  </a:lnTo>
                  <a:lnTo>
                    <a:pt x="6331" y="3126"/>
                  </a:lnTo>
                  <a:cubicBezTo>
                    <a:pt x="6349" y="3142"/>
                    <a:pt x="6658" y="3424"/>
                    <a:pt x="7044" y="3859"/>
                  </a:cubicBezTo>
                  <a:lnTo>
                    <a:pt x="11280" y="3859"/>
                  </a:lnTo>
                  <a:lnTo>
                    <a:pt x="11280" y="829"/>
                  </a:lnTo>
                  <a:lnTo>
                    <a:pt x="12106" y="829"/>
                  </a:lnTo>
                  <a:lnTo>
                    <a:pt x="121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349539" y="2810092"/>
              <a:ext cx="19462" cy="1948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0" y="0"/>
                  </a:moveTo>
                  <a:lnTo>
                    <a:pt x="0" y="828"/>
                  </a:lnTo>
                  <a:lnTo>
                    <a:pt x="828" y="828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349539" y="2901553"/>
              <a:ext cx="19462" cy="1948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0" y="1"/>
                  </a:moveTo>
                  <a:lnTo>
                    <a:pt x="0" y="829"/>
                  </a:lnTo>
                  <a:lnTo>
                    <a:pt x="828" y="829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387877" y="2679704"/>
              <a:ext cx="113694" cy="20261"/>
            </a:xfrm>
            <a:custGeom>
              <a:avLst/>
              <a:gdLst/>
              <a:ahLst/>
              <a:cxnLst/>
              <a:rect l="l" t="t" r="r" b="b"/>
              <a:pathLst>
                <a:path w="4837" h="862" extrusionOk="0">
                  <a:moveTo>
                    <a:pt x="0" y="0"/>
                  </a:moveTo>
                  <a:lnTo>
                    <a:pt x="0" y="861"/>
                  </a:lnTo>
                  <a:lnTo>
                    <a:pt x="4837" y="861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3" name="Google Shape;243;p35"/>
          <p:cNvCxnSpPr/>
          <p:nvPr/>
        </p:nvCxnSpPr>
        <p:spPr>
          <a:xfrm rot="10800000">
            <a:off x="2899713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5"/>
          <p:cNvCxnSpPr/>
          <p:nvPr/>
        </p:nvCxnSpPr>
        <p:spPr>
          <a:xfrm rot="10800000">
            <a:off x="5770088" y="802200"/>
            <a:ext cx="0" cy="353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726225" y="25"/>
            <a:ext cx="2877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726225" y="441350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1"/>
                </a:solidFill>
              </a:rPr>
              <a:t>CASH FLOW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4215442" y="3932463"/>
            <a:ext cx="4226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xo"/>
                <a:ea typeface="Exo"/>
                <a:cs typeface="Exo"/>
                <a:sym typeface="Exo"/>
              </a:rPr>
              <a:t>To modify this graph, click on it, follow the link, change the data and paste the new graph here</a:t>
            </a:r>
            <a:endParaRPr sz="12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309113" y="1019427"/>
            <a:ext cx="1711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chemeClr val="accent1"/>
                </a:solidFill>
                <a:latin typeface="Chakra Petch"/>
                <a:ea typeface="Chakra Petch"/>
                <a:cs typeface="Chakra Petch"/>
                <a:sym typeface="Chakra Petch"/>
              </a:rPr>
              <a:t>+15%</a:t>
            </a:r>
            <a:endParaRPr sz="4300" b="1">
              <a:solidFill>
                <a:schemeClr val="accen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1202000" y="1672293"/>
            <a:ext cx="19260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Mercury is the smallest planet</a:t>
            </a:r>
            <a:endParaRPr sz="16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1309113" y="2850709"/>
            <a:ext cx="17118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chemeClr val="accent1"/>
                </a:solidFill>
                <a:latin typeface="Chakra Petch"/>
                <a:ea typeface="Chakra Petch"/>
                <a:cs typeface="Chakra Petch"/>
                <a:sym typeface="Chakra Petch"/>
              </a:rPr>
              <a:t>+37</a:t>
            </a:r>
            <a:endParaRPr sz="4300" b="1">
              <a:solidFill>
                <a:schemeClr val="accen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202000" y="3503575"/>
            <a:ext cx="19260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Jupiter is the biggest planet</a:t>
            </a:r>
            <a:endParaRPr sz="160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64" name="Google Shape;264;p37"/>
          <p:cNvCxnSpPr/>
          <p:nvPr/>
        </p:nvCxnSpPr>
        <p:spPr>
          <a:xfrm>
            <a:off x="1370913" y="2664151"/>
            <a:ext cx="158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5" name="Google Shape;265;p3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712" y="1132288"/>
            <a:ext cx="4387875" cy="271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2512800" y="1054350"/>
            <a:ext cx="41184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Initial Investment</a:t>
            </a:r>
            <a:endParaRPr sz="44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416955" y="1994550"/>
            <a:ext cx="16710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52" name="Google Shape;252;p36"/>
          <p:cNvCxnSpPr/>
          <p:nvPr/>
        </p:nvCxnSpPr>
        <p:spPr>
          <a:xfrm>
            <a:off x="2636809" y="2625600"/>
            <a:ext cx="312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F13BC97-C8AF-4A9D-A0B8-94B0C5E9E4BE}"/>
              </a:ext>
            </a:extLst>
          </p:cNvPr>
          <p:cNvSpPr txBox="1"/>
          <p:nvPr/>
        </p:nvSpPr>
        <p:spPr>
          <a:xfrm>
            <a:off x="2512800" y="2713544"/>
            <a:ext cx="46325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b="1" dirty="0">
                <a:latin typeface="Chakra Petch"/>
                <a:cs typeface="Chakra Petch"/>
                <a:sym typeface="Chakra Petch"/>
              </a:rPr>
              <a:t>&amp; Financing Scheme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8051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184246" y="38080"/>
            <a:ext cx="24561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1"/>
                </a:solidFill>
              </a:rPr>
              <a:t>Assets</a:t>
            </a:r>
            <a:endParaRPr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subTitle" idx="4"/>
          </p:nvPr>
        </p:nvSpPr>
        <p:spPr>
          <a:xfrm>
            <a:off x="247675" y="572230"/>
            <a:ext cx="5136792" cy="4021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Land: </a:t>
            </a:r>
            <a:r>
              <a:rPr lang="en-US" dirty="0"/>
              <a:t>140,000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Salvage value at the end of project life: annual growth rate 4%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Building:</a:t>
            </a:r>
            <a:r>
              <a:rPr lang="en-US" dirty="0"/>
              <a:t> 150,000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salvage value 100,000tnd annual dep rate 5%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Transportation </a:t>
            </a:r>
            <a:r>
              <a:rPr lang="en-US" b="1" dirty="0" err="1"/>
              <a:t>equipments</a:t>
            </a:r>
            <a:r>
              <a:rPr lang="en-US" b="1" dirty="0"/>
              <a:t>:</a:t>
            </a:r>
            <a:r>
              <a:rPr lang="en-US" dirty="0"/>
              <a:t> 74,000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salvage value at the end of the project  dep rate 20%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Industrial </a:t>
            </a:r>
            <a:r>
              <a:rPr lang="en-US" b="1" dirty="0" err="1"/>
              <a:t>equipments</a:t>
            </a:r>
            <a:r>
              <a:rPr lang="en-US" b="1" dirty="0"/>
              <a:t>: </a:t>
            </a:r>
            <a:r>
              <a:rPr lang="en-US" dirty="0"/>
              <a:t>5,000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salvage value at the end of the project 2,000 </a:t>
            </a:r>
            <a:r>
              <a:rPr lang="en-US" u="sng" dirty="0" err="1"/>
              <a:t>tnd</a:t>
            </a:r>
            <a:r>
              <a:rPr lang="en-US" u="sng" dirty="0"/>
              <a:t> annual dep rate 10%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Office equipment</a:t>
            </a:r>
            <a:r>
              <a:rPr lang="en-US" dirty="0"/>
              <a:t>: 10,000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Salvage value at the end of project life: 5,000dt – Annual </a:t>
            </a:r>
            <a:r>
              <a:rPr lang="en-US" u="sng" dirty="0" err="1"/>
              <a:t>dep.rate</a:t>
            </a:r>
            <a:r>
              <a:rPr lang="en-US" u="sng" dirty="0"/>
              <a:t> of 20%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Software and patent:</a:t>
            </a:r>
            <a:r>
              <a:rPr lang="en-US" dirty="0"/>
              <a:t> 15,000 </a:t>
            </a:r>
            <a:r>
              <a:rPr lang="en-US" dirty="0" err="1"/>
              <a:t>tnd</a:t>
            </a:r>
            <a:r>
              <a:rPr lang="en-US" dirty="0"/>
              <a:t> </a:t>
            </a:r>
            <a:r>
              <a:rPr lang="en-US" u="sng" dirty="0"/>
              <a:t>No salvage value at the end of project life – Annual </a:t>
            </a:r>
            <a:r>
              <a:rPr lang="en-US" u="sng" dirty="0" err="1"/>
              <a:t>dep.rate</a:t>
            </a:r>
            <a:r>
              <a:rPr lang="en-US" u="sng" dirty="0"/>
              <a:t> of 20% </a:t>
            </a:r>
          </a:p>
        </p:txBody>
      </p:sp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 l="17709" r="13004"/>
          <a:stretch/>
        </p:blipFill>
        <p:spPr>
          <a:xfrm>
            <a:off x="6042000" y="0"/>
            <a:ext cx="2375772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41"/>
          <p:cNvCxnSpPr/>
          <p:nvPr/>
        </p:nvCxnSpPr>
        <p:spPr>
          <a:xfrm>
            <a:off x="175382" y="721500"/>
            <a:ext cx="0" cy="370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41"/>
          <p:cNvCxnSpPr/>
          <p:nvPr/>
        </p:nvCxnSpPr>
        <p:spPr>
          <a:xfrm>
            <a:off x="5690550" y="721500"/>
            <a:ext cx="0" cy="370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6225" y="1932000"/>
            <a:ext cx="3122100" cy="12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Additional </a:t>
            </a:r>
            <a:r>
              <a:rPr lang="en" dirty="0"/>
              <a:t>Information</a:t>
            </a:r>
            <a:endParaRPr dirty="0"/>
          </a:p>
        </p:txBody>
      </p:sp>
      <p:sp>
        <p:nvSpPr>
          <p:cNvPr id="378" name="Google Shape;378;p42"/>
          <p:cNvSpPr txBox="1"/>
          <p:nvPr/>
        </p:nvSpPr>
        <p:spPr>
          <a:xfrm>
            <a:off x="3506825" y="793024"/>
            <a:ext cx="1677000" cy="6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Quantity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sold during 1</a:t>
            </a:r>
            <a:r>
              <a:rPr lang="en" sz="1800" b="1" baseline="30000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</a:t>
            </a: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year</a:t>
            </a: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9" name="Google Shape;379;p42"/>
          <p:cNvSpPr txBox="1"/>
          <p:nvPr/>
        </p:nvSpPr>
        <p:spPr>
          <a:xfrm>
            <a:off x="3506825" y="1674700"/>
            <a:ext cx="1677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150 </a:t>
            </a:r>
            <a:r>
              <a:rPr lang="fr-FR" sz="1600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units</a:t>
            </a:r>
            <a:endParaRPr sz="16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3506825" y="3010050"/>
            <a:ext cx="16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Variable Cost</a:t>
            </a: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3506825" y="3445375"/>
            <a:ext cx="1677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30% of unit </a:t>
            </a:r>
            <a:r>
              <a:rPr lang="fr-FR" sz="1600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price</a:t>
            </a:r>
            <a:endParaRPr sz="16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6175375" y="940886"/>
            <a:ext cx="16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Unit Price</a:t>
            </a: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3" name="Google Shape;383;p42"/>
          <p:cNvSpPr txBox="1"/>
          <p:nvPr/>
        </p:nvSpPr>
        <p:spPr>
          <a:xfrm>
            <a:off x="6175375" y="1633188"/>
            <a:ext cx="1677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4000 TND</a:t>
            </a:r>
            <a:endParaRPr sz="16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6175375" y="3010050"/>
            <a:ext cx="1677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Fixed Cost</a:t>
            </a:r>
            <a:endParaRPr sz="18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6175375" y="3445375"/>
            <a:ext cx="1677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160,000 TND</a:t>
            </a:r>
            <a:endParaRPr sz="1600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86" name="Google Shape;386;p42"/>
          <p:cNvCxnSpPr/>
          <p:nvPr/>
        </p:nvCxnSpPr>
        <p:spPr>
          <a:xfrm>
            <a:off x="3785075" y="2579800"/>
            <a:ext cx="11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2"/>
          <p:cNvCxnSpPr/>
          <p:nvPr/>
        </p:nvCxnSpPr>
        <p:spPr>
          <a:xfrm>
            <a:off x="6453625" y="2579800"/>
            <a:ext cx="11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726225" y="2124300"/>
            <a:ext cx="25497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</a:t>
            </a:r>
            <a:r>
              <a:rPr lang="en" dirty="0">
                <a:solidFill>
                  <a:schemeClr val="accent1"/>
                </a:solidFill>
              </a:rPr>
              <a:t>Investment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3628465" y="1444675"/>
            <a:ext cx="5142075" cy="21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Sales= 150*4,000= 600,000tnd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Net </a:t>
            </a:r>
            <a:r>
              <a:rPr lang="fr-FR" sz="2000" dirty="0" err="1"/>
              <a:t>working</a:t>
            </a:r>
            <a:r>
              <a:rPr lang="fr-FR" sz="2000" dirty="0"/>
              <a:t> capital ( 60 </a:t>
            </a:r>
            <a:r>
              <a:rPr lang="fr-FR" sz="2000" dirty="0" err="1"/>
              <a:t>working</a:t>
            </a:r>
            <a:r>
              <a:rPr lang="fr-FR" sz="2000" dirty="0"/>
              <a:t> </a:t>
            </a:r>
            <a:r>
              <a:rPr lang="fr-FR" sz="2000" dirty="0" err="1"/>
              <a:t>days</a:t>
            </a:r>
            <a:r>
              <a:rPr lang="fr-FR" sz="2000" dirty="0"/>
              <a:t>) = 600,000 ( 60/360)</a:t>
            </a:r>
          </a:p>
          <a:p>
            <a:pPr marL="127000" indent="0"/>
            <a:r>
              <a:rPr lang="fr-FR" sz="2000" dirty="0"/>
              <a:t>=100,000 </a:t>
            </a:r>
            <a:r>
              <a:rPr lang="fr-FR" sz="2000" dirty="0" err="1"/>
              <a:t>tnd</a:t>
            </a:r>
            <a:r>
              <a:rPr lang="fr-FR" sz="2000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dirty="0"/>
              <a:t>I0=140,000+150,000+74,000+5,000+10,000+ 15,000+100,000</a:t>
            </a:r>
          </a:p>
          <a:p>
            <a:pPr marL="127000" indent="0"/>
            <a:r>
              <a:rPr lang="fr-FR" sz="2000" dirty="0"/>
              <a:t>=  494,000tnd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cxnSp>
        <p:nvCxnSpPr>
          <p:cNvPr id="621" name="Google Shape;621;p51"/>
          <p:cNvCxnSpPr/>
          <p:nvPr/>
        </p:nvCxnSpPr>
        <p:spPr>
          <a:xfrm>
            <a:off x="3501450" y="1303975"/>
            <a:ext cx="0" cy="245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 Monorama Consulting Toolkit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D44FF"/>
      </a:accent1>
      <a:accent2>
        <a:srgbClr val="321EB3"/>
      </a:accent2>
      <a:accent3>
        <a:srgbClr val="6C6DF9"/>
      </a:accent3>
      <a:accent4>
        <a:srgbClr val="8E9DF7"/>
      </a:accent4>
      <a:accent5>
        <a:srgbClr val="000000"/>
      </a:accent5>
      <a:accent6>
        <a:srgbClr val="6C6DF9"/>
      </a:accent6>
      <a:hlink>
        <a:srgbClr val="8E9DF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347</Words>
  <Application>Microsoft Office PowerPoint</Application>
  <PresentationFormat>Affichage à l'écran (16:9)</PresentationFormat>
  <Paragraphs>81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Exo</vt:lpstr>
      <vt:lpstr>Chakra Petch</vt:lpstr>
      <vt:lpstr> Monorama Consulting Toolkit by Slidesgo</vt:lpstr>
      <vt:lpstr>Financial  Feasibility Analysis</vt:lpstr>
      <vt:lpstr>TABLE OF CONTENTS</vt:lpstr>
      <vt:lpstr>Project Description</vt:lpstr>
      <vt:lpstr>OUR COMPANY</vt:lpstr>
      <vt:lpstr>PROJECT CASH FLOW</vt:lpstr>
      <vt:lpstr>Initial Investment</vt:lpstr>
      <vt:lpstr>Our Assets</vt:lpstr>
      <vt:lpstr>Additional Information</vt:lpstr>
      <vt:lpstr>Initial Investment</vt:lpstr>
      <vt:lpstr>Financing</vt:lpstr>
      <vt:lpstr>Cash Flow Statement</vt:lpstr>
      <vt:lpstr>The Company’s Initial Investment</vt:lpstr>
      <vt:lpstr>Cash Flow</vt:lpstr>
      <vt:lpstr>Présentation PowerPoint</vt:lpstr>
      <vt:lpstr>Profitability of each case scenario</vt:lpstr>
      <vt:lpstr>Calculation of WACC</vt:lpstr>
      <vt:lpstr>IRR</vt:lpstr>
      <vt:lpstr>Présentation PowerPoint</vt:lpstr>
      <vt:lpstr>Regular Payback Period</vt:lpstr>
      <vt:lpstr>Présentation PowerPoint</vt:lpstr>
      <vt:lpstr>Profitability Index</vt:lpstr>
      <vt:lpstr>Présentation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 Feasibility Analysis</dc:title>
  <cp:lastModifiedBy>yasmine triki</cp:lastModifiedBy>
  <cp:revision>11</cp:revision>
  <dcterms:modified xsi:type="dcterms:W3CDTF">2021-03-26T18:20:17Z</dcterms:modified>
</cp:coreProperties>
</file>