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9" r:id="rId11"/>
    <p:sldId id="270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1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26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8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9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8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9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47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84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00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87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0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eam-table-playmobil-round-table-451372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8947-E211-7B78-22BB-4E30B880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655064"/>
            <a:ext cx="11155680" cy="3767328"/>
          </a:xfrm>
        </p:spPr>
        <p:txBody>
          <a:bodyPr>
            <a:normAutofit/>
          </a:bodyPr>
          <a:lstStyle/>
          <a:p>
            <a:pPr algn="ctr">
              <a:buNone/>
            </a:pPr>
            <a:br>
              <a:rPr lang="en-US" sz="2400" dirty="0"/>
            </a:br>
            <a:r>
              <a:rPr lang="en-US" sz="2400" b="1" dirty="0"/>
              <a:t>DSA 2040A Group Project Presentation</a:t>
            </a:r>
            <a:br>
              <a:rPr lang="en-US" sz="2400" dirty="0"/>
            </a:br>
            <a:r>
              <a:rPr lang="en-US" sz="2400" b="1" dirty="0" err="1"/>
              <a:t>Olist</a:t>
            </a:r>
            <a:r>
              <a:rPr lang="en-US" sz="2400" b="1" dirty="0"/>
              <a:t> E-Commerce Data Mining</a:t>
            </a:r>
            <a:endParaRPr lang="en-US" sz="2400" dirty="0"/>
          </a:p>
          <a:p>
            <a:pPr algn="ctr">
              <a:buNone/>
            </a:pPr>
            <a:br>
              <a:rPr lang="en-US" sz="2400" dirty="0"/>
            </a:br>
            <a:r>
              <a:rPr lang="en-US" sz="2400" dirty="0"/>
              <a:t>A Data-Driven Exploration of Customer Engagement and Sales Performance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Presented by:</a:t>
            </a:r>
            <a:br>
              <a:rPr lang="en-US" sz="2400" dirty="0"/>
            </a:br>
            <a:r>
              <a:rPr lang="en-US" sz="2400" dirty="0"/>
              <a:t>Group 6 – Fall 2025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8318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CFA7D4-9338-4216-1B59-4CB56D3A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159" y="2994229"/>
            <a:ext cx="6326910" cy="37195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816462-9E7D-C33B-51F1-1E13A5E2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72" y="3031623"/>
            <a:ext cx="4974517" cy="38263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A119FC-4055-AD5F-318D-110458238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72" y="144211"/>
            <a:ext cx="7419783" cy="2773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94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7F95A-C9EB-C3E3-B558-31017027D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46" y="0"/>
            <a:ext cx="11634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61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428C18-C52D-6DB1-57DB-C2A3F82FB9D9}"/>
              </a:ext>
            </a:extLst>
          </p:cNvPr>
          <p:cNvSpPr txBox="1"/>
          <p:nvPr/>
        </p:nvSpPr>
        <p:spPr>
          <a:xfrm>
            <a:off x="868680" y="749808"/>
            <a:ext cx="101681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b="1" dirty="0"/>
              <a:t>Business Implications</a:t>
            </a:r>
          </a:p>
          <a:p>
            <a:pPr>
              <a:buNone/>
            </a:pPr>
            <a:endParaRPr lang="en-US" sz="3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Improve delivery logistics in slower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 segments to personalize marketing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Align inventory with regional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Encourage repeat purchases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Monitor low-rated products for quality issues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30277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7B2A48-EF99-279E-C372-967D9428DDDE}"/>
              </a:ext>
            </a:extLst>
          </p:cNvPr>
          <p:cNvSpPr txBox="1"/>
          <p:nvPr/>
        </p:nvSpPr>
        <p:spPr>
          <a:xfrm>
            <a:off x="749808" y="978408"/>
            <a:ext cx="99669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Conclusion</a:t>
            </a:r>
          </a:p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Comprehensive insights from sales, product, and customer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Actionable strategies to improve performance and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Demonstrated real-world data mining workflow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3175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toy people sitting around a table&#10;&#10;AI-generated content may be incorrect.">
            <a:extLst>
              <a:ext uri="{FF2B5EF4-FFF2-40B4-BE49-F238E27FC236}">
                <a16:creationId xmlns:a16="http://schemas.microsoft.com/office/drawing/2014/main" id="{F6477C98-51AC-1218-007B-D4AAEB8DA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18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BB7B-371B-48D5-D94C-94B10C54D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328" y="1545336"/>
            <a:ext cx="11155680" cy="3767328"/>
          </a:xfrm>
        </p:spPr>
        <p:txBody>
          <a:bodyPr/>
          <a:lstStyle/>
          <a:p>
            <a:pPr>
              <a:buNone/>
            </a:pPr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Analyze </a:t>
            </a:r>
            <a:r>
              <a:rPr lang="en-US" dirty="0" err="1"/>
              <a:t>Olist’s</a:t>
            </a:r>
            <a:r>
              <a:rPr lang="en-US" dirty="0"/>
              <a:t> e-commerce dataset to uncover meaningful trends using: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ETL (Extract, Transform, Load)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Exploratory Data Analysis (EDA)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Predictive Modeling</a:t>
            </a:r>
          </a:p>
          <a:p>
            <a:r>
              <a:rPr lang="en-US" b="1" dirty="0"/>
              <a:t>Focus:</a:t>
            </a:r>
            <a:br>
              <a:rPr lang="en-US" dirty="0"/>
            </a:br>
            <a:r>
              <a:rPr lang="en-US" dirty="0"/>
              <a:t>Support business decisions on logistics, marketing, and customer engagement.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45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5D4DF5D-C381-B02F-BEB0-535B5B7662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86018"/>
              </p:ext>
            </p:extLst>
          </p:nvPr>
        </p:nvGraphicFramePr>
        <p:xfrm>
          <a:off x="517525" y="1224654"/>
          <a:ext cx="11156950" cy="5103756"/>
        </p:xfrm>
        <a:graphic>
          <a:graphicData uri="http://schemas.openxmlformats.org/drawingml/2006/table">
            <a:tbl>
              <a:tblPr/>
              <a:tblGrid>
                <a:gridCol w="5578475">
                  <a:extLst>
                    <a:ext uri="{9D8B030D-6E8A-4147-A177-3AD203B41FA5}">
                      <a16:colId xmlns:a16="http://schemas.microsoft.com/office/drawing/2014/main" val="3484100460"/>
                    </a:ext>
                  </a:extLst>
                </a:gridCol>
                <a:gridCol w="5578475">
                  <a:extLst>
                    <a:ext uri="{9D8B030D-6E8A-4147-A177-3AD203B41FA5}">
                      <a16:colId xmlns:a16="http://schemas.microsoft.com/office/drawing/2014/main" val="1316910044"/>
                    </a:ext>
                  </a:extLst>
                </a:gridCol>
              </a:tblGrid>
              <a:tr h="729108">
                <a:tc>
                  <a:txBody>
                    <a:bodyPr/>
                    <a:lstStyle/>
                    <a:p>
                      <a:r>
                        <a:rPr lang="en-US"/>
                        <a:t>Team Member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Role Summary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937046"/>
                  </a:ext>
                </a:extLst>
              </a:tr>
              <a:tr h="729108">
                <a:tc>
                  <a:txBody>
                    <a:bodyPr/>
                    <a:lstStyle/>
                    <a:p>
                      <a:r>
                        <a:rPr lang="en-US" dirty="0"/>
                        <a:t>Hana </a:t>
                      </a:r>
                      <a:r>
                        <a:rPr lang="en-US" dirty="0" err="1"/>
                        <a:t>Gashhaw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Led ETL, Co-developed dashboards, Co-led modeling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148726"/>
                  </a:ext>
                </a:extLst>
              </a:tr>
              <a:tr h="729108">
                <a:tc>
                  <a:txBody>
                    <a:bodyPr/>
                    <a:lstStyle/>
                    <a:p>
                      <a:r>
                        <a:rPr lang="en-US"/>
                        <a:t>Tizzah Nzioka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Co-led EDA, Feature engineering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621956"/>
                  </a:ext>
                </a:extLst>
              </a:tr>
              <a:tr h="729108">
                <a:tc>
                  <a:txBody>
                    <a:bodyPr/>
                    <a:lstStyle/>
                    <a:p>
                      <a:r>
                        <a:rPr lang="en-US" dirty="0"/>
                        <a:t>Ted Korir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Co-led EDA, Modeling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419760"/>
                  </a:ext>
                </a:extLst>
              </a:tr>
              <a:tr h="729108">
                <a:tc>
                  <a:txBody>
                    <a:bodyPr/>
                    <a:lstStyle/>
                    <a:p>
                      <a:r>
                        <a:rPr lang="en-US"/>
                        <a:t>Selimah Tzindori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Dashboard design, Co-led clustering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808808"/>
                  </a:ext>
                </a:extLst>
              </a:tr>
              <a:tr h="729108">
                <a:tc>
                  <a:txBody>
                    <a:bodyPr/>
                    <a:lstStyle/>
                    <a:p>
                      <a:r>
                        <a:rPr lang="en-US"/>
                        <a:t>Levvin Ekxam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Documentation, Visual storytelling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1713671"/>
                  </a:ext>
                </a:extLst>
              </a:tr>
              <a:tr h="729108">
                <a:tc>
                  <a:txBody>
                    <a:bodyPr/>
                    <a:lstStyle/>
                    <a:p>
                      <a:r>
                        <a:rPr lang="en-US"/>
                        <a:t>Angela Fungu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Documentation, Final edits and presentation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412079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F27E40D0-57EB-9C6C-67BC-7AF059E2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684" y="342692"/>
            <a:ext cx="373653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Team Structure &amp; Roles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83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DF0E3B-86FD-9724-D651-C3EE0CC9499F}"/>
              </a:ext>
            </a:extLst>
          </p:cNvPr>
          <p:cNvSpPr txBox="1"/>
          <p:nvPr/>
        </p:nvSpPr>
        <p:spPr>
          <a:xfrm>
            <a:off x="588264" y="1536192"/>
            <a:ext cx="105613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600" b="1" dirty="0"/>
              <a:t>Dataset Overview</a:t>
            </a:r>
          </a:p>
          <a:p>
            <a:pPr>
              <a:buNone/>
            </a:pPr>
            <a:endParaRPr lang="en-US" sz="3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Source:</a:t>
            </a:r>
            <a:r>
              <a:rPr lang="en-US" sz="3600" dirty="0"/>
              <a:t> </a:t>
            </a:r>
            <a:r>
              <a:rPr lang="en-US" sz="3600" dirty="0" err="1"/>
              <a:t>Olist</a:t>
            </a:r>
            <a:r>
              <a:rPr lang="en-US" sz="3600" dirty="0"/>
              <a:t> public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Size:</a:t>
            </a:r>
            <a:r>
              <a:rPr lang="en-US" sz="3600" dirty="0"/>
              <a:t> 1.7M+ records across 9 CSV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Period:</a:t>
            </a:r>
            <a:r>
              <a:rPr lang="en-US" sz="3600" dirty="0"/>
              <a:t> Last 3 months of transaction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Key joins:</a:t>
            </a:r>
            <a:r>
              <a:rPr lang="en-US" sz="3600" dirty="0"/>
              <a:t> </a:t>
            </a:r>
            <a:r>
              <a:rPr lang="en-US" sz="3600" dirty="0" err="1"/>
              <a:t>customer_id</a:t>
            </a:r>
            <a:r>
              <a:rPr lang="en-US" sz="3600" dirty="0"/>
              <a:t>, </a:t>
            </a:r>
            <a:r>
              <a:rPr lang="en-US" sz="3600" dirty="0" err="1"/>
              <a:t>order_id</a:t>
            </a:r>
            <a:r>
              <a:rPr lang="en-US" sz="3600" dirty="0"/>
              <a:t>, </a:t>
            </a:r>
            <a:r>
              <a:rPr lang="en-US" sz="3600" dirty="0" err="1"/>
              <a:t>product_id</a:t>
            </a: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77166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902441-FC3D-B45D-965B-74F1A186E5E3}"/>
              </a:ext>
            </a:extLst>
          </p:cNvPr>
          <p:cNvSpPr txBox="1"/>
          <p:nvPr/>
        </p:nvSpPr>
        <p:spPr>
          <a:xfrm>
            <a:off x="1133856" y="2075688"/>
            <a:ext cx="96834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ETL &amp; Data Preparation</a:t>
            </a:r>
          </a:p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Handled missing data and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Renamed and standardized columns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Merged data tables using keys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Filtered dataset to focus on recent 3 months</a:t>
            </a:r>
          </a:p>
        </p:txBody>
      </p:sp>
    </p:spTree>
    <p:extLst>
      <p:ext uri="{BB962C8B-B14F-4D97-AF65-F5344CB8AC3E}">
        <p14:creationId xmlns:p14="http://schemas.microsoft.com/office/powerpoint/2010/main" val="158544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184F78-42B7-CE69-5D4D-906F387FBDB5}"/>
              </a:ext>
            </a:extLst>
          </p:cNvPr>
          <p:cNvSpPr txBox="1"/>
          <p:nvPr/>
        </p:nvSpPr>
        <p:spPr>
          <a:xfrm>
            <a:off x="1106424" y="1764792"/>
            <a:ext cx="104150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Exploratory Data Analysis (EDA)</a:t>
            </a:r>
          </a:p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Total Orders:</a:t>
            </a:r>
            <a:r>
              <a:rPr lang="en-US" sz="2400" dirty="0"/>
              <a:t> 10,090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Revenue:</a:t>
            </a:r>
            <a:r>
              <a:rPr lang="en-US" sz="2400" dirty="0"/>
              <a:t> 1.64M BRL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On-time Delivery:</a:t>
            </a:r>
            <a:r>
              <a:rPr lang="en-US" sz="2400" dirty="0"/>
              <a:t> 91.02%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Customer Location:</a:t>
            </a:r>
            <a:r>
              <a:rPr lang="en-US" sz="2400" dirty="0"/>
              <a:t> Mostly São Paulo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Preferred Payment:</a:t>
            </a:r>
            <a:r>
              <a:rPr lang="en-US" sz="2400" dirty="0"/>
              <a:t> Credit card (73.5%)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0091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288FF2B-EE7C-BE9A-668D-917A5CC29B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0432" y="1688845"/>
            <a:ext cx="710742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Derived variables: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delivery_delay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price_per_gram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purchase_hour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categorical &amp; time-based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log transformation to reduce skewness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3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66F6ECC-BE84-58F8-F50B-77D5C3588FD9}"/>
              </a:ext>
            </a:extLst>
          </p:cNvPr>
          <p:cNvSpPr txBox="1"/>
          <p:nvPr/>
        </p:nvSpPr>
        <p:spPr>
          <a:xfrm>
            <a:off x="975360" y="1967978"/>
            <a:ext cx="102412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/>
              <a:t>Modeling &amp; Segmentation</a:t>
            </a:r>
          </a:p>
          <a:p>
            <a:pPr>
              <a:buNone/>
            </a:pPr>
            <a:endParaRPr lang="en-U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Clustering (K-Means):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High-frequency buyers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High-value customers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Budget shoppers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Regression:</a:t>
            </a:r>
            <a:r>
              <a:rPr lang="en-US" sz="2400" dirty="0"/>
              <a:t> Delivery time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Classification:</a:t>
            </a:r>
            <a:r>
              <a:rPr lang="en-US" sz="2400" dirty="0"/>
              <a:t> Review score prediction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6845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83EFF3-BE38-50CE-EE25-95FA046CC097}"/>
              </a:ext>
            </a:extLst>
          </p:cNvPr>
          <p:cNvSpPr txBox="1"/>
          <p:nvPr/>
        </p:nvSpPr>
        <p:spPr>
          <a:xfrm>
            <a:off x="1325880" y="969264"/>
            <a:ext cx="942746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00" b="1" dirty="0"/>
              <a:t>Visual Insights</a:t>
            </a:r>
          </a:p>
          <a:p>
            <a:pPr>
              <a:buNone/>
            </a:pPr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Boxplots:</a:t>
            </a:r>
            <a:r>
              <a:rPr lang="en-US" sz="2800" dirty="0"/>
              <a:t> Price variance by product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Heatmaps:</a:t>
            </a:r>
            <a:r>
              <a:rPr lang="en-US" sz="2800" dirty="0"/>
              <a:t> Price, freight, and payment correlations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Scatterplots:</a:t>
            </a:r>
            <a:r>
              <a:rPr lang="en-US" sz="2800" dirty="0"/>
              <a:t> Price vs Freight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Maps:</a:t>
            </a:r>
            <a:r>
              <a:rPr lang="en-US" sz="2800" dirty="0"/>
              <a:t> Orders by Brazilian regions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64084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358</Words>
  <Application>Microsoft Office PowerPoint</Application>
  <PresentationFormat>Widescreen</PresentationFormat>
  <Paragraphs>75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Unicode MS</vt:lpstr>
      <vt:lpstr>Bierstadt</vt:lpstr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Engineering Derived variables: delivery_delay, price_per_gram, purchase_hour Created categorical &amp; time-based features Applied log transformation to reduce skewness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Hana h Gashaw</dc:creator>
  <cp:lastModifiedBy>Hana h Gashaw</cp:lastModifiedBy>
  <cp:revision>1</cp:revision>
  <dcterms:created xsi:type="dcterms:W3CDTF">2025-08-05T18:05:54Z</dcterms:created>
  <dcterms:modified xsi:type="dcterms:W3CDTF">2025-08-05T18:31:32Z</dcterms:modified>
</cp:coreProperties>
</file>