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Kabo" initials="FK" lastIdx="1" clrIdx="0">
    <p:extLst>
      <p:ext uri="{19B8F6BF-5375-455C-9EA6-DF929625EA0E}">
        <p15:presenceInfo xmlns:p15="http://schemas.microsoft.com/office/powerpoint/2012/main" userId="Felix Kab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47A9-389B-424C-B4AC-624B641AD7DA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8D3D7-9609-4AE3-B7A9-0DF0FE2F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8D3D7-9609-4AE3-B7A9-0DF0FE2F7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B2B2-2DC1-49DD-90A2-E3B91B546AE8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8627-2437-4394-A87D-D7C474ED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38400"/>
            <a:ext cx="10058400" cy="289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5029200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Tw Cen MT" panose="020B0602020104020603" pitchFamily="34" charset="0"/>
              </a:rPr>
              <a:t>MONEY??</a:t>
            </a:r>
            <a:endParaRPr lang="en-US" sz="6600" dirty="0"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352800"/>
            <a:ext cx="4283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 smtClean="0">
                <a:latin typeface="Tw Cen MT" panose="020B0602020104020603" pitchFamily="34" charset="0"/>
              </a:rPr>
              <a:t>LIBRARIES??</a:t>
            </a:r>
            <a:endParaRPr lang="en-US" sz="6600" i="1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6400800"/>
            <a:ext cx="37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w Cen MT" panose="020B0602020104020603" pitchFamily="34" charset="0"/>
              </a:rPr>
              <a:t>Felix Kabo, </a:t>
            </a:r>
            <a:r>
              <a:rPr lang="en-US" sz="2800" dirty="0" err="1" smtClean="0">
                <a:latin typeface="Tw Cen MT" panose="020B0602020104020603" pitchFamily="34" charset="0"/>
              </a:rPr>
              <a:t>M.Arch</a:t>
            </a:r>
            <a:r>
              <a:rPr lang="en-US" sz="2800" dirty="0" smtClean="0">
                <a:latin typeface="Tw Cen MT" panose="020B0602020104020603" pitchFamily="34" charset="0"/>
              </a:rPr>
              <a:t>, Ph.D.</a:t>
            </a: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276600"/>
            <a:ext cx="8267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w Cen MT" panose="020B0602020104020603" pitchFamily="34" charset="0"/>
              </a:rPr>
              <a:t>MORE </a:t>
            </a:r>
            <a:r>
              <a:rPr lang="en-US" sz="4400" i="1" dirty="0" smtClean="0">
                <a:latin typeface="Tw Cen MT" panose="020B0602020104020603" pitchFamily="34" charset="0"/>
              </a:rPr>
              <a:t>LIBRARIES</a:t>
            </a:r>
            <a:r>
              <a:rPr lang="en-US" sz="4400" dirty="0" smtClean="0">
                <a:latin typeface="Tw Cen MT" panose="020B0602020104020603" pitchFamily="34" charset="0"/>
              </a:rPr>
              <a:t> = MORE </a:t>
            </a:r>
            <a:r>
              <a:rPr lang="en-US" sz="4400" i="1" dirty="0" smtClean="0">
                <a:latin typeface="Tw Cen MT" panose="020B0602020104020603" pitchFamily="34" charset="0"/>
              </a:rPr>
              <a:t>MONEY</a:t>
            </a:r>
            <a:r>
              <a:rPr lang="en-US" sz="4400" dirty="0" smtClean="0">
                <a:latin typeface="Tw Cen MT" panose="020B0602020104020603" pitchFamily="34" charset="0"/>
              </a:rPr>
              <a:t>!!</a:t>
            </a:r>
            <a:endParaRPr lang="en-US" sz="440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4876800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/>
                <a:cs typeface="Times New Roman"/>
              </a:rPr>
              <a:t>♫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20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598"/>
            <a:ext cx="10058400" cy="526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0808" y="762000"/>
                <a:ext cx="854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Tw Cen MT" panose="020B0602020104020603" pitchFamily="34" charset="0"/>
                  </a:rPr>
                  <a:t>LIBRARIES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a:rPr lang="el-GR" sz="2800" i="1" dirty="0" smtClean="0">
                        <a:latin typeface="Cambria Math"/>
                        <a:ea typeface="Cambria Math"/>
                        <a:cs typeface="Times New Roman"/>
                      </a:rPr>
                      <m:t>∝</m:t>
                    </m:r>
                  </m:oMath>
                </a14:m>
                <a:r>
                  <a:rPr lang="en-US" sz="2800" dirty="0" smtClean="0">
                    <a:latin typeface="Tw Cen MT" panose="020B0602020104020603" pitchFamily="34" charset="0"/>
                  </a:rPr>
                  <a:t> NATIONAL INSTITUTES OF HEALTH FUNDING</a:t>
                </a:r>
                <a:endParaRPr lang="en-US" sz="28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8" y="762000"/>
                <a:ext cx="854939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426" t="-11628" r="-28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0"/>
            <a:ext cx="88392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use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w Cen MT" panose="020B0602020104020603" pitchFamily="34" charset="0"/>
              </a:rPr>
              <a:t>bdc2014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create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ill_institutions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Institution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255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125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50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Zipcode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9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RU_VH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ARL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ACAD_RES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Public_100K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Public_CA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latitude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float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longitude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float</a:t>
            </a: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);</a:t>
            </a:r>
          </a:p>
          <a:p>
            <a:endParaRPr lang="en-US" sz="2400" dirty="0" smtClean="0">
              <a:solidFill>
                <a:srgbClr val="80808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bulk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ill_institutions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'C:\Users\Felix Kabo\Desktop\</a:t>
            </a:r>
            <a:r>
              <a:rPr lang="en-US" sz="2400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BDC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Knowledge Institutions.txt'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with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firstrow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--406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685598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create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nihgrants2013</a:t>
            </a: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ORGANIZATION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255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AWARDS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int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FUNDING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int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125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varchar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);</a:t>
            </a:r>
          </a:p>
          <a:p>
            <a:endParaRPr lang="en-US" sz="2400" dirty="0" smtClean="0">
              <a:solidFill>
                <a:srgbClr val="80808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bulk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insert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nihgrants2013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'C:\Users\Felix Kabo\Desktop\NIH Funding FY2013.txt'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with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firstrow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--2292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1685598"/>
            <a:ext cx="5486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sum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FUNDING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upper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upper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moneysum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nihgrants2013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group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--813 rows</a:t>
            </a:r>
          </a:p>
          <a:p>
            <a:endParaRPr lang="en-US" sz="2400" dirty="0" smtClean="0">
              <a:solidFill>
                <a:srgbClr val="00800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knowledge_houses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ill_institutions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left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join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states_abbreviations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ill_institutions</a:t>
            </a:r>
            <a:r>
              <a:rPr lang="en-US" sz="2400" dirty="0" err="1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states_abbreviations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ST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--406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377821"/>
            <a:ext cx="6248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COUNT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Institution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upper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cities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states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knowledge_houses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group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--318 rows</a:t>
            </a:r>
          </a:p>
          <a:p>
            <a:endParaRPr lang="en-US" sz="2400" dirty="0" smtClean="0">
              <a:solidFill>
                <a:srgbClr val="00800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COUNT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Institution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upper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cities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states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knowledge_houses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!=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'NULL'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group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--279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7821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COUNT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Institution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upper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cities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states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total_knowledge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knowledge_houses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!=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'NULL'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group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City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ABBR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--279 rows</a:t>
            </a:r>
          </a:p>
          <a:p>
            <a:endParaRPr lang="en-US" sz="2400" dirty="0" smtClean="0">
              <a:solidFill>
                <a:srgbClr val="00800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moneysum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left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join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total_knowledge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moneysum</a:t>
            </a:r>
            <a:r>
              <a:rPr lang="en-US" sz="2400" dirty="0" err="1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city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total_knowledge</a:t>
            </a:r>
            <a:r>
              <a:rPr lang="en-US" sz="2400" dirty="0" err="1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cities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moneysum</a:t>
            </a:r>
            <a:r>
              <a:rPr lang="en-US" sz="2400" dirty="0" err="1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total_knowledge</a:t>
            </a:r>
            <a:r>
              <a:rPr lang="en-US" sz="2400" dirty="0" err="1" smtClean="0">
                <a:solidFill>
                  <a:srgbClr val="808080"/>
                </a:solidFill>
                <a:latin typeface="Tw Cen MT" panose="020B0602020104020603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states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--813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455039"/>
            <a:ext cx="50292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states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!=</a:t>
            </a:r>
            <a:r>
              <a:rPr lang="en-US" sz="24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'NULL'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--194 rows</a:t>
            </a:r>
          </a:p>
          <a:p>
            <a:endParaRPr lang="en-US" sz="2400" dirty="0" smtClean="0">
              <a:solidFill>
                <a:srgbClr val="00800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order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--194 rows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4492"/>
            <a:ext cx="9601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</a:t>
            </a:r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Finally, </a:t>
            </a:r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take </a:t>
            </a:r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easy route and calculate correlations in Stata...or do it in SQL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table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column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w Cen MT" panose="020B0602020104020603" pitchFamily="34" charset="0"/>
              </a:rPr>
              <a:t>bigint</a:t>
            </a:r>
            <a:endParaRPr lang="en-US" sz="2400" dirty="0" smtClean="0">
              <a:solidFill>
                <a:srgbClr val="0000FF"/>
              </a:solidFill>
              <a:latin typeface="Tw Cen MT" panose="020B0602020104020603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Tw Cen MT" panose="020B0602020104020603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declare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@mean1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decimal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6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declare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@mean2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decimal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20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6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@mean1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 err="1" smtClean="0">
                <a:solidFill>
                  <a:srgbClr val="FF00FF"/>
                </a:solidFill>
                <a:latin typeface="Tw Cen MT" panose="020B0602020104020603" pitchFamily="34" charset="0"/>
              </a:rPr>
              <a:t>AVG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@mean2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=</a:t>
            </a:r>
            <a:r>
              <a:rPr lang="en-US" sz="2400" dirty="0" err="1" smtClean="0">
                <a:solidFill>
                  <a:srgbClr val="FF00FF"/>
                </a:solidFill>
                <a:latin typeface="Tw Cen MT" panose="020B0602020104020603" pitchFamily="34" charset="0"/>
              </a:rPr>
              <a:t>AVG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;</a:t>
            </a:r>
          </a:p>
          <a:p>
            <a:endParaRPr lang="en-US" sz="2400" dirty="0" smtClean="0">
              <a:solidFill>
                <a:srgbClr val="808080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select 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SUM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@mean1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)*(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@mean2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))/</a:t>
            </a:r>
            <a:r>
              <a:rPr lang="en-US" sz="2400" dirty="0" smtClean="0">
                <a:solidFill>
                  <a:srgbClr val="FF00FF"/>
                </a:solidFill>
                <a:latin typeface="Tw Cen MT" panose="020B0602020104020603" pitchFamily="34" charset="0"/>
              </a:rPr>
              <a:t>COUNT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(*))</a:t>
            </a:r>
          </a:p>
          <a:p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/((</a:t>
            </a:r>
            <a:r>
              <a:rPr lang="en-US" sz="2400" dirty="0" err="1" smtClean="0">
                <a:solidFill>
                  <a:srgbClr val="FF00FF"/>
                </a:solidFill>
                <a:latin typeface="Tw Cen MT" panose="020B0602020104020603" pitchFamily="34" charset="0"/>
              </a:rPr>
              <a:t>STDEVP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moneyflows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)*</a:t>
            </a:r>
            <a:r>
              <a:rPr lang="en-US" sz="2400" dirty="0" err="1" smtClean="0">
                <a:solidFill>
                  <a:srgbClr val="FF00FF"/>
                </a:solidFill>
                <a:latin typeface="Tw Cen MT" panose="020B0602020104020603" pitchFamily="34" charset="0"/>
              </a:rPr>
              <a:t>STDEVP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1.0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)))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correlation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money_knowledge</a:t>
            </a:r>
            <a:endParaRPr lang="en-US" sz="2400" dirty="0">
              <a:solidFill>
                <a:prstClr val="black"/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w Cen MT" panose="020B0602020104020603" pitchFamily="34" charset="0"/>
              </a:rPr>
              <a:t>where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w Cen MT" panose="020B0602020104020603" pitchFamily="34" charset="0"/>
              </a:rPr>
              <a:t>knowledge_counts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Tw Cen MT" panose="020B0602020104020603" pitchFamily="34" charset="0"/>
              </a:rPr>
              <a:t>0</a:t>
            </a:r>
            <a:r>
              <a:rPr lang="en-US" sz="2400" dirty="0" smtClean="0">
                <a:solidFill>
                  <a:srgbClr val="808080"/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Tw Cen MT" panose="020B0602020104020603" pitchFamily="34" charset="0"/>
              </a:rPr>
              <a:t>--0.554758521032079  Is it elegant? Maybe not...but you get the picture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393</Words>
  <Application>Microsoft Office PowerPoint</Application>
  <PresentationFormat>Custom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Kabo</dc:creator>
  <cp:lastModifiedBy>Felix Kabo</cp:lastModifiedBy>
  <cp:revision>13</cp:revision>
  <dcterms:created xsi:type="dcterms:W3CDTF">2014-05-20T03:35:07Z</dcterms:created>
  <dcterms:modified xsi:type="dcterms:W3CDTF">2014-05-20T14:09:58Z</dcterms:modified>
</cp:coreProperties>
</file>