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6" r:id="rId4"/>
    <p:sldId id="267" r:id="rId5"/>
    <p:sldId id="269" r:id="rId6"/>
    <p:sldId id="268" r:id="rId7"/>
    <p:sldId id="273" r:id="rId8"/>
    <p:sldId id="272" r:id="rId9"/>
    <p:sldId id="274" r:id="rId10"/>
    <p:sldId id="279" r:id="rId11"/>
    <p:sldId id="280" r:id="rId12"/>
    <p:sldId id="275" r:id="rId13"/>
    <p:sldId id="278" r:id="rId14"/>
    <p:sldId id="277" r:id="rId15"/>
    <p:sldId id="276" r:id="rId16"/>
    <p:sldId id="262" r:id="rId17"/>
    <p:sldId id="263" r:id="rId18"/>
    <p:sldId id="264" r:id="rId19"/>
    <p:sldId id="270" r:id="rId20"/>
    <p:sldId id="271" r:id="rId21"/>
    <p:sldId id="265" r:id="rId22"/>
    <p:sldId id="28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02" autoAdjust="0"/>
  </p:normalViewPr>
  <p:slideViewPr>
    <p:cSldViewPr>
      <p:cViewPr varScale="1">
        <p:scale>
          <a:sx n="79" d="100"/>
          <a:sy n="79" d="100"/>
        </p:scale>
        <p:origin x="-96" y="-3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321103-154C-4973-90EA-5993375FADD2}" type="datetimeFigureOut">
              <a:rPr lang="en-US" smtClean="0"/>
              <a:t>5/20/2014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C273B0-F4A0-4955-A21C-4BD97090CE5D}" type="slidenum">
              <a:rPr lang="en-US" smtClean="0"/>
              <a:t>‹#›</a:t>
            </a:fld>
            <a:endParaRPr lang="en-US"/>
          </a:p>
        </p:txBody>
      </p:sp>
    </p:spTree>
    <p:extLst>
      <p:ext uri="{BB962C8B-B14F-4D97-AF65-F5344CB8AC3E}">
        <p14:creationId xmlns:p14="http://schemas.microsoft.com/office/powerpoint/2010/main" val="3150801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-akin to Google </a:t>
            </a:r>
            <a:r>
              <a:rPr lang="en-US" dirty="0" err="1" smtClean="0"/>
              <a:t>spidering</a:t>
            </a:r>
            <a:r>
              <a:rPr lang="en-US" dirty="0" smtClean="0"/>
              <a:t>,</a:t>
            </a:r>
            <a:r>
              <a:rPr lang="en-US" baseline="0" dirty="0" smtClean="0"/>
              <a:t> six degrees of Kevin Bacon; network search depends on type of group your snowballing (and the term snowballing shows disconnect between sociology and big data); content id depends on discriminating terminology – ex. of words mobile or trailer; !launch program!</a:t>
            </a:r>
            <a:endParaRPr lang="en-US" dirty="0"/>
          </a:p>
        </p:txBody>
      </p:sp>
      <p:sp>
        <p:nvSpPr>
          <p:cNvPr id="4" name="Slide Number Placeholder 3"/>
          <p:cNvSpPr>
            <a:spLocks noGrp="1"/>
          </p:cNvSpPr>
          <p:nvPr>
            <p:ph type="sldNum" sz="quarter" idx="10"/>
          </p:nvPr>
        </p:nvSpPr>
        <p:spPr/>
        <p:txBody>
          <a:bodyPr/>
          <a:lstStyle/>
          <a:p>
            <a:fld id="{94C273B0-F4A0-4955-A21C-4BD97090CE5D}" type="slidenum">
              <a:rPr lang="en-US" smtClean="0"/>
              <a:t>3</a:t>
            </a:fld>
            <a:endParaRPr lang="en-US"/>
          </a:p>
        </p:txBody>
      </p:sp>
    </p:spTree>
    <p:extLst>
      <p:ext uri="{BB962C8B-B14F-4D97-AF65-F5344CB8AC3E}">
        <p14:creationId xmlns:p14="http://schemas.microsoft.com/office/powerpoint/2010/main" val="3599731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issues include longitudinal vs. cross-sectional data.</a:t>
            </a:r>
            <a:r>
              <a:rPr lang="en-US" baseline="0" dirty="0" smtClean="0"/>
              <a:t> </a:t>
            </a:r>
            <a:r>
              <a:rPr lang="en-US" dirty="0" smtClean="0"/>
              <a:t>Sampling problems</a:t>
            </a:r>
            <a:r>
              <a:rPr lang="en-US" baseline="0" dirty="0" smtClean="0"/>
              <a:t> are well known. Theoretical dispositions clash because </a:t>
            </a:r>
            <a:r>
              <a:rPr lang="en-US" baseline="0" dirty="0" smtClean="0"/>
              <a:t>social science is </a:t>
            </a:r>
            <a:r>
              <a:rPr lang="en-US" baseline="0" dirty="0" smtClean="0"/>
              <a:t>focused on identifying underlying causes and mechanisms, and big data is focused on identifying patterns and correlations. Attempts to translate the two are often clumsy because digital phenomena lack substantiation in the ‘real world,’ and so you get deep causal accounts based in shallow online data resting </a:t>
            </a:r>
            <a:r>
              <a:rPr lang="en-US" baseline="0" smtClean="0"/>
              <a:t>on </a:t>
            </a:r>
            <a:r>
              <a:rPr lang="en-US" baseline="0" smtClean="0"/>
              <a:t>problematic assumption </a:t>
            </a:r>
            <a:r>
              <a:rPr lang="en-US" baseline="0" dirty="0" smtClean="0"/>
              <a:t>of transferability (e.g., understand influence or innovation by studying Twitter data; similar to experiments but without controls). Analogy to early corporate networks research where skeptics said ‘so what?’</a:t>
            </a:r>
            <a:endParaRPr lang="en-US" dirty="0" smtClean="0"/>
          </a:p>
        </p:txBody>
      </p:sp>
      <p:sp>
        <p:nvSpPr>
          <p:cNvPr id="4" name="Slide Number Placeholder 3"/>
          <p:cNvSpPr>
            <a:spLocks noGrp="1"/>
          </p:cNvSpPr>
          <p:nvPr>
            <p:ph type="sldNum" sz="quarter" idx="10"/>
          </p:nvPr>
        </p:nvSpPr>
        <p:spPr/>
        <p:txBody>
          <a:bodyPr/>
          <a:lstStyle/>
          <a:p>
            <a:fld id="{94C273B0-F4A0-4955-A21C-4BD97090CE5D}" type="slidenum">
              <a:rPr lang="en-US" smtClean="0"/>
              <a:t>15</a:t>
            </a:fld>
            <a:endParaRPr lang="en-US"/>
          </a:p>
        </p:txBody>
      </p:sp>
    </p:spTree>
    <p:extLst>
      <p:ext uri="{BB962C8B-B14F-4D97-AF65-F5344CB8AC3E}">
        <p14:creationId xmlns:p14="http://schemas.microsoft.com/office/powerpoint/2010/main" val="4281289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 data is marginalized in sociology.</a:t>
            </a:r>
            <a:endParaRPr lang="en-US" dirty="0"/>
          </a:p>
        </p:txBody>
      </p:sp>
      <p:sp>
        <p:nvSpPr>
          <p:cNvPr id="4" name="Slide Number Placeholder 3"/>
          <p:cNvSpPr>
            <a:spLocks noGrp="1"/>
          </p:cNvSpPr>
          <p:nvPr>
            <p:ph type="sldNum" sz="quarter" idx="10"/>
          </p:nvPr>
        </p:nvSpPr>
        <p:spPr/>
        <p:txBody>
          <a:bodyPr/>
          <a:lstStyle/>
          <a:p>
            <a:fld id="{94C273B0-F4A0-4955-A21C-4BD97090CE5D}" type="slidenum">
              <a:rPr lang="en-US" smtClean="0"/>
              <a:t>16</a:t>
            </a:fld>
            <a:endParaRPr lang="en-US"/>
          </a:p>
        </p:txBody>
      </p:sp>
    </p:spTree>
    <p:extLst>
      <p:ext uri="{BB962C8B-B14F-4D97-AF65-F5344CB8AC3E}">
        <p14:creationId xmlns:p14="http://schemas.microsoft.com/office/powerpoint/2010/main" val="521601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the sample and the behaviors</a:t>
            </a:r>
            <a:r>
              <a:rPr lang="en-US" baseline="0" dirty="0" smtClean="0"/>
              <a:t> are</a:t>
            </a:r>
            <a:r>
              <a:rPr lang="en-US" dirty="0" smtClean="0"/>
              <a:t> identical</a:t>
            </a:r>
            <a:r>
              <a:rPr lang="en-US" baseline="0" dirty="0" smtClean="0"/>
              <a:t> to the population and phenomena of interest</a:t>
            </a:r>
            <a:endParaRPr lang="en-US" dirty="0"/>
          </a:p>
        </p:txBody>
      </p:sp>
      <p:sp>
        <p:nvSpPr>
          <p:cNvPr id="4" name="Slide Number Placeholder 3"/>
          <p:cNvSpPr>
            <a:spLocks noGrp="1"/>
          </p:cNvSpPr>
          <p:nvPr>
            <p:ph type="sldNum" sz="quarter" idx="10"/>
          </p:nvPr>
        </p:nvSpPr>
        <p:spPr/>
        <p:txBody>
          <a:bodyPr/>
          <a:lstStyle/>
          <a:p>
            <a:fld id="{94C273B0-F4A0-4955-A21C-4BD97090CE5D}" type="slidenum">
              <a:rPr lang="en-US" smtClean="0"/>
              <a:t>17</a:t>
            </a:fld>
            <a:endParaRPr lang="en-US"/>
          </a:p>
        </p:txBody>
      </p:sp>
    </p:spTree>
    <p:extLst>
      <p:ext uri="{BB962C8B-B14F-4D97-AF65-F5344CB8AC3E}">
        <p14:creationId xmlns:p14="http://schemas.microsoft.com/office/powerpoint/2010/main" val="2657652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the sample and the behaviors</a:t>
            </a:r>
            <a:r>
              <a:rPr lang="en-US" baseline="0" dirty="0" smtClean="0"/>
              <a:t> are</a:t>
            </a:r>
            <a:r>
              <a:rPr lang="en-US" dirty="0" smtClean="0"/>
              <a:t> identical</a:t>
            </a:r>
            <a:r>
              <a:rPr lang="en-US" baseline="0" dirty="0" smtClean="0"/>
              <a:t> to the population and phenomena of interest</a:t>
            </a:r>
            <a:endParaRPr lang="en-US" dirty="0"/>
          </a:p>
        </p:txBody>
      </p:sp>
      <p:sp>
        <p:nvSpPr>
          <p:cNvPr id="4" name="Slide Number Placeholder 3"/>
          <p:cNvSpPr>
            <a:spLocks noGrp="1"/>
          </p:cNvSpPr>
          <p:nvPr>
            <p:ph type="sldNum" sz="quarter" idx="10"/>
          </p:nvPr>
        </p:nvSpPr>
        <p:spPr/>
        <p:txBody>
          <a:bodyPr/>
          <a:lstStyle/>
          <a:p>
            <a:fld id="{94C273B0-F4A0-4955-A21C-4BD97090CE5D}" type="slidenum">
              <a:rPr lang="en-US" smtClean="0"/>
              <a:t>18</a:t>
            </a:fld>
            <a:endParaRPr lang="en-US"/>
          </a:p>
        </p:txBody>
      </p:sp>
    </p:spTree>
    <p:extLst>
      <p:ext uri="{BB962C8B-B14F-4D97-AF65-F5344CB8AC3E}">
        <p14:creationId xmlns:p14="http://schemas.microsoft.com/office/powerpoint/2010/main" val="2657652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the sample and the behaviors</a:t>
            </a:r>
            <a:r>
              <a:rPr lang="en-US" baseline="0" dirty="0" smtClean="0"/>
              <a:t> are</a:t>
            </a:r>
            <a:r>
              <a:rPr lang="en-US" dirty="0" smtClean="0"/>
              <a:t> identical</a:t>
            </a:r>
            <a:r>
              <a:rPr lang="en-US" baseline="0" dirty="0" smtClean="0"/>
              <a:t> to the population and phenomena of interest</a:t>
            </a:r>
            <a:endParaRPr lang="en-US" dirty="0"/>
          </a:p>
        </p:txBody>
      </p:sp>
      <p:sp>
        <p:nvSpPr>
          <p:cNvPr id="4" name="Slide Number Placeholder 3"/>
          <p:cNvSpPr>
            <a:spLocks noGrp="1"/>
          </p:cNvSpPr>
          <p:nvPr>
            <p:ph type="sldNum" sz="quarter" idx="10"/>
          </p:nvPr>
        </p:nvSpPr>
        <p:spPr/>
        <p:txBody>
          <a:bodyPr/>
          <a:lstStyle/>
          <a:p>
            <a:fld id="{94C273B0-F4A0-4955-A21C-4BD97090CE5D}" type="slidenum">
              <a:rPr lang="en-US" smtClean="0"/>
              <a:t>19</a:t>
            </a:fld>
            <a:endParaRPr lang="en-US"/>
          </a:p>
        </p:txBody>
      </p:sp>
    </p:spTree>
    <p:extLst>
      <p:ext uri="{BB962C8B-B14F-4D97-AF65-F5344CB8AC3E}">
        <p14:creationId xmlns:p14="http://schemas.microsoft.com/office/powerpoint/2010/main" val="2657652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the sample and the behaviors</a:t>
            </a:r>
            <a:r>
              <a:rPr lang="en-US" baseline="0" dirty="0" smtClean="0"/>
              <a:t> are</a:t>
            </a:r>
            <a:r>
              <a:rPr lang="en-US" dirty="0" smtClean="0"/>
              <a:t> identical</a:t>
            </a:r>
            <a:r>
              <a:rPr lang="en-US" baseline="0" dirty="0" smtClean="0"/>
              <a:t> to the population and phenomena of interest</a:t>
            </a:r>
            <a:endParaRPr lang="en-US" dirty="0"/>
          </a:p>
        </p:txBody>
      </p:sp>
      <p:sp>
        <p:nvSpPr>
          <p:cNvPr id="4" name="Slide Number Placeholder 3"/>
          <p:cNvSpPr>
            <a:spLocks noGrp="1"/>
          </p:cNvSpPr>
          <p:nvPr>
            <p:ph type="sldNum" sz="quarter" idx="10"/>
          </p:nvPr>
        </p:nvSpPr>
        <p:spPr/>
        <p:txBody>
          <a:bodyPr/>
          <a:lstStyle/>
          <a:p>
            <a:fld id="{94C273B0-F4A0-4955-A21C-4BD97090CE5D}" type="slidenum">
              <a:rPr lang="en-US" smtClean="0"/>
              <a:t>20</a:t>
            </a:fld>
            <a:endParaRPr lang="en-US"/>
          </a:p>
        </p:txBody>
      </p:sp>
    </p:spTree>
    <p:extLst>
      <p:ext uri="{BB962C8B-B14F-4D97-AF65-F5344CB8AC3E}">
        <p14:creationId xmlns:p14="http://schemas.microsoft.com/office/powerpoint/2010/main" val="2657652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the sample and the behaviors</a:t>
            </a:r>
            <a:r>
              <a:rPr lang="en-US" baseline="0" dirty="0" smtClean="0"/>
              <a:t> are</a:t>
            </a:r>
            <a:r>
              <a:rPr lang="en-US" dirty="0" smtClean="0"/>
              <a:t> identical</a:t>
            </a:r>
            <a:r>
              <a:rPr lang="en-US" baseline="0" dirty="0" smtClean="0"/>
              <a:t> to the population and phenomena of interest</a:t>
            </a:r>
            <a:endParaRPr lang="en-US" dirty="0"/>
          </a:p>
        </p:txBody>
      </p:sp>
      <p:sp>
        <p:nvSpPr>
          <p:cNvPr id="4" name="Slide Number Placeholder 3"/>
          <p:cNvSpPr>
            <a:spLocks noGrp="1"/>
          </p:cNvSpPr>
          <p:nvPr>
            <p:ph type="sldNum" sz="quarter" idx="10"/>
          </p:nvPr>
        </p:nvSpPr>
        <p:spPr/>
        <p:txBody>
          <a:bodyPr/>
          <a:lstStyle/>
          <a:p>
            <a:fld id="{94C273B0-F4A0-4955-A21C-4BD97090CE5D}" type="slidenum">
              <a:rPr lang="en-US" smtClean="0"/>
              <a:t>21</a:t>
            </a:fld>
            <a:endParaRPr lang="en-US"/>
          </a:p>
        </p:txBody>
      </p:sp>
    </p:spTree>
    <p:extLst>
      <p:ext uri="{BB962C8B-B14F-4D97-AF65-F5344CB8AC3E}">
        <p14:creationId xmlns:p14="http://schemas.microsoft.com/office/powerpoint/2010/main" val="2657652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273B0-F4A0-4955-A21C-4BD97090CE5D}" type="slidenum">
              <a:rPr lang="en-US" smtClean="0"/>
              <a:t>22</a:t>
            </a:fld>
            <a:endParaRPr lang="en-US"/>
          </a:p>
        </p:txBody>
      </p:sp>
    </p:spTree>
    <p:extLst>
      <p:ext uri="{BB962C8B-B14F-4D97-AF65-F5344CB8AC3E}">
        <p14:creationId xmlns:p14="http://schemas.microsoft.com/office/powerpoint/2010/main" val="2657652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two dictionaries: one to id food-related, the other to id mobile-delivery system. F</a:t>
            </a:r>
            <a:r>
              <a:rPr lang="en-US" dirty="0" smtClean="0"/>
              <a:t>ood words were scraped from online</a:t>
            </a:r>
            <a:r>
              <a:rPr lang="en-US" baseline="0" dirty="0" smtClean="0"/>
              <a:t> food encyclopedia</a:t>
            </a:r>
            <a:endParaRPr lang="en-US" dirty="0"/>
          </a:p>
        </p:txBody>
      </p:sp>
      <p:sp>
        <p:nvSpPr>
          <p:cNvPr id="4" name="Slide Number Placeholder 3"/>
          <p:cNvSpPr>
            <a:spLocks noGrp="1"/>
          </p:cNvSpPr>
          <p:nvPr>
            <p:ph type="sldNum" sz="quarter" idx="10"/>
          </p:nvPr>
        </p:nvSpPr>
        <p:spPr/>
        <p:txBody>
          <a:bodyPr/>
          <a:lstStyle/>
          <a:p>
            <a:fld id="{94C273B0-F4A0-4955-A21C-4BD97090CE5D}" type="slidenum">
              <a:rPr lang="en-US" smtClean="0"/>
              <a:t>4</a:t>
            </a:fld>
            <a:endParaRPr lang="en-US"/>
          </a:p>
        </p:txBody>
      </p:sp>
    </p:spTree>
    <p:extLst>
      <p:ext uri="{BB962C8B-B14F-4D97-AF65-F5344CB8AC3E}">
        <p14:creationId xmlns:p14="http://schemas.microsoft.com/office/powerpoint/2010/main" val="3599731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website,</a:t>
            </a:r>
            <a:r>
              <a:rPr lang="en-US" baseline="0" dirty="0" smtClean="0"/>
              <a:t> show friends/ids; Go to program show twfriends4.py</a:t>
            </a:r>
            <a:endParaRPr lang="en-US" dirty="0"/>
          </a:p>
        </p:txBody>
      </p:sp>
      <p:sp>
        <p:nvSpPr>
          <p:cNvPr id="4" name="Slide Number Placeholder 3"/>
          <p:cNvSpPr>
            <a:spLocks noGrp="1"/>
          </p:cNvSpPr>
          <p:nvPr>
            <p:ph type="sldNum" sz="quarter" idx="10"/>
          </p:nvPr>
        </p:nvSpPr>
        <p:spPr/>
        <p:txBody>
          <a:bodyPr/>
          <a:lstStyle/>
          <a:p>
            <a:fld id="{94C273B0-F4A0-4955-A21C-4BD97090CE5D}" type="slidenum">
              <a:rPr lang="en-US" smtClean="0"/>
              <a:t>5</a:t>
            </a:fld>
            <a:endParaRPr lang="en-US"/>
          </a:p>
        </p:txBody>
      </p:sp>
    </p:spTree>
    <p:extLst>
      <p:ext uri="{BB962C8B-B14F-4D97-AF65-F5344CB8AC3E}">
        <p14:creationId xmlns:p14="http://schemas.microsoft.com/office/powerpoint/2010/main" val="691954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size of network,</a:t>
            </a:r>
            <a:r>
              <a:rPr lang="en-US" baseline="0" dirty="0" smtClean="0"/>
              <a:t> diminishing returns, etc.; actual results</a:t>
            </a:r>
          </a:p>
          <a:p>
            <a:r>
              <a:rPr lang="en-US" baseline="0" dirty="0" smtClean="0"/>
              <a:t>-possible users are much less because many friends are redundant (e.g., A-C and B-C become C and 2 becomes 1)</a:t>
            </a:r>
            <a:endParaRPr lang="en-US" dirty="0"/>
          </a:p>
        </p:txBody>
      </p:sp>
      <p:sp>
        <p:nvSpPr>
          <p:cNvPr id="4" name="Slide Number Placeholder 3"/>
          <p:cNvSpPr>
            <a:spLocks noGrp="1"/>
          </p:cNvSpPr>
          <p:nvPr>
            <p:ph type="sldNum" sz="quarter" idx="10"/>
          </p:nvPr>
        </p:nvSpPr>
        <p:spPr/>
        <p:txBody>
          <a:bodyPr/>
          <a:lstStyle/>
          <a:p>
            <a:fld id="{94C273B0-F4A0-4955-A21C-4BD97090CE5D}" type="slidenum">
              <a:rPr lang="en-US" smtClean="0"/>
              <a:t>6</a:t>
            </a:fld>
            <a:endParaRPr lang="en-US"/>
          </a:p>
        </p:txBody>
      </p:sp>
    </p:spTree>
    <p:extLst>
      <p:ext uri="{BB962C8B-B14F-4D97-AF65-F5344CB8AC3E}">
        <p14:creationId xmlns:p14="http://schemas.microsoft.com/office/powerpoint/2010/main" val="3599731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issues include longitudinal vs. cross-sectional data.</a:t>
            </a:r>
            <a:r>
              <a:rPr lang="en-US" baseline="0" dirty="0" smtClean="0"/>
              <a:t> </a:t>
            </a:r>
            <a:r>
              <a:rPr lang="en-US" dirty="0" smtClean="0"/>
              <a:t>Sampling problems</a:t>
            </a:r>
            <a:r>
              <a:rPr lang="en-US" baseline="0" dirty="0" smtClean="0"/>
              <a:t> are well known. Theoretical dispositions clash because </a:t>
            </a:r>
            <a:r>
              <a:rPr lang="en-US" baseline="0" dirty="0" smtClean="0"/>
              <a:t>social science is </a:t>
            </a:r>
            <a:r>
              <a:rPr lang="en-US" baseline="0" dirty="0" smtClean="0"/>
              <a:t>focused on identifying underlying causes and mechanisms, and big data is focused on identifying patterns and correlations. Attempts to translate the two are often clumsy because digital phenomena lack substantiation in the ‘real world,’ and so you get deep causal accounts based in shallow online data resting </a:t>
            </a:r>
            <a:r>
              <a:rPr lang="en-US" baseline="0" smtClean="0"/>
              <a:t>on </a:t>
            </a:r>
            <a:r>
              <a:rPr lang="en-US" baseline="0" smtClean="0"/>
              <a:t>problematic assumption </a:t>
            </a:r>
            <a:r>
              <a:rPr lang="en-US" baseline="0" dirty="0" smtClean="0"/>
              <a:t>of transferability (e.g., understand influence or innovation by studying Twitter data; similar to experiments but without controls). Analogy to early corporate networks research where skeptics said ‘so what?’</a:t>
            </a:r>
            <a:endParaRPr lang="en-US" dirty="0" smtClean="0"/>
          </a:p>
        </p:txBody>
      </p:sp>
      <p:sp>
        <p:nvSpPr>
          <p:cNvPr id="4" name="Slide Number Placeholder 3"/>
          <p:cNvSpPr>
            <a:spLocks noGrp="1"/>
          </p:cNvSpPr>
          <p:nvPr>
            <p:ph type="sldNum" sz="quarter" idx="10"/>
          </p:nvPr>
        </p:nvSpPr>
        <p:spPr/>
        <p:txBody>
          <a:bodyPr/>
          <a:lstStyle/>
          <a:p>
            <a:fld id="{94C273B0-F4A0-4955-A21C-4BD97090CE5D}" type="slidenum">
              <a:rPr lang="en-US" smtClean="0"/>
              <a:t>10</a:t>
            </a:fld>
            <a:endParaRPr lang="en-US"/>
          </a:p>
        </p:txBody>
      </p:sp>
    </p:spTree>
    <p:extLst>
      <p:ext uri="{BB962C8B-B14F-4D97-AF65-F5344CB8AC3E}">
        <p14:creationId xmlns:p14="http://schemas.microsoft.com/office/powerpoint/2010/main" val="4281289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issues include longitudinal vs. cross-sectional data.</a:t>
            </a:r>
            <a:r>
              <a:rPr lang="en-US" baseline="0" dirty="0" smtClean="0"/>
              <a:t> </a:t>
            </a:r>
            <a:r>
              <a:rPr lang="en-US" dirty="0" smtClean="0"/>
              <a:t>Sampling problems</a:t>
            </a:r>
            <a:r>
              <a:rPr lang="en-US" baseline="0" dirty="0" smtClean="0"/>
              <a:t> are well known. Theoretical dispositions clash because </a:t>
            </a:r>
            <a:r>
              <a:rPr lang="en-US" baseline="0" dirty="0" smtClean="0"/>
              <a:t>social science is </a:t>
            </a:r>
            <a:r>
              <a:rPr lang="en-US" baseline="0" dirty="0" smtClean="0"/>
              <a:t>focused on identifying underlying causes and mechanisms, and big data is focused on identifying patterns and correlations. Attempts to translate the two are often clumsy because digital phenomena lack substantiation in the ‘real world,’ and so you get deep causal accounts based in shallow online data resting </a:t>
            </a:r>
            <a:r>
              <a:rPr lang="en-US" baseline="0" smtClean="0"/>
              <a:t>on </a:t>
            </a:r>
            <a:r>
              <a:rPr lang="en-US" baseline="0" smtClean="0"/>
              <a:t>problematic assumption </a:t>
            </a:r>
            <a:r>
              <a:rPr lang="en-US" baseline="0" dirty="0" smtClean="0"/>
              <a:t>of transferability (e.g., understand influence or innovation by studying Twitter data; similar to experiments but without controls). Analogy to early corporate networks research where skeptics said ‘so what?’</a:t>
            </a:r>
            <a:endParaRPr lang="en-US" dirty="0" smtClean="0"/>
          </a:p>
        </p:txBody>
      </p:sp>
      <p:sp>
        <p:nvSpPr>
          <p:cNvPr id="4" name="Slide Number Placeholder 3"/>
          <p:cNvSpPr>
            <a:spLocks noGrp="1"/>
          </p:cNvSpPr>
          <p:nvPr>
            <p:ph type="sldNum" sz="quarter" idx="10"/>
          </p:nvPr>
        </p:nvSpPr>
        <p:spPr/>
        <p:txBody>
          <a:bodyPr/>
          <a:lstStyle/>
          <a:p>
            <a:fld id="{94C273B0-F4A0-4955-A21C-4BD97090CE5D}" type="slidenum">
              <a:rPr lang="en-US" smtClean="0"/>
              <a:t>11</a:t>
            </a:fld>
            <a:endParaRPr lang="en-US"/>
          </a:p>
        </p:txBody>
      </p:sp>
    </p:spTree>
    <p:extLst>
      <p:ext uri="{BB962C8B-B14F-4D97-AF65-F5344CB8AC3E}">
        <p14:creationId xmlns:p14="http://schemas.microsoft.com/office/powerpoint/2010/main" val="4281289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issues include longitudinal vs. cross-sectional data.</a:t>
            </a:r>
            <a:r>
              <a:rPr lang="en-US" baseline="0" dirty="0" smtClean="0"/>
              <a:t> </a:t>
            </a:r>
            <a:r>
              <a:rPr lang="en-US" dirty="0" smtClean="0"/>
              <a:t>Sampling problems</a:t>
            </a:r>
            <a:r>
              <a:rPr lang="en-US" baseline="0" dirty="0" smtClean="0"/>
              <a:t> are well known. Theoretical dispositions clash because </a:t>
            </a:r>
            <a:r>
              <a:rPr lang="en-US" baseline="0" dirty="0" smtClean="0"/>
              <a:t>social science is </a:t>
            </a:r>
            <a:r>
              <a:rPr lang="en-US" baseline="0" dirty="0" smtClean="0"/>
              <a:t>focused on identifying underlying causes and mechanisms, and big data is focused on identifying patterns and correlations. Attempts to translate the two are often clumsy because digital phenomena lack substantiation in the ‘real world,’ and so you get deep causal accounts based in shallow online data resting </a:t>
            </a:r>
            <a:r>
              <a:rPr lang="en-US" baseline="0" smtClean="0"/>
              <a:t>on </a:t>
            </a:r>
            <a:r>
              <a:rPr lang="en-US" baseline="0" smtClean="0"/>
              <a:t>problematic assumption </a:t>
            </a:r>
            <a:r>
              <a:rPr lang="en-US" baseline="0" dirty="0" smtClean="0"/>
              <a:t>of transferability (e.g., understand influence or innovation by studying Twitter data; similar to experiments but without controls). Analogy to early corporate networks research where skeptics said ‘so what?’</a:t>
            </a:r>
            <a:endParaRPr lang="en-US" dirty="0" smtClean="0"/>
          </a:p>
        </p:txBody>
      </p:sp>
      <p:sp>
        <p:nvSpPr>
          <p:cNvPr id="4" name="Slide Number Placeholder 3"/>
          <p:cNvSpPr>
            <a:spLocks noGrp="1"/>
          </p:cNvSpPr>
          <p:nvPr>
            <p:ph type="sldNum" sz="quarter" idx="10"/>
          </p:nvPr>
        </p:nvSpPr>
        <p:spPr/>
        <p:txBody>
          <a:bodyPr/>
          <a:lstStyle/>
          <a:p>
            <a:fld id="{94C273B0-F4A0-4955-A21C-4BD97090CE5D}" type="slidenum">
              <a:rPr lang="en-US" smtClean="0"/>
              <a:t>12</a:t>
            </a:fld>
            <a:endParaRPr lang="en-US"/>
          </a:p>
        </p:txBody>
      </p:sp>
    </p:spTree>
    <p:extLst>
      <p:ext uri="{BB962C8B-B14F-4D97-AF65-F5344CB8AC3E}">
        <p14:creationId xmlns:p14="http://schemas.microsoft.com/office/powerpoint/2010/main" val="4281289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issues include longitudinal vs. cross-sectional data.</a:t>
            </a:r>
            <a:r>
              <a:rPr lang="en-US" baseline="0" dirty="0" smtClean="0"/>
              <a:t> </a:t>
            </a:r>
            <a:r>
              <a:rPr lang="en-US" dirty="0" smtClean="0"/>
              <a:t>Sampling problems</a:t>
            </a:r>
            <a:r>
              <a:rPr lang="en-US" baseline="0" dirty="0" smtClean="0"/>
              <a:t> are well known. Theoretical dispositions clash because </a:t>
            </a:r>
            <a:r>
              <a:rPr lang="en-US" baseline="0" dirty="0" smtClean="0"/>
              <a:t>social science is </a:t>
            </a:r>
            <a:r>
              <a:rPr lang="en-US" baseline="0" dirty="0" smtClean="0"/>
              <a:t>focused on identifying underlying causes and mechanisms, and big data is focused on identifying patterns and correlations. Attempts to translate the two are often clumsy because digital phenomena lack substantiation in the ‘real world,’ and so you get deep causal accounts based in shallow online data resting </a:t>
            </a:r>
            <a:r>
              <a:rPr lang="en-US" baseline="0" smtClean="0"/>
              <a:t>on </a:t>
            </a:r>
            <a:r>
              <a:rPr lang="en-US" baseline="0" smtClean="0"/>
              <a:t>problematic assumption </a:t>
            </a:r>
            <a:r>
              <a:rPr lang="en-US" baseline="0" dirty="0" smtClean="0"/>
              <a:t>of transferability (e.g., understand influence or innovation by studying Twitter data; similar to experiments but without controls). Analogy to early corporate networks research where skeptics said ‘so what?’</a:t>
            </a:r>
            <a:endParaRPr lang="en-US" dirty="0" smtClean="0"/>
          </a:p>
        </p:txBody>
      </p:sp>
      <p:sp>
        <p:nvSpPr>
          <p:cNvPr id="4" name="Slide Number Placeholder 3"/>
          <p:cNvSpPr>
            <a:spLocks noGrp="1"/>
          </p:cNvSpPr>
          <p:nvPr>
            <p:ph type="sldNum" sz="quarter" idx="10"/>
          </p:nvPr>
        </p:nvSpPr>
        <p:spPr/>
        <p:txBody>
          <a:bodyPr/>
          <a:lstStyle/>
          <a:p>
            <a:fld id="{94C273B0-F4A0-4955-A21C-4BD97090CE5D}" type="slidenum">
              <a:rPr lang="en-US" smtClean="0"/>
              <a:t>13</a:t>
            </a:fld>
            <a:endParaRPr lang="en-US"/>
          </a:p>
        </p:txBody>
      </p:sp>
    </p:spTree>
    <p:extLst>
      <p:ext uri="{BB962C8B-B14F-4D97-AF65-F5344CB8AC3E}">
        <p14:creationId xmlns:p14="http://schemas.microsoft.com/office/powerpoint/2010/main" val="4281289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issues include longitudinal vs. cross-sectional data.</a:t>
            </a:r>
            <a:r>
              <a:rPr lang="en-US" baseline="0" dirty="0" smtClean="0"/>
              <a:t> </a:t>
            </a:r>
            <a:r>
              <a:rPr lang="en-US" dirty="0" smtClean="0"/>
              <a:t>Sampling problems</a:t>
            </a:r>
            <a:r>
              <a:rPr lang="en-US" baseline="0" dirty="0" smtClean="0"/>
              <a:t> are well known. Theoretical dispositions clash because </a:t>
            </a:r>
            <a:r>
              <a:rPr lang="en-US" baseline="0" dirty="0" smtClean="0"/>
              <a:t>social science is </a:t>
            </a:r>
            <a:r>
              <a:rPr lang="en-US" baseline="0" dirty="0" smtClean="0"/>
              <a:t>focused on identifying underlying causes and mechanisms, and big data is focused on identifying patterns and correlations. Attempts to translate the two are often clumsy because digital phenomena lack substantiation in the ‘real world,’ and so you get deep causal accounts based in shallow online data resting </a:t>
            </a:r>
            <a:r>
              <a:rPr lang="en-US" baseline="0" smtClean="0"/>
              <a:t>on </a:t>
            </a:r>
            <a:r>
              <a:rPr lang="en-US" baseline="0" smtClean="0"/>
              <a:t>problematic assumption </a:t>
            </a:r>
            <a:r>
              <a:rPr lang="en-US" baseline="0" dirty="0" smtClean="0"/>
              <a:t>of transferability (e.g., understand influence or innovation by studying Twitter data; similar to experiments but without controls). Analogy to early corporate networks research where skeptics said ‘so what?’</a:t>
            </a:r>
            <a:endParaRPr lang="en-US" dirty="0" smtClean="0"/>
          </a:p>
        </p:txBody>
      </p:sp>
      <p:sp>
        <p:nvSpPr>
          <p:cNvPr id="4" name="Slide Number Placeholder 3"/>
          <p:cNvSpPr>
            <a:spLocks noGrp="1"/>
          </p:cNvSpPr>
          <p:nvPr>
            <p:ph type="sldNum" sz="quarter" idx="10"/>
          </p:nvPr>
        </p:nvSpPr>
        <p:spPr/>
        <p:txBody>
          <a:bodyPr/>
          <a:lstStyle/>
          <a:p>
            <a:fld id="{94C273B0-F4A0-4955-A21C-4BD97090CE5D}" type="slidenum">
              <a:rPr lang="en-US" smtClean="0"/>
              <a:t>14</a:t>
            </a:fld>
            <a:endParaRPr lang="en-US"/>
          </a:p>
        </p:txBody>
      </p:sp>
    </p:spTree>
    <p:extLst>
      <p:ext uri="{BB962C8B-B14F-4D97-AF65-F5344CB8AC3E}">
        <p14:creationId xmlns:p14="http://schemas.microsoft.com/office/powerpoint/2010/main" val="4281289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85D379-3440-4E61-80D1-C20555F820ED}"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01420-1186-4299-9477-958661D873CF}" type="slidenum">
              <a:rPr lang="en-US" smtClean="0"/>
              <a:t>‹#›</a:t>
            </a:fld>
            <a:endParaRPr lang="en-US"/>
          </a:p>
        </p:txBody>
      </p:sp>
    </p:spTree>
    <p:extLst>
      <p:ext uri="{BB962C8B-B14F-4D97-AF65-F5344CB8AC3E}">
        <p14:creationId xmlns:p14="http://schemas.microsoft.com/office/powerpoint/2010/main" val="483058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85D379-3440-4E61-80D1-C20555F820ED}"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01420-1186-4299-9477-958661D873CF}" type="slidenum">
              <a:rPr lang="en-US" smtClean="0"/>
              <a:t>‹#›</a:t>
            </a:fld>
            <a:endParaRPr lang="en-US"/>
          </a:p>
        </p:txBody>
      </p:sp>
    </p:spTree>
    <p:extLst>
      <p:ext uri="{BB962C8B-B14F-4D97-AF65-F5344CB8AC3E}">
        <p14:creationId xmlns:p14="http://schemas.microsoft.com/office/powerpoint/2010/main" val="2960073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85D379-3440-4E61-80D1-C20555F820ED}"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01420-1186-4299-9477-958661D873CF}" type="slidenum">
              <a:rPr lang="en-US" smtClean="0"/>
              <a:t>‹#›</a:t>
            </a:fld>
            <a:endParaRPr lang="en-US"/>
          </a:p>
        </p:txBody>
      </p:sp>
    </p:spTree>
    <p:extLst>
      <p:ext uri="{BB962C8B-B14F-4D97-AF65-F5344CB8AC3E}">
        <p14:creationId xmlns:p14="http://schemas.microsoft.com/office/powerpoint/2010/main" val="170000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85D379-3440-4E61-80D1-C20555F820ED}"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01420-1186-4299-9477-958661D873CF}" type="slidenum">
              <a:rPr lang="en-US" smtClean="0"/>
              <a:t>‹#›</a:t>
            </a:fld>
            <a:endParaRPr lang="en-US"/>
          </a:p>
        </p:txBody>
      </p:sp>
    </p:spTree>
    <p:extLst>
      <p:ext uri="{BB962C8B-B14F-4D97-AF65-F5344CB8AC3E}">
        <p14:creationId xmlns:p14="http://schemas.microsoft.com/office/powerpoint/2010/main" val="846248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85D379-3440-4E61-80D1-C20555F820ED}"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01420-1186-4299-9477-958661D873CF}" type="slidenum">
              <a:rPr lang="en-US" smtClean="0"/>
              <a:t>‹#›</a:t>
            </a:fld>
            <a:endParaRPr lang="en-US"/>
          </a:p>
        </p:txBody>
      </p:sp>
    </p:spTree>
    <p:extLst>
      <p:ext uri="{BB962C8B-B14F-4D97-AF65-F5344CB8AC3E}">
        <p14:creationId xmlns:p14="http://schemas.microsoft.com/office/powerpoint/2010/main" val="411926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85D379-3440-4E61-80D1-C20555F820ED}" type="datetimeFigureOut">
              <a:rPr lang="en-US" smtClean="0"/>
              <a:t>5/20/2014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01420-1186-4299-9477-958661D873CF}" type="slidenum">
              <a:rPr lang="en-US" smtClean="0"/>
              <a:t>‹#›</a:t>
            </a:fld>
            <a:endParaRPr lang="en-US"/>
          </a:p>
        </p:txBody>
      </p:sp>
    </p:spTree>
    <p:extLst>
      <p:ext uri="{BB962C8B-B14F-4D97-AF65-F5344CB8AC3E}">
        <p14:creationId xmlns:p14="http://schemas.microsoft.com/office/powerpoint/2010/main" val="20152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85D379-3440-4E61-80D1-C20555F820ED}" type="datetimeFigureOut">
              <a:rPr lang="en-US" smtClean="0"/>
              <a:t>5/20/2014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01420-1186-4299-9477-958661D873CF}" type="slidenum">
              <a:rPr lang="en-US" smtClean="0"/>
              <a:t>‹#›</a:t>
            </a:fld>
            <a:endParaRPr lang="en-US"/>
          </a:p>
        </p:txBody>
      </p:sp>
    </p:spTree>
    <p:extLst>
      <p:ext uri="{BB962C8B-B14F-4D97-AF65-F5344CB8AC3E}">
        <p14:creationId xmlns:p14="http://schemas.microsoft.com/office/powerpoint/2010/main" val="3912219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85D379-3440-4E61-80D1-C20555F820ED}" type="datetimeFigureOut">
              <a:rPr lang="en-US" smtClean="0"/>
              <a:t>5/20/2014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01420-1186-4299-9477-958661D873CF}" type="slidenum">
              <a:rPr lang="en-US" smtClean="0"/>
              <a:t>‹#›</a:t>
            </a:fld>
            <a:endParaRPr lang="en-US"/>
          </a:p>
        </p:txBody>
      </p:sp>
    </p:spTree>
    <p:extLst>
      <p:ext uri="{BB962C8B-B14F-4D97-AF65-F5344CB8AC3E}">
        <p14:creationId xmlns:p14="http://schemas.microsoft.com/office/powerpoint/2010/main" val="118018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5D379-3440-4E61-80D1-C20555F820ED}" type="datetimeFigureOut">
              <a:rPr lang="en-US" smtClean="0"/>
              <a:t>5/20/2014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501420-1186-4299-9477-958661D873CF}" type="slidenum">
              <a:rPr lang="en-US" smtClean="0"/>
              <a:t>‹#›</a:t>
            </a:fld>
            <a:endParaRPr lang="en-US"/>
          </a:p>
        </p:txBody>
      </p:sp>
    </p:spTree>
    <p:extLst>
      <p:ext uri="{BB962C8B-B14F-4D97-AF65-F5344CB8AC3E}">
        <p14:creationId xmlns:p14="http://schemas.microsoft.com/office/powerpoint/2010/main" val="2870148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85D379-3440-4E61-80D1-C20555F820ED}" type="datetimeFigureOut">
              <a:rPr lang="en-US" smtClean="0"/>
              <a:t>5/20/2014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01420-1186-4299-9477-958661D873CF}" type="slidenum">
              <a:rPr lang="en-US" smtClean="0"/>
              <a:t>‹#›</a:t>
            </a:fld>
            <a:endParaRPr lang="en-US"/>
          </a:p>
        </p:txBody>
      </p:sp>
    </p:spTree>
    <p:extLst>
      <p:ext uri="{BB962C8B-B14F-4D97-AF65-F5344CB8AC3E}">
        <p14:creationId xmlns:p14="http://schemas.microsoft.com/office/powerpoint/2010/main" val="66022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85D379-3440-4E61-80D1-C20555F820ED}" type="datetimeFigureOut">
              <a:rPr lang="en-US" smtClean="0"/>
              <a:t>5/20/2014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01420-1186-4299-9477-958661D873CF}" type="slidenum">
              <a:rPr lang="en-US" smtClean="0"/>
              <a:t>‹#›</a:t>
            </a:fld>
            <a:endParaRPr lang="en-US"/>
          </a:p>
        </p:txBody>
      </p:sp>
    </p:spTree>
    <p:extLst>
      <p:ext uri="{BB962C8B-B14F-4D97-AF65-F5344CB8AC3E}">
        <p14:creationId xmlns:p14="http://schemas.microsoft.com/office/powerpoint/2010/main" val="3910918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5D379-3440-4E61-80D1-C20555F820ED}" type="datetimeFigureOut">
              <a:rPr lang="en-US" smtClean="0"/>
              <a:t>5/20/2014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01420-1186-4299-9477-958661D873CF}" type="slidenum">
              <a:rPr lang="en-US" smtClean="0"/>
              <a:t>‹#›</a:t>
            </a:fld>
            <a:endParaRPr lang="en-US"/>
          </a:p>
        </p:txBody>
      </p:sp>
    </p:spTree>
    <p:extLst>
      <p:ext uri="{BB962C8B-B14F-4D97-AF65-F5344CB8AC3E}">
        <p14:creationId xmlns:p14="http://schemas.microsoft.com/office/powerpoint/2010/main" val="265774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From Twitter API to Social Science Paper</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Presentation </a:t>
            </a:r>
            <a:r>
              <a:rPr lang="en-US" dirty="0" smtClean="0"/>
              <a:t>for the </a:t>
            </a:r>
            <a:r>
              <a:rPr lang="en-US" dirty="0" smtClean="0"/>
              <a:t>ICOS Big Data Boot Camp</a:t>
            </a:r>
          </a:p>
          <a:p>
            <a:r>
              <a:rPr lang="en-US" dirty="0" smtClean="0"/>
              <a:t>Todd Schifeling</a:t>
            </a:r>
          </a:p>
          <a:p>
            <a:r>
              <a:rPr lang="en-US" dirty="0" smtClean="0"/>
              <a:t>5/22/14</a:t>
            </a:r>
          </a:p>
          <a:p>
            <a:endParaRPr lang="en-US" dirty="0"/>
          </a:p>
        </p:txBody>
      </p:sp>
    </p:spTree>
    <p:extLst>
      <p:ext uri="{BB962C8B-B14F-4D97-AF65-F5344CB8AC3E}">
        <p14:creationId xmlns:p14="http://schemas.microsoft.com/office/powerpoint/2010/main" val="354404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lstStyle/>
          <a:p>
            <a:r>
              <a:rPr lang="en-US" dirty="0" smtClean="0"/>
              <a:t>How Well Do </a:t>
            </a:r>
            <a:r>
              <a:rPr lang="en-US" dirty="0" smtClean="0"/>
              <a:t>They </a:t>
            </a:r>
            <a:r>
              <a:rPr lang="en-US" dirty="0" smtClean="0"/>
              <a:t>Mesh?</a:t>
            </a:r>
            <a:endParaRPr lang="en-US" dirty="0"/>
          </a:p>
        </p:txBody>
      </p:sp>
      <p:sp>
        <p:nvSpPr>
          <p:cNvPr id="4" name="TextBox 3"/>
          <p:cNvSpPr txBox="1"/>
          <p:nvPr/>
        </p:nvSpPr>
        <p:spPr>
          <a:xfrm>
            <a:off x="36095" y="44116"/>
            <a:ext cx="2590800" cy="369332"/>
          </a:xfrm>
          <a:prstGeom prst="rect">
            <a:avLst/>
          </a:prstGeom>
          <a:noFill/>
        </p:spPr>
        <p:txBody>
          <a:bodyPr wrap="square" rtlCol="0">
            <a:spAutoFit/>
          </a:bodyPr>
          <a:lstStyle/>
          <a:p>
            <a:r>
              <a:rPr lang="en-US" dirty="0" smtClean="0"/>
              <a:t>SURVEYING THE DIVIDE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726774669"/>
              </p:ext>
            </p:extLst>
          </p:nvPr>
        </p:nvGraphicFramePr>
        <p:xfrm>
          <a:off x="457200" y="1524000"/>
          <a:ext cx="7772400" cy="4654135"/>
        </p:xfrm>
        <a:graphic>
          <a:graphicData uri="http://schemas.openxmlformats.org/drawingml/2006/table">
            <a:tbl>
              <a:tblPr firstRow="1" bandRow="1">
                <a:tableStyleId>{2D5ABB26-0587-4C30-8999-92F81FD0307C}</a:tableStyleId>
              </a:tblPr>
              <a:tblGrid>
                <a:gridCol w="1943100"/>
                <a:gridCol w="1943100"/>
                <a:gridCol w="1943100"/>
                <a:gridCol w="1943100"/>
              </a:tblGrid>
              <a:tr h="609600">
                <a:tc>
                  <a:txBody>
                    <a:bodyPr/>
                    <a:lstStyle/>
                    <a:p>
                      <a:endParaRPr lang="en-US" sz="2400" i="1" dirty="0"/>
                    </a:p>
                  </a:txBody>
                  <a:tcPr/>
                </a:tc>
                <a:tc>
                  <a:txBody>
                    <a:bodyPr/>
                    <a:lstStyle/>
                    <a:p>
                      <a:pPr algn="ctr"/>
                      <a:r>
                        <a:rPr lang="en-US" sz="2400" u="sng" dirty="0" smtClean="0"/>
                        <a:t>Social Science</a:t>
                      </a:r>
                      <a:endParaRPr lang="en-US" sz="2400" u="sng" dirty="0"/>
                    </a:p>
                  </a:txBody>
                  <a:tcPr/>
                </a:tc>
                <a:tc>
                  <a:txBody>
                    <a:bodyPr/>
                    <a:lstStyle/>
                    <a:p>
                      <a:pPr algn="ctr"/>
                      <a:endParaRPr lang="en-US" sz="2400" dirty="0"/>
                    </a:p>
                  </a:txBody>
                  <a:tcPr/>
                </a:tc>
                <a:tc>
                  <a:txBody>
                    <a:bodyPr/>
                    <a:lstStyle/>
                    <a:p>
                      <a:pPr algn="ctr"/>
                      <a:r>
                        <a:rPr lang="en-US" sz="2400" u="sng" dirty="0" smtClean="0"/>
                        <a:t>Big Data</a:t>
                      </a:r>
                      <a:endParaRPr lang="en-US" sz="2400" u="sng" dirty="0"/>
                    </a:p>
                  </a:txBody>
                  <a:tcPr/>
                </a:tc>
              </a:tr>
              <a:tr h="1568035">
                <a:tc>
                  <a:txBody>
                    <a:bodyPr/>
                    <a:lstStyle/>
                    <a:p>
                      <a:r>
                        <a:rPr lang="en-US" sz="2400" i="1" dirty="0" smtClean="0"/>
                        <a:t>Measurement</a:t>
                      </a:r>
                      <a:endParaRPr lang="en-US" sz="2400" i="1" dirty="0"/>
                    </a:p>
                  </a:txBody>
                  <a:tcPr/>
                </a:tc>
                <a:tc>
                  <a:txBody>
                    <a:bodyPr/>
                    <a:lstStyle/>
                    <a:p>
                      <a:pPr algn="ctr"/>
                      <a:r>
                        <a:rPr lang="en-US" sz="2400" dirty="0" smtClean="0"/>
                        <a:t>fidelity</a:t>
                      </a:r>
                      <a:endParaRPr lang="en-US" sz="2400" dirty="0"/>
                    </a:p>
                  </a:txBody>
                  <a:tcPr/>
                </a:tc>
                <a:tc>
                  <a:txBody>
                    <a:bodyPr/>
                    <a:lstStyle/>
                    <a:p>
                      <a:pPr algn="ctr"/>
                      <a:endParaRPr lang="en-US" sz="2400" dirty="0">
                        <a:solidFill>
                          <a:srgbClr val="00B050"/>
                        </a:solidFill>
                      </a:endParaRPr>
                    </a:p>
                  </a:txBody>
                  <a:tcPr/>
                </a:tc>
                <a:tc>
                  <a:txBody>
                    <a:bodyPr/>
                    <a:lstStyle/>
                    <a:p>
                      <a:pPr algn="ctr"/>
                      <a:r>
                        <a:rPr lang="en-US" sz="2400" dirty="0" smtClean="0"/>
                        <a:t>large unobtrusive</a:t>
                      </a:r>
                      <a:r>
                        <a:rPr lang="en-US" sz="2400" baseline="0" dirty="0" smtClean="0"/>
                        <a:t> N</a:t>
                      </a:r>
                      <a:endParaRPr lang="en-US" sz="2400" dirty="0"/>
                    </a:p>
                  </a:txBody>
                  <a:tcPr/>
                </a:tc>
              </a:tr>
              <a:tr h="1568035">
                <a:tc>
                  <a:txBody>
                    <a:bodyPr/>
                    <a:lstStyle/>
                    <a:p>
                      <a:endParaRPr lang="en-US" sz="2400" i="1" dirty="0"/>
                    </a:p>
                  </a:txBody>
                  <a:tcPr/>
                </a:tc>
                <a:tc>
                  <a:txBody>
                    <a:bodyPr/>
                    <a:lstStyle/>
                    <a:p>
                      <a:pPr algn="ctr"/>
                      <a:endParaRPr lang="en-US" sz="2400" dirty="0"/>
                    </a:p>
                  </a:txBody>
                  <a:tcPr/>
                </a:tc>
                <a:tc>
                  <a:txBody>
                    <a:bodyPr/>
                    <a:lstStyle/>
                    <a:p>
                      <a:pPr algn="ctr"/>
                      <a:endParaRPr lang="en-US" sz="2400" dirty="0">
                        <a:solidFill>
                          <a:srgbClr val="FF0000"/>
                        </a:solidFill>
                      </a:endParaRPr>
                    </a:p>
                  </a:txBody>
                  <a:tcPr/>
                </a:tc>
                <a:tc>
                  <a:txBody>
                    <a:bodyPr/>
                    <a:lstStyle/>
                    <a:p>
                      <a:pPr algn="ctr"/>
                      <a:endParaRPr lang="en-US" sz="2400" dirty="0"/>
                    </a:p>
                  </a:txBody>
                  <a:tcPr/>
                </a:tc>
              </a:tr>
              <a:tr h="908465">
                <a:tc>
                  <a:txBody>
                    <a:bodyPr/>
                    <a:lstStyle/>
                    <a:p>
                      <a:endParaRPr lang="en-US" sz="2400" i="1" dirty="0"/>
                    </a:p>
                  </a:txBody>
                  <a:tcPr/>
                </a:tc>
                <a:tc>
                  <a:txBody>
                    <a:bodyPr/>
                    <a:lstStyle/>
                    <a:p>
                      <a:pPr algn="ctr"/>
                      <a:endParaRPr lang="en-US" sz="2400" dirty="0"/>
                    </a:p>
                  </a:txBody>
                  <a:tcPr/>
                </a:tc>
                <a:tc>
                  <a:txBody>
                    <a:bodyPr/>
                    <a:lstStyle/>
                    <a:p>
                      <a:pPr algn="ctr"/>
                      <a:endParaRPr lang="en-US" sz="2400" dirty="0">
                        <a:solidFill>
                          <a:srgbClr val="FF0000"/>
                        </a:solidFill>
                      </a:endParaRPr>
                    </a:p>
                  </a:txBody>
                  <a:tcPr/>
                </a:tc>
                <a:tc>
                  <a:txBody>
                    <a:bodyPr/>
                    <a:lstStyle/>
                    <a:p>
                      <a:pPr algn="ctr"/>
                      <a:endParaRPr lang="en-US" sz="2400" dirty="0"/>
                    </a:p>
                  </a:txBody>
                  <a:tcPr/>
                </a:tc>
              </a:tr>
            </a:tbl>
          </a:graphicData>
        </a:graphic>
      </p:graphicFrame>
    </p:spTree>
    <p:extLst>
      <p:ext uri="{BB962C8B-B14F-4D97-AF65-F5344CB8AC3E}">
        <p14:creationId xmlns:p14="http://schemas.microsoft.com/office/powerpoint/2010/main" val="2513664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lstStyle/>
          <a:p>
            <a:r>
              <a:rPr lang="en-US" dirty="0" smtClean="0"/>
              <a:t>How Well Do </a:t>
            </a:r>
            <a:r>
              <a:rPr lang="en-US" dirty="0" smtClean="0"/>
              <a:t>They </a:t>
            </a:r>
            <a:r>
              <a:rPr lang="en-US" dirty="0" smtClean="0"/>
              <a:t>Mesh?</a:t>
            </a:r>
            <a:endParaRPr lang="en-US" dirty="0"/>
          </a:p>
        </p:txBody>
      </p:sp>
      <p:sp>
        <p:nvSpPr>
          <p:cNvPr id="4" name="TextBox 3"/>
          <p:cNvSpPr txBox="1"/>
          <p:nvPr/>
        </p:nvSpPr>
        <p:spPr>
          <a:xfrm>
            <a:off x="36095" y="44116"/>
            <a:ext cx="2590800" cy="369332"/>
          </a:xfrm>
          <a:prstGeom prst="rect">
            <a:avLst/>
          </a:prstGeom>
          <a:noFill/>
        </p:spPr>
        <p:txBody>
          <a:bodyPr wrap="square" rtlCol="0">
            <a:spAutoFit/>
          </a:bodyPr>
          <a:lstStyle/>
          <a:p>
            <a:r>
              <a:rPr lang="en-US" dirty="0" smtClean="0"/>
              <a:t>SURVEYING THE DIVIDE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512181236"/>
              </p:ext>
            </p:extLst>
          </p:nvPr>
        </p:nvGraphicFramePr>
        <p:xfrm>
          <a:off x="457200" y="1524000"/>
          <a:ext cx="7772400" cy="4654135"/>
        </p:xfrm>
        <a:graphic>
          <a:graphicData uri="http://schemas.openxmlformats.org/drawingml/2006/table">
            <a:tbl>
              <a:tblPr firstRow="1" bandRow="1">
                <a:tableStyleId>{2D5ABB26-0587-4C30-8999-92F81FD0307C}</a:tableStyleId>
              </a:tblPr>
              <a:tblGrid>
                <a:gridCol w="1943100"/>
                <a:gridCol w="1943100"/>
                <a:gridCol w="1943100"/>
                <a:gridCol w="1943100"/>
              </a:tblGrid>
              <a:tr h="609600">
                <a:tc>
                  <a:txBody>
                    <a:bodyPr/>
                    <a:lstStyle/>
                    <a:p>
                      <a:endParaRPr lang="en-US" sz="2400" i="1" dirty="0"/>
                    </a:p>
                  </a:txBody>
                  <a:tcPr/>
                </a:tc>
                <a:tc>
                  <a:txBody>
                    <a:bodyPr/>
                    <a:lstStyle/>
                    <a:p>
                      <a:pPr algn="ctr"/>
                      <a:r>
                        <a:rPr lang="en-US" sz="2400" u="sng" dirty="0" smtClean="0"/>
                        <a:t>Social Science</a:t>
                      </a:r>
                      <a:endParaRPr lang="en-US" sz="2400" u="sng" dirty="0"/>
                    </a:p>
                  </a:txBody>
                  <a:tcPr/>
                </a:tc>
                <a:tc>
                  <a:txBody>
                    <a:bodyPr/>
                    <a:lstStyle/>
                    <a:p>
                      <a:pPr algn="ctr"/>
                      <a:endParaRPr lang="en-US" sz="2400" dirty="0"/>
                    </a:p>
                  </a:txBody>
                  <a:tcPr/>
                </a:tc>
                <a:tc>
                  <a:txBody>
                    <a:bodyPr/>
                    <a:lstStyle/>
                    <a:p>
                      <a:pPr algn="ctr"/>
                      <a:r>
                        <a:rPr lang="en-US" sz="2400" u="sng" dirty="0" smtClean="0"/>
                        <a:t>Big Data</a:t>
                      </a:r>
                      <a:endParaRPr lang="en-US" sz="2400" u="sng" dirty="0"/>
                    </a:p>
                  </a:txBody>
                  <a:tcPr/>
                </a:tc>
              </a:tr>
              <a:tr h="1568035">
                <a:tc>
                  <a:txBody>
                    <a:bodyPr/>
                    <a:lstStyle/>
                    <a:p>
                      <a:r>
                        <a:rPr lang="en-US" sz="2400" i="1" dirty="0" smtClean="0"/>
                        <a:t>Measurement</a:t>
                      </a:r>
                      <a:endParaRPr lang="en-US" sz="2400" i="1" dirty="0"/>
                    </a:p>
                  </a:txBody>
                  <a:tcPr/>
                </a:tc>
                <a:tc>
                  <a:txBody>
                    <a:bodyPr/>
                    <a:lstStyle/>
                    <a:p>
                      <a:pPr algn="ctr"/>
                      <a:r>
                        <a:rPr lang="en-US" sz="2400" dirty="0" smtClean="0"/>
                        <a:t>fidelity</a:t>
                      </a:r>
                      <a:endParaRPr lang="en-US" sz="2400" dirty="0"/>
                    </a:p>
                  </a:txBody>
                  <a:tcPr/>
                </a:tc>
                <a:tc>
                  <a:txBody>
                    <a:bodyPr/>
                    <a:lstStyle/>
                    <a:p>
                      <a:pPr algn="ctr"/>
                      <a:r>
                        <a:rPr lang="en-US" sz="2400" dirty="0" smtClean="0">
                          <a:solidFill>
                            <a:srgbClr val="00B050"/>
                          </a:solidFill>
                        </a:rPr>
                        <a:t>IDEAL</a:t>
                      </a:r>
                      <a:endParaRPr lang="en-US" sz="2400" dirty="0">
                        <a:solidFill>
                          <a:srgbClr val="00B050"/>
                        </a:solidFill>
                      </a:endParaRPr>
                    </a:p>
                  </a:txBody>
                  <a:tcPr/>
                </a:tc>
                <a:tc>
                  <a:txBody>
                    <a:bodyPr/>
                    <a:lstStyle/>
                    <a:p>
                      <a:pPr algn="ctr"/>
                      <a:r>
                        <a:rPr lang="en-US" sz="2400" dirty="0" smtClean="0"/>
                        <a:t>large unobtrusive</a:t>
                      </a:r>
                      <a:r>
                        <a:rPr lang="en-US" sz="2400" baseline="0" dirty="0" smtClean="0"/>
                        <a:t> N</a:t>
                      </a:r>
                      <a:endParaRPr lang="en-US" sz="2400" dirty="0"/>
                    </a:p>
                  </a:txBody>
                  <a:tcPr/>
                </a:tc>
              </a:tr>
              <a:tr h="1568035">
                <a:tc>
                  <a:txBody>
                    <a:bodyPr/>
                    <a:lstStyle/>
                    <a:p>
                      <a:endParaRPr lang="en-US" sz="2400" i="1" dirty="0"/>
                    </a:p>
                  </a:txBody>
                  <a:tcPr/>
                </a:tc>
                <a:tc>
                  <a:txBody>
                    <a:bodyPr/>
                    <a:lstStyle/>
                    <a:p>
                      <a:pPr algn="ctr"/>
                      <a:endParaRPr lang="en-US" sz="2400" dirty="0"/>
                    </a:p>
                  </a:txBody>
                  <a:tcPr/>
                </a:tc>
                <a:tc>
                  <a:txBody>
                    <a:bodyPr/>
                    <a:lstStyle/>
                    <a:p>
                      <a:pPr algn="ctr"/>
                      <a:endParaRPr lang="en-US" sz="2400" dirty="0">
                        <a:solidFill>
                          <a:srgbClr val="FF0000"/>
                        </a:solidFill>
                      </a:endParaRPr>
                    </a:p>
                  </a:txBody>
                  <a:tcPr/>
                </a:tc>
                <a:tc>
                  <a:txBody>
                    <a:bodyPr/>
                    <a:lstStyle/>
                    <a:p>
                      <a:pPr algn="ctr"/>
                      <a:endParaRPr lang="en-US" sz="2400" dirty="0"/>
                    </a:p>
                  </a:txBody>
                  <a:tcPr/>
                </a:tc>
              </a:tr>
              <a:tr h="908465">
                <a:tc>
                  <a:txBody>
                    <a:bodyPr/>
                    <a:lstStyle/>
                    <a:p>
                      <a:endParaRPr lang="en-US" sz="2400" i="1" dirty="0"/>
                    </a:p>
                  </a:txBody>
                  <a:tcPr/>
                </a:tc>
                <a:tc>
                  <a:txBody>
                    <a:bodyPr/>
                    <a:lstStyle/>
                    <a:p>
                      <a:pPr algn="ctr"/>
                      <a:endParaRPr lang="en-US" sz="2400" dirty="0"/>
                    </a:p>
                  </a:txBody>
                  <a:tcPr/>
                </a:tc>
                <a:tc>
                  <a:txBody>
                    <a:bodyPr/>
                    <a:lstStyle/>
                    <a:p>
                      <a:pPr algn="ctr"/>
                      <a:endParaRPr lang="en-US" sz="2400" dirty="0">
                        <a:solidFill>
                          <a:srgbClr val="FF0000"/>
                        </a:solidFill>
                      </a:endParaRPr>
                    </a:p>
                  </a:txBody>
                  <a:tcPr/>
                </a:tc>
                <a:tc>
                  <a:txBody>
                    <a:bodyPr/>
                    <a:lstStyle/>
                    <a:p>
                      <a:pPr algn="ctr"/>
                      <a:endParaRPr lang="en-US" sz="2400" dirty="0"/>
                    </a:p>
                  </a:txBody>
                  <a:tcPr/>
                </a:tc>
              </a:tr>
            </a:tbl>
          </a:graphicData>
        </a:graphic>
      </p:graphicFrame>
    </p:spTree>
    <p:extLst>
      <p:ext uri="{BB962C8B-B14F-4D97-AF65-F5344CB8AC3E}">
        <p14:creationId xmlns:p14="http://schemas.microsoft.com/office/powerpoint/2010/main" val="94767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lstStyle/>
          <a:p>
            <a:r>
              <a:rPr lang="en-US" dirty="0" smtClean="0"/>
              <a:t>How Well Do </a:t>
            </a:r>
            <a:r>
              <a:rPr lang="en-US" dirty="0" smtClean="0"/>
              <a:t>They </a:t>
            </a:r>
            <a:r>
              <a:rPr lang="en-US" dirty="0" smtClean="0"/>
              <a:t>Mesh?</a:t>
            </a:r>
            <a:endParaRPr lang="en-US" dirty="0"/>
          </a:p>
        </p:txBody>
      </p:sp>
      <p:sp>
        <p:nvSpPr>
          <p:cNvPr id="4" name="TextBox 3"/>
          <p:cNvSpPr txBox="1"/>
          <p:nvPr/>
        </p:nvSpPr>
        <p:spPr>
          <a:xfrm>
            <a:off x="36095" y="44116"/>
            <a:ext cx="2590800" cy="369332"/>
          </a:xfrm>
          <a:prstGeom prst="rect">
            <a:avLst/>
          </a:prstGeom>
          <a:noFill/>
        </p:spPr>
        <p:txBody>
          <a:bodyPr wrap="square" rtlCol="0">
            <a:spAutoFit/>
          </a:bodyPr>
          <a:lstStyle/>
          <a:p>
            <a:r>
              <a:rPr lang="en-US" dirty="0" smtClean="0"/>
              <a:t>SURVEYING THE DIVIDE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364468315"/>
              </p:ext>
            </p:extLst>
          </p:nvPr>
        </p:nvGraphicFramePr>
        <p:xfrm>
          <a:off x="457200" y="1524000"/>
          <a:ext cx="7772400" cy="4654135"/>
        </p:xfrm>
        <a:graphic>
          <a:graphicData uri="http://schemas.openxmlformats.org/drawingml/2006/table">
            <a:tbl>
              <a:tblPr firstRow="1" bandRow="1">
                <a:tableStyleId>{2D5ABB26-0587-4C30-8999-92F81FD0307C}</a:tableStyleId>
              </a:tblPr>
              <a:tblGrid>
                <a:gridCol w="1943100"/>
                <a:gridCol w="1943100"/>
                <a:gridCol w="1943100"/>
                <a:gridCol w="1943100"/>
              </a:tblGrid>
              <a:tr h="609600">
                <a:tc>
                  <a:txBody>
                    <a:bodyPr/>
                    <a:lstStyle/>
                    <a:p>
                      <a:endParaRPr lang="en-US" sz="2400" i="1" dirty="0"/>
                    </a:p>
                  </a:txBody>
                  <a:tcPr/>
                </a:tc>
                <a:tc>
                  <a:txBody>
                    <a:bodyPr/>
                    <a:lstStyle/>
                    <a:p>
                      <a:pPr algn="ctr"/>
                      <a:r>
                        <a:rPr lang="en-US" sz="2400" u="sng" dirty="0" smtClean="0"/>
                        <a:t>Social Science</a:t>
                      </a:r>
                      <a:endParaRPr lang="en-US" sz="2400" u="sng" dirty="0"/>
                    </a:p>
                  </a:txBody>
                  <a:tcPr/>
                </a:tc>
                <a:tc>
                  <a:txBody>
                    <a:bodyPr/>
                    <a:lstStyle/>
                    <a:p>
                      <a:pPr algn="ctr"/>
                      <a:endParaRPr lang="en-US" sz="2400" dirty="0"/>
                    </a:p>
                  </a:txBody>
                  <a:tcPr/>
                </a:tc>
                <a:tc>
                  <a:txBody>
                    <a:bodyPr/>
                    <a:lstStyle/>
                    <a:p>
                      <a:pPr algn="ctr"/>
                      <a:r>
                        <a:rPr lang="en-US" sz="2400" u="sng" dirty="0" smtClean="0"/>
                        <a:t>Big Data</a:t>
                      </a:r>
                      <a:endParaRPr lang="en-US" sz="2400" u="sng" dirty="0"/>
                    </a:p>
                  </a:txBody>
                  <a:tcPr/>
                </a:tc>
              </a:tr>
              <a:tr h="1568035">
                <a:tc>
                  <a:txBody>
                    <a:bodyPr/>
                    <a:lstStyle/>
                    <a:p>
                      <a:r>
                        <a:rPr lang="en-US" sz="2400" i="1" dirty="0" smtClean="0"/>
                        <a:t>Measurement</a:t>
                      </a:r>
                      <a:endParaRPr lang="en-US" sz="2400" i="1" dirty="0"/>
                    </a:p>
                  </a:txBody>
                  <a:tcPr/>
                </a:tc>
                <a:tc>
                  <a:txBody>
                    <a:bodyPr/>
                    <a:lstStyle/>
                    <a:p>
                      <a:pPr algn="ctr"/>
                      <a:r>
                        <a:rPr lang="en-US" sz="2400" dirty="0" smtClean="0"/>
                        <a:t>fidelity</a:t>
                      </a:r>
                      <a:endParaRPr lang="en-US" sz="2400" dirty="0"/>
                    </a:p>
                  </a:txBody>
                  <a:tcPr/>
                </a:tc>
                <a:tc>
                  <a:txBody>
                    <a:bodyPr/>
                    <a:lstStyle/>
                    <a:p>
                      <a:pPr algn="ctr"/>
                      <a:r>
                        <a:rPr lang="en-US" sz="2400" dirty="0" smtClean="0">
                          <a:solidFill>
                            <a:srgbClr val="00B050"/>
                          </a:solidFill>
                        </a:rPr>
                        <a:t>IDEAL</a:t>
                      </a:r>
                      <a:endParaRPr lang="en-US" sz="2400" dirty="0">
                        <a:solidFill>
                          <a:srgbClr val="00B050"/>
                        </a:solidFill>
                      </a:endParaRPr>
                    </a:p>
                  </a:txBody>
                  <a:tcPr/>
                </a:tc>
                <a:tc>
                  <a:txBody>
                    <a:bodyPr/>
                    <a:lstStyle/>
                    <a:p>
                      <a:pPr algn="ctr"/>
                      <a:r>
                        <a:rPr lang="en-US" sz="2400" dirty="0" smtClean="0"/>
                        <a:t>large unobtrusive</a:t>
                      </a:r>
                      <a:r>
                        <a:rPr lang="en-US" sz="2400" baseline="0" dirty="0" smtClean="0"/>
                        <a:t> N</a:t>
                      </a:r>
                      <a:endParaRPr lang="en-US" sz="2400" dirty="0"/>
                    </a:p>
                  </a:txBody>
                  <a:tcPr/>
                </a:tc>
              </a:tr>
              <a:tr h="1568035">
                <a:tc>
                  <a:txBody>
                    <a:bodyPr/>
                    <a:lstStyle/>
                    <a:p>
                      <a:r>
                        <a:rPr lang="en-US" sz="2400" i="1" dirty="0" smtClean="0"/>
                        <a:t>Sampling</a:t>
                      </a:r>
                      <a:endParaRPr lang="en-US" sz="2400" i="1" dirty="0"/>
                    </a:p>
                  </a:txBody>
                  <a:tcPr/>
                </a:tc>
                <a:tc>
                  <a:txBody>
                    <a:bodyPr/>
                    <a:lstStyle/>
                    <a:p>
                      <a:pPr algn="ctr"/>
                      <a:r>
                        <a:rPr lang="en-US" sz="2400" dirty="0" smtClean="0"/>
                        <a:t>random</a:t>
                      </a:r>
                      <a:endParaRPr lang="en-US" sz="2400" dirty="0"/>
                    </a:p>
                  </a:txBody>
                  <a:tcPr/>
                </a:tc>
                <a:tc>
                  <a:txBody>
                    <a:bodyPr/>
                    <a:lstStyle/>
                    <a:p>
                      <a:pPr algn="ctr"/>
                      <a:endParaRPr lang="en-US" sz="2400" dirty="0">
                        <a:solidFill>
                          <a:srgbClr val="FF0000"/>
                        </a:solidFill>
                      </a:endParaRPr>
                    </a:p>
                  </a:txBody>
                  <a:tcPr/>
                </a:tc>
                <a:tc>
                  <a:txBody>
                    <a:bodyPr/>
                    <a:lstStyle/>
                    <a:p>
                      <a:pPr algn="ctr"/>
                      <a:r>
                        <a:rPr lang="en-US" sz="2400" dirty="0" smtClean="0"/>
                        <a:t>digital breadcrumbs</a:t>
                      </a:r>
                      <a:endParaRPr lang="en-US" sz="2400" dirty="0"/>
                    </a:p>
                  </a:txBody>
                  <a:tcPr/>
                </a:tc>
              </a:tr>
              <a:tr h="908465">
                <a:tc>
                  <a:txBody>
                    <a:bodyPr/>
                    <a:lstStyle/>
                    <a:p>
                      <a:endParaRPr lang="en-US" sz="2400" i="1" dirty="0"/>
                    </a:p>
                  </a:txBody>
                  <a:tcPr/>
                </a:tc>
                <a:tc>
                  <a:txBody>
                    <a:bodyPr/>
                    <a:lstStyle/>
                    <a:p>
                      <a:pPr algn="ctr"/>
                      <a:endParaRPr lang="en-US" sz="2400" dirty="0"/>
                    </a:p>
                  </a:txBody>
                  <a:tcPr/>
                </a:tc>
                <a:tc>
                  <a:txBody>
                    <a:bodyPr/>
                    <a:lstStyle/>
                    <a:p>
                      <a:pPr algn="ctr"/>
                      <a:endParaRPr lang="en-US" sz="2400" dirty="0">
                        <a:solidFill>
                          <a:srgbClr val="FF0000"/>
                        </a:solidFill>
                      </a:endParaRPr>
                    </a:p>
                  </a:txBody>
                  <a:tcPr/>
                </a:tc>
                <a:tc>
                  <a:txBody>
                    <a:bodyPr/>
                    <a:lstStyle/>
                    <a:p>
                      <a:pPr algn="ctr"/>
                      <a:endParaRPr lang="en-US" sz="2400" dirty="0"/>
                    </a:p>
                  </a:txBody>
                  <a:tcPr/>
                </a:tc>
              </a:tr>
            </a:tbl>
          </a:graphicData>
        </a:graphic>
      </p:graphicFrame>
    </p:spTree>
    <p:extLst>
      <p:ext uri="{BB962C8B-B14F-4D97-AF65-F5344CB8AC3E}">
        <p14:creationId xmlns:p14="http://schemas.microsoft.com/office/powerpoint/2010/main" val="661153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lstStyle/>
          <a:p>
            <a:r>
              <a:rPr lang="en-US" dirty="0" smtClean="0"/>
              <a:t>How Well Do </a:t>
            </a:r>
            <a:r>
              <a:rPr lang="en-US" dirty="0" smtClean="0"/>
              <a:t>They </a:t>
            </a:r>
            <a:r>
              <a:rPr lang="en-US" dirty="0" smtClean="0"/>
              <a:t>Mesh?</a:t>
            </a:r>
            <a:endParaRPr lang="en-US" dirty="0"/>
          </a:p>
        </p:txBody>
      </p:sp>
      <p:sp>
        <p:nvSpPr>
          <p:cNvPr id="4" name="TextBox 3"/>
          <p:cNvSpPr txBox="1"/>
          <p:nvPr/>
        </p:nvSpPr>
        <p:spPr>
          <a:xfrm>
            <a:off x="36095" y="44116"/>
            <a:ext cx="2590800" cy="369332"/>
          </a:xfrm>
          <a:prstGeom prst="rect">
            <a:avLst/>
          </a:prstGeom>
          <a:noFill/>
        </p:spPr>
        <p:txBody>
          <a:bodyPr wrap="square" rtlCol="0">
            <a:spAutoFit/>
          </a:bodyPr>
          <a:lstStyle/>
          <a:p>
            <a:r>
              <a:rPr lang="en-US" dirty="0" smtClean="0"/>
              <a:t>SURVEYING THE DIVIDE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910098824"/>
              </p:ext>
            </p:extLst>
          </p:nvPr>
        </p:nvGraphicFramePr>
        <p:xfrm>
          <a:off x="457200" y="1524000"/>
          <a:ext cx="7772400" cy="4654135"/>
        </p:xfrm>
        <a:graphic>
          <a:graphicData uri="http://schemas.openxmlformats.org/drawingml/2006/table">
            <a:tbl>
              <a:tblPr firstRow="1" bandRow="1">
                <a:tableStyleId>{2D5ABB26-0587-4C30-8999-92F81FD0307C}</a:tableStyleId>
              </a:tblPr>
              <a:tblGrid>
                <a:gridCol w="1943100"/>
                <a:gridCol w="1943100"/>
                <a:gridCol w="1943100"/>
                <a:gridCol w="1943100"/>
              </a:tblGrid>
              <a:tr h="609600">
                <a:tc>
                  <a:txBody>
                    <a:bodyPr/>
                    <a:lstStyle/>
                    <a:p>
                      <a:endParaRPr lang="en-US" sz="2400" i="1" dirty="0"/>
                    </a:p>
                  </a:txBody>
                  <a:tcPr/>
                </a:tc>
                <a:tc>
                  <a:txBody>
                    <a:bodyPr/>
                    <a:lstStyle/>
                    <a:p>
                      <a:pPr algn="ctr"/>
                      <a:r>
                        <a:rPr lang="en-US" sz="2400" u="sng" dirty="0" smtClean="0"/>
                        <a:t>Social Science</a:t>
                      </a:r>
                      <a:endParaRPr lang="en-US" sz="2400" u="sng" dirty="0"/>
                    </a:p>
                  </a:txBody>
                  <a:tcPr/>
                </a:tc>
                <a:tc>
                  <a:txBody>
                    <a:bodyPr/>
                    <a:lstStyle/>
                    <a:p>
                      <a:pPr algn="ctr"/>
                      <a:endParaRPr lang="en-US" sz="2400" dirty="0"/>
                    </a:p>
                  </a:txBody>
                  <a:tcPr/>
                </a:tc>
                <a:tc>
                  <a:txBody>
                    <a:bodyPr/>
                    <a:lstStyle/>
                    <a:p>
                      <a:pPr algn="ctr"/>
                      <a:r>
                        <a:rPr lang="en-US" sz="2400" u="sng" dirty="0" smtClean="0"/>
                        <a:t>Big Data</a:t>
                      </a:r>
                      <a:endParaRPr lang="en-US" sz="2400" u="sng" dirty="0"/>
                    </a:p>
                  </a:txBody>
                  <a:tcPr/>
                </a:tc>
              </a:tr>
              <a:tr h="1568035">
                <a:tc>
                  <a:txBody>
                    <a:bodyPr/>
                    <a:lstStyle/>
                    <a:p>
                      <a:r>
                        <a:rPr lang="en-US" sz="2400" i="1" dirty="0" smtClean="0"/>
                        <a:t>Measurement</a:t>
                      </a:r>
                      <a:endParaRPr lang="en-US" sz="2400" i="1" dirty="0"/>
                    </a:p>
                  </a:txBody>
                  <a:tcPr/>
                </a:tc>
                <a:tc>
                  <a:txBody>
                    <a:bodyPr/>
                    <a:lstStyle/>
                    <a:p>
                      <a:pPr algn="ctr"/>
                      <a:r>
                        <a:rPr lang="en-US" sz="2400" dirty="0" smtClean="0"/>
                        <a:t>fidelity</a:t>
                      </a:r>
                      <a:endParaRPr lang="en-US" sz="2400" dirty="0"/>
                    </a:p>
                  </a:txBody>
                  <a:tcPr/>
                </a:tc>
                <a:tc>
                  <a:txBody>
                    <a:bodyPr/>
                    <a:lstStyle/>
                    <a:p>
                      <a:pPr algn="ctr"/>
                      <a:r>
                        <a:rPr lang="en-US" sz="2400" dirty="0" smtClean="0">
                          <a:solidFill>
                            <a:srgbClr val="00B050"/>
                          </a:solidFill>
                        </a:rPr>
                        <a:t>IDEAL</a:t>
                      </a:r>
                      <a:endParaRPr lang="en-US" sz="2400" dirty="0">
                        <a:solidFill>
                          <a:srgbClr val="00B050"/>
                        </a:solidFill>
                      </a:endParaRPr>
                    </a:p>
                  </a:txBody>
                  <a:tcPr/>
                </a:tc>
                <a:tc>
                  <a:txBody>
                    <a:bodyPr/>
                    <a:lstStyle/>
                    <a:p>
                      <a:pPr algn="ctr"/>
                      <a:r>
                        <a:rPr lang="en-US" sz="2400" dirty="0" smtClean="0"/>
                        <a:t>large unobtrusive</a:t>
                      </a:r>
                      <a:r>
                        <a:rPr lang="en-US" sz="2400" baseline="0" dirty="0" smtClean="0"/>
                        <a:t> N</a:t>
                      </a:r>
                      <a:endParaRPr lang="en-US" sz="2400" dirty="0"/>
                    </a:p>
                  </a:txBody>
                  <a:tcPr/>
                </a:tc>
              </a:tr>
              <a:tr h="1568035">
                <a:tc>
                  <a:txBody>
                    <a:bodyPr/>
                    <a:lstStyle/>
                    <a:p>
                      <a:r>
                        <a:rPr lang="en-US" sz="2400" i="1" dirty="0" smtClean="0"/>
                        <a:t>Sampling</a:t>
                      </a:r>
                      <a:endParaRPr lang="en-US" sz="2400" i="1" dirty="0"/>
                    </a:p>
                  </a:txBody>
                  <a:tcPr/>
                </a:tc>
                <a:tc>
                  <a:txBody>
                    <a:bodyPr/>
                    <a:lstStyle/>
                    <a:p>
                      <a:pPr algn="ctr"/>
                      <a:r>
                        <a:rPr lang="en-US" sz="2400" dirty="0" smtClean="0"/>
                        <a:t>random</a:t>
                      </a:r>
                      <a:endParaRPr lang="en-US" sz="2400" dirty="0"/>
                    </a:p>
                  </a:txBody>
                  <a:tcPr/>
                </a:tc>
                <a:tc>
                  <a:txBody>
                    <a:bodyPr/>
                    <a:lstStyle/>
                    <a:p>
                      <a:pPr algn="ctr"/>
                      <a:r>
                        <a:rPr lang="en-US" sz="2400" dirty="0" smtClean="0">
                          <a:solidFill>
                            <a:srgbClr val="FF0000"/>
                          </a:solidFill>
                        </a:rPr>
                        <a:t>CHASM</a:t>
                      </a:r>
                      <a:endParaRPr lang="en-US" sz="2400" dirty="0">
                        <a:solidFill>
                          <a:srgbClr val="FF0000"/>
                        </a:solidFill>
                      </a:endParaRPr>
                    </a:p>
                  </a:txBody>
                  <a:tcPr/>
                </a:tc>
                <a:tc>
                  <a:txBody>
                    <a:bodyPr/>
                    <a:lstStyle/>
                    <a:p>
                      <a:pPr algn="ctr"/>
                      <a:r>
                        <a:rPr lang="en-US" sz="2400" dirty="0" smtClean="0"/>
                        <a:t>digital breadcrumbs</a:t>
                      </a:r>
                      <a:endParaRPr lang="en-US" sz="2400" dirty="0"/>
                    </a:p>
                  </a:txBody>
                  <a:tcPr/>
                </a:tc>
              </a:tr>
              <a:tr h="908465">
                <a:tc>
                  <a:txBody>
                    <a:bodyPr/>
                    <a:lstStyle/>
                    <a:p>
                      <a:endParaRPr lang="en-US" sz="2400" i="1" dirty="0"/>
                    </a:p>
                  </a:txBody>
                  <a:tcPr/>
                </a:tc>
                <a:tc>
                  <a:txBody>
                    <a:bodyPr/>
                    <a:lstStyle/>
                    <a:p>
                      <a:pPr algn="ctr"/>
                      <a:endParaRPr lang="en-US" sz="2400" dirty="0"/>
                    </a:p>
                  </a:txBody>
                  <a:tcPr/>
                </a:tc>
                <a:tc>
                  <a:txBody>
                    <a:bodyPr/>
                    <a:lstStyle/>
                    <a:p>
                      <a:pPr algn="ctr"/>
                      <a:endParaRPr lang="en-US" sz="2400" dirty="0">
                        <a:solidFill>
                          <a:srgbClr val="FF0000"/>
                        </a:solidFill>
                      </a:endParaRPr>
                    </a:p>
                  </a:txBody>
                  <a:tcPr/>
                </a:tc>
                <a:tc>
                  <a:txBody>
                    <a:bodyPr/>
                    <a:lstStyle/>
                    <a:p>
                      <a:pPr algn="ctr"/>
                      <a:endParaRPr lang="en-US" sz="2400" dirty="0"/>
                    </a:p>
                  </a:txBody>
                  <a:tcPr/>
                </a:tc>
              </a:tr>
            </a:tbl>
          </a:graphicData>
        </a:graphic>
      </p:graphicFrame>
    </p:spTree>
    <p:extLst>
      <p:ext uri="{BB962C8B-B14F-4D97-AF65-F5344CB8AC3E}">
        <p14:creationId xmlns:p14="http://schemas.microsoft.com/office/powerpoint/2010/main" val="2089029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lstStyle/>
          <a:p>
            <a:r>
              <a:rPr lang="en-US" dirty="0" smtClean="0"/>
              <a:t>How Well Do </a:t>
            </a:r>
            <a:r>
              <a:rPr lang="en-US" dirty="0" smtClean="0"/>
              <a:t>They </a:t>
            </a:r>
            <a:r>
              <a:rPr lang="en-US" dirty="0" smtClean="0"/>
              <a:t>Mesh?</a:t>
            </a:r>
            <a:endParaRPr lang="en-US" dirty="0"/>
          </a:p>
        </p:txBody>
      </p:sp>
      <p:sp>
        <p:nvSpPr>
          <p:cNvPr id="4" name="TextBox 3"/>
          <p:cNvSpPr txBox="1"/>
          <p:nvPr/>
        </p:nvSpPr>
        <p:spPr>
          <a:xfrm>
            <a:off x="36095" y="44116"/>
            <a:ext cx="2590800" cy="369332"/>
          </a:xfrm>
          <a:prstGeom prst="rect">
            <a:avLst/>
          </a:prstGeom>
          <a:noFill/>
        </p:spPr>
        <p:txBody>
          <a:bodyPr wrap="square" rtlCol="0">
            <a:spAutoFit/>
          </a:bodyPr>
          <a:lstStyle/>
          <a:p>
            <a:r>
              <a:rPr lang="en-US" dirty="0" smtClean="0"/>
              <a:t>SURVEYING THE DIVIDE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035863943"/>
              </p:ext>
            </p:extLst>
          </p:nvPr>
        </p:nvGraphicFramePr>
        <p:xfrm>
          <a:off x="457200" y="1524000"/>
          <a:ext cx="7772400" cy="4654135"/>
        </p:xfrm>
        <a:graphic>
          <a:graphicData uri="http://schemas.openxmlformats.org/drawingml/2006/table">
            <a:tbl>
              <a:tblPr firstRow="1" bandRow="1">
                <a:tableStyleId>{2D5ABB26-0587-4C30-8999-92F81FD0307C}</a:tableStyleId>
              </a:tblPr>
              <a:tblGrid>
                <a:gridCol w="1943100"/>
                <a:gridCol w="1943100"/>
                <a:gridCol w="1943100"/>
                <a:gridCol w="1943100"/>
              </a:tblGrid>
              <a:tr h="609600">
                <a:tc>
                  <a:txBody>
                    <a:bodyPr/>
                    <a:lstStyle/>
                    <a:p>
                      <a:endParaRPr lang="en-US" sz="2400" i="1" dirty="0"/>
                    </a:p>
                  </a:txBody>
                  <a:tcPr/>
                </a:tc>
                <a:tc>
                  <a:txBody>
                    <a:bodyPr/>
                    <a:lstStyle/>
                    <a:p>
                      <a:pPr algn="ctr"/>
                      <a:r>
                        <a:rPr lang="en-US" sz="2400" u="sng" dirty="0" smtClean="0"/>
                        <a:t>Social Science</a:t>
                      </a:r>
                      <a:endParaRPr lang="en-US" sz="2400" u="sng" dirty="0"/>
                    </a:p>
                  </a:txBody>
                  <a:tcPr/>
                </a:tc>
                <a:tc>
                  <a:txBody>
                    <a:bodyPr/>
                    <a:lstStyle/>
                    <a:p>
                      <a:pPr algn="ctr"/>
                      <a:endParaRPr lang="en-US" sz="2400" dirty="0"/>
                    </a:p>
                  </a:txBody>
                  <a:tcPr/>
                </a:tc>
                <a:tc>
                  <a:txBody>
                    <a:bodyPr/>
                    <a:lstStyle/>
                    <a:p>
                      <a:pPr algn="ctr"/>
                      <a:r>
                        <a:rPr lang="en-US" sz="2400" u="sng" dirty="0" smtClean="0"/>
                        <a:t>Big Data</a:t>
                      </a:r>
                      <a:endParaRPr lang="en-US" sz="2400" u="sng" dirty="0"/>
                    </a:p>
                  </a:txBody>
                  <a:tcPr/>
                </a:tc>
              </a:tr>
              <a:tr h="1568035">
                <a:tc>
                  <a:txBody>
                    <a:bodyPr/>
                    <a:lstStyle/>
                    <a:p>
                      <a:r>
                        <a:rPr lang="en-US" sz="2400" i="1" dirty="0" smtClean="0"/>
                        <a:t>Measurement</a:t>
                      </a:r>
                      <a:endParaRPr lang="en-US" sz="2400" i="1" dirty="0"/>
                    </a:p>
                  </a:txBody>
                  <a:tcPr/>
                </a:tc>
                <a:tc>
                  <a:txBody>
                    <a:bodyPr/>
                    <a:lstStyle/>
                    <a:p>
                      <a:pPr algn="ctr"/>
                      <a:r>
                        <a:rPr lang="en-US" sz="2400" dirty="0" smtClean="0"/>
                        <a:t>fidelity</a:t>
                      </a:r>
                      <a:endParaRPr lang="en-US" sz="2400" dirty="0"/>
                    </a:p>
                  </a:txBody>
                  <a:tcPr/>
                </a:tc>
                <a:tc>
                  <a:txBody>
                    <a:bodyPr/>
                    <a:lstStyle/>
                    <a:p>
                      <a:pPr algn="ctr"/>
                      <a:r>
                        <a:rPr lang="en-US" sz="2400" dirty="0" smtClean="0">
                          <a:solidFill>
                            <a:srgbClr val="00B050"/>
                          </a:solidFill>
                        </a:rPr>
                        <a:t>IDEAL</a:t>
                      </a:r>
                      <a:endParaRPr lang="en-US" sz="2400" dirty="0">
                        <a:solidFill>
                          <a:srgbClr val="00B050"/>
                        </a:solidFill>
                      </a:endParaRPr>
                    </a:p>
                  </a:txBody>
                  <a:tcPr/>
                </a:tc>
                <a:tc>
                  <a:txBody>
                    <a:bodyPr/>
                    <a:lstStyle/>
                    <a:p>
                      <a:pPr algn="ctr"/>
                      <a:r>
                        <a:rPr lang="en-US" sz="2400" dirty="0" smtClean="0"/>
                        <a:t>large unobtrusive</a:t>
                      </a:r>
                      <a:r>
                        <a:rPr lang="en-US" sz="2400" baseline="0" dirty="0" smtClean="0"/>
                        <a:t> N</a:t>
                      </a:r>
                      <a:endParaRPr lang="en-US" sz="2400" dirty="0"/>
                    </a:p>
                  </a:txBody>
                  <a:tcPr/>
                </a:tc>
              </a:tr>
              <a:tr h="1568035">
                <a:tc>
                  <a:txBody>
                    <a:bodyPr/>
                    <a:lstStyle/>
                    <a:p>
                      <a:r>
                        <a:rPr lang="en-US" sz="2400" i="1" dirty="0" smtClean="0"/>
                        <a:t>Sampling</a:t>
                      </a:r>
                      <a:endParaRPr lang="en-US" sz="2400" i="1" dirty="0"/>
                    </a:p>
                  </a:txBody>
                  <a:tcPr/>
                </a:tc>
                <a:tc>
                  <a:txBody>
                    <a:bodyPr/>
                    <a:lstStyle/>
                    <a:p>
                      <a:pPr algn="ctr"/>
                      <a:r>
                        <a:rPr lang="en-US" sz="2400" dirty="0" smtClean="0"/>
                        <a:t>random</a:t>
                      </a:r>
                      <a:endParaRPr lang="en-US" sz="2400" dirty="0"/>
                    </a:p>
                  </a:txBody>
                  <a:tcPr/>
                </a:tc>
                <a:tc>
                  <a:txBody>
                    <a:bodyPr/>
                    <a:lstStyle/>
                    <a:p>
                      <a:pPr algn="ctr"/>
                      <a:r>
                        <a:rPr lang="en-US" sz="2400" dirty="0" smtClean="0">
                          <a:solidFill>
                            <a:srgbClr val="FF0000"/>
                          </a:solidFill>
                        </a:rPr>
                        <a:t>CHASM</a:t>
                      </a:r>
                      <a:endParaRPr lang="en-US" sz="2400" dirty="0">
                        <a:solidFill>
                          <a:srgbClr val="FF0000"/>
                        </a:solidFill>
                      </a:endParaRPr>
                    </a:p>
                  </a:txBody>
                  <a:tcPr/>
                </a:tc>
                <a:tc>
                  <a:txBody>
                    <a:bodyPr/>
                    <a:lstStyle/>
                    <a:p>
                      <a:pPr algn="ctr"/>
                      <a:r>
                        <a:rPr lang="en-US" sz="2400" dirty="0" smtClean="0"/>
                        <a:t>digital breadcrumbs</a:t>
                      </a:r>
                      <a:endParaRPr lang="en-US" sz="2400" dirty="0"/>
                    </a:p>
                  </a:txBody>
                  <a:tcPr/>
                </a:tc>
              </a:tr>
              <a:tr h="908465">
                <a:tc>
                  <a:txBody>
                    <a:bodyPr/>
                    <a:lstStyle/>
                    <a:p>
                      <a:r>
                        <a:rPr lang="en-US" sz="2400" i="1" dirty="0" smtClean="0"/>
                        <a:t>Causality</a:t>
                      </a:r>
                      <a:endParaRPr lang="en-US" sz="2400" i="1" dirty="0"/>
                    </a:p>
                  </a:txBody>
                  <a:tcPr/>
                </a:tc>
                <a:tc>
                  <a:txBody>
                    <a:bodyPr/>
                    <a:lstStyle/>
                    <a:p>
                      <a:pPr algn="ctr"/>
                      <a:r>
                        <a:rPr lang="en-US" sz="2400" dirty="0" smtClean="0"/>
                        <a:t>realism</a:t>
                      </a:r>
                      <a:endParaRPr lang="en-US" sz="2400" dirty="0"/>
                    </a:p>
                  </a:txBody>
                  <a:tcPr/>
                </a:tc>
                <a:tc>
                  <a:txBody>
                    <a:bodyPr/>
                    <a:lstStyle/>
                    <a:p>
                      <a:pPr algn="ctr"/>
                      <a:endParaRPr lang="en-US" sz="2400" dirty="0">
                        <a:solidFill>
                          <a:srgbClr val="FF0000"/>
                        </a:solidFill>
                      </a:endParaRPr>
                    </a:p>
                  </a:txBody>
                  <a:tcPr/>
                </a:tc>
                <a:tc>
                  <a:txBody>
                    <a:bodyPr/>
                    <a:lstStyle/>
                    <a:p>
                      <a:pPr algn="ctr"/>
                      <a:r>
                        <a:rPr lang="en-US" sz="2400" dirty="0" smtClean="0"/>
                        <a:t>description</a:t>
                      </a:r>
                      <a:endParaRPr lang="en-US" sz="2400" dirty="0"/>
                    </a:p>
                  </a:txBody>
                  <a:tcPr/>
                </a:tc>
              </a:tr>
            </a:tbl>
          </a:graphicData>
        </a:graphic>
      </p:graphicFrame>
    </p:spTree>
    <p:extLst>
      <p:ext uri="{BB962C8B-B14F-4D97-AF65-F5344CB8AC3E}">
        <p14:creationId xmlns:p14="http://schemas.microsoft.com/office/powerpoint/2010/main" val="659761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lstStyle/>
          <a:p>
            <a:r>
              <a:rPr lang="en-US" dirty="0" smtClean="0"/>
              <a:t>How Well Do They Mesh?</a:t>
            </a:r>
            <a:endParaRPr lang="en-US" dirty="0"/>
          </a:p>
        </p:txBody>
      </p:sp>
      <p:sp>
        <p:nvSpPr>
          <p:cNvPr id="4" name="TextBox 3"/>
          <p:cNvSpPr txBox="1"/>
          <p:nvPr/>
        </p:nvSpPr>
        <p:spPr>
          <a:xfrm>
            <a:off x="36095" y="44116"/>
            <a:ext cx="2590800" cy="369332"/>
          </a:xfrm>
          <a:prstGeom prst="rect">
            <a:avLst/>
          </a:prstGeom>
          <a:noFill/>
        </p:spPr>
        <p:txBody>
          <a:bodyPr wrap="square" rtlCol="0">
            <a:spAutoFit/>
          </a:bodyPr>
          <a:lstStyle/>
          <a:p>
            <a:r>
              <a:rPr lang="en-US" dirty="0" smtClean="0"/>
              <a:t>SURVEYING THE DIVIDE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985195741"/>
              </p:ext>
            </p:extLst>
          </p:nvPr>
        </p:nvGraphicFramePr>
        <p:xfrm>
          <a:off x="457200" y="1524000"/>
          <a:ext cx="7772400" cy="4654135"/>
        </p:xfrm>
        <a:graphic>
          <a:graphicData uri="http://schemas.openxmlformats.org/drawingml/2006/table">
            <a:tbl>
              <a:tblPr firstRow="1" bandRow="1">
                <a:tableStyleId>{2D5ABB26-0587-4C30-8999-92F81FD0307C}</a:tableStyleId>
              </a:tblPr>
              <a:tblGrid>
                <a:gridCol w="1943100"/>
                <a:gridCol w="1943100"/>
                <a:gridCol w="1943100"/>
                <a:gridCol w="1943100"/>
              </a:tblGrid>
              <a:tr h="609600">
                <a:tc>
                  <a:txBody>
                    <a:bodyPr/>
                    <a:lstStyle/>
                    <a:p>
                      <a:endParaRPr lang="en-US" sz="2400" i="1" dirty="0"/>
                    </a:p>
                  </a:txBody>
                  <a:tcPr/>
                </a:tc>
                <a:tc>
                  <a:txBody>
                    <a:bodyPr/>
                    <a:lstStyle/>
                    <a:p>
                      <a:pPr algn="ctr"/>
                      <a:r>
                        <a:rPr lang="en-US" sz="2400" u="sng" dirty="0" smtClean="0"/>
                        <a:t>Social Science</a:t>
                      </a:r>
                      <a:endParaRPr lang="en-US" sz="2400" u="sng" dirty="0"/>
                    </a:p>
                  </a:txBody>
                  <a:tcPr/>
                </a:tc>
                <a:tc>
                  <a:txBody>
                    <a:bodyPr/>
                    <a:lstStyle/>
                    <a:p>
                      <a:pPr algn="ctr"/>
                      <a:endParaRPr lang="en-US" sz="2400" dirty="0"/>
                    </a:p>
                  </a:txBody>
                  <a:tcPr/>
                </a:tc>
                <a:tc>
                  <a:txBody>
                    <a:bodyPr/>
                    <a:lstStyle/>
                    <a:p>
                      <a:pPr algn="ctr"/>
                      <a:r>
                        <a:rPr lang="en-US" sz="2400" u="sng" dirty="0" smtClean="0"/>
                        <a:t>Big Data</a:t>
                      </a:r>
                      <a:endParaRPr lang="en-US" sz="2400" u="sng" dirty="0"/>
                    </a:p>
                  </a:txBody>
                  <a:tcPr/>
                </a:tc>
              </a:tr>
              <a:tr h="1568035">
                <a:tc>
                  <a:txBody>
                    <a:bodyPr/>
                    <a:lstStyle/>
                    <a:p>
                      <a:r>
                        <a:rPr lang="en-US" sz="2400" i="1" dirty="0" smtClean="0"/>
                        <a:t>Measurement</a:t>
                      </a:r>
                      <a:endParaRPr lang="en-US" sz="2400" i="1" dirty="0"/>
                    </a:p>
                  </a:txBody>
                  <a:tcPr/>
                </a:tc>
                <a:tc>
                  <a:txBody>
                    <a:bodyPr/>
                    <a:lstStyle/>
                    <a:p>
                      <a:pPr algn="ctr"/>
                      <a:r>
                        <a:rPr lang="en-US" sz="2400" dirty="0" smtClean="0"/>
                        <a:t>fidelity</a:t>
                      </a:r>
                      <a:endParaRPr lang="en-US" sz="2400" dirty="0"/>
                    </a:p>
                  </a:txBody>
                  <a:tcPr/>
                </a:tc>
                <a:tc>
                  <a:txBody>
                    <a:bodyPr/>
                    <a:lstStyle/>
                    <a:p>
                      <a:pPr algn="ctr"/>
                      <a:r>
                        <a:rPr lang="en-US" sz="2400" dirty="0" smtClean="0">
                          <a:solidFill>
                            <a:srgbClr val="00B050"/>
                          </a:solidFill>
                        </a:rPr>
                        <a:t>IDEAL</a:t>
                      </a:r>
                      <a:endParaRPr lang="en-US" sz="2400" dirty="0">
                        <a:solidFill>
                          <a:srgbClr val="00B050"/>
                        </a:solidFill>
                      </a:endParaRPr>
                    </a:p>
                  </a:txBody>
                  <a:tcPr/>
                </a:tc>
                <a:tc>
                  <a:txBody>
                    <a:bodyPr/>
                    <a:lstStyle/>
                    <a:p>
                      <a:pPr algn="ctr"/>
                      <a:r>
                        <a:rPr lang="en-US" sz="2400" dirty="0" smtClean="0"/>
                        <a:t>large unobtrusive</a:t>
                      </a:r>
                      <a:r>
                        <a:rPr lang="en-US" sz="2400" baseline="0" dirty="0" smtClean="0"/>
                        <a:t> N</a:t>
                      </a:r>
                      <a:endParaRPr lang="en-US" sz="2400" dirty="0"/>
                    </a:p>
                  </a:txBody>
                  <a:tcPr/>
                </a:tc>
              </a:tr>
              <a:tr h="1568035">
                <a:tc>
                  <a:txBody>
                    <a:bodyPr/>
                    <a:lstStyle/>
                    <a:p>
                      <a:r>
                        <a:rPr lang="en-US" sz="2400" i="1" dirty="0" smtClean="0"/>
                        <a:t>Sampling</a:t>
                      </a:r>
                      <a:endParaRPr lang="en-US" sz="2400" i="1" dirty="0"/>
                    </a:p>
                  </a:txBody>
                  <a:tcPr/>
                </a:tc>
                <a:tc>
                  <a:txBody>
                    <a:bodyPr/>
                    <a:lstStyle/>
                    <a:p>
                      <a:pPr algn="ctr"/>
                      <a:r>
                        <a:rPr lang="en-US" sz="2400" dirty="0" smtClean="0"/>
                        <a:t>random</a:t>
                      </a:r>
                      <a:endParaRPr lang="en-US" sz="2400" dirty="0"/>
                    </a:p>
                  </a:txBody>
                  <a:tcPr/>
                </a:tc>
                <a:tc>
                  <a:txBody>
                    <a:bodyPr/>
                    <a:lstStyle/>
                    <a:p>
                      <a:pPr algn="ctr"/>
                      <a:r>
                        <a:rPr lang="en-US" sz="2400" dirty="0" smtClean="0">
                          <a:solidFill>
                            <a:srgbClr val="FF0000"/>
                          </a:solidFill>
                        </a:rPr>
                        <a:t>CHASM</a:t>
                      </a:r>
                      <a:endParaRPr lang="en-US" sz="2400" dirty="0">
                        <a:solidFill>
                          <a:srgbClr val="FF0000"/>
                        </a:solidFill>
                      </a:endParaRPr>
                    </a:p>
                  </a:txBody>
                  <a:tcPr/>
                </a:tc>
                <a:tc>
                  <a:txBody>
                    <a:bodyPr/>
                    <a:lstStyle/>
                    <a:p>
                      <a:pPr algn="ctr"/>
                      <a:r>
                        <a:rPr lang="en-US" sz="2400" dirty="0" smtClean="0"/>
                        <a:t>digital breadcrumbs</a:t>
                      </a:r>
                      <a:endParaRPr lang="en-US" sz="2400" dirty="0"/>
                    </a:p>
                  </a:txBody>
                  <a:tcPr/>
                </a:tc>
              </a:tr>
              <a:tr h="908465">
                <a:tc>
                  <a:txBody>
                    <a:bodyPr/>
                    <a:lstStyle/>
                    <a:p>
                      <a:r>
                        <a:rPr lang="en-US" sz="2400" i="1" dirty="0" smtClean="0"/>
                        <a:t>Causality</a:t>
                      </a:r>
                      <a:endParaRPr lang="en-US" sz="2400" i="1" dirty="0"/>
                    </a:p>
                  </a:txBody>
                  <a:tcPr/>
                </a:tc>
                <a:tc>
                  <a:txBody>
                    <a:bodyPr/>
                    <a:lstStyle/>
                    <a:p>
                      <a:pPr algn="ctr"/>
                      <a:r>
                        <a:rPr lang="en-US" sz="2400" dirty="0" smtClean="0"/>
                        <a:t>realism</a:t>
                      </a:r>
                      <a:endParaRPr lang="en-US" sz="2400" dirty="0"/>
                    </a:p>
                  </a:txBody>
                  <a:tcPr/>
                </a:tc>
                <a:tc>
                  <a:txBody>
                    <a:bodyPr/>
                    <a:lstStyle/>
                    <a:p>
                      <a:pPr algn="ctr"/>
                      <a:r>
                        <a:rPr lang="en-US" sz="2400" dirty="0" smtClean="0">
                          <a:solidFill>
                            <a:srgbClr val="FF0000"/>
                          </a:solidFill>
                        </a:rPr>
                        <a:t>CHASM</a:t>
                      </a:r>
                      <a:endParaRPr lang="en-US" sz="2400" dirty="0">
                        <a:solidFill>
                          <a:srgbClr val="FF0000"/>
                        </a:solidFill>
                      </a:endParaRPr>
                    </a:p>
                  </a:txBody>
                  <a:tcPr/>
                </a:tc>
                <a:tc>
                  <a:txBody>
                    <a:bodyPr/>
                    <a:lstStyle/>
                    <a:p>
                      <a:pPr algn="ctr"/>
                      <a:r>
                        <a:rPr lang="en-US" sz="2400" dirty="0" smtClean="0"/>
                        <a:t>description</a:t>
                      </a:r>
                      <a:endParaRPr lang="en-US" sz="2400" dirty="0"/>
                    </a:p>
                  </a:txBody>
                  <a:tcPr/>
                </a:tc>
              </a:tr>
            </a:tbl>
          </a:graphicData>
        </a:graphic>
      </p:graphicFrame>
    </p:spTree>
    <p:extLst>
      <p:ext uri="{BB962C8B-B14F-4D97-AF65-F5344CB8AC3E}">
        <p14:creationId xmlns:p14="http://schemas.microsoft.com/office/powerpoint/2010/main" val="3211510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lstStyle/>
          <a:p>
            <a:r>
              <a:rPr lang="en-US" dirty="0" smtClean="0"/>
              <a:t>The Fallout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367" y="1600200"/>
            <a:ext cx="7975265" cy="4525963"/>
          </a:xfrm>
        </p:spPr>
      </p:pic>
      <p:sp>
        <p:nvSpPr>
          <p:cNvPr id="4" name="TextBox 3"/>
          <p:cNvSpPr txBox="1"/>
          <p:nvPr/>
        </p:nvSpPr>
        <p:spPr>
          <a:xfrm>
            <a:off x="36095" y="44116"/>
            <a:ext cx="2590800" cy="369332"/>
          </a:xfrm>
          <a:prstGeom prst="rect">
            <a:avLst/>
          </a:prstGeom>
          <a:noFill/>
        </p:spPr>
        <p:txBody>
          <a:bodyPr wrap="square" rtlCol="0">
            <a:spAutoFit/>
          </a:bodyPr>
          <a:lstStyle/>
          <a:p>
            <a:r>
              <a:rPr lang="en-US" dirty="0" smtClean="0"/>
              <a:t>SURVEYING THE DIVIDE</a:t>
            </a:r>
            <a:endParaRPr lang="en-US" dirty="0"/>
          </a:p>
        </p:txBody>
      </p:sp>
    </p:spTree>
    <p:extLst>
      <p:ext uri="{BB962C8B-B14F-4D97-AF65-F5344CB8AC3E}">
        <p14:creationId xmlns:p14="http://schemas.microsoft.com/office/powerpoint/2010/main" val="2469824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lstStyle/>
          <a:p>
            <a:r>
              <a:rPr lang="en-US" dirty="0" smtClean="0"/>
              <a:t>A Possible Way Forward</a:t>
            </a:r>
            <a:endParaRPr lang="en-US" dirty="0"/>
          </a:p>
        </p:txBody>
      </p:sp>
      <p:sp>
        <p:nvSpPr>
          <p:cNvPr id="3" name="Content Placeholder 2"/>
          <p:cNvSpPr>
            <a:spLocks noGrp="1"/>
          </p:cNvSpPr>
          <p:nvPr>
            <p:ph idx="1"/>
          </p:nvPr>
        </p:nvSpPr>
        <p:spPr/>
        <p:txBody>
          <a:bodyPr/>
          <a:lstStyle/>
          <a:p>
            <a:pPr marL="0" indent="0">
              <a:buNone/>
            </a:pPr>
            <a:r>
              <a:rPr lang="en-US" dirty="0" smtClean="0"/>
              <a:t>Identify populations that simultaneously inhabit both offline and online worlds…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…which links sampling frames to available breadcrumbs, and ‘real’ to digital phenomena</a:t>
            </a:r>
            <a:endParaRPr lang="en-US" dirty="0"/>
          </a:p>
        </p:txBody>
      </p:sp>
      <p:sp>
        <p:nvSpPr>
          <p:cNvPr id="4" name="TextBox 3"/>
          <p:cNvSpPr txBox="1"/>
          <p:nvPr/>
        </p:nvSpPr>
        <p:spPr>
          <a:xfrm>
            <a:off x="36094" y="44116"/>
            <a:ext cx="4154906" cy="369332"/>
          </a:xfrm>
          <a:prstGeom prst="rect">
            <a:avLst/>
          </a:prstGeom>
          <a:noFill/>
        </p:spPr>
        <p:txBody>
          <a:bodyPr wrap="square" rtlCol="0">
            <a:spAutoFit/>
          </a:bodyPr>
          <a:lstStyle/>
          <a:p>
            <a:r>
              <a:rPr lang="en-US" dirty="0" smtClean="0"/>
              <a:t>POSSIBLE SOLUTIONS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2667000"/>
            <a:ext cx="2787683" cy="2316014"/>
          </a:xfrm>
          <a:prstGeom prst="rect">
            <a:avLst/>
          </a:prstGeom>
        </p:spPr>
      </p:pic>
    </p:spTree>
    <p:extLst>
      <p:ext uri="{BB962C8B-B14F-4D97-AF65-F5344CB8AC3E}">
        <p14:creationId xmlns:p14="http://schemas.microsoft.com/office/powerpoint/2010/main" val="3877842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60438"/>
          </a:xfrm>
        </p:spPr>
        <p:txBody>
          <a:bodyPr>
            <a:normAutofit fontScale="90000"/>
          </a:bodyPr>
          <a:lstStyle/>
          <a:p>
            <a:r>
              <a:rPr lang="en-US" dirty="0" smtClean="0"/>
              <a:t>A Typology of Examples that Cross the Offline/Online Divide</a:t>
            </a:r>
            <a:endParaRPr lang="en-US" dirty="0"/>
          </a:p>
        </p:txBody>
      </p:sp>
      <p:sp>
        <p:nvSpPr>
          <p:cNvPr id="3" name="Content Placeholder 2"/>
          <p:cNvSpPr>
            <a:spLocks noGrp="1"/>
          </p:cNvSpPr>
          <p:nvPr>
            <p:ph idx="1"/>
          </p:nvPr>
        </p:nvSpPr>
        <p:spPr>
          <a:xfrm>
            <a:off x="457200" y="2057400"/>
            <a:ext cx="8229600" cy="4525963"/>
          </a:xfrm>
        </p:spPr>
        <p:txBody>
          <a:bodyPr>
            <a:normAutofit/>
          </a:bodyPr>
          <a:lstStyle/>
          <a:p>
            <a:pPr marL="0" indent="0">
              <a:buNone/>
            </a:pPr>
            <a:r>
              <a:rPr lang="en-US" dirty="0" smtClean="0"/>
              <a:t>1. Offline activities that are more common online or are difficult to observe offline: </a:t>
            </a:r>
          </a:p>
          <a:p>
            <a:pPr lvl="1"/>
            <a:r>
              <a:rPr lang="en-US" dirty="0" smtClean="0"/>
              <a:t>rare or deviant subcultures</a:t>
            </a:r>
          </a:p>
          <a:p>
            <a:pPr lvl="1"/>
            <a:r>
              <a:rPr lang="en-US" dirty="0" smtClean="0"/>
              <a:t>bullying, deception, and other bad behaviors</a:t>
            </a:r>
          </a:p>
        </p:txBody>
      </p:sp>
      <p:sp>
        <p:nvSpPr>
          <p:cNvPr id="4" name="TextBox 3"/>
          <p:cNvSpPr txBox="1"/>
          <p:nvPr/>
        </p:nvSpPr>
        <p:spPr>
          <a:xfrm>
            <a:off x="36094" y="44116"/>
            <a:ext cx="4154906" cy="369332"/>
          </a:xfrm>
          <a:prstGeom prst="rect">
            <a:avLst/>
          </a:prstGeom>
          <a:noFill/>
        </p:spPr>
        <p:txBody>
          <a:bodyPr wrap="square" rtlCol="0">
            <a:spAutoFit/>
          </a:bodyPr>
          <a:lstStyle/>
          <a:p>
            <a:r>
              <a:rPr lang="en-US" dirty="0"/>
              <a:t>POSSIBLE SOLUTIONS</a:t>
            </a:r>
            <a:endParaRPr lang="en-US" dirty="0"/>
          </a:p>
        </p:txBody>
      </p:sp>
    </p:spTree>
    <p:extLst>
      <p:ext uri="{BB962C8B-B14F-4D97-AF65-F5344CB8AC3E}">
        <p14:creationId xmlns:p14="http://schemas.microsoft.com/office/powerpoint/2010/main" val="21871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60438"/>
          </a:xfrm>
        </p:spPr>
        <p:txBody>
          <a:bodyPr>
            <a:normAutofit fontScale="90000"/>
          </a:bodyPr>
          <a:lstStyle/>
          <a:p>
            <a:r>
              <a:rPr lang="en-US" dirty="0" smtClean="0"/>
              <a:t>A Typology of Examples that Cross the Offline/Online Divide</a:t>
            </a:r>
            <a:endParaRPr lang="en-US" dirty="0"/>
          </a:p>
        </p:txBody>
      </p:sp>
      <p:sp>
        <p:nvSpPr>
          <p:cNvPr id="3" name="Content Placeholder 2"/>
          <p:cNvSpPr>
            <a:spLocks noGrp="1"/>
          </p:cNvSpPr>
          <p:nvPr>
            <p:ph idx="1"/>
          </p:nvPr>
        </p:nvSpPr>
        <p:spPr>
          <a:xfrm>
            <a:off x="457200" y="2057400"/>
            <a:ext cx="8229600" cy="4525963"/>
          </a:xfrm>
        </p:spPr>
        <p:txBody>
          <a:bodyPr>
            <a:normAutofit/>
          </a:bodyPr>
          <a:lstStyle/>
          <a:p>
            <a:pPr marL="0" indent="0">
              <a:buNone/>
            </a:pPr>
            <a:r>
              <a:rPr lang="en-US" dirty="0" smtClean="0"/>
              <a:t>2. Offline activities with a significant online share:</a:t>
            </a:r>
          </a:p>
          <a:p>
            <a:pPr lvl="1"/>
            <a:r>
              <a:rPr lang="en-US" dirty="0" smtClean="0"/>
              <a:t>dating markets</a:t>
            </a:r>
          </a:p>
          <a:p>
            <a:pPr lvl="1"/>
            <a:r>
              <a:rPr lang="en-US" dirty="0" smtClean="0"/>
              <a:t>reviews of restaurants, books, movies, consumer goods, etc.</a:t>
            </a:r>
          </a:p>
          <a:p>
            <a:pPr lvl="1"/>
            <a:r>
              <a:rPr lang="en-US" dirty="0" smtClean="0"/>
              <a:t>neighborhood activism</a:t>
            </a:r>
          </a:p>
        </p:txBody>
      </p:sp>
      <p:sp>
        <p:nvSpPr>
          <p:cNvPr id="4" name="TextBox 3"/>
          <p:cNvSpPr txBox="1"/>
          <p:nvPr/>
        </p:nvSpPr>
        <p:spPr>
          <a:xfrm>
            <a:off x="36094" y="44116"/>
            <a:ext cx="4154906" cy="369332"/>
          </a:xfrm>
          <a:prstGeom prst="rect">
            <a:avLst/>
          </a:prstGeom>
          <a:noFill/>
        </p:spPr>
        <p:txBody>
          <a:bodyPr wrap="square" rtlCol="0">
            <a:spAutoFit/>
          </a:bodyPr>
          <a:lstStyle/>
          <a:p>
            <a:r>
              <a:rPr lang="en-US" dirty="0"/>
              <a:t>POSSIBLE SOLUTIONS</a:t>
            </a:r>
            <a:endParaRPr lang="en-US" dirty="0"/>
          </a:p>
        </p:txBody>
      </p:sp>
    </p:spTree>
    <p:extLst>
      <p:ext uri="{BB962C8B-B14F-4D97-AF65-F5344CB8AC3E}">
        <p14:creationId xmlns:p14="http://schemas.microsoft.com/office/powerpoint/2010/main" val="93086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marL="571500" indent="-571500">
              <a:buFont typeface="+mj-lt"/>
              <a:buAutoNum type="romanUcPeriod"/>
            </a:pPr>
            <a:r>
              <a:rPr lang="en-US" dirty="0" smtClean="0"/>
              <a:t>Collecting </a:t>
            </a:r>
            <a:r>
              <a:rPr lang="en-US" dirty="0"/>
              <a:t>Twitter Data with a </a:t>
            </a:r>
            <a:r>
              <a:rPr lang="en-US" dirty="0" smtClean="0"/>
              <a:t>Snowball</a:t>
            </a:r>
          </a:p>
          <a:p>
            <a:pPr marL="571500" indent="-571500">
              <a:buFont typeface="+mj-lt"/>
              <a:buAutoNum type="romanUcPeriod"/>
            </a:pPr>
            <a:endParaRPr lang="en-US" dirty="0"/>
          </a:p>
          <a:p>
            <a:pPr marL="571500" indent="-571500">
              <a:buFont typeface="+mj-lt"/>
              <a:buAutoNum type="romanUcPeriod"/>
            </a:pPr>
            <a:r>
              <a:rPr lang="en-US" dirty="0" smtClean="0"/>
              <a:t>Motivation for Collecting the Data</a:t>
            </a:r>
          </a:p>
          <a:p>
            <a:pPr marL="971550" lvl="1" indent="-571500">
              <a:buFont typeface="+mj-lt"/>
              <a:buAutoNum type="romanLcPeriod"/>
            </a:pPr>
            <a:r>
              <a:rPr lang="en-US" dirty="0" smtClean="0"/>
              <a:t>Big Data-Social Science Divide</a:t>
            </a:r>
          </a:p>
          <a:p>
            <a:pPr marL="971550" lvl="1" indent="-571500">
              <a:buFont typeface="+mj-lt"/>
              <a:buAutoNum type="romanLcPeriod"/>
            </a:pPr>
            <a:r>
              <a:rPr lang="en-US" dirty="0" smtClean="0"/>
              <a:t>Possible Solutions</a:t>
            </a:r>
            <a:endParaRPr lang="en-US" dirty="0" smtClean="0"/>
          </a:p>
          <a:p>
            <a:pPr marL="571500" indent="-571500">
              <a:buFont typeface="+mj-lt"/>
              <a:buAutoNum type="romanUcPeriod"/>
            </a:pPr>
            <a:endParaRPr lang="en-US" dirty="0" smtClean="0"/>
          </a:p>
        </p:txBody>
      </p:sp>
    </p:spTree>
    <p:extLst>
      <p:ext uri="{BB962C8B-B14F-4D97-AF65-F5344CB8AC3E}">
        <p14:creationId xmlns:p14="http://schemas.microsoft.com/office/powerpoint/2010/main" val="2544244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60438"/>
          </a:xfrm>
        </p:spPr>
        <p:txBody>
          <a:bodyPr>
            <a:normAutofit fontScale="90000"/>
          </a:bodyPr>
          <a:lstStyle/>
          <a:p>
            <a:r>
              <a:rPr lang="en-US" dirty="0" smtClean="0"/>
              <a:t>A Typology of Examples that Cross the Offline/Online Divide</a:t>
            </a:r>
            <a:endParaRPr lang="en-US" dirty="0"/>
          </a:p>
        </p:txBody>
      </p:sp>
      <p:sp>
        <p:nvSpPr>
          <p:cNvPr id="3" name="Content Placeholder 2"/>
          <p:cNvSpPr>
            <a:spLocks noGrp="1"/>
          </p:cNvSpPr>
          <p:nvPr>
            <p:ph idx="1"/>
          </p:nvPr>
        </p:nvSpPr>
        <p:spPr>
          <a:xfrm>
            <a:off x="457200" y="2057400"/>
            <a:ext cx="8229600" cy="4525963"/>
          </a:xfrm>
        </p:spPr>
        <p:txBody>
          <a:bodyPr>
            <a:normAutofit/>
          </a:bodyPr>
          <a:lstStyle/>
          <a:p>
            <a:pPr marL="0" indent="0">
              <a:buNone/>
            </a:pPr>
            <a:r>
              <a:rPr lang="en-US" dirty="0" smtClean="0"/>
              <a:t>3. Offline activities that are also born online: </a:t>
            </a:r>
          </a:p>
          <a:p>
            <a:pPr lvl="1"/>
            <a:r>
              <a:rPr lang="en-US" dirty="0" smtClean="0"/>
              <a:t>crowdsourcing projects </a:t>
            </a:r>
            <a:endParaRPr lang="en-US" dirty="0" smtClean="0"/>
          </a:p>
          <a:p>
            <a:pPr lvl="1"/>
            <a:r>
              <a:rPr lang="en-US" dirty="0" smtClean="0"/>
              <a:t>modern </a:t>
            </a:r>
            <a:r>
              <a:rPr lang="en-US" dirty="0" smtClean="0"/>
              <a:t>political ads</a:t>
            </a:r>
          </a:p>
          <a:p>
            <a:pPr lvl="1"/>
            <a:r>
              <a:rPr lang="en-US" dirty="0" smtClean="0"/>
              <a:t>start-ups</a:t>
            </a:r>
            <a:endParaRPr lang="en-US" dirty="0" smtClean="0"/>
          </a:p>
        </p:txBody>
      </p:sp>
      <p:sp>
        <p:nvSpPr>
          <p:cNvPr id="4" name="TextBox 3"/>
          <p:cNvSpPr txBox="1"/>
          <p:nvPr/>
        </p:nvSpPr>
        <p:spPr>
          <a:xfrm>
            <a:off x="36094" y="44116"/>
            <a:ext cx="4154906" cy="369332"/>
          </a:xfrm>
          <a:prstGeom prst="rect">
            <a:avLst/>
          </a:prstGeom>
          <a:noFill/>
        </p:spPr>
        <p:txBody>
          <a:bodyPr wrap="square" rtlCol="0">
            <a:spAutoFit/>
          </a:bodyPr>
          <a:lstStyle/>
          <a:p>
            <a:r>
              <a:rPr lang="en-US" dirty="0"/>
              <a:t>POSSIBLE SOLUTIONS</a:t>
            </a:r>
            <a:endParaRPr lang="en-US" dirty="0"/>
          </a:p>
        </p:txBody>
      </p:sp>
    </p:spTree>
    <p:extLst>
      <p:ext uri="{BB962C8B-B14F-4D97-AF65-F5344CB8AC3E}">
        <p14:creationId xmlns:p14="http://schemas.microsoft.com/office/powerpoint/2010/main" val="2546139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60438"/>
          </a:xfrm>
        </p:spPr>
        <p:txBody>
          <a:bodyPr>
            <a:normAutofit fontScale="90000"/>
          </a:bodyPr>
          <a:lstStyle/>
          <a:p>
            <a:r>
              <a:rPr lang="en-US" dirty="0" smtClean="0"/>
              <a:t>Why the Case of Gourmet Food Trucks Bridges Offline and Online</a:t>
            </a:r>
            <a:endParaRPr lang="en-US" dirty="0"/>
          </a:p>
        </p:txBody>
      </p:sp>
      <p:sp>
        <p:nvSpPr>
          <p:cNvPr id="3" name="Content Placeholder 2"/>
          <p:cNvSpPr>
            <a:spLocks noGrp="1"/>
          </p:cNvSpPr>
          <p:nvPr>
            <p:ph idx="1"/>
          </p:nvPr>
        </p:nvSpPr>
        <p:spPr/>
        <p:txBody>
          <a:bodyPr/>
          <a:lstStyle/>
          <a:p>
            <a:endParaRPr lang="en-US" dirty="0"/>
          </a:p>
          <a:p>
            <a:r>
              <a:rPr lang="en-US" dirty="0" smtClean="0"/>
              <a:t>A new organizational form</a:t>
            </a:r>
          </a:p>
          <a:p>
            <a:endParaRPr lang="en-US" dirty="0"/>
          </a:p>
          <a:p>
            <a:r>
              <a:rPr lang="en-US" dirty="0" smtClean="0"/>
              <a:t>Twitter is crucial to the operations of the trucks</a:t>
            </a:r>
          </a:p>
          <a:p>
            <a:endParaRPr lang="en-US" dirty="0"/>
          </a:p>
          <a:p>
            <a:r>
              <a:rPr lang="en-US" dirty="0" smtClean="0"/>
              <a:t>Golden breadcrumbs get left behind</a:t>
            </a:r>
            <a:endParaRPr lang="en-US" dirty="0"/>
          </a:p>
        </p:txBody>
      </p:sp>
      <p:sp>
        <p:nvSpPr>
          <p:cNvPr id="4" name="TextBox 3"/>
          <p:cNvSpPr txBox="1"/>
          <p:nvPr/>
        </p:nvSpPr>
        <p:spPr>
          <a:xfrm>
            <a:off x="36094" y="44116"/>
            <a:ext cx="4154906" cy="369332"/>
          </a:xfrm>
          <a:prstGeom prst="rect">
            <a:avLst/>
          </a:prstGeom>
          <a:noFill/>
        </p:spPr>
        <p:txBody>
          <a:bodyPr wrap="square" rtlCol="0">
            <a:spAutoFit/>
          </a:bodyPr>
          <a:lstStyle/>
          <a:p>
            <a:r>
              <a:rPr lang="en-US" dirty="0"/>
              <a:t>POSSIBLE SOLUTIONS</a:t>
            </a:r>
            <a:endParaRPr lang="en-US" dirty="0"/>
          </a:p>
        </p:txBody>
      </p:sp>
    </p:spTree>
    <p:extLst>
      <p:ext uri="{BB962C8B-B14F-4D97-AF65-F5344CB8AC3E}">
        <p14:creationId xmlns:p14="http://schemas.microsoft.com/office/powerpoint/2010/main" val="1228906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60438"/>
          </a:xfrm>
        </p:spPr>
        <p:txBody>
          <a:bodyPr>
            <a:normAutofit fontScale="90000"/>
          </a:bodyPr>
          <a:lstStyle/>
          <a:p>
            <a:r>
              <a:rPr lang="en-US" dirty="0" smtClean="0"/>
              <a:t>Comparison of Twitter Data to Standard Organizational Data</a:t>
            </a:r>
            <a:endParaRPr lang="en-US" dirty="0"/>
          </a:p>
        </p:txBody>
      </p:sp>
      <p:sp>
        <p:nvSpPr>
          <p:cNvPr id="3" name="Content Placeholder 2"/>
          <p:cNvSpPr>
            <a:spLocks noGrp="1"/>
          </p:cNvSpPr>
          <p:nvPr>
            <p:ph idx="1"/>
          </p:nvPr>
        </p:nvSpPr>
        <p:spPr/>
        <p:txBody>
          <a:bodyPr>
            <a:normAutofit lnSpcReduction="10000"/>
          </a:bodyPr>
          <a:lstStyle/>
          <a:p>
            <a:endParaRPr lang="en-US" dirty="0"/>
          </a:p>
          <a:p>
            <a:r>
              <a:rPr lang="en-US" dirty="0" smtClean="0">
                <a:solidFill>
                  <a:srgbClr val="00B050"/>
                </a:solidFill>
              </a:rPr>
              <a:t>Advantages</a:t>
            </a:r>
            <a:r>
              <a:rPr lang="en-US" dirty="0" smtClean="0"/>
              <a:t>: user-generated data, unfiltered by mediating data collector, digital breadcrumbs tracks organizational activity, relational data</a:t>
            </a:r>
            <a:endParaRPr lang="en-US" dirty="0" smtClean="0"/>
          </a:p>
          <a:p>
            <a:endParaRPr lang="en-US" dirty="0"/>
          </a:p>
          <a:p>
            <a:r>
              <a:rPr lang="en-US" dirty="0" smtClean="0">
                <a:solidFill>
                  <a:srgbClr val="FF0000"/>
                </a:solidFill>
              </a:rPr>
              <a:t>Disadvantages</a:t>
            </a:r>
            <a:r>
              <a:rPr lang="en-US" dirty="0" smtClean="0"/>
              <a:t>: less systematic comparison across organizations, have to clean and validate data yourself</a:t>
            </a:r>
            <a:endParaRPr lang="en-US" dirty="0"/>
          </a:p>
        </p:txBody>
      </p:sp>
      <p:sp>
        <p:nvSpPr>
          <p:cNvPr id="4" name="TextBox 3"/>
          <p:cNvSpPr txBox="1"/>
          <p:nvPr/>
        </p:nvSpPr>
        <p:spPr>
          <a:xfrm>
            <a:off x="36094" y="44116"/>
            <a:ext cx="4154906" cy="369332"/>
          </a:xfrm>
          <a:prstGeom prst="rect">
            <a:avLst/>
          </a:prstGeom>
          <a:noFill/>
        </p:spPr>
        <p:txBody>
          <a:bodyPr wrap="square" rtlCol="0">
            <a:spAutoFit/>
          </a:bodyPr>
          <a:lstStyle/>
          <a:p>
            <a:r>
              <a:rPr lang="en-US" dirty="0"/>
              <a:t>POSSIBLE SOLUTIONS</a:t>
            </a:r>
            <a:endParaRPr lang="en-US" dirty="0"/>
          </a:p>
        </p:txBody>
      </p:sp>
    </p:spTree>
    <p:extLst>
      <p:ext uri="{BB962C8B-B14F-4D97-AF65-F5344CB8AC3E}">
        <p14:creationId xmlns:p14="http://schemas.microsoft.com/office/powerpoint/2010/main" val="3856521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ormAutofit/>
          </a:bodyPr>
          <a:lstStyle/>
          <a:p>
            <a:r>
              <a:rPr lang="en-US" dirty="0" smtClean="0"/>
              <a:t>Snowballing Twitter Data</a:t>
            </a:r>
            <a:endParaRPr lang="en-US" dirty="0"/>
          </a:p>
        </p:txBody>
      </p:sp>
      <p:sp>
        <p:nvSpPr>
          <p:cNvPr id="3" name="Content Placeholder 2"/>
          <p:cNvSpPr>
            <a:spLocks noGrp="1"/>
          </p:cNvSpPr>
          <p:nvPr>
            <p:ph idx="1"/>
          </p:nvPr>
        </p:nvSpPr>
        <p:spPr/>
        <p:txBody>
          <a:bodyPr/>
          <a:lstStyle/>
          <a:p>
            <a:pPr marL="0" indent="0">
              <a:buNone/>
            </a:pPr>
            <a:r>
              <a:rPr lang="en-US" u="sng" dirty="0" smtClean="0"/>
              <a:t>Procedure:</a:t>
            </a:r>
            <a:endParaRPr lang="en-US" u="sng" dirty="0" smtClean="0"/>
          </a:p>
          <a:p>
            <a:r>
              <a:rPr lang="en-US" dirty="0" smtClean="0"/>
              <a:t>starting point</a:t>
            </a:r>
          </a:p>
          <a:p>
            <a:r>
              <a:rPr lang="en-US" dirty="0" smtClean="0"/>
              <a:t>network search</a:t>
            </a:r>
          </a:p>
          <a:p>
            <a:r>
              <a:rPr lang="en-US" dirty="0" smtClean="0"/>
              <a:t>selection principle</a:t>
            </a:r>
            <a:endParaRPr lang="en-US" dirty="0"/>
          </a:p>
        </p:txBody>
      </p:sp>
      <p:sp>
        <p:nvSpPr>
          <p:cNvPr id="4" name="TextBox 3"/>
          <p:cNvSpPr txBox="1"/>
          <p:nvPr/>
        </p:nvSpPr>
        <p:spPr>
          <a:xfrm>
            <a:off x="36095" y="44116"/>
            <a:ext cx="4307306" cy="369332"/>
          </a:xfrm>
          <a:prstGeom prst="rect">
            <a:avLst/>
          </a:prstGeom>
          <a:noFill/>
        </p:spPr>
        <p:txBody>
          <a:bodyPr wrap="square" rtlCol="0">
            <a:spAutoFit/>
          </a:bodyPr>
          <a:lstStyle/>
          <a:p>
            <a:r>
              <a:rPr lang="en-US" dirty="0" smtClean="0"/>
              <a:t>NOTES ON SNOWBALLING TWITTER DATA</a:t>
            </a:r>
            <a:endParaRPr lang="en-US" dirty="0"/>
          </a:p>
        </p:txBody>
      </p:sp>
    </p:spTree>
    <p:extLst>
      <p:ext uri="{BB962C8B-B14F-4D97-AF65-F5344CB8AC3E}">
        <p14:creationId xmlns:p14="http://schemas.microsoft.com/office/powerpoint/2010/main" val="192086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ormAutofit/>
          </a:bodyPr>
          <a:lstStyle/>
          <a:p>
            <a:r>
              <a:rPr lang="en-US" dirty="0" smtClean="0"/>
              <a:t>Snowballing Twitter Data</a:t>
            </a:r>
            <a:endParaRPr lang="en-US" dirty="0"/>
          </a:p>
        </p:txBody>
      </p:sp>
      <p:sp>
        <p:nvSpPr>
          <p:cNvPr id="3" name="Content Placeholder 2"/>
          <p:cNvSpPr>
            <a:spLocks noGrp="1"/>
          </p:cNvSpPr>
          <p:nvPr>
            <p:ph idx="1"/>
          </p:nvPr>
        </p:nvSpPr>
        <p:spPr/>
        <p:txBody>
          <a:bodyPr/>
          <a:lstStyle/>
          <a:p>
            <a:pPr marL="0" indent="0">
              <a:buNone/>
            </a:pPr>
            <a:r>
              <a:rPr lang="en-US" u="sng" dirty="0" smtClean="0"/>
              <a:t>Procedure:</a:t>
            </a:r>
          </a:p>
          <a:p>
            <a:r>
              <a:rPr lang="en-US" dirty="0" smtClean="0"/>
              <a:t>starting point: </a:t>
            </a:r>
            <a:r>
              <a:rPr lang="en-US" b="1" dirty="0" err="1"/>
              <a:t>S</a:t>
            </a:r>
            <a:r>
              <a:rPr lang="en-US" b="1" dirty="0" err="1" smtClean="0"/>
              <a:t>cratchtruck</a:t>
            </a:r>
            <a:endParaRPr lang="en-US" b="1" dirty="0" smtClean="0"/>
          </a:p>
          <a:p>
            <a:r>
              <a:rPr lang="en-US" dirty="0" smtClean="0"/>
              <a:t>network search: </a:t>
            </a:r>
            <a:r>
              <a:rPr lang="en-US" b="1" dirty="0" smtClean="0"/>
              <a:t>friends</a:t>
            </a:r>
          </a:p>
          <a:p>
            <a:r>
              <a:rPr lang="en-US" dirty="0" smtClean="0"/>
              <a:t>selection principle: </a:t>
            </a:r>
            <a:r>
              <a:rPr lang="en-US" b="1" dirty="0" smtClean="0"/>
              <a:t>self-description matches 2 dictionaries</a:t>
            </a:r>
            <a:endParaRPr lang="en-US" b="1" dirty="0"/>
          </a:p>
        </p:txBody>
      </p:sp>
      <p:sp>
        <p:nvSpPr>
          <p:cNvPr id="4" name="TextBox 3"/>
          <p:cNvSpPr txBox="1"/>
          <p:nvPr/>
        </p:nvSpPr>
        <p:spPr>
          <a:xfrm>
            <a:off x="36095" y="44116"/>
            <a:ext cx="4307306" cy="369332"/>
          </a:xfrm>
          <a:prstGeom prst="rect">
            <a:avLst/>
          </a:prstGeom>
          <a:noFill/>
        </p:spPr>
        <p:txBody>
          <a:bodyPr wrap="square" rtlCol="0">
            <a:spAutoFit/>
          </a:bodyPr>
          <a:lstStyle/>
          <a:p>
            <a:r>
              <a:rPr lang="en-US" dirty="0" smtClean="0"/>
              <a:t>NOTES ON SNOWBALLING TWITTER DATA</a:t>
            </a:r>
            <a:endParaRPr lang="en-US" dirty="0"/>
          </a:p>
        </p:txBody>
      </p:sp>
    </p:spTree>
    <p:extLst>
      <p:ext uri="{BB962C8B-B14F-4D97-AF65-F5344CB8AC3E}">
        <p14:creationId xmlns:p14="http://schemas.microsoft.com/office/powerpoint/2010/main" val="184051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Twitter Data Calls</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err="1"/>
              <a:t>friends.ids</a:t>
            </a:r>
            <a:r>
              <a:rPr lang="en-US" dirty="0"/>
              <a:t> returns friendship ties (from, to)</a:t>
            </a:r>
          </a:p>
          <a:p>
            <a:pPr lvl="1"/>
            <a:r>
              <a:rPr lang="en-US" dirty="0"/>
              <a:t>5000 per call at  one minute per call = </a:t>
            </a:r>
            <a:r>
              <a:rPr lang="en-US" dirty="0" smtClean="0"/>
              <a:t>5000 friendship ties </a:t>
            </a:r>
            <a:r>
              <a:rPr lang="en-US" dirty="0"/>
              <a:t>per minute (but only one user per minute)</a:t>
            </a:r>
          </a:p>
          <a:p>
            <a:r>
              <a:rPr lang="en-US" dirty="0" err="1" smtClean="0"/>
              <a:t>users.lookup</a:t>
            </a:r>
            <a:r>
              <a:rPr lang="en-US" dirty="0" smtClean="0"/>
              <a:t> returns user info (name, description, location, last tweet, etc.)</a:t>
            </a:r>
          </a:p>
          <a:p>
            <a:pPr lvl="1"/>
            <a:r>
              <a:rPr lang="en-US" dirty="0" smtClean="0"/>
              <a:t>100 per call at six seconds per call = 1000 users per minute</a:t>
            </a:r>
            <a:endParaRPr lang="en-US" dirty="0"/>
          </a:p>
          <a:p>
            <a:pPr marL="0" indent="0">
              <a:buNone/>
            </a:pPr>
            <a:endParaRPr lang="en-US" dirty="0" smtClean="0"/>
          </a:p>
        </p:txBody>
      </p:sp>
      <p:sp>
        <p:nvSpPr>
          <p:cNvPr id="4" name="TextBox 3"/>
          <p:cNvSpPr txBox="1"/>
          <p:nvPr/>
        </p:nvSpPr>
        <p:spPr>
          <a:xfrm>
            <a:off x="1143000" y="5867399"/>
            <a:ext cx="5486400" cy="707886"/>
          </a:xfrm>
          <a:prstGeom prst="rect">
            <a:avLst/>
          </a:prstGeom>
          <a:noFill/>
        </p:spPr>
        <p:txBody>
          <a:bodyPr wrap="square" rtlCol="0">
            <a:spAutoFit/>
          </a:bodyPr>
          <a:lstStyle/>
          <a:p>
            <a:r>
              <a:rPr lang="en-US" sz="2000" dirty="0"/>
              <a:t>more info at https://dev.twitter.com/docs/api/1.1</a:t>
            </a:r>
          </a:p>
          <a:p>
            <a:endParaRPr lang="en-US" sz="2000" dirty="0"/>
          </a:p>
        </p:txBody>
      </p:sp>
      <p:sp>
        <p:nvSpPr>
          <p:cNvPr id="5" name="TextBox 4"/>
          <p:cNvSpPr txBox="1"/>
          <p:nvPr/>
        </p:nvSpPr>
        <p:spPr>
          <a:xfrm>
            <a:off x="36095" y="44116"/>
            <a:ext cx="4307306" cy="369332"/>
          </a:xfrm>
          <a:prstGeom prst="rect">
            <a:avLst/>
          </a:prstGeom>
          <a:noFill/>
        </p:spPr>
        <p:txBody>
          <a:bodyPr wrap="square" rtlCol="0">
            <a:spAutoFit/>
          </a:bodyPr>
          <a:lstStyle/>
          <a:p>
            <a:r>
              <a:rPr lang="en-US" dirty="0" smtClean="0"/>
              <a:t>NOTES ON SNOWBALLING TWITTER DATA</a:t>
            </a:r>
            <a:endParaRPr lang="en-US" dirty="0"/>
          </a:p>
        </p:txBody>
      </p:sp>
    </p:spTree>
    <p:extLst>
      <p:ext uri="{BB962C8B-B14F-4D97-AF65-F5344CB8AC3E}">
        <p14:creationId xmlns:p14="http://schemas.microsoft.com/office/powerpoint/2010/main" val="263919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ormAutofit/>
          </a:bodyPr>
          <a:lstStyle/>
          <a:p>
            <a:r>
              <a:rPr lang="en-US" dirty="0" smtClean="0"/>
              <a:t>Snowballing Twitter Data</a:t>
            </a:r>
            <a:endParaRPr lang="en-US" dirty="0"/>
          </a:p>
        </p:txBody>
      </p:sp>
      <p:sp>
        <p:nvSpPr>
          <p:cNvPr id="3" name="Content Placeholder 2"/>
          <p:cNvSpPr>
            <a:spLocks noGrp="1"/>
          </p:cNvSpPr>
          <p:nvPr>
            <p:ph idx="1"/>
          </p:nvPr>
        </p:nvSpPr>
        <p:spPr/>
        <p:txBody>
          <a:bodyPr/>
          <a:lstStyle/>
          <a:p>
            <a:pPr marL="0" indent="0">
              <a:buNone/>
            </a:pPr>
            <a:r>
              <a:rPr lang="en-US" u="sng" dirty="0" smtClean="0"/>
              <a:t>Results:</a:t>
            </a:r>
          </a:p>
          <a:p>
            <a:pPr marL="0" indent="0">
              <a:buNone/>
            </a:pPr>
            <a:endParaRPr lang="en-US" dirty="0"/>
          </a:p>
        </p:txBody>
      </p:sp>
      <p:sp>
        <p:nvSpPr>
          <p:cNvPr id="4" name="TextBox 3"/>
          <p:cNvSpPr txBox="1"/>
          <p:nvPr/>
        </p:nvSpPr>
        <p:spPr>
          <a:xfrm>
            <a:off x="36095" y="44116"/>
            <a:ext cx="4307306" cy="369332"/>
          </a:xfrm>
          <a:prstGeom prst="rect">
            <a:avLst/>
          </a:prstGeom>
          <a:noFill/>
        </p:spPr>
        <p:txBody>
          <a:bodyPr wrap="square" rtlCol="0">
            <a:spAutoFit/>
          </a:bodyPr>
          <a:lstStyle/>
          <a:p>
            <a:r>
              <a:rPr lang="en-US" dirty="0" smtClean="0"/>
              <a:t>NOTES ON SNOWBALLING TWITTER DATA</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39802570"/>
              </p:ext>
            </p:extLst>
          </p:nvPr>
        </p:nvGraphicFramePr>
        <p:xfrm>
          <a:off x="36093" y="2438400"/>
          <a:ext cx="9107907" cy="3962400"/>
        </p:xfrm>
        <a:graphic>
          <a:graphicData uri="http://schemas.openxmlformats.org/drawingml/2006/table">
            <a:tbl>
              <a:tblPr>
                <a:tableStyleId>{2D5ABB26-0587-4C30-8999-92F81FD0307C}</a:tableStyleId>
              </a:tblPr>
              <a:tblGrid>
                <a:gridCol w="1078791"/>
                <a:gridCol w="1078791"/>
                <a:gridCol w="1753033"/>
                <a:gridCol w="1123739"/>
                <a:gridCol w="1753033"/>
                <a:gridCol w="994508"/>
                <a:gridCol w="1326012"/>
              </a:tblGrid>
              <a:tr h="981114">
                <a:tc>
                  <a:txBody>
                    <a:bodyPr/>
                    <a:lstStyle/>
                    <a:p>
                      <a:pPr algn="ctr" fontAlgn="b"/>
                      <a:r>
                        <a:rPr lang="en-US" sz="2000" u="none" strike="noStrike" dirty="0" smtClean="0">
                          <a:effectLst/>
                        </a:rPr>
                        <a:t>Steps</a:t>
                      </a:r>
                      <a:endParaRPr lang="en-US" sz="2000" b="0" i="0" u="none" strike="noStrike" dirty="0">
                        <a:solidFill>
                          <a:srgbClr val="000000"/>
                        </a:solidFill>
                        <a:effectLst/>
                        <a:latin typeface="Calibri"/>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smtClean="0">
                          <a:effectLst/>
                        </a:rPr>
                        <a:t>Time</a:t>
                      </a:r>
                      <a:endParaRPr lang="en-US" sz="2000" b="0" i="0" u="none" strike="noStrike" dirty="0">
                        <a:solidFill>
                          <a:srgbClr val="000000"/>
                        </a:solidFill>
                        <a:effectLst/>
                        <a:latin typeface="Calibri"/>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smtClean="0">
                          <a:effectLst/>
                        </a:rPr>
                        <a:t>Possible</a:t>
                      </a:r>
                      <a:endParaRPr lang="en-US" sz="2000" b="0" i="0" u="none" strike="noStrike" dirty="0">
                        <a:solidFill>
                          <a:srgbClr val="000000"/>
                        </a:solidFill>
                        <a:effectLst/>
                        <a:latin typeface="Calibri"/>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smtClean="0">
                          <a:effectLst/>
                        </a:rPr>
                        <a:t>Already Done</a:t>
                      </a:r>
                      <a:endParaRPr lang="en-US" sz="2000" b="0" i="0" u="none" strike="noStrike" dirty="0">
                        <a:solidFill>
                          <a:srgbClr val="000000"/>
                        </a:solidFill>
                        <a:effectLst/>
                        <a:latin typeface="Calibri"/>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smtClean="0">
                          <a:effectLst/>
                        </a:rPr>
                        <a:t>Selected</a:t>
                      </a:r>
                      <a:endParaRPr lang="en-US" sz="2000" b="0" i="0" u="none" strike="noStrike" dirty="0">
                        <a:solidFill>
                          <a:srgbClr val="000000"/>
                        </a:solidFill>
                        <a:effectLst/>
                        <a:latin typeface="Calibri"/>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smtClean="0">
                          <a:effectLst/>
                        </a:rPr>
                        <a:t>Collected</a:t>
                      </a:r>
                      <a:endParaRPr lang="en-US" sz="2000" b="0" i="0" u="none" strike="noStrike" dirty="0">
                        <a:solidFill>
                          <a:srgbClr val="000000"/>
                        </a:solidFill>
                        <a:effectLst/>
                        <a:latin typeface="Calibri"/>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smtClean="0">
                          <a:effectLst/>
                        </a:rPr>
                        <a:t>Friends</a:t>
                      </a:r>
                      <a:endParaRPr lang="en-US" sz="2000" b="0" i="0" u="none" strike="noStrike" dirty="0">
                        <a:solidFill>
                          <a:srgbClr val="000000"/>
                        </a:solidFill>
                        <a:effectLst/>
                        <a:latin typeface="Calibri"/>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2052">
                <a:tc>
                  <a:txBody>
                    <a:bodyPr/>
                    <a:lstStyle/>
                    <a:p>
                      <a:pPr algn="ctr" fontAlgn="b"/>
                      <a:r>
                        <a:rPr lang="en-US" sz="2000" i="1" u="none" strike="noStrike" dirty="0">
                          <a:effectLst/>
                        </a:rPr>
                        <a:t>1</a:t>
                      </a:r>
                      <a:endParaRPr lang="en-US" sz="2000" b="0" i="1" u="none" strike="noStrike" dirty="0">
                        <a:solidFill>
                          <a:srgbClr val="000000"/>
                        </a:solidFill>
                        <a:effectLst/>
                        <a:latin typeface="Calibri"/>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a:effectLst/>
                        </a:rPr>
                        <a:t>1 min</a:t>
                      </a:r>
                      <a:endParaRPr lang="en-US" sz="2000" b="0" i="0" u="none" strike="noStrike">
                        <a:solidFill>
                          <a:srgbClr val="000000"/>
                        </a:solidFill>
                        <a:effectLst/>
                        <a:latin typeface="Calibri"/>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1</a:t>
                      </a:r>
                      <a:endParaRPr lang="en-US" sz="2000" b="0" i="0" u="none" strike="noStrike" dirty="0">
                        <a:solidFill>
                          <a:srgbClr val="000000"/>
                        </a:solidFill>
                        <a:effectLst/>
                        <a:latin typeface="Calibri"/>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1</a:t>
                      </a:r>
                      <a:endParaRPr lang="en-US" sz="2000" b="0" i="0" u="none" strike="noStrike" dirty="0">
                        <a:solidFill>
                          <a:srgbClr val="000000"/>
                        </a:solidFill>
                        <a:effectLst/>
                        <a:latin typeface="Calibri"/>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3002</a:t>
                      </a:r>
                      <a:endParaRPr lang="en-US" sz="2000" b="0" i="0" u="none" strike="noStrike" dirty="0">
                        <a:solidFill>
                          <a:srgbClr val="000000"/>
                        </a:solidFill>
                        <a:effectLst/>
                        <a:latin typeface="Calibri"/>
                      </a:endParaRPr>
                    </a:p>
                  </a:txBody>
                  <a:tcPr marL="9525" marR="9525" marT="9525" marB="0" anchor="ctr">
                    <a:lnT w="12700" cap="flat" cmpd="sng" algn="ctr">
                      <a:solidFill>
                        <a:schemeClr val="tx1"/>
                      </a:solidFill>
                      <a:prstDash val="solid"/>
                      <a:round/>
                      <a:headEnd type="none" w="med" len="med"/>
                      <a:tailEnd type="none" w="med" len="med"/>
                    </a:lnT>
                  </a:tcPr>
                </a:tc>
              </a:tr>
              <a:tr h="981114">
                <a:tc>
                  <a:txBody>
                    <a:bodyPr/>
                    <a:lstStyle/>
                    <a:p>
                      <a:pPr algn="ctr" fontAlgn="b"/>
                      <a:r>
                        <a:rPr lang="en-US" sz="2000" i="1" u="none" strike="noStrike" dirty="0">
                          <a:effectLst/>
                        </a:rPr>
                        <a:t>2</a:t>
                      </a:r>
                      <a:endParaRPr lang="en-US" sz="2000" b="0" i="1"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a:effectLst/>
                        </a:rPr>
                        <a:t>1 hr 42 mins</a:t>
                      </a:r>
                      <a:endParaRPr lang="en-US" sz="2000" b="0" i="0" u="none" strike="noStrike">
                        <a:solidFill>
                          <a:srgbClr val="000000"/>
                        </a:solidFill>
                        <a:effectLst/>
                        <a:latin typeface="Calibri"/>
                      </a:endParaRPr>
                    </a:p>
                  </a:txBody>
                  <a:tcPr marL="9525" marR="9525" marT="9525" marB="0" anchor="ctr"/>
                </a:tc>
                <a:tc>
                  <a:txBody>
                    <a:bodyPr/>
                    <a:lstStyle/>
                    <a:p>
                      <a:pPr algn="ctr" fontAlgn="b"/>
                      <a:r>
                        <a:rPr lang="en-US" sz="2000" u="none" strike="noStrike">
                          <a:effectLst/>
                        </a:rPr>
                        <a:t>3002</a:t>
                      </a:r>
                      <a:endParaRPr lang="en-US" sz="2000" b="0" i="0" u="none" strike="noStrike">
                        <a:solidFill>
                          <a:srgbClr val="000000"/>
                        </a:solidFill>
                        <a:effectLst/>
                        <a:latin typeface="Calibri"/>
                      </a:endParaRPr>
                    </a:p>
                  </a:txBody>
                  <a:tcPr marL="9525" marR="9525" marT="9525" marB="0" anchor="ctr"/>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ctr"/>
                </a:tc>
                <a:tc>
                  <a:txBody>
                    <a:bodyPr/>
                    <a:lstStyle/>
                    <a:p>
                      <a:pPr algn="ctr" fontAlgn="b"/>
                      <a:r>
                        <a:rPr lang="en-US" sz="2000" u="none" strike="noStrike">
                          <a:effectLst/>
                        </a:rPr>
                        <a:t>91</a:t>
                      </a:r>
                      <a:endParaRPr lang="en-US" sz="2000" b="0" i="0" u="none" strike="noStrike">
                        <a:solidFill>
                          <a:srgbClr val="000000"/>
                        </a:solidFill>
                        <a:effectLst/>
                        <a:latin typeface="Calibri"/>
                      </a:endParaRPr>
                    </a:p>
                  </a:txBody>
                  <a:tcPr marL="9525" marR="9525" marT="9525" marB="0" anchor="ctr"/>
                </a:tc>
                <a:tc>
                  <a:txBody>
                    <a:bodyPr/>
                    <a:lstStyle/>
                    <a:p>
                      <a:pPr algn="ctr" fontAlgn="b"/>
                      <a:r>
                        <a:rPr lang="en-US" sz="2000" u="none" strike="noStrike" dirty="0">
                          <a:effectLst/>
                        </a:rPr>
                        <a:t>88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106769</a:t>
                      </a:r>
                      <a:endParaRPr lang="en-US" sz="2000" b="0" i="0" u="none" strike="noStrike" dirty="0">
                        <a:solidFill>
                          <a:srgbClr val="000000"/>
                        </a:solidFill>
                        <a:effectLst/>
                        <a:latin typeface="Calibri"/>
                      </a:endParaRPr>
                    </a:p>
                  </a:txBody>
                  <a:tcPr marL="9525" marR="9525" marT="9525" marB="0" anchor="ctr"/>
                </a:tc>
              </a:tr>
              <a:tr h="1458120">
                <a:tc>
                  <a:txBody>
                    <a:bodyPr/>
                    <a:lstStyle/>
                    <a:p>
                      <a:pPr algn="ctr" fontAlgn="b"/>
                      <a:r>
                        <a:rPr lang="en-US" sz="2000" i="1" u="none" strike="noStrike" dirty="0">
                          <a:effectLst/>
                        </a:rPr>
                        <a:t>3</a:t>
                      </a:r>
                      <a:endParaRPr lang="en-US" sz="2000" b="0" i="1" u="none" strike="noStrike" dirty="0">
                        <a:solidFill>
                          <a:srgbClr val="000000"/>
                        </a:solidFill>
                        <a:effectLst/>
                        <a:latin typeface="Calibri"/>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3 </a:t>
                      </a:r>
                      <a:r>
                        <a:rPr lang="en-US" sz="2000" u="none" strike="noStrike" dirty="0" err="1">
                          <a:effectLst/>
                        </a:rPr>
                        <a:t>dys</a:t>
                      </a:r>
                      <a:r>
                        <a:rPr lang="en-US" sz="2000" u="none" strike="noStrike" dirty="0">
                          <a:effectLst/>
                        </a:rPr>
                        <a:t> 4 </a:t>
                      </a:r>
                      <a:r>
                        <a:rPr lang="en-US" sz="2000" u="none" strike="noStrike" dirty="0" err="1">
                          <a:effectLst/>
                        </a:rPr>
                        <a:t>hrs</a:t>
                      </a:r>
                      <a:r>
                        <a:rPr lang="en-US" sz="2000" u="none" strike="noStrike" dirty="0">
                          <a:effectLst/>
                        </a:rPr>
                        <a:t> 24 </a:t>
                      </a:r>
                      <a:r>
                        <a:rPr lang="en-US" sz="2000" u="none" strike="noStrike" dirty="0" err="1">
                          <a:effectLst/>
                        </a:rPr>
                        <a:t>mins</a:t>
                      </a:r>
                      <a:endParaRPr lang="en-US" sz="2000" b="0" i="0" u="none" strike="noStrike" dirty="0">
                        <a:solidFill>
                          <a:srgbClr val="000000"/>
                        </a:solidFill>
                        <a:effectLst/>
                        <a:latin typeface="Calibri"/>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67764</a:t>
                      </a:r>
                      <a:endParaRPr lang="en-US" sz="2000" b="0" i="0" u="none" strike="noStrike" dirty="0">
                        <a:solidFill>
                          <a:srgbClr val="000000"/>
                        </a:solidFill>
                        <a:effectLst/>
                        <a:latin typeface="Calibri"/>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rPr>
                        <a:t>2383</a:t>
                      </a:r>
                      <a:endParaRPr lang="en-US" sz="2000" b="0" i="0" u="none" strike="noStrike">
                        <a:solidFill>
                          <a:srgbClr val="000000"/>
                        </a:solidFill>
                        <a:effectLst/>
                        <a:latin typeface="Calibri"/>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rPr>
                        <a:t>4359</a:t>
                      </a:r>
                      <a:endParaRPr lang="en-US" sz="2000" b="0" i="0" u="none" strike="noStrike">
                        <a:solidFill>
                          <a:srgbClr val="000000"/>
                        </a:solidFill>
                        <a:effectLst/>
                        <a:latin typeface="Calibri"/>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rPr>
                        <a:t>4324</a:t>
                      </a:r>
                      <a:endParaRPr lang="en-US" sz="2000" b="0" i="0" u="none" strike="noStrike">
                        <a:solidFill>
                          <a:srgbClr val="000000"/>
                        </a:solidFill>
                        <a:effectLst/>
                        <a:latin typeface="Calibri"/>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2511143</a:t>
                      </a:r>
                      <a:endParaRPr lang="en-US" sz="2000" b="0" i="0" u="none" strike="noStrike" dirty="0">
                        <a:solidFill>
                          <a:srgbClr val="000000"/>
                        </a:solidFill>
                        <a:effectLst/>
                        <a:latin typeface="Calibri"/>
                      </a:endParaRPr>
                    </a:p>
                  </a:txBody>
                  <a:tcPr marL="9525" marR="9525" marT="9525" marB="0" anchor="ct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72224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for Food Trucks Paper</a:t>
            </a:r>
            <a:endParaRPr lang="en-US" dirty="0"/>
          </a:p>
        </p:txBody>
      </p:sp>
      <p:sp>
        <p:nvSpPr>
          <p:cNvPr id="3" name="Content Placeholder 2"/>
          <p:cNvSpPr>
            <a:spLocks noGrp="1"/>
          </p:cNvSpPr>
          <p:nvPr>
            <p:ph idx="1"/>
          </p:nvPr>
        </p:nvSpPr>
        <p:spPr/>
        <p:txBody>
          <a:bodyPr/>
          <a:lstStyle/>
          <a:p>
            <a:r>
              <a:rPr lang="en-US" dirty="0" smtClean="0"/>
              <a:t>Get </a:t>
            </a:r>
            <a:r>
              <a:rPr lang="en-US" dirty="0" smtClean="0"/>
              <a:t>Twitter </a:t>
            </a:r>
            <a:r>
              <a:rPr lang="en-US" dirty="0" smtClean="0"/>
              <a:t>data on possible trucks</a:t>
            </a:r>
          </a:p>
          <a:p>
            <a:r>
              <a:rPr lang="en-US" dirty="0" smtClean="0"/>
              <a:t>Identify </a:t>
            </a:r>
            <a:r>
              <a:rPr lang="en-US" dirty="0" smtClean="0"/>
              <a:t>trucks</a:t>
            </a:r>
          </a:p>
          <a:p>
            <a:r>
              <a:rPr lang="en-US" dirty="0" smtClean="0"/>
              <a:t>Get idiosyncratic trucks from Twitter via in-degree</a:t>
            </a:r>
            <a:endParaRPr lang="en-US" dirty="0" smtClean="0"/>
          </a:p>
          <a:p>
            <a:r>
              <a:rPr lang="en-US" dirty="0" smtClean="0"/>
              <a:t>Match trucks to cities</a:t>
            </a:r>
          </a:p>
          <a:p>
            <a:r>
              <a:rPr lang="en-US" dirty="0" smtClean="0"/>
              <a:t>Get additional data (demographics, </a:t>
            </a:r>
            <a:r>
              <a:rPr lang="en-US" dirty="0" smtClean="0"/>
              <a:t>chains, microbreweries</a:t>
            </a:r>
            <a:r>
              <a:rPr lang="en-US" dirty="0" smtClean="0"/>
              <a:t>, weather, etc.)</a:t>
            </a:r>
          </a:p>
          <a:p>
            <a:r>
              <a:rPr lang="en-US" dirty="0" smtClean="0"/>
              <a:t>Regressions!</a:t>
            </a:r>
            <a:endParaRPr lang="en-US" dirty="0"/>
          </a:p>
        </p:txBody>
      </p:sp>
      <p:sp>
        <p:nvSpPr>
          <p:cNvPr id="4" name="TextBox 3"/>
          <p:cNvSpPr txBox="1"/>
          <p:nvPr/>
        </p:nvSpPr>
        <p:spPr>
          <a:xfrm>
            <a:off x="1143000" y="6343710"/>
            <a:ext cx="6096000" cy="400110"/>
          </a:xfrm>
          <a:prstGeom prst="rect">
            <a:avLst/>
          </a:prstGeom>
          <a:noFill/>
        </p:spPr>
        <p:txBody>
          <a:bodyPr wrap="square" rtlCol="0">
            <a:spAutoFit/>
          </a:bodyPr>
          <a:lstStyle/>
          <a:p>
            <a:r>
              <a:rPr lang="en-US" sz="2000" dirty="0" smtClean="0"/>
              <a:t>Co-author: Daphne </a:t>
            </a:r>
            <a:r>
              <a:rPr lang="en-US" sz="2000" dirty="0" err="1" smtClean="0"/>
              <a:t>Demetry</a:t>
            </a:r>
            <a:r>
              <a:rPr lang="en-US" sz="2000" dirty="0" smtClean="0"/>
              <a:t>, Northwestern University</a:t>
            </a:r>
            <a:endParaRPr lang="en-US" sz="2000" dirty="0"/>
          </a:p>
        </p:txBody>
      </p:sp>
      <p:sp>
        <p:nvSpPr>
          <p:cNvPr id="5" name="TextBox 4"/>
          <p:cNvSpPr txBox="1"/>
          <p:nvPr/>
        </p:nvSpPr>
        <p:spPr>
          <a:xfrm>
            <a:off x="36095" y="44116"/>
            <a:ext cx="4307306" cy="369332"/>
          </a:xfrm>
          <a:prstGeom prst="rect">
            <a:avLst/>
          </a:prstGeom>
          <a:noFill/>
        </p:spPr>
        <p:txBody>
          <a:bodyPr wrap="square" rtlCol="0">
            <a:spAutoFit/>
          </a:bodyPr>
          <a:lstStyle/>
          <a:p>
            <a:r>
              <a:rPr lang="en-US" dirty="0" smtClean="0"/>
              <a:t>NOTES ON SNOWBALLING TWITTER DATA</a:t>
            </a:r>
            <a:endParaRPr lang="en-US" dirty="0"/>
          </a:p>
        </p:txBody>
      </p:sp>
    </p:spTree>
    <p:extLst>
      <p:ext uri="{BB962C8B-B14F-4D97-AF65-F5344CB8AC3E}">
        <p14:creationId xmlns:p14="http://schemas.microsoft.com/office/powerpoint/2010/main" val="3938069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normAutofit/>
          </a:bodyPr>
          <a:lstStyle/>
          <a:p>
            <a:r>
              <a:rPr lang="en-US" dirty="0" smtClean="0"/>
              <a:t>Now We’re Doing </a:t>
            </a:r>
            <a:r>
              <a:rPr lang="en-US" dirty="0" smtClean="0"/>
              <a:t>Social Science!</a:t>
            </a:r>
            <a:endParaRPr lang="en-US" dirty="0"/>
          </a:p>
        </p:txBody>
      </p:sp>
      <p:sp>
        <p:nvSpPr>
          <p:cNvPr id="8" name="TextBox 7"/>
          <p:cNvSpPr txBox="1"/>
          <p:nvPr/>
        </p:nvSpPr>
        <p:spPr>
          <a:xfrm>
            <a:off x="36095" y="44116"/>
            <a:ext cx="4307306" cy="369332"/>
          </a:xfrm>
          <a:prstGeom prst="rect">
            <a:avLst/>
          </a:prstGeom>
          <a:noFill/>
        </p:spPr>
        <p:txBody>
          <a:bodyPr wrap="square" rtlCol="0">
            <a:spAutoFit/>
          </a:bodyPr>
          <a:lstStyle/>
          <a:p>
            <a:r>
              <a:rPr lang="en-US" dirty="0" smtClean="0"/>
              <a:t>NOTES ON SNOWBALLING TWITTER DATA</a:t>
            </a:r>
            <a:endParaRPr lang="en-US" dirty="0"/>
          </a:p>
        </p:txBody>
      </p:sp>
      <p:pic>
        <p:nvPicPr>
          <p:cNvPr id="5" name="Picture 4"/>
          <p:cNvPicPr/>
          <p:nvPr/>
        </p:nvPicPr>
        <p:blipFill rotWithShape="1">
          <a:blip r:embed="rId2"/>
          <a:srcRect l="28931" t="32123" r="29560" b="21196"/>
          <a:stretch/>
        </p:blipFill>
        <p:spPr bwMode="auto">
          <a:xfrm>
            <a:off x="304800" y="1295400"/>
            <a:ext cx="8610600" cy="5410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44552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992562"/>
          </a:xfrm>
        </p:spPr>
        <p:txBody>
          <a:bodyPr>
            <a:normAutofit/>
          </a:bodyPr>
          <a:lstStyle/>
          <a:p>
            <a:r>
              <a:rPr lang="en-US" dirty="0" smtClean="0"/>
              <a:t>But Why Collect Twitter Data on Gourmet Food trucks?</a:t>
            </a:r>
            <a:endParaRPr lang="en-US" dirty="0"/>
          </a:p>
        </p:txBody>
      </p:sp>
    </p:spTree>
    <p:extLst>
      <p:ext uri="{BB962C8B-B14F-4D97-AF65-F5344CB8AC3E}">
        <p14:creationId xmlns:p14="http://schemas.microsoft.com/office/powerpoint/2010/main" val="3840730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1300</TotalTime>
  <Words>1512</Words>
  <Application>Microsoft Office PowerPoint</Application>
  <PresentationFormat>On-screen Show (4:3)</PresentationFormat>
  <Paragraphs>216</Paragraphs>
  <Slides>22</Slides>
  <Notes>17</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From Twitter API to Social Science Paper</vt:lpstr>
      <vt:lpstr>Outline</vt:lpstr>
      <vt:lpstr>Snowballing Twitter Data</vt:lpstr>
      <vt:lpstr>Snowballing Twitter Data</vt:lpstr>
      <vt:lpstr>Twitter Data Calls</vt:lpstr>
      <vt:lpstr>Snowballing Twitter Data</vt:lpstr>
      <vt:lpstr>Workflow for Food Trucks Paper</vt:lpstr>
      <vt:lpstr>Now We’re Doing Social Science!</vt:lpstr>
      <vt:lpstr>But Why Collect Twitter Data on Gourmet Food trucks?</vt:lpstr>
      <vt:lpstr>How Well Do They Mesh?</vt:lpstr>
      <vt:lpstr>How Well Do They Mesh?</vt:lpstr>
      <vt:lpstr>How Well Do They Mesh?</vt:lpstr>
      <vt:lpstr>How Well Do They Mesh?</vt:lpstr>
      <vt:lpstr>How Well Do They Mesh?</vt:lpstr>
      <vt:lpstr>How Well Do They Mesh?</vt:lpstr>
      <vt:lpstr>The Fallout</vt:lpstr>
      <vt:lpstr>A Possible Way Forward</vt:lpstr>
      <vt:lpstr>A Typology of Examples that Cross the Offline/Online Divide</vt:lpstr>
      <vt:lpstr>A Typology of Examples that Cross the Offline/Online Divide</vt:lpstr>
      <vt:lpstr>A Typology of Examples that Cross the Offline/Online Divide</vt:lpstr>
      <vt:lpstr>Why the Case of Gourmet Food Trucks Bridges Offline and Online</vt:lpstr>
      <vt:lpstr>Comparison of Twitter Data to Standard Organizational Data</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Big Data to Do Sociology: Bridging the Offline/Online Canyon</dc:title>
  <dc:creator>Todd</dc:creator>
  <cp:lastModifiedBy>Todd</cp:lastModifiedBy>
  <cp:revision>37</cp:revision>
  <dcterms:created xsi:type="dcterms:W3CDTF">2013-11-12T22:04:01Z</dcterms:created>
  <dcterms:modified xsi:type="dcterms:W3CDTF">2014-05-20T17:37:15Z</dcterms:modified>
</cp:coreProperties>
</file>