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84" r:id="rId1"/>
  </p:sldMasterIdLst>
  <p:notesMasterIdLst>
    <p:notesMasterId r:id="rId23"/>
  </p:notesMasterIdLst>
  <p:sldIdLst>
    <p:sldId id="256" r:id="rId2"/>
    <p:sldId id="374" r:id="rId3"/>
    <p:sldId id="375" r:id="rId4"/>
    <p:sldId id="377" r:id="rId5"/>
    <p:sldId id="393" r:id="rId6"/>
    <p:sldId id="385" r:id="rId7"/>
    <p:sldId id="384" r:id="rId8"/>
    <p:sldId id="395" r:id="rId9"/>
    <p:sldId id="394" r:id="rId10"/>
    <p:sldId id="398" r:id="rId11"/>
    <p:sldId id="399" r:id="rId12"/>
    <p:sldId id="397" r:id="rId13"/>
    <p:sldId id="391" r:id="rId14"/>
    <p:sldId id="381" r:id="rId15"/>
    <p:sldId id="387" r:id="rId16"/>
    <p:sldId id="373" r:id="rId17"/>
    <p:sldId id="388" r:id="rId18"/>
    <p:sldId id="389" r:id="rId19"/>
    <p:sldId id="390" r:id="rId20"/>
    <p:sldId id="380" r:id="rId21"/>
    <p:sldId id="38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D8207650-0B4C-844A-843D-04C8499C0848}">
          <p14:sldIdLst>
            <p14:sldId id="256"/>
            <p14:sldId id="374"/>
            <p14:sldId id="375"/>
            <p14:sldId id="377"/>
            <p14:sldId id="393"/>
            <p14:sldId id="385"/>
            <p14:sldId id="384"/>
            <p14:sldId id="395"/>
            <p14:sldId id="394"/>
            <p14:sldId id="398"/>
            <p14:sldId id="399"/>
            <p14:sldId id="397"/>
            <p14:sldId id="391"/>
            <p14:sldId id="381"/>
            <p14:sldId id="387"/>
            <p14:sldId id="373"/>
            <p14:sldId id="388"/>
            <p14:sldId id="389"/>
            <p14:sldId id="390"/>
            <p14:sldId id="380"/>
            <p14:sldId id="3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6"/>
    <p:restoredTop sz="94554"/>
  </p:normalViewPr>
  <p:slideViewPr>
    <p:cSldViewPr snapToGrid="0" snapToObjects="1">
      <p:cViewPr varScale="1">
        <p:scale>
          <a:sx n="108" d="100"/>
          <a:sy n="108" d="100"/>
        </p:scale>
        <p:origin x="1720" y="18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9ACC2-15F4-9549-B7EC-0A2B034E938B}" type="datetimeFigureOut">
              <a:rPr kumimoji="1" lang="ja-JP" altLang="en-US" smtClean="0"/>
              <a:t>2021/2/4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2704F-7F34-5D4A-A451-26A3081CB5EA}" type="slidenum">
              <a:rPr kumimoji="1" lang="ja-JP" altLang="en-US" smtClean="0"/>
              <a:t>‹#›</a:t>
            </a:fld>
            <a:endParaRPr kumimoji="1" lang="ja-JP" altLang="en-US"/>
          </a:p>
        </p:txBody>
      </p:sp>
    </p:spTree>
    <p:extLst>
      <p:ext uri="{BB962C8B-B14F-4D97-AF65-F5344CB8AC3E}">
        <p14:creationId xmlns:p14="http://schemas.microsoft.com/office/powerpoint/2010/main" val="37889483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1</a:t>
            </a:fld>
            <a:endParaRPr kumimoji="1" lang="ja-JP" altLang="en-US"/>
          </a:p>
        </p:txBody>
      </p:sp>
    </p:spTree>
    <p:extLst>
      <p:ext uri="{BB962C8B-B14F-4D97-AF65-F5344CB8AC3E}">
        <p14:creationId xmlns:p14="http://schemas.microsoft.com/office/powerpoint/2010/main" val="382200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もうちょっとうまく書けん？</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3</a:t>
            </a:fld>
            <a:endParaRPr kumimoji="1" lang="ja-JP" altLang="en-US"/>
          </a:p>
        </p:txBody>
      </p:sp>
    </p:spTree>
    <p:extLst>
      <p:ext uri="{BB962C8B-B14F-4D97-AF65-F5344CB8AC3E}">
        <p14:creationId xmlns:p14="http://schemas.microsoft.com/office/powerpoint/2010/main" val="381419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文字の説明</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6</a:t>
            </a:fld>
            <a:endParaRPr kumimoji="1" lang="ja-JP" altLang="en-US"/>
          </a:p>
        </p:txBody>
      </p:sp>
    </p:spTree>
    <p:extLst>
      <p:ext uri="{BB962C8B-B14F-4D97-AF65-F5344CB8AC3E}">
        <p14:creationId xmlns:p14="http://schemas.microsoft.com/office/powerpoint/2010/main" val="395842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9</a:t>
            </a:fld>
            <a:endParaRPr kumimoji="1" lang="ja-JP" altLang="en-US"/>
          </a:p>
        </p:txBody>
      </p:sp>
    </p:spTree>
    <p:extLst>
      <p:ext uri="{BB962C8B-B14F-4D97-AF65-F5344CB8AC3E}">
        <p14:creationId xmlns:p14="http://schemas.microsoft.com/office/powerpoint/2010/main" val="996763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毎ステップ方策が更新されていく</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10</a:t>
            </a:fld>
            <a:endParaRPr kumimoji="1" lang="ja-JP" altLang="en-US"/>
          </a:p>
        </p:txBody>
      </p:sp>
    </p:spTree>
    <p:extLst>
      <p:ext uri="{BB962C8B-B14F-4D97-AF65-F5344CB8AC3E}">
        <p14:creationId xmlns:p14="http://schemas.microsoft.com/office/powerpoint/2010/main" val="2436831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11</a:t>
            </a:fld>
            <a:endParaRPr kumimoji="1" lang="ja-JP" altLang="en-US"/>
          </a:p>
        </p:txBody>
      </p:sp>
    </p:spTree>
    <p:extLst>
      <p:ext uri="{BB962C8B-B14F-4D97-AF65-F5344CB8AC3E}">
        <p14:creationId xmlns:p14="http://schemas.microsoft.com/office/powerpoint/2010/main" val="3464110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説明が長い</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20</a:t>
            </a:fld>
            <a:endParaRPr kumimoji="1" lang="ja-JP" altLang="en-US"/>
          </a:p>
        </p:txBody>
      </p:sp>
    </p:spTree>
    <p:extLst>
      <p:ext uri="{BB962C8B-B14F-4D97-AF65-F5344CB8AC3E}">
        <p14:creationId xmlns:p14="http://schemas.microsoft.com/office/powerpoint/2010/main" val="2838981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図 104">
            <a:extLst>
              <a:ext uri="{FF2B5EF4-FFF2-40B4-BE49-F238E27FC236}">
                <a16:creationId xmlns:a16="http://schemas.microsoft.com/office/drawing/2014/main" id="{F3338E6D-4DAA-0249-8046-AFDFBF94569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8" y="0"/>
            <a:ext cx="914128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13914"/>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r>
              <a:rPr kumimoji="1" lang="en-US" altLang="ja-JP" dirty="0"/>
              <a:t>/21</a:t>
            </a:r>
          </a:p>
        </p:txBody>
      </p:sp>
    </p:spTree>
    <p:extLst>
      <p:ext uri="{BB962C8B-B14F-4D97-AF65-F5344CB8AC3E}">
        <p14:creationId xmlns:p14="http://schemas.microsoft.com/office/powerpoint/2010/main" val="177529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6520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177422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pic>
        <p:nvPicPr>
          <p:cNvPr id="7" name="図 2">
            <a:extLst>
              <a:ext uri="{FF2B5EF4-FFF2-40B4-BE49-F238E27FC236}">
                <a16:creationId xmlns:a16="http://schemas.microsoft.com/office/drawing/2014/main" id="{705CD858-9718-9443-A370-7779DE72FB2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9" y="0"/>
            <a:ext cx="9142642" cy="16269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8" name="Title Placeholder 1">
            <a:extLst>
              <a:ext uri="{FF2B5EF4-FFF2-40B4-BE49-F238E27FC236}">
                <a16:creationId xmlns:a16="http://schemas.microsoft.com/office/drawing/2014/main" id="{51AC4FD6-5C96-E849-854E-7800D1841330}"/>
              </a:ext>
            </a:extLst>
          </p:cNvPr>
          <p:cNvSpPr>
            <a:spLocks noGrp="1"/>
          </p:cNvSpPr>
          <p:nvPr>
            <p:ph type="title"/>
          </p:nvPr>
        </p:nvSpPr>
        <p:spPr>
          <a:xfrm>
            <a:off x="335572" y="271342"/>
            <a:ext cx="8480182" cy="58444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2" name="日付プレースホルダー 1">
            <a:extLst>
              <a:ext uri="{FF2B5EF4-FFF2-40B4-BE49-F238E27FC236}">
                <a16:creationId xmlns:a16="http://schemas.microsoft.com/office/drawing/2014/main" id="{3A47412B-5D64-5446-8224-C9216174608F}"/>
              </a:ext>
            </a:extLst>
          </p:cNvPr>
          <p:cNvSpPr>
            <a:spLocks noGrp="1"/>
          </p:cNvSpPr>
          <p:nvPr>
            <p:ph type="dt" sz="half" idx="10"/>
          </p:nvPr>
        </p:nvSpPr>
        <p:spPr/>
        <p:txBody>
          <a:bodyPr/>
          <a:lstStyle/>
          <a:p>
            <a:r>
              <a:rPr kumimoji="1" lang="en-US" altLang="ja-JP"/>
              <a:t>2021/2/9</a:t>
            </a:r>
            <a:endParaRPr kumimoji="1" lang="ja-JP" altLang="en-US"/>
          </a:p>
        </p:txBody>
      </p:sp>
      <p:sp>
        <p:nvSpPr>
          <p:cNvPr id="9" name="フッター プレースホルダー 8">
            <a:extLst>
              <a:ext uri="{FF2B5EF4-FFF2-40B4-BE49-F238E27FC236}">
                <a16:creationId xmlns:a16="http://schemas.microsoft.com/office/drawing/2014/main" id="{B292D78C-4E48-ED48-A5F7-D5AAD66D0E3F}"/>
              </a:ext>
            </a:extLst>
          </p:cNvPr>
          <p:cNvSpPr>
            <a:spLocks noGrp="1"/>
          </p:cNvSpPr>
          <p:nvPr>
            <p:ph type="ftr" sz="quarter" idx="11"/>
          </p:nvPr>
        </p:nvSpPr>
        <p:spPr/>
        <p:txBody>
          <a:bodyPr/>
          <a:lstStyle/>
          <a:p>
            <a:r>
              <a:rPr kumimoji="1" lang="en" altLang="ja-JP"/>
              <a:t>Control System Theory Group</a:t>
            </a:r>
            <a:endParaRPr kumimoji="1" lang="ja-JP" altLang="en-US"/>
          </a:p>
        </p:txBody>
      </p:sp>
      <p:sp>
        <p:nvSpPr>
          <p:cNvPr id="10" name="スライド番号プレースホルダー 9">
            <a:extLst>
              <a:ext uri="{FF2B5EF4-FFF2-40B4-BE49-F238E27FC236}">
                <a16:creationId xmlns:a16="http://schemas.microsoft.com/office/drawing/2014/main" id="{83B7D0E0-68D1-9249-97EB-E3DFC7AAC4A1}"/>
              </a:ext>
            </a:extLst>
          </p:cNvPr>
          <p:cNvSpPr>
            <a:spLocks noGrp="1"/>
          </p:cNvSpPr>
          <p:nvPr>
            <p:ph type="sldNum" sz="quarter" idx="12"/>
          </p:nvPr>
        </p:nvSpPr>
        <p:spPr/>
        <p:txBody>
          <a:bodyPr/>
          <a:lstStyle/>
          <a:p>
            <a:fld id="{5D57FD6B-29A3-3249-A29F-ABF600A8FF13}" type="slidenum">
              <a:rPr kumimoji="1" lang="ja-JP" altLang="en-US" smtClean="0"/>
              <a:t>‹#›</a:t>
            </a:fld>
            <a:r>
              <a:rPr kumimoji="1" lang="en-US" altLang="ja-JP" dirty="0"/>
              <a:t>/12</a:t>
            </a:r>
          </a:p>
        </p:txBody>
      </p:sp>
    </p:spTree>
    <p:extLst>
      <p:ext uri="{BB962C8B-B14F-4D97-AF65-F5344CB8AC3E}">
        <p14:creationId xmlns:p14="http://schemas.microsoft.com/office/powerpoint/2010/main" val="405254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810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199391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2021/2/9</a:t>
            </a:r>
            <a:endParaRPr kumimoji="1" lang="ja-JP" altLang="en-US"/>
          </a:p>
        </p:txBody>
      </p:sp>
      <p:sp>
        <p:nvSpPr>
          <p:cNvPr id="8" name="Footer Placeholder 7"/>
          <p:cNvSpPr>
            <a:spLocks noGrp="1"/>
          </p:cNvSpPr>
          <p:nvPr>
            <p:ph type="ftr" sz="quarter" idx="11"/>
          </p:nvPr>
        </p:nvSpPr>
        <p:spPr/>
        <p:txBody>
          <a:bodyPr/>
          <a:lstStyle/>
          <a:p>
            <a:r>
              <a:rPr kumimoji="1" lang="en" altLang="ja-JP"/>
              <a:t>Control System Theory Group</a:t>
            </a:r>
            <a:endParaRPr kumimoji="1" lang="ja-JP" altLang="en-US"/>
          </a:p>
        </p:txBody>
      </p:sp>
      <p:sp>
        <p:nvSpPr>
          <p:cNvPr id="9" name="Slide Number Placeholder 8"/>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41447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2021/2/9</a:t>
            </a:r>
            <a:endParaRPr kumimoji="1" lang="ja-JP" altLang="en-US"/>
          </a:p>
        </p:txBody>
      </p:sp>
      <p:sp>
        <p:nvSpPr>
          <p:cNvPr id="4" name="Footer Placeholder 3"/>
          <p:cNvSpPr>
            <a:spLocks noGrp="1"/>
          </p:cNvSpPr>
          <p:nvPr>
            <p:ph type="ftr" sz="quarter" idx="11"/>
          </p:nvPr>
        </p:nvSpPr>
        <p:spPr/>
        <p:txBody>
          <a:bodyPr/>
          <a:lstStyle/>
          <a:p>
            <a:r>
              <a:rPr kumimoji="1" lang="en" altLang="ja-JP"/>
              <a:t>Control System Theory Group</a:t>
            </a:r>
            <a:endParaRPr kumimoji="1" lang="ja-JP" altLang="en-US"/>
          </a:p>
        </p:txBody>
      </p:sp>
      <p:sp>
        <p:nvSpPr>
          <p:cNvPr id="5" name="Slide Number Placeholder 4"/>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67662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2021/2/9</a:t>
            </a:r>
            <a:endParaRPr kumimoji="1" lang="ja-JP" altLang="en-US"/>
          </a:p>
        </p:txBody>
      </p:sp>
      <p:sp>
        <p:nvSpPr>
          <p:cNvPr id="3" name="Footer Placeholder 2"/>
          <p:cNvSpPr>
            <a:spLocks noGrp="1"/>
          </p:cNvSpPr>
          <p:nvPr>
            <p:ph type="ftr" sz="quarter" idx="11"/>
          </p:nvPr>
        </p:nvSpPr>
        <p:spPr/>
        <p:txBody>
          <a:bodyPr/>
          <a:lstStyle/>
          <a:p>
            <a:r>
              <a:rPr kumimoji="1" lang="en" altLang="ja-JP"/>
              <a:t>Control System Theory Group</a:t>
            </a:r>
            <a:endParaRPr kumimoji="1" lang="ja-JP" altLang="en-US"/>
          </a:p>
        </p:txBody>
      </p:sp>
      <p:sp>
        <p:nvSpPr>
          <p:cNvPr id="4" name="Slide Number Placeholder 3"/>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407112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3464415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25533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572" y="271342"/>
            <a:ext cx="8480182" cy="58444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335572" y="1103023"/>
            <a:ext cx="8480182" cy="500609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r>
              <a:rPr lang="en-US" altLang="ja-JP" dirty="0"/>
              <a:t> </a:t>
            </a:r>
            <a:endParaRPr lang="ja-JP" altLang="en-US"/>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2021/2/9</a:t>
            </a:r>
            <a:endParaRPr kumimoji="1" lang="ja-JP" altLang="en-US"/>
          </a:p>
        </p:txBody>
      </p:sp>
      <p:sp>
        <p:nvSpPr>
          <p:cNvPr id="5" name="Footer Placeholder 4"/>
          <p:cNvSpPr>
            <a:spLocks noGrp="1"/>
          </p:cNvSpPr>
          <p:nvPr>
            <p:ph type="ftr" sz="quarter" idx="3"/>
          </p:nvPr>
        </p:nvSpPr>
        <p:spPr>
          <a:xfrm>
            <a:off x="3028950" y="6356351"/>
            <a:ext cx="35242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 altLang="ja-JP"/>
              <a:t>Control System Theory Group</a:t>
            </a:r>
            <a:endParaRPr kumimoji="1" lang="ja-JP" altLang="en-US"/>
          </a:p>
        </p:txBody>
      </p:sp>
      <p:sp>
        <p:nvSpPr>
          <p:cNvPr id="6" name="Slide Number Placeholder 5"/>
          <p:cNvSpPr>
            <a:spLocks noGrp="1"/>
          </p:cNvSpPr>
          <p:nvPr>
            <p:ph type="sldNum" sz="quarter" idx="4"/>
          </p:nvPr>
        </p:nvSpPr>
        <p:spPr>
          <a:xfrm>
            <a:off x="6758354"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0688019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kumimoji="1" sz="2800" kern="1200">
          <a:solidFill>
            <a:schemeClr val="accent1">
              <a:lumMod val="50000"/>
            </a:schemeClr>
          </a:solidFill>
          <a:latin typeface="Century" panose="02040604050505020304" pitchFamily="18" charset="0"/>
          <a:ea typeface="+mn-ea"/>
          <a:cs typeface="+mj-cs"/>
        </a:defRPr>
      </a:lvl1pPr>
    </p:titleStyle>
    <p:bodyStyle>
      <a:lvl1pPr marL="228600" indent="-228600" algn="l" defTabSz="914400" rtl="0" eaLnBrk="1" latinLnBrk="0" hangingPunct="1">
        <a:lnSpc>
          <a:spcPct val="90000"/>
        </a:lnSpc>
        <a:spcBef>
          <a:spcPts val="1000"/>
        </a:spcBef>
        <a:buClr>
          <a:srgbClr val="0070C0"/>
        </a:buClr>
        <a:buFont typeface="Arial" panose="020B0604020202020204" pitchFamily="34" charset="0"/>
        <a:buChar char="•"/>
        <a:defRPr kumimoji="1" sz="2200" b="0" i="0" kern="1200">
          <a:solidFill>
            <a:schemeClr val="tx1"/>
          </a:solidFill>
          <a:latin typeface="Cambria" panose="02040503050406030204" pitchFamily="18" charset="0"/>
          <a:ea typeface="+mn-ea"/>
          <a:cs typeface="+mn-cs"/>
        </a:defRPr>
      </a:lvl1pPr>
      <a:lvl2pPr marL="685800" indent="-228600" algn="l" defTabSz="914400" rtl="0" eaLnBrk="1" latinLnBrk="0" hangingPunct="1">
        <a:lnSpc>
          <a:spcPct val="90000"/>
        </a:lnSpc>
        <a:spcBef>
          <a:spcPts val="500"/>
        </a:spcBef>
        <a:buClr>
          <a:srgbClr val="0070C0"/>
        </a:buClr>
        <a:buFont typeface="Arial" panose="020B0604020202020204" pitchFamily="34" charset="0"/>
        <a:buChar char="•"/>
        <a:defRPr kumimoji="1" sz="2000" b="0" i="0" kern="1200">
          <a:solidFill>
            <a:schemeClr val="tx1"/>
          </a:solidFill>
          <a:latin typeface="Cambria" panose="02040503050406030204" pitchFamily="18" charset="0"/>
          <a:ea typeface="+mn-ea"/>
          <a:cs typeface="+mn-cs"/>
        </a:defRPr>
      </a:lvl2pPr>
      <a:lvl3pPr marL="1143000" indent="-228600" algn="l" defTabSz="914400" rtl="0" eaLnBrk="1" latinLnBrk="0" hangingPunct="1">
        <a:lnSpc>
          <a:spcPct val="90000"/>
        </a:lnSpc>
        <a:spcBef>
          <a:spcPts val="500"/>
        </a:spcBef>
        <a:buClr>
          <a:srgbClr val="0070C0"/>
        </a:buClr>
        <a:buFont typeface="Arial" panose="020B0604020202020204" pitchFamily="34" charset="0"/>
        <a:buChar char="•"/>
        <a:defRPr kumimoji="1" sz="1800" b="0" i="0" kern="1200">
          <a:solidFill>
            <a:schemeClr val="tx1"/>
          </a:solidFill>
          <a:latin typeface="Cambria" panose="02040503050406030204" pitchFamily="18" charset="0"/>
          <a:ea typeface="+mn-ea"/>
          <a:cs typeface="+mn-cs"/>
        </a:defRPr>
      </a:lvl3pPr>
      <a:lvl4pPr marL="1600200" indent="-228600" algn="l" defTabSz="914400" rtl="0" eaLnBrk="1" latinLnBrk="0" hangingPunct="1">
        <a:lnSpc>
          <a:spcPct val="90000"/>
        </a:lnSpc>
        <a:spcBef>
          <a:spcPts val="500"/>
        </a:spcBef>
        <a:buClr>
          <a:srgbClr val="0070C0"/>
        </a:buClr>
        <a:buFont typeface="Arial" panose="020B0604020202020204" pitchFamily="34" charset="0"/>
        <a:buChar char="•"/>
        <a:defRPr kumimoji="1" sz="1600" b="0" i="0" kern="1200">
          <a:solidFill>
            <a:schemeClr val="tx1"/>
          </a:solidFill>
          <a:latin typeface="Cambria" panose="02040503050406030204" pitchFamily="18" charset="0"/>
          <a:ea typeface="+mn-ea"/>
          <a:cs typeface="+mn-cs"/>
        </a:defRPr>
      </a:lvl4pPr>
      <a:lvl5pPr marL="2057400" indent="-228600" algn="l" defTabSz="914400" rtl="0" eaLnBrk="1" latinLnBrk="0" hangingPunct="1">
        <a:lnSpc>
          <a:spcPct val="90000"/>
        </a:lnSpc>
        <a:spcBef>
          <a:spcPts val="500"/>
        </a:spcBef>
        <a:buClr>
          <a:srgbClr val="0070C0"/>
        </a:buClr>
        <a:buFont typeface="Arial" panose="020B0604020202020204" pitchFamily="34" charset="0"/>
        <a:buChar char="•"/>
        <a:defRPr kumimoji="1" sz="1400" b="0" i="0" kern="1200">
          <a:solidFill>
            <a:schemeClr val="tx1"/>
          </a:solidFill>
          <a:latin typeface="Cambria" panose="0204050305040603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0.png"/><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1.png"/><Relationship Id="rId4" Type="http://schemas.openxmlformats.org/officeDocument/2006/relationships/image" Target="../media/image291.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80.png"/></Relationships>
</file>

<file path=ppt/slides/_rels/slide21.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5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43.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0.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DC531-B140-554F-B479-4F7F0FB5A8C7}"/>
              </a:ext>
            </a:extLst>
          </p:cNvPr>
          <p:cNvSpPr>
            <a:spLocks noGrp="1"/>
          </p:cNvSpPr>
          <p:nvPr>
            <p:ph type="ctrTitle"/>
          </p:nvPr>
        </p:nvSpPr>
        <p:spPr/>
        <p:txBody>
          <a:bodyPr>
            <a:normAutofit/>
          </a:bodyPr>
          <a:lstStyle/>
          <a:p>
            <a:r>
              <a:rPr kumimoji="1" lang="ja-JP" altLang="en-US" sz="4000">
                <a:latin typeface="Cambria" panose="02040503050406030204" pitchFamily="18" charset="0"/>
              </a:rPr>
              <a:t>セルフトリガー制御に対する</a:t>
            </a:r>
            <a:br>
              <a:rPr kumimoji="1" lang="en-US" altLang="ja-JP" sz="4000" dirty="0">
                <a:latin typeface="Cambria" panose="02040503050406030204" pitchFamily="18" charset="0"/>
              </a:rPr>
            </a:br>
            <a:r>
              <a:rPr kumimoji="1" lang="ja-JP" altLang="en-US" sz="4000">
                <a:latin typeface="Cambria" panose="02040503050406030204" pitchFamily="18" charset="0"/>
              </a:rPr>
              <a:t>深層強化学習</a:t>
            </a:r>
          </a:p>
        </p:txBody>
      </p:sp>
      <p:sp>
        <p:nvSpPr>
          <p:cNvPr id="3" name="字幕 2">
            <a:extLst>
              <a:ext uri="{FF2B5EF4-FFF2-40B4-BE49-F238E27FC236}">
                <a16:creationId xmlns:a16="http://schemas.microsoft.com/office/drawing/2014/main" id="{FB17C8BA-B7EC-4440-9062-4C27D74FE349}"/>
              </a:ext>
            </a:extLst>
          </p:cNvPr>
          <p:cNvSpPr>
            <a:spLocks noGrp="1"/>
          </p:cNvSpPr>
          <p:nvPr>
            <p:ph type="subTitle" idx="1"/>
          </p:nvPr>
        </p:nvSpPr>
        <p:spPr/>
        <p:txBody>
          <a:bodyPr anchor="ctr"/>
          <a:lstStyle/>
          <a:p>
            <a:r>
              <a:rPr kumimoji="1" lang="ja-JP" altLang="en-US" sz="2000"/>
              <a:t>数理工学専攻</a:t>
            </a:r>
            <a:r>
              <a:rPr kumimoji="1" lang="en-US" altLang="ja-JP" sz="2000" dirty="0"/>
              <a:t> </a:t>
            </a:r>
            <a:r>
              <a:rPr kumimoji="1" lang="ja-JP" altLang="en-US" sz="2000"/>
              <a:t>制御システム論分野</a:t>
            </a:r>
            <a:endParaRPr kumimoji="1" lang="en-US" altLang="ja-JP" sz="2000" dirty="0"/>
          </a:p>
          <a:p>
            <a:r>
              <a:rPr lang="ja-JP" altLang="en-US"/>
              <a:t>竹内</a:t>
            </a:r>
            <a:r>
              <a:rPr lang="en-US" altLang="ja-JP" dirty="0"/>
              <a:t> </a:t>
            </a:r>
            <a:r>
              <a:rPr lang="ja-JP" altLang="en-US"/>
              <a:t>維吹</a:t>
            </a:r>
            <a:endParaRPr kumimoji="1" lang="ja-JP" altLang="en-US"/>
          </a:p>
        </p:txBody>
      </p:sp>
      <p:sp>
        <p:nvSpPr>
          <p:cNvPr id="6" name="日付プレースホルダー 5">
            <a:extLst>
              <a:ext uri="{FF2B5EF4-FFF2-40B4-BE49-F238E27FC236}">
                <a16:creationId xmlns:a16="http://schemas.microsoft.com/office/drawing/2014/main" id="{05BD088D-0113-6A40-995E-5E1369FAE127}"/>
              </a:ext>
            </a:extLst>
          </p:cNvPr>
          <p:cNvSpPr>
            <a:spLocks noGrp="1"/>
          </p:cNvSpPr>
          <p:nvPr>
            <p:ph type="dt" sz="half" idx="10"/>
          </p:nvPr>
        </p:nvSpPr>
        <p:spPr/>
        <p:txBody>
          <a:bodyPr/>
          <a:lstStyle/>
          <a:p>
            <a:r>
              <a:rPr kumimoji="1" lang="en-US" altLang="ja-JP"/>
              <a:t>2021/2/9</a:t>
            </a:r>
            <a:endParaRPr kumimoji="1" lang="ja-JP" altLang="en-US"/>
          </a:p>
        </p:txBody>
      </p:sp>
    </p:spTree>
    <p:extLst>
      <p:ext uri="{BB962C8B-B14F-4D97-AF65-F5344CB8AC3E}">
        <p14:creationId xmlns:p14="http://schemas.microsoft.com/office/powerpoint/2010/main" val="2328431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8586C0F-DA2D-1C4B-8543-7851036CE83C}"/>
              </a:ext>
            </a:extLst>
          </p:cNvPr>
          <p:cNvSpPr>
            <a:spLocks noGrp="1"/>
          </p:cNvSpPr>
          <p:nvPr>
            <p:ph idx="1"/>
          </p:nvPr>
        </p:nvSpPr>
        <p:spPr>
          <a:xfrm>
            <a:off x="335572" y="1103023"/>
            <a:ext cx="8480182" cy="5006090"/>
          </a:xfrm>
        </p:spPr>
        <p:txBody>
          <a:bodyPr>
            <a:normAutofit/>
          </a:bodyPr>
          <a:lstStyle/>
          <a:p>
            <a:pPr>
              <a:lnSpc>
                <a:spcPct val="120000"/>
              </a:lnSpc>
            </a:pPr>
            <a:r>
              <a:rPr lang="ja-JP" altLang="en-US"/>
              <a:t>データ収集を行いながら</a:t>
            </a:r>
            <a:r>
              <a:rPr lang="en-US" altLang="ja-JP" dirty="0"/>
              <a:t>, </a:t>
            </a:r>
            <a:r>
              <a:rPr lang="ja-JP" altLang="en-US"/>
              <a:t>各ステップで少しづつ方策を更新</a:t>
            </a:r>
            <a:endParaRPr lang="en-US" altLang="ja-JP" dirty="0"/>
          </a:p>
          <a:p>
            <a:pPr lvl="1">
              <a:lnSpc>
                <a:spcPct val="120000"/>
              </a:lnSpc>
            </a:pPr>
            <a:r>
              <a:rPr lang="en-US" altLang="ja-JP" dirty="0"/>
              <a:t>1. </a:t>
            </a:r>
            <a:r>
              <a:rPr lang="ja-JP" altLang="en-US"/>
              <a:t>各ステップで</a:t>
            </a:r>
            <a:r>
              <a:rPr lang="en-US" altLang="ja-JP" dirty="0"/>
              <a:t>, </a:t>
            </a:r>
            <a:r>
              <a:rPr lang="ja-JP" altLang="en-US"/>
              <a:t>経験データをメモリに貯める</a:t>
            </a:r>
            <a:endParaRPr lang="en-US" altLang="ja-JP" dirty="0"/>
          </a:p>
          <a:p>
            <a:pPr lvl="2">
              <a:lnSpc>
                <a:spcPct val="120000"/>
              </a:lnSpc>
            </a:pPr>
            <a:endParaRPr lang="en-US" altLang="ja-JP" dirty="0"/>
          </a:p>
          <a:p>
            <a:pPr lvl="3">
              <a:lnSpc>
                <a:spcPct val="120000"/>
              </a:lnSpc>
            </a:pPr>
            <a:endParaRPr lang="en-US" altLang="ja-JP" i="1" dirty="0">
              <a:solidFill>
                <a:srgbClr val="FF0000"/>
              </a:solidFill>
              <a:latin typeface="Cambria Math" panose="02040503050406030204" pitchFamily="18" charset="0"/>
              <a:ea typeface="Cambria Math" panose="02040503050406030204" pitchFamily="18" charset="0"/>
            </a:endParaRPr>
          </a:p>
          <a:p>
            <a:pPr lvl="1">
              <a:lnSpc>
                <a:spcPct val="120000"/>
              </a:lnSpc>
            </a:pPr>
            <a:endParaRPr lang="en-US" altLang="ja-JP" dirty="0"/>
          </a:p>
          <a:p>
            <a:pPr lvl="3">
              <a:lnSpc>
                <a:spcPct val="120000"/>
              </a:lnSpc>
            </a:pPr>
            <a:endParaRPr lang="en-US" altLang="ja-JP" dirty="0"/>
          </a:p>
          <a:p>
            <a:pPr lvl="3">
              <a:lnSpc>
                <a:spcPct val="120000"/>
              </a:lnSpc>
            </a:pPr>
            <a:endParaRPr lang="en-US" altLang="ja-JP" dirty="0"/>
          </a:p>
          <a:p>
            <a:pPr lvl="1">
              <a:lnSpc>
                <a:spcPct val="120000"/>
              </a:lnSpc>
            </a:pPr>
            <a:endParaRPr lang="en-US" altLang="ja-JP" dirty="0"/>
          </a:p>
          <a:p>
            <a:pPr lvl="1">
              <a:lnSpc>
                <a:spcPct val="120000"/>
              </a:lnSpc>
            </a:pPr>
            <a:r>
              <a:rPr lang="en-US" altLang="ja-JP" dirty="0"/>
              <a:t>2. </a:t>
            </a:r>
            <a:r>
              <a:rPr lang="ja-JP" altLang="en-US"/>
              <a:t>メモリのデータで方策勾配を近似</a:t>
            </a:r>
            <a:endParaRPr lang="en-US" altLang="ja-JP" dirty="0"/>
          </a:p>
          <a:p>
            <a:pPr lvl="1"/>
            <a:endParaRPr lang="en-US" altLang="ja-JP" dirty="0"/>
          </a:p>
        </p:txBody>
      </p:sp>
      <p:sp>
        <p:nvSpPr>
          <p:cNvPr id="3" name="タイトル 2">
            <a:extLst>
              <a:ext uri="{FF2B5EF4-FFF2-40B4-BE49-F238E27FC236}">
                <a16:creationId xmlns:a16="http://schemas.microsoft.com/office/drawing/2014/main" id="{DFF3ECEE-FA46-D149-9EFF-28538B296F1F}"/>
              </a:ext>
            </a:extLst>
          </p:cNvPr>
          <p:cNvSpPr>
            <a:spLocks noGrp="1"/>
          </p:cNvSpPr>
          <p:nvPr>
            <p:ph type="title"/>
          </p:nvPr>
        </p:nvSpPr>
        <p:spPr/>
        <p:txBody>
          <a:bodyPr/>
          <a:lstStyle/>
          <a:p>
            <a:r>
              <a:rPr kumimoji="1" lang="ja-JP" altLang="en-US"/>
              <a:t>方策勾配の近似計算に対する提案手法</a:t>
            </a:r>
          </a:p>
        </p:txBody>
      </p:sp>
      <p:sp>
        <p:nvSpPr>
          <p:cNvPr id="4" name="日付プレースホルダー 3">
            <a:extLst>
              <a:ext uri="{FF2B5EF4-FFF2-40B4-BE49-F238E27FC236}">
                <a16:creationId xmlns:a16="http://schemas.microsoft.com/office/drawing/2014/main" id="{199FDA61-0A3A-8549-A96D-B863D4FCFB1C}"/>
              </a:ext>
            </a:extLst>
          </p:cNvPr>
          <p:cNvSpPr>
            <a:spLocks noGrp="1"/>
          </p:cNvSpPr>
          <p:nvPr>
            <p:ph type="dt" sz="half" idx="10"/>
          </p:nvPr>
        </p:nvSpPr>
        <p:spPr/>
        <p:txBody>
          <a:bodyPr/>
          <a:lstStyle/>
          <a:p>
            <a:r>
              <a:rPr kumimoji="1" lang="en-US" altLang="ja-JP"/>
              <a:t>2021/2/9</a:t>
            </a:r>
            <a:endParaRPr kumimoji="1" lang="ja-JP" altLang="en-US"/>
          </a:p>
        </p:txBody>
      </p:sp>
      <p:sp>
        <p:nvSpPr>
          <p:cNvPr id="6" name="スライド番号プレースホルダー 5">
            <a:extLst>
              <a:ext uri="{FF2B5EF4-FFF2-40B4-BE49-F238E27FC236}">
                <a16:creationId xmlns:a16="http://schemas.microsoft.com/office/drawing/2014/main" id="{9FE80E88-A3FC-3147-B625-245043151D97}"/>
              </a:ext>
            </a:extLst>
          </p:cNvPr>
          <p:cNvSpPr>
            <a:spLocks noGrp="1"/>
          </p:cNvSpPr>
          <p:nvPr>
            <p:ph type="sldNum" sz="quarter" idx="12"/>
          </p:nvPr>
        </p:nvSpPr>
        <p:spPr/>
        <p:txBody>
          <a:bodyPr/>
          <a:lstStyle/>
          <a:p>
            <a:r>
              <a:rPr kumimoji="1" lang="en-US" altLang="ja-JP" dirty="0"/>
              <a:t>8/12</a:t>
            </a:r>
          </a:p>
        </p:txBody>
      </p:sp>
    </p:spTree>
    <p:extLst>
      <p:ext uri="{BB962C8B-B14F-4D97-AF65-F5344CB8AC3E}">
        <p14:creationId xmlns:p14="http://schemas.microsoft.com/office/powerpoint/2010/main" val="181225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F8586C0F-DA2D-1C4B-8543-7851036CE83C}"/>
                  </a:ext>
                </a:extLst>
              </p:cNvPr>
              <p:cNvSpPr>
                <a:spLocks noGrp="1"/>
              </p:cNvSpPr>
              <p:nvPr>
                <p:ph idx="1"/>
              </p:nvPr>
            </p:nvSpPr>
            <p:spPr>
              <a:xfrm>
                <a:off x="335572" y="1103023"/>
                <a:ext cx="8480182" cy="5006090"/>
              </a:xfrm>
            </p:spPr>
            <p:txBody>
              <a:bodyPr>
                <a:normAutofit/>
              </a:bodyPr>
              <a:lstStyle/>
              <a:p>
                <a:pPr>
                  <a:lnSpc>
                    <a:spcPct val="120000"/>
                  </a:lnSpc>
                </a:pPr>
                <a:r>
                  <a:rPr lang="ja-JP" altLang="en-US"/>
                  <a:t>データ収集を行いながら</a:t>
                </a:r>
                <a:r>
                  <a:rPr lang="en-US" altLang="ja-JP" dirty="0"/>
                  <a:t>, </a:t>
                </a:r>
                <a:r>
                  <a:rPr lang="ja-JP" altLang="en-US"/>
                  <a:t>各ステップで少しづつ方策を更新</a:t>
                </a:r>
                <a:endParaRPr lang="en-US" altLang="ja-JP" dirty="0"/>
              </a:p>
              <a:p>
                <a:pPr lvl="1">
                  <a:lnSpc>
                    <a:spcPct val="120000"/>
                  </a:lnSpc>
                </a:pPr>
                <a:r>
                  <a:rPr lang="en-US" altLang="ja-JP" dirty="0"/>
                  <a:t>1. </a:t>
                </a:r>
                <a:r>
                  <a:rPr lang="ja-JP" altLang="en-US"/>
                  <a:t>各ステップで</a:t>
                </a:r>
                <a:r>
                  <a:rPr lang="en-US" altLang="ja-JP" dirty="0"/>
                  <a:t>, </a:t>
                </a:r>
                <a:r>
                  <a:rPr lang="ja-JP" altLang="en-US"/>
                  <a:t>経験データをメモリに貯める</a:t>
                </a:r>
                <a:endParaRPr lang="en-US" altLang="ja-JP" dirty="0"/>
              </a:p>
              <a:p>
                <a:pPr lvl="2">
                  <a:lnSpc>
                    <a:spcPct val="120000"/>
                  </a:lnSpc>
                </a:pPr>
                <a:r>
                  <a:rPr lang="ja-JP" altLang="en-US"/>
                  <a:t>様々な</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0</m:t>
                        </m:r>
                      </m:sub>
                    </m:sSub>
                  </m:oMath>
                </a14:m>
                <a:r>
                  <a:rPr lang="ja-JP" altLang="en-US"/>
                  <a:t>からのパスが必要</a:t>
                </a:r>
                <a:r>
                  <a:rPr lang="en-US" altLang="ja-JP" dirty="0"/>
                  <a:t> </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𝑇</m:t>
                    </m:r>
                  </m:oMath>
                </a14:m>
                <a:r>
                  <a:rPr lang="ja-JP" altLang="en-US"/>
                  <a:t>秒ごとに新しい</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0</m:t>
                        </m:r>
                      </m:sub>
                    </m:sSub>
                  </m:oMath>
                </a14:m>
                <a:r>
                  <a:rPr lang="ja-JP" altLang="en-US"/>
                  <a:t>から制御</a:t>
                </a:r>
                <a:r>
                  <a:rPr lang="en-US" altLang="ja-JP" sz="1200" dirty="0">
                    <a:solidFill>
                      <a:schemeClr val="accent1">
                        <a:lumMod val="75000"/>
                      </a:schemeClr>
                    </a:solidFill>
                  </a:rPr>
                  <a:t>(</a:t>
                </a:r>
                <a:r>
                  <a:rPr lang="ja-JP" altLang="en-US" sz="1200">
                    <a:solidFill>
                      <a:schemeClr val="accent1">
                        <a:lumMod val="75000"/>
                      </a:schemeClr>
                    </a:solidFill>
                  </a:rPr>
                  <a:t>エピソード</a:t>
                </a:r>
                <a:r>
                  <a:rPr lang="en-US" altLang="ja-JP" sz="1200" dirty="0">
                    <a:solidFill>
                      <a:schemeClr val="accent1">
                        <a:lumMod val="75000"/>
                      </a:schemeClr>
                    </a:solidFill>
                  </a:rPr>
                  <a:t>)</a:t>
                </a:r>
                <a:endParaRPr lang="en-US" altLang="ja-JP" dirty="0"/>
              </a:p>
              <a:p>
                <a:pPr lvl="2">
                  <a:lnSpc>
                    <a:spcPct val="120000"/>
                  </a:lnSpc>
                </a:pPr>
                <a:r>
                  <a:rPr lang="ja-JP" altLang="en-US"/>
                  <a:t>状態</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oMath>
                </a14:m>
                <a:r>
                  <a:rPr lang="ja-JP" altLang="en-US" dirty="0"/>
                  <a:t>で行動</a:t>
                </a:r>
                <a14:m>
                  <m:oMath xmlns:m="http://schemas.openxmlformats.org/officeDocument/2006/math">
                    <m:r>
                      <a:rPr lang="en-US" altLang="ja-JP" i="1">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e>
                    </m:d>
                  </m:oMath>
                </a14:m>
                <a:r>
                  <a:rPr lang="ja-JP" altLang="en-US"/>
                  <a:t>をとり</a:t>
                </a:r>
                <a:r>
                  <a:rPr lang="en-US" altLang="ja-JP" dirty="0"/>
                  <a:t>, </a:t>
                </a:r>
                <a:r>
                  <a:rPr lang="ja-JP" altLang="en-US"/>
                  <a:t>コスト</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𝑟</m:t>
                        </m:r>
                      </m:e>
                      <m:sub>
                        <m:r>
                          <a:rPr lang="en-US" altLang="ja-JP" i="1">
                            <a:latin typeface="Cambria Math" panose="02040503050406030204" pitchFamily="18" charset="0"/>
                            <a:ea typeface="Cambria Math" panose="02040503050406030204" pitchFamily="18" charset="0"/>
                          </a:rPr>
                          <m:t>𝑖</m:t>
                        </m:r>
                      </m:sub>
                    </m:sSub>
                  </m:oMath>
                </a14:m>
                <a:r>
                  <a:rPr lang="ja-JP" altLang="en-US" dirty="0"/>
                  <a:t>と次状態</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+1</m:t>
                        </m:r>
                      </m:sub>
                    </m:sSub>
                  </m:oMath>
                </a14:m>
                <a:r>
                  <a:rPr lang="ja-JP" altLang="en-US" dirty="0"/>
                  <a:t>を観測</a:t>
                </a:r>
                <a:endParaRPr lang="en-US" altLang="ja-JP" dirty="0"/>
              </a:p>
              <a:p>
                <a:pPr lvl="2">
                  <a:lnSpc>
                    <a:spcPct val="120000"/>
                  </a:lnSpc>
                </a:pPr>
                <a:r>
                  <a:rPr lang="ja-JP" altLang="en-US"/>
                  <a:t>データ組</a:t>
                </a:r>
                <a14:m>
                  <m:oMath xmlns:m="http://schemas.openxmlformats.org/officeDocument/2006/math">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𝜋</m:t>
                    </m:r>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𝑡</m:t>
                        </m:r>
                      </m:e>
                      <m:sub>
                        <m:r>
                          <a:rPr lang="en-US" altLang="ja-JP" b="0" i="1" smtClean="0">
                            <a:solidFill>
                              <a:srgbClr val="FF0000"/>
                            </a:solidFill>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rPr>
                      <m:t>}</m:t>
                    </m:r>
                  </m:oMath>
                </a14:m>
                <a:r>
                  <a:rPr lang="ja-JP" altLang="en-US"/>
                  <a:t>を保存し</a:t>
                </a:r>
                <a:r>
                  <a:rPr lang="en-US" altLang="ja-JP" dirty="0"/>
                  <a:t>, </a:t>
                </a:r>
                <a:r>
                  <a:rPr lang="ja-JP" altLang="en-US"/>
                  <a:t>古いデータを捨てる</a:t>
                </a:r>
                <a:endParaRPr lang="en-US" altLang="ja-JP" dirty="0"/>
              </a:p>
              <a:p>
                <a:pPr lvl="3">
                  <a:lnSpc>
                    <a:spcPct val="120000"/>
                  </a:lnSpc>
                </a:pPr>
                <a14:m>
                  <m:oMath xmlns:m="http://schemas.openxmlformats.org/officeDocument/2006/math">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𝑡</m:t>
                        </m:r>
                      </m:e>
                      <m:sub>
                        <m:r>
                          <a:rPr lang="en-US" altLang="ja-JP" i="1">
                            <a:solidFill>
                              <a:srgbClr val="FF0000"/>
                            </a:solidFill>
                            <a:latin typeface="Cambria Math" panose="02040503050406030204" pitchFamily="18" charset="0"/>
                            <a:ea typeface="Cambria Math" panose="02040503050406030204" pitchFamily="18" charset="0"/>
                          </a:rPr>
                          <m:t>𝑖</m:t>
                        </m:r>
                      </m:sub>
                    </m:sSub>
                  </m:oMath>
                </a14:m>
                <a:r>
                  <a:rPr lang="en-US" altLang="ja-JP" dirty="0">
                    <a:solidFill>
                      <a:srgbClr val="FF0000"/>
                    </a:solidFill>
                  </a:rPr>
                  <a:t>: </a:t>
                </a:r>
                <a:r>
                  <a:rPr lang="ja-JP" altLang="en-US">
                    <a:solidFill>
                      <a:srgbClr val="FF0000"/>
                    </a:solidFill>
                  </a:rPr>
                  <a:t>各エピソードでの経過時間</a:t>
                </a:r>
                <a:endParaRPr lang="en-US" altLang="ja-JP" dirty="0">
                  <a:solidFill>
                    <a:srgbClr val="FF0000"/>
                  </a:solidFill>
                </a:endParaRPr>
              </a:p>
              <a:p>
                <a:pPr lvl="2">
                  <a:lnSpc>
                    <a:spcPct val="120000"/>
                  </a:lnSpc>
                </a:pPr>
                <a:r>
                  <a:rPr lang="ja-JP" altLang="en-US"/>
                  <a:t>方策更新が小さい</a:t>
                </a:r>
                <a14:m>
                  <m:oMath xmlns:m="http://schemas.openxmlformats.org/officeDocument/2006/math">
                    <m:r>
                      <a:rPr lang="ja-JP" altLang="en-US" i="1" smtClean="0">
                        <a:latin typeface="Cambria Math" panose="02040503050406030204" pitchFamily="18" charset="0"/>
                      </a:rPr>
                      <m:t>→</m:t>
                    </m:r>
                  </m:oMath>
                </a14:m>
                <a:r>
                  <a:rPr lang="en-US" altLang="ja-JP" dirty="0"/>
                  <a:t> </a:t>
                </a:r>
                <a:r>
                  <a:rPr lang="ja-JP" altLang="en-US"/>
                  <a:t>メモリ内には似た方策による複数の制御パス</a:t>
                </a:r>
                <a:endParaRPr lang="en-US" altLang="ja-JP" dirty="0"/>
              </a:p>
              <a:p>
                <a:pPr lvl="2">
                  <a:lnSpc>
                    <a:spcPct val="120000"/>
                  </a:lnSpc>
                </a:pPr>
                <a:endParaRPr lang="en-US" altLang="ja-JP" dirty="0"/>
              </a:p>
              <a:p>
                <a:pPr lvl="1">
                  <a:lnSpc>
                    <a:spcPct val="120000"/>
                  </a:lnSpc>
                </a:pPr>
                <a:r>
                  <a:rPr lang="en-US" altLang="ja-JP" dirty="0">
                    <a:solidFill>
                      <a:schemeClr val="bg1">
                        <a:lumMod val="50000"/>
                      </a:schemeClr>
                    </a:solidFill>
                  </a:rPr>
                  <a:t>2. </a:t>
                </a:r>
                <a:r>
                  <a:rPr lang="ja-JP" altLang="en-US">
                    <a:solidFill>
                      <a:schemeClr val="bg1">
                        <a:lumMod val="50000"/>
                      </a:schemeClr>
                    </a:solidFill>
                  </a:rPr>
                  <a:t>メモリのデータで方策勾配を近似</a:t>
                </a:r>
                <a:endParaRPr lang="en-US" altLang="ja-JP" dirty="0">
                  <a:solidFill>
                    <a:schemeClr val="bg1">
                      <a:lumMod val="50000"/>
                    </a:schemeClr>
                  </a:solidFill>
                </a:endParaRPr>
              </a:p>
              <a:p>
                <a:pPr lvl="1"/>
                <a:endParaRPr lang="en-US" altLang="ja-JP" dirty="0"/>
              </a:p>
            </p:txBody>
          </p:sp>
        </mc:Choice>
        <mc:Fallback>
          <p:sp>
            <p:nvSpPr>
              <p:cNvPr id="2" name="コンテンツ プレースホルダー 1">
                <a:extLst>
                  <a:ext uri="{FF2B5EF4-FFF2-40B4-BE49-F238E27FC236}">
                    <a16:creationId xmlns:a16="http://schemas.microsoft.com/office/drawing/2014/main" id="{F8586C0F-DA2D-1C4B-8543-7851036CE83C}"/>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3"/>
                <a:stretch>
                  <a:fillRect l="-598"/>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DFF3ECEE-FA46-D149-9EFF-28538B296F1F}"/>
              </a:ext>
            </a:extLst>
          </p:cNvPr>
          <p:cNvSpPr>
            <a:spLocks noGrp="1"/>
          </p:cNvSpPr>
          <p:nvPr>
            <p:ph type="title"/>
          </p:nvPr>
        </p:nvSpPr>
        <p:spPr/>
        <p:txBody>
          <a:bodyPr/>
          <a:lstStyle/>
          <a:p>
            <a:r>
              <a:rPr kumimoji="1" lang="ja-JP" altLang="en-US"/>
              <a:t>方策勾配の近似計算に対する提案手法</a:t>
            </a:r>
          </a:p>
        </p:txBody>
      </p:sp>
      <p:sp>
        <p:nvSpPr>
          <p:cNvPr id="4" name="日付プレースホルダー 3">
            <a:extLst>
              <a:ext uri="{FF2B5EF4-FFF2-40B4-BE49-F238E27FC236}">
                <a16:creationId xmlns:a16="http://schemas.microsoft.com/office/drawing/2014/main" id="{199FDA61-0A3A-8549-A96D-B863D4FCFB1C}"/>
              </a:ext>
            </a:extLst>
          </p:cNvPr>
          <p:cNvSpPr>
            <a:spLocks noGrp="1"/>
          </p:cNvSpPr>
          <p:nvPr>
            <p:ph type="dt" sz="half" idx="10"/>
          </p:nvPr>
        </p:nvSpPr>
        <p:spPr/>
        <p:txBody>
          <a:bodyPr/>
          <a:lstStyle/>
          <a:p>
            <a:r>
              <a:rPr kumimoji="1" lang="en-US" altLang="ja-JP"/>
              <a:t>2021/2/9</a:t>
            </a:r>
            <a:endParaRPr kumimoji="1" lang="ja-JP" altLang="en-US"/>
          </a:p>
        </p:txBody>
      </p:sp>
      <p:sp>
        <p:nvSpPr>
          <p:cNvPr id="6" name="スライド番号プレースホルダー 5">
            <a:extLst>
              <a:ext uri="{FF2B5EF4-FFF2-40B4-BE49-F238E27FC236}">
                <a16:creationId xmlns:a16="http://schemas.microsoft.com/office/drawing/2014/main" id="{A9A79654-816E-064E-96E3-55B3865B7EDA}"/>
              </a:ext>
            </a:extLst>
          </p:cNvPr>
          <p:cNvSpPr>
            <a:spLocks noGrp="1"/>
          </p:cNvSpPr>
          <p:nvPr>
            <p:ph type="sldNum" sz="quarter" idx="12"/>
          </p:nvPr>
        </p:nvSpPr>
        <p:spPr/>
        <p:txBody>
          <a:bodyPr/>
          <a:lstStyle/>
          <a:p>
            <a:r>
              <a:rPr kumimoji="1" lang="en-US" altLang="ja-JP" dirty="0"/>
              <a:t>8/12</a:t>
            </a:r>
          </a:p>
        </p:txBody>
      </p:sp>
    </p:spTree>
    <p:extLst>
      <p:ext uri="{BB962C8B-B14F-4D97-AF65-F5344CB8AC3E}">
        <p14:creationId xmlns:p14="http://schemas.microsoft.com/office/powerpoint/2010/main" val="222039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F8586C0F-DA2D-1C4B-8543-7851036CE83C}"/>
                  </a:ext>
                </a:extLst>
              </p:cNvPr>
              <p:cNvSpPr>
                <a:spLocks noGrp="1"/>
              </p:cNvSpPr>
              <p:nvPr>
                <p:ph idx="1"/>
              </p:nvPr>
            </p:nvSpPr>
            <p:spPr>
              <a:xfrm>
                <a:off x="335572" y="1103023"/>
                <a:ext cx="8480182" cy="5006090"/>
              </a:xfrm>
            </p:spPr>
            <p:txBody>
              <a:bodyPr>
                <a:normAutofit/>
              </a:bodyPr>
              <a:lstStyle/>
              <a:p>
                <a:pPr>
                  <a:lnSpc>
                    <a:spcPct val="120000"/>
                  </a:lnSpc>
                </a:pPr>
                <a:r>
                  <a:rPr lang="ja-JP" altLang="en-US"/>
                  <a:t>データ収集を行いながら</a:t>
                </a:r>
                <a:r>
                  <a:rPr lang="en-US" altLang="ja-JP"/>
                  <a:t>, </a:t>
                </a:r>
                <a:r>
                  <a:rPr lang="ja-JP" altLang="en-US"/>
                  <a:t>各ステップで少しづつ方策を更新</a:t>
                </a:r>
                <a:endParaRPr lang="en-US" altLang="ja-JP" dirty="0"/>
              </a:p>
              <a:p>
                <a:pPr lvl="1">
                  <a:lnSpc>
                    <a:spcPct val="120000"/>
                  </a:lnSpc>
                </a:pPr>
                <a:r>
                  <a:rPr lang="en-US" altLang="ja-JP" dirty="0">
                    <a:solidFill>
                      <a:schemeClr val="bg1">
                        <a:lumMod val="50000"/>
                      </a:schemeClr>
                    </a:solidFill>
                  </a:rPr>
                  <a:t>1. </a:t>
                </a:r>
                <a:r>
                  <a:rPr lang="ja-JP" altLang="en-US">
                    <a:solidFill>
                      <a:schemeClr val="bg1">
                        <a:lumMod val="50000"/>
                      </a:schemeClr>
                    </a:solidFill>
                  </a:rPr>
                  <a:t>各ステップで</a:t>
                </a:r>
                <a:r>
                  <a:rPr lang="en-US" altLang="ja-JP" dirty="0">
                    <a:solidFill>
                      <a:schemeClr val="bg1">
                        <a:lumMod val="50000"/>
                      </a:schemeClr>
                    </a:solidFill>
                  </a:rPr>
                  <a:t>, </a:t>
                </a:r>
                <a:r>
                  <a:rPr lang="ja-JP" altLang="en-US">
                    <a:solidFill>
                      <a:schemeClr val="bg1">
                        <a:lumMod val="50000"/>
                      </a:schemeClr>
                    </a:solidFill>
                  </a:rPr>
                  <a:t>経験データをメモリに貯める</a:t>
                </a:r>
                <a:endParaRPr lang="en-US" altLang="ja-JP" dirty="0">
                  <a:solidFill>
                    <a:schemeClr val="bg1">
                      <a:lumMod val="50000"/>
                    </a:schemeClr>
                  </a:solidFill>
                </a:endParaRPr>
              </a:p>
              <a:p>
                <a:pPr lvl="2">
                  <a:lnSpc>
                    <a:spcPct val="120000"/>
                  </a:lnSpc>
                </a:pPr>
                <a:r>
                  <a:rPr lang="ja-JP" altLang="en-US">
                    <a:solidFill>
                      <a:schemeClr val="bg1">
                        <a:lumMod val="50000"/>
                      </a:schemeClr>
                    </a:solidFill>
                  </a:rPr>
                  <a:t>様々な</a:t>
                </a:r>
                <a14:m>
                  <m:oMath xmlns:m="http://schemas.openxmlformats.org/officeDocument/2006/math">
                    <m:sSub>
                      <m:sSubPr>
                        <m:ctrlPr>
                          <a:rPr lang="en-US" altLang="ja-JP" i="1">
                            <a:solidFill>
                              <a:schemeClr val="bg1">
                                <a:lumMod val="50000"/>
                              </a:schemeClr>
                            </a:solidFill>
                            <a:latin typeface="Cambria Math" panose="02040503050406030204" pitchFamily="18" charset="0"/>
                          </a:rPr>
                        </m:ctrlPr>
                      </m:sSubPr>
                      <m:e>
                        <m:r>
                          <a:rPr lang="en-US" altLang="ja-JP" i="1">
                            <a:solidFill>
                              <a:schemeClr val="bg1">
                                <a:lumMod val="50000"/>
                              </a:schemeClr>
                            </a:solidFill>
                            <a:latin typeface="Cambria Math" panose="02040503050406030204" pitchFamily="18" charset="0"/>
                          </a:rPr>
                          <m:t>𝑠</m:t>
                        </m:r>
                      </m:e>
                      <m:sub>
                        <m:r>
                          <a:rPr lang="en-US" altLang="ja-JP" i="1">
                            <a:solidFill>
                              <a:schemeClr val="bg1">
                                <a:lumMod val="50000"/>
                              </a:schemeClr>
                            </a:solidFill>
                            <a:latin typeface="Cambria Math" panose="02040503050406030204" pitchFamily="18" charset="0"/>
                          </a:rPr>
                          <m:t>0</m:t>
                        </m:r>
                      </m:sub>
                    </m:sSub>
                  </m:oMath>
                </a14:m>
                <a:r>
                  <a:rPr lang="ja-JP" altLang="en-US">
                    <a:solidFill>
                      <a:schemeClr val="bg1">
                        <a:lumMod val="50000"/>
                      </a:schemeClr>
                    </a:solidFill>
                  </a:rPr>
                  <a:t>からのパスが必要</a:t>
                </a:r>
                <a:r>
                  <a:rPr lang="en-US" altLang="ja-JP" dirty="0">
                    <a:solidFill>
                      <a:schemeClr val="bg1">
                        <a:lumMod val="50000"/>
                      </a:schemeClr>
                    </a:solidFill>
                  </a:rPr>
                  <a:t> </a:t>
                </a:r>
                <a14:m>
                  <m:oMath xmlns:m="http://schemas.openxmlformats.org/officeDocument/2006/math">
                    <m:r>
                      <a:rPr lang="en-US" altLang="ja-JP" i="1">
                        <a:solidFill>
                          <a:schemeClr val="bg1">
                            <a:lumMod val="50000"/>
                          </a:schemeClr>
                        </a:solidFill>
                        <a:latin typeface="Cambria Math" panose="02040503050406030204" pitchFamily="18" charset="0"/>
                        <a:ea typeface="Cambria Math" panose="02040503050406030204" pitchFamily="18" charset="0"/>
                      </a:rPr>
                      <m:t>→</m:t>
                    </m:r>
                    <m:r>
                      <a:rPr lang="en-US" altLang="ja-JP" i="1">
                        <a:solidFill>
                          <a:schemeClr val="bg1">
                            <a:lumMod val="50000"/>
                          </a:schemeClr>
                        </a:solidFill>
                        <a:latin typeface="Cambria Math" panose="02040503050406030204" pitchFamily="18" charset="0"/>
                      </a:rPr>
                      <m:t>𝑇</m:t>
                    </m:r>
                  </m:oMath>
                </a14:m>
                <a:r>
                  <a:rPr lang="ja-JP" altLang="en-US">
                    <a:solidFill>
                      <a:schemeClr val="bg1">
                        <a:lumMod val="50000"/>
                      </a:schemeClr>
                    </a:solidFill>
                  </a:rPr>
                  <a:t>秒ごとに新しい</a:t>
                </a:r>
                <a14:m>
                  <m:oMath xmlns:m="http://schemas.openxmlformats.org/officeDocument/2006/math">
                    <m:sSub>
                      <m:sSubPr>
                        <m:ctrlPr>
                          <a:rPr lang="en-US" altLang="ja-JP" i="1">
                            <a:solidFill>
                              <a:schemeClr val="bg1">
                                <a:lumMod val="50000"/>
                              </a:schemeClr>
                            </a:solidFill>
                            <a:latin typeface="Cambria Math" panose="02040503050406030204" pitchFamily="18" charset="0"/>
                          </a:rPr>
                        </m:ctrlPr>
                      </m:sSubPr>
                      <m:e>
                        <m:r>
                          <a:rPr lang="en-US" altLang="ja-JP" i="1">
                            <a:solidFill>
                              <a:schemeClr val="bg1">
                                <a:lumMod val="50000"/>
                              </a:schemeClr>
                            </a:solidFill>
                            <a:latin typeface="Cambria Math" panose="02040503050406030204" pitchFamily="18" charset="0"/>
                          </a:rPr>
                          <m:t>𝑠</m:t>
                        </m:r>
                      </m:e>
                      <m:sub>
                        <m:r>
                          <a:rPr lang="en-US" altLang="ja-JP" i="1">
                            <a:solidFill>
                              <a:schemeClr val="bg1">
                                <a:lumMod val="50000"/>
                              </a:schemeClr>
                            </a:solidFill>
                            <a:latin typeface="Cambria Math" panose="02040503050406030204" pitchFamily="18" charset="0"/>
                          </a:rPr>
                          <m:t>0</m:t>
                        </m:r>
                      </m:sub>
                    </m:sSub>
                  </m:oMath>
                </a14:m>
                <a:r>
                  <a:rPr lang="ja-JP" altLang="en-US">
                    <a:solidFill>
                      <a:schemeClr val="bg1">
                        <a:lumMod val="50000"/>
                      </a:schemeClr>
                    </a:solidFill>
                  </a:rPr>
                  <a:t>から制御</a:t>
                </a:r>
                <a:r>
                  <a:rPr lang="en-US" altLang="ja-JP" sz="1200" dirty="0">
                    <a:solidFill>
                      <a:schemeClr val="bg1">
                        <a:lumMod val="50000"/>
                      </a:schemeClr>
                    </a:solidFill>
                  </a:rPr>
                  <a:t>(</a:t>
                </a:r>
                <a:r>
                  <a:rPr lang="ja-JP" altLang="en-US" sz="1200">
                    <a:solidFill>
                      <a:schemeClr val="bg1">
                        <a:lumMod val="50000"/>
                      </a:schemeClr>
                    </a:solidFill>
                  </a:rPr>
                  <a:t>エピソード</a:t>
                </a:r>
                <a:r>
                  <a:rPr lang="en-US" altLang="ja-JP" sz="1200" dirty="0">
                    <a:solidFill>
                      <a:schemeClr val="bg1">
                        <a:lumMod val="50000"/>
                      </a:schemeClr>
                    </a:solidFill>
                  </a:rPr>
                  <a:t>)</a:t>
                </a:r>
                <a:endParaRPr lang="en-US" altLang="ja-JP" dirty="0">
                  <a:solidFill>
                    <a:schemeClr val="bg1">
                      <a:lumMod val="50000"/>
                    </a:schemeClr>
                  </a:solidFill>
                </a:endParaRPr>
              </a:p>
              <a:p>
                <a:pPr lvl="2">
                  <a:lnSpc>
                    <a:spcPct val="120000"/>
                  </a:lnSpc>
                </a:pPr>
                <a:r>
                  <a:rPr lang="ja-JP" altLang="en-US">
                    <a:solidFill>
                      <a:schemeClr val="bg1">
                        <a:lumMod val="50000"/>
                      </a:schemeClr>
                    </a:solidFill>
                  </a:rPr>
                  <a:t>状態</a:t>
                </a:r>
                <a14:m>
                  <m:oMath xmlns:m="http://schemas.openxmlformats.org/officeDocument/2006/math">
                    <m:sSub>
                      <m:sSubPr>
                        <m:ctrlPr>
                          <a:rPr lang="en-US" altLang="ja-JP" i="1">
                            <a:solidFill>
                              <a:schemeClr val="bg1">
                                <a:lumMod val="50000"/>
                              </a:schemeClr>
                            </a:solidFill>
                            <a:latin typeface="Cambria Math" panose="02040503050406030204" pitchFamily="18" charset="0"/>
                          </a:rPr>
                        </m:ctrlPr>
                      </m:sSubPr>
                      <m:e>
                        <m:r>
                          <a:rPr lang="en-US" altLang="ja-JP" i="1">
                            <a:solidFill>
                              <a:schemeClr val="bg1">
                                <a:lumMod val="50000"/>
                              </a:schemeClr>
                            </a:solidFill>
                            <a:latin typeface="Cambria Math" panose="02040503050406030204" pitchFamily="18" charset="0"/>
                          </a:rPr>
                          <m:t>𝑠</m:t>
                        </m:r>
                      </m:e>
                      <m:sub>
                        <m:r>
                          <a:rPr lang="en-US" altLang="ja-JP" i="1">
                            <a:solidFill>
                              <a:schemeClr val="bg1">
                                <a:lumMod val="50000"/>
                              </a:schemeClr>
                            </a:solidFill>
                            <a:latin typeface="Cambria Math" panose="02040503050406030204" pitchFamily="18" charset="0"/>
                          </a:rPr>
                          <m:t>𝑖</m:t>
                        </m:r>
                      </m:sub>
                    </m:sSub>
                  </m:oMath>
                </a14:m>
                <a:r>
                  <a:rPr lang="ja-JP" altLang="en-US" dirty="0">
                    <a:solidFill>
                      <a:schemeClr val="bg1">
                        <a:lumMod val="50000"/>
                      </a:schemeClr>
                    </a:solidFill>
                  </a:rPr>
                  <a:t>で行動</a:t>
                </a:r>
                <a14:m>
                  <m:oMath xmlns:m="http://schemas.openxmlformats.org/officeDocument/2006/math">
                    <m:r>
                      <a:rPr lang="en-US" altLang="ja-JP" i="1">
                        <a:solidFill>
                          <a:schemeClr val="bg1">
                            <a:lumMod val="50000"/>
                          </a:schemeClr>
                        </a:solidFill>
                        <a:latin typeface="Cambria Math" panose="02040503050406030204" pitchFamily="18" charset="0"/>
                        <a:ea typeface="Cambria Math" panose="02040503050406030204" pitchFamily="18" charset="0"/>
                      </a:rPr>
                      <m:t>𝜋</m:t>
                    </m:r>
                    <m:d>
                      <m:dPr>
                        <m:ctrlPr>
                          <a:rPr lang="en-US" altLang="ja-JP" i="1">
                            <a:solidFill>
                              <a:schemeClr val="bg1">
                                <a:lumMod val="50000"/>
                              </a:schemeClr>
                            </a:solidFill>
                            <a:latin typeface="Cambria Math" panose="02040503050406030204" pitchFamily="18" charset="0"/>
                            <a:ea typeface="Cambria Math" panose="02040503050406030204" pitchFamily="18" charset="0"/>
                          </a:rPr>
                        </m:ctrlPr>
                      </m:dPr>
                      <m:e>
                        <m:sSub>
                          <m:sSubPr>
                            <m:ctrlPr>
                              <a:rPr lang="en-US" altLang="ja-JP" i="1">
                                <a:solidFill>
                                  <a:schemeClr val="bg1">
                                    <a:lumMod val="50000"/>
                                  </a:schemeClr>
                                </a:solidFill>
                                <a:latin typeface="Cambria Math" panose="02040503050406030204" pitchFamily="18" charset="0"/>
                              </a:rPr>
                            </m:ctrlPr>
                          </m:sSubPr>
                          <m:e>
                            <m:r>
                              <a:rPr lang="en-US" altLang="ja-JP" i="1">
                                <a:solidFill>
                                  <a:schemeClr val="bg1">
                                    <a:lumMod val="50000"/>
                                  </a:schemeClr>
                                </a:solidFill>
                                <a:latin typeface="Cambria Math" panose="02040503050406030204" pitchFamily="18" charset="0"/>
                              </a:rPr>
                              <m:t>𝑠</m:t>
                            </m:r>
                          </m:e>
                          <m:sub>
                            <m:r>
                              <a:rPr lang="en-US" altLang="ja-JP" i="1">
                                <a:solidFill>
                                  <a:schemeClr val="bg1">
                                    <a:lumMod val="50000"/>
                                  </a:schemeClr>
                                </a:solidFill>
                                <a:latin typeface="Cambria Math" panose="02040503050406030204" pitchFamily="18" charset="0"/>
                              </a:rPr>
                              <m:t>𝑖</m:t>
                            </m:r>
                          </m:sub>
                        </m:sSub>
                      </m:e>
                    </m:d>
                  </m:oMath>
                </a14:m>
                <a:r>
                  <a:rPr lang="ja-JP" altLang="en-US">
                    <a:solidFill>
                      <a:schemeClr val="bg1">
                        <a:lumMod val="50000"/>
                      </a:schemeClr>
                    </a:solidFill>
                  </a:rPr>
                  <a:t>をとり</a:t>
                </a:r>
                <a:r>
                  <a:rPr lang="en-US" altLang="ja-JP" dirty="0">
                    <a:solidFill>
                      <a:schemeClr val="bg1">
                        <a:lumMod val="50000"/>
                      </a:schemeClr>
                    </a:solidFill>
                  </a:rPr>
                  <a:t>, </a:t>
                </a:r>
                <a:r>
                  <a:rPr lang="ja-JP" altLang="en-US">
                    <a:solidFill>
                      <a:schemeClr val="bg1">
                        <a:lumMod val="50000"/>
                      </a:schemeClr>
                    </a:solidFill>
                  </a:rPr>
                  <a:t>コスト</a:t>
                </a:r>
                <a14:m>
                  <m:oMath xmlns:m="http://schemas.openxmlformats.org/officeDocument/2006/math">
                    <m:sSub>
                      <m:sSubPr>
                        <m:ctrlPr>
                          <a:rPr lang="en-US" altLang="ja-JP" i="1">
                            <a:solidFill>
                              <a:schemeClr val="bg1">
                                <a:lumMod val="50000"/>
                              </a:schemeClr>
                            </a:solidFill>
                            <a:latin typeface="Cambria Math" panose="02040503050406030204" pitchFamily="18" charset="0"/>
                            <a:ea typeface="Cambria Math" panose="02040503050406030204" pitchFamily="18" charset="0"/>
                          </a:rPr>
                        </m:ctrlPr>
                      </m:sSubPr>
                      <m:e>
                        <m:r>
                          <a:rPr lang="en-US" altLang="ja-JP" i="1">
                            <a:solidFill>
                              <a:schemeClr val="bg1">
                                <a:lumMod val="50000"/>
                              </a:schemeClr>
                            </a:solidFill>
                            <a:latin typeface="Cambria Math" panose="02040503050406030204" pitchFamily="18" charset="0"/>
                            <a:ea typeface="Cambria Math" panose="02040503050406030204" pitchFamily="18" charset="0"/>
                          </a:rPr>
                          <m:t>𝑟</m:t>
                        </m:r>
                      </m:e>
                      <m:sub>
                        <m:r>
                          <a:rPr lang="en-US" altLang="ja-JP" i="1">
                            <a:solidFill>
                              <a:schemeClr val="bg1">
                                <a:lumMod val="50000"/>
                              </a:schemeClr>
                            </a:solidFill>
                            <a:latin typeface="Cambria Math" panose="02040503050406030204" pitchFamily="18" charset="0"/>
                            <a:ea typeface="Cambria Math" panose="02040503050406030204" pitchFamily="18" charset="0"/>
                          </a:rPr>
                          <m:t>𝑖</m:t>
                        </m:r>
                      </m:sub>
                    </m:sSub>
                  </m:oMath>
                </a14:m>
                <a:r>
                  <a:rPr lang="ja-JP" altLang="en-US" dirty="0">
                    <a:solidFill>
                      <a:schemeClr val="bg1">
                        <a:lumMod val="50000"/>
                      </a:schemeClr>
                    </a:solidFill>
                  </a:rPr>
                  <a:t>と次状態</a:t>
                </a:r>
                <a14:m>
                  <m:oMath xmlns:m="http://schemas.openxmlformats.org/officeDocument/2006/math">
                    <m:sSub>
                      <m:sSubPr>
                        <m:ctrlPr>
                          <a:rPr lang="en-US" altLang="ja-JP" i="1">
                            <a:solidFill>
                              <a:schemeClr val="bg1">
                                <a:lumMod val="50000"/>
                              </a:schemeClr>
                            </a:solidFill>
                            <a:latin typeface="Cambria Math" panose="02040503050406030204" pitchFamily="18" charset="0"/>
                            <a:ea typeface="Cambria Math" panose="02040503050406030204" pitchFamily="18" charset="0"/>
                          </a:rPr>
                        </m:ctrlPr>
                      </m:sSubPr>
                      <m:e>
                        <m:r>
                          <a:rPr lang="en-US" altLang="ja-JP" i="1">
                            <a:solidFill>
                              <a:schemeClr val="bg1">
                                <a:lumMod val="50000"/>
                              </a:schemeClr>
                            </a:solidFill>
                            <a:latin typeface="Cambria Math" panose="02040503050406030204" pitchFamily="18" charset="0"/>
                            <a:ea typeface="Cambria Math" panose="02040503050406030204" pitchFamily="18" charset="0"/>
                          </a:rPr>
                          <m:t>𝑠</m:t>
                        </m:r>
                      </m:e>
                      <m:sub>
                        <m:r>
                          <a:rPr lang="en-US" altLang="ja-JP" i="1">
                            <a:solidFill>
                              <a:schemeClr val="bg1">
                                <a:lumMod val="50000"/>
                              </a:schemeClr>
                            </a:solidFill>
                            <a:latin typeface="Cambria Math" panose="02040503050406030204" pitchFamily="18" charset="0"/>
                            <a:ea typeface="Cambria Math" panose="02040503050406030204" pitchFamily="18" charset="0"/>
                          </a:rPr>
                          <m:t>𝑖</m:t>
                        </m:r>
                        <m:r>
                          <a:rPr lang="en-US" altLang="ja-JP" i="1">
                            <a:solidFill>
                              <a:schemeClr val="bg1">
                                <a:lumMod val="50000"/>
                              </a:schemeClr>
                            </a:solidFill>
                            <a:latin typeface="Cambria Math" panose="02040503050406030204" pitchFamily="18" charset="0"/>
                            <a:ea typeface="Cambria Math" panose="02040503050406030204" pitchFamily="18" charset="0"/>
                          </a:rPr>
                          <m:t>+1</m:t>
                        </m:r>
                      </m:sub>
                    </m:sSub>
                  </m:oMath>
                </a14:m>
                <a:r>
                  <a:rPr lang="ja-JP" altLang="en-US" dirty="0">
                    <a:solidFill>
                      <a:schemeClr val="bg1">
                        <a:lumMod val="50000"/>
                      </a:schemeClr>
                    </a:solidFill>
                  </a:rPr>
                  <a:t>を観測</a:t>
                </a:r>
                <a:endParaRPr lang="en-US" altLang="ja-JP" dirty="0">
                  <a:solidFill>
                    <a:schemeClr val="bg1">
                      <a:lumMod val="50000"/>
                    </a:schemeClr>
                  </a:solidFill>
                </a:endParaRPr>
              </a:p>
              <a:p>
                <a:pPr lvl="2">
                  <a:lnSpc>
                    <a:spcPct val="120000"/>
                  </a:lnSpc>
                </a:pPr>
                <a:r>
                  <a:rPr lang="ja-JP" altLang="en-US">
                    <a:solidFill>
                      <a:schemeClr val="bg1">
                        <a:lumMod val="50000"/>
                      </a:schemeClr>
                    </a:solidFill>
                  </a:rPr>
                  <a:t>データ組</a:t>
                </a:r>
                <a14:m>
                  <m:oMath xmlns:m="http://schemas.openxmlformats.org/officeDocument/2006/math">
                    <m:r>
                      <a:rPr lang="en-US" altLang="ja-JP" i="1">
                        <a:solidFill>
                          <a:schemeClr val="bg1">
                            <a:lumMod val="50000"/>
                          </a:schemeClr>
                        </a:solidFill>
                        <a:latin typeface="Cambria Math" panose="02040503050406030204" pitchFamily="18" charset="0"/>
                      </a:rPr>
                      <m:t>{</m:t>
                    </m:r>
                    <m:sSub>
                      <m:sSubPr>
                        <m:ctrlPr>
                          <a:rPr lang="en-US" altLang="ja-JP" i="1" smtClean="0">
                            <a:solidFill>
                              <a:schemeClr val="bg1">
                                <a:lumMod val="50000"/>
                              </a:schemeClr>
                            </a:solidFill>
                            <a:latin typeface="Cambria Math" panose="02040503050406030204" pitchFamily="18" charset="0"/>
                          </a:rPr>
                        </m:ctrlPr>
                      </m:sSubPr>
                      <m:e>
                        <m:r>
                          <a:rPr lang="en-US" altLang="ja-JP" b="0" i="1" smtClean="0">
                            <a:solidFill>
                              <a:schemeClr val="bg1">
                                <a:lumMod val="50000"/>
                              </a:schemeClr>
                            </a:solidFill>
                            <a:latin typeface="Cambria Math" panose="02040503050406030204" pitchFamily="18" charset="0"/>
                          </a:rPr>
                          <m:t>𝑠</m:t>
                        </m:r>
                      </m:e>
                      <m:sub>
                        <m:r>
                          <a:rPr lang="en-US" altLang="ja-JP" b="0" i="1" smtClean="0">
                            <a:solidFill>
                              <a:schemeClr val="bg1">
                                <a:lumMod val="50000"/>
                              </a:schemeClr>
                            </a:solidFill>
                            <a:latin typeface="Cambria Math" panose="02040503050406030204" pitchFamily="18" charset="0"/>
                          </a:rPr>
                          <m:t>𝑖</m:t>
                        </m:r>
                      </m:sub>
                    </m:sSub>
                    <m:r>
                      <a:rPr lang="en-US" altLang="ja-JP" i="1">
                        <a:solidFill>
                          <a:schemeClr val="bg1">
                            <a:lumMod val="50000"/>
                          </a:schemeClr>
                        </a:solidFill>
                        <a:latin typeface="Cambria Math" panose="02040503050406030204" pitchFamily="18" charset="0"/>
                        <a:ea typeface="Cambria Math" panose="02040503050406030204" pitchFamily="18" charset="0"/>
                      </a:rPr>
                      <m:t>,</m:t>
                    </m:r>
                    <m:r>
                      <a:rPr lang="en-US" altLang="ja-JP" i="1" smtClean="0">
                        <a:solidFill>
                          <a:schemeClr val="bg1">
                            <a:lumMod val="50000"/>
                          </a:schemeClr>
                        </a:solidFill>
                        <a:latin typeface="Cambria Math" panose="02040503050406030204" pitchFamily="18" charset="0"/>
                        <a:ea typeface="Cambria Math" panose="02040503050406030204" pitchFamily="18" charset="0"/>
                      </a:rPr>
                      <m:t>𝜋</m:t>
                    </m:r>
                    <m:d>
                      <m:dPr>
                        <m:ctrlPr>
                          <a:rPr lang="en-US" altLang="ja-JP" b="0" i="1" smtClean="0">
                            <a:solidFill>
                              <a:schemeClr val="bg1">
                                <a:lumMod val="50000"/>
                              </a:schemeClr>
                            </a:solidFill>
                            <a:latin typeface="Cambria Math" panose="02040503050406030204" pitchFamily="18" charset="0"/>
                            <a:ea typeface="Cambria Math" panose="02040503050406030204" pitchFamily="18" charset="0"/>
                          </a:rPr>
                        </m:ctrlPr>
                      </m:dPr>
                      <m:e>
                        <m:sSub>
                          <m:sSubPr>
                            <m:ctrlPr>
                              <a:rPr lang="en-US" altLang="ja-JP" i="1">
                                <a:solidFill>
                                  <a:schemeClr val="bg1">
                                    <a:lumMod val="50000"/>
                                  </a:schemeClr>
                                </a:solidFill>
                                <a:latin typeface="Cambria Math" panose="02040503050406030204" pitchFamily="18" charset="0"/>
                              </a:rPr>
                            </m:ctrlPr>
                          </m:sSubPr>
                          <m:e>
                            <m:r>
                              <a:rPr lang="en-US" altLang="ja-JP" i="1">
                                <a:solidFill>
                                  <a:schemeClr val="bg1">
                                    <a:lumMod val="50000"/>
                                  </a:schemeClr>
                                </a:solidFill>
                                <a:latin typeface="Cambria Math" panose="02040503050406030204" pitchFamily="18" charset="0"/>
                              </a:rPr>
                              <m:t>𝑠</m:t>
                            </m:r>
                          </m:e>
                          <m:sub>
                            <m:r>
                              <a:rPr lang="en-US" altLang="ja-JP" i="1">
                                <a:solidFill>
                                  <a:schemeClr val="bg1">
                                    <a:lumMod val="50000"/>
                                  </a:schemeClr>
                                </a:solidFill>
                                <a:latin typeface="Cambria Math" panose="02040503050406030204" pitchFamily="18" charset="0"/>
                              </a:rPr>
                              <m:t>𝑖</m:t>
                            </m:r>
                          </m:sub>
                        </m:sSub>
                      </m:e>
                    </m:d>
                    <m:r>
                      <a:rPr lang="en-US" altLang="ja-JP" b="0" i="1" smtClean="0">
                        <a:solidFill>
                          <a:schemeClr val="bg1">
                            <a:lumMod val="50000"/>
                          </a:schemeClr>
                        </a:solidFill>
                        <a:latin typeface="Cambria Math" panose="02040503050406030204" pitchFamily="18" charset="0"/>
                        <a:ea typeface="Cambria Math" panose="02040503050406030204" pitchFamily="18" charset="0"/>
                      </a:rPr>
                      <m:t>,</m:t>
                    </m:r>
                    <m:sSub>
                      <m:sSubPr>
                        <m:ctrlPr>
                          <a:rPr lang="en-US" altLang="ja-JP" b="0" i="1" smtClean="0">
                            <a:solidFill>
                              <a:schemeClr val="bg1">
                                <a:lumMod val="50000"/>
                              </a:schemeClr>
                            </a:solidFill>
                            <a:latin typeface="Cambria Math" panose="02040503050406030204" pitchFamily="18" charset="0"/>
                            <a:ea typeface="Cambria Math" panose="02040503050406030204" pitchFamily="18" charset="0"/>
                          </a:rPr>
                        </m:ctrlPr>
                      </m:sSubPr>
                      <m:e>
                        <m:r>
                          <a:rPr lang="en-US" altLang="ja-JP" b="0" i="1" smtClean="0">
                            <a:solidFill>
                              <a:schemeClr val="bg1">
                                <a:lumMod val="50000"/>
                              </a:schemeClr>
                            </a:solidFill>
                            <a:latin typeface="Cambria Math" panose="02040503050406030204" pitchFamily="18" charset="0"/>
                            <a:ea typeface="Cambria Math" panose="02040503050406030204" pitchFamily="18" charset="0"/>
                          </a:rPr>
                          <m:t>𝑟</m:t>
                        </m:r>
                      </m:e>
                      <m:sub>
                        <m:r>
                          <a:rPr lang="en-US" altLang="ja-JP" b="0" i="1" smtClean="0">
                            <a:solidFill>
                              <a:schemeClr val="bg1">
                                <a:lumMod val="50000"/>
                              </a:schemeClr>
                            </a:solidFill>
                            <a:latin typeface="Cambria Math" panose="02040503050406030204" pitchFamily="18" charset="0"/>
                            <a:ea typeface="Cambria Math" panose="02040503050406030204" pitchFamily="18" charset="0"/>
                          </a:rPr>
                          <m:t>𝑖</m:t>
                        </m:r>
                      </m:sub>
                    </m:sSub>
                    <m:r>
                      <a:rPr lang="en-US" altLang="ja-JP" i="1">
                        <a:solidFill>
                          <a:schemeClr val="bg1">
                            <a:lumMod val="50000"/>
                          </a:schemeClr>
                        </a:solidFill>
                        <a:latin typeface="Cambria Math" panose="02040503050406030204" pitchFamily="18" charset="0"/>
                        <a:ea typeface="Cambria Math" panose="02040503050406030204" pitchFamily="18" charset="0"/>
                      </a:rPr>
                      <m:t>,</m:t>
                    </m:r>
                    <m:sSub>
                      <m:sSubPr>
                        <m:ctrlPr>
                          <a:rPr lang="en-US" altLang="ja-JP" i="1" smtClean="0">
                            <a:solidFill>
                              <a:schemeClr val="bg1">
                                <a:lumMod val="50000"/>
                              </a:schemeClr>
                            </a:solidFill>
                            <a:latin typeface="Cambria Math" panose="02040503050406030204" pitchFamily="18" charset="0"/>
                            <a:ea typeface="Cambria Math" panose="02040503050406030204" pitchFamily="18" charset="0"/>
                          </a:rPr>
                        </m:ctrlPr>
                      </m:sSubPr>
                      <m:e>
                        <m:r>
                          <a:rPr lang="en-US" altLang="ja-JP" b="0" i="1" smtClean="0">
                            <a:solidFill>
                              <a:schemeClr val="bg1">
                                <a:lumMod val="50000"/>
                              </a:schemeClr>
                            </a:solidFill>
                            <a:latin typeface="Cambria Math" panose="02040503050406030204" pitchFamily="18" charset="0"/>
                            <a:ea typeface="Cambria Math" panose="02040503050406030204" pitchFamily="18" charset="0"/>
                          </a:rPr>
                          <m:t>𝑠</m:t>
                        </m:r>
                      </m:e>
                      <m:sub>
                        <m:r>
                          <a:rPr lang="en-US" altLang="ja-JP" b="0" i="1" smtClean="0">
                            <a:solidFill>
                              <a:schemeClr val="bg1">
                                <a:lumMod val="50000"/>
                              </a:schemeClr>
                            </a:solidFill>
                            <a:latin typeface="Cambria Math" panose="02040503050406030204" pitchFamily="18" charset="0"/>
                            <a:ea typeface="Cambria Math" panose="02040503050406030204" pitchFamily="18" charset="0"/>
                          </a:rPr>
                          <m:t>𝑖</m:t>
                        </m:r>
                        <m:r>
                          <a:rPr lang="en-US" altLang="ja-JP" b="0" i="1" smtClean="0">
                            <a:solidFill>
                              <a:schemeClr val="bg1">
                                <a:lumMod val="50000"/>
                              </a:schemeClr>
                            </a:solidFill>
                            <a:latin typeface="Cambria Math" panose="02040503050406030204" pitchFamily="18" charset="0"/>
                            <a:ea typeface="Cambria Math" panose="02040503050406030204" pitchFamily="18" charset="0"/>
                          </a:rPr>
                          <m:t>+1</m:t>
                        </m:r>
                      </m:sub>
                    </m:sSub>
                    <m:r>
                      <a:rPr lang="en-US" altLang="ja-JP" i="1">
                        <a:solidFill>
                          <a:schemeClr val="bg1">
                            <a:lumMod val="50000"/>
                          </a:schemeClr>
                        </a:solidFill>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𝑡</m:t>
                        </m:r>
                      </m:e>
                      <m:sub>
                        <m:r>
                          <a:rPr lang="en-US" altLang="ja-JP" b="0" i="1" smtClean="0">
                            <a:solidFill>
                              <a:srgbClr val="FF0000"/>
                            </a:solidFill>
                            <a:latin typeface="Cambria Math" panose="02040503050406030204" pitchFamily="18" charset="0"/>
                            <a:ea typeface="Cambria Math" panose="02040503050406030204" pitchFamily="18" charset="0"/>
                          </a:rPr>
                          <m:t>𝑖</m:t>
                        </m:r>
                      </m:sub>
                    </m:sSub>
                    <m:r>
                      <a:rPr lang="en-US" altLang="ja-JP" i="1">
                        <a:solidFill>
                          <a:schemeClr val="bg1">
                            <a:lumMod val="50000"/>
                          </a:schemeClr>
                        </a:solidFill>
                        <a:latin typeface="Cambria Math" panose="02040503050406030204" pitchFamily="18" charset="0"/>
                      </a:rPr>
                      <m:t>}</m:t>
                    </m:r>
                  </m:oMath>
                </a14:m>
                <a:r>
                  <a:rPr lang="ja-JP" altLang="en-US">
                    <a:solidFill>
                      <a:schemeClr val="bg1">
                        <a:lumMod val="50000"/>
                      </a:schemeClr>
                    </a:solidFill>
                  </a:rPr>
                  <a:t>を保存し</a:t>
                </a:r>
                <a:r>
                  <a:rPr lang="en-US" altLang="ja-JP" dirty="0">
                    <a:solidFill>
                      <a:schemeClr val="bg1">
                        <a:lumMod val="50000"/>
                      </a:schemeClr>
                    </a:solidFill>
                  </a:rPr>
                  <a:t>, </a:t>
                </a:r>
                <a:r>
                  <a:rPr lang="ja-JP" altLang="en-US">
                    <a:solidFill>
                      <a:schemeClr val="bg1">
                        <a:lumMod val="50000"/>
                      </a:schemeClr>
                    </a:solidFill>
                  </a:rPr>
                  <a:t>古いデータを捨てる</a:t>
                </a:r>
                <a:endParaRPr lang="en-US" altLang="ja-JP" dirty="0">
                  <a:solidFill>
                    <a:schemeClr val="bg1">
                      <a:lumMod val="50000"/>
                    </a:schemeClr>
                  </a:solidFill>
                </a:endParaRPr>
              </a:p>
              <a:p>
                <a:pPr lvl="3">
                  <a:lnSpc>
                    <a:spcPct val="120000"/>
                  </a:lnSpc>
                </a:pPr>
                <a14:m>
                  <m:oMath xmlns:m="http://schemas.openxmlformats.org/officeDocument/2006/math">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𝑡</m:t>
                        </m:r>
                      </m:e>
                      <m:sub>
                        <m:r>
                          <a:rPr lang="en-US" altLang="ja-JP" i="1">
                            <a:solidFill>
                              <a:srgbClr val="FF0000"/>
                            </a:solidFill>
                            <a:latin typeface="Cambria Math" panose="02040503050406030204" pitchFamily="18" charset="0"/>
                            <a:ea typeface="Cambria Math" panose="02040503050406030204" pitchFamily="18" charset="0"/>
                          </a:rPr>
                          <m:t>𝑖</m:t>
                        </m:r>
                      </m:sub>
                    </m:sSub>
                  </m:oMath>
                </a14:m>
                <a:r>
                  <a:rPr lang="en-US" altLang="ja-JP" dirty="0">
                    <a:solidFill>
                      <a:srgbClr val="FF0000"/>
                    </a:solidFill>
                  </a:rPr>
                  <a:t>: </a:t>
                </a:r>
                <a:r>
                  <a:rPr lang="ja-JP" altLang="en-US">
                    <a:solidFill>
                      <a:srgbClr val="FF0000"/>
                    </a:solidFill>
                  </a:rPr>
                  <a:t>各エピソードでの経過時間</a:t>
                </a:r>
                <a:endParaRPr lang="en-US" altLang="ja-JP" dirty="0">
                  <a:solidFill>
                    <a:srgbClr val="FF0000"/>
                  </a:solidFill>
                </a:endParaRPr>
              </a:p>
              <a:p>
                <a:pPr lvl="2">
                  <a:lnSpc>
                    <a:spcPct val="120000"/>
                  </a:lnSpc>
                </a:pPr>
                <a:r>
                  <a:rPr lang="ja-JP" altLang="en-US">
                    <a:solidFill>
                      <a:schemeClr val="bg1">
                        <a:lumMod val="50000"/>
                      </a:schemeClr>
                    </a:solidFill>
                  </a:rPr>
                  <a:t>方策更新が小さい</a:t>
                </a:r>
                <a14:m>
                  <m:oMath xmlns:m="http://schemas.openxmlformats.org/officeDocument/2006/math">
                    <m:r>
                      <a:rPr lang="ja-JP" altLang="en-US" i="1" smtClean="0">
                        <a:solidFill>
                          <a:schemeClr val="bg1">
                            <a:lumMod val="50000"/>
                          </a:schemeClr>
                        </a:solidFill>
                        <a:latin typeface="Cambria Math" panose="02040503050406030204" pitchFamily="18" charset="0"/>
                      </a:rPr>
                      <m:t>→</m:t>
                    </m:r>
                  </m:oMath>
                </a14:m>
                <a:r>
                  <a:rPr lang="en-US" altLang="ja-JP" dirty="0">
                    <a:solidFill>
                      <a:schemeClr val="bg1">
                        <a:lumMod val="50000"/>
                      </a:schemeClr>
                    </a:solidFill>
                  </a:rPr>
                  <a:t> </a:t>
                </a:r>
                <a:r>
                  <a:rPr lang="ja-JP" altLang="en-US">
                    <a:solidFill>
                      <a:schemeClr val="bg1">
                        <a:lumMod val="50000"/>
                      </a:schemeClr>
                    </a:solidFill>
                  </a:rPr>
                  <a:t>メモリ内には似た方策による複数の制御パス</a:t>
                </a:r>
                <a:endParaRPr lang="en-US" altLang="ja-JP" dirty="0">
                  <a:solidFill>
                    <a:schemeClr val="bg1">
                      <a:lumMod val="50000"/>
                    </a:schemeClr>
                  </a:solidFill>
                </a:endParaRPr>
              </a:p>
              <a:p>
                <a:pPr lvl="2">
                  <a:lnSpc>
                    <a:spcPct val="120000"/>
                  </a:lnSpc>
                </a:pPr>
                <a:endParaRPr lang="en-US" altLang="ja-JP" dirty="0"/>
              </a:p>
              <a:p>
                <a:pPr lvl="1">
                  <a:lnSpc>
                    <a:spcPct val="120000"/>
                  </a:lnSpc>
                </a:pPr>
                <a:r>
                  <a:rPr lang="en-US" altLang="ja-JP" dirty="0"/>
                  <a:t>2. </a:t>
                </a:r>
                <a:r>
                  <a:rPr lang="ja-JP" altLang="en-US"/>
                  <a:t>メモリのデータで方策勾配を近似</a:t>
                </a:r>
                <a:endParaRPr lang="en-US" altLang="ja-JP" dirty="0"/>
              </a:p>
              <a:p>
                <a:pPr lvl="2">
                  <a:lnSpc>
                    <a:spcPct val="120000"/>
                  </a:lnSpc>
                </a:pPr>
                <a:r>
                  <a:rPr lang="ja-JP" altLang="en-US"/>
                  <a:t>各データ組を確率</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𝑡</m:t>
                        </m:r>
                      </m:sup>
                    </m:sSup>
                  </m:oMath>
                </a14:m>
                <a:r>
                  <a:rPr lang="ja-JP" altLang="en-US"/>
                  <a:t>の重み付きで</a:t>
                </a:r>
                <a14:m>
                  <m:oMath xmlns:m="http://schemas.openxmlformats.org/officeDocument/2006/math">
                    <m:r>
                      <a:rPr lang="en-US" altLang="ja-JP" b="0" i="1" smtClean="0">
                        <a:latin typeface="Cambria Math" panose="02040503050406030204" pitchFamily="18" charset="0"/>
                      </a:rPr>
                      <m:t>𝑁</m:t>
                    </m:r>
                  </m:oMath>
                </a14:m>
                <a:r>
                  <a:rPr lang="ja-JP" altLang="en-US"/>
                  <a:t>個選んでミニバッチ</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lang="ja-JP" altLang="en-US"/>
                  <a:t>を作成</a:t>
                </a:r>
                <a:endParaRPr lang="en-US" altLang="ja-JP" dirty="0"/>
              </a:p>
              <a:p>
                <a:pPr lvl="2">
                  <a:lnSpc>
                    <a:spcPct val="120000"/>
                  </a:lnSpc>
                </a:pPr>
                <a:r>
                  <a:rPr lang="ja-JP" altLang="en-US"/>
                  <a:t>ミニバッチ</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lang="ja-JP" altLang="en-US"/>
                  <a:t>の各データに対して</a:t>
                </a:r>
                <a:r>
                  <a:rPr lang="en-US" altLang="ja-JP" dirty="0"/>
                  <a:t>, </a:t>
                </a:r>
                <a:r>
                  <a:rPr lang="ja-JP" altLang="en-US"/>
                  <a:t>以下を平均</a:t>
                </a:r>
                <a:endParaRPr lang="en-US" altLang="ja-JP" dirty="0"/>
              </a:p>
              <a:p>
                <a:pPr lvl="1">
                  <a:lnSpc>
                    <a:spcPct val="120000"/>
                  </a:lnSpc>
                </a:pPr>
                <a:endParaRPr lang="en-US" altLang="ja-JP" b="1" dirty="0"/>
              </a:p>
              <a:p>
                <a:pPr lvl="1"/>
                <a:endParaRPr lang="en-US" altLang="ja-JP" dirty="0"/>
              </a:p>
            </p:txBody>
          </p:sp>
        </mc:Choice>
        <mc:Fallback>
          <p:sp>
            <p:nvSpPr>
              <p:cNvPr id="2" name="コンテンツ プレースホルダー 1">
                <a:extLst>
                  <a:ext uri="{FF2B5EF4-FFF2-40B4-BE49-F238E27FC236}">
                    <a16:creationId xmlns:a16="http://schemas.microsoft.com/office/drawing/2014/main" id="{F8586C0F-DA2D-1C4B-8543-7851036CE83C}"/>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3"/>
                <a:stretch>
                  <a:fillRect l="-598"/>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DFF3ECEE-FA46-D149-9EFF-28538B296F1F}"/>
              </a:ext>
            </a:extLst>
          </p:cNvPr>
          <p:cNvSpPr>
            <a:spLocks noGrp="1"/>
          </p:cNvSpPr>
          <p:nvPr>
            <p:ph type="title"/>
          </p:nvPr>
        </p:nvSpPr>
        <p:spPr/>
        <p:txBody>
          <a:bodyPr/>
          <a:lstStyle/>
          <a:p>
            <a:r>
              <a:rPr kumimoji="1" lang="ja-JP" altLang="en-US"/>
              <a:t>方策勾配の近似計算に対する提案手法</a:t>
            </a:r>
          </a:p>
        </p:txBody>
      </p:sp>
      <p:sp>
        <p:nvSpPr>
          <p:cNvPr id="4" name="日付プレースホルダー 3">
            <a:extLst>
              <a:ext uri="{FF2B5EF4-FFF2-40B4-BE49-F238E27FC236}">
                <a16:creationId xmlns:a16="http://schemas.microsoft.com/office/drawing/2014/main" id="{199FDA61-0A3A-8549-A96D-B863D4FCFB1C}"/>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E358AD0-FFFE-E84F-A55D-F7EE344CCCE1}"/>
                  </a:ext>
                </a:extLst>
              </p:cNvPr>
              <p:cNvSpPr txBox="1"/>
              <p:nvPr/>
            </p:nvSpPr>
            <p:spPr>
              <a:xfrm>
                <a:off x="1533483" y="5622418"/>
                <a:ext cx="6253571"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e>
                      </m:d>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b>
                      </m:sSub>
                      <m:r>
                        <a:rPr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𝜏</m:t>
                              </m:r>
                            </m:e>
                            <m:sub>
                              <m:r>
                                <a:rPr kumimoji="1" lang="en-US" altLang="ja-JP" i="1" smtClean="0">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p>
                      </m:sSup>
                      <m:sSup>
                        <m:sSupPr>
                          <m:ctrlPr>
                            <a:rPr kumimoji="1" lang="en-US" altLang="ja-JP" i="1">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𝑄</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sup>
                      </m:sSup>
                      <m:d>
                        <m:dPr>
                          <m:ctrlPr>
                            <a:rPr kumimoji="1" lang="en-US" altLang="ja-JP" i="1">
                              <a:latin typeface="Cambria Math" panose="02040503050406030204" pitchFamily="18" charset="0"/>
                              <a:ea typeface="Cambria Math" panose="02040503050406030204" pitchFamily="18" charset="0"/>
                            </a:rPr>
                          </m:ctrlPr>
                        </m:dPr>
                        <m:e>
                          <m:sSup>
                            <m:sSupPr>
                              <m:ctrlPr>
                                <a:rPr kumimoji="1" lang="en-US" altLang="ja-JP"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e>
                      </m:d>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8E358AD0-FFFE-E84F-A55D-F7EE344CCCE1}"/>
                  </a:ext>
                </a:extLst>
              </p:cNvPr>
              <p:cNvSpPr txBox="1">
                <a:spLocks noRot="1" noChangeAspect="1" noMove="1" noResize="1" noEditPoints="1" noAdjustHandles="1" noChangeArrowheads="1" noChangeShapeType="1" noTextEdit="1"/>
              </p:cNvSpPr>
              <p:nvPr/>
            </p:nvSpPr>
            <p:spPr>
              <a:xfrm>
                <a:off x="1533483" y="5622418"/>
                <a:ext cx="6253571" cy="423257"/>
              </a:xfrm>
              <a:prstGeom prst="rect">
                <a:avLst/>
              </a:prstGeom>
              <a:blipFill>
                <a:blip r:embed="rId4"/>
                <a:stretch>
                  <a:fillRect b="-5882"/>
                </a:stretch>
              </a:blipFill>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7B2E4C64-4BCC-9641-AB4F-8D2A2C32ADFF}"/>
              </a:ext>
            </a:extLst>
          </p:cNvPr>
          <p:cNvSpPr>
            <a:spLocks noGrp="1"/>
          </p:cNvSpPr>
          <p:nvPr>
            <p:ph type="sldNum" sz="quarter" idx="12"/>
          </p:nvPr>
        </p:nvSpPr>
        <p:spPr/>
        <p:txBody>
          <a:bodyPr/>
          <a:lstStyle/>
          <a:p>
            <a:r>
              <a:rPr kumimoji="1" lang="en-US" altLang="ja-JP" dirty="0"/>
              <a:t>8/12</a:t>
            </a:r>
          </a:p>
        </p:txBody>
      </p:sp>
    </p:spTree>
    <p:extLst>
      <p:ext uri="{BB962C8B-B14F-4D97-AF65-F5344CB8AC3E}">
        <p14:creationId xmlns:p14="http://schemas.microsoft.com/office/powerpoint/2010/main" val="412293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4709B80-F7FD-0D45-BA5C-0B7D874DDD24}"/>
                  </a:ext>
                </a:extLst>
              </p:cNvPr>
              <p:cNvSpPr>
                <a:spLocks noGrp="1"/>
              </p:cNvSpPr>
              <p:nvPr>
                <p:ph idx="1"/>
              </p:nvPr>
            </p:nvSpPr>
            <p:spPr/>
            <p:txBody>
              <a:bodyPr/>
              <a:lstStyle/>
              <a:p>
                <a:r>
                  <a:rPr kumimoji="1" lang="ja-JP" altLang="en-US"/>
                  <a:t>近似方策勾配の計算には</a:t>
                </a:r>
                <a14:m>
                  <m:oMath xmlns:m="http://schemas.openxmlformats.org/officeDocument/2006/math">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e>
                    </m:d>
                  </m:oMath>
                </a14:m>
                <a:r>
                  <a:rPr kumimoji="1" lang="ja-JP" altLang="en-US"/>
                  <a:t>を用いる</a:t>
                </a:r>
                <a:endParaRPr kumimoji="1" lang="en-US" altLang="ja-JP" dirty="0"/>
              </a:p>
              <a:p>
                <a:endParaRPr lang="en-US" altLang="ja-JP" dirty="0"/>
              </a:p>
              <a:p>
                <a:pPr marL="0" indent="0">
                  <a:buNone/>
                </a:pPr>
                <a:endParaRPr lang="en-US" altLang="ja-JP" dirty="0"/>
              </a:p>
              <a:p>
                <a:endParaRPr kumimoji="1" lang="en-US" altLang="ja-JP" dirty="0"/>
              </a:p>
              <a:p>
                <a:r>
                  <a:rPr kumimoji="1" lang="ja-JP" altLang="en-US"/>
                  <a:t>真の</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e>
                    </m:d>
                  </m:oMath>
                </a14:m>
                <a:r>
                  <a:rPr kumimoji="1" lang="ja-JP" altLang="en-US"/>
                  <a:t>は</a:t>
                </a:r>
                <a:r>
                  <a:rPr lang="ja-JP" altLang="en-US"/>
                  <a:t>未知なので</a:t>
                </a:r>
                <a:r>
                  <a:rPr lang="en-US" altLang="ja-JP" dirty="0"/>
                  <a:t>, </a:t>
                </a:r>
                <a:r>
                  <a:rPr lang="ja-JP" altLang="en-US"/>
                  <a:t>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𝜔</m:t>
                        </m:r>
                      </m:e>
                    </m:d>
                  </m:oMath>
                </a14:m>
                <a:r>
                  <a:rPr kumimoji="1" lang="ja-JP" altLang="en-US"/>
                  <a:t>を用いて近似</a:t>
                </a:r>
                <a:endParaRPr kumimoji="1" lang="en-US" altLang="ja-JP" dirty="0"/>
              </a:p>
              <a:p>
                <a:pPr lvl="1"/>
                <a:r>
                  <a:rPr kumimoji="1" lang="ja-JP" altLang="en-US"/>
                  <a:t>ミニバッチ</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kumimoji="1" lang="ja-JP" altLang="en-US"/>
                  <a:t>に対する</a:t>
                </a:r>
                <a:r>
                  <a:rPr kumimoji="1" lang="en-US" altLang="ja-JP" dirty="0"/>
                  <a:t>TD</a:t>
                </a:r>
                <a:r>
                  <a:rPr kumimoji="1" lang="ja-JP" altLang="en-US"/>
                  <a:t>誤差の</a:t>
                </a:r>
                <a:r>
                  <a:rPr kumimoji="1" lang="en-US" altLang="ja-JP" dirty="0"/>
                  <a:t>MSE</a:t>
                </a:r>
                <a:r>
                  <a:rPr kumimoji="1" lang="ja-JP" altLang="en-US"/>
                  <a:t>を</a:t>
                </a:r>
                <a14:m>
                  <m:oMath xmlns:m="http://schemas.openxmlformats.org/officeDocument/2006/math">
                    <m:r>
                      <a:rPr lang="en-US" altLang="ja-JP" i="1">
                        <a:latin typeface="Cambria Math" panose="02040503050406030204" pitchFamily="18" charset="0"/>
                        <a:ea typeface="Cambria Math" panose="02040503050406030204" pitchFamily="18" charset="0"/>
                      </a:rPr>
                      <m:t>𝜔</m:t>
                    </m:r>
                  </m:oMath>
                </a14:m>
                <a:r>
                  <a:rPr kumimoji="1" lang="ja-JP" altLang="en-US"/>
                  <a:t>に関して最小化する</a:t>
                </a:r>
              </a:p>
            </p:txBody>
          </p:sp>
        </mc:Choice>
        <mc:Fallback xmlns="">
          <p:sp>
            <p:nvSpPr>
              <p:cNvPr id="2" name="コンテンツ プレースホルダー 1">
                <a:extLst>
                  <a:ext uri="{FF2B5EF4-FFF2-40B4-BE49-F238E27FC236}">
                    <a16:creationId xmlns:a16="http://schemas.microsoft.com/office/drawing/2014/main" id="{F4709B80-F7FD-0D45-BA5C-0B7D874DDD24}"/>
                  </a:ext>
                </a:extLst>
              </p:cNvPr>
              <p:cNvSpPr>
                <a:spLocks noGrp="1" noRot="1" noChangeAspect="1" noMove="1" noResize="1" noEditPoints="1" noAdjustHandles="1" noChangeArrowheads="1" noChangeShapeType="1" noTextEdit="1"/>
              </p:cNvSpPr>
              <p:nvPr>
                <p:ph idx="1"/>
              </p:nvPr>
            </p:nvSpPr>
            <p:spPr>
              <a:blipFill>
                <a:blip r:embed="rId2"/>
                <a:stretch>
                  <a:fillRect l="-598" t="-12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23E79F11-D8F8-8049-9A57-CF4F2F009B28}"/>
                  </a:ext>
                </a:extLst>
              </p:cNvPr>
              <p:cNvSpPr>
                <a:spLocks noGrp="1"/>
              </p:cNvSpPr>
              <p:nvPr>
                <p:ph type="title"/>
              </p:nvPr>
            </p:nvSpPr>
            <p:spPr/>
            <p:txBody>
              <a:bodyPr/>
              <a:lstStyle/>
              <a:p>
                <a:r>
                  <a:rPr kumimoji="1" lang="ja-JP" altLang="en-US"/>
                  <a:t>計算に用いる</a:t>
                </a:r>
                <a14:m>
                  <m:oMath xmlns:m="http://schemas.openxmlformats.org/officeDocument/2006/math">
                    <m:r>
                      <a:rPr kumimoji="1" lang="en-US" altLang="ja-JP" b="0" i="1" smtClean="0">
                        <a:latin typeface="Cambria Math" panose="02040503050406030204" pitchFamily="18" charset="0"/>
                      </a:rPr>
                      <m:t>𝑄</m:t>
                    </m:r>
                  </m:oMath>
                </a14:m>
                <a:r>
                  <a:rPr kumimoji="1" lang="ja-JP" altLang="en-US"/>
                  <a:t>関数</a:t>
                </a:r>
              </a:p>
            </p:txBody>
          </p:sp>
        </mc:Choice>
        <mc:Fallback xmlns="">
          <p:sp>
            <p:nvSpPr>
              <p:cNvPr id="3" name="タイトル 2">
                <a:extLst>
                  <a:ext uri="{FF2B5EF4-FFF2-40B4-BE49-F238E27FC236}">
                    <a16:creationId xmlns:a16="http://schemas.microsoft.com/office/drawing/2014/main" id="{23E79F11-D8F8-8049-9A57-CF4F2F009B28}"/>
                  </a:ext>
                </a:extLst>
              </p:cNvPr>
              <p:cNvSpPr>
                <a:spLocks noGrp="1" noRot="1" noChangeAspect="1" noMove="1" noResize="1" noEditPoints="1" noAdjustHandles="1" noChangeArrowheads="1" noChangeShapeType="1" noTextEdit="1"/>
              </p:cNvSpPr>
              <p:nvPr>
                <p:ph type="title"/>
              </p:nvPr>
            </p:nvSpPr>
            <p:spPr>
              <a:blipFill>
                <a:blip r:embed="rId3"/>
                <a:stretch>
                  <a:fillRect l="-1345" t="-6383" b="-2127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61F2194-C275-0A41-95EA-43F53DD2DC2C}"/>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D178FEA-DD40-BF4E-A5FA-9B1C0170BBF1}"/>
                  </a:ext>
                </a:extLst>
              </p:cNvPr>
              <p:cNvSpPr txBox="1"/>
              <p:nvPr/>
            </p:nvSpPr>
            <p:spPr>
              <a:xfrm>
                <a:off x="1125280" y="3858135"/>
                <a:ext cx="6175793"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m:t>
                          </m:r>
                          <m:r>
                            <a:rPr kumimoji="1" lang="en-US" altLang="ja-JP" i="1">
                              <a:solidFill>
                                <a:srgbClr val="C00000"/>
                              </a:solidFill>
                              <a:latin typeface="Cambria Math" panose="02040503050406030204" pitchFamily="18" charset="0"/>
                              <a:ea typeface="Cambria Math" panose="02040503050406030204" pitchFamily="18" charset="0"/>
                            </a:rPr>
                            <m:t>𝜔</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m:t>
                          </m:r>
                          <m:r>
                            <m:rPr>
                              <m:brk m:alnAt="7"/>
                            </m:rP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𝐸</m:t>
                          </m:r>
                        </m:sub>
                        <m:sup/>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𝑄</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r>
                                <a:rPr kumimoji="1" lang="en-US" altLang="ja-JP" b="0" i="1" smtClean="0">
                                  <a:latin typeface="Cambria Math" panose="02040503050406030204" pitchFamily="18" charset="0"/>
                                </a:rPr>
                                <m:t>|</m:t>
                              </m:r>
                              <m:r>
                                <a:rPr kumimoji="1" lang="en-US" altLang="ja-JP" i="1" smtClean="0">
                                  <a:solidFill>
                                    <a:srgbClr val="C00000"/>
                                  </a:solidFill>
                                  <a:latin typeface="Cambria Math" panose="02040503050406030204" pitchFamily="18" charset="0"/>
                                  <a:ea typeface="Cambria Math" panose="02040503050406030204" pitchFamily="18" charset="0"/>
                                </a:rPr>
                                <m:t>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a:rPr kumimoji="1" lang="en-US" altLang="ja-JP" b="0" i="1" smtClean="0">
                                  <a:latin typeface="Cambria Math" panose="02040503050406030204" pitchFamily="18" charset="0"/>
                                  <a:ea typeface="Cambria Math" panose="02040503050406030204" pitchFamily="18" charset="0"/>
                                </a:rPr>
                                <m:t>𝑄</m:t>
                              </m:r>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e>
                                  </m:d>
                                  <m:r>
                                    <a:rPr kumimoji="1" lang="en-US" altLang="ja-JP" i="1">
                                      <a:latin typeface="Cambria Math" panose="02040503050406030204" pitchFamily="18" charset="0"/>
                                      <a:ea typeface="Cambria Math" panose="02040503050406030204" pitchFamily="18" charset="0"/>
                                    </a:rPr>
                                    <m:t>|</m:t>
                                  </m:r>
                                  <m:r>
                                    <a:rPr kumimoji="1" lang="en-US" altLang="ja-JP" i="1" smtClean="0">
                                      <a:solidFill>
                                        <a:srgbClr val="C00000"/>
                                      </a:solidFill>
                                      <a:latin typeface="Cambria Math" panose="02040503050406030204" pitchFamily="18" charset="0"/>
                                      <a:ea typeface="Cambria Math" panose="02040503050406030204" pitchFamily="18" charset="0"/>
                                    </a:rPr>
                                    <m:t>𝜔</m:t>
                                  </m:r>
                                </m:e>
                              </m:d>
                            </m:e>
                          </m:d>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 )</m:t>
                              </m:r>
                            </m:e>
                            <m:sup>
                              <m:r>
                                <a:rPr kumimoji="1" lang="en-US" altLang="ja-JP" b="0" i="1" smtClean="0">
                                  <a:latin typeface="Cambria Math" panose="02040503050406030204" pitchFamily="18" charset="0"/>
                                  <a:ea typeface="Cambria Math" panose="02040503050406030204" pitchFamily="18" charset="0"/>
                                </a:rPr>
                                <m:t>2</m:t>
                              </m:r>
                            </m:sup>
                          </m:sSup>
                        </m:e>
                      </m:nary>
                    </m:oMath>
                  </m:oMathPara>
                </a14:m>
                <a:endParaRPr kumimoji="1" lang="ja-JP" altLang="en-US">
                  <a:latin typeface="Cambria" panose="02040503050406030204" pitchFamily="18" charset="0"/>
                </a:endParaRPr>
              </a:p>
            </p:txBody>
          </p:sp>
        </mc:Choice>
        <mc:Fallback xmlns="">
          <p:sp>
            <p:nvSpPr>
              <p:cNvPr id="7" name="テキスト ボックス 6">
                <a:extLst>
                  <a:ext uri="{FF2B5EF4-FFF2-40B4-BE49-F238E27FC236}">
                    <a16:creationId xmlns:a16="http://schemas.microsoft.com/office/drawing/2014/main" id="{4D178FEA-DD40-BF4E-A5FA-9B1C0170BBF1}"/>
                  </a:ext>
                </a:extLst>
              </p:cNvPr>
              <p:cNvSpPr txBox="1">
                <a:spLocks noRot="1" noChangeAspect="1" noMove="1" noResize="1" noEditPoints="1" noAdjustHandles="1" noChangeArrowheads="1" noChangeShapeType="1" noTextEdit="1"/>
              </p:cNvSpPr>
              <p:nvPr/>
            </p:nvSpPr>
            <p:spPr>
              <a:xfrm>
                <a:off x="1125280" y="3858135"/>
                <a:ext cx="6175793" cy="800219"/>
              </a:xfrm>
              <a:prstGeom prst="rect">
                <a:avLst/>
              </a:prstGeom>
              <a:blipFill>
                <a:blip r:embed="rId4"/>
                <a:stretch>
                  <a:fillRect t="-117188" b="-156250"/>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6CB4B953-CFBA-A74E-B7D4-9CDD40A4233D}"/>
              </a:ext>
            </a:extLst>
          </p:cNvPr>
          <p:cNvCxnSpPr>
            <a:cxnSpLocks/>
          </p:cNvCxnSpPr>
          <p:nvPr/>
        </p:nvCxnSpPr>
        <p:spPr>
          <a:xfrm>
            <a:off x="2645403" y="4405742"/>
            <a:ext cx="4286870" cy="0"/>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71632DD-918D-7A4D-B388-5FF0A36C32BB}"/>
                  </a:ext>
                </a:extLst>
              </p:cNvPr>
              <p:cNvSpPr txBox="1"/>
              <p:nvPr/>
            </p:nvSpPr>
            <p:spPr>
              <a:xfrm>
                <a:off x="5246828" y="4432477"/>
                <a:ext cx="3790653" cy="369332"/>
              </a:xfrm>
              <a:prstGeom prst="rect">
                <a:avLst/>
              </a:prstGeom>
              <a:noFill/>
            </p:spPr>
            <p:txBody>
              <a:bodyPr wrap="none" rtlCol="0">
                <a:spAutoFit/>
              </a:bodyPr>
              <a:lstStyle/>
              <a:p>
                <a:r>
                  <a:rPr kumimoji="1" lang="en-US" altLang="ja-JP" dirty="0">
                    <a:solidFill>
                      <a:schemeClr val="tx1"/>
                    </a:solidFill>
                    <a:latin typeface="Cambria" panose="02040503050406030204" pitchFamily="18" charset="0"/>
                  </a:rPr>
                  <a:t>TD </a:t>
                </a:r>
                <a:r>
                  <a:rPr kumimoji="1" lang="ja-JP" altLang="en-US">
                    <a:solidFill>
                      <a:schemeClr val="tx1"/>
                    </a:solidFill>
                    <a:latin typeface="Cambria" panose="02040503050406030204" pitchFamily="18" charset="0"/>
                  </a:rPr>
                  <a:t>誤差</a:t>
                </a:r>
                <a:r>
                  <a:rPr kumimoji="1" lang="en-US" altLang="ja-JP" dirty="0">
                    <a:solidFill>
                      <a:schemeClr val="tx1"/>
                    </a:solidFill>
                    <a:latin typeface="Cambria" panose="02040503050406030204" pitchFamily="18" charset="0"/>
                  </a:rPr>
                  <a:t>: </a:t>
                </a:r>
                <a:r>
                  <a:rPr kumimoji="1" lang="ja-JP" altLang="en-US">
                    <a:solidFill>
                      <a:schemeClr val="tx1"/>
                    </a:solidFill>
                    <a:latin typeface="Cambria" panose="02040503050406030204" pitchFamily="18" charset="0"/>
                  </a:rPr>
                  <a:t>真の</a:t>
                </a:r>
                <a:r>
                  <a:rPr kumimoji="1" lang="en-US" altLang="ja-JP" dirty="0">
                    <a:solidFill>
                      <a:schemeClr val="tx1"/>
                    </a:solidFill>
                    <a:latin typeface="Cambria" panose="02040503050406030204" pitchFamily="18" charset="0"/>
                  </a:rPr>
                  <a:t> </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r>
                      <a:rPr lang="en-US" altLang="ja-JP" i="1">
                        <a:solidFill>
                          <a:schemeClr val="tx1"/>
                        </a:solidFill>
                        <a:latin typeface="Cambria Math" panose="02040503050406030204" pitchFamily="18" charset="0"/>
                        <a:ea typeface="Cambria Math" panose="02040503050406030204" pitchFamily="18" charset="0"/>
                      </a:rPr>
                      <m:t> </m:t>
                    </m:r>
                  </m:oMath>
                </a14:m>
                <a:r>
                  <a:rPr kumimoji="1" lang="ja-JP" altLang="en-US" dirty="0">
                    <a:solidFill>
                      <a:schemeClr val="tx1"/>
                    </a:solidFill>
                    <a:latin typeface="Cambria" panose="02040503050406030204" pitchFamily="18" charset="0"/>
                  </a:rPr>
                  <a:t>は</a:t>
                </a:r>
                <a:r>
                  <a:rPr kumimoji="1" lang="ja-JP" altLang="en-US">
                    <a:solidFill>
                      <a:schemeClr val="tx1"/>
                    </a:solidFill>
                    <a:latin typeface="Cambria" panose="02040503050406030204" pitchFamily="18" charset="0"/>
                  </a:rPr>
                  <a:t>これを</a:t>
                </a:r>
                <a:r>
                  <a:rPr kumimoji="1" lang="en-US" altLang="ja-JP" dirty="0">
                    <a:solidFill>
                      <a:schemeClr val="tx1"/>
                    </a:solidFill>
                    <a:latin typeface="Cambria" panose="02040503050406030204" pitchFamily="18" charset="0"/>
                  </a:rPr>
                  <a:t>0</a:t>
                </a:r>
                <a:r>
                  <a:rPr kumimoji="1" lang="ja-JP" altLang="en-US">
                    <a:solidFill>
                      <a:schemeClr val="tx1"/>
                    </a:solidFill>
                    <a:latin typeface="Cambria" panose="02040503050406030204" pitchFamily="18" charset="0"/>
                  </a:rPr>
                  <a:t>にする</a:t>
                </a:r>
              </a:p>
            </p:txBody>
          </p:sp>
        </mc:Choice>
        <mc:Fallback xmlns="">
          <p:sp>
            <p:nvSpPr>
              <p:cNvPr id="9" name="テキスト ボックス 8">
                <a:extLst>
                  <a:ext uri="{FF2B5EF4-FFF2-40B4-BE49-F238E27FC236}">
                    <a16:creationId xmlns:a16="http://schemas.microsoft.com/office/drawing/2014/main" id="{471632DD-918D-7A4D-B388-5FF0A36C32BB}"/>
                  </a:ext>
                </a:extLst>
              </p:cNvPr>
              <p:cNvSpPr txBox="1">
                <a:spLocks noRot="1" noChangeAspect="1" noMove="1" noResize="1" noEditPoints="1" noAdjustHandles="1" noChangeArrowheads="1" noChangeShapeType="1" noTextEdit="1"/>
              </p:cNvSpPr>
              <p:nvPr/>
            </p:nvSpPr>
            <p:spPr>
              <a:xfrm>
                <a:off x="5246828" y="4432477"/>
                <a:ext cx="3790653" cy="369332"/>
              </a:xfrm>
              <a:prstGeom prst="rect">
                <a:avLst/>
              </a:prstGeom>
              <a:blipFill>
                <a:blip r:embed="rId5"/>
                <a:stretch>
                  <a:fillRect l="-1333" t="-6667"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EB8CD18-15AB-264A-B9E7-5AACF04EC168}"/>
                  </a:ext>
                </a:extLst>
              </p:cNvPr>
              <p:cNvSpPr txBox="1"/>
              <p:nvPr/>
            </p:nvSpPr>
            <p:spPr>
              <a:xfrm>
                <a:off x="1023568" y="1771325"/>
                <a:ext cx="6364563" cy="4283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lang="en-US" altLang="ja-JP" i="1" smtClean="0">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𝑠</m:t>
                          </m:r>
                          <m:r>
                            <a:rPr lang="en-US" altLang="ja-JP" i="1">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𝑢</m:t>
                          </m:r>
                          <m:r>
                            <a:rPr lang="en-US" altLang="ja-JP" b="0" i="1" smtClean="0">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𝜏</m:t>
                          </m:r>
                        </m:e>
                      </m:d>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b>
                      </m:sSub>
                      <m:r>
                        <a:rPr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𝜏</m:t>
                              </m:r>
                            </m:e>
                            <m:sub>
                              <m:r>
                                <a:rPr kumimoji="1" lang="en-US" altLang="ja-JP" i="1" smtClean="0">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p>
                      </m:sSup>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kumimoji="1" lang="en-US" altLang="ja-JP" i="1">
                              <a:solidFill>
                                <a:srgbClr val="FF0000"/>
                              </a:solidFill>
                              <a:latin typeface="Cambria Math" panose="02040503050406030204" pitchFamily="18" charset="0"/>
                              <a:ea typeface="Cambria Math" panose="02040503050406030204" pitchFamily="18" charset="0"/>
                            </a:rPr>
                          </m:ctrlPr>
                        </m:dPr>
                        <m:e>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𝑠</m:t>
                              </m:r>
                            </m:e>
                            <m:sup>
                              <m:r>
                                <a:rPr kumimoji="1" lang="en-US" altLang="ja-JP" b="0" i="1" smtClean="0">
                                  <a:solidFill>
                                    <a:srgbClr val="FF0000"/>
                                  </a:solidFill>
                                  <a:latin typeface="Cambria Math" panose="02040503050406030204" pitchFamily="18" charset="0"/>
                                  <a:ea typeface="Cambria Math" panose="02040503050406030204" pitchFamily="18" charset="0"/>
                                </a:rPr>
                                <m:t>′</m:t>
                              </m:r>
                            </m:sup>
                          </m:sSup>
                          <m:r>
                            <a:rPr kumimoji="1"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𝑠</m:t>
                          </m:r>
                          <m:r>
                            <a:rPr kumimoji="1" lang="en-US" altLang="ja-JP" b="0" i="1" smtClean="0">
                              <a:solidFill>
                                <a:srgbClr val="FF0000"/>
                              </a:solidFill>
                              <a:latin typeface="Cambria Math" panose="02040503050406030204" pitchFamily="18" charset="0"/>
                              <a:ea typeface="Cambria Math" panose="02040503050406030204" pitchFamily="18" charset="0"/>
                            </a:rPr>
                            <m:t>)</m:t>
                          </m:r>
                        </m:e>
                      </m:d>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DEB8CD18-15AB-264A-B9E7-5AACF04EC168}"/>
                  </a:ext>
                </a:extLst>
              </p:cNvPr>
              <p:cNvSpPr txBox="1">
                <a:spLocks noRot="1" noChangeAspect="1" noMove="1" noResize="1" noEditPoints="1" noAdjustHandles="1" noChangeArrowheads="1" noChangeShapeType="1" noTextEdit="1"/>
              </p:cNvSpPr>
              <p:nvPr/>
            </p:nvSpPr>
            <p:spPr>
              <a:xfrm>
                <a:off x="1023568" y="1771325"/>
                <a:ext cx="6364563" cy="428322"/>
              </a:xfrm>
              <a:prstGeom prst="rect">
                <a:avLst/>
              </a:prstGeom>
              <a:blipFill>
                <a:blip r:embed="rId6"/>
                <a:stretch>
                  <a:fillRect b="-5714"/>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988E781-3DB2-A941-829D-CA42149E2E93}"/>
              </a:ext>
            </a:extLst>
          </p:cNvPr>
          <p:cNvSpPr txBox="1"/>
          <p:nvPr/>
        </p:nvSpPr>
        <p:spPr>
          <a:xfrm>
            <a:off x="6718717" y="2371028"/>
            <a:ext cx="1338828" cy="369332"/>
          </a:xfrm>
          <a:prstGeom prst="rect">
            <a:avLst/>
          </a:prstGeom>
          <a:noFill/>
        </p:spPr>
        <p:txBody>
          <a:bodyPr wrap="none" rtlCol="0">
            <a:spAutoFit/>
          </a:bodyPr>
          <a:lstStyle/>
          <a:p>
            <a:pPr algn="l"/>
            <a:r>
              <a:rPr kumimoji="1" lang="ja-JP" altLang="en-US">
                <a:solidFill>
                  <a:schemeClr val="bg1">
                    <a:lumMod val="50000"/>
                  </a:schemeClr>
                </a:solidFill>
                <a:latin typeface="Cambria" panose="02040503050406030204" pitchFamily="18" charset="0"/>
              </a:rPr>
              <a:t>パラメータ</a:t>
            </a:r>
          </a:p>
        </p:txBody>
      </p:sp>
      <p:cxnSp>
        <p:nvCxnSpPr>
          <p:cNvPr id="12" name="曲線コネクタ 11">
            <a:extLst>
              <a:ext uri="{FF2B5EF4-FFF2-40B4-BE49-F238E27FC236}">
                <a16:creationId xmlns:a16="http://schemas.microsoft.com/office/drawing/2014/main" id="{ED05EE02-3215-DF47-A43A-35B45030565A}"/>
              </a:ext>
            </a:extLst>
          </p:cNvPr>
          <p:cNvCxnSpPr>
            <a:cxnSpLocks/>
            <a:stCxn id="6" idx="1"/>
            <a:endCxn id="15" idx="0"/>
          </p:cNvCxnSpPr>
          <p:nvPr/>
        </p:nvCxnSpPr>
        <p:spPr>
          <a:xfrm rot="10800000" flipV="1">
            <a:off x="6069609" y="2555693"/>
            <a:ext cx="649108" cy="338555"/>
          </a:xfrm>
          <a:prstGeom prst="curvedConnector2">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CA67DEAF-D2E2-584D-96AA-7150410752B1}"/>
              </a:ext>
            </a:extLst>
          </p:cNvPr>
          <p:cNvSpPr txBox="1"/>
          <p:nvPr/>
        </p:nvSpPr>
        <p:spPr>
          <a:xfrm>
            <a:off x="5977243" y="2894249"/>
            <a:ext cx="184731" cy="369332"/>
          </a:xfrm>
          <a:prstGeom prst="rect">
            <a:avLst/>
          </a:prstGeom>
          <a:noFill/>
        </p:spPr>
        <p:txBody>
          <a:bodyPr wrap="none" rtlCol="0">
            <a:spAutoFit/>
          </a:bodyPr>
          <a:lstStyle/>
          <a:p>
            <a:pPr algn="l"/>
            <a:endParaRPr kumimoji="1" lang="ja-JP" altLang="en-US">
              <a:latin typeface="Cambria" panose="02040503050406030204" pitchFamily="18" charset="0"/>
            </a:endParaRPr>
          </a:p>
        </p:txBody>
      </p:sp>
      <p:sp>
        <p:nvSpPr>
          <p:cNvPr id="11" name="スライド番号プレースホルダー 10">
            <a:extLst>
              <a:ext uri="{FF2B5EF4-FFF2-40B4-BE49-F238E27FC236}">
                <a16:creationId xmlns:a16="http://schemas.microsoft.com/office/drawing/2014/main" id="{1591CC5B-0759-8247-9A1B-46B1935A279C}"/>
              </a:ext>
            </a:extLst>
          </p:cNvPr>
          <p:cNvSpPr>
            <a:spLocks noGrp="1"/>
          </p:cNvSpPr>
          <p:nvPr>
            <p:ph type="sldNum" sz="quarter" idx="12"/>
          </p:nvPr>
        </p:nvSpPr>
        <p:spPr/>
        <p:txBody>
          <a:bodyPr/>
          <a:lstStyle/>
          <a:p>
            <a:r>
              <a:rPr kumimoji="1" lang="en-US" altLang="ja-JP" dirty="0"/>
              <a:t>9/12</a:t>
            </a:r>
          </a:p>
        </p:txBody>
      </p:sp>
    </p:spTree>
    <p:extLst>
      <p:ext uri="{BB962C8B-B14F-4D97-AF65-F5344CB8AC3E}">
        <p14:creationId xmlns:p14="http://schemas.microsoft.com/office/powerpoint/2010/main" val="207722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743F218-1685-874A-8D5E-D82D66DACE5E}"/>
                  </a:ext>
                </a:extLst>
              </p:cNvPr>
              <p:cNvSpPr>
                <a:spLocks noGrp="1"/>
              </p:cNvSpPr>
              <p:nvPr>
                <p:ph idx="1"/>
              </p:nvPr>
            </p:nvSpPr>
            <p:spPr>
              <a:xfrm>
                <a:off x="335572" y="1103023"/>
                <a:ext cx="8480182" cy="5006090"/>
              </a:xfrm>
            </p:spPr>
            <p:txBody>
              <a:bodyPr/>
              <a:lstStyle/>
              <a:p>
                <a:r>
                  <a:rPr kumimoji="1" lang="ja-JP" altLang="en-US"/>
                  <a:t>制御対象</a:t>
                </a:r>
                <a:r>
                  <a:rPr kumimoji="1" lang="en-US" altLang="ja-JP" dirty="0"/>
                  <a:t>: </a:t>
                </a:r>
                <a:r>
                  <a:rPr kumimoji="1" lang="ja-JP" altLang="en-US"/>
                  <a:t>倒立振子</a:t>
                </a:r>
                <a:r>
                  <a:rPr lang="en-US" altLang="ja-JP" dirty="0"/>
                  <a:t>(</a:t>
                </a:r>
                <a:r>
                  <a:rPr lang="ja-JP" altLang="en-US"/>
                  <a:t>非線形システム</a:t>
                </a:r>
                <a:r>
                  <a:rPr lang="en-US" altLang="ja-JP" dirty="0"/>
                  <a:t>)</a:t>
                </a:r>
                <a:endParaRPr kumimoji="1" lang="en-US" altLang="ja-JP" dirty="0"/>
              </a:p>
              <a:p>
                <a:endParaRPr lang="en-US" altLang="ja-JP" dirty="0"/>
              </a:p>
              <a:p>
                <a:endParaRPr kumimoji="1" lang="en-US" altLang="ja-JP" dirty="0"/>
              </a:p>
              <a:p>
                <a:endParaRPr kumimoji="1" lang="en-US" altLang="ja-JP" dirty="0"/>
              </a:p>
              <a:p>
                <a:r>
                  <a:rPr kumimoji="1" lang="ja-JP" altLang="en-US"/>
                  <a:t>初期方策</a:t>
                </a:r>
                <a:endParaRPr kumimoji="1" lang="en-US" altLang="ja-JP" dirty="0"/>
              </a:p>
              <a:p>
                <a:pPr lvl="1"/>
                <a:r>
                  <a:rPr lang="ja-JP" altLang="en-US"/>
                  <a:t>サンプル値制御</a:t>
                </a:r>
                <a:r>
                  <a:rPr lang="en-US" altLang="ja-JP" dirty="0"/>
                  <a:t>(</a:t>
                </a:r>
                <a14:m>
                  <m:oMath xmlns:m="http://schemas.openxmlformats.org/officeDocument/2006/math">
                    <m:r>
                      <a:rPr lang="en-US" altLang="ja-JP"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=0.2</m:t>
                    </m:r>
                  </m:oMath>
                </a14:m>
                <a:r>
                  <a:rPr lang="en-US" altLang="ja-JP" dirty="0"/>
                  <a:t>)</a:t>
                </a:r>
              </a:p>
              <a:p>
                <a:pPr lvl="1"/>
                <a:r>
                  <a:rPr lang="ja-JP" altLang="en-US"/>
                  <a:t>各時刻の制御入力は原点付近で線形化したシステムの連続時間</a:t>
                </a:r>
                <a:r>
                  <a:rPr lang="en-US" altLang="ja-JP" dirty="0"/>
                  <a:t>LQR</a:t>
                </a:r>
                <a:r>
                  <a:rPr lang="ja-JP" altLang="en-US"/>
                  <a:t>によって設計</a:t>
                </a:r>
                <a:endParaRPr lang="en-US" altLang="ja-JP" dirty="0"/>
              </a:p>
              <a:p>
                <a:pPr lvl="1"/>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1743F218-1685-874A-8D5E-D82D66DACE5E}"/>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2"/>
                <a:stretch>
                  <a:fillRect l="-598" t="-1519" r="-29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CC7F90DB-2454-A94F-BE75-B9FAD3AF58B9}"/>
              </a:ext>
            </a:extLst>
          </p:cNvPr>
          <p:cNvSpPr>
            <a:spLocks noGrp="1"/>
          </p:cNvSpPr>
          <p:nvPr>
            <p:ph type="title"/>
          </p:nvPr>
        </p:nvSpPr>
        <p:spPr/>
        <p:txBody>
          <a:bodyPr/>
          <a:lstStyle/>
          <a:p>
            <a:r>
              <a:rPr kumimoji="1" lang="ja-JP" altLang="en-US"/>
              <a:t>数値実験</a:t>
            </a:r>
          </a:p>
        </p:txBody>
      </p:sp>
      <p:sp>
        <p:nvSpPr>
          <p:cNvPr id="4" name="日付プレースホルダー 3">
            <a:extLst>
              <a:ext uri="{FF2B5EF4-FFF2-40B4-BE49-F238E27FC236}">
                <a16:creationId xmlns:a16="http://schemas.microsoft.com/office/drawing/2014/main" id="{649DA225-9AFF-814C-BCFB-5219D3454063}"/>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B23F469-3A85-924A-B287-9D5AE07FE8C7}"/>
                  </a:ext>
                </a:extLst>
              </p:cNvPr>
              <p:cNvSpPr txBox="1"/>
              <p:nvPr/>
            </p:nvSpPr>
            <p:spPr>
              <a:xfrm>
                <a:off x="4835476" y="1907047"/>
                <a:ext cx="3192221" cy="369332"/>
              </a:xfrm>
              <a:prstGeom prst="rect">
                <a:avLst/>
              </a:prstGeom>
              <a:noFill/>
            </p:spPr>
            <p:txBody>
              <a:bodyPr wrap="none" rtlCol="0">
                <a:spAutoFit/>
              </a:bodyPr>
              <a:lstStyle/>
              <a:p>
                <a14:m>
                  <m:oMath xmlns:m="http://schemas.openxmlformats.org/officeDocument/2006/math">
                    <m:acc>
                      <m:accPr>
                        <m:chr m:val="̇"/>
                        <m:ctrlPr>
                          <a:rPr kumimoji="1" lang="en-US" altLang="ja-JP" i="1" smtClean="0">
                            <a:latin typeface="Cambria Math" panose="02040503050406030204" pitchFamily="18" charset="0"/>
                          </a:rPr>
                        </m:ctrlPr>
                      </m:accPr>
                      <m:e>
                        <m:r>
                          <a:rPr kumimoji="1" lang="en-US" altLang="ja-JP" i="1">
                            <a:latin typeface="Cambria Math" panose="02040503050406030204" pitchFamily="18" charset="0"/>
                          </a:rPr>
                          <m:t>𝑤</m:t>
                        </m:r>
                      </m:e>
                    </m:acc>
                  </m:oMath>
                </a14:m>
                <a:r>
                  <a:rPr kumimoji="1" lang="en-US" altLang="ja-JP" dirty="0">
                    <a:latin typeface="Cambria" panose="02040503050406030204" pitchFamily="18" charset="0"/>
                  </a:rPr>
                  <a:t>:</a:t>
                </a:r>
                <a:r>
                  <a:rPr kumimoji="1" lang="ja-JP" altLang="en-US">
                    <a:latin typeface="Cambria" panose="02040503050406030204" pitchFamily="18" charset="0"/>
                  </a:rPr>
                  <a:t>ウィーナー過程による雑音</a:t>
                </a:r>
              </a:p>
            </p:txBody>
          </p:sp>
        </mc:Choice>
        <mc:Fallback xmlns="">
          <p:sp>
            <p:nvSpPr>
              <p:cNvPr id="7" name="テキスト ボックス 6">
                <a:extLst>
                  <a:ext uri="{FF2B5EF4-FFF2-40B4-BE49-F238E27FC236}">
                    <a16:creationId xmlns:a16="http://schemas.microsoft.com/office/drawing/2014/main" id="{2B23F469-3A85-924A-B287-9D5AE07FE8C7}"/>
                  </a:ext>
                </a:extLst>
              </p:cNvPr>
              <p:cNvSpPr txBox="1">
                <a:spLocks noRot="1" noChangeAspect="1" noMove="1" noResize="1" noEditPoints="1" noAdjustHandles="1" noChangeArrowheads="1" noChangeShapeType="1" noTextEdit="1"/>
              </p:cNvSpPr>
              <p:nvPr/>
            </p:nvSpPr>
            <p:spPr>
              <a:xfrm>
                <a:off x="4835476" y="1907047"/>
                <a:ext cx="3192221" cy="369332"/>
              </a:xfrm>
              <a:prstGeom prst="rect">
                <a:avLst/>
              </a:prstGeom>
              <a:blipFill>
                <a:blip r:embed="rId3"/>
                <a:stretch>
                  <a:fillRect t="-10000" r="-39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F1D0494-0DBD-7E43-8147-FF8A407F2A36}"/>
                  </a:ext>
                </a:extLst>
              </p:cNvPr>
              <p:cNvSpPr txBox="1"/>
              <p:nvPr/>
            </p:nvSpPr>
            <p:spPr>
              <a:xfrm>
                <a:off x="992094" y="1601155"/>
                <a:ext cx="3738524" cy="972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 altLang="ja-JP" i="1" smtClean="0">
                              <a:latin typeface="Cambria Math" panose="02040503050406030204" pitchFamily="18" charset="0"/>
                            </a:rPr>
                          </m:ctrlPr>
                        </m:fPr>
                        <m:num>
                          <m:r>
                            <a:rPr kumimoji="1" lang="en" altLang="ja-JP" i="1" smtClean="0">
                              <a:latin typeface="Cambria Math" panose="02040503050406030204" pitchFamily="18" charset="0"/>
                            </a:rPr>
                            <m:t>𝑑</m:t>
                          </m:r>
                        </m:num>
                        <m:den>
                          <m:r>
                            <a:rPr kumimoji="1" lang="en"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d>
                        <m:dPr>
                          <m:begChr m:val="["/>
                          <m:endChr m:val="]"/>
                          <m:ctrlPr>
                            <a:rPr kumimoji="1" lang="en-US" altLang="ja-JP" i="1">
                              <a:latin typeface="Cambria Math" panose="02040503050406030204" pitchFamily="18" charset="0"/>
                            </a:rPr>
                          </m:ctrlPr>
                        </m:dPr>
                        <m:e>
                          <m:m>
                            <m:mPr>
                              <m:mcs>
                                <m:mc>
                                  <m:mcPr>
                                    <m:count m:val="1"/>
                                    <m:mcJc m:val="center"/>
                                  </m:mcPr>
                                </m:mc>
                              </m:mcs>
                              <m:ctrlPr>
                                <a:rPr kumimoji="1" lang="en-US" altLang="ja-JP" i="1">
                                  <a:latin typeface="Cambria Math" panose="02040503050406030204" pitchFamily="18" charset="0"/>
                                </a:rPr>
                              </m:ctrlPr>
                            </m:mPr>
                            <m:mr>
                              <m:e>
                                <m:r>
                                  <m:rPr>
                                    <m:brk m:alnAt="7"/>
                                  </m:rPr>
                                  <a:rPr kumimoji="1" lang="en-US" altLang="ja-JP" i="1" smtClean="0">
                                    <a:latin typeface="Cambria Math" panose="02040503050406030204" pitchFamily="18" charset="0"/>
                                    <a:ea typeface="Cambria Math" panose="02040503050406030204" pitchFamily="18" charset="0"/>
                                  </a:rPr>
                                  <m:t>𝜑</m:t>
                                </m:r>
                              </m:e>
                            </m:mr>
                            <m:mr>
                              <m:e>
                                <m:acc>
                                  <m:accPr>
                                    <m:chr m:val="̇"/>
                                    <m:ctrlPr>
                                      <a:rPr kumimoji="1" lang="en-US" altLang="ja-JP" i="1" smtClean="0">
                                        <a:latin typeface="Cambria Math" panose="02040503050406030204" pitchFamily="18" charset="0"/>
                                      </a:rPr>
                                    </m:ctrlPr>
                                  </m:accPr>
                                  <m:e>
                                    <m:r>
                                      <a:rPr kumimoji="1" lang="en-US" altLang="ja-JP" i="1" smtClean="0">
                                        <a:latin typeface="Cambria Math" panose="02040503050406030204" pitchFamily="18" charset="0"/>
                                        <a:ea typeface="Cambria Math" panose="02040503050406030204" pitchFamily="18" charset="0"/>
                                      </a:rPr>
                                      <m:t>𝜑</m:t>
                                    </m:r>
                                  </m:e>
                                </m:acc>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acc>
                                  <m:accPr>
                                    <m:chr m:val="̇"/>
                                    <m:ctrlPr>
                                      <a:rPr kumimoji="1" lang="en-US" altLang="ja-JP" i="1">
                                        <a:latin typeface="Cambria Math" panose="02040503050406030204" pitchFamily="18" charset="0"/>
                                      </a:rPr>
                                    </m:ctrlPr>
                                  </m:accPr>
                                  <m:e>
                                    <m:r>
                                      <a:rPr kumimoji="1" lang="en-US" altLang="ja-JP" i="1">
                                        <a:latin typeface="Cambria Math" panose="02040503050406030204" pitchFamily="18" charset="0"/>
                                        <a:ea typeface="Cambria Math" panose="02040503050406030204" pitchFamily="18" charset="0"/>
                                      </a:rPr>
                                      <m:t>𝜑</m:t>
                                    </m:r>
                                  </m:e>
                                </m:acc>
                              </m:e>
                            </m:mr>
                            <m:m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𝑔</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𝑔</m:t>
                                    </m:r>
                                  </m:den>
                                </m:f>
                                <m:r>
                                  <a:rPr kumimoji="1" lang="en-US" altLang="ja-JP" b="0" i="1" smtClean="0">
                                    <a:latin typeface="Cambria Math" panose="02040503050406030204" pitchFamily="18" charset="0"/>
                                  </a:rPr>
                                  <m:t>𝑠𝑖𝑛</m:t>
                                </m:r>
                                <m:r>
                                  <a:rPr kumimoji="1" lang="en-US" altLang="ja-JP" i="1">
                                    <a:latin typeface="Cambria Math" panose="02040503050406030204" pitchFamily="18" charset="0"/>
                                    <a:ea typeface="Cambria Math" panose="02040503050406030204" pitchFamily="18" charset="0"/>
                                  </a:rPr>
                                  <m:t>𝜑</m:t>
                                </m:r>
                                <m:r>
                                  <a:rPr kumimoji="1" lang="en-US" altLang="ja-JP" b="0" i="1" smtClean="0">
                                    <a:latin typeface="Cambria Math" panose="02040503050406030204" pitchFamily="18" charset="0"/>
                                    <a:ea typeface="Cambria Math" panose="02040503050406030204" pitchFamily="18" charset="0"/>
                                  </a:rPr>
                                  <m:t>+</m:t>
                                </m:r>
                                <m:f>
                                  <m:fPr>
                                    <m:ctrlPr>
                                      <a:rPr kumimoji="1" lang="en-US" altLang="ja-JP" i="1">
                                        <a:latin typeface="Cambria Math" panose="02040503050406030204" pitchFamily="18" charset="0"/>
                                      </a:rPr>
                                    </m:ctrlPr>
                                  </m:fPr>
                                  <m:num>
                                    <m:r>
                                      <a:rPr kumimoji="1" lang="en-US" altLang="ja-JP" i="1">
                                        <a:latin typeface="Cambria Math" panose="02040503050406030204" pitchFamily="18" charset="0"/>
                                      </a:rPr>
                                      <m:t>3</m:t>
                                    </m:r>
                                  </m:num>
                                  <m:den>
                                    <m:r>
                                      <a:rPr kumimoji="1" lang="en-US" altLang="ja-JP" i="1">
                                        <a:latin typeface="Cambria Math" panose="02040503050406030204" pitchFamily="18" charset="0"/>
                                      </a:rPr>
                                      <m:t>𝑚</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𝑙</m:t>
                                        </m:r>
                                      </m:e>
                                      <m:sup>
                                        <m:r>
                                          <a:rPr kumimoji="1" lang="en-US" altLang="ja-JP" i="1">
                                            <a:latin typeface="Cambria Math" panose="02040503050406030204" pitchFamily="18" charset="0"/>
                                          </a:rPr>
                                          <m:t>2</m:t>
                                        </m:r>
                                      </m:sup>
                                    </m:sSup>
                                  </m:den>
                                </m:f>
                                <m:r>
                                  <a:rPr kumimoji="1" lang="en-US" altLang="ja-JP" i="1">
                                    <a:latin typeface="Cambria Math" panose="02040503050406030204" pitchFamily="18" charset="0"/>
                                  </a:rPr>
                                  <m:t>𝑢</m:t>
                                </m:r>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mr>
                          </m:m>
                        </m:e>
                      </m:d>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FF1D0494-0DBD-7E43-8147-FF8A407F2A36}"/>
                  </a:ext>
                </a:extLst>
              </p:cNvPr>
              <p:cNvSpPr txBox="1">
                <a:spLocks noRot="1" noChangeAspect="1" noMove="1" noResize="1" noEditPoints="1" noAdjustHandles="1" noChangeArrowheads="1" noChangeShapeType="1" noTextEdit="1"/>
              </p:cNvSpPr>
              <p:nvPr/>
            </p:nvSpPr>
            <p:spPr>
              <a:xfrm>
                <a:off x="992094" y="1601155"/>
                <a:ext cx="3738524" cy="972702"/>
              </a:xfrm>
              <a:prstGeom prst="rect">
                <a:avLst/>
              </a:prstGeom>
              <a:blipFill>
                <a:blip r:embed="rId4"/>
                <a:stretch>
                  <a:fillRect b="-2564"/>
                </a:stretch>
              </a:blipFill>
            </p:spPr>
            <p:txBody>
              <a:bodyPr/>
              <a:lstStyle/>
              <a:p>
                <a:r>
                  <a:rPr lang="ja-JP" altLang="en-US">
                    <a:noFill/>
                  </a:rPr>
                  <a:t> </a:t>
                </a:r>
              </a:p>
            </p:txBody>
          </p:sp>
        </mc:Fallback>
      </mc:AlternateContent>
      <p:pic>
        <p:nvPicPr>
          <p:cNvPr id="20" name="図 19">
            <a:extLst>
              <a:ext uri="{FF2B5EF4-FFF2-40B4-BE49-F238E27FC236}">
                <a16:creationId xmlns:a16="http://schemas.microsoft.com/office/drawing/2014/main" id="{593F3659-9635-174A-A4B5-40055A8405AA}"/>
              </a:ext>
            </a:extLst>
          </p:cNvPr>
          <p:cNvPicPr>
            <a:picLocks noChangeAspect="1"/>
          </p:cNvPicPr>
          <p:nvPr/>
        </p:nvPicPr>
        <p:blipFill>
          <a:blip r:embed="rId5"/>
          <a:stretch>
            <a:fillRect/>
          </a:stretch>
        </p:blipFill>
        <p:spPr>
          <a:xfrm>
            <a:off x="8027697" y="1245572"/>
            <a:ext cx="1023345" cy="1683868"/>
          </a:xfrm>
          <a:prstGeom prst="rect">
            <a:avLst/>
          </a:prstGeom>
        </p:spPr>
      </p:pic>
      <p:sp>
        <p:nvSpPr>
          <p:cNvPr id="6" name="スライド番号プレースホルダー 5">
            <a:extLst>
              <a:ext uri="{FF2B5EF4-FFF2-40B4-BE49-F238E27FC236}">
                <a16:creationId xmlns:a16="http://schemas.microsoft.com/office/drawing/2014/main" id="{DA69E619-AD0F-8442-807C-81926E6A9728}"/>
              </a:ext>
            </a:extLst>
          </p:cNvPr>
          <p:cNvSpPr>
            <a:spLocks noGrp="1"/>
          </p:cNvSpPr>
          <p:nvPr>
            <p:ph type="sldNum" sz="quarter" idx="12"/>
          </p:nvPr>
        </p:nvSpPr>
        <p:spPr/>
        <p:txBody>
          <a:bodyPr/>
          <a:lstStyle/>
          <a:p>
            <a:r>
              <a:rPr kumimoji="1" lang="en-US" altLang="ja-JP" dirty="0"/>
              <a:t>10/12</a:t>
            </a:r>
          </a:p>
        </p:txBody>
      </p:sp>
    </p:spTree>
    <p:extLst>
      <p:ext uri="{BB962C8B-B14F-4D97-AF65-F5344CB8AC3E}">
        <p14:creationId xmlns:p14="http://schemas.microsoft.com/office/powerpoint/2010/main" val="166046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6416C15-C583-A749-B6BC-1AE78B0AB326}"/>
                  </a:ext>
                </a:extLst>
              </p:cNvPr>
              <p:cNvSpPr>
                <a:spLocks noGrp="1"/>
              </p:cNvSpPr>
              <p:nvPr>
                <p:ph idx="1"/>
              </p:nvPr>
            </p:nvSpPr>
            <p:spPr>
              <a:xfrm>
                <a:off x="335571" y="1103023"/>
                <a:ext cx="8903431" cy="5006090"/>
              </a:xfrm>
            </p:spPr>
            <p:txBody>
              <a:bodyPr/>
              <a:lstStyle/>
              <a:p>
                <a:r>
                  <a:rPr kumimoji="1" lang="ja-JP" altLang="en-US"/>
                  <a:t>初期方策</a:t>
                </a:r>
                <a:r>
                  <a:rPr kumimoji="1" lang="en-US" altLang="ja-JP" dirty="0"/>
                  <a:t>(</a:t>
                </a:r>
                <a:r>
                  <a:rPr kumimoji="1" lang="ja-JP" altLang="en-US"/>
                  <a:t>左</a:t>
                </a:r>
                <a:r>
                  <a:rPr kumimoji="1" lang="en-US" altLang="ja-JP" dirty="0"/>
                  <a:t>)</a:t>
                </a:r>
                <a:r>
                  <a:rPr kumimoji="1" lang="ja-JP" altLang="en-US"/>
                  <a:t>と</a:t>
                </a:r>
                <a:r>
                  <a:rPr kumimoji="1" lang="en-US" altLang="ja-JP" dirty="0"/>
                  <a:t>, </a:t>
                </a:r>
                <a:r>
                  <a:rPr lang="ja-JP" altLang="en-US"/>
                  <a:t>学習で得た方策</a:t>
                </a:r>
                <a:r>
                  <a:rPr lang="en-US" altLang="ja-JP" dirty="0"/>
                  <a:t>(</a:t>
                </a:r>
                <a:r>
                  <a:rPr lang="ja-JP" altLang="en-US"/>
                  <a:t>右</a:t>
                </a:r>
                <a:r>
                  <a:rPr lang="en-US" altLang="ja-JP" dirty="0"/>
                  <a:t>)</a:t>
                </a:r>
                <a:r>
                  <a:rPr lang="ja-JP" altLang="en-US"/>
                  <a:t>の制御性能比較</a:t>
                </a:r>
                <a:endParaRPr lang="en-US" altLang="ja-JP" dirty="0"/>
              </a:p>
              <a:p>
                <a:pPr lvl="1"/>
                <a:r>
                  <a:rPr kumimoji="1" lang="ja-JP" altLang="en-US"/>
                  <a:t>初期値</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=[3., 3.]</m:t>
                    </m:r>
                  </m:oMath>
                </a14:m>
                <a:r>
                  <a:rPr kumimoji="1" lang="ja-JP" altLang="en-US"/>
                  <a:t>からの制御</a:t>
                </a:r>
                <a:endParaRPr kumimoji="1" lang="en-US" altLang="ja-JP" dirty="0"/>
              </a:p>
              <a:p>
                <a:pPr lvl="1"/>
                <a:r>
                  <a:rPr lang="ja-JP" altLang="en-US"/>
                  <a:t>上から</a:t>
                </a:r>
                <a:r>
                  <a:rPr lang="en-US" altLang="ja-JP" dirty="0"/>
                  <a:t>, </a:t>
                </a:r>
                <a:r>
                  <a:rPr lang="ja-JP" altLang="en-US"/>
                  <a:t>角度</a:t>
                </a:r>
                <a14:m>
                  <m:oMath xmlns:m="http://schemas.openxmlformats.org/officeDocument/2006/math">
                    <m:r>
                      <m:rPr>
                        <m:brk m:alnAt="7"/>
                      </m:rPr>
                      <a:rPr lang="en-US" altLang="ja-JP" i="1">
                        <a:latin typeface="Cambria Math" panose="02040503050406030204" pitchFamily="18" charset="0"/>
                        <a:ea typeface="Cambria Math" panose="02040503050406030204" pitchFamily="18" charset="0"/>
                      </a:rPr>
                      <m:t>𝜑</m:t>
                    </m:r>
                  </m:oMath>
                </a14:m>
                <a:r>
                  <a:rPr lang="en-US" altLang="ja-JP" dirty="0"/>
                  <a:t> rad, </a:t>
                </a:r>
                <a:r>
                  <a:rPr lang="ja-JP" altLang="en-US"/>
                  <a:t>各時刻のトルク</a:t>
                </a:r>
                <a14:m>
                  <m:oMath xmlns:m="http://schemas.openxmlformats.org/officeDocument/2006/math">
                    <m:r>
                      <a:rPr lang="en-US" altLang="ja-JP" b="0" i="1" smtClean="0">
                        <a:latin typeface="Cambria Math" panose="02040503050406030204" pitchFamily="18" charset="0"/>
                      </a:rPr>
                      <m:t>𝑢</m:t>
                    </m:r>
                  </m:oMath>
                </a14:m>
                <a:r>
                  <a:rPr lang="en-US" altLang="ja-JP" dirty="0"/>
                  <a:t> N</a:t>
                </a:r>
                <a14:m>
                  <m:oMath xmlns:m="http://schemas.openxmlformats.org/officeDocument/2006/math">
                    <m:r>
                      <a:rPr lang="en-US" altLang="ja-JP" i="1" dirty="0" smtClean="0">
                        <a:latin typeface="Cambria Math" panose="02040503050406030204" pitchFamily="18" charset="0"/>
                        <a:ea typeface="Cambria Math" panose="02040503050406030204" pitchFamily="18" charset="0"/>
                      </a:rPr>
                      <m:t>∙</m:t>
                    </m:r>
                  </m:oMath>
                </a14:m>
                <a:r>
                  <a:rPr lang="en-US" altLang="ja-JP" dirty="0"/>
                  <a:t>m, </a:t>
                </a:r>
                <a:r>
                  <a:rPr lang="ja-JP" altLang="en-US"/>
                  <a:t>通信の有無を表す真偽値</a:t>
                </a:r>
                <a:endParaRPr kumimoji="1" lang="ja-JP" altLang="en-US"/>
              </a:p>
            </p:txBody>
          </p:sp>
        </mc:Choice>
        <mc:Fallback xmlns="">
          <p:sp>
            <p:nvSpPr>
              <p:cNvPr id="2" name="コンテンツ プレースホルダー 1">
                <a:extLst>
                  <a:ext uri="{FF2B5EF4-FFF2-40B4-BE49-F238E27FC236}">
                    <a16:creationId xmlns:a16="http://schemas.microsoft.com/office/drawing/2014/main" id="{C6416C15-C583-A749-B6BC-1AE78B0AB326}"/>
                  </a:ext>
                </a:extLst>
              </p:cNvPr>
              <p:cNvSpPr>
                <a:spLocks noGrp="1" noRot="1" noChangeAspect="1" noMove="1" noResize="1" noEditPoints="1" noAdjustHandles="1" noChangeArrowheads="1" noChangeShapeType="1" noTextEdit="1"/>
              </p:cNvSpPr>
              <p:nvPr>
                <p:ph idx="1"/>
              </p:nvPr>
            </p:nvSpPr>
            <p:spPr>
              <a:xfrm>
                <a:off x="335571" y="1103023"/>
                <a:ext cx="8903431" cy="5006090"/>
              </a:xfrm>
              <a:blipFill>
                <a:blip r:embed="rId2"/>
                <a:stretch>
                  <a:fillRect l="-570"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46460E61-F603-AF4E-868B-BED5202BCC53}"/>
              </a:ext>
            </a:extLst>
          </p:cNvPr>
          <p:cNvSpPr>
            <a:spLocks noGrp="1"/>
          </p:cNvSpPr>
          <p:nvPr>
            <p:ph type="title"/>
          </p:nvPr>
        </p:nvSpPr>
        <p:spPr/>
        <p:txBody>
          <a:bodyPr/>
          <a:lstStyle/>
          <a:p>
            <a:r>
              <a:rPr kumimoji="1" lang="ja-JP" altLang="en-US"/>
              <a:t>数値実験の結果</a:t>
            </a:r>
          </a:p>
        </p:txBody>
      </p:sp>
      <p:sp>
        <p:nvSpPr>
          <p:cNvPr id="4" name="日付プレースホルダー 3">
            <a:extLst>
              <a:ext uri="{FF2B5EF4-FFF2-40B4-BE49-F238E27FC236}">
                <a16:creationId xmlns:a16="http://schemas.microsoft.com/office/drawing/2014/main" id="{D734A518-B112-414E-8711-72A52E1836CF}"/>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F60BECC-E783-724F-BA05-9D6C18D890D0}"/>
                  </a:ext>
                </a:extLst>
              </p:cNvPr>
              <p:cNvSpPr txBox="1"/>
              <p:nvPr/>
            </p:nvSpPr>
            <p:spPr>
              <a:xfrm>
                <a:off x="2018806" y="5772502"/>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=62.5</m:t>
                      </m:r>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2F60BECC-E783-724F-BA05-9D6C18D890D0}"/>
                  </a:ext>
                </a:extLst>
              </p:cNvPr>
              <p:cNvSpPr txBox="1">
                <a:spLocks noRot="1" noChangeAspect="1" noMove="1" noResize="1" noEditPoints="1" noAdjustHandles="1" noChangeArrowheads="1" noChangeShapeType="1" noTextEdit="1"/>
              </p:cNvSpPr>
              <p:nvPr/>
            </p:nvSpPr>
            <p:spPr>
              <a:xfrm>
                <a:off x="2018806" y="5772502"/>
                <a:ext cx="1062791" cy="369332"/>
              </a:xfrm>
              <a:prstGeom prst="rect">
                <a:avLst/>
              </a:prstGeom>
              <a:blipFill>
                <a:blip r:embed="rId3"/>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EF5E02-6987-D94C-98AF-B1050E2684DB}"/>
                  </a:ext>
                </a:extLst>
              </p:cNvPr>
              <p:cNvSpPr txBox="1"/>
              <p:nvPr/>
            </p:nvSpPr>
            <p:spPr>
              <a:xfrm>
                <a:off x="6080461" y="5770955"/>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=30.6</m:t>
                      </m:r>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F3EF5E02-6987-D94C-98AF-B1050E2684DB}"/>
                  </a:ext>
                </a:extLst>
              </p:cNvPr>
              <p:cNvSpPr txBox="1">
                <a:spLocks noRot="1" noChangeAspect="1" noMove="1" noResize="1" noEditPoints="1" noAdjustHandles="1" noChangeArrowheads="1" noChangeShapeType="1" noTextEdit="1"/>
              </p:cNvSpPr>
              <p:nvPr/>
            </p:nvSpPr>
            <p:spPr>
              <a:xfrm>
                <a:off x="6080461" y="5770955"/>
                <a:ext cx="1062791" cy="369332"/>
              </a:xfrm>
              <a:prstGeom prst="rect">
                <a:avLst/>
              </a:prstGeom>
              <a:blipFill>
                <a:blip r:embed="rId4"/>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6EA5084-CA9D-C444-99EC-4843A08C4FC5}"/>
              </a:ext>
            </a:extLst>
          </p:cNvPr>
          <p:cNvSpPr txBox="1"/>
          <p:nvPr/>
        </p:nvSpPr>
        <p:spPr>
          <a:xfrm>
            <a:off x="2210734" y="6217326"/>
            <a:ext cx="4208203" cy="369332"/>
          </a:xfrm>
          <a:prstGeom prst="rect">
            <a:avLst/>
          </a:prstGeom>
          <a:noFill/>
        </p:spPr>
        <p:txBody>
          <a:bodyPr wrap="none" rtlCol="0">
            <a:spAutoFit/>
          </a:bodyPr>
          <a:lstStyle/>
          <a:p>
            <a:pPr algn="l"/>
            <a:r>
              <a:rPr kumimoji="1" lang="ja-JP" altLang="en-US">
                <a:latin typeface="Cambria" panose="02040503050406030204" pitchFamily="18" charset="0"/>
              </a:rPr>
              <a:t>状態変化を抑えながら</a:t>
            </a:r>
            <a:r>
              <a:rPr kumimoji="1" lang="en-US" altLang="ja-JP" dirty="0">
                <a:latin typeface="Cambria" panose="02040503050406030204" pitchFamily="18" charset="0"/>
              </a:rPr>
              <a:t>, </a:t>
            </a:r>
            <a:r>
              <a:rPr kumimoji="1" lang="ja-JP" altLang="en-US">
                <a:latin typeface="Cambria" panose="02040503050406030204" pitchFamily="18" charset="0"/>
              </a:rPr>
              <a:t>通信回数が減少</a:t>
            </a:r>
          </a:p>
        </p:txBody>
      </p:sp>
      <p:pic>
        <p:nvPicPr>
          <p:cNvPr id="7" name="図 6">
            <a:extLst>
              <a:ext uri="{FF2B5EF4-FFF2-40B4-BE49-F238E27FC236}">
                <a16:creationId xmlns:a16="http://schemas.microsoft.com/office/drawing/2014/main" id="{4EC35163-5D2C-BB4C-BE7C-EDCD79AA4BC0}"/>
              </a:ext>
            </a:extLst>
          </p:cNvPr>
          <p:cNvPicPr>
            <a:picLocks noChangeAspect="1"/>
          </p:cNvPicPr>
          <p:nvPr/>
        </p:nvPicPr>
        <p:blipFill>
          <a:blip r:embed="rId5"/>
          <a:stretch>
            <a:fillRect/>
          </a:stretch>
        </p:blipFill>
        <p:spPr>
          <a:xfrm>
            <a:off x="549728" y="2300301"/>
            <a:ext cx="3598117" cy="3517762"/>
          </a:xfrm>
          <a:prstGeom prst="rect">
            <a:avLst/>
          </a:prstGeom>
        </p:spPr>
      </p:pic>
      <p:pic>
        <p:nvPicPr>
          <p:cNvPr id="12" name="図 11">
            <a:extLst>
              <a:ext uri="{FF2B5EF4-FFF2-40B4-BE49-F238E27FC236}">
                <a16:creationId xmlns:a16="http://schemas.microsoft.com/office/drawing/2014/main" id="{7A8D881A-8B19-E04E-83D3-5847BCFC90B7}"/>
              </a:ext>
            </a:extLst>
          </p:cNvPr>
          <p:cNvPicPr>
            <a:picLocks noChangeAspect="1"/>
          </p:cNvPicPr>
          <p:nvPr/>
        </p:nvPicPr>
        <p:blipFill>
          <a:blip r:embed="rId6"/>
          <a:stretch>
            <a:fillRect/>
          </a:stretch>
        </p:blipFill>
        <p:spPr>
          <a:xfrm>
            <a:off x="4540132" y="2300301"/>
            <a:ext cx="3757610" cy="3517763"/>
          </a:xfrm>
          <a:prstGeom prst="rect">
            <a:avLst/>
          </a:prstGeom>
        </p:spPr>
      </p:pic>
      <p:sp>
        <p:nvSpPr>
          <p:cNvPr id="6" name="スライド番号プレースホルダー 5">
            <a:extLst>
              <a:ext uri="{FF2B5EF4-FFF2-40B4-BE49-F238E27FC236}">
                <a16:creationId xmlns:a16="http://schemas.microsoft.com/office/drawing/2014/main" id="{D904341C-0A17-EC4A-B2A1-C2C427F9A93F}"/>
              </a:ext>
            </a:extLst>
          </p:cNvPr>
          <p:cNvSpPr>
            <a:spLocks noGrp="1"/>
          </p:cNvSpPr>
          <p:nvPr>
            <p:ph type="sldNum" sz="quarter" idx="12"/>
          </p:nvPr>
        </p:nvSpPr>
        <p:spPr/>
        <p:txBody>
          <a:bodyPr/>
          <a:lstStyle/>
          <a:p>
            <a:r>
              <a:rPr kumimoji="1" lang="en-US" altLang="ja-JP" dirty="0"/>
              <a:t>11/12</a:t>
            </a:r>
          </a:p>
        </p:txBody>
      </p:sp>
    </p:spTree>
    <p:extLst>
      <p:ext uri="{BB962C8B-B14F-4D97-AF65-F5344CB8AC3E}">
        <p14:creationId xmlns:p14="http://schemas.microsoft.com/office/powerpoint/2010/main" val="2780728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B91BD7D-DF55-1B43-8AE8-EAEB4925A4FB}"/>
              </a:ext>
            </a:extLst>
          </p:cNvPr>
          <p:cNvSpPr>
            <a:spLocks noGrp="1"/>
          </p:cNvSpPr>
          <p:nvPr>
            <p:ph idx="1"/>
          </p:nvPr>
        </p:nvSpPr>
        <p:spPr/>
        <p:txBody>
          <a:bodyPr/>
          <a:lstStyle/>
          <a:p>
            <a:r>
              <a:rPr kumimoji="1" lang="ja-JP" altLang="en-US"/>
              <a:t>長時間制御全体での通信コストを考慮した最適セルフトリガー制御問題の定式化</a:t>
            </a:r>
            <a:endParaRPr kumimoji="1" lang="en-US" altLang="ja-JP" dirty="0"/>
          </a:p>
          <a:p>
            <a:endParaRPr lang="en-US" altLang="ja-JP" dirty="0"/>
          </a:p>
          <a:p>
            <a:r>
              <a:rPr kumimoji="1" lang="ja-JP" altLang="en-US"/>
              <a:t>定式化した問題に対する方策勾配の式の導出</a:t>
            </a:r>
            <a:endParaRPr kumimoji="1" lang="en-US" altLang="ja-JP" dirty="0"/>
          </a:p>
          <a:p>
            <a:pPr lvl="1"/>
            <a:r>
              <a:rPr lang="ja-JP" altLang="en-US"/>
              <a:t>及び</a:t>
            </a:r>
            <a:r>
              <a:rPr lang="en-US" altLang="ja-JP" dirty="0"/>
              <a:t>, </a:t>
            </a:r>
            <a:r>
              <a:rPr lang="ja-JP" altLang="en-US"/>
              <a:t>それを用いた</a:t>
            </a:r>
            <a:r>
              <a:rPr kumimoji="1" lang="ja-JP" altLang="en-US"/>
              <a:t>強化学習法の提案</a:t>
            </a:r>
            <a:endParaRPr kumimoji="1" lang="en-US" altLang="ja-JP" dirty="0"/>
          </a:p>
          <a:p>
            <a:endParaRPr lang="en-US" altLang="ja-JP" dirty="0"/>
          </a:p>
          <a:p>
            <a:r>
              <a:rPr lang="ja-JP" altLang="en-US"/>
              <a:t>非線形システムに対する有効性の確認</a:t>
            </a:r>
            <a:endParaRPr lang="en-US" altLang="ja-JP" dirty="0"/>
          </a:p>
          <a:p>
            <a:pPr lvl="1"/>
            <a:r>
              <a:rPr kumimoji="1" lang="ja-JP" altLang="en-US"/>
              <a:t>線形システムに対しても同様の結果</a:t>
            </a:r>
            <a:endParaRPr kumimoji="1" lang="en-US" altLang="ja-JP" dirty="0"/>
          </a:p>
          <a:p>
            <a:endParaRPr lang="en-US" altLang="ja-JP" dirty="0"/>
          </a:p>
          <a:p>
            <a:endParaRPr kumimoji="1" lang="ja-JP" altLang="en-US"/>
          </a:p>
        </p:txBody>
      </p:sp>
      <p:sp>
        <p:nvSpPr>
          <p:cNvPr id="3" name="タイトル 2">
            <a:extLst>
              <a:ext uri="{FF2B5EF4-FFF2-40B4-BE49-F238E27FC236}">
                <a16:creationId xmlns:a16="http://schemas.microsoft.com/office/drawing/2014/main" id="{EAECBF1F-9CE5-9A43-9683-D1B929E7E0B6}"/>
              </a:ext>
            </a:extLst>
          </p:cNvPr>
          <p:cNvSpPr>
            <a:spLocks noGrp="1"/>
          </p:cNvSpPr>
          <p:nvPr>
            <p:ph type="title"/>
          </p:nvPr>
        </p:nvSpPr>
        <p:spPr/>
        <p:txBody>
          <a:bodyPr/>
          <a:lstStyle/>
          <a:p>
            <a:r>
              <a:rPr lang="ja-JP" altLang="en-US"/>
              <a:t>結論</a:t>
            </a:r>
            <a:endParaRPr kumimoji="1" lang="ja-JP" altLang="en-US"/>
          </a:p>
        </p:txBody>
      </p:sp>
      <p:sp>
        <p:nvSpPr>
          <p:cNvPr id="4" name="日付プレースホルダー 3">
            <a:extLst>
              <a:ext uri="{FF2B5EF4-FFF2-40B4-BE49-F238E27FC236}">
                <a16:creationId xmlns:a16="http://schemas.microsoft.com/office/drawing/2014/main" id="{0360BA1B-AA69-3341-9AF2-4AD26B7D1FDF}"/>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AD4F8854-0E13-CB49-B442-A29BA97F4F1E}"/>
              </a:ext>
            </a:extLst>
          </p:cNvPr>
          <p:cNvSpPr>
            <a:spLocks noGrp="1"/>
          </p:cNvSpPr>
          <p:nvPr>
            <p:ph type="sldNum" sz="quarter" idx="12"/>
          </p:nvPr>
        </p:nvSpPr>
        <p:spPr/>
        <p:txBody>
          <a:bodyPr/>
          <a:lstStyle/>
          <a:p>
            <a:r>
              <a:rPr kumimoji="1" lang="en-US" altLang="ja-JP" dirty="0"/>
              <a:t>12/12</a:t>
            </a:r>
          </a:p>
        </p:txBody>
      </p:sp>
    </p:spTree>
    <p:extLst>
      <p:ext uri="{BB962C8B-B14F-4D97-AF65-F5344CB8AC3E}">
        <p14:creationId xmlns:p14="http://schemas.microsoft.com/office/powerpoint/2010/main" val="210193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775EAC7-32B2-364F-B4AE-83AAE0B8D8C6}"/>
              </a:ext>
            </a:extLst>
          </p:cNvPr>
          <p:cNvSpPr>
            <a:spLocks noGrp="1"/>
          </p:cNvSpPr>
          <p:nvPr>
            <p:ph idx="1"/>
          </p:nvPr>
        </p:nvSpPr>
        <p:spPr/>
        <p:txBody>
          <a:bodyPr/>
          <a:lstStyle/>
          <a:p>
            <a:r>
              <a:rPr kumimoji="1" lang="ja-JP" altLang="en-US"/>
              <a:t>格子状に状態変数をとって</a:t>
            </a:r>
            <a:r>
              <a:rPr lang="en-US" altLang="ja-JP" dirty="0"/>
              <a:t>TD</a:t>
            </a:r>
            <a:r>
              <a:rPr lang="ja-JP" altLang="en-US"/>
              <a:t>学習</a:t>
            </a:r>
            <a:endParaRPr lang="en-US" altLang="ja-JP" dirty="0"/>
          </a:p>
          <a:p>
            <a:endParaRPr lang="en-US" altLang="ja-JP" dirty="0"/>
          </a:p>
          <a:p>
            <a:endParaRPr lang="en-US" altLang="ja-JP" dirty="0"/>
          </a:p>
          <a:p>
            <a:r>
              <a:rPr lang="ja-JP" altLang="en-US"/>
              <a:t>相対誤差の平均</a:t>
            </a:r>
            <a:endParaRPr lang="en-US" altLang="ja-JP" dirty="0"/>
          </a:p>
          <a:p>
            <a:pPr lvl="1"/>
            <a:endParaRPr kumimoji="1" lang="ja-JP" altLang="en-US"/>
          </a:p>
        </p:txBody>
      </p:sp>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F438290C-C289-F64A-B8D4-21816DF003D1}"/>
                  </a:ext>
                </a:extLst>
              </p:cNvPr>
              <p:cNvSpPr>
                <a:spLocks noGrp="1"/>
              </p:cNvSpPr>
              <p:nvPr>
                <p:ph type="title"/>
              </p:nvPr>
            </p:nvSpPr>
            <p:spPr/>
            <p:txBody>
              <a:bodyPr/>
              <a:lstStyle/>
              <a:p>
                <a:r>
                  <a:rPr kumimoji="1" lang="ja-JP" altLang="en-US"/>
                  <a:t>付録</a:t>
                </a:r>
                <a:r>
                  <a:rPr kumimoji="1" lang="en-US" altLang="ja-JP" dirty="0"/>
                  <a:t>A</a:t>
                </a:r>
                <a:r>
                  <a:rPr lang="en-US" altLang="ja-JP" dirty="0"/>
                  <a:t>: </a:t>
                </a:r>
                <a14:m>
                  <m:oMath xmlns:m="http://schemas.openxmlformats.org/officeDocument/2006/math">
                    <m:r>
                      <a:rPr lang="en-US" altLang="ja-JP" b="0" i="1" smtClean="0">
                        <a:latin typeface="Cambria Math" panose="02040503050406030204" pitchFamily="18" charset="0"/>
                      </a:rPr>
                      <m:t>𝑄</m:t>
                    </m:r>
                  </m:oMath>
                </a14:m>
                <a:r>
                  <a:rPr lang="ja-JP" altLang="en-US"/>
                  <a:t>関数の近似</a:t>
                </a:r>
                <a:endParaRPr kumimoji="1" lang="ja-JP" altLang="en-US"/>
              </a:p>
            </p:txBody>
          </p:sp>
        </mc:Choice>
        <mc:Fallback xmlns="">
          <p:sp>
            <p:nvSpPr>
              <p:cNvPr id="3" name="タイトル 2">
                <a:extLst>
                  <a:ext uri="{FF2B5EF4-FFF2-40B4-BE49-F238E27FC236}">
                    <a16:creationId xmlns:a16="http://schemas.microsoft.com/office/drawing/2014/main" id="{F438290C-C289-F64A-B8D4-21816DF003D1}"/>
                  </a:ext>
                </a:extLst>
              </p:cNvPr>
              <p:cNvSpPr>
                <a:spLocks noGrp="1" noRot="1" noChangeAspect="1" noMove="1" noResize="1" noEditPoints="1" noAdjustHandles="1" noChangeArrowheads="1" noChangeShapeType="1" noTextEdit="1"/>
              </p:cNvSpPr>
              <p:nvPr>
                <p:ph type="title"/>
              </p:nvPr>
            </p:nvSpPr>
            <p:spPr>
              <a:blipFill>
                <a:blip r:embed="rId2"/>
                <a:stretch>
                  <a:fillRect l="-1345" t="-10638" b="-2127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7EBCB45-A04E-9A4C-A60F-C21EAA4C9F2A}"/>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5C3FA3FE-0215-4744-A4CE-80EBED289BE3}"/>
              </a:ext>
            </a:extLst>
          </p:cNvPr>
          <p:cNvPicPr>
            <a:picLocks noChangeAspect="1"/>
          </p:cNvPicPr>
          <p:nvPr/>
        </p:nvPicPr>
        <p:blipFill>
          <a:blip r:embed="rId3"/>
          <a:stretch>
            <a:fillRect/>
          </a:stretch>
        </p:blipFill>
        <p:spPr>
          <a:xfrm>
            <a:off x="5388588" y="748887"/>
            <a:ext cx="3037045" cy="3031260"/>
          </a:xfrm>
          <a:prstGeom prst="rect">
            <a:avLst/>
          </a:prstGeom>
        </p:spPr>
      </p:pic>
      <p:sp>
        <p:nvSpPr>
          <p:cNvPr id="7" name="スライド番号プレースホルダー 6">
            <a:extLst>
              <a:ext uri="{FF2B5EF4-FFF2-40B4-BE49-F238E27FC236}">
                <a16:creationId xmlns:a16="http://schemas.microsoft.com/office/drawing/2014/main" id="{AA902C92-8265-8D45-9994-EBF9CB64D9B6}"/>
              </a:ext>
            </a:extLst>
          </p:cNvPr>
          <p:cNvSpPr>
            <a:spLocks noGrp="1"/>
          </p:cNvSpPr>
          <p:nvPr>
            <p:ph type="sldNum" sz="quarter" idx="12"/>
          </p:nvPr>
        </p:nvSpPr>
        <p:spPr/>
        <p:txBody>
          <a:bodyPr/>
          <a:lstStyle/>
          <a:p>
            <a:fld id="{5D57FD6B-29A3-3249-A29F-ABF600A8FF13}" type="slidenum">
              <a:rPr kumimoji="1" lang="ja-JP" altLang="en-US" smtClean="0"/>
              <a:t>16</a:t>
            </a:fld>
            <a:r>
              <a:rPr kumimoji="1" lang="en-US" altLang="ja-JP"/>
              <a:t>/12</a:t>
            </a:r>
            <a:endParaRPr kumimoji="1" lang="en-US" altLang="ja-JP" dirty="0"/>
          </a:p>
        </p:txBody>
      </p:sp>
    </p:spTree>
    <p:extLst>
      <p:ext uri="{BB962C8B-B14F-4D97-AF65-F5344CB8AC3E}">
        <p14:creationId xmlns:p14="http://schemas.microsoft.com/office/powerpoint/2010/main" val="335986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45305F5-FAE2-6945-B65A-67E1FE394314}"/>
              </a:ext>
            </a:extLst>
          </p:cNvPr>
          <p:cNvSpPr>
            <a:spLocks noGrp="1"/>
          </p:cNvSpPr>
          <p:nvPr>
            <p:ph idx="1"/>
          </p:nvPr>
        </p:nvSpPr>
        <p:spPr/>
        <p:txBody>
          <a:bodyPr/>
          <a:lstStyle/>
          <a:p>
            <a:endParaRPr kumimoji="1" lang="ja-JP" altLang="en-US"/>
          </a:p>
        </p:txBody>
      </p:sp>
      <p:sp>
        <p:nvSpPr>
          <p:cNvPr id="3" name="タイトル 2">
            <a:extLst>
              <a:ext uri="{FF2B5EF4-FFF2-40B4-BE49-F238E27FC236}">
                <a16:creationId xmlns:a16="http://schemas.microsoft.com/office/drawing/2014/main" id="{1FB4C381-2E9E-E242-A699-0622174D6079}"/>
              </a:ext>
            </a:extLst>
          </p:cNvPr>
          <p:cNvSpPr>
            <a:spLocks noGrp="1"/>
          </p:cNvSpPr>
          <p:nvPr>
            <p:ph type="title"/>
          </p:nvPr>
        </p:nvSpPr>
        <p:spPr/>
        <p:txBody>
          <a:bodyPr/>
          <a:lstStyle/>
          <a:p>
            <a:r>
              <a:rPr kumimoji="1" lang="ja-JP" altLang="en-US"/>
              <a:t>付録</a:t>
            </a:r>
            <a:r>
              <a:rPr kumimoji="1" lang="en-US" altLang="ja-JP" dirty="0"/>
              <a:t>B: </a:t>
            </a:r>
            <a:r>
              <a:rPr kumimoji="1" lang="ja-JP" altLang="en-US"/>
              <a:t>モデルの設定・ハイパーパラメータ</a:t>
            </a:r>
          </a:p>
        </p:txBody>
      </p:sp>
      <p:sp>
        <p:nvSpPr>
          <p:cNvPr id="4" name="日付プレースホルダー 3">
            <a:extLst>
              <a:ext uri="{FF2B5EF4-FFF2-40B4-BE49-F238E27FC236}">
                <a16:creationId xmlns:a16="http://schemas.microsoft.com/office/drawing/2014/main" id="{24E1F3DF-E0CC-E24E-8E66-7A2CCE99FECE}"/>
              </a:ext>
            </a:extLst>
          </p:cNvPr>
          <p:cNvSpPr>
            <a:spLocks noGrp="1"/>
          </p:cNvSpPr>
          <p:nvPr>
            <p:ph type="dt" sz="half" idx="10"/>
          </p:nvPr>
        </p:nvSpPr>
        <p:spPr/>
        <p:txBody>
          <a:bodyPr/>
          <a:lstStyle/>
          <a:p>
            <a:r>
              <a:rPr kumimoji="1" lang="en-US" altLang="ja-JP"/>
              <a:t>2021/2/9</a:t>
            </a:r>
            <a:endParaRPr kumimoji="1" lang="ja-JP" altLang="en-US"/>
          </a:p>
        </p:txBody>
      </p:sp>
      <p:sp>
        <p:nvSpPr>
          <p:cNvPr id="6" name="スライド番号プレースホルダー 5">
            <a:extLst>
              <a:ext uri="{FF2B5EF4-FFF2-40B4-BE49-F238E27FC236}">
                <a16:creationId xmlns:a16="http://schemas.microsoft.com/office/drawing/2014/main" id="{695EB0DD-1960-C74E-9884-D50B68624A96}"/>
              </a:ext>
            </a:extLst>
          </p:cNvPr>
          <p:cNvSpPr>
            <a:spLocks noGrp="1"/>
          </p:cNvSpPr>
          <p:nvPr>
            <p:ph type="sldNum" sz="quarter" idx="12"/>
          </p:nvPr>
        </p:nvSpPr>
        <p:spPr/>
        <p:txBody>
          <a:bodyPr/>
          <a:lstStyle/>
          <a:p>
            <a:fld id="{5D57FD6B-29A3-3249-A29F-ABF600A8FF13}" type="slidenum">
              <a:rPr kumimoji="1" lang="ja-JP" altLang="en-US" smtClean="0"/>
              <a:t>17</a:t>
            </a:fld>
            <a:r>
              <a:rPr kumimoji="1" lang="en-US" altLang="ja-JP"/>
              <a:t>/12</a:t>
            </a:r>
            <a:endParaRPr kumimoji="1" lang="en-US" altLang="ja-JP" dirty="0"/>
          </a:p>
        </p:txBody>
      </p:sp>
    </p:spTree>
    <p:extLst>
      <p:ext uri="{BB962C8B-B14F-4D97-AF65-F5344CB8AC3E}">
        <p14:creationId xmlns:p14="http://schemas.microsoft.com/office/powerpoint/2010/main" val="3231758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D643DFB-7F28-6C48-BC4F-62B019B25E53}"/>
              </a:ext>
            </a:extLst>
          </p:cNvPr>
          <p:cNvSpPr>
            <a:spLocks noGrp="1"/>
          </p:cNvSpPr>
          <p:nvPr>
            <p:ph idx="1"/>
          </p:nvPr>
        </p:nvSpPr>
        <p:spPr/>
        <p:txBody>
          <a:bodyPr/>
          <a:lstStyle/>
          <a:p>
            <a:r>
              <a:rPr kumimoji="1" lang="ja-JP" altLang="en-US"/>
              <a:t>うまく学習ができた例</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lvl="1"/>
            <a:r>
              <a:rPr kumimoji="1" lang="en-US" altLang="ja-JP" dirty="0"/>
              <a:t>TD</a:t>
            </a:r>
            <a:r>
              <a:rPr kumimoji="1" lang="ja-JP" altLang="en-US"/>
              <a:t>学習に求められる精度は非常に高く</a:t>
            </a:r>
            <a:r>
              <a:rPr lang="ja-JP" altLang="en-US"/>
              <a:t>、その近似精度が低いと、方策が悪化することもよくあった</a:t>
            </a:r>
            <a:endParaRPr kumimoji="1" lang="ja-JP" altLang="en-US"/>
          </a:p>
        </p:txBody>
      </p:sp>
      <p:sp>
        <p:nvSpPr>
          <p:cNvPr id="3" name="タイトル 2">
            <a:extLst>
              <a:ext uri="{FF2B5EF4-FFF2-40B4-BE49-F238E27FC236}">
                <a16:creationId xmlns:a16="http://schemas.microsoft.com/office/drawing/2014/main" id="{8339255E-F1B8-6A49-93D6-381CED388EA0}"/>
              </a:ext>
            </a:extLst>
          </p:cNvPr>
          <p:cNvSpPr>
            <a:spLocks noGrp="1"/>
          </p:cNvSpPr>
          <p:nvPr>
            <p:ph type="title"/>
          </p:nvPr>
        </p:nvSpPr>
        <p:spPr/>
        <p:txBody>
          <a:bodyPr/>
          <a:lstStyle/>
          <a:p>
            <a:r>
              <a:rPr kumimoji="1" lang="ja-JP" altLang="en-US"/>
              <a:t>付録</a:t>
            </a:r>
            <a:r>
              <a:rPr kumimoji="1" lang="en-US" altLang="ja-JP" dirty="0"/>
              <a:t>C: </a:t>
            </a:r>
            <a:r>
              <a:rPr kumimoji="1" lang="ja-JP" altLang="en-US"/>
              <a:t>方策更新に伴う評価関数の履歴</a:t>
            </a:r>
          </a:p>
        </p:txBody>
      </p:sp>
      <p:sp>
        <p:nvSpPr>
          <p:cNvPr id="4" name="日付プレースホルダー 3">
            <a:extLst>
              <a:ext uri="{FF2B5EF4-FFF2-40B4-BE49-F238E27FC236}">
                <a16:creationId xmlns:a16="http://schemas.microsoft.com/office/drawing/2014/main" id="{D67A032B-58E0-9140-8E30-AA889740DEA2}"/>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1BFC953B-8208-914C-9FAB-A7902089642E}"/>
              </a:ext>
            </a:extLst>
          </p:cNvPr>
          <p:cNvPicPr>
            <a:picLocks noChangeAspect="1"/>
          </p:cNvPicPr>
          <p:nvPr/>
        </p:nvPicPr>
        <p:blipFill>
          <a:blip r:embed="rId2"/>
          <a:stretch>
            <a:fillRect/>
          </a:stretch>
        </p:blipFill>
        <p:spPr>
          <a:xfrm>
            <a:off x="628650" y="1531914"/>
            <a:ext cx="4522395" cy="3061855"/>
          </a:xfrm>
          <a:prstGeom prst="rect">
            <a:avLst/>
          </a:prstGeom>
        </p:spPr>
      </p:pic>
      <p:sp>
        <p:nvSpPr>
          <p:cNvPr id="7" name="スライド番号プレースホルダー 6">
            <a:extLst>
              <a:ext uri="{FF2B5EF4-FFF2-40B4-BE49-F238E27FC236}">
                <a16:creationId xmlns:a16="http://schemas.microsoft.com/office/drawing/2014/main" id="{36CCE45C-060E-EB47-B67F-91ABBB2F32D7}"/>
              </a:ext>
            </a:extLst>
          </p:cNvPr>
          <p:cNvSpPr>
            <a:spLocks noGrp="1"/>
          </p:cNvSpPr>
          <p:nvPr>
            <p:ph type="sldNum" sz="quarter" idx="12"/>
          </p:nvPr>
        </p:nvSpPr>
        <p:spPr/>
        <p:txBody>
          <a:bodyPr/>
          <a:lstStyle/>
          <a:p>
            <a:fld id="{5D57FD6B-29A3-3249-A29F-ABF600A8FF13}" type="slidenum">
              <a:rPr kumimoji="1" lang="ja-JP" altLang="en-US" smtClean="0"/>
              <a:t>18</a:t>
            </a:fld>
            <a:r>
              <a:rPr kumimoji="1" lang="en-US" altLang="ja-JP"/>
              <a:t>/12</a:t>
            </a:r>
            <a:endParaRPr kumimoji="1" lang="en-US" altLang="ja-JP" dirty="0"/>
          </a:p>
        </p:txBody>
      </p:sp>
    </p:spTree>
    <p:extLst>
      <p:ext uri="{BB962C8B-B14F-4D97-AF65-F5344CB8AC3E}">
        <p14:creationId xmlns:p14="http://schemas.microsoft.com/office/powerpoint/2010/main" val="129383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6B2B223-CE8F-8846-848C-1BB78CBAC14F}"/>
              </a:ext>
            </a:extLst>
          </p:cNvPr>
          <p:cNvSpPr>
            <a:spLocks noGrp="1"/>
          </p:cNvSpPr>
          <p:nvPr>
            <p:ph idx="1"/>
          </p:nvPr>
        </p:nvSpPr>
        <p:spPr/>
        <p:txBody>
          <a:bodyPr/>
          <a:lstStyle/>
          <a:p>
            <a:r>
              <a:rPr kumimoji="1" lang="ja-JP" altLang="en-US"/>
              <a:t>サンプル値制御</a:t>
            </a:r>
            <a:r>
              <a:rPr kumimoji="1" lang="en-US" altLang="ja-JP" dirty="0"/>
              <a:t> </a:t>
            </a:r>
            <a:r>
              <a:rPr kumimoji="1" lang="en-US" altLang="ja-JP" sz="2000" dirty="0"/>
              <a:t>(</a:t>
            </a:r>
            <a:r>
              <a:rPr kumimoji="1" lang="ja-JP" altLang="en-US" sz="2000"/>
              <a:t>従来法</a:t>
            </a:r>
            <a:r>
              <a:rPr kumimoji="1" lang="en-US" altLang="ja-JP" sz="2000" dirty="0"/>
              <a:t>)</a:t>
            </a:r>
          </a:p>
          <a:p>
            <a:pPr lvl="1"/>
            <a:r>
              <a:rPr lang="ja-JP" altLang="en-US"/>
              <a:t>連続時間システムを一定時間間隔で制御する手法</a:t>
            </a:r>
            <a:endParaRPr lang="en-US" altLang="ja-JP" dirty="0"/>
          </a:p>
          <a:p>
            <a:pPr lvl="1"/>
            <a:r>
              <a:rPr lang="ja-JP" altLang="en-US"/>
              <a:t>各通信の間は</a:t>
            </a:r>
            <a:r>
              <a:rPr lang="en-US" altLang="ja-JP" dirty="0"/>
              <a:t>, </a:t>
            </a:r>
            <a:r>
              <a:rPr lang="ja-JP" altLang="en-US"/>
              <a:t>同じ入力を加え続ける</a:t>
            </a:r>
            <a:endParaRPr lang="en-US" altLang="ja-JP" dirty="0"/>
          </a:p>
          <a:p>
            <a:pPr lvl="1"/>
            <a:r>
              <a:rPr kumimoji="1" lang="ja-JP" altLang="en-US"/>
              <a:t>制御入力の変更が小さい場合は非効率な通信を行うことになる</a:t>
            </a:r>
            <a:endParaRPr kumimoji="1" lang="en-US" altLang="ja-JP" dirty="0"/>
          </a:p>
          <a:p>
            <a:pPr lvl="1"/>
            <a:endParaRPr lang="en-US" altLang="ja-JP" dirty="0"/>
          </a:p>
          <a:p>
            <a:pPr lvl="1"/>
            <a:endParaRPr lang="en-US" altLang="ja-JP" dirty="0"/>
          </a:p>
          <a:p>
            <a:r>
              <a:rPr kumimoji="1" lang="ja-JP" altLang="en-US"/>
              <a:t>セルフトリガー制御</a:t>
            </a:r>
            <a:endParaRPr kumimoji="1" lang="en-US" altLang="ja-JP" dirty="0"/>
          </a:p>
          <a:p>
            <a:pPr lvl="1"/>
            <a:r>
              <a:rPr lang="ja-JP" altLang="en-US"/>
              <a:t>システムの状態などから</a:t>
            </a:r>
            <a:r>
              <a:rPr lang="en-US" altLang="ja-JP" dirty="0"/>
              <a:t>, </a:t>
            </a:r>
            <a:r>
              <a:rPr lang="ja-JP" altLang="en-US"/>
              <a:t>次の通信時刻を制御器が臨機応変に決定</a:t>
            </a:r>
            <a:endParaRPr lang="en-US" altLang="ja-JP" dirty="0"/>
          </a:p>
        </p:txBody>
      </p:sp>
      <p:sp>
        <p:nvSpPr>
          <p:cNvPr id="3" name="タイトル 2">
            <a:extLst>
              <a:ext uri="{FF2B5EF4-FFF2-40B4-BE49-F238E27FC236}">
                <a16:creationId xmlns:a16="http://schemas.microsoft.com/office/drawing/2014/main" id="{549EDECA-2604-D043-9787-B4924C05939E}"/>
              </a:ext>
            </a:extLst>
          </p:cNvPr>
          <p:cNvSpPr>
            <a:spLocks noGrp="1"/>
          </p:cNvSpPr>
          <p:nvPr>
            <p:ph type="title"/>
          </p:nvPr>
        </p:nvSpPr>
        <p:spPr/>
        <p:txBody>
          <a:bodyPr/>
          <a:lstStyle/>
          <a:p>
            <a:r>
              <a:rPr lang="ja-JP" altLang="en-US"/>
              <a:t>イントロダクション</a:t>
            </a:r>
            <a:r>
              <a:rPr lang="en-US" altLang="ja-JP" dirty="0"/>
              <a:t>: </a:t>
            </a:r>
            <a:r>
              <a:rPr lang="ja-JP" altLang="en-US"/>
              <a:t>連続時間制御の手法</a:t>
            </a:r>
            <a:endParaRPr kumimoji="1" lang="ja-JP" altLang="en-US"/>
          </a:p>
        </p:txBody>
      </p:sp>
      <p:sp>
        <p:nvSpPr>
          <p:cNvPr id="4" name="日付プレースホルダー 3">
            <a:extLst>
              <a:ext uri="{FF2B5EF4-FFF2-40B4-BE49-F238E27FC236}">
                <a16:creationId xmlns:a16="http://schemas.microsoft.com/office/drawing/2014/main" id="{8F81DB70-B961-3547-A182-D78CE2E9807E}"/>
              </a:ext>
            </a:extLst>
          </p:cNvPr>
          <p:cNvSpPr>
            <a:spLocks noGrp="1"/>
          </p:cNvSpPr>
          <p:nvPr>
            <p:ph type="dt" sz="half" idx="10"/>
          </p:nvPr>
        </p:nvSpPr>
        <p:spPr/>
        <p:txBody>
          <a:bodyPr/>
          <a:lstStyle/>
          <a:p>
            <a:r>
              <a:rPr kumimoji="1" lang="en-US" altLang="ja-JP"/>
              <a:t>2021/2/9</a:t>
            </a:r>
            <a:endParaRPr kumimoji="1" lang="ja-JP" altLang="en-US"/>
          </a:p>
        </p:txBody>
      </p:sp>
      <p:cxnSp>
        <p:nvCxnSpPr>
          <p:cNvPr id="6" name="直線矢印コネクタ 5">
            <a:extLst>
              <a:ext uri="{FF2B5EF4-FFF2-40B4-BE49-F238E27FC236}">
                <a16:creationId xmlns:a16="http://schemas.microsoft.com/office/drawing/2014/main" id="{CDC6B868-9510-A144-8307-CF7EF75ED112}"/>
              </a:ext>
            </a:extLst>
          </p:cNvPr>
          <p:cNvCxnSpPr>
            <a:cxnSpLocks/>
          </p:cNvCxnSpPr>
          <p:nvPr/>
        </p:nvCxnSpPr>
        <p:spPr>
          <a:xfrm>
            <a:off x="2011680" y="5649218"/>
            <a:ext cx="68114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線矢印コネクタ 8">
            <a:extLst>
              <a:ext uri="{FF2B5EF4-FFF2-40B4-BE49-F238E27FC236}">
                <a16:creationId xmlns:a16="http://schemas.microsoft.com/office/drawing/2014/main" id="{6989433F-6D4B-C842-BD64-FF9510EE5CDF}"/>
              </a:ext>
            </a:extLst>
          </p:cNvPr>
          <p:cNvCxnSpPr>
            <a:cxnSpLocks/>
          </p:cNvCxnSpPr>
          <p:nvPr/>
        </p:nvCxnSpPr>
        <p:spPr>
          <a:xfrm flipV="1">
            <a:off x="2011680" y="4851592"/>
            <a:ext cx="6811495" cy="41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335F78D4-27F0-4E4D-A559-B09E7A7A952A}"/>
              </a:ext>
            </a:extLst>
          </p:cNvPr>
          <p:cNvSpPr/>
          <p:nvPr/>
        </p:nvSpPr>
        <p:spPr>
          <a:xfrm>
            <a:off x="2164773" y="481192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8EFD278E-9AE2-BA42-8D98-1DB75C360A45}"/>
              </a:ext>
            </a:extLst>
          </p:cNvPr>
          <p:cNvSpPr/>
          <p:nvPr/>
        </p:nvSpPr>
        <p:spPr>
          <a:xfrm>
            <a:off x="2547748" y="480587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E6FB6A2B-A7D5-B049-B6CF-DEF6361869F7}"/>
              </a:ext>
            </a:extLst>
          </p:cNvPr>
          <p:cNvSpPr/>
          <p:nvPr/>
        </p:nvSpPr>
        <p:spPr>
          <a:xfrm>
            <a:off x="2930723" y="480587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BA265419-2CA6-8544-8DF4-E1CB32A5528C}"/>
              </a:ext>
            </a:extLst>
          </p:cNvPr>
          <p:cNvSpPr/>
          <p:nvPr/>
        </p:nvSpPr>
        <p:spPr>
          <a:xfrm>
            <a:off x="3313698" y="480587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9A28677F-E10A-F640-B729-CBFB7E702827}"/>
              </a:ext>
            </a:extLst>
          </p:cNvPr>
          <p:cNvSpPr/>
          <p:nvPr/>
        </p:nvSpPr>
        <p:spPr>
          <a:xfrm>
            <a:off x="3699556" y="480587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2F25567E-42BE-1649-BD2A-E8C455BA08BC}"/>
              </a:ext>
            </a:extLst>
          </p:cNvPr>
          <p:cNvSpPr/>
          <p:nvPr/>
        </p:nvSpPr>
        <p:spPr>
          <a:xfrm>
            <a:off x="4082531" y="480997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5A71B911-2671-7848-8E6F-281360A794F2}"/>
              </a:ext>
            </a:extLst>
          </p:cNvPr>
          <p:cNvSpPr/>
          <p:nvPr/>
        </p:nvSpPr>
        <p:spPr>
          <a:xfrm>
            <a:off x="4465506" y="480941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22F92C43-70CE-7841-8883-9C77BBF83193}"/>
              </a:ext>
            </a:extLst>
          </p:cNvPr>
          <p:cNvSpPr/>
          <p:nvPr/>
        </p:nvSpPr>
        <p:spPr>
          <a:xfrm>
            <a:off x="4848481" y="480941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B30D02B3-A0EC-314C-AA9B-659F1BD08DA8}"/>
              </a:ext>
            </a:extLst>
          </p:cNvPr>
          <p:cNvSpPr/>
          <p:nvPr/>
        </p:nvSpPr>
        <p:spPr>
          <a:xfrm>
            <a:off x="5234339" y="480941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72075C14-5D87-4A48-A46C-A1A9908F70A6}"/>
              </a:ext>
            </a:extLst>
          </p:cNvPr>
          <p:cNvSpPr/>
          <p:nvPr/>
        </p:nvSpPr>
        <p:spPr>
          <a:xfrm>
            <a:off x="5617314" y="480335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59F6CD99-921E-7C48-8A92-4131D648F31D}"/>
              </a:ext>
            </a:extLst>
          </p:cNvPr>
          <p:cNvSpPr/>
          <p:nvPr/>
        </p:nvSpPr>
        <p:spPr>
          <a:xfrm>
            <a:off x="6000289" y="480335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C1A12ADE-7D6C-FB43-BC86-E5A4D58B9265}"/>
              </a:ext>
            </a:extLst>
          </p:cNvPr>
          <p:cNvSpPr/>
          <p:nvPr/>
        </p:nvSpPr>
        <p:spPr>
          <a:xfrm>
            <a:off x="6383264" y="480335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C65BF5F0-DFCC-114D-AF9D-88FD1EE401CB}"/>
              </a:ext>
            </a:extLst>
          </p:cNvPr>
          <p:cNvSpPr/>
          <p:nvPr/>
        </p:nvSpPr>
        <p:spPr>
          <a:xfrm>
            <a:off x="6769122" y="480335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AB9B80FB-ED1E-4443-AC20-14CEFE4943C9}"/>
              </a:ext>
            </a:extLst>
          </p:cNvPr>
          <p:cNvSpPr/>
          <p:nvPr/>
        </p:nvSpPr>
        <p:spPr>
          <a:xfrm>
            <a:off x="7152097" y="4807461"/>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9BCCEC81-BFAE-1C4C-A711-D25D2B48355D}"/>
              </a:ext>
            </a:extLst>
          </p:cNvPr>
          <p:cNvSpPr/>
          <p:nvPr/>
        </p:nvSpPr>
        <p:spPr>
          <a:xfrm>
            <a:off x="7535072" y="480997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76F2F3F4-D2AC-D045-8C7C-46BAB2CBE46F}"/>
              </a:ext>
            </a:extLst>
          </p:cNvPr>
          <p:cNvSpPr/>
          <p:nvPr/>
        </p:nvSpPr>
        <p:spPr>
          <a:xfrm>
            <a:off x="7918047" y="480997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D1057355-2496-CD4C-BB39-41922F4E5C57}"/>
              </a:ext>
            </a:extLst>
          </p:cNvPr>
          <p:cNvSpPr/>
          <p:nvPr/>
        </p:nvSpPr>
        <p:spPr>
          <a:xfrm>
            <a:off x="8303905" y="480997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6D5E6EA1-B135-7F45-A5A2-F0AC332C5E6C}"/>
              </a:ext>
            </a:extLst>
          </p:cNvPr>
          <p:cNvSpPr/>
          <p:nvPr/>
        </p:nvSpPr>
        <p:spPr>
          <a:xfrm>
            <a:off x="2209880"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CB17553A-3897-254A-B111-CCB7CF803A60}"/>
              </a:ext>
            </a:extLst>
          </p:cNvPr>
          <p:cNvSpPr/>
          <p:nvPr/>
        </p:nvSpPr>
        <p:spPr>
          <a:xfrm>
            <a:off x="2930723"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9F21050C-FAEE-CC42-9435-9970BB76DA11}"/>
              </a:ext>
            </a:extLst>
          </p:cNvPr>
          <p:cNvSpPr/>
          <p:nvPr/>
        </p:nvSpPr>
        <p:spPr>
          <a:xfrm>
            <a:off x="3070153"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1A84496-4965-824E-BAAB-CFE37B0BE540}"/>
              </a:ext>
            </a:extLst>
          </p:cNvPr>
          <p:cNvSpPr/>
          <p:nvPr/>
        </p:nvSpPr>
        <p:spPr>
          <a:xfrm>
            <a:off x="3206797"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B2666AA0-F51E-7546-847B-A39767D246F0}"/>
              </a:ext>
            </a:extLst>
          </p:cNvPr>
          <p:cNvSpPr/>
          <p:nvPr/>
        </p:nvSpPr>
        <p:spPr>
          <a:xfrm>
            <a:off x="4154698"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4F879F94-4926-4C4C-8B43-07A53496C5D6}"/>
              </a:ext>
            </a:extLst>
          </p:cNvPr>
          <p:cNvSpPr/>
          <p:nvPr/>
        </p:nvSpPr>
        <p:spPr>
          <a:xfrm>
            <a:off x="5845765"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A6FDA090-53E9-B44C-A481-EA1689DCC3CD}"/>
              </a:ext>
            </a:extLst>
          </p:cNvPr>
          <p:cNvSpPr/>
          <p:nvPr/>
        </p:nvSpPr>
        <p:spPr>
          <a:xfrm>
            <a:off x="6706038"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98659429-35C7-5E40-B78A-AD21768B842F}"/>
              </a:ext>
            </a:extLst>
          </p:cNvPr>
          <p:cNvSpPr/>
          <p:nvPr/>
        </p:nvSpPr>
        <p:spPr>
          <a:xfrm>
            <a:off x="8039595"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47CDCF5-2600-DD41-983D-16BD84F74AF3}"/>
              </a:ext>
            </a:extLst>
          </p:cNvPr>
          <p:cNvSpPr txBox="1"/>
          <p:nvPr/>
        </p:nvSpPr>
        <p:spPr>
          <a:xfrm>
            <a:off x="353304" y="4672290"/>
            <a:ext cx="1338828" cy="369332"/>
          </a:xfrm>
          <a:prstGeom prst="rect">
            <a:avLst/>
          </a:prstGeom>
          <a:noFill/>
        </p:spPr>
        <p:txBody>
          <a:bodyPr wrap="none" rtlCol="0">
            <a:spAutoFit/>
          </a:bodyPr>
          <a:lstStyle/>
          <a:p>
            <a:pPr algn="l"/>
            <a:r>
              <a:rPr kumimoji="1" lang="ja-JP" altLang="en-US">
                <a:latin typeface="Cambria" panose="02040503050406030204" pitchFamily="18" charset="0"/>
              </a:rPr>
              <a:t>サンプル値</a:t>
            </a:r>
          </a:p>
        </p:txBody>
      </p:sp>
      <p:sp>
        <p:nvSpPr>
          <p:cNvPr id="42" name="テキスト ボックス 41">
            <a:extLst>
              <a:ext uri="{FF2B5EF4-FFF2-40B4-BE49-F238E27FC236}">
                <a16:creationId xmlns:a16="http://schemas.microsoft.com/office/drawing/2014/main" id="{18CD313B-849D-2140-AD76-28FEB37C729C}"/>
              </a:ext>
            </a:extLst>
          </p:cNvPr>
          <p:cNvSpPr txBox="1"/>
          <p:nvPr/>
        </p:nvSpPr>
        <p:spPr>
          <a:xfrm>
            <a:off x="122471" y="5464552"/>
            <a:ext cx="1800493" cy="369332"/>
          </a:xfrm>
          <a:prstGeom prst="rect">
            <a:avLst/>
          </a:prstGeom>
          <a:noFill/>
        </p:spPr>
        <p:txBody>
          <a:bodyPr wrap="none" rtlCol="0">
            <a:spAutoFit/>
          </a:bodyPr>
          <a:lstStyle/>
          <a:p>
            <a:pPr algn="l"/>
            <a:r>
              <a:rPr kumimoji="1" lang="ja-JP" altLang="en-US">
                <a:latin typeface="Cambria" panose="02040503050406030204" pitchFamily="18" charset="0"/>
              </a:rPr>
              <a:t>セルフトリガー</a:t>
            </a:r>
          </a:p>
        </p:txBody>
      </p:sp>
      <p:sp>
        <p:nvSpPr>
          <p:cNvPr id="7" name="スライド番号プレースホルダー 6">
            <a:extLst>
              <a:ext uri="{FF2B5EF4-FFF2-40B4-BE49-F238E27FC236}">
                <a16:creationId xmlns:a16="http://schemas.microsoft.com/office/drawing/2014/main" id="{1C092519-3339-5A40-8523-F4ACF4C9FE1E}"/>
              </a:ext>
            </a:extLst>
          </p:cNvPr>
          <p:cNvSpPr>
            <a:spLocks noGrp="1"/>
          </p:cNvSpPr>
          <p:nvPr>
            <p:ph type="sldNum" sz="quarter" idx="12"/>
          </p:nvPr>
        </p:nvSpPr>
        <p:spPr/>
        <p:txBody>
          <a:bodyPr/>
          <a:lstStyle/>
          <a:p>
            <a:fld id="{5D57FD6B-29A3-3249-A29F-ABF600A8FF13}" type="slidenum">
              <a:rPr kumimoji="1" lang="ja-JP" altLang="en-US" smtClean="0"/>
              <a:t>1</a:t>
            </a:fld>
            <a:r>
              <a:rPr kumimoji="1" lang="en-US" altLang="ja-JP"/>
              <a:t>/12</a:t>
            </a:r>
            <a:endParaRPr kumimoji="1" lang="en-US" altLang="ja-JP" dirty="0"/>
          </a:p>
        </p:txBody>
      </p:sp>
    </p:spTree>
    <p:extLst>
      <p:ext uri="{BB962C8B-B14F-4D97-AF65-F5344CB8AC3E}">
        <p14:creationId xmlns:p14="http://schemas.microsoft.com/office/powerpoint/2010/main" val="2278964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60061DAC-69A3-944A-AD86-BFA012085C22}"/>
                  </a:ext>
                </a:extLst>
              </p:cNvPr>
              <p:cNvSpPr>
                <a:spLocks noGrp="1"/>
              </p:cNvSpPr>
              <p:nvPr>
                <p:ph idx="1"/>
              </p:nvPr>
            </p:nvSpPr>
            <p:spPr/>
            <p:txBody>
              <a:bodyPr/>
              <a:lstStyle/>
              <a:p>
                <a:r>
                  <a:rPr kumimoji="1" lang="ja-JP" altLang="en-US"/>
                  <a:t>制御対象</a:t>
                </a:r>
                <a:endParaRPr kumimoji="1" lang="en-US" altLang="ja-JP" dirty="0"/>
              </a:p>
              <a:p>
                <a:endParaRPr lang="en-US" altLang="ja-JP" dirty="0"/>
              </a:p>
              <a:p>
                <a:endParaRPr kumimoji="1" lang="en-US" altLang="ja-JP" dirty="0"/>
              </a:p>
              <a:p>
                <a:r>
                  <a:rPr lang="ja-JP" altLang="en-US"/>
                  <a:t>初期方策</a:t>
                </a:r>
                <a:endParaRPr lang="en-US" altLang="ja-JP" dirty="0"/>
              </a:p>
              <a:p>
                <a:pPr lvl="1"/>
                <a:r>
                  <a:rPr lang="ja-JP" altLang="en-US"/>
                  <a:t>素朴に設計した方策</a:t>
                </a:r>
                <a:endParaRPr lang="en-US" altLang="ja-JP" dirty="0"/>
              </a:p>
              <a:p>
                <a:pPr lvl="1"/>
                <a:endParaRPr lang="en-US" altLang="ja-JP" dirty="0"/>
              </a:p>
              <a:p>
                <a:pPr lvl="1"/>
                <a:endParaRPr lang="en-US" altLang="ja-JP" dirty="0"/>
              </a:p>
              <a:p>
                <a:pPr lvl="1"/>
                <a:endParaRPr lang="en-US" altLang="ja-JP" dirty="0"/>
              </a:p>
              <a:p>
                <a:pPr lvl="1"/>
                <a14:m>
                  <m:oMath xmlns:m="http://schemas.openxmlformats.org/officeDocument/2006/math">
                    <m:sSubSup>
                      <m:sSubSupPr>
                        <m:ctrlPr>
                          <a:rPr lang="en-US" altLang="ja-JP" i="1">
                            <a:solidFill>
                              <a:schemeClr val="accent1"/>
                            </a:solidFill>
                            <a:latin typeface="Cambria Math" panose="02040503050406030204" pitchFamily="18" charset="0"/>
                            <a:ea typeface="Cambria Math" panose="02040503050406030204" pitchFamily="18" charset="0"/>
                          </a:rPr>
                        </m:ctrlPr>
                      </m:sSubSupPr>
                      <m:e>
                        <m:r>
                          <a:rPr lang="en-US" altLang="ja-JP" i="1">
                            <a:solidFill>
                              <a:schemeClr val="accent1"/>
                            </a:solidFill>
                            <a:latin typeface="Cambria Math" panose="02040503050406030204" pitchFamily="18" charset="0"/>
                            <a:ea typeface="Cambria Math" panose="02040503050406030204" pitchFamily="18" charset="0"/>
                          </a:rPr>
                          <m:t>𝑉</m:t>
                        </m:r>
                      </m:e>
                      <m:sub>
                        <m:r>
                          <a:rPr lang="en-US" altLang="ja-JP" i="1">
                            <a:solidFill>
                              <a:schemeClr val="accent1"/>
                            </a:solidFill>
                            <a:latin typeface="Cambria Math" panose="02040503050406030204" pitchFamily="18" charset="0"/>
                            <a:ea typeface="Cambria Math" panose="02040503050406030204" pitchFamily="18" charset="0"/>
                          </a:rPr>
                          <m:t>𝑐𝑜𝑛𝑡</m:t>
                        </m:r>
                      </m:sub>
                      <m:sup>
                        <m:r>
                          <a:rPr lang="en-US" altLang="ja-JP" i="1">
                            <a:solidFill>
                              <a:schemeClr val="accent1"/>
                            </a:solidFill>
                            <a:latin typeface="Cambria Math" panose="02040503050406030204" pitchFamily="18" charset="0"/>
                            <a:ea typeface="Cambria Math" panose="02040503050406030204" pitchFamily="18" charset="0"/>
                          </a:rPr>
                          <m:t>∗</m:t>
                        </m:r>
                      </m:sup>
                    </m:sSubSup>
                    <m:r>
                      <a:rPr lang="en-US" altLang="ja-JP" i="1">
                        <a:solidFill>
                          <a:schemeClr val="accent1"/>
                        </a:solidFill>
                        <a:latin typeface="Cambria Math" panose="02040503050406030204" pitchFamily="18" charset="0"/>
                        <a:ea typeface="Cambria Math" panose="02040503050406030204" pitchFamily="18" charset="0"/>
                      </a:rPr>
                      <m:t>(</m:t>
                    </m:r>
                    <m:sSubSup>
                      <m:sSubSupPr>
                        <m:ctrlPr>
                          <a:rPr lang="en-US" altLang="ja-JP" i="1">
                            <a:solidFill>
                              <a:schemeClr val="accent1"/>
                            </a:solidFill>
                            <a:latin typeface="Cambria Math" panose="02040503050406030204" pitchFamily="18" charset="0"/>
                            <a:ea typeface="Cambria Math" panose="02040503050406030204" pitchFamily="18" charset="0"/>
                          </a:rPr>
                        </m:ctrlPr>
                      </m:sSubSupPr>
                      <m:e>
                        <m:r>
                          <a:rPr lang="en-US" altLang="ja-JP" i="1">
                            <a:solidFill>
                              <a:schemeClr val="accent1"/>
                            </a:solidFill>
                            <a:latin typeface="Cambria Math" panose="02040503050406030204" pitchFamily="18" charset="0"/>
                            <a:ea typeface="Cambria Math" panose="02040503050406030204" pitchFamily="18" charset="0"/>
                          </a:rPr>
                          <m:t>𝑠</m:t>
                        </m:r>
                      </m:e>
                      <m:sub>
                        <m:r>
                          <a:rPr lang="en-US" altLang="ja-JP" i="1">
                            <a:solidFill>
                              <a:schemeClr val="accent1"/>
                            </a:solidFill>
                            <a:latin typeface="Cambria Math" panose="02040503050406030204" pitchFamily="18" charset="0"/>
                            <a:ea typeface="Cambria Math" panose="02040503050406030204" pitchFamily="18" charset="0"/>
                          </a:rPr>
                          <m:t>𝑒</m:t>
                        </m:r>
                      </m:sub>
                      <m:sup>
                        <m:r>
                          <a:rPr lang="en-US" altLang="ja-JP" i="1">
                            <a:solidFill>
                              <a:schemeClr val="accent1"/>
                            </a:solidFill>
                            <a:latin typeface="Cambria Math" panose="02040503050406030204" pitchFamily="18" charset="0"/>
                            <a:ea typeface="Cambria Math" panose="02040503050406030204" pitchFamily="18" charset="0"/>
                          </a:rPr>
                          <m:t>′</m:t>
                        </m:r>
                      </m:sup>
                    </m:sSubSup>
                    <m:r>
                      <a:rPr lang="en-US" altLang="ja-JP" i="1">
                        <a:solidFill>
                          <a:schemeClr val="accent1"/>
                        </a:solidFill>
                        <a:latin typeface="Cambria Math" panose="02040503050406030204" pitchFamily="18" charset="0"/>
                        <a:ea typeface="Cambria Math" panose="02040503050406030204" pitchFamily="18" charset="0"/>
                      </a:rPr>
                      <m:t>,</m:t>
                    </m:r>
                    <m:r>
                      <m:rPr>
                        <m:sty m:val="p"/>
                      </m:rPr>
                      <a:rPr lang="el-GR" altLang="ja-JP" i="1">
                        <a:solidFill>
                          <a:schemeClr val="accent1"/>
                        </a:solidFill>
                        <a:latin typeface="Cambria Math" panose="02040503050406030204" pitchFamily="18" charset="0"/>
                        <a:ea typeface="Cambria Math" panose="02040503050406030204" pitchFamily="18" charset="0"/>
                      </a:rPr>
                      <m:t>Σ</m:t>
                    </m:r>
                    <m:r>
                      <a:rPr lang="en-US" altLang="ja-JP" i="1">
                        <a:solidFill>
                          <a:schemeClr val="accent1"/>
                        </a:solidFill>
                        <a:latin typeface="Cambria Math" panose="02040503050406030204" pitchFamily="18" charset="0"/>
                        <a:ea typeface="Cambria Math" panose="02040503050406030204" pitchFamily="18" charset="0"/>
                      </a:rPr>
                      <m:t>)</m:t>
                    </m:r>
                  </m:oMath>
                </a14:m>
                <a:r>
                  <a:rPr lang="ja-JP" altLang="en-US"/>
                  <a:t>は</a:t>
                </a:r>
                <a:r>
                  <a:rPr lang="en-US" altLang="ja-JP" dirty="0"/>
                  <a:t>, </a:t>
                </a:r>
                <a:r>
                  <a:rPr lang="ja-JP" altLang="en-US"/>
                  <a:t>連続的に最適制御した際の制御コスト</a:t>
                </a:r>
                <a:r>
                  <a:rPr lang="en-US" altLang="ja-JP" dirty="0">
                    <a:solidFill>
                      <a:schemeClr val="bg1">
                        <a:lumMod val="50000"/>
                      </a:schemeClr>
                    </a:solidFill>
                  </a:rPr>
                  <a:t>(×</a:t>
                </a:r>
                <a:r>
                  <a:rPr lang="ja-JP" altLang="en-US">
                    <a:solidFill>
                      <a:schemeClr val="bg1">
                        <a:lumMod val="50000"/>
                      </a:schemeClr>
                    </a:solidFill>
                  </a:rPr>
                  <a:t>通信コスト</a:t>
                </a:r>
                <a:r>
                  <a:rPr lang="en-US" altLang="ja-JP" dirty="0">
                    <a:solidFill>
                      <a:schemeClr val="bg1">
                        <a:lumMod val="50000"/>
                      </a:schemeClr>
                    </a:solidFill>
                  </a:rPr>
                  <a:t>)</a:t>
                </a:r>
              </a:p>
              <a:p>
                <a:pPr lvl="1"/>
                <a:r>
                  <a:rPr lang="ja-JP" altLang="en-US"/>
                  <a:t>次ステップで高い制御コストを必要とする状態に行かないようにしたい</a:t>
                </a:r>
                <a:endParaRPr lang="en-US" altLang="ja-JP" dirty="0"/>
              </a:p>
              <a:p>
                <a:pPr lvl="1"/>
                <a:endParaRPr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60061DAC-69A3-944A-AD86-BFA012085C22}"/>
                  </a:ext>
                </a:extLst>
              </p:cNvPr>
              <p:cNvSpPr>
                <a:spLocks noGrp="1" noRot="1" noChangeAspect="1" noMove="1" noResize="1" noEditPoints="1" noAdjustHandles="1" noChangeArrowheads="1" noChangeShapeType="1" noTextEdit="1"/>
              </p:cNvSpPr>
              <p:nvPr>
                <p:ph idx="1"/>
              </p:nvPr>
            </p:nvSpPr>
            <p:spPr>
              <a:blipFill>
                <a:blip r:embed="rId2"/>
                <a:stretch>
                  <a:fillRect l="-598" t="-1266" r="-598"/>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AAFE7DBA-75BA-5A4E-BEA6-8A647CE8AD32}"/>
              </a:ext>
            </a:extLst>
          </p:cNvPr>
          <p:cNvSpPr>
            <a:spLocks noGrp="1"/>
          </p:cNvSpPr>
          <p:nvPr>
            <p:ph type="title"/>
          </p:nvPr>
        </p:nvSpPr>
        <p:spPr/>
        <p:txBody>
          <a:bodyPr/>
          <a:lstStyle/>
          <a:p>
            <a:r>
              <a:rPr kumimoji="1" lang="ja-JP" altLang="en-US"/>
              <a:t>付録</a:t>
            </a:r>
            <a:r>
              <a:rPr kumimoji="1" lang="en-US" altLang="ja-JP" dirty="0"/>
              <a:t>D: </a:t>
            </a:r>
            <a:r>
              <a:rPr kumimoji="1" lang="ja-JP" altLang="en-US"/>
              <a:t>数値実験</a:t>
            </a:r>
            <a:r>
              <a:rPr kumimoji="1" lang="en-US" altLang="ja-JP" dirty="0"/>
              <a:t> (</a:t>
            </a:r>
            <a:r>
              <a:rPr kumimoji="1" lang="ja-JP" altLang="en-US"/>
              <a:t>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5028C70B-DDF6-784B-B47B-B349492102E2}"/>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C152196-49E5-AE4C-A761-3621CF759083}"/>
                  </a:ext>
                </a:extLst>
              </p:cNvPr>
              <p:cNvSpPr txBox="1"/>
              <p:nvPr/>
            </p:nvSpPr>
            <p:spPr>
              <a:xfrm>
                <a:off x="1316871" y="3186626"/>
                <a:ext cx="4089068" cy="53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 altLang="ja-JP" i="1" smtClean="0">
                              <a:latin typeface="Cambria Math" panose="02040503050406030204" pitchFamily="18" charset="0"/>
                              <a:ea typeface="Cambria Math" panose="02040503050406030204" pitchFamily="18" charset="0"/>
                            </a:rPr>
                            <m:t>𝜋</m:t>
                          </m:r>
                          <m:d>
                            <m:dPr>
                              <m:ctrlPr>
                                <a:rPr kumimoji="1" lang="en" altLang="ja-JP"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limLow>
                            <m:limLowPr>
                              <m:ctrlPr>
                                <a:rPr kumimoji="1" lang="en" altLang="ja-JP" i="1" smtClean="0">
                                  <a:latin typeface="Cambria Math" panose="02040503050406030204" pitchFamily="18" charset="0"/>
                                </a:rPr>
                              </m:ctrlPr>
                            </m:limLowPr>
                            <m:e>
                              <m:r>
                                <m:rPr>
                                  <m:sty m:val="p"/>
                                </m:rPr>
                                <a:rPr kumimoji="1" lang="en" altLang="ja-JP" i="1" smtClean="0">
                                  <a:latin typeface="Cambria Math" panose="02040503050406030204" pitchFamily="18" charset="0"/>
                                </a:rPr>
                                <m:t>arg</m:t>
                              </m:r>
                              <m:r>
                                <m:rPr>
                                  <m:sty m:val="p"/>
                                </m:rPr>
                                <a:rPr kumimoji="1" lang="en" altLang="ja-JP" i="0" smtClean="0">
                                  <a:latin typeface="Cambria Math" panose="02040503050406030204" pitchFamily="18" charset="0"/>
                                </a:rPr>
                                <m:t>min</m:t>
                              </m:r>
                            </m:e>
                            <m:lim>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lim>
                          </m:limLow>
                        </m:fName>
                        <m:e>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𝜆𝜏</m:t>
                          </m:r>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solidFill>
                                    <a:schemeClr val="accent1"/>
                                  </a:solidFill>
                                  <a:latin typeface="Cambria Math" panose="02040503050406030204" pitchFamily="18" charset="0"/>
                                  <a:ea typeface="Cambria Math" panose="02040503050406030204" pitchFamily="18" charset="0"/>
                                </a:rPr>
                              </m:ctrlPr>
                            </m:sSubSupPr>
                            <m:e>
                              <m:r>
                                <a:rPr kumimoji="1" lang="en-US" altLang="ja-JP" i="1">
                                  <a:solidFill>
                                    <a:schemeClr val="accent1"/>
                                  </a:solidFill>
                                  <a:latin typeface="Cambria Math" panose="02040503050406030204" pitchFamily="18" charset="0"/>
                                  <a:ea typeface="Cambria Math" panose="02040503050406030204" pitchFamily="18" charset="0"/>
                                </a:rPr>
                                <m:t>𝑉</m:t>
                              </m:r>
                            </m:e>
                            <m:sub>
                              <m:r>
                                <a:rPr kumimoji="1" lang="en-US" altLang="ja-JP" b="0" i="1" smtClean="0">
                                  <a:solidFill>
                                    <a:schemeClr val="accent1"/>
                                  </a:solidFill>
                                  <a:latin typeface="Cambria Math" panose="02040503050406030204" pitchFamily="18" charset="0"/>
                                  <a:ea typeface="Cambria Math" panose="02040503050406030204" pitchFamily="18" charset="0"/>
                                </a:rPr>
                                <m:t>𝑐𝑜𝑛𝑡</m:t>
                              </m:r>
                            </m:sub>
                            <m:sup>
                              <m:r>
                                <a:rPr kumimoji="1" lang="en-US" altLang="ja-JP" b="0" i="1" smtClean="0">
                                  <a:solidFill>
                                    <a:schemeClr val="accent1"/>
                                  </a:solidFill>
                                  <a:latin typeface="Cambria Math" panose="02040503050406030204" pitchFamily="18" charset="0"/>
                                  <a:ea typeface="Cambria Math" panose="02040503050406030204" pitchFamily="18" charset="0"/>
                                </a:rPr>
                                <m:t>∗</m:t>
                              </m:r>
                            </m:sup>
                          </m:sSubSup>
                          <m:r>
                            <a:rPr kumimoji="1" lang="en-US" altLang="ja-JP" b="0" i="1" smtClean="0">
                              <a:solidFill>
                                <a:schemeClr val="accent1"/>
                              </a:solidFill>
                              <a:latin typeface="Cambria Math" panose="02040503050406030204" pitchFamily="18" charset="0"/>
                              <a:ea typeface="Cambria Math" panose="02040503050406030204" pitchFamily="18" charset="0"/>
                            </a:rPr>
                            <m:t>(</m:t>
                          </m:r>
                          <m:sSubSup>
                            <m:sSubSupPr>
                              <m:ctrlPr>
                                <a:rPr kumimoji="1" lang="en-US" altLang="ja-JP" i="1">
                                  <a:solidFill>
                                    <a:schemeClr val="accent1"/>
                                  </a:solidFill>
                                  <a:latin typeface="Cambria Math" panose="02040503050406030204" pitchFamily="18" charset="0"/>
                                  <a:ea typeface="Cambria Math" panose="02040503050406030204" pitchFamily="18" charset="0"/>
                                </a:rPr>
                              </m:ctrlPr>
                            </m:sSubSup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𝑒</m:t>
                              </m:r>
                            </m:sub>
                            <m:sup>
                              <m:r>
                                <a:rPr kumimoji="1" lang="en-US" altLang="ja-JP" i="1">
                                  <a:solidFill>
                                    <a:schemeClr val="accent1"/>
                                  </a:solidFill>
                                  <a:latin typeface="Cambria Math" panose="02040503050406030204" pitchFamily="18" charset="0"/>
                                  <a:ea typeface="Cambria Math" panose="02040503050406030204" pitchFamily="18" charset="0"/>
                                </a:rPr>
                                <m:t>′</m:t>
                              </m:r>
                            </m:sup>
                          </m:sSubSup>
                          <m:r>
                            <a:rPr kumimoji="1" lang="en-US" altLang="ja-JP" b="0" i="1" smtClean="0">
                              <a:solidFill>
                                <a:schemeClr val="accent1"/>
                              </a:solidFill>
                              <a:latin typeface="Cambria Math" panose="02040503050406030204" pitchFamily="18" charset="0"/>
                              <a:ea typeface="Cambria Math" panose="02040503050406030204" pitchFamily="18" charset="0"/>
                            </a:rPr>
                            <m:t>,</m:t>
                          </m:r>
                          <m:r>
                            <m:rPr>
                              <m:sty m:val="p"/>
                            </m:rPr>
                            <a:rPr kumimoji="1" lang="el-GR" altLang="ja-JP" i="1">
                              <a:solidFill>
                                <a:schemeClr val="accent1"/>
                              </a:solidFill>
                              <a:latin typeface="Cambria Math" panose="02040503050406030204" pitchFamily="18" charset="0"/>
                              <a:ea typeface="Cambria Math" panose="02040503050406030204" pitchFamily="18" charset="0"/>
                            </a:rPr>
                            <m:t>Σ</m:t>
                          </m:r>
                          <m:r>
                            <a:rPr kumimoji="1" lang="en-US" altLang="ja-JP" b="0" i="1" smtClean="0">
                              <a:solidFill>
                                <a:schemeClr val="accent1"/>
                              </a:solidFill>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m:t>
                          </m:r>
                        </m:e>
                      </m:func>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AC152196-49E5-AE4C-A761-3621CF759083}"/>
                  </a:ext>
                </a:extLst>
              </p:cNvPr>
              <p:cNvSpPr txBox="1">
                <a:spLocks noRot="1" noChangeAspect="1" noMove="1" noResize="1" noEditPoints="1" noAdjustHandles="1" noChangeArrowheads="1" noChangeShapeType="1" noTextEdit="1"/>
              </p:cNvSpPr>
              <p:nvPr/>
            </p:nvSpPr>
            <p:spPr>
              <a:xfrm>
                <a:off x="1316871" y="3186626"/>
                <a:ext cx="4089068" cy="53008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A465B4F-9A8A-7841-8621-59BCDBDF1F12}"/>
                  </a:ext>
                </a:extLst>
              </p:cNvPr>
              <p:cNvSpPr txBox="1"/>
              <p:nvPr/>
            </p:nvSpPr>
            <p:spPr>
              <a:xfrm>
                <a:off x="932717" y="1548315"/>
                <a:ext cx="3506666" cy="57631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4</m:t>
                                </m:r>
                              </m:e>
                            </m:mr>
                            <m:mr>
                              <m:e>
                                <m:r>
                                  <a:rPr kumimoji="1" lang="en-US" altLang="ja-JP" b="0" i="1" smtClean="0">
                                    <a:latin typeface="Cambria Math" panose="02040503050406030204" pitchFamily="18" charset="0"/>
                                  </a:rPr>
                                  <m:t>2</m:t>
                                </m:r>
                              </m:e>
                              <m:e>
                                <m:r>
                                  <a:rPr kumimoji="1" lang="en-US" altLang="ja-JP" b="0" i="1" smtClean="0">
                                    <a:latin typeface="Cambria Math" panose="02040503050406030204" pitchFamily="18" charset="0"/>
                                  </a:rPr>
                                  <m:t>−3</m:t>
                                </m:r>
                              </m:e>
                            </m:mr>
                          </m:m>
                        </m:e>
                      </m:d>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2</m:t>
                                </m:r>
                              </m:e>
                            </m:mr>
                            <m:mr>
                              <m:e>
                                <m:r>
                                  <a:rPr kumimoji="1" lang="en-US" altLang="ja-JP" b="0" i="1" smtClean="0">
                                    <a:latin typeface="Cambria Math" panose="02040503050406030204" pitchFamily="18" charset="0"/>
                                  </a:rPr>
                                  <m:t>4</m:t>
                                </m:r>
                              </m:e>
                            </m:mr>
                          </m:m>
                        </m:e>
                      </m:d>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.6</m:t>
                                </m:r>
                              </m:e>
                            </m:mr>
                            <m:mr>
                              <m:e>
                                <m:r>
                                  <a:rPr kumimoji="1" lang="en-US" altLang="ja-JP" b="0" i="1" smtClean="0">
                                    <a:latin typeface="Cambria Math" panose="02040503050406030204" pitchFamily="18" charset="0"/>
                                  </a:rPr>
                                  <m:t>0.3</m:t>
                                </m:r>
                              </m:e>
                            </m:mr>
                          </m:m>
                        </m:e>
                      </m:d>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8A465B4F-9A8A-7841-8621-59BCDBDF1F12}"/>
                  </a:ext>
                </a:extLst>
              </p:cNvPr>
              <p:cNvSpPr txBox="1">
                <a:spLocks noRot="1" noChangeAspect="1" noMove="1" noResize="1" noEditPoints="1" noAdjustHandles="1" noChangeArrowheads="1" noChangeShapeType="1" noTextEdit="1"/>
              </p:cNvSpPr>
              <p:nvPr/>
            </p:nvSpPr>
            <p:spPr>
              <a:xfrm>
                <a:off x="932717" y="1548315"/>
                <a:ext cx="3506666" cy="57631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65354C-BD53-BB45-9AA0-35ED868569F0}"/>
                  </a:ext>
                </a:extLst>
              </p:cNvPr>
              <p:cNvSpPr txBox="1"/>
              <p:nvPr/>
            </p:nvSpPr>
            <p:spPr>
              <a:xfrm>
                <a:off x="4833257" y="1651805"/>
                <a:ext cx="3192221" cy="369332"/>
              </a:xfrm>
              <a:prstGeom prst="rect">
                <a:avLst/>
              </a:prstGeom>
              <a:noFill/>
            </p:spPr>
            <p:txBody>
              <a:bodyPr wrap="none" rtlCol="0">
                <a:spAutoFit/>
              </a:bodyPr>
              <a:lstStyle/>
              <a:p>
                <a14:m>
                  <m:oMath xmlns:m="http://schemas.openxmlformats.org/officeDocument/2006/math">
                    <m:acc>
                      <m:accPr>
                        <m:chr m:val="̇"/>
                        <m:ctrlPr>
                          <a:rPr kumimoji="1" lang="en-US" altLang="ja-JP" i="1" smtClean="0">
                            <a:latin typeface="Cambria Math" panose="02040503050406030204" pitchFamily="18" charset="0"/>
                          </a:rPr>
                        </m:ctrlPr>
                      </m:accPr>
                      <m:e>
                        <m:r>
                          <a:rPr kumimoji="1" lang="en-US" altLang="ja-JP" i="1">
                            <a:latin typeface="Cambria Math" panose="02040503050406030204" pitchFamily="18" charset="0"/>
                          </a:rPr>
                          <m:t>𝑤</m:t>
                        </m:r>
                      </m:e>
                    </m:acc>
                  </m:oMath>
                </a14:m>
                <a:r>
                  <a:rPr kumimoji="1" lang="en-US" altLang="ja-JP" dirty="0">
                    <a:latin typeface="Cambria" panose="02040503050406030204" pitchFamily="18" charset="0"/>
                  </a:rPr>
                  <a:t>:</a:t>
                </a:r>
                <a:r>
                  <a:rPr kumimoji="1" lang="ja-JP" altLang="en-US">
                    <a:latin typeface="Cambria" panose="02040503050406030204" pitchFamily="18" charset="0"/>
                  </a:rPr>
                  <a:t>ウィーナー過程による雑音</a:t>
                </a:r>
              </a:p>
            </p:txBody>
          </p:sp>
        </mc:Choice>
        <mc:Fallback xmlns="">
          <p:sp>
            <p:nvSpPr>
              <p:cNvPr id="10" name="テキスト ボックス 9">
                <a:extLst>
                  <a:ext uri="{FF2B5EF4-FFF2-40B4-BE49-F238E27FC236}">
                    <a16:creationId xmlns:a16="http://schemas.microsoft.com/office/drawing/2014/main" id="{F365354C-BD53-BB45-9AA0-35ED868569F0}"/>
                  </a:ext>
                </a:extLst>
              </p:cNvPr>
              <p:cNvSpPr txBox="1">
                <a:spLocks noRot="1" noChangeAspect="1" noMove="1" noResize="1" noEditPoints="1" noAdjustHandles="1" noChangeArrowheads="1" noChangeShapeType="1" noTextEdit="1"/>
              </p:cNvSpPr>
              <p:nvPr/>
            </p:nvSpPr>
            <p:spPr>
              <a:xfrm>
                <a:off x="4833257" y="1651805"/>
                <a:ext cx="3192221" cy="369332"/>
              </a:xfrm>
              <a:prstGeom prst="rect">
                <a:avLst/>
              </a:prstGeom>
              <a:blipFill>
                <a:blip r:embed="rId5"/>
                <a:stretch>
                  <a:fillRect t="-10000" r="-39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5334F0B-D68F-864F-B0FD-AC4C9C728AAA}"/>
                  </a:ext>
                </a:extLst>
              </p:cNvPr>
              <p:cNvSpPr txBox="1"/>
              <p:nvPr/>
            </p:nvSpPr>
            <p:spPr>
              <a:xfrm>
                <a:off x="5910412" y="3105834"/>
                <a:ext cx="2115066"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ea typeface="Cambria Math" panose="02040503050406030204" pitchFamily="18" charset="0"/>
                            </a:rPr>
                          </m:ctrlPr>
                        </m:sSubSup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𝑒</m:t>
                          </m:r>
                        </m:sub>
                        <m:sup>
                          <m:r>
                            <a:rPr kumimoji="1" lang="en-US" altLang="ja-JP" i="1">
                              <a:latin typeface="Cambria Math" panose="02040503050406030204" pitchFamily="18" charset="0"/>
                              <a:ea typeface="Cambria Math" panose="02040503050406030204" pitchFamily="18" charset="0"/>
                            </a:rPr>
                            <m:t>′</m:t>
                          </m:r>
                        </m:sup>
                      </m:sSubSup>
                      <m:r>
                        <a:rPr kumimoji="1" lang="en-US" altLang="ja-JP" b="0" i="0"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𝑤</m:t>
                          </m:r>
                        </m:sub>
                      </m:sSub>
                      <m:d>
                        <m:dPr>
                          <m:begChr m:val="["/>
                          <m:endChr m:val="]"/>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𝑢</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e>
                          </m:d>
                        </m:e>
                      </m:d>
                    </m:oMath>
                  </m:oMathPara>
                </a14:m>
                <a:endParaRPr kumimoji="1" lang="en-US" altLang="ja-JP" b="0" dirty="0">
                  <a:latin typeface="Cambria"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𝑉𝑎𝑟</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𝑢</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e>
                      </m:d>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65334F0B-D68F-864F-B0FD-AC4C9C728AAA}"/>
                  </a:ext>
                </a:extLst>
              </p:cNvPr>
              <p:cNvSpPr txBox="1">
                <a:spLocks noRot="1" noChangeAspect="1" noMove="1" noResize="1" noEditPoints="1" noAdjustHandles="1" noChangeArrowheads="1" noChangeShapeType="1" noTextEdit="1"/>
              </p:cNvSpPr>
              <p:nvPr/>
            </p:nvSpPr>
            <p:spPr>
              <a:xfrm>
                <a:off x="5910412" y="3105834"/>
                <a:ext cx="2115066" cy="646331"/>
              </a:xfrm>
              <a:prstGeom prst="rect">
                <a:avLst/>
              </a:prstGeom>
              <a:blipFill>
                <a:blip r:embed="rId6"/>
                <a:stretch>
                  <a:fillRect b="-9804"/>
                </a:stretch>
              </a:blipFill>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AEB2C698-A5FA-814B-BE00-AF74512AA395}"/>
              </a:ext>
            </a:extLst>
          </p:cNvPr>
          <p:cNvSpPr>
            <a:spLocks noGrp="1"/>
          </p:cNvSpPr>
          <p:nvPr>
            <p:ph type="sldNum" sz="quarter" idx="12"/>
          </p:nvPr>
        </p:nvSpPr>
        <p:spPr/>
        <p:txBody>
          <a:bodyPr/>
          <a:lstStyle/>
          <a:p>
            <a:fld id="{5D57FD6B-29A3-3249-A29F-ABF600A8FF13}" type="slidenum">
              <a:rPr kumimoji="1" lang="ja-JP" altLang="en-US" smtClean="0"/>
              <a:t>19</a:t>
            </a:fld>
            <a:r>
              <a:rPr kumimoji="1" lang="en-US" altLang="ja-JP"/>
              <a:t>/12</a:t>
            </a:r>
            <a:endParaRPr kumimoji="1" lang="en-US" altLang="ja-JP" dirty="0"/>
          </a:p>
        </p:txBody>
      </p:sp>
    </p:spTree>
    <p:extLst>
      <p:ext uri="{BB962C8B-B14F-4D97-AF65-F5344CB8AC3E}">
        <p14:creationId xmlns:p14="http://schemas.microsoft.com/office/powerpoint/2010/main" val="1982770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6416C15-C583-A749-B6BC-1AE78B0AB326}"/>
                  </a:ext>
                </a:extLst>
              </p:cNvPr>
              <p:cNvSpPr>
                <a:spLocks noGrp="1"/>
              </p:cNvSpPr>
              <p:nvPr>
                <p:ph idx="1"/>
              </p:nvPr>
            </p:nvSpPr>
            <p:spPr>
              <a:xfrm>
                <a:off x="335571" y="1103023"/>
                <a:ext cx="8903431" cy="5006090"/>
              </a:xfrm>
            </p:spPr>
            <p:txBody>
              <a:bodyPr/>
              <a:lstStyle/>
              <a:p>
                <a:r>
                  <a:rPr kumimoji="1" lang="ja-JP" altLang="en-US"/>
                  <a:t>初期方策</a:t>
                </a:r>
                <a:r>
                  <a:rPr kumimoji="1" lang="en-US" altLang="ja-JP" dirty="0"/>
                  <a:t>(</a:t>
                </a:r>
                <a:r>
                  <a:rPr kumimoji="1" lang="ja-JP" altLang="en-US"/>
                  <a:t>左</a:t>
                </a:r>
                <a:r>
                  <a:rPr kumimoji="1" lang="en-US" altLang="ja-JP" dirty="0"/>
                  <a:t>)</a:t>
                </a:r>
                <a:r>
                  <a:rPr kumimoji="1" lang="ja-JP" altLang="en-US"/>
                  <a:t>と</a:t>
                </a:r>
                <a:r>
                  <a:rPr kumimoji="1" lang="en-US" altLang="ja-JP" dirty="0"/>
                  <a:t>, </a:t>
                </a:r>
                <a:r>
                  <a:rPr lang="ja-JP" altLang="en-US"/>
                  <a:t>学習で得た方策</a:t>
                </a:r>
                <a:r>
                  <a:rPr lang="en-US" altLang="ja-JP" dirty="0"/>
                  <a:t>(</a:t>
                </a:r>
                <a:r>
                  <a:rPr lang="ja-JP" altLang="en-US"/>
                  <a:t>右</a:t>
                </a:r>
                <a:r>
                  <a:rPr lang="en-US" altLang="ja-JP" dirty="0"/>
                  <a:t>)</a:t>
                </a:r>
                <a:r>
                  <a:rPr lang="ja-JP" altLang="en-US"/>
                  <a:t>の制御性能比較</a:t>
                </a:r>
                <a:endParaRPr lang="en-US" altLang="ja-JP" dirty="0"/>
              </a:p>
              <a:p>
                <a:pPr lvl="1"/>
                <a:r>
                  <a:rPr kumimoji="1" lang="ja-JP" altLang="en-US"/>
                  <a:t>初期値</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=[3., 3.]</m:t>
                    </m:r>
                  </m:oMath>
                </a14:m>
                <a:r>
                  <a:rPr kumimoji="1" lang="ja-JP" altLang="en-US"/>
                  <a:t>からの制御</a:t>
                </a:r>
                <a:endParaRPr kumimoji="1" lang="en-US" altLang="ja-JP" dirty="0"/>
              </a:p>
              <a:p>
                <a:pPr lvl="1"/>
                <a:r>
                  <a:rPr lang="ja-JP" altLang="en-US"/>
                  <a:t>上から</a:t>
                </a:r>
                <a:r>
                  <a:rPr lang="en-US" altLang="ja-JP" dirty="0"/>
                  <a:t>, </a:t>
                </a:r>
                <a:r>
                  <a:rPr lang="ja-JP" altLang="en-US"/>
                  <a:t>状態変数の</a:t>
                </a:r>
                <a:r>
                  <a:rPr lang="en-US" altLang="ja-JP" dirty="0"/>
                  <a:t>2</a:t>
                </a:r>
                <a:r>
                  <a:rPr lang="ja-JP" altLang="en-US"/>
                  <a:t>ノルム</a:t>
                </a:r>
                <a:r>
                  <a:rPr lang="en-US" altLang="ja-JP" dirty="0"/>
                  <a:t>, </a:t>
                </a:r>
                <a:r>
                  <a:rPr lang="ja-JP" altLang="en-US"/>
                  <a:t>各時刻の入力</a:t>
                </a:r>
                <a14:m>
                  <m:oMath xmlns:m="http://schemas.openxmlformats.org/officeDocument/2006/math">
                    <m:r>
                      <a:rPr lang="en-US" altLang="ja-JP" b="0" i="1" smtClean="0">
                        <a:latin typeface="Cambria Math" panose="02040503050406030204" pitchFamily="18" charset="0"/>
                      </a:rPr>
                      <m:t>𝑢</m:t>
                    </m:r>
                  </m:oMath>
                </a14:m>
                <a:r>
                  <a:rPr lang="en-US" altLang="ja-JP" dirty="0"/>
                  <a:t>, </a:t>
                </a:r>
                <a:r>
                  <a:rPr lang="ja-JP" altLang="en-US"/>
                  <a:t>通信の有無を表す真偽値</a:t>
                </a:r>
                <a:endParaRPr kumimoji="1" lang="ja-JP" altLang="en-US"/>
              </a:p>
            </p:txBody>
          </p:sp>
        </mc:Choice>
        <mc:Fallback xmlns="">
          <p:sp>
            <p:nvSpPr>
              <p:cNvPr id="2" name="コンテンツ プレースホルダー 1">
                <a:extLst>
                  <a:ext uri="{FF2B5EF4-FFF2-40B4-BE49-F238E27FC236}">
                    <a16:creationId xmlns:a16="http://schemas.microsoft.com/office/drawing/2014/main" id="{C6416C15-C583-A749-B6BC-1AE78B0AB326}"/>
                  </a:ext>
                </a:extLst>
              </p:cNvPr>
              <p:cNvSpPr>
                <a:spLocks noGrp="1" noRot="1" noChangeAspect="1" noMove="1" noResize="1" noEditPoints="1" noAdjustHandles="1" noChangeArrowheads="1" noChangeShapeType="1" noTextEdit="1"/>
              </p:cNvSpPr>
              <p:nvPr>
                <p:ph idx="1"/>
              </p:nvPr>
            </p:nvSpPr>
            <p:spPr>
              <a:xfrm>
                <a:off x="335571" y="1103023"/>
                <a:ext cx="8903431" cy="5006090"/>
              </a:xfrm>
              <a:blipFill>
                <a:blip r:embed="rId3"/>
                <a:stretch>
                  <a:fillRect l="-570"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46460E61-F603-AF4E-868B-BED5202BCC53}"/>
              </a:ext>
            </a:extLst>
          </p:cNvPr>
          <p:cNvSpPr>
            <a:spLocks noGrp="1"/>
          </p:cNvSpPr>
          <p:nvPr>
            <p:ph type="title"/>
          </p:nvPr>
        </p:nvSpPr>
        <p:spPr/>
        <p:txBody>
          <a:bodyPr/>
          <a:lstStyle/>
          <a:p>
            <a:r>
              <a:rPr kumimoji="1" lang="ja-JP" altLang="en-US"/>
              <a:t>付録</a:t>
            </a:r>
            <a:r>
              <a:rPr kumimoji="1" lang="en-US" altLang="ja-JP" dirty="0"/>
              <a:t>D: </a:t>
            </a:r>
            <a:r>
              <a:rPr kumimoji="1" lang="ja-JP" altLang="en-US"/>
              <a:t>数値実験の結果</a:t>
            </a:r>
            <a:r>
              <a:rPr kumimoji="1" lang="en-US" altLang="ja-JP" dirty="0"/>
              <a:t> (</a:t>
            </a:r>
            <a:r>
              <a:rPr kumimoji="1" lang="ja-JP" altLang="en-US"/>
              <a:t>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D734A518-B112-414E-8711-72A52E1836CF}"/>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2168A303-0847-C54B-9811-4041571867BA}"/>
              </a:ext>
            </a:extLst>
          </p:cNvPr>
          <p:cNvPicPr>
            <a:picLocks noChangeAspect="1"/>
          </p:cNvPicPr>
          <p:nvPr/>
        </p:nvPicPr>
        <p:blipFill>
          <a:blip r:embed="rId4"/>
          <a:stretch>
            <a:fillRect/>
          </a:stretch>
        </p:blipFill>
        <p:spPr>
          <a:xfrm>
            <a:off x="500919" y="2313195"/>
            <a:ext cx="3661845" cy="3441782"/>
          </a:xfrm>
          <a:prstGeom prst="rect">
            <a:avLst/>
          </a:prstGeom>
        </p:spPr>
      </p:pic>
      <p:pic>
        <p:nvPicPr>
          <p:cNvPr id="8" name="図 7">
            <a:extLst>
              <a:ext uri="{FF2B5EF4-FFF2-40B4-BE49-F238E27FC236}">
                <a16:creationId xmlns:a16="http://schemas.microsoft.com/office/drawing/2014/main" id="{57E19046-1906-524F-AE5E-6BAA00891D42}"/>
              </a:ext>
            </a:extLst>
          </p:cNvPr>
          <p:cNvPicPr>
            <a:picLocks noChangeAspect="1"/>
          </p:cNvPicPr>
          <p:nvPr/>
        </p:nvPicPr>
        <p:blipFill>
          <a:blip r:embed="rId5"/>
          <a:stretch>
            <a:fillRect/>
          </a:stretch>
        </p:blipFill>
        <p:spPr>
          <a:xfrm>
            <a:off x="4325975" y="2284715"/>
            <a:ext cx="3782735" cy="3517761"/>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F60BECC-E783-724F-BA05-9D6C18D890D0}"/>
                  </a:ext>
                </a:extLst>
              </p:cNvPr>
              <p:cNvSpPr txBox="1"/>
              <p:nvPr/>
            </p:nvSpPr>
            <p:spPr>
              <a:xfrm>
                <a:off x="2018806" y="5772502"/>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=11.3</m:t>
                      </m:r>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2F60BECC-E783-724F-BA05-9D6C18D890D0}"/>
                  </a:ext>
                </a:extLst>
              </p:cNvPr>
              <p:cNvSpPr txBox="1">
                <a:spLocks noRot="1" noChangeAspect="1" noMove="1" noResize="1" noEditPoints="1" noAdjustHandles="1" noChangeArrowheads="1" noChangeShapeType="1" noTextEdit="1"/>
              </p:cNvSpPr>
              <p:nvPr/>
            </p:nvSpPr>
            <p:spPr>
              <a:xfrm>
                <a:off x="2018806" y="5772502"/>
                <a:ext cx="1062791" cy="369332"/>
              </a:xfrm>
              <a:prstGeom prst="rect">
                <a:avLst/>
              </a:prstGeom>
              <a:blipFill>
                <a:blip r:embed="rId6"/>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EF5E02-6987-D94C-98AF-B1050E2684DB}"/>
                  </a:ext>
                </a:extLst>
              </p:cNvPr>
              <p:cNvSpPr txBox="1"/>
              <p:nvPr/>
            </p:nvSpPr>
            <p:spPr>
              <a:xfrm>
                <a:off x="6080461" y="5770955"/>
                <a:ext cx="93455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=6.9</m:t>
                      </m:r>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F3EF5E02-6987-D94C-98AF-B1050E2684DB}"/>
                  </a:ext>
                </a:extLst>
              </p:cNvPr>
              <p:cNvSpPr txBox="1">
                <a:spLocks noRot="1" noChangeAspect="1" noMove="1" noResize="1" noEditPoints="1" noAdjustHandles="1" noChangeArrowheads="1" noChangeShapeType="1" noTextEdit="1"/>
              </p:cNvSpPr>
              <p:nvPr/>
            </p:nvSpPr>
            <p:spPr>
              <a:xfrm>
                <a:off x="6080461" y="5770955"/>
                <a:ext cx="934551" cy="369332"/>
              </a:xfrm>
              <a:prstGeom prst="rect">
                <a:avLst/>
              </a:prstGeom>
              <a:blipFill>
                <a:blip r:embed="rId7"/>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6EA5084-CA9D-C444-99EC-4843A08C4FC5}"/>
              </a:ext>
            </a:extLst>
          </p:cNvPr>
          <p:cNvSpPr txBox="1"/>
          <p:nvPr/>
        </p:nvSpPr>
        <p:spPr>
          <a:xfrm>
            <a:off x="2331841" y="6217326"/>
            <a:ext cx="4208203" cy="369332"/>
          </a:xfrm>
          <a:prstGeom prst="rect">
            <a:avLst/>
          </a:prstGeom>
          <a:noFill/>
        </p:spPr>
        <p:txBody>
          <a:bodyPr wrap="none" rtlCol="0">
            <a:spAutoFit/>
          </a:bodyPr>
          <a:lstStyle/>
          <a:p>
            <a:pPr algn="l"/>
            <a:r>
              <a:rPr kumimoji="1" lang="ja-JP" altLang="en-US">
                <a:latin typeface="Cambria" panose="02040503050406030204" pitchFamily="18" charset="0"/>
              </a:rPr>
              <a:t>状態変化を抑えながら</a:t>
            </a:r>
            <a:r>
              <a:rPr kumimoji="1" lang="en-US" altLang="ja-JP" dirty="0">
                <a:latin typeface="Cambria" panose="02040503050406030204" pitchFamily="18" charset="0"/>
              </a:rPr>
              <a:t>, </a:t>
            </a:r>
            <a:r>
              <a:rPr kumimoji="1" lang="ja-JP" altLang="en-US">
                <a:latin typeface="Cambria" panose="02040503050406030204" pitchFamily="18" charset="0"/>
              </a:rPr>
              <a:t>通信回数の減少</a:t>
            </a:r>
          </a:p>
        </p:txBody>
      </p:sp>
      <p:sp>
        <p:nvSpPr>
          <p:cNvPr id="7" name="スライド番号プレースホルダー 6">
            <a:extLst>
              <a:ext uri="{FF2B5EF4-FFF2-40B4-BE49-F238E27FC236}">
                <a16:creationId xmlns:a16="http://schemas.microsoft.com/office/drawing/2014/main" id="{B51CA714-73D2-6347-9A96-9C45587052D8}"/>
              </a:ext>
            </a:extLst>
          </p:cNvPr>
          <p:cNvSpPr>
            <a:spLocks noGrp="1"/>
          </p:cNvSpPr>
          <p:nvPr>
            <p:ph type="sldNum" sz="quarter" idx="12"/>
          </p:nvPr>
        </p:nvSpPr>
        <p:spPr/>
        <p:txBody>
          <a:bodyPr/>
          <a:lstStyle/>
          <a:p>
            <a:fld id="{5D57FD6B-29A3-3249-A29F-ABF600A8FF13}" type="slidenum">
              <a:rPr kumimoji="1" lang="ja-JP" altLang="en-US" smtClean="0"/>
              <a:t>20</a:t>
            </a:fld>
            <a:r>
              <a:rPr kumimoji="1" lang="en-US" altLang="ja-JP"/>
              <a:t>/12</a:t>
            </a:r>
            <a:endParaRPr kumimoji="1" lang="en-US" altLang="ja-JP" dirty="0"/>
          </a:p>
        </p:txBody>
      </p:sp>
    </p:spTree>
    <p:extLst>
      <p:ext uri="{BB962C8B-B14F-4D97-AF65-F5344CB8AC3E}">
        <p14:creationId xmlns:p14="http://schemas.microsoft.com/office/powerpoint/2010/main" val="4382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1C75527-8AF7-1542-9B47-F135390ECA1B}"/>
                  </a:ext>
                </a:extLst>
              </p:cNvPr>
              <p:cNvSpPr>
                <a:spLocks noGrp="1"/>
              </p:cNvSpPr>
              <p:nvPr>
                <p:ph idx="1"/>
              </p:nvPr>
            </p:nvSpPr>
            <p:spPr>
              <a:xfrm>
                <a:off x="335572" y="1103023"/>
                <a:ext cx="8701550" cy="5253328"/>
              </a:xfrm>
            </p:spPr>
            <p:txBody>
              <a:bodyPr>
                <a:normAutofit/>
              </a:bodyPr>
              <a:lstStyle/>
              <a:p>
                <a:r>
                  <a:rPr kumimoji="1" lang="en-US" altLang="ja-JP" dirty="0"/>
                  <a:t>1</a:t>
                </a:r>
                <a:r>
                  <a:rPr kumimoji="1" lang="ja-JP" altLang="en-US"/>
                  <a:t>ステップの最適化による手法</a:t>
                </a:r>
                <a:endParaRPr kumimoji="1" lang="en-US" altLang="ja-JP" dirty="0"/>
              </a:p>
              <a:p>
                <a:pPr lvl="1"/>
                <a:r>
                  <a:rPr lang="en-US" altLang="ja-JP" dirty="0"/>
                  <a:t>[1]</a:t>
                </a:r>
                <a:r>
                  <a:rPr lang="ja-JP" altLang="en-US"/>
                  <a:t>は連続時間システムに対して</a:t>
                </a:r>
                <a:endParaRPr lang="en-US" altLang="ja-JP" dirty="0"/>
              </a:p>
              <a:p>
                <a:pPr lvl="1"/>
                <a:endParaRPr kumimoji="1" lang="en-US" altLang="ja-JP" dirty="0"/>
              </a:p>
              <a:p>
                <a:pPr lvl="3"/>
                <a:endParaRPr kumimoji="1" lang="en-US" altLang="ja-JP" dirty="0"/>
              </a:p>
              <a:p>
                <a:pPr lvl="1"/>
                <a:endParaRPr kumimoji="1" lang="en-US" altLang="ja-JP" dirty="0"/>
              </a:p>
              <a:p>
                <a:pPr marL="457200" lvl="1" indent="0">
                  <a:buNone/>
                </a:pPr>
                <a:r>
                  <a:rPr lang="ja-JP" altLang="en-US"/>
                  <a:t>　の解</a:t>
                </a:r>
                <a14:m>
                  <m:oMath xmlns:m="http://schemas.openxmlformats.org/officeDocument/2006/math">
                    <m:r>
                      <a:rPr lang="en-US" altLang="ja-JP" i="1">
                        <a:latin typeface="Cambria Math" panose="02040503050406030204" pitchFamily="18" charset="0"/>
                      </a:rPr>
                      <m:t>𝑢</m:t>
                    </m:r>
                  </m:oMath>
                </a14:m>
                <a:r>
                  <a:rPr lang="ja-JP" altLang="en-US"/>
                  <a:t>を加え続けた際</a:t>
                </a:r>
                <a:r>
                  <a:rPr lang="en-US" altLang="ja-JP" dirty="0"/>
                  <a:t>, </a:t>
                </a:r>
                <a:r>
                  <a:rPr lang="ja-JP" altLang="en-US"/>
                  <a:t>次ステップでのリアプノフ関数</a:t>
                </a:r>
                <a14:m>
                  <m:oMath xmlns:m="http://schemas.openxmlformats.org/officeDocument/2006/math">
                    <m:r>
                      <a:rPr lang="en-US" altLang="ja-JP" i="1">
                        <a:latin typeface="Cambria Math" panose="02040503050406030204" pitchFamily="18" charset="0"/>
                      </a:rPr>
                      <m:t>𝑉</m:t>
                    </m:r>
                  </m:oMath>
                </a14:m>
                <a:endParaRPr lang="en-US" altLang="ja-JP" dirty="0"/>
              </a:p>
              <a:p>
                <a:pPr marL="457200" lvl="1" indent="0">
                  <a:buNone/>
                </a:pPr>
                <a:r>
                  <a:rPr lang="ja-JP" altLang="en-US"/>
                  <a:t>　が減少する</a:t>
                </a:r>
                <a:r>
                  <a:rPr lang="en-US" altLang="ja-JP" dirty="0"/>
                  <a:t>, </a:t>
                </a:r>
                <a:r>
                  <a:rPr lang="ja-JP" altLang="en-US"/>
                  <a:t>最大の通信間隔を</a:t>
                </a:r>
                <a14:m>
                  <m:oMath xmlns:m="http://schemas.openxmlformats.org/officeDocument/2006/math">
                    <m:r>
                      <a:rPr lang="ja-JP" altLang="en-US" i="1" smtClean="0">
                        <a:latin typeface="Cambria Math" panose="02040503050406030204" pitchFamily="18" charset="0"/>
                      </a:rPr>
                      <m:t>𝜏</m:t>
                    </m:r>
                  </m:oMath>
                </a14:m>
                <a:r>
                  <a:rPr lang="ja-JP" altLang="en-US"/>
                  <a:t>とする手法を提案</a:t>
                </a:r>
                <a:endParaRPr kumimoji="1" lang="en-US" altLang="ja-JP" dirty="0"/>
              </a:p>
              <a:p>
                <a:pPr marL="0" indent="0">
                  <a:buNone/>
                </a:pPr>
                <a:endParaRPr lang="en-US" altLang="ja-JP" dirty="0"/>
              </a:p>
              <a:p>
                <a:pPr marL="0" indent="0">
                  <a:buNone/>
                </a:pPr>
                <a:endParaRPr lang="en-US" altLang="ja-JP" dirty="0"/>
              </a:p>
              <a:p>
                <a:r>
                  <a:rPr lang="ja-JP" altLang="en-US"/>
                  <a:t>長時間の</a:t>
                </a:r>
                <a:r>
                  <a:rPr kumimoji="1" lang="ja-JP" altLang="en-US"/>
                  <a:t>制御全体における</a:t>
                </a:r>
                <a:r>
                  <a:rPr kumimoji="1" lang="en-US" altLang="ja-JP" dirty="0"/>
                  <a:t>, </a:t>
                </a:r>
                <a:r>
                  <a:rPr kumimoji="1" lang="ja-JP" altLang="en-US"/>
                  <a:t>通信</a:t>
                </a:r>
                <a:r>
                  <a:rPr lang="ja-JP" altLang="en-US"/>
                  <a:t>コストの</a:t>
                </a:r>
                <a:r>
                  <a:rPr kumimoji="1" lang="ja-JP" altLang="en-US"/>
                  <a:t>最適性は考慮</a:t>
                </a:r>
                <a:r>
                  <a:rPr lang="ja-JP" altLang="en-US"/>
                  <a:t>し</a:t>
                </a:r>
                <a:r>
                  <a:rPr kumimoji="1" lang="ja-JP" altLang="en-US"/>
                  <a:t>ていない</a:t>
                </a:r>
              </a:p>
            </p:txBody>
          </p:sp>
        </mc:Choice>
        <mc:Fallback xmlns="">
          <p:sp>
            <p:nvSpPr>
              <p:cNvPr id="2" name="コンテンツ プレースホルダー 1">
                <a:extLst>
                  <a:ext uri="{FF2B5EF4-FFF2-40B4-BE49-F238E27FC236}">
                    <a16:creationId xmlns:a16="http://schemas.microsoft.com/office/drawing/2014/main" id="{A1C75527-8AF7-1542-9B47-F135390ECA1B}"/>
                  </a:ext>
                </a:extLst>
              </p:cNvPr>
              <p:cNvSpPr>
                <a:spLocks noGrp="1" noRot="1" noChangeAspect="1" noMove="1" noResize="1" noEditPoints="1" noAdjustHandles="1" noChangeArrowheads="1" noChangeShapeType="1" noTextEdit="1"/>
              </p:cNvSpPr>
              <p:nvPr>
                <p:ph idx="1"/>
              </p:nvPr>
            </p:nvSpPr>
            <p:spPr>
              <a:xfrm>
                <a:off x="335572" y="1103023"/>
                <a:ext cx="8701550" cy="5253328"/>
              </a:xfrm>
              <a:blipFill>
                <a:blip r:embed="rId2"/>
                <a:stretch>
                  <a:fillRect l="-582" t="-144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E00649B7-D315-084B-8AB2-7A3A4CC3CADD}"/>
              </a:ext>
            </a:extLst>
          </p:cNvPr>
          <p:cNvSpPr>
            <a:spLocks noGrp="1"/>
          </p:cNvSpPr>
          <p:nvPr>
            <p:ph type="title"/>
          </p:nvPr>
        </p:nvSpPr>
        <p:spPr/>
        <p:txBody>
          <a:bodyPr/>
          <a:lstStyle/>
          <a:p>
            <a:r>
              <a:rPr kumimoji="1" lang="ja-JP" altLang="en-US"/>
              <a:t>セルフトリガー制御における先行研究</a:t>
            </a:r>
          </a:p>
        </p:txBody>
      </p:sp>
      <p:sp>
        <p:nvSpPr>
          <p:cNvPr id="4" name="日付プレースホルダー 3">
            <a:extLst>
              <a:ext uri="{FF2B5EF4-FFF2-40B4-BE49-F238E27FC236}">
                <a16:creationId xmlns:a16="http://schemas.microsoft.com/office/drawing/2014/main" id="{7233A746-89B9-AA4C-AF18-89FD2B733C3E}"/>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87BB607-A16E-8943-BCEB-EC717471144E}"/>
                  </a:ext>
                </a:extLst>
              </p:cNvPr>
              <p:cNvSpPr txBox="1"/>
              <p:nvPr/>
            </p:nvSpPr>
            <p:spPr>
              <a:xfrm>
                <a:off x="1630312" y="1824093"/>
                <a:ext cx="1055738" cy="45858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limLow>
                            <m:limLowPr>
                              <m:ctrlPr>
                                <a:rPr kumimoji="1" lang="en" altLang="ja-JP" i="1" smtClean="0">
                                  <a:latin typeface="Cambria Math" panose="02040503050406030204" pitchFamily="18" charset="0"/>
                                </a:rPr>
                              </m:ctrlPr>
                            </m:limLowPr>
                            <m:e>
                              <m:r>
                                <m:rPr>
                                  <m:sty m:val="p"/>
                                </m:rPr>
                                <a:rPr kumimoji="1" lang="en" altLang="ja-JP" i="0" smtClean="0">
                                  <a:latin typeface="Cambria Math" panose="02040503050406030204" pitchFamily="18" charset="0"/>
                                </a:rPr>
                                <m:t>min</m:t>
                              </m:r>
                            </m:e>
                            <m:lim>
                              <m:r>
                                <a:rPr kumimoji="1" lang="en-US" altLang="ja-JP" b="0" i="1" smtClean="0">
                                  <a:latin typeface="Cambria Math" panose="02040503050406030204" pitchFamily="18" charset="0"/>
                                </a:rPr>
                                <m:t>𝑢</m:t>
                              </m:r>
                            </m:lim>
                          </m:limLow>
                        </m:fName>
                        <m:e>
                          <m:sSup>
                            <m:sSupPr>
                              <m:ctrlPr>
                                <a:rPr kumimoji="1" lang="en" altLang="ja-JP"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𝑢</m:t>
                          </m:r>
                        </m:e>
                      </m:func>
                    </m:oMath>
                  </m:oMathPara>
                </a14:m>
                <a:endParaRPr kumimoji="1" lang="ja-JP" altLang="en-US">
                  <a:latin typeface="Cambria" panose="02040503050406030204" pitchFamily="18" charset="0"/>
                </a:endParaRPr>
              </a:p>
            </p:txBody>
          </p:sp>
        </mc:Choice>
        <mc:Fallback xmlns="">
          <p:sp>
            <p:nvSpPr>
              <p:cNvPr id="5" name="テキスト ボックス 4">
                <a:extLst>
                  <a:ext uri="{FF2B5EF4-FFF2-40B4-BE49-F238E27FC236}">
                    <a16:creationId xmlns:a16="http://schemas.microsoft.com/office/drawing/2014/main" id="{587BB607-A16E-8943-BCEB-EC717471144E}"/>
                  </a:ext>
                </a:extLst>
              </p:cNvPr>
              <p:cNvSpPr txBox="1">
                <a:spLocks noRot="1" noChangeAspect="1" noMove="1" noResize="1" noEditPoints="1" noAdjustHandles="1" noChangeArrowheads="1" noChangeShapeType="1" noTextEdit="1"/>
              </p:cNvSpPr>
              <p:nvPr/>
            </p:nvSpPr>
            <p:spPr>
              <a:xfrm>
                <a:off x="1630312" y="1824093"/>
                <a:ext cx="1055738" cy="4585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87A6EF0-E3C3-C645-A309-8B7510275883}"/>
                  </a:ext>
                </a:extLst>
              </p:cNvPr>
              <p:cNvSpPr txBox="1"/>
              <p:nvPr/>
            </p:nvSpPr>
            <p:spPr>
              <a:xfrm>
                <a:off x="1630312" y="2253483"/>
                <a:ext cx="3812261" cy="4031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m:rPr>
                              <m:sty m:val="p"/>
                            </m:rPr>
                            <a:rPr kumimoji="1" lang="en-US" altLang="ja-JP">
                              <a:latin typeface="Cambria Math" panose="02040503050406030204" pitchFamily="18" charset="0"/>
                            </a:rPr>
                            <m:t>s</m:t>
                          </m:r>
                          <m:r>
                            <a:rPr kumimoji="1" lang="en-US" altLang="ja-JP">
                              <a:latin typeface="Cambria Math" panose="02040503050406030204" pitchFamily="18" charset="0"/>
                            </a:rPr>
                            <m:t>.</m:t>
                          </m:r>
                          <m:r>
                            <m:rPr>
                              <m:sty m:val="p"/>
                            </m:rPr>
                            <a:rPr kumimoji="1" lang="en-US" altLang="ja-JP">
                              <a:latin typeface="Cambria Math" panose="02040503050406030204" pitchFamily="18" charset="0"/>
                            </a:rPr>
                            <m:t>t</m:t>
                          </m:r>
                          <m:r>
                            <a:rPr kumimoji="1" lang="en-US" altLang="ja-JP">
                              <a:latin typeface="Cambria Math" panose="02040503050406030204" pitchFamily="18" charset="0"/>
                            </a:rPr>
                            <m:t>.</m:t>
                          </m:r>
                        </m:fName>
                        <m:e>
                          <m:r>
                            <a:rPr kumimoji="1" lang="ja-JP" altLang="en-US" b="0" i="1" smtClean="0">
                              <a:latin typeface="Cambria Math" panose="02040503050406030204" pitchFamily="18" charset="0"/>
                            </a:rPr>
                            <m:t>　　　　　　　　　　　</m:t>
                          </m:r>
                          <m:r>
                            <a:rPr kumimoji="1" lang="en-US" altLang="ja-JP" b="0" i="1" smtClean="0">
                              <a:latin typeface="Cambria Math" panose="02040503050406030204" pitchFamily="18" charset="0"/>
                            </a:rPr>
                            <m:t>   </m:t>
                          </m:r>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0 </m:t>
                          </m:r>
                        </m:e>
                      </m:func>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587A6EF0-E3C3-C645-A309-8B7510275883}"/>
                  </a:ext>
                </a:extLst>
              </p:cNvPr>
              <p:cNvSpPr txBox="1">
                <a:spLocks noRot="1" noChangeAspect="1" noMove="1" noResize="1" noEditPoints="1" noAdjustHandles="1" noChangeArrowheads="1" noChangeShapeType="1" noTextEdit="1"/>
              </p:cNvSpPr>
              <p:nvPr/>
            </p:nvSpPr>
            <p:spPr>
              <a:xfrm>
                <a:off x="1630312" y="2253483"/>
                <a:ext cx="3812261" cy="403124"/>
              </a:xfrm>
              <a:prstGeom prst="rect">
                <a:avLst/>
              </a:prstGeom>
              <a:blipFill>
                <a:blip r:embed="rId4"/>
                <a:stretch>
                  <a:fillRect b="-12121"/>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F0948D9F-4583-3345-8018-979ACF9E933E}"/>
              </a:ext>
            </a:extLst>
          </p:cNvPr>
          <p:cNvPicPr>
            <a:picLocks noChangeAspect="1"/>
          </p:cNvPicPr>
          <p:nvPr/>
        </p:nvPicPr>
        <p:blipFill>
          <a:blip r:embed="rId5"/>
          <a:stretch>
            <a:fillRect/>
          </a:stretch>
        </p:blipFill>
        <p:spPr>
          <a:xfrm>
            <a:off x="2158181" y="2282680"/>
            <a:ext cx="2640693" cy="392926"/>
          </a:xfrm>
          <a:prstGeom prst="rect">
            <a:avLst/>
          </a:prstGeom>
        </p:spPr>
      </p:pic>
      <p:cxnSp>
        <p:nvCxnSpPr>
          <p:cNvPr id="11" name="直線矢印コネクタ 10">
            <a:extLst>
              <a:ext uri="{FF2B5EF4-FFF2-40B4-BE49-F238E27FC236}">
                <a16:creationId xmlns:a16="http://schemas.microsoft.com/office/drawing/2014/main" id="{C082C4E8-9C34-4349-B5E9-B619B9F9DE99}"/>
              </a:ext>
            </a:extLst>
          </p:cNvPr>
          <p:cNvCxnSpPr>
            <a:cxnSpLocks/>
          </p:cNvCxnSpPr>
          <p:nvPr/>
        </p:nvCxnSpPr>
        <p:spPr>
          <a:xfrm>
            <a:off x="6202302" y="2364843"/>
            <a:ext cx="156703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フリーフォーム 12">
            <a:extLst>
              <a:ext uri="{FF2B5EF4-FFF2-40B4-BE49-F238E27FC236}">
                <a16:creationId xmlns:a16="http://schemas.microsoft.com/office/drawing/2014/main" id="{1DB46F8C-5BBE-3942-92A4-298D186EE1B3}"/>
              </a:ext>
            </a:extLst>
          </p:cNvPr>
          <p:cNvSpPr/>
          <p:nvPr/>
        </p:nvSpPr>
        <p:spPr>
          <a:xfrm>
            <a:off x="6208480" y="1367640"/>
            <a:ext cx="1365160" cy="800740"/>
          </a:xfrm>
          <a:custGeom>
            <a:avLst/>
            <a:gdLst>
              <a:gd name="connsiteX0" fmla="*/ 0 w 1365160"/>
              <a:gd name="connsiteY0" fmla="*/ 193183 h 800740"/>
              <a:gd name="connsiteX1" fmla="*/ 412124 w 1365160"/>
              <a:gd name="connsiteY1" fmla="*/ 798490 h 800740"/>
              <a:gd name="connsiteX2" fmla="*/ 1365160 w 1365160"/>
              <a:gd name="connsiteY2" fmla="*/ 0 h 800740"/>
            </a:gdLst>
            <a:ahLst/>
            <a:cxnLst>
              <a:cxn ang="0">
                <a:pos x="connsiteX0" y="connsiteY0"/>
              </a:cxn>
              <a:cxn ang="0">
                <a:pos x="connsiteX1" y="connsiteY1"/>
              </a:cxn>
              <a:cxn ang="0">
                <a:pos x="connsiteX2" y="connsiteY2"/>
              </a:cxn>
            </a:cxnLst>
            <a:rect l="l" t="t" r="r" b="b"/>
            <a:pathLst>
              <a:path w="1365160" h="800740">
                <a:moveTo>
                  <a:pt x="0" y="193183"/>
                </a:moveTo>
                <a:cubicBezTo>
                  <a:pt x="92298" y="511935"/>
                  <a:pt x="184597" y="830687"/>
                  <a:pt x="412124" y="798490"/>
                </a:cubicBezTo>
                <a:cubicBezTo>
                  <a:pt x="639651" y="766293"/>
                  <a:pt x="1002405" y="383146"/>
                  <a:pt x="136516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D0BE987B-405D-2649-B5D8-50DE08667CC0}"/>
              </a:ext>
            </a:extLst>
          </p:cNvPr>
          <p:cNvCxnSpPr>
            <a:cxnSpLocks/>
          </p:cNvCxnSpPr>
          <p:nvPr/>
        </p:nvCxnSpPr>
        <p:spPr>
          <a:xfrm>
            <a:off x="6202302" y="1147634"/>
            <a:ext cx="0" cy="121720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BFFE9C7-DB1E-7C4E-99C1-DD04AF9AABB6}"/>
              </a:ext>
            </a:extLst>
          </p:cNvPr>
          <p:cNvCxnSpPr>
            <a:cxnSpLocks/>
            <a:endCxn id="13" idx="0"/>
          </p:cNvCxnSpPr>
          <p:nvPr/>
        </p:nvCxnSpPr>
        <p:spPr>
          <a:xfrm flipH="1">
            <a:off x="6208480" y="1560823"/>
            <a:ext cx="1527749"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29978FF-56A8-DD45-8957-31E0A3116611}"/>
              </a:ext>
            </a:extLst>
          </p:cNvPr>
          <p:cNvCxnSpPr>
            <a:cxnSpLocks/>
          </p:cNvCxnSpPr>
          <p:nvPr/>
        </p:nvCxnSpPr>
        <p:spPr>
          <a:xfrm>
            <a:off x="7386491" y="1147634"/>
            <a:ext cx="0" cy="121720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3868F80-DB20-B949-9FD8-86806904AB77}"/>
                  </a:ext>
                </a:extLst>
              </p:cNvPr>
              <p:cNvSpPr txBox="1"/>
              <p:nvPr/>
            </p:nvSpPr>
            <p:spPr>
              <a:xfrm>
                <a:off x="7473443" y="1011032"/>
                <a:ext cx="3875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𝑉</m:t>
                      </m:r>
                    </m:oMath>
                  </m:oMathPara>
                </a14:m>
                <a:endParaRPr kumimoji="1" lang="ja-JP" altLang="en-US">
                  <a:latin typeface="Cambria" panose="02040503050406030204" pitchFamily="18" charset="0"/>
                </a:endParaRPr>
              </a:p>
            </p:txBody>
          </p:sp>
        </mc:Choice>
        <mc:Fallback xmlns="">
          <p:sp>
            <p:nvSpPr>
              <p:cNvPr id="27" name="テキスト ボックス 26">
                <a:extLst>
                  <a:ext uri="{FF2B5EF4-FFF2-40B4-BE49-F238E27FC236}">
                    <a16:creationId xmlns:a16="http://schemas.microsoft.com/office/drawing/2014/main" id="{F3868F80-DB20-B949-9FD8-86806904AB77}"/>
                  </a:ext>
                </a:extLst>
              </p:cNvPr>
              <p:cNvSpPr txBox="1">
                <a:spLocks noRot="1" noChangeAspect="1" noMove="1" noResize="1" noEditPoints="1" noAdjustHandles="1" noChangeArrowheads="1" noChangeShapeType="1" noTextEdit="1"/>
              </p:cNvSpPr>
              <p:nvPr/>
            </p:nvSpPr>
            <p:spPr>
              <a:xfrm>
                <a:off x="7473443" y="1011032"/>
                <a:ext cx="387542"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3B3EC63D-C0F5-C641-9B0D-9B1F3FFE2485}"/>
                  </a:ext>
                </a:extLst>
              </p:cNvPr>
              <p:cNvSpPr txBox="1"/>
              <p:nvPr/>
            </p:nvSpPr>
            <p:spPr>
              <a:xfrm>
                <a:off x="7739659" y="2172975"/>
                <a:ext cx="3466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𝜏</m:t>
                      </m:r>
                    </m:oMath>
                  </m:oMathPara>
                </a14:m>
                <a:endParaRPr kumimoji="1" lang="ja-JP" altLang="en-US">
                  <a:latin typeface="Cambria" panose="02040503050406030204" pitchFamily="18" charset="0"/>
                </a:endParaRPr>
              </a:p>
            </p:txBody>
          </p:sp>
        </mc:Choice>
        <mc:Fallback xmlns="">
          <p:sp>
            <p:nvSpPr>
              <p:cNvPr id="28" name="テキスト ボックス 27">
                <a:extLst>
                  <a:ext uri="{FF2B5EF4-FFF2-40B4-BE49-F238E27FC236}">
                    <a16:creationId xmlns:a16="http://schemas.microsoft.com/office/drawing/2014/main" id="{3B3EC63D-C0F5-C641-9B0D-9B1F3FFE2485}"/>
                  </a:ext>
                </a:extLst>
              </p:cNvPr>
              <p:cNvSpPr txBox="1">
                <a:spLocks noRot="1" noChangeAspect="1" noMove="1" noResize="1" noEditPoints="1" noAdjustHandles="1" noChangeArrowheads="1" noChangeShapeType="1" noTextEdit="1"/>
              </p:cNvSpPr>
              <p:nvPr/>
            </p:nvSpPr>
            <p:spPr>
              <a:xfrm>
                <a:off x="7739659" y="2172975"/>
                <a:ext cx="346698" cy="369332"/>
              </a:xfrm>
              <a:prstGeom prst="rect">
                <a:avLst/>
              </a:prstGeom>
              <a:blipFill>
                <a:blip r:embed="rId7"/>
                <a:stretch>
                  <a:fillRect/>
                </a:stretch>
              </a:blipFill>
            </p:spPr>
            <p:txBody>
              <a:bodyPr/>
              <a:lstStyle/>
              <a:p>
                <a:r>
                  <a:rPr lang="ja-JP" altLang="en-US">
                    <a:noFill/>
                  </a:rPr>
                  <a:t> </a:t>
                </a:r>
              </a:p>
            </p:txBody>
          </p:sp>
        </mc:Fallback>
      </mc:AlternateContent>
      <p:sp>
        <p:nvSpPr>
          <p:cNvPr id="29" name="星 5 28">
            <a:extLst>
              <a:ext uri="{FF2B5EF4-FFF2-40B4-BE49-F238E27FC236}">
                <a16:creationId xmlns:a16="http://schemas.microsoft.com/office/drawing/2014/main" id="{9A86D435-494B-564F-887E-CFDF0019805E}"/>
              </a:ext>
            </a:extLst>
          </p:cNvPr>
          <p:cNvSpPr/>
          <p:nvPr/>
        </p:nvSpPr>
        <p:spPr>
          <a:xfrm>
            <a:off x="7295051" y="2289076"/>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5ECAC78-C609-E645-9DE1-6CA51D1C6D52}"/>
              </a:ext>
            </a:extLst>
          </p:cNvPr>
          <p:cNvSpPr/>
          <p:nvPr/>
        </p:nvSpPr>
        <p:spPr>
          <a:xfrm>
            <a:off x="335572" y="5955733"/>
            <a:ext cx="8582791" cy="276999"/>
          </a:xfrm>
          <a:prstGeom prst="rect">
            <a:avLst/>
          </a:prstGeom>
        </p:spPr>
        <p:txBody>
          <a:bodyPr wrap="square">
            <a:spAutoFit/>
          </a:bodyPr>
          <a:lstStyle/>
          <a:p>
            <a:r>
              <a:rPr kumimoji="1" lang="en-US" altLang="ja-JP" sz="1200" dirty="0">
                <a:latin typeface="Cambria" panose="02040503050406030204" pitchFamily="18" charset="0"/>
              </a:rPr>
              <a:t>[1]: G. Yang et al., “</a:t>
            </a:r>
            <a:r>
              <a:rPr lang="en" altLang="ja-JP" sz="1200" dirty="0">
                <a:latin typeface="Cambria" panose="02040503050406030204" pitchFamily="18" charset="0"/>
              </a:rPr>
              <a:t>Self-triggered Control for Safety Critical Systems Using Control Barrier Functions.</a:t>
            </a:r>
            <a:r>
              <a:rPr kumimoji="1" lang="en-US" altLang="ja-JP" sz="1200" dirty="0">
                <a:latin typeface="Cambria" panose="02040503050406030204" pitchFamily="18" charset="0"/>
              </a:rPr>
              <a:t>”,  In </a:t>
            </a:r>
            <a:r>
              <a:rPr kumimoji="1" lang="en-US" altLang="ja-JP" sz="1200" i="1" dirty="0">
                <a:latin typeface="Cambria" panose="02040503050406030204" pitchFamily="18" charset="0"/>
              </a:rPr>
              <a:t>Proc. of ACC</a:t>
            </a:r>
            <a:r>
              <a:rPr kumimoji="1" lang="en-US" altLang="ja-JP" sz="1200" dirty="0">
                <a:latin typeface="Cambria" panose="02040503050406030204" pitchFamily="18" charset="0"/>
              </a:rPr>
              <a:t>, 2019.</a:t>
            </a:r>
            <a:endParaRPr kumimoji="1" lang="ja-JP" altLang="en-US" sz="1200">
              <a:latin typeface="Cambria" panose="02040503050406030204" pitchFamily="18" charset="0"/>
            </a:endParaRPr>
          </a:p>
        </p:txBody>
      </p:sp>
      <p:sp>
        <p:nvSpPr>
          <p:cNvPr id="6" name="スライド番号プレースホルダー 5">
            <a:extLst>
              <a:ext uri="{FF2B5EF4-FFF2-40B4-BE49-F238E27FC236}">
                <a16:creationId xmlns:a16="http://schemas.microsoft.com/office/drawing/2014/main" id="{30DE5EBB-E580-A34E-BFB5-EB734EFA1251}"/>
              </a:ext>
            </a:extLst>
          </p:cNvPr>
          <p:cNvSpPr>
            <a:spLocks noGrp="1"/>
          </p:cNvSpPr>
          <p:nvPr>
            <p:ph type="sldNum" sz="quarter" idx="12"/>
          </p:nvPr>
        </p:nvSpPr>
        <p:spPr/>
        <p:txBody>
          <a:bodyPr/>
          <a:lstStyle/>
          <a:p>
            <a:fld id="{5D57FD6B-29A3-3249-A29F-ABF600A8FF13}" type="slidenum">
              <a:rPr kumimoji="1" lang="ja-JP" altLang="en-US" smtClean="0"/>
              <a:t>2</a:t>
            </a:fld>
            <a:r>
              <a:rPr kumimoji="1" lang="en-US" altLang="ja-JP"/>
              <a:t>/12</a:t>
            </a:r>
            <a:endParaRPr kumimoji="1" lang="en-US" altLang="ja-JP" dirty="0"/>
          </a:p>
        </p:txBody>
      </p:sp>
    </p:spTree>
    <p:extLst>
      <p:ext uri="{BB962C8B-B14F-4D97-AF65-F5344CB8AC3E}">
        <p14:creationId xmlns:p14="http://schemas.microsoft.com/office/powerpoint/2010/main" val="4052052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EC1E8797-C3CA-DC4B-8371-2F5FD75FC142}"/>
                  </a:ext>
                </a:extLst>
              </p:cNvPr>
              <p:cNvSpPr>
                <a:spLocks noGrp="1"/>
              </p:cNvSpPr>
              <p:nvPr>
                <p:ph idx="1"/>
              </p:nvPr>
            </p:nvSpPr>
            <p:spPr/>
            <p:txBody>
              <a:bodyPr>
                <a:normAutofit/>
              </a:bodyPr>
              <a:lstStyle/>
              <a:p>
                <a:r>
                  <a:rPr kumimoji="1" lang="ja-JP" altLang="en-US"/>
                  <a:t>最適化問題</a:t>
                </a:r>
                <a:endParaRPr kumimoji="1" lang="en-US" altLang="ja-JP" dirty="0"/>
              </a:p>
              <a:p>
                <a:endParaRPr lang="en-US" altLang="ja-JP" dirty="0"/>
              </a:p>
              <a:p>
                <a:endParaRPr kumimoji="1" lang="en-US" altLang="ja-JP" dirty="0"/>
              </a:p>
              <a:p>
                <a:endParaRPr lang="en-US" altLang="ja-JP" dirty="0"/>
              </a:p>
              <a:p>
                <a:endParaRPr kumimoji="1" lang="en-US" altLang="ja-JP" dirty="0"/>
              </a:p>
              <a:p>
                <a:pPr lvl="3"/>
                <a:endParaRPr kumimoji="1" lang="en-US" altLang="ja-JP" dirty="0"/>
              </a:p>
              <a:p>
                <a:pPr lvl="1">
                  <a:lnSpc>
                    <a:spcPct val="120000"/>
                  </a:lnSpc>
                </a:pPr>
                <a14:m>
                  <m:oMath xmlns:m="http://schemas.openxmlformats.org/officeDocument/2006/math">
                    <m:r>
                      <a:rPr lang="en-US" altLang="ja-JP"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𝛽</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𝐸</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𝐹</m:t>
                    </m:r>
                  </m:oMath>
                </a14:m>
                <a:r>
                  <a:rPr lang="en-US" altLang="ja-JP" dirty="0"/>
                  <a:t>: </a:t>
                </a:r>
                <a:r>
                  <a:rPr lang="ja-JP" altLang="en-US"/>
                  <a:t>ハイパーパラメータ</a:t>
                </a:r>
                <a:endParaRPr lang="en-US" altLang="ja-JP" dirty="0"/>
              </a:p>
              <a:p>
                <a:pPr lvl="1">
                  <a:lnSpc>
                    <a:spcPct val="120000"/>
                  </a:lnSpc>
                </a:pPr>
                <a14:m>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b="0" i="1" smtClean="0">
                            <a:latin typeface="Cambria Math" panose="02040503050406030204" pitchFamily="18" charset="0"/>
                            <a:ea typeface="Cambria Math" panose="02040503050406030204" pitchFamily="18" charset="0"/>
                          </a:rPr>
                          <m:t>𝑐</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oMath>
                </a14:m>
                <a:r>
                  <a:rPr kumimoji="1" lang="en-US" altLang="ja-JP" dirty="0"/>
                  <a:t>: </a:t>
                </a:r>
                <a14:m>
                  <m:oMath xmlns:m="http://schemas.openxmlformats.org/officeDocument/2006/math">
                    <m:nary>
                      <m:naryPr>
                        <m:ctrlPr>
                          <a:rPr lang="ja-JP" altLang="en-US" i="1">
                            <a:latin typeface="Cambria Math" panose="02040503050406030204" pitchFamily="18" charset="0"/>
                          </a:rPr>
                        </m:ctrlPr>
                      </m:naryPr>
                      <m:sub>
                        <m:r>
                          <m:rPr>
                            <m:brk m:alnAt="23"/>
                          </m:rPr>
                          <a:rPr lang="en-US" altLang="ja-JP" i="1">
                            <a:latin typeface="Cambria Math" panose="02040503050406030204" pitchFamily="18" charset="0"/>
                          </a:rPr>
                          <m:t>0</m:t>
                        </m:r>
                      </m:sub>
                      <m:sup>
                        <m:r>
                          <a:rPr lang="en-US" altLang="ja-JP" i="1">
                            <a:latin typeface="Cambria Math" panose="02040503050406030204" pitchFamily="18" charset="0"/>
                            <a:ea typeface="Cambria Math" panose="02040503050406030204" pitchFamily="18" charset="0"/>
                          </a:rPr>
                          <m:t>∞</m:t>
                        </m:r>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𝑡</m:t>
                            </m:r>
                          </m:sup>
                        </m:sSup>
                        <m:r>
                          <a:rPr lang="en-US" altLang="ja-JP" i="1">
                            <a:latin typeface="Cambria Math" panose="02040503050406030204" pitchFamily="18" charset="0"/>
                            <a:ea typeface="Cambria Math" panose="02040503050406030204" pitchFamily="18" charset="0"/>
                          </a:rPr>
                          <m:t>𝛽</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𝑐</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𝑡</m:t>
                            </m:r>
                          </m:e>
                        </m:d>
                        <m:r>
                          <a:rPr lang="en-US" altLang="ja-JP" b="0" i="1" smtClean="0">
                            <a:latin typeface="Cambria Math" panose="02040503050406030204" pitchFamily="18" charset="0"/>
                            <a:ea typeface="Cambria Math" panose="02040503050406030204" pitchFamily="18" charset="0"/>
                          </a:rPr>
                          <m:t>𝑑𝑡</m:t>
                        </m:r>
                      </m:e>
                    </m:nary>
                    <m:r>
                      <a:rPr lang="en-US" altLang="ja-JP" b="0" i="1" smtClean="0">
                        <a:latin typeface="Cambria Math" panose="02040503050406030204" pitchFamily="18" charset="0"/>
                        <a:ea typeface="Cambria Math" panose="02040503050406030204" pitchFamily="18" charset="0"/>
                      </a:rPr>
                      <m:t>=</m:t>
                    </m:r>
                    <m:nary>
                      <m:naryPr>
                        <m:chr m:val="∑"/>
                        <m:limLoc m:val="subSup"/>
                        <m:supHide m:val="on"/>
                        <m:ctrlPr>
                          <a:rPr lang="en-US" altLang="ja-JP" b="0" i="1" smtClean="0">
                            <a:latin typeface="Cambria Math" panose="02040503050406030204" pitchFamily="18" charset="0"/>
                            <a:ea typeface="Cambria Math" panose="02040503050406030204" pitchFamily="18" charset="0"/>
                          </a:rPr>
                        </m:ctrlPr>
                      </m:naryPr>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solidFill>
                              <a:schemeClr val="accent1"/>
                            </a:solidFill>
                            <a:latin typeface="Cambria Math" panose="02040503050406030204" pitchFamily="18" charset="0"/>
                            <a:ea typeface="Cambria Math" panose="02040503050406030204" pitchFamily="18" charset="0"/>
                          </a:rPr>
                          <m:t>𝐶</m:t>
                        </m:r>
                      </m:sub>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𝑡</m:t>
                                </m:r>
                              </m:e>
                              <m:sub>
                                <m:r>
                                  <a:rPr lang="en-US" altLang="ja-JP" i="1">
                                    <a:latin typeface="Cambria Math" panose="02040503050406030204" pitchFamily="18" charset="0"/>
                                    <a:ea typeface="Cambria Math" panose="02040503050406030204" pitchFamily="18" charset="0"/>
                                  </a:rPr>
                                  <m:t>𝑖</m:t>
                                </m:r>
                              </m:sub>
                            </m:sSub>
                          </m:sup>
                        </m:sSup>
                        <m:r>
                          <a:rPr lang="en-US" altLang="ja-JP" i="1">
                            <a:latin typeface="Cambria Math" panose="02040503050406030204" pitchFamily="18" charset="0"/>
                            <a:ea typeface="Cambria Math" panose="02040503050406030204" pitchFamily="18" charset="0"/>
                          </a:rPr>
                          <m:t>𝛽</m:t>
                        </m:r>
                      </m:e>
                    </m:nary>
                  </m:oMath>
                </a14:m>
                <a:r>
                  <a:rPr kumimoji="1" lang="en-US" altLang="ja-JP" dirty="0"/>
                  <a:t> </a:t>
                </a:r>
                <a:r>
                  <a:rPr kumimoji="1" lang="en-US" altLang="ja-JP" sz="1800" dirty="0"/>
                  <a:t>(</a:t>
                </a:r>
                <a14:m>
                  <m:oMath xmlns:m="http://schemas.openxmlformats.org/officeDocument/2006/math">
                    <m:r>
                      <a:rPr kumimoji="1" lang="en-US" altLang="ja-JP" sz="1800" b="0" i="1" dirty="0" smtClean="0">
                        <a:solidFill>
                          <a:schemeClr val="accent1"/>
                        </a:solidFill>
                        <a:latin typeface="Cambria Math" panose="02040503050406030204" pitchFamily="18" charset="0"/>
                      </a:rPr>
                      <m:t>𝐶</m:t>
                    </m:r>
                  </m:oMath>
                </a14:m>
                <a:r>
                  <a:rPr kumimoji="1" lang="ja-JP" altLang="en-US" sz="1800" dirty="0"/>
                  <a:t>は通信</a:t>
                </a:r>
                <a:r>
                  <a:rPr kumimoji="1" lang="ja-JP" altLang="en-US" sz="1800"/>
                  <a:t>した時刻の集合</a:t>
                </a:r>
                <a:r>
                  <a:rPr kumimoji="1" lang="en-US" altLang="ja-JP" sz="1800" dirty="0"/>
                  <a:t>)</a:t>
                </a:r>
              </a:p>
              <a:p>
                <a:pPr lvl="1">
                  <a:lnSpc>
                    <a:spcPct val="120000"/>
                  </a:lnSpc>
                </a:pPr>
                <a14:m>
                  <m:oMath xmlns:m="http://schemas.openxmlformats.org/officeDocument/2006/math">
                    <m:r>
                      <a:rPr lang="en-US" altLang="ja-JP" i="1">
                        <a:latin typeface="Cambria Math" panose="02040503050406030204" pitchFamily="18" charset="0"/>
                        <a:ea typeface="Cambria Math" panose="02040503050406030204" pitchFamily="18" charset="0"/>
                      </a:rPr>
                      <m:t>𝜋</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e>
                    </m:d>
                  </m:oMath>
                </a14:m>
                <a:r>
                  <a:rPr kumimoji="1" lang="en-US" altLang="ja-JP" dirty="0"/>
                  <a:t>: </a:t>
                </a:r>
                <a:r>
                  <a:rPr kumimoji="1" lang="ja-JP" altLang="en-US"/>
                  <a:t>セルフトリ</a:t>
                </a:r>
                <a:r>
                  <a:rPr lang="ja-JP" altLang="en-US"/>
                  <a:t>ガー</a:t>
                </a:r>
                <a:r>
                  <a:rPr kumimoji="1" lang="ja-JP" altLang="en-US"/>
                  <a:t>制御則</a:t>
                </a:r>
                <a:r>
                  <a:rPr lang="en-US" altLang="ja-JP" dirty="0"/>
                  <a:t>,</a:t>
                </a:r>
                <a:r>
                  <a:rPr kumimoji="1" lang="en-US" altLang="ja-JP" dirty="0"/>
                  <a:t> </a:t>
                </a:r>
                <a:r>
                  <a:rPr kumimoji="1" lang="ja-JP" altLang="en-US"/>
                  <a:t>入力</a:t>
                </a:r>
                <a14:m>
                  <m:oMath xmlns:m="http://schemas.openxmlformats.org/officeDocument/2006/math">
                    <m:r>
                      <a:rPr kumimoji="1" lang="en-US" altLang="ja-JP" b="0" i="1" smtClean="0">
                        <a:latin typeface="Cambria Math" panose="02040503050406030204" pitchFamily="18" charset="0"/>
                      </a:rPr>
                      <m:t>𝑢</m:t>
                    </m:r>
                  </m:oMath>
                </a14:m>
                <a:r>
                  <a:rPr kumimoji="1" lang="ja-JP" altLang="en-US" dirty="0"/>
                  <a:t>と</a:t>
                </a:r>
                <a:r>
                  <a:rPr kumimoji="1" lang="ja-JP" altLang="en-US"/>
                  <a:t>通信間隔</a:t>
                </a:r>
                <a14:m>
                  <m:oMath xmlns:m="http://schemas.openxmlformats.org/officeDocument/2006/math">
                    <m:r>
                      <a:rPr kumimoji="1" lang="ja-JP" altLang="en-US" i="1" smtClean="0">
                        <a:latin typeface="Cambria Math" panose="02040503050406030204" pitchFamily="18" charset="0"/>
                      </a:rPr>
                      <m:t>𝜏</m:t>
                    </m:r>
                  </m:oMath>
                </a14:m>
                <a:r>
                  <a:rPr kumimoji="1" lang="ja-JP" altLang="en-US" dirty="0"/>
                  <a:t>を出力</a:t>
                </a:r>
                <a:endParaRPr kumimoji="1" lang="en-US" altLang="ja-JP" dirty="0"/>
              </a:p>
              <a:p>
                <a:pPr lvl="1"/>
                <a:endParaRPr lang="en-US" altLang="ja-JP" dirty="0"/>
              </a:p>
              <a:p>
                <a:r>
                  <a:rPr kumimoji="1" lang="ja-JP" altLang="en-US"/>
                  <a:t>本研究では</a:t>
                </a:r>
                <a:r>
                  <a:rPr kumimoji="1" lang="en-US" altLang="ja-JP" dirty="0"/>
                  <a:t>, </a:t>
                </a:r>
                <a:r>
                  <a:rPr kumimoji="1" lang="ja-JP" altLang="en-US"/>
                  <a:t>この問題を強化学習で解けるのかを検討</a:t>
                </a:r>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EC1E8797-C3CA-DC4B-8371-2F5FD75FC142}"/>
                  </a:ext>
                </a:extLst>
              </p:cNvPr>
              <p:cNvSpPr>
                <a:spLocks noGrp="1" noRot="1" noChangeAspect="1" noMove="1" noResize="1" noEditPoints="1" noAdjustHandles="1" noChangeArrowheads="1" noChangeShapeType="1" noTextEdit="1"/>
              </p:cNvSpPr>
              <p:nvPr>
                <p:ph idx="1"/>
              </p:nvPr>
            </p:nvSpPr>
            <p:spPr>
              <a:blipFill>
                <a:blip r:embed="rId3"/>
                <a:stretch>
                  <a:fillRect l="-598" t="-126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E94F4035-1A9A-FE4C-BB0D-13FBCEC2450D}"/>
              </a:ext>
            </a:extLst>
          </p:cNvPr>
          <p:cNvSpPr>
            <a:spLocks noGrp="1"/>
          </p:cNvSpPr>
          <p:nvPr>
            <p:ph type="title"/>
          </p:nvPr>
        </p:nvSpPr>
        <p:spPr/>
        <p:txBody>
          <a:bodyPr/>
          <a:lstStyle/>
          <a:p>
            <a:r>
              <a:rPr kumimoji="1" lang="ja-JP" altLang="en-US"/>
              <a:t>最適セルフトリガー制御問題の定式化</a:t>
            </a:r>
          </a:p>
        </p:txBody>
      </p:sp>
      <p:sp>
        <p:nvSpPr>
          <p:cNvPr id="4" name="日付プレースホルダー 3">
            <a:extLst>
              <a:ext uri="{FF2B5EF4-FFF2-40B4-BE49-F238E27FC236}">
                <a16:creationId xmlns:a16="http://schemas.microsoft.com/office/drawing/2014/main" id="{029297D8-5384-2942-A054-C5AC5346ADAC}"/>
              </a:ext>
            </a:extLst>
          </p:cNvPr>
          <p:cNvSpPr>
            <a:spLocks noGrp="1"/>
          </p:cNvSpPr>
          <p:nvPr>
            <p:ph type="dt" sz="half" idx="10"/>
          </p:nvPr>
        </p:nvSpPr>
        <p:spPr/>
        <p:txBody>
          <a:bodyPr/>
          <a:lstStyle/>
          <a:p>
            <a:r>
              <a:rPr kumimoji="1" lang="en-US" altLang="ja-JP"/>
              <a:t>2021/2/9</a:t>
            </a:r>
            <a:endParaRPr kumimoji="1" lang="ja-JP" altLang="en-US"/>
          </a:p>
        </p:txBody>
      </p:sp>
      <p:grpSp>
        <p:nvGrpSpPr>
          <p:cNvPr id="17" name="グループ化 16">
            <a:extLst>
              <a:ext uri="{FF2B5EF4-FFF2-40B4-BE49-F238E27FC236}">
                <a16:creationId xmlns:a16="http://schemas.microsoft.com/office/drawing/2014/main" id="{ECB3BED3-6E89-A24D-BF07-CF8DB0745CFA}"/>
              </a:ext>
            </a:extLst>
          </p:cNvPr>
          <p:cNvGrpSpPr/>
          <p:nvPr/>
        </p:nvGrpSpPr>
        <p:grpSpPr>
          <a:xfrm>
            <a:off x="578373" y="1515134"/>
            <a:ext cx="7771425" cy="1783241"/>
            <a:chOff x="772732" y="1622899"/>
            <a:chExt cx="7771425" cy="1783241"/>
          </a:xfrm>
        </p:grpSpPr>
        <p:grpSp>
          <p:nvGrpSpPr>
            <p:cNvPr id="8" name="グループ化 7">
              <a:extLst>
                <a:ext uri="{FF2B5EF4-FFF2-40B4-BE49-F238E27FC236}">
                  <a16:creationId xmlns:a16="http://schemas.microsoft.com/office/drawing/2014/main" id="{410FA87B-D743-0D4D-8C65-8B8BB2C29AE6}"/>
                </a:ext>
              </a:extLst>
            </p:cNvPr>
            <p:cNvGrpSpPr/>
            <p:nvPr/>
          </p:nvGrpSpPr>
          <p:grpSpPr>
            <a:xfrm>
              <a:off x="916300" y="1769179"/>
              <a:ext cx="7627857" cy="1132717"/>
              <a:chOff x="1411042" y="1781897"/>
              <a:chExt cx="7627857" cy="1132717"/>
            </a:xfrm>
          </p:grpSpPr>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313412-06A7-4049-9708-33619E38C15D}"/>
                      </a:ext>
                    </a:extLst>
                  </p:cNvPr>
                  <p:cNvSpPr txBox="1"/>
                  <p:nvPr/>
                </p:nvSpPr>
                <p:spPr>
                  <a:xfrm>
                    <a:off x="1423921" y="1781897"/>
                    <a:ext cx="2015424" cy="4529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a:latin typeface="Cambria Math" panose="02040503050406030204" pitchFamily="18" charset="0"/>
                                </a:rPr>
                              </m:ctrlPr>
                            </m:funcPr>
                            <m:fName>
                              <m:limLow>
                                <m:limLowPr>
                                  <m:ctrlPr>
                                    <a:rPr kumimoji="1" lang="en" altLang="ja-JP" i="1">
                                      <a:latin typeface="Cambria Math" panose="02040503050406030204" pitchFamily="18" charset="0"/>
                                    </a:rPr>
                                  </m:ctrlPr>
                                </m:limLowPr>
                                <m:e>
                                  <m:r>
                                    <m:rPr>
                                      <m:sty m:val="p"/>
                                    </m:rPr>
                                    <a:rPr kumimoji="1" lang="en" altLang="ja-JP">
                                      <a:latin typeface="Cambria Math" panose="02040503050406030204" pitchFamily="18" charset="0"/>
                                    </a:rPr>
                                    <m:t>min</m:t>
                                  </m:r>
                                </m:e>
                                <m:lim>
                                  <m:r>
                                    <a:rPr kumimoji="1" lang="en-US" altLang="ja-JP" i="1">
                                      <a:latin typeface="Cambria Math" panose="02040503050406030204" pitchFamily="18" charset="0"/>
                                      <a:ea typeface="Cambria Math" panose="02040503050406030204" pitchFamily="18" charset="0"/>
                                    </a:rPr>
                                    <m:t>𝜋</m:t>
                                  </m:r>
                                </m:lim>
                              </m:limLow>
                            </m:fName>
                            <m:e>
                              <m:r>
                                <a:rPr kumimoji="1" lang="en-US" altLang="ja-JP" i="1">
                                  <a:latin typeface="Cambria Math" panose="02040503050406030204" pitchFamily="18" charset="0"/>
                                  <a:ea typeface="Cambria Math" panose="02040503050406030204" pitchFamily="18" charset="0"/>
                                </a:rPr>
                                <m:t> </m:t>
                              </m:r>
                              <m:sSub>
                                <m:sSubPr>
                                  <m:ctrlPr>
                                    <a:rPr kumimoji="1" lang="en" altLang="ja-JP" i="1">
                                      <a:latin typeface="Cambria Math" panose="02040503050406030204" pitchFamily="18" charset="0"/>
                                      <a:ea typeface="Cambria Math" panose="02040503050406030204" pitchFamily="18" charset="0"/>
                                    </a:rPr>
                                  </m:ctrlPr>
                                </m:sSubPr>
                                <m:e>
                                  <m:r>
                                    <a:rPr kumimoji="1" lang="en" altLang="ja-JP" i="1">
                                      <a:latin typeface="Cambria Math" panose="02040503050406030204" pitchFamily="18" charset="0"/>
                                      <a:ea typeface="Cambria Math" panose="02040503050406030204" pitchFamily="18" charset="0"/>
                                    </a:rPr>
                                    <m:t>𝔼</m:t>
                                  </m:r>
                                </m:e>
                                <m:sub>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𝑑</m:t>
                                      </m:r>
                                    </m:e>
                                    <m:sub>
                                      <m:r>
                                        <a:rPr kumimoji="1" lang="en-US" altLang="ja-JP" i="1">
                                          <a:latin typeface="Cambria Math" panose="02040503050406030204" pitchFamily="18" charset="0"/>
                                          <a:ea typeface="Cambria Math" panose="02040503050406030204" pitchFamily="18" charset="0"/>
                                        </a:rPr>
                                        <m:t>0</m:t>
                                      </m:r>
                                    </m:sub>
                                  </m:sSub>
                                </m:sub>
                              </m:sSub>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i="1">
                                  <a:latin typeface="Cambria Math" panose="02040503050406030204" pitchFamily="18" charset="0"/>
                                  <a:ea typeface="Cambria Math" panose="02040503050406030204" pitchFamily="18" charset="0"/>
                                </a:rPr>
                                <m:t>]</m:t>
                              </m:r>
                            </m:e>
                          </m:func>
                        </m:oMath>
                      </m:oMathPara>
                    </a14:m>
                    <a:endParaRPr kumimoji="1" lang="ja-JP" altLang="en-US"/>
                  </a:p>
                </p:txBody>
              </p:sp>
            </mc:Choice>
            <mc:Fallback xmlns="">
              <p:sp>
                <p:nvSpPr>
                  <p:cNvPr id="9" name="テキスト ボックス 8">
                    <a:extLst>
                      <a:ext uri="{FF2B5EF4-FFF2-40B4-BE49-F238E27FC236}">
                        <a16:creationId xmlns:a16="http://schemas.microsoft.com/office/drawing/2014/main" id="{05313412-06A7-4049-9708-33619E38C15D}"/>
                      </a:ext>
                    </a:extLst>
                  </p:cNvPr>
                  <p:cNvSpPr txBox="1">
                    <a:spLocks noRot="1" noChangeAspect="1" noMove="1" noResize="1" noEditPoints="1" noAdjustHandles="1" noChangeArrowheads="1" noChangeShapeType="1" noTextEdit="1"/>
                  </p:cNvSpPr>
                  <p:nvPr/>
                </p:nvSpPr>
                <p:spPr>
                  <a:xfrm>
                    <a:off x="1423921" y="1781897"/>
                    <a:ext cx="2015424" cy="45294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307707A-D6CB-C44F-9B6F-D1FF2248DEC9}"/>
                      </a:ext>
                    </a:extLst>
                  </p:cNvPr>
                  <p:cNvSpPr txBox="1"/>
                  <p:nvPr/>
                </p:nvSpPr>
                <p:spPr>
                  <a:xfrm>
                    <a:off x="1411042" y="2222950"/>
                    <a:ext cx="7627857" cy="691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fName>
                            <m:e>
                              <m:r>
                                <a:rPr kumimoji="1" lang="en-US" altLang="ja-JP" b="0" i="1" smtClean="0">
                                  <a:latin typeface="Cambria Math" panose="02040503050406030204" pitchFamily="18" charset="0"/>
                                </a:rPr>
                                <m:t> </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nary>
                                <m:naryPr>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0</m:t>
                                  </m:r>
                                </m:sub>
                                <m:sup>
                                  <m:r>
                                    <a:rPr kumimoji="1" lang="en-US" altLang="ja-JP" i="1" smtClean="0">
                                      <a:latin typeface="Cambria Math" panose="02040503050406030204" pitchFamily="18" charset="0"/>
                                      <a:ea typeface="Cambria Math" panose="02040503050406030204" pitchFamily="18" charset="0"/>
                                    </a:rPr>
                                    <m:t>∞</m:t>
                                  </m:r>
                                </m:sup>
                                <m:e>
                                  <m:sSup>
                                    <m:sSupPr>
                                      <m:ctrlPr>
                                        <a:rPr kumimoji="1" lang="en-US" altLang="ja-JP"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𝑒</m:t>
                                      </m:r>
                                    </m:e>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𝑡</m:t>
                                      </m:r>
                                    </m:sup>
                                  </m:sSup>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𝑤</m:t>
                                      </m:r>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𝑇</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𝐸𝑠</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𝑢</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smtClean="0">
                                          <a:latin typeface="Cambria Math" panose="02040503050406030204" pitchFamily="18" charset="0"/>
                                          <a:ea typeface="Cambria Math" panose="02040503050406030204" pitchFamily="18" charset="0"/>
                                        </a:rPr>
                                      </m:ctrlPr>
                                    </m:dPr>
                                    <m:e>
                                      <m:r>
                                        <a:rPr kumimoji="1" lang="en-US" altLang="ja-JP"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𝐹𝑢</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m:t>
                                  </m:r>
                                  <m:r>
                                    <a:rPr kumimoji="1" lang="en-US" altLang="ja-JP" i="1" smtClean="0">
                                      <a:latin typeface="Cambria Math" panose="02040503050406030204" pitchFamily="18" charset="0"/>
                                      <a:ea typeface="Cambria Math" panose="02040503050406030204" pitchFamily="18" charset="0"/>
                                    </a:rPr>
                                    <m:t>𝛽</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𝑐</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ea typeface="Cambria Math" panose="02040503050406030204" pitchFamily="18" charset="0"/>
                                    </a:rPr>
                                    <m:t>]</m:t>
                                  </m:r>
                                </m:e>
                              </m:nary>
                              <m:r>
                                <a:rPr kumimoji="1" lang="en-US" altLang="ja-JP" i="1">
                                  <a:latin typeface="Cambria Math" panose="02040503050406030204" pitchFamily="18" charset="0"/>
                                </a:rPr>
                                <m:t>𝑑𝑡</m:t>
                              </m:r>
                            </m:e>
                          </m:func>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D307707A-D6CB-C44F-9B6F-D1FF2248DEC9}"/>
                      </a:ext>
                    </a:extLst>
                  </p:cNvPr>
                  <p:cNvSpPr txBox="1">
                    <a:spLocks noRot="1" noChangeAspect="1" noMove="1" noResize="1" noEditPoints="1" noAdjustHandles="1" noChangeArrowheads="1" noChangeShapeType="1" noTextEdit="1"/>
                  </p:cNvSpPr>
                  <p:nvPr/>
                </p:nvSpPr>
                <p:spPr>
                  <a:xfrm>
                    <a:off x="1411042" y="2222950"/>
                    <a:ext cx="7627857" cy="691664"/>
                  </a:xfrm>
                  <a:prstGeom prst="rect">
                    <a:avLst/>
                  </a:prstGeom>
                  <a:blipFill>
                    <a:blip r:embed="rId5"/>
                    <a:stretch>
                      <a:fillRect t="-160000" b="-238182"/>
                    </a:stretch>
                  </a:blipFill>
                </p:spPr>
                <p:txBody>
                  <a:bodyPr/>
                  <a:lstStyle/>
                  <a:p>
                    <a:r>
                      <a:rPr lang="ja-JP" altLang="en-US">
                        <a:noFill/>
                      </a:rPr>
                      <a:t> </a:t>
                    </a:r>
                  </a:p>
                </p:txBody>
              </p:sp>
            </mc:Fallback>
          </mc:AlternateContent>
        </p:grpSp>
        <p:sp>
          <p:nvSpPr>
            <p:cNvPr id="12" name="角丸四角形 11">
              <a:extLst>
                <a:ext uri="{FF2B5EF4-FFF2-40B4-BE49-F238E27FC236}">
                  <a16:creationId xmlns:a16="http://schemas.microsoft.com/office/drawing/2014/main" id="{5C42D106-D54F-A94C-A377-2C890A96189A}"/>
                </a:ext>
              </a:extLst>
            </p:cNvPr>
            <p:cNvSpPr/>
            <p:nvPr/>
          </p:nvSpPr>
          <p:spPr>
            <a:xfrm>
              <a:off x="772732" y="1622899"/>
              <a:ext cx="7771425" cy="17832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9A03B98-BFED-C744-8B5D-95B5CFC18D23}"/>
                    </a:ext>
                  </a:extLst>
                </p:cNvPr>
                <p:cNvSpPr txBox="1"/>
                <p:nvPr/>
              </p:nvSpPr>
              <p:spPr>
                <a:xfrm>
                  <a:off x="1394460" y="2911447"/>
                  <a:ext cx="24039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p>
              </p:txBody>
            </p:sp>
          </mc:Choice>
          <mc:Fallback xmlns="">
            <p:sp>
              <p:nvSpPr>
                <p:cNvPr id="16" name="テキスト ボックス 15">
                  <a:extLst>
                    <a:ext uri="{FF2B5EF4-FFF2-40B4-BE49-F238E27FC236}">
                      <a16:creationId xmlns:a16="http://schemas.microsoft.com/office/drawing/2014/main" id="{D9A03B98-BFED-C744-8B5D-95B5CFC18D23}"/>
                    </a:ext>
                  </a:extLst>
                </p:cNvPr>
                <p:cNvSpPr txBox="1">
                  <a:spLocks noRot="1" noChangeAspect="1" noMove="1" noResize="1" noEditPoints="1" noAdjustHandles="1" noChangeArrowheads="1" noChangeShapeType="1" noTextEdit="1"/>
                </p:cNvSpPr>
                <p:nvPr/>
              </p:nvSpPr>
              <p:spPr>
                <a:xfrm>
                  <a:off x="1394460" y="2911447"/>
                  <a:ext cx="2403927" cy="369332"/>
                </a:xfrm>
                <a:prstGeom prst="rect">
                  <a:avLst/>
                </a:prstGeom>
                <a:blipFill>
                  <a:blip r:embed="rId6"/>
                  <a:stretch>
                    <a:fillRect b="-13333"/>
                  </a:stretch>
                </a:blipFill>
              </p:spPr>
              <p:txBody>
                <a:bodyPr/>
                <a:lstStyle/>
                <a:p>
                  <a:r>
                    <a:rPr lang="ja-JP" altLang="en-US">
                      <a:noFill/>
                    </a:rPr>
                    <a:t> </a:t>
                  </a:r>
                </a:p>
              </p:txBody>
            </p:sp>
          </mc:Fallback>
        </mc:AlternateContent>
      </p:grpSp>
      <p:sp>
        <p:nvSpPr>
          <p:cNvPr id="6" name="スライド番号プレースホルダー 5">
            <a:extLst>
              <a:ext uri="{FF2B5EF4-FFF2-40B4-BE49-F238E27FC236}">
                <a16:creationId xmlns:a16="http://schemas.microsoft.com/office/drawing/2014/main" id="{DED2586C-779F-5B48-8A73-C0E611FC123D}"/>
              </a:ext>
            </a:extLst>
          </p:cNvPr>
          <p:cNvSpPr>
            <a:spLocks noGrp="1"/>
          </p:cNvSpPr>
          <p:nvPr>
            <p:ph type="sldNum" sz="quarter" idx="12"/>
          </p:nvPr>
        </p:nvSpPr>
        <p:spPr/>
        <p:txBody>
          <a:bodyPr/>
          <a:lstStyle/>
          <a:p>
            <a:fld id="{5D57FD6B-29A3-3249-A29F-ABF600A8FF13}" type="slidenum">
              <a:rPr kumimoji="1" lang="ja-JP" altLang="en-US" smtClean="0"/>
              <a:t>3</a:t>
            </a:fld>
            <a:r>
              <a:rPr kumimoji="1" lang="en-US" altLang="ja-JP"/>
              <a:t>/12</a:t>
            </a:r>
            <a:endParaRPr kumimoji="1" lang="en-US" altLang="ja-JP" dirty="0"/>
          </a:p>
        </p:txBody>
      </p:sp>
    </p:spTree>
    <p:extLst>
      <p:ext uri="{BB962C8B-B14F-4D97-AF65-F5344CB8AC3E}">
        <p14:creationId xmlns:p14="http://schemas.microsoft.com/office/powerpoint/2010/main" val="223347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0491533-1E04-DE4E-AA47-4E06B35D3025}"/>
                  </a:ext>
                </a:extLst>
              </p:cNvPr>
              <p:cNvSpPr>
                <a:spLocks noGrp="1"/>
              </p:cNvSpPr>
              <p:nvPr>
                <p:ph idx="1"/>
              </p:nvPr>
            </p:nvSpPr>
            <p:spPr>
              <a:xfrm>
                <a:off x="335572" y="1103022"/>
                <a:ext cx="8480182" cy="5483635"/>
              </a:xfrm>
            </p:spPr>
            <p:txBody>
              <a:bodyPr>
                <a:normAutofit/>
              </a:bodyPr>
              <a:lstStyle/>
              <a:p>
                <a:r>
                  <a:rPr kumimoji="1" lang="ja-JP" altLang="en-US"/>
                  <a:t>目的</a:t>
                </a:r>
                <a:r>
                  <a:rPr lang="en-US" altLang="ja-JP" dirty="0"/>
                  <a:t>:</a:t>
                </a:r>
                <a:r>
                  <a:rPr lang="ja-JP" altLang="en-US"/>
                  <a:t>全ステップの累積コストを最小化する方策</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𝜋</m:t>
                        </m:r>
                      </m:e>
                      <m:sup>
                        <m:r>
                          <a:rPr lang="en-US" altLang="ja-JP" i="1">
                            <a:latin typeface="Cambria Math" panose="02040503050406030204" pitchFamily="18" charset="0"/>
                          </a:rPr>
                          <m:t>∗</m:t>
                        </m:r>
                      </m:sup>
                    </m:sSup>
                  </m:oMath>
                </a14:m>
                <a:r>
                  <a:rPr lang="ja-JP" altLang="en-US"/>
                  <a:t>を求める</a:t>
                </a:r>
                <a:endParaRPr kumimoji="1"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𝜋</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e>
                    </m:d>
                    <m:r>
                      <a:rPr lang="en-US" altLang="ja-JP" b="0" i="0" smtClean="0">
                        <a:latin typeface="Cambria Math" panose="02040503050406030204" pitchFamily="18" charset="0"/>
                        <a:ea typeface="Cambria Math" panose="02040503050406030204" pitchFamily="18" charset="0"/>
                      </a:rPr>
                      <m:t>:</m:t>
                    </m:r>
                  </m:oMath>
                </a14:m>
                <a:r>
                  <a:rPr lang="en-US" altLang="ja-JP" i="1" dirty="0">
                    <a:latin typeface="Cambria Math" panose="02040503050406030204" pitchFamily="18" charset="0"/>
                    <a:ea typeface="Cambria Math" panose="02040503050406030204" pitchFamily="18" charset="0"/>
                  </a:rPr>
                  <a:t> </a:t>
                </a:r>
                <a:r>
                  <a:rPr lang="ja-JP" altLang="en-US">
                    <a:latin typeface="+mn-ea"/>
                  </a:rPr>
                  <a:t>制御則</a:t>
                </a:r>
                <a:endParaRPr lang="en-US" altLang="ja-JP" i="1" dirty="0">
                  <a:latin typeface="Cambria Math" panose="02040503050406030204" pitchFamily="18" charset="0"/>
                  <a:ea typeface="Cambria Math" panose="02040503050406030204" pitchFamily="18" charset="0"/>
                </a:endParaRPr>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𝑟</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e>
                    </m:d>
                  </m:oMath>
                </a14:m>
                <a:r>
                  <a:rPr lang="en-US" altLang="ja-JP" dirty="0"/>
                  <a:t>: </a:t>
                </a:r>
                <a:r>
                  <a:rPr lang="ja-JP" altLang="en-US"/>
                  <a:t>状態</a:t>
                </a:r>
                <a14:m>
                  <m:oMath xmlns:m="http://schemas.openxmlformats.org/officeDocument/2006/math">
                    <m:r>
                      <a:rPr lang="en-US" altLang="ja-JP" i="1">
                        <a:latin typeface="Cambria Math" panose="02040503050406030204" pitchFamily="18" charset="0"/>
                        <a:ea typeface="Cambria Math" panose="02040503050406030204" pitchFamily="18" charset="0"/>
                      </a:rPr>
                      <m:t>𝑠</m:t>
                    </m:r>
                  </m:oMath>
                </a14:m>
                <a:r>
                  <a:rPr lang="ja-JP" altLang="en-US"/>
                  <a:t>で行動</a:t>
                </a:r>
                <a14:m>
                  <m:oMath xmlns:m="http://schemas.openxmlformats.org/officeDocument/2006/math">
                    <m:r>
                      <a:rPr lang="en-US" altLang="ja-JP" i="1">
                        <a:latin typeface="Cambria Math" panose="02040503050406030204" pitchFamily="18" charset="0"/>
                        <a:ea typeface="Cambria Math" panose="02040503050406030204" pitchFamily="18" charset="0"/>
                      </a:rPr>
                      <m:t>𝑎</m:t>
                    </m:r>
                  </m:oMath>
                </a14:m>
                <a:r>
                  <a:rPr lang="ja-JP" altLang="en-US"/>
                  <a:t>をとったときのコスト</a:t>
                </a:r>
                <a:endParaRPr lang="en-US" altLang="ja-JP" dirty="0"/>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𝛾</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0</m:t>
                        </m:r>
                      </m:e>
                    </m:d>
                    <m:r>
                      <a:rPr lang="en-US" altLang="ja-JP" i="1">
                        <a:latin typeface="Cambria Math" panose="02040503050406030204" pitchFamily="18" charset="0"/>
                        <a:ea typeface="Cambria Math" panose="02040503050406030204" pitchFamily="18" charset="0"/>
                      </a:rPr>
                      <m:t>,</m:t>
                    </m:r>
                    <m:d>
                      <m:dPr>
                        <m:beg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m:t>
                        </m:r>
                      </m:e>
                    </m:d>
                  </m:oMath>
                </a14:m>
                <a:r>
                  <a:rPr lang="en-US" altLang="ja-JP" dirty="0"/>
                  <a:t>: </a:t>
                </a:r>
                <a:r>
                  <a:rPr lang="ja-JP" altLang="en-US"/>
                  <a:t>割引率</a:t>
                </a:r>
                <a:r>
                  <a:rPr lang="en-US" altLang="ja-JP" dirty="0"/>
                  <a:t>, </a:t>
                </a:r>
                <a:r>
                  <a:rPr lang="ja-JP" altLang="en-US"/>
                  <a:t>小さいほど先のステップのコストを軽視</a:t>
                </a:r>
                <a:endParaRPr lang="en-US" altLang="ja-JP" dirty="0"/>
              </a:p>
              <a:p>
                <a:pPr lvl="2"/>
                <a:endParaRPr kumimoji="1" lang="en-US" altLang="ja-JP" dirty="0"/>
              </a:p>
              <a:p>
                <a:r>
                  <a:rPr lang="ja-JP" altLang="en-US">
                    <a:latin typeface="+mn-ea"/>
                  </a:rPr>
                  <a:t>行動価値関数</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r>
                          <a:rPr lang="en-US" altLang="ja-JP" i="1">
                            <a:latin typeface="Cambria Math" panose="02040503050406030204" pitchFamily="18" charset="0"/>
                            <a:ea typeface="Cambria Math" panose="02040503050406030204" pitchFamily="18" charset="0"/>
                          </a:rPr>
                          <m:t>𝜋</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oMath>
                </a14:m>
                <a:r>
                  <a:rPr lang="en-US" altLang="ja-JP" dirty="0"/>
                  <a:t> </a:t>
                </a:r>
              </a:p>
              <a:p>
                <a:pPr lvl="1"/>
                <a:r>
                  <a:rPr lang="ja-JP" altLang="en-US"/>
                  <a:t>状態</a:t>
                </a:r>
                <a14:m>
                  <m:oMath xmlns:m="http://schemas.openxmlformats.org/officeDocument/2006/math">
                    <m:r>
                      <a:rPr lang="en-US" altLang="ja-JP" i="1">
                        <a:latin typeface="Cambria Math" panose="02040503050406030204" pitchFamily="18" charset="0"/>
                        <a:ea typeface="Cambria Math" panose="02040503050406030204" pitchFamily="18" charset="0"/>
                      </a:rPr>
                      <m:t>𝑠</m:t>
                    </m:r>
                  </m:oMath>
                </a14:m>
                <a:r>
                  <a:rPr lang="ja-JP" altLang="en-US"/>
                  <a:t>でまず自由に行動</a:t>
                </a:r>
                <a14:m>
                  <m:oMath xmlns:m="http://schemas.openxmlformats.org/officeDocument/2006/math">
                    <m:r>
                      <a:rPr lang="en-US" altLang="ja-JP" i="1">
                        <a:latin typeface="Cambria Math" panose="02040503050406030204" pitchFamily="18" charset="0"/>
                        <a:ea typeface="Cambria Math" panose="02040503050406030204" pitchFamily="18" charset="0"/>
                      </a:rPr>
                      <m:t>𝑎</m:t>
                    </m:r>
                  </m:oMath>
                </a14:m>
                <a:r>
                  <a:rPr lang="ja-JP" altLang="en-US"/>
                  <a:t>を行い</a:t>
                </a:r>
                <a:r>
                  <a:rPr lang="en-US" altLang="ja-JP" dirty="0"/>
                  <a:t>, </a:t>
                </a:r>
                <a:r>
                  <a:rPr lang="ja-JP" altLang="en-US"/>
                  <a:t>次ステップから方策</a:t>
                </a:r>
                <a14:m>
                  <m:oMath xmlns:m="http://schemas.openxmlformats.org/officeDocument/2006/math">
                    <m:r>
                      <a:rPr lang="en-US" altLang="ja-JP" i="1">
                        <a:latin typeface="Cambria Math" panose="02040503050406030204" pitchFamily="18" charset="0"/>
                        <a:ea typeface="Cambria Math" panose="02040503050406030204" pitchFamily="18" charset="0"/>
                      </a:rPr>
                      <m:t>𝜋</m:t>
                    </m:r>
                  </m:oMath>
                </a14:m>
                <a:r>
                  <a:rPr lang="ja-JP" altLang="en-US" dirty="0"/>
                  <a:t>で制御した</a:t>
                </a:r>
                <a:r>
                  <a:rPr lang="ja-JP" altLang="en-US"/>
                  <a:t>ときの割引付き累積コスト</a:t>
                </a:r>
                <a:endParaRPr lang="en-US" altLang="ja-JP" dirty="0"/>
              </a:p>
              <a:p>
                <a:endParaRPr lang="en-US" altLang="ja-JP" dirty="0"/>
              </a:p>
              <a:p>
                <a:pPr lvl="3"/>
                <a:endParaRPr lang="en-US" altLang="ja-JP" dirty="0"/>
              </a:p>
              <a:p>
                <a:pPr lvl="3"/>
                <a:endParaRPr lang="en-US" altLang="ja-JP" dirty="0"/>
              </a:p>
              <a:p>
                <a:pPr lvl="3"/>
                <a:endParaRPr lang="en-US" altLang="ja-JP" dirty="0"/>
              </a:p>
              <a:p>
                <a:pPr lvl="1"/>
                <a:endParaRPr kumimoji="1" lang="ja-JP" altLang="en-US"/>
              </a:p>
            </p:txBody>
          </p:sp>
        </mc:Choice>
        <mc:Fallback xmlns="">
          <p:sp>
            <p:nvSpPr>
              <p:cNvPr id="2" name="コンテンツ プレースホルダー 1">
                <a:extLst>
                  <a:ext uri="{FF2B5EF4-FFF2-40B4-BE49-F238E27FC236}">
                    <a16:creationId xmlns:a16="http://schemas.microsoft.com/office/drawing/2014/main" id="{40491533-1E04-DE4E-AA47-4E06B35D3025}"/>
                  </a:ext>
                </a:extLst>
              </p:cNvPr>
              <p:cNvSpPr>
                <a:spLocks noGrp="1" noRot="1" noChangeAspect="1" noMove="1" noResize="1" noEditPoints="1" noAdjustHandles="1" noChangeArrowheads="1" noChangeShapeType="1" noTextEdit="1"/>
              </p:cNvSpPr>
              <p:nvPr>
                <p:ph idx="1"/>
              </p:nvPr>
            </p:nvSpPr>
            <p:spPr>
              <a:xfrm>
                <a:off x="335572" y="1103022"/>
                <a:ext cx="8480182" cy="5483635"/>
              </a:xfrm>
              <a:blipFill>
                <a:blip r:embed="rId2"/>
                <a:stretch>
                  <a:fillRect l="-598" t="-138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B8D8E55B-A660-934B-B2EC-79F351EB6342}"/>
              </a:ext>
            </a:extLst>
          </p:cNvPr>
          <p:cNvSpPr>
            <a:spLocks noGrp="1"/>
          </p:cNvSpPr>
          <p:nvPr>
            <p:ph type="title"/>
          </p:nvPr>
        </p:nvSpPr>
        <p:spPr/>
        <p:txBody>
          <a:bodyPr>
            <a:normAutofit/>
          </a:bodyPr>
          <a:lstStyle/>
          <a:p>
            <a:r>
              <a:rPr kumimoji="1" lang="ja-JP" altLang="en-US"/>
              <a:t>強化学習</a:t>
            </a:r>
            <a:r>
              <a:rPr lang="ja-JP" altLang="en-US"/>
              <a:t>とは</a:t>
            </a:r>
            <a:endParaRPr kumimoji="1" lang="ja-JP" altLang="en-US"/>
          </a:p>
        </p:txBody>
      </p:sp>
      <p:sp>
        <p:nvSpPr>
          <p:cNvPr id="4" name="日付プレースホルダー 3">
            <a:extLst>
              <a:ext uri="{FF2B5EF4-FFF2-40B4-BE49-F238E27FC236}">
                <a16:creationId xmlns:a16="http://schemas.microsoft.com/office/drawing/2014/main" id="{1B7F036E-AAAF-CF45-9961-B479A4D2DA29}"/>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EE9332A-08EB-884E-8D09-E27055C94641}"/>
                  </a:ext>
                </a:extLst>
              </p:cNvPr>
              <p:cNvSpPr txBox="1"/>
              <p:nvPr/>
            </p:nvSpPr>
            <p:spPr>
              <a:xfrm>
                <a:off x="1657350" y="5889129"/>
                <a:ext cx="4049250"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r>
                            <a:rPr lang="en-US" altLang="ja-JP" i="1">
                              <a:latin typeface="Cambria Math" panose="02040503050406030204" pitchFamily="18" charset="0"/>
                              <a:ea typeface="Cambria Math" panose="02040503050406030204" pitchFamily="18" charset="0"/>
                            </a:rPr>
                            <m:t>𝜋</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𝑟</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𝛾</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𝔼</m:t>
                              </m:r>
                            </m:e>
                            <m:sub>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m:t>
                                  </m:r>
                                </m:sup>
                              </m:sSup>
                            </m:sub>
                          </m:sSub>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𝑠</m:t>
                              </m:r>
                            </m:e>
                            <m:sup>
                              <m:r>
                                <a:rPr lang="en-US" altLang="ja-JP" b="0" i="1" smtClean="0">
                                  <a:latin typeface="Cambria Math" panose="02040503050406030204" pitchFamily="18" charset="0"/>
                                  <a:ea typeface="Cambria Math" panose="02040503050406030204" pitchFamily="18" charset="0"/>
                                </a:rPr>
                                <m:t>′</m:t>
                              </m:r>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e>
                      </m:d>
                      <m:r>
                        <a:rPr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7EE9332A-08EB-884E-8D09-E27055C94641}"/>
                  </a:ext>
                </a:extLst>
              </p:cNvPr>
              <p:cNvSpPr txBox="1">
                <a:spLocks noRot="1" noChangeAspect="1" noMove="1" noResize="1" noEditPoints="1" noAdjustHandles="1" noChangeArrowheads="1" noChangeShapeType="1" noTextEdit="1"/>
              </p:cNvSpPr>
              <p:nvPr/>
            </p:nvSpPr>
            <p:spPr>
              <a:xfrm>
                <a:off x="1657350" y="5889129"/>
                <a:ext cx="4049250" cy="404983"/>
              </a:xfrm>
              <a:prstGeom prst="rect">
                <a:avLst/>
              </a:prstGeom>
              <a:blipFill>
                <a:blip r:embed="rId3"/>
                <a:stretch>
                  <a:fillRect b="-9091"/>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17464C2-A60D-7947-8574-6778FBC950B3}"/>
              </a:ext>
            </a:extLst>
          </p:cNvPr>
          <p:cNvSpPr txBox="1"/>
          <p:nvPr/>
        </p:nvSpPr>
        <p:spPr>
          <a:xfrm>
            <a:off x="5686157" y="5930981"/>
            <a:ext cx="1976823" cy="369332"/>
          </a:xfrm>
          <a:prstGeom prst="rect">
            <a:avLst/>
          </a:prstGeom>
          <a:noFill/>
        </p:spPr>
        <p:txBody>
          <a:bodyPr wrap="none" rtlCol="0">
            <a:spAutoFit/>
          </a:bodyPr>
          <a:lstStyle/>
          <a:p>
            <a:pPr algn="l"/>
            <a:r>
              <a:rPr kumimoji="1" lang="en-US" altLang="ja-JP" dirty="0">
                <a:latin typeface="Cambria" panose="02040503050406030204" pitchFamily="18" charset="0"/>
              </a:rPr>
              <a:t>(</a:t>
            </a:r>
            <a:r>
              <a:rPr kumimoji="1" lang="ja-JP" altLang="en-US">
                <a:latin typeface="Cambria" panose="02040503050406030204" pitchFamily="18" charset="0"/>
              </a:rPr>
              <a:t>ベルマン方程式</a:t>
            </a:r>
            <a:r>
              <a:rPr kumimoji="1" lang="en-US" altLang="ja-JP" dirty="0">
                <a:latin typeface="Cambria" panose="02040503050406030204" pitchFamily="18" charset="0"/>
              </a:rPr>
              <a:t>)</a:t>
            </a:r>
            <a:endParaRPr kumimoji="1" lang="ja-JP" altLang="en-US">
              <a:latin typeface="Cambria" panose="02040503050406030204" pitchFamily="18" charset="0"/>
            </a:endParaRPr>
          </a:p>
        </p:txBody>
      </p:sp>
      <p:cxnSp>
        <p:nvCxnSpPr>
          <p:cNvPr id="16" name="曲線コネクタ 15">
            <a:extLst>
              <a:ext uri="{FF2B5EF4-FFF2-40B4-BE49-F238E27FC236}">
                <a16:creationId xmlns:a16="http://schemas.microsoft.com/office/drawing/2014/main" id="{ADB3F8BC-4047-114B-B265-0250ECD2A0D5}"/>
              </a:ext>
            </a:extLst>
          </p:cNvPr>
          <p:cNvCxnSpPr>
            <a:cxnSpLocks/>
            <a:stCxn id="18" idx="3"/>
            <a:endCxn id="24" idx="2"/>
          </p:cNvCxnSpPr>
          <p:nvPr/>
        </p:nvCxnSpPr>
        <p:spPr>
          <a:xfrm flipV="1">
            <a:off x="1430773" y="2806882"/>
            <a:ext cx="1300143" cy="562741"/>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18" name="テキスト ボックス 17">
            <a:extLst>
              <a:ext uri="{FF2B5EF4-FFF2-40B4-BE49-F238E27FC236}">
                <a16:creationId xmlns:a16="http://schemas.microsoft.com/office/drawing/2014/main" id="{24BBE88A-DF7B-F040-AE44-C66A5FCD1345}"/>
              </a:ext>
            </a:extLst>
          </p:cNvPr>
          <p:cNvSpPr txBox="1"/>
          <p:nvPr/>
        </p:nvSpPr>
        <p:spPr>
          <a:xfrm>
            <a:off x="527962" y="3215734"/>
            <a:ext cx="902811" cy="307777"/>
          </a:xfrm>
          <a:prstGeom prst="rect">
            <a:avLst/>
          </a:prstGeom>
          <a:noFill/>
        </p:spPr>
        <p:txBody>
          <a:bodyPr wrap="none" rtlCol="0">
            <a:spAutoFit/>
          </a:bodyPr>
          <a:lstStyle/>
          <a:p>
            <a:pPr algn="l"/>
            <a:r>
              <a:rPr kumimoji="1" lang="ja-JP" altLang="en-US" sz="1400">
                <a:latin typeface="Cambria" panose="02040503050406030204" pitchFamily="18" charset="0"/>
              </a:rPr>
              <a:t>環境雑音</a:t>
            </a:r>
          </a:p>
        </p:txBody>
      </p:sp>
      <p:grpSp>
        <p:nvGrpSpPr>
          <p:cNvPr id="25" name="グループ化 24">
            <a:extLst>
              <a:ext uri="{FF2B5EF4-FFF2-40B4-BE49-F238E27FC236}">
                <a16:creationId xmlns:a16="http://schemas.microsoft.com/office/drawing/2014/main" id="{D8CB88D5-309A-DA40-90E3-CACE74304DF0}"/>
              </a:ext>
            </a:extLst>
          </p:cNvPr>
          <p:cNvGrpSpPr/>
          <p:nvPr/>
        </p:nvGrpSpPr>
        <p:grpSpPr>
          <a:xfrm>
            <a:off x="732752" y="1582045"/>
            <a:ext cx="6653700" cy="1521945"/>
            <a:chOff x="732752" y="1641422"/>
            <a:chExt cx="6653700" cy="1521945"/>
          </a:xfrm>
        </p:grpSpPr>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AE80320-CF26-B541-8B56-210D07A5F724}"/>
                    </a:ext>
                  </a:extLst>
                </p:cNvPr>
                <p:cNvSpPr txBox="1"/>
                <p:nvPr/>
              </p:nvSpPr>
              <p:spPr>
                <a:xfrm>
                  <a:off x="5511836" y="2527702"/>
                  <a:ext cx="1532086" cy="369332"/>
                </a:xfrm>
                <a:prstGeom prst="rect">
                  <a:avLst/>
                </a:prstGeom>
                <a:noFill/>
              </p:spPr>
              <p:txBody>
                <a:bodyPr wrap="none" rtlCol="0">
                  <a:spAutoFit/>
                </a:bodyPr>
                <a:lstStyle/>
                <a:p>
                  <a:pPr algn="l"/>
                  <a14:m>
                    <m:oMath xmlns:m="http://schemas.openxmlformats.org/officeDocument/2006/math">
                      <m:r>
                        <a:rPr kumimoji="1" lang="en-US" altLang="ja-JP" b="0" i="1" smtClean="0">
                          <a:latin typeface="Cambria Math" panose="02040503050406030204" pitchFamily="18" charset="0"/>
                        </a:rPr>
                        <m:t>𝑖</m:t>
                      </m:r>
                    </m:oMath>
                  </a14:m>
                  <a:r>
                    <a:rPr kumimoji="1" lang="en-US" altLang="ja-JP" dirty="0">
                      <a:latin typeface="Cambria" panose="02040503050406030204" pitchFamily="18" charset="0"/>
                    </a:rPr>
                    <a:t>: </a:t>
                  </a:r>
                  <a:r>
                    <a:rPr kumimoji="1" lang="ja-JP" altLang="en-US">
                      <a:latin typeface="Cambria" panose="02040503050406030204" pitchFamily="18" charset="0"/>
                    </a:rPr>
                    <a:t>ステップ数</a:t>
                  </a:r>
                </a:p>
              </p:txBody>
            </p:sp>
          </mc:Choice>
          <mc:Fallback xmlns="">
            <p:sp>
              <p:nvSpPr>
                <p:cNvPr id="10" name="テキスト ボックス 9">
                  <a:extLst>
                    <a:ext uri="{FF2B5EF4-FFF2-40B4-BE49-F238E27FC236}">
                      <a16:creationId xmlns:a16="http://schemas.microsoft.com/office/drawing/2014/main" id="{2AE80320-CF26-B541-8B56-210D07A5F724}"/>
                    </a:ext>
                  </a:extLst>
                </p:cNvPr>
                <p:cNvSpPr txBox="1">
                  <a:spLocks noRot="1" noChangeAspect="1" noMove="1" noResize="1" noEditPoints="1" noAdjustHandles="1" noChangeArrowheads="1" noChangeShapeType="1" noTextEdit="1"/>
                </p:cNvSpPr>
                <p:nvPr/>
              </p:nvSpPr>
              <p:spPr>
                <a:xfrm>
                  <a:off x="5511836" y="2527702"/>
                  <a:ext cx="1532086" cy="369332"/>
                </a:xfrm>
                <a:prstGeom prst="rect">
                  <a:avLst/>
                </a:prstGeom>
                <a:blipFill>
                  <a:blip r:embed="rId4"/>
                  <a:stretch>
                    <a:fillRect t="-6667" r="-1639" b="-26667"/>
                  </a:stretch>
                </a:blipFill>
              </p:spPr>
              <p:txBody>
                <a:bodyPr/>
                <a:lstStyle/>
                <a:p>
                  <a:r>
                    <a:rPr lang="ja-JP" altLang="en-US">
                      <a:noFill/>
                    </a:rPr>
                    <a:t> </a:t>
                  </a:r>
                </a:p>
              </p:txBody>
            </p:sp>
          </mc:Fallback>
        </mc:AlternateContent>
        <p:grpSp>
          <p:nvGrpSpPr>
            <p:cNvPr id="14" name="グループ化 13">
              <a:extLst>
                <a:ext uri="{FF2B5EF4-FFF2-40B4-BE49-F238E27FC236}">
                  <a16:creationId xmlns:a16="http://schemas.microsoft.com/office/drawing/2014/main" id="{1AB37A4C-F181-B34A-8355-2D1CA0A87542}"/>
                </a:ext>
              </a:extLst>
            </p:cNvPr>
            <p:cNvGrpSpPr/>
            <p:nvPr/>
          </p:nvGrpSpPr>
          <p:grpSpPr>
            <a:xfrm>
              <a:off x="966489" y="1847385"/>
              <a:ext cx="4545347" cy="1288914"/>
              <a:chOff x="1411042" y="1781897"/>
              <a:chExt cx="4545347" cy="1288914"/>
            </a:xfrm>
          </p:grpSpPr>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C9E551E-94F6-AE4C-9C7D-AF1D5F837600}"/>
                      </a:ext>
                    </a:extLst>
                  </p:cNvPr>
                  <p:cNvSpPr txBox="1"/>
                  <p:nvPr/>
                </p:nvSpPr>
                <p:spPr>
                  <a:xfrm>
                    <a:off x="1423921" y="1781897"/>
                    <a:ext cx="2015424" cy="4529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limLow>
                                <m:limLowPr>
                                  <m:ctrlPr>
                                    <a:rPr kumimoji="1" lang="en" altLang="ja-JP" i="1" smtClean="0">
                                      <a:latin typeface="Cambria Math" panose="02040503050406030204" pitchFamily="18" charset="0"/>
                                    </a:rPr>
                                  </m:ctrlPr>
                                </m:limLowPr>
                                <m:e>
                                  <m:r>
                                    <m:rPr>
                                      <m:sty m:val="p"/>
                                    </m:rPr>
                                    <a:rPr kumimoji="1" lang="en" altLang="ja-JP" i="0" smtClean="0">
                                      <a:latin typeface="Cambria Math" panose="02040503050406030204" pitchFamily="18" charset="0"/>
                                    </a:rPr>
                                    <m:t>min</m:t>
                                  </m:r>
                                </m:e>
                                <m:lim>
                                  <m:r>
                                    <a:rPr kumimoji="1" lang="en-US" altLang="ja-JP" i="1">
                                      <a:latin typeface="Cambria Math" panose="02040503050406030204" pitchFamily="18" charset="0"/>
                                      <a:ea typeface="Cambria Math" panose="02040503050406030204" pitchFamily="18" charset="0"/>
                                    </a:rPr>
                                    <m:t>𝜋</m:t>
                                  </m:r>
                                </m:lim>
                              </m:limLow>
                            </m:fName>
                            <m:e>
                              <m:r>
                                <a:rPr kumimoji="1" lang="en-US" altLang="ja-JP" b="0" i="1" smtClean="0">
                                  <a:latin typeface="Cambria Math" panose="02040503050406030204" pitchFamily="18" charset="0"/>
                                  <a:ea typeface="Cambria Math" panose="02040503050406030204" pitchFamily="18" charset="0"/>
                                </a:rPr>
                                <m:t> </m:t>
                              </m:r>
                              <m:sSub>
                                <m:sSubPr>
                                  <m:ctrlPr>
                                    <a:rPr kumimoji="1" lang="en" altLang="ja-JP" i="1" smtClean="0">
                                      <a:latin typeface="Cambria Math" panose="02040503050406030204" pitchFamily="18" charset="0"/>
                                      <a:ea typeface="Cambria Math" panose="02040503050406030204" pitchFamily="18" charset="0"/>
                                    </a:rPr>
                                  </m:ctrlPr>
                                </m:sSubPr>
                                <m:e>
                                  <m:r>
                                    <a:rPr kumimoji="1" lang="en" altLang="ja-JP" i="1" smtClean="0">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𝑑</m:t>
                                      </m:r>
                                    </m:e>
                                    <m:sub>
                                      <m:r>
                                        <a:rPr kumimoji="1" lang="en-US" altLang="ja-JP" b="0" i="1" smtClean="0">
                                          <a:latin typeface="Cambria Math" panose="02040503050406030204" pitchFamily="18" charset="0"/>
                                          <a:ea typeface="Cambria Math" panose="02040503050406030204" pitchFamily="18" charset="0"/>
                                        </a:rPr>
                                        <m:t>0</m:t>
                                      </m:r>
                                    </m:sub>
                                  </m:sSub>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e>
                          </m:func>
                        </m:oMath>
                      </m:oMathPara>
                    </a14:m>
                    <a:endParaRPr kumimoji="1" lang="ja-JP" altLang="en-US"/>
                  </a:p>
                </p:txBody>
              </p:sp>
            </mc:Choice>
            <mc:Fallback xmlns="">
              <p:sp>
                <p:nvSpPr>
                  <p:cNvPr id="19" name="テキスト ボックス 18">
                    <a:extLst>
                      <a:ext uri="{FF2B5EF4-FFF2-40B4-BE49-F238E27FC236}">
                        <a16:creationId xmlns:a16="http://schemas.microsoft.com/office/drawing/2014/main" id="{CC9E551E-94F6-AE4C-9C7D-AF1D5F837600}"/>
                      </a:ext>
                    </a:extLst>
                  </p:cNvPr>
                  <p:cNvSpPr txBox="1">
                    <a:spLocks noRot="1" noChangeAspect="1" noMove="1" noResize="1" noEditPoints="1" noAdjustHandles="1" noChangeArrowheads="1" noChangeShapeType="1" noTextEdit="1"/>
                  </p:cNvSpPr>
                  <p:nvPr/>
                </p:nvSpPr>
                <p:spPr>
                  <a:xfrm>
                    <a:off x="1423921" y="1781897"/>
                    <a:ext cx="2015424" cy="45294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C1392E1-FE1E-6840-B267-5052F08D6567}"/>
                      </a:ext>
                    </a:extLst>
                  </p:cNvPr>
                  <p:cNvSpPr txBox="1"/>
                  <p:nvPr/>
                </p:nvSpPr>
                <p:spPr>
                  <a:xfrm>
                    <a:off x="1411042" y="2222950"/>
                    <a:ext cx="4545347"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fName>
                            <m:e>
                              <m:r>
                                <a:rPr kumimoji="1" lang="en-US" altLang="ja-JP" b="0" i="1" smtClean="0">
                                  <a:latin typeface="Cambria Math" panose="02040503050406030204" pitchFamily="18" charset="0"/>
                                  <a:ea typeface="Cambria Math" panose="02040503050406030204" pitchFamily="18" charset="0"/>
                                </a:rPr>
                                <m:t> </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𝔼</m:t>
                                  </m:r>
                                </m:e>
                                <m:sub>
                                  <m:r>
                                    <a:rPr lang="en-US" altLang="ja-JP" i="1">
                                      <a:solidFill>
                                        <a:srgbClr val="FF0000"/>
                                      </a:solidFill>
                                      <a:latin typeface="Cambria Math" panose="02040503050406030204" pitchFamily="18" charset="0"/>
                                      <a:ea typeface="Cambria Math" panose="02040503050406030204" pitchFamily="18" charset="0"/>
                                    </a:rPr>
                                    <m:t>𝑤</m:t>
                                  </m:r>
                                </m:sub>
                              </m:sSub>
                              <m:d>
                                <m:dPr>
                                  <m:begChr m:val="["/>
                                  <m:endChr m:val="]"/>
                                  <m:ctrlPr>
                                    <a:rPr lang="en-US" altLang="ja-JP" i="1">
                                      <a:latin typeface="Cambria Math" panose="02040503050406030204" pitchFamily="18" charset="0"/>
                                      <a:ea typeface="Cambria Math" panose="02040503050406030204" pitchFamily="18" charset="0"/>
                                    </a:rPr>
                                  </m:ctrlPr>
                                </m:dPr>
                                <m:e>
                                  <m:nary>
                                    <m:naryPr>
                                      <m:chr m:val="∑"/>
                                      <m:ctrlPr>
                                        <a:rPr lang="en-US" altLang="ja-JP" i="1">
                                          <a:latin typeface="Cambria Math" panose="02040503050406030204" pitchFamily="18" charset="0"/>
                                          <a:ea typeface="Cambria Math" panose="02040503050406030204" pitchFamily="18" charset="0"/>
                                        </a:rPr>
                                      </m:ctrlPr>
                                    </m:naryPr>
                                    <m:sub>
                                      <m:r>
                                        <m:rPr>
                                          <m:brk m:alnAt="23"/>
                                        </m:rP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=0</m:t>
                                      </m:r>
                                    </m:sub>
                                    <m:sup>
                                      <m:r>
                                        <a:rPr lang="en-US" altLang="ja-JP" i="1">
                                          <a:latin typeface="Cambria Math" panose="02040503050406030204" pitchFamily="18" charset="0"/>
                                          <a:ea typeface="Cambria Math" panose="02040503050406030204" pitchFamily="18" charset="0"/>
                                        </a:rPr>
                                        <m:t>∞</m:t>
                                      </m:r>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𝛾</m:t>
                                          </m:r>
                                        </m:e>
                                        <m:sup>
                                          <m:r>
                                            <a:rPr lang="en-US" altLang="ja-JP" i="1">
                                              <a:latin typeface="Cambria Math" panose="02040503050406030204" pitchFamily="18" charset="0"/>
                                              <a:ea typeface="Cambria Math" panose="02040503050406030204" pitchFamily="18" charset="0"/>
                                            </a:rPr>
                                            <m:t>𝑖</m:t>
                                          </m:r>
                                        </m:sup>
                                      </m:sSup>
                                      <m:r>
                                        <a:rPr lang="en-US" altLang="ja-JP" i="1">
                                          <a:latin typeface="Cambria Math" panose="02040503050406030204" pitchFamily="18" charset="0"/>
                                          <a:ea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e>
                                  </m:nary>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0</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e>
                              </m:d>
                            </m:e>
                          </m:func>
                        </m:oMath>
                      </m:oMathPara>
                    </a14:m>
                    <a:endParaRPr kumimoji="1" lang="ja-JP" altLang="en-US"/>
                  </a:p>
                </p:txBody>
              </p:sp>
            </mc:Choice>
            <mc:Fallback xmlns="">
              <p:sp>
                <p:nvSpPr>
                  <p:cNvPr id="20" name="テキスト ボックス 19">
                    <a:extLst>
                      <a:ext uri="{FF2B5EF4-FFF2-40B4-BE49-F238E27FC236}">
                        <a16:creationId xmlns:a16="http://schemas.microsoft.com/office/drawing/2014/main" id="{9C1392E1-FE1E-6840-B267-5052F08D6567}"/>
                      </a:ext>
                    </a:extLst>
                  </p:cNvPr>
                  <p:cNvSpPr txBox="1">
                    <a:spLocks noRot="1" noChangeAspect="1" noMove="1" noResize="1" noEditPoints="1" noAdjustHandles="1" noChangeArrowheads="1" noChangeShapeType="1" noTextEdit="1"/>
                  </p:cNvSpPr>
                  <p:nvPr/>
                </p:nvSpPr>
                <p:spPr>
                  <a:xfrm>
                    <a:off x="1411042" y="2222950"/>
                    <a:ext cx="4545347" cy="847861"/>
                  </a:xfrm>
                  <a:prstGeom prst="rect">
                    <a:avLst/>
                  </a:prstGeom>
                  <a:blipFill>
                    <a:blip r:embed="rId6"/>
                    <a:stretch>
                      <a:fillRect t="-100000" b="-155224"/>
                    </a:stretch>
                  </a:blipFill>
                </p:spPr>
                <p:txBody>
                  <a:bodyPr/>
                  <a:lstStyle/>
                  <a:p>
                    <a:r>
                      <a:rPr lang="ja-JP" altLang="en-US">
                        <a:noFill/>
                      </a:rPr>
                      <a:t> </a:t>
                    </a:r>
                  </a:p>
                </p:txBody>
              </p:sp>
            </mc:Fallback>
          </mc:AlternateContent>
        </p:grpSp>
        <p:sp>
          <p:nvSpPr>
            <p:cNvPr id="15" name="角丸四角形 14">
              <a:extLst>
                <a:ext uri="{FF2B5EF4-FFF2-40B4-BE49-F238E27FC236}">
                  <a16:creationId xmlns:a16="http://schemas.microsoft.com/office/drawing/2014/main" id="{BDFB7F8F-04C9-6E4C-B398-C24C1FFF00FF}"/>
                </a:ext>
              </a:extLst>
            </p:cNvPr>
            <p:cNvSpPr/>
            <p:nvPr/>
          </p:nvSpPr>
          <p:spPr>
            <a:xfrm>
              <a:off x="732752" y="1641422"/>
              <a:ext cx="6653700" cy="15219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D218C5EB-BA2E-4045-96FA-51B94E5A8815}"/>
                </a:ext>
              </a:extLst>
            </p:cNvPr>
            <p:cNvSpPr txBox="1"/>
            <p:nvPr/>
          </p:nvSpPr>
          <p:spPr>
            <a:xfrm>
              <a:off x="2638550" y="2496927"/>
              <a:ext cx="184731" cy="369332"/>
            </a:xfrm>
            <a:prstGeom prst="rect">
              <a:avLst/>
            </a:prstGeom>
            <a:noFill/>
          </p:spPr>
          <p:txBody>
            <a:bodyPr wrap="none" rtlCol="0">
              <a:spAutoFit/>
            </a:bodyPr>
            <a:lstStyle/>
            <a:p>
              <a:pPr algn="l"/>
              <a:endParaRPr kumimoji="1" lang="ja-JP" altLang="en-US">
                <a:latin typeface="Cambria" panose="02040503050406030204" pitchFamily="18" charset="0"/>
              </a:endParaRPr>
            </a:p>
          </p:txBody>
        </p:sp>
      </p:grpSp>
      <p:sp>
        <p:nvSpPr>
          <p:cNvPr id="6" name="スライド番号プレースホルダー 5">
            <a:extLst>
              <a:ext uri="{FF2B5EF4-FFF2-40B4-BE49-F238E27FC236}">
                <a16:creationId xmlns:a16="http://schemas.microsoft.com/office/drawing/2014/main" id="{7ED3986B-415A-854C-88B9-BEC488765217}"/>
              </a:ext>
            </a:extLst>
          </p:cNvPr>
          <p:cNvSpPr>
            <a:spLocks noGrp="1"/>
          </p:cNvSpPr>
          <p:nvPr>
            <p:ph type="sldNum" sz="quarter" idx="12"/>
          </p:nvPr>
        </p:nvSpPr>
        <p:spPr/>
        <p:txBody>
          <a:bodyPr/>
          <a:lstStyle/>
          <a:p>
            <a:fld id="{5D57FD6B-29A3-3249-A29F-ABF600A8FF13}" type="slidenum">
              <a:rPr kumimoji="1" lang="ja-JP" altLang="en-US" smtClean="0"/>
              <a:t>4</a:t>
            </a:fld>
            <a:r>
              <a:rPr kumimoji="1" lang="en-US" altLang="ja-JP"/>
              <a:t>/12</a:t>
            </a:r>
            <a:endParaRPr kumimoji="1" lang="en-US" altLang="ja-JP" dirty="0"/>
          </a:p>
        </p:txBody>
      </p:sp>
    </p:spTree>
    <p:extLst>
      <p:ext uri="{BB962C8B-B14F-4D97-AF65-F5344CB8AC3E}">
        <p14:creationId xmlns:p14="http://schemas.microsoft.com/office/powerpoint/2010/main" val="287326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D05A25F2-7DFC-9041-8394-B8FF32A2647D}"/>
                  </a:ext>
                </a:extLst>
              </p:cNvPr>
              <p:cNvSpPr>
                <a:spLocks noGrp="1"/>
              </p:cNvSpPr>
              <p:nvPr>
                <p:ph idx="1"/>
              </p:nvPr>
            </p:nvSpPr>
            <p:spPr/>
            <p:txBody>
              <a:bodyPr/>
              <a:lstStyle/>
              <a:p>
                <a:r>
                  <a:rPr kumimoji="1" lang="ja-JP" altLang="en-US"/>
                  <a:t>方策</a:t>
                </a:r>
                <a14:m>
                  <m:oMath xmlns:m="http://schemas.openxmlformats.org/officeDocument/2006/math">
                    <m:r>
                      <a:rPr kumimoji="1" lang="ja-JP" altLang="en-US" i="1" smtClean="0">
                        <a:latin typeface="Cambria Math" panose="02040503050406030204" pitchFamily="18" charset="0"/>
                      </a:rPr>
                      <m:t>𝜋</m:t>
                    </m:r>
                  </m:oMath>
                </a14:m>
                <a:r>
                  <a:rPr kumimoji="1" lang="ja-JP" altLang="en-US"/>
                  <a:t>をパラメータ</a:t>
                </a:r>
                <a14:m>
                  <m:oMath xmlns:m="http://schemas.openxmlformats.org/officeDocument/2006/math">
                    <m:r>
                      <a:rPr kumimoji="1" lang="ja-JP" altLang="en-US" i="1" smtClean="0">
                        <a:latin typeface="Cambria Math" panose="02040503050406030204" pitchFamily="18" charset="0"/>
                      </a:rPr>
                      <m:t>𝜃</m:t>
                    </m:r>
                  </m:oMath>
                </a14:m>
                <a:r>
                  <a:rPr kumimoji="1" lang="ja-JP" altLang="en-US"/>
                  <a:t>をもつ関数</a:t>
                </a:r>
                <a:r>
                  <a:rPr kumimoji="1" lang="en-US" altLang="ja-JP" dirty="0"/>
                  <a:t>(D</a:t>
                </a:r>
                <a:r>
                  <a:rPr lang="en-US" altLang="ja-JP" dirty="0"/>
                  <a:t>NN</a:t>
                </a:r>
                <a:r>
                  <a:rPr lang="ja-JP" altLang="en-US"/>
                  <a:t>等</a:t>
                </a:r>
                <a:r>
                  <a:rPr kumimoji="1" lang="en-US" altLang="ja-JP" dirty="0"/>
                  <a:t>)</a:t>
                </a:r>
                <a:r>
                  <a:rPr kumimoji="1" lang="ja-JP" altLang="en-US"/>
                  <a:t>で表現</a:t>
                </a:r>
                <a:endParaRPr kumimoji="1" lang="en-US" altLang="ja-JP" dirty="0"/>
              </a:p>
              <a:p>
                <a:endParaRPr lang="en-US" altLang="ja-JP" dirty="0"/>
              </a:p>
              <a:p>
                <a:r>
                  <a:rPr kumimoji="1" lang="ja-JP" altLang="en-US"/>
                  <a:t>評価関数</a:t>
                </a:r>
                <a14:m>
                  <m:oMath xmlns:m="http://schemas.openxmlformats.org/officeDocument/2006/math">
                    <m:r>
                      <a:rPr kumimoji="1" lang="en-US" altLang="ja-JP" b="0" i="1" smtClean="0">
                        <a:latin typeface="Cambria Math" panose="02040503050406030204" pitchFamily="18" charset="0"/>
                      </a:rPr>
                      <m:t>𝐽</m:t>
                    </m:r>
                    <m:d>
                      <m:dPr>
                        <m:ctrlPr>
                          <a:rPr kumimoji="1"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e>
                    </m:d>
                    <m:r>
                      <a:rPr lang="en-US" altLang="ja-JP" b="0" i="1" smtClean="0">
                        <a:latin typeface="Cambria Math" panose="02040503050406030204" pitchFamily="18" charset="0"/>
                        <a:ea typeface="Cambria Math" panose="02040503050406030204" pitchFamily="18" charset="0"/>
                      </a:rPr>
                      <m:t>=</m:t>
                    </m:r>
                    <m:sSub>
                      <m:sSubPr>
                        <m:ctrlPr>
                          <a:rPr lang="en" altLang="ja-JP" i="1">
                            <a:latin typeface="Cambria Math" panose="02040503050406030204" pitchFamily="18" charset="0"/>
                            <a:ea typeface="Cambria Math" panose="02040503050406030204" pitchFamily="18" charset="0"/>
                          </a:rPr>
                        </m:ctrlPr>
                      </m:sSubPr>
                      <m:e>
                        <m:r>
                          <a:rPr lang="en" altLang="ja-JP" i="1">
                            <a:latin typeface="Cambria Math" panose="02040503050406030204" pitchFamily="18" charset="0"/>
                            <a:ea typeface="Cambria Math" panose="02040503050406030204" pitchFamily="18" charset="0"/>
                          </a:rPr>
                          <m:t>𝔼</m:t>
                        </m:r>
                      </m:e>
                      <m:sub>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0</m:t>
                            </m:r>
                          </m:sub>
                        </m:sSub>
                      </m:sub>
                    </m:sSub>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r>
                      <a:rPr lang="en-US" altLang="ja-JP" i="1">
                        <a:latin typeface="Cambria Math" panose="02040503050406030204" pitchFamily="18" charset="0"/>
                        <a:ea typeface="Cambria Math" panose="02040503050406030204" pitchFamily="18" charset="0"/>
                      </a:rPr>
                      <m:t>]</m:t>
                    </m:r>
                  </m:oMath>
                </a14:m>
                <a:r>
                  <a:rPr kumimoji="1" lang="ja-JP" altLang="en-US"/>
                  <a:t>の</a:t>
                </a:r>
                <a14:m>
                  <m:oMath xmlns:m="http://schemas.openxmlformats.org/officeDocument/2006/math">
                    <m:r>
                      <a:rPr lang="ja-JP" altLang="en-US" i="1">
                        <a:latin typeface="Cambria Math" panose="02040503050406030204" pitchFamily="18" charset="0"/>
                      </a:rPr>
                      <m:t>𝜃</m:t>
                    </m:r>
                  </m:oMath>
                </a14:m>
                <a:r>
                  <a:rPr kumimoji="1" lang="ja-JP" altLang="en-US"/>
                  <a:t>勾配を用いて方策を更新</a:t>
                </a:r>
                <a:endParaRPr kumimoji="1" lang="en-US" altLang="ja-JP" dirty="0"/>
              </a:p>
              <a:p>
                <a:endParaRPr lang="en-US" altLang="ja-JP" dirty="0"/>
              </a:p>
              <a:p>
                <a:r>
                  <a:rPr kumimoji="1" lang="ja-JP" altLang="en-US"/>
                  <a:t>決定的方策勾配定理</a:t>
                </a:r>
                <a:r>
                  <a:rPr kumimoji="1" lang="en-US" altLang="ja-JP" dirty="0"/>
                  <a:t>[2]</a:t>
                </a:r>
              </a:p>
              <a:p>
                <a:pPr lvl="1"/>
                <a:r>
                  <a:rPr kumimoji="1" lang="ja-JP" altLang="en-US"/>
                  <a:t>方策</a:t>
                </a:r>
                <a:r>
                  <a:rPr lang="ja-JP" altLang="en-US"/>
                  <a:t>が状態</a:t>
                </a:r>
                <a14:m>
                  <m:oMath xmlns:m="http://schemas.openxmlformats.org/officeDocument/2006/math">
                    <m:r>
                      <a:rPr lang="en-US" altLang="ja-JP" b="0" i="1" smtClean="0">
                        <a:latin typeface="Cambria Math" panose="02040503050406030204" pitchFamily="18" charset="0"/>
                      </a:rPr>
                      <m:t>𝑠</m:t>
                    </m:r>
                  </m:oMath>
                </a14:m>
                <a:r>
                  <a:rPr lang="ja-JP" altLang="en-US"/>
                  <a:t>から行動</a:t>
                </a:r>
                <a14:m>
                  <m:oMath xmlns:m="http://schemas.openxmlformats.org/officeDocument/2006/math">
                    <m:r>
                      <a:rPr lang="en-US" altLang="ja-JP" b="0" i="1" smtClean="0">
                        <a:latin typeface="Cambria Math" panose="02040503050406030204" pitchFamily="18" charset="0"/>
                      </a:rPr>
                      <m:t>𝑎</m:t>
                    </m:r>
                  </m:oMath>
                </a14:m>
                <a:r>
                  <a:rPr lang="ja-JP" altLang="en-US"/>
                  <a:t>へ</a:t>
                </a:r>
                <a:r>
                  <a:rPr kumimoji="1" lang="ja-JP" altLang="en-US"/>
                  <a:t>の関数の場合の勾配</a:t>
                </a:r>
              </a:p>
            </p:txBody>
          </p:sp>
        </mc:Choice>
        <mc:Fallback xmlns="">
          <p:sp>
            <p:nvSpPr>
              <p:cNvPr id="2" name="コンテンツ プレースホルダー 1">
                <a:extLst>
                  <a:ext uri="{FF2B5EF4-FFF2-40B4-BE49-F238E27FC236}">
                    <a16:creationId xmlns:a16="http://schemas.microsoft.com/office/drawing/2014/main" id="{D05A25F2-7DFC-9041-8394-B8FF32A2647D}"/>
                  </a:ext>
                </a:extLst>
              </p:cNvPr>
              <p:cNvSpPr>
                <a:spLocks noGrp="1" noRot="1" noChangeAspect="1" noMove="1" noResize="1" noEditPoints="1" noAdjustHandles="1" noChangeArrowheads="1" noChangeShapeType="1" noTextEdit="1"/>
              </p:cNvSpPr>
              <p:nvPr>
                <p:ph idx="1"/>
              </p:nvPr>
            </p:nvSpPr>
            <p:spPr>
              <a:blipFill>
                <a:blip r:embed="rId2"/>
                <a:stretch>
                  <a:fillRect l="-598"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8F1BC44D-F411-DC43-BF99-47192DFA89C3}"/>
              </a:ext>
            </a:extLst>
          </p:cNvPr>
          <p:cNvSpPr>
            <a:spLocks noGrp="1"/>
          </p:cNvSpPr>
          <p:nvPr>
            <p:ph type="title"/>
          </p:nvPr>
        </p:nvSpPr>
        <p:spPr/>
        <p:txBody>
          <a:bodyPr/>
          <a:lstStyle/>
          <a:p>
            <a:r>
              <a:rPr kumimoji="1" lang="ja-JP" altLang="en-US"/>
              <a:t>方策勾配型</a:t>
            </a:r>
            <a:r>
              <a:rPr kumimoji="1" lang="en-US" altLang="ja-JP" dirty="0"/>
              <a:t>(</a:t>
            </a:r>
            <a:r>
              <a:rPr kumimoji="1" lang="ja-JP" altLang="en-US"/>
              <a:t>深層</a:t>
            </a:r>
            <a:r>
              <a:rPr kumimoji="1" lang="en-US" altLang="ja-JP" dirty="0"/>
              <a:t>)</a:t>
            </a:r>
            <a:r>
              <a:rPr kumimoji="1" lang="ja-JP" altLang="en-US"/>
              <a:t>強化学習</a:t>
            </a:r>
          </a:p>
        </p:txBody>
      </p:sp>
      <p:sp>
        <p:nvSpPr>
          <p:cNvPr id="4" name="日付プレースホルダー 3">
            <a:extLst>
              <a:ext uri="{FF2B5EF4-FFF2-40B4-BE49-F238E27FC236}">
                <a16:creationId xmlns:a16="http://schemas.microsoft.com/office/drawing/2014/main" id="{6FB9BD1A-ED24-8746-8CBF-A593BAE7B4E1}"/>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D843606-B95A-674C-84E6-734891FD3968}"/>
                  </a:ext>
                </a:extLst>
              </p:cNvPr>
              <p:cNvSpPr txBox="1"/>
              <p:nvPr/>
            </p:nvSpPr>
            <p:spPr>
              <a:xfrm>
                <a:off x="1526721" y="3804105"/>
                <a:ext cx="5205912" cy="6605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lang="en-US" altLang="ja-JP" i="1">
                          <a:latin typeface="Cambria Math" panose="02040503050406030204" pitchFamily="18" charset="0"/>
                        </a:rPr>
                        <m:t>𝐽</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𝑆</m:t>
                          </m:r>
                        </m:sub>
                        <m:sup>
                          <m:r>
                            <a:rPr kumimoji="1" lang="en-US" altLang="ja-JP" b="0" i="1" smtClean="0">
                              <a:latin typeface="Cambria Math" panose="02040503050406030204" pitchFamily="18" charset="0"/>
                            </a:rPr>
                            <m:t> </m:t>
                          </m:r>
                        </m:sup>
                        <m:e>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𝜌</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r>
                                <a:rPr kumimoji="1" lang="en-US" altLang="ja-JP" i="1">
                                  <a:latin typeface="Cambria Math" panose="02040503050406030204" pitchFamily="18" charset="0"/>
                                </a:rPr>
                                <m:t>,</m:t>
                              </m:r>
                              <m:r>
                                <a:rPr kumimoji="1" lang="en-US" altLang="ja-JP" i="1">
                                  <a:latin typeface="Cambria Math" panose="02040503050406030204" pitchFamily="18" charset="0"/>
                                </a:rPr>
                                <m:t>𝑎</m:t>
                              </m:r>
                            </m:e>
                          </m:d>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r>
                                <a:rPr kumimoji="1"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e>
                              </m:d>
                            </m:sub>
                          </m:sSub>
                          <m:r>
                            <a:rPr lang="en-US" altLang="ja-JP" b="0" i="1" smtClean="0">
                              <a:latin typeface="Cambria Math" panose="02040503050406030204" pitchFamily="18" charset="0"/>
                              <a:ea typeface="Cambria Math" panose="02040503050406030204" pitchFamily="18" charset="0"/>
                            </a:rPr>
                            <m:t>𝑑𝑠</m:t>
                          </m:r>
                        </m:e>
                      </m:nary>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FD843606-B95A-674C-84E6-734891FD3968}"/>
                  </a:ext>
                </a:extLst>
              </p:cNvPr>
              <p:cNvSpPr txBox="1">
                <a:spLocks noRot="1" noChangeAspect="1" noMove="1" noResize="1" noEditPoints="1" noAdjustHandles="1" noChangeArrowheads="1" noChangeShapeType="1" noTextEdit="1"/>
              </p:cNvSpPr>
              <p:nvPr/>
            </p:nvSpPr>
            <p:spPr>
              <a:xfrm>
                <a:off x="1526721" y="3804105"/>
                <a:ext cx="5205912" cy="660502"/>
              </a:xfrm>
              <a:prstGeom prst="rect">
                <a:avLst/>
              </a:prstGeom>
              <a:blipFill>
                <a:blip r:embed="rId3"/>
                <a:stretch>
                  <a:fillRect t="-176923" b="-2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07C956E-C66F-AB4A-91D8-58926A78AF65}"/>
                  </a:ext>
                </a:extLst>
              </p:cNvPr>
              <p:cNvSpPr txBox="1"/>
              <p:nvPr/>
            </p:nvSpPr>
            <p:spPr>
              <a:xfrm>
                <a:off x="1685533" y="4404892"/>
                <a:ext cx="468314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chemeClr val="bg1">
                                  <a:lumMod val="50000"/>
                                </a:schemeClr>
                              </a:solidFill>
                              <a:latin typeface="Cambria Math" panose="02040503050406030204" pitchFamily="18" charset="0"/>
                              <a:ea typeface="Cambria Math" panose="02040503050406030204" pitchFamily="18" charset="0"/>
                            </a:rPr>
                          </m:ctrlPr>
                        </m:sSupPr>
                        <m:e>
                          <m:r>
                            <a:rPr kumimoji="1" lang="en-US" altLang="ja-JP" i="1">
                              <a:solidFill>
                                <a:schemeClr val="bg1">
                                  <a:lumMod val="50000"/>
                                </a:schemeClr>
                              </a:solidFill>
                              <a:latin typeface="Cambria Math" panose="02040503050406030204" pitchFamily="18" charset="0"/>
                              <a:ea typeface="Cambria Math" panose="02040503050406030204" pitchFamily="18" charset="0"/>
                            </a:rPr>
                            <m:t>𝜌</m:t>
                          </m:r>
                        </m:e>
                        <m:sup>
                          <m:sSub>
                            <m:sSubPr>
                              <m:ctrlPr>
                                <a:rPr lang="en-US" altLang="ja-JP" i="1">
                                  <a:solidFill>
                                    <a:schemeClr val="bg1">
                                      <a:lumMod val="50000"/>
                                    </a:schemeClr>
                                  </a:solidFill>
                                  <a:latin typeface="Cambria Math" panose="02040503050406030204" pitchFamily="18" charset="0"/>
                                </a:rPr>
                              </m:ctrlPr>
                            </m:sSubPr>
                            <m:e>
                              <m:r>
                                <a:rPr lang="en-US" altLang="ja-JP" i="1">
                                  <a:solidFill>
                                    <a:schemeClr val="bg1">
                                      <a:lumMod val="50000"/>
                                    </a:schemeClr>
                                  </a:solidFill>
                                  <a:latin typeface="Cambria Math" panose="02040503050406030204" pitchFamily="18" charset="0"/>
                                  <a:ea typeface="Cambria Math" panose="02040503050406030204" pitchFamily="18" charset="0"/>
                                </a:rPr>
                                <m:t>𝜋</m:t>
                              </m:r>
                            </m:e>
                            <m:sub>
                              <m:r>
                                <a:rPr lang="en-US" altLang="ja-JP" i="1">
                                  <a:solidFill>
                                    <a:schemeClr val="bg1">
                                      <a:lumMod val="50000"/>
                                    </a:schemeClr>
                                  </a:solidFill>
                                  <a:latin typeface="Cambria Math" panose="02040503050406030204" pitchFamily="18" charset="0"/>
                                  <a:ea typeface="Cambria Math" panose="02040503050406030204" pitchFamily="18" charset="0"/>
                                </a:rPr>
                                <m:t>𝜃</m:t>
                              </m:r>
                            </m:sub>
                          </m:sSub>
                        </m:sup>
                      </m:sSup>
                      <m:r>
                        <a:rPr kumimoji="1" lang="en-US" altLang="ja-JP"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r>
                        <a:rPr kumimoji="1" lang="en-US" altLang="ja-JP"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rPr>
                        <m:t>=</m:t>
                      </m:r>
                      <m:nary>
                        <m:naryPr>
                          <m:ctrlPr>
                            <a:rPr kumimoji="1" lang="en-US" altLang="ja-JP" b="0" i="1" smtClean="0">
                              <a:solidFill>
                                <a:schemeClr val="bg1">
                                  <a:lumMod val="50000"/>
                                </a:schemeClr>
                              </a:solidFill>
                              <a:latin typeface="Cambria Math" panose="02040503050406030204" pitchFamily="18" charset="0"/>
                            </a:rPr>
                          </m:ctrlPr>
                        </m:naryPr>
                        <m:sub>
                          <m:r>
                            <m:rPr>
                              <m:brk m:alnAt="23"/>
                            </m:rPr>
                            <a:rPr kumimoji="1" lang="en-US" altLang="ja-JP" b="0" i="1" smtClean="0">
                              <a:solidFill>
                                <a:schemeClr val="bg1">
                                  <a:lumMod val="50000"/>
                                </a:schemeClr>
                              </a:solidFill>
                              <a:latin typeface="Cambria Math" panose="02040503050406030204" pitchFamily="18" charset="0"/>
                            </a:rPr>
                            <m:t>𝑆</m:t>
                          </m:r>
                        </m:sub>
                        <m:sup>
                          <m:r>
                            <a:rPr kumimoji="1" lang="en-US" altLang="ja-JP" b="0" i="1" smtClean="0">
                              <a:solidFill>
                                <a:schemeClr val="bg1">
                                  <a:lumMod val="50000"/>
                                </a:schemeClr>
                              </a:solidFill>
                              <a:latin typeface="Cambria Math" panose="02040503050406030204" pitchFamily="18" charset="0"/>
                            </a:rPr>
                            <m:t> </m:t>
                          </m:r>
                        </m:sup>
                        <m:e>
                          <m:nary>
                            <m:naryPr>
                              <m:chr m:val="∑"/>
                              <m:ctrlPr>
                                <a:rPr kumimoji="1" lang="en-US" altLang="ja-JP" b="0" i="1" smtClean="0">
                                  <a:solidFill>
                                    <a:schemeClr val="bg1">
                                      <a:lumMod val="50000"/>
                                    </a:schemeClr>
                                  </a:solidFill>
                                  <a:latin typeface="Cambria Math" panose="02040503050406030204" pitchFamily="18" charset="0"/>
                                </a:rPr>
                              </m:ctrlPr>
                            </m:naryPr>
                            <m:sub>
                              <m:r>
                                <m:rPr>
                                  <m:brk m:alnAt="23"/>
                                </m:rPr>
                                <a:rPr kumimoji="1" lang="en-US" altLang="ja-JP" b="0" i="1" smtClean="0">
                                  <a:solidFill>
                                    <a:schemeClr val="bg1">
                                      <a:lumMod val="50000"/>
                                    </a:schemeClr>
                                  </a:solidFill>
                                  <a:latin typeface="Cambria Math" panose="02040503050406030204" pitchFamily="18" charset="0"/>
                                </a:rPr>
                                <m:t>𝑡</m:t>
                              </m:r>
                              <m:r>
                                <a:rPr kumimoji="1" lang="en-US" altLang="ja-JP" b="0" i="1" smtClean="0">
                                  <a:solidFill>
                                    <a:schemeClr val="bg1">
                                      <a:lumMod val="50000"/>
                                    </a:schemeClr>
                                  </a:solidFill>
                                  <a:latin typeface="Cambria Math" panose="02040503050406030204" pitchFamily="18" charset="0"/>
                                </a:rPr>
                                <m:t>=0</m:t>
                              </m:r>
                            </m:sub>
                            <m:sup>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sup>
                            <m:e>
                              <m:sSup>
                                <m:sSupPr>
                                  <m:ctrlPr>
                                    <a:rPr kumimoji="1" lang="en-US" altLang="ja-JP" b="0" i="1" smtClean="0">
                                      <a:solidFill>
                                        <a:schemeClr val="bg1">
                                          <a:lumMod val="50000"/>
                                        </a:schemeClr>
                                      </a:solidFill>
                                      <a:latin typeface="Cambria Math" panose="02040503050406030204" pitchFamily="18" charset="0"/>
                                    </a:rPr>
                                  </m:ctrlPr>
                                </m:sSupPr>
                                <m:e>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𝛾</m:t>
                                  </m:r>
                                </m:e>
                                <m:sup>
                                  <m:r>
                                    <a:rPr kumimoji="1" lang="en-US" altLang="ja-JP" b="0" i="1" smtClean="0">
                                      <a:solidFill>
                                        <a:schemeClr val="bg1">
                                          <a:lumMod val="50000"/>
                                        </a:schemeClr>
                                      </a:solidFill>
                                      <a:latin typeface="Cambria Math" panose="02040503050406030204" pitchFamily="18" charset="0"/>
                                    </a:rPr>
                                    <m:t>𝑡</m:t>
                                  </m:r>
                                </m:sup>
                              </m:sSup>
                              <m:sSub>
                                <m:sSubPr>
                                  <m:ctrlPr>
                                    <a:rPr kumimoji="1" lang="en-US" altLang="ja-JP" b="0" i="1" smtClean="0">
                                      <a:solidFill>
                                        <a:schemeClr val="bg1">
                                          <a:lumMod val="50000"/>
                                        </a:schemeClr>
                                      </a:solidFill>
                                      <a:latin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rPr>
                                    <m:t>𝑑</m:t>
                                  </m:r>
                                </m:e>
                                <m:sub>
                                  <m:r>
                                    <a:rPr kumimoji="1" lang="en-US" altLang="ja-JP" b="0" i="1" smtClean="0">
                                      <a:solidFill>
                                        <a:schemeClr val="bg1">
                                          <a:lumMod val="50000"/>
                                        </a:schemeClr>
                                      </a:solidFill>
                                      <a:latin typeface="Cambria Math" panose="02040503050406030204" pitchFamily="18" charset="0"/>
                                    </a:rPr>
                                    <m:t>0</m:t>
                                  </m:r>
                                </m:sub>
                              </m:sSub>
                              <m:d>
                                <m:dPr>
                                  <m:ctrlPr>
                                    <a:rPr kumimoji="1" lang="en-US" altLang="ja-JP" b="0" i="1" smtClean="0">
                                      <a:solidFill>
                                        <a:schemeClr val="bg1">
                                          <a:lumMod val="50000"/>
                                        </a:schemeClr>
                                      </a:solidFill>
                                      <a:latin typeface="Cambria Math" panose="02040503050406030204" pitchFamily="18" charset="0"/>
                                    </a:rPr>
                                  </m:ctrlPr>
                                </m:dPr>
                                <m:e>
                                  <m:sSub>
                                    <m:sSubPr>
                                      <m:ctrlPr>
                                        <a:rPr kumimoji="1" lang="en-US" altLang="ja-JP" b="0" i="1" smtClean="0">
                                          <a:solidFill>
                                            <a:schemeClr val="bg1">
                                              <a:lumMod val="50000"/>
                                            </a:schemeClr>
                                          </a:solidFill>
                                          <a:latin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rPr>
                                        <m:t>𝑠</m:t>
                                      </m:r>
                                    </m:e>
                                    <m:sub>
                                      <m:r>
                                        <a:rPr kumimoji="1" lang="en-US" altLang="ja-JP" b="0" i="1" smtClean="0">
                                          <a:solidFill>
                                            <a:schemeClr val="bg1">
                                              <a:lumMod val="50000"/>
                                            </a:schemeClr>
                                          </a:solidFill>
                                          <a:latin typeface="Cambria Math" panose="02040503050406030204" pitchFamily="18" charset="0"/>
                                        </a:rPr>
                                        <m:t>0</m:t>
                                      </m:r>
                                    </m:sub>
                                  </m:sSub>
                                </m:e>
                              </m:d>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𝑃𝑟</m:t>
                              </m:r>
                              <m:d>
                                <m:dPr>
                                  <m:ctrlP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e>
                                    <m:sub>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0</m:t>
                                      </m:r>
                                    </m:sub>
                                  </m:sSub>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𝑡</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𝜋</m:t>
                                  </m:r>
                                </m:e>
                              </m:d>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𝑑</m:t>
                              </m:r>
                              <m:sSub>
                                <m:sSubPr>
                                  <m:ctrlP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e>
                                <m:sub>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0</m:t>
                                  </m:r>
                                </m:sub>
                              </m:sSub>
                            </m:e>
                          </m:nary>
                        </m:e>
                      </m:nary>
                    </m:oMath>
                  </m:oMathPara>
                </a14:m>
                <a:endParaRPr kumimoji="1" lang="ja-JP" altLang="en-US">
                  <a:solidFill>
                    <a:schemeClr val="bg1">
                      <a:lumMod val="50000"/>
                    </a:schemeClr>
                  </a:solidFill>
                  <a:latin typeface="Cambria" panose="02040503050406030204" pitchFamily="18" charset="0"/>
                </a:endParaRPr>
              </a:p>
            </p:txBody>
          </p:sp>
        </mc:Choice>
        <mc:Fallback xmlns="">
          <p:sp>
            <p:nvSpPr>
              <p:cNvPr id="7" name="テキスト ボックス 6">
                <a:extLst>
                  <a:ext uri="{FF2B5EF4-FFF2-40B4-BE49-F238E27FC236}">
                    <a16:creationId xmlns:a16="http://schemas.microsoft.com/office/drawing/2014/main" id="{407C956E-C66F-AB4A-91D8-58926A78AF65}"/>
                  </a:ext>
                </a:extLst>
              </p:cNvPr>
              <p:cNvSpPr txBox="1">
                <a:spLocks noRot="1" noChangeAspect="1" noMove="1" noResize="1" noEditPoints="1" noAdjustHandles="1" noChangeArrowheads="1" noChangeShapeType="1" noTextEdit="1"/>
              </p:cNvSpPr>
              <p:nvPr/>
            </p:nvSpPr>
            <p:spPr>
              <a:xfrm>
                <a:off x="1685533" y="4404892"/>
                <a:ext cx="4683142" cy="847861"/>
              </a:xfrm>
              <a:prstGeom prst="rect">
                <a:avLst/>
              </a:prstGeom>
              <a:blipFill>
                <a:blip r:embed="rId4"/>
                <a:stretch>
                  <a:fillRect t="-120588" b="-182353"/>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B4DCDF25-8285-344B-9147-6534A5CC5C10}"/>
              </a:ext>
            </a:extLst>
          </p:cNvPr>
          <p:cNvSpPr/>
          <p:nvPr/>
        </p:nvSpPr>
        <p:spPr>
          <a:xfrm>
            <a:off x="335572" y="5955733"/>
            <a:ext cx="7561519" cy="276999"/>
          </a:xfrm>
          <a:prstGeom prst="rect">
            <a:avLst/>
          </a:prstGeom>
        </p:spPr>
        <p:txBody>
          <a:bodyPr wrap="square">
            <a:spAutoFit/>
          </a:bodyPr>
          <a:lstStyle/>
          <a:p>
            <a:r>
              <a:rPr kumimoji="1" lang="en-US" altLang="ja-JP" sz="1200" dirty="0">
                <a:latin typeface="Cambria" panose="02040503050406030204" pitchFamily="18" charset="0"/>
              </a:rPr>
              <a:t>[2]: D. Silver et al., “Deterministic Policy Gradient Algorithms”, In  </a:t>
            </a:r>
            <a:r>
              <a:rPr kumimoji="1" lang="en-US" altLang="ja-JP" sz="1200" i="1" dirty="0">
                <a:latin typeface="Cambria" panose="02040503050406030204" pitchFamily="18" charset="0"/>
              </a:rPr>
              <a:t>Proc. of ICML</a:t>
            </a:r>
            <a:r>
              <a:rPr kumimoji="1" lang="en-US" altLang="ja-JP" sz="1200" dirty="0">
                <a:latin typeface="Cambria" panose="02040503050406030204" pitchFamily="18" charset="0"/>
              </a:rPr>
              <a:t>, 2014.</a:t>
            </a:r>
            <a:endParaRPr kumimoji="1" lang="ja-JP" altLang="en-US" sz="1200">
              <a:latin typeface="Cambria" panose="02040503050406030204" pitchFamily="18" charset="0"/>
            </a:endParaRPr>
          </a:p>
        </p:txBody>
      </p:sp>
      <p:sp>
        <p:nvSpPr>
          <p:cNvPr id="9" name="スライド番号プレースホルダー 8">
            <a:extLst>
              <a:ext uri="{FF2B5EF4-FFF2-40B4-BE49-F238E27FC236}">
                <a16:creationId xmlns:a16="http://schemas.microsoft.com/office/drawing/2014/main" id="{E1B8A7B2-8D19-0443-A0C2-EF98916C388D}"/>
              </a:ext>
            </a:extLst>
          </p:cNvPr>
          <p:cNvSpPr>
            <a:spLocks noGrp="1"/>
          </p:cNvSpPr>
          <p:nvPr>
            <p:ph type="sldNum" sz="quarter" idx="12"/>
          </p:nvPr>
        </p:nvSpPr>
        <p:spPr/>
        <p:txBody>
          <a:bodyPr/>
          <a:lstStyle/>
          <a:p>
            <a:fld id="{5D57FD6B-29A3-3249-A29F-ABF600A8FF13}" type="slidenum">
              <a:rPr kumimoji="1" lang="ja-JP" altLang="en-US" smtClean="0"/>
              <a:t>5</a:t>
            </a:fld>
            <a:r>
              <a:rPr kumimoji="1" lang="en-US" altLang="ja-JP"/>
              <a:t>/12</a:t>
            </a:r>
            <a:endParaRPr kumimoji="1" lang="en-US" altLang="ja-JP" dirty="0"/>
          </a:p>
        </p:txBody>
      </p:sp>
    </p:spTree>
    <p:extLst>
      <p:ext uri="{BB962C8B-B14F-4D97-AF65-F5344CB8AC3E}">
        <p14:creationId xmlns:p14="http://schemas.microsoft.com/office/powerpoint/2010/main" val="18907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9F2E8F34-AE3B-8245-BC8A-9C67FEA3C1DB}"/>
                  </a:ext>
                </a:extLst>
              </p:cNvPr>
              <p:cNvSpPr>
                <a:spLocks noGrp="1"/>
              </p:cNvSpPr>
              <p:nvPr>
                <p:ph idx="1"/>
              </p:nvPr>
            </p:nvSpPr>
            <p:spPr/>
            <p:txBody>
              <a:bodyPr/>
              <a:lstStyle/>
              <a:p>
                <a:r>
                  <a:rPr kumimoji="1" lang="ja-JP" altLang="en-US"/>
                  <a:t>強化学習はステップ毎のコストの和に対する最適化問題</a:t>
                </a:r>
                <a:endParaRPr kumimoji="1" lang="en-US" altLang="ja-JP" dirty="0"/>
              </a:p>
              <a:p>
                <a:r>
                  <a:rPr kumimoji="1" lang="ja-JP" altLang="en-US"/>
                  <a:t>通信することを</a:t>
                </a:r>
                <a:r>
                  <a:rPr kumimoji="1" lang="en-US" altLang="ja-JP" dirty="0"/>
                  <a:t>1</a:t>
                </a:r>
                <a:r>
                  <a:rPr lang="ja-JP" altLang="en-US"/>
                  <a:t>つ</a:t>
                </a:r>
                <a:r>
                  <a:rPr kumimoji="1" lang="ja-JP" altLang="en-US"/>
                  <a:t>のステップとみなして</a:t>
                </a:r>
                <a:r>
                  <a:rPr kumimoji="1" lang="en-US" altLang="ja-JP" dirty="0"/>
                  <a:t>, </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kumimoji="1" lang="ja-JP" altLang="en-US"/>
                  <a:t>を分解</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14:m>
                  <m:oMath xmlns:m="http://schemas.openxmlformats.org/officeDocument/2006/math">
                    <m:r>
                      <a:rPr kumimoji="1" lang="en-US" altLang="ja-JP" b="0" i="1" smtClean="0">
                        <a:latin typeface="Cambria Math" panose="02040503050406030204" pitchFamily="18" charset="0"/>
                      </a:rPr>
                      <m:t>𝑄</m:t>
                    </m:r>
                  </m:oMath>
                </a14:m>
                <a:r>
                  <a:rPr kumimoji="1" lang="ja-JP" altLang="en-US"/>
                  <a:t>関数のベルマン方程式</a:t>
                </a:r>
                <a:endParaRPr kumimoji="1" lang="en-US" altLang="ja-JP" dirty="0"/>
              </a:p>
              <a:p>
                <a:endParaRPr lang="en-US" altLang="ja-JP" dirty="0"/>
              </a:p>
              <a:p>
                <a:endParaRPr kumimoji="1" lang="en-US" altLang="ja-JP" dirty="0"/>
              </a:p>
              <a:p>
                <a:pPr lvl="1"/>
                <a:r>
                  <a:rPr lang="ja-JP" altLang="en-US"/>
                  <a:t>次ステップ以降の価値にかかる割引率が</a:t>
                </a:r>
                <a14:m>
                  <m:oMath xmlns:m="http://schemas.openxmlformats.org/officeDocument/2006/math">
                    <m:r>
                      <a:rPr lang="ja-JP" altLang="en-US" i="1" smtClean="0">
                        <a:latin typeface="Cambria Math" panose="02040503050406030204" pitchFamily="18" charset="0"/>
                      </a:rPr>
                      <m:t>𝜏</m:t>
                    </m:r>
                  </m:oMath>
                </a14:m>
                <a:r>
                  <a:rPr kumimoji="1" lang="ja-JP" altLang="en-US"/>
                  <a:t>によって変動する</a:t>
                </a:r>
                <a:endParaRPr kumimoji="1" lang="en-US" altLang="ja-JP" dirty="0"/>
              </a:p>
              <a:p>
                <a:pPr lvl="1"/>
                <a:r>
                  <a:rPr kumimoji="1" lang="ja-JP" altLang="en-US">
                    <a:solidFill>
                      <a:srgbClr val="FF0000"/>
                    </a:solidFill>
                  </a:rPr>
                  <a:t>決定的方策勾配定理が使えない</a:t>
                </a:r>
              </a:p>
            </p:txBody>
          </p:sp>
        </mc:Choice>
        <mc:Fallback>
          <p:sp>
            <p:nvSpPr>
              <p:cNvPr id="2" name="コンテンツ プレースホルダー 1">
                <a:extLst>
                  <a:ext uri="{FF2B5EF4-FFF2-40B4-BE49-F238E27FC236}">
                    <a16:creationId xmlns:a16="http://schemas.microsoft.com/office/drawing/2014/main" id="{9F2E8F34-AE3B-8245-BC8A-9C67FEA3C1DB}"/>
                  </a:ext>
                </a:extLst>
              </p:cNvPr>
              <p:cNvSpPr>
                <a:spLocks noGrp="1" noRot="1" noChangeAspect="1" noMove="1" noResize="1" noEditPoints="1" noAdjustHandles="1" noChangeArrowheads="1" noChangeShapeType="1" noTextEdit="1"/>
              </p:cNvSpPr>
              <p:nvPr>
                <p:ph idx="1"/>
              </p:nvPr>
            </p:nvSpPr>
            <p:spPr>
              <a:blipFill>
                <a:blip r:embed="rId3"/>
                <a:stretch>
                  <a:fillRect l="-598" t="-1266" b="-50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548BE8A1-A18A-3645-AE25-2D9FC3F36E90}"/>
              </a:ext>
            </a:extLst>
          </p:cNvPr>
          <p:cNvSpPr>
            <a:spLocks noGrp="1"/>
          </p:cNvSpPr>
          <p:nvPr>
            <p:ph type="title"/>
          </p:nvPr>
        </p:nvSpPr>
        <p:spPr/>
        <p:txBody>
          <a:bodyPr/>
          <a:lstStyle/>
          <a:p>
            <a:r>
              <a:rPr lang="ja-JP" altLang="en-US"/>
              <a:t>強化学習問題としての定式化</a:t>
            </a:r>
            <a:endParaRPr kumimoji="1" lang="ja-JP" altLang="en-US"/>
          </a:p>
        </p:txBody>
      </p:sp>
      <p:sp>
        <p:nvSpPr>
          <p:cNvPr id="4" name="日付プレースホルダー 3">
            <a:extLst>
              <a:ext uri="{FF2B5EF4-FFF2-40B4-BE49-F238E27FC236}">
                <a16:creationId xmlns:a16="http://schemas.microsoft.com/office/drawing/2014/main" id="{7314FE63-AFB3-FF4F-B942-37E73D569FE3}"/>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07D67CA5-8F82-2A40-8EFC-3D11BE5BACF6}"/>
                  </a:ext>
                </a:extLst>
              </p:cNvPr>
              <p:cNvSpPr txBox="1"/>
              <p:nvPr/>
            </p:nvSpPr>
            <p:spPr>
              <a:xfrm>
                <a:off x="818657" y="1979912"/>
                <a:ext cx="7408503" cy="691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i="1">
                          <a:latin typeface="Cambria Math" panose="02040503050406030204" pitchFamily="18" charset="0"/>
                          <a:ea typeface="Cambria Math" panose="02040503050406030204" pitchFamily="18" charset="0"/>
                        </a:rPr>
                        <m:t>=</m:t>
                      </m:r>
                      <m:nary>
                        <m:naryPr>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0</m:t>
                          </m:r>
                        </m:sub>
                        <m:sup>
                          <m:r>
                            <a:rPr kumimoji="1" lang="en-US" altLang="ja-JP" i="1">
                              <a:latin typeface="Cambria Math" panose="02040503050406030204" pitchFamily="18" charset="0"/>
                              <a:ea typeface="Cambria Math" panose="02040503050406030204" pitchFamily="18" charset="0"/>
                            </a:rPr>
                            <m:t>∞</m:t>
                          </m:r>
                        </m:sup>
                        <m:e>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r>
                                <a:rPr kumimoji="1" lang="en-US" altLang="ja-JP" i="1">
                                  <a:latin typeface="Cambria Math" panose="02040503050406030204" pitchFamily="18" charset="0"/>
                                  <a:ea typeface="Cambria Math" panose="02040503050406030204" pitchFamily="18" charset="0"/>
                                </a:rPr>
                                <m:t>𝑡</m:t>
                              </m:r>
                            </m:sup>
                          </m:sSup>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𝔼</m:t>
                              </m:r>
                            </m:e>
                            <m:sub>
                              <m:r>
                                <a:rPr kumimoji="1" lang="en-US" altLang="ja-JP" i="1">
                                  <a:latin typeface="Cambria Math" panose="02040503050406030204" pitchFamily="18" charset="0"/>
                                  <a:ea typeface="Cambria Math" panose="02040503050406030204" pitchFamily="18" charset="0"/>
                                </a:rPr>
                                <m:t>𝑤</m:t>
                              </m:r>
                            </m:sub>
                          </m:sSub>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𝐸𝑠</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𝑢</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𝐹𝑢</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𝛽</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𝑐</m:t>
                              </m:r>
                            </m:sub>
                          </m:sSub>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𝑡</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𝑠</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0</m:t>
                              </m:r>
                            </m:e>
                          </m:d>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r>
                            <a:rPr kumimoji="1" lang="en-US" altLang="ja-JP" i="1">
                              <a:latin typeface="Cambria Math" panose="02040503050406030204" pitchFamily="18" charset="0"/>
                              <a:ea typeface="Cambria Math" panose="02040503050406030204" pitchFamily="18" charset="0"/>
                            </a:rPr>
                            <m:t>]</m:t>
                          </m:r>
                        </m:e>
                      </m:nary>
                      <m:r>
                        <a:rPr kumimoji="1" lang="en-US" altLang="ja-JP" i="1">
                          <a:latin typeface="Cambria Math" panose="02040503050406030204" pitchFamily="18" charset="0"/>
                        </a:rPr>
                        <m:t>𝑑𝑡</m:t>
                      </m:r>
                    </m:oMath>
                  </m:oMathPara>
                </a14:m>
                <a:endParaRPr kumimoji="1" lang="ja-JP" altLang="en-US">
                  <a:latin typeface="Cambria" panose="02040503050406030204" pitchFamily="18" charset="0"/>
                </a:endParaRPr>
              </a:p>
            </p:txBody>
          </p:sp>
        </mc:Choice>
        <mc:Fallback>
          <p:sp>
            <p:nvSpPr>
              <p:cNvPr id="8" name="テキスト ボックス 7">
                <a:extLst>
                  <a:ext uri="{FF2B5EF4-FFF2-40B4-BE49-F238E27FC236}">
                    <a16:creationId xmlns:a16="http://schemas.microsoft.com/office/drawing/2014/main" id="{07D67CA5-8F82-2A40-8EFC-3D11BE5BACF6}"/>
                  </a:ext>
                </a:extLst>
              </p:cNvPr>
              <p:cNvSpPr txBox="1">
                <a:spLocks noRot="1" noChangeAspect="1" noMove="1" noResize="1" noEditPoints="1" noAdjustHandles="1" noChangeArrowheads="1" noChangeShapeType="1" noTextEdit="1"/>
              </p:cNvSpPr>
              <p:nvPr/>
            </p:nvSpPr>
            <p:spPr>
              <a:xfrm>
                <a:off x="818657" y="1979912"/>
                <a:ext cx="7408503" cy="691664"/>
              </a:xfrm>
              <a:prstGeom prst="rect">
                <a:avLst/>
              </a:prstGeom>
              <a:blipFill>
                <a:blip r:embed="rId4"/>
                <a:stretch>
                  <a:fillRect t="-162963" b="-24259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DB77A4AF-52D0-CD47-BB09-5BAF4D31036F}"/>
                  </a:ext>
                </a:extLst>
              </p:cNvPr>
              <p:cNvSpPr txBox="1"/>
              <p:nvPr/>
            </p:nvSpPr>
            <p:spPr>
              <a:xfrm>
                <a:off x="1612707" y="2694955"/>
                <a:ext cx="652608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nary>
                        <m:naryPr>
                          <m:chr m:val="∑"/>
                          <m:ctrlPr>
                            <a:rPr kumimoji="1" lang="en-US" altLang="ja-JP" i="1" smtClean="0">
                              <a:solidFill>
                                <a:schemeClr val="tx1"/>
                              </a:solidFill>
                              <a:latin typeface="Cambria Math" panose="02040503050406030204" pitchFamily="18" charset="0"/>
                              <a:ea typeface="Cambria Math" panose="02040503050406030204" pitchFamily="18" charset="0"/>
                            </a:rPr>
                          </m:ctrlPr>
                        </m:naryPr>
                        <m:sub>
                          <m:r>
                            <m:rPr>
                              <m:brk m:alnAt="23"/>
                            </m:rP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=0</m:t>
                          </m:r>
                        </m:sub>
                        <m:sup>
                          <m:r>
                            <a:rPr kumimoji="1" lang="en-US" altLang="ja-JP" i="1" smtClean="0">
                              <a:solidFill>
                                <a:schemeClr val="tx1"/>
                              </a:solidFill>
                              <a:latin typeface="Cambria Math" panose="02040503050406030204" pitchFamily="18" charset="0"/>
                              <a:ea typeface="Cambria Math" panose="02040503050406030204" pitchFamily="18" charset="0"/>
                            </a:rPr>
                            <m:t>∞</m:t>
                          </m:r>
                        </m:sup>
                        <m:e>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𝑡</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sSup>
                          <m:nary>
                            <m:naryPr>
                              <m:ctrlPr>
                                <a:rPr kumimoji="1" lang="ja-JP" altLang="en-US" i="1" smtClean="0">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0</m:t>
                              </m:r>
                            </m:sub>
                            <m:sup>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i="1" smtClean="0">
                                      <a:solidFill>
                                        <a:schemeClr val="tx1"/>
                                      </a:solidFill>
                                      <a:latin typeface="Cambria Math" panose="02040503050406030204" pitchFamily="18" charset="0"/>
                                      <a:ea typeface="Cambria Math" panose="02040503050406030204" pitchFamily="18" charset="0"/>
                                    </a:rPr>
                                    <m:t>𝜏</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e>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m:t>
                                  </m:r>
                                  <m:r>
                                    <a:rPr kumimoji="1" lang="en-US" altLang="ja-JP" i="1">
                                      <a:solidFill>
                                        <a:schemeClr val="tx1"/>
                                      </a:solidFill>
                                      <a:latin typeface="Cambria Math" panose="02040503050406030204" pitchFamily="18" charset="0"/>
                                      <a:ea typeface="Cambria Math" panose="02040503050406030204" pitchFamily="18" charset="0"/>
                                    </a:rPr>
                                    <m:t>𝑡</m:t>
                                  </m:r>
                                </m:sup>
                              </m:sSup>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𝔼</m:t>
                                  </m:r>
                                </m:e>
                                <m:sub>
                                  <m:r>
                                    <a:rPr kumimoji="1" lang="en-US" altLang="ja-JP" i="1">
                                      <a:solidFill>
                                        <a:schemeClr val="tx1"/>
                                      </a:solidFill>
                                      <a:latin typeface="Cambria Math" panose="02040503050406030204" pitchFamily="18" charset="0"/>
                                      <a:ea typeface="Cambria Math" panose="02040503050406030204" pitchFamily="18" charset="0"/>
                                    </a:rPr>
                                    <m:t>𝑤</m:t>
                                  </m:r>
                                </m:sub>
                              </m:sSub>
                              <m:r>
                                <a:rPr kumimoji="1" lang="en-US" altLang="ja-JP" i="1">
                                  <a:solidFill>
                                    <a:schemeClr val="tx1"/>
                                  </a:solidFill>
                                  <a:latin typeface="Cambria Math" panose="02040503050406030204" pitchFamily="18" charset="0"/>
                                  <a:ea typeface="Cambria Math" panose="02040503050406030204" pitchFamily="18" charset="0"/>
                                </a:rPr>
                                <m:t>[</m:t>
                              </m:r>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𝑠</m:t>
                                  </m:r>
                                </m:e>
                                <m:sup>
                                  <m:r>
                                    <a:rPr kumimoji="1" lang="en-US" altLang="ja-JP" i="1">
                                      <a:solidFill>
                                        <a:schemeClr val="tx1"/>
                                      </a:solidFill>
                                      <a:latin typeface="Cambria Math" panose="02040503050406030204" pitchFamily="18" charset="0"/>
                                      <a:ea typeface="Cambria Math" panose="02040503050406030204" pitchFamily="18" charset="0"/>
                                    </a:rPr>
                                    <m:t>𝑇</m:t>
                                  </m:r>
                                </m:sup>
                              </m:sSup>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𝑡</m:t>
                                  </m:r>
                                </m:e>
                              </m:d>
                              <m:r>
                                <a:rPr kumimoji="1" lang="en-US" altLang="ja-JP" i="1">
                                  <a:solidFill>
                                    <a:schemeClr val="tx1"/>
                                  </a:solidFill>
                                  <a:latin typeface="Cambria Math" panose="02040503050406030204" pitchFamily="18" charset="0"/>
                                  <a:ea typeface="Cambria Math" panose="02040503050406030204" pitchFamily="18" charset="0"/>
                                </a:rPr>
                                <m:t>𝑄𝑠</m:t>
                              </m:r>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𝑡</m:t>
                                  </m:r>
                                </m:e>
                              </m:d>
                              <m:r>
                                <a:rPr kumimoji="1" lang="en-US" altLang="ja-JP" i="1">
                                  <a:solidFill>
                                    <a:schemeClr val="tx1"/>
                                  </a:solidFill>
                                  <a:latin typeface="Cambria Math" panose="02040503050406030204" pitchFamily="18" charset="0"/>
                                  <a:ea typeface="Cambria Math" panose="02040503050406030204" pitchFamily="18" charset="0"/>
                                </a:rPr>
                                <m:t>+</m:t>
                              </m:r>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sup>
                                  <m:r>
                                    <a:rPr kumimoji="1" lang="en-US" altLang="ja-JP" i="1">
                                      <a:solidFill>
                                        <a:schemeClr val="tx1"/>
                                      </a:solidFill>
                                      <a:latin typeface="Cambria Math" panose="02040503050406030204" pitchFamily="18" charset="0"/>
                                      <a:ea typeface="Cambria Math" panose="02040503050406030204" pitchFamily="18" charset="0"/>
                                    </a:rPr>
                                    <m:t>𝑇</m:t>
                                  </m:r>
                                </m:sup>
                              </m:sSup>
                              <m:r>
                                <a:rPr kumimoji="1" lang="en-US" altLang="ja-JP" i="1">
                                  <a:solidFill>
                                    <a:schemeClr val="tx1"/>
                                  </a:solidFill>
                                  <a:latin typeface="Cambria Math" panose="02040503050406030204" pitchFamily="18" charset="0"/>
                                  <a:ea typeface="Cambria Math" panose="02040503050406030204" pitchFamily="18" charset="0"/>
                                </a:rPr>
                                <m:t>𝑅</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𝛽</m:t>
                              </m:r>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𝑠</m:t>
                              </m:r>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0</m:t>
                                  </m:r>
                                </m:e>
                              </m:d>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r>
                                <a:rPr kumimoji="1" lang="en-US" altLang="ja-JP" i="1">
                                  <a:solidFill>
                                    <a:schemeClr val="tx1"/>
                                  </a:solidFill>
                                  <a:latin typeface="Cambria Math" panose="02040503050406030204" pitchFamily="18" charset="0"/>
                                  <a:ea typeface="Cambria Math" panose="02040503050406030204" pitchFamily="18" charset="0"/>
                                </a:rPr>
                                <m:t>]</m:t>
                              </m:r>
                            </m:e>
                          </m:nary>
                          <m:r>
                            <a:rPr kumimoji="1" lang="en-US" altLang="ja-JP" i="1">
                              <a:solidFill>
                                <a:schemeClr val="tx1"/>
                              </a:solidFill>
                              <a:latin typeface="Cambria Math" panose="02040503050406030204" pitchFamily="18" charset="0"/>
                            </a:rPr>
                            <m:t>𝑑𝑡</m:t>
                          </m:r>
                        </m:e>
                      </m:nary>
                    </m:oMath>
                  </m:oMathPara>
                </a14:m>
                <a:endParaRPr kumimoji="1" lang="ja-JP" altLang="en-US">
                  <a:latin typeface="Cambria" panose="02040503050406030204" pitchFamily="18" charset="0"/>
                </a:endParaRPr>
              </a:p>
            </p:txBody>
          </p:sp>
        </mc:Choice>
        <mc:Fallback>
          <p:sp>
            <p:nvSpPr>
              <p:cNvPr id="9" name="テキスト ボックス 8">
                <a:extLst>
                  <a:ext uri="{FF2B5EF4-FFF2-40B4-BE49-F238E27FC236}">
                    <a16:creationId xmlns:a16="http://schemas.microsoft.com/office/drawing/2014/main" id="{DB77A4AF-52D0-CD47-BB09-5BAF4D31036F}"/>
                  </a:ext>
                </a:extLst>
              </p:cNvPr>
              <p:cNvSpPr txBox="1">
                <a:spLocks noRot="1" noChangeAspect="1" noMove="1" noResize="1" noEditPoints="1" noAdjustHandles="1" noChangeArrowheads="1" noChangeShapeType="1" noTextEdit="1"/>
              </p:cNvSpPr>
              <p:nvPr/>
            </p:nvSpPr>
            <p:spPr>
              <a:xfrm>
                <a:off x="1612707" y="2694955"/>
                <a:ext cx="6526082" cy="847861"/>
              </a:xfrm>
              <a:prstGeom prst="rect">
                <a:avLst/>
              </a:prstGeom>
              <a:blipFill>
                <a:blip r:embed="rId5"/>
                <a:stretch>
                  <a:fillRect l="-7379" t="-119118" b="-183824"/>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FA1A9FFE-25E3-5C42-A7C7-423B2D8BFC81}"/>
              </a:ext>
            </a:extLst>
          </p:cNvPr>
          <p:cNvCxnSpPr>
            <a:cxnSpLocks/>
          </p:cNvCxnSpPr>
          <p:nvPr/>
        </p:nvCxnSpPr>
        <p:spPr>
          <a:xfrm>
            <a:off x="2982929" y="3460060"/>
            <a:ext cx="492603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011780EA-89DD-774D-9AED-50EF5F67C564}"/>
                  </a:ext>
                </a:extLst>
              </p:cNvPr>
              <p:cNvSpPr txBox="1"/>
              <p:nvPr/>
            </p:nvSpPr>
            <p:spPr>
              <a:xfrm>
                <a:off x="5695216" y="3522583"/>
                <a:ext cx="2435026" cy="369332"/>
              </a:xfrm>
              <a:prstGeom prst="rect">
                <a:avLst/>
              </a:prstGeom>
              <a:noFill/>
            </p:spPr>
            <p:txBody>
              <a:bodyPr wrap="none" rtlCol="0">
                <a:spAutoFit/>
              </a:bodyPr>
              <a:lstStyle/>
              <a:p>
                <a:r>
                  <a:rPr lang="ja-JP" altLang="en-US">
                    <a:solidFill>
                      <a:schemeClr val="tx1"/>
                    </a:solidFill>
                  </a:rPr>
                  <a:t>コスト</a:t>
                </a:r>
                <a:r>
                  <a:rPr kumimoji="1" lang="ja-JP" altLang="en-US">
                    <a:solidFill>
                      <a:schemeClr val="tx1"/>
                    </a:solidFill>
                  </a:rPr>
                  <a:t>関数</a:t>
                </a:r>
                <a14:m>
                  <m:oMath xmlns:m="http://schemas.openxmlformats.org/officeDocument/2006/math">
                    <m:r>
                      <a:rPr kumimoji="1" lang="en-US" altLang="ja-JP" i="1">
                        <a:solidFill>
                          <a:schemeClr val="tx1"/>
                        </a:solidFill>
                        <a:latin typeface="Cambria Math" panose="02040503050406030204" pitchFamily="18" charset="0"/>
                      </a:rPr>
                      <m:t>𝑟</m:t>
                    </m:r>
                    <m:d>
                      <m:dPr>
                        <m:ctrlPr>
                          <a:rPr kumimoji="1" lang="en-US" altLang="ja-JP" i="1">
                            <a:solidFill>
                              <a:schemeClr val="tx1"/>
                            </a:solidFill>
                            <a:latin typeface="Cambria Math" panose="02040503050406030204" pitchFamily="18" charset="0"/>
                          </a:rPr>
                        </m:ctrlPr>
                      </m:dPr>
                      <m:e>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𝑠</m:t>
                            </m:r>
                          </m:e>
                          <m:sub>
                            <m:r>
                              <a:rPr kumimoji="1" lang="en-US" altLang="ja-JP" i="1">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rPr>
                          <m:t>,</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i="1">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ea typeface="Cambria Math" panose="02040503050406030204" pitchFamily="18" charset="0"/>
                          </a:rPr>
                          <m:t> </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𝜏</m:t>
                            </m:r>
                          </m:e>
                          <m:sub>
                            <m:r>
                              <a:rPr kumimoji="1" lang="en-US" altLang="ja-JP" i="1">
                                <a:solidFill>
                                  <a:schemeClr val="tx1"/>
                                </a:solidFill>
                                <a:latin typeface="Cambria Math" panose="02040503050406030204" pitchFamily="18" charset="0"/>
                                <a:ea typeface="Cambria Math" panose="02040503050406030204" pitchFamily="18" charset="0"/>
                              </a:rPr>
                              <m:t>𝑖</m:t>
                            </m:r>
                          </m:sub>
                        </m:sSub>
                      </m:e>
                    </m:d>
                  </m:oMath>
                </a14:m>
                <a:endParaRPr kumimoji="1" lang="ja-JP" altLang="en-US">
                  <a:latin typeface="Cambria" panose="02040503050406030204" pitchFamily="18" charset="0"/>
                </a:endParaRPr>
              </a:p>
            </p:txBody>
          </p:sp>
        </mc:Choice>
        <mc:Fallback>
          <p:sp>
            <p:nvSpPr>
              <p:cNvPr id="13" name="テキスト ボックス 12">
                <a:extLst>
                  <a:ext uri="{FF2B5EF4-FFF2-40B4-BE49-F238E27FC236}">
                    <a16:creationId xmlns:a16="http://schemas.microsoft.com/office/drawing/2014/main" id="{011780EA-89DD-774D-9AED-50EF5F67C564}"/>
                  </a:ext>
                </a:extLst>
              </p:cNvPr>
              <p:cNvSpPr txBox="1">
                <a:spLocks noRot="1" noChangeAspect="1" noMove="1" noResize="1" noEditPoints="1" noAdjustHandles="1" noChangeArrowheads="1" noChangeShapeType="1" noTextEdit="1"/>
              </p:cNvSpPr>
              <p:nvPr/>
            </p:nvSpPr>
            <p:spPr>
              <a:xfrm>
                <a:off x="5695216" y="3522583"/>
                <a:ext cx="2435026" cy="369332"/>
              </a:xfrm>
              <a:prstGeom prst="rect">
                <a:avLst/>
              </a:prstGeom>
              <a:blipFill>
                <a:blip r:embed="rId6"/>
                <a:stretch>
                  <a:fillRect l="-1554" t="-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29F2044-8E27-C246-B179-1A04171C970F}"/>
                  </a:ext>
                </a:extLst>
              </p:cNvPr>
              <p:cNvSpPr txBox="1"/>
              <p:nvPr/>
            </p:nvSpPr>
            <p:spPr>
              <a:xfrm>
                <a:off x="878032" y="4647922"/>
                <a:ext cx="6995698" cy="4037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𝑄</m:t>
                          </m:r>
                        </m:e>
                        <m:sup>
                          <m:r>
                            <a:rPr kumimoji="1" lang="en-US" altLang="ja-JP" sz="2000" b="0" i="1" smtClean="0">
                              <a:latin typeface="Cambria Math" panose="02040503050406030204" pitchFamily="18" charset="0"/>
                              <a:ea typeface="Cambria Math" panose="02040503050406030204" pitchFamily="18" charset="0"/>
                            </a:rPr>
                            <m:t>𝜋</m:t>
                          </m:r>
                        </m:sup>
                      </m:sSup>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𝑟</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sSup>
                        <m:sSupPr>
                          <m:ctrlPr>
                            <a:rPr kumimoji="1" lang="en-US" altLang="ja-JP" sz="2000" b="0" i="1" smtClean="0">
                              <a:solidFill>
                                <a:srgbClr val="FF0000"/>
                              </a:solidFill>
                              <a:latin typeface="Cambria Math" panose="02040503050406030204" pitchFamily="18" charset="0"/>
                            </a:rPr>
                          </m:ctrlPr>
                        </m:sSupPr>
                        <m:e>
                          <m:r>
                            <a:rPr kumimoji="1" lang="en-US" altLang="ja-JP" sz="2000" b="0" i="1" smtClean="0">
                              <a:solidFill>
                                <a:srgbClr val="FF0000"/>
                              </a:solidFill>
                              <a:latin typeface="Cambria Math" panose="02040503050406030204" pitchFamily="18" charset="0"/>
                            </a:rPr>
                            <m:t>𝑒</m:t>
                          </m:r>
                        </m:e>
                        <m:sup>
                          <m:r>
                            <a:rPr kumimoji="1" lang="en-US" altLang="ja-JP" sz="2000" b="0" i="1" smtClean="0">
                              <a:solidFill>
                                <a:srgbClr val="FF0000"/>
                              </a:solidFill>
                              <a:latin typeface="Cambria Math" panose="02040503050406030204" pitchFamily="18" charset="0"/>
                            </a:rPr>
                            <m:t>−</m:t>
                          </m:r>
                          <m:r>
                            <a:rPr kumimoji="1" lang="en-US" altLang="ja-JP" sz="2000" b="0" i="1" smtClean="0">
                              <a:solidFill>
                                <a:srgbClr val="FF0000"/>
                              </a:solidFill>
                              <a:latin typeface="Cambria Math" panose="02040503050406030204" pitchFamily="18" charset="0"/>
                              <a:ea typeface="Cambria Math" panose="02040503050406030204" pitchFamily="18" charset="0"/>
                            </a:rPr>
                            <m:t>𝛼𝜏</m:t>
                          </m:r>
                        </m:sup>
                      </m:sSup>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𝔼</m:t>
                          </m:r>
                        </m:e>
                        <m:sub>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m:t>
                              </m:r>
                            </m:sup>
                          </m:sSup>
                        </m:sub>
                      </m:sSub>
                      <m:d>
                        <m:dPr>
                          <m:begChr m:val="["/>
                          <m:endChr m:val="]"/>
                          <m:ctrlPr>
                            <a:rPr kumimoji="1" lang="en-US" altLang="ja-JP" sz="2000" b="0" i="1" smtClean="0">
                              <a:latin typeface="Cambria Math" panose="02040503050406030204" pitchFamily="18" charset="0"/>
                            </a:rPr>
                          </m:ctrlPr>
                        </m:dPr>
                        <m:e>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𝑄</m:t>
                              </m:r>
                            </m:e>
                            <m:sup>
                              <m:r>
                                <a:rPr kumimoji="1" lang="en-US" altLang="ja-JP" sz="2000" b="0" i="1" smtClean="0">
                                  <a:latin typeface="Cambria Math" panose="02040503050406030204" pitchFamily="18" charset="0"/>
                                  <a:ea typeface="Cambria Math" panose="02040503050406030204" pitchFamily="18" charset="0"/>
                                </a:rPr>
                                <m:t>𝜋</m:t>
                              </m:r>
                            </m:sup>
                          </m:sSup>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m:t>
                              </m:r>
                            </m:sup>
                          </m:sSup>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𝜋</m:t>
                          </m:r>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𝑠</m:t>
                              </m:r>
                            </m:e>
                            <m:sup>
                              <m:r>
                                <a:rPr kumimoji="1" lang="en-US" altLang="ja-JP" sz="2000" i="1">
                                  <a:latin typeface="Cambria Math" panose="02040503050406030204" pitchFamily="18" charset="0"/>
                                </a:rPr>
                                <m:t>′</m:t>
                              </m:r>
                            </m:sup>
                          </m:sSup>
                          <m:d>
                            <m:dPr>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𝑠</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𝑢</m:t>
                              </m:r>
                              <m:r>
                                <a:rPr kumimoji="1" lang="en-US" altLang="ja-JP" sz="2000" i="1">
                                  <a:latin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rPr>
                            <m:t>)</m:t>
                          </m:r>
                        </m:e>
                      </m:d>
                    </m:oMath>
                  </m:oMathPara>
                </a14:m>
                <a:endParaRPr kumimoji="1" lang="ja-JP" altLang="en-US" sz="2000">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C29F2044-8E27-C246-B179-1A04171C970F}"/>
                  </a:ext>
                </a:extLst>
              </p:cNvPr>
              <p:cNvSpPr txBox="1">
                <a:spLocks noRot="1" noChangeAspect="1" noMove="1" noResize="1" noEditPoints="1" noAdjustHandles="1" noChangeArrowheads="1" noChangeShapeType="1" noTextEdit="1"/>
              </p:cNvSpPr>
              <p:nvPr/>
            </p:nvSpPr>
            <p:spPr>
              <a:xfrm>
                <a:off x="878032" y="4647922"/>
                <a:ext cx="6995698" cy="403765"/>
              </a:xfrm>
              <a:prstGeom prst="rect">
                <a:avLst/>
              </a:prstGeom>
              <a:blipFill>
                <a:blip r:embed="rId7"/>
                <a:stretch>
                  <a:fillRect b="-9091"/>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EF9D58CE-7ACB-8340-AC57-6BAEF4A8CBA5}"/>
              </a:ext>
            </a:extLst>
          </p:cNvPr>
          <p:cNvSpPr>
            <a:spLocks noGrp="1"/>
          </p:cNvSpPr>
          <p:nvPr>
            <p:ph type="sldNum" sz="quarter" idx="12"/>
          </p:nvPr>
        </p:nvSpPr>
        <p:spPr/>
        <p:txBody>
          <a:bodyPr/>
          <a:lstStyle/>
          <a:p>
            <a:fld id="{5D57FD6B-29A3-3249-A29F-ABF600A8FF13}" type="slidenum">
              <a:rPr kumimoji="1" lang="ja-JP" altLang="en-US" smtClean="0"/>
              <a:t>6</a:t>
            </a:fld>
            <a:r>
              <a:rPr kumimoji="1" lang="en-US" altLang="ja-JP"/>
              <a:t>/12</a:t>
            </a:r>
            <a:endParaRPr kumimoji="1" lang="en-US" altLang="ja-JP" dirty="0"/>
          </a:p>
        </p:txBody>
      </p:sp>
    </p:spTree>
    <p:extLst>
      <p:ext uri="{BB962C8B-B14F-4D97-AF65-F5344CB8AC3E}">
        <p14:creationId xmlns:p14="http://schemas.microsoft.com/office/powerpoint/2010/main" val="419560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9706E44-C5E1-C341-AECA-EBB08D9508D9}"/>
                  </a:ext>
                </a:extLst>
              </p:cNvPr>
              <p:cNvSpPr>
                <a:spLocks noGrp="1"/>
              </p:cNvSpPr>
              <p:nvPr>
                <p:ph idx="1"/>
              </p:nvPr>
            </p:nvSpPr>
            <p:spPr>
              <a:xfrm>
                <a:off x="335572" y="1103023"/>
                <a:ext cx="8480182" cy="5006090"/>
              </a:xfrm>
            </p:spPr>
            <p:txBody>
              <a:bodyPr/>
              <a:lstStyle/>
              <a:p>
                <a:r>
                  <a:rPr lang="ja-JP" altLang="en-US"/>
                  <a:t>最適セルフトリガー制御問題に対する決定的方策勾配</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lvl="1"/>
                <a14:m>
                  <m:oMath xmlns:m="http://schemas.openxmlformats.org/officeDocument/2006/math">
                    <m:r>
                      <m:rPr>
                        <m:sty m:val="p"/>
                      </m:rPr>
                      <a:rPr kumimoji="1" lang="en-US" altLang="ja-JP" b="0" i="0" smtClean="0">
                        <a:latin typeface="Cambria Math" panose="02040503050406030204" pitchFamily="18" charset="0"/>
                      </a:rPr>
                      <m:t>Pr</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rPr>
                      <m:t>)</m:t>
                    </m:r>
                  </m:oMath>
                </a14:m>
                <a:r>
                  <a:rPr kumimoji="1" lang="en-US" altLang="ja-JP" dirty="0"/>
                  <a:t>: </a:t>
                </a:r>
                <a:r>
                  <a:rPr kumimoji="1" lang="ja-JP" altLang="en-US"/>
                  <a:t>状態</a:t>
                </a:r>
                <a14:m>
                  <m:oMath xmlns:m="http://schemas.openxmlformats.org/officeDocument/2006/math">
                    <m:r>
                      <a:rPr kumimoji="1" lang="en-US" altLang="ja-JP" b="0" i="1" smtClean="0">
                        <a:latin typeface="Cambria Math" panose="02040503050406030204" pitchFamily="18" charset="0"/>
                      </a:rPr>
                      <m:t>𝑠</m:t>
                    </m:r>
                  </m:oMath>
                </a14:m>
                <a:r>
                  <a:rPr kumimoji="1" lang="ja-JP" altLang="en-US"/>
                  <a:t>から方策</a:t>
                </a:r>
                <a14:m>
                  <m:oMath xmlns:m="http://schemas.openxmlformats.org/officeDocument/2006/math">
                    <m:r>
                      <a:rPr kumimoji="1" lang="ja-JP" altLang="en-US" i="1" smtClean="0">
                        <a:latin typeface="Cambria Math" panose="02040503050406030204" pitchFamily="18" charset="0"/>
                      </a:rPr>
                      <m:t>𝜋</m:t>
                    </m:r>
                  </m:oMath>
                </a14:m>
                <a:r>
                  <a:rPr kumimoji="1" lang="ja-JP" altLang="en-US"/>
                  <a:t>で</a:t>
                </a:r>
                <a14:m>
                  <m:oMath xmlns:m="http://schemas.openxmlformats.org/officeDocument/2006/math">
                    <m:r>
                      <a:rPr lang="en-US" altLang="ja-JP" b="0" i="1" smtClean="0">
                        <a:latin typeface="Cambria Math" panose="02040503050406030204" pitchFamily="18" charset="0"/>
                      </a:rPr>
                      <m:t>𝑖</m:t>
                    </m:r>
                  </m:oMath>
                </a14:m>
                <a:r>
                  <a:rPr kumimoji="1" lang="ja-JP" altLang="en-US"/>
                  <a:t>ステップ制御して</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r>
                  <a:rPr kumimoji="1" lang="ja-JP" altLang="en-US"/>
                  <a:t>にいる確率</a:t>
                </a:r>
                <a:endParaRPr kumimoji="1" lang="en-US" altLang="ja-JP" dirty="0"/>
              </a:p>
              <a:p>
                <a:pPr lvl="1"/>
                <a:endParaRPr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49706E44-C5E1-C341-AECA-EBB08D9508D9}"/>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2"/>
                <a:stretch>
                  <a:fillRect l="-598" t="-126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2FBC3484-4A58-4542-AD83-B3827D9D392A}"/>
              </a:ext>
            </a:extLst>
          </p:cNvPr>
          <p:cNvSpPr>
            <a:spLocks noGrp="1"/>
          </p:cNvSpPr>
          <p:nvPr>
            <p:ph type="title"/>
          </p:nvPr>
        </p:nvSpPr>
        <p:spPr/>
        <p:txBody>
          <a:bodyPr/>
          <a:lstStyle/>
          <a:p>
            <a:r>
              <a:rPr kumimoji="1" lang="ja-JP" altLang="en-US"/>
              <a:t>本研究での主結果</a:t>
            </a:r>
          </a:p>
        </p:txBody>
      </p:sp>
      <p:sp>
        <p:nvSpPr>
          <p:cNvPr id="4" name="日付プレースホルダー 3">
            <a:extLst>
              <a:ext uri="{FF2B5EF4-FFF2-40B4-BE49-F238E27FC236}">
                <a16:creationId xmlns:a16="http://schemas.microsoft.com/office/drawing/2014/main" id="{41B5B66C-A0A9-1843-B8F7-122C116D8BCC}"/>
              </a:ext>
            </a:extLst>
          </p:cNvPr>
          <p:cNvSpPr>
            <a:spLocks noGrp="1"/>
          </p:cNvSpPr>
          <p:nvPr>
            <p:ph type="dt" sz="half" idx="10"/>
          </p:nvPr>
        </p:nvSpPr>
        <p:spPr/>
        <p:txBody>
          <a:bodyPr/>
          <a:lstStyle/>
          <a:p>
            <a:r>
              <a:rPr kumimoji="1" lang="en-US" altLang="ja-JP"/>
              <a:t>2021/2/9</a:t>
            </a:r>
            <a:endParaRPr kumimoji="1" lang="ja-JP" altLang="en-US"/>
          </a:p>
        </p:txBody>
      </p:sp>
      <p:sp>
        <p:nvSpPr>
          <p:cNvPr id="8" name="角丸四角形 7">
            <a:extLst>
              <a:ext uri="{FF2B5EF4-FFF2-40B4-BE49-F238E27FC236}">
                <a16:creationId xmlns:a16="http://schemas.microsoft.com/office/drawing/2014/main" id="{45D85215-5E18-2247-B1FE-F49556E26515}"/>
              </a:ext>
            </a:extLst>
          </p:cNvPr>
          <p:cNvSpPr/>
          <p:nvPr/>
        </p:nvSpPr>
        <p:spPr>
          <a:xfrm>
            <a:off x="428140" y="1592878"/>
            <a:ext cx="8287720" cy="2283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25EE779C-25AF-2442-9608-1F74B08E9C0C}"/>
              </a:ext>
            </a:extLst>
          </p:cNvPr>
          <p:cNvGrpSpPr/>
          <p:nvPr/>
        </p:nvGrpSpPr>
        <p:grpSpPr>
          <a:xfrm>
            <a:off x="736271" y="1841001"/>
            <a:ext cx="7966611" cy="1772972"/>
            <a:chOff x="736271" y="1841001"/>
            <a:chExt cx="7966611" cy="1772972"/>
          </a:xfrm>
        </p:grpSpPr>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8D0A246-B3FF-8A40-BD36-F04CCBC13A72}"/>
                    </a:ext>
                  </a:extLst>
                </p:cNvPr>
                <p:cNvSpPr txBox="1"/>
                <p:nvPr/>
              </p:nvSpPr>
              <p:spPr>
                <a:xfrm>
                  <a:off x="736271" y="1841001"/>
                  <a:ext cx="10388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28D0A246-B3FF-8A40-BD36-F04CCBC13A72}"/>
                    </a:ext>
                  </a:extLst>
                </p:cNvPr>
                <p:cNvSpPr txBox="1">
                  <a:spLocks noRot="1" noChangeAspect="1" noMove="1" noResize="1" noEditPoints="1" noAdjustHandles="1" noChangeArrowheads="1" noChangeShapeType="1" noTextEdit="1"/>
                </p:cNvSpPr>
                <p:nvPr/>
              </p:nvSpPr>
              <p:spPr>
                <a:xfrm>
                  <a:off x="736271" y="1841001"/>
                  <a:ext cx="1038874" cy="369332"/>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26B8B8-5752-B748-B9C8-05335A22A043}"/>
                    </a:ext>
                  </a:extLst>
                </p:cNvPr>
                <p:cNvSpPr txBox="1"/>
                <p:nvPr/>
              </p:nvSpPr>
              <p:spPr>
                <a:xfrm>
                  <a:off x="736271" y="2276257"/>
                  <a:ext cx="614822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solidFill>
                              <a:schemeClr val="tx1"/>
                            </a:solidFill>
                            <a:latin typeface="Cambria Math" panose="02040503050406030204" pitchFamily="18" charset="0"/>
                          </a:rPr>
                          <m:t>=</m:t>
                        </m:r>
                        <m:nary>
                          <m:naryPr>
                            <m:chr m:val="∑"/>
                            <m:ctrlPr>
                              <a:rPr kumimoji="1" lang="en-US" altLang="ja-JP" i="1" smtClean="0">
                                <a:solidFill>
                                  <a:schemeClr val="tx1"/>
                                </a:solidFill>
                                <a:latin typeface="Cambria Math" panose="02040503050406030204" pitchFamily="18" charset="0"/>
                              </a:rPr>
                            </m:ctrlPr>
                          </m:naryPr>
                          <m:sub>
                            <m:r>
                              <m:rPr>
                                <m:brk m:alnAt="23"/>
                              </m:rPr>
                              <a:rPr kumimoji="1" lang="en-US" altLang="ja-JP" b="0" i="1" smtClean="0">
                                <a:solidFill>
                                  <a:schemeClr val="tx1"/>
                                </a:solidFill>
                                <a:latin typeface="Cambria Math" panose="02040503050406030204" pitchFamily="18" charset="0"/>
                              </a:rPr>
                              <m:t>𝑖</m:t>
                            </m:r>
                            <m:r>
                              <a:rPr kumimoji="1" lang="en-US" altLang="ja-JP" b="0" i="1" smtClean="0">
                                <a:solidFill>
                                  <a:schemeClr val="tx1"/>
                                </a:solidFill>
                                <a:latin typeface="Cambria Math" panose="02040503050406030204" pitchFamily="18" charset="0"/>
                              </a:rPr>
                              <m:t>=0</m:t>
                            </m:r>
                          </m:sub>
                          <m:sup>
                            <m:r>
                              <a:rPr kumimoji="1" lang="en-US" altLang="ja-JP" i="1" smtClean="0">
                                <a:solidFill>
                                  <a:schemeClr val="tx1"/>
                                </a:solidFill>
                                <a:latin typeface="Cambria Math" panose="02040503050406030204" pitchFamily="18" charset="0"/>
                                <a:ea typeface="Cambria Math" panose="02040503050406030204" pitchFamily="18" charset="0"/>
                              </a:rPr>
                              <m:t>∞</m:t>
                            </m:r>
                          </m:sup>
                          <m:e>
                            <m:nary>
                              <m:naryPr>
                                <m:supHide m:val="on"/>
                                <m:ctrlPr>
                                  <a:rPr kumimoji="1" lang="ja-JP" altLang="en-US" i="1" smtClean="0">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𝑆</m:t>
                                </m:r>
                              </m:sub>
                              <m:sup/>
                              <m:e>
                                <m:r>
                                  <a:rPr kumimoji="1" lang="en-US" altLang="ja-JP" i="1" smtClean="0">
                                    <a:solidFill>
                                      <a:schemeClr val="tx1"/>
                                    </a:solidFill>
                                    <a:latin typeface="Cambria Math" panose="02040503050406030204" pitchFamily="18" charset="0"/>
                                    <a:ea typeface="Cambria Math" panose="02040503050406030204" pitchFamily="18" charset="0"/>
                                  </a:rPr>
                                  <m:t>⋯</m:t>
                                </m:r>
                                <m:nary>
                                  <m:naryPr>
                                    <m:supHide m:val="on"/>
                                    <m:ctrlPr>
                                      <a:rPr kumimoji="1" lang="ja-JP" altLang="en-US" i="1">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𝑆</m:t>
                                    </m:r>
                                  </m:sub>
                                  <m:sup/>
                                  <m:e>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𝑑</m:t>
                                        </m:r>
                                      </m:e>
                                      <m:sub>
                                        <m:r>
                                          <a:rPr kumimoji="1" lang="en-US" altLang="ja-JP" b="0" i="1" smtClean="0">
                                            <a:solidFill>
                                              <a:schemeClr val="tx1"/>
                                            </a:solidFill>
                                            <a:latin typeface="Cambria Math" panose="02040503050406030204" pitchFamily="18" charset="0"/>
                                          </a:rPr>
                                          <m:t>0</m:t>
                                        </m:r>
                                      </m:sub>
                                    </m:sSub>
                                    <m:r>
                                      <a:rPr kumimoji="1" lang="en-US" altLang="ja-JP" b="0" i="1" smtClean="0">
                                        <a:solidFill>
                                          <a:schemeClr val="tx1"/>
                                        </a:solidFill>
                                        <a:latin typeface="Cambria Math" panose="02040503050406030204" pitchFamily="18" charset="0"/>
                                      </a:rPr>
                                      <m:t>(</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m:t>
                                        </m:r>
                                      </m:e>
                                      <m:sub>
                                        <m:r>
                                          <a:rPr kumimoji="1" lang="en-US" altLang="ja-JP" b="0" i="1" smtClean="0">
                                            <a:solidFill>
                                              <a:schemeClr val="tx1"/>
                                            </a:solidFill>
                                            <a:latin typeface="Cambria Math" panose="02040503050406030204" pitchFamily="18" charset="0"/>
                                          </a:rPr>
                                          <m:t>0</m:t>
                                        </m:r>
                                      </m:sub>
                                    </m:sSub>
                                    <m:r>
                                      <a:rPr kumimoji="1" lang="en-US" altLang="ja-JP" b="0" i="1" smtClean="0">
                                        <a:solidFill>
                                          <a:schemeClr val="tx1"/>
                                        </a:solidFill>
                                        <a:latin typeface="Cambria Math" panose="02040503050406030204" pitchFamily="18" charset="0"/>
                                      </a:rPr>
                                      <m:t>)</m:t>
                                    </m:r>
                                    <m:r>
                                      <m:rPr>
                                        <m:sty m:val="p"/>
                                      </m:rPr>
                                      <a:rPr kumimoji="1" lang="en-US" altLang="ja-JP">
                                        <a:solidFill>
                                          <a:schemeClr val="tx1"/>
                                        </a:solidFill>
                                        <a:latin typeface="Cambria Math" panose="02040503050406030204" pitchFamily="18" charset="0"/>
                                      </a:rPr>
                                      <m:t>Pr</m:t>
                                    </m:r>
                                    <m:r>
                                      <a:rPr kumimoji="1" lang="en-US" altLang="ja-JP" i="1">
                                        <a:solidFill>
                                          <a:schemeClr val="tx1"/>
                                        </a:solidFill>
                                        <a:latin typeface="Cambria Math" panose="02040503050406030204" pitchFamily="18" charset="0"/>
                                      </a:rPr>
                                      <m:t>⁡(</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0</m:t>
                                        </m:r>
                                      </m:sub>
                                    </m:sSub>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1</m:t>
                                        </m:r>
                                      </m:sub>
                                    </m:sSub>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1</m:t>
                                    </m:r>
                                    <m:r>
                                      <a:rPr kumimoji="1" lang="en-US" altLang="ja-JP"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r>
                                      <a:rPr kumimoji="1" lang="en-US" altLang="ja-JP" i="1">
                                        <a:solidFill>
                                          <a:schemeClr val="tx1"/>
                                        </a:solidFill>
                                        <a:latin typeface="Cambria Math" panose="02040503050406030204" pitchFamily="18" charset="0"/>
                                      </a:rPr>
                                      <m:t>)</m:t>
                                    </m:r>
                                  </m:e>
                                </m:nary>
                              </m:e>
                            </m:nary>
                          </m:e>
                        </m:nary>
                        <m:r>
                          <a:rPr kumimoji="1" lang="en-US" altLang="ja-JP" i="1" smtClean="0">
                            <a:solidFill>
                              <a:schemeClr val="tx1"/>
                            </a:solidFill>
                            <a:latin typeface="Cambria Math" panose="02040503050406030204" pitchFamily="18" charset="0"/>
                            <a:ea typeface="Cambria Math" panose="02040503050406030204" pitchFamily="18" charset="0"/>
                          </a:rPr>
                          <m:t>⋯</m:t>
                        </m:r>
                        <m:r>
                          <m:rPr>
                            <m:sty m:val="p"/>
                          </m:rPr>
                          <a:rPr kumimoji="1" lang="en-US" altLang="ja-JP">
                            <a:solidFill>
                              <a:schemeClr val="tx1"/>
                            </a:solidFill>
                            <a:latin typeface="Cambria Math" panose="02040503050406030204" pitchFamily="18" charset="0"/>
                          </a:rPr>
                          <m:t>Pr</m:t>
                        </m:r>
                        <m:r>
                          <a:rPr kumimoji="1" lang="en-US" altLang="ja-JP" i="1">
                            <a:solidFill>
                              <a:schemeClr val="tx1"/>
                            </a:solidFill>
                            <a:latin typeface="Cambria Math" panose="02040503050406030204" pitchFamily="18" charset="0"/>
                          </a:rPr>
                          <m:t>⁡(</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+1</m:t>
                            </m:r>
                          </m:sub>
                        </m:sSub>
                        <m:r>
                          <a:rPr kumimoji="1" lang="en-US" altLang="ja-JP" i="1">
                            <a:solidFill>
                              <a:schemeClr val="tx1"/>
                            </a:solidFill>
                            <a:latin typeface="Cambria Math" panose="02040503050406030204" pitchFamily="18" charset="0"/>
                            <a:ea typeface="Cambria Math" panose="02040503050406030204" pitchFamily="18" charset="0"/>
                          </a:rPr>
                          <m:t>,1,</m:t>
                        </m:r>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r>
                          <a:rPr kumimoji="1" lang="en-US" altLang="ja-JP" i="1">
                            <a:solidFill>
                              <a:schemeClr val="tx1"/>
                            </a:solidFill>
                            <a:latin typeface="Cambria Math" panose="02040503050406030204" pitchFamily="18" charset="0"/>
                          </a:rPr>
                          <m:t>)</m:t>
                        </m:r>
                      </m:oMath>
                    </m:oMathPara>
                  </a14:m>
                  <a:endParaRPr kumimoji="1" lang="ja-JP" altLang="en-US">
                    <a:solidFill>
                      <a:schemeClr val="tx1"/>
                    </a:solidFill>
                    <a:latin typeface="Cambria" panose="02040503050406030204" pitchFamily="18" charset="0"/>
                  </a:endParaRPr>
                </a:p>
              </p:txBody>
            </p:sp>
          </mc:Choice>
          <mc:Fallback xmlns="">
            <p:sp>
              <p:nvSpPr>
                <p:cNvPr id="12" name="テキスト ボックス 11">
                  <a:extLst>
                    <a:ext uri="{FF2B5EF4-FFF2-40B4-BE49-F238E27FC236}">
                      <a16:creationId xmlns:a16="http://schemas.microsoft.com/office/drawing/2014/main" id="{1C26B8B8-5752-B748-B9C8-05335A22A043}"/>
                    </a:ext>
                  </a:extLst>
                </p:cNvPr>
                <p:cNvSpPr txBox="1">
                  <a:spLocks noRot="1" noChangeAspect="1" noMove="1" noResize="1" noEditPoints="1" noAdjustHandles="1" noChangeArrowheads="1" noChangeShapeType="1" noTextEdit="1"/>
                </p:cNvSpPr>
                <p:nvPr/>
              </p:nvSpPr>
              <p:spPr>
                <a:xfrm>
                  <a:off x="736271" y="2276257"/>
                  <a:ext cx="6148222" cy="847861"/>
                </a:xfrm>
                <a:prstGeom prst="rect">
                  <a:avLst/>
                </a:prstGeom>
                <a:blipFill>
                  <a:blip r:embed="rId4"/>
                  <a:stretch>
                    <a:fillRect l="-7835" t="-119118" b="-183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4A421E-0CB2-C64C-9B7D-5231069950F6}"/>
                    </a:ext>
                  </a:extLst>
                </p:cNvPr>
                <p:cNvSpPr txBox="1"/>
                <p:nvPr/>
              </p:nvSpPr>
              <p:spPr>
                <a:xfrm>
                  <a:off x="1058482" y="3190716"/>
                  <a:ext cx="7644400"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chemeClr val="tx1"/>
                                </a:solidFill>
                                <a:latin typeface="Cambria Math" panose="02040503050406030204" pitchFamily="18" charset="0"/>
                                <a:ea typeface="Cambria Math" panose="02040503050406030204" pitchFamily="18" charset="0"/>
                              </a:rPr>
                            </m:ctrlPr>
                          </m:sSupPr>
                          <m:e>
                            <m:r>
                              <a:rPr kumimoji="1" lang="en-US" altLang="ja-JP" i="1" smtClean="0">
                                <a:solidFill>
                                  <a:schemeClr val="tx1"/>
                                </a:solidFill>
                                <a:latin typeface="Cambria Math" panose="02040503050406030204" pitchFamily="18" charset="0"/>
                                <a:ea typeface="Cambria Math" panose="02040503050406030204" pitchFamily="18" charset="0"/>
                              </a:rPr>
                              <m:t>𝑒</m:t>
                            </m:r>
                          </m:e>
                          <m:sup>
                            <m:r>
                              <a:rPr kumimoji="1" lang="en-US" altLang="ja-JP" i="1" smtClean="0">
                                <a:solidFill>
                                  <a:schemeClr val="tx1"/>
                                </a:solidFill>
                                <a:latin typeface="Cambria Math" panose="02040503050406030204" pitchFamily="18" charset="0"/>
                                <a:ea typeface="Cambria Math" panose="02040503050406030204" pitchFamily="18" charset="0"/>
                              </a:rPr>
                              <m:t>−</m:t>
                            </m:r>
                            <m:r>
                              <a:rPr kumimoji="1" lang="en-US" altLang="ja-JP" i="1" smtClean="0">
                                <a:solidFill>
                                  <a:schemeClr val="tx1"/>
                                </a:solidFill>
                                <a:latin typeface="Cambria Math" panose="02040503050406030204" pitchFamily="18" charset="0"/>
                                <a:ea typeface="Cambria Math" panose="02040503050406030204" pitchFamily="18" charset="0"/>
                              </a:rPr>
                              <m:t>𝛼</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𝑡</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sSup>
                        <m:d>
                          <m:dPr>
                            <m:begChr m:val="{"/>
                            <m:endChr m:val="}"/>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i="1">
                                    <a:solidFill>
                                      <a:schemeClr val="tx1"/>
                                    </a:solidFill>
                                    <a:latin typeface="Cambria Math" panose="02040503050406030204" pitchFamily="18" charset="0"/>
                                  </a:rPr>
                                </m:ctrlPr>
                              </m:sSubPr>
                              <m:e>
                                <m:r>
                                  <m:rPr>
                                    <m:sty m:val="p"/>
                                  </m:rPr>
                                  <a:rPr kumimoji="1" lang="en-US" altLang="ja-JP" i="1">
                                    <a:solidFill>
                                      <a:schemeClr val="tx1"/>
                                    </a:solidFill>
                                    <a:latin typeface="Cambria Math" panose="02040503050406030204" pitchFamily="18" charset="0"/>
                                    <a:ea typeface="Cambria Math" panose="02040503050406030204" pitchFamily="18" charset="0"/>
                                  </a:rPr>
                                  <m:t>∇</m:t>
                                </m:r>
                              </m:e>
                              <m:sub>
                                <m:r>
                                  <a:rPr kumimoji="1" lang="en-US" altLang="ja-JP" i="1">
                                    <a:solidFill>
                                      <a:schemeClr val="tx1"/>
                                    </a:solidFill>
                                    <a:latin typeface="Cambria Math" panose="02040503050406030204" pitchFamily="18" charset="0"/>
                                    <a:ea typeface="Cambria Math" panose="02040503050406030204" pitchFamily="18" charset="0"/>
                                  </a:rPr>
                                  <m:t>𝜃</m:t>
                                </m:r>
                              </m:sub>
                            </m:sSub>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d>
                            <m:sSub>
                              <m:sSubPr>
                                <m:ctrlPr>
                                  <a:rPr kumimoji="1" lang="en-US" altLang="ja-JP" i="1">
                                    <a:solidFill>
                                      <a:schemeClr val="tx1"/>
                                    </a:solidFill>
                                    <a:latin typeface="Cambria Math" panose="02040503050406030204" pitchFamily="18" charset="0"/>
                                  </a:rPr>
                                </m:ctrlPr>
                              </m:sSubPr>
                              <m:e>
                                <m:r>
                                  <m:rPr>
                                    <m:sty m:val="p"/>
                                  </m:rPr>
                                  <a:rPr kumimoji="1" lang="en-US" altLang="ja-JP" i="1">
                                    <a:solidFill>
                                      <a:schemeClr val="tx1"/>
                                    </a:solidFill>
                                    <a:latin typeface="Cambria Math" panose="02040503050406030204" pitchFamily="18" charset="0"/>
                                    <a:ea typeface="Cambria Math" panose="02040503050406030204" pitchFamily="18" charset="0"/>
                                  </a:rPr>
                                  <m:t>∇</m:t>
                                </m:r>
                              </m:e>
                              <m:sub>
                                <m:r>
                                  <a:rPr kumimoji="1" lang="en-US" altLang="ja-JP" b="0" i="1" smtClean="0">
                                    <a:solidFill>
                                      <a:schemeClr val="tx1"/>
                                    </a:solidFill>
                                    <a:latin typeface="Cambria Math" panose="02040503050406030204" pitchFamily="18" charset="0"/>
                                    <a:ea typeface="Cambria Math" panose="02040503050406030204" pitchFamily="18" charset="0"/>
                                  </a:rPr>
                                  <m:t>𝑎</m:t>
                                </m:r>
                              </m:sub>
                            </m:sSub>
                            <m:sSup>
                              <m:sSupPr>
                                <m:ctrlPr>
                                  <a:rPr lang="en-US" altLang="ja-JP" i="1">
                                    <a:solidFill>
                                      <a:schemeClr val="tx1"/>
                                    </a:solidFill>
                                    <a:latin typeface="Cambria Math" panose="02040503050406030204" pitchFamily="18" charset="0"/>
                                    <a:ea typeface="Cambria Math" panose="02040503050406030204" pitchFamily="18" charset="0"/>
                                  </a:rPr>
                                </m:ctrlPr>
                              </m:sSupPr>
                              <m:e>
                                <m:r>
                                  <a:rPr lang="en-US" altLang="ja-JP" i="1">
                                    <a:solidFill>
                                      <a:schemeClr val="tx1"/>
                                    </a:solidFill>
                                    <a:latin typeface="Cambria Math" panose="02040503050406030204" pitchFamily="18" charset="0"/>
                                    <a:ea typeface="Cambria Math" panose="02040503050406030204" pitchFamily="18" charset="0"/>
                                  </a:rPr>
                                  <m:t>𝑄</m:t>
                                </m:r>
                              </m:e>
                              <m:sup>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sup>
                            </m:sSup>
                            <m:d>
                              <m:dPr>
                                <m:ctrlPr>
                                  <a:rPr lang="en-US" altLang="ja-JP" i="1">
                                    <a:solidFill>
                                      <a:schemeClr val="tx1"/>
                                    </a:solidFill>
                                    <a:latin typeface="Cambria Math" panose="02040503050406030204" pitchFamily="18" charset="0"/>
                                    <a:ea typeface="Cambria Math" panose="02040503050406030204" pitchFamily="18" charset="0"/>
                                  </a:rPr>
                                </m:ctrlPr>
                              </m:dPr>
                              <m:e>
                                <m:sSub>
                                  <m:sSubPr>
                                    <m:ctrlPr>
                                      <a:rPr lang="en-US" altLang="ja-JP"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𝑠</m:t>
                                    </m:r>
                                  </m:e>
                                  <m:sub>
                                    <m:r>
                                      <a:rPr lang="en-US" altLang="ja-JP" b="0" i="1" smtClean="0">
                                        <a:solidFill>
                                          <a:schemeClr val="tx1"/>
                                        </a:solidFill>
                                        <a:latin typeface="Cambria Math" panose="02040503050406030204" pitchFamily="18" charset="0"/>
                                        <a:ea typeface="Cambria Math" panose="02040503050406030204" pitchFamily="18" charset="0"/>
                                      </a:rPr>
                                      <m:t>𝑖</m:t>
                                    </m:r>
                                  </m:sub>
                                </m:sSub>
                                <m:r>
                                  <a:rPr lang="en-US" altLang="ja-JP" i="1">
                                    <a:solidFill>
                                      <a:schemeClr val="tx1"/>
                                    </a:solidFill>
                                    <a:latin typeface="Cambria Math" panose="02040503050406030204" pitchFamily="18" charset="0"/>
                                    <a:ea typeface="Cambria Math" panose="02040503050406030204" pitchFamily="18" charset="0"/>
                                  </a:rPr>
                                  <m:t>,</m:t>
                                </m:r>
                                <m:r>
                                  <a:rPr lang="en-US" altLang="ja-JP" i="1">
                                    <a:solidFill>
                                      <a:schemeClr val="tx1"/>
                                    </a:solidFill>
                                    <a:latin typeface="Cambria Math" panose="02040503050406030204" pitchFamily="18" charset="0"/>
                                    <a:ea typeface="Cambria Math" panose="02040503050406030204" pitchFamily="18" charset="0"/>
                                  </a:rPr>
                                  <m:t>𝑎</m:t>
                                </m:r>
                              </m:e>
                            </m:d>
                            <m:sSub>
                              <m:sSubPr>
                                <m:ctrlPr>
                                  <a:rPr lang="en-US" altLang="ja-JP" b="0"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m:t>
                                </m:r>
                              </m:e>
                              <m:sub>
                                <m:r>
                                  <a:rPr lang="en-US" altLang="ja-JP" b="0" i="1" smtClean="0">
                                    <a:solidFill>
                                      <a:schemeClr val="tx1"/>
                                    </a:solidFill>
                                    <a:latin typeface="Cambria Math" panose="02040503050406030204" pitchFamily="18" charset="0"/>
                                    <a:ea typeface="Cambria Math" panose="02040503050406030204" pitchFamily="18" charset="0"/>
                                  </a:rPr>
                                  <m:t>𝑎</m:t>
                                </m:r>
                                <m:r>
                                  <a:rPr lang="en-US" altLang="ja-JP"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d>
                              </m:sub>
                            </m:sSub>
                            <m:r>
                              <a:rPr lang="en-US" altLang="ja-JP"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m:rPr>
                                    <m:sty m:val="p"/>
                                  </m:rPr>
                                  <a:rPr kumimoji="1" lang="en-US" altLang="ja-JP" i="1">
                                    <a:solidFill>
                                      <a:schemeClr val="tx1"/>
                                    </a:solidFill>
                                    <a:latin typeface="Cambria Math" panose="02040503050406030204" pitchFamily="18" charset="0"/>
                                    <a:ea typeface="Cambria Math" panose="02040503050406030204" pitchFamily="18" charset="0"/>
                                  </a:rPr>
                                  <m:t>∇</m:t>
                                </m:r>
                              </m:e>
                              <m:sub>
                                <m:r>
                                  <a:rPr kumimoji="1" lang="en-US" altLang="ja-JP" i="1">
                                    <a:solidFill>
                                      <a:schemeClr val="tx1"/>
                                    </a:solidFill>
                                    <a:latin typeface="Cambria Math" panose="02040503050406030204" pitchFamily="18" charset="0"/>
                                    <a:ea typeface="Cambria Math" panose="02040503050406030204" pitchFamily="18" charset="0"/>
                                  </a:rPr>
                                  <m:t>𝜃</m:t>
                                </m:r>
                              </m:sub>
                            </m:sSub>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𝛼𝜏</m:t>
                                </m:r>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d>
                              </m:sup>
                            </m:sSup>
                            <m:sSup>
                              <m:sSupPr>
                                <m:ctrlPr>
                                  <a:rPr kumimoji="1" lang="en-US" altLang="ja-JP" i="1" smtClean="0">
                                    <a:solidFill>
                                      <a:schemeClr val="tx1"/>
                                    </a:solidFill>
                                    <a:latin typeface="Cambria Math" panose="02040503050406030204" pitchFamily="18" charset="0"/>
                                    <a:ea typeface="Cambria Math" panose="02040503050406030204" pitchFamily="18" charset="0"/>
                                  </a:rPr>
                                </m:ctrlPr>
                              </m:sSupPr>
                              <m:e>
                                <m:r>
                                  <a:rPr kumimoji="1" lang="en-US" altLang="ja-JP" b="0" i="1" smtClean="0">
                                    <a:solidFill>
                                      <a:schemeClr val="tx1"/>
                                    </a:solidFill>
                                    <a:latin typeface="Cambria Math" panose="02040503050406030204" pitchFamily="18" charset="0"/>
                                    <a:ea typeface="Cambria Math" panose="02040503050406030204" pitchFamily="18" charset="0"/>
                                  </a:rPr>
                                  <m:t>𝑉</m:t>
                                </m:r>
                              </m:e>
                              <m:sup>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sup>
                            </m:sSup>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+1</m:t>
                                    </m:r>
                                  </m:sub>
                                </m:sSub>
                              </m:e>
                            </m:d>
                          </m:e>
                        </m:d>
                        <m:r>
                          <a:rPr kumimoji="1" lang="en-US" altLang="ja-JP" b="0" i="1" smtClean="0">
                            <a:latin typeface="Cambria Math" panose="02040503050406030204" pitchFamily="18" charset="0"/>
                            <a:ea typeface="Cambria Math" panose="02040503050406030204" pitchFamily="18" charset="0"/>
                          </a:rPr>
                          <m:t>𝑑</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oMath>
                    </m:oMathPara>
                  </a14:m>
                  <a:endParaRPr kumimoji="1" lang="ja-JP" altLang="en-US">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4A421E-0CB2-C64C-9B7D-5231069950F6}"/>
                    </a:ext>
                  </a:extLst>
                </p:cNvPr>
                <p:cNvSpPr txBox="1">
                  <a:spLocks noRot="1" noChangeAspect="1" noMove="1" noResize="1" noEditPoints="1" noAdjustHandles="1" noChangeArrowheads="1" noChangeShapeType="1" noTextEdit="1"/>
                </p:cNvSpPr>
                <p:nvPr/>
              </p:nvSpPr>
              <p:spPr>
                <a:xfrm>
                  <a:off x="1058482" y="3190716"/>
                  <a:ext cx="7644400" cy="423257"/>
                </a:xfrm>
                <a:prstGeom prst="rect">
                  <a:avLst/>
                </a:prstGeom>
                <a:blipFill>
                  <a:blip r:embed="rId5"/>
                  <a:stretch>
                    <a:fillRect b="-2857"/>
                  </a:stretch>
                </a:blipFill>
              </p:spPr>
              <p:txBody>
                <a:bodyPr/>
                <a:lstStyle/>
                <a:p>
                  <a:r>
                    <a:rPr lang="ja-JP" altLang="en-US">
                      <a:noFill/>
                    </a:rPr>
                    <a:t> </a:t>
                  </a:r>
                </a:p>
              </p:txBody>
            </p:sp>
          </mc:Fallback>
        </mc:AlternateContent>
      </p:grpSp>
      <p:sp>
        <p:nvSpPr>
          <p:cNvPr id="6" name="テキスト ボックス 5">
            <a:extLst>
              <a:ext uri="{FF2B5EF4-FFF2-40B4-BE49-F238E27FC236}">
                <a16:creationId xmlns:a16="http://schemas.microsoft.com/office/drawing/2014/main" id="{ECD71AB0-094E-534F-8390-7B03718AD4A9}"/>
              </a:ext>
            </a:extLst>
          </p:cNvPr>
          <p:cNvSpPr txBox="1"/>
          <p:nvPr/>
        </p:nvSpPr>
        <p:spPr>
          <a:xfrm>
            <a:off x="4114800" y="2974769"/>
            <a:ext cx="65" cy="276999"/>
          </a:xfrm>
          <a:prstGeom prst="rect">
            <a:avLst/>
          </a:prstGeom>
          <a:noFill/>
        </p:spPr>
        <p:txBody>
          <a:bodyPr wrap="none" lIns="0" tIns="0" rIns="0" bIns="0" rtlCol="0">
            <a:spAutoFit/>
          </a:bodyPr>
          <a:lstStyle/>
          <a:p>
            <a:pPr algn="l"/>
            <a:endParaRPr kumimoji="1" lang="ja-JP" altLang="en-US">
              <a:latin typeface="Cambria" panose="02040503050406030204" pitchFamily="18" charset="0"/>
            </a:endParaRPr>
          </a:p>
        </p:txBody>
      </p:sp>
      <p:sp>
        <p:nvSpPr>
          <p:cNvPr id="7" name="スライド番号プレースホルダー 6">
            <a:extLst>
              <a:ext uri="{FF2B5EF4-FFF2-40B4-BE49-F238E27FC236}">
                <a16:creationId xmlns:a16="http://schemas.microsoft.com/office/drawing/2014/main" id="{4A0DF37E-6163-7E4F-9BF7-597D8E8D43F1}"/>
              </a:ext>
            </a:extLst>
          </p:cNvPr>
          <p:cNvSpPr>
            <a:spLocks noGrp="1"/>
          </p:cNvSpPr>
          <p:nvPr>
            <p:ph type="sldNum" sz="quarter" idx="12"/>
          </p:nvPr>
        </p:nvSpPr>
        <p:spPr/>
        <p:txBody>
          <a:bodyPr/>
          <a:lstStyle/>
          <a:p>
            <a:fld id="{5D57FD6B-29A3-3249-A29F-ABF600A8FF13}" type="slidenum">
              <a:rPr kumimoji="1" lang="ja-JP" altLang="en-US" smtClean="0"/>
              <a:t>7</a:t>
            </a:fld>
            <a:r>
              <a:rPr kumimoji="1" lang="en-US" altLang="ja-JP"/>
              <a:t>/12</a:t>
            </a:r>
            <a:endParaRPr kumimoji="1" lang="en-US" altLang="ja-JP" dirty="0"/>
          </a:p>
        </p:txBody>
      </p:sp>
    </p:spTree>
    <p:extLst>
      <p:ext uri="{BB962C8B-B14F-4D97-AF65-F5344CB8AC3E}">
        <p14:creationId xmlns:p14="http://schemas.microsoft.com/office/powerpoint/2010/main" val="246523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49706E44-C5E1-C341-AECA-EBB08D9508D9}"/>
                  </a:ext>
                </a:extLst>
              </p:cNvPr>
              <p:cNvSpPr>
                <a:spLocks noGrp="1"/>
              </p:cNvSpPr>
              <p:nvPr>
                <p:ph idx="1"/>
              </p:nvPr>
            </p:nvSpPr>
            <p:spPr>
              <a:xfrm>
                <a:off x="335572" y="1103023"/>
                <a:ext cx="8480182" cy="5483636"/>
              </a:xfrm>
            </p:spPr>
            <p:txBody>
              <a:bodyPr>
                <a:normAutofit/>
              </a:bodyPr>
              <a:lstStyle/>
              <a:p>
                <a:r>
                  <a:rPr lang="ja-JP" altLang="en-US"/>
                  <a:t>最適セルフトリガー制御問題に対する決定的方策勾配</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lvl="1"/>
                <a14:m>
                  <m:oMath xmlns:m="http://schemas.openxmlformats.org/officeDocument/2006/math">
                    <m:r>
                      <m:rPr>
                        <m:sty m:val="p"/>
                      </m:rPr>
                      <a:rPr kumimoji="1" lang="en-US" altLang="ja-JP" b="0" i="0" smtClean="0">
                        <a:latin typeface="Cambria Math" panose="02040503050406030204" pitchFamily="18" charset="0"/>
                      </a:rPr>
                      <m:t>Pr</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rPr>
                      <m:t>)</m:t>
                    </m:r>
                  </m:oMath>
                </a14:m>
                <a:r>
                  <a:rPr kumimoji="1" lang="en-US" altLang="ja-JP" dirty="0"/>
                  <a:t>: </a:t>
                </a:r>
                <a:r>
                  <a:rPr kumimoji="1" lang="ja-JP" altLang="en-US"/>
                  <a:t>状態</a:t>
                </a:r>
                <a14:m>
                  <m:oMath xmlns:m="http://schemas.openxmlformats.org/officeDocument/2006/math">
                    <m:r>
                      <a:rPr kumimoji="1" lang="en-US" altLang="ja-JP" b="0" i="1" smtClean="0">
                        <a:latin typeface="Cambria Math" panose="02040503050406030204" pitchFamily="18" charset="0"/>
                      </a:rPr>
                      <m:t>𝑠</m:t>
                    </m:r>
                  </m:oMath>
                </a14:m>
                <a:r>
                  <a:rPr kumimoji="1" lang="ja-JP" altLang="en-US"/>
                  <a:t>から方策</a:t>
                </a:r>
                <a14:m>
                  <m:oMath xmlns:m="http://schemas.openxmlformats.org/officeDocument/2006/math">
                    <m:r>
                      <a:rPr kumimoji="1" lang="ja-JP" altLang="en-US" i="1" smtClean="0">
                        <a:latin typeface="Cambria Math" panose="02040503050406030204" pitchFamily="18" charset="0"/>
                      </a:rPr>
                      <m:t>𝜋</m:t>
                    </m:r>
                  </m:oMath>
                </a14:m>
                <a:r>
                  <a:rPr kumimoji="1" lang="ja-JP" altLang="en-US"/>
                  <a:t>で</a:t>
                </a:r>
                <a14:m>
                  <m:oMath xmlns:m="http://schemas.openxmlformats.org/officeDocument/2006/math">
                    <m:r>
                      <a:rPr lang="en-US" altLang="ja-JP" b="0" i="1" smtClean="0">
                        <a:latin typeface="Cambria Math" panose="02040503050406030204" pitchFamily="18" charset="0"/>
                      </a:rPr>
                      <m:t>𝑖</m:t>
                    </m:r>
                  </m:oMath>
                </a14:m>
                <a:r>
                  <a:rPr kumimoji="1" lang="ja-JP" altLang="en-US"/>
                  <a:t>ステップ制御して</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r>
                  <a:rPr kumimoji="1" lang="ja-JP" altLang="en-US"/>
                  <a:t>にいる確率</a:t>
                </a:r>
                <a:endParaRPr kumimoji="1" lang="en-US" altLang="ja-JP" dirty="0"/>
              </a:p>
              <a:p>
                <a:pPr lvl="4"/>
                <a:endParaRPr kumimoji="1" lang="en-US" altLang="ja-JP" dirty="0"/>
              </a:p>
              <a:p>
                <a:r>
                  <a:rPr kumimoji="1" lang="ja-JP" altLang="en-US"/>
                  <a:t>右辺は</a:t>
                </a:r>
                <a:r>
                  <a:rPr lang="en-US" altLang="ja-JP" dirty="0"/>
                  <a:t>, </a:t>
                </a:r>
                <a:r>
                  <a:rPr lang="ja-JP" altLang="en-US"/>
                  <a:t>制御パス毎に計算される</a:t>
                </a:r>
                <a14:m>
                  <m:oMath xmlns:m="http://schemas.openxmlformats.org/officeDocument/2006/math">
                    <m:r>
                      <a:rPr lang="en-US" altLang="ja-JP" i="1">
                        <a:latin typeface="Cambria Math" panose="02040503050406030204" pitchFamily="18" charset="0"/>
                      </a:rPr>
                      <m:t>𝐺</m:t>
                    </m:r>
                    <m:r>
                      <a:rPr lang="en-US" altLang="ja-JP" i="1">
                        <a:latin typeface="Cambria Math" panose="02040503050406030204" pitchFamily="18" charset="0"/>
                      </a:rPr>
                      <m:t>=</m:t>
                    </m:r>
                    <m:nary>
                      <m:naryPr>
                        <m:chr m:val="∑"/>
                        <m:ctrlPr>
                          <a:rPr lang="en-US" altLang="ja-JP" i="1">
                            <a:solidFill>
                              <a:srgbClr val="FF0000"/>
                            </a:solidFill>
                            <a:latin typeface="Cambria Math" panose="02040503050406030204" pitchFamily="18" charset="0"/>
                          </a:rPr>
                        </m:ctrlPr>
                      </m:naryPr>
                      <m:sub>
                        <m:r>
                          <m:rPr>
                            <m:brk m:alnAt="23"/>
                          </m:rPr>
                          <a:rPr lang="en-US" altLang="ja-JP" i="1">
                            <a:solidFill>
                              <a:srgbClr val="FF0000"/>
                            </a:solidFill>
                            <a:latin typeface="Cambria Math" panose="02040503050406030204" pitchFamily="18" charset="0"/>
                          </a:rPr>
                          <m:t>𝑖</m:t>
                        </m:r>
                        <m:r>
                          <a:rPr lang="en-US" altLang="ja-JP" i="1">
                            <a:solidFill>
                              <a:srgbClr val="FF0000"/>
                            </a:solidFill>
                            <a:latin typeface="Cambria Math" panose="02040503050406030204" pitchFamily="18" charset="0"/>
                          </a:rPr>
                          <m:t>=0</m:t>
                        </m:r>
                      </m:sub>
                      <m:sup>
                        <m:r>
                          <a:rPr lang="en-US" altLang="ja-JP" i="1">
                            <a:solidFill>
                              <a:srgbClr val="FF0000"/>
                            </a:solidFill>
                            <a:latin typeface="Cambria Math" panose="02040503050406030204" pitchFamily="18" charset="0"/>
                            <a:ea typeface="Cambria Math" panose="02040503050406030204" pitchFamily="18" charset="0"/>
                          </a:rPr>
                          <m:t>∞</m:t>
                        </m:r>
                      </m:sup>
                      <m:e>
                        <m:sSup>
                          <m:sSupPr>
                            <m:ctrlPr>
                              <a:rPr lang="en-US" altLang="ja-JP" i="1" smtClean="0">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𝑒</m:t>
                            </m:r>
                          </m:e>
                          <m:sup>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𝛼</m:t>
                            </m:r>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𝑡</m:t>
                                </m:r>
                              </m:e>
                              <m:sub>
                                <m:r>
                                  <a:rPr lang="en-US" altLang="ja-JP" i="1">
                                    <a:solidFill>
                                      <a:srgbClr val="FF0000"/>
                                    </a:solidFill>
                                    <a:latin typeface="Cambria Math" panose="02040503050406030204" pitchFamily="18" charset="0"/>
                                    <a:ea typeface="Cambria Math" panose="02040503050406030204" pitchFamily="18" charset="0"/>
                                  </a:rPr>
                                  <m:t>𝑖</m:t>
                                </m:r>
                              </m:sub>
                            </m:sSub>
                          </m:sup>
                        </m:sSup>
                        <m:d>
                          <m:dPr>
                            <m:begChr m:val="{"/>
                            <m:endChr m:val="}"/>
                            <m:ctrlPr>
                              <a:rPr lang="en-US" altLang="ja-JP" i="1" smtClean="0">
                                <a:solidFill>
                                  <a:srgbClr val="FF0000"/>
                                </a:solidFill>
                                <a:latin typeface="Cambria Math" panose="02040503050406030204" pitchFamily="18" charset="0"/>
                                <a:ea typeface="Cambria Math" panose="02040503050406030204" pitchFamily="18" charset="0"/>
                              </a:rPr>
                            </m:ctrlPr>
                          </m:dPr>
                          <m:e>
                            <m:r>
                              <a:rPr lang="en-US" altLang="ja-JP" i="1">
                                <a:solidFill>
                                  <a:srgbClr val="FF0000"/>
                                </a:solidFill>
                                <a:latin typeface="Cambria Math" panose="02040503050406030204" pitchFamily="18" charset="0"/>
                                <a:ea typeface="Cambria Math" panose="02040503050406030204" pitchFamily="18" charset="0"/>
                              </a:rPr>
                              <m:t>~</m:t>
                            </m:r>
                          </m:e>
                        </m:d>
                      </m:e>
                    </m:nary>
                  </m:oMath>
                </a14:m>
                <a:r>
                  <a:rPr kumimoji="1" lang="ja-JP" altLang="en-US"/>
                  <a:t>の</a:t>
                </a:r>
                <a:r>
                  <a:rPr kumimoji="1" lang="ja-JP" altLang="en-US">
                    <a:solidFill>
                      <a:schemeClr val="accent1"/>
                    </a:solidFill>
                  </a:rPr>
                  <a:t>期待値</a:t>
                </a:r>
                <a:endParaRPr kumimoji="1" lang="en-US" altLang="ja-JP" dirty="0">
                  <a:solidFill>
                    <a:schemeClr val="accent1"/>
                  </a:solidFill>
                </a:endParaRPr>
              </a:p>
              <a:p>
                <a:pPr lvl="1">
                  <a:lnSpc>
                    <a:spcPct val="120000"/>
                  </a:lnSpc>
                </a:pPr>
                <a:r>
                  <a:rPr lang="ja-JP" altLang="en-US"/>
                  <a:t>無限個の初期状態</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0</m:t>
                        </m:r>
                      </m:sub>
                    </m:sSub>
                    <m:r>
                      <a:rPr lang="en-US" altLang="ja-JP"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0</m:t>
                        </m:r>
                      </m:sub>
                    </m:sSub>
                  </m:oMath>
                </a14:m>
                <a:r>
                  <a:rPr lang="ja-JP" altLang="en-US"/>
                  <a:t>に対し</a:t>
                </a:r>
                <a:r>
                  <a:rPr lang="en-US" altLang="ja-JP" dirty="0"/>
                  <a:t>, </a:t>
                </a:r>
                <a:r>
                  <a:rPr lang="ja-JP" altLang="en-US"/>
                  <a:t>各</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0</m:t>
                        </m:r>
                      </m:sub>
                    </m:sSub>
                  </m:oMath>
                </a14:m>
                <a:r>
                  <a:rPr lang="ja-JP" altLang="en-US"/>
                  <a:t>から無限本の制御パスをとり</a:t>
                </a:r>
                <a:r>
                  <a:rPr lang="en-US" altLang="ja-JP" dirty="0"/>
                  <a:t>, </a:t>
                </a:r>
                <a:r>
                  <a:rPr lang="ja-JP" altLang="en-US"/>
                  <a:t>それぞれのパスで計算した</a:t>
                </a:r>
                <a14:m>
                  <m:oMath xmlns:m="http://schemas.openxmlformats.org/officeDocument/2006/math">
                    <m:r>
                      <a:rPr lang="en-US" altLang="ja-JP" i="1" smtClean="0">
                        <a:latin typeface="Cambria Math" panose="02040503050406030204" pitchFamily="18" charset="0"/>
                      </a:rPr>
                      <m:t>𝐺</m:t>
                    </m:r>
                  </m:oMath>
                </a14:m>
                <a:r>
                  <a:rPr lang="ja-JP" altLang="en-US"/>
                  <a:t>を平均すればいい</a:t>
                </a:r>
                <a:endParaRPr lang="en-US" altLang="ja-JP" dirty="0"/>
              </a:p>
              <a:p>
                <a:pPr lvl="1">
                  <a:lnSpc>
                    <a:spcPct val="120000"/>
                  </a:lnSpc>
                </a:pPr>
                <a:r>
                  <a:rPr lang="ja-JP" altLang="en-US"/>
                  <a:t>方策更新ごとにデータを取るのは非現実的</a:t>
                </a:r>
                <a:endParaRPr lang="en-US" altLang="ja-JP" dirty="0"/>
              </a:p>
              <a:p>
                <a:pPr marL="457200" lvl="1" indent="0">
                  <a:lnSpc>
                    <a:spcPct val="130000"/>
                  </a:lnSpc>
                  <a:buNone/>
                </a:pPr>
                <a:endParaRPr kumimoji="1" lang="en-US" altLang="ja-JP" dirty="0"/>
              </a:p>
              <a:p>
                <a:pPr lvl="1"/>
                <a:endParaRPr lang="en-US" altLang="ja-JP" dirty="0"/>
              </a:p>
            </p:txBody>
          </p:sp>
        </mc:Choice>
        <mc:Fallback>
          <p:sp>
            <p:nvSpPr>
              <p:cNvPr id="2" name="コンテンツ プレースホルダー 1">
                <a:extLst>
                  <a:ext uri="{FF2B5EF4-FFF2-40B4-BE49-F238E27FC236}">
                    <a16:creationId xmlns:a16="http://schemas.microsoft.com/office/drawing/2014/main" id="{49706E44-C5E1-C341-AECA-EBB08D9508D9}"/>
                  </a:ext>
                </a:extLst>
              </p:cNvPr>
              <p:cNvSpPr>
                <a:spLocks noGrp="1" noRot="1" noChangeAspect="1" noMove="1" noResize="1" noEditPoints="1" noAdjustHandles="1" noChangeArrowheads="1" noChangeShapeType="1" noTextEdit="1"/>
              </p:cNvSpPr>
              <p:nvPr>
                <p:ph idx="1"/>
              </p:nvPr>
            </p:nvSpPr>
            <p:spPr>
              <a:xfrm>
                <a:off x="335572" y="1103023"/>
                <a:ext cx="8480182" cy="5483636"/>
              </a:xfrm>
              <a:blipFill>
                <a:blip r:embed="rId2"/>
                <a:stretch>
                  <a:fillRect l="-598" t="-1155"/>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2FBC3484-4A58-4542-AD83-B3827D9D392A}"/>
              </a:ext>
            </a:extLst>
          </p:cNvPr>
          <p:cNvSpPr>
            <a:spLocks noGrp="1"/>
          </p:cNvSpPr>
          <p:nvPr>
            <p:ph type="title"/>
          </p:nvPr>
        </p:nvSpPr>
        <p:spPr/>
        <p:txBody>
          <a:bodyPr/>
          <a:lstStyle/>
          <a:p>
            <a:r>
              <a:rPr kumimoji="1" lang="ja-JP" altLang="en-US"/>
              <a:t>本研究での主結果</a:t>
            </a:r>
          </a:p>
        </p:txBody>
      </p:sp>
      <p:sp>
        <p:nvSpPr>
          <p:cNvPr id="4" name="日付プレースホルダー 3">
            <a:extLst>
              <a:ext uri="{FF2B5EF4-FFF2-40B4-BE49-F238E27FC236}">
                <a16:creationId xmlns:a16="http://schemas.microsoft.com/office/drawing/2014/main" id="{41B5B66C-A0A9-1843-B8F7-122C116D8BCC}"/>
              </a:ext>
            </a:extLst>
          </p:cNvPr>
          <p:cNvSpPr>
            <a:spLocks noGrp="1"/>
          </p:cNvSpPr>
          <p:nvPr>
            <p:ph type="dt" sz="half" idx="10"/>
          </p:nvPr>
        </p:nvSpPr>
        <p:spPr/>
        <p:txBody>
          <a:bodyPr/>
          <a:lstStyle/>
          <a:p>
            <a:r>
              <a:rPr kumimoji="1" lang="en-US" altLang="ja-JP"/>
              <a:t>2021/2/9</a:t>
            </a:r>
            <a:endParaRPr kumimoji="1" lang="ja-JP" altLang="en-US"/>
          </a:p>
        </p:txBody>
      </p:sp>
      <p:sp>
        <p:nvSpPr>
          <p:cNvPr id="8" name="角丸四角形 7">
            <a:extLst>
              <a:ext uri="{FF2B5EF4-FFF2-40B4-BE49-F238E27FC236}">
                <a16:creationId xmlns:a16="http://schemas.microsoft.com/office/drawing/2014/main" id="{45D85215-5E18-2247-B1FE-F49556E26515}"/>
              </a:ext>
            </a:extLst>
          </p:cNvPr>
          <p:cNvSpPr/>
          <p:nvPr/>
        </p:nvSpPr>
        <p:spPr>
          <a:xfrm>
            <a:off x="428140" y="1592878"/>
            <a:ext cx="8287720" cy="2283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25EE779C-25AF-2442-9608-1F74B08E9C0C}"/>
              </a:ext>
            </a:extLst>
          </p:cNvPr>
          <p:cNvGrpSpPr/>
          <p:nvPr/>
        </p:nvGrpSpPr>
        <p:grpSpPr>
          <a:xfrm>
            <a:off x="736271" y="1841001"/>
            <a:ext cx="7966611" cy="1772972"/>
            <a:chOff x="736271" y="1841001"/>
            <a:chExt cx="7966611" cy="1772972"/>
          </a:xfrm>
        </p:grpSpPr>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8D0A246-B3FF-8A40-BD36-F04CCBC13A72}"/>
                    </a:ext>
                  </a:extLst>
                </p:cNvPr>
                <p:cNvSpPr txBox="1"/>
                <p:nvPr/>
              </p:nvSpPr>
              <p:spPr>
                <a:xfrm>
                  <a:off x="736271" y="1841001"/>
                  <a:ext cx="10388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28D0A246-B3FF-8A40-BD36-F04CCBC13A72}"/>
                    </a:ext>
                  </a:extLst>
                </p:cNvPr>
                <p:cNvSpPr txBox="1">
                  <a:spLocks noRot="1" noChangeAspect="1" noMove="1" noResize="1" noEditPoints="1" noAdjustHandles="1" noChangeArrowheads="1" noChangeShapeType="1" noTextEdit="1"/>
                </p:cNvSpPr>
                <p:nvPr/>
              </p:nvSpPr>
              <p:spPr>
                <a:xfrm>
                  <a:off x="736271" y="1841001"/>
                  <a:ext cx="1038874" cy="369332"/>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1C26B8B8-5752-B748-B9C8-05335A22A043}"/>
                    </a:ext>
                  </a:extLst>
                </p:cNvPr>
                <p:cNvSpPr txBox="1"/>
                <p:nvPr/>
              </p:nvSpPr>
              <p:spPr>
                <a:xfrm>
                  <a:off x="736271" y="2276257"/>
                  <a:ext cx="614822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m:t>
                        </m:r>
                        <m:nary>
                          <m:naryPr>
                            <m:chr m:val="∑"/>
                            <m:ctrlPr>
                              <a:rPr kumimoji="1" lang="en-US" altLang="ja-JP" i="1" smtClean="0">
                                <a:solidFill>
                                  <a:srgbClr val="FF0000"/>
                                </a:solidFill>
                                <a:latin typeface="Cambria Math" panose="02040503050406030204" pitchFamily="18" charset="0"/>
                              </a:rPr>
                            </m:ctrlPr>
                          </m:naryPr>
                          <m:sub>
                            <m:r>
                              <m:rPr>
                                <m:brk m:alnAt="23"/>
                              </m:rPr>
                              <a:rPr kumimoji="1" lang="en-US" altLang="ja-JP" b="0" i="1" smtClean="0">
                                <a:solidFill>
                                  <a:srgbClr val="FF0000"/>
                                </a:solidFill>
                                <a:latin typeface="Cambria Math" panose="02040503050406030204" pitchFamily="18" charset="0"/>
                              </a:rPr>
                              <m:t>𝑖</m:t>
                            </m:r>
                            <m:r>
                              <a:rPr kumimoji="1" lang="en-US" altLang="ja-JP" b="0" i="1" smtClean="0">
                                <a:solidFill>
                                  <a:srgbClr val="FF0000"/>
                                </a:solidFill>
                                <a:latin typeface="Cambria Math" panose="02040503050406030204" pitchFamily="18" charset="0"/>
                              </a:rPr>
                              <m:t>=0</m:t>
                            </m:r>
                          </m:sub>
                          <m:sup>
                            <m:r>
                              <a:rPr kumimoji="1" lang="en-US" altLang="ja-JP" i="1" smtClean="0">
                                <a:solidFill>
                                  <a:srgbClr val="FF0000"/>
                                </a:solidFill>
                                <a:latin typeface="Cambria Math" panose="02040503050406030204" pitchFamily="18" charset="0"/>
                                <a:ea typeface="Cambria Math" panose="02040503050406030204" pitchFamily="18" charset="0"/>
                              </a:rPr>
                              <m:t>∞</m:t>
                            </m:r>
                          </m:sup>
                          <m:e>
                            <m:nary>
                              <m:naryPr>
                                <m:supHide m:val="on"/>
                                <m:ctrlPr>
                                  <a:rPr kumimoji="1" lang="ja-JP" altLang="en-US" i="1" smtClean="0">
                                    <a:solidFill>
                                      <a:schemeClr val="accent1"/>
                                    </a:solidFill>
                                    <a:latin typeface="Cambria Math" panose="02040503050406030204" pitchFamily="18" charset="0"/>
                                  </a:rPr>
                                </m:ctrlPr>
                              </m:naryPr>
                              <m:sub>
                                <m:r>
                                  <m:rPr>
                                    <m:brk m:alnAt="23"/>
                                  </m:rPr>
                                  <a:rPr kumimoji="1" lang="en-US" altLang="ja-JP" i="1">
                                    <a:solidFill>
                                      <a:schemeClr val="accent1"/>
                                    </a:solidFill>
                                    <a:latin typeface="Cambria Math" panose="02040503050406030204" pitchFamily="18" charset="0"/>
                                  </a:rPr>
                                  <m:t>𝑆</m:t>
                                </m:r>
                              </m:sub>
                              <m:sup/>
                              <m:e>
                                <m:r>
                                  <a:rPr kumimoji="1" lang="en-US" altLang="ja-JP" i="1" smtClean="0">
                                    <a:solidFill>
                                      <a:schemeClr val="accent1"/>
                                    </a:solidFill>
                                    <a:latin typeface="Cambria Math" panose="02040503050406030204" pitchFamily="18" charset="0"/>
                                    <a:ea typeface="Cambria Math" panose="02040503050406030204" pitchFamily="18" charset="0"/>
                                  </a:rPr>
                                  <m:t>⋯</m:t>
                                </m:r>
                                <m:nary>
                                  <m:naryPr>
                                    <m:supHide m:val="on"/>
                                    <m:ctrlPr>
                                      <a:rPr kumimoji="1" lang="ja-JP" altLang="en-US" i="1">
                                        <a:solidFill>
                                          <a:schemeClr val="accent1"/>
                                        </a:solidFill>
                                        <a:latin typeface="Cambria Math" panose="02040503050406030204" pitchFamily="18" charset="0"/>
                                      </a:rPr>
                                    </m:ctrlPr>
                                  </m:naryPr>
                                  <m:sub>
                                    <m:r>
                                      <m:rPr>
                                        <m:brk m:alnAt="23"/>
                                      </m:rPr>
                                      <a:rPr kumimoji="1" lang="en-US" altLang="ja-JP" i="1">
                                        <a:solidFill>
                                          <a:schemeClr val="accent1"/>
                                        </a:solidFill>
                                        <a:latin typeface="Cambria Math" panose="02040503050406030204" pitchFamily="18" charset="0"/>
                                      </a:rPr>
                                      <m:t>𝑆</m:t>
                                    </m:r>
                                  </m:sub>
                                  <m:sup/>
                                  <m:e>
                                    <m:sSub>
                                      <m:sSubPr>
                                        <m:ctrlPr>
                                          <a:rPr kumimoji="1" lang="en-US" altLang="ja-JP" i="1" smtClean="0">
                                            <a:solidFill>
                                              <a:schemeClr val="accent1"/>
                                            </a:solidFill>
                                            <a:latin typeface="Cambria Math" panose="02040503050406030204" pitchFamily="18" charset="0"/>
                                          </a:rPr>
                                        </m:ctrlPr>
                                      </m:sSubPr>
                                      <m:e>
                                        <m:r>
                                          <a:rPr kumimoji="1" lang="en-US" altLang="ja-JP" b="0" i="1" smtClean="0">
                                            <a:solidFill>
                                              <a:schemeClr val="accent1"/>
                                            </a:solidFill>
                                            <a:latin typeface="Cambria Math" panose="02040503050406030204" pitchFamily="18" charset="0"/>
                                          </a:rPr>
                                          <m:t>𝑑</m:t>
                                        </m:r>
                                      </m:e>
                                      <m:sub>
                                        <m:r>
                                          <a:rPr kumimoji="1" lang="en-US" altLang="ja-JP" b="0" i="1" smtClean="0">
                                            <a:solidFill>
                                              <a:schemeClr val="accent1"/>
                                            </a:solidFill>
                                            <a:latin typeface="Cambria Math" panose="02040503050406030204" pitchFamily="18" charset="0"/>
                                          </a:rPr>
                                          <m:t>0</m:t>
                                        </m:r>
                                      </m:sub>
                                    </m:sSub>
                                    <m:r>
                                      <a:rPr kumimoji="1" lang="en-US" altLang="ja-JP" b="0" i="1" smtClean="0">
                                        <a:solidFill>
                                          <a:schemeClr val="accent1"/>
                                        </a:solidFill>
                                        <a:latin typeface="Cambria Math" panose="02040503050406030204" pitchFamily="18" charset="0"/>
                                      </a:rPr>
                                      <m:t>(</m:t>
                                    </m:r>
                                    <m:sSub>
                                      <m:sSubPr>
                                        <m:ctrlPr>
                                          <a:rPr kumimoji="1" lang="en-US" altLang="ja-JP" b="0" i="1" smtClean="0">
                                            <a:solidFill>
                                              <a:schemeClr val="accent1"/>
                                            </a:solidFill>
                                            <a:latin typeface="Cambria Math" panose="02040503050406030204" pitchFamily="18" charset="0"/>
                                          </a:rPr>
                                        </m:ctrlPr>
                                      </m:sSubPr>
                                      <m:e>
                                        <m:r>
                                          <a:rPr kumimoji="1" lang="en-US" altLang="ja-JP" b="0" i="1" smtClean="0">
                                            <a:solidFill>
                                              <a:schemeClr val="accent1"/>
                                            </a:solidFill>
                                            <a:latin typeface="Cambria Math" panose="02040503050406030204" pitchFamily="18" charset="0"/>
                                          </a:rPr>
                                          <m:t>𝑠</m:t>
                                        </m:r>
                                      </m:e>
                                      <m:sub>
                                        <m:r>
                                          <a:rPr kumimoji="1" lang="en-US" altLang="ja-JP" b="0" i="1" smtClean="0">
                                            <a:solidFill>
                                              <a:schemeClr val="accent1"/>
                                            </a:solidFill>
                                            <a:latin typeface="Cambria Math" panose="02040503050406030204" pitchFamily="18" charset="0"/>
                                          </a:rPr>
                                          <m:t>0</m:t>
                                        </m:r>
                                      </m:sub>
                                    </m:sSub>
                                    <m:r>
                                      <a:rPr kumimoji="1" lang="en-US" altLang="ja-JP" b="0" i="1" smtClean="0">
                                        <a:solidFill>
                                          <a:schemeClr val="accent1"/>
                                        </a:solidFill>
                                        <a:latin typeface="Cambria Math" panose="02040503050406030204" pitchFamily="18" charset="0"/>
                                      </a:rPr>
                                      <m:t>)</m:t>
                                    </m:r>
                                    <m:r>
                                      <m:rPr>
                                        <m:sty m:val="p"/>
                                      </m:rPr>
                                      <a:rPr kumimoji="1" lang="en-US" altLang="ja-JP">
                                        <a:solidFill>
                                          <a:schemeClr val="accent1"/>
                                        </a:solidFill>
                                        <a:latin typeface="Cambria Math" panose="02040503050406030204" pitchFamily="18" charset="0"/>
                                      </a:rPr>
                                      <m:t>Pr</m:t>
                                    </m:r>
                                    <m:r>
                                      <a:rPr kumimoji="1" lang="en-US" altLang="ja-JP" i="1">
                                        <a:solidFill>
                                          <a:schemeClr val="accent1"/>
                                        </a:solidFill>
                                        <a:latin typeface="Cambria Math" panose="02040503050406030204" pitchFamily="18" charset="0"/>
                                      </a:rPr>
                                      <m:t>⁡(</m:t>
                                    </m:r>
                                    <m:sSub>
                                      <m:sSubPr>
                                        <m:ctrlPr>
                                          <a:rPr kumimoji="1" lang="en-US" altLang="ja-JP" i="1">
                                            <a:solidFill>
                                              <a:schemeClr val="accent1"/>
                                            </a:solidFill>
                                            <a:latin typeface="Cambria Math" panose="02040503050406030204" pitchFamily="18" charset="0"/>
                                            <a:ea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b="0" i="1" smtClean="0">
                                            <a:solidFill>
                                              <a:schemeClr val="accent1"/>
                                            </a:solidFill>
                                            <a:latin typeface="Cambria Math" panose="02040503050406030204" pitchFamily="18" charset="0"/>
                                            <a:ea typeface="Cambria Math" panose="02040503050406030204" pitchFamily="18" charset="0"/>
                                          </a:rPr>
                                          <m:t>0</m:t>
                                        </m:r>
                                      </m:sub>
                                    </m:sSub>
                                    <m:r>
                                      <a:rPr kumimoji="1" lang="en-US" altLang="ja-JP" i="1">
                                        <a:solidFill>
                                          <a:schemeClr val="accent1"/>
                                        </a:solidFill>
                                        <a:latin typeface="Cambria Math" panose="02040503050406030204" pitchFamily="18" charset="0"/>
                                        <a:ea typeface="Cambria Math" panose="02040503050406030204" pitchFamily="18" charset="0"/>
                                      </a:rPr>
                                      <m:t>⟶</m:t>
                                    </m:r>
                                    <m:sSub>
                                      <m:sSubPr>
                                        <m:ctrlPr>
                                          <a:rPr kumimoji="1" lang="en-US" altLang="ja-JP" i="1" smtClean="0">
                                            <a:solidFill>
                                              <a:schemeClr val="accent1"/>
                                            </a:solidFill>
                                            <a:latin typeface="Cambria Math" panose="02040503050406030204" pitchFamily="18" charset="0"/>
                                            <a:ea typeface="Cambria Math" panose="02040503050406030204" pitchFamily="18" charset="0"/>
                                          </a:rPr>
                                        </m:ctrlPr>
                                      </m:sSubPr>
                                      <m:e>
                                        <m:r>
                                          <a:rPr kumimoji="1" lang="en-US" altLang="ja-JP" b="0" i="1" smtClean="0">
                                            <a:solidFill>
                                              <a:schemeClr val="accent1"/>
                                            </a:solidFill>
                                            <a:latin typeface="Cambria Math" panose="02040503050406030204" pitchFamily="18" charset="0"/>
                                            <a:ea typeface="Cambria Math" panose="02040503050406030204" pitchFamily="18" charset="0"/>
                                          </a:rPr>
                                          <m:t>𝑠</m:t>
                                        </m:r>
                                      </m:e>
                                      <m:sub>
                                        <m:r>
                                          <a:rPr kumimoji="1" lang="en-US" altLang="ja-JP" b="0" i="1" smtClean="0">
                                            <a:solidFill>
                                              <a:schemeClr val="accent1"/>
                                            </a:solidFill>
                                            <a:latin typeface="Cambria Math" panose="02040503050406030204" pitchFamily="18" charset="0"/>
                                            <a:ea typeface="Cambria Math" panose="02040503050406030204" pitchFamily="18" charset="0"/>
                                          </a:rPr>
                                          <m:t>1</m:t>
                                        </m:r>
                                      </m:sub>
                                    </m:sSub>
                                    <m:r>
                                      <a:rPr kumimoji="1" lang="en-US" altLang="ja-JP" i="1">
                                        <a:solidFill>
                                          <a:schemeClr val="accent1"/>
                                        </a:solidFill>
                                        <a:latin typeface="Cambria Math" panose="02040503050406030204" pitchFamily="18" charset="0"/>
                                        <a:ea typeface="Cambria Math" panose="02040503050406030204" pitchFamily="18" charset="0"/>
                                      </a:rPr>
                                      <m:t>,</m:t>
                                    </m:r>
                                    <m:r>
                                      <a:rPr kumimoji="1" lang="en-US" altLang="ja-JP" b="0" i="1" smtClean="0">
                                        <a:solidFill>
                                          <a:schemeClr val="accent1"/>
                                        </a:solidFill>
                                        <a:latin typeface="Cambria Math" panose="02040503050406030204" pitchFamily="18" charset="0"/>
                                        <a:ea typeface="Cambria Math" panose="02040503050406030204" pitchFamily="18" charset="0"/>
                                      </a:rPr>
                                      <m:t>1</m:t>
                                    </m:r>
                                    <m:r>
                                      <a:rPr kumimoji="1" lang="en-US" altLang="ja-JP" i="1" smtClean="0">
                                        <a:solidFill>
                                          <a:schemeClr val="accent1"/>
                                        </a:solidFill>
                                        <a:latin typeface="Cambria Math" panose="02040503050406030204" pitchFamily="18" charset="0"/>
                                        <a:ea typeface="Cambria Math" panose="02040503050406030204" pitchFamily="18" charset="0"/>
                                      </a:rPr>
                                      <m:t>,</m:t>
                                    </m:r>
                                    <m:sSub>
                                      <m:sSubPr>
                                        <m:ctrlPr>
                                          <a:rPr kumimoji="1" lang="en-US" altLang="ja-JP" i="1">
                                            <a:solidFill>
                                              <a:schemeClr val="accent1"/>
                                            </a:solidFill>
                                            <a:latin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𝜋</m:t>
                                        </m:r>
                                      </m:e>
                                      <m:sub>
                                        <m:r>
                                          <a:rPr kumimoji="1" lang="en-US" altLang="ja-JP" i="1">
                                            <a:solidFill>
                                              <a:schemeClr val="accent1"/>
                                            </a:solidFill>
                                            <a:latin typeface="Cambria Math" panose="02040503050406030204" pitchFamily="18" charset="0"/>
                                            <a:ea typeface="Cambria Math" panose="02040503050406030204" pitchFamily="18" charset="0"/>
                                          </a:rPr>
                                          <m:t>𝜃</m:t>
                                        </m:r>
                                      </m:sub>
                                    </m:sSub>
                                    <m:r>
                                      <a:rPr kumimoji="1" lang="en-US" altLang="ja-JP" i="1">
                                        <a:solidFill>
                                          <a:schemeClr val="accent1"/>
                                        </a:solidFill>
                                        <a:latin typeface="Cambria Math" panose="02040503050406030204" pitchFamily="18" charset="0"/>
                                      </a:rPr>
                                      <m:t>)</m:t>
                                    </m:r>
                                  </m:e>
                                </m:nary>
                              </m:e>
                            </m:nary>
                          </m:e>
                        </m:nary>
                        <m:r>
                          <a:rPr kumimoji="1" lang="en-US" altLang="ja-JP" i="1" smtClean="0">
                            <a:solidFill>
                              <a:schemeClr val="accent1"/>
                            </a:solidFill>
                            <a:latin typeface="Cambria Math" panose="02040503050406030204" pitchFamily="18" charset="0"/>
                            <a:ea typeface="Cambria Math" panose="02040503050406030204" pitchFamily="18" charset="0"/>
                          </a:rPr>
                          <m:t>⋯</m:t>
                        </m:r>
                        <m:r>
                          <m:rPr>
                            <m:sty m:val="p"/>
                          </m:rPr>
                          <a:rPr kumimoji="1" lang="en-US" altLang="ja-JP">
                            <a:solidFill>
                              <a:schemeClr val="accent1"/>
                            </a:solidFill>
                            <a:latin typeface="Cambria Math" panose="02040503050406030204" pitchFamily="18" charset="0"/>
                          </a:rPr>
                          <m:t>Pr</m:t>
                        </m:r>
                        <m:r>
                          <a:rPr kumimoji="1" lang="en-US" altLang="ja-JP" i="1">
                            <a:solidFill>
                              <a:schemeClr val="accent1"/>
                            </a:solidFill>
                            <a:latin typeface="Cambria Math" panose="02040503050406030204" pitchFamily="18" charset="0"/>
                          </a:rPr>
                          <m:t>⁡(</m:t>
                        </m:r>
                        <m:sSub>
                          <m:sSubPr>
                            <m:ctrlPr>
                              <a:rPr kumimoji="1" lang="en-US" altLang="ja-JP" i="1">
                                <a:solidFill>
                                  <a:schemeClr val="accent1"/>
                                </a:solidFill>
                                <a:latin typeface="Cambria Math" panose="02040503050406030204" pitchFamily="18" charset="0"/>
                                <a:ea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b="0" i="1" smtClean="0">
                                <a:solidFill>
                                  <a:schemeClr val="accent1"/>
                                </a:solidFill>
                                <a:latin typeface="Cambria Math" panose="02040503050406030204" pitchFamily="18" charset="0"/>
                                <a:ea typeface="Cambria Math" panose="02040503050406030204" pitchFamily="18" charset="0"/>
                              </a:rPr>
                              <m:t>𝑖</m:t>
                            </m:r>
                          </m:sub>
                        </m:sSub>
                        <m:r>
                          <a:rPr kumimoji="1" lang="en-US" altLang="ja-JP" i="1">
                            <a:solidFill>
                              <a:schemeClr val="accent1"/>
                            </a:solidFill>
                            <a:latin typeface="Cambria Math" panose="02040503050406030204" pitchFamily="18" charset="0"/>
                            <a:ea typeface="Cambria Math" panose="02040503050406030204" pitchFamily="18" charset="0"/>
                          </a:rPr>
                          <m:t>⟶</m:t>
                        </m:r>
                        <m:sSub>
                          <m:sSubPr>
                            <m:ctrlPr>
                              <a:rPr kumimoji="1" lang="en-US" altLang="ja-JP" i="1">
                                <a:solidFill>
                                  <a:schemeClr val="accent1"/>
                                </a:solidFill>
                                <a:latin typeface="Cambria Math" panose="02040503050406030204" pitchFamily="18" charset="0"/>
                                <a:ea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b="0" i="1" smtClean="0">
                                <a:solidFill>
                                  <a:schemeClr val="accent1"/>
                                </a:solidFill>
                                <a:latin typeface="Cambria Math" panose="02040503050406030204" pitchFamily="18" charset="0"/>
                                <a:ea typeface="Cambria Math" panose="02040503050406030204" pitchFamily="18" charset="0"/>
                              </a:rPr>
                              <m:t>𝑖</m:t>
                            </m:r>
                            <m:r>
                              <a:rPr kumimoji="1" lang="en-US" altLang="ja-JP" b="0" i="1" smtClean="0">
                                <a:solidFill>
                                  <a:schemeClr val="accent1"/>
                                </a:solidFill>
                                <a:latin typeface="Cambria Math" panose="02040503050406030204" pitchFamily="18" charset="0"/>
                                <a:ea typeface="Cambria Math" panose="02040503050406030204" pitchFamily="18" charset="0"/>
                              </a:rPr>
                              <m:t>+1</m:t>
                            </m:r>
                          </m:sub>
                        </m:sSub>
                        <m:r>
                          <a:rPr kumimoji="1" lang="en-US" altLang="ja-JP" i="1">
                            <a:solidFill>
                              <a:schemeClr val="accent1"/>
                            </a:solidFill>
                            <a:latin typeface="Cambria Math" panose="02040503050406030204" pitchFamily="18" charset="0"/>
                            <a:ea typeface="Cambria Math" panose="02040503050406030204" pitchFamily="18" charset="0"/>
                          </a:rPr>
                          <m:t>,1,</m:t>
                        </m:r>
                        <m:sSub>
                          <m:sSubPr>
                            <m:ctrlPr>
                              <a:rPr kumimoji="1" lang="en-US" altLang="ja-JP" i="1">
                                <a:solidFill>
                                  <a:schemeClr val="accent1"/>
                                </a:solidFill>
                                <a:latin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𝜋</m:t>
                            </m:r>
                          </m:e>
                          <m:sub>
                            <m:r>
                              <a:rPr kumimoji="1" lang="en-US" altLang="ja-JP" i="1">
                                <a:solidFill>
                                  <a:schemeClr val="accent1"/>
                                </a:solidFill>
                                <a:latin typeface="Cambria Math" panose="02040503050406030204" pitchFamily="18" charset="0"/>
                                <a:ea typeface="Cambria Math" panose="02040503050406030204" pitchFamily="18" charset="0"/>
                              </a:rPr>
                              <m:t>𝜃</m:t>
                            </m:r>
                          </m:sub>
                        </m:sSub>
                        <m:r>
                          <a:rPr kumimoji="1" lang="en-US" altLang="ja-JP" i="1">
                            <a:solidFill>
                              <a:schemeClr val="accent1"/>
                            </a:solidFill>
                            <a:latin typeface="Cambria Math" panose="02040503050406030204" pitchFamily="18" charset="0"/>
                          </a:rPr>
                          <m:t>)</m:t>
                        </m:r>
                      </m:oMath>
                    </m:oMathPara>
                  </a14:m>
                  <a:endParaRPr kumimoji="1" lang="ja-JP" altLang="en-US">
                    <a:latin typeface="Cambria" panose="02040503050406030204" pitchFamily="18" charset="0"/>
                  </a:endParaRPr>
                </a:p>
              </p:txBody>
            </p:sp>
          </mc:Choice>
          <mc:Fallback>
            <p:sp>
              <p:nvSpPr>
                <p:cNvPr id="12" name="テキスト ボックス 11">
                  <a:extLst>
                    <a:ext uri="{FF2B5EF4-FFF2-40B4-BE49-F238E27FC236}">
                      <a16:creationId xmlns:a16="http://schemas.microsoft.com/office/drawing/2014/main" id="{1C26B8B8-5752-B748-B9C8-05335A22A043}"/>
                    </a:ext>
                  </a:extLst>
                </p:cNvPr>
                <p:cNvSpPr txBox="1">
                  <a:spLocks noRot="1" noChangeAspect="1" noMove="1" noResize="1" noEditPoints="1" noAdjustHandles="1" noChangeArrowheads="1" noChangeShapeType="1" noTextEdit="1"/>
                </p:cNvSpPr>
                <p:nvPr/>
              </p:nvSpPr>
              <p:spPr>
                <a:xfrm>
                  <a:off x="736271" y="2276257"/>
                  <a:ext cx="6148222" cy="847861"/>
                </a:xfrm>
                <a:prstGeom prst="rect">
                  <a:avLst/>
                </a:prstGeom>
                <a:blipFill>
                  <a:blip r:embed="rId4"/>
                  <a:stretch>
                    <a:fillRect l="-7835" t="-119118" b="-18382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0B4A421E-0CB2-C64C-9B7D-5231069950F6}"/>
                    </a:ext>
                  </a:extLst>
                </p:cNvPr>
                <p:cNvSpPr txBox="1"/>
                <p:nvPr/>
              </p:nvSpPr>
              <p:spPr>
                <a:xfrm>
                  <a:off x="1058482" y="3190716"/>
                  <a:ext cx="7644400"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i="1" smtClean="0">
                                <a:solidFill>
                                  <a:srgbClr val="FF0000"/>
                                </a:solidFill>
                                <a:latin typeface="Cambria Math" panose="02040503050406030204" pitchFamily="18" charset="0"/>
                                <a:ea typeface="Cambria Math" panose="02040503050406030204" pitchFamily="18" charset="0"/>
                              </a:rPr>
                              <m:t>𝑒</m:t>
                            </m:r>
                          </m:e>
                          <m:sup>
                            <m:r>
                              <a:rPr kumimoji="1" lang="en-US" altLang="ja-JP" i="1" smtClean="0">
                                <a:solidFill>
                                  <a:srgbClr val="FF0000"/>
                                </a:solidFill>
                                <a:latin typeface="Cambria Math" panose="02040503050406030204" pitchFamily="18" charset="0"/>
                                <a:ea typeface="Cambria Math" panose="02040503050406030204" pitchFamily="18" charset="0"/>
                              </a:rPr>
                              <m:t>−</m:t>
                            </m:r>
                            <m:r>
                              <a:rPr kumimoji="1" lang="en-US" altLang="ja-JP" i="1" smtClean="0">
                                <a:solidFill>
                                  <a:srgbClr val="FF0000"/>
                                </a:solidFill>
                                <a:latin typeface="Cambria Math" panose="02040503050406030204" pitchFamily="18" charset="0"/>
                                <a:ea typeface="Cambria Math" panose="02040503050406030204" pitchFamily="18" charset="0"/>
                              </a:rPr>
                              <m:t>𝛼</m:t>
                            </m:r>
                            <m:sSub>
                              <m:sSubPr>
                                <m:ctrlPr>
                                  <a:rPr kumimoji="1" lang="en-US" altLang="ja-JP"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𝑡</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sup>
                        </m:sSup>
                        <m:d>
                          <m:dPr>
                            <m:begChr m:val="{"/>
                            <m:endChr m:val="}"/>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i="1">
                                    <a:solidFill>
                                      <a:srgbClr val="FF0000"/>
                                    </a:solidFill>
                                    <a:latin typeface="Cambria Math" panose="02040503050406030204" pitchFamily="18" charset="0"/>
                                  </a:rPr>
                                </m:ctrlPr>
                              </m:sSubPr>
                              <m:e>
                                <m:r>
                                  <m:rPr>
                                    <m:sty m:val="p"/>
                                  </m:rPr>
                                  <a:rPr kumimoji="1" lang="en-US" altLang="ja-JP" i="1">
                                    <a:solidFill>
                                      <a:srgbClr val="FF0000"/>
                                    </a:solidFill>
                                    <a:latin typeface="Cambria Math" panose="02040503050406030204" pitchFamily="18" charset="0"/>
                                    <a:ea typeface="Cambria Math" panose="02040503050406030204" pitchFamily="18" charset="0"/>
                                  </a:rPr>
                                  <m:t>∇</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e>
                            </m:d>
                            <m:sSub>
                              <m:sSubPr>
                                <m:ctrlPr>
                                  <a:rPr kumimoji="1" lang="en-US" altLang="ja-JP" i="1">
                                    <a:solidFill>
                                      <a:srgbClr val="FF0000"/>
                                    </a:solidFill>
                                    <a:latin typeface="Cambria Math" panose="02040503050406030204" pitchFamily="18" charset="0"/>
                                  </a:rPr>
                                </m:ctrlPr>
                              </m:sSubPr>
                              <m:e>
                                <m:r>
                                  <m:rPr>
                                    <m:sty m:val="p"/>
                                  </m:rPr>
                                  <a:rPr kumimoji="1" lang="en-US" altLang="ja-JP" i="1">
                                    <a:solidFill>
                                      <a:srgbClr val="FF0000"/>
                                    </a:solidFill>
                                    <a:latin typeface="Cambria Math" panose="02040503050406030204" pitchFamily="18" charset="0"/>
                                    <a:ea typeface="Cambria Math" panose="02040503050406030204" pitchFamily="18" charset="0"/>
                                  </a:rPr>
                                  <m:t>∇</m:t>
                                </m:r>
                              </m:e>
                              <m:sub>
                                <m:r>
                                  <a:rPr kumimoji="1" lang="en-US" altLang="ja-JP" b="0" i="1" smtClean="0">
                                    <a:solidFill>
                                      <a:srgbClr val="FF0000"/>
                                    </a:solidFill>
                                    <a:latin typeface="Cambria Math" panose="02040503050406030204" pitchFamily="18" charset="0"/>
                                    <a:ea typeface="Cambria Math" panose="02040503050406030204" pitchFamily="18" charset="0"/>
                                  </a:rPr>
                                  <m:t>𝑎</m:t>
                                </m:r>
                              </m:sub>
                            </m:sSub>
                            <m:sSup>
                              <m:sSupPr>
                                <m:ctrlPr>
                                  <a:rPr lang="en-US" altLang="ja-JP" i="1">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lang="en-US" altLang="ja-JP" i="1">
                                    <a:solidFill>
                                      <a:srgbClr val="FF0000"/>
                                    </a:solidFill>
                                    <a:latin typeface="Cambria Math" panose="02040503050406030204" pitchFamily="18" charset="0"/>
                                    <a:ea typeface="Cambria Math" panose="02040503050406030204" pitchFamily="18" charset="0"/>
                                  </a:rPr>
                                </m:ctrlPr>
                              </m:dPr>
                              <m:e>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𝑠</m:t>
                                    </m:r>
                                  </m:e>
                                  <m:sub>
                                    <m:r>
                                      <a:rPr lang="en-US" altLang="ja-JP" b="0" i="1" smtClean="0">
                                        <a:solidFill>
                                          <a:srgbClr val="FF0000"/>
                                        </a:solidFill>
                                        <a:latin typeface="Cambria Math" panose="02040503050406030204" pitchFamily="18" charset="0"/>
                                        <a:ea typeface="Cambria Math" panose="02040503050406030204" pitchFamily="18" charset="0"/>
                                      </a:rPr>
                                      <m:t>𝑖</m:t>
                                    </m:r>
                                  </m:sub>
                                </m:sSub>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𝑎</m:t>
                                </m:r>
                              </m:e>
                            </m:d>
                            <m:sSub>
                              <m:sSubPr>
                                <m:ctrlPr>
                                  <a:rPr lang="en-US" altLang="ja-JP" b="0" i="1" smtClean="0">
                                    <a:solidFill>
                                      <a:srgbClr val="FF0000"/>
                                    </a:solidFill>
                                    <a:latin typeface="Cambria Math" panose="02040503050406030204" pitchFamily="18" charset="0"/>
                                    <a:ea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m:t>
                                </m:r>
                              </m:e>
                              <m:sub>
                                <m:r>
                                  <a:rPr lang="en-US" altLang="ja-JP" b="0" i="1" smtClean="0">
                                    <a:solidFill>
                                      <a:srgbClr val="FF0000"/>
                                    </a:solidFill>
                                    <a:latin typeface="Cambria Math" panose="02040503050406030204" pitchFamily="18" charset="0"/>
                                    <a:ea typeface="Cambria Math" panose="02040503050406030204" pitchFamily="18" charset="0"/>
                                  </a:rPr>
                                  <m:t>𝑎</m:t>
                                </m:r>
                                <m:r>
                                  <a:rPr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e>
                                </m:d>
                              </m:sub>
                            </m:sSub>
                            <m:r>
                              <a:rPr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m:rPr>
                                    <m:sty m:val="p"/>
                                  </m:rPr>
                                  <a:rPr kumimoji="1" lang="en-US" altLang="ja-JP" i="1">
                                    <a:solidFill>
                                      <a:srgbClr val="FF0000"/>
                                    </a:solidFill>
                                    <a:latin typeface="Cambria Math" panose="02040503050406030204" pitchFamily="18" charset="0"/>
                                    <a:ea typeface="Cambria Math" panose="02040503050406030204" pitchFamily="18" charset="0"/>
                                  </a:rPr>
                                  <m:t>∇</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Sup>
                              <m:sSupPr>
                                <m:ctrlPr>
                                  <a:rPr kumimoji="1" lang="en-US" altLang="ja-JP" i="1">
                                    <a:solidFill>
                                      <a:srgbClr val="FF0000"/>
                                    </a:solidFill>
                                    <a:latin typeface="Cambria Math" panose="02040503050406030204" pitchFamily="18" charset="0"/>
                                    <a:ea typeface="Cambria Math" panose="02040503050406030204" pitchFamily="18" charset="0"/>
                                  </a:rPr>
                                </m:ctrlPr>
                              </m:sSupPr>
                              <m:e>
                                <m:r>
                                  <a:rPr kumimoji="1" lang="en-US" altLang="ja-JP" i="1">
                                    <a:solidFill>
                                      <a:srgbClr val="FF0000"/>
                                    </a:solidFill>
                                    <a:latin typeface="Cambria Math" panose="02040503050406030204" pitchFamily="18" charset="0"/>
                                    <a:ea typeface="Cambria Math" panose="02040503050406030204" pitchFamily="18" charset="0"/>
                                  </a:rPr>
                                  <m:t>𝑒</m:t>
                                </m:r>
                              </m:e>
                              <m:sup>
                                <m:r>
                                  <a:rPr kumimoji="1" lang="en-US" altLang="ja-JP" i="1">
                                    <a:solidFill>
                                      <a:srgbClr val="FF0000"/>
                                    </a:solidFill>
                                    <a:latin typeface="Cambria Math" panose="02040503050406030204" pitchFamily="18" charset="0"/>
                                    <a:ea typeface="Cambria Math" panose="02040503050406030204" pitchFamily="18" charset="0"/>
                                  </a:rPr>
                                  <m:t>−</m:t>
                                </m:r>
                                <m:r>
                                  <a:rPr kumimoji="1" lang="en-US" altLang="ja-JP" i="1">
                                    <a:solidFill>
                                      <a:srgbClr val="FF0000"/>
                                    </a:solidFill>
                                    <a:latin typeface="Cambria Math" panose="02040503050406030204" pitchFamily="18" charset="0"/>
                                    <a:ea typeface="Cambria Math" panose="02040503050406030204" pitchFamily="18" charset="0"/>
                                  </a:rPr>
                                  <m:t>𝛼𝜏</m:t>
                                </m:r>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e>
                                </m:d>
                              </m:sup>
                            </m:sSup>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𝑉</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r>
                                      <a:rPr kumimoji="1" lang="en-US" altLang="ja-JP" b="0" i="1" smtClean="0">
                                        <a:solidFill>
                                          <a:srgbClr val="FF0000"/>
                                        </a:solidFill>
                                        <a:latin typeface="Cambria Math" panose="02040503050406030204" pitchFamily="18" charset="0"/>
                                        <a:ea typeface="Cambria Math" panose="02040503050406030204" pitchFamily="18" charset="0"/>
                                      </a:rPr>
                                      <m:t>+1</m:t>
                                    </m:r>
                                  </m:sub>
                                </m:sSub>
                              </m:e>
                            </m:d>
                          </m:e>
                        </m:d>
                        <m:r>
                          <a:rPr kumimoji="1" lang="en-US" altLang="ja-JP" b="0" i="1" smtClean="0">
                            <a:latin typeface="Cambria Math" panose="02040503050406030204" pitchFamily="18" charset="0"/>
                            <a:ea typeface="Cambria Math" panose="02040503050406030204" pitchFamily="18" charset="0"/>
                          </a:rPr>
                          <m:t>𝑑</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oMath>
                    </m:oMathPara>
                  </a14:m>
                  <a:endParaRPr kumimoji="1" lang="ja-JP" altLang="en-US">
                    <a:latin typeface="Cambria" panose="02040503050406030204" pitchFamily="18" charset="0"/>
                  </a:endParaRPr>
                </a:p>
              </p:txBody>
            </p:sp>
          </mc:Choice>
          <mc:Fallback>
            <p:sp>
              <p:nvSpPr>
                <p:cNvPr id="14" name="テキスト ボックス 13">
                  <a:extLst>
                    <a:ext uri="{FF2B5EF4-FFF2-40B4-BE49-F238E27FC236}">
                      <a16:creationId xmlns:a16="http://schemas.microsoft.com/office/drawing/2014/main" id="{0B4A421E-0CB2-C64C-9B7D-5231069950F6}"/>
                    </a:ext>
                  </a:extLst>
                </p:cNvPr>
                <p:cNvSpPr txBox="1">
                  <a:spLocks noRot="1" noChangeAspect="1" noMove="1" noResize="1" noEditPoints="1" noAdjustHandles="1" noChangeArrowheads="1" noChangeShapeType="1" noTextEdit="1"/>
                </p:cNvSpPr>
                <p:nvPr/>
              </p:nvSpPr>
              <p:spPr>
                <a:xfrm>
                  <a:off x="1058482" y="3190716"/>
                  <a:ext cx="7644400" cy="423257"/>
                </a:xfrm>
                <a:prstGeom prst="rect">
                  <a:avLst/>
                </a:prstGeom>
                <a:blipFill>
                  <a:blip r:embed="rId5"/>
                  <a:stretch>
                    <a:fillRect b="-2857"/>
                  </a:stretch>
                </a:blipFill>
              </p:spPr>
              <p:txBody>
                <a:bodyPr/>
                <a:lstStyle/>
                <a:p>
                  <a:r>
                    <a:rPr lang="ja-JP" altLang="en-US">
                      <a:noFill/>
                    </a:rPr>
                    <a:t> </a:t>
                  </a:r>
                </a:p>
              </p:txBody>
            </p:sp>
          </mc:Fallback>
        </mc:AlternateContent>
      </p:grpSp>
      <p:sp>
        <p:nvSpPr>
          <p:cNvPr id="6" name="スライド番号プレースホルダー 5">
            <a:extLst>
              <a:ext uri="{FF2B5EF4-FFF2-40B4-BE49-F238E27FC236}">
                <a16:creationId xmlns:a16="http://schemas.microsoft.com/office/drawing/2014/main" id="{9A69BB60-BF36-9F46-9784-3A0CA5AF26E2}"/>
              </a:ext>
            </a:extLst>
          </p:cNvPr>
          <p:cNvSpPr>
            <a:spLocks noGrp="1"/>
          </p:cNvSpPr>
          <p:nvPr>
            <p:ph type="sldNum" sz="quarter" idx="12"/>
          </p:nvPr>
        </p:nvSpPr>
        <p:spPr/>
        <p:txBody>
          <a:bodyPr/>
          <a:lstStyle/>
          <a:p>
            <a:r>
              <a:rPr kumimoji="1" lang="en-US" altLang="ja-JP" dirty="0"/>
              <a:t>7/12</a:t>
            </a:r>
          </a:p>
        </p:txBody>
      </p:sp>
    </p:spTree>
    <p:extLst>
      <p:ext uri="{BB962C8B-B14F-4D97-AF65-F5344CB8AC3E}">
        <p14:creationId xmlns:p14="http://schemas.microsoft.com/office/powerpoint/2010/main" val="26522243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a:latin typeface="Cambria" panose="020405030504060302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58986</TotalTime>
  <Words>1546</Words>
  <Application>Microsoft Macintosh PowerPoint</Application>
  <PresentationFormat>画面に合わせる (4:3)</PresentationFormat>
  <Paragraphs>284</Paragraphs>
  <Slides>21</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游ゴシック</vt:lpstr>
      <vt:lpstr>Arial</vt:lpstr>
      <vt:lpstr>Calibri</vt:lpstr>
      <vt:lpstr>Cambria</vt:lpstr>
      <vt:lpstr>Cambria Math</vt:lpstr>
      <vt:lpstr>Century</vt:lpstr>
      <vt:lpstr>Office テーマ</vt:lpstr>
      <vt:lpstr>セルフトリガー制御に対する 深層強化学習</vt:lpstr>
      <vt:lpstr>イントロダクション: 連続時間制御の手法</vt:lpstr>
      <vt:lpstr>セルフトリガー制御における先行研究</vt:lpstr>
      <vt:lpstr>最適セルフトリガー制御問題の定式化</vt:lpstr>
      <vt:lpstr>強化学習とは</vt:lpstr>
      <vt:lpstr>方策勾配型(深層)強化学習</vt:lpstr>
      <vt:lpstr>強化学習問題としての定式化</vt:lpstr>
      <vt:lpstr>本研究での主結果</vt:lpstr>
      <vt:lpstr>本研究での主結果</vt:lpstr>
      <vt:lpstr>方策勾配の近似計算に対する提案手法</vt:lpstr>
      <vt:lpstr>方策勾配の近似計算に対する提案手法</vt:lpstr>
      <vt:lpstr>方策勾配の近似計算に対する提案手法</vt:lpstr>
      <vt:lpstr>計算に用いるQ関数</vt:lpstr>
      <vt:lpstr>数値実験</vt:lpstr>
      <vt:lpstr>数値実験の結果</vt:lpstr>
      <vt:lpstr>結論</vt:lpstr>
      <vt:lpstr>付録A: Q関数の近似</vt:lpstr>
      <vt:lpstr>付録B: モデルの設定・ハイパーパラメータ</vt:lpstr>
      <vt:lpstr>付録C: 方策更新に伴う評価関数の履歴</vt:lpstr>
      <vt:lpstr>付録D: 数値実験 (線形システム)</vt:lpstr>
      <vt:lpstr>付録D: 数値実験の結果 (線形システム)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PC-A009</dc:creator>
  <cp:lastModifiedBy>takeuchi.ibuki.45r@st.kyoto-u.ac.jp</cp:lastModifiedBy>
  <cp:revision>1101</cp:revision>
  <cp:lastPrinted>2021-02-03T05:30:50Z</cp:lastPrinted>
  <dcterms:created xsi:type="dcterms:W3CDTF">2019-05-25T02:00:40Z</dcterms:created>
  <dcterms:modified xsi:type="dcterms:W3CDTF">2021-02-04T01:21:04Z</dcterms:modified>
</cp:coreProperties>
</file>