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3"/>
  </p:notesMasterIdLst>
  <p:sldIdLst>
    <p:sldId id="256" r:id="rId2"/>
    <p:sldId id="374" r:id="rId3"/>
    <p:sldId id="375" r:id="rId4"/>
    <p:sldId id="377" r:id="rId5"/>
    <p:sldId id="393" r:id="rId6"/>
    <p:sldId id="385" r:id="rId7"/>
    <p:sldId id="384" r:id="rId8"/>
    <p:sldId id="395" r:id="rId9"/>
    <p:sldId id="394" r:id="rId10"/>
    <p:sldId id="398" r:id="rId11"/>
    <p:sldId id="399" r:id="rId12"/>
    <p:sldId id="397" r:id="rId13"/>
    <p:sldId id="391" r:id="rId14"/>
    <p:sldId id="381" r:id="rId15"/>
    <p:sldId id="387" r:id="rId16"/>
    <p:sldId id="373" r:id="rId17"/>
    <p:sldId id="388" r:id="rId18"/>
    <p:sldId id="389" r:id="rId19"/>
    <p:sldId id="390" r:id="rId20"/>
    <p:sldId id="380" r:id="rId21"/>
    <p:sldId id="38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374"/>
            <p14:sldId id="375"/>
            <p14:sldId id="377"/>
            <p14:sldId id="393"/>
            <p14:sldId id="385"/>
            <p14:sldId id="384"/>
            <p14:sldId id="395"/>
            <p14:sldId id="394"/>
            <p14:sldId id="398"/>
            <p14:sldId id="399"/>
            <p14:sldId id="397"/>
            <p14:sldId id="391"/>
            <p14:sldId id="381"/>
            <p14:sldId id="387"/>
            <p14:sldId id="373"/>
            <p14:sldId id="388"/>
            <p14:sldId id="389"/>
            <p14:sldId id="390"/>
            <p14:sldId id="380"/>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7"/>
    <p:restoredTop sz="94554"/>
  </p:normalViewPr>
  <p:slideViewPr>
    <p:cSldViewPr snapToGrid="0" snapToObjects="1">
      <p:cViewPr varScale="1">
        <p:scale>
          <a:sx n="108" d="100"/>
          <a:sy n="108" d="100"/>
        </p:scale>
        <p:origin x="1472"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a:t>
            </a:fld>
            <a:endParaRPr kumimoji="1" lang="ja-JP" altLang="en-US"/>
          </a:p>
        </p:txBody>
      </p:sp>
    </p:spTree>
    <p:extLst>
      <p:ext uri="{BB962C8B-B14F-4D97-AF65-F5344CB8AC3E}">
        <p14:creationId xmlns:p14="http://schemas.microsoft.com/office/powerpoint/2010/main" val="382200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もうちょっとうまく書けん？</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3</a:t>
            </a:fld>
            <a:endParaRPr kumimoji="1" lang="ja-JP" altLang="en-US"/>
          </a:p>
        </p:txBody>
      </p:sp>
    </p:spTree>
    <p:extLst>
      <p:ext uri="{BB962C8B-B14F-4D97-AF65-F5344CB8AC3E}">
        <p14:creationId xmlns:p14="http://schemas.microsoft.com/office/powerpoint/2010/main" val="381419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文字の説明</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6</a:t>
            </a:fld>
            <a:endParaRPr kumimoji="1" lang="ja-JP" altLang="en-US"/>
          </a:p>
        </p:txBody>
      </p:sp>
    </p:spTree>
    <p:extLst>
      <p:ext uri="{BB962C8B-B14F-4D97-AF65-F5344CB8AC3E}">
        <p14:creationId xmlns:p14="http://schemas.microsoft.com/office/powerpoint/2010/main" val="39584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9</a:t>
            </a:fld>
            <a:endParaRPr kumimoji="1" lang="ja-JP" altLang="en-US"/>
          </a:p>
        </p:txBody>
      </p:sp>
    </p:spTree>
    <p:extLst>
      <p:ext uri="{BB962C8B-B14F-4D97-AF65-F5344CB8AC3E}">
        <p14:creationId xmlns:p14="http://schemas.microsoft.com/office/powerpoint/2010/main" val="9967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毎ステップ方策が更新されていく</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10</a:t>
            </a:fld>
            <a:endParaRPr kumimoji="1" lang="ja-JP" altLang="en-US"/>
          </a:p>
        </p:txBody>
      </p:sp>
    </p:spTree>
    <p:extLst>
      <p:ext uri="{BB962C8B-B14F-4D97-AF65-F5344CB8AC3E}">
        <p14:creationId xmlns:p14="http://schemas.microsoft.com/office/powerpoint/2010/main" val="243683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11</a:t>
            </a:fld>
            <a:endParaRPr kumimoji="1" lang="ja-JP" altLang="en-US"/>
          </a:p>
        </p:txBody>
      </p:sp>
    </p:spTree>
    <p:extLst>
      <p:ext uri="{BB962C8B-B14F-4D97-AF65-F5344CB8AC3E}">
        <p14:creationId xmlns:p14="http://schemas.microsoft.com/office/powerpoint/2010/main" val="346411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説明が長い</a:t>
            </a:r>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20</a:t>
            </a:fld>
            <a:endParaRPr kumimoji="1" lang="ja-JP" altLang="en-US"/>
          </a:p>
        </p:txBody>
      </p:sp>
    </p:spTree>
    <p:extLst>
      <p:ext uri="{BB962C8B-B14F-4D97-AF65-F5344CB8AC3E}">
        <p14:creationId xmlns:p14="http://schemas.microsoft.com/office/powerpoint/2010/main" val="283898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/12</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12.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データ収集と方策更新を繰り返す</a:t>
            </a:r>
            <a:endParaRPr lang="en-US" altLang="ja-JP" dirty="0"/>
          </a:p>
          <a:p>
            <a:pPr lvl="1">
              <a:lnSpc>
                <a:spcPct val="120000"/>
              </a:lnSpc>
            </a:pPr>
            <a:r>
              <a:rPr lang="en-US" altLang="ja-JP" dirty="0"/>
              <a:t>1. </a:t>
            </a:r>
            <a:r>
              <a:rPr lang="ja-JP" altLang="en-US"/>
              <a:t>行動し</a:t>
            </a:r>
            <a:r>
              <a:rPr lang="en-US" altLang="ja-JP" dirty="0"/>
              <a:t>, </a:t>
            </a:r>
            <a:r>
              <a:rPr lang="ja-JP" altLang="en-US"/>
              <a:t>経験データをメモリに貯める</a:t>
            </a:r>
            <a:endParaRPr lang="en-US" altLang="ja-JP" dirty="0"/>
          </a:p>
          <a:p>
            <a:pPr lvl="2">
              <a:lnSpc>
                <a:spcPct val="120000"/>
              </a:lnSpc>
            </a:pPr>
            <a:endParaRPr lang="en-US" altLang="ja-JP" dirty="0"/>
          </a:p>
          <a:p>
            <a:pPr lvl="3">
              <a:lnSpc>
                <a:spcPct val="120000"/>
              </a:lnSpc>
            </a:pPr>
            <a:endParaRPr lang="en-US" altLang="ja-JP" i="1" dirty="0">
              <a:solidFill>
                <a:srgbClr val="FF0000"/>
              </a:solidFill>
              <a:latin typeface="Cambria Math" panose="02040503050406030204" pitchFamily="18" charset="0"/>
              <a:ea typeface="Cambria Math" panose="02040503050406030204" pitchFamily="18" charset="0"/>
            </a:endParaRPr>
          </a:p>
          <a:p>
            <a:pPr lvl="1">
              <a:lnSpc>
                <a:spcPct val="120000"/>
              </a:lnSpc>
            </a:pPr>
            <a:endParaRPr lang="en-US" altLang="ja-JP" dirty="0"/>
          </a:p>
          <a:p>
            <a:pPr lvl="3">
              <a:lnSpc>
                <a:spcPct val="120000"/>
              </a:lnSpc>
            </a:pPr>
            <a:endParaRPr lang="en-US" altLang="ja-JP" dirty="0"/>
          </a:p>
          <a:p>
            <a:pPr lvl="3">
              <a:lnSpc>
                <a:spcPct val="120000"/>
              </a:lnSpc>
            </a:pPr>
            <a:endParaRPr lang="en-US" altLang="ja-JP" dirty="0"/>
          </a:p>
          <a:p>
            <a:pPr lvl="1">
              <a:lnSpc>
                <a:spcPct val="120000"/>
              </a:lnSpc>
            </a:pPr>
            <a:endParaRPr lang="en-US" altLang="ja-JP" dirty="0"/>
          </a:p>
          <a:p>
            <a:pPr lvl="1">
              <a:lnSpc>
                <a:spcPct val="120000"/>
              </a:lnSpc>
            </a:pPr>
            <a:r>
              <a:rPr lang="en-US" altLang="ja-JP" dirty="0"/>
              <a:t>2. </a:t>
            </a:r>
            <a:r>
              <a:rPr lang="ja-JP" altLang="en-US"/>
              <a:t>メモリのデータで方策勾配を近似して方策更新</a:t>
            </a:r>
            <a:endParaRPr lang="en-US" altLang="ja-JP" dirty="0"/>
          </a:p>
          <a:p>
            <a:pPr lvl="1"/>
            <a:endParaRPr lang="en-US" altLang="ja-JP" dirty="0"/>
          </a:p>
        </p:txBody>
      </p:sp>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9FE80E88-A3FC-3147-B625-245043151D97}"/>
              </a:ext>
            </a:extLst>
          </p:cNvPr>
          <p:cNvSpPr>
            <a:spLocks noGrp="1"/>
          </p:cNvSpPr>
          <p:nvPr>
            <p:ph type="sldNum" sz="quarter" idx="12"/>
          </p:nvPr>
        </p:nvSpPr>
        <p:spPr/>
        <p:txBody>
          <a:bodyPr/>
          <a:lstStyle/>
          <a:p>
            <a:r>
              <a:rPr kumimoji="1" lang="en-US" altLang="ja-JP" dirty="0"/>
              <a:t>8/12</a:t>
            </a:r>
          </a:p>
        </p:txBody>
      </p:sp>
      <p:sp>
        <p:nvSpPr>
          <p:cNvPr id="7" name="角丸四角形 6">
            <a:extLst>
              <a:ext uri="{FF2B5EF4-FFF2-40B4-BE49-F238E27FC236}">
                <a16:creationId xmlns:a16="http://schemas.microsoft.com/office/drawing/2014/main" id="{A32025B0-7098-2C4B-A877-F2856146CEAA}"/>
              </a:ext>
            </a:extLst>
          </p:cNvPr>
          <p:cNvSpPr/>
          <p:nvPr/>
        </p:nvSpPr>
        <p:spPr>
          <a:xfrm>
            <a:off x="248635" y="1752479"/>
            <a:ext cx="438645" cy="6887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行動</a:t>
            </a:r>
          </a:p>
        </p:txBody>
      </p:sp>
      <p:sp>
        <p:nvSpPr>
          <p:cNvPr id="8" name="角丸四角形 7">
            <a:extLst>
              <a:ext uri="{FF2B5EF4-FFF2-40B4-BE49-F238E27FC236}">
                <a16:creationId xmlns:a16="http://schemas.microsoft.com/office/drawing/2014/main" id="{F22E8763-1B73-1C46-B300-13059FBC0DE4}"/>
              </a:ext>
            </a:extLst>
          </p:cNvPr>
          <p:cNvSpPr/>
          <p:nvPr/>
        </p:nvSpPr>
        <p:spPr>
          <a:xfrm>
            <a:off x="251496" y="4354103"/>
            <a:ext cx="438645" cy="6887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更新</a:t>
            </a:r>
          </a:p>
        </p:txBody>
      </p:sp>
      <p:cxnSp>
        <p:nvCxnSpPr>
          <p:cNvPr id="9" name="曲線コネクタ 8">
            <a:extLst>
              <a:ext uri="{FF2B5EF4-FFF2-40B4-BE49-F238E27FC236}">
                <a16:creationId xmlns:a16="http://schemas.microsoft.com/office/drawing/2014/main" id="{B27294E8-D1B9-EE46-9CDA-DCAD6A6C9BBC}"/>
              </a:ext>
            </a:extLst>
          </p:cNvPr>
          <p:cNvCxnSpPr>
            <a:cxnSpLocks/>
            <a:stCxn id="7" idx="3"/>
            <a:endCxn id="8" idx="3"/>
          </p:cNvCxnSpPr>
          <p:nvPr/>
        </p:nvCxnSpPr>
        <p:spPr>
          <a:xfrm>
            <a:off x="687280" y="2096864"/>
            <a:ext cx="2861" cy="2601624"/>
          </a:xfrm>
          <a:prstGeom prst="curvedConnector3">
            <a:avLst>
              <a:gd name="adj1" fmla="val 80902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曲線コネクタ 9">
            <a:extLst>
              <a:ext uri="{FF2B5EF4-FFF2-40B4-BE49-F238E27FC236}">
                <a16:creationId xmlns:a16="http://schemas.microsoft.com/office/drawing/2014/main" id="{26048555-5322-FA40-BC87-2B50F72B5E79}"/>
              </a:ext>
            </a:extLst>
          </p:cNvPr>
          <p:cNvCxnSpPr>
            <a:cxnSpLocks/>
            <a:stCxn id="8" idx="1"/>
            <a:endCxn id="7" idx="1"/>
          </p:cNvCxnSpPr>
          <p:nvPr/>
        </p:nvCxnSpPr>
        <p:spPr>
          <a:xfrm rot="10800000">
            <a:off x="248636" y="2096864"/>
            <a:ext cx="2861" cy="2601624"/>
          </a:xfrm>
          <a:prstGeom prst="curvedConnector3">
            <a:avLst>
              <a:gd name="adj1" fmla="val 809021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1DE46D84-643A-614D-94F2-2EF561A0E2B1}"/>
                  </a:ext>
                </a:extLst>
              </p:cNvPr>
              <p:cNvSpPr/>
              <p:nvPr/>
            </p:nvSpPr>
            <p:spPr>
              <a:xfrm>
                <a:off x="1538596" y="2079918"/>
                <a:ext cx="4917679" cy="2107001"/>
              </a:xfrm>
              <a:prstGeom prst="ellipse">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accent1"/>
                    </a:solidFill>
                  </a:rPr>
                  <a:t>理想</a:t>
                </a:r>
                <a:r>
                  <a:rPr kumimoji="1" lang="en-US" altLang="ja-JP" dirty="0">
                    <a:solidFill>
                      <a:schemeClr val="accent1"/>
                    </a:solidFill>
                  </a:rPr>
                  <a:t>: </a:t>
                </a:r>
              </a:p>
              <a:p>
                <a:pPr algn="ctr"/>
                <a:r>
                  <a:rPr kumimoji="1" lang="ja-JP" altLang="en-US">
                    <a:solidFill>
                      <a:schemeClr val="accent1"/>
                    </a:solidFill>
                  </a:rPr>
                  <a:t>今の方策</a:t>
                </a:r>
                <a14:m>
                  <m:oMath xmlns:m="http://schemas.openxmlformats.org/officeDocument/2006/math">
                    <m:sSub>
                      <m:sSubPr>
                        <m:ctrlPr>
                          <a:rPr kumimoji="1" lang="en-US" altLang="ja-JP" i="1" smtClean="0">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oMath>
                </a14:m>
                <a:r>
                  <a:rPr kumimoji="1" lang="ja-JP" altLang="en-US">
                    <a:solidFill>
                      <a:schemeClr val="accent1"/>
                    </a:solidFill>
                  </a:rPr>
                  <a:t>での</a:t>
                </a:r>
                <a:endParaRPr kumimoji="1" lang="en-US" altLang="ja-JP" dirty="0">
                  <a:solidFill>
                    <a:schemeClr val="accent1"/>
                  </a:solidFill>
                </a:endParaRPr>
              </a:p>
              <a:p>
                <a:pPr algn="ctr"/>
                <a:r>
                  <a:rPr kumimoji="1" lang="ja-JP" altLang="en-US">
                    <a:solidFill>
                      <a:schemeClr val="accent1"/>
                    </a:solidFill>
                  </a:rPr>
                  <a:t>無限個の制御パス</a:t>
                </a:r>
              </a:p>
            </p:txBody>
          </p:sp>
        </mc:Choice>
        <mc:Fallback xmlns="">
          <p:sp>
            <p:nvSpPr>
              <p:cNvPr id="5" name="円/楕円 4">
                <a:extLst>
                  <a:ext uri="{FF2B5EF4-FFF2-40B4-BE49-F238E27FC236}">
                    <a16:creationId xmlns:a16="http://schemas.microsoft.com/office/drawing/2014/main" id="{1DE46D84-643A-614D-94F2-2EF561A0E2B1}"/>
                  </a:ext>
                </a:extLst>
              </p:cNvPr>
              <p:cNvSpPr>
                <a:spLocks noRot="1" noChangeAspect="1" noMove="1" noResize="1" noEditPoints="1" noAdjustHandles="1" noChangeArrowheads="1" noChangeShapeType="1" noTextEdit="1"/>
              </p:cNvSpPr>
              <p:nvPr/>
            </p:nvSpPr>
            <p:spPr>
              <a:xfrm>
                <a:off x="1538596" y="2079918"/>
                <a:ext cx="4917679" cy="2107001"/>
              </a:xfrm>
              <a:prstGeom prst="ellipse">
                <a:avLst/>
              </a:prstGeom>
              <a:blipFill>
                <a:blip r:embed="rId3"/>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18122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データ収集と方策更新を繰り返す</a:t>
                </a:r>
                <a:endParaRPr lang="en-US" altLang="ja-JP" dirty="0"/>
              </a:p>
              <a:p>
                <a:pPr lvl="1">
                  <a:lnSpc>
                    <a:spcPct val="120000"/>
                  </a:lnSpc>
                </a:pPr>
                <a:r>
                  <a:rPr lang="en-US" altLang="ja-JP" dirty="0"/>
                  <a:t>1. </a:t>
                </a:r>
                <a:r>
                  <a:rPr lang="ja-JP" altLang="en-US"/>
                  <a:t>行動し</a:t>
                </a:r>
                <a:r>
                  <a:rPr lang="en-US" altLang="ja-JP" dirty="0"/>
                  <a:t>, </a:t>
                </a:r>
                <a:r>
                  <a:rPr lang="ja-JP" altLang="en-US"/>
                  <a:t>経験データをメモリに貯める</a:t>
                </a:r>
                <a:endParaRPr lang="en-US" altLang="ja-JP" dirty="0"/>
              </a:p>
              <a:p>
                <a:pPr lvl="2">
                  <a:lnSpc>
                    <a:spcPct val="120000"/>
                  </a:lnSpc>
                </a:pPr>
                <a:r>
                  <a:rPr lang="ja-JP" altLang="en-US"/>
                  <a:t>様々な</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からのパスが必要</a:t>
                </a:r>
                <a:r>
                  <a:rPr lang="en-US" altLang="ja-JP" dirty="0"/>
                  <a:t> </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𝑇</m:t>
                    </m:r>
                  </m:oMath>
                </a14:m>
                <a:r>
                  <a:rPr lang="ja-JP" altLang="en-US"/>
                  <a:t>秒ごとに新しい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から制御</a:t>
                </a:r>
                <a:r>
                  <a:rPr lang="en-US" altLang="ja-JP" sz="1200" dirty="0">
                    <a:solidFill>
                      <a:schemeClr val="accent1">
                        <a:lumMod val="75000"/>
                      </a:schemeClr>
                    </a:solidFill>
                  </a:rPr>
                  <a:t>(</a:t>
                </a:r>
                <a:r>
                  <a:rPr lang="ja-JP" altLang="en-US" sz="1200">
                    <a:solidFill>
                      <a:schemeClr val="accent1">
                        <a:lumMod val="75000"/>
                      </a:schemeClr>
                    </a:solidFill>
                  </a:rPr>
                  <a:t>エピソード</a:t>
                </a:r>
                <a:r>
                  <a:rPr lang="en-US" altLang="ja-JP" sz="1200" dirty="0">
                    <a:solidFill>
                      <a:schemeClr val="accent1">
                        <a:lumMod val="75000"/>
                      </a:schemeClr>
                    </a:solidFill>
                  </a:rPr>
                  <a:t>)</a:t>
                </a:r>
                <a:endParaRPr lang="en-US" altLang="ja-JP" dirty="0"/>
              </a:p>
              <a:p>
                <a:pPr lvl="2">
                  <a:lnSpc>
                    <a:spcPct val="120000"/>
                  </a:lnSpc>
                </a:pPr>
                <a:r>
                  <a:rPr lang="ja-JP" altLang="en-US"/>
                  <a:t>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oMath>
                </a14:m>
                <a:r>
                  <a:rPr lang="ja-JP" altLang="en-US" dirty="0"/>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oMath>
                </a14:m>
                <a:r>
                  <a:rPr lang="ja-JP" altLang="en-US"/>
                  <a:t>をとり</a:t>
                </a:r>
                <a:r>
                  <a:rPr lang="en-US" altLang="ja-JP" dirty="0"/>
                  <a:t>, </a:t>
                </a:r>
                <a:r>
                  <a:rPr lang="ja-JP" altLang="en-US"/>
                  <a:t>コスト</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𝑟</m:t>
                        </m:r>
                      </m:e>
                      <m:sub>
                        <m:r>
                          <a:rPr lang="en-US" altLang="ja-JP" i="1">
                            <a:latin typeface="Cambria Math" panose="02040503050406030204" pitchFamily="18" charset="0"/>
                            <a:ea typeface="Cambria Math" panose="02040503050406030204" pitchFamily="18" charset="0"/>
                          </a:rPr>
                          <m:t>𝑖</m:t>
                        </m:r>
                      </m:sub>
                    </m:sSub>
                  </m:oMath>
                </a14:m>
                <a:r>
                  <a:rPr lang="ja-JP" altLang="en-US" dirty="0"/>
                  <a:t>と次状態</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oMath>
                </a14:m>
                <a:r>
                  <a:rPr lang="ja-JP" altLang="en-US" dirty="0"/>
                  <a:t>を観測</a:t>
                </a:r>
                <a:endParaRPr lang="en-US" altLang="ja-JP" dirty="0"/>
              </a:p>
              <a:p>
                <a:pPr lvl="2">
                  <a:lnSpc>
                    <a:spcPct val="120000"/>
                  </a:lnSpc>
                </a:pPr>
                <a:r>
                  <a:rPr lang="ja-JP" altLang="en-US"/>
                  <a:t>データ組</a:t>
                </a:r>
                <a14:m>
                  <m:oMath xmlns:m="http://schemas.openxmlformats.org/officeDocument/2006/math">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𝜋</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𝑡</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rPr>
                      <m:t>}</m:t>
                    </m:r>
                  </m:oMath>
                </a14:m>
                <a:r>
                  <a:rPr lang="ja-JP" altLang="en-US"/>
                  <a:t>を保存し</a:t>
                </a:r>
                <a:r>
                  <a:rPr lang="en-US" altLang="ja-JP" dirty="0"/>
                  <a:t>, </a:t>
                </a:r>
                <a:r>
                  <a:rPr lang="ja-JP" altLang="en-US"/>
                  <a:t>古いデータを捨てる</a:t>
                </a:r>
                <a:endParaRPr lang="en-US" altLang="ja-JP" dirty="0"/>
              </a:p>
              <a:p>
                <a:pPr lvl="3">
                  <a:lnSpc>
                    <a:spcPct val="120000"/>
                  </a:lnSpc>
                </a:pP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oMath>
                </a14:m>
                <a:r>
                  <a:rPr lang="en-US" altLang="ja-JP" dirty="0">
                    <a:solidFill>
                      <a:srgbClr val="FF0000"/>
                    </a:solidFill>
                  </a:rPr>
                  <a:t>: </a:t>
                </a:r>
                <a:r>
                  <a:rPr lang="ja-JP" altLang="en-US">
                    <a:solidFill>
                      <a:srgbClr val="FF0000"/>
                    </a:solidFill>
                  </a:rPr>
                  <a:t>各エピソードでの経過時間</a:t>
                </a:r>
                <a:endParaRPr lang="en-US" altLang="ja-JP" dirty="0">
                  <a:solidFill>
                    <a:srgbClr val="FF0000"/>
                  </a:solidFill>
                </a:endParaRPr>
              </a:p>
              <a:p>
                <a:pPr lvl="2">
                  <a:lnSpc>
                    <a:spcPct val="120000"/>
                  </a:lnSpc>
                </a:pPr>
                <a:r>
                  <a:rPr lang="ja-JP" altLang="en-US"/>
                  <a:t>方策更新が小さい</a:t>
                </a:r>
                <a14:m>
                  <m:oMath xmlns:m="http://schemas.openxmlformats.org/officeDocument/2006/math">
                    <m:r>
                      <a:rPr lang="ja-JP" altLang="en-US" i="1" smtClean="0">
                        <a:latin typeface="Cambria Math" panose="02040503050406030204" pitchFamily="18" charset="0"/>
                      </a:rPr>
                      <m:t>→</m:t>
                    </m:r>
                  </m:oMath>
                </a14:m>
                <a:r>
                  <a:rPr lang="en-US" altLang="ja-JP" dirty="0"/>
                  <a:t> </a:t>
                </a:r>
                <a:r>
                  <a:rPr lang="ja-JP" altLang="en-US"/>
                  <a:t>メモリ内には似た方策による複数の制御パス</a:t>
                </a:r>
                <a:endParaRPr lang="en-US" altLang="ja-JP" dirty="0"/>
              </a:p>
              <a:p>
                <a:pPr lvl="2">
                  <a:lnSpc>
                    <a:spcPct val="120000"/>
                  </a:lnSpc>
                </a:pPr>
                <a:endParaRPr lang="en-US" altLang="ja-JP" dirty="0"/>
              </a:p>
              <a:p>
                <a:pPr lvl="1">
                  <a:lnSpc>
                    <a:spcPct val="120000"/>
                  </a:lnSpc>
                </a:pPr>
                <a:r>
                  <a:rPr lang="en-US" altLang="ja-JP" dirty="0">
                    <a:solidFill>
                      <a:schemeClr val="bg1">
                        <a:lumMod val="75000"/>
                      </a:schemeClr>
                    </a:solidFill>
                  </a:rPr>
                  <a:t>2. </a:t>
                </a:r>
                <a:r>
                  <a:rPr lang="ja-JP" altLang="en-US">
                    <a:solidFill>
                      <a:schemeClr val="bg1">
                        <a:lumMod val="75000"/>
                      </a:schemeClr>
                    </a:solidFill>
                  </a:rPr>
                  <a:t>メモリのデータで方策勾配を近似して方策更新</a:t>
                </a:r>
                <a:endParaRPr lang="en-US" altLang="ja-JP" dirty="0">
                  <a:solidFill>
                    <a:schemeClr val="bg1">
                      <a:lumMod val="75000"/>
                    </a:schemeClr>
                  </a:solidFill>
                </a:endParaRPr>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3"/>
                <a:stretch>
                  <a:fillRect l="-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A9A79654-816E-064E-96E3-55B3865B7EDA}"/>
              </a:ext>
            </a:extLst>
          </p:cNvPr>
          <p:cNvSpPr>
            <a:spLocks noGrp="1"/>
          </p:cNvSpPr>
          <p:nvPr>
            <p:ph type="sldNum" sz="quarter" idx="12"/>
          </p:nvPr>
        </p:nvSpPr>
        <p:spPr/>
        <p:txBody>
          <a:bodyPr/>
          <a:lstStyle/>
          <a:p>
            <a:r>
              <a:rPr kumimoji="1" lang="en-US" altLang="ja-JP" dirty="0"/>
              <a:t>8/12</a:t>
            </a:r>
          </a:p>
        </p:txBody>
      </p:sp>
      <p:sp>
        <p:nvSpPr>
          <p:cNvPr id="32" name="角丸四角形 31">
            <a:extLst>
              <a:ext uri="{FF2B5EF4-FFF2-40B4-BE49-F238E27FC236}">
                <a16:creationId xmlns:a16="http://schemas.microsoft.com/office/drawing/2014/main" id="{8CF7EDCC-25E0-3D45-BBD5-C48578CF8E47}"/>
              </a:ext>
            </a:extLst>
          </p:cNvPr>
          <p:cNvSpPr/>
          <p:nvPr/>
        </p:nvSpPr>
        <p:spPr>
          <a:xfrm>
            <a:off x="248635" y="1752479"/>
            <a:ext cx="438645" cy="6887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行動</a:t>
            </a:r>
          </a:p>
        </p:txBody>
      </p:sp>
      <p:sp>
        <p:nvSpPr>
          <p:cNvPr id="33" name="角丸四角形 32">
            <a:extLst>
              <a:ext uri="{FF2B5EF4-FFF2-40B4-BE49-F238E27FC236}">
                <a16:creationId xmlns:a16="http://schemas.microsoft.com/office/drawing/2014/main" id="{53E05011-3134-C44F-8FA0-EAF9E6C2E233}"/>
              </a:ext>
            </a:extLst>
          </p:cNvPr>
          <p:cNvSpPr/>
          <p:nvPr/>
        </p:nvSpPr>
        <p:spPr>
          <a:xfrm>
            <a:off x="251496" y="4354103"/>
            <a:ext cx="438645" cy="688769"/>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bg1">
                    <a:lumMod val="75000"/>
                  </a:schemeClr>
                </a:solidFill>
              </a:rPr>
              <a:t>更新</a:t>
            </a:r>
          </a:p>
        </p:txBody>
      </p:sp>
      <p:cxnSp>
        <p:nvCxnSpPr>
          <p:cNvPr id="34" name="曲線コネクタ 33">
            <a:extLst>
              <a:ext uri="{FF2B5EF4-FFF2-40B4-BE49-F238E27FC236}">
                <a16:creationId xmlns:a16="http://schemas.microsoft.com/office/drawing/2014/main" id="{D4A20F80-C763-8F4A-994C-8666E4F340EC}"/>
              </a:ext>
            </a:extLst>
          </p:cNvPr>
          <p:cNvCxnSpPr>
            <a:cxnSpLocks/>
            <a:stCxn id="32" idx="3"/>
            <a:endCxn id="33" idx="3"/>
          </p:cNvCxnSpPr>
          <p:nvPr/>
        </p:nvCxnSpPr>
        <p:spPr>
          <a:xfrm>
            <a:off x="687280" y="2096864"/>
            <a:ext cx="2861" cy="2601624"/>
          </a:xfrm>
          <a:prstGeom prst="curvedConnector3">
            <a:avLst>
              <a:gd name="adj1" fmla="val 80902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曲線コネクタ 34">
            <a:extLst>
              <a:ext uri="{FF2B5EF4-FFF2-40B4-BE49-F238E27FC236}">
                <a16:creationId xmlns:a16="http://schemas.microsoft.com/office/drawing/2014/main" id="{E2A44CED-9CC8-7A45-86FB-8CAECFAE4EDA}"/>
              </a:ext>
            </a:extLst>
          </p:cNvPr>
          <p:cNvCxnSpPr>
            <a:cxnSpLocks/>
            <a:stCxn id="33" idx="1"/>
            <a:endCxn id="32" idx="1"/>
          </p:cNvCxnSpPr>
          <p:nvPr/>
        </p:nvCxnSpPr>
        <p:spPr>
          <a:xfrm rot="10800000">
            <a:off x="248636" y="2096864"/>
            <a:ext cx="2861" cy="2601624"/>
          </a:xfrm>
          <a:prstGeom prst="curvedConnector3">
            <a:avLst>
              <a:gd name="adj1" fmla="val 809021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9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a:xfrm>
                <a:off x="335572" y="1103023"/>
                <a:ext cx="8480182" cy="5006090"/>
              </a:xfrm>
            </p:spPr>
            <p:txBody>
              <a:bodyPr>
                <a:normAutofit/>
              </a:bodyPr>
              <a:lstStyle/>
              <a:p>
                <a:pPr>
                  <a:lnSpc>
                    <a:spcPct val="120000"/>
                  </a:lnSpc>
                </a:pPr>
                <a:r>
                  <a:rPr lang="ja-JP" altLang="en-US"/>
                  <a:t>データ収集と方策更新を繰り返す</a:t>
                </a:r>
                <a:endParaRPr lang="en-US" altLang="ja-JP" dirty="0"/>
              </a:p>
              <a:p>
                <a:pPr lvl="1">
                  <a:lnSpc>
                    <a:spcPct val="120000"/>
                  </a:lnSpc>
                </a:pPr>
                <a:r>
                  <a:rPr lang="en-US" altLang="ja-JP" dirty="0">
                    <a:solidFill>
                      <a:schemeClr val="bg1">
                        <a:lumMod val="75000"/>
                      </a:schemeClr>
                    </a:solidFill>
                  </a:rPr>
                  <a:t>1. </a:t>
                </a:r>
                <a:r>
                  <a:rPr lang="ja-JP" altLang="en-US">
                    <a:solidFill>
                      <a:schemeClr val="bg1">
                        <a:lumMod val="75000"/>
                      </a:schemeClr>
                    </a:solidFill>
                  </a:rPr>
                  <a:t>行動し</a:t>
                </a:r>
                <a:r>
                  <a:rPr lang="en-US" altLang="ja-JP" dirty="0">
                    <a:solidFill>
                      <a:schemeClr val="bg1">
                        <a:lumMod val="75000"/>
                      </a:schemeClr>
                    </a:solidFill>
                  </a:rPr>
                  <a:t>, </a:t>
                </a:r>
                <a:r>
                  <a:rPr lang="ja-JP" altLang="en-US">
                    <a:solidFill>
                      <a:schemeClr val="bg1">
                        <a:lumMod val="75000"/>
                      </a:schemeClr>
                    </a:solidFill>
                  </a:rPr>
                  <a:t>経験データをメモリに貯める</a:t>
                </a:r>
                <a:endParaRPr lang="en-US" altLang="ja-JP" dirty="0">
                  <a:solidFill>
                    <a:schemeClr val="bg1">
                      <a:lumMod val="75000"/>
                    </a:schemeClr>
                  </a:solidFill>
                </a:endParaRPr>
              </a:p>
              <a:p>
                <a:pPr lvl="2">
                  <a:lnSpc>
                    <a:spcPct val="120000"/>
                  </a:lnSpc>
                </a:pPr>
                <a:r>
                  <a:rPr lang="ja-JP" altLang="en-US">
                    <a:solidFill>
                      <a:schemeClr val="bg1">
                        <a:lumMod val="75000"/>
                      </a:schemeClr>
                    </a:solidFill>
                  </a:rPr>
                  <a:t>様々な</a:t>
                </a:r>
                <a14:m>
                  <m:oMath xmlns:m="http://schemas.openxmlformats.org/officeDocument/2006/math">
                    <m:sSub>
                      <m:sSubPr>
                        <m:ctrlPr>
                          <a:rPr lang="en-US" altLang="ja-JP" i="1">
                            <a:solidFill>
                              <a:schemeClr val="bg1">
                                <a:lumMod val="75000"/>
                              </a:schemeClr>
                            </a:solidFill>
                            <a:latin typeface="Cambria Math" panose="02040503050406030204" pitchFamily="18" charset="0"/>
                          </a:rPr>
                        </m:ctrlPr>
                      </m:sSubPr>
                      <m:e>
                        <m:r>
                          <a:rPr lang="en-US" altLang="ja-JP" i="1">
                            <a:solidFill>
                              <a:schemeClr val="bg1">
                                <a:lumMod val="75000"/>
                              </a:schemeClr>
                            </a:solidFill>
                            <a:latin typeface="Cambria Math" panose="02040503050406030204" pitchFamily="18" charset="0"/>
                          </a:rPr>
                          <m:t>𝑠</m:t>
                        </m:r>
                      </m:e>
                      <m:sub>
                        <m:r>
                          <a:rPr lang="en-US" altLang="ja-JP" i="1">
                            <a:solidFill>
                              <a:schemeClr val="bg1">
                                <a:lumMod val="75000"/>
                              </a:schemeClr>
                            </a:solidFill>
                            <a:latin typeface="Cambria Math" panose="02040503050406030204" pitchFamily="18" charset="0"/>
                          </a:rPr>
                          <m:t>0</m:t>
                        </m:r>
                      </m:sub>
                    </m:sSub>
                  </m:oMath>
                </a14:m>
                <a:r>
                  <a:rPr lang="ja-JP" altLang="en-US">
                    <a:solidFill>
                      <a:schemeClr val="bg1">
                        <a:lumMod val="75000"/>
                      </a:schemeClr>
                    </a:solidFill>
                  </a:rPr>
                  <a:t>からのパスが必要</a:t>
                </a:r>
                <a:r>
                  <a:rPr lang="en-US" altLang="ja-JP" dirty="0">
                    <a:solidFill>
                      <a:schemeClr val="bg1">
                        <a:lumMod val="75000"/>
                      </a:schemeClr>
                    </a:solidFill>
                  </a:rPr>
                  <a:t> </a:t>
                </a:r>
                <a14:m>
                  <m:oMath xmlns:m="http://schemas.openxmlformats.org/officeDocument/2006/math">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a:solidFill>
                          <a:schemeClr val="bg1">
                            <a:lumMod val="75000"/>
                          </a:schemeClr>
                        </a:solidFill>
                        <a:latin typeface="Cambria Math" panose="02040503050406030204" pitchFamily="18" charset="0"/>
                      </a:rPr>
                      <m:t>𝑇</m:t>
                    </m:r>
                  </m:oMath>
                </a14:m>
                <a:r>
                  <a:rPr lang="ja-JP" altLang="en-US">
                    <a:solidFill>
                      <a:schemeClr val="bg1">
                        <a:lumMod val="75000"/>
                      </a:schemeClr>
                    </a:solidFill>
                  </a:rPr>
                  <a:t>秒ごとに新しい</a:t>
                </a:r>
                <a14:m>
                  <m:oMath xmlns:m="http://schemas.openxmlformats.org/officeDocument/2006/math">
                    <m:sSub>
                      <m:sSubPr>
                        <m:ctrlPr>
                          <a:rPr lang="en-US" altLang="ja-JP" i="1">
                            <a:solidFill>
                              <a:schemeClr val="bg1">
                                <a:lumMod val="75000"/>
                              </a:schemeClr>
                            </a:solidFill>
                            <a:latin typeface="Cambria Math" panose="02040503050406030204" pitchFamily="18" charset="0"/>
                          </a:rPr>
                        </m:ctrlPr>
                      </m:sSubPr>
                      <m:e>
                        <m:r>
                          <a:rPr lang="en-US" altLang="ja-JP" i="1">
                            <a:solidFill>
                              <a:schemeClr val="bg1">
                                <a:lumMod val="75000"/>
                              </a:schemeClr>
                            </a:solidFill>
                            <a:latin typeface="Cambria Math" panose="02040503050406030204" pitchFamily="18" charset="0"/>
                          </a:rPr>
                          <m:t>𝑠</m:t>
                        </m:r>
                      </m:e>
                      <m:sub>
                        <m:r>
                          <a:rPr lang="en-US" altLang="ja-JP" i="1">
                            <a:solidFill>
                              <a:schemeClr val="bg1">
                                <a:lumMod val="75000"/>
                              </a:schemeClr>
                            </a:solidFill>
                            <a:latin typeface="Cambria Math" panose="02040503050406030204" pitchFamily="18" charset="0"/>
                          </a:rPr>
                          <m:t>0</m:t>
                        </m:r>
                      </m:sub>
                    </m:sSub>
                  </m:oMath>
                </a14:m>
                <a:r>
                  <a:rPr lang="ja-JP" altLang="en-US">
                    <a:solidFill>
                      <a:schemeClr val="bg1">
                        <a:lumMod val="75000"/>
                      </a:schemeClr>
                    </a:solidFill>
                  </a:rPr>
                  <a:t>から制御</a:t>
                </a:r>
                <a:r>
                  <a:rPr lang="en-US" altLang="ja-JP" sz="1200" dirty="0">
                    <a:solidFill>
                      <a:schemeClr val="bg1">
                        <a:lumMod val="75000"/>
                      </a:schemeClr>
                    </a:solidFill>
                  </a:rPr>
                  <a:t>(</a:t>
                </a:r>
                <a:r>
                  <a:rPr lang="ja-JP" altLang="en-US" sz="1200">
                    <a:solidFill>
                      <a:schemeClr val="bg1">
                        <a:lumMod val="75000"/>
                      </a:schemeClr>
                    </a:solidFill>
                  </a:rPr>
                  <a:t>エピソード</a:t>
                </a:r>
                <a:r>
                  <a:rPr lang="en-US" altLang="ja-JP" sz="1200" dirty="0">
                    <a:solidFill>
                      <a:schemeClr val="bg1">
                        <a:lumMod val="75000"/>
                      </a:schemeClr>
                    </a:solidFill>
                  </a:rPr>
                  <a:t>)</a:t>
                </a:r>
                <a:endParaRPr lang="en-US" altLang="ja-JP" dirty="0">
                  <a:solidFill>
                    <a:schemeClr val="bg1">
                      <a:lumMod val="75000"/>
                    </a:schemeClr>
                  </a:solidFill>
                </a:endParaRPr>
              </a:p>
              <a:p>
                <a:pPr lvl="2">
                  <a:lnSpc>
                    <a:spcPct val="120000"/>
                  </a:lnSpc>
                </a:pPr>
                <a:r>
                  <a:rPr lang="ja-JP" altLang="en-US">
                    <a:solidFill>
                      <a:schemeClr val="bg1">
                        <a:lumMod val="75000"/>
                      </a:schemeClr>
                    </a:solidFill>
                  </a:rPr>
                  <a:t>状態</a:t>
                </a:r>
                <a14:m>
                  <m:oMath xmlns:m="http://schemas.openxmlformats.org/officeDocument/2006/math">
                    <m:sSub>
                      <m:sSubPr>
                        <m:ctrlPr>
                          <a:rPr lang="en-US" altLang="ja-JP" i="1">
                            <a:solidFill>
                              <a:schemeClr val="bg1">
                                <a:lumMod val="75000"/>
                              </a:schemeClr>
                            </a:solidFill>
                            <a:latin typeface="Cambria Math" panose="02040503050406030204" pitchFamily="18" charset="0"/>
                          </a:rPr>
                        </m:ctrlPr>
                      </m:sSubPr>
                      <m:e>
                        <m:r>
                          <a:rPr lang="en-US" altLang="ja-JP" i="1">
                            <a:solidFill>
                              <a:schemeClr val="bg1">
                                <a:lumMod val="75000"/>
                              </a:schemeClr>
                            </a:solidFill>
                            <a:latin typeface="Cambria Math" panose="02040503050406030204" pitchFamily="18" charset="0"/>
                          </a:rPr>
                          <m:t>𝑠</m:t>
                        </m:r>
                      </m:e>
                      <m:sub>
                        <m:r>
                          <a:rPr lang="en-US" altLang="ja-JP" i="1">
                            <a:solidFill>
                              <a:schemeClr val="bg1">
                                <a:lumMod val="75000"/>
                              </a:schemeClr>
                            </a:solidFill>
                            <a:latin typeface="Cambria Math" panose="02040503050406030204" pitchFamily="18" charset="0"/>
                          </a:rPr>
                          <m:t>𝑖</m:t>
                        </m:r>
                      </m:sub>
                    </m:sSub>
                  </m:oMath>
                </a14:m>
                <a:r>
                  <a:rPr lang="ja-JP" altLang="en-US" dirty="0">
                    <a:solidFill>
                      <a:schemeClr val="bg1">
                        <a:lumMod val="75000"/>
                      </a:schemeClr>
                    </a:solidFill>
                  </a:rPr>
                  <a:t>で行動</a:t>
                </a:r>
                <a14:m>
                  <m:oMath xmlns:m="http://schemas.openxmlformats.org/officeDocument/2006/math">
                    <m:r>
                      <a:rPr lang="en-US" altLang="ja-JP" i="1">
                        <a:solidFill>
                          <a:schemeClr val="bg1">
                            <a:lumMod val="75000"/>
                          </a:schemeClr>
                        </a:solidFill>
                        <a:latin typeface="Cambria Math" panose="02040503050406030204" pitchFamily="18" charset="0"/>
                        <a:ea typeface="Cambria Math" panose="02040503050406030204" pitchFamily="18" charset="0"/>
                      </a:rPr>
                      <m:t>𝜋</m:t>
                    </m:r>
                    <m:d>
                      <m:dPr>
                        <m:ctrlPr>
                          <a:rPr lang="en-US" altLang="ja-JP" i="1">
                            <a:solidFill>
                              <a:schemeClr val="bg1">
                                <a:lumMod val="75000"/>
                              </a:schemeClr>
                            </a:solidFill>
                            <a:latin typeface="Cambria Math" panose="02040503050406030204" pitchFamily="18" charset="0"/>
                            <a:ea typeface="Cambria Math" panose="02040503050406030204" pitchFamily="18" charset="0"/>
                          </a:rPr>
                        </m:ctrlPr>
                      </m:dPr>
                      <m:e>
                        <m:sSub>
                          <m:sSubPr>
                            <m:ctrlPr>
                              <a:rPr lang="en-US" altLang="ja-JP" i="1">
                                <a:solidFill>
                                  <a:schemeClr val="bg1">
                                    <a:lumMod val="75000"/>
                                  </a:schemeClr>
                                </a:solidFill>
                                <a:latin typeface="Cambria Math" panose="02040503050406030204" pitchFamily="18" charset="0"/>
                              </a:rPr>
                            </m:ctrlPr>
                          </m:sSubPr>
                          <m:e>
                            <m:r>
                              <a:rPr lang="en-US" altLang="ja-JP" i="1">
                                <a:solidFill>
                                  <a:schemeClr val="bg1">
                                    <a:lumMod val="75000"/>
                                  </a:schemeClr>
                                </a:solidFill>
                                <a:latin typeface="Cambria Math" panose="02040503050406030204" pitchFamily="18" charset="0"/>
                              </a:rPr>
                              <m:t>𝑠</m:t>
                            </m:r>
                          </m:e>
                          <m:sub>
                            <m:r>
                              <a:rPr lang="en-US" altLang="ja-JP" i="1">
                                <a:solidFill>
                                  <a:schemeClr val="bg1">
                                    <a:lumMod val="75000"/>
                                  </a:schemeClr>
                                </a:solidFill>
                                <a:latin typeface="Cambria Math" panose="02040503050406030204" pitchFamily="18" charset="0"/>
                              </a:rPr>
                              <m:t>𝑖</m:t>
                            </m:r>
                          </m:sub>
                        </m:sSub>
                      </m:e>
                    </m:d>
                  </m:oMath>
                </a14:m>
                <a:r>
                  <a:rPr lang="ja-JP" altLang="en-US">
                    <a:solidFill>
                      <a:schemeClr val="bg1">
                        <a:lumMod val="75000"/>
                      </a:schemeClr>
                    </a:solidFill>
                  </a:rPr>
                  <a:t>をとり</a:t>
                </a:r>
                <a:r>
                  <a:rPr lang="en-US" altLang="ja-JP" dirty="0">
                    <a:solidFill>
                      <a:schemeClr val="bg1">
                        <a:lumMod val="75000"/>
                      </a:schemeClr>
                    </a:solidFill>
                  </a:rPr>
                  <a:t>, </a:t>
                </a:r>
                <a:r>
                  <a:rPr lang="ja-JP" altLang="en-US">
                    <a:solidFill>
                      <a:schemeClr val="bg1">
                        <a:lumMod val="75000"/>
                      </a:schemeClr>
                    </a:solidFill>
                  </a:rPr>
                  <a:t>コスト</a:t>
                </a:r>
                <a14:m>
                  <m:oMath xmlns:m="http://schemas.openxmlformats.org/officeDocument/2006/math">
                    <m:sSub>
                      <m:sSubPr>
                        <m:ctrlPr>
                          <a:rPr lang="en-US" altLang="ja-JP" i="1">
                            <a:solidFill>
                              <a:schemeClr val="bg1">
                                <a:lumMod val="75000"/>
                              </a:schemeClr>
                            </a:solidFill>
                            <a:latin typeface="Cambria Math" panose="02040503050406030204" pitchFamily="18" charset="0"/>
                            <a:ea typeface="Cambria Math" panose="02040503050406030204" pitchFamily="18" charset="0"/>
                          </a:rPr>
                        </m:ctrlPr>
                      </m:sSubPr>
                      <m:e>
                        <m:r>
                          <a:rPr lang="en-US" altLang="ja-JP" i="1">
                            <a:solidFill>
                              <a:schemeClr val="bg1">
                                <a:lumMod val="75000"/>
                              </a:schemeClr>
                            </a:solidFill>
                            <a:latin typeface="Cambria Math" panose="02040503050406030204" pitchFamily="18" charset="0"/>
                            <a:ea typeface="Cambria Math" panose="02040503050406030204" pitchFamily="18" charset="0"/>
                          </a:rPr>
                          <m:t>𝑟</m:t>
                        </m:r>
                      </m:e>
                      <m:sub>
                        <m:r>
                          <a:rPr lang="en-US" altLang="ja-JP" i="1">
                            <a:solidFill>
                              <a:schemeClr val="bg1">
                                <a:lumMod val="75000"/>
                              </a:schemeClr>
                            </a:solidFill>
                            <a:latin typeface="Cambria Math" panose="02040503050406030204" pitchFamily="18" charset="0"/>
                            <a:ea typeface="Cambria Math" panose="02040503050406030204" pitchFamily="18" charset="0"/>
                          </a:rPr>
                          <m:t>𝑖</m:t>
                        </m:r>
                      </m:sub>
                    </m:sSub>
                  </m:oMath>
                </a14:m>
                <a:r>
                  <a:rPr lang="ja-JP" altLang="en-US" dirty="0">
                    <a:solidFill>
                      <a:schemeClr val="bg1">
                        <a:lumMod val="75000"/>
                      </a:schemeClr>
                    </a:solidFill>
                  </a:rPr>
                  <a:t>と次状態</a:t>
                </a:r>
                <a14:m>
                  <m:oMath xmlns:m="http://schemas.openxmlformats.org/officeDocument/2006/math">
                    <m:sSub>
                      <m:sSubPr>
                        <m:ctrlPr>
                          <a:rPr lang="en-US" altLang="ja-JP" i="1">
                            <a:solidFill>
                              <a:schemeClr val="bg1">
                                <a:lumMod val="75000"/>
                              </a:schemeClr>
                            </a:solidFill>
                            <a:latin typeface="Cambria Math" panose="02040503050406030204" pitchFamily="18" charset="0"/>
                            <a:ea typeface="Cambria Math" panose="02040503050406030204" pitchFamily="18" charset="0"/>
                          </a:rPr>
                        </m:ctrlPr>
                      </m:sSubPr>
                      <m:e>
                        <m:r>
                          <a:rPr lang="en-US" altLang="ja-JP" i="1">
                            <a:solidFill>
                              <a:schemeClr val="bg1">
                                <a:lumMod val="75000"/>
                              </a:schemeClr>
                            </a:solidFill>
                            <a:latin typeface="Cambria Math" panose="02040503050406030204" pitchFamily="18" charset="0"/>
                            <a:ea typeface="Cambria Math" panose="02040503050406030204" pitchFamily="18" charset="0"/>
                          </a:rPr>
                          <m:t>𝑠</m:t>
                        </m:r>
                      </m:e>
                      <m:sub>
                        <m:r>
                          <a:rPr lang="en-US" altLang="ja-JP" i="1">
                            <a:solidFill>
                              <a:schemeClr val="bg1">
                                <a:lumMod val="75000"/>
                              </a:schemeClr>
                            </a:solidFill>
                            <a:latin typeface="Cambria Math" panose="02040503050406030204" pitchFamily="18" charset="0"/>
                            <a:ea typeface="Cambria Math" panose="02040503050406030204" pitchFamily="18" charset="0"/>
                          </a:rPr>
                          <m:t>𝑖</m:t>
                        </m:r>
                        <m:r>
                          <a:rPr lang="en-US" altLang="ja-JP" i="1">
                            <a:solidFill>
                              <a:schemeClr val="bg1">
                                <a:lumMod val="75000"/>
                              </a:schemeClr>
                            </a:solidFill>
                            <a:latin typeface="Cambria Math" panose="02040503050406030204" pitchFamily="18" charset="0"/>
                            <a:ea typeface="Cambria Math" panose="02040503050406030204" pitchFamily="18" charset="0"/>
                          </a:rPr>
                          <m:t>+1</m:t>
                        </m:r>
                      </m:sub>
                    </m:sSub>
                  </m:oMath>
                </a14:m>
                <a:r>
                  <a:rPr lang="ja-JP" altLang="en-US" dirty="0">
                    <a:solidFill>
                      <a:schemeClr val="bg1">
                        <a:lumMod val="75000"/>
                      </a:schemeClr>
                    </a:solidFill>
                  </a:rPr>
                  <a:t>を観測</a:t>
                </a:r>
                <a:endParaRPr lang="en-US" altLang="ja-JP" dirty="0">
                  <a:solidFill>
                    <a:schemeClr val="bg1">
                      <a:lumMod val="75000"/>
                    </a:schemeClr>
                  </a:solidFill>
                </a:endParaRPr>
              </a:p>
              <a:p>
                <a:pPr lvl="2">
                  <a:lnSpc>
                    <a:spcPct val="120000"/>
                  </a:lnSpc>
                </a:pPr>
                <a:r>
                  <a:rPr lang="ja-JP" altLang="en-US">
                    <a:solidFill>
                      <a:schemeClr val="bg1">
                        <a:lumMod val="75000"/>
                      </a:schemeClr>
                    </a:solidFill>
                  </a:rPr>
                  <a:t>データ組</a:t>
                </a:r>
                <a14:m>
                  <m:oMath xmlns:m="http://schemas.openxmlformats.org/officeDocument/2006/math">
                    <m:r>
                      <a:rPr lang="en-US" altLang="ja-JP" i="1">
                        <a:solidFill>
                          <a:schemeClr val="bg1">
                            <a:lumMod val="75000"/>
                          </a:schemeClr>
                        </a:solidFill>
                        <a:latin typeface="Cambria Math" panose="02040503050406030204" pitchFamily="18" charset="0"/>
                      </a:rPr>
                      <m:t>{</m:t>
                    </m:r>
                    <m:sSub>
                      <m:sSubPr>
                        <m:ctrlPr>
                          <a:rPr lang="en-US" altLang="ja-JP" i="1" smtClean="0">
                            <a:solidFill>
                              <a:schemeClr val="bg1">
                                <a:lumMod val="75000"/>
                              </a:schemeClr>
                            </a:solidFill>
                            <a:latin typeface="Cambria Math" panose="02040503050406030204" pitchFamily="18" charset="0"/>
                          </a:rPr>
                        </m:ctrlPr>
                      </m:sSubPr>
                      <m:e>
                        <m:r>
                          <a:rPr lang="en-US" altLang="ja-JP" b="0" i="1" smtClean="0">
                            <a:solidFill>
                              <a:schemeClr val="bg1">
                                <a:lumMod val="75000"/>
                              </a:schemeClr>
                            </a:solidFill>
                            <a:latin typeface="Cambria Math" panose="02040503050406030204" pitchFamily="18" charset="0"/>
                          </a:rPr>
                          <m:t>𝑠</m:t>
                        </m:r>
                      </m:e>
                      <m:sub>
                        <m:r>
                          <a:rPr lang="en-US" altLang="ja-JP" b="0" i="1" smtClean="0">
                            <a:solidFill>
                              <a:schemeClr val="bg1">
                                <a:lumMod val="75000"/>
                              </a:schemeClr>
                            </a:solidFill>
                            <a:latin typeface="Cambria Math" panose="02040503050406030204" pitchFamily="18" charset="0"/>
                          </a:rPr>
                          <m:t>𝑖</m:t>
                        </m:r>
                      </m:sub>
                    </m:sSub>
                    <m:r>
                      <a:rPr lang="en-US" altLang="ja-JP" i="1">
                        <a:solidFill>
                          <a:schemeClr val="bg1">
                            <a:lumMod val="75000"/>
                          </a:schemeClr>
                        </a:solidFill>
                        <a:latin typeface="Cambria Math" panose="02040503050406030204" pitchFamily="18" charset="0"/>
                        <a:ea typeface="Cambria Math" panose="02040503050406030204" pitchFamily="18" charset="0"/>
                      </a:rPr>
                      <m:t>,</m:t>
                    </m:r>
                    <m:r>
                      <a:rPr lang="en-US" altLang="ja-JP" i="1" smtClean="0">
                        <a:solidFill>
                          <a:schemeClr val="bg1">
                            <a:lumMod val="75000"/>
                          </a:schemeClr>
                        </a:solidFill>
                        <a:latin typeface="Cambria Math" panose="02040503050406030204" pitchFamily="18" charset="0"/>
                        <a:ea typeface="Cambria Math" panose="02040503050406030204" pitchFamily="18" charset="0"/>
                      </a:rPr>
                      <m:t>𝜋</m:t>
                    </m:r>
                    <m:d>
                      <m:dPr>
                        <m:ctrlPr>
                          <a:rPr lang="en-US" altLang="ja-JP" b="0" i="1" smtClean="0">
                            <a:solidFill>
                              <a:schemeClr val="bg1">
                                <a:lumMod val="75000"/>
                              </a:schemeClr>
                            </a:solidFill>
                            <a:latin typeface="Cambria Math" panose="02040503050406030204" pitchFamily="18" charset="0"/>
                            <a:ea typeface="Cambria Math" panose="02040503050406030204" pitchFamily="18" charset="0"/>
                          </a:rPr>
                        </m:ctrlPr>
                      </m:dPr>
                      <m:e>
                        <m:sSub>
                          <m:sSubPr>
                            <m:ctrlPr>
                              <a:rPr lang="en-US" altLang="ja-JP" i="1">
                                <a:solidFill>
                                  <a:schemeClr val="bg1">
                                    <a:lumMod val="75000"/>
                                  </a:schemeClr>
                                </a:solidFill>
                                <a:latin typeface="Cambria Math" panose="02040503050406030204" pitchFamily="18" charset="0"/>
                              </a:rPr>
                            </m:ctrlPr>
                          </m:sSubPr>
                          <m:e>
                            <m:r>
                              <a:rPr lang="en-US" altLang="ja-JP" i="1">
                                <a:solidFill>
                                  <a:schemeClr val="bg1">
                                    <a:lumMod val="75000"/>
                                  </a:schemeClr>
                                </a:solidFill>
                                <a:latin typeface="Cambria Math" panose="02040503050406030204" pitchFamily="18" charset="0"/>
                              </a:rPr>
                              <m:t>𝑠</m:t>
                            </m:r>
                          </m:e>
                          <m:sub>
                            <m:r>
                              <a:rPr lang="en-US" altLang="ja-JP" i="1">
                                <a:solidFill>
                                  <a:schemeClr val="bg1">
                                    <a:lumMod val="75000"/>
                                  </a:schemeClr>
                                </a:solidFill>
                                <a:latin typeface="Cambria Math" panose="02040503050406030204" pitchFamily="18" charset="0"/>
                              </a:rPr>
                              <m:t>𝑖</m:t>
                            </m:r>
                          </m:sub>
                        </m:sSub>
                      </m:e>
                    </m:d>
                    <m:r>
                      <a:rPr lang="en-US" altLang="ja-JP" b="0" i="1" smtClean="0">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b="0" i="1" smtClean="0">
                            <a:solidFill>
                              <a:schemeClr val="bg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bg1">
                                <a:lumMod val="75000"/>
                              </a:schemeClr>
                            </a:solidFill>
                            <a:latin typeface="Cambria Math" panose="02040503050406030204" pitchFamily="18" charset="0"/>
                            <a:ea typeface="Cambria Math" panose="02040503050406030204" pitchFamily="18" charset="0"/>
                          </a:rPr>
                          <m:t>𝑟</m:t>
                        </m:r>
                      </m:e>
                      <m:sub>
                        <m:r>
                          <a:rPr lang="en-US" altLang="ja-JP" b="0" i="1" smtClean="0">
                            <a:solidFill>
                              <a:schemeClr val="bg1">
                                <a:lumMod val="75000"/>
                              </a:schemeClr>
                            </a:solidFill>
                            <a:latin typeface="Cambria Math" panose="02040503050406030204" pitchFamily="18" charset="0"/>
                            <a:ea typeface="Cambria Math" panose="02040503050406030204" pitchFamily="18" charset="0"/>
                          </a:rPr>
                          <m:t>𝑖</m:t>
                        </m:r>
                      </m:sub>
                    </m:sSub>
                    <m:r>
                      <a:rPr lang="en-US" altLang="ja-JP"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i="1" smtClean="0">
                            <a:solidFill>
                              <a:schemeClr val="bg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bg1">
                                <a:lumMod val="75000"/>
                              </a:schemeClr>
                            </a:solidFill>
                            <a:latin typeface="Cambria Math" panose="02040503050406030204" pitchFamily="18" charset="0"/>
                            <a:ea typeface="Cambria Math" panose="02040503050406030204" pitchFamily="18" charset="0"/>
                          </a:rPr>
                          <m:t>𝑠</m:t>
                        </m:r>
                      </m:e>
                      <m:sub>
                        <m:r>
                          <a:rPr lang="en-US" altLang="ja-JP" b="0" i="1" smtClean="0">
                            <a:solidFill>
                              <a:schemeClr val="bg1">
                                <a:lumMod val="75000"/>
                              </a:schemeClr>
                            </a:solidFill>
                            <a:latin typeface="Cambria Math" panose="02040503050406030204" pitchFamily="18" charset="0"/>
                            <a:ea typeface="Cambria Math" panose="02040503050406030204" pitchFamily="18" charset="0"/>
                          </a:rPr>
                          <m:t>𝑖</m:t>
                        </m:r>
                        <m:r>
                          <a:rPr lang="en-US" altLang="ja-JP" b="0" i="1" smtClean="0">
                            <a:solidFill>
                              <a:schemeClr val="bg1">
                                <a:lumMod val="75000"/>
                              </a:schemeClr>
                            </a:solidFill>
                            <a:latin typeface="Cambria Math" panose="02040503050406030204" pitchFamily="18" charset="0"/>
                            <a:ea typeface="Cambria Math" panose="02040503050406030204" pitchFamily="18" charset="0"/>
                          </a:rPr>
                          <m:t>+1</m:t>
                        </m:r>
                      </m:sub>
                    </m:sSub>
                    <m:r>
                      <a:rPr lang="en-US" altLang="ja-JP"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𝑡</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chemeClr val="bg1">
                            <a:lumMod val="75000"/>
                          </a:schemeClr>
                        </a:solidFill>
                        <a:latin typeface="Cambria Math" panose="02040503050406030204" pitchFamily="18" charset="0"/>
                      </a:rPr>
                      <m:t>}</m:t>
                    </m:r>
                  </m:oMath>
                </a14:m>
                <a:r>
                  <a:rPr lang="ja-JP" altLang="en-US">
                    <a:solidFill>
                      <a:schemeClr val="bg1">
                        <a:lumMod val="75000"/>
                      </a:schemeClr>
                    </a:solidFill>
                  </a:rPr>
                  <a:t>を保存し</a:t>
                </a:r>
                <a:r>
                  <a:rPr lang="en-US" altLang="ja-JP" dirty="0">
                    <a:solidFill>
                      <a:schemeClr val="bg1">
                        <a:lumMod val="75000"/>
                      </a:schemeClr>
                    </a:solidFill>
                  </a:rPr>
                  <a:t>, </a:t>
                </a:r>
                <a:r>
                  <a:rPr lang="ja-JP" altLang="en-US">
                    <a:solidFill>
                      <a:schemeClr val="bg1">
                        <a:lumMod val="75000"/>
                      </a:schemeClr>
                    </a:solidFill>
                  </a:rPr>
                  <a:t>古いデータを捨てる</a:t>
                </a:r>
                <a:endParaRPr lang="en-US" altLang="ja-JP" dirty="0">
                  <a:solidFill>
                    <a:schemeClr val="bg1">
                      <a:lumMod val="75000"/>
                    </a:schemeClr>
                  </a:solidFill>
                </a:endParaRPr>
              </a:p>
              <a:p>
                <a:pPr lvl="3">
                  <a:lnSpc>
                    <a:spcPct val="120000"/>
                  </a:lnSpc>
                </a:pPr>
                <a14:m>
                  <m:oMath xmlns:m="http://schemas.openxmlformats.org/officeDocument/2006/math">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oMath>
                </a14:m>
                <a:r>
                  <a:rPr lang="en-US" altLang="ja-JP" dirty="0">
                    <a:solidFill>
                      <a:srgbClr val="FF0000"/>
                    </a:solidFill>
                  </a:rPr>
                  <a:t>: </a:t>
                </a:r>
                <a:r>
                  <a:rPr lang="ja-JP" altLang="en-US">
                    <a:solidFill>
                      <a:srgbClr val="FF0000"/>
                    </a:solidFill>
                  </a:rPr>
                  <a:t>各エピソードでの経過時間</a:t>
                </a:r>
                <a:endParaRPr lang="en-US" altLang="ja-JP" dirty="0">
                  <a:solidFill>
                    <a:srgbClr val="FF0000"/>
                  </a:solidFill>
                </a:endParaRPr>
              </a:p>
              <a:p>
                <a:pPr lvl="2">
                  <a:lnSpc>
                    <a:spcPct val="120000"/>
                  </a:lnSpc>
                </a:pPr>
                <a:r>
                  <a:rPr lang="ja-JP" altLang="en-US">
                    <a:solidFill>
                      <a:schemeClr val="bg1">
                        <a:lumMod val="75000"/>
                      </a:schemeClr>
                    </a:solidFill>
                  </a:rPr>
                  <a:t>方策更新が小さい</a:t>
                </a:r>
                <a14:m>
                  <m:oMath xmlns:m="http://schemas.openxmlformats.org/officeDocument/2006/math">
                    <m:r>
                      <a:rPr lang="ja-JP" altLang="en-US" i="1" smtClean="0">
                        <a:solidFill>
                          <a:schemeClr val="bg1">
                            <a:lumMod val="75000"/>
                          </a:schemeClr>
                        </a:solidFill>
                        <a:latin typeface="Cambria Math" panose="02040503050406030204" pitchFamily="18" charset="0"/>
                      </a:rPr>
                      <m:t>→</m:t>
                    </m:r>
                  </m:oMath>
                </a14:m>
                <a:r>
                  <a:rPr lang="en-US" altLang="ja-JP" dirty="0">
                    <a:solidFill>
                      <a:schemeClr val="bg1">
                        <a:lumMod val="75000"/>
                      </a:schemeClr>
                    </a:solidFill>
                  </a:rPr>
                  <a:t> </a:t>
                </a:r>
                <a:r>
                  <a:rPr lang="ja-JP" altLang="en-US">
                    <a:solidFill>
                      <a:schemeClr val="bg1">
                        <a:lumMod val="75000"/>
                      </a:schemeClr>
                    </a:solidFill>
                  </a:rPr>
                  <a:t>メモリ内には似た方策による複数の制御パス</a:t>
                </a:r>
                <a:endParaRPr lang="en-US" altLang="ja-JP" dirty="0">
                  <a:solidFill>
                    <a:schemeClr val="bg1">
                      <a:lumMod val="75000"/>
                    </a:schemeClr>
                  </a:solidFill>
                </a:endParaRPr>
              </a:p>
              <a:p>
                <a:pPr lvl="2">
                  <a:lnSpc>
                    <a:spcPct val="120000"/>
                  </a:lnSpc>
                </a:pPr>
                <a:endParaRPr lang="en-US" altLang="ja-JP" dirty="0"/>
              </a:p>
              <a:p>
                <a:pPr lvl="1">
                  <a:lnSpc>
                    <a:spcPct val="120000"/>
                  </a:lnSpc>
                </a:pPr>
                <a:r>
                  <a:rPr lang="en-US" altLang="ja-JP" dirty="0"/>
                  <a:t>2. </a:t>
                </a:r>
                <a:r>
                  <a:rPr lang="ja-JP" altLang="en-US"/>
                  <a:t>メモリのデータで方策勾配を近似して方策更新</a:t>
                </a:r>
                <a:endParaRPr lang="en-US" altLang="ja-JP" dirty="0"/>
              </a:p>
              <a:p>
                <a:pPr lvl="2">
                  <a:lnSpc>
                    <a:spcPct val="120000"/>
                  </a:lnSpc>
                </a:pPr>
                <a:r>
                  <a:rPr lang="ja-JP" altLang="en-US"/>
                  <a:t>各データ組を確率</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smtClean="0">
                            <a:solidFill>
                              <a:srgbClr val="FF0000"/>
                            </a:solidFill>
                            <a:latin typeface="Cambria Math" panose="02040503050406030204" pitchFamily="18" charset="0"/>
                            <a:ea typeface="Cambria Math" panose="02040503050406030204" pitchFamily="18" charset="0"/>
                          </a:rPr>
                          <m:t>𝑡</m:t>
                        </m:r>
                      </m:sup>
                    </m:sSup>
                  </m:oMath>
                </a14:m>
                <a:r>
                  <a:rPr lang="ja-JP" altLang="en-US"/>
                  <a:t>の重み付きで</a:t>
                </a:r>
                <a14:m>
                  <m:oMath xmlns:m="http://schemas.openxmlformats.org/officeDocument/2006/math">
                    <m:r>
                      <a:rPr lang="en-US" altLang="ja-JP" b="0" i="1" smtClean="0">
                        <a:latin typeface="Cambria Math" panose="02040503050406030204" pitchFamily="18" charset="0"/>
                      </a:rPr>
                      <m:t>𝑁</m:t>
                    </m:r>
                  </m:oMath>
                </a14:m>
                <a:r>
                  <a:rPr lang="ja-JP" altLang="en-US"/>
                  <a:t>個選んでデータセット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を作成</a:t>
                </a:r>
                <a:endParaRPr lang="en-US" altLang="ja-JP" dirty="0"/>
              </a:p>
              <a:p>
                <a:pPr lvl="2">
                  <a:lnSpc>
                    <a:spcPct val="120000"/>
                  </a:lnSpc>
                </a:pPr>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lang="ja-JP" altLang="en-US"/>
                  <a:t>の各データに対して</a:t>
                </a:r>
                <a:r>
                  <a:rPr lang="en-US" altLang="ja-JP" dirty="0"/>
                  <a:t>, </a:t>
                </a:r>
                <a:r>
                  <a:rPr lang="ja-JP" altLang="en-US"/>
                  <a:t>以下を平均</a:t>
                </a:r>
                <a:endParaRPr lang="en-US" altLang="ja-JP" dirty="0"/>
              </a:p>
              <a:p>
                <a:pPr lvl="1">
                  <a:lnSpc>
                    <a:spcPct val="120000"/>
                  </a:lnSpc>
                </a:pPr>
                <a:endParaRPr lang="en-US" altLang="ja-JP" b="1"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3"/>
                <a:stretch>
                  <a:fillRect l="-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358AD0-FFFE-E84F-A55D-F7EE344CCCE1}"/>
                  </a:ext>
                </a:extLst>
              </p:cNvPr>
              <p:cNvSpPr txBox="1"/>
              <p:nvPr/>
            </p:nvSpPr>
            <p:spPr>
              <a:xfrm>
                <a:off x="1533483" y="5622418"/>
                <a:ext cx="6253571"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8E358AD0-FFFE-E84F-A55D-F7EE344CCCE1}"/>
                  </a:ext>
                </a:extLst>
              </p:cNvPr>
              <p:cNvSpPr txBox="1">
                <a:spLocks noRot="1" noChangeAspect="1" noMove="1" noResize="1" noEditPoints="1" noAdjustHandles="1" noChangeArrowheads="1" noChangeShapeType="1" noTextEdit="1"/>
              </p:cNvSpPr>
              <p:nvPr/>
            </p:nvSpPr>
            <p:spPr>
              <a:xfrm>
                <a:off x="1533483" y="5622418"/>
                <a:ext cx="6253571" cy="423257"/>
              </a:xfrm>
              <a:prstGeom prst="rect">
                <a:avLst/>
              </a:prstGeom>
              <a:blipFill>
                <a:blip r:embed="rId4"/>
                <a:stretch>
                  <a:fillRect b="-5882"/>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7B2E4C64-4BCC-9641-AB4F-8D2A2C32ADFF}"/>
              </a:ext>
            </a:extLst>
          </p:cNvPr>
          <p:cNvSpPr>
            <a:spLocks noGrp="1"/>
          </p:cNvSpPr>
          <p:nvPr>
            <p:ph type="sldNum" sz="quarter" idx="12"/>
          </p:nvPr>
        </p:nvSpPr>
        <p:spPr/>
        <p:txBody>
          <a:bodyPr/>
          <a:lstStyle/>
          <a:p>
            <a:r>
              <a:rPr kumimoji="1" lang="en-US" altLang="ja-JP" dirty="0"/>
              <a:t>8/12</a:t>
            </a:r>
          </a:p>
        </p:txBody>
      </p:sp>
      <p:sp>
        <p:nvSpPr>
          <p:cNvPr id="8" name="角丸四角形 7">
            <a:extLst>
              <a:ext uri="{FF2B5EF4-FFF2-40B4-BE49-F238E27FC236}">
                <a16:creationId xmlns:a16="http://schemas.microsoft.com/office/drawing/2014/main" id="{54EA31ED-D099-F24F-A874-095D8EE3B690}"/>
              </a:ext>
            </a:extLst>
          </p:cNvPr>
          <p:cNvSpPr/>
          <p:nvPr/>
        </p:nvSpPr>
        <p:spPr>
          <a:xfrm>
            <a:off x="248635" y="1752479"/>
            <a:ext cx="438645" cy="688769"/>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bg1">
                    <a:lumMod val="75000"/>
                  </a:schemeClr>
                </a:solidFill>
              </a:rPr>
              <a:t>行動</a:t>
            </a:r>
          </a:p>
        </p:txBody>
      </p:sp>
      <p:sp>
        <p:nvSpPr>
          <p:cNvPr id="9" name="角丸四角形 8">
            <a:extLst>
              <a:ext uri="{FF2B5EF4-FFF2-40B4-BE49-F238E27FC236}">
                <a16:creationId xmlns:a16="http://schemas.microsoft.com/office/drawing/2014/main" id="{0F1B07FC-C182-DC4E-9CAF-A41F5A1EC197}"/>
              </a:ext>
            </a:extLst>
          </p:cNvPr>
          <p:cNvSpPr/>
          <p:nvPr/>
        </p:nvSpPr>
        <p:spPr>
          <a:xfrm>
            <a:off x="251496" y="4354103"/>
            <a:ext cx="438645" cy="6887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更新</a:t>
            </a:r>
          </a:p>
        </p:txBody>
      </p:sp>
      <p:cxnSp>
        <p:nvCxnSpPr>
          <p:cNvPr id="10" name="曲線コネクタ 9">
            <a:extLst>
              <a:ext uri="{FF2B5EF4-FFF2-40B4-BE49-F238E27FC236}">
                <a16:creationId xmlns:a16="http://schemas.microsoft.com/office/drawing/2014/main" id="{7D094E9F-87BC-FF48-AEE1-15A57166939C}"/>
              </a:ext>
            </a:extLst>
          </p:cNvPr>
          <p:cNvCxnSpPr>
            <a:cxnSpLocks/>
            <a:stCxn id="8" idx="3"/>
            <a:endCxn id="9" idx="3"/>
          </p:cNvCxnSpPr>
          <p:nvPr/>
        </p:nvCxnSpPr>
        <p:spPr>
          <a:xfrm>
            <a:off x="687280" y="2096864"/>
            <a:ext cx="2861" cy="2601624"/>
          </a:xfrm>
          <a:prstGeom prst="curvedConnector3">
            <a:avLst>
              <a:gd name="adj1" fmla="val 809021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曲線コネクタ 10">
            <a:extLst>
              <a:ext uri="{FF2B5EF4-FFF2-40B4-BE49-F238E27FC236}">
                <a16:creationId xmlns:a16="http://schemas.microsoft.com/office/drawing/2014/main" id="{E460A839-E20C-0C4C-91E0-F08E17239E6B}"/>
              </a:ext>
            </a:extLst>
          </p:cNvPr>
          <p:cNvCxnSpPr>
            <a:cxnSpLocks/>
            <a:stCxn id="9" idx="1"/>
            <a:endCxn id="8" idx="1"/>
          </p:cNvCxnSpPr>
          <p:nvPr/>
        </p:nvCxnSpPr>
        <p:spPr>
          <a:xfrm rot="10800000">
            <a:off x="248636" y="2096864"/>
            <a:ext cx="2861" cy="2601624"/>
          </a:xfrm>
          <a:prstGeom prst="curvedConnector3">
            <a:avLst>
              <a:gd name="adj1" fmla="val 809021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92EAAB92-F04F-A24F-88B0-90583C1EC49A}"/>
                  </a:ext>
                </a:extLst>
              </p:cNvPr>
              <p:cNvSpPr/>
              <p:nvPr/>
            </p:nvSpPr>
            <p:spPr>
              <a:xfrm>
                <a:off x="5128063" y="6292913"/>
                <a:ext cx="2902846" cy="371897"/>
              </a:xfrm>
              <a:prstGeom prst="rect">
                <a:avLst/>
              </a:prstGeom>
            </p:spPr>
            <p:txBody>
              <a:bodyPr wrap="none">
                <a:spAutoFit/>
              </a:bodyPr>
              <a:lstStyle/>
              <a:p>
                <a:r>
                  <a:rPr lang="ja-JP" altLang="en-US">
                    <a:solidFill>
                      <a:srgbClr val="FF0000"/>
                    </a:solidFill>
                  </a:rPr>
                  <a:t>　</a:t>
                </a:r>
                <a14:m>
                  <m:oMath xmlns:m="http://schemas.openxmlformats.org/officeDocument/2006/math">
                    <m:r>
                      <a:rPr lang="en-US" altLang="ja-JP" b="0" i="1" smtClean="0">
                        <a:solidFill>
                          <a:schemeClr val="tx1"/>
                        </a:solidFill>
                        <a:latin typeface="Cambria Math" panose="02040503050406030204" pitchFamily="18" charset="0"/>
                      </a:rPr>
                      <m:t>𝐺</m:t>
                    </m:r>
                    <m:r>
                      <a:rPr lang="en-US" altLang="ja-JP" b="0" i="1" smtClean="0">
                        <a:solidFill>
                          <a:schemeClr val="tx1"/>
                        </a:solidFill>
                        <a:latin typeface="Cambria Math" panose="02040503050406030204" pitchFamily="18" charset="0"/>
                      </a:rPr>
                      <m:t>=</m:t>
                    </m:r>
                    <m:nary>
                      <m:naryPr>
                        <m:chr m:val="∑"/>
                        <m:ctrlPr>
                          <a:rPr lang="en-US" altLang="ja-JP" i="1" smtClean="0">
                            <a:solidFill>
                              <a:schemeClr val="tx1"/>
                            </a:solidFill>
                            <a:latin typeface="Cambria Math" panose="02040503050406030204" pitchFamily="18" charset="0"/>
                          </a:rPr>
                        </m:ctrlPr>
                      </m:naryPr>
                      <m:sub>
                        <m:r>
                          <m:rPr>
                            <m:brk m:alnAt="23"/>
                          </m:rPr>
                          <a:rPr lang="en-US" altLang="ja-JP" i="1">
                            <a:solidFill>
                              <a:schemeClr val="tx1"/>
                            </a:solidFill>
                            <a:latin typeface="Cambria Math" panose="02040503050406030204" pitchFamily="18" charset="0"/>
                          </a:rPr>
                          <m:t>𝑖</m:t>
                        </m:r>
                        <m:r>
                          <a:rPr lang="en-US" altLang="ja-JP" i="1">
                            <a:solidFill>
                              <a:schemeClr val="tx1"/>
                            </a:solidFill>
                            <a:latin typeface="Cambria Math" panose="02040503050406030204" pitchFamily="18" charset="0"/>
                          </a:rPr>
                          <m:t>=0</m:t>
                        </m:r>
                      </m:sub>
                      <m:sup>
                        <m:r>
                          <a:rPr lang="en-US" altLang="ja-JP" i="1">
                            <a:solidFill>
                              <a:schemeClr val="tx1"/>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i="1">
                                <a:solidFill>
                                  <a:schemeClr val="tx1"/>
                                </a:solidFill>
                                <a:latin typeface="Cambria Math" panose="02040503050406030204" pitchFamily="18" charset="0"/>
                                <a:ea typeface="Cambria Math" panose="02040503050406030204" pitchFamily="18" charset="0"/>
                              </a:rPr>
                              <m:t>~</m:t>
                            </m:r>
                          </m:e>
                        </m:d>
                      </m:e>
                    </m:nary>
                  </m:oMath>
                </a14:m>
                <a:r>
                  <a:rPr lang="ja-JP" altLang="en-US"/>
                  <a:t>を表現</a:t>
                </a:r>
              </a:p>
            </p:txBody>
          </p:sp>
        </mc:Choice>
        <mc:Fallback>
          <p:sp>
            <p:nvSpPr>
              <p:cNvPr id="12" name="正方形/長方形 11">
                <a:extLst>
                  <a:ext uri="{FF2B5EF4-FFF2-40B4-BE49-F238E27FC236}">
                    <a16:creationId xmlns:a16="http://schemas.microsoft.com/office/drawing/2014/main" id="{92EAAB92-F04F-A24F-88B0-90583C1EC49A}"/>
                  </a:ext>
                </a:extLst>
              </p:cNvPr>
              <p:cNvSpPr>
                <a:spLocks noRot="1" noChangeAspect="1" noMove="1" noResize="1" noEditPoints="1" noAdjustHandles="1" noChangeArrowheads="1" noChangeShapeType="1" noTextEdit="1"/>
              </p:cNvSpPr>
              <p:nvPr/>
            </p:nvSpPr>
            <p:spPr>
              <a:xfrm>
                <a:off x="5128063" y="6292913"/>
                <a:ext cx="2902846" cy="371897"/>
              </a:xfrm>
              <a:prstGeom prst="rect">
                <a:avLst/>
              </a:prstGeom>
              <a:blipFill>
                <a:blip r:embed="rId5"/>
                <a:stretch>
                  <a:fillRect t="-110000" r="-873" b="-16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293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lang="ja-JP" altLang="en-US"/>
                  <a:t>データセット</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xmlns="">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xmlns="">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067405" y="3858135"/>
                <a:ext cx="6512296"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𝛼𝜏</m:t>
                                  </m:r>
                                </m:sup>
                              </m:sSup>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067405" y="3858135"/>
                <a:ext cx="6512296"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588774"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790653"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xmlns="">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790653" cy="369332"/>
              </a:xfrm>
              <a:prstGeom prst="rect">
                <a:avLst/>
              </a:prstGeom>
              <a:blipFill>
                <a:blip r:embed="rId5"/>
                <a:stretch>
                  <a:fillRect l="-1333" t="-666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988E781-3DB2-A941-829D-CA42149E2E93}"/>
              </a:ext>
            </a:extLst>
          </p:cNvPr>
          <p:cNvSpPr txBox="1"/>
          <p:nvPr/>
        </p:nvSpPr>
        <p:spPr>
          <a:xfrm>
            <a:off x="6718717" y="2371028"/>
            <a:ext cx="1338828" cy="369332"/>
          </a:xfrm>
          <a:prstGeom prst="rect">
            <a:avLst/>
          </a:prstGeom>
          <a:noFill/>
        </p:spPr>
        <p:txBody>
          <a:bodyPr wrap="none" rtlCol="0">
            <a:spAutoFit/>
          </a:bodyPr>
          <a:lstStyle/>
          <a:p>
            <a:pPr algn="l"/>
            <a:r>
              <a:rPr kumimoji="1" lang="ja-JP" altLang="en-US">
                <a:solidFill>
                  <a:schemeClr val="bg1">
                    <a:lumMod val="50000"/>
                  </a:schemeClr>
                </a:solidFill>
                <a:latin typeface="Cambria" panose="02040503050406030204" pitchFamily="18" charset="0"/>
              </a:rPr>
              <a:t>パラメータ</a:t>
            </a:r>
          </a:p>
        </p:txBody>
      </p:sp>
      <p:cxnSp>
        <p:nvCxnSpPr>
          <p:cNvPr id="12" name="曲線コネクタ 11">
            <a:extLst>
              <a:ext uri="{FF2B5EF4-FFF2-40B4-BE49-F238E27FC236}">
                <a16:creationId xmlns:a16="http://schemas.microsoft.com/office/drawing/2014/main" id="{ED05EE02-3215-DF47-A43A-35B45030565A}"/>
              </a:ext>
            </a:extLst>
          </p:cNvPr>
          <p:cNvCxnSpPr>
            <a:cxnSpLocks/>
            <a:stCxn id="6" idx="1"/>
            <a:endCxn id="15" idx="0"/>
          </p:cNvCxnSpPr>
          <p:nvPr/>
        </p:nvCxnSpPr>
        <p:spPr>
          <a:xfrm rot="10800000" flipV="1">
            <a:off x="6069609" y="2555693"/>
            <a:ext cx="649108" cy="338555"/>
          </a:xfrm>
          <a:prstGeom prst="curved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A67DEAF-D2E2-584D-96AA-7150410752B1}"/>
              </a:ext>
            </a:extLst>
          </p:cNvPr>
          <p:cNvSpPr txBox="1"/>
          <p:nvPr/>
        </p:nvSpPr>
        <p:spPr>
          <a:xfrm>
            <a:off x="5977243" y="2894249"/>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sp>
        <p:nvSpPr>
          <p:cNvPr id="11" name="スライド番号プレースホルダー 10">
            <a:extLst>
              <a:ext uri="{FF2B5EF4-FFF2-40B4-BE49-F238E27FC236}">
                <a16:creationId xmlns:a16="http://schemas.microsoft.com/office/drawing/2014/main" id="{1591CC5B-0759-8247-9A1B-46B1935A279C}"/>
              </a:ext>
            </a:extLst>
          </p:cNvPr>
          <p:cNvSpPr>
            <a:spLocks noGrp="1"/>
          </p:cNvSpPr>
          <p:nvPr>
            <p:ph type="sldNum" sz="quarter" idx="12"/>
          </p:nvPr>
        </p:nvSpPr>
        <p:spPr/>
        <p:txBody>
          <a:bodyPr/>
          <a:lstStyle/>
          <a:p>
            <a:r>
              <a:rPr kumimoji="1" lang="en-US" altLang="ja-JP" dirty="0"/>
              <a:t>9/12</a:t>
            </a:r>
          </a:p>
        </p:txBody>
      </p:sp>
    </p:spTree>
    <p:extLst>
      <p:ext uri="{BB962C8B-B14F-4D97-AF65-F5344CB8AC3E}">
        <p14:creationId xmlns:p14="http://schemas.microsoft.com/office/powerpoint/2010/main" val="207722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kumimoji="1" lang="ja-JP" altLang="en-US"/>
                  <a:t>倒立振子</a:t>
                </a:r>
                <a:r>
                  <a:rPr lang="en-US" altLang="ja-JP" dirty="0"/>
                  <a:t>(</a:t>
                </a:r>
                <a:r>
                  <a:rPr lang="ja-JP" altLang="en-US"/>
                  <a:t>非線形システム</a:t>
                </a:r>
                <a:r>
                  <a:rPr lang="en-US" altLang="ja-JP" dirty="0"/>
                  <a:t>)</a:t>
                </a:r>
                <a:endParaRPr kumimoji="1" lang="en-US" altLang="ja-JP" dirty="0"/>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36780"/>
                <a:ext cx="3734163" cy="8917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m:rPr>
                                    <m:brk m:alnAt="7"/>
                                  </m:rPr>
                                  <a:rPr kumimoji="1" lang="en-US" altLang="ja-JP" i="1" smtClean="0">
                                    <a:latin typeface="Cambria Math" panose="02040503050406030204" pitchFamily="18" charset="0"/>
                                    <a:ea typeface="Cambria Math" panose="02040503050406030204" pitchFamily="18" charset="0"/>
                                  </a:rPr>
                                  <m:t>𝜑</m:t>
                                </m:r>
                              </m:e>
                            </m:mr>
                            <m:mr>
                              <m:e>
                                <m:acc>
                                  <m:accPr>
                                    <m:chr m:val="̇"/>
                                    <m:ctrlPr>
                                      <a:rPr kumimoji="1" lang="en-US" altLang="ja-JP" i="1" smtClean="0">
                                        <a:latin typeface="Cambria Math" panose="02040503050406030204" pitchFamily="18" charset="0"/>
                                      </a:rPr>
                                    </m:ctrlPr>
                                  </m:accPr>
                                  <m:e>
                                    <m:r>
                                      <a:rPr kumimoji="1" lang="en-US" altLang="ja-JP" i="1" smtClean="0">
                                        <a:latin typeface="Cambria Math" panose="02040503050406030204" pitchFamily="18" charset="0"/>
                                        <a:ea typeface="Cambria Math" panose="02040503050406030204" pitchFamily="18" charset="0"/>
                                      </a:rPr>
                                      <m:t>𝜑</m:t>
                                    </m:r>
                                  </m:e>
                                </m:acc>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acc>
                                  <m:accPr>
                                    <m:chr m:val="̇"/>
                                    <m:ctrlPr>
                                      <a:rPr kumimoji="1" lang="en-US" altLang="ja-JP" i="1">
                                        <a:latin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𝜑</m:t>
                                    </m:r>
                                  </m:e>
                                </m:acc>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𝑙</m:t>
                                    </m:r>
                                  </m:den>
                                </m:f>
                                <m:r>
                                  <a:rPr kumimoji="1" lang="en-US" altLang="ja-JP" b="0" i="1" smtClean="0">
                                    <a:latin typeface="Cambria Math" panose="02040503050406030204" pitchFamily="18" charset="0"/>
                                  </a:rPr>
                                  <m:t>𝑠𝑖𝑛</m:t>
                                </m:r>
                                <m:r>
                                  <a:rPr kumimoji="1" lang="en-US" altLang="ja-JP" i="1">
                                    <a:latin typeface="Cambria Math" panose="02040503050406030204" pitchFamily="18" charset="0"/>
                                    <a:ea typeface="Cambria Math" panose="02040503050406030204" pitchFamily="18" charset="0"/>
                                  </a:rPr>
                                  <m:t>𝜑</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36780"/>
                <a:ext cx="3734163" cy="891783"/>
              </a:xfrm>
              <a:prstGeom prst="rect">
                <a:avLst/>
              </a:prstGeom>
              <a:blipFill>
                <a:blip r:embed="rId4"/>
                <a:stretch>
                  <a:fillRect b="-4225"/>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593F3659-9635-174A-A4B5-40055A8405AA}"/>
              </a:ext>
            </a:extLst>
          </p:cNvPr>
          <p:cNvPicPr>
            <a:picLocks noChangeAspect="1"/>
          </p:cNvPicPr>
          <p:nvPr/>
        </p:nvPicPr>
        <p:blipFill>
          <a:blip r:embed="rId5"/>
          <a:stretch>
            <a:fillRect/>
          </a:stretch>
        </p:blipFill>
        <p:spPr>
          <a:xfrm>
            <a:off x="8027697" y="1245572"/>
            <a:ext cx="1023345" cy="1683868"/>
          </a:xfrm>
          <a:prstGeom prst="rect">
            <a:avLst/>
          </a:prstGeom>
        </p:spPr>
      </p:pic>
      <p:sp>
        <p:nvSpPr>
          <p:cNvPr id="6" name="スライド番号プレースホルダー 5">
            <a:extLst>
              <a:ext uri="{FF2B5EF4-FFF2-40B4-BE49-F238E27FC236}">
                <a16:creationId xmlns:a16="http://schemas.microsoft.com/office/drawing/2014/main" id="{DA69E619-AD0F-8442-807C-81926E6A9728}"/>
              </a:ext>
            </a:extLst>
          </p:cNvPr>
          <p:cNvSpPr>
            <a:spLocks noGrp="1"/>
          </p:cNvSpPr>
          <p:nvPr>
            <p:ph type="sldNum" sz="quarter" idx="12"/>
          </p:nvPr>
        </p:nvSpPr>
        <p:spPr/>
        <p:txBody>
          <a:bodyPr/>
          <a:lstStyle/>
          <a:p>
            <a:r>
              <a:rPr kumimoji="1" lang="en-US" altLang="ja-JP" dirty="0"/>
              <a:t>10/12</a:t>
            </a:r>
          </a:p>
        </p:txBody>
      </p:sp>
    </p:spTree>
    <p:extLst>
      <p:ext uri="{BB962C8B-B14F-4D97-AF65-F5344CB8AC3E}">
        <p14:creationId xmlns:p14="http://schemas.microsoft.com/office/powerpoint/2010/main" val="166046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角度</a:t>
                </a:r>
                <a14:m>
                  <m:oMath xmlns:m="http://schemas.openxmlformats.org/officeDocument/2006/math">
                    <m:r>
                      <m:rPr>
                        <m:brk m:alnAt="7"/>
                      </m:rPr>
                      <a:rPr lang="en-US" altLang="ja-JP" i="1">
                        <a:latin typeface="Cambria Math" panose="02040503050406030204" pitchFamily="18" charset="0"/>
                        <a:ea typeface="Cambria Math" panose="02040503050406030204" pitchFamily="18" charset="0"/>
                      </a:rPr>
                      <m:t>𝜑</m:t>
                    </m:r>
                  </m:oMath>
                </a14:m>
                <a:r>
                  <a:rPr lang="en-US" altLang="ja-JP" dirty="0"/>
                  <a:t> rad, </a:t>
                </a:r>
                <a:r>
                  <a:rPr lang="ja-JP" altLang="en-US"/>
                  <a:t>各時刻のトルク</a:t>
                </a:r>
                <a14:m>
                  <m:oMath xmlns:m="http://schemas.openxmlformats.org/officeDocument/2006/math">
                    <m:r>
                      <a:rPr lang="en-US" altLang="ja-JP" b="0" i="1" smtClean="0">
                        <a:latin typeface="Cambria Math" panose="02040503050406030204" pitchFamily="18" charset="0"/>
                      </a:rPr>
                      <m:t>𝑢</m:t>
                    </m:r>
                  </m:oMath>
                </a14:m>
                <a:r>
                  <a:rPr lang="en-US" altLang="ja-JP" dirty="0"/>
                  <a:t> N</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en-US" altLang="ja-JP" dirty="0"/>
                  <a:t>m,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pic>
        <p:nvPicPr>
          <p:cNvPr id="7" name="図 6">
            <a:extLst>
              <a:ext uri="{FF2B5EF4-FFF2-40B4-BE49-F238E27FC236}">
                <a16:creationId xmlns:a16="http://schemas.microsoft.com/office/drawing/2014/main" id="{4EC35163-5D2C-BB4C-BE7C-EDCD79AA4BC0}"/>
              </a:ext>
            </a:extLst>
          </p:cNvPr>
          <p:cNvPicPr>
            <a:picLocks noChangeAspect="1"/>
          </p:cNvPicPr>
          <p:nvPr/>
        </p:nvPicPr>
        <p:blipFill>
          <a:blip r:embed="rId5"/>
          <a:stretch>
            <a:fillRect/>
          </a:stretch>
        </p:blipFill>
        <p:spPr>
          <a:xfrm>
            <a:off x="549728" y="2300301"/>
            <a:ext cx="3598117" cy="3517762"/>
          </a:xfrm>
          <a:prstGeom prst="rect">
            <a:avLst/>
          </a:prstGeom>
        </p:spPr>
      </p:pic>
      <p:pic>
        <p:nvPicPr>
          <p:cNvPr id="12" name="図 11">
            <a:extLst>
              <a:ext uri="{FF2B5EF4-FFF2-40B4-BE49-F238E27FC236}">
                <a16:creationId xmlns:a16="http://schemas.microsoft.com/office/drawing/2014/main" id="{7A8D881A-8B19-E04E-83D3-5847BCFC90B7}"/>
              </a:ext>
            </a:extLst>
          </p:cNvPr>
          <p:cNvPicPr>
            <a:picLocks noChangeAspect="1"/>
          </p:cNvPicPr>
          <p:nvPr/>
        </p:nvPicPr>
        <p:blipFill>
          <a:blip r:embed="rId6"/>
          <a:stretch>
            <a:fillRect/>
          </a:stretch>
        </p:blipFill>
        <p:spPr>
          <a:xfrm>
            <a:off x="4540132" y="2300301"/>
            <a:ext cx="3757610" cy="3517763"/>
          </a:xfrm>
          <a:prstGeom prst="rect">
            <a:avLst/>
          </a:prstGeom>
        </p:spPr>
      </p:pic>
      <p:sp>
        <p:nvSpPr>
          <p:cNvPr id="6" name="スライド番号プレースホルダー 5">
            <a:extLst>
              <a:ext uri="{FF2B5EF4-FFF2-40B4-BE49-F238E27FC236}">
                <a16:creationId xmlns:a16="http://schemas.microsoft.com/office/drawing/2014/main" id="{D904341C-0A17-EC4A-B2A1-C2C427F9A93F}"/>
              </a:ext>
            </a:extLst>
          </p:cNvPr>
          <p:cNvSpPr>
            <a:spLocks noGrp="1"/>
          </p:cNvSpPr>
          <p:nvPr>
            <p:ph type="sldNum" sz="quarter" idx="12"/>
          </p:nvPr>
        </p:nvSpPr>
        <p:spPr/>
        <p:txBody>
          <a:bodyPr/>
          <a:lstStyle/>
          <a:p>
            <a:r>
              <a:rPr kumimoji="1" lang="en-US" altLang="ja-JP" dirty="0"/>
              <a:t>11/12</a:t>
            </a:r>
          </a:p>
        </p:txBody>
      </p:sp>
    </p:spTree>
    <p:extLst>
      <p:ext uri="{BB962C8B-B14F-4D97-AF65-F5344CB8AC3E}">
        <p14:creationId xmlns:p14="http://schemas.microsoft.com/office/powerpoint/2010/main" val="278072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長時間制御全体での通信コストを考慮した最適セルフトリガー制御問題の定式化</a:t>
            </a:r>
            <a:endParaRPr kumimoji="1" lang="en-US" altLang="ja-JP" dirty="0"/>
          </a:p>
          <a:p>
            <a:endParaRPr lang="en-US" altLang="ja-JP" dirty="0"/>
          </a:p>
          <a:p>
            <a:r>
              <a:rPr kumimoji="1" lang="ja-JP" altLang="en-US"/>
              <a:t>定式化した問題に対する方策勾配の式の導出</a:t>
            </a:r>
            <a:endParaRPr kumimoji="1" lang="en-US" altLang="ja-JP" dirty="0"/>
          </a:p>
          <a:p>
            <a:pPr lvl="1"/>
            <a:r>
              <a:rPr lang="ja-JP" altLang="en-US"/>
              <a:t>及び</a:t>
            </a:r>
            <a:r>
              <a:rPr lang="en-US" altLang="ja-JP" dirty="0"/>
              <a:t>, </a:t>
            </a:r>
            <a:r>
              <a:rPr lang="ja-JP" altLang="en-US"/>
              <a:t>それを用いた</a:t>
            </a:r>
            <a:r>
              <a:rPr kumimoji="1" lang="ja-JP" altLang="en-US"/>
              <a:t>強化学習法の提案</a:t>
            </a:r>
            <a:endParaRPr kumimoji="1" lang="en-US" altLang="ja-JP" dirty="0"/>
          </a:p>
          <a:p>
            <a:endParaRPr lang="en-US" altLang="ja-JP" dirty="0"/>
          </a:p>
          <a:p>
            <a:r>
              <a:rPr lang="ja-JP" altLang="en-US"/>
              <a:t>非線形システムに対する有効性の確認</a:t>
            </a:r>
            <a:endParaRPr lang="en-US" altLang="ja-JP" dirty="0"/>
          </a:p>
          <a:p>
            <a:pPr lvl="1"/>
            <a:r>
              <a:rPr kumimoji="1" lang="ja-JP" altLang="en-US"/>
              <a:t>線形システムに対しても同様の結果</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AD4F8854-0E13-CB49-B442-A29BA97F4F1E}"/>
              </a:ext>
            </a:extLst>
          </p:cNvPr>
          <p:cNvSpPr>
            <a:spLocks noGrp="1"/>
          </p:cNvSpPr>
          <p:nvPr>
            <p:ph type="sldNum" sz="quarter" idx="12"/>
          </p:nvPr>
        </p:nvSpPr>
        <p:spPr/>
        <p:txBody>
          <a:bodyPr/>
          <a:lstStyle/>
          <a:p>
            <a:r>
              <a:rPr kumimoji="1" lang="en-US" altLang="ja-JP" dirty="0"/>
              <a:t>12/12</a:t>
            </a:r>
          </a:p>
        </p:txBody>
      </p:sp>
    </p:spTree>
    <p:extLst>
      <p:ext uri="{BB962C8B-B14F-4D97-AF65-F5344CB8AC3E}">
        <p14:creationId xmlns:p14="http://schemas.microsoft.com/office/powerpoint/2010/main" val="21019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dirty="0"/>
              </a:p>
              <a:p>
                <a:endParaRPr lang="en-US" altLang="ja-JP" dirty="0"/>
              </a:p>
              <a:p>
                <a:endParaRPr lang="en-US" altLang="ja-JP" dirty="0"/>
              </a:p>
              <a:p>
                <a:r>
                  <a:rPr lang="ja-JP" altLang="en-US"/>
                  <a:t>相対誤差の平均</a:t>
                </a:r>
                <a:endParaRPr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ja-JP" altLang="en-US" dirty="0"/>
                  <a:t>と</a:t>
                </a:r>
                <a14:m>
                  <m:oMath xmlns:m="http://schemas.openxmlformats.org/officeDocument/2006/math">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oMath>
                </a14:m>
                <a:r>
                  <a:rPr lang="ja-JP" altLang="en-US"/>
                  <a:t>を比較</a:t>
                </a:r>
                <a:endParaRPr lang="en-US" altLang="ja-JP" dirty="0"/>
              </a:p>
              <a:p>
                <a:pPr lvl="1"/>
                <a:endParaRPr lang="en-US" altLang="ja-JP" dirty="0"/>
              </a:p>
              <a:p>
                <a:pPr lvl="1"/>
                <a:endParaRPr lang="en-US" altLang="ja-JP" dirty="0"/>
              </a:p>
              <a:p>
                <a:pPr lvl="1"/>
                <a:endParaRPr lang="en-US" altLang="ja-JP" dirty="0"/>
              </a:p>
              <a:p>
                <a:pPr lvl="1"/>
                <a:r>
                  <a:rPr lang="ja-JP" altLang="en-US"/>
                  <a:t>平均相対誤差</a:t>
                </a:r>
                <a:r>
                  <a:rPr lang="en-US" altLang="ja-JP" dirty="0"/>
                  <a:t> </a:t>
                </a:r>
                <a14:m>
                  <m:oMath xmlns:m="http://schemas.openxmlformats.org/officeDocument/2006/math">
                    <m:r>
                      <a:rPr lang="en-US" altLang="ja-JP" b="0" i="1" smtClean="0">
                        <a:latin typeface="Cambria Math" panose="02040503050406030204" pitchFamily="18" charset="0"/>
                      </a:rPr>
                      <m:t>=0.03</m:t>
                    </m:r>
                  </m:oMath>
                </a14:m>
                <a:endParaRPr lang="en-US" altLang="ja-JP" dirty="0"/>
              </a:p>
              <a:p>
                <a:pPr lvl="1"/>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5775EAC7-32B2-364F-B4AE-83AAE0B8D8C6}"/>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3"/>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4"/>
          <a:stretch>
            <a:fillRect/>
          </a:stretch>
        </p:blipFill>
        <p:spPr>
          <a:xfrm>
            <a:off x="5393803" y="742895"/>
            <a:ext cx="3633713" cy="3626791"/>
          </a:xfrm>
          <a:prstGeom prst="rect">
            <a:avLst/>
          </a:prstGeom>
        </p:spPr>
      </p:pic>
      <p:sp>
        <p:nvSpPr>
          <p:cNvPr id="7" name="スライド番号プレースホルダー 6">
            <a:extLst>
              <a:ext uri="{FF2B5EF4-FFF2-40B4-BE49-F238E27FC236}">
                <a16:creationId xmlns:a16="http://schemas.microsoft.com/office/drawing/2014/main" id="{AA902C92-8265-8D45-9994-EBF9CB64D9B6}"/>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/12</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79AA932-8FC2-5E45-9FE5-530F91D19635}"/>
                  </a:ext>
                </a:extLst>
              </p:cNvPr>
              <p:cNvSpPr txBox="1"/>
              <p:nvPr/>
            </p:nvSpPr>
            <p:spPr>
              <a:xfrm>
                <a:off x="1513549" y="3267802"/>
                <a:ext cx="270227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𝜔</m:t>
                              </m:r>
                            </m:e>
                          </m:d>
                          <m:r>
                            <a:rPr lang="en-US" altLang="ja-JP" b="0" i="1" smtClean="0">
                              <a:latin typeface="Cambria Math" panose="02040503050406030204" pitchFamily="18" charset="0"/>
                              <a:ea typeface="Cambria Math" panose="02040503050406030204" pitchFamily="18" charset="0"/>
                            </a:rPr>
                            <m:t>|</m:t>
                          </m:r>
                        </m:num>
                        <m:den>
                          <m:r>
                            <a:rPr kumimoji="1" lang="en-US" altLang="ja-JP" b="0" i="1" smtClean="0">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den>
                      </m:f>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979AA932-8FC2-5E45-9FE5-530F91D19635}"/>
                  </a:ext>
                </a:extLst>
              </p:cNvPr>
              <p:cNvSpPr txBox="1">
                <a:spLocks noRot="1" noChangeAspect="1" noMove="1" noResize="1" noEditPoints="1" noAdjustHandles="1" noChangeArrowheads="1" noChangeShapeType="1" noTextEdit="1"/>
              </p:cNvSpPr>
              <p:nvPr/>
            </p:nvSpPr>
            <p:spPr>
              <a:xfrm>
                <a:off x="1513549" y="3267802"/>
                <a:ext cx="2702278" cy="676532"/>
              </a:xfrm>
              <a:prstGeom prst="rect">
                <a:avLst/>
              </a:prstGeom>
              <a:blipFill>
                <a:blip r:embed="rId5"/>
                <a:stretch>
                  <a:fillRect b="-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98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r>
              <a:rPr kumimoji="1" lang="ja-JP" altLang="en-US"/>
              <a:t>ニューラルネットワーク</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モデルの設定</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695EB0DD-1960-C74E-9884-D50B68624A96}"/>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/12</a:t>
            </a:r>
            <a:endParaRPr kumimoji="1" lang="en-US" altLang="ja-JP" dirty="0"/>
          </a:p>
        </p:txBody>
      </p:sp>
      <p:pic>
        <p:nvPicPr>
          <p:cNvPr id="7" name="図 6">
            <a:extLst>
              <a:ext uri="{FF2B5EF4-FFF2-40B4-BE49-F238E27FC236}">
                <a16:creationId xmlns:a16="http://schemas.microsoft.com/office/drawing/2014/main" id="{88F47328-895D-2E40-99D0-7761C8C71290}"/>
              </a:ext>
            </a:extLst>
          </p:cNvPr>
          <p:cNvPicPr>
            <a:picLocks noChangeAspect="1"/>
          </p:cNvPicPr>
          <p:nvPr/>
        </p:nvPicPr>
        <p:blipFill>
          <a:blip r:embed="rId2"/>
          <a:stretch>
            <a:fillRect/>
          </a:stretch>
        </p:blipFill>
        <p:spPr>
          <a:xfrm>
            <a:off x="1289853" y="1620455"/>
            <a:ext cx="5324846" cy="3808071"/>
          </a:xfrm>
          <a:prstGeom prst="rect">
            <a:avLst/>
          </a:prstGeom>
        </p:spPr>
      </p:pic>
    </p:spTree>
    <p:extLst>
      <p:ext uri="{BB962C8B-B14F-4D97-AF65-F5344CB8AC3E}">
        <p14:creationId xmlns:p14="http://schemas.microsoft.com/office/powerpoint/2010/main" val="32317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r>
              <a:rPr kumimoji="1" lang="ja-JP" altLang="en-US"/>
              <a:t>うまく学習ができた例</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lvl="1"/>
            <a:r>
              <a:rPr kumimoji="1" lang="en-US" altLang="ja-JP" dirty="0"/>
              <a:t>TD</a:t>
            </a:r>
            <a:r>
              <a:rPr kumimoji="1" lang="ja-JP" altLang="en-US"/>
              <a:t>学習に求められる精度は非常に高く</a:t>
            </a:r>
            <a:r>
              <a:rPr lang="ja-JP" altLang="en-US"/>
              <a:t>、その近似精度が低いと、方策が悪化することもよくあった</a:t>
            </a:r>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方策更新に伴う評価関数の履歴</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1BFC953B-8208-914C-9FAB-A7902089642E}"/>
              </a:ext>
            </a:extLst>
          </p:cNvPr>
          <p:cNvPicPr>
            <a:picLocks noChangeAspect="1"/>
          </p:cNvPicPr>
          <p:nvPr/>
        </p:nvPicPr>
        <p:blipFill>
          <a:blip r:embed="rId2"/>
          <a:stretch>
            <a:fillRect/>
          </a:stretch>
        </p:blipFill>
        <p:spPr>
          <a:xfrm>
            <a:off x="628650" y="1531914"/>
            <a:ext cx="4522395" cy="3061855"/>
          </a:xfrm>
          <a:prstGeom prst="rect">
            <a:avLst/>
          </a:prstGeom>
        </p:spPr>
      </p:pic>
      <p:sp>
        <p:nvSpPr>
          <p:cNvPr id="7" name="スライド番号プレースホルダー 6">
            <a:extLst>
              <a:ext uri="{FF2B5EF4-FFF2-40B4-BE49-F238E27FC236}">
                <a16:creationId xmlns:a16="http://schemas.microsoft.com/office/drawing/2014/main" id="{36CCE45C-060E-EB47-B67F-91ABBB2F32D7}"/>
              </a:ext>
            </a:extLst>
          </p:cNvPr>
          <p:cNvSpPr>
            <a:spLocks noGrp="1"/>
          </p:cNvSpPr>
          <p:nvPr>
            <p:ph type="sldNum" sz="quarter" idx="12"/>
          </p:nvPr>
        </p:nvSpPr>
        <p:spPr/>
        <p:txBody>
          <a:bodyPr/>
          <a:lstStyle/>
          <a:p>
            <a:fld id="{5D57FD6B-29A3-3249-A29F-ABF600A8FF13}" type="slidenum">
              <a:rPr kumimoji="1" lang="ja-JP" altLang="en-US" smtClean="0"/>
              <a:t>18</a:t>
            </a:fld>
            <a:r>
              <a:rPr kumimoji="1" lang="en-US" altLang="ja-JP"/>
              <a:t>/12</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6B2B223-CE8F-8846-848C-1BB78CBAC14F}"/>
              </a:ext>
            </a:extLst>
          </p:cNvPr>
          <p:cNvSpPr>
            <a:spLocks noGrp="1"/>
          </p:cNvSpPr>
          <p:nvPr>
            <p:ph idx="1"/>
          </p:nvPr>
        </p:nvSpPr>
        <p:spPr/>
        <p:txBody>
          <a:bodyPr/>
          <a:lstStyle/>
          <a:p>
            <a:r>
              <a:rPr kumimoji="1" lang="ja-JP" altLang="en-US"/>
              <a:t>サンプル値制御</a:t>
            </a:r>
            <a:r>
              <a:rPr kumimoji="1" lang="en-US" altLang="ja-JP" dirty="0"/>
              <a:t> </a:t>
            </a:r>
            <a:r>
              <a:rPr kumimoji="1" lang="en-US" altLang="ja-JP" sz="2000" dirty="0"/>
              <a:t>(</a:t>
            </a:r>
            <a:r>
              <a:rPr kumimoji="1" lang="ja-JP" altLang="en-US" sz="2000"/>
              <a:t>従来法</a:t>
            </a:r>
            <a:r>
              <a:rPr kumimoji="1" lang="en-US" altLang="ja-JP" sz="2000" dirty="0"/>
              <a:t>)</a:t>
            </a:r>
          </a:p>
          <a:p>
            <a:pPr lvl="1"/>
            <a:r>
              <a:rPr lang="ja-JP" altLang="en-US"/>
              <a:t>連続時間システムを一定時間間隔で通信し</a:t>
            </a:r>
            <a:r>
              <a:rPr lang="en-US" altLang="ja-JP" dirty="0"/>
              <a:t>, </a:t>
            </a:r>
            <a:r>
              <a:rPr lang="ja-JP" altLang="en-US"/>
              <a:t>制御する手法</a:t>
            </a:r>
            <a:endParaRPr lang="en-US" altLang="ja-JP" dirty="0"/>
          </a:p>
          <a:p>
            <a:pPr lvl="1"/>
            <a:r>
              <a:rPr lang="ja-JP" altLang="en-US"/>
              <a:t>各通信の間は</a:t>
            </a:r>
            <a:r>
              <a:rPr lang="en-US" altLang="ja-JP" dirty="0"/>
              <a:t>, </a:t>
            </a:r>
            <a:r>
              <a:rPr lang="ja-JP" altLang="en-US"/>
              <a:t>同じ入力を加え続ける</a:t>
            </a:r>
            <a:endParaRPr lang="en-US" altLang="ja-JP" dirty="0"/>
          </a:p>
          <a:p>
            <a:pPr lvl="1"/>
            <a:r>
              <a:rPr kumimoji="1" lang="ja-JP" altLang="en-US"/>
              <a:t>制御入力の変更が小さい場合は非効率な通信を行うことになる</a:t>
            </a:r>
            <a:endParaRPr kumimoji="1" lang="en-US" altLang="ja-JP" dirty="0"/>
          </a:p>
          <a:p>
            <a:pPr lvl="1"/>
            <a:endParaRPr lang="en-US" altLang="ja-JP" dirty="0"/>
          </a:p>
          <a:p>
            <a:pPr lvl="1"/>
            <a:endParaRPr lang="en-US" altLang="ja-JP" dirty="0"/>
          </a:p>
          <a:p>
            <a:r>
              <a:rPr kumimoji="1" lang="ja-JP" altLang="en-US"/>
              <a:t>セルフトリガー制御</a:t>
            </a:r>
            <a:endParaRPr kumimoji="1" lang="en-US" altLang="ja-JP" dirty="0"/>
          </a:p>
          <a:p>
            <a:pPr lvl="1"/>
            <a:r>
              <a:rPr lang="ja-JP" altLang="en-US"/>
              <a:t>システムの状態などから</a:t>
            </a:r>
            <a:r>
              <a:rPr lang="en-US" altLang="ja-JP" dirty="0"/>
              <a:t>, </a:t>
            </a:r>
            <a:r>
              <a:rPr lang="ja-JP" altLang="en-US"/>
              <a:t>次の通信時刻を制御器が臨機応変に決定</a:t>
            </a:r>
            <a:endParaRPr lang="en-US" altLang="ja-JP" dirty="0"/>
          </a:p>
        </p:txBody>
      </p:sp>
      <p:sp>
        <p:nvSpPr>
          <p:cNvPr id="3" name="タイトル 2">
            <a:extLst>
              <a:ext uri="{FF2B5EF4-FFF2-40B4-BE49-F238E27FC236}">
                <a16:creationId xmlns:a16="http://schemas.microsoft.com/office/drawing/2014/main" id="{549EDECA-2604-D043-9787-B4924C05939E}"/>
              </a:ext>
            </a:extLst>
          </p:cNvPr>
          <p:cNvSpPr>
            <a:spLocks noGrp="1"/>
          </p:cNvSpPr>
          <p:nvPr>
            <p:ph type="title"/>
          </p:nvPr>
        </p:nvSpPr>
        <p:spPr/>
        <p:txBody>
          <a:bodyPr/>
          <a:lstStyle/>
          <a:p>
            <a:r>
              <a:rPr lang="ja-JP" altLang="en-US"/>
              <a:t>イントロダクション</a:t>
            </a:r>
            <a:r>
              <a:rPr lang="en-US" altLang="ja-JP" dirty="0"/>
              <a:t>: </a:t>
            </a:r>
            <a:r>
              <a:rPr lang="ja-JP" altLang="en-US"/>
              <a:t>連続時間制御の手法</a:t>
            </a:r>
            <a:endParaRPr kumimoji="1" lang="ja-JP" altLang="en-US"/>
          </a:p>
        </p:txBody>
      </p:sp>
      <p:sp>
        <p:nvSpPr>
          <p:cNvPr id="4" name="日付プレースホルダー 3">
            <a:extLst>
              <a:ext uri="{FF2B5EF4-FFF2-40B4-BE49-F238E27FC236}">
                <a16:creationId xmlns:a16="http://schemas.microsoft.com/office/drawing/2014/main" id="{8F81DB70-B961-3547-A182-D78CE2E9807E}"/>
              </a:ext>
            </a:extLst>
          </p:cNvPr>
          <p:cNvSpPr>
            <a:spLocks noGrp="1"/>
          </p:cNvSpPr>
          <p:nvPr>
            <p:ph type="dt" sz="half" idx="10"/>
          </p:nvPr>
        </p:nvSpPr>
        <p:spPr/>
        <p:txBody>
          <a:bodyPr/>
          <a:lstStyle/>
          <a:p>
            <a:r>
              <a:rPr kumimoji="1" lang="en-US" altLang="ja-JP"/>
              <a:t>2021/2/9</a:t>
            </a:r>
            <a:endParaRPr kumimoji="1" lang="ja-JP" altLang="en-US"/>
          </a:p>
        </p:txBody>
      </p:sp>
      <p:cxnSp>
        <p:nvCxnSpPr>
          <p:cNvPr id="6" name="直線矢印コネクタ 5">
            <a:extLst>
              <a:ext uri="{FF2B5EF4-FFF2-40B4-BE49-F238E27FC236}">
                <a16:creationId xmlns:a16="http://schemas.microsoft.com/office/drawing/2014/main" id="{CDC6B868-9510-A144-8307-CF7EF75ED112}"/>
              </a:ext>
            </a:extLst>
          </p:cNvPr>
          <p:cNvCxnSpPr>
            <a:cxnSpLocks/>
          </p:cNvCxnSpPr>
          <p:nvPr/>
        </p:nvCxnSpPr>
        <p:spPr>
          <a:xfrm>
            <a:off x="2011680" y="5649218"/>
            <a:ext cx="68114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線矢印コネクタ 8">
            <a:extLst>
              <a:ext uri="{FF2B5EF4-FFF2-40B4-BE49-F238E27FC236}">
                <a16:creationId xmlns:a16="http://schemas.microsoft.com/office/drawing/2014/main" id="{6989433F-6D4B-C842-BD64-FF9510EE5CDF}"/>
              </a:ext>
            </a:extLst>
          </p:cNvPr>
          <p:cNvCxnSpPr>
            <a:cxnSpLocks/>
          </p:cNvCxnSpPr>
          <p:nvPr/>
        </p:nvCxnSpPr>
        <p:spPr>
          <a:xfrm flipV="1">
            <a:off x="2011680" y="4851592"/>
            <a:ext cx="6811495" cy="4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円/楕円 12">
            <a:extLst>
              <a:ext uri="{FF2B5EF4-FFF2-40B4-BE49-F238E27FC236}">
                <a16:creationId xmlns:a16="http://schemas.microsoft.com/office/drawing/2014/main" id="{335F78D4-27F0-4E4D-A559-B09E7A7A952A}"/>
              </a:ext>
            </a:extLst>
          </p:cNvPr>
          <p:cNvSpPr/>
          <p:nvPr/>
        </p:nvSpPr>
        <p:spPr>
          <a:xfrm>
            <a:off x="2164773" y="481192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8EFD278E-9AE2-BA42-8D98-1DB75C360A45}"/>
              </a:ext>
            </a:extLst>
          </p:cNvPr>
          <p:cNvSpPr/>
          <p:nvPr/>
        </p:nvSpPr>
        <p:spPr>
          <a:xfrm>
            <a:off x="254774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E6FB6A2B-A7D5-B049-B6CF-DEF6361869F7}"/>
              </a:ext>
            </a:extLst>
          </p:cNvPr>
          <p:cNvSpPr/>
          <p:nvPr/>
        </p:nvSpPr>
        <p:spPr>
          <a:xfrm>
            <a:off x="2930723"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A265419-2CA6-8544-8DF4-E1CB32A5528C}"/>
              </a:ext>
            </a:extLst>
          </p:cNvPr>
          <p:cNvSpPr/>
          <p:nvPr/>
        </p:nvSpPr>
        <p:spPr>
          <a:xfrm>
            <a:off x="3313698"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9A28677F-E10A-F640-B729-CBFB7E702827}"/>
              </a:ext>
            </a:extLst>
          </p:cNvPr>
          <p:cNvSpPr/>
          <p:nvPr/>
        </p:nvSpPr>
        <p:spPr>
          <a:xfrm>
            <a:off x="3699556" y="48058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F25567E-42BE-1649-BD2A-E8C455BA08BC}"/>
              </a:ext>
            </a:extLst>
          </p:cNvPr>
          <p:cNvSpPr/>
          <p:nvPr/>
        </p:nvSpPr>
        <p:spPr>
          <a:xfrm>
            <a:off x="4082531"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5A71B911-2671-7848-8E6F-281360A794F2}"/>
              </a:ext>
            </a:extLst>
          </p:cNvPr>
          <p:cNvSpPr/>
          <p:nvPr/>
        </p:nvSpPr>
        <p:spPr>
          <a:xfrm>
            <a:off x="4465506"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22F92C43-70CE-7841-8883-9C77BBF83193}"/>
              </a:ext>
            </a:extLst>
          </p:cNvPr>
          <p:cNvSpPr/>
          <p:nvPr/>
        </p:nvSpPr>
        <p:spPr>
          <a:xfrm>
            <a:off x="4848481"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B30D02B3-A0EC-314C-AA9B-659F1BD08DA8}"/>
              </a:ext>
            </a:extLst>
          </p:cNvPr>
          <p:cNvSpPr/>
          <p:nvPr/>
        </p:nvSpPr>
        <p:spPr>
          <a:xfrm>
            <a:off x="5234339" y="4809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72075C14-5D87-4A48-A46C-A1A9908F70A6}"/>
              </a:ext>
            </a:extLst>
          </p:cNvPr>
          <p:cNvSpPr/>
          <p:nvPr/>
        </p:nvSpPr>
        <p:spPr>
          <a:xfrm>
            <a:off x="561731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9F6CD99-921E-7C48-8A92-4131D648F31D}"/>
              </a:ext>
            </a:extLst>
          </p:cNvPr>
          <p:cNvSpPr/>
          <p:nvPr/>
        </p:nvSpPr>
        <p:spPr>
          <a:xfrm>
            <a:off x="6000289"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1A12ADE-7D6C-FB43-BC86-E5A4D58B9265}"/>
              </a:ext>
            </a:extLst>
          </p:cNvPr>
          <p:cNvSpPr/>
          <p:nvPr/>
        </p:nvSpPr>
        <p:spPr>
          <a:xfrm>
            <a:off x="6383264"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65BF5F0-DFCC-114D-AF9D-88FD1EE401CB}"/>
              </a:ext>
            </a:extLst>
          </p:cNvPr>
          <p:cNvSpPr/>
          <p:nvPr/>
        </p:nvSpPr>
        <p:spPr>
          <a:xfrm>
            <a:off x="6769122" y="480335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AB9B80FB-ED1E-4443-AC20-14CEFE4943C9}"/>
              </a:ext>
            </a:extLst>
          </p:cNvPr>
          <p:cNvSpPr/>
          <p:nvPr/>
        </p:nvSpPr>
        <p:spPr>
          <a:xfrm>
            <a:off x="7152097" y="4807461"/>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BCCEC81-BFAE-1C4C-A711-D25D2B48355D}"/>
              </a:ext>
            </a:extLst>
          </p:cNvPr>
          <p:cNvSpPr/>
          <p:nvPr/>
        </p:nvSpPr>
        <p:spPr>
          <a:xfrm>
            <a:off x="7535072"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76F2F3F4-D2AC-D045-8C7C-46BAB2CBE46F}"/>
              </a:ext>
            </a:extLst>
          </p:cNvPr>
          <p:cNvSpPr/>
          <p:nvPr/>
        </p:nvSpPr>
        <p:spPr>
          <a:xfrm>
            <a:off x="7918047"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D1057355-2496-CD4C-BB39-41922F4E5C57}"/>
              </a:ext>
            </a:extLst>
          </p:cNvPr>
          <p:cNvSpPr/>
          <p:nvPr/>
        </p:nvSpPr>
        <p:spPr>
          <a:xfrm>
            <a:off x="8303905" y="4809976"/>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6D5E6EA1-B135-7F45-A5A2-F0AC332C5E6C}"/>
              </a:ext>
            </a:extLst>
          </p:cNvPr>
          <p:cNvSpPr/>
          <p:nvPr/>
        </p:nvSpPr>
        <p:spPr>
          <a:xfrm>
            <a:off x="2209880"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CB17553A-3897-254A-B111-CCB7CF803A60}"/>
              </a:ext>
            </a:extLst>
          </p:cNvPr>
          <p:cNvSpPr/>
          <p:nvPr/>
        </p:nvSpPr>
        <p:spPr>
          <a:xfrm>
            <a:off x="293072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9F21050C-FAEE-CC42-9435-9970BB76DA11}"/>
              </a:ext>
            </a:extLst>
          </p:cNvPr>
          <p:cNvSpPr/>
          <p:nvPr/>
        </p:nvSpPr>
        <p:spPr>
          <a:xfrm>
            <a:off x="3070153"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1A84496-4965-824E-BAAB-CFE37B0BE540}"/>
              </a:ext>
            </a:extLst>
          </p:cNvPr>
          <p:cNvSpPr/>
          <p:nvPr/>
        </p:nvSpPr>
        <p:spPr>
          <a:xfrm>
            <a:off x="3206797"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B2666AA0-F51E-7546-847B-A39767D246F0}"/>
              </a:ext>
            </a:extLst>
          </p:cNvPr>
          <p:cNvSpPr/>
          <p:nvPr/>
        </p:nvSpPr>
        <p:spPr>
          <a:xfrm>
            <a:off x="415469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4F879F94-4926-4C4C-8B43-07A53496C5D6}"/>
              </a:ext>
            </a:extLst>
          </p:cNvPr>
          <p:cNvSpPr/>
          <p:nvPr/>
        </p:nvSpPr>
        <p:spPr>
          <a:xfrm>
            <a:off x="584576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A6FDA090-53E9-B44C-A481-EA1689DCC3CD}"/>
              </a:ext>
            </a:extLst>
          </p:cNvPr>
          <p:cNvSpPr/>
          <p:nvPr/>
        </p:nvSpPr>
        <p:spPr>
          <a:xfrm>
            <a:off x="6706038"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8659429-35C7-5E40-B78A-AD21768B842F}"/>
              </a:ext>
            </a:extLst>
          </p:cNvPr>
          <p:cNvSpPr/>
          <p:nvPr/>
        </p:nvSpPr>
        <p:spPr>
          <a:xfrm>
            <a:off x="8039595" y="56034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47CDCF5-2600-DD41-983D-16BD84F74AF3}"/>
              </a:ext>
            </a:extLst>
          </p:cNvPr>
          <p:cNvSpPr txBox="1"/>
          <p:nvPr/>
        </p:nvSpPr>
        <p:spPr>
          <a:xfrm>
            <a:off x="353304" y="4672290"/>
            <a:ext cx="1338828" cy="369332"/>
          </a:xfrm>
          <a:prstGeom prst="rect">
            <a:avLst/>
          </a:prstGeom>
          <a:noFill/>
        </p:spPr>
        <p:txBody>
          <a:bodyPr wrap="none" rtlCol="0">
            <a:spAutoFit/>
          </a:bodyPr>
          <a:lstStyle/>
          <a:p>
            <a:pPr algn="l"/>
            <a:r>
              <a:rPr kumimoji="1" lang="ja-JP" altLang="en-US">
                <a:latin typeface="Cambria" panose="02040503050406030204" pitchFamily="18" charset="0"/>
              </a:rPr>
              <a:t>サンプル値</a:t>
            </a:r>
          </a:p>
        </p:txBody>
      </p:sp>
      <p:sp>
        <p:nvSpPr>
          <p:cNvPr id="42" name="テキスト ボックス 41">
            <a:extLst>
              <a:ext uri="{FF2B5EF4-FFF2-40B4-BE49-F238E27FC236}">
                <a16:creationId xmlns:a16="http://schemas.microsoft.com/office/drawing/2014/main" id="{18CD313B-849D-2140-AD76-28FEB37C729C}"/>
              </a:ext>
            </a:extLst>
          </p:cNvPr>
          <p:cNvSpPr txBox="1"/>
          <p:nvPr/>
        </p:nvSpPr>
        <p:spPr>
          <a:xfrm>
            <a:off x="122471" y="5464552"/>
            <a:ext cx="1800493" cy="369332"/>
          </a:xfrm>
          <a:prstGeom prst="rect">
            <a:avLst/>
          </a:prstGeom>
          <a:noFill/>
        </p:spPr>
        <p:txBody>
          <a:bodyPr wrap="none" rtlCol="0">
            <a:spAutoFit/>
          </a:bodyPr>
          <a:lstStyle/>
          <a:p>
            <a:pPr algn="l"/>
            <a:r>
              <a:rPr kumimoji="1" lang="ja-JP" altLang="en-US">
                <a:latin typeface="Cambria" panose="02040503050406030204" pitchFamily="18" charset="0"/>
              </a:rPr>
              <a:t>セルフトリガー</a:t>
            </a:r>
          </a:p>
        </p:txBody>
      </p:sp>
      <p:sp>
        <p:nvSpPr>
          <p:cNvPr id="7" name="スライド番号プレースホルダー 6">
            <a:extLst>
              <a:ext uri="{FF2B5EF4-FFF2-40B4-BE49-F238E27FC236}">
                <a16:creationId xmlns:a16="http://schemas.microsoft.com/office/drawing/2014/main" id="{1C092519-3339-5A40-8523-F4ACF4C9FE1E}"/>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/12</a:t>
            </a:r>
            <a:endParaRPr kumimoji="1" lang="en-US" altLang="ja-JP" dirty="0"/>
          </a:p>
        </p:txBody>
      </p:sp>
    </p:spTree>
    <p:extLst>
      <p:ext uri="{BB962C8B-B14F-4D97-AF65-F5344CB8AC3E}">
        <p14:creationId xmlns:p14="http://schemas.microsoft.com/office/powerpoint/2010/main" val="227896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14:m>
                  <m:oMath xmlns:m="http://schemas.openxmlformats.org/officeDocument/2006/math">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𝑉</m:t>
                        </m:r>
                      </m:e>
                      <m:sub>
                        <m:r>
                          <a:rPr lang="en-US" altLang="ja-JP" i="1">
                            <a:solidFill>
                              <a:schemeClr val="accent1"/>
                            </a:solidFill>
                            <a:latin typeface="Cambria Math" panose="02040503050406030204" pitchFamily="18" charset="0"/>
                            <a:ea typeface="Cambria Math" panose="02040503050406030204" pitchFamily="18" charset="0"/>
                          </a:rPr>
                          <m:t>𝑐𝑜𝑛𝑡</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sSubSup>
                      <m:sSubSupPr>
                        <m:ctrlPr>
                          <a:rPr lang="en-US" altLang="ja-JP" i="1">
                            <a:solidFill>
                              <a:schemeClr val="accent1"/>
                            </a:solidFill>
                            <a:latin typeface="Cambria Math" panose="02040503050406030204" pitchFamily="18" charset="0"/>
                            <a:ea typeface="Cambria Math" panose="02040503050406030204" pitchFamily="18" charset="0"/>
                          </a:rPr>
                        </m:ctrlPr>
                      </m:sSubSupPr>
                      <m:e>
                        <m:r>
                          <a:rPr lang="en-US" altLang="ja-JP" i="1">
                            <a:solidFill>
                              <a:schemeClr val="accent1"/>
                            </a:solidFill>
                            <a:latin typeface="Cambria Math" panose="02040503050406030204" pitchFamily="18" charset="0"/>
                            <a:ea typeface="Cambria Math" panose="02040503050406030204" pitchFamily="18" charset="0"/>
                          </a:rPr>
                          <m:t>𝑠</m:t>
                        </m:r>
                      </m:e>
                      <m:sub>
                        <m:r>
                          <a:rPr lang="en-US" altLang="ja-JP" i="1">
                            <a:solidFill>
                              <a:schemeClr val="accent1"/>
                            </a:solidFill>
                            <a:latin typeface="Cambria Math" panose="02040503050406030204" pitchFamily="18" charset="0"/>
                            <a:ea typeface="Cambria Math" panose="02040503050406030204" pitchFamily="18" charset="0"/>
                          </a:rPr>
                          <m:t>𝑒</m:t>
                        </m:r>
                      </m:sub>
                      <m:sup>
                        <m:r>
                          <a:rPr lang="en-US" altLang="ja-JP" i="1">
                            <a:solidFill>
                              <a:schemeClr val="accent1"/>
                            </a:solidFill>
                            <a:latin typeface="Cambria Math" panose="02040503050406030204" pitchFamily="18" charset="0"/>
                            <a:ea typeface="Cambria Math" panose="02040503050406030204" pitchFamily="18" charset="0"/>
                          </a:rPr>
                          <m:t>′</m:t>
                        </m:r>
                      </m:sup>
                    </m:sSubSup>
                    <m:r>
                      <a:rPr lang="en-US" altLang="ja-JP" i="1">
                        <a:solidFill>
                          <a:schemeClr val="accent1"/>
                        </a:solidFill>
                        <a:latin typeface="Cambria Math" panose="02040503050406030204" pitchFamily="18" charset="0"/>
                        <a:ea typeface="Cambria Math" panose="02040503050406030204" pitchFamily="18" charset="0"/>
                      </a:rPr>
                      <m:t>,</m:t>
                    </m:r>
                    <m:r>
                      <m:rPr>
                        <m:sty m:val="p"/>
                      </m:rPr>
                      <a:rPr lang="el-GR" altLang="ja-JP" i="1">
                        <a:solidFill>
                          <a:schemeClr val="accent1"/>
                        </a:solidFill>
                        <a:latin typeface="Cambria Math" panose="02040503050406030204" pitchFamily="18" charset="0"/>
                        <a:ea typeface="Cambria Math" panose="02040503050406030204" pitchFamily="18" charset="0"/>
                      </a:rPr>
                      <m:t>Σ</m:t>
                    </m:r>
                    <m:r>
                      <a:rPr lang="en-US" altLang="ja-JP" i="1">
                        <a:solidFill>
                          <a:schemeClr val="accent1"/>
                        </a:solidFill>
                        <a:latin typeface="Cambria Math" panose="02040503050406030204" pitchFamily="18" charset="0"/>
                        <a:ea typeface="Cambria Math" panose="02040503050406030204" pitchFamily="18" charset="0"/>
                      </a:rPr>
                      <m:t>)</m:t>
                    </m:r>
                  </m:oMath>
                </a14:m>
                <a:r>
                  <a:rPr lang="ja-JP" altLang="en-US"/>
                  <a:t>は</a:t>
                </a:r>
                <a:r>
                  <a:rPr lang="en-US" altLang="ja-JP" dirty="0"/>
                  <a:t>, </a:t>
                </a:r>
                <a:r>
                  <a:rPr lang="ja-JP" altLang="en-US"/>
                  <a:t>連続的に最適制御した際の制御コスト</a:t>
                </a:r>
                <a:r>
                  <a:rPr lang="en-US" altLang="ja-JP" dirty="0">
                    <a:solidFill>
                      <a:schemeClr val="bg1">
                        <a:lumMod val="50000"/>
                      </a:schemeClr>
                    </a:solidFill>
                  </a:rPr>
                  <a:t>(×</a:t>
                </a:r>
                <a:r>
                  <a:rPr lang="ja-JP" altLang="en-US">
                    <a:solidFill>
                      <a:schemeClr val="bg1">
                        <a:lumMod val="50000"/>
                      </a:schemeClr>
                    </a:solidFill>
                  </a:rPr>
                  <a:t>通信コスト</a:t>
                </a:r>
                <a:r>
                  <a:rPr lang="en-US" altLang="ja-JP" dirty="0">
                    <a:solidFill>
                      <a:schemeClr val="bg1">
                        <a:lumMod val="50000"/>
                      </a:schemeClr>
                    </a:solidFill>
                  </a:rPr>
                  <a:t>)</a:t>
                </a:r>
              </a:p>
              <a:p>
                <a:pPr lvl="1"/>
                <a:r>
                  <a:rPr lang="ja-JP" altLang="en-US"/>
                  <a:t>次ステップで高い制御コストを必要とする状態に行かないようにしたい</a:t>
                </a:r>
                <a:endParaRPr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60061DAC-69A3-944A-AD86-BFA012085C22}"/>
                  </a:ext>
                </a:extLst>
              </p:cNvPr>
              <p:cNvSpPr>
                <a:spLocks noGrp="1" noRot="1" noChangeAspect="1" noMove="1" noResize="1" noEditPoints="1" noAdjustHandles="1" noChangeArrowheads="1" noChangeShapeType="1" noTextEdit="1"/>
              </p:cNvSpPr>
              <p:nvPr>
                <p:ph idx="1"/>
              </p:nvPr>
            </p:nvSpPr>
            <p:spPr>
              <a:blipFill>
                <a:blip r:embed="rId2"/>
                <a:stretch>
                  <a:fillRect l="-598" t="-1266" r="-5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089068" cy="53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𝑉</m:t>
                              </m:r>
                            </m:e>
                            <m:sub>
                              <m:r>
                                <a:rPr kumimoji="1" lang="en-US" altLang="ja-JP" b="0" i="1" smtClean="0">
                                  <a:solidFill>
                                    <a:schemeClr val="accent1"/>
                                  </a:solidFill>
                                  <a:latin typeface="Cambria Math" panose="02040503050406030204" pitchFamily="18" charset="0"/>
                                  <a:ea typeface="Cambria Math" panose="02040503050406030204" pitchFamily="18" charset="0"/>
                                </a:rPr>
                                <m:t>𝑐𝑜𝑛𝑡</m:t>
                              </m:r>
                            </m:sub>
                            <m:sup>
                              <m:r>
                                <a:rPr kumimoji="1" lang="en-US" altLang="ja-JP" b="0" i="1" smtClean="0">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089068" cy="530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5"/>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6"/>
                <a:stretch>
                  <a:fillRect b="-9804"/>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EB2C698-A5FA-814B-BE00-AF74512AA395}"/>
              </a:ext>
            </a:extLst>
          </p:cNvPr>
          <p:cNvSpPr>
            <a:spLocks noGrp="1"/>
          </p:cNvSpPr>
          <p:nvPr>
            <p:ph type="sldNum" sz="quarter" idx="12"/>
          </p:nvPr>
        </p:nvSpPr>
        <p:spPr/>
        <p:txBody>
          <a:bodyPr/>
          <a:lstStyle/>
          <a:p>
            <a:fld id="{5D57FD6B-29A3-3249-A29F-ABF600A8FF13}" type="slidenum">
              <a:rPr kumimoji="1" lang="ja-JP" altLang="en-US" smtClean="0"/>
              <a:t>19</a:t>
            </a:fld>
            <a:r>
              <a:rPr kumimoji="1" lang="en-US" altLang="ja-JP"/>
              <a:t>/12</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3"/>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付録</a:t>
            </a:r>
            <a:r>
              <a:rPr kumimoji="1" lang="en-US" altLang="ja-JP" dirty="0"/>
              <a:t>D: </a:t>
            </a:r>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4"/>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5"/>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7"/>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7" name="スライド番号プレースホルダー 6">
            <a:extLst>
              <a:ext uri="{FF2B5EF4-FFF2-40B4-BE49-F238E27FC236}">
                <a16:creationId xmlns:a16="http://schemas.microsoft.com/office/drawing/2014/main" id="{B51CA714-73D2-6347-9A96-9C45587052D8}"/>
              </a:ext>
            </a:extLst>
          </p:cNvPr>
          <p:cNvSpPr>
            <a:spLocks noGrp="1"/>
          </p:cNvSpPr>
          <p:nvPr>
            <p:ph type="sldNum" sz="quarter" idx="12"/>
          </p:nvPr>
        </p:nvSpPr>
        <p:spPr/>
        <p:txBody>
          <a:bodyPr/>
          <a:lstStyle/>
          <a:p>
            <a:fld id="{5D57FD6B-29A3-3249-A29F-ABF600A8FF13}" type="slidenum">
              <a:rPr kumimoji="1" lang="ja-JP" altLang="en-US" smtClean="0"/>
              <a:t>20</a:t>
            </a:fld>
            <a:r>
              <a:rPr kumimoji="1" lang="en-US" altLang="ja-JP"/>
              <a:t>/12</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r>
                  <a:rPr kumimoji="1" lang="en-US" altLang="ja-JP" dirty="0"/>
                  <a:t>1</a:t>
                </a:r>
                <a:r>
                  <a:rPr kumimoji="1" lang="ja-JP" altLang="en-US"/>
                  <a:t>ステップの最適化による手法</a:t>
                </a:r>
                <a:endParaRPr kumimoji="1" lang="en-US" altLang="ja-JP" dirty="0"/>
              </a:p>
              <a:p>
                <a:pPr lvl="1"/>
                <a:r>
                  <a:rPr lang="en-US" altLang="ja-JP" dirty="0"/>
                  <a:t>[1]</a:t>
                </a:r>
                <a:r>
                  <a:rPr lang="ja-JP" altLang="en-US"/>
                  <a:t>は連続時間システムに対して</a:t>
                </a:r>
                <a:endParaRPr lang="en-US" altLang="ja-JP" dirty="0"/>
              </a:p>
              <a:p>
                <a:pPr lvl="1"/>
                <a:endParaRPr kumimoji="1" lang="en-US" altLang="ja-JP" dirty="0"/>
              </a:p>
              <a:p>
                <a:pPr lvl="3"/>
                <a:endParaRPr kumimoji="1" lang="en-US" altLang="ja-JP" dirty="0"/>
              </a:p>
              <a:p>
                <a:pPr lvl="1"/>
                <a:endParaRPr kumimoji="1" lang="en-US" altLang="ja-JP" dirty="0"/>
              </a:p>
              <a:p>
                <a:pPr marL="457200" lvl="1" indent="0">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を加え続けた際</a:t>
                </a:r>
                <a:r>
                  <a:rPr lang="en-US" altLang="ja-JP" dirty="0"/>
                  <a:t>, </a:t>
                </a:r>
                <a:r>
                  <a:rPr lang="ja-JP" altLang="en-US"/>
                  <a:t>次ステップでのリアプノフ関数</a:t>
                </a:r>
                <a14:m>
                  <m:oMath xmlns:m="http://schemas.openxmlformats.org/officeDocument/2006/math">
                    <m:r>
                      <a:rPr lang="en-US" altLang="ja-JP" i="1">
                        <a:latin typeface="Cambria Math" panose="02040503050406030204" pitchFamily="18" charset="0"/>
                      </a:rPr>
                      <m:t>𝑉</m:t>
                    </m:r>
                  </m:oMath>
                </a14:m>
                <a:endParaRPr lang="en-US" altLang="ja-JP" dirty="0"/>
              </a:p>
              <a:p>
                <a:pPr marL="457200" lvl="1" indent="0">
                  <a:buNone/>
                </a:pPr>
                <a:r>
                  <a:rPr lang="ja-JP" altLang="en-US"/>
                  <a:t>　が減少する</a:t>
                </a:r>
                <a:r>
                  <a:rPr lang="en-US" altLang="ja-JP" dirty="0"/>
                  <a:t>, </a:t>
                </a:r>
                <a:r>
                  <a:rPr lang="ja-JP" altLang="en-US"/>
                  <a:t>最大の通信間隔を</a:t>
                </a:r>
                <a14:m>
                  <m:oMath xmlns:m="http://schemas.openxmlformats.org/officeDocument/2006/math">
                    <m:r>
                      <a:rPr lang="ja-JP" altLang="en-US" i="1" smtClean="0">
                        <a:latin typeface="Cambria Math" panose="02040503050406030204" pitchFamily="18" charset="0"/>
                      </a:rPr>
                      <m:t>𝜏</m:t>
                    </m:r>
                  </m:oMath>
                </a14:m>
                <a:r>
                  <a:rPr lang="ja-JP" altLang="en-US"/>
                  <a:t>とする手法を提案</a:t>
                </a:r>
                <a:endParaRPr kumimoji="1" lang="en-US" altLang="ja-JP" dirty="0"/>
              </a:p>
              <a:p>
                <a:pPr marL="0" indent="0">
                  <a:buNone/>
                </a:pPr>
                <a:endParaRPr lang="en-US" altLang="ja-JP" dirty="0"/>
              </a:p>
              <a:p>
                <a:pPr marL="0" indent="0">
                  <a:buNone/>
                </a:pPr>
                <a:endParaRPr lang="en-US" altLang="ja-JP" dirty="0"/>
              </a:p>
              <a:p>
                <a:r>
                  <a:rPr lang="ja-JP" altLang="en-US"/>
                  <a:t>長時間</a:t>
                </a:r>
                <a:r>
                  <a:rPr kumimoji="1" lang="ja-JP" altLang="en-US"/>
                  <a:t>制御全体の通信</a:t>
                </a:r>
                <a:r>
                  <a:rPr lang="ja-JP" altLang="en-US"/>
                  <a:t>コストの</a:t>
                </a:r>
                <a:r>
                  <a:rPr kumimoji="1" lang="ja-JP" altLang="en-US"/>
                  <a:t>最適性は考慮</a:t>
                </a:r>
                <a:r>
                  <a:rPr lang="ja-JP" altLang="en-US"/>
                  <a:t>し</a:t>
                </a:r>
                <a:r>
                  <a:rPr kumimoji="1" lang="ja-JP" altLang="en-US"/>
                  <a:t>ていない</a:t>
                </a:r>
                <a:endParaRPr kumimoji="1" lang="en-US" altLang="ja-JP" dirty="0"/>
              </a:p>
              <a:p>
                <a:pPr lvl="1"/>
                <a:r>
                  <a:rPr lang="ja-JP" altLang="en-US"/>
                  <a:t>陽</a:t>
                </a:r>
                <a:r>
                  <a:rPr kumimoji="1" lang="ja-JP" altLang="en-US"/>
                  <a:t>に考慮した最適化問題を考える</a:t>
                </a:r>
                <a:r>
                  <a:rPr kumimoji="1" lang="en-US" altLang="ja-JP" dirty="0"/>
                  <a:t>(</a:t>
                </a:r>
                <a:r>
                  <a:rPr kumimoji="1" lang="ja-JP" altLang="en-US"/>
                  <a:t>本研究</a:t>
                </a:r>
                <a:r>
                  <a:rPr kumimoji="1" lang="en-US" altLang="ja-JP" dirty="0"/>
                  <a:t>)</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144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630312" y="1824093"/>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630312" y="1824093"/>
                <a:ext cx="1055738" cy="4585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630312" y="2253483"/>
                <a:ext cx="3812261" cy="403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0 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630312" y="2253483"/>
                <a:ext cx="3812261" cy="403124"/>
              </a:xfrm>
              <a:prstGeom prst="rect">
                <a:avLst/>
              </a:prstGeom>
              <a:blipFill>
                <a:blip r:embed="rId4"/>
                <a:stretch>
                  <a:fillRect b="-12121"/>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0948D9F-4583-3345-8018-979ACF9E933E}"/>
              </a:ext>
            </a:extLst>
          </p:cNvPr>
          <p:cNvPicPr>
            <a:picLocks noChangeAspect="1"/>
          </p:cNvPicPr>
          <p:nvPr/>
        </p:nvPicPr>
        <p:blipFill>
          <a:blip r:embed="rId5"/>
          <a:stretch>
            <a:fillRect/>
          </a:stretch>
        </p:blipFill>
        <p:spPr>
          <a:xfrm>
            <a:off x="2158181" y="2282680"/>
            <a:ext cx="2640693" cy="392926"/>
          </a:xfrm>
          <a:prstGeom prst="rect">
            <a:avLst/>
          </a:prstGeom>
        </p:spPr>
      </p:pic>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6202302" y="2364843"/>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6208480" y="1367640"/>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6202302"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6208480" y="1560823"/>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7386491" y="114763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7473443" y="1011032"/>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𝑉</m:t>
                      </m:r>
                    </m:oMath>
                  </m:oMathPara>
                </a14:m>
                <a:endParaRPr kumimoji="1" lang="ja-JP" altLang="en-US">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7473443" y="1011032"/>
                <a:ext cx="387542"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7739659" y="2172975"/>
                <a:ext cx="346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𝜏</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7739659" y="2172975"/>
                <a:ext cx="346698" cy="369332"/>
              </a:xfrm>
              <a:prstGeom prst="rect">
                <a:avLst/>
              </a:prstGeom>
              <a:blipFill>
                <a:blip r:embed="rId7"/>
                <a:stretch>
                  <a:fillRect/>
                </a:stretch>
              </a:blipFill>
            </p:spPr>
            <p:txBody>
              <a:bodyPr/>
              <a:lstStyle/>
              <a:p>
                <a:r>
                  <a:rPr lang="ja-JP" altLang="en-US">
                    <a:noFill/>
                  </a:rPr>
                  <a:t> </a:t>
                </a:r>
              </a:p>
            </p:txBody>
          </p:sp>
        </mc:Fallback>
      </mc:AlternateContent>
      <p:sp>
        <p:nvSpPr>
          <p:cNvPr id="29" name="星 5 28">
            <a:extLst>
              <a:ext uri="{FF2B5EF4-FFF2-40B4-BE49-F238E27FC236}">
                <a16:creationId xmlns:a16="http://schemas.microsoft.com/office/drawing/2014/main" id="{9A86D435-494B-564F-887E-CFDF0019805E}"/>
              </a:ext>
            </a:extLst>
          </p:cNvPr>
          <p:cNvSpPr/>
          <p:nvPr/>
        </p:nvSpPr>
        <p:spPr>
          <a:xfrm>
            <a:off x="7295051" y="2289076"/>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5ECAC78-C609-E645-9DE1-6CA51D1C6D52}"/>
              </a:ext>
            </a:extLst>
          </p:cNvPr>
          <p:cNvSpPr/>
          <p:nvPr/>
        </p:nvSpPr>
        <p:spPr>
          <a:xfrm>
            <a:off x="335572" y="5955733"/>
            <a:ext cx="8582791" cy="276999"/>
          </a:xfrm>
          <a:prstGeom prst="rect">
            <a:avLst/>
          </a:prstGeom>
        </p:spPr>
        <p:txBody>
          <a:bodyPr wrap="square">
            <a:spAutoFit/>
          </a:bodyPr>
          <a:lstStyle/>
          <a:p>
            <a:r>
              <a:rPr kumimoji="1" lang="en-US" altLang="ja-JP" sz="1200" dirty="0">
                <a:latin typeface="Cambria" panose="02040503050406030204" pitchFamily="18" charset="0"/>
              </a:rPr>
              <a:t>[1]: G. Yang et al., “</a:t>
            </a:r>
            <a:r>
              <a:rPr lang="en" altLang="ja-JP" sz="1200" dirty="0">
                <a:latin typeface="Cambria" panose="02040503050406030204" pitchFamily="18" charset="0"/>
              </a:rPr>
              <a:t>Self-triggered Control for Safety Critical Systems Using Control Barrier Functions.</a:t>
            </a:r>
            <a:r>
              <a:rPr kumimoji="1" lang="en-US" altLang="ja-JP" sz="1200" dirty="0">
                <a:latin typeface="Cambria" panose="02040503050406030204" pitchFamily="18" charset="0"/>
              </a:rPr>
              <a:t>”,  In </a:t>
            </a:r>
            <a:r>
              <a:rPr kumimoji="1" lang="en-US" altLang="ja-JP" sz="1200" i="1" dirty="0">
                <a:latin typeface="Cambria" panose="02040503050406030204" pitchFamily="18" charset="0"/>
              </a:rPr>
              <a:t>Proc. of ACC</a:t>
            </a:r>
            <a:r>
              <a:rPr kumimoji="1" lang="en-US" altLang="ja-JP" sz="1200" dirty="0">
                <a:latin typeface="Cambria" panose="02040503050406030204" pitchFamily="18" charset="0"/>
              </a:rPr>
              <a:t>, 2019.</a:t>
            </a:r>
            <a:endParaRPr kumimoji="1" lang="ja-JP" altLang="en-US" sz="1200">
              <a:latin typeface="Cambria" panose="02040503050406030204" pitchFamily="18" charset="0"/>
            </a:endParaRPr>
          </a:p>
        </p:txBody>
      </p:sp>
      <p:sp>
        <p:nvSpPr>
          <p:cNvPr id="6" name="スライド番号プレースホルダー 5">
            <a:extLst>
              <a:ext uri="{FF2B5EF4-FFF2-40B4-BE49-F238E27FC236}">
                <a16:creationId xmlns:a16="http://schemas.microsoft.com/office/drawing/2014/main" id="{30DE5EBB-E580-A34E-BFB5-EB734EFA1251}"/>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/12</a:t>
            </a:r>
            <a:endParaRPr kumimoji="1" lang="en-US" altLang="ja-JP" dirty="0"/>
          </a:p>
        </p:txBody>
      </p:sp>
    </p:spTree>
    <p:extLst>
      <p:ext uri="{BB962C8B-B14F-4D97-AF65-F5344CB8AC3E}">
        <p14:creationId xmlns:p14="http://schemas.microsoft.com/office/powerpoint/2010/main" val="405205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normAutofit/>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lvl="3"/>
                <a:endParaRPr kumimoji="1" lang="en-US" altLang="ja-JP" dirty="0"/>
              </a:p>
              <a:p>
                <a:pPr lvl="1">
                  <a:lnSpc>
                    <a:spcPct val="120000"/>
                  </a:lnSpc>
                </a:pPr>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𝐸</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oMath>
                </a14:m>
                <a:r>
                  <a:rPr lang="en-US" altLang="ja-JP" dirty="0"/>
                  <a:t>: </a:t>
                </a:r>
                <a:r>
                  <a:rPr lang="ja-JP" altLang="en-US"/>
                  <a:t>ハイパーパラメータ</a:t>
                </a:r>
                <a:endParaRPr lang="en-US" altLang="ja-JP" dirty="0"/>
              </a:p>
              <a:p>
                <a:pPr lvl="1">
                  <a:lnSpc>
                    <a:spcPct val="120000"/>
                  </a:lnSpc>
                </a:pPr>
                <a14:m>
                  <m:oMath xmlns:m="http://schemas.openxmlformats.org/officeDocument/2006/math">
                    <m:r>
                      <a:rPr lang="en-US"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t>: </a:t>
                </a:r>
                <a:r>
                  <a:rPr lang="ja-JP" altLang="en-US"/>
                  <a:t>セルフトリガー制御則</a:t>
                </a:r>
                <a:r>
                  <a:rPr lang="en-US" altLang="ja-JP" dirty="0"/>
                  <a:t>, </a:t>
                </a:r>
                <a:r>
                  <a:rPr lang="ja-JP" altLang="en-US"/>
                  <a:t>入力</a:t>
                </a:r>
                <a14:m>
                  <m:oMath xmlns:m="http://schemas.openxmlformats.org/officeDocument/2006/math">
                    <m:r>
                      <a:rPr lang="en-US" altLang="ja-JP" i="1">
                        <a:latin typeface="Cambria Math" panose="02040503050406030204" pitchFamily="18" charset="0"/>
                      </a:rPr>
                      <m:t>𝑢</m:t>
                    </m:r>
                  </m:oMath>
                </a14:m>
                <a:r>
                  <a:rPr lang="ja-JP" altLang="en-US" dirty="0"/>
                  <a:t>と</a:t>
                </a:r>
                <a:r>
                  <a:rPr lang="ja-JP" altLang="en-US"/>
                  <a:t>通信間隔</a:t>
                </a:r>
                <a14:m>
                  <m:oMath xmlns:m="http://schemas.openxmlformats.org/officeDocument/2006/math">
                    <m:r>
                      <a:rPr lang="ja-JP" altLang="en-US" i="1">
                        <a:latin typeface="Cambria Math" panose="02040503050406030204" pitchFamily="18" charset="0"/>
                      </a:rPr>
                      <m:t>𝜏</m:t>
                    </m:r>
                  </m:oMath>
                </a14:m>
                <a:r>
                  <a:rPr lang="ja-JP" altLang="en-US"/>
                  <a:t>を出力</a:t>
                </a:r>
                <a:endParaRPr lang="en-US" altLang="ja-JP" dirty="0"/>
              </a:p>
              <a:p>
                <a:pPr lvl="1">
                  <a:lnSpc>
                    <a:spcPct val="120000"/>
                  </a:lnSpc>
                </a:pPr>
                <a14:m>
                  <m:oMath xmlns:m="http://schemas.openxmlformats.org/officeDocument/2006/math">
                    <m:sSub>
                      <m:sSubPr>
                        <m:ctrlPr>
                          <a:rPr lang="en-US" altLang="ja-JP" i="1" smtClean="0">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b="0" i="1" smtClean="0">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14:m>
                  <m:oMath xmlns:m="http://schemas.openxmlformats.org/officeDocument/2006/math">
                    <m:nary>
                      <m:naryPr>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𝑡</m:t>
                            </m:r>
                          </m:e>
                        </m:d>
                        <m:r>
                          <a:rPr lang="en-US" altLang="ja-JP" b="0" i="1" smtClean="0">
                            <a:latin typeface="Cambria Math" panose="02040503050406030204" pitchFamily="18" charset="0"/>
                            <a:ea typeface="Cambria Math" panose="02040503050406030204" pitchFamily="18" charset="0"/>
                          </a:rPr>
                          <m:t>𝑑𝑡</m:t>
                        </m:r>
                      </m:e>
                    </m:nary>
                    <m:r>
                      <a:rPr lang="en-US" altLang="ja-JP" b="0" i="1" smtClean="0">
                        <a:latin typeface="Cambria Math" panose="02040503050406030204" pitchFamily="18" charset="0"/>
                        <a:ea typeface="Cambria Math" panose="02040503050406030204" pitchFamily="18" charset="0"/>
                      </a:rPr>
                      <m:t>=</m:t>
                    </m:r>
                    <m:nary>
                      <m:naryPr>
                        <m:chr m:val="∑"/>
                        <m:limLoc m:val="subSup"/>
                        <m:supHide m:val="on"/>
                        <m:ctrlPr>
                          <a:rPr lang="en-US" altLang="ja-JP" b="0" i="1" smtClean="0">
                            <a:latin typeface="Cambria Math" panose="02040503050406030204" pitchFamily="18" charset="0"/>
                            <a:ea typeface="Cambria Math" panose="02040503050406030204" pitchFamily="18" charset="0"/>
                          </a:rPr>
                        </m:ctrlPr>
                      </m:naryPr>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𝐶</m:t>
                        </m:r>
                      </m:sub>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r>
                          <a:rPr lang="en-US" altLang="ja-JP" i="1">
                            <a:latin typeface="Cambria Math" panose="02040503050406030204" pitchFamily="18" charset="0"/>
                            <a:ea typeface="Cambria Math" panose="02040503050406030204" pitchFamily="18" charset="0"/>
                          </a:rPr>
                          <m:t>𝛽</m:t>
                        </m:r>
                      </m:e>
                    </m:nary>
                    <m:r>
                      <a:rPr lang="ja-JP" altLang="en-US" i="1">
                        <a:latin typeface="Cambria Math" panose="02040503050406030204" pitchFamily="18" charset="0"/>
                        <a:ea typeface="Cambria Math" panose="02040503050406030204" pitchFamily="18" charset="0"/>
                      </a:rPr>
                      <m:t>（</m:t>
                    </m:r>
                    <m:r>
                      <a:rPr kumimoji="1" lang="en-US" altLang="ja-JP" sz="1800" b="0" i="1" dirty="0" smtClean="0">
                        <a:solidFill>
                          <a:schemeClr val="accent1"/>
                        </a:solidFill>
                        <a:latin typeface="Cambria Math" panose="02040503050406030204" pitchFamily="18" charset="0"/>
                      </a:rPr>
                      <m:t>𝐶</m:t>
                    </m:r>
                  </m:oMath>
                </a14:m>
                <a:r>
                  <a:rPr kumimoji="1" lang="ja-JP" altLang="en-US" sz="1800" dirty="0"/>
                  <a:t>は通信</a:t>
                </a:r>
                <a:r>
                  <a:rPr kumimoji="1" lang="ja-JP" altLang="en-US" sz="1800"/>
                  <a:t>した時刻の集合</a:t>
                </a:r>
                <a:r>
                  <a:rPr lang="ja-JP" altLang="en-US" sz="1800"/>
                  <a:t>）</a:t>
                </a:r>
                <a:endParaRPr kumimoji="1" lang="en-US" altLang="ja-JP" sz="1800" dirty="0"/>
              </a:p>
              <a:p>
                <a:pPr marL="914400" lvl="2" indent="0">
                  <a:lnSpc>
                    <a:spcPct val="120000"/>
                  </a:lnSpc>
                  <a:buNone/>
                </a:pPr>
                <a:r>
                  <a:rPr lang="ja-JP" altLang="en-US" sz="1600"/>
                  <a:t>（↑</a:t>
                </a:r>
                <a:r>
                  <a:rPr lang="en-US" altLang="ja-JP" sz="1600" dirty="0"/>
                  <a:t> </a:t>
                </a:r>
                <a:r>
                  <a:rPr lang="ja-JP" altLang="en-US" sz="1600"/>
                  <a:t>通信した時刻の</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r>
                          <a:rPr lang="en-US" altLang="ja-JP" sz="1600" i="1">
                            <a:latin typeface="Cambria Math" panose="02040503050406030204" pitchFamily="18" charset="0"/>
                            <a:ea typeface="Cambria Math" panose="02040503050406030204" pitchFamily="18" charset="0"/>
                          </a:rPr>
                          <m:t>𝑒</m:t>
                        </m:r>
                      </m:e>
                      <m:sup>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𝛼</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𝑡</m:t>
                            </m:r>
                          </m:e>
                          <m:sub>
                            <m:r>
                              <a:rPr lang="en-US" altLang="ja-JP" sz="1600" i="1">
                                <a:latin typeface="Cambria Math" panose="02040503050406030204" pitchFamily="18" charset="0"/>
                                <a:ea typeface="Cambria Math" panose="02040503050406030204" pitchFamily="18" charset="0"/>
                              </a:rPr>
                              <m:t>𝑖</m:t>
                            </m:r>
                          </m:sub>
                        </m:sSub>
                      </m:sup>
                    </m:sSup>
                    <m:r>
                      <a:rPr lang="en-US" altLang="ja-JP" sz="1600" i="1">
                        <a:latin typeface="Cambria Math" panose="02040503050406030204" pitchFamily="18" charset="0"/>
                        <a:ea typeface="Cambria Math" panose="02040503050406030204" pitchFamily="18" charset="0"/>
                      </a:rPr>
                      <m:t>𝛽</m:t>
                    </m:r>
                  </m:oMath>
                </a14:m>
                <a:r>
                  <a:rPr kumimoji="1" lang="ja-JP" altLang="en-US" sz="1600" dirty="0"/>
                  <a:t>が積分に</a:t>
                </a:r>
                <a:r>
                  <a:rPr kumimoji="1" lang="ja-JP" altLang="en-US" sz="1600"/>
                  <a:t>足されていくイメージ）</a:t>
                </a:r>
                <a:endParaRPr kumimoji="1" lang="en-US" altLang="ja-JP" sz="1600"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3"/>
                <a:stretch>
                  <a:fillRect l="-598" t="-1266" b="-253"/>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515134"/>
            <a:ext cx="7771425" cy="1783241"/>
            <a:chOff x="772732" y="1622899"/>
            <a:chExt cx="7771425"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627857" cy="1132717"/>
              <a:chOff x="1411042" y="1781897"/>
              <a:chExt cx="7627857"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a:latin typeface="Cambria Math" panose="02040503050406030204" pitchFamily="18" charset="0"/>
                                </a:rPr>
                              </m:ctrlPr>
                            </m:funcPr>
                            <m:fName>
                              <m:limLow>
                                <m:limLowPr>
                                  <m:ctrlPr>
                                    <a:rPr kumimoji="1" lang="en" altLang="ja-JP" i="1">
                                      <a:latin typeface="Cambria Math" panose="02040503050406030204" pitchFamily="18" charset="0"/>
                                    </a:rPr>
                                  </m:ctrlPr>
                                </m:limLowPr>
                                <m:e>
                                  <m:r>
                                    <m:rPr>
                                      <m:sty m:val="p"/>
                                    </m:rPr>
                                    <a:rPr kumimoji="1" lang="en" altLang="ja-JP">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i="1">
                                  <a:latin typeface="Cambria Math" panose="02040503050406030204" pitchFamily="18" charset="0"/>
                                  <a:ea typeface="Cambria Math" panose="02040503050406030204" pitchFamily="18" charset="0"/>
                                </a:rPr>
                                <m:t> </m:t>
                              </m:r>
                              <m:sSub>
                                <m:sSubPr>
                                  <m:ctrlPr>
                                    <a:rPr kumimoji="1" lang="en" altLang="ja-JP" i="1">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𝑑</m:t>
                                      </m:r>
                                    </m:e>
                                    <m:sub>
                                      <m:r>
                                        <a:rPr kumimoji="1" lang="en-US" altLang="ja-JP" i="1">
                                          <a:latin typeface="Cambria Math" panose="02040503050406030204" pitchFamily="18" charset="0"/>
                                          <a:ea typeface="Cambria Math" panose="02040503050406030204" pitchFamily="18" charset="0"/>
                                        </a:rPr>
                                        <m:t>0</m:t>
                                      </m:r>
                                    </m:sub>
                                  </m:sSub>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05313412-06A7-4049-9708-33619E38C15D}"/>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627857"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rPr>
                                <m:t> </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627857" cy="691664"/>
                  </a:xfrm>
                  <a:prstGeom prst="rect">
                    <a:avLst/>
                  </a:prstGeom>
                  <a:blipFill>
                    <a:blip r:embed="rId5"/>
                    <a:stretch>
                      <a:fillRect t="-160000"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771425"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6"/>
                  <a:stretch>
                    <a:fillRect b="-13333"/>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DED2586C-779F-5B48-8A73-C0E611FC123D}"/>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/12</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a:xfrm>
                <a:off x="335572" y="1103022"/>
                <a:ext cx="8480182" cy="5483635"/>
              </a:xfrm>
            </p:spPr>
            <p:txBody>
              <a:bodyPr>
                <a:normAutofit/>
              </a:bodyPr>
              <a:lstStyle/>
              <a:p>
                <a:r>
                  <a:rPr kumimoji="1" lang="ja-JP" altLang="en-US"/>
                  <a:t>目的</a:t>
                </a:r>
                <a:r>
                  <a:rPr lang="en-US" altLang="ja-JP" dirty="0"/>
                  <a:t>:</a:t>
                </a:r>
                <a:r>
                  <a:rPr lang="ja-JP" altLang="en-US"/>
                  <a:t>全ステップの累積コストを最小化する方策</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𝜋</m:t>
                        </m:r>
                      </m:e>
                      <m:sup>
                        <m:r>
                          <a:rPr lang="en-US" altLang="ja-JP" i="1">
                            <a:latin typeface="Cambria Math" panose="02040503050406030204" pitchFamily="18" charset="0"/>
                          </a:rPr>
                          <m:t>∗</m:t>
                        </m:r>
                      </m:sup>
                    </m:sSup>
                  </m:oMath>
                </a14:m>
                <a:r>
                  <a:rPr lang="ja-JP" altLang="en-US"/>
                  <a:t>を求める</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2"/>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lang="en-US" altLang="ja-JP" dirty="0">
                    <a:latin typeface="+mn-ea"/>
                  </a:rPr>
                  <a:t>: </a:t>
                </a:r>
                <a:r>
                  <a:rPr lang="ja-JP" altLang="en-US">
                    <a:latin typeface="+mn-ea"/>
                  </a:rPr>
                  <a:t>全ステップ</a:t>
                </a:r>
                <a:r>
                  <a:rPr lang="en-US" altLang="ja-JP" dirty="0">
                    <a:latin typeface="+mn-ea"/>
                  </a:rPr>
                  <a:t>, </a:t>
                </a:r>
                <a:r>
                  <a:rPr lang="ja-JP" altLang="en-US">
                    <a:latin typeface="+mn-ea"/>
                  </a:rPr>
                  <a:t>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a:latin typeface="+mn-ea"/>
                  </a:rPr>
                  <a:t>で制御した際の累積コスト</a:t>
                </a: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e>
                    </m:d>
                  </m:oMath>
                </a14:m>
                <a:r>
                  <a:rPr lang="en-US" altLang="ja-JP" dirty="0"/>
                  <a:t>: </a:t>
                </a:r>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0</m:t>
                        </m:r>
                      </m:e>
                    </m:d>
                    <m:r>
                      <a:rPr lang="en-US" altLang="ja-JP" i="1">
                        <a:latin typeface="Cambria Math" panose="02040503050406030204" pitchFamily="18" charset="0"/>
                        <a:ea typeface="Cambria Math" panose="02040503050406030204" pitchFamily="18" charset="0"/>
                      </a:rPr>
                      <m:t>,</m:t>
                    </m:r>
                    <m:d>
                      <m:dPr>
                        <m:beg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e>
                    </m:d>
                  </m:oMath>
                </a14:m>
                <a:r>
                  <a:rPr lang="en-US" altLang="ja-JP" dirty="0"/>
                  <a:t>: </a:t>
                </a:r>
                <a:r>
                  <a:rPr lang="ja-JP" altLang="en-US"/>
                  <a:t>割引率</a:t>
                </a:r>
                <a:r>
                  <a:rPr lang="en-US" altLang="ja-JP" dirty="0"/>
                  <a:t>, </a:t>
                </a:r>
                <a:r>
                  <a:rPr lang="ja-JP" altLang="en-US"/>
                  <a:t>小さいほど先のステップのコストを軽視</a:t>
                </a:r>
                <a:endParaRPr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endParaRPr lang="en-US" altLang="ja-JP" dirty="0"/>
              </a:p>
              <a:p>
                <a:pPr lvl="3"/>
                <a:endParaRPr lang="en-US" altLang="ja-JP" dirty="0"/>
              </a:p>
              <a:p>
                <a:pPr lvl="3"/>
                <a:endParaRPr lang="en-US" altLang="ja-JP" dirty="0"/>
              </a:p>
              <a:p>
                <a:pPr lvl="3"/>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xfrm>
                <a:off x="335572" y="1103022"/>
                <a:ext cx="8480182" cy="5483635"/>
              </a:xfrm>
              <a:blipFill>
                <a:blip r:embed="rId2"/>
                <a:stretch>
                  <a:fillRect l="-598" t="-138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kumimoji="1" lang="en-US" altLang="ja-JP" dirty="0"/>
              <a:t>: </a:t>
            </a:r>
            <a:r>
              <a:rPr kumimoji="1" lang="ja-JP" altLang="en-US"/>
              <a:t>強化学習</a:t>
            </a:r>
            <a:r>
              <a:rPr lang="ja-JP" altLang="en-US"/>
              <a:t>とは</a:t>
            </a:r>
            <a:endParaRPr kumimoji="1" lang="ja-JP" altLang="en-US"/>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5889129"/>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5889129"/>
                <a:ext cx="4049250" cy="404983"/>
              </a:xfrm>
              <a:prstGeom prst="rect">
                <a:avLst/>
              </a:prstGeom>
              <a:blipFill>
                <a:blip r:embed="rId3"/>
                <a:stretch>
                  <a:fillRect b="-909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5930981"/>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3"/>
            <a:endCxn id="24" idx="2"/>
          </p:cNvCxnSpPr>
          <p:nvPr/>
        </p:nvCxnSpPr>
        <p:spPr>
          <a:xfrm flipV="1">
            <a:off x="1430773" y="2806882"/>
            <a:ext cx="1300143" cy="56274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527962" y="321573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grpSp>
        <p:nvGrpSpPr>
          <p:cNvPr id="25" name="グループ化 24">
            <a:extLst>
              <a:ext uri="{FF2B5EF4-FFF2-40B4-BE49-F238E27FC236}">
                <a16:creationId xmlns:a16="http://schemas.microsoft.com/office/drawing/2014/main" id="{D8CB88D5-309A-DA40-90E3-CACE74304DF0}"/>
              </a:ext>
            </a:extLst>
          </p:cNvPr>
          <p:cNvGrpSpPr/>
          <p:nvPr/>
        </p:nvGrpSpPr>
        <p:grpSpPr>
          <a:xfrm>
            <a:off x="732752" y="1582045"/>
            <a:ext cx="6653700" cy="1521945"/>
            <a:chOff x="732752" y="1641422"/>
            <a:chExt cx="6653700" cy="1521945"/>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AE80320-CF26-B541-8B56-210D07A5F724}"/>
                    </a:ext>
                  </a:extLst>
                </p:cNvPr>
                <p:cNvSpPr txBox="1"/>
                <p:nvPr/>
              </p:nvSpPr>
              <p:spPr>
                <a:xfrm>
                  <a:off x="5511836" y="2527702"/>
                  <a:ext cx="1532086"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rPr>
                        <m:t>𝑖</m:t>
                      </m:r>
                    </m:oMath>
                  </a14:m>
                  <a:r>
                    <a:rPr kumimoji="1" lang="en-US" altLang="ja-JP" dirty="0">
                      <a:latin typeface="Cambria" panose="02040503050406030204" pitchFamily="18" charset="0"/>
                    </a:rPr>
                    <a:t>: </a:t>
                  </a:r>
                  <a:r>
                    <a:rPr kumimoji="1" lang="ja-JP" altLang="en-US">
                      <a:latin typeface="Cambria" panose="02040503050406030204" pitchFamily="18" charset="0"/>
                    </a:rPr>
                    <a:t>ステップ数</a:t>
                  </a:r>
                </a:p>
              </p:txBody>
            </p:sp>
          </mc:Choice>
          <mc:Fallback xmlns="">
            <p:sp>
              <p:nvSpPr>
                <p:cNvPr id="10" name="テキスト ボックス 9">
                  <a:extLst>
                    <a:ext uri="{FF2B5EF4-FFF2-40B4-BE49-F238E27FC236}">
                      <a16:creationId xmlns:a16="http://schemas.microsoft.com/office/drawing/2014/main" id="{2AE80320-CF26-B541-8B56-210D07A5F724}"/>
                    </a:ext>
                  </a:extLst>
                </p:cNvPr>
                <p:cNvSpPr txBox="1">
                  <a:spLocks noRot="1" noChangeAspect="1" noMove="1" noResize="1" noEditPoints="1" noAdjustHandles="1" noChangeArrowheads="1" noChangeShapeType="1" noTextEdit="1"/>
                </p:cNvSpPr>
                <p:nvPr/>
              </p:nvSpPr>
              <p:spPr>
                <a:xfrm>
                  <a:off x="5511836" y="2527702"/>
                  <a:ext cx="1532086" cy="369332"/>
                </a:xfrm>
                <a:prstGeom prst="rect">
                  <a:avLst/>
                </a:prstGeom>
                <a:blipFill>
                  <a:blip r:embed="rId4"/>
                  <a:stretch>
                    <a:fillRect t="-6667" r="-1639" b="-266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1AB37A4C-F181-B34A-8355-2D1CA0A87542}"/>
                </a:ext>
              </a:extLst>
            </p:cNvPr>
            <p:cNvGrpSpPr/>
            <p:nvPr/>
          </p:nvGrpSpPr>
          <p:grpSpPr>
            <a:xfrm>
              <a:off x="966489" y="1847385"/>
              <a:ext cx="4545347" cy="1288914"/>
              <a:chOff x="1411042" y="1781897"/>
              <a:chExt cx="4545347" cy="1288914"/>
            </a:xfrm>
          </p:grpSpPr>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9E551E-94F6-AE4C-9C7D-AF1D5F837600}"/>
                      </a:ext>
                    </a:extLst>
                  </p:cNvPr>
                  <p:cNvSpPr txBox="1"/>
                  <p:nvPr/>
                </p:nvSpPr>
                <p:spPr>
                  <a:xfrm>
                    <a:off x="1423921" y="1781897"/>
                    <a:ext cx="201542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i="1">
                                      <a:latin typeface="Cambria Math" panose="02040503050406030204" pitchFamily="18" charset="0"/>
                                      <a:ea typeface="Cambria Math" panose="02040503050406030204" pitchFamily="18" charset="0"/>
                                    </a:rPr>
                                    <m:t>𝜋</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CC9E551E-94F6-AE4C-9C7D-AF1D5F837600}"/>
                      </a:ext>
                    </a:extLst>
                  </p:cNvPr>
                  <p:cNvSpPr txBox="1">
                    <a:spLocks noRot="1" noChangeAspect="1" noMove="1" noResize="1" noEditPoints="1" noAdjustHandles="1" noChangeArrowheads="1" noChangeShapeType="1" noTextEdit="1"/>
                  </p:cNvSpPr>
                  <p:nvPr/>
                </p:nvSpPr>
                <p:spPr>
                  <a:xfrm>
                    <a:off x="1423921" y="1781897"/>
                    <a:ext cx="2015424" cy="45294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C1392E1-FE1E-6840-B267-5052F08D6567}"/>
                      </a:ext>
                    </a:extLst>
                  </p:cNvPr>
                  <p:cNvSpPr txBox="1"/>
                  <p:nvPr/>
                </p:nvSpPr>
                <p:spPr>
                  <a:xfrm>
                    <a:off x="1411042" y="2222950"/>
                    <a:ext cx="4545347"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i="1">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0</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e>
                              </m:d>
                            </m:e>
                          </m:func>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9C1392E1-FE1E-6840-B267-5052F08D6567}"/>
                      </a:ext>
                    </a:extLst>
                  </p:cNvPr>
                  <p:cNvSpPr txBox="1">
                    <a:spLocks noRot="1" noChangeAspect="1" noMove="1" noResize="1" noEditPoints="1" noAdjustHandles="1" noChangeArrowheads="1" noChangeShapeType="1" noTextEdit="1"/>
                  </p:cNvSpPr>
                  <p:nvPr/>
                </p:nvSpPr>
                <p:spPr>
                  <a:xfrm>
                    <a:off x="1411042" y="2222950"/>
                    <a:ext cx="4545347" cy="847861"/>
                  </a:xfrm>
                  <a:prstGeom prst="rect">
                    <a:avLst/>
                  </a:prstGeom>
                  <a:blipFill>
                    <a:blip r:embed="rId6"/>
                    <a:stretch>
                      <a:fillRect t="-100000" b="-155224"/>
                    </a:stretch>
                  </a:blipFill>
                </p:spPr>
                <p:txBody>
                  <a:bodyPr/>
                  <a:lstStyle/>
                  <a:p>
                    <a:r>
                      <a:rPr lang="ja-JP" altLang="en-US">
                        <a:noFill/>
                      </a:rPr>
                      <a:t> </a:t>
                    </a:r>
                  </a:p>
                </p:txBody>
              </p:sp>
            </mc:Fallback>
          </mc:AlternateContent>
        </p:grpSp>
        <p:sp>
          <p:nvSpPr>
            <p:cNvPr id="15" name="角丸四角形 14">
              <a:extLst>
                <a:ext uri="{FF2B5EF4-FFF2-40B4-BE49-F238E27FC236}">
                  <a16:creationId xmlns:a16="http://schemas.microsoft.com/office/drawing/2014/main" id="{BDFB7F8F-04C9-6E4C-B398-C24C1FFF00FF}"/>
                </a:ext>
              </a:extLst>
            </p:cNvPr>
            <p:cNvSpPr/>
            <p:nvPr/>
          </p:nvSpPr>
          <p:spPr>
            <a:xfrm>
              <a:off x="732752" y="1641422"/>
              <a:ext cx="6653700" cy="15219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218C5EB-BA2E-4045-96FA-51B94E5A8815}"/>
                </a:ext>
              </a:extLst>
            </p:cNvPr>
            <p:cNvSpPr txBox="1"/>
            <p:nvPr/>
          </p:nvSpPr>
          <p:spPr>
            <a:xfrm>
              <a:off x="2638550" y="2496927"/>
              <a:ext cx="184731" cy="369332"/>
            </a:xfrm>
            <a:prstGeom prst="rect">
              <a:avLst/>
            </a:prstGeom>
            <a:noFill/>
          </p:spPr>
          <p:txBody>
            <a:bodyPr wrap="none" rtlCol="0">
              <a:spAutoFit/>
            </a:bodyPr>
            <a:lstStyle/>
            <a:p>
              <a:pPr algn="l"/>
              <a:endParaRPr kumimoji="1" lang="ja-JP" altLang="en-US">
                <a:latin typeface="Cambria" panose="02040503050406030204" pitchFamily="18" charset="0"/>
              </a:endParaRPr>
            </a:p>
          </p:txBody>
        </p:sp>
      </p:grpSp>
      <p:sp>
        <p:nvSpPr>
          <p:cNvPr id="6" name="スライド番号プレースホルダー 5">
            <a:extLst>
              <a:ext uri="{FF2B5EF4-FFF2-40B4-BE49-F238E27FC236}">
                <a16:creationId xmlns:a16="http://schemas.microsoft.com/office/drawing/2014/main" id="{7ED3986B-415A-854C-88B9-BEC488765217}"/>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/12</a:t>
            </a:r>
            <a:endParaRPr kumimoji="1" lang="en-US" altLang="ja-JP" dirty="0"/>
          </a:p>
        </p:txBody>
      </p:sp>
    </p:spTree>
    <p:extLst>
      <p:ext uri="{BB962C8B-B14F-4D97-AF65-F5344CB8AC3E}">
        <p14:creationId xmlns:p14="http://schemas.microsoft.com/office/powerpoint/2010/main" val="287326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をもつ関数</a:t>
                </a:r>
                <a:r>
                  <a:rPr kumimoji="1" lang="en-US" altLang="ja-JP" dirty="0"/>
                  <a:t>(D</a:t>
                </a:r>
                <a:r>
                  <a:rPr lang="en-US" altLang="ja-JP" dirty="0"/>
                  <a:t>NN</a:t>
                </a:r>
                <a:r>
                  <a:rPr lang="ja-JP" altLang="en-US"/>
                  <a:t>等</a:t>
                </a:r>
                <a:r>
                  <a:rPr kumimoji="1" lang="en-US" altLang="ja-JP" dirty="0"/>
                  <a:t>)</a:t>
                </a:r>
                <a:r>
                  <a:rPr kumimoji="1" lang="ja-JP" altLang="en-US"/>
                  <a:t>で表現</a:t>
                </a:r>
                <a:endParaRPr kumimoji="1" lang="en-US" altLang="ja-JP" dirty="0"/>
              </a:p>
              <a:p>
                <a:endParaRPr lang="en-US" altLang="ja-JP" dirty="0"/>
              </a:p>
              <a:p>
                <a:r>
                  <a:rPr kumimoji="1" lang="ja-JP" altLang="en-US"/>
                  <a:t>評価関数</a:t>
                </a:r>
                <a14:m>
                  <m:oMath xmlns:m="http://schemas.openxmlformats.org/officeDocument/2006/math">
                    <m:r>
                      <a:rPr kumimoji="1" lang="en-US" altLang="ja-JP" b="0" i="1" smtClean="0">
                        <a:latin typeface="Cambria Math" panose="02040503050406030204" pitchFamily="18" charset="0"/>
                      </a:rPr>
                      <m:t>𝐽</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lang="en-US" altLang="ja-JP" b="0" i="1" smtClean="0">
                        <a:latin typeface="Cambria Math" panose="02040503050406030204" pitchFamily="18" charset="0"/>
                        <a:ea typeface="Cambria Math" panose="02040503050406030204" pitchFamily="18" charset="0"/>
                      </a:rPr>
                      <m:t>=</m:t>
                    </m:r>
                    <m:sSub>
                      <m:sSubPr>
                        <m:ctrlPr>
                          <a:rPr lang="en" altLang="ja-JP" i="1">
                            <a:latin typeface="Cambria Math" panose="02040503050406030204" pitchFamily="18" charset="0"/>
                            <a:ea typeface="Cambria Math" panose="02040503050406030204" pitchFamily="18" charset="0"/>
                          </a:rPr>
                        </m:ctrlPr>
                      </m:sSubPr>
                      <m:e>
                        <m:r>
                          <a:rPr lang="en"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0</m:t>
                            </m:r>
                          </m:sub>
                        </m:sSub>
                      </m:sub>
                    </m:sSub>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i="1">
                        <a:latin typeface="Cambria Math" panose="02040503050406030204" pitchFamily="18" charset="0"/>
                        <a:ea typeface="Cambria Math" panose="02040503050406030204" pitchFamily="18" charset="0"/>
                      </a:rPr>
                      <m:t>]</m:t>
                    </m:r>
                  </m:oMath>
                </a14:m>
                <a:r>
                  <a:rPr kumimoji="1" lang="ja-JP" altLang="en-US"/>
                  <a:t>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[2]</a:t>
                </a:r>
              </a:p>
              <a:p>
                <a:pPr lvl="1"/>
                <a:r>
                  <a:rPr kumimoji="1" lang="ja-JP" altLang="en-US"/>
                  <a:t>方策</a:t>
                </a:r>
                <a:r>
                  <a:rPr lang="ja-JP" altLang="en-US"/>
                  <a:t>が状態</a:t>
                </a:r>
                <a14:m>
                  <m:oMath xmlns:m="http://schemas.openxmlformats.org/officeDocument/2006/math">
                    <m:r>
                      <a:rPr lang="en-US" altLang="ja-JP" b="0" i="1" smtClean="0">
                        <a:latin typeface="Cambria Math" panose="02040503050406030204" pitchFamily="18" charset="0"/>
                      </a:rPr>
                      <m:t>𝑠</m:t>
                    </m:r>
                  </m:oMath>
                </a14:m>
                <a:r>
                  <a:rPr lang="ja-JP" altLang="en-US"/>
                  <a:t>から行動</a:t>
                </a:r>
                <a14:m>
                  <m:oMath xmlns:m="http://schemas.openxmlformats.org/officeDocument/2006/math">
                    <m:r>
                      <a:rPr lang="en-US" altLang="ja-JP" b="0" i="1" smtClean="0">
                        <a:latin typeface="Cambria Math" panose="02040503050406030204" pitchFamily="18" charset="0"/>
                      </a:rPr>
                      <m:t>𝑎</m:t>
                    </m:r>
                  </m:oMath>
                </a14:m>
                <a:r>
                  <a:rPr lang="ja-JP" altLang="en-US"/>
                  <a:t>へ</a:t>
                </a:r>
                <a:r>
                  <a:rPr kumimoji="1" lang="ja-JP" altLang="en-US"/>
                  <a:t>の関数の場合の勾配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kumimoji="1" lang="en-US" altLang="ja-JP"/>
              <a:t>: </a:t>
            </a:r>
            <a:r>
              <a:rPr kumimoji="1" lang="ja-JP" altLang="en-US"/>
              <a:t>方策勾配型</a:t>
            </a:r>
            <a:r>
              <a:rPr kumimoji="1" lang="en-US" altLang="ja-JP" dirty="0"/>
              <a:t>(</a:t>
            </a:r>
            <a:r>
              <a:rPr kumimoji="1" lang="ja-JP" altLang="en-US"/>
              <a:t>深層</a:t>
            </a:r>
            <a:r>
              <a:rPr kumimoji="1" lang="en-US" altLang="ja-JP" dirty="0"/>
              <a:t>)</a:t>
            </a:r>
            <a:r>
              <a:rPr kumimoji="1" lang="ja-JP" altLang="en-US"/>
              <a:t>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5205912" cy="660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e>
                          </m:d>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r>
                                <a:rPr kumimoji="1"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lang="en-US" altLang="ja-JP" b="0" i="1" smtClean="0">
                              <a:latin typeface="Cambria Math" panose="02040503050406030204" pitchFamily="18" charset="0"/>
                              <a:ea typeface="Cambria Math" panose="02040503050406030204" pitchFamily="18" charset="0"/>
                            </a:rPr>
                            <m:t>𝑑𝑠</m:t>
                          </m:r>
                        </m:e>
                      </m:nary>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5205912" cy="660502"/>
              </a:xfrm>
              <a:prstGeom prst="rect">
                <a:avLst/>
              </a:prstGeom>
              <a:blipFill>
                <a:blip r:embed="rId3"/>
                <a:stretch>
                  <a:fillRect t="-176923" b="-2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85533" y="4404892"/>
                <a:ext cx="468314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bg1">
                                  <a:lumMod val="50000"/>
                                </a:schemeClr>
                              </a:solidFill>
                              <a:latin typeface="Cambria Math" panose="02040503050406030204" pitchFamily="18" charset="0"/>
                              <a:ea typeface="Cambria Math" panose="02040503050406030204" pitchFamily="18" charset="0"/>
                            </a:rPr>
                          </m:ctrlPr>
                        </m:sSupPr>
                        <m:e>
                          <m:r>
                            <a:rPr kumimoji="1" lang="en-US" altLang="ja-JP" i="1">
                              <a:solidFill>
                                <a:schemeClr val="bg1">
                                  <a:lumMod val="50000"/>
                                </a:schemeClr>
                              </a:solidFill>
                              <a:latin typeface="Cambria Math" panose="02040503050406030204" pitchFamily="18" charset="0"/>
                              <a:ea typeface="Cambria Math" panose="02040503050406030204" pitchFamily="18" charset="0"/>
                            </a:rPr>
                            <m:t>𝜌</m:t>
                          </m:r>
                        </m:e>
                        <m:sup>
                          <m:sSub>
                            <m:sSubPr>
                              <m:ctrlPr>
                                <a:rPr lang="en-US" altLang="ja-JP" i="1">
                                  <a:solidFill>
                                    <a:schemeClr val="bg1">
                                      <a:lumMod val="50000"/>
                                    </a:schemeClr>
                                  </a:solidFill>
                                  <a:latin typeface="Cambria Math" panose="02040503050406030204" pitchFamily="18" charset="0"/>
                                </a:rPr>
                              </m:ctrlPr>
                            </m:sSubPr>
                            <m:e>
                              <m:r>
                                <a:rPr lang="en-US" altLang="ja-JP" i="1">
                                  <a:solidFill>
                                    <a:schemeClr val="bg1">
                                      <a:lumMod val="50000"/>
                                    </a:schemeClr>
                                  </a:solidFill>
                                  <a:latin typeface="Cambria Math" panose="02040503050406030204" pitchFamily="18" charset="0"/>
                                  <a:ea typeface="Cambria Math" panose="02040503050406030204" pitchFamily="18" charset="0"/>
                                </a:rPr>
                                <m:t>𝜋</m:t>
                              </m:r>
                            </m:e>
                            <m:sub>
                              <m:r>
                                <a:rPr lang="en-US" altLang="ja-JP" i="1">
                                  <a:solidFill>
                                    <a:schemeClr val="bg1">
                                      <a:lumMod val="50000"/>
                                    </a:schemeClr>
                                  </a:solidFill>
                                  <a:latin typeface="Cambria Math" panose="02040503050406030204" pitchFamily="18" charset="0"/>
                                  <a:ea typeface="Cambria Math" panose="02040503050406030204" pitchFamily="18" charset="0"/>
                                </a:rPr>
                                <m:t>𝜃</m:t>
                              </m:r>
                            </m:sub>
                          </m:sSub>
                        </m:sup>
                      </m:sSup>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rPr>
                        <m:t>=</m:t>
                      </m:r>
                      <m:nary>
                        <m:naryPr>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𝑆</m:t>
                          </m:r>
                        </m:sub>
                        <m:sup>
                          <m:r>
                            <a:rPr kumimoji="1" lang="en-US" altLang="ja-JP" b="0" i="1" smtClean="0">
                              <a:solidFill>
                                <a:schemeClr val="bg1">
                                  <a:lumMod val="50000"/>
                                </a:schemeClr>
                              </a:solidFill>
                              <a:latin typeface="Cambria Math" panose="02040503050406030204" pitchFamily="18" charset="0"/>
                            </a:rPr>
                            <m:t> </m:t>
                          </m:r>
                        </m:sup>
                        <m:e>
                          <m:nary>
                            <m:naryPr>
                              <m:chr m:val="∑"/>
                              <m:ctrlPr>
                                <a:rPr kumimoji="1" lang="en-US" altLang="ja-JP" b="0" i="1" smtClean="0">
                                  <a:solidFill>
                                    <a:schemeClr val="bg1">
                                      <a:lumMod val="50000"/>
                                    </a:schemeClr>
                                  </a:solidFill>
                                  <a:latin typeface="Cambria Math" panose="02040503050406030204" pitchFamily="18" charset="0"/>
                                </a:rPr>
                              </m:ctrlPr>
                            </m:naryPr>
                            <m:sub>
                              <m:r>
                                <m:rPr>
                                  <m:brk m:alnAt="23"/>
                                </m:rPr>
                                <a:rPr kumimoji="1" lang="en-US" altLang="ja-JP" b="0" i="1" smtClean="0">
                                  <a:solidFill>
                                    <a:schemeClr val="bg1">
                                      <a:lumMod val="50000"/>
                                    </a:schemeClr>
                                  </a:solidFill>
                                  <a:latin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rPr>
                                <m:t>=0</m:t>
                              </m:r>
                            </m:sub>
                            <m:sup>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sup>
                            <m:e>
                              <m:sSup>
                                <m:sSupPr>
                                  <m:ctrlPr>
                                    <a:rPr kumimoji="1" lang="en-US" altLang="ja-JP" b="0" i="1" smtClean="0">
                                      <a:solidFill>
                                        <a:schemeClr val="bg1">
                                          <a:lumMod val="50000"/>
                                        </a:schemeClr>
                                      </a:solidFill>
                                      <a:latin typeface="Cambria Math" panose="02040503050406030204" pitchFamily="18" charset="0"/>
                                    </a:rPr>
                                  </m:ctrlPr>
                                </m:sSup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𝛾</m:t>
                                  </m:r>
                                </m:e>
                                <m:sup>
                                  <m:r>
                                    <a:rPr kumimoji="1" lang="en-US" altLang="ja-JP" b="0" i="1" smtClean="0">
                                      <a:solidFill>
                                        <a:schemeClr val="bg1">
                                          <a:lumMod val="50000"/>
                                        </a:schemeClr>
                                      </a:solidFill>
                                      <a:latin typeface="Cambria Math" panose="02040503050406030204" pitchFamily="18" charset="0"/>
                                    </a:rPr>
                                    <m:t>𝑡</m:t>
                                  </m:r>
                                </m:sup>
                              </m:sSup>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𝑑</m:t>
                                  </m:r>
                                </m:e>
                                <m:sub>
                                  <m:r>
                                    <a:rPr kumimoji="1" lang="en-US" altLang="ja-JP" b="0" i="1" smtClean="0">
                                      <a:solidFill>
                                        <a:schemeClr val="bg1">
                                          <a:lumMod val="50000"/>
                                        </a:schemeClr>
                                      </a:solidFill>
                                      <a:latin typeface="Cambria Math" panose="02040503050406030204" pitchFamily="18" charset="0"/>
                                    </a:rPr>
                                    <m:t>0</m:t>
                                  </m:r>
                                </m:sub>
                              </m:sSub>
                              <m:d>
                                <m:dPr>
                                  <m:ctrlPr>
                                    <a:rPr kumimoji="1" lang="en-US" altLang="ja-JP" b="0" i="1" smtClean="0">
                                      <a:solidFill>
                                        <a:schemeClr val="bg1">
                                          <a:lumMod val="50000"/>
                                        </a:schemeClr>
                                      </a:solidFill>
                                      <a:latin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rPr>
                                        <m:t>0</m:t>
                                      </m:r>
                                    </m:sub>
                                  </m:sSub>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𝑃𝑟</m:t>
                              </m:r>
                              <m:d>
                                <m:d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𝑡</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m:t>
                                  </m:r>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𝜋</m:t>
                                  </m:r>
                                </m:e>
                              </m:d>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𝑑</m:t>
                              </m:r>
                              <m:sSub>
                                <m:sSubPr>
                                  <m:ctrlP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bg1">
                                          <a:lumMod val="50000"/>
                                        </a:schemeClr>
                                      </a:solidFill>
                                      <a:latin typeface="Cambria Math" panose="02040503050406030204" pitchFamily="18" charset="0"/>
                                      <a:ea typeface="Cambria Math" panose="02040503050406030204" pitchFamily="18" charset="0"/>
                                    </a:rPr>
                                    <m:t>0</m:t>
                                  </m:r>
                                </m:sub>
                              </m:sSub>
                            </m:e>
                          </m:nary>
                        </m:e>
                      </m:nary>
                    </m:oMath>
                  </m:oMathPara>
                </a14:m>
                <a:endParaRPr kumimoji="1" lang="ja-JP" altLang="en-US">
                  <a:solidFill>
                    <a:schemeClr val="bg1">
                      <a:lumMod val="50000"/>
                    </a:schemeClr>
                  </a:solidFill>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85533" y="4404892"/>
                <a:ext cx="4683142" cy="847861"/>
              </a:xfrm>
              <a:prstGeom prst="rect">
                <a:avLst/>
              </a:prstGeom>
              <a:blipFill>
                <a:blip r:embed="rId4"/>
                <a:stretch>
                  <a:fillRect t="-12058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[2]: D. Silver et al., “Deterministic Policy Gradient Algorithms”, In  </a:t>
            </a:r>
            <a:r>
              <a:rPr kumimoji="1" lang="en-US" altLang="ja-JP" sz="1200" i="1" dirty="0">
                <a:latin typeface="Cambria" panose="02040503050406030204" pitchFamily="18" charset="0"/>
              </a:rPr>
              <a:t>Proc. of 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9" name="スライド番号プレースホルダー 8">
            <a:extLst>
              <a:ext uri="{FF2B5EF4-FFF2-40B4-BE49-F238E27FC236}">
                <a16:creationId xmlns:a16="http://schemas.microsoft.com/office/drawing/2014/main" id="{E1B8A7B2-8D19-0443-A0C2-EF98916C388D}"/>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/12</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強化学習はステップ毎のコストの和に対する最適化問題</a:t>
                </a:r>
                <a:endParaRPr kumimoji="1" lang="en-US" altLang="ja-JP" dirty="0"/>
              </a:p>
              <a:p>
                <a:r>
                  <a:rPr kumimoji="1" lang="ja-JP" altLang="en-US"/>
                  <a:t>通信することを</a:t>
                </a:r>
                <a:r>
                  <a:rPr kumimoji="1" lang="en-US" altLang="ja-JP" dirty="0"/>
                  <a:t>1</a:t>
                </a:r>
                <a:r>
                  <a:rPr lang="ja-JP" altLang="en-US"/>
                  <a:t>つ</a:t>
                </a:r>
                <a:r>
                  <a:rPr kumimoji="1" lang="ja-JP" altLang="en-US"/>
                  <a:t>のステップとみなして</a:t>
                </a:r>
                <a:r>
                  <a:rPr kumimoji="1" lang="en-US" altLang="ja-JP" dirty="0"/>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oMath>
                </a14:m>
                <a:r>
                  <a:rPr kumimoji="1" lang="ja-JP" altLang="en-US"/>
                  <a:t>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本問題におけるベルマン方程式</a:t>
                </a:r>
                <a:endParaRPr kumimoji="1" lang="en-US" altLang="ja-JP" dirty="0"/>
              </a:p>
              <a:p>
                <a:endParaRPr lang="en-US" altLang="ja-JP" dirty="0"/>
              </a:p>
              <a:p>
                <a:endParaRPr kumimoji="1" lang="en-US" altLang="ja-JP" dirty="0"/>
              </a:p>
              <a:p>
                <a:pPr lvl="1"/>
                <a:r>
                  <a:rPr lang="ja-JP" altLang="en-US"/>
                  <a:t>次ステップ以降の価値にかかる割引率が</a:t>
                </a:r>
                <a14:m>
                  <m:oMath xmlns:m="http://schemas.openxmlformats.org/officeDocument/2006/math">
                    <m:r>
                      <a:rPr lang="ja-JP" altLang="en-US" i="1" smtClean="0">
                        <a:latin typeface="Cambria Math" panose="02040503050406030204" pitchFamily="18" charset="0"/>
                      </a:rPr>
                      <m:t>𝜏</m:t>
                    </m:r>
                  </m:oMath>
                </a14:m>
                <a:r>
                  <a:rPr kumimoji="1" lang="ja-JP" altLang="en-US"/>
                  <a:t>によって変動する</a:t>
                </a:r>
                <a:endParaRPr kumimoji="1" lang="en-US" altLang="ja-JP" dirty="0"/>
              </a:p>
              <a:p>
                <a:pPr lvl="1"/>
                <a:r>
                  <a:rPr kumimoji="1" lang="ja-JP" altLang="en-US">
                    <a:solidFill>
                      <a:srgbClr val="FF0000"/>
                    </a:solidFill>
                  </a:rPr>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3"/>
                <a:stretch>
                  <a:fillRect l="-598" t="-1266" b="-50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強化学習問題としての定式化</a:t>
            </a:r>
            <a:endParaRPr kumimoji="1" lang="ja-JP" altLang="en-US"/>
          </a:p>
        </p:txBody>
      </p:sp>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18657" y="197991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𝐸𝑠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𝐹𝑢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𝛿</m:t>
                              </m:r>
                            </m:e>
                            <m:sub>
                              <m:r>
                                <a:rPr lang="en-US" altLang="ja-JP" i="1">
                                  <a:latin typeface="Cambria Math" panose="02040503050406030204" pitchFamily="18" charset="0"/>
                                  <a:ea typeface="Cambria Math" panose="02040503050406030204" pitchFamily="18" charset="0"/>
                                </a:rPr>
                                <m:t>𝑐</m:t>
                              </m:r>
                            </m:sub>
                          </m:sSub>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18657" y="1979912"/>
                <a:ext cx="7408503" cy="691664"/>
              </a:xfrm>
              <a:prstGeom prst="rect">
                <a:avLst/>
              </a:prstGeom>
              <a:blipFill>
                <a:blip r:embed="rId4"/>
                <a:stretch>
                  <a:fillRect t="-162963" b="-2425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612707" y="2694955"/>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612707" y="2694955"/>
                <a:ext cx="6526082" cy="847861"/>
              </a:xfrm>
              <a:prstGeom prst="rect">
                <a:avLst/>
              </a:prstGeom>
              <a:blipFill>
                <a:blip r:embed="rId5"/>
                <a:stretch>
                  <a:fillRect l="-7379" t="-119118" b="-183824"/>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982929" y="346006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695216" y="3522583"/>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695216" y="3522583"/>
                <a:ext cx="2435026" cy="369332"/>
              </a:xfrm>
              <a:prstGeom prst="rect">
                <a:avLst/>
              </a:prstGeom>
              <a:blipFill>
                <a:blip r:embed="rId6"/>
                <a:stretch>
                  <a:fillRect l="-1554"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64792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647922"/>
                <a:ext cx="6995698" cy="403765"/>
              </a:xfrm>
              <a:prstGeom prst="rect">
                <a:avLst/>
              </a:prstGeom>
              <a:blipFill>
                <a:blip r:embed="rId7"/>
                <a:stretch>
                  <a:fillRect b="-9091"/>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9D58CE-7ACB-8340-AC57-6BAEF4A8CBA5}"/>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/12</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1"/>
                <a:endParaRPr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r>
                                  <a:rPr kumimoji="1" lang="en-US" altLang="ja-JP" i="1" smtClean="0">
                                    <a:solidFill>
                                      <a:schemeClr val="tx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𝑆</m:t>
                                    </m:r>
                                  </m:sub>
                                  <m:sup/>
                                  <m:e>
                                    <m:sSub>
                                      <m:sSubPr>
                                        <m:ctrlPr>
                                          <a:rPr kumimoji="1" lang="en-US" altLang="ja-JP"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𝑑</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sSub>
                                      <m:sSubPr>
                                        <m:ctrlPr>
                                          <a:rPr kumimoji="1" lang="en-US" altLang="ja-JP" b="0" i="1" smtClean="0">
                                            <a:solidFill>
                                              <a:schemeClr val="tx1"/>
                                            </a:solidFill>
                                            <a:latin typeface="Cambria Math" panose="02040503050406030204" pitchFamily="18" charset="0"/>
                                          </a:rPr>
                                        </m:ctrlPr>
                                      </m:sSubPr>
                                      <m:e>
                                        <m:r>
                                          <a:rPr kumimoji="1" lang="en-US" altLang="ja-JP" b="0" i="1" smtClean="0">
                                            <a:solidFill>
                                              <a:schemeClr val="tx1"/>
                                            </a:solidFill>
                                            <a:latin typeface="Cambria Math" panose="02040503050406030204" pitchFamily="18" charset="0"/>
                                          </a:rPr>
                                          <m:t>𝑠</m:t>
                                        </m:r>
                                      </m:e>
                                      <m:sub>
                                        <m:r>
                                          <a:rPr kumimoji="1" lang="en-US" altLang="ja-JP" b="0" i="1" smtClean="0">
                                            <a:solidFill>
                                              <a:schemeClr val="tx1"/>
                                            </a:solidFill>
                                            <a:latin typeface="Cambria Math" panose="02040503050406030204" pitchFamily="18" charset="0"/>
                                          </a:rPr>
                                          <m:t>0</m:t>
                                        </m:r>
                                      </m:sub>
                                    </m:sSub>
                                    <m:r>
                                      <a:rPr kumimoji="1" lang="en-US" altLang="ja-JP" b="0" i="1" smtClean="0">
                                        <a:solidFill>
                                          <a:schemeClr val="tx1"/>
                                        </a:solidFill>
                                        <a:latin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0</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1</m:t>
                                    </m:r>
                                    <m:r>
                                      <a:rPr kumimoji="1" lang="en-US" altLang="ja-JP"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e>
                                </m:nary>
                              </m:e>
                            </m:nary>
                          </m:e>
                        </m:nary>
                        <m:r>
                          <a:rPr kumimoji="1" lang="en-US" altLang="ja-JP" i="1" smtClean="0">
                            <a:solidFill>
                              <a:schemeClr val="tx1"/>
                            </a:solidFill>
                            <a:latin typeface="Cambria Math" panose="02040503050406030204" pitchFamily="18" charset="0"/>
                            <a:ea typeface="Cambria Math" panose="02040503050406030204" pitchFamily="18" charset="0"/>
                          </a:rPr>
                          <m:t>⋯</m:t>
                        </m:r>
                        <m:r>
                          <m:rPr>
                            <m:sty m:val="p"/>
                          </m:rPr>
                          <a:rPr kumimoji="1" lang="en-US" altLang="ja-JP">
                            <a:solidFill>
                              <a:schemeClr val="tx1"/>
                            </a:solidFill>
                            <a:latin typeface="Cambria Math" panose="02040503050406030204" pitchFamily="18" charset="0"/>
                          </a:rPr>
                          <m:t>Pr</m:t>
                        </m:r>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r>
                          <a:rPr kumimoji="1" lang="en-US" altLang="ja-JP" i="1">
                            <a:solidFill>
                              <a:schemeClr val="tx1"/>
                            </a:solidFill>
                            <a:latin typeface="Cambria Math" panose="02040503050406030204" pitchFamily="18" charset="0"/>
                            <a:ea typeface="Cambria Math" panose="02040503050406030204" pitchFamily="18" charset="0"/>
                          </a:rPr>
                          <m:t>,1,</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r>
                          <a:rPr kumimoji="1" lang="en-US" altLang="ja-JP" i="1">
                            <a:solidFill>
                              <a:schemeClr val="tx1"/>
                            </a:solidFill>
                            <a:latin typeface="Cambria Math" panose="02040503050406030204" pitchFamily="18" charset="0"/>
                          </a:rPr>
                          <m:t>)</m:t>
                        </m:r>
                      </m:oMath>
                    </m:oMathPara>
                  </a14:m>
                  <a:endParaRPr kumimoji="1" lang="ja-JP" altLang="en-US">
                    <a:solidFill>
                      <a:schemeClr val="tx1"/>
                    </a:solidFill>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i="1" smtClean="0">
                                <a:solidFill>
                                  <a:schemeClr val="tx1"/>
                                </a:solidFill>
                                <a:latin typeface="Cambria Math" panose="02040503050406030204" pitchFamily="18" charset="0"/>
                                <a:ea typeface="Cambria Math" panose="02040503050406030204" pitchFamily="18" charset="0"/>
                              </a:rPr>
                              <m:t>𝑒</m:t>
                            </m:r>
                          </m:e>
                          <m:sup>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b="0" i="1" smtClean="0">
                                    <a:solidFill>
                                      <a:schemeClr val="tx1"/>
                                    </a:solidFill>
                                    <a:latin typeface="Cambria Math" panose="02040503050406030204" pitchFamily="18" charset="0"/>
                                    <a:ea typeface="Cambria Math" panose="02040503050406030204" pitchFamily="18" charset="0"/>
                                  </a:rPr>
                                  <m:t>𝑎</m:t>
                                </m:r>
                              </m:sub>
                            </m:sSub>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𝑄</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lang="en-US" altLang="ja-JP" i="1">
                                    <a:solidFill>
                                      <a:schemeClr val="tx1"/>
                                    </a:solidFill>
                                    <a:latin typeface="Cambria Math" panose="02040503050406030204" pitchFamily="18" charset="0"/>
                                    <a:ea typeface="Cambria Math" panose="02040503050406030204" pitchFamily="18" charset="0"/>
                                  </a:rPr>
                                </m:ctrlPr>
                              </m:dPr>
                              <m:e>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𝑠</m:t>
                                    </m:r>
                                  </m:e>
                                  <m:sub>
                                    <m:r>
                                      <a:rPr lang="en-US" altLang="ja-JP" b="0" i="1" smtClean="0">
                                        <a:solidFill>
                                          <a:schemeClr val="tx1"/>
                                        </a:solidFill>
                                        <a:latin typeface="Cambria Math" panose="02040503050406030204" pitchFamily="18" charset="0"/>
                                        <a:ea typeface="Cambria Math" panose="02040503050406030204" pitchFamily="18" charset="0"/>
                                      </a:rPr>
                                      <m:t>𝑖</m:t>
                                    </m:r>
                                  </m:sub>
                                </m:sSub>
                                <m:r>
                                  <a:rPr lang="en-US"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𝑎</m:t>
                                </m:r>
                              </m:e>
                            </m:d>
                            <m:sSub>
                              <m:sSubPr>
                                <m:ctrlPr>
                                  <a:rPr lang="en-US" altLang="ja-JP" b="0" i="1" smtClean="0">
                                    <a:solidFill>
                                      <a:schemeClr val="tx1"/>
                                    </a:solidFill>
                                    <a:latin typeface="Cambria Math" panose="02040503050406030204" pitchFamily="18" charset="0"/>
                                    <a:ea typeface="Cambria Math" panose="02040503050406030204" pitchFamily="18" charset="0"/>
                                  </a:rPr>
                                </m:ctrlPr>
                              </m:sSubPr>
                              <m:e>
                                <m:r>
                                  <a:rPr lang="en-US" altLang="ja-JP" b="0" i="1" smtClean="0">
                                    <a:solidFill>
                                      <a:schemeClr val="tx1"/>
                                    </a:solidFill>
                                    <a:latin typeface="Cambria Math" panose="02040503050406030204" pitchFamily="18" charset="0"/>
                                    <a:ea typeface="Cambria Math" panose="02040503050406030204" pitchFamily="18" charset="0"/>
                                  </a:rPr>
                                  <m:t>|</m:t>
                                </m:r>
                              </m:e>
                              <m:sub>
                                <m:r>
                                  <a:rPr lang="en-US" altLang="ja-JP" b="0" i="1" smtClean="0">
                                    <a:solidFill>
                                      <a:schemeClr val="tx1"/>
                                    </a:solidFill>
                                    <a:latin typeface="Cambria Math" panose="02040503050406030204" pitchFamily="18" charset="0"/>
                                    <a:ea typeface="Cambria Math" panose="02040503050406030204" pitchFamily="18" charset="0"/>
                                  </a:rPr>
                                  <m:t>𝑎</m:t>
                                </m:r>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i="1">
                                    <a:solidFill>
                                      <a:schemeClr val="tx1"/>
                                    </a:solidFill>
                                    <a:latin typeface="Cambria Math" panose="02040503050406030204" pitchFamily="18" charset="0"/>
                                  </a:rPr>
                                </m:ctrlPr>
                              </m:sSubPr>
                              <m:e>
                                <m:r>
                                  <m:rPr>
                                    <m:sty m:val="p"/>
                                  </m:rPr>
                                  <a:rPr kumimoji="1" lang="en-US" altLang="ja-JP" i="1">
                                    <a:solidFill>
                                      <a:schemeClr val="tx1"/>
                                    </a:solidFill>
                                    <a:latin typeface="Cambria Math" panose="02040503050406030204" pitchFamily="18" charset="0"/>
                                    <a:ea typeface="Cambria Math" panose="02040503050406030204" pitchFamily="18" charset="0"/>
                                  </a:rPr>
                                  <m:t>∇</m:t>
                                </m:r>
                              </m:e>
                              <m:sub>
                                <m:r>
                                  <a:rPr kumimoji="1" lang="en-US" altLang="ja-JP" i="1">
                                    <a:solidFill>
                                      <a:schemeClr val="tx1"/>
                                    </a:solidFill>
                                    <a:latin typeface="Cambria Math" panose="02040503050406030204" pitchFamily="18" charset="0"/>
                                    <a:ea typeface="Cambria Math" panose="02040503050406030204" pitchFamily="18" charset="0"/>
                                  </a:rPr>
                                  <m:t>𝜃</m:t>
                                </m:r>
                              </m:sub>
                            </m:sSub>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𝛼𝜏</m:t>
                                </m:r>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tx1"/>
                                    </a:solidFill>
                                    <a:latin typeface="Cambria Math" panose="02040503050406030204" pitchFamily="18" charset="0"/>
                                    <a:ea typeface="Cambria Math" panose="02040503050406030204" pitchFamily="18" charset="0"/>
                                  </a:rPr>
                                </m:ctrlPr>
                              </m:sSupPr>
                              <m:e>
                                <m:r>
                                  <a:rPr kumimoji="1" lang="en-US" altLang="ja-JP" b="0" i="1" smtClean="0">
                                    <a:solidFill>
                                      <a:schemeClr val="tx1"/>
                                    </a:solidFill>
                                    <a:latin typeface="Cambria Math" panose="02040503050406030204" pitchFamily="18" charset="0"/>
                                    <a:ea typeface="Cambria Math" panose="02040503050406030204" pitchFamily="18" charset="0"/>
                                  </a:rPr>
                                  <m:t>𝑉</m:t>
                                </m:r>
                              </m:e>
                              <m:sup>
                                <m:sSub>
                                  <m:sSubPr>
                                    <m:ctrlPr>
                                      <a:rPr kumimoji="1" lang="en-US" altLang="ja-JP" i="1">
                                        <a:solidFill>
                                          <a:schemeClr val="tx1"/>
                                        </a:solidFill>
                                        <a:latin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𝜋</m:t>
                                    </m:r>
                                  </m:e>
                                  <m:sub>
                                    <m:r>
                                      <a:rPr kumimoji="1" lang="en-US" altLang="ja-JP" i="1">
                                        <a:solidFill>
                                          <a:schemeClr val="tx1"/>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tx1"/>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ECD71AB0-094E-534F-8390-7B03718AD4A9}"/>
              </a:ext>
            </a:extLst>
          </p:cNvPr>
          <p:cNvSpPr txBox="1"/>
          <p:nvPr/>
        </p:nvSpPr>
        <p:spPr>
          <a:xfrm>
            <a:off x="4114800" y="2974769"/>
            <a:ext cx="65" cy="276999"/>
          </a:xfrm>
          <a:prstGeom prst="rect">
            <a:avLst/>
          </a:prstGeom>
          <a:noFill/>
        </p:spPr>
        <p:txBody>
          <a:bodyPr wrap="none" lIns="0" tIns="0" rIns="0" bIns="0" rtlCol="0">
            <a:spAutoFit/>
          </a:bodyPr>
          <a:lstStyle/>
          <a:p>
            <a:pPr algn="l"/>
            <a:endParaRPr kumimoji="1" lang="ja-JP" altLang="en-US">
              <a:latin typeface="Cambria" panose="02040503050406030204" pitchFamily="18" charset="0"/>
            </a:endParaRPr>
          </a:p>
        </p:txBody>
      </p:sp>
      <p:sp>
        <p:nvSpPr>
          <p:cNvPr id="7" name="スライド番号プレースホルダー 6">
            <a:extLst>
              <a:ext uri="{FF2B5EF4-FFF2-40B4-BE49-F238E27FC236}">
                <a16:creationId xmlns:a16="http://schemas.microsoft.com/office/drawing/2014/main" id="{4A0DF37E-6163-7E4F-9BF7-597D8E8D43F1}"/>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/12</a:t>
            </a:r>
            <a:endParaRPr kumimoji="1" lang="en-US" altLang="ja-JP" dirty="0"/>
          </a:p>
        </p:txBody>
      </p:sp>
    </p:spTree>
    <p:extLst>
      <p:ext uri="{BB962C8B-B14F-4D97-AF65-F5344CB8AC3E}">
        <p14:creationId xmlns:p14="http://schemas.microsoft.com/office/powerpoint/2010/main" val="246523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483636"/>
              </a:xfrm>
            </p:spPr>
            <p:txBody>
              <a:bodyPr>
                <a:normAutofit/>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4"/>
                <a:endParaRPr kumimoji="1" lang="en-US" altLang="ja-JP" dirty="0"/>
              </a:p>
              <a:p>
                <a:r>
                  <a:rPr kumimoji="1" lang="ja-JP" altLang="en-US"/>
                  <a:t>右辺は</a:t>
                </a:r>
                <a:r>
                  <a:rPr lang="en-US" altLang="ja-JP" dirty="0"/>
                  <a:t>, </a:t>
                </a:r>
                <a:r>
                  <a:rPr lang="ja-JP" altLang="en-US"/>
                  <a:t>制御パス毎に計算される</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nary>
                      <m:naryPr>
                        <m:chr m:val="∑"/>
                        <m:ctrlPr>
                          <a:rPr lang="en-US" altLang="ja-JP" i="1">
                            <a:solidFill>
                              <a:srgbClr val="FF0000"/>
                            </a:solidFill>
                            <a:latin typeface="Cambria Math" panose="02040503050406030204" pitchFamily="18" charset="0"/>
                          </a:rPr>
                        </m:ctrlPr>
                      </m:naryPr>
                      <m:sub>
                        <m:r>
                          <m:rPr>
                            <m:brk m:alnAt="23"/>
                          </m:rPr>
                          <a:rPr lang="en-US" altLang="ja-JP" i="1">
                            <a:solidFill>
                              <a:srgbClr val="FF0000"/>
                            </a:solidFill>
                            <a:latin typeface="Cambria Math" panose="02040503050406030204" pitchFamily="18" charset="0"/>
                          </a:rPr>
                          <m:t>𝑖</m:t>
                        </m:r>
                        <m:r>
                          <a:rPr lang="en-US" altLang="ja-JP" i="1">
                            <a:solidFill>
                              <a:srgbClr val="FF0000"/>
                            </a:solidFill>
                            <a:latin typeface="Cambria Math" panose="02040503050406030204" pitchFamily="18" charset="0"/>
                          </a:rPr>
                          <m:t>=0</m:t>
                        </m:r>
                      </m:sub>
                      <m:sup>
                        <m:r>
                          <a:rPr lang="en-US" altLang="ja-JP" i="1">
                            <a:solidFill>
                              <a:srgbClr val="FF0000"/>
                            </a:solidFill>
                            <a:latin typeface="Cambria Math" panose="02040503050406030204" pitchFamily="18" charset="0"/>
                            <a:ea typeface="Cambria Math" panose="02040503050406030204" pitchFamily="18" charset="0"/>
                          </a:rPr>
                          <m:t>∞</m:t>
                        </m:r>
                      </m:sup>
                      <m:e>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𝑒</m:t>
                            </m:r>
                          </m:e>
                          <m:sup>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𝛼</m:t>
                            </m:r>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𝑡</m:t>
                                </m:r>
                              </m:e>
                              <m:sub>
                                <m:r>
                                  <a:rPr lang="en-US" altLang="ja-JP" i="1">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lang="en-US" altLang="ja-JP" i="1" smtClean="0">
                                <a:solidFill>
                                  <a:srgbClr val="FF0000"/>
                                </a:solidFill>
                                <a:latin typeface="Cambria Math" panose="02040503050406030204" pitchFamily="18" charset="0"/>
                                <a:ea typeface="Cambria Math" panose="02040503050406030204" pitchFamily="18" charset="0"/>
                              </a:rPr>
                            </m:ctrlPr>
                          </m:dPr>
                          <m:e>
                            <m:r>
                              <a:rPr lang="en-US" altLang="ja-JP" i="1">
                                <a:solidFill>
                                  <a:srgbClr val="FF0000"/>
                                </a:solidFill>
                                <a:latin typeface="Cambria Math" panose="02040503050406030204" pitchFamily="18" charset="0"/>
                                <a:ea typeface="Cambria Math" panose="02040503050406030204" pitchFamily="18" charset="0"/>
                              </a:rPr>
                              <m:t>~</m:t>
                            </m:r>
                          </m:e>
                        </m:d>
                      </m:e>
                    </m:nary>
                  </m:oMath>
                </a14:m>
                <a:r>
                  <a:rPr kumimoji="1" lang="ja-JP" altLang="en-US"/>
                  <a:t>の</a:t>
                </a:r>
                <a:r>
                  <a:rPr kumimoji="1" lang="ja-JP" altLang="en-US">
                    <a:solidFill>
                      <a:schemeClr val="accent1"/>
                    </a:solidFill>
                  </a:rPr>
                  <a:t>期待値</a:t>
                </a:r>
                <a:endParaRPr kumimoji="1" lang="en-US" altLang="ja-JP" dirty="0">
                  <a:solidFill>
                    <a:schemeClr val="accent1"/>
                  </a:solidFill>
                </a:endParaRPr>
              </a:p>
              <a:p>
                <a:pPr lvl="1">
                  <a:lnSpc>
                    <a:spcPct val="120000"/>
                  </a:lnSpc>
                </a:pPr>
                <a:r>
                  <a:rPr lang="ja-JP" altLang="en-US"/>
                  <a:t>無限個の初期状態</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r>
                      <a:rPr lang="en-US" altLang="ja-JP"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0</m:t>
                        </m:r>
                      </m:sub>
                    </m:sSub>
                  </m:oMath>
                </a14:m>
                <a:r>
                  <a:rPr lang="ja-JP" altLang="en-US"/>
                  <a:t>に対し</a:t>
                </a:r>
                <a:r>
                  <a:rPr lang="en-US" altLang="ja-JP" dirty="0"/>
                  <a:t>, </a:t>
                </a:r>
                <a:r>
                  <a:rPr lang="ja-JP" altLang="en-US"/>
                  <a:t>各</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0</m:t>
                        </m:r>
                      </m:sub>
                    </m:sSub>
                  </m:oMath>
                </a14:m>
                <a:r>
                  <a:rPr lang="ja-JP" altLang="en-US"/>
                  <a:t>から無限本の制御パスをとり</a:t>
                </a:r>
                <a:r>
                  <a:rPr lang="en-US" altLang="ja-JP" dirty="0"/>
                  <a:t>, </a:t>
                </a:r>
                <a:r>
                  <a:rPr lang="ja-JP" altLang="en-US"/>
                  <a:t>それぞれのパスで計算した</a:t>
                </a:r>
                <a14:m>
                  <m:oMath xmlns:m="http://schemas.openxmlformats.org/officeDocument/2006/math">
                    <m:r>
                      <a:rPr lang="en-US" altLang="ja-JP" i="1" smtClean="0">
                        <a:latin typeface="Cambria Math" panose="02040503050406030204" pitchFamily="18" charset="0"/>
                      </a:rPr>
                      <m:t>𝐺</m:t>
                    </m:r>
                  </m:oMath>
                </a14:m>
                <a:r>
                  <a:rPr lang="ja-JP" altLang="en-US"/>
                  <a:t>を平均すればいい</a:t>
                </a:r>
                <a:endParaRPr lang="en-US" altLang="ja-JP" dirty="0"/>
              </a:p>
              <a:p>
                <a:pPr lvl="1">
                  <a:lnSpc>
                    <a:spcPct val="120000"/>
                  </a:lnSpc>
                </a:pPr>
                <a:r>
                  <a:rPr lang="ja-JP" altLang="en-US"/>
                  <a:t>方策更新ごとにデータを取るのは非現実的</a:t>
                </a:r>
                <a:endParaRPr lang="en-US" altLang="ja-JP" dirty="0"/>
              </a:p>
              <a:p>
                <a:pPr marL="457200" lvl="1" indent="0">
                  <a:lnSpc>
                    <a:spcPct val="130000"/>
                  </a:lnSpc>
                  <a:buNone/>
                </a:pP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483636"/>
              </a:xfrm>
              <a:blipFill>
                <a:blip r:embed="rId2"/>
                <a:stretch>
                  <a:fillRect l="-598" t="-115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solidFill>
                                  <a:srgbClr val="FF0000"/>
                                </a:solidFill>
                                <a:latin typeface="Cambria Math" panose="02040503050406030204" pitchFamily="18" charset="0"/>
                              </a:rPr>
                            </m:ctrlPr>
                          </m:naryPr>
                          <m:sub>
                            <m:r>
                              <m:rPr>
                                <m:brk m:alnAt="23"/>
                              </m:rPr>
                              <a:rPr kumimoji="1" lang="en-US" altLang="ja-JP" b="0" i="1" smtClean="0">
                                <a:solidFill>
                                  <a:srgbClr val="FF0000"/>
                                </a:solidFill>
                                <a:latin typeface="Cambria Math" panose="02040503050406030204" pitchFamily="18" charset="0"/>
                              </a:rPr>
                              <m:t>𝑖</m:t>
                            </m:r>
                            <m:r>
                              <a:rPr kumimoji="1" lang="en-US" altLang="ja-JP" b="0" i="1" smtClean="0">
                                <a:solidFill>
                                  <a:srgbClr val="FF0000"/>
                                </a:solidFill>
                                <a:latin typeface="Cambria Math" panose="02040503050406030204" pitchFamily="18" charset="0"/>
                              </a:rPr>
                              <m:t>=0</m:t>
                            </m:r>
                          </m:sub>
                          <m:sup>
                            <m:r>
                              <a:rPr kumimoji="1" lang="en-US" altLang="ja-JP" i="1" smtClean="0">
                                <a:solidFill>
                                  <a:srgbClr val="FF0000"/>
                                </a:solidFill>
                                <a:latin typeface="Cambria Math" panose="02040503050406030204" pitchFamily="18" charset="0"/>
                                <a:ea typeface="Cambria Math" panose="02040503050406030204" pitchFamily="18" charset="0"/>
                              </a:rPr>
                              <m:t>∞</m:t>
                            </m:r>
                          </m:sup>
                          <m:e>
                            <m:nary>
                              <m:naryPr>
                                <m:supHide m:val="on"/>
                                <m:ctrlPr>
                                  <a:rPr kumimoji="1" lang="ja-JP" altLang="en-US" i="1" smtClean="0">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r>
                                  <a:rPr kumimoji="1" lang="en-US" altLang="ja-JP" i="1" smtClean="0">
                                    <a:solidFill>
                                      <a:schemeClr val="accent1"/>
                                    </a:solidFill>
                                    <a:latin typeface="Cambria Math" panose="02040503050406030204" pitchFamily="18" charset="0"/>
                                    <a:ea typeface="Cambria Math" panose="02040503050406030204" pitchFamily="18" charset="0"/>
                                  </a:rPr>
                                  <m:t>⋯</m:t>
                                </m:r>
                                <m:nary>
                                  <m:naryPr>
                                    <m:supHide m:val="on"/>
                                    <m:ctrlPr>
                                      <a:rPr kumimoji="1" lang="ja-JP" altLang="en-US" i="1">
                                        <a:solidFill>
                                          <a:schemeClr val="accent1"/>
                                        </a:solidFill>
                                        <a:latin typeface="Cambria Math" panose="02040503050406030204" pitchFamily="18" charset="0"/>
                                      </a:rPr>
                                    </m:ctrlPr>
                                  </m:naryPr>
                                  <m:sub>
                                    <m:r>
                                      <m:rPr>
                                        <m:brk m:alnAt="23"/>
                                      </m:rPr>
                                      <a:rPr kumimoji="1" lang="en-US" altLang="ja-JP" i="1">
                                        <a:solidFill>
                                          <a:schemeClr val="accent1"/>
                                        </a:solidFill>
                                        <a:latin typeface="Cambria Math" panose="02040503050406030204" pitchFamily="18" charset="0"/>
                                      </a:rPr>
                                      <m:t>𝑆</m:t>
                                    </m:r>
                                  </m:sub>
                                  <m:sup/>
                                  <m:e>
                                    <m:sSub>
                                      <m:sSubPr>
                                        <m:ctrlPr>
                                          <a:rPr kumimoji="1" lang="en-US" altLang="ja-JP"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𝑑</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sSub>
                                      <m:sSubPr>
                                        <m:ctrlPr>
                                          <a:rPr kumimoji="1" lang="en-US" altLang="ja-JP" b="0" i="1" smtClean="0">
                                            <a:solidFill>
                                              <a:schemeClr val="accent1"/>
                                            </a:solidFill>
                                            <a:latin typeface="Cambria Math" panose="02040503050406030204" pitchFamily="18" charset="0"/>
                                          </a:rPr>
                                        </m:ctrlPr>
                                      </m:sSubPr>
                                      <m:e>
                                        <m:r>
                                          <a:rPr kumimoji="1" lang="en-US" altLang="ja-JP" b="0" i="1" smtClean="0">
                                            <a:solidFill>
                                              <a:schemeClr val="accent1"/>
                                            </a:solidFill>
                                            <a:latin typeface="Cambria Math" panose="02040503050406030204" pitchFamily="18" charset="0"/>
                                          </a:rPr>
                                          <m:t>𝑠</m:t>
                                        </m:r>
                                      </m:e>
                                      <m:sub>
                                        <m:r>
                                          <a:rPr kumimoji="1" lang="en-US" altLang="ja-JP" b="0" i="1" smtClean="0">
                                            <a:solidFill>
                                              <a:schemeClr val="accent1"/>
                                            </a:solidFill>
                                            <a:latin typeface="Cambria Math" panose="02040503050406030204" pitchFamily="18" charset="0"/>
                                          </a:rPr>
                                          <m:t>0</m:t>
                                        </m:r>
                                      </m:sub>
                                    </m:sSub>
                                    <m:r>
                                      <a:rPr kumimoji="1" lang="en-US" altLang="ja-JP" b="0" i="1" smtClean="0">
                                        <a:solidFill>
                                          <a:schemeClr val="accent1"/>
                                        </a:solidFill>
                                        <a:latin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0</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smtClean="0">
                                            <a:solidFill>
                                              <a:schemeClr val="accent1"/>
                                            </a:solidFill>
                                            <a:latin typeface="Cambria Math" panose="02040503050406030204" pitchFamily="18" charset="0"/>
                                            <a:ea typeface="Cambria Math" panose="02040503050406030204" pitchFamily="18" charset="0"/>
                                          </a:rPr>
                                        </m:ctrlPr>
                                      </m:sSubPr>
                                      <m:e>
                                        <m:r>
                                          <a:rPr kumimoji="1" lang="en-US" altLang="ja-JP" b="0" i="1" smtClean="0">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m:t>
                                    </m:r>
                                    <m:r>
                                      <a:rPr kumimoji="1" lang="en-US" altLang="ja-JP" b="0" i="1" smtClean="0">
                                        <a:solidFill>
                                          <a:schemeClr val="accent1"/>
                                        </a:solidFill>
                                        <a:latin typeface="Cambria Math" panose="02040503050406030204" pitchFamily="18" charset="0"/>
                                        <a:ea typeface="Cambria Math" panose="02040503050406030204" pitchFamily="18" charset="0"/>
                                      </a:rPr>
                                      <m:t>1</m:t>
                                    </m:r>
                                    <m:r>
                                      <a:rPr kumimoji="1" lang="en-US" altLang="ja-JP" i="1" smtClean="0">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e>
                                </m:nary>
                              </m:e>
                            </m:nary>
                          </m:e>
                        </m:nary>
                        <m:r>
                          <a:rPr kumimoji="1" lang="en-US" altLang="ja-JP" i="1" smtClean="0">
                            <a:solidFill>
                              <a:schemeClr val="accent1"/>
                            </a:solidFill>
                            <a:latin typeface="Cambria Math" panose="02040503050406030204" pitchFamily="18" charset="0"/>
                            <a:ea typeface="Cambria Math" panose="02040503050406030204" pitchFamily="18" charset="0"/>
                          </a:rPr>
                          <m:t>⋯</m:t>
                        </m:r>
                        <m:r>
                          <m:rPr>
                            <m:sty m:val="p"/>
                          </m:rPr>
                          <a:rPr kumimoji="1" lang="en-US" altLang="ja-JP">
                            <a:solidFill>
                              <a:schemeClr val="accent1"/>
                            </a:solidFill>
                            <a:latin typeface="Cambria Math" panose="02040503050406030204" pitchFamily="18" charset="0"/>
                          </a:rPr>
                          <m:t>Pr</m:t>
                        </m:r>
                        <m:r>
                          <a:rPr kumimoji="1" lang="en-US" altLang="ja-JP" i="1">
                            <a:solidFill>
                              <a:schemeClr val="accent1"/>
                            </a:solidFill>
                            <a:latin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𝑖</m:t>
                            </m:r>
                          </m:sub>
                        </m:sSub>
                        <m:r>
                          <a:rPr kumimoji="1" lang="en-US" altLang="ja-JP" i="1">
                            <a:solidFill>
                              <a:schemeClr val="accent1"/>
                            </a:solidFill>
                            <a:latin typeface="Cambria Math" panose="02040503050406030204" pitchFamily="18" charset="0"/>
                            <a:ea typeface="Cambria Math" panose="02040503050406030204" pitchFamily="18" charset="0"/>
                          </a:rPr>
                          <m:t>⟶</m:t>
                        </m:r>
                        <m:sSub>
                          <m:sSubPr>
                            <m:ctrlPr>
                              <a:rPr kumimoji="1" lang="en-US" altLang="ja-JP" i="1">
                                <a:solidFill>
                                  <a:schemeClr val="accent1"/>
                                </a:solidFill>
                                <a:latin typeface="Cambria Math" panose="02040503050406030204" pitchFamily="18" charset="0"/>
                                <a:ea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b="0" i="1" smtClean="0">
                                <a:solidFill>
                                  <a:schemeClr val="accent1"/>
                                </a:solidFill>
                                <a:latin typeface="Cambria Math" panose="02040503050406030204" pitchFamily="18" charset="0"/>
                                <a:ea typeface="Cambria Math" panose="02040503050406030204" pitchFamily="18" charset="0"/>
                              </a:rPr>
                              <m:t>𝑖</m:t>
                            </m:r>
                            <m:r>
                              <a:rPr kumimoji="1" lang="en-US" altLang="ja-JP" b="0" i="1" smtClean="0">
                                <a:solidFill>
                                  <a:schemeClr val="accent1"/>
                                </a:solidFill>
                                <a:latin typeface="Cambria Math" panose="02040503050406030204" pitchFamily="18" charset="0"/>
                                <a:ea typeface="Cambria Math" panose="02040503050406030204" pitchFamily="18" charset="0"/>
                              </a:rPr>
                              <m:t>+1</m:t>
                            </m:r>
                          </m:sub>
                        </m:sSub>
                        <m:r>
                          <a:rPr kumimoji="1" lang="en-US" altLang="ja-JP" i="1">
                            <a:solidFill>
                              <a:schemeClr val="accent1"/>
                            </a:solidFill>
                            <a:latin typeface="Cambria Math" panose="02040503050406030204" pitchFamily="18" charset="0"/>
                            <a:ea typeface="Cambria Math" panose="02040503050406030204" pitchFamily="18" charset="0"/>
                          </a:rPr>
                          <m:t>,1,</m:t>
                        </m:r>
                        <m:sSub>
                          <m:sSubPr>
                            <m:ctrlPr>
                              <a:rPr kumimoji="1" lang="en-US" altLang="ja-JP" i="1">
                                <a:solidFill>
                                  <a:schemeClr val="accent1"/>
                                </a:solidFill>
                                <a:latin typeface="Cambria Math" panose="02040503050406030204" pitchFamily="18" charset="0"/>
                              </a:rPr>
                            </m:ctrlPr>
                          </m:sSubPr>
                          <m:e>
                            <m:r>
                              <a:rPr kumimoji="1" lang="en-US" altLang="ja-JP" i="1">
                                <a:solidFill>
                                  <a:schemeClr val="accent1"/>
                                </a:solidFill>
                                <a:latin typeface="Cambria Math" panose="02040503050406030204" pitchFamily="18" charset="0"/>
                                <a:ea typeface="Cambria Math" panose="02040503050406030204" pitchFamily="18" charset="0"/>
                              </a:rPr>
                              <m:t>𝜋</m:t>
                            </m:r>
                          </m:e>
                          <m:sub>
                            <m:r>
                              <a:rPr kumimoji="1" lang="en-US" altLang="ja-JP" i="1">
                                <a:solidFill>
                                  <a:schemeClr val="accent1"/>
                                </a:solidFill>
                                <a:latin typeface="Cambria Math" panose="02040503050406030204" pitchFamily="18" charset="0"/>
                                <a:ea typeface="Cambria Math" panose="02040503050406030204" pitchFamily="18" charset="0"/>
                              </a:rPr>
                              <m:t>𝜃</m:t>
                            </m:r>
                          </m:sub>
                        </m:sSub>
                        <m:r>
                          <a:rPr kumimoji="1" lang="en-US" altLang="ja-JP" i="1">
                            <a:solidFill>
                              <a:schemeClr val="accent1"/>
                            </a:solidFill>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i="1" smtClean="0">
                                <a:solidFill>
                                  <a:srgbClr val="FF0000"/>
                                </a:solidFill>
                                <a:latin typeface="Cambria Math" panose="02040503050406030204" pitchFamily="18" charset="0"/>
                                <a:ea typeface="Cambria Math" panose="02040503050406030204" pitchFamily="18" charset="0"/>
                              </a:rPr>
                              <m:t>𝑒</m:t>
                            </m:r>
                          </m:e>
                          <m:sup>
                            <m:r>
                              <a:rPr kumimoji="1" lang="en-US" altLang="ja-JP" i="1" smtClean="0">
                                <a:solidFill>
                                  <a:srgbClr val="FF0000"/>
                                </a:solidFill>
                                <a:latin typeface="Cambria Math" panose="02040503050406030204" pitchFamily="18" charset="0"/>
                                <a:ea typeface="Cambria Math" panose="02040503050406030204" pitchFamily="18" charset="0"/>
                              </a:rPr>
                              <m:t>−</m:t>
                            </m:r>
                            <m:r>
                              <a:rPr kumimoji="1" lang="en-US" altLang="ja-JP" i="1" smtClean="0">
                                <a:solidFill>
                                  <a:srgbClr val="FF0000"/>
                                </a:solidFill>
                                <a:latin typeface="Cambria Math" panose="02040503050406030204" pitchFamily="18" charset="0"/>
                                <a:ea typeface="Cambria Math" panose="02040503050406030204" pitchFamily="18" charset="0"/>
                              </a:rPr>
                              <m:t>𝛼</m:t>
                            </m:r>
                            <m:sSub>
                              <m:sSubPr>
                                <m:ctrlPr>
                                  <a:rPr kumimoji="1" lang="en-US" altLang="ja-JP"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𝑡</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b="0" i="1" smtClean="0">
                                    <a:solidFill>
                                      <a:srgbClr val="FF0000"/>
                                    </a:solidFill>
                                    <a:latin typeface="Cambria Math" panose="02040503050406030204" pitchFamily="18" charset="0"/>
                                    <a:ea typeface="Cambria Math" panose="02040503050406030204" pitchFamily="18" charset="0"/>
                                  </a:rPr>
                                  <m:t>𝑎</m:t>
                                </m:r>
                              </m:sub>
                            </m:sSub>
                            <m:sSup>
                              <m:sSupPr>
                                <m:ctrlPr>
                                  <a:rPr lang="en-US" altLang="ja-JP" i="1">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𝑠</m:t>
                                    </m:r>
                                  </m:e>
                                  <m:sub>
                                    <m:r>
                                      <a:rPr lang="en-US" altLang="ja-JP" b="0" i="1" smtClean="0">
                                        <a:solidFill>
                                          <a:srgbClr val="FF0000"/>
                                        </a:solidFill>
                                        <a:latin typeface="Cambria Math" panose="02040503050406030204" pitchFamily="18" charset="0"/>
                                        <a:ea typeface="Cambria Math" panose="02040503050406030204" pitchFamily="18" charset="0"/>
                                      </a:rPr>
                                      <m:t>𝑖</m:t>
                                    </m:r>
                                  </m:sub>
                                </m:sSub>
                                <m:r>
                                  <a:rPr lang="en-US" altLang="ja-JP" i="1">
                                    <a:solidFill>
                                      <a:srgbClr val="FF0000"/>
                                    </a:solidFill>
                                    <a:latin typeface="Cambria Math" panose="02040503050406030204" pitchFamily="18" charset="0"/>
                                    <a:ea typeface="Cambria Math" panose="02040503050406030204" pitchFamily="18" charset="0"/>
                                  </a:rPr>
                                  <m:t>,</m:t>
                                </m:r>
                                <m:r>
                                  <a:rPr lang="en-US" altLang="ja-JP" i="1">
                                    <a:solidFill>
                                      <a:srgbClr val="FF0000"/>
                                    </a:solidFill>
                                    <a:latin typeface="Cambria Math" panose="02040503050406030204" pitchFamily="18" charset="0"/>
                                    <a:ea typeface="Cambria Math" panose="02040503050406030204" pitchFamily="18" charset="0"/>
                                  </a:rPr>
                                  <m:t>𝑎</m:t>
                                </m:r>
                              </m:e>
                            </m:d>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m:t>
                                </m:r>
                              </m:e>
                              <m:sub>
                                <m:r>
                                  <a:rPr lang="en-US" altLang="ja-JP" b="0" i="1" smtClean="0">
                                    <a:solidFill>
                                      <a:srgbClr val="FF0000"/>
                                    </a:solidFill>
                                    <a:latin typeface="Cambria Math" panose="02040503050406030204" pitchFamily="18" charset="0"/>
                                    <a:ea typeface="Cambria Math" panose="02040503050406030204" pitchFamily="18" charset="0"/>
                                  </a:rPr>
                                  <m:t>𝑎</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b>
                            </m:sSub>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m:rPr>
                                    <m:sty m:val="p"/>
                                  </m:rPr>
                                  <a:rPr kumimoji="1" lang="en-US" altLang="ja-JP" i="1">
                                    <a:solidFill>
                                      <a:srgbClr val="FF0000"/>
                                    </a:solidFill>
                                    <a:latin typeface="Cambria Math" panose="02040503050406030204" pitchFamily="18" charset="0"/>
                                    <a:ea typeface="Cambria Math" panose="02040503050406030204" pitchFamily="18" charset="0"/>
                                  </a:rPr>
                                  <m:t>∇</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Sup>
                              <m:sSupPr>
                                <m:ctrlPr>
                                  <a:rPr kumimoji="1" lang="en-US" altLang="ja-JP" i="1">
                                    <a:solidFill>
                                      <a:srgbClr val="FF0000"/>
                                    </a:solidFill>
                                    <a:latin typeface="Cambria Math" panose="02040503050406030204" pitchFamily="18" charset="0"/>
                                    <a:ea typeface="Cambria Math" panose="02040503050406030204" pitchFamily="18" charset="0"/>
                                  </a:rPr>
                                </m:ctrlPr>
                              </m:sSupPr>
                              <m:e>
                                <m:r>
                                  <a:rPr kumimoji="1" lang="en-US" altLang="ja-JP" i="1">
                                    <a:solidFill>
                                      <a:srgbClr val="FF0000"/>
                                    </a:solidFill>
                                    <a:latin typeface="Cambria Math" panose="02040503050406030204" pitchFamily="18" charset="0"/>
                                    <a:ea typeface="Cambria Math" panose="02040503050406030204" pitchFamily="18" charset="0"/>
                                  </a:rPr>
                                  <m:t>𝑒</m:t>
                                </m:r>
                              </m:e>
                              <m:sup>
                                <m:r>
                                  <a:rPr kumimoji="1" lang="en-US" altLang="ja-JP" i="1">
                                    <a:solidFill>
                                      <a:srgbClr val="FF0000"/>
                                    </a:solidFill>
                                    <a:latin typeface="Cambria Math" panose="02040503050406030204" pitchFamily="18" charset="0"/>
                                    <a:ea typeface="Cambria Math" panose="02040503050406030204" pitchFamily="18" charset="0"/>
                                  </a:rPr>
                                  <m:t>−</m:t>
                                </m:r>
                                <m:r>
                                  <a:rPr kumimoji="1" lang="en-US" altLang="ja-JP" i="1">
                                    <a:solidFill>
                                      <a:srgbClr val="FF0000"/>
                                    </a:solidFill>
                                    <a:latin typeface="Cambria Math" panose="02040503050406030204" pitchFamily="18" charset="0"/>
                                    <a:ea typeface="Cambria Math" panose="02040503050406030204" pitchFamily="18" charset="0"/>
                                  </a:rPr>
                                  <m:t>𝛼𝜏</m:t>
                                </m:r>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𝑉</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ea typeface="Cambria Math" panose="02040503050406030204" pitchFamily="18" charset="0"/>
                                      </a:rPr>
                                    </m:ctrlPr>
                                  </m:sSubPr>
                                  <m:e>
                                    <m:r>
                                      <a:rPr kumimoji="1" lang="en-US" altLang="ja-JP" b="0" i="1" smtClean="0">
                                        <a:solidFill>
                                          <a:srgbClr val="FF0000"/>
                                        </a:solidFill>
                                        <a:latin typeface="Cambria Math" panose="02040503050406030204" pitchFamily="18" charset="0"/>
                                        <a:ea typeface="Cambria Math" panose="02040503050406030204" pitchFamily="18" charset="0"/>
                                      </a:rPr>
                                      <m:t>𝑠</m:t>
                                    </m:r>
                                  </m:e>
                                  <m:sub>
                                    <m:r>
                                      <a:rPr kumimoji="1" lang="en-US" altLang="ja-JP" b="0" i="1" smtClean="0">
                                        <a:solidFill>
                                          <a:srgbClr val="FF0000"/>
                                        </a:solidFill>
                                        <a:latin typeface="Cambria Math" panose="02040503050406030204" pitchFamily="18" charset="0"/>
                                        <a:ea typeface="Cambria Math" panose="02040503050406030204" pitchFamily="18" charset="0"/>
                                      </a:rPr>
                                      <m:t>𝑖</m:t>
                                    </m:r>
                                    <m:r>
                                      <a:rPr kumimoji="1" lang="en-US" altLang="ja-JP" b="0" i="1" smtClean="0">
                                        <a:solidFill>
                                          <a:srgbClr val="FF0000"/>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6" name="スライド番号プレースホルダー 5">
            <a:extLst>
              <a:ext uri="{FF2B5EF4-FFF2-40B4-BE49-F238E27FC236}">
                <a16:creationId xmlns:a16="http://schemas.microsoft.com/office/drawing/2014/main" id="{9A69BB60-BF36-9F46-9784-3A0CA5AF26E2}"/>
              </a:ext>
            </a:extLst>
          </p:cNvPr>
          <p:cNvSpPr>
            <a:spLocks noGrp="1"/>
          </p:cNvSpPr>
          <p:nvPr>
            <p:ph type="sldNum" sz="quarter" idx="12"/>
          </p:nvPr>
        </p:nvSpPr>
        <p:spPr/>
        <p:txBody>
          <a:bodyPr/>
          <a:lstStyle/>
          <a:p>
            <a:r>
              <a:rPr kumimoji="1" lang="en-US" altLang="ja-JP" dirty="0"/>
              <a:t>7/12</a:t>
            </a:r>
          </a:p>
        </p:txBody>
      </p:sp>
    </p:spTree>
    <p:extLst>
      <p:ext uri="{BB962C8B-B14F-4D97-AF65-F5344CB8AC3E}">
        <p14:creationId xmlns:p14="http://schemas.microsoft.com/office/powerpoint/2010/main" val="26522243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59688</TotalTime>
  <Words>1602</Words>
  <Application>Microsoft Macintosh PowerPoint</Application>
  <PresentationFormat>画面に合わせる (4:3)</PresentationFormat>
  <Paragraphs>309</Paragraphs>
  <Slides>21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Arial</vt:lpstr>
      <vt:lpstr>Calibri</vt:lpstr>
      <vt:lpstr>Cambria</vt:lpstr>
      <vt:lpstr>Cambria Math</vt:lpstr>
      <vt:lpstr>Century</vt:lpstr>
      <vt:lpstr>Office テーマ</vt:lpstr>
      <vt:lpstr>セルフトリガー制御に対する 深層強化学習</vt:lpstr>
      <vt:lpstr>イントロダクション: 連続時間制御の手法</vt:lpstr>
      <vt:lpstr>セルフトリガー制御における先行研究</vt:lpstr>
      <vt:lpstr>最適セルフトリガー制御問題の定式化</vt:lpstr>
      <vt:lpstr>準備: 強化学習とは</vt:lpstr>
      <vt:lpstr>準備: 方策勾配型(深層)強化学習</vt:lpstr>
      <vt:lpstr>強化学習問題としての定式化</vt:lpstr>
      <vt:lpstr>本研究での主結果</vt:lpstr>
      <vt:lpstr>本研究での主結果</vt:lpstr>
      <vt:lpstr>方策勾配の近似計算に対する提案手法</vt:lpstr>
      <vt:lpstr>方策勾配の近似計算に対する提案手法</vt:lpstr>
      <vt:lpstr>方策勾配の近似計算に対する提案手法</vt:lpstr>
      <vt:lpstr>計算に用いるQ関数</vt:lpstr>
      <vt:lpstr>数値実験</vt:lpstr>
      <vt:lpstr>数値実験の結果</vt:lpstr>
      <vt:lpstr>結論</vt:lpstr>
      <vt:lpstr>付録A: Q関数の近似</vt:lpstr>
      <vt:lpstr>付録B: モデルの設定</vt:lpstr>
      <vt:lpstr>付録C: 方策更新に伴う評価関数の履歴</vt:lpstr>
      <vt:lpstr>付録D: 数値実験 (線形システム)</vt:lpstr>
      <vt:lpstr>付録D: 数値実験の結果 (線形システム)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1120</cp:revision>
  <cp:lastPrinted>2021-02-04T06:54:43Z</cp:lastPrinted>
  <dcterms:created xsi:type="dcterms:W3CDTF">2019-05-25T02:00:40Z</dcterms:created>
  <dcterms:modified xsi:type="dcterms:W3CDTF">2021-02-05T00:20:18Z</dcterms:modified>
</cp:coreProperties>
</file>