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0"/>
  </p:notesMasterIdLst>
  <p:sldIdLst>
    <p:sldId id="256" r:id="rId2"/>
    <p:sldId id="376" r:id="rId3"/>
    <p:sldId id="385" r:id="rId4"/>
    <p:sldId id="374" r:id="rId5"/>
    <p:sldId id="375" r:id="rId6"/>
    <p:sldId id="377" r:id="rId7"/>
    <p:sldId id="384" r:id="rId8"/>
    <p:sldId id="378" r:id="rId9"/>
    <p:sldId id="392" r:id="rId10"/>
    <p:sldId id="391" r:id="rId11"/>
    <p:sldId id="380" r:id="rId12"/>
    <p:sldId id="386" r:id="rId13"/>
    <p:sldId id="381" r:id="rId14"/>
    <p:sldId id="387" r:id="rId15"/>
    <p:sldId id="373" r:id="rId16"/>
    <p:sldId id="388" r:id="rId17"/>
    <p:sldId id="389" r:id="rId18"/>
    <p:sldId id="39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376"/>
            <p14:sldId id="385"/>
            <p14:sldId id="374"/>
            <p14:sldId id="375"/>
            <p14:sldId id="377"/>
            <p14:sldId id="384"/>
            <p14:sldId id="378"/>
            <p14:sldId id="392"/>
            <p14:sldId id="391"/>
            <p14:sldId id="380"/>
            <p14:sldId id="386"/>
            <p14:sldId id="381"/>
            <p14:sldId id="387"/>
            <p14:sldId id="373"/>
            <p14:sldId id="388"/>
            <p14:sldId id="389"/>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p:restoredTop sz="94554"/>
  </p:normalViewPr>
  <p:slideViewPr>
    <p:cSldViewPr snapToGrid="0" snapToObjects="1">
      <p:cViewPr varScale="1">
        <p:scale>
          <a:sx n="108" d="100"/>
          <a:sy n="108" d="100"/>
        </p:scale>
        <p:origin x="1720" y="1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3</a:t>
            </a:fld>
            <a:endParaRPr kumimoji="1" lang="ja-JP" altLang="en-US"/>
          </a:p>
        </p:txBody>
      </p:sp>
    </p:spTree>
    <p:extLst>
      <p:ext uri="{BB962C8B-B14F-4D97-AF65-F5344CB8AC3E}">
        <p14:creationId xmlns:p14="http://schemas.microsoft.com/office/powerpoint/2010/main" val="382200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もうちょっとうまく書けん？</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5</a:t>
            </a:fld>
            <a:endParaRPr kumimoji="1" lang="ja-JP" altLang="en-US"/>
          </a:p>
        </p:txBody>
      </p:sp>
    </p:spTree>
    <p:extLst>
      <p:ext uri="{BB962C8B-B14F-4D97-AF65-F5344CB8AC3E}">
        <p14:creationId xmlns:p14="http://schemas.microsoft.com/office/powerpoint/2010/main" val="381419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文字の説明</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6</a:t>
            </a:fld>
            <a:endParaRPr kumimoji="1" lang="ja-JP" altLang="en-US"/>
          </a:p>
        </p:txBody>
      </p:sp>
    </p:spTree>
    <p:extLst>
      <p:ext uri="{BB962C8B-B14F-4D97-AF65-F5344CB8AC3E}">
        <p14:creationId xmlns:p14="http://schemas.microsoft.com/office/powerpoint/2010/main" val="39584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8</a:t>
            </a:fld>
            <a:endParaRPr kumimoji="1" lang="ja-JP" altLang="en-US"/>
          </a:p>
        </p:txBody>
      </p:sp>
    </p:spTree>
    <p:extLst>
      <p:ext uri="{BB962C8B-B14F-4D97-AF65-F5344CB8AC3E}">
        <p14:creationId xmlns:p14="http://schemas.microsoft.com/office/powerpoint/2010/main" val="310751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/14</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6.png"/><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kumimoji="1" lang="ja-JP" altLang="en-US"/>
                  <a:t>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xmlns="">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xmlns="">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97E543D5-86F6-6340-9066-9681C07877A7}"/>
              </a:ext>
            </a:extLst>
          </p:cNvPr>
          <p:cNvSpPr>
            <a:spLocks noGrp="1"/>
          </p:cNvSpPr>
          <p:nvPr>
            <p:ph type="sldNum" sz="quarter" idx="12"/>
          </p:nvPr>
        </p:nvSpPr>
        <p:spPr/>
        <p:txBody>
          <a:bodyPr/>
          <a:lstStyle/>
          <a:p>
            <a:fld id="{5D57FD6B-29A3-3249-A29F-ABF600A8FF13}" type="slidenum">
              <a:rPr kumimoji="1" lang="ja-JP" altLang="en-US" smtClean="0"/>
              <a:t>9</a:t>
            </a:fld>
            <a:r>
              <a:rPr kumimoji="1" lang="en-US" altLang="ja-JP"/>
              <a:t>/14</a:t>
            </a:r>
            <a:endParaRPr kumimoji="1"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125280" y="3858135"/>
                <a:ext cx="6175793"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125280" y="3858135"/>
                <a:ext cx="6175793"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286870"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568926"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r>
                      <a:rPr lang="en-US" altLang="ja-JP" b="0" i="1" smtClean="0">
                        <a:solidFill>
                          <a:schemeClr val="tx1"/>
                        </a:solidFill>
                        <a:latin typeface="Cambria Math" panose="02040503050406030204" pitchFamily="18" charset="0"/>
                        <a:ea typeface="Cambria Math" panose="02040503050406030204" pitchFamily="18" charset="0"/>
                      </a:rPr>
                      <m:t>𝑄</m:t>
                    </m:r>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xmlns="">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568926" cy="369332"/>
              </a:xfrm>
              <a:prstGeom prst="rect">
                <a:avLst/>
              </a:prstGeom>
              <a:blipFill>
                <a:blip r:embed="rId5"/>
                <a:stretch>
                  <a:fillRect l="-1418" t="-6667" r="-35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722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14:m>
                  <m:oMath xmlns:m="http://schemas.openxmlformats.org/officeDocument/2006/math">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𝑉</m:t>
                        </m:r>
                      </m:e>
                      <m:sub>
                        <m:r>
                          <a:rPr lang="en-US" altLang="ja-JP" i="1">
                            <a:solidFill>
                              <a:schemeClr val="accent1"/>
                            </a:solidFill>
                            <a:latin typeface="Cambria Math" panose="02040503050406030204" pitchFamily="18" charset="0"/>
                            <a:ea typeface="Cambria Math" panose="02040503050406030204" pitchFamily="18" charset="0"/>
                          </a:rPr>
                          <m:t>𝑐𝑜𝑛𝑡</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𝑠</m:t>
                        </m:r>
                      </m:e>
                      <m:sub>
                        <m:r>
                          <a:rPr lang="en-US" altLang="ja-JP" i="1">
                            <a:solidFill>
                              <a:schemeClr val="accent1"/>
                            </a:solidFill>
                            <a:latin typeface="Cambria Math" panose="02040503050406030204" pitchFamily="18" charset="0"/>
                            <a:ea typeface="Cambria Math" panose="02040503050406030204" pitchFamily="18" charset="0"/>
                          </a:rPr>
                          <m:t>𝑒</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r>
                      <m:rPr>
                        <m:sty m:val="p"/>
                      </m:rPr>
                      <a:rPr lang="el-GR" altLang="ja-JP" i="1">
                        <a:solidFill>
                          <a:schemeClr val="accent1"/>
                        </a:solidFill>
                        <a:latin typeface="Cambria Math" panose="02040503050406030204" pitchFamily="18" charset="0"/>
                        <a:ea typeface="Cambria Math" panose="02040503050406030204" pitchFamily="18" charset="0"/>
                      </a:rPr>
                      <m:t>Σ</m:t>
                    </m:r>
                    <m:r>
                      <a:rPr lang="en-US" altLang="ja-JP" i="1">
                        <a:solidFill>
                          <a:schemeClr val="accent1"/>
                        </a:solidFill>
                        <a:latin typeface="Cambria Math" panose="02040503050406030204" pitchFamily="18" charset="0"/>
                        <a:ea typeface="Cambria Math" panose="02040503050406030204" pitchFamily="18" charset="0"/>
                      </a:rPr>
                      <m:t>)</m:t>
                    </m:r>
                  </m:oMath>
                </a14:m>
                <a:r>
                  <a:rPr lang="ja-JP" altLang="en-US"/>
                  <a:t>は</a:t>
                </a:r>
                <a:r>
                  <a:rPr lang="en-US" altLang="ja-JP" dirty="0"/>
                  <a:t>, </a:t>
                </a:r>
                <a:r>
                  <a:rPr lang="ja-JP" altLang="en-US"/>
                  <a:t>連続的に最適制御した際の制御コスト</a:t>
                </a:r>
                <a:r>
                  <a:rPr lang="en-US" altLang="ja-JP" dirty="0">
                    <a:solidFill>
                      <a:schemeClr val="bg1">
                        <a:lumMod val="50000"/>
                      </a:schemeClr>
                    </a:solidFill>
                  </a:rPr>
                  <a:t>(×</a:t>
                </a:r>
                <a:r>
                  <a:rPr lang="ja-JP" altLang="en-US">
                    <a:solidFill>
                      <a:schemeClr val="bg1">
                        <a:lumMod val="50000"/>
                      </a:schemeClr>
                    </a:solidFill>
                  </a:rPr>
                  <a:t>通信コスト</a:t>
                </a:r>
                <a:r>
                  <a:rPr lang="en-US" altLang="ja-JP" dirty="0">
                    <a:solidFill>
                      <a:schemeClr val="bg1">
                        <a:lumMod val="50000"/>
                      </a:schemeClr>
                    </a:solidFill>
                  </a:rPr>
                  <a:t>)</a:t>
                </a:r>
              </a:p>
              <a:p>
                <a:pPr lvl="1"/>
                <a:r>
                  <a:rPr lang="ja-JP" altLang="en-US"/>
                  <a:t>次ステップで高い制御コストを必要とする状態に行かないようにしたい</a:t>
                </a:r>
                <a:endParaRPr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60061DAC-69A3-944A-AD86-BFA012085C22}"/>
                  </a:ext>
                </a:extLst>
              </p:cNvPr>
              <p:cNvSpPr>
                <a:spLocks noGrp="1" noRot="1" noChangeAspect="1" noMove="1" noResize="1" noEditPoints="1" noAdjustHandles="1" noChangeArrowheads="1" noChangeShapeType="1" noTextEdit="1"/>
              </p:cNvSpPr>
              <p:nvPr>
                <p:ph idx="1"/>
              </p:nvPr>
            </p:nvSpPr>
            <p:spPr>
              <a:blipFill>
                <a:blip r:embed="rId2"/>
                <a:stretch>
                  <a:fillRect l="-598" t="-1266" r="-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089068" cy="53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𝑉</m:t>
                              </m:r>
                            </m:e>
                            <m:sub>
                              <m:r>
                                <a:rPr kumimoji="1" lang="en-US" altLang="ja-JP" b="0" i="1" smtClean="0">
                                  <a:solidFill>
                                    <a:schemeClr val="accent1"/>
                                  </a:solidFill>
                                  <a:latin typeface="Cambria Math" panose="02040503050406030204" pitchFamily="18" charset="0"/>
                                  <a:ea typeface="Cambria Math" panose="02040503050406030204" pitchFamily="18" charset="0"/>
                                </a:rPr>
                                <m:t>𝑐𝑜𝑛𝑡</m:t>
                              </m:r>
                            </m:sub>
                            <m:sup>
                              <m:r>
                                <a:rPr kumimoji="1" lang="en-US" altLang="ja-JP" b="0" i="1" smtClean="0">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089068" cy="530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5"/>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6"/>
                <a:stretch>
                  <a:fillRect b="-9804"/>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0E98F442-F584-3949-AE8E-8EFCAE0964F9}"/>
              </a:ext>
            </a:extLst>
          </p:cNvPr>
          <p:cNvSpPr>
            <a:spLocks noGrp="1"/>
          </p:cNvSpPr>
          <p:nvPr>
            <p:ph type="sldNum" sz="quarter" idx="12"/>
          </p:nvPr>
        </p:nvSpPr>
        <p:spPr/>
        <p:txBody>
          <a:bodyPr/>
          <a:lstStyle/>
          <a:p>
            <a:fld id="{5D57FD6B-29A3-3249-A29F-ABF600A8FF13}" type="slidenum">
              <a:rPr kumimoji="1" lang="ja-JP" altLang="en-US" smtClean="0"/>
              <a:t>10</a:t>
            </a:fld>
            <a:r>
              <a:rPr kumimoji="1" lang="en-US" altLang="ja-JP"/>
              <a:t>/14</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3"/>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4"/>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6"/>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5" name="スライド番号プレースホルダー 4">
            <a:extLst>
              <a:ext uri="{FF2B5EF4-FFF2-40B4-BE49-F238E27FC236}">
                <a16:creationId xmlns:a16="http://schemas.microsoft.com/office/drawing/2014/main" id="{D8444141-8B2A-7D4E-950A-7F809B8DD78E}"/>
              </a:ext>
            </a:extLst>
          </p:cNvPr>
          <p:cNvSpPr>
            <a:spLocks noGrp="1"/>
          </p:cNvSpPr>
          <p:nvPr>
            <p:ph type="sldNum" sz="quarter" idx="12"/>
          </p:nvPr>
        </p:nvSpPr>
        <p:spPr/>
        <p:txBody>
          <a:bodyPr/>
          <a:lstStyle/>
          <a:p>
            <a:fld id="{5D57FD6B-29A3-3249-A29F-ABF600A8FF13}" type="slidenum">
              <a:rPr kumimoji="1" lang="ja-JP" altLang="en-US" smtClean="0"/>
              <a:t>11</a:t>
            </a:fld>
            <a:r>
              <a:rPr kumimoji="1" lang="en-US" altLang="ja-JP"/>
              <a:t>/14</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kumimoji="1" lang="ja-JP" altLang="en-US"/>
                  <a:t>倒立振子</a:t>
                </a:r>
                <a:endParaRPr kumimoji="1" lang="en-US" altLang="ja-JP" dirty="0"/>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r>
              <a:rPr kumimoji="1" lang="en-US" altLang="ja-JP" dirty="0"/>
              <a:t> (</a:t>
            </a:r>
            <a:r>
              <a:rPr kumimoji="1" lang="ja-JP" altLang="en-US"/>
              <a:t>非線形システム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01155"/>
                <a:ext cx="3738524"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m:rPr>
                                    <m:brk m:alnAt="7"/>
                                  </m:rPr>
                                  <a:rPr kumimoji="1" lang="en-US" altLang="ja-JP" i="1" smtClean="0">
                                    <a:latin typeface="Cambria Math" panose="02040503050406030204" pitchFamily="18" charset="0"/>
                                    <a:ea typeface="Cambria Math" panose="02040503050406030204" pitchFamily="18" charset="0"/>
                                  </a:rPr>
                                  <m:t>𝜑</m:t>
                                </m:r>
                              </m:e>
                            </m:mr>
                            <m:mr>
                              <m:e>
                                <m:acc>
                                  <m:accPr>
                                    <m:chr m:val="̇"/>
                                    <m:ctrlPr>
                                      <a:rPr kumimoji="1" lang="en-US" altLang="ja-JP" i="1" smtClean="0">
                                        <a:latin typeface="Cambria Math" panose="02040503050406030204" pitchFamily="18" charset="0"/>
                                      </a:rPr>
                                    </m:ctrlPr>
                                  </m:accPr>
                                  <m:e>
                                    <m:r>
                                      <a:rPr kumimoji="1" lang="en-US" altLang="ja-JP" i="1" smtClean="0">
                                        <a:latin typeface="Cambria Math" panose="02040503050406030204" pitchFamily="18" charset="0"/>
                                        <a:ea typeface="Cambria Math" panose="02040503050406030204" pitchFamily="18" charset="0"/>
                                      </a:rPr>
                                      <m:t>𝜑</m:t>
                                    </m:r>
                                  </m:e>
                                </m:acc>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acc>
                                  <m:accPr>
                                    <m:chr m:val="̇"/>
                                    <m:ctrlPr>
                                      <a:rPr kumimoji="1" lang="en-US" altLang="ja-JP" i="1">
                                        <a:latin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𝜑</m:t>
                                    </m:r>
                                  </m:e>
                                </m:acc>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𝑔</m:t>
                                    </m:r>
                                  </m:den>
                                </m:f>
                                <m:r>
                                  <a:rPr kumimoji="1" lang="en-US" altLang="ja-JP" b="0" i="1" smtClean="0">
                                    <a:latin typeface="Cambria Math" panose="02040503050406030204" pitchFamily="18" charset="0"/>
                                  </a:rPr>
                                  <m:t>𝑠𝑖𝑛</m:t>
                                </m:r>
                                <m:r>
                                  <a:rPr kumimoji="1" lang="en-US" altLang="ja-JP" i="1">
                                    <a:latin typeface="Cambria Math" panose="02040503050406030204" pitchFamily="18" charset="0"/>
                                    <a:ea typeface="Cambria Math" panose="02040503050406030204" pitchFamily="18" charset="0"/>
                                  </a:rPr>
                                  <m:t>𝜑</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01155"/>
                <a:ext cx="3738524" cy="972702"/>
              </a:xfrm>
              <a:prstGeom prst="rect">
                <a:avLst/>
              </a:prstGeom>
              <a:blipFill>
                <a:blip r:embed="rId4"/>
                <a:stretch>
                  <a:fillRect b="-2564"/>
                </a:stretch>
              </a:blipFill>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593F3659-9635-174A-A4B5-40055A8405AA}"/>
              </a:ext>
            </a:extLst>
          </p:cNvPr>
          <p:cNvPicPr>
            <a:picLocks noChangeAspect="1"/>
          </p:cNvPicPr>
          <p:nvPr/>
        </p:nvPicPr>
        <p:blipFill>
          <a:blip r:embed="rId5"/>
          <a:stretch>
            <a:fillRect/>
          </a:stretch>
        </p:blipFill>
        <p:spPr>
          <a:xfrm>
            <a:off x="8027697" y="1245572"/>
            <a:ext cx="1023345" cy="1683868"/>
          </a:xfrm>
          <a:prstGeom prst="rect">
            <a:avLst/>
          </a:prstGeom>
        </p:spPr>
      </p:pic>
      <p:sp>
        <p:nvSpPr>
          <p:cNvPr id="5" name="スライド番号プレースホルダー 4">
            <a:extLst>
              <a:ext uri="{FF2B5EF4-FFF2-40B4-BE49-F238E27FC236}">
                <a16:creationId xmlns:a16="http://schemas.microsoft.com/office/drawing/2014/main" id="{60017A92-5C56-9D4D-864B-21010472F90B}"/>
              </a:ext>
            </a:extLst>
          </p:cNvPr>
          <p:cNvSpPr>
            <a:spLocks noGrp="1"/>
          </p:cNvSpPr>
          <p:nvPr>
            <p:ph type="sldNum" sz="quarter" idx="12"/>
          </p:nvPr>
        </p:nvSpPr>
        <p:spPr/>
        <p:txBody>
          <a:bodyPr/>
          <a:lstStyle/>
          <a:p>
            <a:fld id="{5D57FD6B-29A3-3249-A29F-ABF600A8FF13}" type="slidenum">
              <a:rPr kumimoji="1" lang="ja-JP" altLang="en-US" smtClean="0"/>
              <a:t>12</a:t>
            </a:fld>
            <a:r>
              <a:rPr kumimoji="1" lang="en-US" altLang="ja-JP"/>
              <a:t>/14</a:t>
            </a:r>
            <a:endParaRPr kumimoji="1" lang="en-US" altLang="ja-JP" dirty="0"/>
          </a:p>
        </p:txBody>
      </p:sp>
    </p:spTree>
    <p:extLst>
      <p:ext uri="{BB962C8B-B14F-4D97-AF65-F5344CB8AC3E}">
        <p14:creationId xmlns:p14="http://schemas.microsoft.com/office/powerpoint/2010/main" val="166046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角度</a:t>
                </a:r>
                <a14:m>
                  <m:oMath xmlns:m="http://schemas.openxmlformats.org/officeDocument/2006/math">
                    <m:r>
                      <m:rPr>
                        <m:brk m:alnAt="7"/>
                      </m:rPr>
                      <a:rPr lang="en-US" altLang="ja-JP" i="1">
                        <a:latin typeface="Cambria Math" panose="02040503050406030204" pitchFamily="18" charset="0"/>
                        <a:ea typeface="Cambria Math" panose="02040503050406030204" pitchFamily="18" charset="0"/>
                      </a:rPr>
                      <m:t>𝜑</m:t>
                    </m:r>
                  </m:oMath>
                </a14:m>
                <a:r>
                  <a:rPr lang="en-US" altLang="ja-JP" dirty="0"/>
                  <a:t> rad, </a:t>
                </a:r>
                <a:r>
                  <a:rPr lang="ja-JP" altLang="en-US"/>
                  <a:t>各時刻のトルク</a:t>
                </a:r>
                <a14:m>
                  <m:oMath xmlns:m="http://schemas.openxmlformats.org/officeDocument/2006/math">
                    <m:r>
                      <a:rPr lang="en-US" altLang="ja-JP" b="0" i="1" smtClean="0">
                        <a:latin typeface="Cambria Math" panose="02040503050406030204" pitchFamily="18" charset="0"/>
                      </a:rPr>
                      <m:t>𝑢</m:t>
                    </m:r>
                  </m:oMath>
                </a14:m>
                <a:r>
                  <a:rPr lang="en-US" altLang="ja-JP" dirty="0"/>
                  <a:t> N</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en-US" altLang="ja-JP" dirty="0"/>
                  <a:t>m,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pic>
        <p:nvPicPr>
          <p:cNvPr id="7" name="図 6">
            <a:extLst>
              <a:ext uri="{FF2B5EF4-FFF2-40B4-BE49-F238E27FC236}">
                <a16:creationId xmlns:a16="http://schemas.microsoft.com/office/drawing/2014/main" id="{4EC35163-5D2C-BB4C-BE7C-EDCD79AA4BC0}"/>
              </a:ext>
            </a:extLst>
          </p:cNvPr>
          <p:cNvPicPr>
            <a:picLocks noChangeAspect="1"/>
          </p:cNvPicPr>
          <p:nvPr/>
        </p:nvPicPr>
        <p:blipFill>
          <a:blip r:embed="rId5"/>
          <a:stretch>
            <a:fillRect/>
          </a:stretch>
        </p:blipFill>
        <p:spPr>
          <a:xfrm>
            <a:off x="549728" y="2300301"/>
            <a:ext cx="3598117" cy="3517762"/>
          </a:xfrm>
          <a:prstGeom prst="rect">
            <a:avLst/>
          </a:prstGeom>
        </p:spPr>
      </p:pic>
      <p:pic>
        <p:nvPicPr>
          <p:cNvPr id="12" name="図 11">
            <a:extLst>
              <a:ext uri="{FF2B5EF4-FFF2-40B4-BE49-F238E27FC236}">
                <a16:creationId xmlns:a16="http://schemas.microsoft.com/office/drawing/2014/main" id="{7A8D881A-8B19-E04E-83D3-5847BCFC90B7}"/>
              </a:ext>
            </a:extLst>
          </p:cNvPr>
          <p:cNvPicPr>
            <a:picLocks noChangeAspect="1"/>
          </p:cNvPicPr>
          <p:nvPr/>
        </p:nvPicPr>
        <p:blipFill>
          <a:blip r:embed="rId6"/>
          <a:stretch>
            <a:fillRect/>
          </a:stretch>
        </p:blipFill>
        <p:spPr>
          <a:xfrm>
            <a:off x="4540132" y="2300301"/>
            <a:ext cx="3757610" cy="3517763"/>
          </a:xfrm>
          <a:prstGeom prst="rect">
            <a:avLst/>
          </a:prstGeom>
        </p:spPr>
      </p:pic>
      <p:sp>
        <p:nvSpPr>
          <p:cNvPr id="5" name="スライド番号プレースホルダー 4">
            <a:extLst>
              <a:ext uri="{FF2B5EF4-FFF2-40B4-BE49-F238E27FC236}">
                <a16:creationId xmlns:a16="http://schemas.microsoft.com/office/drawing/2014/main" id="{2C15D21C-64CC-7046-BA1F-174D957650CA}"/>
              </a:ext>
            </a:extLst>
          </p:cNvPr>
          <p:cNvSpPr>
            <a:spLocks noGrp="1"/>
          </p:cNvSpPr>
          <p:nvPr>
            <p:ph type="sldNum" sz="quarter" idx="12"/>
          </p:nvPr>
        </p:nvSpPr>
        <p:spPr/>
        <p:txBody>
          <a:bodyPr/>
          <a:lstStyle/>
          <a:p>
            <a:fld id="{5D57FD6B-29A3-3249-A29F-ABF600A8FF13}" type="slidenum">
              <a:rPr kumimoji="1" lang="ja-JP" altLang="en-US" smtClean="0"/>
              <a:t>13</a:t>
            </a:fld>
            <a:r>
              <a:rPr kumimoji="1" lang="en-US" altLang="ja-JP"/>
              <a:t>/14</a:t>
            </a:r>
            <a:endParaRPr kumimoji="1" lang="en-US" altLang="ja-JP" dirty="0"/>
          </a:p>
        </p:txBody>
      </p:sp>
    </p:spTree>
    <p:extLst>
      <p:ext uri="{BB962C8B-B14F-4D97-AF65-F5344CB8AC3E}">
        <p14:creationId xmlns:p14="http://schemas.microsoft.com/office/powerpoint/2010/main" val="278072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先行研究で考慮されていなかった</a:t>
            </a:r>
            <a:r>
              <a:rPr kumimoji="1" lang="en-US" altLang="ja-JP" dirty="0"/>
              <a:t>, </a:t>
            </a:r>
            <a:r>
              <a:rPr kumimoji="1" lang="ja-JP" altLang="en-US"/>
              <a:t>長時間制御全体での通信コストを陽に組み込んだ最適セルフトリガー制御問題の定式化</a:t>
            </a:r>
            <a:endParaRPr kumimoji="1" lang="en-US" altLang="ja-JP" dirty="0"/>
          </a:p>
          <a:p>
            <a:endParaRPr lang="en-US" altLang="ja-JP" dirty="0"/>
          </a:p>
          <a:p>
            <a:r>
              <a:rPr kumimoji="1" lang="ja-JP" altLang="en-US"/>
              <a:t>定式化した問題の方策勾配型強化学習を用いた解き方の考案</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C856FEDD-AD32-A645-8963-D6E45A7CF812}"/>
              </a:ext>
            </a:extLst>
          </p:cNvPr>
          <p:cNvSpPr>
            <a:spLocks noGrp="1"/>
          </p:cNvSpPr>
          <p:nvPr>
            <p:ph type="sldNum" sz="quarter" idx="12"/>
          </p:nvPr>
        </p:nvSpPr>
        <p:spPr/>
        <p:txBody>
          <a:bodyPr/>
          <a:lstStyle/>
          <a:p>
            <a:fld id="{5D57FD6B-29A3-3249-A29F-ABF600A8FF13}" type="slidenum">
              <a:rPr kumimoji="1" lang="ja-JP" altLang="en-US" smtClean="0"/>
              <a:t>14</a:t>
            </a:fld>
            <a:r>
              <a:rPr kumimoji="1" lang="en-US" altLang="ja-JP"/>
              <a:t>/14</a:t>
            </a:r>
            <a:endParaRPr kumimoji="1" lang="en-US" altLang="ja-JP" dirty="0"/>
          </a:p>
        </p:txBody>
      </p:sp>
    </p:spTree>
    <p:extLst>
      <p:ext uri="{BB962C8B-B14F-4D97-AF65-F5344CB8AC3E}">
        <p14:creationId xmlns:p14="http://schemas.microsoft.com/office/powerpoint/2010/main" val="21019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学習</a:t>
            </a:r>
            <a:endParaRPr lang="en-US" altLang="ja-JP"/>
          </a:p>
          <a:p>
            <a:pPr lvl="1"/>
            <a:endParaRPr kumimoji="1" lang="ja-JP" altLang="en-US"/>
          </a:p>
        </p:txBody>
      </p:sp>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2"/>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8629EAB2-BB3B-F74B-817B-6E3E283CF4AB}"/>
              </a:ext>
            </a:extLst>
          </p:cNvPr>
          <p:cNvSpPr>
            <a:spLocks noGrp="1"/>
          </p:cNvSpPr>
          <p:nvPr>
            <p:ph type="sldNum" sz="quarter" idx="12"/>
          </p:nvPr>
        </p:nvSpPr>
        <p:spPr/>
        <p:txBody>
          <a:bodyPr/>
          <a:lstStyle/>
          <a:p>
            <a:fld id="{5D57FD6B-29A3-3249-A29F-ABF600A8FF13}" type="slidenum">
              <a:rPr kumimoji="1" lang="ja-JP" altLang="en-US" smtClean="0"/>
              <a:t>15</a:t>
            </a:fld>
            <a:r>
              <a:rPr kumimoji="1" lang="en-US" altLang="ja-JP"/>
              <a:t>/14</a:t>
            </a:r>
            <a:endParaRPr kumimoji="1" lang="en-US" altLang="ja-JP" dirty="0"/>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3"/>
          <a:stretch>
            <a:fillRect/>
          </a:stretch>
        </p:blipFill>
        <p:spPr>
          <a:xfrm>
            <a:off x="1814115" y="1721359"/>
            <a:ext cx="4643837" cy="4634992"/>
          </a:xfrm>
          <a:prstGeom prst="rect">
            <a:avLst/>
          </a:prstGeom>
        </p:spPr>
      </p:pic>
    </p:spTree>
    <p:extLst>
      <p:ext uri="{BB962C8B-B14F-4D97-AF65-F5344CB8AC3E}">
        <p14:creationId xmlns:p14="http://schemas.microsoft.com/office/powerpoint/2010/main" val="335986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用いたニューラルネットワーク</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35A580DD-B404-174E-AEAE-588023BAC6FF}"/>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/14</a:t>
            </a:r>
            <a:endParaRPr kumimoji="1" lang="en-US" altLang="ja-JP" dirty="0"/>
          </a:p>
        </p:txBody>
      </p:sp>
    </p:spTree>
    <p:extLst>
      <p:ext uri="{BB962C8B-B14F-4D97-AF65-F5344CB8AC3E}">
        <p14:creationId xmlns:p14="http://schemas.microsoft.com/office/powerpoint/2010/main" val="323175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ハイパーパラメータ</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1A7C23FE-8454-FB41-9C48-A7A8647177C7}"/>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/14</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p:txBody>
              <a:bodyPr>
                <a:normAutofit/>
              </a:bodyPr>
              <a:lstStyle/>
              <a:p>
                <a:r>
                  <a:rPr kumimoji="1" lang="ja-JP" altLang="en-US"/>
                  <a:t>強化学習の目的</a:t>
                </a:r>
                <a:r>
                  <a:rPr kumimoji="1" lang="en-US" altLang="ja-JP" dirty="0"/>
                  <a:t> :</a:t>
                </a:r>
              </a:p>
              <a:p>
                <a:pPr lvl="1"/>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方策</a:t>
                </a:r>
                <a:r>
                  <a:rPr kumimoji="1" lang="en-US" altLang="ja-JP" dirty="0"/>
                  <a:t> (</a:t>
                </a:r>
                <a:r>
                  <a:rPr kumimoji="1" lang="ja-JP" altLang="en-US"/>
                  <a:t>≒</a:t>
                </a:r>
                <a:r>
                  <a:rPr kumimoji="1" lang="en-US" altLang="ja-JP" dirty="0"/>
                  <a:t> </a:t>
                </a:r>
                <a:r>
                  <a:rPr kumimoji="1" lang="ja-JP" altLang="en-US"/>
                  <a:t>制御則</a:t>
                </a:r>
                <a:r>
                  <a:rPr kumimoji="1" lang="en-US" altLang="ja-JP" dirty="0"/>
                  <a:t>)</a:t>
                </a:r>
              </a:p>
              <a:p>
                <a:pPr lvl="3"/>
                <a:endParaRPr lang="en-US" altLang="ja-JP" dirty="0"/>
              </a:p>
              <a:p>
                <a:r>
                  <a:rPr kumimoji="1" lang="ja-JP" altLang="en-US"/>
                  <a:t>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oMath>
                </a14:m>
                <a:r>
                  <a:rPr kumimoji="1" lang="en-US" altLang="ja-JP" dirty="0"/>
                  <a:t> </a:t>
                </a:r>
              </a:p>
              <a:p>
                <a:pPr lvl="1"/>
                <a:r>
                  <a:rPr kumimoji="1"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kumimoji="1" lang="ja-JP" altLang="en-US" dirty="0"/>
                  <a:t>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kumimoji="1" lang="ja-JP" altLang="en-US" dirty="0"/>
                  <a:t>で全ステップ制御した</a:t>
                </a:r>
                <a:r>
                  <a:rPr kumimoji="1" lang="ja-JP" altLang="en-US"/>
                  <a:t>ときの累積コスト</a:t>
                </a:r>
                <a:endParaRPr kumimoji="1" lang="en-US" altLang="ja-JP" dirty="0"/>
              </a:p>
              <a:p>
                <a:endParaRPr lang="en-US" altLang="ja-JP" dirty="0"/>
              </a:p>
              <a:p>
                <a:pPr lvl="1"/>
                <a:endParaRPr lang="en-US" altLang="ja-JP" i="1" dirty="0">
                  <a:latin typeface="Cambria Math" panose="02040503050406030204" pitchFamily="18" charset="0"/>
                  <a:ea typeface="Cambria Math" panose="02040503050406030204" pitchFamily="18" charset="0"/>
                </a:endParaRPr>
              </a:p>
              <a:p>
                <a:pPr marL="457200" lvl="1" indent="0">
                  <a:buNone/>
                </a:pP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oMath>
                </a14:m>
                <a:r>
                  <a:rPr kumimoji="1" lang="en-US" altLang="ja-JP" dirty="0"/>
                  <a:t>: </a:t>
                </a:r>
                <a:r>
                  <a:rPr kumimoji="1" lang="ja-JP" altLang="en-US"/>
                  <a:t>状態</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𝑠</m:t>
                    </m:r>
                  </m:oMath>
                </a14:m>
                <a:r>
                  <a:rPr kumimoji="1"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smtClean="0">
                        <a:latin typeface="Cambria Math" panose="02040503050406030204" pitchFamily="18" charset="0"/>
                        <a:ea typeface="Cambria Math" panose="02040503050406030204" pitchFamily="18" charset="0"/>
                      </a:rPr>
                      <m:t>∈</m:t>
                    </m:r>
                    <m:d>
                      <m:dPr>
                        <m:begChr m:val="["/>
                        <m:endChr m:val=""/>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m:t>
                        </m:r>
                      </m:e>
                    </m:d>
                    <m:r>
                      <a:rPr lang="en-US" altLang="ja-JP" b="0" i="1" smtClean="0">
                        <a:latin typeface="Cambria Math" panose="02040503050406030204" pitchFamily="18" charset="0"/>
                        <a:ea typeface="Cambria Math" panose="02040503050406030204" pitchFamily="18" charset="0"/>
                      </a:rPr>
                      <m:t>,</m:t>
                    </m:r>
                    <m:d>
                      <m:dPr>
                        <m:beg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oMath>
                </a14:m>
                <a:r>
                  <a:rPr kumimoji="1" lang="en-US" altLang="ja-JP" dirty="0"/>
                  <a:t>: </a:t>
                </a:r>
                <a:r>
                  <a:rPr kumimoji="1" lang="ja-JP" altLang="en-US"/>
                  <a:t>割引率</a:t>
                </a:r>
                <a:r>
                  <a:rPr lang="en-US" altLang="ja-JP" dirty="0"/>
                  <a:t>,</a:t>
                </a:r>
                <a:r>
                  <a:rPr kumimoji="1" lang="en-US" altLang="ja-JP" dirty="0"/>
                  <a:t> </a:t>
                </a:r>
                <a:r>
                  <a:rPr lang="ja-JP" altLang="en-US"/>
                  <a:t>小さい</a:t>
                </a:r>
                <a:r>
                  <a:rPr kumimoji="1" lang="ja-JP" altLang="en-US"/>
                  <a:t>ほど先のステップのコストを軽視</a:t>
                </a:r>
                <a:endParaRPr kumimoji="1"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kumimoji="1"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準備</a:t>
            </a:r>
            <a:r>
              <a:rPr lang="en-US" altLang="ja-JP" dirty="0"/>
              <a:t>: </a:t>
            </a:r>
            <a:r>
              <a:rPr kumimoji="1" lang="ja-JP" altLang="en-US"/>
              <a:t>強化学習の基礎知識</a:t>
            </a:r>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294696-03DC-0746-8037-5E2C27ACA029}"/>
                  </a:ext>
                </a:extLst>
              </p:cNvPr>
              <p:cNvSpPr txBox="1"/>
              <p:nvPr/>
            </p:nvSpPr>
            <p:spPr>
              <a:xfrm>
                <a:off x="2709800" y="1079273"/>
                <a:ext cx="2857321" cy="482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 altLang="ja-JP" i="1" smtClean="0">
                                      <a:latin typeface="Cambria Math" panose="02040503050406030204" pitchFamily="18" charset="0"/>
                                      <a:ea typeface="Cambria Math" panose="02040503050406030204" pitchFamily="18" charset="0"/>
                                    </a:rPr>
                                    <m:t>∙</m:t>
                                  </m:r>
                                </m:e>
                              </m:d>
                            </m:lim>
                          </m:limLow>
                        </m:fName>
                        <m:e>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b="0" i="1" smtClean="0">
                                      <a:latin typeface="Cambria Math" panose="02040503050406030204" pitchFamily="18" charset="0"/>
                                      <a:ea typeface="Cambria Math" panose="02040503050406030204" pitchFamily="18" charset="0"/>
                                    </a:rPr>
                                    <m:t>𝜋</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e>
                          </m:d>
                        </m:e>
                      </m:func>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𝐽</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𝜋</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BD294696-03DC-0746-8037-5E2C27ACA029}"/>
                  </a:ext>
                </a:extLst>
              </p:cNvPr>
              <p:cNvSpPr txBox="1">
                <a:spLocks noRot="1" noChangeAspect="1" noMove="1" noResize="1" noEditPoints="1" noAdjustHandles="1" noChangeArrowheads="1" noChangeShapeType="1" noTextEdit="1"/>
              </p:cNvSpPr>
              <p:nvPr/>
            </p:nvSpPr>
            <p:spPr>
              <a:xfrm>
                <a:off x="2709800" y="1079273"/>
                <a:ext cx="2857321" cy="4827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8922B6-3AC7-8C49-B04F-B52483D274E3}"/>
                  </a:ext>
                </a:extLst>
              </p:cNvPr>
              <p:cNvSpPr txBox="1"/>
              <p:nvPr/>
            </p:nvSpPr>
            <p:spPr>
              <a:xfrm>
                <a:off x="1657350" y="2874679"/>
                <a:ext cx="4089646"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𝔼</m:t>
                          </m:r>
                        </m:e>
                        <m:sub>
                          <m:r>
                            <a:rPr lang="en-US" altLang="ja-JP" b="0" i="1" smtClean="0">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b="0" i="1" smtClean="0">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e>
                      </m:d>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798922B6-3AC7-8C49-B04F-B52483D274E3}"/>
                  </a:ext>
                </a:extLst>
              </p:cNvPr>
              <p:cNvSpPr txBox="1">
                <a:spLocks noRot="1" noChangeAspect="1" noMove="1" noResize="1" noEditPoints="1" noAdjustHandles="1" noChangeArrowheads="1" noChangeShapeType="1" noTextEdit="1"/>
              </p:cNvSpPr>
              <p:nvPr/>
            </p:nvSpPr>
            <p:spPr>
              <a:xfrm>
                <a:off x="1657350" y="2874679"/>
                <a:ext cx="4089646" cy="847861"/>
              </a:xfrm>
              <a:prstGeom prst="rect">
                <a:avLst/>
              </a:prstGeom>
              <a:blipFill>
                <a:blip r:embed="rId4"/>
                <a:stretch>
                  <a:fillRect t="-98529" b="-1514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6091011"/>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6091011"/>
                <a:ext cx="4049250" cy="404983"/>
              </a:xfrm>
              <a:prstGeom prst="rect">
                <a:avLst/>
              </a:prstGeom>
              <a:blipFill>
                <a:blip r:embed="rId5"/>
                <a:stretch>
                  <a:fillRect b="-1290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6132863"/>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2"/>
          </p:cNvCxnSpPr>
          <p:nvPr/>
        </p:nvCxnSpPr>
        <p:spPr>
          <a:xfrm rot="5400000" flipH="1" flipV="1">
            <a:off x="1704863" y="2407061"/>
            <a:ext cx="128376" cy="2280803"/>
          </a:xfrm>
          <a:prstGeom prst="curvedConnector3">
            <a:avLst>
              <a:gd name="adj1" fmla="val -178071"/>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177244" y="330387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sp>
        <p:nvSpPr>
          <p:cNvPr id="5" name="スライド番号プレースホルダー 4">
            <a:extLst>
              <a:ext uri="{FF2B5EF4-FFF2-40B4-BE49-F238E27FC236}">
                <a16:creationId xmlns:a16="http://schemas.microsoft.com/office/drawing/2014/main" id="{F92C70E4-FCEC-3D4E-93D5-EFF814037702}"/>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/14</a:t>
            </a:r>
            <a:endParaRPr kumimoji="1" lang="en-US" altLang="ja-JP"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AE80320-CF26-B541-8B56-210D07A5F724}"/>
                  </a:ext>
                </a:extLst>
              </p:cNvPr>
              <p:cNvSpPr txBox="1"/>
              <p:nvPr/>
            </p:nvSpPr>
            <p:spPr>
              <a:xfrm>
                <a:off x="6324291" y="3173905"/>
                <a:ext cx="1532086"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rPr>
                      <m:t>𝑖</m:t>
                    </m:r>
                  </m:oMath>
                </a14:m>
                <a:r>
                  <a:rPr kumimoji="1" lang="en-US" altLang="ja-JP" dirty="0">
                    <a:latin typeface="Cambria" panose="02040503050406030204" pitchFamily="18" charset="0"/>
                  </a:rPr>
                  <a:t>: </a:t>
                </a:r>
                <a:r>
                  <a:rPr kumimoji="1" lang="ja-JP" altLang="en-US">
                    <a:latin typeface="Cambria" panose="02040503050406030204" pitchFamily="18" charset="0"/>
                  </a:rPr>
                  <a:t>ステップ数</a:t>
                </a:r>
              </a:p>
            </p:txBody>
          </p:sp>
        </mc:Choice>
        <mc:Fallback xmlns="">
          <p:sp>
            <p:nvSpPr>
              <p:cNvPr id="10" name="テキスト ボックス 9">
                <a:extLst>
                  <a:ext uri="{FF2B5EF4-FFF2-40B4-BE49-F238E27FC236}">
                    <a16:creationId xmlns:a16="http://schemas.microsoft.com/office/drawing/2014/main" id="{2AE80320-CF26-B541-8B56-210D07A5F724}"/>
                  </a:ext>
                </a:extLst>
              </p:cNvPr>
              <p:cNvSpPr txBox="1">
                <a:spLocks noRot="1" noChangeAspect="1" noMove="1" noResize="1" noEditPoints="1" noAdjustHandles="1" noChangeArrowheads="1" noChangeShapeType="1" noTextEdit="1"/>
              </p:cNvSpPr>
              <p:nvPr/>
            </p:nvSpPr>
            <p:spPr>
              <a:xfrm>
                <a:off x="6324291" y="3173905"/>
                <a:ext cx="1532086" cy="369332"/>
              </a:xfrm>
              <a:prstGeom prst="rect">
                <a:avLst/>
              </a:prstGeom>
              <a:blipFill>
                <a:blip r:embed="rId6"/>
                <a:stretch>
                  <a:fillRect t="-10000" r="-1639"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893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をもつニューラルネットワークで表現</a:t>
                </a:r>
                <a:endParaRPr kumimoji="1" lang="en-US" altLang="ja-JP" dirty="0"/>
              </a:p>
              <a:p>
                <a:endParaRPr lang="en-US" altLang="ja-JP" dirty="0"/>
              </a:p>
              <a:p>
                <a:r>
                  <a:rPr kumimoji="1" lang="ja-JP" altLang="en-US"/>
                  <a:t>評価関数</a:t>
                </a:r>
                <a14:m>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a14:m>
                <a:r>
                  <a:rPr kumimoji="1" lang="ja-JP" altLang="en-US"/>
                  <a:t>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[1]</a:t>
                </a:r>
              </a:p>
              <a:p>
                <a:pPr lvl="1"/>
                <a:r>
                  <a:rPr kumimoji="1" lang="ja-JP" altLang="en-US"/>
                  <a:t>方策</a:t>
                </a:r>
                <a:r>
                  <a:rPr lang="ja-JP" altLang="en-US"/>
                  <a:t>が状態</a:t>
                </a:r>
                <a14:m>
                  <m:oMath xmlns:m="http://schemas.openxmlformats.org/officeDocument/2006/math">
                    <m:r>
                      <a:rPr lang="en-US" altLang="ja-JP" b="0" i="1" smtClean="0">
                        <a:latin typeface="Cambria Math" panose="02040503050406030204" pitchFamily="18" charset="0"/>
                      </a:rPr>
                      <m:t>𝑠</m:t>
                    </m:r>
                  </m:oMath>
                </a14:m>
                <a:r>
                  <a:rPr lang="ja-JP" altLang="en-US"/>
                  <a:t>から行動</a:t>
                </a:r>
                <a14:m>
                  <m:oMath xmlns:m="http://schemas.openxmlformats.org/officeDocument/2006/math">
                    <m:r>
                      <a:rPr lang="en-US" altLang="ja-JP" b="0" i="1" smtClean="0">
                        <a:latin typeface="Cambria Math" panose="02040503050406030204" pitchFamily="18" charset="0"/>
                      </a:rPr>
                      <m:t>𝑎</m:t>
                    </m:r>
                  </m:oMath>
                </a14:m>
                <a:r>
                  <a:rPr lang="ja-JP" altLang="en-US"/>
                  <a:t>へ</a:t>
                </a:r>
                <a:r>
                  <a:rPr kumimoji="1" lang="ja-JP" altLang="en-US"/>
                  <a:t>の関数の場合の勾配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準備</a:t>
            </a:r>
            <a:r>
              <a:rPr lang="en-US" altLang="ja-JP" dirty="0"/>
              <a:t>: </a:t>
            </a:r>
            <a:r>
              <a:rPr kumimoji="1" lang="ja-JP" altLang="en-US"/>
              <a:t>方策勾配型</a:t>
            </a:r>
            <a:r>
              <a:rPr kumimoji="1" lang="en-US" altLang="ja-JP" dirty="0"/>
              <a:t>(</a:t>
            </a:r>
            <a:r>
              <a:rPr kumimoji="1" lang="ja-JP" altLang="en-US"/>
              <a:t>深層</a:t>
            </a:r>
            <a:r>
              <a:rPr kumimoji="1" lang="en-US" altLang="ja-JP" dirty="0"/>
              <a:t>)</a:t>
            </a:r>
            <a:r>
              <a:rPr kumimoji="1" lang="ja-JP" altLang="en-US"/>
              <a:t>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4918654" cy="400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b="0" i="1" smtClean="0">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b="0" i="1" smtClean="0">
                              <a:latin typeface="Cambria Math" panose="02040503050406030204" pitchFamily="18" charset="0"/>
                              <a:ea typeface="Cambria Math" panose="02040503050406030204" pitchFamily="18" charset="0"/>
                            </a:rPr>
                            <m:t>𝑎</m:t>
                          </m:r>
                        </m:sub>
                      </m:sSub>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4918654" cy="400879"/>
              </a:xfrm>
              <a:prstGeom prst="rect">
                <a:avLst/>
              </a:prstGeom>
              <a:blipFill>
                <a:blip r:embed="rId3"/>
                <a:stretch>
                  <a:fillRect b="-32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97408" y="4214887"/>
                <a:ext cx="4424801"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ea typeface="Cambria Math" panose="02040503050406030204" pitchFamily="18" charset="0"/>
                                </a:rPr>
                                <m:t>∞</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𝛾</m:t>
                                  </m:r>
                                </m:e>
                                <m:sup>
                                  <m:r>
                                    <a:rPr kumimoji="1" lang="en-US" altLang="ja-JP" b="0" i="1" smtClean="0">
                                      <a:latin typeface="Cambria Math" panose="02040503050406030204" pitchFamily="18" charset="0"/>
                                    </a:rPr>
                                    <m:t>𝑡</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ea typeface="Cambria Math" panose="02040503050406030204" pitchFamily="18" charset="0"/>
                                </a:rPr>
                                <m:t>ℙ</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e>
                          </m:nary>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97408" y="4214887"/>
                <a:ext cx="4424801" cy="847861"/>
              </a:xfrm>
              <a:prstGeom prst="rect">
                <a:avLst/>
              </a:prstGeom>
              <a:blipFill>
                <a:blip r:embed="rId4"/>
                <a:stretch>
                  <a:fillRect t="-11911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[1]: Silver et al., “Deterministic Policy Gradient Algorithms”, </a:t>
            </a:r>
            <a:r>
              <a:rPr kumimoji="1" lang="en-US" altLang="ja-JP" sz="1200" i="1" dirty="0">
                <a:latin typeface="Cambria" panose="02040503050406030204" pitchFamily="18" charset="0"/>
              </a:rPr>
              <a:t>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5" name="スライド番号プレースホルダー 4">
            <a:extLst>
              <a:ext uri="{FF2B5EF4-FFF2-40B4-BE49-F238E27FC236}">
                <a16:creationId xmlns:a16="http://schemas.microsoft.com/office/drawing/2014/main" id="{473C89BC-D9D2-B44B-95DA-45808930BD89}"/>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/14</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6B2B223-CE8F-8846-848C-1BB78CBAC14F}"/>
              </a:ext>
            </a:extLst>
          </p:cNvPr>
          <p:cNvSpPr>
            <a:spLocks noGrp="1"/>
          </p:cNvSpPr>
          <p:nvPr>
            <p:ph idx="1"/>
          </p:nvPr>
        </p:nvSpPr>
        <p:spPr/>
        <p:txBody>
          <a:bodyPr/>
          <a:lstStyle/>
          <a:p>
            <a:r>
              <a:rPr kumimoji="1" lang="ja-JP" altLang="en-US"/>
              <a:t>サンプル値制御</a:t>
            </a:r>
            <a:endParaRPr kumimoji="1" lang="en-US" altLang="ja-JP" dirty="0"/>
          </a:p>
          <a:p>
            <a:pPr lvl="1"/>
            <a:r>
              <a:rPr lang="ja-JP" altLang="en-US"/>
              <a:t>連続時間システムを一定時間間隔で制御する手法</a:t>
            </a:r>
            <a:endParaRPr lang="en-US" altLang="ja-JP" dirty="0"/>
          </a:p>
          <a:p>
            <a:pPr lvl="1"/>
            <a:r>
              <a:rPr lang="ja-JP" altLang="en-US"/>
              <a:t>各通信の間は</a:t>
            </a:r>
            <a:r>
              <a:rPr lang="en-US" altLang="ja-JP" dirty="0"/>
              <a:t>, </a:t>
            </a:r>
            <a:r>
              <a:rPr lang="ja-JP" altLang="en-US"/>
              <a:t>同じ入力を加え続ける</a:t>
            </a:r>
            <a:endParaRPr lang="en-US" altLang="ja-JP" dirty="0"/>
          </a:p>
          <a:p>
            <a:pPr lvl="1"/>
            <a:r>
              <a:rPr kumimoji="1" lang="ja-JP" altLang="en-US"/>
              <a:t>制御入力の変更が小さい場合は非効率な通信を行うことになる</a:t>
            </a:r>
            <a:endParaRPr kumimoji="1" lang="en-US" altLang="ja-JP" dirty="0"/>
          </a:p>
          <a:p>
            <a:pPr lvl="1"/>
            <a:endParaRPr lang="en-US" altLang="ja-JP" dirty="0"/>
          </a:p>
          <a:p>
            <a:pPr lvl="1"/>
            <a:endParaRPr lang="en-US" altLang="ja-JP" dirty="0"/>
          </a:p>
          <a:p>
            <a:r>
              <a:rPr kumimoji="1" lang="ja-JP" altLang="en-US"/>
              <a:t>セルフトリガー制御</a:t>
            </a:r>
            <a:endParaRPr kumimoji="1" lang="en-US" altLang="ja-JP" dirty="0"/>
          </a:p>
          <a:p>
            <a:pPr lvl="1"/>
            <a:r>
              <a:rPr lang="ja-JP" altLang="en-US"/>
              <a:t>システムの状態などから</a:t>
            </a:r>
            <a:r>
              <a:rPr lang="en-US" altLang="ja-JP" dirty="0"/>
              <a:t>, </a:t>
            </a:r>
            <a:r>
              <a:rPr lang="ja-JP" altLang="en-US"/>
              <a:t>次の通信時刻を制御器が臨機応変に決定</a:t>
            </a:r>
            <a:endParaRPr lang="en-US" altLang="ja-JP" dirty="0"/>
          </a:p>
        </p:txBody>
      </p:sp>
      <p:sp>
        <p:nvSpPr>
          <p:cNvPr id="3" name="タイトル 2">
            <a:extLst>
              <a:ext uri="{FF2B5EF4-FFF2-40B4-BE49-F238E27FC236}">
                <a16:creationId xmlns:a16="http://schemas.microsoft.com/office/drawing/2014/main" id="{549EDECA-2604-D043-9787-B4924C05939E}"/>
              </a:ext>
            </a:extLst>
          </p:cNvPr>
          <p:cNvSpPr>
            <a:spLocks noGrp="1"/>
          </p:cNvSpPr>
          <p:nvPr>
            <p:ph type="title"/>
          </p:nvPr>
        </p:nvSpPr>
        <p:spPr/>
        <p:txBody>
          <a:bodyPr/>
          <a:lstStyle/>
          <a:p>
            <a:r>
              <a:rPr lang="ja-JP" altLang="en-US"/>
              <a:t>イントロダクション</a:t>
            </a:r>
            <a:endParaRPr kumimoji="1" lang="ja-JP" altLang="en-US"/>
          </a:p>
        </p:txBody>
      </p:sp>
      <p:sp>
        <p:nvSpPr>
          <p:cNvPr id="4" name="日付プレースホルダー 3">
            <a:extLst>
              <a:ext uri="{FF2B5EF4-FFF2-40B4-BE49-F238E27FC236}">
                <a16:creationId xmlns:a16="http://schemas.microsoft.com/office/drawing/2014/main" id="{8F81DB70-B961-3547-A182-D78CE2E9807E}"/>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82E27B78-ACC0-1C48-9487-C8FC368090A3}"/>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/14</a:t>
            </a:r>
            <a:endParaRPr kumimoji="1" lang="en-US" altLang="ja-JP" dirty="0"/>
          </a:p>
        </p:txBody>
      </p:sp>
      <p:cxnSp>
        <p:nvCxnSpPr>
          <p:cNvPr id="6" name="直線矢印コネクタ 5">
            <a:extLst>
              <a:ext uri="{FF2B5EF4-FFF2-40B4-BE49-F238E27FC236}">
                <a16:creationId xmlns:a16="http://schemas.microsoft.com/office/drawing/2014/main" id="{CDC6B868-9510-A144-8307-CF7EF75ED112}"/>
              </a:ext>
            </a:extLst>
          </p:cNvPr>
          <p:cNvCxnSpPr>
            <a:cxnSpLocks/>
          </p:cNvCxnSpPr>
          <p:nvPr/>
        </p:nvCxnSpPr>
        <p:spPr>
          <a:xfrm>
            <a:off x="2011680" y="5649218"/>
            <a:ext cx="68114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6989433F-6D4B-C842-BD64-FF9510EE5CDF}"/>
              </a:ext>
            </a:extLst>
          </p:cNvPr>
          <p:cNvCxnSpPr>
            <a:cxnSpLocks/>
          </p:cNvCxnSpPr>
          <p:nvPr/>
        </p:nvCxnSpPr>
        <p:spPr>
          <a:xfrm flipV="1">
            <a:off x="2011680" y="4851592"/>
            <a:ext cx="6811495" cy="4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335F78D4-27F0-4E4D-A559-B09E7A7A952A}"/>
              </a:ext>
            </a:extLst>
          </p:cNvPr>
          <p:cNvSpPr/>
          <p:nvPr/>
        </p:nvSpPr>
        <p:spPr>
          <a:xfrm>
            <a:off x="2164773" y="481192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8EFD278E-9AE2-BA42-8D98-1DB75C360A45}"/>
              </a:ext>
            </a:extLst>
          </p:cNvPr>
          <p:cNvSpPr/>
          <p:nvPr/>
        </p:nvSpPr>
        <p:spPr>
          <a:xfrm>
            <a:off x="2547748"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E6FB6A2B-A7D5-B049-B6CF-DEF6361869F7}"/>
              </a:ext>
            </a:extLst>
          </p:cNvPr>
          <p:cNvSpPr/>
          <p:nvPr/>
        </p:nvSpPr>
        <p:spPr>
          <a:xfrm>
            <a:off x="2930723"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A265419-2CA6-8544-8DF4-E1CB32A5528C}"/>
              </a:ext>
            </a:extLst>
          </p:cNvPr>
          <p:cNvSpPr/>
          <p:nvPr/>
        </p:nvSpPr>
        <p:spPr>
          <a:xfrm>
            <a:off x="3313698"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9A28677F-E10A-F640-B729-CBFB7E702827}"/>
              </a:ext>
            </a:extLst>
          </p:cNvPr>
          <p:cNvSpPr/>
          <p:nvPr/>
        </p:nvSpPr>
        <p:spPr>
          <a:xfrm>
            <a:off x="3699556"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F25567E-42BE-1649-BD2A-E8C455BA08BC}"/>
              </a:ext>
            </a:extLst>
          </p:cNvPr>
          <p:cNvSpPr/>
          <p:nvPr/>
        </p:nvSpPr>
        <p:spPr>
          <a:xfrm>
            <a:off x="4082531"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5A71B911-2671-7848-8E6F-281360A794F2}"/>
              </a:ext>
            </a:extLst>
          </p:cNvPr>
          <p:cNvSpPr/>
          <p:nvPr/>
        </p:nvSpPr>
        <p:spPr>
          <a:xfrm>
            <a:off x="4465506"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22F92C43-70CE-7841-8883-9C77BBF83193}"/>
              </a:ext>
            </a:extLst>
          </p:cNvPr>
          <p:cNvSpPr/>
          <p:nvPr/>
        </p:nvSpPr>
        <p:spPr>
          <a:xfrm>
            <a:off x="4848481"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B30D02B3-A0EC-314C-AA9B-659F1BD08DA8}"/>
              </a:ext>
            </a:extLst>
          </p:cNvPr>
          <p:cNvSpPr/>
          <p:nvPr/>
        </p:nvSpPr>
        <p:spPr>
          <a:xfrm>
            <a:off x="5234339"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72075C14-5D87-4A48-A46C-A1A9908F70A6}"/>
              </a:ext>
            </a:extLst>
          </p:cNvPr>
          <p:cNvSpPr/>
          <p:nvPr/>
        </p:nvSpPr>
        <p:spPr>
          <a:xfrm>
            <a:off x="5617314"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59F6CD99-921E-7C48-8A92-4131D648F31D}"/>
              </a:ext>
            </a:extLst>
          </p:cNvPr>
          <p:cNvSpPr/>
          <p:nvPr/>
        </p:nvSpPr>
        <p:spPr>
          <a:xfrm>
            <a:off x="6000289"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1A12ADE-7D6C-FB43-BC86-E5A4D58B9265}"/>
              </a:ext>
            </a:extLst>
          </p:cNvPr>
          <p:cNvSpPr/>
          <p:nvPr/>
        </p:nvSpPr>
        <p:spPr>
          <a:xfrm>
            <a:off x="6383264"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65BF5F0-DFCC-114D-AF9D-88FD1EE401CB}"/>
              </a:ext>
            </a:extLst>
          </p:cNvPr>
          <p:cNvSpPr/>
          <p:nvPr/>
        </p:nvSpPr>
        <p:spPr>
          <a:xfrm>
            <a:off x="6769122"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AB9B80FB-ED1E-4443-AC20-14CEFE4943C9}"/>
              </a:ext>
            </a:extLst>
          </p:cNvPr>
          <p:cNvSpPr/>
          <p:nvPr/>
        </p:nvSpPr>
        <p:spPr>
          <a:xfrm>
            <a:off x="7152097" y="4807461"/>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BCCEC81-BFAE-1C4C-A711-D25D2B48355D}"/>
              </a:ext>
            </a:extLst>
          </p:cNvPr>
          <p:cNvSpPr/>
          <p:nvPr/>
        </p:nvSpPr>
        <p:spPr>
          <a:xfrm>
            <a:off x="7535072"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76F2F3F4-D2AC-D045-8C7C-46BAB2CBE46F}"/>
              </a:ext>
            </a:extLst>
          </p:cNvPr>
          <p:cNvSpPr/>
          <p:nvPr/>
        </p:nvSpPr>
        <p:spPr>
          <a:xfrm>
            <a:off x="7918047"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D1057355-2496-CD4C-BB39-41922F4E5C57}"/>
              </a:ext>
            </a:extLst>
          </p:cNvPr>
          <p:cNvSpPr/>
          <p:nvPr/>
        </p:nvSpPr>
        <p:spPr>
          <a:xfrm>
            <a:off x="8303905"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6D5E6EA1-B135-7F45-A5A2-F0AC332C5E6C}"/>
              </a:ext>
            </a:extLst>
          </p:cNvPr>
          <p:cNvSpPr/>
          <p:nvPr/>
        </p:nvSpPr>
        <p:spPr>
          <a:xfrm>
            <a:off x="2209880"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CB17553A-3897-254A-B111-CCB7CF803A60}"/>
              </a:ext>
            </a:extLst>
          </p:cNvPr>
          <p:cNvSpPr/>
          <p:nvPr/>
        </p:nvSpPr>
        <p:spPr>
          <a:xfrm>
            <a:off x="2930723"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9F21050C-FAEE-CC42-9435-9970BB76DA11}"/>
              </a:ext>
            </a:extLst>
          </p:cNvPr>
          <p:cNvSpPr/>
          <p:nvPr/>
        </p:nvSpPr>
        <p:spPr>
          <a:xfrm>
            <a:off x="3070153"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1A84496-4965-824E-BAAB-CFE37B0BE540}"/>
              </a:ext>
            </a:extLst>
          </p:cNvPr>
          <p:cNvSpPr/>
          <p:nvPr/>
        </p:nvSpPr>
        <p:spPr>
          <a:xfrm>
            <a:off x="3206797"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B2666AA0-F51E-7546-847B-A39767D246F0}"/>
              </a:ext>
            </a:extLst>
          </p:cNvPr>
          <p:cNvSpPr/>
          <p:nvPr/>
        </p:nvSpPr>
        <p:spPr>
          <a:xfrm>
            <a:off x="4154698"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4F879F94-4926-4C4C-8B43-07A53496C5D6}"/>
              </a:ext>
            </a:extLst>
          </p:cNvPr>
          <p:cNvSpPr/>
          <p:nvPr/>
        </p:nvSpPr>
        <p:spPr>
          <a:xfrm>
            <a:off x="5845765"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A6FDA090-53E9-B44C-A481-EA1689DCC3CD}"/>
              </a:ext>
            </a:extLst>
          </p:cNvPr>
          <p:cNvSpPr/>
          <p:nvPr/>
        </p:nvSpPr>
        <p:spPr>
          <a:xfrm>
            <a:off x="6706038"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8659429-35C7-5E40-B78A-AD21768B842F}"/>
              </a:ext>
            </a:extLst>
          </p:cNvPr>
          <p:cNvSpPr/>
          <p:nvPr/>
        </p:nvSpPr>
        <p:spPr>
          <a:xfrm>
            <a:off x="8039595"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47CDCF5-2600-DD41-983D-16BD84F74AF3}"/>
              </a:ext>
            </a:extLst>
          </p:cNvPr>
          <p:cNvSpPr txBox="1"/>
          <p:nvPr/>
        </p:nvSpPr>
        <p:spPr>
          <a:xfrm>
            <a:off x="353304" y="4672290"/>
            <a:ext cx="1338828" cy="369332"/>
          </a:xfrm>
          <a:prstGeom prst="rect">
            <a:avLst/>
          </a:prstGeom>
          <a:noFill/>
        </p:spPr>
        <p:txBody>
          <a:bodyPr wrap="none" rtlCol="0">
            <a:spAutoFit/>
          </a:bodyPr>
          <a:lstStyle/>
          <a:p>
            <a:pPr algn="l"/>
            <a:r>
              <a:rPr kumimoji="1" lang="ja-JP" altLang="en-US">
                <a:latin typeface="Cambria" panose="02040503050406030204" pitchFamily="18" charset="0"/>
              </a:rPr>
              <a:t>サンプル値</a:t>
            </a:r>
          </a:p>
        </p:txBody>
      </p:sp>
      <p:sp>
        <p:nvSpPr>
          <p:cNvPr id="42" name="テキスト ボックス 41">
            <a:extLst>
              <a:ext uri="{FF2B5EF4-FFF2-40B4-BE49-F238E27FC236}">
                <a16:creationId xmlns:a16="http://schemas.microsoft.com/office/drawing/2014/main" id="{18CD313B-849D-2140-AD76-28FEB37C729C}"/>
              </a:ext>
            </a:extLst>
          </p:cNvPr>
          <p:cNvSpPr txBox="1"/>
          <p:nvPr/>
        </p:nvSpPr>
        <p:spPr>
          <a:xfrm>
            <a:off x="122471" y="5464552"/>
            <a:ext cx="1800493" cy="369332"/>
          </a:xfrm>
          <a:prstGeom prst="rect">
            <a:avLst/>
          </a:prstGeom>
          <a:noFill/>
        </p:spPr>
        <p:txBody>
          <a:bodyPr wrap="none" rtlCol="0">
            <a:spAutoFit/>
          </a:bodyPr>
          <a:lstStyle/>
          <a:p>
            <a:pPr algn="l"/>
            <a:r>
              <a:rPr kumimoji="1" lang="ja-JP" altLang="en-US">
                <a:latin typeface="Cambria" panose="02040503050406030204" pitchFamily="18" charset="0"/>
              </a:rPr>
              <a:t>セルフトリガー</a:t>
            </a:r>
          </a:p>
        </p:txBody>
      </p:sp>
    </p:spTree>
    <p:extLst>
      <p:ext uri="{BB962C8B-B14F-4D97-AF65-F5344CB8AC3E}">
        <p14:creationId xmlns:p14="http://schemas.microsoft.com/office/powerpoint/2010/main" val="227896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r>
                  <a:rPr kumimoji="1" lang="en-US" altLang="ja-JP" dirty="0"/>
                  <a:t>1</a:t>
                </a:r>
                <a:r>
                  <a:rPr kumimoji="1" lang="ja-JP" altLang="en-US"/>
                  <a:t>ステップの最適化による手法</a:t>
                </a:r>
                <a:endParaRPr kumimoji="1" lang="en-US" altLang="ja-JP" dirty="0"/>
              </a:p>
              <a:p>
                <a:pPr lvl="1"/>
                <a:r>
                  <a:rPr lang="en-US" altLang="ja-JP" dirty="0"/>
                  <a:t>[2]</a:t>
                </a:r>
                <a:r>
                  <a:rPr lang="ja-JP" altLang="en-US"/>
                  <a:t>は連続時間システムに対して</a:t>
                </a:r>
                <a:endParaRPr lang="en-US" altLang="ja-JP" dirty="0"/>
              </a:p>
              <a:p>
                <a:pPr lvl="1"/>
                <a:endParaRPr kumimoji="1" lang="en-US" altLang="ja-JP" dirty="0"/>
              </a:p>
              <a:p>
                <a:pPr lvl="3"/>
                <a:endParaRPr kumimoji="1" lang="en-US" altLang="ja-JP" dirty="0"/>
              </a:p>
              <a:p>
                <a:pPr lvl="1"/>
                <a:endParaRPr kumimoji="1" lang="en-US" altLang="ja-JP" dirty="0"/>
              </a:p>
              <a:p>
                <a:pPr marL="457200" lvl="1" indent="0">
                  <a:buNone/>
                </a:pPr>
                <a:r>
                  <a:rPr lang="ja-JP" altLang="en-US"/>
                  <a:t>　の解</a:t>
                </a:r>
                <a14:m>
                  <m:oMath xmlns:m="http://schemas.openxmlformats.org/officeDocument/2006/math">
                    <m:r>
                      <a:rPr lang="en-US" altLang="ja-JP" i="1">
                        <a:latin typeface="Cambria Math" panose="02040503050406030204" pitchFamily="18" charset="0"/>
                      </a:rPr>
                      <m:t>𝑢</m:t>
                    </m:r>
                  </m:oMath>
                </a14:m>
                <a:r>
                  <a:rPr lang="ja-JP" altLang="en-US"/>
                  <a:t>を加え続けたときに</a:t>
                </a:r>
                <a:r>
                  <a:rPr lang="en-US" altLang="ja-JP" dirty="0"/>
                  <a:t>, </a:t>
                </a:r>
                <a:r>
                  <a:rPr lang="ja-JP" altLang="en-US"/>
                  <a:t>次ステップでのリアプノフ関数</a:t>
                </a:r>
                <a14:m>
                  <m:oMath xmlns:m="http://schemas.openxmlformats.org/officeDocument/2006/math">
                    <m:r>
                      <a:rPr lang="en-US" altLang="ja-JP" i="1">
                        <a:latin typeface="Cambria Math" panose="02040503050406030204" pitchFamily="18" charset="0"/>
                      </a:rPr>
                      <m:t>𝑉</m:t>
                    </m:r>
                  </m:oMath>
                </a14:m>
                <a:endParaRPr lang="en-US" altLang="ja-JP" dirty="0"/>
              </a:p>
              <a:p>
                <a:pPr marL="457200" lvl="1" indent="0">
                  <a:buNone/>
                </a:pPr>
                <a:r>
                  <a:rPr lang="ja-JP" altLang="en-US"/>
                  <a:t>　の値が減少する最大の通信時間</a:t>
                </a:r>
                <a14:m>
                  <m:oMath xmlns:m="http://schemas.openxmlformats.org/officeDocument/2006/math">
                    <m:r>
                      <a:rPr lang="ja-JP" altLang="en-US" i="1" smtClean="0">
                        <a:latin typeface="Cambria Math" panose="02040503050406030204" pitchFamily="18" charset="0"/>
                      </a:rPr>
                      <m:t>𝜏</m:t>
                    </m:r>
                  </m:oMath>
                </a14:m>
                <a:r>
                  <a:rPr lang="ja-JP" altLang="en-US"/>
                  <a:t>を選択する手法を提案した</a:t>
                </a:r>
                <a:endParaRPr kumimoji="1" lang="en-US" altLang="ja-JP" dirty="0"/>
              </a:p>
              <a:p>
                <a:pPr marL="0" indent="0">
                  <a:buNone/>
                </a:pPr>
                <a:endParaRPr lang="en-US" altLang="ja-JP" dirty="0"/>
              </a:p>
              <a:p>
                <a:pPr marL="0" indent="0">
                  <a:buNone/>
                </a:pPr>
                <a:endParaRPr lang="en-US" altLang="ja-JP" dirty="0"/>
              </a:p>
              <a:p>
                <a:r>
                  <a:rPr lang="ja-JP" altLang="en-US"/>
                  <a:t>長時間の</a:t>
                </a:r>
                <a:r>
                  <a:rPr kumimoji="1" lang="ja-JP" altLang="en-US"/>
                  <a:t>制御全体における</a:t>
                </a:r>
                <a:r>
                  <a:rPr kumimoji="1" lang="en-US" altLang="ja-JP" dirty="0"/>
                  <a:t>, </a:t>
                </a:r>
                <a:r>
                  <a:rPr kumimoji="1" lang="ja-JP" altLang="en-US"/>
                  <a:t>通信</a:t>
                </a:r>
                <a:r>
                  <a:rPr lang="ja-JP" altLang="en-US"/>
                  <a:t>コストの</a:t>
                </a:r>
                <a:r>
                  <a:rPr kumimoji="1" lang="ja-JP" altLang="en-US"/>
                  <a:t>最適性は考慮</a:t>
                </a:r>
                <a:r>
                  <a:rPr lang="ja-JP" altLang="en-US"/>
                  <a:t>し</a:t>
                </a:r>
                <a:r>
                  <a:rPr kumimoji="1" lang="ja-JP" altLang="en-US"/>
                  <a:t>ていない</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2"/>
                <a:stretch>
                  <a:fillRect l="-582" t="-144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630312" y="1824093"/>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630312" y="1824093"/>
                <a:ext cx="1055738" cy="4585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630312" y="2253483"/>
                <a:ext cx="3812261" cy="403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0 </m:t>
                          </m:r>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630312" y="2253483"/>
                <a:ext cx="3812261" cy="403124"/>
              </a:xfrm>
              <a:prstGeom prst="rect">
                <a:avLst/>
              </a:prstGeom>
              <a:blipFill>
                <a:blip r:embed="rId4"/>
                <a:stretch>
                  <a:fillRect b="-12121"/>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0948D9F-4583-3345-8018-979ACF9E933E}"/>
              </a:ext>
            </a:extLst>
          </p:cNvPr>
          <p:cNvPicPr>
            <a:picLocks noChangeAspect="1"/>
          </p:cNvPicPr>
          <p:nvPr/>
        </p:nvPicPr>
        <p:blipFill>
          <a:blip r:embed="rId5"/>
          <a:stretch>
            <a:fillRect/>
          </a:stretch>
        </p:blipFill>
        <p:spPr>
          <a:xfrm>
            <a:off x="2158181" y="2282680"/>
            <a:ext cx="2640693" cy="392926"/>
          </a:xfrm>
          <a:prstGeom prst="rect">
            <a:avLst/>
          </a:prstGeom>
        </p:spPr>
      </p:pic>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6202302" y="2364843"/>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6208480" y="1367640"/>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6202302"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6208480" y="1560823"/>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7386491"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7473443" y="1011032"/>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𝑉</m:t>
                      </m:r>
                    </m:oMath>
                  </m:oMathPara>
                </a14:m>
                <a:endParaRPr kumimoji="1" lang="ja-JP" altLang="en-US">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7473443" y="1011032"/>
                <a:ext cx="387542"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7739659" y="2172975"/>
                <a:ext cx="346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𝜏</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7739659" y="2172975"/>
                <a:ext cx="346698" cy="369332"/>
              </a:xfrm>
              <a:prstGeom prst="rect">
                <a:avLst/>
              </a:prstGeom>
              <a:blipFill>
                <a:blip r:embed="rId7"/>
                <a:stretch>
                  <a:fillRect/>
                </a:stretch>
              </a:blipFill>
            </p:spPr>
            <p:txBody>
              <a:bodyPr/>
              <a:lstStyle/>
              <a:p>
                <a:r>
                  <a:rPr lang="ja-JP" altLang="en-US">
                    <a:noFill/>
                  </a:rPr>
                  <a:t> </a:t>
                </a:r>
              </a:p>
            </p:txBody>
          </p:sp>
        </mc:Fallback>
      </mc:AlternateContent>
      <p:sp>
        <p:nvSpPr>
          <p:cNvPr id="29" name="星 5 28">
            <a:extLst>
              <a:ext uri="{FF2B5EF4-FFF2-40B4-BE49-F238E27FC236}">
                <a16:creationId xmlns:a16="http://schemas.microsoft.com/office/drawing/2014/main" id="{9A86D435-494B-564F-887E-CFDF0019805E}"/>
              </a:ext>
            </a:extLst>
          </p:cNvPr>
          <p:cNvSpPr/>
          <p:nvPr/>
        </p:nvSpPr>
        <p:spPr>
          <a:xfrm>
            <a:off x="7295051" y="2289076"/>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スライド番号プレースホルダー 29">
            <a:extLst>
              <a:ext uri="{FF2B5EF4-FFF2-40B4-BE49-F238E27FC236}">
                <a16:creationId xmlns:a16="http://schemas.microsoft.com/office/drawing/2014/main" id="{AF494FDA-1CA3-774E-9035-F01B53391C42}"/>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/14</a:t>
            </a:r>
            <a:endParaRPr kumimoji="1" lang="en-US" altLang="ja-JP" dirty="0"/>
          </a:p>
        </p:txBody>
      </p:sp>
      <p:sp>
        <p:nvSpPr>
          <p:cNvPr id="17" name="正方形/長方形 16">
            <a:extLst>
              <a:ext uri="{FF2B5EF4-FFF2-40B4-BE49-F238E27FC236}">
                <a16:creationId xmlns:a16="http://schemas.microsoft.com/office/drawing/2014/main" id="{A5ECAC78-C609-E645-9DE1-6CA51D1C6D52}"/>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[2]: Silver et al., “Deterministic Policy Gradient Algorithms”, </a:t>
            </a:r>
            <a:r>
              <a:rPr kumimoji="1" lang="en-US" altLang="ja-JP" sz="1200" i="1" dirty="0">
                <a:latin typeface="Cambria" panose="02040503050406030204" pitchFamily="18" charset="0"/>
              </a:rPr>
              <a:t>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Tree>
    <p:extLst>
      <p:ext uri="{BB962C8B-B14F-4D97-AF65-F5344CB8AC3E}">
        <p14:creationId xmlns:p14="http://schemas.microsoft.com/office/powerpoint/2010/main" val="405205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lvl="1"/>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sup>
                    </m:sSup>
                  </m:oMath>
                </a14:m>
                <a:r>
                  <a:rPr kumimoji="1" lang="en-US" altLang="ja-JP" dirty="0"/>
                  <a:t>: </a:t>
                </a:r>
                <a:r>
                  <a:rPr kumimoji="1" lang="ja-JP" altLang="en-US"/>
                  <a:t>割引率</a:t>
                </a:r>
                <a:r>
                  <a:rPr kumimoji="1" lang="en-US" altLang="ja-JP" dirty="0"/>
                  <a:t>, </a:t>
                </a:r>
                <a:r>
                  <a:rPr lang="ja-JP" altLang="en-US"/>
                  <a:t>小さいほど直近のコストを軽視</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𝐶</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r>
                  <a:rPr lang="ja-JP" altLang="en-US" dirty="0"/>
                  <a:t>時刻</a:t>
                </a:r>
                <a14:m>
                  <m:oMath xmlns:m="http://schemas.openxmlformats.org/officeDocument/2006/math">
                    <m:r>
                      <a:rPr lang="en-US" altLang="ja-JP" i="1">
                        <a:latin typeface="Cambria Math" panose="02040503050406030204" pitchFamily="18" charset="0"/>
                        <a:ea typeface="Cambria Math" panose="02040503050406030204" pitchFamily="18" charset="0"/>
                      </a:rPr>
                      <m:t>𝑡</m:t>
                    </m:r>
                  </m:oMath>
                </a14:m>
                <a:r>
                  <a:rPr kumimoji="1" lang="ja-JP" altLang="en-US"/>
                  <a:t>において通信をしたかどうかの</a:t>
                </a:r>
                <a:r>
                  <a:rPr kumimoji="1" lang="en-US" altLang="ja-JP" dirty="0"/>
                  <a:t>0,1</a:t>
                </a:r>
                <a:r>
                  <a:rPr kumimoji="1" lang="ja-JP" altLang="en-US"/>
                  <a:t>変数</a:t>
                </a:r>
                <a:endParaRPr kumimoji="1"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𝑢</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oMath>
                </a14:m>
                <a:r>
                  <a:rPr kumimoji="1" lang="en-US" altLang="ja-JP" dirty="0"/>
                  <a:t>, </a:t>
                </a:r>
                <a14:m>
                  <m:oMath xmlns:m="http://schemas.openxmlformats.org/officeDocument/2006/math">
                    <m:r>
                      <a:rPr lang="en-US" altLang="ja-JP" i="1">
                        <a:latin typeface="Cambria Math" panose="02040503050406030204" pitchFamily="18" charset="0"/>
                        <a:ea typeface="Cambria Math" panose="02040503050406030204" pitchFamily="18" charset="0"/>
                      </a:rPr>
                      <m:t>𝐶</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lang="ja-JP" altLang="en-US" dirty="0"/>
                  <a:t>は方策</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oMath>
                </a14:m>
                <a:r>
                  <a:rPr lang="ja-JP" altLang="en-US"/>
                  <a:t>によって決定</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𝐹</m:t>
                    </m:r>
                  </m:oMath>
                </a14:m>
                <a:r>
                  <a:rPr kumimoji="1" lang="en-US" altLang="ja-JP" dirty="0"/>
                  <a:t>: </a:t>
                </a:r>
                <a:r>
                  <a:rPr kumimoji="1" lang="ja-JP" altLang="en-US"/>
                  <a:t>ハイパーパラメータ</a:t>
                </a:r>
                <a:endParaRPr kumimoji="1" lang="en-US" altLang="ja-JP"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3"/>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645759"/>
            <a:ext cx="7987254" cy="1783241"/>
            <a:chOff x="772732" y="1622899"/>
            <a:chExt cx="7987254"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843686" cy="1132717"/>
              <a:chOff x="1411042" y="1781897"/>
              <a:chExt cx="7843686"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113399" cy="4530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 altLang="ja-JP" i="1" smtClean="0">
                                      <a:latin typeface="Cambria Math" panose="02040503050406030204" pitchFamily="18" charset="0"/>
                                      <a:ea typeface="Cambria Math" panose="02040503050406030204" pitchFamily="18" charset="0"/>
                                    </a:rPr>
                                    <m:t>𝜃</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3FE58397-BAFF-9E47-B347-7FFF0FE17BCB}"/>
                      </a:ext>
                    </a:extLst>
                  </p:cNvPr>
                  <p:cNvSpPr txBox="1">
                    <a:spLocks noRot="1" noChangeAspect="1" noMove="1" noResize="1" noEditPoints="1" noAdjustHandles="1" noChangeArrowheads="1" noChangeShapeType="1" noTextEdit="1"/>
                  </p:cNvSpPr>
                  <p:nvPr/>
                </p:nvSpPr>
                <p:spPr>
                  <a:xfrm>
                    <a:off x="1423921" y="1781897"/>
                    <a:ext cx="2113399" cy="45300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843686"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𝛽𝛿</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𝐶</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843686" cy="691664"/>
                  </a:xfrm>
                  <a:prstGeom prst="rect">
                    <a:avLst/>
                  </a:prstGeom>
                  <a:blipFill>
                    <a:blip r:embed="rId5"/>
                    <a:stretch>
                      <a:fillRect t="-158182"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987254"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6"/>
                  <a:stretch>
                    <a:fillRect b="-13333"/>
                  </a:stretch>
                </a:blipFill>
              </p:spPr>
              <p:txBody>
                <a:bodyPr/>
                <a:lstStyle/>
                <a:p>
                  <a:r>
                    <a:rPr lang="ja-JP" altLang="en-US">
                      <a:noFill/>
                    </a:rPr>
                    <a:t> </a:t>
                  </a:r>
                </a:p>
              </p:txBody>
            </p:sp>
          </mc:Fallback>
        </mc:AlternateContent>
      </p:grpSp>
      <p:sp>
        <p:nvSpPr>
          <p:cNvPr id="5" name="スライド番号プレースホルダー 4">
            <a:extLst>
              <a:ext uri="{FF2B5EF4-FFF2-40B4-BE49-F238E27FC236}">
                <a16:creationId xmlns:a16="http://schemas.microsoft.com/office/drawing/2014/main" id="{A360D608-217C-534B-9205-5983146A31E6}"/>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/14</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強化学習はステップ毎のコストの和に対する最適化問題</a:t>
                </a:r>
                <a:endParaRPr kumimoji="1" lang="en-US" altLang="ja-JP" dirty="0"/>
              </a:p>
              <a:p>
                <a:r>
                  <a:rPr kumimoji="1" lang="ja-JP" altLang="en-US"/>
                  <a:t>通信することを</a:t>
                </a:r>
                <a:r>
                  <a:rPr kumimoji="1" lang="en-US" altLang="ja-JP" dirty="0"/>
                  <a:t>1</a:t>
                </a:r>
                <a:r>
                  <a:rPr lang="ja-JP" altLang="en-US"/>
                  <a:t>つ</a:t>
                </a:r>
                <a:r>
                  <a:rPr kumimoji="1" lang="ja-JP" altLang="en-US"/>
                  <a:t>のステップとみなして</a:t>
                </a:r>
                <a:r>
                  <a:rPr kumimoji="1" lang="en-US" altLang="ja-JP" dirty="0"/>
                  <a:t>, </a:t>
                </a:r>
                <a:r>
                  <a:rPr kumimoji="1" lang="ja-JP" altLang="en-US"/>
                  <a:t>価値関数を分解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𝑄</m:t>
                    </m:r>
                  </m:oMath>
                </a14:m>
                <a:r>
                  <a:rPr kumimoji="1" lang="ja-JP" altLang="en-US"/>
                  <a:t>関数のベルマン方程式</a:t>
                </a:r>
                <a:endParaRPr kumimoji="1" lang="en-US" altLang="ja-JP" dirty="0"/>
              </a:p>
              <a:p>
                <a:endParaRPr lang="en-US" altLang="ja-JP" dirty="0"/>
              </a:p>
              <a:p>
                <a:endParaRPr kumimoji="1" lang="en-US" altLang="ja-JP" dirty="0"/>
              </a:p>
              <a:p>
                <a:pPr lvl="1"/>
                <a:r>
                  <a:rPr lang="ja-JP" altLang="en-US"/>
                  <a:t>次ステップ以降の価値にかかる割引率が</a:t>
                </a:r>
                <a14:m>
                  <m:oMath xmlns:m="http://schemas.openxmlformats.org/officeDocument/2006/math">
                    <m:r>
                      <a:rPr lang="ja-JP" altLang="en-US" i="1" smtClean="0">
                        <a:latin typeface="Cambria Math" panose="02040503050406030204" pitchFamily="18" charset="0"/>
                      </a:rPr>
                      <m:t>𝜏</m:t>
                    </m:r>
                  </m:oMath>
                </a14:m>
                <a:r>
                  <a:rPr kumimoji="1" lang="ja-JP" altLang="en-US"/>
                  <a:t>によって変動する</a:t>
                </a:r>
                <a:endParaRPr kumimoji="1" lang="en-US" altLang="ja-JP" dirty="0"/>
              </a:p>
              <a:p>
                <a:pPr lvl="1"/>
                <a:r>
                  <a:rPr kumimoji="1" lang="ja-JP" altLang="en-US"/>
                  <a:t>決定的方策勾配定理が使えない</a:t>
                </a:r>
              </a:p>
            </p:txBody>
          </p:sp>
        </mc:Choice>
        <mc:Fallback xmlns="">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3"/>
                <a:stretch>
                  <a:fillRect l="-598" t="-1266" b="-50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強化学習問題としての定式化</a:t>
            </a:r>
            <a:endParaRPr kumimoji="1" lang="ja-JP" altLang="en-US"/>
          </a:p>
        </p:txBody>
      </p:sp>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78032" y="197991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smtClean="0">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𝑄𝑠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𝑅𝑢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𝛽𝛿</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𝐶</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78032" y="1979912"/>
                <a:ext cx="7408503" cy="691664"/>
              </a:xfrm>
              <a:prstGeom prst="rect">
                <a:avLst/>
              </a:prstGeom>
              <a:blipFill>
                <a:blip r:embed="rId4"/>
                <a:stretch>
                  <a:fillRect t="-162963" b="-242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470205" y="2671576"/>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470205" y="2671576"/>
                <a:ext cx="6526082" cy="847861"/>
              </a:xfrm>
              <a:prstGeom prst="rect">
                <a:avLst/>
              </a:prstGeom>
              <a:blipFill>
                <a:blip r:embed="rId5"/>
                <a:stretch>
                  <a:fillRect l="-5825" t="-119118" b="-18382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828554" y="341256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540841" y="3475083"/>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540841" y="3475083"/>
                <a:ext cx="2435026" cy="369332"/>
              </a:xfrm>
              <a:prstGeom prst="rect">
                <a:avLst/>
              </a:prstGeom>
              <a:blipFill>
                <a:blip r:embed="rId6"/>
                <a:stretch>
                  <a:fillRect l="-1554" t="-666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64792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647922"/>
                <a:ext cx="6995698" cy="403765"/>
              </a:xfrm>
              <a:prstGeom prst="rect">
                <a:avLst/>
              </a:prstGeom>
              <a:blipFill>
                <a:blip r:embed="rId7"/>
                <a:stretch>
                  <a:fillRect b="-909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1FEA713-3EF7-214D-82E9-016084480DC8}"/>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/14</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r>
                  <a:rPr kumimoji="1" lang="ja-JP" altLang="en-US"/>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で</a:t>
                </a:r>
                <a14:m>
                  <m:oMath xmlns:m="http://schemas.openxmlformats.org/officeDocument/2006/math">
                    <m:r>
                      <a:rPr lang="en-US" altLang="ja-JP" b="0" i="1" smtClean="0">
                        <a:latin typeface="Cambria Math" panose="02040503050406030204" pitchFamily="18" charset="0"/>
                      </a:rPr>
                      <m:t>𝑖</m:t>
                    </m:r>
                  </m:oMath>
                </a14:m>
                <a:r>
                  <a:rPr kumimoji="1" lang="ja-JP" altLang="en-US"/>
                  <a:t>ステップ制御して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kumimoji="1" lang="ja-JP" altLang="en-US"/>
                  <a:t>にいる確率</a:t>
                </a:r>
                <a:endParaRPr kumimoji="1" lang="en-US" altLang="ja-JP" dirty="0"/>
              </a:p>
              <a:p>
                <a:pPr lvl="1"/>
                <a:endParaRPr lang="en-US" altLang="ja-JP" dirty="0"/>
              </a:p>
              <a:p>
                <a:pPr lvl="1"/>
                <a:r>
                  <a:rPr kumimoji="1" lang="ja-JP" altLang="en-US"/>
                  <a:t>方策</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oMath>
                </a14:m>
                <a:r>
                  <a:rPr kumimoji="1" lang="ja-JP" altLang="en-US"/>
                  <a:t>での制御パス</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oMath>
                </a14:m>
                <a:r>
                  <a:rPr kumimoji="1" lang="ja-JP" altLang="en-US"/>
                  <a:t>に対する</a:t>
                </a:r>
                <a:r>
                  <a:rPr kumimoji="1" lang="ja-JP" altLang="en-US">
                    <a:solidFill>
                      <a:schemeClr val="accent1">
                        <a:lumMod val="75000"/>
                      </a:schemeClr>
                    </a:solidFill>
                  </a:rPr>
                  <a:t>青文字部</a:t>
                </a:r>
                <a:r>
                  <a:rPr kumimoji="1" lang="ja-JP" altLang="en-US"/>
                  <a:t>の和の期待値</a:t>
                </a:r>
                <a:endParaRPr kumimoji="1" lang="en-US" altLang="ja-JP" dirty="0"/>
              </a:p>
              <a:p>
                <a:pPr lvl="2"/>
                <a:r>
                  <a:rPr lang="ja-JP" altLang="en-US"/>
                  <a:t>方策更新毎に、何本ものパスをシミュレーションするのは非現実的</a:t>
                </a:r>
                <a:endParaRPr kumimoji="1"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614822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nary>
                              <m:naryPr>
                                <m:supHide m:val="on"/>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𝑆</m:t>
                                </m:r>
                              </m:sub>
                              <m:sup/>
                              <m:e>
                                <m:r>
                                  <a:rPr kumimoji="1" lang="en-US" altLang="ja-JP" i="1" smtClean="0">
                                    <a:latin typeface="Cambria Math" panose="02040503050406030204" pitchFamily="18" charset="0"/>
                                    <a:ea typeface="Cambria Math" panose="02040503050406030204" pitchFamily="18" charset="0"/>
                                  </a:rPr>
                                  <m:t>⋯</m:t>
                                </m:r>
                                <m:nary>
                                  <m:naryPr>
                                    <m:supHide m:val="on"/>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𝑆</m:t>
                                    </m:r>
                                  </m:sub>
                                  <m:sup/>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m:rPr>
                                        <m:sty m:val="p"/>
                                      </m:rPr>
                                      <a:rPr kumimoji="1" lang="en-US" altLang="ja-JP">
                                        <a:latin typeface="Cambria Math" panose="02040503050406030204" pitchFamily="18" charset="0"/>
                                      </a:rPr>
                                      <m:t>Pr</m:t>
                                    </m:r>
                                    <m:r>
                                      <a:rPr kumimoji="1" lang="en-US" altLang="ja-JP" i="1">
                                        <a:latin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i="1">
                                        <a:latin typeface="Cambria Math" panose="02040503050406030204" pitchFamily="18" charset="0"/>
                                      </a:rPr>
                                      <m:t>)</m:t>
                                    </m:r>
                                  </m:e>
                                </m:nary>
                              </m:e>
                            </m:nary>
                          </m:e>
                        </m:nary>
                        <m:r>
                          <a:rPr kumimoji="1" lang="en-US" altLang="ja-JP" i="1">
                            <a:latin typeface="Cambria Math" panose="02040503050406030204" pitchFamily="18" charset="0"/>
                            <a:ea typeface="Cambria Math" panose="02040503050406030204" pitchFamily="18" charset="0"/>
                          </a:rPr>
                          <m:t>⋯</m:t>
                        </m:r>
                        <m:r>
                          <m:rPr>
                            <m:sty m:val="p"/>
                          </m:rPr>
                          <a:rPr kumimoji="1" lang="en-US" altLang="ja-JP">
                            <a:latin typeface="Cambria Math" panose="02040503050406030204" pitchFamily="18" charset="0"/>
                          </a:rPr>
                          <m:t>Pr</m:t>
                        </m:r>
                        <m:r>
                          <a:rPr kumimoji="1" lang="en-US" altLang="ja-JP" i="1">
                            <a:latin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,1,</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i="1">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6148222" cy="847861"/>
                </a:xfrm>
                <a:prstGeom prst="rect">
                  <a:avLst/>
                </a:prstGeom>
                <a:blipFill>
                  <a:blip r:embed="rId4"/>
                  <a:stretch>
                    <a:fillRect l="-7835"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ctrlPr>
                          </m:sSupPr>
                          <m:e>
                            <m: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t>𝑒</m:t>
                            </m:r>
                          </m:e>
                          <m:sup>
                            <m: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t>−</m:t>
                            </m:r>
                            <m: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t>𝛼</m:t>
                            </m:r>
                            <m:sSub>
                              <m:sSubPr>
                                <m:ctrlP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𝑡</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i="1">
                                    <a:solidFill>
                                      <a:schemeClr val="accent1">
                                        <a:lumMod val="75000"/>
                                      </a:schemeClr>
                                    </a:solidFill>
                                    <a:latin typeface="Cambria Math" panose="02040503050406030204" pitchFamily="18" charset="0"/>
                                  </a:rPr>
                                </m:ctrlPr>
                              </m:sSubPr>
                              <m:e>
                                <m:r>
                                  <m:rPr>
                                    <m:sty m:val="p"/>
                                  </m:rP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accent1">
                                        <a:lumMod val="75000"/>
                                      </a:schemeClr>
                                    </a:solidFill>
                                    <a:latin typeface="Cambria Math" panose="02040503050406030204" pitchFamily="18" charset="0"/>
                                  </a:rPr>
                                </m:ctrlPr>
                              </m:sSubPr>
                              <m:e>
                                <m:r>
                                  <m:rPr>
                                    <m:sty m:val="p"/>
                                  </m:rP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𝑎</m:t>
                                </m:r>
                              </m:sub>
                            </m:sSub>
                            <m:sSup>
                              <m:sSupPr>
                                <m:ctrlPr>
                                  <a:rPr lang="en-US" altLang="ja-JP" i="1">
                                    <a:solidFill>
                                      <a:schemeClr val="accent1">
                                        <a:lumMod val="75000"/>
                                      </a:schemeClr>
                                    </a:solidFill>
                                    <a:latin typeface="Cambria Math" panose="02040503050406030204" pitchFamily="18" charset="0"/>
                                    <a:ea typeface="Cambria Math" panose="02040503050406030204" pitchFamily="18" charset="0"/>
                                  </a:rPr>
                                </m:ctrlPr>
                              </m:sSupPr>
                              <m:e>
                                <m:r>
                                  <a:rPr lang="en-US" altLang="ja-JP" i="1">
                                    <a:solidFill>
                                      <a:schemeClr val="accent1">
                                        <a:lumMod val="75000"/>
                                      </a:schemeClr>
                                    </a:solidFill>
                                    <a:latin typeface="Cambria Math" panose="02040503050406030204" pitchFamily="18" charset="0"/>
                                    <a:ea typeface="Cambria Math" panose="02040503050406030204" pitchFamily="18" charset="0"/>
                                  </a:rPr>
                                  <m:t>𝑄</m:t>
                                </m:r>
                              </m:e>
                              <m:sup>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up>
                            </m:sSup>
                            <m:d>
                              <m:dPr>
                                <m:ctrlPr>
                                  <a:rPr lang="en-US" altLang="ja-JP" i="1">
                                    <a:solidFill>
                                      <a:schemeClr val="accent1">
                                        <a:lumMod val="75000"/>
                                      </a:schemeClr>
                                    </a:solidFill>
                                    <a:latin typeface="Cambria Math" panose="02040503050406030204" pitchFamily="18" charset="0"/>
                                    <a:ea typeface="Cambria Math" panose="02040503050406030204" pitchFamily="18" charset="0"/>
                                  </a:rPr>
                                </m:ctrlPr>
                              </m:dPr>
                              <m:e>
                                <m:sSub>
                                  <m:sSubPr>
                                    <m:ctrlPr>
                                      <a:rPr lang="en-US" altLang="ja-JP"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r>
                                  <a:rPr lang="en-US" altLang="ja-JP" i="1">
                                    <a:solidFill>
                                      <a:schemeClr val="accent1">
                                        <a:lumMod val="75000"/>
                                      </a:schemeClr>
                                    </a:solidFill>
                                    <a:latin typeface="Cambria Math" panose="02040503050406030204" pitchFamily="18" charset="0"/>
                                    <a:ea typeface="Cambria Math" panose="02040503050406030204" pitchFamily="18" charset="0"/>
                                  </a:rPr>
                                  <m:t>,</m:t>
                                </m:r>
                                <m:r>
                                  <a:rPr lang="en-US" altLang="ja-JP" i="1">
                                    <a:solidFill>
                                      <a:schemeClr val="accent1">
                                        <a:lumMod val="75000"/>
                                      </a:schemeClr>
                                    </a:solidFill>
                                    <a:latin typeface="Cambria Math" panose="02040503050406030204" pitchFamily="18" charset="0"/>
                                    <a:ea typeface="Cambria Math" panose="02040503050406030204" pitchFamily="18" charset="0"/>
                                  </a:rPr>
                                  <m:t>𝑎</m:t>
                                </m:r>
                              </m:e>
                            </m:d>
                            <m:sSub>
                              <m:sSubPr>
                                <m:ctrlPr>
                                  <a:rPr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ja-JP" b="0" i="1" smtClean="0">
                                    <a:solidFill>
                                      <a:schemeClr val="accent1">
                                        <a:lumMod val="75000"/>
                                      </a:schemeClr>
                                    </a:solidFill>
                                    <a:latin typeface="Cambria Math" panose="02040503050406030204" pitchFamily="18" charset="0"/>
                                    <a:ea typeface="Cambria Math" panose="02040503050406030204" pitchFamily="18" charset="0"/>
                                  </a:rPr>
                                  <m:t>|</m:t>
                                </m:r>
                              </m:e>
                              <m:sub>
                                <m:r>
                                  <a:rPr lang="en-US" altLang="ja-JP" b="0" i="1" smtClean="0">
                                    <a:solidFill>
                                      <a:schemeClr val="accent1">
                                        <a:lumMod val="75000"/>
                                      </a:schemeClr>
                                    </a:solidFill>
                                    <a:latin typeface="Cambria Math" panose="02040503050406030204" pitchFamily="18" charset="0"/>
                                    <a:ea typeface="Cambria Math" panose="02040503050406030204" pitchFamily="18" charset="0"/>
                                  </a:rPr>
                                  <m:t>𝑎</m:t>
                                </m:r>
                                <m:r>
                                  <a:rPr lang="en-US" altLang="ja-JP" b="0" i="1" smtClean="0">
                                    <a:solidFill>
                                      <a:schemeClr val="accent1">
                                        <a:lumMod val="75000"/>
                                      </a:schemeClr>
                                    </a:solidFill>
                                    <a:latin typeface="Cambria Math" panose="02040503050406030204" pitchFamily="18" charset="0"/>
                                    <a:ea typeface="Cambria Math" panose="02040503050406030204" pitchFamily="18" charset="0"/>
                                  </a:rPr>
                                  <m:t>=</m:t>
                                </m:r>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𝑎</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accent1">
                                    <a:lumMod val="75000"/>
                                  </a:schemeClr>
                                </a:solidFill>
                                <a:latin typeface="Cambria Math" panose="02040503050406030204" pitchFamily="18" charset="0"/>
                                <a:ea typeface="Cambria Math" panose="02040503050406030204" pitchFamily="18" charset="0"/>
                              </a:rPr>
                              <m:t>+</m:t>
                            </m:r>
                            <m:sSub>
                              <m:sSubPr>
                                <m:ctrlPr>
                                  <a:rPr kumimoji="1" lang="en-US" altLang="ja-JP" i="1">
                                    <a:solidFill>
                                      <a:schemeClr val="accent1">
                                        <a:lumMod val="75000"/>
                                      </a:schemeClr>
                                    </a:solidFill>
                                    <a:latin typeface="Cambria Math" panose="02040503050406030204" pitchFamily="18" charset="0"/>
                                  </a:rPr>
                                </m:ctrlPr>
                              </m:sSubPr>
                              <m:e>
                                <m:r>
                                  <m:rPr>
                                    <m:sty m:val="p"/>
                                  </m:rP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Sup>
                              <m:sSupPr>
                                <m:ctrlPr>
                                  <a:rPr kumimoji="1" lang="en-US" altLang="ja-JP" i="1">
                                    <a:solidFill>
                                      <a:schemeClr val="accent1">
                                        <a:lumMod val="75000"/>
                                      </a:schemeClr>
                                    </a:solidFill>
                                    <a:latin typeface="Cambria Math" panose="02040503050406030204" pitchFamily="18" charset="0"/>
                                    <a:ea typeface="Cambria Math" panose="02040503050406030204" pitchFamily="18" charset="0"/>
                                  </a:rPr>
                                </m:ctrlPr>
                              </m:sSup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𝑒</m:t>
                                </m:r>
                              </m:e>
                              <m:sup>
                                <m: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r>
                                  <a:rPr kumimoji="1" lang="en-US" altLang="ja-JP" i="1">
                                    <a:solidFill>
                                      <a:schemeClr val="accent1">
                                        <a:lumMod val="75000"/>
                                      </a:schemeClr>
                                    </a:solidFill>
                                    <a:latin typeface="Cambria Math" panose="02040503050406030204" pitchFamily="18" charset="0"/>
                                    <a:ea typeface="Cambria Math" panose="02040503050406030204" pitchFamily="18" charset="0"/>
                                  </a:rPr>
                                  <m:t>𝛼𝜏</m:t>
                                </m:r>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ctrlPr>
                              </m:sSup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𝑉</m:t>
                                </m:r>
                              </m:e>
                              <m:sup>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5" name="スライド番号プレースホルダー 4">
            <a:extLst>
              <a:ext uri="{FF2B5EF4-FFF2-40B4-BE49-F238E27FC236}">
                <a16:creationId xmlns:a16="http://schemas.microsoft.com/office/drawing/2014/main" id="{553BEBCD-42D4-ED4A-BB2A-D55849A09DFD}"/>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/14</a:t>
            </a:r>
            <a:endParaRPr kumimoji="1" lang="en-US" altLang="ja-JP" dirty="0"/>
          </a:p>
        </p:txBody>
      </p:sp>
    </p:spTree>
    <p:extLst>
      <p:ext uri="{BB962C8B-B14F-4D97-AF65-F5344CB8AC3E}">
        <p14:creationId xmlns:p14="http://schemas.microsoft.com/office/powerpoint/2010/main" val="122295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p:txBody>
              <a:bodyPr>
                <a:normAutofit/>
              </a:bodyPr>
              <a:lstStyle/>
              <a:p>
                <a:r>
                  <a:rPr lang="ja-JP" altLang="en-US"/>
                  <a:t>データ収集を行いながら</a:t>
                </a:r>
                <a:r>
                  <a:rPr lang="en-US" altLang="ja-JP" dirty="0"/>
                  <a:t>, </a:t>
                </a:r>
                <a:r>
                  <a:rPr lang="ja-JP" altLang="en-US"/>
                  <a:t>少しづつ方策を更新</a:t>
                </a:r>
                <a:endParaRPr lang="en-US" altLang="ja-JP" dirty="0"/>
              </a:p>
              <a:p>
                <a:pPr lvl="1"/>
                <a14:m>
                  <m:oMath xmlns:m="http://schemas.openxmlformats.org/officeDocument/2006/math">
                    <m:r>
                      <a:rPr lang="en-US" altLang="ja-JP" i="1">
                        <a:latin typeface="Cambria Math" panose="02040503050406030204" pitchFamily="18" charset="0"/>
                      </a:rPr>
                      <m:t>𝑇</m:t>
                    </m:r>
                  </m:oMath>
                </a14:m>
                <a:r>
                  <a:rPr lang="ja-JP" altLang="en-US"/>
                  <a:t>秒の制御ごとに初期点を変えて制御</a:t>
                </a:r>
                <a:endParaRPr lang="en-US" altLang="ja-JP" dirty="0"/>
              </a:p>
              <a:p>
                <a:pPr lvl="1"/>
                <a:r>
                  <a:rPr lang="ja-JP" altLang="en-US"/>
                  <a:t>各ステップで</a:t>
                </a:r>
                <a:r>
                  <a:rPr lang="en-US" altLang="ja-JP" dirty="0"/>
                  <a:t>, </a:t>
                </a:r>
                <a:r>
                  <a:rPr lang="ja-JP" altLang="en-US"/>
                  <a:t>メモリにデータ組</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𝑢</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rPr>
                      <m:t>}</m:t>
                    </m:r>
                  </m:oMath>
                </a14:m>
                <a:r>
                  <a:rPr lang="ja-JP" altLang="en-US"/>
                  <a:t>を保存し</a:t>
                </a:r>
                <a:r>
                  <a:rPr lang="en-US" altLang="ja-JP" dirty="0"/>
                  <a:t>,</a:t>
                </a:r>
                <a:r>
                  <a:rPr lang="ja-JP" altLang="en-US"/>
                  <a:t>古いデータを捨てる</a:t>
                </a:r>
                <a:endParaRPr lang="en-US" altLang="ja-JP" dirty="0"/>
              </a:p>
              <a:p>
                <a:pPr lvl="1"/>
                <a:r>
                  <a:rPr lang="ja-JP" altLang="en-US"/>
                  <a:t>方策更新が小さければ</a:t>
                </a:r>
                <a:r>
                  <a:rPr lang="en-US" altLang="ja-JP" dirty="0"/>
                  <a:t>, </a:t>
                </a:r>
                <a:r>
                  <a:rPr lang="ja-JP" altLang="en-US"/>
                  <a:t>メモリ内は近い方策による複数の制御パス</a:t>
                </a:r>
                <a:endParaRPr lang="en-US" altLang="ja-JP" dirty="0"/>
              </a:p>
              <a:p>
                <a:pPr lvl="1"/>
                <a:r>
                  <a:rPr lang="ja-JP" altLang="en-US"/>
                  <a:t>各データ組を確率</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𝑡</m:t>
                        </m:r>
                      </m:sup>
                    </m:sSup>
                  </m:oMath>
                </a14:m>
                <a:r>
                  <a:rPr kumimoji="1" lang="ja-JP" altLang="en-US"/>
                  <a:t>の重み付きで選んでミニバッチ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を作成</a:t>
                </a:r>
                <a:endParaRPr kumimoji="1" lang="en-US" altLang="ja-JP" dirty="0"/>
              </a:p>
              <a:p>
                <a:pPr lvl="1"/>
                <a:r>
                  <a:rPr kumimoji="1" lang="ja-JP" altLang="en-US"/>
                  <a:t>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の各データに対する</a:t>
                </a:r>
                <a:endParaRPr kumimoji="1" lang="en-US" altLang="ja-JP" dirty="0"/>
              </a:p>
              <a:p>
                <a:pPr lvl="1"/>
                <a:endParaRPr lang="en-US" altLang="ja-JP" dirty="0"/>
              </a:p>
              <a:p>
                <a:pPr lvl="1"/>
                <a:endParaRPr lang="en-US" altLang="ja-JP" dirty="0"/>
              </a:p>
              <a:p>
                <a:pPr marL="457200" lvl="1" indent="0">
                  <a:buNone/>
                </a:pPr>
                <a:r>
                  <a:rPr lang="ja-JP" altLang="en-US"/>
                  <a:t>　を平均して</a:t>
                </a:r>
                <a:r>
                  <a:rPr lang="en-US" altLang="ja-JP" dirty="0"/>
                  <a:t>, </a:t>
                </a:r>
                <a:r>
                  <a:rPr lang="ja-JP" altLang="en-US"/>
                  <a:t>近似方策勾配として用いる</a:t>
                </a:r>
                <a:endParaRPr lang="en-US" altLang="ja-JP" dirty="0"/>
              </a:p>
            </p:txBody>
          </p:sp>
        </mc:Choice>
        <mc:Fallback xmlns="">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blipFill>
                <a:blip r:embed="rId3"/>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1EFB8320-96E8-FB4A-BB1E-8FD93FDC3599}"/>
              </a:ext>
            </a:extLst>
          </p:cNvPr>
          <p:cNvSpPr>
            <a:spLocks noGrp="1"/>
          </p:cNvSpPr>
          <p:nvPr>
            <p:ph type="sldNum" sz="quarter" idx="12"/>
          </p:nvPr>
        </p:nvSpPr>
        <p:spPr/>
        <p:txBody>
          <a:bodyPr/>
          <a:lstStyle/>
          <a:p>
            <a:fld id="{5D57FD6B-29A3-3249-A29F-ABF600A8FF13}" type="slidenum">
              <a:rPr kumimoji="1" lang="ja-JP" altLang="en-US" smtClean="0"/>
              <a:t>8</a:t>
            </a:fld>
            <a:r>
              <a:rPr kumimoji="1" lang="en-US" altLang="ja-JP"/>
              <a:t>/14</a:t>
            </a:r>
            <a:endParaRPr kumimoji="1" lang="en-US" altLang="ja-JP"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9FF4544-EA6A-B246-ADC4-43C73F99702C}"/>
                  </a:ext>
                </a:extLst>
              </p:cNvPr>
              <p:cNvSpPr txBox="1"/>
              <p:nvPr/>
            </p:nvSpPr>
            <p:spPr>
              <a:xfrm>
                <a:off x="1389718" y="3520489"/>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5" name="テキスト ボックス 14">
                <a:extLst>
                  <a:ext uri="{FF2B5EF4-FFF2-40B4-BE49-F238E27FC236}">
                    <a16:creationId xmlns:a16="http://schemas.microsoft.com/office/drawing/2014/main" id="{E9FF4544-EA6A-B246-ADC4-43C73F99702C}"/>
                  </a:ext>
                </a:extLst>
              </p:cNvPr>
              <p:cNvSpPr txBox="1">
                <a:spLocks noRot="1" noChangeAspect="1" noMove="1" noResize="1" noEditPoints="1" noAdjustHandles="1" noChangeArrowheads="1" noChangeShapeType="1" noTextEdit="1"/>
              </p:cNvSpPr>
              <p:nvPr/>
            </p:nvSpPr>
            <p:spPr>
              <a:xfrm>
                <a:off x="1389718" y="3520489"/>
                <a:ext cx="6364563" cy="428322"/>
              </a:xfrm>
              <a:prstGeom prst="rect">
                <a:avLst/>
              </a:prstGeom>
              <a:blipFill>
                <a:blip r:embed="rId4"/>
                <a:stretch>
                  <a:fillRect b="-2857"/>
                </a:stretch>
              </a:blipFill>
            </p:spPr>
            <p:txBody>
              <a:bodyPr/>
              <a:lstStyle/>
              <a:p>
                <a:r>
                  <a:rPr lang="ja-JP" altLang="en-US">
                    <a:noFill/>
                  </a:rPr>
                  <a:t> </a:t>
                </a:r>
              </a:p>
            </p:txBody>
          </p:sp>
        </mc:Fallback>
      </mc:AlternateContent>
      <p:sp>
        <p:nvSpPr>
          <p:cNvPr id="16" name="角丸四角形 15">
            <a:extLst>
              <a:ext uri="{FF2B5EF4-FFF2-40B4-BE49-F238E27FC236}">
                <a16:creationId xmlns:a16="http://schemas.microsoft.com/office/drawing/2014/main" id="{C4E8936C-1CDA-A642-BD52-045479A162DD}"/>
              </a:ext>
            </a:extLst>
          </p:cNvPr>
          <p:cNvSpPr/>
          <p:nvPr/>
        </p:nvSpPr>
        <p:spPr>
          <a:xfrm>
            <a:off x="1513692" y="5501365"/>
            <a:ext cx="950026"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行動</a:t>
            </a:r>
          </a:p>
        </p:txBody>
      </p:sp>
      <p:sp>
        <p:nvSpPr>
          <p:cNvPr id="17" name="角丸四角形 16">
            <a:extLst>
              <a:ext uri="{FF2B5EF4-FFF2-40B4-BE49-F238E27FC236}">
                <a16:creationId xmlns:a16="http://schemas.microsoft.com/office/drawing/2014/main" id="{FA415881-668A-7C49-919F-D1586A77CEE2}"/>
              </a:ext>
            </a:extLst>
          </p:cNvPr>
          <p:cNvSpPr/>
          <p:nvPr/>
        </p:nvSpPr>
        <p:spPr>
          <a:xfrm>
            <a:off x="4090637" y="5501365"/>
            <a:ext cx="950026"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計算</a:t>
            </a:r>
          </a:p>
        </p:txBody>
      </p:sp>
      <p:sp>
        <p:nvSpPr>
          <p:cNvPr id="18" name="角丸四角形 17">
            <a:extLst>
              <a:ext uri="{FF2B5EF4-FFF2-40B4-BE49-F238E27FC236}">
                <a16:creationId xmlns:a16="http://schemas.microsoft.com/office/drawing/2014/main" id="{FC586F0D-D330-EE45-9981-09F532593C9C}"/>
              </a:ext>
            </a:extLst>
          </p:cNvPr>
          <p:cNvSpPr/>
          <p:nvPr/>
        </p:nvSpPr>
        <p:spPr>
          <a:xfrm>
            <a:off x="6667582" y="5501365"/>
            <a:ext cx="950026"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更新</a:t>
            </a:r>
          </a:p>
        </p:txBody>
      </p:sp>
      <p:cxnSp>
        <p:nvCxnSpPr>
          <p:cNvPr id="19" name="曲線コネクタ 18">
            <a:extLst>
              <a:ext uri="{FF2B5EF4-FFF2-40B4-BE49-F238E27FC236}">
                <a16:creationId xmlns:a16="http://schemas.microsoft.com/office/drawing/2014/main" id="{745F8F22-24E6-A844-9E50-3B1982EAEBB4}"/>
              </a:ext>
            </a:extLst>
          </p:cNvPr>
          <p:cNvCxnSpPr>
            <a:cxnSpLocks/>
            <a:stCxn id="16" idx="0"/>
            <a:endCxn id="17" idx="0"/>
          </p:cNvCxnSpPr>
          <p:nvPr/>
        </p:nvCxnSpPr>
        <p:spPr>
          <a:xfrm rot="5400000" flipH="1" flipV="1">
            <a:off x="3277177" y="4212893"/>
            <a:ext cx="12700" cy="2576945"/>
          </a:xfrm>
          <a:prstGeom prst="curvedConnector3">
            <a:avLst>
              <a:gd name="adj1" fmla="val 282857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線コネクタ 19">
            <a:extLst>
              <a:ext uri="{FF2B5EF4-FFF2-40B4-BE49-F238E27FC236}">
                <a16:creationId xmlns:a16="http://schemas.microsoft.com/office/drawing/2014/main" id="{5426242E-5B6C-D34C-BA88-21422EF32F11}"/>
              </a:ext>
            </a:extLst>
          </p:cNvPr>
          <p:cNvCxnSpPr>
            <a:cxnSpLocks/>
            <a:stCxn id="17" idx="0"/>
            <a:endCxn id="18" idx="0"/>
          </p:cNvCxnSpPr>
          <p:nvPr/>
        </p:nvCxnSpPr>
        <p:spPr>
          <a:xfrm rot="5400000" flipH="1" flipV="1">
            <a:off x="5854122" y="4212893"/>
            <a:ext cx="12700" cy="2576945"/>
          </a:xfrm>
          <a:prstGeom prst="curvedConnector3">
            <a:avLst>
              <a:gd name="adj1" fmla="val 2641559"/>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曲線コネクタ 20">
            <a:extLst>
              <a:ext uri="{FF2B5EF4-FFF2-40B4-BE49-F238E27FC236}">
                <a16:creationId xmlns:a16="http://schemas.microsoft.com/office/drawing/2014/main" id="{899EA1A7-990A-B54D-8388-1C1FA059F9C4}"/>
              </a:ext>
            </a:extLst>
          </p:cNvPr>
          <p:cNvCxnSpPr>
            <a:cxnSpLocks/>
            <a:stCxn id="18" idx="2"/>
            <a:endCxn id="16" idx="2"/>
          </p:cNvCxnSpPr>
          <p:nvPr/>
        </p:nvCxnSpPr>
        <p:spPr>
          <a:xfrm rot="5400000">
            <a:off x="4565650" y="3518186"/>
            <a:ext cx="12700" cy="5153890"/>
          </a:xfrm>
          <a:prstGeom prst="curvedConnector3">
            <a:avLst>
              <a:gd name="adj1" fmla="val 404415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0519811-5979-6D45-91D8-EDC03356CE9B}"/>
              </a:ext>
            </a:extLst>
          </p:cNvPr>
          <p:cNvSpPr txBox="1"/>
          <p:nvPr/>
        </p:nvSpPr>
        <p:spPr>
          <a:xfrm>
            <a:off x="2123956" y="4624990"/>
            <a:ext cx="2441694" cy="584775"/>
          </a:xfrm>
          <a:prstGeom prst="rect">
            <a:avLst/>
          </a:prstGeom>
          <a:noFill/>
        </p:spPr>
        <p:txBody>
          <a:bodyPr wrap="none" rtlCol="0">
            <a:spAutoFit/>
          </a:bodyPr>
          <a:lstStyle/>
          <a:p>
            <a:r>
              <a:rPr kumimoji="1" lang="ja-JP" altLang="en-US" sz="1600">
                <a:latin typeface="Cambria" panose="02040503050406030204" pitchFamily="18" charset="0"/>
              </a:rPr>
              <a:t>・コストと次状態の観測</a:t>
            </a:r>
            <a:endParaRPr kumimoji="1" lang="en-US" altLang="ja-JP" sz="1600" dirty="0">
              <a:latin typeface="Cambria" panose="02040503050406030204" pitchFamily="18" charset="0"/>
            </a:endParaRPr>
          </a:p>
          <a:p>
            <a:r>
              <a:rPr kumimoji="1" lang="ja-JP" altLang="en-US" sz="1600">
                <a:latin typeface="Cambria" panose="02040503050406030204" pitchFamily="18" charset="0"/>
              </a:rPr>
              <a:t>・データの保存</a:t>
            </a:r>
            <a:endParaRPr kumimoji="1" lang="en-US" altLang="ja-JP" sz="1600" dirty="0">
              <a:latin typeface="Cambria" panose="02040503050406030204" pitchFamily="18" charset="0"/>
            </a:endParaRPr>
          </a:p>
        </p:txBody>
      </p:sp>
      <p:sp>
        <p:nvSpPr>
          <p:cNvPr id="23" name="テキスト ボックス 22">
            <a:extLst>
              <a:ext uri="{FF2B5EF4-FFF2-40B4-BE49-F238E27FC236}">
                <a16:creationId xmlns:a16="http://schemas.microsoft.com/office/drawing/2014/main" id="{BE2BDC08-066F-204D-866B-D1619C78AFCA}"/>
              </a:ext>
            </a:extLst>
          </p:cNvPr>
          <p:cNvSpPr txBox="1"/>
          <p:nvPr/>
        </p:nvSpPr>
        <p:spPr>
          <a:xfrm>
            <a:off x="5040663" y="4614678"/>
            <a:ext cx="2031325" cy="584775"/>
          </a:xfrm>
          <a:prstGeom prst="rect">
            <a:avLst/>
          </a:prstGeom>
          <a:noFill/>
        </p:spPr>
        <p:txBody>
          <a:bodyPr wrap="none" rtlCol="0">
            <a:spAutoFit/>
          </a:bodyPr>
          <a:lstStyle/>
          <a:p>
            <a:r>
              <a:rPr kumimoji="1" lang="ja-JP" altLang="en-US" sz="1600">
                <a:latin typeface="Cambria" panose="02040503050406030204" pitchFamily="18" charset="0"/>
              </a:rPr>
              <a:t>・ミニバッチの作成</a:t>
            </a:r>
            <a:endParaRPr kumimoji="1" lang="en-US" altLang="ja-JP" sz="1600" dirty="0">
              <a:latin typeface="Cambria" panose="02040503050406030204" pitchFamily="18" charset="0"/>
            </a:endParaRPr>
          </a:p>
          <a:p>
            <a:r>
              <a:rPr kumimoji="1" lang="ja-JP" altLang="en-US" sz="1600">
                <a:latin typeface="Cambria" panose="02040503050406030204" pitchFamily="18" charset="0"/>
              </a:rPr>
              <a:t>・方策勾配の計算</a:t>
            </a:r>
            <a:endParaRPr kumimoji="1" lang="en-US" altLang="ja-JP" sz="1600" dirty="0">
              <a:latin typeface="Cambria" panose="02040503050406030204" pitchFamily="18" charset="0"/>
            </a:endParaRPr>
          </a:p>
        </p:txBody>
      </p:sp>
    </p:spTree>
    <p:extLst>
      <p:ext uri="{BB962C8B-B14F-4D97-AF65-F5344CB8AC3E}">
        <p14:creationId xmlns:p14="http://schemas.microsoft.com/office/powerpoint/2010/main" val="165071742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55305</TotalTime>
  <Words>1198</Words>
  <Application>Microsoft Macintosh PowerPoint</Application>
  <PresentationFormat>画面に合わせる (4:3)</PresentationFormat>
  <Paragraphs>225</Paragraphs>
  <Slides>18</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游ゴシック</vt:lpstr>
      <vt:lpstr>Arial</vt:lpstr>
      <vt:lpstr>Calibri</vt:lpstr>
      <vt:lpstr>Cambria</vt:lpstr>
      <vt:lpstr>Cambria Math</vt:lpstr>
      <vt:lpstr>Century</vt:lpstr>
      <vt:lpstr>Office テーマ</vt:lpstr>
      <vt:lpstr>セルフトリガー制御に対する 深層強化学習</vt:lpstr>
      <vt:lpstr>準備: 強化学習の基礎知識</vt:lpstr>
      <vt:lpstr>準備: 方策勾配型(深層)強化学習</vt:lpstr>
      <vt:lpstr>イントロダクション</vt:lpstr>
      <vt:lpstr>セルフトリガー制御における先行研究</vt:lpstr>
      <vt:lpstr>最適セルフトリガー制御問題の定式化</vt:lpstr>
      <vt:lpstr>強化学習問題としての定式化</vt:lpstr>
      <vt:lpstr>本研究での主結果</vt:lpstr>
      <vt:lpstr>方策勾配の近似計算に対する提案手法</vt:lpstr>
      <vt:lpstr>計算に用いるQ関数</vt:lpstr>
      <vt:lpstr>数値実験 (線形システム)</vt:lpstr>
      <vt:lpstr>数値実験の結果 (線形システム)</vt:lpstr>
      <vt:lpstr>数値実験 (非線形システム)</vt:lpstr>
      <vt:lpstr>数値実験の結果 (線形システム)</vt:lpstr>
      <vt:lpstr>結論</vt:lpstr>
      <vt:lpstr>付録A: Q関数の近似</vt:lpstr>
      <vt:lpstr>付録B: 用いたニューラルネットワーク</vt:lpstr>
      <vt:lpstr>付録C: ハイパーパラメータ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1031</cp:revision>
  <dcterms:created xsi:type="dcterms:W3CDTF">2019-05-25T02:00:40Z</dcterms:created>
  <dcterms:modified xsi:type="dcterms:W3CDTF">2021-02-01T04:09:25Z</dcterms:modified>
</cp:coreProperties>
</file>