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84" r:id="rId1"/>
  </p:sldMasterIdLst>
  <p:notesMasterIdLst>
    <p:notesMasterId r:id="rId20"/>
  </p:notesMasterIdLst>
  <p:sldIdLst>
    <p:sldId id="256" r:id="rId2"/>
    <p:sldId id="374" r:id="rId3"/>
    <p:sldId id="375" r:id="rId4"/>
    <p:sldId id="376" r:id="rId5"/>
    <p:sldId id="385" r:id="rId6"/>
    <p:sldId id="377" r:id="rId7"/>
    <p:sldId id="384" r:id="rId8"/>
    <p:sldId id="378" r:id="rId9"/>
    <p:sldId id="392" r:id="rId10"/>
    <p:sldId id="391" r:id="rId11"/>
    <p:sldId id="380" r:id="rId12"/>
    <p:sldId id="386" r:id="rId13"/>
    <p:sldId id="381" r:id="rId14"/>
    <p:sldId id="387" r:id="rId15"/>
    <p:sldId id="373" r:id="rId16"/>
    <p:sldId id="388" r:id="rId17"/>
    <p:sldId id="389" r:id="rId18"/>
    <p:sldId id="39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D8207650-0B4C-844A-843D-04C8499C0848}">
          <p14:sldIdLst>
            <p14:sldId id="256"/>
            <p14:sldId id="374"/>
            <p14:sldId id="375"/>
            <p14:sldId id="376"/>
            <p14:sldId id="385"/>
            <p14:sldId id="377"/>
            <p14:sldId id="384"/>
            <p14:sldId id="378"/>
            <p14:sldId id="392"/>
            <p14:sldId id="391"/>
            <p14:sldId id="380"/>
            <p14:sldId id="386"/>
            <p14:sldId id="381"/>
            <p14:sldId id="387"/>
            <p14:sldId id="373"/>
            <p14:sldId id="388"/>
            <p14:sldId id="389"/>
            <p14:sldId id="3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0"/>
    <p:restoredTop sz="94562"/>
  </p:normalViewPr>
  <p:slideViewPr>
    <p:cSldViewPr snapToGrid="0" snapToObjects="1">
      <p:cViewPr varScale="1">
        <p:scale>
          <a:sx n="108" d="100"/>
          <a:sy n="108" d="100"/>
        </p:scale>
        <p:origin x="1896" y="19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9ACC2-15F4-9549-B7EC-0A2B034E938B}" type="datetimeFigureOut">
              <a:rPr kumimoji="1" lang="ja-JP" altLang="en-US" smtClean="0"/>
              <a:t>2021/1/31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2704F-7F34-5D4A-A451-26A3081CB5EA}" type="slidenum">
              <a:rPr kumimoji="1" lang="ja-JP" altLang="en-US" smtClean="0"/>
              <a:t>‹#›</a:t>
            </a:fld>
            <a:endParaRPr kumimoji="1" lang="ja-JP" altLang="en-US"/>
          </a:p>
        </p:txBody>
      </p:sp>
    </p:spTree>
    <p:extLst>
      <p:ext uri="{BB962C8B-B14F-4D97-AF65-F5344CB8AC3E}">
        <p14:creationId xmlns:p14="http://schemas.microsoft.com/office/powerpoint/2010/main" val="37889483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C2704F-7F34-5D4A-A451-26A3081CB5EA}" type="slidenum">
              <a:rPr kumimoji="1" lang="ja-JP" altLang="en-US" smtClean="0"/>
              <a:t>8</a:t>
            </a:fld>
            <a:endParaRPr kumimoji="1" lang="ja-JP" altLang="en-US"/>
          </a:p>
        </p:txBody>
      </p:sp>
    </p:spTree>
    <p:extLst>
      <p:ext uri="{BB962C8B-B14F-4D97-AF65-F5344CB8AC3E}">
        <p14:creationId xmlns:p14="http://schemas.microsoft.com/office/powerpoint/2010/main" val="3107512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図 104">
            <a:extLst>
              <a:ext uri="{FF2B5EF4-FFF2-40B4-BE49-F238E27FC236}">
                <a16:creationId xmlns:a16="http://schemas.microsoft.com/office/drawing/2014/main" id="{F3338E6D-4DAA-0249-8046-AFDFBF94569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8" y="0"/>
            <a:ext cx="914128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13914"/>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r>
              <a:rPr kumimoji="1" lang="en-US" altLang="ja-JP" dirty="0"/>
              <a:t>/21</a:t>
            </a:r>
          </a:p>
        </p:txBody>
      </p:sp>
    </p:spTree>
    <p:extLst>
      <p:ext uri="{BB962C8B-B14F-4D97-AF65-F5344CB8AC3E}">
        <p14:creationId xmlns:p14="http://schemas.microsoft.com/office/powerpoint/2010/main" val="177529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520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77422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pic>
        <p:nvPicPr>
          <p:cNvPr id="7" name="図 2">
            <a:extLst>
              <a:ext uri="{FF2B5EF4-FFF2-40B4-BE49-F238E27FC236}">
                <a16:creationId xmlns:a16="http://schemas.microsoft.com/office/drawing/2014/main" id="{705CD858-9718-9443-A370-7779DE72FB2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9" y="0"/>
            <a:ext cx="9142642" cy="16269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8" name="Title Placeholder 1">
            <a:extLst>
              <a:ext uri="{FF2B5EF4-FFF2-40B4-BE49-F238E27FC236}">
                <a16:creationId xmlns:a16="http://schemas.microsoft.com/office/drawing/2014/main" id="{51AC4FD6-5C96-E849-854E-7800D1841330}"/>
              </a:ext>
            </a:extLst>
          </p:cNvPr>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2" name="日付プレースホルダー 1">
            <a:extLst>
              <a:ext uri="{FF2B5EF4-FFF2-40B4-BE49-F238E27FC236}">
                <a16:creationId xmlns:a16="http://schemas.microsoft.com/office/drawing/2014/main" id="{3A47412B-5D64-5446-8224-C9216174608F}"/>
              </a:ext>
            </a:extLst>
          </p:cNvPr>
          <p:cNvSpPr>
            <a:spLocks noGrp="1"/>
          </p:cNvSpPr>
          <p:nvPr>
            <p:ph type="dt" sz="half" idx="10"/>
          </p:nvPr>
        </p:nvSpPr>
        <p:spPr/>
        <p:txBody>
          <a:bodyPr/>
          <a:lstStyle/>
          <a:p>
            <a:r>
              <a:rPr kumimoji="1" lang="en-US" altLang="ja-JP"/>
              <a:t>2021/2/9</a:t>
            </a:r>
            <a:endParaRPr kumimoji="1" lang="ja-JP" altLang="en-US"/>
          </a:p>
        </p:txBody>
      </p:sp>
      <p:sp>
        <p:nvSpPr>
          <p:cNvPr id="9" name="フッター プレースホルダー 8">
            <a:extLst>
              <a:ext uri="{FF2B5EF4-FFF2-40B4-BE49-F238E27FC236}">
                <a16:creationId xmlns:a16="http://schemas.microsoft.com/office/drawing/2014/main" id="{B292D78C-4E48-ED48-A5F7-D5AAD66D0E3F}"/>
              </a:ext>
            </a:extLst>
          </p:cNvPr>
          <p:cNvSpPr>
            <a:spLocks noGrp="1"/>
          </p:cNvSpPr>
          <p:nvPr>
            <p:ph type="ftr" sz="quarter" idx="11"/>
          </p:nvPr>
        </p:nvSpPr>
        <p:spPr/>
        <p:txBody>
          <a:bodyPr/>
          <a:lstStyle/>
          <a:p>
            <a:r>
              <a:rPr kumimoji="1" lang="en" altLang="ja-JP"/>
              <a:t>Control System Theory Group</a:t>
            </a:r>
            <a:endParaRPr kumimoji="1" lang="ja-JP" altLang="en-US"/>
          </a:p>
        </p:txBody>
      </p:sp>
      <p:sp>
        <p:nvSpPr>
          <p:cNvPr id="10" name="スライド番号プレースホルダー 9">
            <a:extLst>
              <a:ext uri="{FF2B5EF4-FFF2-40B4-BE49-F238E27FC236}">
                <a16:creationId xmlns:a16="http://schemas.microsoft.com/office/drawing/2014/main" id="{83B7D0E0-68D1-9249-97EB-E3DFC7AAC4A1}"/>
              </a:ext>
            </a:extLst>
          </p:cNvPr>
          <p:cNvSpPr>
            <a:spLocks noGrp="1"/>
          </p:cNvSpPr>
          <p:nvPr>
            <p:ph type="sldNum" sz="quarter" idx="12"/>
          </p:nvPr>
        </p:nvSpPr>
        <p:spPr/>
        <p:txBody>
          <a:bodyPr/>
          <a:lstStyle/>
          <a:p>
            <a:fld id="{5D57FD6B-29A3-3249-A29F-ABF600A8FF13}" type="slidenum">
              <a:rPr kumimoji="1" lang="ja-JP" altLang="en-US" smtClean="0"/>
              <a:t>‹#›</a:t>
            </a:fld>
            <a:r>
              <a:rPr kumimoji="1" lang="en-US" altLang="ja-JP" dirty="0"/>
              <a:t>/14</a:t>
            </a:r>
          </a:p>
        </p:txBody>
      </p:sp>
    </p:spTree>
    <p:extLst>
      <p:ext uri="{BB962C8B-B14F-4D97-AF65-F5344CB8AC3E}">
        <p14:creationId xmlns:p14="http://schemas.microsoft.com/office/powerpoint/2010/main" val="405254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2021/2/9</a:t>
            </a:r>
            <a:endParaRPr kumimoji="1" lang="ja-JP" altLang="en-US"/>
          </a:p>
        </p:txBody>
      </p:sp>
      <p:sp>
        <p:nvSpPr>
          <p:cNvPr id="5" name="Footer Placeholder 4"/>
          <p:cNvSpPr>
            <a:spLocks noGrp="1"/>
          </p:cNvSpPr>
          <p:nvPr>
            <p:ph type="ftr" sz="quarter" idx="11"/>
          </p:nvPr>
        </p:nvSpPr>
        <p:spPr/>
        <p:txBody>
          <a:bodyPr/>
          <a:lstStyle/>
          <a:p>
            <a:r>
              <a:rPr kumimoji="1" lang="en" altLang="ja-JP"/>
              <a:t>Control System Theory Group</a:t>
            </a:r>
            <a:endParaRPr kumimoji="1" lang="ja-JP" altLang="en-US"/>
          </a:p>
        </p:txBody>
      </p:sp>
      <p:sp>
        <p:nvSpPr>
          <p:cNvPr id="6" name="Slide Number Placeholder 5"/>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810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199391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2021/2/9</a:t>
            </a:r>
            <a:endParaRPr kumimoji="1" lang="ja-JP" altLang="en-US"/>
          </a:p>
        </p:txBody>
      </p:sp>
      <p:sp>
        <p:nvSpPr>
          <p:cNvPr id="8" name="Footer Placeholder 7"/>
          <p:cNvSpPr>
            <a:spLocks noGrp="1"/>
          </p:cNvSpPr>
          <p:nvPr>
            <p:ph type="ftr" sz="quarter" idx="11"/>
          </p:nvPr>
        </p:nvSpPr>
        <p:spPr/>
        <p:txBody>
          <a:bodyPr/>
          <a:lstStyle/>
          <a:p>
            <a:r>
              <a:rPr kumimoji="1" lang="en" altLang="ja-JP"/>
              <a:t>Control System Theory Group</a:t>
            </a:r>
            <a:endParaRPr kumimoji="1" lang="ja-JP" altLang="en-US"/>
          </a:p>
        </p:txBody>
      </p:sp>
      <p:sp>
        <p:nvSpPr>
          <p:cNvPr id="9" name="Slide Number Placeholder 8"/>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41447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2021/2/9</a:t>
            </a:r>
            <a:endParaRPr kumimoji="1" lang="ja-JP" altLang="en-US"/>
          </a:p>
        </p:txBody>
      </p:sp>
      <p:sp>
        <p:nvSpPr>
          <p:cNvPr id="4" name="Footer Placeholder 3"/>
          <p:cNvSpPr>
            <a:spLocks noGrp="1"/>
          </p:cNvSpPr>
          <p:nvPr>
            <p:ph type="ftr" sz="quarter" idx="11"/>
          </p:nvPr>
        </p:nvSpPr>
        <p:spPr/>
        <p:txBody>
          <a:bodyPr/>
          <a:lstStyle/>
          <a:p>
            <a:r>
              <a:rPr kumimoji="1" lang="en" altLang="ja-JP"/>
              <a:t>Control System Theory Group</a:t>
            </a:r>
            <a:endParaRPr kumimoji="1" lang="ja-JP" altLang="en-US"/>
          </a:p>
        </p:txBody>
      </p:sp>
      <p:sp>
        <p:nvSpPr>
          <p:cNvPr id="5" name="Slide Number Placeholder 4"/>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67662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2021/2/9</a:t>
            </a:r>
            <a:endParaRPr kumimoji="1" lang="ja-JP" altLang="en-US"/>
          </a:p>
        </p:txBody>
      </p:sp>
      <p:sp>
        <p:nvSpPr>
          <p:cNvPr id="3" name="Footer Placeholder 2"/>
          <p:cNvSpPr>
            <a:spLocks noGrp="1"/>
          </p:cNvSpPr>
          <p:nvPr>
            <p:ph type="ftr" sz="quarter" idx="11"/>
          </p:nvPr>
        </p:nvSpPr>
        <p:spPr/>
        <p:txBody>
          <a:bodyPr/>
          <a:lstStyle/>
          <a:p>
            <a:r>
              <a:rPr kumimoji="1" lang="en" altLang="ja-JP"/>
              <a:t>Control System Theory Group</a:t>
            </a:r>
            <a:endParaRPr kumimoji="1" lang="ja-JP" altLang="en-US"/>
          </a:p>
        </p:txBody>
      </p:sp>
      <p:sp>
        <p:nvSpPr>
          <p:cNvPr id="4" name="Slide Number Placeholder 3"/>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407112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346441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2021/2/9</a:t>
            </a:r>
            <a:endParaRPr kumimoji="1" lang="ja-JP" altLang="en-US"/>
          </a:p>
        </p:txBody>
      </p:sp>
      <p:sp>
        <p:nvSpPr>
          <p:cNvPr id="6" name="Footer Placeholder 5"/>
          <p:cNvSpPr>
            <a:spLocks noGrp="1"/>
          </p:cNvSpPr>
          <p:nvPr>
            <p:ph type="ftr" sz="quarter" idx="11"/>
          </p:nvPr>
        </p:nvSpPr>
        <p:spPr/>
        <p:txBody>
          <a:bodyPr/>
          <a:lstStyle/>
          <a:p>
            <a:r>
              <a:rPr kumimoji="1" lang="en" altLang="ja-JP"/>
              <a:t>Control System Theory Group</a:t>
            </a:r>
            <a:endParaRPr kumimoji="1" lang="ja-JP" altLang="en-US"/>
          </a:p>
        </p:txBody>
      </p:sp>
      <p:sp>
        <p:nvSpPr>
          <p:cNvPr id="7" name="Slide Number Placeholder 6"/>
          <p:cNvSpPr>
            <a:spLocks noGrp="1"/>
          </p:cNvSpPr>
          <p:nvPr>
            <p:ph type="sldNum" sz="quarter" idx="12"/>
          </p:nvPr>
        </p:nvSpPr>
        <p:spPr/>
        <p:txBody>
          <a:body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25533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572" y="271342"/>
            <a:ext cx="8480182" cy="58444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335572" y="1103023"/>
            <a:ext cx="8480182" cy="500609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r>
              <a:rPr lang="en-US" altLang="ja-JP" dirty="0"/>
              <a:t> </a:t>
            </a:r>
            <a:endParaRPr lang="ja-JP" altLang="en-US"/>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2021/2/9</a:t>
            </a:r>
            <a:endParaRPr kumimoji="1" lang="ja-JP" altLang="en-US"/>
          </a:p>
        </p:txBody>
      </p:sp>
      <p:sp>
        <p:nvSpPr>
          <p:cNvPr id="5" name="Footer Placeholder 4"/>
          <p:cNvSpPr>
            <a:spLocks noGrp="1"/>
          </p:cNvSpPr>
          <p:nvPr>
            <p:ph type="ftr" sz="quarter" idx="3"/>
          </p:nvPr>
        </p:nvSpPr>
        <p:spPr>
          <a:xfrm>
            <a:off x="3028950" y="6356351"/>
            <a:ext cx="35242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 altLang="ja-JP"/>
              <a:t>Control System Theory Group</a:t>
            </a:r>
            <a:endParaRPr kumimoji="1" lang="ja-JP" altLang="en-US"/>
          </a:p>
        </p:txBody>
      </p:sp>
      <p:sp>
        <p:nvSpPr>
          <p:cNvPr id="6" name="Slide Number Placeholder 5"/>
          <p:cNvSpPr>
            <a:spLocks noGrp="1"/>
          </p:cNvSpPr>
          <p:nvPr>
            <p:ph type="sldNum" sz="quarter" idx="4"/>
          </p:nvPr>
        </p:nvSpPr>
        <p:spPr>
          <a:xfrm>
            <a:off x="6758354"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7FD6B-29A3-3249-A29F-ABF600A8FF13}" type="slidenum">
              <a:rPr kumimoji="1" lang="ja-JP" altLang="en-US" smtClean="0"/>
              <a:t>‹#›</a:t>
            </a:fld>
            <a:endParaRPr kumimoji="1" lang="ja-JP" altLang="en-US"/>
          </a:p>
        </p:txBody>
      </p:sp>
    </p:spTree>
    <p:extLst>
      <p:ext uri="{BB962C8B-B14F-4D97-AF65-F5344CB8AC3E}">
        <p14:creationId xmlns:p14="http://schemas.microsoft.com/office/powerpoint/2010/main" val="20688019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kumimoji="1" sz="2800" kern="1200">
          <a:solidFill>
            <a:schemeClr val="accent1">
              <a:lumMod val="50000"/>
            </a:schemeClr>
          </a:solidFill>
          <a:latin typeface="Century" panose="02040604050505020304" pitchFamily="18" charset="0"/>
          <a:ea typeface="+mn-ea"/>
          <a:cs typeface="+mj-cs"/>
        </a:defRPr>
      </a:lvl1pPr>
    </p:titleStyle>
    <p:bodyStyle>
      <a:lvl1pPr marL="228600" indent="-228600" algn="l" defTabSz="914400" rtl="0" eaLnBrk="1" latinLnBrk="0" hangingPunct="1">
        <a:lnSpc>
          <a:spcPct val="90000"/>
        </a:lnSpc>
        <a:spcBef>
          <a:spcPts val="1000"/>
        </a:spcBef>
        <a:buClr>
          <a:srgbClr val="0070C0"/>
        </a:buClr>
        <a:buFont typeface="Arial" panose="020B0604020202020204" pitchFamily="34" charset="0"/>
        <a:buChar char="•"/>
        <a:defRPr kumimoji="1" sz="2200" b="0" i="0" kern="1200">
          <a:solidFill>
            <a:schemeClr val="tx1"/>
          </a:solidFill>
          <a:latin typeface="Cambria" panose="02040503050406030204" pitchFamily="18" charset="0"/>
          <a:ea typeface="+mn-ea"/>
          <a:cs typeface="+mn-cs"/>
        </a:defRPr>
      </a:lvl1pPr>
      <a:lvl2pPr marL="685800" indent="-228600" algn="l" defTabSz="914400" rtl="0" eaLnBrk="1" latinLnBrk="0" hangingPunct="1">
        <a:lnSpc>
          <a:spcPct val="90000"/>
        </a:lnSpc>
        <a:spcBef>
          <a:spcPts val="500"/>
        </a:spcBef>
        <a:buClr>
          <a:srgbClr val="0070C0"/>
        </a:buClr>
        <a:buFont typeface="Arial" panose="020B0604020202020204" pitchFamily="34" charset="0"/>
        <a:buChar char="•"/>
        <a:defRPr kumimoji="1" sz="2000" b="0" i="0" kern="1200">
          <a:solidFill>
            <a:schemeClr val="tx1"/>
          </a:solidFill>
          <a:latin typeface="Cambria" panose="02040503050406030204" pitchFamily="18" charset="0"/>
          <a:ea typeface="+mn-ea"/>
          <a:cs typeface="+mn-cs"/>
        </a:defRPr>
      </a:lvl2pPr>
      <a:lvl3pPr marL="1143000" indent="-228600" algn="l" defTabSz="914400" rtl="0" eaLnBrk="1" latinLnBrk="0" hangingPunct="1">
        <a:lnSpc>
          <a:spcPct val="90000"/>
        </a:lnSpc>
        <a:spcBef>
          <a:spcPts val="500"/>
        </a:spcBef>
        <a:buClr>
          <a:srgbClr val="0070C0"/>
        </a:buClr>
        <a:buFont typeface="Arial" panose="020B0604020202020204" pitchFamily="34" charset="0"/>
        <a:buChar char="•"/>
        <a:defRPr kumimoji="1" sz="1800" b="0" i="0" kern="1200">
          <a:solidFill>
            <a:schemeClr val="tx1"/>
          </a:solidFill>
          <a:latin typeface="Cambria" panose="02040503050406030204" pitchFamily="18" charset="0"/>
          <a:ea typeface="+mn-ea"/>
          <a:cs typeface="+mn-cs"/>
        </a:defRPr>
      </a:lvl3pPr>
      <a:lvl4pPr marL="1600200" indent="-228600" algn="l" defTabSz="914400" rtl="0" eaLnBrk="1" latinLnBrk="0" hangingPunct="1">
        <a:lnSpc>
          <a:spcPct val="90000"/>
        </a:lnSpc>
        <a:spcBef>
          <a:spcPts val="500"/>
        </a:spcBef>
        <a:buClr>
          <a:srgbClr val="0070C0"/>
        </a:buClr>
        <a:buFont typeface="Arial" panose="020B0604020202020204" pitchFamily="34" charset="0"/>
        <a:buChar char="•"/>
        <a:defRPr kumimoji="1" sz="1600" b="0" i="0" kern="1200">
          <a:solidFill>
            <a:schemeClr val="tx1"/>
          </a:solidFill>
          <a:latin typeface="Cambria" panose="02040503050406030204" pitchFamily="18" charset="0"/>
          <a:ea typeface="+mn-ea"/>
          <a:cs typeface="+mn-cs"/>
        </a:defRPr>
      </a:lvl4pPr>
      <a:lvl5pPr marL="2057400" indent="-228600" algn="l" defTabSz="914400" rtl="0" eaLnBrk="1" latinLnBrk="0" hangingPunct="1">
        <a:lnSpc>
          <a:spcPct val="90000"/>
        </a:lnSpc>
        <a:spcBef>
          <a:spcPts val="500"/>
        </a:spcBef>
        <a:buClr>
          <a:srgbClr val="0070C0"/>
        </a:buClr>
        <a:buFont typeface="Arial" panose="020B0604020202020204" pitchFamily="34" charset="0"/>
        <a:buChar char="•"/>
        <a:defRPr kumimoji="1" sz="1400" b="0" i="0" kern="1200">
          <a:solidFill>
            <a:schemeClr val="tx1"/>
          </a:solidFill>
          <a:latin typeface="Cambria" panose="0204050305040603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300.png"/><Relationship Id="rId4" Type="http://schemas.openxmlformats.org/officeDocument/2006/relationships/image" Target="../media/image29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DC531-B140-554F-B479-4F7F0FB5A8C7}"/>
              </a:ext>
            </a:extLst>
          </p:cNvPr>
          <p:cNvSpPr>
            <a:spLocks noGrp="1"/>
          </p:cNvSpPr>
          <p:nvPr>
            <p:ph type="ctrTitle"/>
          </p:nvPr>
        </p:nvSpPr>
        <p:spPr/>
        <p:txBody>
          <a:bodyPr>
            <a:normAutofit/>
          </a:bodyPr>
          <a:lstStyle/>
          <a:p>
            <a:r>
              <a:rPr kumimoji="1" lang="ja-JP" altLang="en-US" sz="4000">
                <a:latin typeface="Cambria" panose="02040503050406030204" pitchFamily="18" charset="0"/>
              </a:rPr>
              <a:t>セルフトリガー制御に対する</a:t>
            </a:r>
            <a:br>
              <a:rPr kumimoji="1" lang="en-US" altLang="ja-JP" sz="4000" dirty="0">
                <a:latin typeface="Cambria" panose="02040503050406030204" pitchFamily="18" charset="0"/>
              </a:rPr>
            </a:br>
            <a:r>
              <a:rPr kumimoji="1" lang="ja-JP" altLang="en-US" sz="4000">
                <a:latin typeface="Cambria" panose="02040503050406030204" pitchFamily="18" charset="0"/>
              </a:rPr>
              <a:t>深層強化学習</a:t>
            </a:r>
          </a:p>
        </p:txBody>
      </p:sp>
      <p:sp>
        <p:nvSpPr>
          <p:cNvPr id="3" name="字幕 2">
            <a:extLst>
              <a:ext uri="{FF2B5EF4-FFF2-40B4-BE49-F238E27FC236}">
                <a16:creationId xmlns:a16="http://schemas.microsoft.com/office/drawing/2014/main" id="{FB17C8BA-B7EC-4440-9062-4C27D74FE349}"/>
              </a:ext>
            </a:extLst>
          </p:cNvPr>
          <p:cNvSpPr>
            <a:spLocks noGrp="1"/>
          </p:cNvSpPr>
          <p:nvPr>
            <p:ph type="subTitle" idx="1"/>
          </p:nvPr>
        </p:nvSpPr>
        <p:spPr/>
        <p:txBody>
          <a:bodyPr anchor="ctr"/>
          <a:lstStyle/>
          <a:p>
            <a:r>
              <a:rPr kumimoji="1" lang="ja-JP" altLang="en-US" sz="2000"/>
              <a:t>数理工学専攻</a:t>
            </a:r>
            <a:r>
              <a:rPr kumimoji="1" lang="en-US" altLang="ja-JP" sz="2000" dirty="0"/>
              <a:t> </a:t>
            </a:r>
            <a:r>
              <a:rPr kumimoji="1" lang="ja-JP" altLang="en-US" sz="2000"/>
              <a:t>制御システム論分野</a:t>
            </a:r>
            <a:endParaRPr kumimoji="1" lang="en-US" altLang="ja-JP" sz="2000" dirty="0"/>
          </a:p>
          <a:p>
            <a:r>
              <a:rPr lang="ja-JP" altLang="en-US"/>
              <a:t>竹内</a:t>
            </a:r>
            <a:r>
              <a:rPr lang="en-US" altLang="ja-JP" dirty="0"/>
              <a:t> </a:t>
            </a:r>
            <a:r>
              <a:rPr lang="ja-JP" altLang="en-US"/>
              <a:t>維吹</a:t>
            </a:r>
            <a:endParaRPr kumimoji="1" lang="ja-JP" altLang="en-US"/>
          </a:p>
        </p:txBody>
      </p:sp>
      <p:sp>
        <p:nvSpPr>
          <p:cNvPr id="6" name="日付プレースホルダー 5">
            <a:extLst>
              <a:ext uri="{FF2B5EF4-FFF2-40B4-BE49-F238E27FC236}">
                <a16:creationId xmlns:a16="http://schemas.microsoft.com/office/drawing/2014/main" id="{05BD088D-0113-6A40-995E-5E1369FAE127}"/>
              </a:ext>
            </a:extLst>
          </p:cNvPr>
          <p:cNvSpPr>
            <a:spLocks noGrp="1"/>
          </p:cNvSpPr>
          <p:nvPr>
            <p:ph type="dt" sz="half" idx="10"/>
          </p:nvPr>
        </p:nvSpPr>
        <p:spPr/>
        <p:txBody>
          <a:bodyPr/>
          <a:lstStyle/>
          <a:p>
            <a:r>
              <a:rPr kumimoji="1" lang="en-US" altLang="ja-JP"/>
              <a:t>2021/2/9</a:t>
            </a:r>
            <a:endParaRPr kumimoji="1" lang="ja-JP" altLang="en-US"/>
          </a:p>
        </p:txBody>
      </p:sp>
    </p:spTree>
    <p:extLst>
      <p:ext uri="{BB962C8B-B14F-4D97-AF65-F5344CB8AC3E}">
        <p14:creationId xmlns:p14="http://schemas.microsoft.com/office/powerpoint/2010/main" val="232843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F4709B80-F7FD-0D45-BA5C-0B7D874DDD24}"/>
                  </a:ext>
                </a:extLst>
              </p:cNvPr>
              <p:cNvSpPr>
                <a:spLocks noGrp="1"/>
              </p:cNvSpPr>
              <p:nvPr>
                <p:ph idx="1"/>
              </p:nvPr>
            </p:nvSpPr>
            <p:spPr/>
            <p:txBody>
              <a:bodyPr/>
              <a:lstStyle/>
              <a:p>
                <a:r>
                  <a:rPr kumimoji="1" lang="ja-JP" altLang="en-US"/>
                  <a:t>近似方策勾配の計算には</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を用いる</a:t>
                </a:r>
                <a:endParaRPr kumimoji="1" lang="en-US" altLang="ja-JP" dirty="0"/>
              </a:p>
              <a:p>
                <a:endParaRPr lang="en-US" altLang="ja-JP" dirty="0"/>
              </a:p>
              <a:p>
                <a:pPr marL="0" indent="0">
                  <a:buNone/>
                </a:pPr>
                <a:endParaRPr lang="en-US" altLang="ja-JP" dirty="0"/>
              </a:p>
              <a:p>
                <a:endParaRPr kumimoji="1" lang="en-US" altLang="ja-JP" dirty="0"/>
              </a:p>
              <a:p>
                <a:r>
                  <a:rPr kumimoji="1" lang="ja-JP" altLang="en-US"/>
                  <a:t>真の</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e>
                    </m:d>
                  </m:oMath>
                </a14:m>
                <a:r>
                  <a:rPr kumimoji="1" lang="ja-JP" altLang="en-US"/>
                  <a:t>は</a:t>
                </a:r>
                <a:r>
                  <a:rPr lang="ja-JP" altLang="en-US"/>
                  <a:t>未知なので</a:t>
                </a:r>
                <a:r>
                  <a:rPr lang="en-US" altLang="ja-JP" dirty="0"/>
                  <a:t>, </a:t>
                </a:r>
                <a:r>
                  <a:rPr lang="ja-JP" altLang="en-US"/>
                  <a:t>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𝜔</m:t>
                        </m:r>
                      </m:e>
                    </m:d>
                  </m:oMath>
                </a14:m>
                <a:r>
                  <a:rPr kumimoji="1" lang="ja-JP" altLang="en-US"/>
                  <a:t>を用いて近似</a:t>
                </a:r>
                <a:endParaRPr kumimoji="1" lang="en-US" altLang="ja-JP" dirty="0"/>
              </a:p>
              <a:p>
                <a:pPr lvl="1"/>
                <a:r>
                  <a:rPr kumimoji="1" lang="ja-JP" altLang="en-US"/>
                  <a:t>ミニバッチ</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kumimoji="1" lang="ja-JP" altLang="en-US"/>
                  <a:t>に対する</a:t>
                </a:r>
                <a:r>
                  <a:rPr kumimoji="1" lang="en-US" altLang="ja-JP" dirty="0"/>
                  <a:t>TD</a:t>
                </a:r>
                <a:r>
                  <a:rPr kumimoji="1" lang="ja-JP" altLang="en-US"/>
                  <a:t>誤差の</a:t>
                </a:r>
                <a:r>
                  <a:rPr kumimoji="1" lang="en-US" altLang="ja-JP" dirty="0"/>
                  <a:t>MSE</a:t>
                </a:r>
                <a:r>
                  <a:rPr kumimoji="1" lang="ja-JP" altLang="en-US"/>
                  <a:t>を</a:t>
                </a:r>
                <a14:m>
                  <m:oMath xmlns:m="http://schemas.openxmlformats.org/officeDocument/2006/math">
                    <m:r>
                      <a:rPr lang="en-US" altLang="ja-JP" i="1">
                        <a:latin typeface="Cambria Math" panose="02040503050406030204" pitchFamily="18" charset="0"/>
                        <a:ea typeface="Cambria Math" panose="02040503050406030204" pitchFamily="18" charset="0"/>
                      </a:rPr>
                      <m:t>𝜔</m:t>
                    </m:r>
                  </m:oMath>
                </a14:m>
                <a:r>
                  <a:rPr kumimoji="1" lang="ja-JP" altLang="en-US"/>
                  <a:t>に関して最小化する</a:t>
                </a:r>
              </a:p>
            </p:txBody>
          </p:sp>
        </mc:Choice>
        <mc:Fallback>
          <p:sp>
            <p:nvSpPr>
              <p:cNvPr id="2" name="コンテンツ プレースホルダー 1">
                <a:extLst>
                  <a:ext uri="{FF2B5EF4-FFF2-40B4-BE49-F238E27FC236}">
                    <a16:creationId xmlns:a16="http://schemas.microsoft.com/office/drawing/2014/main" id="{F4709B80-F7FD-0D45-BA5C-0B7D874DDD24}"/>
                  </a:ext>
                </a:extLst>
              </p:cNvPr>
              <p:cNvSpPr>
                <a:spLocks noGrp="1" noRot="1" noChangeAspect="1" noMove="1" noResize="1" noEditPoints="1" noAdjustHandles="1" noChangeArrowheads="1" noChangeShapeType="1" noTextEdit="1"/>
              </p:cNvSpPr>
              <p:nvPr>
                <p:ph idx="1"/>
              </p:nvPr>
            </p:nvSpPr>
            <p:spPr>
              <a:blipFill>
                <a:blip r:embed="rId2"/>
                <a:stretch>
                  <a:fillRect l="-598" t="-126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タイトル 2">
                <a:extLst>
                  <a:ext uri="{FF2B5EF4-FFF2-40B4-BE49-F238E27FC236}">
                    <a16:creationId xmlns:a16="http://schemas.microsoft.com/office/drawing/2014/main" id="{23E79F11-D8F8-8049-9A57-CF4F2F009B28}"/>
                  </a:ext>
                </a:extLst>
              </p:cNvPr>
              <p:cNvSpPr>
                <a:spLocks noGrp="1"/>
              </p:cNvSpPr>
              <p:nvPr>
                <p:ph type="title"/>
              </p:nvPr>
            </p:nvSpPr>
            <p:spPr/>
            <p:txBody>
              <a:bodyPr/>
              <a:lstStyle/>
              <a:p>
                <a:r>
                  <a:rPr kumimoji="1" lang="ja-JP" altLang="en-US"/>
                  <a:t>計算に用いる</a:t>
                </a:r>
                <a14:m>
                  <m:oMath xmlns:m="http://schemas.openxmlformats.org/officeDocument/2006/math">
                    <m:r>
                      <a:rPr kumimoji="1" lang="en-US" altLang="ja-JP" b="0" i="1" smtClean="0">
                        <a:latin typeface="Cambria Math" panose="02040503050406030204" pitchFamily="18" charset="0"/>
                      </a:rPr>
                      <m:t>𝑄</m:t>
                    </m:r>
                  </m:oMath>
                </a14:m>
                <a:r>
                  <a:rPr kumimoji="1" lang="ja-JP" altLang="en-US"/>
                  <a:t>関数</a:t>
                </a:r>
              </a:p>
            </p:txBody>
          </p:sp>
        </mc:Choice>
        <mc:Fallback>
          <p:sp>
            <p:nvSpPr>
              <p:cNvPr id="3" name="タイトル 2">
                <a:extLst>
                  <a:ext uri="{FF2B5EF4-FFF2-40B4-BE49-F238E27FC236}">
                    <a16:creationId xmlns:a16="http://schemas.microsoft.com/office/drawing/2014/main" id="{23E79F11-D8F8-8049-9A57-CF4F2F009B28}"/>
                  </a:ext>
                </a:extLst>
              </p:cNvPr>
              <p:cNvSpPr>
                <a:spLocks noGrp="1" noRot="1" noChangeAspect="1" noMove="1" noResize="1" noEditPoints="1" noAdjustHandles="1" noChangeArrowheads="1" noChangeShapeType="1" noTextEdit="1"/>
              </p:cNvSpPr>
              <p:nvPr>
                <p:ph type="title"/>
              </p:nvPr>
            </p:nvSpPr>
            <p:spPr>
              <a:blipFill>
                <a:blip r:embed="rId3"/>
                <a:stretch>
                  <a:fillRect l="-1345" t="-6383"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61F2194-C275-0A41-95EA-43F53DD2DC2C}"/>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97E543D5-86F6-6340-9066-9681C07877A7}"/>
              </a:ext>
            </a:extLst>
          </p:cNvPr>
          <p:cNvSpPr>
            <a:spLocks noGrp="1"/>
          </p:cNvSpPr>
          <p:nvPr>
            <p:ph type="sldNum" sz="quarter" idx="12"/>
          </p:nvPr>
        </p:nvSpPr>
        <p:spPr/>
        <p:txBody>
          <a:bodyPr/>
          <a:lstStyle/>
          <a:p>
            <a:fld id="{5D57FD6B-29A3-3249-A29F-ABF600A8FF13}" type="slidenum">
              <a:rPr kumimoji="1" lang="ja-JP" altLang="en-US" smtClean="0"/>
              <a:t>9</a:t>
            </a:fld>
            <a:r>
              <a:rPr kumimoji="1" lang="en-US" altLang="ja-JP"/>
              <a:t>/14</a:t>
            </a:r>
            <a:endParaRPr kumimoji="1" lang="en-US" altLang="ja-JP" dirty="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D178FEA-DD40-BF4E-A5FA-9B1C0170BBF1}"/>
                  </a:ext>
                </a:extLst>
              </p:cNvPr>
              <p:cNvSpPr txBox="1"/>
              <p:nvPr/>
            </p:nvSpPr>
            <p:spPr>
              <a:xfrm>
                <a:off x="1125280" y="3858135"/>
                <a:ext cx="6175793"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m:t>
                          </m:r>
                          <m:r>
                            <a:rPr kumimoji="1" lang="en-US" altLang="ja-JP" i="1">
                              <a:solidFill>
                                <a:srgbClr val="C00000"/>
                              </a:solidFill>
                              <a:latin typeface="Cambria Math" panose="02040503050406030204" pitchFamily="18" charset="0"/>
                              <a:ea typeface="Cambria Math" panose="02040503050406030204" pitchFamily="18" charset="0"/>
                            </a:rPr>
                            <m:t>𝜔</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m:t>
                          </m:r>
                          <m:r>
                            <m:rPr>
                              <m:brk m:alnAt="7"/>
                            </m:rP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𝐸</m:t>
                          </m:r>
                        </m:sub>
                        <m:sup/>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𝑄</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r>
                                <a:rPr kumimoji="1" lang="en-US" altLang="ja-JP" b="0" i="1" smtClean="0">
                                  <a:latin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a:rPr kumimoji="1" lang="en-US" altLang="ja-JP" b="0" i="1" smtClean="0">
                                  <a:latin typeface="Cambria Math" panose="02040503050406030204" pitchFamily="18" charset="0"/>
                                  <a:ea typeface="Cambria Math" panose="02040503050406030204" pitchFamily="18" charset="0"/>
                                </a:rPr>
                                <m:t>𝑄</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𝜋</m:t>
                                  </m:r>
                                  <m:d>
                                    <m:dPr>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e>
                                  </m:d>
                                  <m:r>
                                    <a:rPr kumimoji="1" lang="en-US" altLang="ja-JP" i="1">
                                      <a:latin typeface="Cambria Math" panose="02040503050406030204" pitchFamily="18" charset="0"/>
                                      <a:ea typeface="Cambria Math" panose="02040503050406030204" pitchFamily="18" charset="0"/>
                                    </a:rPr>
                                    <m:t>|</m:t>
                                  </m:r>
                                  <m:r>
                                    <a:rPr kumimoji="1" lang="en-US" altLang="ja-JP" i="1" smtClean="0">
                                      <a:solidFill>
                                        <a:srgbClr val="C00000"/>
                                      </a:solidFill>
                                      <a:latin typeface="Cambria Math" panose="02040503050406030204" pitchFamily="18" charset="0"/>
                                      <a:ea typeface="Cambria Math" panose="02040503050406030204" pitchFamily="18" charset="0"/>
                                    </a:rPr>
                                    <m:t>𝜔</m:t>
                                  </m:r>
                                </m:e>
                              </m:d>
                            </m:e>
                          </m:d>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 )</m:t>
                              </m:r>
                            </m:e>
                            <m:sup>
                              <m:r>
                                <a:rPr kumimoji="1" lang="en-US" altLang="ja-JP" b="0" i="1" smtClean="0">
                                  <a:latin typeface="Cambria Math" panose="02040503050406030204" pitchFamily="18" charset="0"/>
                                  <a:ea typeface="Cambria Math" panose="02040503050406030204" pitchFamily="18" charset="0"/>
                                </a:rPr>
                                <m:t>2</m:t>
                              </m:r>
                            </m:sup>
                          </m:sSup>
                        </m:e>
                      </m:nary>
                    </m:oMath>
                  </m:oMathPara>
                </a14:m>
                <a:endParaRPr kumimoji="1" lang="ja-JP" altLang="en-US">
                  <a:latin typeface="Cambria" panose="02040503050406030204" pitchFamily="18" charset="0"/>
                </a:endParaRPr>
              </a:p>
            </p:txBody>
          </p:sp>
        </mc:Choice>
        <mc:Fallback>
          <p:sp>
            <p:nvSpPr>
              <p:cNvPr id="7" name="テキスト ボックス 6">
                <a:extLst>
                  <a:ext uri="{FF2B5EF4-FFF2-40B4-BE49-F238E27FC236}">
                    <a16:creationId xmlns:a16="http://schemas.microsoft.com/office/drawing/2014/main" id="{4D178FEA-DD40-BF4E-A5FA-9B1C0170BBF1}"/>
                  </a:ext>
                </a:extLst>
              </p:cNvPr>
              <p:cNvSpPr txBox="1">
                <a:spLocks noRot="1" noChangeAspect="1" noMove="1" noResize="1" noEditPoints="1" noAdjustHandles="1" noChangeArrowheads="1" noChangeShapeType="1" noTextEdit="1"/>
              </p:cNvSpPr>
              <p:nvPr/>
            </p:nvSpPr>
            <p:spPr>
              <a:xfrm>
                <a:off x="1125280" y="3858135"/>
                <a:ext cx="6175793" cy="800219"/>
              </a:xfrm>
              <a:prstGeom prst="rect">
                <a:avLst/>
              </a:prstGeom>
              <a:blipFill>
                <a:blip r:embed="rId4"/>
                <a:stretch>
                  <a:fillRect t="-117188" b="-156250"/>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6CB4B953-CFBA-A74E-B7D4-9CDD40A4233D}"/>
              </a:ext>
            </a:extLst>
          </p:cNvPr>
          <p:cNvCxnSpPr>
            <a:cxnSpLocks/>
          </p:cNvCxnSpPr>
          <p:nvPr/>
        </p:nvCxnSpPr>
        <p:spPr>
          <a:xfrm>
            <a:off x="2645403" y="4405742"/>
            <a:ext cx="4286870" cy="0"/>
          </a:xfrm>
          <a:prstGeom prst="line">
            <a:avLst/>
          </a:prstGeom>
          <a:ln w="158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471632DD-918D-7A4D-B388-5FF0A36C32BB}"/>
                  </a:ext>
                </a:extLst>
              </p:cNvPr>
              <p:cNvSpPr txBox="1"/>
              <p:nvPr/>
            </p:nvSpPr>
            <p:spPr>
              <a:xfrm>
                <a:off x="5246828" y="4432477"/>
                <a:ext cx="3568926" cy="369332"/>
              </a:xfrm>
              <a:prstGeom prst="rect">
                <a:avLst/>
              </a:prstGeom>
              <a:noFill/>
            </p:spPr>
            <p:txBody>
              <a:bodyPr wrap="none" rtlCol="0">
                <a:spAutoFit/>
              </a:bodyPr>
              <a:lstStyle/>
              <a:p>
                <a:r>
                  <a:rPr kumimoji="1" lang="en-US" altLang="ja-JP" dirty="0">
                    <a:solidFill>
                      <a:schemeClr val="tx1"/>
                    </a:solidFill>
                    <a:latin typeface="Cambria" panose="02040503050406030204" pitchFamily="18" charset="0"/>
                  </a:rPr>
                  <a:t>TD </a:t>
                </a:r>
                <a:r>
                  <a:rPr kumimoji="1" lang="ja-JP" altLang="en-US">
                    <a:solidFill>
                      <a:schemeClr val="tx1"/>
                    </a:solidFill>
                    <a:latin typeface="Cambria" panose="02040503050406030204" pitchFamily="18" charset="0"/>
                  </a:rPr>
                  <a:t>誤差</a:t>
                </a:r>
                <a:r>
                  <a:rPr kumimoji="1" lang="en-US" altLang="ja-JP" dirty="0">
                    <a:solidFill>
                      <a:schemeClr val="tx1"/>
                    </a:solidFill>
                    <a:latin typeface="Cambria" panose="02040503050406030204" pitchFamily="18" charset="0"/>
                  </a:rPr>
                  <a:t>: </a:t>
                </a:r>
                <a:r>
                  <a:rPr kumimoji="1" lang="ja-JP" altLang="en-US">
                    <a:solidFill>
                      <a:schemeClr val="tx1"/>
                    </a:solidFill>
                    <a:latin typeface="Cambria" panose="02040503050406030204" pitchFamily="18" charset="0"/>
                  </a:rPr>
                  <a:t>真の</a:t>
                </a:r>
                <a:r>
                  <a:rPr kumimoji="1" lang="en-US" altLang="ja-JP" dirty="0">
                    <a:solidFill>
                      <a:schemeClr val="tx1"/>
                    </a:solidFill>
                    <a:latin typeface="Cambria" panose="02040503050406030204" pitchFamily="18" charset="0"/>
                  </a:rPr>
                  <a:t> </a:t>
                </a:r>
                <a14:m>
                  <m:oMath xmlns:m="http://schemas.openxmlformats.org/officeDocument/2006/math">
                    <m:r>
                      <a:rPr lang="en-US" altLang="ja-JP" b="0" i="1" smtClean="0">
                        <a:solidFill>
                          <a:schemeClr val="tx1"/>
                        </a:solidFill>
                        <a:latin typeface="Cambria Math" panose="02040503050406030204" pitchFamily="18" charset="0"/>
                        <a:ea typeface="Cambria Math" panose="02040503050406030204" pitchFamily="18" charset="0"/>
                      </a:rPr>
                      <m:t>𝑄</m:t>
                    </m:r>
                    <m:r>
                      <a:rPr lang="en-US" altLang="ja-JP" i="1">
                        <a:solidFill>
                          <a:schemeClr val="tx1"/>
                        </a:solidFill>
                        <a:latin typeface="Cambria Math" panose="02040503050406030204" pitchFamily="18" charset="0"/>
                        <a:ea typeface="Cambria Math" panose="02040503050406030204" pitchFamily="18" charset="0"/>
                      </a:rPr>
                      <m:t> </m:t>
                    </m:r>
                  </m:oMath>
                </a14:m>
                <a:r>
                  <a:rPr kumimoji="1" lang="ja-JP" altLang="en-US" dirty="0">
                    <a:solidFill>
                      <a:schemeClr val="tx1"/>
                    </a:solidFill>
                    <a:latin typeface="Cambria" panose="02040503050406030204" pitchFamily="18" charset="0"/>
                  </a:rPr>
                  <a:t>は</a:t>
                </a:r>
                <a:r>
                  <a:rPr kumimoji="1" lang="ja-JP" altLang="en-US">
                    <a:solidFill>
                      <a:schemeClr val="tx1"/>
                    </a:solidFill>
                    <a:latin typeface="Cambria" panose="02040503050406030204" pitchFamily="18" charset="0"/>
                  </a:rPr>
                  <a:t>これを</a:t>
                </a:r>
                <a:r>
                  <a:rPr kumimoji="1" lang="en-US" altLang="ja-JP" dirty="0">
                    <a:solidFill>
                      <a:schemeClr val="tx1"/>
                    </a:solidFill>
                    <a:latin typeface="Cambria" panose="02040503050406030204" pitchFamily="18" charset="0"/>
                  </a:rPr>
                  <a:t>0</a:t>
                </a:r>
                <a:r>
                  <a:rPr kumimoji="1" lang="ja-JP" altLang="en-US">
                    <a:solidFill>
                      <a:schemeClr val="tx1"/>
                    </a:solidFill>
                    <a:latin typeface="Cambria" panose="02040503050406030204" pitchFamily="18" charset="0"/>
                  </a:rPr>
                  <a:t>にする</a:t>
                </a:r>
              </a:p>
            </p:txBody>
          </p:sp>
        </mc:Choice>
        <mc:Fallback>
          <p:sp>
            <p:nvSpPr>
              <p:cNvPr id="9" name="テキスト ボックス 8">
                <a:extLst>
                  <a:ext uri="{FF2B5EF4-FFF2-40B4-BE49-F238E27FC236}">
                    <a16:creationId xmlns:a16="http://schemas.microsoft.com/office/drawing/2014/main" id="{471632DD-918D-7A4D-B388-5FF0A36C32BB}"/>
                  </a:ext>
                </a:extLst>
              </p:cNvPr>
              <p:cNvSpPr txBox="1">
                <a:spLocks noRot="1" noChangeAspect="1" noMove="1" noResize="1" noEditPoints="1" noAdjustHandles="1" noChangeArrowheads="1" noChangeShapeType="1" noTextEdit="1"/>
              </p:cNvSpPr>
              <p:nvPr/>
            </p:nvSpPr>
            <p:spPr>
              <a:xfrm>
                <a:off x="5246828" y="4432477"/>
                <a:ext cx="3568926" cy="369332"/>
              </a:xfrm>
              <a:prstGeom prst="rect">
                <a:avLst/>
              </a:prstGeom>
              <a:blipFill>
                <a:blip r:embed="rId5"/>
                <a:stretch>
                  <a:fillRect l="-1418" t="-6667" r="-355" b="-2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EB8CD18-15AB-264A-B9E7-5AACF04EC168}"/>
                  </a:ext>
                </a:extLst>
              </p:cNvPr>
              <p:cNvSpPr txBox="1"/>
              <p:nvPr/>
            </p:nvSpPr>
            <p:spPr>
              <a:xfrm>
                <a:off x="1023568" y="1771325"/>
                <a:ext cx="6364563" cy="4283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smtClean="0">
                              <a:solidFill>
                                <a:srgbClr val="FF0000"/>
                              </a:solidFill>
                              <a:latin typeface="Cambria Math" panose="02040503050406030204" pitchFamily="18" charset="0"/>
                              <a:ea typeface="Cambria Math" panose="02040503050406030204" pitchFamily="18" charset="0"/>
                            </a:rPr>
                          </m:ctrlPr>
                        </m:sSupPr>
                        <m:e>
                          <m:r>
                            <a:rPr lang="en-US" altLang="ja-JP" i="1">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lang="en-US" altLang="ja-JP" i="1">
                              <a:solidFill>
                                <a:srgbClr val="FF0000"/>
                              </a:solidFill>
                              <a:latin typeface="Cambria Math" panose="02040503050406030204" pitchFamily="18" charset="0"/>
                              <a:ea typeface="Cambria Math" panose="02040503050406030204" pitchFamily="18" charset="0"/>
                            </a:rPr>
                          </m:ctrlPr>
                        </m:dPr>
                        <m:e>
                          <m:r>
                            <a:rPr lang="en-US" altLang="ja-JP" b="0" i="1" smtClean="0">
                              <a:solidFill>
                                <a:srgbClr val="FF0000"/>
                              </a:solidFill>
                              <a:latin typeface="Cambria Math" panose="02040503050406030204" pitchFamily="18" charset="0"/>
                              <a:ea typeface="Cambria Math" panose="02040503050406030204" pitchFamily="18" charset="0"/>
                            </a:rPr>
                            <m:t>𝑠</m:t>
                          </m:r>
                          <m:r>
                            <a:rPr lang="en-US" altLang="ja-JP" i="1">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𝑢</m:t>
                          </m:r>
                          <m:r>
                            <a:rPr lang="en-US" altLang="ja-JP" b="0" i="1" smtClean="0">
                              <a:solidFill>
                                <a:srgbClr val="FF0000"/>
                              </a:solidFill>
                              <a:latin typeface="Cambria Math" panose="02040503050406030204" pitchFamily="18" charset="0"/>
                              <a:ea typeface="Cambria Math" panose="02040503050406030204" pitchFamily="18" charset="0"/>
                            </a:rPr>
                            <m:t>,</m:t>
                          </m:r>
                          <m:r>
                            <a:rPr lang="en-US" altLang="ja-JP" b="0" i="1" smtClean="0">
                              <a:solidFill>
                                <a:srgbClr val="FF0000"/>
                              </a:solidFill>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𝑄</m:t>
                          </m:r>
                        </m:e>
                        <m:sup>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sup>
                      </m:sSup>
                      <m:d>
                        <m:dPr>
                          <m:ctrlPr>
                            <a:rPr kumimoji="1" lang="en-US" altLang="ja-JP" i="1">
                              <a:solidFill>
                                <a:srgbClr val="FF0000"/>
                              </a:solidFill>
                              <a:latin typeface="Cambria Math" panose="02040503050406030204" pitchFamily="18" charset="0"/>
                              <a:ea typeface="Cambria Math" panose="02040503050406030204" pitchFamily="18" charset="0"/>
                            </a:rPr>
                          </m:ctrlPr>
                        </m:dPr>
                        <m:e>
                          <m:sSup>
                            <m:sSupPr>
                              <m:ctrlPr>
                                <a:rPr kumimoji="1" lang="en-US" altLang="ja-JP" i="1" smtClean="0">
                                  <a:solidFill>
                                    <a:srgbClr val="FF0000"/>
                                  </a:solidFill>
                                  <a:latin typeface="Cambria Math" panose="02040503050406030204" pitchFamily="18" charset="0"/>
                                  <a:ea typeface="Cambria Math" panose="02040503050406030204" pitchFamily="18" charset="0"/>
                                </a:rPr>
                              </m:ctrlPr>
                            </m:sSupPr>
                            <m:e>
                              <m:r>
                                <a:rPr kumimoji="1" lang="en-US" altLang="ja-JP" b="0" i="1" smtClean="0">
                                  <a:solidFill>
                                    <a:srgbClr val="FF0000"/>
                                  </a:solidFill>
                                  <a:latin typeface="Cambria Math" panose="02040503050406030204" pitchFamily="18" charset="0"/>
                                  <a:ea typeface="Cambria Math" panose="02040503050406030204" pitchFamily="18" charset="0"/>
                                </a:rPr>
                                <m:t>𝑠</m:t>
                              </m:r>
                            </m:e>
                            <m:sup>
                              <m:r>
                                <a:rPr kumimoji="1" lang="en-US" altLang="ja-JP" b="0" i="1" smtClean="0">
                                  <a:solidFill>
                                    <a:srgbClr val="FF0000"/>
                                  </a:solidFill>
                                  <a:latin typeface="Cambria Math" panose="02040503050406030204" pitchFamily="18" charset="0"/>
                                  <a:ea typeface="Cambria Math" panose="02040503050406030204" pitchFamily="18" charset="0"/>
                                </a:rPr>
                                <m:t>′</m:t>
                              </m:r>
                            </m:sup>
                          </m:sSup>
                          <m:r>
                            <a:rPr kumimoji="1" lang="en-US" altLang="ja-JP" b="0" i="1" smtClean="0">
                              <a:solidFill>
                                <a:srgbClr val="FF0000"/>
                              </a:solidFill>
                              <a:latin typeface="Cambria Math" panose="02040503050406030204" pitchFamily="18" charset="0"/>
                              <a:ea typeface="Cambria Math" panose="02040503050406030204" pitchFamily="18" charset="0"/>
                            </a:rPr>
                            <m:t>,</m:t>
                          </m:r>
                          <m:sSub>
                            <m:sSubPr>
                              <m:ctrlPr>
                                <a:rPr kumimoji="1" lang="en-US" altLang="ja-JP" i="1">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ea typeface="Cambria Math" panose="02040503050406030204" pitchFamily="18" charset="0"/>
                                </a:rPr>
                                <m:t>𝜋</m:t>
                              </m:r>
                            </m:e>
                            <m:sub>
                              <m:r>
                                <a:rPr kumimoji="1" lang="en-US" altLang="ja-JP" i="1">
                                  <a:solidFill>
                                    <a:srgbClr val="FF0000"/>
                                  </a:solidFill>
                                  <a:latin typeface="Cambria Math" panose="02040503050406030204" pitchFamily="18" charset="0"/>
                                  <a:ea typeface="Cambria Math" panose="02040503050406030204" pitchFamily="18" charset="0"/>
                                </a:rPr>
                                <m:t>𝜃</m:t>
                              </m:r>
                            </m:sub>
                          </m:sSub>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𝑠</m:t>
                          </m:r>
                          <m:r>
                            <a:rPr kumimoji="1" lang="en-US" altLang="ja-JP" b="0" i="1" smtClean="0">
                              <a:solidFill>
                                <a:srgbClr val="FF0000"/>
                              </a:solidFill>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p:sp>
            <p:nvSpPr>
              <p:cNvPr id="10" name="テキスト ボックス 9">
                <a:extLst>
                  <a:ext uri="{FF2B5EF4-FFF2-40B4-BE49-F238E27FC236}">
                    <a16:creationId xmlns:a16="http://schemas.microsoft.com/office/drawing/2014/main" id="{DEB8CD18-15AB-264A-B9E7-5AACF04EC168}"/>
                  </a:ext>
                </a:extLst>
              </p:cNvPr>
              <p:cNvSpPr txBox="1">
                <a:spLocks noRot="1" noChangeAspect="1" noMove="1" noResize="1" noEditPoints="1" noAdjustHandles="1" noChangeArrowheads="1" noChangeShapeType="1" noTextEdit="1"/>
              </p:cNvSpPr>
              <p:nvPr/>
            </p:nvSpPr>
            <p:spPr>
              <a:xfrm>
                <a:off x="1023568" y="1771325"/>
                <a:ext cx="6364563" cy="428322"/>
              </a:xfrm>
              <a:prstGeom prst="rect">
                <a:avLst/>
              </a:prstGeom>
              <a:blipFill>
                <a:blip r:embed="rId6"/>
                <a:stretch>
                  <a:fillRect b="-57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722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061DAC-69A3-944A-AD86-BFA012085C22}"/>
              </a:ext>
            </a:extLst>
          </p:cNvPr>
          <p:cNvSpPr>
            <a:spLocks noGrp="1"/>
          </p:cNvSpPr>
          <p:nvPr>
            <p:ph idx="1"/>
          </p:nvPr>
        </p:nvSpPr>
        <p:spPr/>
        <p:txBody>
          <a:bodyPr/>
          <a:lstStyle/>
          <a:p>
            <a:r>
              <a:rPr kumimoji="1" lang="ja-JP" altLang="en-US"/>
              <a:t>制御対象</a:t>
            </a:r>
            <a:endParaRPr kumimoji="1" lang="en-US" altLang="ja-JP" dirty="0"/>
          </a:p>
          <a:p>
            <a:endParaRPr lang="en-US" altLang="ja-JP" dirty="0"/>
          </a:p>
          <a:p>
            <a:endParaRPr kumimoji="1" lang="en-US" altLang="ja-JP" dirty="0"/>
          </a:p>
          <a:p>
            <a:r>
              <a:rPr lang="ja-JP" altLang="en-US"/>
              <a:t>初期方策</a:t>
            </a:r>
            <a:endParaRPr lang="en-US" altLang="ja-JP" dirty="0"/>
          </a:p>
          <a:p>
            <a:pPr lvl="1"/>
            <a:r>
              <a:rPr lang="ja-JP" altLang="en-US"/>
              <a:t>素朴に設計した方策</a:t>
            </a:r>
            <a:endParaRPr lang="en-US" altLang="ja-JP" dirty="0"/>
          </a:p>
          <a:p>
            <a:pPr lvl="1"/>
            <a:endParaRPr lang="en-US" altLang="ja-JP" dirty="0"/>
          </a:p>
          <a:p>
            <a:pPr lvl="1"/>
            <a:endParaRPr lang="en-US" altLang="ja-JP" dirty="0"/>
          </a:p>
          <a:p>
            <a:pPr lvl="1"/>
            <a:endParaRPr lang="en-US" altLang="ja-JP" dirty="0"/>
          </a:p>
          <a:p>
            <a:pPr lvl="1"/>
            <a:r>
              <a:rPr lang="ja-JP" altLang="en-US"/>
              <a:t>後ろの</a:t>
            </a:r>
            <a:r>
              <a:rPr lang="en-US" altLang="ja-JP" dirty="0"/>
              <a:t>2</a:t>
            </a:r>
            <a:r>
              <a:rPr lang="ja-JP" altLang="en-US"/>
              <a:t>つの項は</a:t>
            </a:r>
            <a:r>
              <a:rPr lang="en-US" altLang="ja-JP" dirty="0"/>
              <a:t>, </a:t>
            </a:r>
            <a:r>
              <a:rPr lang="ja-JP" altLang="en-US"/>
              <a:t>連続的に最適制御した際の制御コスト</a:t>
            </a:r>
            <a:endParaRPr lang="en-US" altLang="ja-JP" dirty="0"/>
          </a:p>
          <a:p>
            <a:pPr lvl="1"/>
            <a:r>
              <a:rPr lang="ja-JP" altLang="en-US">
                <a:solidFill>
                  <a:schemeClr val="accent1"/>
                </a:solidFill>
              </a:rPr>
              <a:t>次ステップで高い制御コストを必要とする状態に行かないようにしたい</a:t>
            </a:r>
            <a:endParaRPr lang="en-US" altLang="ja-JP" dirty="0"/>
          </a:p>
          <a:p>
            <a:pPr lvl="1"/>
            <a:endParaRPr lang="en-US" altLang="ja-JP" dirty="0"/>
          </a:p>
          <a:p>
            <a:pPr lvl="1"/>
            <a:endParaRPr lang="en-US" altLang="ja-JP" dirty="0"/>
          </a:p>
        </p:txBody>
      </p:sp>
      <p:sp>
        <p:nvSpPr>
          <p:cNvPr id="3" name="タイトル 2">
            <a:extLst>
              <a:ext uri="{FF2B5EF4-FFF2-40B4-BE49-F238E27FC236}">
                <a16:creationId xmlns:a16="http://schemas.microsoft.com/office/drawing/2014/main" id="{AAFE7DBA-75BA-5A4E-BEA6-8A647CE8AD32}"/>
              </a:ext>
            </a:extLst>
          </p:cNvPr>
          <p:cNvSpPr>
            <a:spLocks noGrp="1"/>
          </p:cNvSpPr>
          <p:nvPr>
            <p:ph type="title"/>
          </p:nvPr>
        </p:nvSpPr>
        <p:spPr/>
        <p:txBody>
          <a:bodyPr/>
          <a:lstStyle/>
          <a:p>
            <a:r>
              <a:rPr kumimoji="1" lang="ja-JP" altLang="en-US"/>
              <a:t>数値実験</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5028C70B-DDF6-784B-B47B-B349492102E2}"/>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C152196-49E5-AE4C-A761-3621CF759083}"/>
                  </a:ext>
                </a:extLst>
              </p:cNvPr>
              <p:cNvSpPr txBox="1"/>
              <p:nvPr/>
            </p:nvSpPr>
            <p:spPr>
              <a:xfrm>
                <a:off x="1316871" y="3186626"/>
                <a:ext cx="4204164" cy="565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 altLang="ja-JP" i="1" smtClean="0">
                              <a:latin typeface="Cambria Math" panose="02040503050406030204" pitchFamily="18" charset="0"/>
                              <a:ea typeface="Cambria Math" panose="02040503050406030204" pitchFamily="18" charset="0"/>
                            </a:rPr>
                            <m:t>𝜋</m:t>
                          </m:r>
                          <m:d>
                            <m:dPr>
                              <m:ctrlPr>
                                <a:rPr kumimoji="1" lang="en"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limLow>
                            <m:limLowPr>
                              <m:ctrlPr>
                                <a:rPr kumimoji="1" lang="en" altLang="ja-JP" i="1" smtClean="0">
                                  <a:latin typeface="Cambria Math" panose="02040503050406030204" pitchFamily="18" charset="0"/>
                                </a:rPr>
                              </m:ctrlPr>
                            </m:limLowPr>
                            <m:e>
                              <m:r>
                                <m:rPr>
                                  <m:sty m:val="p"/>
                                </m:rPr>
                                <a:rPr kumimoji="1" lang="en" altLang="ja-JP" i="1" smtClean="0">
                                  <a:latin typeface="Cambria Math" panose="02040503050406030204" pitchFamily="18" charset="0"/>
                                </a:rPr>
                                <m:t>arg</m:t>
                              </m:r>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lim>
                          </m:limLow>
                        </m:fName>
                        <m:e>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𝜆𝜏</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solidFill>
                                    <a:schemeClr val="accent1"/>
                                  </a:solidFill>
                                  <a:latin typeface="Cambria Math" panose="02040503050406030204" pitchFamily="18" charset="0"/>
                                  <a:ea typeface="Cambria Math" panose="02040503050406030204" pitchFamily="18" charset="0"/>
                                </a:rPr>
                              </m:ctrlPr>
                            </m:sSupPr>
                            <m:e>
                              <m:sSubSup>
                                <m:sSubSupPr>
                                  <m:ctrlPr>
                                    <a:rPr kumimoji="1" lang="en-US" altLang="ja-JP" i="1">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𝑒</m:t>
                                  </m:r>
                                </m:sub>
                                <m:sup>
                                  <m:r>
                                    <a:rPr kumimoji="1" lang="en-US" altLang="ja-JP" i="1">
                                      <a:solidFill>
                                        <a:schemeClr val="accent1"/>
                                      </a:solidFill>
                                      <a:latin typeface="Cambria Math" panose="02040503050406030204" pitchFamily="18" charset="0"/>
                                      <a:ea typeface="Cambria Math" panose="02040503050406030204" pitchFamily="18" charset="0"/>
                                    </a:rPr>
                                    <m:t>′</m:t>
                                  </m:r>
                                </m:sup>
                              </m:sSubSup>
                            </m:e>
                            <m:sup>
                              <m:r>
                                <a:rPr kumimoji="1" lang="en-US" altLang="ja-JP" b="0" i="1" smtClean="0">
                                  <a:solidFill>
                                    <a:schemeClr val="accent1"/>
                                  </a:solidFill>
                                  <a:latin typeface="Cambria Math" panose="02040503050406030204" pitchFamily="18" charset="0"/>
                                  <a:ea typeface="Cambria Math" panose="02040503050406030204" pitchFamily="18" charset="0"/>
                                </a:rPr>
                                <m:t>𝑇</m:t>
                              </m:r>
                            </m:sup>
                          </m:sSup>
                          <m:r>
                            <a:rPr kumimoji="1" lang="en-US" altLang="ja-JP" b="0" i="1" smtClean="0">
                              <a:solidFill>
                                <a:schemeClr val="accent1"/>
                              </a:solidFill>
                              <a:latin typeface="Cambria Math" panose="02040503050406030204" pitchFamily="18" charset="0"/>
                              <a:ea typeface="Cambria Math" panose="02040503050406030204" pitchFamily="18" charset="0"/>
                            </a:rPr>
                            <m:t>𝑃</m:t>
                          </m:r>
                          <m:sSubSup>
                            <m:sSubSupPr>
                              <m:ctrlPr>
                                <a:rPr kumimoji="1" lang="en-US" altLang="ja-JP" i="1">
                                  <a:solidFill>
                                    <a:schemeClr val="accent1"/>
                                  </a:solidFill>
                                  <a:latin typeface="Cambria Math" panose="02040503050406030204" pitchFamily="18" charset="0"/>
                                  <a:ea typeface="Cambria Math" panose="02040503050406030204" pitchFamily="18" charset="0"/>
                                </a:rPr>
                              </m:ctrlPr>
                            </m:sSubSupPr>
                            <m:e>
                              <m:r>
                                <a:rPr kumimoji="1" lang="en-US" altLang="ja-JP" i="1">
                                  <a:solidFill>
                                    <a:schemeClr val="accent1"/>
                                  </a:solidFill>
                                  <a:latin typeface="Cambria Math" panose="02040503050406030204" pitchFamily="18" charset="0"/>
                                  <a:ea typeface="Cambria Math" panose="02040503050406030204" pitchFamily="18" charset="0"/>
                                </a:rPr>
                                <m:t>𝑠</m:t>
                              </m:r>
                            </m:e>
                            <m:sub>
                              <m:r>
                                <a:rPr kumimoji="1" lang="en-US" altLang="ja-JP" i="1">
                                  <a:solidFill>
                                    <a:schemeClr val="accent1"/>
                                  </a:solidFill>
                                  <a:latin typeface="Cambria Math" panose="02040503050406030204" pitchFamily="18" charset="0"/>
                                  <a:ea typeface="Cambria Math" panose="02040503050406030204" pitchFamily="18" charset="0"/>
                                </a:rPr>
                                <m:t>𝑒</m:t>
                              </m:r>
                            </m:sub>
                            <m:sup>
                              <m:r>
                                <a:rPr kumimoji="1" lang="en-US" altLang="ja-JP" i="1">
                                  <a:solidFill>
                                    <a:schemeClr val="accent1"/>
                                  </a:solidFill>
                                  <a:latin typeface="Cambria Math" panose="02040503050406030204" pitchFamily="18" charset="0"/>
                                  <a:ea typeface="Cambria Math" panose="02040503050406030204" pitchFamily="18" charset="0"/>
                                </a:rPr>
                                <m:t>′</m:t>
                              </m:r>
                            </m:sup>
                          </m:sSubSup>
                          <m:r>
                            <a:rPr kumimoji="1" lang="en-US" altLang="ja-JP" b="0" i="1" smtClean="0">
                              <a:solidFill>
                                <a:schemeClr val="accent1"/>
                              </a:solidFill>
                              <a:latin typeface="Cambria Math" panose="02040503050406030204" pitchFamily="18" charset="0"/>
                              <a:ea typeface="Cambria Math" panose="02040503050406030204" pitchFamily="18" charset="0"/>
                            </a:rPr>
                            <m:t>+</m:t>
                          </m:r>
                          <m:r>
                            <a:rPr kumimoji="1" lang="en-US" altLang="ja-JP" b="0" i="1" smtClean="0">
                              <a:solidFill>
                                <a:schemeClr val="accent1"/>
                              </a:solidFill>
                              <a:latin typeface="Cambria Math" panose="02040503050406030204" pitchFamily="18" charset="0"/>
                              <a:ea typeface="Cambria Math" panose="02040503050406030204" pitchFamily="18" charset="0"/>
                            </a:rPr>
                            <m:t>𝑃</m:t>
                          </m:r>
                          <m:r>
                            <m:rPr>
                              <m:sty m:val="p"/>
                            </m:rPr>
                            <a:rPr kumimoji="1" lang="el-GR" altLang="ja-JP" i="1">
                              <a:solidFill>
                                <a:schemeClr val="accent1"/>
                              </a:solidFill>
                              <a:latin typeface="Cambria Math" panose="02040503050406030204" pitchFamily="18" charset="0"/>
                              <a:ea typeface="Cambria Math" panose="02040503050406030204" pitchFamily="18" charset="0"/>
                            </a:rPr>
                            <m:t>Σ</m:t>
                          </m:r>
                          <m:r>
                            <a:rPr kumimoji="1" lang="en-US" altLang="ja-JP" b="0" i="1" smtClean="0">
                              <a:latin typeface="Cambria Math" panose="02040503050406030204" pitchFamily="18" charset="0"/>
                            </a:rPr>
                            <m:t>}</m:t>
                          </m:r>
                        </m:e>
                      </m:func>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AC152196-49E5-AE4C-A761-3621CF759083}"/>
                  </a:ext>
                </a:extLst>
              </p:cNvPr>
              <p:cNvSpPr txBox="1">
                <a:spLocks noRot="1" noChangeAspect="1" noMove="1" noResize="1" noEditPoints="1" noAdjustHandles="1" noChangeArrowheads="1" noChangeShapeType="1" noTextEdit="1"/>
              </p:cNvSpPr>
              <p:nvPr/>
            </p:nvSpPr>
            <p:spPr>
              <a:xfrm>
                <a:off x="1316871" y="3186626"/>
                <a:ext cx="4204164" cy="56553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A465B4F-9A8A-7841-8621-59BCDBDF1F12}"/>
                  </a:ext>
                </a:extLst>
              </p:cNvPr>
              <p:cNvSpPr txBox="1"/>
              <p:nvPr/>
            </p:nvSpPr>
            <p:spPr>
              <a:xfrm>
                <a:off x="932717" y="1548315"/>
                <a:ext cx="3506666" cy="57631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4</m:t>
                                </m:r>
                              </m:e>
                            </m:mr>
                            <m:mr>
                              <m:e>
                                <m:r>
                                  <a:rPr kumimoji="1" lang="en-US" altLang="ja-JP" b="0" i="1" smtClean="0">
                                    <a:latin typeface="Cambria Math" panose="02040503050406030204" pitchFamily="18" charset="0"/>
                                  </a:rPr>
                                  <m:t>2</m:t>
                                </m:r>
                              </m:e>
                              <m:e>
                                <m:r>
                                  <a:rPr kumimoji="1" lang="en-US" altLang="ja-JP" b="0" i="1" smtClean="0">
                                    <a:latin typeface="Cambria Math" panose="02040503050406030204" pitchFamily="18" charset="0"/>
                                  </a:rPr>
                                  <m:t>−3</m:t>
                                </m:r>
                              </m:e>
                            </m:mr>
                          </m:m>
                        </m:e>
                      </m:d>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e>
                            </m:mr>
                            <m:mr>
                              <m:e>
                                <m:r>
                                  <a:rPr kumimoji="1" lang="en-US" altLang="ja-JP" b="0" i="1" smtClean="0">
                                    <a:latin typeface="Cambria Math" panose="02040503050406030204" pitchFamily="18" charset="0"/>
                                  </a:rPr>
                                  <m:t>4</m:t>
                                </m:r>
                              </m:e>
                            </m:mr>
                          </m:m>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.6</m:t>
                                </m:r>
                              </m:e>
                            </m:mr>
                            <m:mr>
                              <m:e>
                                <m:r>
                                  <a:rPr kumimoji="1" lang="en-US" altLang="ja-JP" b="0" i="1" smtClean="0">
                                    <a:latin typeface="Cambria Math" panose="02040503050406030204" pitchFamily="18" charset="0"/>
                                  </a:rPr>
                                  <m:t>0.3</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8A465B4F-9A8A-7841-8621-59BCDBDF1F12}"/>
                  </a:ext>
                </a:extLst>
              </p:cNvPr>
              <p:cNvSpPr txBox="1">
                <a:spLocks noRot="1" noChangeAspect="1" noMove="1" noResize="1" noEditPoints="1" noAdjustHandles="1" noChangeArrowheads="1" noChangeShapeType="1" noTextEdit="1"/>
              </p:cNvSpPr>
              <p:nvPr/>
            </p:nvSpPr>
            <p:spPr>
              <a:xfrm>
                <a:off x="932717" y="1548315"/>
                <a:ext cx="3506666" cy="57631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65354C-BD53-BB45-9AA0-35ED868569F0}"/>
                  </a:ext>
                </a:extLst>
              </p:cNvPr>
              <p:cNvSpPr txBox="1"/>
              <p:nvPr/>
            </p:nvSpPr>
            <p:spPr>
              <a:xfrm>
                <a:off x="4833257" y="1651805"/>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10" name="テキスト ボックス 9">
                <a:extLst>
                  <a:ext uri="{FF2B5EF4-FFF2-40B4-BE49-F238E27FC236}">
                    <a16:creationId xmlns:a16="http://schemas.microsoft.com/office/drawing/2014/main" id="{F365354C-BD53-BB45-9AA0-35ED868569F0}"/>
                  </a:ext>
                </a:extLst>
              </p:cNvPr>
              <p:cNvSpPr txBox="1">
                <a:spLocks noRot="1" noChangeAspect="1" noMove="1" noResize="1" noEditPoints="1" noAdjustHandles="1" noChangeArrowheads="1" noChangeShapeType="1" noTextEdit="1"/>
              </p:cNvSpPr>
              <p:nvPr/>
            </p:nvSpPr>
            <p:spPr>
              <a:xfrm>
                <a:off x="4833257" y="1651805"/>
                <a:ext cx="3192221" cy="369332"/>
              </a:xfrm>
              <a:prstGeom prst="rect">
                <a:avLst/>
              </a:prstGeom>
              <a:blipFill>
                <a:blip r:embed="rId4"/>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5334F0B-D68F-864F-B0FD-AC4C9C728AAA}"/>
                  </a:ext>
                </a:extLst>
              </p:cNvPr>
              <p:cNvSpPr txBox="1"/>
              <p:nvPr/>
            </p:nvSpPr>
            <p:spPr>
              <a:xfrm>
                <a:off x="5910412" y="3105834"/>
                <a:ext cx="2115066"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ea typeface="Cambria Math" panose="02040503050406030204" pitchFamily="18" charset="0"/>
                            </a:rPr>
                          </m:ctrlPr>
                        </m:sSubSup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𝑒</m:t>
                          </m:r>
                        </m:sub>
                        <m:sup>
                          <m:r>
                            <a:rPr kumimoji="1" lang="en-US" altLang="ja-JP" i="1">
                              <a:latin typeface="Cambria Math" panose="02040503050406030204" pitchFamily="18" charset="0"/>
                              <a:ea typeface="Cambria Math" panose="02040503050406030204" pitchFamily="18" charset="0"/>
                            </a:rPr>
                            <m:t>′</m:t>
                          </m:r>
                        </m:sup>
                      </m:sSubSup>
                      <m:r>
                        <a:rPr kumimoji="1" lang="en-US" altLang="ja-JP" b="0" i="0"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d>
                        <m:dPr>
                          <m:begChr m:val="["/>
                          <m:endChr m:val="]"/>
                          <m:ctrlPr>
                            <a:rPr kumimoji="1" lang="en-US" altLang="ja-JP" b="0" i="1" smtClean="0">
                              <a:latin typeface="Cambria Math" panose="02040503050406030204" pitchFamily="18" charset="0"/>
                              <a:ea typeface="Cambria Math" panose="02040503050406030204" pitchFamily="18" charset="0"/>
                            </a:rPr>
                          </m:ctrlPr>
                        </m:dPr>
                        <m:e>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𝑢</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e>
                          </m:d>
                        </m:e>
                      </m:d>
                    </m:oMath>
                  </m:oMathPara>
                </a14:m>
                <a:endParaRPr kumimoji="1" lang="en-US" altLang="ja-JP" b="0" dirty="0">
                  <a:latin typeface="Cambria"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Σ</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𝑉𝑎𝑟</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𝑢</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𝜏</m:t>
                          </m:r>
                        </m:e>
                      </m:d>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65334F0B-D68F-864F-B0FD-AC4C9C728AAA}"/>
                  </a:ext>
                </a:extLst>
              </p:cNvPr>
              <p:cNvSpPr txBox="1">
                <a:spLocks noRot="1" noChangeAspect="1" noMove="1" noResize="1" noEditPoints="1" noAdjustHandles="1" noChangeArrowheads="1" noChangeShapeType="1" noTextEdit="1"/>
              </p:cNvSpPr>
              <p:nvPr/>
            </p:nvSpPr>
            <p:spPr>
              <a:xfrm>
                <a:off x="5910412" y="3105834"/>
                <a:ext cx="2115066" cy="646331"/>
              </a:xfrm>
              <a:prstGeom prst="rect">
                <a:avLst/>
              </a:prstGeom>
              <a:blipFill>
                <a:blip r:embed="rId5"/>
                <a:stretch>
                  <a:fillRect b="-9804"/>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0E98F442-F584-3949-AE8E-8EFCAE0964F9}"/>
              </a:ext>
            </a:extLst>
          </p:cNvPr>
          <p:cNvSpPr>
            <a:spLocks noGrp="1"/>
          </p:cNvSpPr>
          <p:nvPr>
            <p:ph type="sldNum" sz="quarter" idx="12"/>
          </p:nvPr>
        </p:nvSpPr>
        <p:spPr/>
        <p:txBody>
          <a:bodyPr/>
          <a:lstStyle/>
          <a:p>
            <a:fld id="{5D57FD6B-29A3-3249-A29F-ABF600A8FF13}" type="slidenum">
              <a:rPr kumimoji="1" lang="ja-JP" altLang="en-US" smtClean="0"/>
              <a:t>10</a:t>
            </a:fld>
            <a:r>
              <a:rPr kumimoji="1" lang="en-US" altLang="ja-JP"/>
              <a:t>/14</a:t>
            </a:r>
            <a:endParaRPr kumimoji="1" lang="en-US" altLang="ja-JP" dirty="0"/>
          </a:p>
        </p:txBody>
      </p:sp>
    </p:spTree>
    <p:extLst>
      <p:ext uri="{BB962C8B-B14F-4D97-AF65-F5344CB8AC3E}">
        <p14:creationId xmlns:p14="http://schemas.microsoft.com/office/powerpoint/2010/main" val="198277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a:t>状態変数の</a:t>
                </a:r>
                <a:r>
                  <a:rPr lang="en-US" altLang="ja-JP" dirty="0"/>
                  <a:t>2</a:t>
                </a:r>
                <a:r>
                  <a:rPr lang="ja-JP" altLang="en-US"/>
                  <a:t>ノルム</a:t>
                </a:r>
                <a:r>
                  <a:rPr lang="en-US" altLang="ja-JP" dirty="0"/>
                  <a:t>, </a:t>
                </a:r>
                <a:r>
                  <a:rPr lang="ja-JP" altLang="en-US"/>
                  <a:t>各時刻の入力</a:t>
                </a:r>
                <a14:m>
                  <m:oMath xmlns:m="http://schemas.openxmlformats.org/officeDocument/2006/math">
                    <m:r>
                      <a:rPr lang="en-US" altLang="ja-JP" b="0" i="1" smtClean="0">
                        <a:latin typeface="Cambria Math" panose="02040503050406030204" pitchFamily="18" charset="0"/>
                      </a:rPr>
                      <m:t>𝑢</m:t>
                    </m:r>
                  </m:oMath>
                </a14:m>
                <a:r>
                  <a:rPr lang="en-US" altLang="ja-JP" dirty="0"/>
                  <a:t>,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2"/>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数値実験の結果</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p:pic>
        <p:nvPicPr>
          <p:cNvPr id="6" name="図 5">
            <a:extLst>
              <a:ext uri="{FF2B5EF4-FFF2-40B4-BE49-F238E27FC236}">
                <a16:creationId xmlns:a16="http://schemas.microsoft.com/office/drawing/2014/main" id="{2168A303-0847-C54B-9811-4041571867BA}"/>
              </a:ext>
            </a:extLst>
          </p:cNvPr>
          <p:cNvPicPr>
            <a:picLocks noChangeAspect="1"/>
          </p:cNvPicPr>
          <p:nvPr/>
        </p:nvPicPr>
        <p:blipFill>
          <a:blip r:embed="rId3"/>
          <a:stretch>
            <a:fillRect/>
          </a:stretch>
        </p:blipFill>
        <p:spPr>
          <a:xfrm>
            <a:off x="500919" y="2313195"/>
            <a:ext cx="3661845" cy="3441782"/>
          </a:xfrm>
          <a:prstGeom prst="rect">
            <a:avLst/>
          </a:prstGeom>
        </p:spPr>
      </p:pic>
      <p:pic>
        <p:nvPicPr>
          <p:cNvPr id="8" name="図 7">
            <a:extLst>
              <a:ext uri="{FF2B5EF4-FFF2-40B4-BE49-F238E27FC236}">
                <a16:creationId xmlns:a16="http://schemas.microsoft.com/office/drawing/2014/main" id="{57E19046-1906-524F-AE5E-6BAA00891D42}"/>
              </a:ext>
            </a:extLst>
          </p:cNvPr>
          <p:cNvPicPr>
            <a:picLocks noChangeAspect="1"/>
          </p:cNvPicPr>
          <p:nvPr/>
        </p:nvPicPr>
        <p:blipFill>
          <a:blip r:embed="rId4"/>
          <a:stretch>
            <a:fillRect/>
          </a:stretch>
        </p:blipFill>
        <p:spPr>
          <a:xfrm>
            <a:off x="4325975" y="2284715"/>
            <a:ext cx="3782735" cy="351776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=11.3</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93455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=6.9</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934551" cy="369332"/>
              </a:xfrm>
              <a:prstGeom prst="rect">
                <a:avLst/>
              </a:prstGeom>
              <a:blipFill>
                <a:blip r:embed="rId6"/>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331841"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通信回数の減少</a:t>
            </a:r>
          </a:p>
        </p:txBody>
      </p:sp>
      <p:sp>
        <p:nvSpPr>
          <p:cNvPr id="5" name="スライド番号プレースホルダー 4">
            <a:extLst>
              <a:ext uri="{FF2B5EF4-FFF2-40B4-BE49-F238E27FC236}">
                <a16:creationId xmlns:a16="http://schemas.microsoft.com/office/drawing/2014/main" id="{D8444141-8B2A-7D4E-950A-7F809B8DD78E}"/>
              </a:ext>
            </a:extLst>
          </p:cNvPr>
          <p:cNvSpPr>
            <a:spLocks noGrp="1"/>
          </p:cNvSpPr>
          <p:nvPr>
            <p:ph type="sldNum" sz="quarter" idx="12"/>
          </p:nvPr>
        </p:nvSpPr>
        <p:spPr/>
        <p:txBody>
          <a:bodyPr/>
          <a:lstStyle/>
          <a:p>
            <a:fld id="{5D57FD6B-29A3-3249-A29F-ABF600A8FF13}" type="slidenum">
              <a:rPr kumimoji="1" lang="ja-JP" altLang="en-US" smtClean="0"/>
              <a:t>11</a:t>
            </a:fld>
            <a:r>
              <a:rPr kumimoji="1" lang="en-US" altLang="ja-JP"/>
              <a:t>/14</a:t>
            </a:r>
            <a:endParaRPr kumimoji="1" lang="en-US" altLang="ja-JP" dirty="0"/>
          </a:p>
        </p:txBody>
      </p:sp>
    </p:spTree>
    <p:extLst>
      <p:ext uri="{BB962C8B-B14F-4D97-AF65-F5344CB8AC3E}">
        <p14:creationId xmlns:p14="http://schemas.microsoft.com/office/powerpoint/2010/main" val="4382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1743F218-1685-874A-8D5E-D82D66DACE5E}"/>
                  </a:ext>
                </a:extLst>
              </p:cNvPr>
              <p:cNvSpPr>
                <a:spLocks noGrp="1"/>
              </p:cNvSpPr>
              <p:nvPr>
                <p:ph idx="1"/>
              </p:nvPr>
            </p:nvSpPr>
            <p:spPr>
              <a:xfrm>
                <a:off x="335572" y="1103023"/>
                <a:ext cx="8480182" cy="5006090"/>
              </a:xfrm>
            </p:spPr>
            <p:txBody>
              <a:bodyPr/>
              <a:lstStyle/>
              <a:p>
                <a:r>
                  <a:rPr kumimoji="1" lang="ja-JP" altLang="en-US"/>
                  <a:t>制御対象</a:t>
                </a:r>
                <a:r>
                  <a:rPr kumimoji="1" lang="en-US" altLang="ja-JP" dirty="0"/>
                  <a:t>: </a:t>
                </a:r>
                <a:r>
                  <a:rPr kumimoji="1" lang="ja-JP" altLang="en-US"/>
                  <a:t>倒立振子</a:t>
                </a:r>
                <a:endParaRPr kumimoji="1" lang="en-US" altLang="ja-JP" dirty="0"/>
              </a:p>
              <a:p>
                <a:endParaRPr lang="en-US" altLang="ja-JP" dirty="0"/>
              </a:p>
              <a:p>
                <a:endParaRPr kumimoji="1" lang="en-US" altLang="ja-JP" dirty="0"/>
              </a:p>
              <a:p>
                <a:endParaRPr kumimoji="1" lang="en-US" altLang="ja-JP" dirty="0"/>
              </a:p>
              <a:p>
                <a:r>
                  <a:rPr kumimoji="1" lang="ja-JP" altLang="en-US"/>
                  <a:t>初期方策</a:t>
                </a:r>
                <a:endParaRPr kumimoji="1" lang="en-US" altLang="ja-JP" dirty="0"/>
              </a:p>
              <a:p>
                <a:pPr lvl="1"/>
                <a:r>
                  <a:rPr lang="ja-JP" altLang="en-US"/>
                  <a:t>サンプル値制御</a:t>
                </a:r>
                <a:r>
                  <a:rPr lang="en-US" altLang="ja-JP" dirty="0"/>
                  <a:t>(</a:t>
                </a:r>
                <a14:m>
                  <m:oMath xmlns:m="http://schemas.openxmlformats.org/officeDocument/2006/math">
                    <m:r>
                      <a:rPr lang="en-US" altLang="ja-JP"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=0.2</m:t>
                    </m:r>
                  </m:oMath>
                </a14:m>
                <a:r>
                  <a:rPr lang="en-US" altLang="ja-JP" dirty="0"/>
                  <a:t>)</a:t>
                </a:r>
              </a:p>
              <a:p>
                <a:pPr lvl="1"/>
                <a:r>
                  <a:rPr lang="ja-JP" altLang="en-US"/>
                  <a:t>各時刻の制御入力は原点付近で線形化したシステムの連続時間</a:t>
                </a:r>
                <a:r>
                  <a:rPr lang="en-US" altLang="ja-JP" dirty="0"/>
                  <a:t>LQR</a:t>
                </a:r>
                <a:r>
                  <a:rPr lang="ja-JP" altLang="en-US"/>
                  <a:t>によって設計</a:t>
                </a:r>
                <a:endParaRPr lang="en-US" altLang="ja-JP" dirty="0"/>
              </a:p>
              <a:p>
                <a:pPr lvl="1"/>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1743F218-1685-874A-8D5E-D82D66DACE5E}"/>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519" r="-29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CC7F90DB-2454-A94F-BE75-B9FAD3AF58B9}"/>
              </a:ext>
            </a:extLst>
          </p:cNvPr>
          <p:cNvSpPr>
            <a:spLocks noGrp="1"/>
          </p:cNvSpPr>
          <p:nvPr>
            <p:ph type="title"/>
          </p:nvPr>
        </p:nvSpPr>
        <p:spPr/>
        <p:txBody>
          <a:bodyPr/>
          <a:lstStyle/>
          <a:p>
            <a:r>
              <a:rPr kumimoji="1" lang="ja-JP" altLang="en-US"/>
              <a:t>数値実験</a:t>
            </a:r>
            <a:r>
              <a:rPr kumimoji="1" lang="en-US" altLang="ja-JP" dirty="0"/>
              <a:t> (</a:t>
            </a:r>
            <a:r>
              <a:rPr kumimoji="1" lang="ja-JP" altLang="en-US"/>
              <a:t>非線形システム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649DA225-9AFF-814C-BCFB-5219D345406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B23F469-3A85-924A-B287-9D5AE07FE8C7}"/>
                  </a:ext>
                </a:extLst>
              </p:cNvPr>
              <p:cNvSpPr txBox="1"/>
              <p:nvPr/>
            </p:nvSpPr>
            <p:spPr>
              <a:xfrm>
                <a:off x="4835476" y="1907047"/>
                <a:ext cx="3192221" cy="369332"/>
              </a:xfrm>
              <a:prstGeom prst="rect">
                <a:avLst/>
              </a:prstGeom>
              <a:noFill/>
            </p:spPr>
            <p:txBody>
              <a:bodyPr wrap="none" rtlCol="0">
                <a:spAutoFit/>
              </a:bodyPr>
              <a:lstStyle/>
              <a:p>
                <a14:m>
                  <m:oMath xmlns:m="http://schemas.openxmlformats.org/officeDocument/2006/math">
                    <m:acc>
                      <m:accPr>
                        <m:chr m:val="̇"/>
                        <m:ctrlPr>
                          <a:rPr kumimoji="1" lang="en-US" altLang="ja-JP" i="1" smtClean="0">
                            <a:latin typeface="Cambria Math" panose="02040503050406030204" pitchFamily="18" charset="0"/>
                          </a:rPr>
                        </m:ctrlPr>
                      </m:accPr>
                      <m:e>
                        <m:r>
                          <a:rPr kumimoji="1" lang="en-US" altLang="ja-JP" i="1">
                            <a:latin typeface="Cambria Math" panose="02040503050406030204" pitchFamily="18" charset="0"/>
                          </a:rPr>
                          <m:t>𝑤</m:t>
                        </m:r>
                      </m:e>
                    </m:acc>
                  </m:oMath>
                </a14:m>
                <a:r>
                  <a:rPr kumimoji="1" lang="en-US" altLang="ja-JP" dirty="0">
                    <a:latin typeface="Cambria" panose="02040503050406030204" pitchFamily="18" charset="0"/>
                  </a:rPr>
                  <a:t>:</a:t>
                </a:r>
                <a:r>
                  <a:rPr kumimoji="1" lang="ja-JP" altLang="en-US">
                    <a:latin typeface="Cambria" panose="02040503050406030204" pitchFamily="18" charset="0"/>
                  </a:rPr>
                  <a:t>ウィーナー過程による雑音</a:t>
                </a:r>
              </a:p>
            </p:txBody>
          </p:sp>
        </mc:Choice>
        <mc:Fallback xmlns="">
          <p:sp>
            <p:nvSpPr>
              <p:cNvPr id="7" name="テキスト ボックス 6">
                <a:extLst>
                  <a:ext uri="{FF2B5EF4-FFF2-40B4-BE49-F238E27FC236}">
                    <a16:creationId xmlns:a16="http://schemas.microsoft.com/office/drawing/2014/main" id="{2B23F469-3A85-924A-B287-9D5AE07FE8C7}"/>
                  </a:ext>
                </a:extLst>
              </p:cNvPr>
              <p:cNvSpPr txBox="1">
                <a:spLocks noRot="1" noChangeAspect="1" noMove="1" noResize="1" noEditPoints="1" noAdjustHandles="1" noChangeArrowheads="1" noChangeShapeType="1" noTextEdit="1"/>
              </p:cNvSpPr>
              <p:nvPr/>
            </p:nvSpPr>
            <p:spPr>
              <a:xfrm>
                <a:off x="4835476" y="1907047"/>
                <a:ext cx="3192221" cy="369332"/>
              </a:xfrm>
              <a:prstGeom prst="rect">
                <a:avLst/>
              </a:prstGeom>
              <a:blipFill>
                <a:blip r:embed="rId3"/>
                <a:stretch>
                  <a:fillRect t="-10000" r="-39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1D0494-0DBD-7E43-8147-FF8A407F2A36}"/>
                  </a:ext>
                </a:extLst>
              </p:cNvPr>
              <p:cNvSpPr txBox="1"/>
              <p:nvPr/>
            </p:nvSpPr>
            <p:spPr>
              <a:xfrm>
                <a:off x="992094" y="1601155"/>
                <a:ext cx="3738524" cy="972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 altLang="ja-JP" i="1" smtClean="0">
                              <a:latin typeface="Cambria Math" panose="02040503050406030204" pitchFamily="18" charset="0"/>
                            </a:rPr>
                          </m:ctrlPr>
                        </m:fPr>
                        <m:num>
                          <m:r>
                            <a:rPr kumimoji="1" lang="en" altLang="ja-JP" i="1" smtClean="0">
                              <a:latin typeface="Cambria Math" panose="02040503050406030204" pitchFamily="18" charset="0"/>
                            </a:rPr>
                            <m:t>𝑑</m:t>
                          </m:r>
                        </m:num>
                        <m:den>
                          <m:r>
                            <a:rPr kumimoji="1" lang="en"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d>
                        <m:dPr>
                          <m:begChr m:val="["/>
                          <m:endChr m:val="]"/>
                          <m:ctrlPr>
                            <a:rPr kumimoji="1" lang="en-US" altLang="ja-JP" i="1">
                              <a:latin typeface="Cambria Math" panose="02040503050406030204" pitchFamily="18" charset="0"/>
                            </a:rPr>
                          </m:ctrlPr>
                        </m:dPr>
                        <m:e>
                          <m:m>
                            <m:mPr>
                              <m:mcs>
                                <m:mc>
                                  <m:mcPr>
                                    <m:count m:val="1"/>
                                    <m:mcJc m:val="center"/>
                                  </m:mcPr>
                                </m:mc>
                              </m:mcs>
                              <m:ctrlPr>
                                <a:rPr kumimoji="1" lang="en-US" altLang="ja-JP" i="1">
                                  <a:latin typeface="Cambria Math" panose="02040503050406030204" pitchFamily="18" charset="0"/>
                                </a:rPr>
                              </m:ctrlPr>
                            </m:mPr>
                            <m:mr>
                              <m:e>
                                <m:r>
                                  <m:rPr>
                                    <m:brk m:alnAt="7"/>
                                  </m:rPr>
                                  <a:rPr kumimoji="1" lang="en-US" altLang="ja-JP" i="1" smtClean="0">
                                    <a:latin typeface="Cambria Math" panose="02040503050406030204" pitchFamily="18" charset="0"/>
                                    <a:ea typeface="Cambria Math" panose="02040503050406030204" pitchFamily="18" charset="0"/>
                                  </a:rPr>
                                  <m:t>𝜑</m:t>
                                </m:r>
                              </m:e>
                            </m:mr>
                            <m:mr>
                              <m:e>
                                <m:acc>
                                  <m:accPr>
                                    <m:chr m:val="̇"/>
                                    <m:ctrlPr>
                                      <a:rPr kumimoji="1" lang="en-US" altLang="ja-JP" i="1" smtClean="0">
                                        <a:latin typeface="Cambria Math" panose="02040503050406030204" pitchFamily="18" charset="0"/>
                                      </a:rPr>
                                    </m:ctrlPr>
                                  </m:accPr>
                                  <m:e>
                                    <m:r>
                                      <a:rPr kumimoji="1" lang="en-US" altLang="ja-JP" i="1" smtClean="0">
                                        <a:latin typeface="Cambria Math" panose="02040503050406030204" pitchFamily="18" charset="0"/>
                                        <a:ea typeface="Cambria Math" panose="02040503050406030204" pitchFamily="18" charset="0"/>
                                      </a:rPr>
                                      <m:t>𝜑</m:t>
                                    </m:r>
                                  </m:e>
                                </m:acc>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acc>
                                  <m:accPr>
                                    <m:chr m:val="̇"/>
                                    <m:ctrlPr>
                                      <a:rPr kumimoji="1" lang="en-US" altLang="ja-JP" i="1">
                                        <a:latin typeface="Cambria Math" panose="02040503050406030204" pitchFamily="18" charset="0"/>
                                      </a:rPr>
                                    </m:ctrlPr>
                                  </m:accPr>
                                  <m:e>
                                    <m:r>
                                      <a:rPr kumimoji="1" lang="en-US" altLang="ja-JP" i="1">
                                        <a:latin typeface="Cambria Math" panose="02040503050406030204" pitchFamily="18" charset="0"/>
                                        <a:ea typeface="Cambria Math" panose="02040503050406030204" pitchFamily="18" charset="0"/>
                                      </a:rPr>
                                      <m:t>𝜑</m:t>
                                    </m:r>
                                  </m:e>
                                </m:acc>
                              </m:e>
                            </m:mr>
                            <m:mr>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𝑔</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𝑔</m:t>
                                    </m:r>
                                  </m:den>
                                </m:f>
                                <m:r>
                                  <a:rPr kumimoji="1" lang="en-US" altLang="ja-JP" b="0" i="1" smtClean="0">
                                    <a:latin typeface="Cambria Math" panose="02040503050406030204" pitchFamily="18" charset="0"/>
                                  </a:rPr>
                                  <m:t>𝑠𝑖𝑛</m:t>
                                </m:r>
                                <m:r>
                                  <a:rPr kumimoji="1" lang="en-US" altLang="ja-JP" i="1">
                                    <a:latin typeface="Cambria Math" panose="02040503050406030204" pitchFamily="18" charset="0"/>
                                    <a:ea typeface="Cambria Math" panose="02040503050406030204" pitchFamily="18" charset="0"/>
                                  </a:rPr>
                                  <m:t>𝜑</m:t>
                                </m:r>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rPr>
                                    </m:ctrlPr>
                                  </m:fPr>
                                  <m:num>
                                    <m:r>
                                      <a:rPr kumimoji="1" lang="en-US" altLang="ja-JP" i="1">
                                        <a:latin typeface="Cambria Math" panose="02040503050406030204" pitchFamily="18" charset="0"/>
                                      </a:rPr>
                                      <m:t>3</m:t>
                                    </m:r>
                                  </m:num>
                                  <m:den>
                                    <m:r>
                                      <a:rPr kumimoji="1" lang="en-US" altLang="ja-JP" i="1">
                                        <a:latin typeface="Cambria Math" panose="02040503050406030204" pitchFamily="18" charset="0"/>
                                      </a:rPr>
                                      <m:t>𝑚</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𝑙</m:t>
                                        </m:r>
                                      </m:e>
                                      <m:sup>
                                        <m:r>
                                          <a:rPr kumimoji="1" lang="en-US" altLang="ja-JP" i="1">
                                            <a:latin typeface="Cambria Math" panose="02040503050406030204" pitchFamily="18" charset="0"/>
                                          </a:rPr>
                                          <m:t>2</m:t>
                                        </m:r>
                                      </m:sup>
                                    </m:sSup>
                                  </m:den>
                                </m:f>
                                <m:r>
                                  <a:rPr kumimoji="1" lang="en-US" altLang="ja-JP" i="1">
                                    <a:latin typeface="Cambria Math" panose="02040503050406030204" pitchFamily="18" charset="0"/>
                                  </a:rPr>
                                  <m:t>𝑢</m:t>
                                </m:r>
                              </m:e>
                            </m:mr>
                          </m:m>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m>
                            <m:mPr>
                              <m:mcs>
                                <m:mc>
                                  <m:mcPr>
                                    <m:count m:val="1"/>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mr>
                          </m:m>
                        </m:e>
                      </m:d>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FF1D0494-0DBD-7E43-8147-FF8A407F2A36}"/>
                  </a:ext>
                </a:extLst>
              </p:cNvPr>
              <p:cNvSpPr txBox="1">
                <a:spLocks noRot="1" noChangeAspect="1" noMove="1" noResize="1" noEditPoints="1" noAdjustHandles="1" noChangeArrowheads="1" noChangeShapeType="1" noTextEdit="1"/>
              </p:cNvSpPr>
              <p:nvPr/>
            </p:nvSpPr>
            <p:spPr>
              <a:xfrm>
                <a:off x="992094" y="1601155"/>
                <a:ext cx="3738524" cy="972702"/>
              </a:xfrm>
              <a:prstGeom prst="rect">
                <a:avLst/>
              </a:prstGeom>
              <a:blipFill>
                <a:blip r:embed="rId4"/>
                <a:stretch>
                  <a:fillRect b="-2564"/>
                </a:stretch>
              </a:blipFill>
            </p:spPr>
            <p:txBody>
              <a:bodyPr/>
              <a:lstStyle/>
              <a:p>
                <a:r>
                  <a:rPr lang="ja-JP" altLang="en-US">
                    <a:noFill/>
                  </a:rPr>
                  <a:t> </a:t>
                </a:r>
              </a:p>
            </p:txBody>
          </p:sp>
        </mc:Fallback>
      </mc:AlternateContent>
      <p:pic>
        <p:nvPicPr>
          <p:cNvPr id="20" name="図 19">
            <a:extLst>
              <a:ext uri="{FF2B5EF4-FFF2-40B4-BE49-F238E27FC236}">
                <a16:creationId xmlns:a16="http://schemas.microsoft.com/office/drawing/2014/main" id="{593F3659-9635-174A-A4B5-40055A8405AA}"/>
              </a:ext>
            </a:extLst>
          </p:cNvPr>
          <p:cNvPicPr>
            <a:picLocks noChangeAspect="1"/>
          </p:cNvPicPr>
          <p:nvPr/>
        </p:nvPicPr>
        <p:blipFill>
          <a:blip r:embed="rId5"/>
          <a:stretch>
            <a:fillRect/>
          </a:stretch>
        </p:blipFill>
        <p:spPr>
          <a:xfrm>
            <a:off x="8027697" y="1245572"/>
            <a:ext cx="1023345" cy="1683868"/>
          </a:xfrm>
          <a:prstGeom prst="rect">
            <a:avLst/>
          </a:prstGeom>
        </p:spPr>
      </p:pic>
      <p:sp>
        <p:nvSpPr>
          <p:cNvPr id="5" name="スライド番号プレースホルダー 4">
            <a:extLst>
              <a:ext uri="{FF2B5EF4-FFF2-40B4-BE49-F238E27FC236}">
                <a16:creationId xmlns:a16="http://schemas.microsoft.com/office/drawing/2014/main" id="{60017A92-5C56-9D4D-864B-21010472F90B}"/>
              </a:ext>
            </a:extLst>
          </p:cNvPr>
          <p:cNvSpPr>
            <a:spLocks noGrp="1"/>
          </p:cNvSpPr>
          <p:nvPr>
            <p:ph type="sldNum" sz="quarter" idx="12"/>
          </p:nvPr>
        </p:nvSpPr>
        <p:spPr/>
        <p:txBody>
          <a:bodyPr/>
          <a:lstStyle/>
          <a:p>
            <a:fld id="{5D57FD6B-29A3-3249-A29F-ABF600A8FF13}" type="slidenum">
              <a:rPr kumimoji="1" lang="ja-JP" altLang="en-US" smtClean="0"/>
              <a:t>12</a:t>
            </a:fld>
            <a:r>
              <a:rPr kumimoji="1" lang="en-US" altLang="ja-JP"/>
              <a:t>/14</a:t>
            </a:r>
            <a:endParaRPr kumimoji="1" lang="en-US" altLang="ja-JP" dirty="0"/>
          </a:p>
        </p:txBody>
      </p:sp>
    </p:spTree>
    <p:extLst>
      <p:ext uri="{BB962C8B-B14F-4D97-AF65-F5344CB8AC3E}">
        <p14:creationId xmlns:p14="http://schemas.microsoft.com/office/powerpoint/2010/main" val="166046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C6416C15-C583-A749-B6BC-1AE78B0AB326}"/>
                  </a:ext>
                </a:extLst>
              </p:cNvPr>
              <p:cNvSpPr>
                <a:spLocks noGrp="1"/>
              </p:cNvSpPr>
              <p:nvPr>
                <p:ph idx="1"/>
              </p:nvPr>
            </p:nvSpPr>
            <p:spPr>
              <a:xfrm>
                <a:off x="335571" y="1103023"/>
                <a:ext cx="8903431" cy="5006090"/>
              </a:xfrm>
            </p:spPr>
            <p:txBody>
              <a:bodyPr/>
              <a:lstStyle/>
              <a:p>
                <a:r>
                  <a:rPr kumimoji="1" lang="ja-JP" altLang="en-US"/>
                  <a:t>初期方策</a:t>
                </a:r>
                <a:r>
                  <a:rPr kumimoji="1" lang="en-US" altLang="ja-JP" dirty="0"/>
                  <a:t>(</a:t>
                </a:r>
                <a:r>
                  <a:rPr kumimoji="1" lang="ja-JP" altLang="en-US"/>
                  <a:t>左</a:t>
                </a:r>
                <a:r>
                  <a:rPr kumimoji="1" lang="en-US" altLang="ja-JP" dirty="0"/>
                  <a:t>)</a:t>
                </a:r>
                <a:r>
                  <a:rPr kumimoji="1" lang="ja-JP" altLang="en-US"/>
                  <a:t>と</a:t>
                </a:r>
                <a:r>
                  <a:rPr kumimoji="1" lang="en-US" altLang="ja-JP" dirty="0"/>
                  <a:t>, </a:t>
                </a:r>
                <a:r>
                  <a:rPr lang="ja-JP" altLang="en-US"/>
                  <a:t>学習で得た方策</a:t>
                </a:r>
                <a:r>
                  <a:rPr lang="en-US" altLang="ja-JP" dirty="0"/>
                  <a:t>(</a:t>
                </a:r>
                <a:r>
                  <a:rPr lang="ja-JP" altLang="en-US"/>
                  <a:t>右</a:t>
                </a:r>
                <a:r>
                  <a:rPr lang="en-US" altLang="ja-JP" dirty="0"/>
                  <a:t>)</a:t>
                </a:r>
                <a:r>
                  <a:rPr lang="ja-JP" altLang="en-US"/>
                  <a:t>の制御性能比較</a:t>
                </a:r>
                <a:endParaRPr lang="en-US" altLang="ja-JP" dirty="0"/>
              </a:p>
              <a:p>
                <a:pPr lvl="1"/>
                <a:r>
                  <a:rPr kumimoji="1" lang="ja-JP" altLang="en-US"/>
                  <a:t>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=[3., 3.]</m:t>
                    </m:r>
                  </m:oMath>
                </a14:m>
                <a:r>
                  <a:rPr kumimoji="1" lang="ja-JP" altLang="en-US"/>
                  <a:t>からの制御</a:t>
                </a:r>
                <a:endParaRPr kumimoji="1" lang="en-US" altLang="ja-JP" dirty="0"/>
              </a:p>
              <a:p>
                <a:pPr lvl="1"/>
                <a:r>
                  <a:rPr lang="ja-JP" altLang="en-US"/>
                  <a:t>上から</a:t>
                </a:r>
                <a:r>
                  <a:rPr lang="en-US" altLang="ja-JP" dirty="0"/>
                  <a:t>, </a:t>
                </a:r>
                <a:r>
                  <a:rPr lang="ja-JP" altLang="en-US"/>
                  <a:t>角度</a:t>
                </a:r>
                <a14:m>
                  <m:oMath xmlns:m="http://schemas.openxmlformats.org/officeDocument/2006/math">
                    <m:r>
                      <m:rPr>
                        <m:brk m:alnAt="7"/>
                      </m:rPr>
                      <a:rPr lang="en-US" altLang="ja-JP" i="1">
                        <a:latin typeface="Cambria Math" panose="02040503050406030204" pitchFamily="18" charset="0"/>
                        <a:ea typeface="Cambria Math" panose="02040503050406030204" pitchFamily="18" charset="0"/>
                      </a:rPr>
                      <m:t>𝜑</m:t>
                    </m:r>
                  </m:oMath>
                </a14:m>
                <a:r>
                  <a:rPr lang="en-US" altLang="ja-JP" dirty="0"/>
                  <a:t> rad, </a:t>
                </a:r>
                <a:r>
                  <a:rPr lang="ja-JP" altLang="en-US"/>
                  <a:t>各時刻のトルク</a:t>
                </a:r>
                <a14:m>
                  <m:oMath xmlns:m="http://schemas.openxmlformats.org/officeDocument/2006/math">
                    <m:r>
                      <a:rPr lang="en-US" altLang="ja-JP" b="0" i="1" smtClean="0">
                        <a:latin typeface="Cambria Math" panose="02040503050406030204" pitchFamily="18" charset="0"/>
                      </a:rPr>
                      <m:t>𝑢</m:t>
                    </m:r>
                  </m:oMath>
                </a14:m>
                <a:r>
                  <a:rPr lang="en-US" altLang="ja-JP" dirty="0"/>
                  <a:t> N</a:t>
                </a:r>
                <a14:m>
                  <m:oMath xmlns:m="http://schemas.openxmlformats.org/officeDocument/2006/math">
                    <m:r>
                      <a:rPr lang="en-US" altLang="ja-JP" i="1" dirty="0" smtClean="0">
                        <a:latin typeface="Cambria Math" panose="02040503050406030204" pitchFamily="18" charset="0"/>
                        <a:ea typeface="Cambria Math" panose="02040503050406030204" pitchFamily="18" charset="0"/>
                      </a:rPr>
                      <m:t>∙</m:t>
                    </m:r>
                  </m:oMath>
                </a14:m>
                <a:r>
                  <a:rPr lang="en-US" altLang="ja-JP" dirty="0"/>
                  <a:t>m, </a:t>
                </a:r>
                <a:r>
                  <a:rPr lang="ja-JP" altLang="en-US"/>
                  <a:t>通信の有無を表す真偽値</a:t>
                </a:r>
                <a:endParaRPr kumimoji="1" lang="ja-JP" altLang="en-US"/>
              </a:p>
            </p:txBody>
          </p:sp>
        </mc:Choice>
        <mc:Fallback xmlns="">
          <p:sp>
            <p:nvSpPr>
              <p:cNvPr id="2" name="コンテンツ プレースホルダー 1">
                <a:extLst>
                  <a:ext uri="{FF2B5EF4-FFF2-40B4-BE49-F238E27FC236}">
                    <a16:creationId xmlns:a16="http://schemas.microsoft.com/office/drawing/2014/main" id="{C6416C15-C583-A749-B6BC-1AE78B0AB326}"/>
                  </a:ext>
                </a:extLst>
              </p:cNvPr>
              <p:cNvSpPr>
                <a:spLocks noGrp="1" noRot="1" noChangeAspect="1" noMove="1" noResize="1" noEditPoints="1" noAdjustHandles="1" noChangeArrowheads="1" noChangeShapeType="1" noTextEdit="1"/>
              </p:cNvSpPr>
              <p:nvPr>
                <p:ph idx="1"/>
              </p:nvPr>
            </p:nvSpPr>
            <p:spPr>
              <a:xfrm>
                <a:off x="335571" y="1103023"/>
                <a:ext cx="8903431" cy="5006090"/>
              </a:xfrm>
              <a:blipFill>
                <a:blip r:embed="rId2"/>
                <a:stretch>
                  <a:fillRect l="-570"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6460E61-F603-AF4E-868B-BED5202BCC53}"/>
              </a:ext>
            </a:extLst>
          </p:cNvPr>
          <p:cNvSpPr>
            <a:spLocks noGrp="1"/>
          </p:cNvSpPr>
          <p:nvPr>
            <p:ph type="title"/>
          </p:nvPr>
        </p:nvSpPr>
        <p:spPr/>
        <p:txBody>
          <a:bodyPr/>
          <a:lstStyle/>
          <a:p>
            <a:r>
              <a:rPr kumimoji="1" lang="ja-JP" altLang="en-US"/>
              <a:t>数値実験の結果</a:t>
            </a:r>
            <a:r>
              <a:rPr kumimoji="1" lang="en-US" altLang="ja-JP" dirty="0"/>
              <a:t> (</a:t>
            </a:r>
            <a:r>
              <a:rPr kumimoji="1" lang="ja-JP" altLang="en-US"/>
              <a:t>線形システム</a:t>
            </a:r>
            <a:r>
              <a:rPr kumimoji="1" lang="en-US" altLang="ja-JP" dirty="0"/>
              <a:t>)</a:t>
            </a:r>
            <a:endParaRPr kumimoji="1" lang="ja-JP" altLang="en-US"/>
          </a:p>
        </p:txBody>
      </p:sp>
      <p:sp>
        <p:nvSpPr>
          <p:cNvPr id="4" name="日付プレースホルダー 3">
            <a:extLst>
              <a:ext uri="{FF2B5EF4-FFF2-40B4-BE49-F238E27FC236}">
                <a16:creationId xmlns:a16="http://schemas.microsoft.com/office/drawing/2014/main" id="{D734A518-B112-414E-8711-72A52E1836CF}"/>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60BECC-E783-724F-BA05-9D6C18D890D0}"/>
                  </a:ext>
                </a:extLst>
              </p:cNvPr>
              <p:cNvSpPr txBox="1"/>
              <p:nvPr/>
            </p:nvSpPr>
            <p:spPr>
              <a:xfrm>
                <a:off x="2018806" y="5772502"/>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=62.5</m:t>
                      </m:r>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2F60BECC-E783-724F-BA05-9D6C18D890D0}"/>
                  </a:ext>
                </a:extLst>
              </p:cNvPr>
              <p:cNvSpPr txBox="1">
                <a:spLocks noRot="1" noChangeAspect="1" noMove="1" noResize="1" noEditPoints="1" noAdjustHandles="1" noChangeArrowheads="1" noChangeShapeType="1" noTextEdit="1"/>
              </p:cNvSpPr>
              <p:nvPr/>
            </p:nvSpPr>
            <p:spPr>
              <a:xfrm>
                <a:off x="2018806" y="5772502"/>
                <a:ext cx="1062791" cy="369332"/>
              </a:xfrm>
              <a:prstGeom prst="rect">
                <a:avLst/>
              </a:prstGeom>
              <a:blipFill>
                <a:blip r:embed="rId3"/>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3EF5E02-6987-D94C-98AF-B1050E2684DB}"/>
                  </a:ext>
                </a:extLst>
              </p:cNvPr>
              <p:cNvSpPr txBox="1"/>
              <p:nvPr/>
            </p:nvSpPr>
            <p:spPr>
              <a:xfrm>
                <a:off x="6080461" y="5770955"/>
                <a:ext cx="106279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=30.6</m:t>
                      </m:r>
                    </m:oMath>
                  </m:oMathPara>
                </a14:m>
                <a:endParaRPr kumimoji="1" lang="ja-JP" altLang="en-US">
                  <a:latin typeface="Cambria" panose="02040503050406030204" pitchFamily="18" charset="0"/>
                </a:endParaRPr>
              </a:p>
            </p:txBody>
          </p:sp>
        </mc:Choice>
        <mc:Fallback xmlns="">
          <p:sp>
            <p:nvSpPr>
              <p:cNvPr id="10" name="テキスト ボックス 9">
                <a:extLst>
                  <a:ext uri="{FF2B5EF4-FFF2-40B4-BE49-F238E27FC236}">
                    <a16:creationId xmlns:a16="http://schemas.microsoft.com/office/drawing/2014/main" id="{F3EF5E02-6987-D94C-98AF-B1050E2684DB}"/>
                  </a:ext>
                </a:extLst>
              </p:cNvPr>
              <p:cNvSpPr txBox="1">
                <a:spLocks noRot="1" noChangeAspect="1" noMove="1" noResize="1" noEditPoints="1" noAdjustHandles="1" noChangeArrowheads="1" noChangeShapeType="1" noTextEdit="1"/>
              </p:cNvSpPr>
              <p:nvPr/>
            </p:nvSpPr>
            <p:spPr>
              <a:xfrm>
                <a:off x="6080461" y="5770955"/>
                <a:ext cx="1062791" cy="369332"/>
              </a:xfrm>
              <a:prstGeom prst="rect">
                <a:avLst/>
              </a:prstGeom>
              <a:blipFill>
                <a:blip r:embed="rId4"/>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6EA5084-CA9D-C444-99EC-4843A08C4FC5}"/>
              </a:ext>
            </a:extLst>
          </p:cNvPr>
          <p:cNvSpPr txBox="1"/>
          <p:nvPr/>
        </p:nvSpPr>
        <p:spPr>
          <a:xfrm>
            <a:off x="2210734" y="6217326"/>
            <a:ext cx="4208203" cy="369332"/>
          </a:xfrm>
          <a:prstGeom prst="rect">
            <a:avLst/>
          </a:prstGeom>
          <a:noFill/>
        </p:spPr>
        <p:txBody>
          <a:bodyPr wrap="none" rtlCol="0">
            <a:spAutoFit/>
          </a:bodyPr>
          <a:lstStyle/>
          <a:p>
            <a:pPr algn="l"/>
            <a:r>
              <a:rPr kumimoji="1" lang="ja-JP" altLang="en-US">
                <a:latin typeface="Cambria" panose="02040503050406030204" pitchFamily="18" charset="0"/>
              </a:rPr>
              <a:t>状態変化を抑えながら</a:t>
            </a:r>
            <a:r>
              <a:rPr kumimoji="1" lang="en-US" altLang="ja-JP" dirty="0">
                <a:latin typeface="Cambria" panose="02040503050406030204" pitchFamily="18" charset="0"/>
              </a:rPr>
              <a:t>, </a:t>
            </a:r>
            <a:r>
              <a:rPr kumimoji="1" lang="ja-JP" altLang="en-US">
                <a:latin typeface="Cambria" panose="02040503050406030204" pitchFamily="18" charset="0"/>
              </a:rPr>
              <a:t>通信回数が減少</a:t>
            </a:r>
          </a:p>
        </p:txBody>
      </p:sp>
      <p:pic>
        <p:nvPicPr>
          <p:cNvPr id="7" name="図 6">
            <a:extLst>
              <a:ext uri="{FF2B5EF4-FFF2-40B4-BE49-F238E27FC236}">
                <a16:creationId xmlns:a16="http://schemas.microsoft.com/office/drawing/2014/main" id="{4EC35163-5D2C-BB4C-BE7C-EDCD79AA4BC0}"/>
              </a:ext>
            </a:extLst>
          </p:cNvPr>
          <p:cNvPicPr>
            <a:picLocks noChangeAspect="1"/>
          </p:cNvPicPr>
          <p:nvPr/>
        </p:nvPicPr>
        <p:blipFill>
          <a:blip r:embed="rId5"/>
          <a:stretch>
            <a:fillRect/>
          </a:stretch>
        </p:blipFill>
        <p:spPr>
          <a:xfrm>
            <a:off x="549728" y="2300301"/>
            <a:ext cx="3598117" cy="3517762"/>
          </a:xfrm>
          <a:prstGeom prst="rect">
            <a:avLst/>
          </a:prstGeom>
        </p:spPr>
      </p:pic>
      <p:pic>
        <p:nvPicPr>
          <p:cNvPr id="12" name="図 11">
            <a:extLst>
              <a:ext uri="{FF2B5EF4-FFF2-40B4-BE49-F238E27FC236}">
                <a16:creationId xmlns:a16="http://schemas.microsoft.com/office/drawing/2014/main" id="{7A8D881A-8B19-E04E-83D3-5847BCFC90B7}"/>
              </a:ext>
            </a:extLst>
          </p:cNvPr>
          <p:cNvPicPr>
            <a:picLocks noChangeAspect="1"/>
          </p:cNvPicPr>
          <p:nvPr/>
        </p:nvPicPr>
        <p:blipFill>
          <a:blip r:embed="rId6"/>
          <a:stretch>
            <a:fillRect/>
          </a:stretch>
        </p:blipFill>
        <p:spPr>
          <a:xfrm>
            <a:off x="4540132" y="2300301"/>
            <a:ext cx="3757610" cy="3517763"/>
          </a:xfrm>
          <a:prstGeom prst="rect">
            <a:avLst/>
          </a:prstGeom>
        </p:spPr>
      </p:pic>
      <p:sp>
        <p:nvSpPr>
          <p:cNvPr id="5" name="スライド番号プレースホルダー 4">
            <a:extLst>
              <a:ext uri="{FF2B5EF4-FFF2-40B4-BE49-F238E27FC236}">
                <a16:creationId xmlns:a16="http://schemas.microsoft.com/office/drawing/2014/main" id="{2C15D21C-64CC-7046-BA1F-174D957650CA}"/>
              </a:ext>
            </a:extLst>
          </p:cNvPr>
          <p:cNvSpPr>
            <a:spLocks noGrp="1"/>
          </p:cNvSpPr>
          <p:nvPr>
            <p:ph type="sldNum" sz="quarter" idx="12"/>
          </p:nvPr>
        </p:nvSpPr>
        <p:spPr/>
        <p:txBody>
          <a:bodyPr/>
          <a:lstStyle/>
          <a:p>
            <a:fld id="{5D57FD6B-29A3-3249-A29F-ABF600A8FF13}" type="slidenum">
              <a:rPr kumimoji="1" lang="ja-JP" altLang="en-US" smtClean="0"/>
              <a:t>13</a:t>
            </a:fld>
            <a:r>
              <a:rPr kumimoji="1" lang="en-US" altLang="ja-JP"/>
              <a:t>/14</a:t>
            </a:r>
            <a:endParaRPr kumimoji="1" lang="en-US" altLang="ja-JP" dirty="0"/>
          </a:p>
        </p:txBody>
      </p:sp>
    </p:spTree>
    <p:extLst>
      <p:ext uri="{BB962C8B-B14F-4D97-AF65-F5344CB8AC3E}">
        <p14:creationId xmlns:p14="http://schemas.microsoft.com/office/powerpoint/2010/main" val="2780728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91BD7D-DF55-1B43-8AE8-EAEB4925A4FB}"/>
              </a:ext>
            </a:extLst>
          </p:cNvPr>
          <p:cNvSpPr>
            <a:spLocks noGrp="1"/>
          </p:cNvSpPr>
          <p:nvPr>
            <p:ph idx="1"/>
          </p:nvPr>
        </p:nvSpPr>
        <p:spPr/>
        <p:txBody>
          <a:bodyPr/>
          <a:lstStyle/>
          <a:p>
            <a:r>
              <a:rPr kumimoji="1" lang="ja-JP" altLang="en-US"/>
              <a:t>先行研究で考慮されていなかった</a:t>
            </a:r>
            <a:r>
              <a:rPr kumimoji="1" lang="en-US" altLang="ja-JP" dirty="0"/>
              <a:t>, </a:t>
            </a:r>
            <a:r>
              <a:rPr kumimoji="1" lang="ja-JP" altLang="en-US"/>
              <a:t>長時間制御全体での通信コストを陽に組み込んだ最適セルフトリガー制御問題の定式化</a:t>
            </a:r>
            <a:endParaRPr kumimoji="1" lang="en-US" altLang="ja-JP" dirty="0"/>
          </a:p>
          <a:p>
            <a:endParaRPr lang="en-US" altLang="ja-JP" dirty="0"/>
          </a:p>
          <a:p>
            <a:r>
              <a:rPr kumimoji="1" lang="ja-JP" altLang="en-US"/>
              <a:t>定式化した問題の方策勾配型強化学習を用いた解き方の考察</a:t>
            </a:r>
            <a:endParaRPr kumimoji="1" lang="en-US" altLang="ja-JP" dirty="0"/>
          </a:p>
          <a:p>
            <a:endParaRPr lang="en-US" altLang="ja-JP" dirty="0"/>
          </a:p>
          <a:p>
            <a:endParaRPr kumimoji="1" lang="ja-JP" altLang="en-US"/>
          </a:p>
        </p:txBody>
      </p:sp>
      <p:sp>
        <p:nvSpPr>
          <p:cNvPr id="3" name="タイトル 2">
            <a:extLst>
              <a:ext uri="{FF2B5EF4-FFF2-40B4-BE49-F238E27FC236}">
                <a16:creationId xmlns:a16="http://schemas.microsoft.com/office/drawing/2014/main" id="{EAECBF1F-9CE5-9A43-9683-D1B929E7E0B6}"/>
              </a:ext>
            </a:extLst>
          </p:cNvPr>
          <p:cNvSpPr>
            <a:spLocks noGrp="1"/>
          </p:cNvSpPr>
          <p:nvPr>
            <p:ph type="title"/>
          </p:nvPr>
        </p:nvSpPr>
        <p:spPr/>
        <p:txBody>
          <a:bodyPr/>
          <a:lstStyle/>
          <a:p>
            <a:r>
              <a:rPr lang="ja-JP" altLang="en-US"/>
              <a:t>結論</a:t>
            </a:r>
            <a:endParaRPr kumimoji="1" lang="ja-JP" altLang="en-US"/>
          </a:p>
        </p:txBody>
      </p:sp>
      <p:sp>
        <p:nvSpPr>
          <p:cNvPr id="4" name="日付プレースホルダー 3">
            <a:extLst>
              <a:ext uri="{FF2B5EF4-FFF2-40B4-BE49-F238E27FC236}">
                <a16:creationId xmlns:a16="http://schemas.microsoft.com/office/drawing/2014/main" id="{0360BA1B-AA69-3341-9AF2-4AD26B7D1FDF}"/>
              </a:ext>
            </a:extLst>
          </p:cNvPr>
          <p:cNvSpPr>
            <a:spLocks noGrp="1"/>
          </p:cNvSpPr>
          <p:nvPr>
            <p:ph type="dt" sz="half" idx="10"/>
          </p:nvPr>
        </p:nvSpPr>
        <p:spPr/>
        <p:txBody>
          <a:bodyPr/>
          <a:lstStyle/>
          <a:p>
            <a:r>
              <a:rPr kumimoji="1" lang="en-US" altLang="ja-JP"/>
              <a:t>2021/2/9</a:t>
            </a:r>
            <a:endParaRPr kumimoji="1" lang="ja-JP" altLang="en-US"/>
          </a:p>
        </p:txBody>
      </p:sp>
      <p:sp>
        <p:nvSpPr>
          <p:cNvPr id="6" name="スライド番号プレースホルダー 5">
            <a:extLst>
              <a:ext uri="{FF2B5EF4-FFF2-40B4-BE49-F238E27FC236}">
                <a16:creationId xmlns:a16="http://schemas.microsoft.com/office/drawing/2014/main" id="{C856FEDD-AD32-A645-8963-D6E45A7CF812}"/>
              </a:ext>
            </a:extLst>
          </p:cNvPr>
          <p:cNvSpPr>
            <a:spLocks noGrp="1"/>
          </p:cNvSpPr>
          <p:nvPr>
            <p:ph type="sldNum" sz="quarter" idx="12"/>
          </p:nvPr>
        </p:nvSpPr>
        <p:spPr/>
        <p:txBody>
          <a:bodyPr/>
          <a:lstStyle/>
          <a:p>
            <a:fld id="{5D57FD6B-29A3-3249-A29F-ABF600A8FF13}" type="slidenum">
              <a:rPr kumimoji="1" lang="ja-JP" altLang="en-US" smtClean="0"/>
              <a:t>14</a:t>
            </a:fld>
            <a:r>
              <a:rPr kumimoji="1" lang="en-US" altLang="ja-JP"/>
              <a:t>/14</a:t>
            </a:r>
            <a:endParaRPr kumimoji="1" lang="en-US" altLang="ja-JP" dirty="0"/>
          </a:p>
        </p:txBody>
      </p:sp>
    </p:spTree>
    <p:extLst>
      <p:ext uri="{BB962C8B-B14F-4D97-AF65-F5344CB8AC3E}">
        <p14:creationId xmlns:p14="http://schemas.microsoft.com/office/powerpoint/2010/main" val="21019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775EAC7-32B2-364F-B4AE-83AAE0B8D8C6}"/>
              </a:ext>
            </a:extLst>
          </p:cNvPr>
          <p:cNvSpPr>
            <a:spLocks noGrp="1"/>
          </p:cNvSpPr>
          <p:nvPr>
            <p:ph idx="1"/>
          </p:nvPr>
        </p:nvSpPr>
        <p:spPr/>
        <p:txBody>
          <a:bodyPr/>
          <a:lstStyle/>
          <a:p>
            <a:r>
              <a:rPr kumimoji="1" lang="ja-JP" altLang="en-US"/>
              <a:t>格子状に状態変数をとって</a:t>
            </a:r>
            <a:r>
              <a:rPr lang="en-US" altLang="ja-JP" dirty="0"/>
              <a:t>TD</a:t>
            </a:r>
            <a:r>
              <a:rPr lang="ja-JP" altLang="en-US"/>
              <a:t>学習</a:t>
            </a:r>
            <a:endParaRPr lang="en-US" altLang="ja-JP"/>
          </a:p>
          <a:p>
            <a:pPr lvl="1"/>
            <a:endParaRPr kumimoji="1" lang="ja-JP" altLang="en-US"/>
          </a:p>
        </p:txBody>
      </p:sp>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F438290C-C289-F64A-B8D4-21816DF003D1}"/>
                  </a:ext>
                </a:extLst>
              </p:cNvPr>
              <p:cNvSpPr>
                <a:spLocks noGrp="1"/>
              </p:cNvSpPr>
              <p:nvPr>
                <p:ph type="title"/>
              </p:nvPr>
            </p:nvSpPr>
            <p:spPr/>
            <p:txBody>
              <a:bodyPr/>
              <a:lstStyle/>
              <a:p>
                <a:r>
                  <a:rPr kumimoji="1" lang="ja-JP" altLang="en-US"/>
                  <a:t>付録</a:t>
                </a:r>
                <a:r>
                  <a:rPr kumimoji="1" lang="en-US" altLang="ja-JP" dirty="0"/>
                  <a:t>A</a:t>
                </a:r>
                <a:r>
                  <a:rPr lang="en-US" altLang="ja-JP" dirty="0"/>
                  <a:t>: </a:t>
                </a:r>
                <a14:m>
                  <m:oMath xmlns:m="http://schemas.openxmlformats.org/officeDocument/2006/math">
                    <m:r>
                      <a:rPr lang="en-US" altLang="ja-JP" b="0" i="1" smtClean="0">
                        <a:latin typeface="Cambria Math" panose="02040503050406030204" pitchFamily="18" charset="0"/>
                      </a:rPr>
                      <m:t>𝑄</m:t>
                    </m:r>
                  </m:oMath>
                </a14:m>
                <a:r>
                  <a:rPr lang="ja-JP" altLang="en-US"/>
                  <a:t>関数の近似</a:t>
                </a:r>
                <a:endParaRPr kumimoji="1" lang="ja-JP" altLang="en-US"/>
              </a:p>
            </p:txBody>
          </p:sp>
        </mc:Choice>
        <mc:Fallback xmlns="">
          <p:sp>
            <p:nvSpPr>
              <p:cNvPr id="3" name="タイトル 2">
                <a:extLst>
                  <a:ext uri="{FF2B5EF4-FFF2-40B4-BE49-F238E27FC236}">
                    <a16:creationId xmlns:a16="http://schemas.microsoft.com/office/drawing/2014/main" id="{F438290C-C289-F64A-B8D4-21816DF003D1}"/>
                  </a:ext>
                </a:extLst>
              </p:cNvPr>
              <p:cNvSpPr>
                <a:spLocks noGrp="1" noRot="1" noChangeAspect="1" noMove="1" noResize="1" noEditPoints="1" noAdjustHandles="1" noChangeArrowheads="1" noChangeShapeType="1" noTextEdit="1"/>
              </p:cNvSpPr>
              <p:nvPr>
                <p:ph type="title"/>
              </p:nvPr>
            </p:nvSpPr>
            <p:spPr>
              <a:blipFill>
                <a:blip r:embed="rId2"/>
                <a:stretch>
                  <a:fillRect l="-1345" t="-10638"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7EBCB45-A04E-9A4C-A60F-C21EAA4C9F2A}"/>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8629EAB2-BB3B-F74B-817B-6E3E283CF4AB}"/>
              </a:ext>
            </a:extLst>
          </p:cNvPr>
          <p:cNvSpPr>
            <a:spLocks noGrp="1"/>
          </p:cNvSpPr>
          <p:nvPr>
            <p:ph type="sldNum" sz="quarter" idx="12"/>
          </p:nvPr>
        </p:nvSpPr>
        <p:spPr/>
        <p:txBody>
          <a:bodyPr/>
          <a:lstStyle/>
          <a:p>
            <a:fld id="{5D57FD6B-29A3-3249-A29F-ABF600A8FF13}" type="slidenum">
              <a:rPr kumimoji="1" lang="ja-JP" altLang="en-US" smtClean="0"/>
              <a:t>15</a:t>
            </a:fld>
            <a:r>
              <a:rPr kumimoji="1" lang="en-US" altLang="ja-JP"/>
              <a:t>/14</a:t>
            </a:r>
            <a:endParaRPr kumimoji="1" lang="en-US" altLang="ja-JP" dirty="0"/>
          </a:p>
        </p:txBody>
      </p:sp>
      <p:pic>
        <p:nvPicPr>
          <p:cNvPr id="6" name="図 5">
            <a:extLst>
              <a:ext uri="{FF2B5EF4-FFF2-40B4-BE49-F238E27FC236}">
                <a16:creationId xmlns:a16="http://schemas.microsoft.com/office/drawing/2014/main" id="{5C3FA3FE-0215-4744-A4CE-80EBED289BE3}"/>
              </a:ext>
            </a:extLst>
          </p:cNvPr>
          <p:cNvPicPr>
            <a:picLocks noChangeAspect="1"/>
          </p:cNvPicPr>
          <p:nvPr/>
        </p:nvPicPr>
        <p:blipFill>
          <a:blip r:embed="rId3"/>
          <a:stretch>
            <a:fillRect/>
          </a:stretch>
        </p:blipFill>
        <p:spPr>
          <a:xfrm>
            <a:off x="1814115" y="1721359"/>
            <a:ext cx="4643837" cy="4634992"/>
          </a:xfrm>
          <a:prstGeom prst="rect">
            <a:avLst/>
          </a:prstGeom>
        </p:spPr>
      </p:pic>
    </p:spTree>
    <p:extLst>
      <p:ext uri="{BB962C8B-B14F-4D97-AF65-F5344CB8AC3E}">
        <p14:creationId xmlns:p14="http://schemas.microsoft.com/office/powerpoint/2010/main" val="3359865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45305F5-FAE2-6945-B65A-67E1FE394314}"/>
              </a:ext>
            </a:extLst>
          </p:cNvPr>
          <p:cNvSpPr>
            <a:spLocks noGrp="1"/>
          </p:cNvSpPr>
          <p:nvPr>
            <p:ph idx="1"/>
          </p:nvPr>
        </p:nvSpPr>
        <p:spPr/>
        <p:txBody>
          <a:bodyPr/>
          <a:lstStyle/>
          <a:p>
            <a:endParaRPr kumimoji="1" lang="ja-JP" altLang="en-US"/>
          </a:p>
        </p:txBody>
      </p:sp>
      <p:sp>
        <p:nvSpPr>
          <p:cNvPr id="3" name="タイトル 2">
            <a:extLst>
              <a:ext uri="{FF2B5EF4-FFF2-40B4-BE49-F238E27FC236}">
                <a16:creationId xmlns:a16="http://schemas.microsoft.com/office/drawing/2014/main" id="{1FB4C381-2E9E-E242-A699-0622174D6079}"/>
              </a:ext>
            </a:extLst>
          </p:cNvPr>
          <p:cNvSpPr>
            <a:spLocks noGrp="1"/>
          </p:cNvSpPr>
          <p:nvPr>
            <p:ph type="title"/>
          </p:nvPr>
        </p:nvSpPr>
        <p:spPr/>
        <p:txBody>
          <a:bodyPr/>
          <a:lstStyle/>
          <a:p>
            <a:r>
              <a:rPr kumimoji="1" lang="ja-JP" altLang="en-US"/>
              <a:t>付録</a:t>
            </a:r>
            <a:r>
              <a:rPr kumimoji="1" lang="en-US" altLang="ja-JP" dirty="0"/>
              <a:t>B: </a:t>
            </a:r>
            <a:r>
              <a:rPr kumimoji="1" lang="ja-JP" altLang="en-US"/>
              <a:t>用いたニューラルネットワーク</a:t>
            </a:r>
          </a:p>
        </p:txBody>
      </p:sp>
      <p:sp>
        <p:nvSpPr>
          <p:cNvPr id="4" name="日付プレースホルダー 3">
            <a:extLst>
              <a:ext uri="{FF2B5EF4-FFF2-40B4-BE49-F238E27FC236}">
                <a16:creationId xmlns:a16="http://schemas.microsoft.com/office/drawing/2014/main" id="{24E1F3DF-E0CC-E24E-8E66-7A2CCE99FECE}"/>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35A580DD-B404-174E-AEAE-588023BAC6FF}"/>
              </a:ext>
            </a:extLst>
          </p:cNvPr>
          <p:cNvSpPr>
            <a:spLocks noGrp="1"/>
          </p:cNvSpPr>
          <p:nvPr>
            <p:ph type="sldNum" sz="quarter" idx="12"/>
          </p:nvPr>
        </p:nvSpPr>
        <p:spPr/>
        <p:txBody>
          <a:bodyPr/>
          <a:lstStyle/>
          <a:p>
            <a:fld id="{5D57FD6B-29A3-3249-A29F-ABF600A8FF13}" type="slidenum">
              <a:rPr kumimoji="1" lang="ja-JP" altLang="en-US" smtClean="0"/>
              <a:t>16</a:t>
            </a:fld>
            <a:r>
              <a:rPr kumimoji="1" lang="en-US" altLang="ja-JP"/>
              <a:t>/14</a:t>
            </a:r>
            <a:endParaRPr kumimoji="1" lang="en-US" altLang="ja-JP" dirty="0"/>
          </a:p>
        </p:txBody>
      </p:sp>
    </p:spTree>
    <p:extLst>
      <p:ext uri="{BB962C8B-B14F-4D97-AF65-F5344CB8AC3E}">
        <p14:creationId xmlns:p14="http://schemas.microsoft.com/office/powerpoint/2010/main" val="323175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D643DFB-7F28-6C48-BC4F-62B019B25E53}"/>
              </a:ext>
            </a:extLst>
          </p:cNvPr>
          <p:cNvSpPr>
            <a:spLocks noGrp="1"/>
          </p:cNvSpPr>
          <p:nvPr>
            <p:ph idx="1"/>
          </p:nvPr>
        </p:nvSpPr>
        <p:spPr/>
        <p:txBody>
          <a:bodyPr/>
          <a:lstStyle/>
          <a:p>
            <a:endParaRPr kumimoji="1" lang="ja-JP" altLang="en-US"/>
          </a:p>
        </p:txBody>
      </p:sp>
      <p:sp>
        <p:nvSpPr>
          <p:cNvPr id="3" name="タイトル 2">
            <a:extLst>
              <a:ext uri="{FF2B5EF4-FFF2-40B4-BE49-F238E27FC236}">
                <a16:creationId xmlns:a16="http://schemas.microsoft.com/office/drawing/2014/main" id="{8339255E-F1B8-6A49-93D6-381CED388EA0}"/>
              </a:ext>
            </a:extLst>
          </p:cNvPr>
          <p:cNvSpPr>
            <a:spLocks noGrp="1"/>
          </p:cNvSpPr>
          <p:nvPr>
            <p:ph type="title"/>
          </p:nvPr>
        </p:nvSpPr>
        <p:spPr/>
        <p:txBody>
          <a:bodyPr/>
          <a:lstStyle/>
          <a:p>
            <a:r>
              <a:rPr kumimoji="1" lang="ja-JP" altLang="en-US"/>
              <a:t>付録</a:t>
            </a:r>
            <a:r>
              <a:rPr kumimoji="1" lang="en-US" altLang="ja-JP" dirty="0"/>
              <a:t>C: </a:t>
            </a:r>
            <a:r>
              <a:rPr kumimoji="1" lang="ja-JP" altLang="en-US"/>
              <a:t>ハイパーパラメータ</a:t>
            </a:r>
          </a:p>
        </p:txBody>
      </p:sp>
      <p:sp>
        <p:nvSpPr>
          <p:cNvPr id="4" name="日付プレースホルダー 3">
            <a:extLst>
              <a:ext uri="{FF2B5EF4-FFF2-40B4-BE49-F238E27FC236}">
                <a16:creationId xmlns:a16="http://schemas.microsoft.com/office/drawing/2014/main" id="{D67A032B-58E0-9140-8E30-AA889740DEA2}"/>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1A7C23FE-8454-FB41-9C48-A7A8647177C7}"/>
              </a:ext>
            </a:extLst>
          </p:cNvPr>
          <p:cNvSpPr>
            <a:spLocks noGrp="1"/>
          </p:cNvSpPr>
          <p:nvPr>
            <p:ph type="sldNum" sz="quarter" idx="12"/>
          </p:nvPr>
        </p:nvSpPr>
        <p:spPr/>
        <p:txBody>
          <a:bodyPr/>
          <a:lstStyle/>
          <a:p>
            <a:fld id="{5D57FD6B-29A3-3249-A29F-ABF600A8FF13}" type="slidenum">
              <a:rPr kumimoji="1" lang="ja-JP" altLang="en-US" smtClean="0"/>
              <a:t>17</a:t>
            </a:fld>
            <a:r>
              <a:rPr kumimoji="1" lang="en-US" altLang="ja-JP"/>
              <a:t>/14</a:t>
            </a:r>
            <a:endParaRPr kumimoji="1" lang="en-US" altLang="ja-JP" dirty="0"/>
          </a:p>
        </p:txBody>
      </p:sp>
    </p:spTree>
    <p:extLst>
      <p:ext uri="{BB962C8B-B14F-4D97-AF65-F5344CB8AC3E}">
        <p14:creationId xmlns:p14="http://schemas.microsoft.com/office/powerpoint/2010/main" val="129383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6B2B223-CE8F-8846-848C-1BB78CBAC14F}"/>
              </a:ext>
            </a:extLst>
          </p:cNvPr>
          <p:cNvSpPr>
            <a:spLocks noGrp="1"/>
          </p:cNvSpPr>
          <p:nvPr>
            <p:ph idx="1"/>
          </p:nvPr>
        </p:nvSpPr>
        <p:spPr/>
        <p:txBody>
          <a:bodyPr/>
          <a:lstStyle/>
          <a:p>
            <a:r>
              <a:rPr kumimoji="1" lang="ja-JP" altLang="en-US"/>
              <a:t>サンプル値制御</a:t>
            </a:r>
            <a:endParaRPr kumimoji="1" lang="en-US" altLang="ja-JP" dirty="0"/>
          </a:p>
          <a:p>
            <a:pPr lvl="1"/>
            <a:r>
              <a:rPr lang="ja-JP" altLang="en-US"/>
              <a:t>連続時間システムを一定時間間隔で制御する手法</a:t>
            </a:r>
            <a:endParaRPr lang="en-US" altLang="ja-JP" dirty="0"/>
          </a:p>
          <a:p>
            <a:pPr lvl="1"/>
            <a:r>
              <a:rPr kumimoji="1" lang="ja-JP" altLang="en-US"/>
              <a:t>制御入力の変更が小さい場合は非効率な通信を行うことになる</a:t>
            </a:r>
            <a:endParaRPr kumimoji="1" lang="en-US" altLang="ja-JP" dirty="0"/>
          </a:p>
          <a:p>
            <a:pPr lvl="1"/>
            <a:endParaRPr lang="en-US" altLang="ja-JP" dirty="0"/>
          </a:p>
          <a:p>
            <a:pPr lvl="1"/>
            <a:endParaRPr lang="en-US" altLang="ja-JP" dirty="0"/>
          </a:p>
          <a:p>
            <a:r>
              <a:rPr kumimoji="1" lang="ja-JP" altLang="en-US"/>
              <a:t>セルフトリガー制御</a:t>
            </a:r>
            <a:endParaRPr kumimoji="1" lang="en-US" altLang="ja-JP" dirty="0"/>
          </a:p>
          <a:p>
            <a:pPr lvl="1"/>
            <a:r>
              <a:rPr lang="ja-JP" altLang="en-US"/>
              <a:t>システムの状態などから</a:t>
            </a:r>
            <a:r>
              <a:rPr lang="en-US" altLang="ja-JP" dirty="0"/>
              <a:t>, </a:t>
            </a:r>
            <a:r>
              <a:rPr lang="ja-JP" altLang="en-US"/>
              <a:t>次の通信時刻を制御器が臨機応変に決定</a:t>
            </a:r>
            <a:endParaRPr lang="en-US" altLang="ja-JP" dirty="0"/>
          </a:p>
        </p:txBody>
      </p:sp>
      <p:sp>
        <p:nvSpPr>
          <p:cNvPr id="3" name="タイトル 2">
            <a:extLst>
              <a:ext uri="{FF2B5EF4-FFF2-40B4-BE49-F238E27FC236}">
                <a16:creationId xmlns:a16="http://schemas.microsoft.com/office/drawing/2014/main" id="{549EDECA-2604-D043-9787-B4924C05939E}"/>
              </a:ext>
            </a:extLst>
          </p:cNvPr>
          <p:cNvSpPr>
            <a:spLocks noGrp="1"/>
          </p:cNvSpPr>
          <p:nvPr>
            <p:ph type="title"/>
          </p:nvPr>
        </p:nvSpPr>
        <p:spPr/>
        <p:txBody>
          <a:bodyPr/>
          <a:lstStyle/>
          <a:p>
            <a:r>
              <a:rPr lang="ja-JP" altLang="en-US"/>
              <a:t>サンプル値</a:t>
            </a:r>
            <a:r>
              <a:rPr kumimoji="1" lang="ja-JP" altLang="en-US"/>
              <a:t>制御</a:t>
            </a:r>
            <a:r>
              <a:rPr kumimoji="1" lang="en-US" altLang="ja-JP" dirty="0"/>
              <a:t> vs </a:t>
            </a:r>
            <a:r>
              <a:rPr kumimoji="1" lang="ja-JP" altLang="en-US"/>
              <a:t>セルフトリガー制御</a:t>
            </a:r>
          </a:p>
        </p:txBody>
      </p:sp>
      <p:sp>
        <p:nvSpPr>
          <p:cNvPr id="4" name="日付プレースホルダー 3">
            <a:extLst>
              <a:ext uri="{FF2B5EF4-FFF2-40B4-BE49-F238E27FC236}">
                <a16:creationId xmlns:a16="http://schemas.microsoft.com/office/drawing/2014/main" id="{8F81DB70-B961-3547-A182-D78CE2E9807E}"/>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82E27B78-ACC0-1C48-9487-C8FC368090A3}"/>
              </a:ext>
            </a:extLst>
          </p:cNvPr>
          <p:cNvSpPr>
            <a:spLocks noGrp="1"/>
          </p:cNvSpPr>
          <p:nvPr>
            <p:ph type="sldNum" sz="quarter" idx="12"/>
          </p:nvPr>
        </p:nvSpPr>
        <p:spPr/>
        <p:txBody>
          <a:bodyPr/>
          <a:lstStyle/>
          <a:p>
            <a:fld id="{5D57FD6B-29A3-3249-A29F-ABF600A8FF13}" type="slidenum">
              <a:rPr kumimoji="1" lang="ja-JP" altLang="en-US" smtClean="0"/>
              <a:t>1</a:t>
            </a:fld>
            <a:r>
              <a:rPr kumimoji="1" lang="en-US" altLang="ja-JP"/>
              <a:t>/14</a:t>
            </a:r>
            <a:endParaRPr kumimoji="1" lang="en-US" altLang="ja-JP" dirty="0"/>
          </a:p>
        </p:txBody>
      </p:sp>
    </p:spTree>
    <p:extLst>
      <p:ext uri="{BB962C8B-B14F-4D97-AF65-F5344CB8AC3E}">
        <p14:creationId xmlns:p14="http://schemas.microsoft.com/office/powerpoint/2010/main" val="227896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1C75527-8AF7-1542-9B47-F135390ECA1B}"/>
                  </a:ext>
                </a:extLst>
              </p:cNvPr>
              <p:cNvSpPr>
                <a:spLocks noGrp="1"/>
              </p:cNvSpPr>
              <p:nvPr>
                <p:ph idx="1"/>
              </p:nvPr>
            </p:nvSpPr>
            <p:spPr>
              <a:xfrm>
                <a:off x="335572" y="1103023"/>
                <a:ext cx="8701550" cy="5253328"/>
              </a:xfrm>
            </p:spPr>
            <p:txBody>
              <a:bodyPr>
                <a:normAutofit/>
              </a:bodyPr>
              <a:lstStyle/>
              <a:p>
                <a:r>
                  <a:rPr kumimoji="1" lang="en-US" altLang="ja-JP" dirty="0"/>
                  <a:t>1</a:t>
                </a:r>
                <a:r>
                  <a:rPr kumimoji="1" lang="ja-JP" altLang="en-US"/>
                  <a:t>ステップの最適化による手法</a:t>
                </a:r>
                <a:endParaRPr kumimoji="1" lang="en-US" altLang="ja-JP" dirty="0"/>
              </a:p>
              <a:p>
                <a:pPr lvl="1"/>
                <a:r>
                  <a:rPr lang="en-US" altLang="ja-JP" dirty="0"/>
                  <a:t>[1]</a:t>
                </a:r>
                <a:r>
                  <a:rPr lang="ja-JP" altLang="en-US"/>
                  <a:t>は離散システムにおいて</a:t>
                </a:r>
                <a:r>
                  <a:rPr lang="en-US" altLang="ja-JP" dirty="0"/>
                  <a:t>, </a:t>
                </a:r>
                <a:r>
                  <a:rPr lang="ja-JP" altLang="en-US"/>
                  <a:t>あるコスト関数</a:t>
                </a:r>
                <a14:m>
                  <m:oMath xmlns:m="http://schemas.openxmlformats.org/officeDocument/2006/math">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r>
                  <a:rPr lang="ja-JP" altLang="en-US"/>
                  <a:t>に対して</a:t>
                </a:r>
                <a:endParaRPr lang="en-US" altLang="ja-JP" dirty="0"/>
              </a:p>
              <a:p>
                <a:pPr lvl="1"/>
                <a:endParaRPr kumimoji="1" lang="en-US" altLang="ja-JP" dirty="0"/>
              </a:p>
              <a:p>
                <a:pPr lvl="1"/>
                <a:endParaRPr lang="en-US" altLang="ja-JP" dirty="0"/>
              </a:p>
              <a:p>
                <a:pPr lvl="1"/>
                <a:endParaRPr kumimoji="1" lang="en-US" altLang="ja-JP" dirty="0"/>
              </a:p>
              <a:p>
                <a:pPr marL="457200" lvl="1" indent="0">
                  <a:buNone/>
                </a:pPr>
                <a:r>
                  <a:rPr lang="en-US" altLang="ja-JP" dirty="0"/>
                  <a:t>    </a:t>
                </a:r>
                <a:r>
                  <a:rPr lang="ja-JP" altLang="en-US"/>
                  <a:t>となる</a:t>
                </a:r>
                <a14:m>
                  <m:oMath xmlns:m="http://schemas.openxmlformats.org/officeDocument/2006/math">
                    <m:r>
                      <a:rPr lang="en-US" altLang="ja-JP" b="0" i="1" smtClean="0">
                        <a:latin typeface="Cambria Math" panose="02040503050406030204" pitchFamily="18" charset="0"/>
                      </a:rPr>
                      <m:t>𝑢</m:t>
                    </m:r>
                  </m:oMath>
                </a14:m>
                <a:r>
                  <a:rPr lang="ja-JP" altLang="en-US"/>
                  <a:t>が存在するような最大ステップ数</a:t>
                </a:r>
                <a14:m>
                  <m:oMath xmlns:m="http://schemas.openxmlformats.org/officeDocument/2006/math">
                    <m:r>
                      <a:rPr lang="ja-JP" altLang="en-US" i="1" smtClean="0">
                        <a:latin typeface="Cambria Math" panose="02040503050406030204" pitchFamily="18" charset="0"/>
                      </a:rPr>
                      <m:t>𝜂</m:t>
                    </m:r>
                  </m:oMath>
                </a14:m>
                <a:r>
                  <a:rPr lang="ja-JP" altLang="en-US"/>
                  <a:t>を選ぶ手法を提案した</a:t>
                </a:r>
                <a:endParaRPr lang="en-US" altLang="ja-JP" dirty="0"/>
              </a:p>
              <a:p>
                <a:pPr lvl="4"/>
                <a:endParaRPr kumimoji="1" lang="en-US" altLang="ja-JP" dirty="0"/>
              </a:p>
              <a:p>
                <a:pPr lvl="1"/>
                <a:r>
                  <a:rPr lang="en-US" altLang="ja-JP" dirty="0"/>
                  <a:t>[2]</a:t>
                </a:r>
                <a:r>
                  <a:rPr lang="ja-JP" altLang="en-US"/>
                  <a:t>は連続時間システムに対して</a:t>
                </a:r>
                <a:endParaRPr lang="en-US" altLang="ja-JP" dirty="0"/>
              </a:p>
              <a:p>
                <a:pPr lvl="1"/>
                <a:endParaRPr kumimoji="1" lang="en-US" altLang="ja-JP" dirty="0"/>
              </a:p>
              <a:p>
                <a:pPr lvl="3"/>
                <a:endParaRPr kumimoji="1" lang="en-US" altLang="ja-JP" dirty="0"/>
              </a:p>
              <a:p>
                <a:pPr lvl="1"/>
                <a:endParaRPr kumimoji="1" lang="en-US" altLang="ja-JP" dirty="0"/>
              </a:p>
              <a:p>
                <a:pPr marL="457200" lvl="1" indent="0">
                  <a:buNone/>
                </a:pPr>
                <a:r>
                  <a:rPr lang="ja-JP" altLang="en-US"/>
                  <a:t>　の解</a:t>
                </a:r>
                <a14:m>
                  <m:oMath xmlns:m="http://schemas.openxmlformats.org/officeDocument/2006/math">
                    <m:r>
                      <a:rPr lang="en-US" altLang="ja-JP" i="1">
                        <a:latin typeface="Cambria Math" panose="02040503050406030204" pitchFamily="18" charset="0"/>
                      </a:rPr>
                      <m:t>𝑢</m:t>
                    </m:r>
                  </m:oMath>
                </a14:m>
                <a:r>
                  <a:rPr lang="ja-JP" altLang="en-US"/>
                  <a:t>を加え続けたときに</a:t>
                </a:r>
                <a:r>
                  <a:rPr lang="en-US" altLang="ja-JP" dirty="0"/>
                  <a:t>, </a:t>
                </a:r>
                <a:r>
                  <a:rPr lang="ja-JP" altLang="en-US"/>
                  <a:t>次ステップでのリアプノフ関数</a:t>
                </a:r>
                <a14:m>
                  <m:oMath xmlns:m="http://schemas.openxmlformats.org/officeDocument/2006/math">
                    <m:r>
                      <a:rPr lang="en-US" altLang="ja-JP" i="1">
                        <a:latin typeface="Cambria Math" panose="02040503050406030204" pitchFamily="18" charset="0"/>
                      </a:rPr>
                      <m:t>𝑉</m:t>
                    </m:r>
                  </m:oMath>
                </a14:m>
                <a:endParaRPr lang="en-US" altLang="ja-JP" dirty="0"/>
              </a:p>
              <a:p>
                <a:pPr marL="457200" lvl="1" indent="0">
                  <a:buNone/>
                </a:pPr>
                <a:r>
                  <a:rPr lang="ja-JP" altLang="en-US"/>
                  <a:t>　の値が減少する最大の通信時間</a:t>
                </a:r>
                <a14:m>
                  <m:oMath xmlns:m="http://schemas.openxmlformats.org/officeDocument/2006/math">
                    <m:r>
                      <a:rPr lang="ja-JP" altLang="en-US" i="1" smtClean="0">
                        <a:latin typeface="Cambria Math" panose="02040503050406030204" pitchFamily="18" charset="0"/>
                      </a:rPr>
                      <m:t>𝜏</m:t>
                    </m:r>
                  </m:oMath>
                </a14:m>
                <a:r>
                  <a:rPr lang="ja-JP" altLang="en-US"/>
                  <a:t>を選択する手法を提案した</a:t>
                </a:r>
                <a:endParaRPr kumimoji="1" lang="en-US" altLang="ja-JP" dirty="0"/>
              </a:p>
              <a:p>
                <a:pPr lvl="2"/>
                <a:endParaRPr kumimoji="1" lang="en-US" altLang="ja-JP" dirty="0"/>
              </a:p>
              <a:p>
                <a:r>
                  <a:rPr lang="ja-JP" altLang="en-US"/>
                  <a:t>どちらも長時間</a:t>
                </a:r>
                <a:r>
                  <a:rPr kumimoji="1" lang="ja-JP" altLang="en-US"/>
                  <a:t>制御全体の通信の最適性は考慮</a:t>
                </a:r>
                <a:r>
                  <a:rPr lang="ja-JP" altLang="en-US"/>
                  <a:t>し</a:t>
                </a:r>
                <a:r>
                  <a:rPr kumimoji="1" lang="ja-JP" altLang="en-US"/>
                  <a:t>ていない</a:t>
                </a:r>
              </a:p>
            </p:txBody>
          </p:sp>
        </mc:Choice>
        <mc:Fallback xmlns="">
          <p:sp>
            <p:nvSpPr>
              <p:cNvPr id="2" name="コンテンツ プレースホルダー 1">
                <a:extLst>
                  <a:ext uri="{FF2B5EF4-FFF2-40B4-BE49-F238E27FC236}">
                    <a16:creationId xmlns:a16="http://schemas.microsoft.com/office/drawing/2014/main" id="{A1C75527-8AF7-1542-9B47-F135390ECA1B}"/>
                  </a:ext>
                </a:extLst>
              </p:cNvPr>
              <p:cNvSpPr>
                <a:spLocks noGrp="1" noRot="1" noChangeAspect="1" noMove="1" noResize="1" noEditPoints="1" noAdjustHandles="1" noChangeArrowheads="1" noChangeShapeType="1" noTextEdit="1"/>
              </p:cNvSpPr>
              <p:nvPr>
                <p:ph idx="1"/>
              </p:nvPr>
            </p:nvSpPr>
            <p:spPr>
              <a:xfrm>
                <a:off x="335572" y="1103023"/>
                <a:ext cx="8701550" cy="5253328"/>
              </a:xfrm>
              <a:blipFill>
                <a:blip r:embed="rId2"/>
                <a:stretch>
                  <a:fillRect l="-582" t="-144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00649B7-D315-084B-8AB2-7A3A4CC3CADD}"/>
              </a:ext>
            </a:extLst>
          </p:cNvPr>
          <p:cNvSpPr>
            <a:spLocks noGrp="1"/>
          </p:cNvSpPr>
          <p:nvPr>
            <p:ph type="title"/>
          </p:nvPr>
        </p:nvSpPr>
        <p:spPr/>
        <p:txBody>
          <a:bodyPr/>
          <a:lstStyle/>
          <a:p>
            <a:r>
              <a:rPr kumimoji="1" lang="ja-JP" altLang="en-US"/>
              <a:t>セルフトリガー制御における先行研究</a:t>
            </a:r>
          </a:p>
        </p:txBody>
      </p:sp>
      <p:sp>
        <p:nvSpPr>
          <p:cNvPr id="4" name="日付プレースホルダー 3">
            <a:extLst>
              <a:ext uri="{FF2B5EF4-FFF2-40B4-BE49-F238E27FC236}">
                <a16:creationId xmlns:a16="http://schemas.microsoft.com/office/drawing/2014/main" id="{7233A746-89B9-AA4C-AF18-89FD2B733C3E}"/>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EA7B964-C33F-5C46-AA15-7A66B7E6A7E5}"/>
                  </a:ext>
                </a:extLst>
              </p:cNvPr>
              <p:cNvSpPr txBox="1"/>
              <p:nvPr/>
            </p:nvSpPr>
            <p:spPr>
              <a:xfrm>
                <a:off x="1859230" y="1864426"/>
                <a:ext cx="4753609" cy="8707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b="0" i="1" smtClean="0">
                              <a:latin typeface="Cambria Math" panose="02040503050406030204" pitchFamily="18" charset="0"/>
                            </a:rPr>
                          </m:ctrlPr>
                        </m:dPr>
                        <m:e>
                          <m:nary>
                            <m:naryPr>
                              <m:chr m:val="∑"/>
                              <m:ctrlPr>
                                <a:rPr kumimoji="1" lang="en-US" altLang="ja-JP" i="1">
                                  <a:latin typeface="Cambria Math" panose="02040503050406030204" pitchFamily="18" charset="0"/>
                                </a:rPr>
                              </m:ctrlPr>
                            </m:naryPr>
                            <m:sub>
                              <m:r>
                                <m:rPr>
                                  <m:brk m:alnAt="23"/>
                                </m:rPr>
                                <a:rPr kumimoji="1" lang="en-US" altLang="ja-JP" i="1">
                                  <a:latin typeface="Cambria Math" panose="02040503050406030204" pitchFamily="18" charset="0"/>
                                </a:rPr>
                                <m:t>𝑖</m:t>
                              </m:r>
                              <m:r>
                                <a:rPr kumimoji="1" lang="en-US" altLang="ja-JP" i="1">
                                  <a:latin typeface="Cambria Math" panose="02040503050406030204" pitchFamily="18" charset="0"/>
                                </a:rPr>
                                <m:t>=0</m:t>
                              </m:r>
                            </m:sub>
                            <m:sup>
                              <m:r>
                                <a:rPr kumimoji="1" lang="en-US" altLang="ja-JP" i="1">
                                  <a:latin typeface="Cambria Math" panose="02040503050406030204" pitchFamily="18" charset="0"/>
                                  <a:ea typeface="Cambria Math" panose="02040503050406030204" pitchFamily="18" charset="0"/>
                                </a:rPr>
                                <m:t>𝜂</m:t>
                              </m:r>
                              <m:r>
                                <a:rPr kumimoji="1" lang="en-US" altLang="ja-JP" i="1">
                                  <a:latin typeface="Cambria Math" panose="02040503050406030204" pitchFamily="18" charset="0"/>
                                  <a:ea typeface="Cambria Math" panose="02040503050406030204" pitchFamily="18" charset="0"/>
                                </a:rPr>
                                <m:t>−1</m:t>
                              </m:r>
                            </m:sup>
                            <m:e>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𝛼</m:t>
                                  </m:r>
                                </m:e>
                                <m:sup>
                                  <m:r>
                                    <a:rPr kumimoji="1" lang="en-US" altLang="ja-JP" i="1">
                                      <a:latin typeface="Cambria Math" panose="02040503050406030204" pitchFamily="18" charset="0"/>
                                    </a:rPr>
                                    <m:t>𝑖</m:t>
                                  </m:r>
                                </m:sup>
                              </m:sSup>
                              <m:r>
                                <a:rPr kumimoji="1" lang="en-US" altLang="ja-JP"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en-US" altLang="ja-JP" i="1">
                                      <a:latin typeface="Cambria Math" panose="02040503050406030204" pitchFamily="18" charset="0"/>
                                    </a:rPr>
                                    <m:t>𝑠</m:t>
                                  </m:r>
                                </m:e>
                                <m:sub>
                                  <m:r>
                                    <a:rPr kumimoji="1" lang="en-US" altLang="ja-JP" i="1">
                                      <a:latin typeface="Cambria Math" panose="02040503050406030204" pitchFamily="18" charset="0"/>
                                    </a:rPr>
                                    <m:t>𝑖</m:t>
                                  </m:r>
                                </m:sub>
                                <m:sup>
                                  <m:r>
                                    <a:rPr kumimoji="1" lang="en-US" altLang="ja-JP" i="1">
                                      <a:latin typeface="Cambria Math" panose="02040503050406030204" pitchFamily="18" charset="0"/>
                                    </a:rPr>
                                    <m:t>𝑇</m:t>
                                  </m:r>
                                </m:sup>
                              </m:sSubSup>
                              <m:r>
                                <a:rPr kumimoji="1" lang="en-US" altLang="ja-JP" i="1">
                                  <a:latin typeface="Cambria Math" panose="02040503050406030204" pitchFamily="18" charset="0"/>
                                </a:rPr>
                                <m:t>𝐸</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𝑠</m:t>
                                  </m:r>
                                </m:e>
                                <m:sub>
                                  <m:r>
                                    <a:rPr kumimoji="1" lang="en-US" altLang="ja-JP" i="1">
                                      <a:latin typeface="Cambria Math" panose="02040503050406030204" pitchFamily="18" charset="0"/>
                                    </a:rPr>
                                    <m:t>𝑖</m:t>
                                  </m:r>
                                </m:sub>
                              </m:sSub>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𝑢</m:t>
                                  </m:r>
                                </m:e>
                                <m:sup>
                                  <m:r>
                                    <a:rPr kumimoji="1" lang="en-US" altLang="ja-JP" i="1">
                                      <a:latin typeface="Cambria Math" panose="02040503050406030204" pitchFamily="18" charset="0"/>
                                    </a:rPr>
                                    <m:t>𝑇</m:t>
                                  </m:r>
                                </m:sup>
                              </m:sSup>
                              <m:r>
                                <a:rPr kumimoji="1" lang="en-US" altLang="ja-JP" i="1">
                                  <a:latin typeface="Cambria Math" panose="02040503050406030204" pitchFamily="18" charset="0"/>
                                </a:rPr>
                                <m:t>𝐹𝑢</m:t>
                              </m:r>
                              <m:r>
                                <a:rPr kumimoji="1" lang="en-US" altLang="ja-JP" i="1">
                                  <a:latin typeface="Cambria Math" panose="02040503050406030204" pitchFamily="18" charset="0"/>
                                </a:rPr>
                                <m:t>)</m:t>
                              </m:r>
                            </m:e>
                          </m:nary>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𝛼</m:t>
                              </m:r>
                            </m:e>
                            <m:sup>
                              <m:r>
                                <a:rPr kumimoji="1" lang="en-US" altLang="ja-JP" i="1">
                                  <a:latin typeface="Cambria Math" panose="02040503050406030204" pitchFamily="18" charset="0"/>
                                  <a:ea typeface="Cambria Math" panose="02040503050406030204" pitchFamily="18" charset="0"/>
                                </a:rPr>
                                <m:t>𝜂</m:t>
                              </m:r>
                            </m:sup>
                          </m:sSup>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r>
                            <a:rPr kumimoji="1" lang="en-US" altLang="ja-JP" i="1">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𝑠</m:t>
                              </m:r>
                            </m:e>
                            <m:sub>
                              <m:r>
                                <a:rPr kumimoji="1" lang="en-US" altLang="ja-JP" i="1" smtClean="0">
                                  <a:latin typeface="Cambria Math" panose="02040503050406030204" pitchFamily="18" charset="0"/>
                                  <a:ea typeface="Cambria Math" panose="02040503050406030204" pitchFamily="18" charset="0"/>
                                </a:rPr>
                                <m:t>𝜂</m:t>
                              </m:r>
                            </m:sub>
                          </m:sSub>
                          <m:r>
                            <a:rPr kumimoji="1" lang="en-US" altLang="ja-JP" i="1">
                              <a:latin typeface="Cambria Math" panose="02040503050406030204" pitchFamily="18" charset="0"/>
                            </a:rPr>
                            <m:t>)</m:t>
                          </m:r>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𝑉</m:t>
                          </m:r>
                        </m:e>
                        <m:sup>
                          <m:r>
                            <a:rPr kumimoji="1" lang="en-US" altLang="ja-JP" i="1">
                              <a:latin typeface="Cambria Math" panose="02040503050406030204" pitchFamily="18" charset="0"/>
                              <a:ea typeface="Cambria Math" panose="02040503050406030204" pitchFamily="18" charset="0"/>
                            </a:rPr>
                            <m:t>𝜋</m:t>
                          </m:r>
                        </m:sup>
                      </m:sSup>
                      <m:r>
                        <a:rPr kumimoji="1" lang="en-US" altLang="ja-JP" i="1">
                          <a:latin typeface="Cambria Math" panose="02040503050406030204" pitchFamily="18" charset="0"/>
                        </a:rPr>
                        <m:t>(</m:t>
                      </m:r>
                      <m:r>
                        <a:rPr kumimoji="1" lang="en-US" altLang="ja-JP" i="1">
                          <a:latin typeface="Cambria Math" panose="02040503050406030204" pitchFamily="18" charset="0"/>
                        </a:rPr>
                        <m:t>𝑠</m:t>
                      </m:r>
                      <m:r>
                        <a:rPr kumimoji="1" lang="en-US" altLang="ja-JP" i="1">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CEA7B964-C33F-5C46-AA15-7A66B7E6A7E5}"/>
                  </a:ext>
                </a:extLst>
              </p:cNvPr>
              <p:cNvSpPr txBox="1">
                <a:spLocks noRot="1" noChangeAspect="1" noMove="1" noResize="1" noEditPoints="1" noAdjustHandles="1" noChangeArrowheads="1" noChangeShapeType="1" noTextEdit="1"/>
              </p:cNvSpPr>
              <p:nvPr/>
            </p:nvSpPr>
            <p:spPr>
              <a:xfrm>
                <a:off x="1859230" y="1864426"/>
                <a:ext cx="4753609" cy="870751"/>
              </a:xfrm>
              <a:prstGeom prst="rect">
                <a:avLst/>
              </a:prstGeom>
              <a:blipFill>
                <a:blip r:embed="rId3"/>
                <a:stretch>
                  <a:fillRect l="-12234" t="-94203" b="-150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87BB607-A16E-8943-BCEB-EC717471144E}"/>
                  </a:ext>
                </a:extLst>
              </p:cNvPr>
              <p:cNvSpPr txBox="1"/>
              <p:nvPr/>
            </p:nvSpPr>
            <p:spPr>
              <a:xfrm>
                <a:off x="1657350" y="3824343"/>
                <a:ext cx="1055738" cy="45858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US" altLang="ja-JP" b="0" i="1" smtClean="0">
                                  <a:latin typeface="Cambria Math" panose="02040503050406030204" pitchFamily="18" charset="0"/>
                                </a:rPr>
                                <m:t>𝑢</m:t>
                              </m:r>
                            </m:lim>
                          </m:limLow>
                        </m:fName>
                        <m:e>
                          <m:sSup>
                            <m:sSupPr>
                              <m:ctrlPr>
                                <a:rPr kumimoji="1" lang="en" altLang="ja-JP"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𝑢</m:t>
                          </m:r>
                        </m:e>
                      </m:func>
                    </m:oMath>
                  </m:oMathPara>
                </a14:m>
                <a:endParaRPr kumimoji="1" lang="ja-JP" altLang="en-US">
                  <a:latin typeface="Cambria" panose="02040503050406030204" pitchFamily="18" charset="0"/>
                </a:endParaRPr>
              </a:p>
            </p:txBody>
          </p:sp>
        </mc:Choice>
        <mc:Fallback xmlns="">
          <p:sp>
            <p:nvSpPr>
              <p:cNvPr id="5" name="テキスト ボックス 4">
                <a:extLst>
                  <a:ext uri="{FF2B5EF4-FFF2-40B4-BE49-F238E27FC236}">
                    <a16:creationId xmlns:a16="http://schemas.microsoft.com/office/drawing/2014/main" id="{587BB607-A16E-8943-BCEB-EC717471144E}"/>
                  </a:ext>
                </a:extLst>
              </p:cNvPr>
              <p:cNvSpPr txBox="1">
                <a:spLocks noRot="1" noChangeAspect="1" noMove="1" noResize="1" noEditPoints="1" noAdjustHandles="1" noChangeArrowheads="1" noChangeShapeType="1" noTextEdit="1"/>
              </p:cNvSpPr>
              <p:nvPr/>
            </p:nvSpPr>
            <p:spPr>
              <a:xfrm>
                <a:off x="1657350" y="3824343"/>
                <a:ext cx="1055738" cy="4585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87A6EF0-E3C3-C645-A309-8B7510275883}"/>
                  </a:ext>
                </a:extLst>
              </p:cNvPr>
              <p:cNvSpPr txBox="1"/>
              <p:nvPr/>
            </p:nvSpPr>
            <p:spPr>
              <a:xfrm>
                <a:off x="1657350" y="4253733"/>
                <a:ext cx="3812261" cy="4031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US" altLang="ja-JP">
                              <a:latin typeface="Cambria Math" panose="02040503050406030204" pitchFamily="18" charset="0"/>
                            </a:rPr>
                            <m:t>s</m:t>
                          </m:r>
                          <m:r>
                            <a:rPr kumimoji="1" lang="en-US" altLang="ja-JP">
                              <a:latin typeface="Cambria Math" panose="02040503050406030204" pitchFamily="18" charset="0"/>
                            </a:rPr>
                            <m:t>.</m:t>
                          </m:r>
                          <m:r>
                            <m:rPr>
                              <m:sty m:val="p"/>
                            </m:rPr>
                            <a:rPr kumimoji="1" lang="en-US" altLang="ja-JP">
                              <a:latin typeface="Cambria Math" panose="02040503050406030204" pitchFamily="18" charset="0"/>
                            </a:rPr>
                            <m:t>t</m:t>
                          </m:r>
                          <m:r>
                            <a:rPr kumimoji="1" lang="en-US" altLang="ja-JP">
                              <a:latin typeface="Cambria Math" panose="02040503050406030204" pitchFamily="18" charset="0"/>
                            </a:rPr>
                            <m:t>.</m:t>
                          </m:r>
                        </m:fName>
                        <m:e>
                          <m:r>
                            <a:rPr kumimoji="1" lang="ja-JP" altLang="en-US" b="0" i="1" smtClean="0">
                              <a:latin typeface="Cambria Math" panose="02040503050406030204" pitchFamily="18" charset="0"/>
                            </a:rPr>
                            <m:t>　　　　　　　　　　　</m:t>
                          </m:r>
                          <m:r>
                            <a:rPr kumimoji="1" lang="en-US" altLang="ja-JP" b="0" i="1" smtClean="0">
                              <a:latin typeface="Cambria Math" panose="02040503050406030204" pitchFamily="18" charset="0"/>
                            </a:rPr>
                            <m:t>   </m:t>
                          </m:r>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0 </m:t>
                          </m:r>
                        </m:e>
                      </m:func>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587A6EF0-E3C3-C645-A309-8B7510275883}"/>
                  </a:ext>
                </a:extLst>
              </p:cNvPr>
              <p:cNvSpPr txBox="1">
                <a:spLocks noRot="1" noChangeAspect="1" noMove="1" noResize="1" noEditPoints="1" noAdjustHandles="1" noChangeArrowheads="1" noChangeShapeType="1" noTextEdit="1"/>
              </p:cNvSpPr>
              <p:nvPr/>
            </p:nvSpPr>
            <p:spPr>
              <a:xfrm>
                <a:off x="1657350" y="4253733"/>
                <a:ext cx="3812261" cy="403124"/>
              </a:xfrm>
              <a:prstGeom prst="rect">
                <a:avLst/>
              </a:prstGeom>
              <a:blipFill>
                <a:blip r:embed="rId5"/>
                <a:stretch>
                  <a:fillRect b="-9091"/>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F0948D9F-4583-3345-8018-979ACF9E933E}"/>
              </a:ext>
            </a:extLst>
          </p:cNvPr>
          <p:cNvPicPr>
            <a:picLocks noChangeAspect="1"/>
          </p:cNvPicPr>
          <p:nvPr/>
        </p:nvPicPr>
        <p:blipFill>
          <a:blip r:embed="rId6"/>
          <a:stretch>
            <a:fillRect/>
          </a:stretch>
        </p:blipFill>
        <p:spPr>
          <a:xfrm>
            <a:off x="2185219" y="4282930"/>
            <a:ext cx="2640693" cy="392926"/>
          </a:xfrm>
          <a:prstGeom prst="rect">
            <a:avLst/>
          </a:prstGeom>
        </p:spPr>
      </p:pic>
      <p:cxnSp>
        <p:nvCxnSpPr>
          <p:cNvPr id="11" name="直線矢印コネクタ 10">
            <a:extLst>
              <a:ext uri="{FF2B5EF4-FFF2-40B4-BE49-F238E27FC236}">
                <a16:creationId xmlns:a16="http://schemas.microsoft.com/office/drawing/2014/main" id="{C082C4E8-9C34-4349-B5E9-B619B9F9DE99}"/>
              </a:ext>
            </a:extLst>
          </p:cNvPr>
          <p:cNvCxnSpPr>
            <a:cxnSpLocks/>
          </p:cNvCxnSpPr>
          <p:nvPr/>
        </p:nvCxnSpPr>
        <p:spPr>
          <a:xfrm>
            <a:off x="7003537" y="4479393"/>
            <a:ext cx="1567033"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フリーフォーム 12">
            <a:extLst>
              <a:ext uri="{FF2B5EF4-FFF2-40B4-BE49-F238E27FC236}">
                <a16:creationId xmlns:a16="http://schemas.microsoft.com/office/drawing/2014/main" id="{1DB46F8C-5BBE-3942-92A4-298D186EE1B3}"/>
              </a:ext>
            </a:extLst>
          </p:cNvPr>
          <p:cNvSpPr/>
          <p:nvPr/>
        </p:nvSpPr>
        <p:spPr>
          <a:xfrm>
            <a:off x="7009715" y="3482190"/>
            <a:ext cx="1365160" cy="800740"/>
          </a:xfrm>
          <a:custGeom>
            <a:avLst/>
            <a:gdLst>
              <a:gd name="connsiteX0" fmla="*/ 0 w 1365160"/>
              <a:gd name="connsiteY0" fmla="*/ 193183 h 800740"/>
              <a:gd name="connsiteX1" fmla="*/ 412124 w 1365160"/>
              <a:gd name="connsiteY1" fmla="*/ 798490 h 800740"/>
              <a:gd name="connsiteX2" fmla="*/ 1365160 w 1365160"/>
              <a:gd name="connsiteY2" fmla="*/ 0 h 800740"/>
            </a:gdLst>
            <a:ahLst/>
            <a:cxnLst>
              <a:cxn ang="0">
                <a:pos x="connsiteX0" y="connsiteY0"/>
              </a:cxn>
              <a:cxn ang="0">
                <a:pos x="connsiteX1" y="connsiteY1"/>
              </a:cxn>
              <a:cxn ang="0">
                <a:pos x="connsiteX2" y="connsiteY2"/>
              </a:cxn>
            </a:cxnLst>
            <a:rect l="l" t="t" r="r" b="b"/>
            <a:pathLst>
              <a:path w="1365160" h="800740">
                <a:moveTo>
                  <a:pt x="0" y="193183"/>
                </a:moveTo>
                <a:cubicBezTo>
                  <a:pt x="92298" y="511935"/>
                  <a:pt x="184597" y="830687"/>
                  <a:pt x="412124" y="798490"/>
                </a:cubicBezTo>
                <a:cubicBezTo>
                  <a:pt x="639651" y="766293"/>
                  <a:pt x="1002405" y="383146"/>
                  <a:pt x="136516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D0BE987B-405D-2649-B5D8-50DE08667CC0}"/>
              </a:ext>
            </a:extLst>
          </p:cNvPr>
          <p:cNvCxnSpPr>
            <a:cxnSpLocks/>
          </p:cNvCxnSpPr>
          <p:nvPr/>
        </p:nvCxnSpPr>
        <p:spPr>
          <a:xfrm>
            <a:off x="7003537" y="3262184"/>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BFFE9C7-DB1E-7C4E-99C1-DD04AF9AABB6}"/>
              </a:ext>
            </a:extLst>
          </p:cNvPr>
          <p:cNvCxnSpPr>
            <a:cxnSpLocks/>
            <a:endCxn id="13" idx="0"/>
          </p:cNvCxnSpPr>
          <p:nvPr/>
        </p:nvCxnSpPr>
        <p:spPr>
          <a:xfrm flipH="1">
            <a:off x="7009715" y="3675373"/>
            <a:ext cx="1527749"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29978FF-56A8-DD45-8957-31E0A3116611}"/>
              </a:ext>
            </a:extLst>
          </p:cNvPr>
          <p:cNvCxnSpPr>
            <a:cxnSpLocks/>
          </p:cNvCxnSpPr>
          <p:nvPr/>
        </p:nvCxnSpPr>
        <p:spPr>
          <a:xfrm>
            <a:off x="8187726" y="3262184"/>
            <a:ext cx="0" cy="121720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3868F80-DB20-B949-9FD8-86806904AB77}"/>
                  </a:ext>
                </a:extLst>
              </p:cNvPr>
              <p:cNvSpPr txBox="1"/>
              <p:nvPr/>
            </p:nvSpPr>
            <p:spPr>
              <a:xfrm>
                <a:off x="8274678" y="3125582"/>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𝑉</m:t>
                      </m:r>
                    </m:oMath>
                  </m:oMathPara>
                </a14:m>
                <a:endParaRPr kumimoji="1" lang="ja-JP" altLang="en-US">
                  <a:latin typeface="Cambria" panose="02040503050406030204" pitchFamily="18" charset="0"/>
                </a:endParaRPr>
              </a:p>
            </p:txBody>
          </p:sp>
        </mc:Choice>
        <mc:Fallback xmlns="">
          <p:sp>
            <p:nvSpPr>
              <p:cNvPr id="27" name="テキスト ボックス 26">
                <a:extLst>
                  <a:ext uri="{FF2B5EF4-FFF2-40B4-BE49-F238E27FC236}">
                    <a16:creationId xmlns:a16="http://schemas.microsoft.com/office/drawing/2014/main" id="{F3868F80-DB20-B949-9FD8-86806904AB77}"/>
                  </a:ext>
                </a:extLst>
              </p:cNvPr>
              <p:cNvSpPr txBox="1">
                <a:spLocks noRot="1" noChangeAspect="1" noMove="1" noResize="1" noEditPoints="1" noAdjustHandles="1" noChangeArrowheads="1" noChangeShapeType="1" noTextEdit="1"/>
              </p:cNvSpPr>
              <p:nvPr/>
            </p:nvSpPr>
            <p:spPr>
              <a:xfrm>
                <a:off x="8274678" y="3125582"/>
                <a:ext cx="387542"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B3EC63D-C0F5-C641-9B0D-9B1F3FFE2485}"/>
                  </a:ext>
                </a:extLst>
              </p:cNvPr>
              <p:cNvSpPr txBox="1"/>
              <p:nvPr/>
            </p:nvSpPr>
            <p:spPr>
              <a:xfrm>
                <a:off x="8540894" y="4287525"/>
                <a:ext cx="3466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𝜏</m:t>
                      </m:r>
                    </m:oMath>
                  </m:oMathPara>
                </a14:m>
                <a:endParaRPr kumimoji="1" lang="ja-JP" altLang="en-US">
                  <a:latin typeface="Cambria" panose="02040503050406030204" pitchFamily="18" charset="0"/>
                </a:endParaRPr>
              </a:p>
            </p:txBody>
          </p:sp>
        </mc:Choice>
        <mc:Fallback xmlns="">
          <p:sp>
            <p:nvSpPr>
              <p:cNvPr id="28" name="テキスト ボックス 27">
                <a:extLst>
                  <a:ext uri="{FF2B5EF4-FFF2-40B4-BE49-F238E27FC236}">
                    <a16:creationId xmlns:a16="http://schemas.microsoft.com/office/drawing/2014/main" id="{3B3EC63D-C0F5-C641-9B0D-9B1F3FFE2485}"/>
                  </a:ext>
                </a:extLst>
              </p:cNvPr>
              <p:cNvSpPr txBox="1">
                <a:spLocks noRot="1" noChangeAspect="1" noMove="1" noResize="1" noEditPoints="1" noAdjustHandles="1" noChangeArrowheads="1" noChangeShapeType="1" noTextEdit="1"/>
              </p:cNvSpPr>
              <p:nvPr/>
            </p:nvSpPr>
            <p:spPr>
              <a:xfrm>
                <a:off x="8540894" y="4287525"/>
                <a:ext cx="346698" cy="369332"/>
              </a:xfrm>
              <a:prstGeom prst="rect">
                <a:avLst/>
              </a:prstGeom>
              <a:blipFill>
                <a:blip r:embed="rId8"/>
                <a:stretch>
                  <a:fillRect/>
                </a:stretch>
              </a:blipFill>
            </p:spPr>
            <p:txBody>
              <a:bodyPr/>
              <a:lstStyle/>
              <a:p>
                <a:r>
                  <a:rPr lang="ja-JP" altLang="en-US">
                    <a:noFill/>
                  </a:rPr>
                  <a:t> </a:t>
                </a:r>
              </a:p>
            </p:txBody>
          </p:sp>
        </mc:Fallback>
      </mc:AlternateContent>
      <p:sp>
        <p:nvSpPr>
          <p:cNvPr id="29" name="星 5 28">
            <a:extLst>
              <a:ext uri="{FF2B5EF4-FFF2-40B4-BE49-F238E27FC236}">
                <a16:creationId xmlns:a16="http://schemas.microsoft.com/office/drawing/2014/main" id="{9A86D435-494B-564F-887E-CFDF0019805E}"/>
              </a:ext>
            </a:extLst>
          </p:cNvPr>
          <p:cNvSpPr/>
          <p:nvPr/>
        </p:nvSpPr>
        <p:spPr>
          <a:xfrm>
            <a:off x="8096286" y="4403626"/>
            <a:ext cx="182880" cy="18288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スライド番号プレースホルダー 29">
            <a:extLst>
              <a:ext uri="{FF2B5EF4-FFF2-40B4-BE49-F238E27FC236}">
                <a16:creationId xmlns:a16="http://schemas.microsoft.com/office/drawing/2014/main" id="{AF494FDA-1CA3-774E-9035-F01B53391C42}"/>
              </a:ext>
            </a:extLst>
          </p:cNvPr>
          <p:cNvSpPr>
            <a:spLocks noGrp="1"/>
          </p:cNvSpPr>
          <p:nvPr>
            <p:ph type="sldNum" sz="quarter" idx="12"/>
          </p:nvPr>
        </p:nvSpPr>
        <p:spPr/>
        <p:txBody>
          <a:bodyPr/>
          <a:lstStyle/>
          <a:p>
            <a:fld id="{5D57FD6B-29A3-3249-A29F-ABF600A8FF13}" type="slidenum">
              <a:rPr kumimoji="1" lang="ja-JP" altLang="en-US" smtClean="0"/>
              <a:t>2</a:t>
            </a:fld>
            <a:r>
              <a:rPr kumimoji="1" lang="en-US" altLang="ja-JP"/>
              <a:t>/14</a:t>
            </a:r>
            <a:endParaRPr kumimoji="1" lang="en-US" altLang="ja-JP" dirty="0"/>
          </a:p>
        </p:txBody>
      </p:sp>
    </p:spTree>
    <p:extLst>
      <p:ext uri="{BB962C8B-B14F-4D97-AF65-F5344CB8AC3E}">
        <p14:creationId xmlns:p14="http://schemas.microsoft.com/office/powerpoint/2010/main" val="405205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0491533-1E04-DE4E-AA47-4E06B35D3025}"/>
                  </a:ext>
                </a:extLst>
              </p:cNvPr>
              <p:cNvSpPr>
                <a:spLocks noGrp="1"/>
              </p:cNvSpPr>
              <p:nvPr>
                <p:ph idx="1"/>
              </p:nvPr>
            </p:nvSpPr>
            <p:spPr/>
            <p:txBody>
              <a:bodyPr/>
              <a:lstStyle/>
              <a:p>
                <a:r>
                  <a:rPr kumimoji="1" lang="ja-JP" altLang="en-US"/>
                  <a:t>強化学習の目的</a:t>
                </a:r>
                <a:r>
                  <a:rPr kumimoji="1" lang="en-US" altLang="ja-JP" dirty="0"/>
                  <a:t> :</a:t>
                </a:r>
              </a:p>
              <a:p>
                <a:pPr lvl="1"/>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𝜋</m:t>
                    </m:r>
                  </m:oMath>
                </a14:m>
                <a:r>
                  <a:rPr kumimoji="1" lang="en-US" altLang="ja-JP" dirty="0"/>
                  <a:t>: </a:t>
                </a:r>
                <a:r>
                  <a:rPr kumimoji="1" lang="ja-JP" altLang="en-US"/>
                  <a:t>方策</a:t>
                </a:r>
                <a:r>
                  <a:rPr kumimoji="1" lang="en-US" altLang="ja-JP" dirty="0"/>
                  <a:t> (</a:t>
                </a:r>
                <a:r>
                  <a:rPr kumimoji="1" lang="ja-JP" altLang="en-US"/>
                  <a:t>≒</a:t>
                </a:r>
                <a:r>
                  <a:rPr kumimoji="1" lang="en-US" altLang="ja-JP" dirty="0"/>
                  <a:t> </a:t>
                </a:r>
                <a:r>
                  <a:rPr kumimoji="1" lang="ja-JP" altLang="en-US"/>
                  <a:t>制御則</a:t>
                </a:r>
                <a:r>
                  <a:rPr kumimoji="1" lang="en-US" altLang="ja-JP" dirty="0"/>
                  <a:t>)</a:t>
                </a:r>
              </a:p>
              <a:p>
                <a:pPr lvl="3"/>
                <a:endParaRPr lang="en-US" altLang="ja-JP" dirty="0"/>
              </a:p>
              <a:p>
                <a:r>
                  <a:rPr kumimoji="1" lang="ja-JP" altLang="en-US"/>
                  <a:t>価値関数</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oMath>
                </a14:m>
                <a:r>
                  <a:rPr kumimoji="1" lang="en-US" altLang="ja-JP" dirty="0"/>
                  <a:t> </a:t>
                </a:r>
              </a:p>
              <a:p>
                <a:pPr lvl="1"/>
                <a:r>
                  <a:rPr kumimoji="1"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kumimoji="1" lang="ja-JP" altLang="en-US" dirty="0"/>
                  <a:t>から方策</a:t>
                </a:r>
                <a14:m>
                  <m:oMath xmlns:m="http://schemas.openxmlformats.org/officeDocument/2006/math">
                    <m:r>
                      <a:rPr lang="en-US" altLang="ja-JP" i="1">
                        <a:latin typeface="Cambria Math" panose="02040503050406030204" pitchFamily="18" charset="0"/>
                        <a:ea typeface="Cambria Math" panose="02040503050406030204" pitchFamily="18" charset="0"/>
                      </a:rPr>
                      <m:t>𝜋</m:t>
                    </m:r>
                  </m:oMath>
                </a14:m>
                <a:r>
                  <a:rPr kumimoji="1" lang="ja-JP" altLang="en-US" dirty="0"/>
                  <a:t>で制御した</a:t>
                </a:r>
                <a:r>
                  <a:rPr kumimoji="1" lang="ja-JP" altLang="en-US"/>
                  <a:t>ときの割引付き期待累積コスト</a:t>
                </a:r>
                <a:endParaRPr kumimoji="1" lang="en-US" altLang="ja-JP" dirty="0"/>
              </a:p>
              <a:p>
                <a:endParaRPr lang="en-US" altLang="ja-JP" dirty="0"/>
              </a:p>
              <a:p>
                <a:pPr lvl="1"/>
                <a:endParaRPr lang="en-US" altLang="ja-JP" i="1" dirty="0">
                  <a:latin typeface="Cambria Math" panose="02040503050406030204" pitchFamily="18" charset="0"/>
                  <a:ea typeface="Cambria Math" panose="02040503050406030204" pitchFamily="18" charset="0"/>
                </a:endParaRPr>
              </a:p>
              <a:p>
                <a:pPr marL="457200" lvl="1" indent="0">
                  <a:buNone/>
                </a:pPr>
                <a:endParaRPr lang="en-US" altLang="ja-JP" i="1" dirty="0">
                  <a:latin typeface="Cambria Math" panose="02040503050406030204" pitchFamily="18" charset="0"/>
                  <a:ea typeface="Cambria Math" panose="02040503050406030204" pitchFamily="18" charset="0"/>
                </a:endParaRPr>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oMath>
                </a14:m>
                <a:r>
                  <a:rPr kumimoji="1" lang="en-US" altLang="ja-JP" dirty="0"/>
                  <a:t>: </a:t>
                </a:r>
                <a:r>
                  <a:rPr kumimoji="1" lang="ja-JP" altLang="en-US"/>
                  <a:t>状態</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𝑠</m:t>
                    </m:r>
                  </m:oMath>
                </a14:m>
                <a:r>
                  <a:rPr kumimoji="1" lang="ja-JP" altLang="en-US"/>
                  <a:t>で行動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をとったときのコスト</a:t>
                </a:r>
                <a:endParaRPr lang="en-US" altLang="ja-JP" dirty="0"/>
              </a:p>
              <a:p>
                <a:pPr lvl="2"/>
                <a14:m>
                  <m:oMath xmlns:m="http://schemas.openxmlformats.org/officeDocument/2006/math">
                    <m:r>
                      <a:rPr lang="en-US" altLang="ja-JP" i="1">
                        <a:latin typeface="Cambria Math" panose="02040503050406030204" pitchFamily="18" charset="0"/>
                        <a:ea typeface="Cambria Math" panose="02040503050406030204" pitchFamily="18" charset="0"/>
                      </a:rPr>
                      <m:t>𝛾</m:t>
                    </m:r>
                    <m:r>
                      <a:rPr lang="en-US" altLang="ja-JP" i="1" smtClean="0">
                        <a:latin typeface="Cambria Math" panose="02040503050406030204" pitchFamily="18" charset="0"/>
                        <a:ea typeface="Cambria Math" panose="02040503050406030204" pitchFamily="18" charset="0"/>
                      </a:rPr>
                      <m:t>∈</m:t>
                    </m:r>
                    <m:d>
                      <m:dPr>
                        <m:begChr m:val="["/>
                        <m:endChr m:val=""/>
                        <m:ctrlPr>
                          <a:rPr lang="en-US" altLang="ja-JP"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0</m:t>
                        </m:r>
                      </m:e>
                    </m:d>
                    <m:r>
                      <a:rPr lang="en-US" altLang="ja-JP" b="0" i="1" smtClean="0">
                        <a:latin typeface="Cambria Math" panose="02040503050406030204" pitchFamily="18" charset="0"/>
                        <a:ea typeface="Cambria Math" panose="02040503050406030204" pitchFamily="18" charset="0"/>
                      </a:rPr>
                      <m:t>,</m:t>
                    </m:r>
                    <m:d>
                      <m:dPr>
                        <m:beg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1</m:t>
                        </m:r>
                      </m:e>
                    </m:d>
                  </m:oMath>
                </a14:m>
                <a:r>
                  <a:rPr kumimoji="1" lang="en-US" altLang="ja-JP" dirty="0"/>
                  <a:t>: </a:t>
                </a:r>
                <a:r>
                  <a:rPr kumimoji="1" lang="ja-JP" altLang="en-US"/>
                  <a:t>割引率</a:t>
                </a:r>
                <a:r>
                  <a:rPr lang="en-US" altLang="ja-JP" dirty="0"/>
                  <a:t>,</a:t>
                </a:r>
                <a:r>
                  <a:rPr kumimoji="1" lang="en-US" altLang="ja-JP" dirty="0"/>
                  <a:t> </a:t>
                </a:r>
                <a:r>
                  <a:rPr lang="ja-JP" altLang="en-US"/>
                  <a:t>小さい</a:t>
                </a:r>
                <a:r>
                  <a:rPr kumimoji="1" lang="ja-JP" altLang="en-US"/>
                  <a:t>ほど先のステップのコストを軽視</a:t>
                </a:r>
                <a:endParaRPr kumimoji="1" lang="en-US" altLang="ja-JP" dirty="0"/>
              </a:p>
              <a:p>
                <a:pPr lvl="2"/>
                <a:endParaRPr kumimoji="1" lang="en-US" altLang="ja-JP" dirty="0"/>
              </a:p>
              <a:p>
                <a:r>
                  <a:rPr lang="ja-JP" altLang="en-US">
                    <a:latin typeface="+mn-ea"/>
                  </a:rPr>
                  <a:t>行動価値関数</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oMath>
                </a14:m>
                <a:r>
                  <a:rPr kumimoji="1" lang="en-US" altLang="ja-JP" dirty="0"/>
                  <a:t> </a:t>
                </a:r>
              </a:p>
              <a:p>
                <a:pPr lvl="1"/>
                <a:r>
                  <a:rPr lang="ja-JP" altLang="en-US"/>
                  <a:t>状態</a:t>
                </a:r>
                <a14:m>
                  <m:oMath xmlns:m="http://schemas.openxmlformats.org/officeDocument/2006/math">
                    <m:r>
                      <a:rPr lang="en-US" altLang="ja-JP" i="1">
                        <a:latin typeface="Cambria Math" panose="02040503050406030204" pitchFamily="18" charset="0"/>
                        <a:ea typeface="Cambria Math" panose="02040503050406030204" pitchFamily="18" charset="0"/>
                      </a:rPr>
                      <m:t>𝑠</m:t>
                    </m:r>
                  </m:oMath>
                </a14:m>
                <a:r>
                  <a:rPr lang="ja-JP" altLang="en-US"/>
                  <a:t>でまず自由に行動</a:t>
                </a:r>
                <a14:m>
                  <m:oMath xmlns:m="http://schemas.openxmlformats.org/officeDocument/2006/math">
                    <m:r>
                      <a:rPr lang="en-US" altLang="ja-JP" i="1">
                        <a:latin typeface="Cambria Math" panose="02040503050406030204" pitchFamily="18" charset="0"/>
                        <a:ea typeface="Cambria Math" panose="02040503050406030204" pitchFamily="18" charset="0"/>
                      </a:rPr>
                      <m:t>𝑎</m:t>
                    </m:r>
                  </m:oMath>
                </a14:m>
                <a:r>
                  <a:rPr lang="ja-JP" altLang="en-US"/>
                  <a:t>を行い</a:t>
                </a:r>
                <a:r>
                  <a:rPr lang="en-US" altLang="ja-JP" dirty="0"/>
                  <a:t>, </a:t>
                </a:r>
                <a:r>
                  <a:rPr lang="ja-JP" altLang="en-US"/>
                  <a:t>次ステップから方策</a:t>
                </a:r>
                <a14:m>
                  <m:oMath xmlns:m="http://schemas.openxmlformats.org/officeDocument/2006/math">
                    <m:r>
                      <a:rPr lang="en-US" altLang="ja-JP" i="1">
                        <a:latin typeface="Cambria Math" panose="02040503050406030204" pitchFamily="18" charset="0"/>
                        <a:ea typeface="Cambria Math" panose="02040503050406030204" pitchFamily="18" charset="0"/>
                      </a:rPr>
                      <m:t>𝜋</m:t>
                    </m:r>
                  </m:oMath>
                </a14:m>
                <a:r>
                  <a:rPr lang="ja-JP" altLang="en-US" dirty="0"/>
                  <a:t>で制御した</a:t>
                </a:r>
                <a:r>
                  <a:rPr lang="ja-JP" altLang="en-US"/>
                  <a:t>ときの割引付き累積コスト</a:t>
                </a:r>
                <a:endParaRPr lang="en-US" altLang="ja-JP" dirty="0"/>
              </a:p>
              <a:p>
                <a:pPr lvl="1"/>
                <a:endParaRPr kumimoji="1" lang="ja-JP" altLang="en-US"/>
              </a:p>
            </p:txBody>
          </p:sp>
        </mc:Choice>
        <mc:Fallback xmlns="">
          <p:sp>
            <p:nvSpPr>
              <p:cNvPr id="2" name="コンテンツ プレースホルダー 1">
                <a:extLst>
                  <a:ext uri="{FF2B5EF4-FFF2-40B4-BE49-F238E27FC236}">
                    <a16:creationId xmlns:a16="http://schemas.microsoft.com/office/drawing/2014/main" id="{40491533-1E04-DE4E-AA47-4E06B35D3025}"/>
                  </a:ext>
                </a:extLst>
              </p:cNvPr>
              <p:cNvSpPr>
                <a:spLocks noGrp="1" noRot="1" noChangeAspect="1" noMove="1" noResize="1" noEditPoints="1" noAdjustHandles="1" noChangeArrowheads="1" noChangeShapeType="1" noTextEdit="1"/>
              </p:cNvSpPr>
              <p:nvPr>
                <p:ph idx="1"/>
              </p:nvPr>
            </p:nvSpPr>
            <p:spPr>
              <a:blipFill>
                <a:blip r:embed="rId2"/>
                <a:stretch>
                  <a:fillRect l="-598"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B8D8E55B-A660-934B-B2EC-79F351EB6342}"/>
              </a:ext>
            </a:extLst>
          </p:cNvPr>
          <p:cNvSpPr>
            <a:spLocks noGrp="1"/>
          </p:cNvSpPr>
          <p:nvPr>
            <p:ph type="title"/>
          </p:nvPr>
        </p:nvSpPr>
        <p:spPr/>
        <p:txBody>
          <a:bodyPr>
            <a:normAutofit/>
          </a:bodyPr>
          <a:lstStyle/>
          <a:p>
            <a:r>
              <a:rPr kumimoji="1" lang="ja-JP" altLang="en-US"/>
              <a:t>準備</a:t>
            </a:r>
            <a:r>
              <a:rPr lang="en-US" altLang="ja-JP" dirty="0"/>
              <a:t>: </a:t>
            </a:r>
            <a:r>
              <a:rPr kumimoji="1" lang="ja-JP" altLang="en-US"/>
              <a:t>強化学習の基礎知識</a:t>
            </a:r>
          </a:p>
        </p:txBody>
      </p:sp>
      <p:sp>
        <p:nvSpPr>
          <p:cNvPr id="4" name="日付プレースホルダー 3">
            <a:extLst>
              <a:ext uri="{FF2B5EF4-FFF2-40B4-BE49-F238E27FC236}">
                <a16:creationId xmlns:a16="http://schemas.microsoft.com/office/drawing/2014/main" id="{1B7F036E-AAAF-CF45-9961-B479A4D2DA29}"/>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D294696-03DC-0746-8037-5E2C27ACA029}"/>
                  </a:ext>
                </a:extLst>
              </p:cNvPr>
              <p:cNvSpPr txBox="1"/>
              <p:nvPr/>
            </p:nvSpPr>
            <p:spPr>
              <a:xfrm>
                <a:off x="2709800" y="1079273"/>
                <a:ext cx="1963294" cy="4529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 altLang="ja-JP" i="1" smtClean="0">
                                  <a:latin typeface="Cambria Math" panose="02040503050406030204" pitchFamily="18" charset="0"/>
                                  <a:ea typeface="Cambria Math" panose="02040503050406030204" pitchFamily="18" charset="0"/>
                                </a:rPr>
                                <m:t>𝜋</m:t>
                              </m:r>
                            </m:lim>
                          </m:limLow>
                        </m:fName>
                        <m:e>
                          <m:sSub>
                            <m:sSubPr>
                              <m:ctrlPr>
                                <a:rPr kumimoji="1" lang="en" altLang="ja-JP" i="1" smtClean="0">
                                  <a:latin typeface="Cambria Math" panose="02040503050406030204" pitchFamily="18" charset="0"/>
                                  <a:ea typeface="Cambria Math" panose="02040503050406030204" pitchFamily="18" charset="0"/>
                                </a:rPr>
                              </m:ctrlPr>
                            </m:sSubPr>
                            <m:e>
                              <m:r>
                                <a:rPr kumimoji="1" lang="en" altLang="ja-JP" i="1">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𝑑</m:t>
                                  </m:r>
                                </m:e>
                                <m:sub>
                                  <m:r>
                                    <a:rPr kumimoji="1" lang="en-US" altLang="ja-JP" b="0" i="1" smtClean="0">
                                      <a:latin typeface="Cambria Math" panose="02040503050406030204" pitchFamily="18" charset="0"/>
                                      <a:ea typeface="Cambria Math" panose="02040503050406030204" pitchFamily="18" charset="0"/>
                                    </a:rPr>
                                    <m:t>0</m:t>
                                  </m:r>
                                </m:sub>
                              </m:sSub>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𝑉</m:t>
                              </m:r>
                            </m:e>
                            <m:sup>
                              <m:r>
                                <a:rPr kumimoji="1" lang="en-US" altLang="ja-JP" b="0" i="1" smtClean="0">
                                  <a:latin typeface="Cambria Math" panose="02040503050406030204" pitchFamily="18" charset="0"/>
                                  <a:ea typeface="Cambria Math" panose="02040503050406030204" pitchFamily="18" charset="0"/>
                                </a:rPr>
                                <m:t>𝜋</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e>
                      </m:func>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BD294696-03DC-0746-8037-5E2C27ACA029}"/>
                  </a:ext>
                </a:extLst>
              </p:cNvPr>
              <p:cNvSpPr txBox="1">
                <a:spLocks noRot="1" noChangeAspect="1" noMove="1" noResize="1" noEditPoints="1" noAdjustHandles="1" noChangeArrowheads="1" noChangeShapeType="1" noTextEdit="1"/>
              </p:cNvSpPr>
              <p:nvPr/>
            </p:nvSpPr>
            <p:spPr>
              <a:xfrm>
                <a:off x="2709800" y="1079273"/>
                <a:ext cx="1963294" cy="45294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98922B6-3AC7-8C49-B04F-B52483D274E3}"/>
                  </a:ext>
                </a:extLst>
              </p:cNvPr>
              <p:cNvSpPr txBox="1"/>
              <p:nvPr/>
            </p:nvSpPr>
            <p:spPr>
              <a:xfrm>
                <a:off x="1657350" y="2874679"/>
                <a:ext cx="4089646"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𝑠</m:t>
                          </m:r>
                        </m:e>
                      </m:d>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𝔼</m:t>
                          </m:r>
                        </m:e>
                        <m:sub>
                          <m:r>
                            <a:rPr lang="en-US" altLang="ja-JP" b="0" i="1" smtClean="0">
                              <a:solidFill>
                                <a:srgbClr val="FF0000"/>
                              </a:solidFill>
                              <a:latin typeface="Cambria Math" panose="02040503050406030204" pitchFamily="18" charset="0"/>
                              <a:ea typeface="Cambria Math" panose="02040503050406030204" pitchFamily="18" charset="0"/>
                            </a:rPr>
                            <m:t>𝑤</m:t>
                          </m:r>
                        </m:sub>
                      </m:sSub>
                      <m:d>
                        <m:dPr>
                          <m:begChr m:val="["/>
                          <m:endChr m:val="]"/>
                          <m:ctrlPr>
                            <a:rPr lang="en-US" altLang="ja-JP" b="0" i="1" smtClean="0">
                              <a:latin typeface="Cambria Math" panose="02040503050406030204" pitchFamily="18" charset="0"/>
                              <a:ea typeface="Cambria Math" panose="02040503050406030204" pitchFamily="18" charset="0"/>
                            </a:rPr>
                          </m:ctrlPr>
                        </m:dPr>
                        <m:e>
                          <m:nary>
                            <m:naryPr>
                              <m:chr m:val="∑"/>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e>
                                <m:sup>
                                  <m:r>
                                    <a:rPr lang="en-US" altLang="ja-JP" i="1">
                                      <a:latin typeface="Cambria Math" panose="02040503050406030204" pitchFamily="18" charset="0"/>
                                      <a:ea typeface="Cambria Math" panose="02040503050406030204" pitchFamily="18" charset="0"/>
                                    </a:rPr>
                                    <m:t>𝑖</m:t>
                                  </m:r>
                                </m:sup>
                              </m:sSup>
                              <m:r>
                                <a:rPr lang="en-US" altLang="ja-JP" i="1">
                                  <a:latin typeface="Cambria Math" panose="02040503050406030204" pitchFamily="18" charset="0"/>
                                  <a:ea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𝜋</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𝑖</m:t>
                                  </m:r>
                                </m:sub>
                              </m:sSub>
                              <m:r>
                                <a:rPr lang="en-US" altLang="ja-JP" i="1">
                                  <a:latin typeface="Cambria Math" panose="02040503050406030204" pitchFamily="18" charset="0"/>
                                  <a:ea typeface="Cambria Math" panose="02040503050406030204" pitchFamily="18" charset="0"/>
                                </a:rPr>
                                <m:t>))</m:t>
                              </m:r>
                            </m:e>
                          </m:nary>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0</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e>
                      </m:d>
                    </m:oMath>
                  </m:oMathPara>
                </a14:m>
                <a:endParaRPr kumimoji="1" lang="ja-JP" altLang="en-US">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798922B6-3AC7-8C49-B04F-B52483D274E3}"/>
                  </a:ext>
                </a:extLst>
              </p:cNvPr>
              <p:cNvSpPr txBox="1">
                <a:spLocks noRot="1" noChangeAspect="1" noMove="1" noResize="1" noEditPoints="1" noAdjustHandles="1" noChangeArrowheads="1" noChangeShapeType="1" noTextEdit="1"/>
              </p:cNvSpPr>
              <p:nvPr/>
            </p:nvSpPr>
            <p:spPr>
              <a:xfrm>
                <a:off x="1657350" y="2874679"/>
                <a:ext cx="4089646" cy="847861"/>
              </a:xfrm>
              <a:prstGeom prst="rect">
                <a:avLst/>
              </a:prstGeom>
              <a:blipFill>
                <a:blip r:embed="rId4"/>
                <a:stretch>
                  <a:fillRect t="-98529" b="-1514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EE9332A-08EB-884E-8D09-E27055C94641}"/>
                  </a:ext>
                </a:extLst>
              </p:cNvPr>
              <p:cNvSpPr txBox="1"/>
              <p:nvPr/>
            </p:nvSpPr>
            <p:spPr>
              <a:xfrm>
                <a:off x="1657350" y="6091011"/>
                <a:ext cx="4049250"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r>
                            <a:rPr lang="en-US" altLang="ja-JP" i="1">
                              <a:latin typeface="Cambria Math" panose="02040503050406030204" pitchFamily="18" charset="0"/>
                              <a:ea typeface="Cambria Math" panose="02040503050406030204" pitchFamily="18" charset="0"/>
                            </a:rPr>
                            <m:t>𝜋</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𝑎</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𝑟</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𝛾</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𝔼</m:t>
                              </m:r>
                            </m:e>
                            <m:sub>
                              <m:r>
                                <a:rPr lang="en-US" altLang="ja-JP" i="1" smtClean="0">
                                  <a:solidFill>
                                    <a:srgbClr val="FF0000"/>
                                  </a:solidFill>
                                  <a:latin typeface="Cambria Math" panose="02040503050406030204" pitchFamily="18" charset="0"/>
                                  <a:ea typeface="Cambria Math" panose="02040503050406030204" pitchFamily="18" charset="0"/>
                                </a:rPr>
                                <m:t>𝑤</m:t>
                              </m:r>
                            </m:sub>
                          </m:sSub>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𝑉</m:t>
                          </m:r>
                        </m:e>
                        <m:sup>
                          <m:r>
                            <a:rPr lang="en-US" altLang="ja-JP" i="1">
                              <a:latin typeface="Cambria Math" panose="02040503050406030204" pitchFamily="18" charset="0"/>
                              <a:ea typeface="Cambria Math" panose="02040503050406030204" pitchFamily="18" charset="0"/>
                            </a:rPr>
                            <m:t>𝜋</m:t>
                          </m:r>
                        </m:sup>
                      </m:sSup>
                      <m:d>
                        <m:dPr>
                          <m:ctrlPr>
                            <a:rPr lang="en-US" altLang="ja-JP" i="1">
                              <a:latin typeface="Cambria Math" panose="02040503050406030204" pitchFamily="18" charset="0"/>
                              <a:ea typeface="Cambria Math" panose="02040503050406030204" pitchFamily="18" charset="0"/>
                            </a:rPr>
                          </m:ctrlPr>
                        </m:dPr>
                        <m:e>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𝑠</m:t>
                              </m:r>
                            </m:e>
                            <m:sup>
                              <m:r>
                                <a:rPr lang="en-US" altLang="ja-JP" b="0" i="1" smtClean="0">
                                  <a:latin typeface="Cambria Math" panose="02040503050406030204" pitchFamily="18" charset="0"/>
                                  <a:ea typeface="Cambria Math" panose="02040503050406030204" pitchFamily="18" charset="0"/>
                                </a:rPr>
                                <m:t>′</m:t>
                              </m:r>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e>
                      </m:d>
                      <m:r>
                        <a:rPr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7EE9332A-08EB-884E-8D09-E27055C94641}"/>
                  </a:ext>
                </a:extLst>
              </p:cNvPr>
              <p:cNvSpPr txBox="1">
                <a:spLocks noRot="1" noChangeAspect="1" noMove="1" noResize="1" noEditPoints="1" noAdjustHandles="1" noChangeArrowheads="1" noChangeShapeType="1" noTextEdit="1"/>
              </p:cNvSpPr>
              <p:nvPr/>
            </p:nvSpPr>
            <p:spPr>
              <a:xfrm>
                <a:off x="1657350" y="6091011"/>
                <a:ext cx="4049250" cy="404983"/>
              </a:xfrm>
              <a:prstGeom prst="rect">
                <a:avLst/>
              </a:prstGeom>
              <a:blipFill>
                <a:blip r:embed="rId5"/>
                <a:stretch>
                  <a:fillRect b="-1290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17464C2-A60D-7947-8574-6778FBC950B3}"/>
              </a:ext>
            </a:extLst>
          </p:cNvPr>
          <p:cNvSpPr txBox="1"/>
          <p:nvPr/>
        </p:nvSpPr>
        <p:spPr>
          <a:xfrm>
            <a:off x="5686157" y="6132863"/>
            <a:ext cx="1976823" cy="369332"/>
          </a:xfrm>
          <a:prstGeom prst="rect">
            <a:avLst/>
          </a:prstGeom>
          <a:noFill/>
        </p:spPr>
        <p:txBody>
          <a:bodyPr wrap="none" rtlCol="0">
            <a:spAutoFit/>
          </a:bodyPr>
          <a:lstStyle/>
          <a:p>
            <a:pPr algn="l"/>
            <a:r>
              <a:rPr kumimoji="1" lang="en-US" altLang="ja-JP" dirty="0">
                <a:latin typeface="Cambria" panose="02040503050406030204" pitchFamily="18" charset="0"/>
              </a:rPr>
              <a:t>(</a:t>
            </a:r>
            <a:r>
              <a:rPr kumimoji="1" lang="ja-JP" altLang="en-US">
                <a:latin typeface="Cambria" panose="02040503050406030204" pitchFamily="18" charset="0"/>
              </a:rPr>
              <a:t>ベルマン方程式</a:t>
            </a:r>
            <a:r>
              <a:rPr kumimoji="1" lang="en-US" altLang="ja-JP" dirty="0">
                <a:latin typeface="Cambria" panose="02040503050406030204" pitchFamily="18" charset="0"/>
              </a:rPr>
              <a:t>)</a:t>
            </a:r>
            <a:endParaRPr kumimoji="1" lang="ja-JP" altLang="en-US">
              <a:latin typeface="Cambria" panose="02040503050406030204" pitchFamily="18" charset="0"/>
            </a:endParaRPr>
          </a:p>
        </p:txBody>
      </p:sp>
      <p:cxnSp>
        <p:nvCxnSpPr>
          <p:cNvPr id="16" name="曲線コネクタ 15">
            <a:extLst>
              <a:ext uri="{FF2B5EF4-FFF2-40B4-BE49-F238E27FC236}">
                <a16:creationId xmlns:a16="http://schemas.microsoft.com/office/drawing/2014/main" id="{ADB3F8BC-4047-114B-B265-0250ECD2A0D5}"/>
              </a:ext>
            </a:extLst>
          </p:cNvPr>
          <p:cNvCxnSpPr>
            <a:cxnSpLocks/>
            <a:stCxn id="18" idx="2"/>
          </p:cNvCxnSpPr>
          <p:nvPr/>
        </p:nvCxnSpPr>
        <p:spPr>
          <a:xfrm rot="5400000" flipH="1" flipV="1">
            <a:off x="1704863" y="2407061"/>
            <a:ext cx="128376" cy="2280803"/>
          </a:xfrm>
          <a:prstGeom prst="curvedConnector3">
            <a:avLst>
              <a:gd name="adj1" fmla="val -178071"/>
            </a:avLst>
          </a:prstGeom>
          <a:ln>
            <a:tailEnd type="triangle"/>
          </a:ln>
        </p:spPr>
        <p:style>
          <a:lnRef idx="1">
            <a:schemeClr val="accent3"/>
          </a:lnRef>
          <a:fillRef idx="0">
            <a:schemeClr val="accent3"/>
          </a:fillRef>
          <a:effectRef idx="0">
            <a:schemeClr val="accent3"/>
          </a:effectRef>
          <a:fontRef idx="minor">
            <a:schemeClr val="tx1"/>
          </a:fontRef>
        </p:style>
      </p:cxnSp>
      <p:sp>
        <p:nvSpPr>
          <p:cNvPr id="18" name="テキスト ボックス 17">
            <a:extLst>
              <a:ext uri="{FF2B5EF4-FFF2-40B4-BE49-F238E27FC236}">
                <a16:creationId xmlns:a16="http://schemas.microsoft.com/office/drawing/2014/main" id="{24BBE88A-DF7B-F040-AE44-C66A5FCD1345}"/>
              </a:ext>
            </a:extLst>
          </p:cNvPr>
          <p:cNvSpPr txBox="1"/>
          <p:nvPr/>
        </p:nvSpPr>
        <p:spPr>
          <a:xfrm>
            <a:off x="177244" y="3303874"/>
            <a:ext cx="902811" cy="307777"/>
          </a:xfrm>
          <a:prstGeom prst="rect">
            <a:avLst/>
          </a:prstGeom>
          <a:noFill/>
        </p:spPr>
        <p:txBody>
          <a:bodyPr wrap="none" rtlCol="0">
            <a:spAutoFit/>
          </a:bodyPr>
          <a:lstStyle/>
          <a:p>
            <a:pPr algn="l"/>
            <a:r>
              <a:rPr kumimoji="1" lang="ja-JP" altLang="en-US" sz="1400">
                <a:latin typeface="Cambria" panose="02040503050406030204" pitchFamily="18" charset="0"/>
              </a:rPr>
              <a:t>環境雑音</a:t>
            </a:r>
          </a:p>
        </p:txBody>
      </p:sp>
      <p:sp>
        <p:nvSpPr>
          <p:cNvPr id="5" name="スライド番号プレースホルダー 4">
            <a:extLst>
              <a:ext uri="{FF2B5EF4-FFF2-40B4-BE49-F238E27FC236}">
                <a16:creationId xmlns:a16="http://schemas.microsoft.com/office/drawing/2014/main" id="{F92C70E4-FCEC-3D4E-93D5-EFF814037702}"/>
              </a:ext>
            </a:extLst>
          </p:cNvPr>
          <p:cNvSpPr>
            <a:spLocks noGrp="1"/>
          </p:cNvSpPr>
          <p:nvPr>
            <p:ph type="sldNum" sz="quarter" idx="12"/>
          </p:nvPr>
        </p:nvSpPr>
        <p:spPr/>
        <p:txBody>
          <a:bodyPr/>
          <a:lstStyle/>
          <a:p>
            <a:fld id="{5D57FD6B-29A3-3249-A29F-ABF600A8FF13}" type="slidenum">
              <a:rPr kumimoji="1" lang="ja-JP" altLang="en-US" smtClean="0"/>
              <a:t>3</a:t>
            </a:fld>
            <a:r>
              <a:rPr kumimoji="1" lang="en-US" altLang="ja-JP"/>
              <a:t>/14</a:t>
            </a:r>
            <a:endParaRPr kumimoji="1" lang="en-US" altLang="ja-JP" dirty="0"/>
          </a:p>
        </p:txBody>
      </p:sp>
    </p:spTree>
    <p:extLst>
      <p:ext uri="{BB962C8B-B14F-4D97-AF65-F5344CB8AC3E}">
        <p14:creationId xmlns:p14="http://schemas.microsoft.com/office/powerpoint/2010/main" val="408931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D05A25F2-7DFC-9041-8394-B8FF32A2647D}"/>
                  </a:ext>
                </a:extLst>
              </p:cNvPr>
              <p:cNvSpPr>
                <a:spLocks noGrp="1"/>
              </p:cNvSpPr>
              <p:nvPr>
                <p:ph idx="1"/>
              </p:nvPr>
            </p:nvSpPr>
            <p:spPr/>
            <p:txBody>
              <a:bodyPr/>
              <a:lstStyle/>
              <a:p>
                <a:r>
                  <a:rPr kumimoji="1" lang="ja-JP" altLang="en-US"/>
                  <a:t>方策</a:t>
                </a:r>
                <a14:m>
                  <m:oMath xmlns:m="http://schemas.openxmlformats.org/officeDocument/2006/math">
                    <m:r>
                      <a:rPr kumimoji="1" lang="ja-JP" altLang="en-US" i="1" smtClean="0">
                        <a:latin typeface="Cambria Math" panose="02040503050406030204" pitchFamily="18" charset="0"/>
                      </a:rPr>
                      <m:t>𝜋</m:t>
                    </m:r>
                  </m:oMath>
                </a14:m>
                <a:r>
                  <a:rPr kumimoji="1" lang="ja-JP" altLang="en-US"/>
                  <a:t>をパラメータ</a:t>
                </a:r>
                <a14:m>
                  <m:oMath xmlns:m="http://schemas.openxmlformats.org/officeDocument/2006/math">
                    <m:r>
                      <a:rPr kumimoji="1" lang="ja-JP" altLang="en-US" i="1" smtClean="0">
                        <a:latin typeface="Cambria Math" panose="02040503050406030204" pitchFamily="18" charset="0"/>
                      </a:rPr>
                      <m:t>𝜃</m:t>
                    </m:r>
                  </m:oMath>
                </a14:m>
                <a:r>
                  <a:rPr kumimoji="1" lang="ja-JP" altLang="en-US"/>
                  <a:t>でパラメトライズ</a:t>
                </a:r>
                <a:endParaRPr kumimoji="1" lang="en-US" altLang="ja-JP" dirty="0"/>
              </a:p>
              <a:p>
                <a:endParaRPr lang="en-US" altLang="ja-JP" dirty="0"/>
              </a:p>
              <a:p>
                <a:r>
                  <a:rPr kumimoji="1" lang="ja-JP" altLang="en-US"/>
                  <a:t>評価関数の</a:t>
                </a:r>
                <a14:m>
                  <m:oMath xmlns:m="http://schemas.openxmlformats.org/officeDocument/2006/math">
                    <m:r>
                      <a:rPr lang="ja-JP" altLang="en-US" i="1">
                        <a:latin typeface="Cambria Math" panose="02040503050406030204" pitchFamily="18" charset="0"/>
                      </a:rPr>
                      <m:t>𝜃</m:t>
                    </m:r>
                  </m:oMath>
                </a14:m>
                <a:r>
                  <a:rPr kumimoji="1" lang="ja-JP" altLang="en-US"/>
                  <a:t>勾配を用いて方策を更新</a:t>
                </a:r>
                <a:endParaRPr kumimoji="1" lang="en-US" altLang="ja-JP" dirty="0"/>
              </a:p>
              <a:p>
                <a:endParaRPr lang="en-US" altLang="ja-JP" dirty="0"/>
              </a:p>
              <a:p>
                <a:r>
                  <a:rPr kumimoji="1" lang="ja-JP" altLang="en-US"/>
                  <a:t>決定的方策勾配定理</a:t>
                </a:r>
                <a:r>
                  <a:rPr kumimoji="1" lang="en-US" altLang="ja-JP" dirty="0"/>
                  <a:t>[1]</a:t>
                </a:r>
              </a:p>
              <a:p>
                <a:pPr lvl="1"/>
                <a:r>
                  <a:rPr kumimoji="1" lang="ja-JP" altLang="en-US"/>
                  <a:t>方策が</a:t>
                </a:r>
                <a14:m>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𝐴</m:t>
                    </m:r>
                  </m:oMath>
                </a14:m>
                <a:r>
                  <a:rPr kumimoji="1" lang="ja-JP" altLang="en-US"/>
                  <a:t>の関数として用いられている場合の勾配</a:t>
                </a:r>
              </a:p>
            </p:txBody>
          </p:sp>
        </mc:Choice>
        <mc:Fallback xmlns="">
          <p:sp>
            <p:nvSpPr>
              <p:cNvPr id="2" name="コンテンツ プレースホルダー 1">
                <a:extLst>
                  <a:ext uri="{FF2B5EF4-FFF2-40B4-BE49-F238E27FC236}">
                    <a16:creationId xmlns:a16="http://schemas.microsoft.com/office/drawing/2014/main" id="{D05A25F2-7DFC-9041-8394-B8FF32A2647D}"/>
                  </a:ext>
                </a:extLst>
              </p:cNvPr>
              <p:cNvSpPr>
                <a:spLocks noGrp="1" noRot="1" noChangeAspect="1" noMove="1" noResize="1" noEditPoints="1" noAdjustHandles="1" noChangeArrowheads="1" noChangeShapeType="1" noTextEdit="1"/>
              </p:cNvSpPr>
              <p:nvPr>
                <p:ph idx="1"/>
              </p:nvPr>
            </p:nvSpPr>
            <p:spPr>
              <a:blipFill>
                <a:blip r:embed="rId2"/>
                <a:stretch>
                  <a:fillRect l="-598" t="-126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8F1BC44D-F411-DC43-BF99-47192DFA89C3}"/>
              </a:ext>
            </a:extLst>
          </p:cNvPr>
          <p:cNvSpPr>
            <a:spLocks noGrp="1"/>
          </p:cNvSpPr>
          <p:nvPr>
            <p:ph type="title"/>
          </p:nvPr>
        </p:nvSpPr>
        <p:spPr/>
        <p:txBody>
          <a:bodyPr/>
          <a:lstStyle/>
          <a:p>
            <a:r>
              <a:rPr kumimoji="1" lang="ja-JP" altLang="en-US"/>
              <a:t>準備</a:t>
            </a:r>
            <a:r>
              <a:rPr lang="en-US" altLang="ja-JP" dirty="0"/>
              <a:t>: </a:t>
            </a:r>
            <a:r>
              <a:rPr kumimoji="1" lang="ja-JP" altLang="en-US"/>
              <a:t>方策勾配型強化学習</a:t>
            </a:r>
          </a:p>
        </p:txBody>
      </p:sp>
      <p:sp>
        <p:nvSpPr>
          <p:cNvPr id="4" name="日付プレースホルダー 3">
            <a:extLst>
              <a:ext uri="{FF2B5EF4-FFF2-40B4-BE49-F238E27FC236}">
                <a16:creationId xmlns:a16="http://schemas.microsoft.com/office/drawing/2014/main" id="{6FB9BD1A-ED24-8746-8CBF-A593BAE7B4E1}"/>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D843606-B95A-674C-84E6-734891FD3968}"/>
                  </a:ext>
                </a:extLst>
              </p:cNvPr>
              <p:cNvSpPr txBox="1"/>
              <p:nvPr/>
            </p:nvSpPr>
            <p:spPr>
              <a:xfrm>
                <a:off x="1526721" y="3804105"/>
                <a:ext cx="4918654" cy="4008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lang="en-US" altLang="ja-JP" i="1">
                          <a:latin typeface="Cambria Math" panose="02040503050406030204" pitchFamily="18" charset="0"/>
                        </a:rPr>
                        <m:t>𝐽</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𝜌</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b="0" i="1" smtClean="0">
                              <a:latin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b="0" i="1" smtClean="0">
                              <a:latin typeface="Cambria Math" panose="02040503050406030204" pitchFamily="18" charset="0"/>
                              <a:ea typeface="Cambria Math" panose="02040503050406030204" pitchFamily="18" charset="0"/>
                            </a:rPr>
                            <m:t>𝑎</m:t>
                          </m:r>
                        </m:sub>
                      </m:sSub>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𝑄</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m:t>
                          </m:r>
                        </m:e>
                        <m:sub>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𝑠</m:t>
                              </m:r>
                            </m:e>
                          </m:d>
                        </m:sub>
                      </m:sSub>
                      <m:r>
                        <a:rPr kumimoji="1" lang="en-US" altLang="ja-JP" b="0" i="1" smtClean="0">
                          <a:latin typeface="Cambria Math" panose="02040503050406030204" pitchFamily="18" charset="0"/>
                          <a:ea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6" name="テキスト ボックス 5">
                <a:extLst>
                  <a:ext uri="{FF2B5EF4-FFF2-40B4-BE49-F238E27FC236}">
                    <a16:creationId xmlns:a16="http://schemas.microsoft.com/office/drawing/2014/main" id="{FD843606-B95A-674C-84E6-734891FD3968}"/>
                  </a:ext>
                </a:extLst>
              </p:cNvPr>
              <p:cNvSpPr txBox="1">
                <a:spLocks noRot="1" noChangeAspect="1" noMove="1" noResize="1" noEditPoints="1" noAdjustHandles="1" noChangeArrowheads="1" noChangeShapeType="1" noTextEdit="1"/>
              </p:cNvSpPr>
              <p:nvPr/>
            </p:nvSpPr>
            <p:spPr>
              <a:xfrm>
                <a:off x="1526721" y="3804105"/>
                <a:ext cx="4918654" cy="400879"/>
              </a:xfrm>
              <a:prstGeom prst="rect">
                <a:avLst/>
              </a:prstGeom>
              <a:blipFill>
                <a:blip r:embed="rId3"/>
                <a:stretch>
                  <a:fillRect b="-32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07C956E-C66F-AB4A-91D8-58926A78AF65}"/>
                  </a:ext>
                </a:extLst>
              </p:cNvPr>
              <p:cNvSpPr txBox="1"/>
              <p:nvPr/>
            </p:nvSpPr>
            <p:spPr>
              <a:xfrm>
                <a:off x="1697408" y="4214887"/>
                <a:ext cx="4424801"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𝜌</m:t>
                          </m:r>
                        </m:e>
                        <m:sup>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sup>
                      </m:s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𝑆</m:t>
                          </m:r>
                        </m:sub>
                        <m:sup>
                          <m:r>
                            <a:rPr kumimoji="1" lang="en-US" altLang="ja-JP" b="0" i="1" smtClean="0">
                              <a:latin typeface="Cambria Math" panose="02040503050406030204" pitchFamily="18" charset="0"/>
                            </a:rPr>
                            <m:t> </m:t>
                          </m:r>
                        </m:sup>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ea typeface="Cambria Math" panose="02040503050406030204" pitchFamily="18" charset="0"/>
                                </a:rPr>
                                <m:t>∞</m:t>
                              </m:r>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𝛾</m:t>
                                  </m:r>
                                </m:e>
                                <m:sup>
                                  <m:r>
                                    <a:rPr kumimoji="1" lang="en-US" altLang="ja-JP" b="0" i="1" smtClean="0">
                                      <a:latin typeface="Cambria Math" panose="02040503050406030204" pitchFamily="18" charset="0"/>
                                    </a:rPr>
                                    <m:t>𝑡</m:t>
                                  </m:r>
                                </m:sup>
                              </m:s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0</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ea typeface="Cambria Math" panose="02040503050406030204" pitchFamily="18" charset="0"/>
                                </a:rPr>
                                <m:t>ℙ</m:t>
                              </m:r>
                              <m:d>
                                <m:dPr>
                                  <m:ctrlPr>
                                    <a:rPr kumimoji="1" lang="en-US" altLang="ja-JP" b="0" i="1" smtClean="0">
                                      <a:latin typeface="Cambria Math" panose="02040503050406030204" pitchFamily="18" charset="0"/>
                                      <a:ea typeface="Cambria Math" panose="02040503050406030204" pitchFamily="18" charset="0"/>
                                    </a:rPr>
                                  </m:ctrlPr>
                                </m:dPr>
                                <m:e>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𝜋</m:t>
                                  </m:r>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e>
                          </m:nary>
                        </m:e>
                      </m:nary>
                    </m:oMath>
                  </m:oMathPara>
                </a14:m>
                <a:endParaRPr kumimoji="1" lang="ja-JP" altLang="en-US">
                  <a:latin typeface="Cambria" panose="02040503050406030204" pitchFamily="18" charset="0"/>
                </a:endParaRPr>
              </a:p>
            </p:txBody>
          </p:sp>
        </mc:Choice>
        <mc:Fallback xmlns="">
          <p:sp>
            <p:nvSpPr>
              <p:cNvPr id="7" name="テキスト ボックス 6">
                <a:extLst>
                  <a:ext uri="{FF2B5EF4-FFF2-40B4-BE49-F238E27FC236}">
                    <a16:creationId xmlns:a16="http://schemas.microsoft.com/office/drawing/2014/main" id="{407C956E-C66F-AB4A-91D8-58926A78AF65}"/>
                  </a:ext>
                </a:extLst>
              </p:cNvPr>
              <p:cNvSpPr txBox="1">
                <a:spLocks noRot="1" noChangeAspect="1" noMove="1" noResize="1" noEditPoints="1" noAdjustHandles="1" noChangeArrowheads="1" noChangeShapeType="1" noTextEdit="1"/>
              </p:cNvSpPr>
              <p:nvPr/>
            </p:nvSpPr>
            <p:spPr>
              <a:xfrm>
                <a:off x="1697408" y="4214887"/>
                <a:ext cx="4424801" cy="847861"/>
              </a:xfrm>
              <a:prstGeom prst="rect">
                <a:avLst/>
              </a:prstGeom>
              <a:blipFill>
                <a:blip r:embed="rId4"/>
                <a:stretch>
                  <a:fillRect t="-119118" b="-182353"/>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B4DCDF25-8285-344B-9147-6534A5CC5C10}"/>
              </a:ext>
            </a:extLst>
          </p:cNvPr>
          <p:cNvSpPr/>
          <p:nvPr/>
        </p:nvSpPr>
        <p:spPr>
          <a:xfrm>
            <a:off x="335572" y="5955733"/>
            <a:ext cx="7561519" cy="276999"/>
          </a:xfrm>
          <a:prstGeom prst="rect">
            <a:avLst/>
          </a:prstGeom>
        </p:spPr>
        <p:txBody>
          <a:bodyPr wrap="square">
            <a:spAutoFit/>
          </a:bodyPr>
          <a:lstStyle/>
          <a:p>
            <a:r>
              <a:rPr kumimoji="1" lang="en-US" altLang="ja-JP" sz="1200" dirty="0">
                <a:latin typeface="Cambria" panose="02040503050406030204" pitchFamily="18" charset="0"/>
              </a:rPr>
              <a:t>[1]: Silver et al., “Deterministic Policy Gradient Algorithms”, </a:t>
            </a:r>
            <a:r>
              <a:rPr kumimoji="1" lang="en-US" altLang="ja-JP" sz="1200" i="1" dirty="0">
                <a:latin typeface="Cambria" panose="02040503050406030204" pitchFamily="18" charset="0"/>
              </a:rPr>
              <a:t>ICML</a:t>
            </a:r>
            <a:r>
              <a:rPr kumimoji="1" lang="en-US" altLang="ja-JP" sz="1200" dirty="0">
                <a:latin typeface="Cambria" panose="02040503050406030204" pitchFamily="18" charset="0"/>
              </a:rPr>
              <a:t>, 2014</a:t>
            </a:r>
            <a:endParaRPr kumimoji="1" lang="ja-JP" altLang="en-US" sz="1200">
              <a:latin typeface="Cambria" panose="02040503050406030204" pitchFamily="18" charset="0"/>
            </a:endParaRPr>
          </a:p>
        </p:txBody>
      </p:sp>
      <p:sp>
        <p:nvSpPr>
          <p:cNvPr id="5" name="スライド番号プレースホルダー 4">
            <a:extLst>
              <a:ext uri="{FF2B5EF4-FFF2-40B4-BE49-F238E27FC236}">
                <a16:creationId xmlns:a16="http://schemas.microsoft.com/office/drawing/2014/main" id="{473C89BC-D9D2-B44B-95DA-45808930BD89}"/>
              </a:ext>
            </a:extLst>
          </p:cNvPr>
          <p:cNvSpPr>
            <a:spLocks noGrp="1"/>
          </p:cNvSpPr>
          <p:nvPr>
            <p:ph type="sldNum" sz="quarter" idx="12"/>
          </p:nvPr>
        </p:nvSpPr>
        <p:spPr/>
        <p:txBody>
          <a:bodyPr/>
          <a:lstStyle/>
          <a:p>
            <a:fld id="{5D57FD6B-29A3-3249-A29F-ABF600A8FF13}" type="slidenum">
              <a:rPr kumimoji="1" lang="ja-JP" altLang="en-US" smtClean="0"/>
              <a:t>4</a:t>
            </a:fld>
            <a:r>
              <a:rPr kumimoji="1" lang="en-US" altLang="ja-JP"/>
              <a:t>/14</a:t>
            </a:r>
            <a:endParaRPr kumimoji="1" lang="en-US" altLang="ja-JP" dirty="0"/>
          </a:p>
        </p:txBody>
      </p:sp>
    </p:spTree>
    <p:extLst>
      <p:ext uri="{BB962C8B-B14F-4D97-AF65-F5344CB8AC3E}">
        <p14:creationId xmlns:p14="http://schemas.microsoft.com/office/powerpoint/2010/main" val="18907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EC1E8797-C3CA-DC4B-8371-2F5FD75FC142}"/>
                  </a:ext>
                </a:extLst>
              </p:cNvPr>
              <p:cNvSpPr>
                <a:spLocks noGrp="1"/>
              </p:cNvSpPr>
              <p:nvPr>
                <p:ph idx="1"/>
              </p:nvPr>
            </p:nvSpPr>
            <p:spPr/>
            <p:txBody>
              <a:bodyPr/>
              <a:lstStyle/>
              <a:p>
                <a:r>
                  <a:rPr kumimoji="1" lang="ja-JP" altLang="en-US"/>
                  <a:t>最適化問題</a:t>
                </a:r>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pPr lvl="1"/>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𝛼</m:t>
                        </m:r>
                      </m:sup>
                    </m:sSup>
                  </m:oMath>
                </a14:m>
                <a:r>
                  <a:rPr kumimoji="1" lang="en-US" altLang="ja-JP" dirty="0"/>
                  <a:t>: </a:t>
                </a:r>
                <a:r>
                  <a:rPr kumimoji="1" lang="ja-JP" altLang="en-US"/>
                  <a:t>割引率</a:t>
                </a:r>
                <a:r>
                  <a:rPr kumimoji="1" lang="en-US" altLang="ja-JP" dirty="0"/>
                  <a:t>, </a:t>
                </a:r>
                <a:r>
                  <a:rPr lang="ja-JP" altLang="en-US"/>
                  <a:t>小さいほど直近のコストを軽視</a:t>
                </a:r>
                <a:endParaRPr lang="en-US" altLang="ja-JP" dirty="0"/>
              </a:p>
              <a:p>
                <a:pPr lvl="1"/>
                <a14:m>
                  <m:oMath xmlns:m="http://schemas.openxmlformats.org/officeDocument/2006/math">
                    <m:r>
                      <a:rPr lang="en-US" altLang="ja-JP" i="1">
                        <a:latin typeface="Cambria Math" panose="02040503050406030204" pitchFamily="18" charset="0"/>
                        <a:ea typeface="Cambria Math" panose="02040503050406030204" pitchFamily="18" charset="0"/>
                      </a:rPr>
                      <m:t>𝐶</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oMath>
                </a14:m>
                <a:r>
                  <a:rPr kumimoji="1" lang="en-US" altLang="ja-JP" dirty="0"/>
                  <a:t>: </a:t>
                </a:r>
                <a:r>
                  <a:rPr lang="ja-JP" altLang="en-US" dirty="0"/>
                  <a:t>時刻</a:t>
                </a:r>
                <a14:m>
                  <m:oMath xmlns:m="http://schemas.openxmlformats.org/officeDocument/2006/math">
                    <m:r>
                      <a:rPr lang="en-US" altLang="ja-JP" i="1">
                        <a:latin typeface="Cambria Math" panose="02040503050406030204" pitchFamily="18" charset="0"/>
                        <a:ea typeface="Cambria Math" panose="02040503050406030204" pitchFamily="18" charset="0"/>
                      </a:rPr>
                      <m:t>𝑡</m:t>
                    </m:r>
                  </m:oMath>
                </a14:m>
                <a:r>
                  <a:rPr kumimoji="1" lang="ja-JP" altLang="en-US"/>
                  <a:t>において通信をしたかどうかの</a:t>
                </a:r>
                <a:r>
                  <a:rPr kumimoji="1" lang="en-US" altLang="ja-JP" dirty="0"/>
                  <a:t>0,1</a:t>
                </a:r>
                <a:r>
                  <a:rPr kumimoji="1" lang="ja-JP" altLang="en-US"/>
                  <a:t>変数</a:t>
                </a:r>
                <a:endParaRPr kumimoji="1" lang="en-US" altLang="ja-JP" dirty="0"/>
              </a:p>
              <a:p>
                <a:pPr lvl="1"/>
                <a14:m>
                  <m:oMath xmlns:m="http://schemas.openxmlformats.org/officeDocument/2006/math">
                    <m:r>
                      <a:rPr lang="en-US" altLang="ja-JP" i="1">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𝐸</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𝐹</m:t>
                    </m:r>
                  </m:oMath>
                </a14:m>
                <a:r>
                  <a:rPr kumimoji="1" lang="en-US" altLang="ja-JP" dirty="0"/>
                  <a:t>: </a:t>
                </a:r>
                <a:r>
                  <a:rPr kumimoji="1" lang="ja-JP" altLang="en-US"/>
                  <a:t>ハイパーパラメータ</a:t>
                </a:r>
                <a:endParaRPr kumimoji="1" lang="en-US" altLang="ja-JP" dirty="0"/>
              </a:p>
              <a:p>
                <a:pPr lvl="1"/>
                <a:endParaRPr lang="en-US" altLang="ja-JP" dirty="0"/>
              </a:p>
              <a:p>
                <a:r>
                  <a:rPr kumimoji="1" lang="ja-JP" altLang="en-US"/>
                  <a:t>本研究では</a:t>
                </a:r>
                <a:r>
                  <a:rPr kumimoji="1" lang="en-US" altLang="ja-JP" dirty="0"/>
                  <a:t>, </a:t>
                </a:r>
                <a:r>
                  <a:rPr kumimoji="1" lang="ja-JP" altLang="en-US"/>
                  <a:t>この問題を強化学習で解けるのかを検討</a:t>
                </a:r>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EC1E8797-C3CA-DC4B-8371-2F5FD75FC142}"/>
                  </a:ext>
                </a:extLst>
              </p:cNvPr>
              <p:cNvSpPr>
                <a:spLocks noGrp="1" noRot="1" noChangeAspect="1" noMove="1" noResize="1" noEditPoints="1" noAdjustHandles="1" noChangeArrowheads="1" noChangeShapeType="1" noTextEdit="1"/>
              </p:cNvSpPr>
              <p:nvPr>
                <p:ph idx="1"/>
              </p:nvPr>
            </p:nvSpPr>
            <p:spPr>
              <a:blipFill>
                <a:blip r:embed="rId2"/>
                <a:stretch>
                  <a:fillRect l="-598" t="-126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E94F4035-1A9A-FE4C-BB0D-13FBCEC2450D}"/>
              </a:ext>
            </a:extLst>
          </p:cNvPr>
          <p:cNvSpPr>
            <a:spLocks noGrp="1"/>
          </p:cNvSpPr>
          <p:nvPr>
            <p:ph type="title"/>
          </p:nvPr>
        </p:nvSpPr>
        <p:spPr/>
        <p:txBody>
          <a:bodyPr/>
          <a:lstStyle/>
          <a:p>
            <a:r>
              <a:rPr kumimoji="1" lang="ja-JP" altLang="en-US"/>
              <a:t>最適セルフトリガー制御問題の定式化</a:t>
            </a:r>
          </a:p>
        </p:txBody>
      </p:sp>
      <p:sp>
        <p:nvSpPr>
          <p:cNvPr id="4" name="日付プレースホルダー 3">
            <a:extLst>
              <a:ext uri="{FF2B5EF4-FFF2-40B4-BE49-F238E27FC236}">
                <a16:creationId xmlns:a16="http://schemas.microsoft.com/office/drawing/2014/main" id="{029297D8-5384-2942-A054-C5AC5346ADAC}"/>
              </a:ext>
            </a:extLst>
          </p:cNvPr>
          <p:cNvSpPr>
            <a:spLocks noGrp="1"/>
          </p:cNvSpPr>
          <p:nvPr>
            <p:ph type="dt" sz="half" idx="10"/>
          </p:nvPr>
        </p:nvSpPr>
        <p:spPr/>
        <p:txBody>
          <a:bodyPr/>
          <a:lstStyle/>
          <a:p>
            <a:r>
              <a:rPr kumimoji="1" lang="en-US" altLang="ja-JP"/>
              <a:t>2021/2/9</a:t>
            </a:r>
            <a:endParaRPr kumimoji="1" lang="ja-JP" altLang="en-US"/>
          </a:p>
        </p:txBody>
      </p:sp>
      <p:grpSp>
        <p:nvGrpSpPr>
          <p:cNvPr id="17" name="グループ化 16">
            <a:extLst>
              <a:ext uri="{FF2B5EF4-FFF2-40B4-BE49-F238E27FC236}">
                <a16:creationId xmlns:a16="http://schemas.microsoft.com/office/drawing/2014/main" id="{ECB3BED3-6E89-A24D-BF07-CF8DB0745CFA}"/>
              </a:ext>
            </a:extLst>
          </p:cNvPr>
          <p:cNvGrpSpPr/>
          <p:nvPr/>
        </p:nvGrpSpPr>
        <p:grpSpPr>
          <a:xfrm>
            <a:off x="578373" y="1645759"/>
            <a:ext cx="7987254" cy="1783241"/>
            <a:chOff x="772732" y="1622899"/>
            <a:chExt cx="7987254" cy="1783241"/>
          </a:xfrm>
        </p:grpSpPr>
        <p:grpSp>
          <p:nvGrpSpPr>
            <p:cNvPr id="8" name="グループ化 7">
              <a:extLst>
                <a:ext uri="{FF2B5EF4-FFF2-40B4-BE49-F238E27FC236}">
                  <a16:creationId xmlns:a16="http://schemas.microsoft.com/office/drawing/2014/main" id="{410FA87B-D743-0D4D-8C65-8B8BB2C29AE6}"/>
                </a:ext>
              </a:extLst>
            </p:cNvPr>
            <p:cNvGrpSpPr/>
            <p:nvPr/>
          </p:nvGrpSpPr>
          <p:grpSpPr>
            <a:xfrm>
              <a:off x="916300" y="1769179"/>
              <a:ext cx="7843686" cy="1132717"/>
              <a:chOff x="1411042" y="1781897"/>
              <a:chExt cx="7843686" cy="1132717"/>
            </a:xfrm>
          </p:grpSpPr>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313412-06A7-4049-9708-33619E38C15D}"/>
                      </a:ext>
                    </a:extLst>
                  </p:cNvPr>
                  <p:cNvSpPr txBox="1"/>
                  <p:nvPr/>
                </p:nvSpPr>
                <p:spPr>
                  <a:xfrm>
                    <a:off x="1423921" y="1781897"/>
                    <a:ext cx="2113399" cy="4530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limLow>
                                <m:limLowPr>
                                  <m:ctrlPr>
                                    <a:rPr kumimoji="1" lang="en" altLang="ja-JP" i="1" smtClean="0">
                                      <a:latin typeface="Cambria Math" panose="02040503050406030204" pitchFamily="18" charset="0"/>
                                    </a:rPr>
                                  </m:ctrlPr>
                                </m:limLowPr>
                                <m:e>
                                  <m:r>
                                    <m:rPr>
                                      <m:sty m:val="p"/>
                                    </m:rPr>
                                    <a:rPr kumimoji="1" lang="en" altLang="ja-JP" i="0" smtClean="0">
                                      <a:latin typeface="Cambria Math" panose="02040503050406030204" pitchFamily="18" charset="0"/>
                                    </a:rPr>
                                    <m:t>min</m:t>
                                  </m:r>
                                </m:e>
                                <m:lim>
                                  <m:r>
                                    <a:rPr kumimoji="1" lang="en" altLang="ja-JP" i="1" smtClean="0">
                                      <a:latin typeface="Cambria Math" panose="02040503050406030204" pitchFamily="18" charset="0"/>
                                      <a:ea typeface="Cambria Math" panose="02040503050406030204" pitchFamily="18" charset="0"/>
                                    </a:rPr>
                                    <m:t>𝜃</m:t>
                                  </m:r>
                                </m:lim>
                              </m:limLow>
                            </m:fName>
                            <m:e>
                              <m:r>
                                <a:rPr kumimoji="1" lang="en-US" altLang="ja-JP" b="0" i="1" smtClean="0">
                                  <a:latin typeface="Cambria Math" panose="02040503050406030204" pitchFamily="18" charset="0"/>
                                  <a:ea typeface="Cambria Math" panose="02040503050406030204" pitchFamily="18" charset="0"/>
                                </a:rPr>
                                <m:t> </m:t>
                              </m:r>
                              <m:sSub>
                                <m:sSubPr>
                                  <m:ctrlPr>
                                    <a:rPr kumimoji="1" lang="en" altLang="ja-JP" i="1" smtClean="0">
                                      <a:latin typeface="Cambria Math" panose="02040503050406030204" pitchFamily="18" charset="0"/>
                                      <a:ea typeface="Cambria Math" panose="02040503050406030204" pitchFamily="18" charset="0"/>
                                    </a:rPr>
                                  </m:ctrlPr>
                                </m:sSubPr>
                                <m:e>
                                  <m:r>
                                    <a:rPr kumimoji="1" lang="en" altLang="ja-JP" i="1" smtClean="0">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𝑑</m:t>
                                      </m:r>
                                    </m:e>
                                    <m:sub>
                                      <m:r>
                                        <a:rPr kumimoji="1" lang="en-US" altLang="ja-JP" b="0" i="1" smtClean="0">
                                          <a:latin typeface="Cambria Math" panose="02040503050406030204" pitchFamily="18" charset="0"/>
                                          <a:ea typeface="Cambria Math" panose="02040503050406030204" pitchFamily="18" charset="0"/>
                                        </a:rPr>
                                        <m:t>0</m:t>
                                      </m:r>
                                    </m:sub>
                                  </m:sSub>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e>
                          </m:func>
                        </m:oMath>
                      </m:oMathPara>
                    </a14:m>
                    <a:endParaRPr kumimoji="1" lang="ja-JP" altLang="en-US"/>
                  </a:p>
                </p:txBody>
              </p:sp>
            </mc:Choice>
            <mc:Fallback xmlns="">
              <p:sp>
                <p:nvSpPr>
                  <p:cNvPr id="7" name="テキスト ボックス 6">
                    <a:extLst>
                      <a:ext uri="{FF2B5EF4-FFF2-40B4-BE49-F238E27FC236}">
                        <a16:creationId xmlns:a16="http://schemas.microsoft.com/office/drawing/2014/main" id="{3FE58397-BAFF-9E47-B347-7FFF0FE17BCB}"/>
                      </a:ext>
                    </a:extLst>
                  </p:cNvPr>
                  <p:cNvSpPr txBox="1">
                    <a:spLocks noRot="1" noChangeAspect="1" noMove="1" noResize="1" noEditPoints="1" noAdjustHandles="1" noChangeArrowheads="1" noChangeShapeType="1" noTextEdit="1"/>
                  </p:cNvSpPr>
                  <p:nvPr/>
                </p:nvSpPr>
                <p:spPr>
                  <a:xfrm>
                    <a:off x="1423921" y="1781897"/>
                    <a:ext cx="2113399" cy="45300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307707A-D6CB-C44F-9B6F-D1FF2248DEC9}"/>
                      </a:ext>
                    </a:extLst>
                  </p:cNvPr>
                  <p:cNvSpPr txBox="1"/>
                  <p:nvPr/>
                </p:nvSpPr>
                <p:spPr>
                  <a:xfrm>
                    <a:off x="1411042" y="2222950"/>
                    <a:ext cx="7843686"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fName>
                            <m:e>
                              <m:r>
                                <a:rPr kumimoji="1" lang="en-US" altLang="ja-JP" b="0" i="1" smtClean="0">
                                  <a:latin typeface="Cambria Math" panose="02040503050406030204" pitchFamily="18" charset="0"/>
                                  <a:ea typeface="Cambria Math" panose="02040503050406030204" pitchFamily="18" charset="0"/>
                                </a:rPr>
                                <m:t> </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𝑉</m:t>
                                  </m:r>
                                </m:e>
                                <m:sup>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r>
                                <a:rPr kumimoji="1" lang="en-US" altLang="ja-JP" b="0" i="1" smtClean="0">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smtClean="0">
                                      <a:latin typeface="Cambria Math" panose="02040503050406030204" pitchFamily="18" charset="0"/>
                                      <a:ea typeface="Cambria Math" panose="02040503050406030204" pitchFamily="18" charset="0"/>
                                    </a:rPr>
                                    <m:t>∞</m:t>
                                  </m:r>
                                </m:sup>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𝑒</m:t>
                                      </m:r>
                                    </m:e>
                                    <m: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𝑡</m:t>
                                      </m:r>
                                    </m:sup>
                                  </m:sSup>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b="0" i="1" smtClean="0">
                                          <a:latin typeface="Cambria Math" panose="02040503050406030204" pitchFamily="18" charset="0"/>
                                          <a:ea typeface="Cambria Math" panose="02040503050406030204" pitchFamily="18" charset="0"/>
                                        </a:rPr>
                                        <m:t>𝑤</m:t>
                                      </m:r>
                                    </m:sub>
                                  </m:sSub>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𝑇</m:t>
                                      </m:r>
                                    </m:sup>
                                  </m:sSup>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𝐸𝑠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𝐹𝑢</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b="0" i="1" smtClean="0">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ea typeface="Cambria Math" panose="02040503050406030204" pitchFamily="18" charset="0"/>
                                    </a:rPr>
                                    <m:t>𝛽𝛿</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𝐶</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𝑡</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0</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e>
                          </m:func>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D307707A-D6CB-C44F-9B6F-D1FF2248DEC9}"/>
                      </a:ext>
                    </a:extLst>
                  </p:cNvPr>
                  <p:cNvSpPr txBox="1">
                    <a:spLocks noRot="1" noChangeAspect="1" noMove="1" noResize="1" noEditPoints="1" noAdjustHandles="1" noChangeArrowheads="1" noChangeShapeType="1" noTextEdit="1"/>
                  </p:cNvSpPr>
                  <p:nvPr/>
                </p:nvSpPr>
                <p:spPr>
                  <a:xfrm>
                    <a:off x="1411042" y="2222950"/>
                    <a:ext cx="7843686" cy="691664"/>
                  </a:xfrm>
                  <a:prstGeom prst="rect">
                    <a:avLst/>
                  </a:prstGeom>
                  <a:blipFill>
                    <a:blip r:embed="rId4"/>
                    <a:stretch>
                      <a:fillRect t="-158182" b="-238182"/>
                    </a:stretch>
                  </a:blipFill>
                </p:spPr>
                <p:txBody>
                  <a:bodyPr/>
                  <a:lstStyle/>
                  <a:p>
                    <a:r>
                      <a:rPr lang="ja-JP" altLang="en-US">
                        <a:noFill/>
                      </a:rPr>
                      <a:t> </a:t>
                    </a:r>
                  </a:p>
                </p:txBody>
              </p:sp>
            </mc:Fallback>
          </mc:AlternateContent>
        </p:grpSp>
        <p:sp>
          <p:nvSpPr>
            <p:cNvPr id="12" name="角丸四角形 11">
              <a:extLst>
                <a:ext uri="{FF2B5EF4-FFF2-40B4-BE49-F238E27FC236}">
                  <a16:creationId xmlns:a16="http://schemas.microsoft.com/office/drawing/2014/main" id="{5C42D106-D54F-A94C-A377-2C890A96189A}"/>
                </a:ext>
              </a:extLst>
            </p:cNvPr>
            <p:cNvSpPr/>
            <p:nvPr/>
          </p:nvSpPr>
          <p:spPr>
            <a:xfrm>
              <a:off x="772732" y="1622899"/>
              <a:ext cx="7987254" cy="17832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9A03B98-BFED-C744-8B5D-95B5CFC18D23}"/>
                    </a:ext>
                  </a:extLst>
                </p:cNvPr>
                <p:cNvSpPr txBox="1"/>
                <p:nvPr/>
              </p:nvSpPr>
              <p:spPr>
                <a:xfrm>
                  <a:off x="1394460" y="2911447"/>
                  <a:ext cx="24039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𝑤</m:t>
                            </m:r>
                          </m:e>
                        </m:acc>
                      </m:oMath>
                    </m:oMathPara>
                  </a14:m>
                  <a:endParaRPr kumimoji="1" lang="ja-JP" altLang="en-US"/>
                </a:p>
              </p:txBody>
            </p:sp>
          </mc:Choice>
          <mc:Fallback xmlns="">
            <p:sp>
              <p:nvSpPr>
                <p:cNvPr id="16" name="テキスト ボックス 15">
                  <a:extLst>
                    <a:ext uri="{FF2B5EF4-FFF2-40B4-BE49-F238E27FC236}">
                      <a16:creationId xmlns:a16="http://schemas.microsoft.com/office/drawing/2014/main" id="{D9A03B98-BFED-C744-8B5D-95B5CFC18D23}"/>
                    </a:ext>
                  </a:extLst>
                </p:cNvPr>
                <p:cNvSpPr txBox="1">
                  <a:spLocks noRot="1" noChangeAspect="1" noMove="1" noResize="1" noEditPoints="1" noAdjustHandles="1" noChangeArrowheads="1" noChangeShapeType="1" noTextEdit="1"/>
                </p:cNvSpPr>
                <p:nvPr/>
              </p:nvSpPr>
              <p:spPr>
                <a:xfrm>
                  <a:off x="1394460" y="2911447"/>
                  <a:ext cx="2403927" cy="369332"/>
                </a:xfrm>
                <a:prstGeom prst="rect">
                  <a:avLst/>
                </a:prstGeom>
                <a:blipFill>
                  <a:blip r:embed="rId5"/>
                  <a:stretch>
                    <a:fillRect b="-13333"/>
                  </a:stretch>
                </a:blipFill>
              </p:spPr>
              <p:txBody>
                <a:bodyPr/>
                <a:lstStyle/>
                <a:p>
                  <a:r>
                    <a:rPr lang="ja-JP" altLang="en-US">
                      <a:noFill/>
                    </a:rPr>
                    <a:t> </a:t>
                  </a:r>
                </a:p>
              </p:txBody>
            </p:sp>
          </mc:Fallback>
        </mc:AlternateContent>
      </p:grpSp>
      <p:sp>
        <p:nvSpPr>
          <p:cNvPr id="5" name="スライド番号プレースホルダー 4">
            <a:extLst>
              <a:ext uri="{FF2B5EF4-FFF2-40B4-BE49-F238E27FC236}">
                <a16:creationId xmlns:a16="http://schemas.microsoft.com/office/drawing/2014/main" id="{A360D608-217C-534B-9205-5983146A31E6}"/>
              </a:ext>
            </a:extLst>
          </p:cNvPr>
          <p:cNvSpPr>
            <a:spLocks noGrp="1"/>
          </p:cNvSpPr>
          <p:nvPr>
            <p:ph type="sldNum" sz="quarter" idx="12"/>
          </p:nvPr>
        </p:nvSpPr>
        <p:spPr/>
        <p:txBody>
          <a:bodyPr/>
          <a:lstStyle/>
          <a:p>
            <a:fld id="{5D57FD6B-29A3-3249-A29F-ABF600A8FF13}" type="slidenum">
              <a:rPr kumimoji="1" lang="ja-JP" altLang="en-US" smtClean="0"/>
              <a:t>5</a:t>
            </a:fld>
            <a:r>
              <a:rPr kumimoji="1" lang="en-US" altLang="ja-JP"/>
              <a:t>/14</a:t>
            </a:r>
            <a:endParaRPr kumimoji="1" lang="en-US" altLang="ja-JP" dirty="0"/>
          </a:p>
        </p:txBody>
      </p:sp>
    </p:spTree>
    <p:extLst>
      <p:ext uri="{BB962C8B-B14F-4D97-AF65-F5344CB8AC3E}">
        <p14:creationId xmlns:p14="http://schemas.microsoft.com/office/powerpoint/2010/main" val="223347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F2E8F34-AE3B-8245-BC8A-9C67FEA3C1DB}"/>
                  </a:ext>
                </a:extLst>
              </p:cNvPr>
              <p:cNvSpPr>
                <a:spLocks noGrp="1"/>
              </p:cNvSpPr>
              <p:nvPr>
                <p:ph idx="1"/>
              </p:nvPr>
            </p:nvSpPr>
            <p:spPr/>
            <p:txBody>
              <a:bodyPr/>
              <a:lstStyle/>
              <a:p>
                <a:r>
                  <a:rPr kumimoji="1" lang="ja-JP" altLang="en-US"/>
                  <a:t>通信することを</a:t>
                </a:r>
                <a:r>
                  <a:rPr kumimoji="1" lang="en-US" altLang="ja-JP" dirty="0"/>
                  <a:t>1</a:t>
                </a:r>
                <a:r>
                  <a:rPr kumimoji="1" lang="ja-JP" altLang="en-US"/>
                  <a:t>とのステップとみなして</a:t>
                </a:r>
                <a:r>
                  <a:rPr kumimoji="1" lang="en-US" altLang="ja-JP" dirty="0"/>
                  <a:t>, </a:t>
                </a:r>
                <a:r>
                  <a:rPr kumimoji="1" lang="ja-JP" altLang="en-US"/>
                  <a:t>価値関数を分解</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14:m>
                  <m:oMath xmlns:m="http://schemas.openxmlformats.org/officeDocument/2006/math">
                    <m:r>
                      <a:rPr kumimoji="1" lang="en-US" altLang="ja-JP" b="0" i="1" smtClean="0">
                        <a:latin typeface="Cambria Math" panose="02040503050406030204" pitchFamily="18" charset="0"/>
                      </a:rPr>
                      <m:t>𝑄</m:t>
                    </m:r>
                  </m:oMath>
                </a14:m>
                <a:r>
                  <a:rPr kumimoji="1" lang="ja-JP" altLang="en-US"/>
                  <a:t>関数のベルマン方程式</a:t>
                </a:r>
                <a:endParaRPr kumimoji="1" lang="en-US" altLang="ja-JP" dirty="0"/>
              </a:p>
              <a:p>
                <a:endParaRPr lang="en-US" altLang="ja-JP" dirty="0"/>
              </a:p>
              <a:p>
                <a:endParaRPr kumimoji="1" lang="en-US" altLang="ja-JP" dirty="0"/>
              </a:p>
              <a:p>
                <a:pPr lvl="1"/>
                <a:r>
                  <a:rPr lang="ja-JP" altLang="en-US"/>
                  <a:t>次ステップ以降の価値にかかる割引率が</a:t>
                </a:r>
                <a14:m>
                  <m:oMath xmlns:m="http://schemas.openxmlformats.org/officeDocument/2006/math">
                    <m:r>
                      <a:rPr lang="ja-JP" altLang="en-US" i="1" smtClean="0">
                        <a:latin typeface="Cambria Math" panose="02040503050406030204" pitchFamily="18" charset="0"/>
                      </a:rPr>
                      <m:t>𝜏</m:t>
                    </m:r>
                  </m:oMath>
                </a14:m>
                <a:r>
                  <a:rPr kumimoji="1" lang="ja-JP" altLang="en-US"/>
                  <a:t>によって変動する</a:t>
                </a:r>
                <a:endParaRPr kumimoji="1" lang="en-US" altLang="ja-JP" dirty="0"/>
              </a:p>
              <a:p>
                <a:pPr lvl="1"/>
                <a:r>
                  <a:rPr kumimoji="1" lang="ja-JP" altLang="en-US"/>
                  <a:t>決定的方策勾配定理が使えない</a:t>
                </a:r>
              </a:p>
            </p:txBody>
          </p:sp>
        </mc:Choice>
        <mc:Fallback xmlns="">
          <p:sp>
            <p:nvSpPr>
              <p:cNvPr id="2" name="コンテンツ プレースホルダー 1">
                <a:extLst>
                  <a:ext uri="{FF2B5EF4-FFF2-40B4-BE49-F238E27FC236}">
                    <a16:creationId xmlns:a16="http://schemas.microsoft.com/office/drawing/2014/main" id="{9F2E8F34-AE3B-8245-BC8A-9C67FEA3C1DB}"/>
                  </a:ext>
                </a:extLst>
              </p:cNvPr>
              <p:cNvSpPr>
                <a:spLocks noGrp="1" noRot="1" noChangeAspect="1" noMove="1" noResize="1" noEditPoints="1" noAdjustHandles="1" noChangeArrowheads="1" noChangeShapeType="1" noTextEdit="1"/>
              </p:cNvSpPr>
              <p:nvPr>
                <p:ph idx="1"/>
              </p:nvPr>
            </p:nvSpPr>
            <p:spPr>
              <a:blipFill>
                <a:blip r:embed="rId2"/>
                <a:stretch>
                  <a:fillRect l="-598" t="-15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548BE8A1-A18A-3645-AE25-2D9FC3F36E90}"/>
                  </a:ext>
                </a:extLst>
              </p:cNvPr>
              <p:cNvSpPr>
                <a:spLocks noGrp="1"/>
              </p:cNvSpPr>
              <p:nvPr>
                <p:ph type="title"/>
              </p:nvPr>
            </p:nvSpPr>
            <p:spPr/>
            <p:txBody>
              <a:bodyPr/>
              <a:lstStyle/>
              <a:p>
                <a:r>
                  <a:rPr lang="ja-JP" altLang="en-US"/>
                  <a:t>コスト</a:t>
                </a:r>
                <a:r>
                  <a:rPr kumimoji="1" lang="ja-JP" altLang="en-US"/>
                  <a:t>関数</a:t>
                </a:r>
                <a14:m>
                  <m:oMath xmlns:m="http://schemas.openxmlformats.org/officeDocument/2006/math">
                    <m:r>
                      <a:rPr kumimoji="1" lang="en-US" altLang="ja-JP" b="0" i="1" smtClean="0">
                        <a:latin typeface="Cambria Math" panose="02040503050406030204" pitchFamily="18" charset="0"/>
                      </a:rPr>
                      <m:t>𝑟</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𝜏</m:t>
                        </m:r>
                      </m:e>
                    </m:d>
                  </m:oMath>
                </a14:m>
                <a:r>
                  <a:rPr kumimoji="1" lang="ja-JP" altLang="en-US"/>
                  <a:t>の設計</a:t>
                </a:r>
              </a:p>
            </p:txBody>
          </p:sp>
        </mc:Choice>
        <mc:Fallback xmlns="">
          <p:sp>
            <p:nvSpPr>
              <p:cNvPr id="3" name="タイトル 2">
                <a:extLst>
                  <a:ext uri="{FF2B5EF4-FFF2-40B4-BE49-F238E27FC236}">
                    <a16:creationId xmlns:a16="http://schemas.microsoft.com/office/drawing/2014/main" id="{548BE8A1-A18A-3645-AE25-2D9FC3F36E90}"/>
                  </a:ext>
                </a:extLst>
              </p:cNvPr>
              <p:cNvSpPr>
                <a:spLocks noGrp="1" noRot="1" noChangeAspect="1" noMove="1" noResize="1" noEditPoints="1" noAdjustHandles="1" noChangeArrowheads="1" noChangeShapeType="1" noTextEdit="1"/>
              </p:cNvSpPr>
              <p:nvPr>
                <p:ph type="title"/>
              </p:nvPr>
            </p:nvSpPr>
            <p:spPr>
              <a:blipFill>
                <a:blip r:embed="rId3"/>
                <a:stretch>
                  <a:fillRect l="-1345" t="-6383" b="-2127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7314FE63-AFB3-FF4F-B942-37E73D569FE3}"/>
              </a:ext>
            </a:extLst>
          </p:cNvPr>
          <p:cNvSpPr>
            <a:spLocks noGrp="1"/>
          </p:cNvSpPr>
          <p:nvPr>
            <p:ph type="dt" sz="half" idx="10"/>
          </p:nvPr>
        </p:nvSpPr>
        <p:spPr/>
        <p:txBody>
          <a:bodyPr/>
          <a:lstStyle/>
          <a:p>
            <a:r>
              <a:rPr kumimoji="1" lang="en-US" altLang="ja-JP"/>
              <a:t>2021/2/9</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7D67CA5-8F82-2A40-8EFC-3D11BE5BACF6}"/>
                  </a:ext>
                </a:extLst>
              </p:cNvPr>
              <p:cNvSpPr txBox="1"/>
              <p:nvPr/>
            </p:nvSpPr>
            <p:spPr>
              <a:xfrm>
                <a:off x="878032" y="1591292"/>
                <a:ext cx="7408503"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𝑉</m:t>
                          </m:r>
                        </m:e>
                        <m:sup>
                          <m:r>
                            <a:rPr kumimoji="1" lang="en-US" altLang="ja-JP" i="1" smtClean="0">
                              <a:latin typeface="Cambria Math" panose="02040503050406030204" pitchFamily="18" charset="0"/>
                              <a:ea typeface="Cambria Math" panose="02040503050406030204" pitchFamily="18" charset="0"/>
                            </a:rPr>
                            <m:t>𝜋</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𝑠</m:t>
                          </m:r>
                        </m:e>
                      </m:d>
                      <m:r>
                        <a:rPr kumimoji="1" lang="en-US" altLang="ja-JP" i="1">
                          <a:latin typeface="Cambria Math" panose="02040503050406030204" pitchFamily="18" charset="0"/>
                          <a:ea typeface="Cambria Math" panose="02040503050406030204" pitchFamily="18" charset="0"/>
                        </a:rPr>
                        <m:t>=</m:t>
                      </m:r>
                      <m:nary>
                        <m:naryPr>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0</m:t>
                          </m:r>
                        </m:sub>
                        <m:sup>
                          <m:r>
                            <a:rPr kumimoji="1" lang="en-US" altLang="ja-JP" i="1">
                              <a:latin typeface="Cambria Math" panose="02040503050406030204" pitchFamily="18" charset="0"/>
                              <a:ea typeface="Cambria Math" panose="02040503050406030204" pitchFamily="18" charset="0"/>
                            </a:rPr>
                            <m:t>∞</m:t>
                          </m:r>
                        </m:sup>
                        <m:e>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r>
                                <a:rPr kumimoji="1" lang="en-US" altLang="ja-JP" i="1">
                                  <a:latin typeface="Cambria Math" panose="02040503050406030204" pitchFamily="18" charset="0"/>
                                  <a:ea typeface="Cambria Math" panose="02040503050406030204" pitchFamily="18" charset="0"/>
                                </a:rPr>
                                <m:t>𝑡</m:t>
                              </m:r>
                            </m:sup>
                          </m:sSup>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𝔼</m:t>
                              </m:r>
                            </m:e>
                            <m:sub>
                              <m:r>
                                <a:rPr kumimoji="1" lang="en-US" altLang="ja-JP" i="1">
                                  <a:latin typeface="Cambria Math" panose="02040503050406030204" pitchFamily="18" charset="0"/>
                                  <a:ea typeface="Cambria Math" panose="02040503050406030204" pitchFamily="18" charset="0"/>
                                </a:rPr>
                                <m:t>𝑤</m:t>
                              </m:r>
                            </m:sub>
                          </m:sSub>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𝑠</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𝑄𝑠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𝑢</m:t>
                              </m:r>
                            </m:e>
                            <m:sup>
                              <m:r>
                                <a:rPr kumimoji="1" lang="en-US" altLang="ja-JP" i="1">
                                  <a:latin typeface="Cambria Math" panose="02040503050406030204" pitchFamily="18" charset="0"/>
                                  <a:ea typeface="Cambria Math" panose="02040503050406030204" pitchFamily="18" charset="0"/>
                                </a:rPr>
                                <m:t>𝑇</m:t>
                              </m:r>
                            </m:sup>
                          </m:sSup>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𝑅𝑢</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𝑡</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𝛽𝛿</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𝑡</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𝐶</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𝑡</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d>
                            <m:dPr>
                              <m:ctrlPr>
                                <a:rPr kumimoji="1" lang="en-US" altLang="ja-JP" i="1">
                                  <a:latin typeface="Cambria Math" panose="02040503050406030204" pitchFamily="18" charset="0"/>
                                  <a:ea typeface="Cambria Math" panose="02040503050406030204" pitchFamily="18" charset="0"/>
                                </a:rPr>
                              </m:ctrlPr>
                            </m:dPr>
                            <m:e>
                              <m:r>
                                <a:rPr kumimoji="1" lang="en-US" altLang="ja-JP" i="1">
                                  <a:latin typeface="Cambria Math" panose="02040503050406030204" pitchFamily="18" charset="0"/>
                                  <a:ea typeface="Cambria Math" panose="02040503050406030204" pitchFamily="18" charset="0"/>
                                </a:rPr>
                                <m:t>0</m:t>
                              </m:r>
                            </m:e>
                          </m:d>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𝑠</m:t>
                          </m:r>
                          <m:r>
                            <a:rPr kumimoji="1" lang="en-US" altLang="ja-JP" i="1">
                              <a:latin typeface="Cambria Math" panose="02040503050406030204" pitchFamily="18" charset="0"/>
                              <a:ea typeface="Cambria Math" panose="02040503050406030204" pitchFamily="18" charset="0"/>
                            </a:rPr>
                            <m:t>]</m:t>
                          </m:r>
                        </m:e>
                      </m:nary>
                      <m:r>
                        <a:rPr kumimoji="1" lang="en-US" altLang="ja-JP" i="1">
                          <a:latin typeface="Cambria Math" panose="02040503050406030204" pitchFamily="18" charset="0"/>
                        </a:rPr>
                        <m:t>𝑑𝑡</m:t>
                      </m:r>
                    </m:oMath>
                  </m:oMathPara>
                </a14:m>
                <a:endParaRPr kumimoji="1" lang="ja-JP" altLang="en-US">
                  <a:latin typeface="Cambria" panose="02040503050406030204" pitchFamily="18" charset="0"/>
                </a:endParaRPr>
              </a:p>
            </p:txBody>
          </p:sp>
        </mc:Choice>
        <mc:Fallback xmlns="">
          <p:sp>
            <p:nvSpPr>
              <p:cNvPr id="8" name="テキスト ボックス 7">
                <a:extLst>
                  <a:ext uri="{FF2B5EF4-FFF2-40B4-BE49-F238E27FC236}">
                    <a16:creationId xmlns:a16="http://schemas.microsoft.com/office/drawing/2014/main" id="{07D67CA5-8F82-2A40-8EFC-3D11BE5BACF6}"/>
                  </a:ext>
                </a:extLst>
              </p:cNvPr>
              <p:cNvSpPr txBox="1">
                <a:spLocks noRot="1" noChangeAspect="1" noMove="1" noResize="1" noEditPoints="1" noAdjustHandles="1" noChangeArrowheads="1" noChangeShapeType="1" noTextEdit="1"/>
              </p:cNvSpPr>
              <p:nvPr/>
            </p:nvSpPr>
            <p:spPr>
              <a:xfrm>
                <a:off x="878032" y="1591292"/>
                <a:ext cx="7408503" cy="691664"/>
              </a:xfrm>
              <a:prstGeom prst="rect">
                <a:avLst/>
              </a:prstGeom>
              <a:blipFill>
                <a:blip r:embed="rId4"/>
                <a:stretch>
                  <a:fillRect t="-155357" b="-2339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B77A4AF-52D0-CD47-BB09-5BAF4D31036F}"/>
                  </a:ext>
                </a:extLst>
              </p:cNvPr>
              <p:cNvSpPr txBox="1"/>
              <p:nvPr/>
            </p:nvSpPr>
            <p:spPr>
              <a:xfrm>
                <a:off x="1470205" y="2282956"/>
                <a:ext cx="652608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nary>
                        <m:naryPr>
                          <m:chr m:val="∑"/>
                          <m:ctrlPr>
                            <a:rPr kumimoji="1" lang="en-US" altLang="ja-JP" i="1" smtClean="0">
                              <a:solidFill>
                                <a:schemeClr val="tx1"/>
                              </a:solidFill>
                              <a:latin typeface="Cambria Math" panose="02040503050406030204" pitchFamily="18" charset="0"/>
                              <a:ea typeface="Cambria Math" panose="02040503050406030204" pitchFamily="18" charset="0"/>
                            </a:rPr>
                          </m:ctrlPr>
                        </m:naryPr>
                        <m:sub>
                          <m:r>
                            <m:rPr>
                              <m:brk m:alnAt="23"/>
                            </m:rPr>
                            <a:rPr kumimoji="1" lang="en-US" altLang="ja-JP" b="0" i="1" smtClean="0">
                              <a:solidFill>
                                <a:schemeClr val="tx1"/>
                              </a:solidFill>
                              <a:latin typeface="Cambria Math" panose="02040503050406030204" pitchFamily="18" charset="0"/>
                              <a:ea typeface="Cambria Math" panose="02040503050406030204" pitchFamily="18" charset="0"/>
                            </a:rPr>
                            <m:t>𝑖</m:t>
                          </m:r>
                          <m:r>
                            <a:rPr kumimoji="1" lang="en-US" altLang="ja-JP" b="0" i="1" smtClean="0">
                              <a:solidFill>
                                <a:schemeClr val="tx1"/>
                              </a:solidFill>
                              <a:latin typeface="Cambria Math" panose="02040503050406030204" pitchFamily="18" charset="0"/>
                              <a:ea typeface="Cambria Math" panose="02040503050406030204" pitchFamily="18" charset="0"/>
                            </a:rPr>
                            <m:t>=0</m:t>
                          </m:r>
                        </m:sub>
                        <m:sup>
                          <m:r>
                            <a:rPr kumimoji="1" lang="en-US" altLang="ja-JP" i="1" smtClean="0">
                              <a:solidFill>
                                <a:schemeClr val="tx1"/>
                              </a:solidFill>
                              <a:latin typeface="Cambria Math" panose="02040503050406030204" pitchFamily="18" charset="0"/>
                              <a:ea typeface="Cambria Math" panose="02040503050406030204" pitchFamily="18" charset="0"/>
                            </a:rPr>
                            <m:t>∞</m:t>
                          </m:r>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𝑡</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sSup>
                          <m:nary>
                            <m:naryPr>
                              <m:ctrlPr>
                                <a:rPr kumimoji="1" lang="ja-JP" altLang="en-US" i="1" smtClean="0">
                                  <a:solidFill>
                                    <a:schemeClr val="tx1"/>
                                  </a:solidFill>
                                  <a:latin typeface="Cambria Math" panose="02040503050406030204" pitchFamily="18" charset="0"/>
                                </a:rPr>
                              </m:ctrlPr>
                            </m:naryPr>
                            <m:sub>
                              <m:r>
                                <m:rPr>
                                  <m:brk m:alnAt="23"/>
                                </m:rPr>
                                <a:rPr kumimoji="1" lang="en-US" altLang="ja-JP" i="1">
                                  <a:solidFill>
                                    <a:schemeClr val="tx1"/>
                                  </a:solidFill>
                                  <a:latin typeface="Cambria Math" panose="02040503050406030204" pitchFamily="18" charset="0"/>
                                </a:rPr>
                                <m:t>0</m:t>
                              </m:r>
                            </m:sub>
                            <m:sup>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i="1" smtClean="0">
                                      <a:solidFill>
                                        <a:schemeClr val="tx1"/>
                                      </a:solidFill>
                                      <a:latin typeface="Cambria Math" panose="02040503050406030204" pitchFamily="18" charset="0"/>
                                      <a:ea typeface="Cambria Math" panose="02040503050406030204" pitchFamily="18" charset="0"/>
                                    </a:rPr>
                                    <m:t>𝜏</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sup>
                            <m:e>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𝑒</m:t>
                                  </m:r>
                                </m:e>
                                <m:sup>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𝛼</m:t>
                                  </m:r>
                                  <m:r>
                                    <a:rPr kumimoji="1" lang="en-US" altLang="ja-JP" i="1">
                                      <a:solidFill>
                                        <a:schemeClr val="tx1"/>
                                      </a:solidFill>
                                      <a:latin typeface="Cambria Math" panose="02040503050406030204" pitchFamily="18" charset="0"/>
                                      <a:ea typeface="Cambria Math" panose="02040503050406030204" pitchFamily="18" charset="0"/>
                                    </a:rPr>
                                    <m:t>𝑡</m:t>
                                  </m:r>
                                </m:sup>
                              </m:sSup>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𝔼</m:t>
                                  </m:r>
                                </m:e>
                                <m:sub>
                                  <m:r>
                                    <a:rPr kumimoji="1" lang="en-US" altLang="ja-JP" i="1">
                                      <a:solidFill>
                                        <a:schemeClr val="tx1"/>
                                      </a:solidFill>
                                      <a:latin typeface="Cambria Math" panose="02040503050406030204" pitchFamily="18" charset="0"/>
                                      <a:ea typeface="Cambria Math" panose="02040503050406030204" pitchFamily="18" charset="0"/>
                                    </a:rPr>
                                    <m:t>𝑤</m:t>
                                  </m:r>
                                </m:sub>
                              </m:sSub>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r>
                                    <a:rPr kumimoji="1" lang="en-US" altLang="ja-JP" i="1">
                                      <a:solidFill>
                                        <a:schemeClr val="tx1"/>
                                      </a:solidFill>
                                      <a:latin typeface="Cambria Math" panose="02040503050406030204" pitchFamily="18" charset="0"/>
                                      <a:ea typeface="Cambria Math" panose="02040503050406030204" pitchFamily="18" charset="0"/>
                                    </a:rPr>
                                    <m:t>𝑠</m:t>
                                  </m:r>
                                </m:e>
                                <m:sup>
                                  <m:r>
                                    <a:rPr kumimoji="1" lang="en-US" altLang="ja-JP" i="1">
                                      <a:solidFill>
                                        <a:schemeClr val="tx1"/>
                                      </a:solidFill>
                                      <a:latin typeface="Cambria Math" panose="02040503050406030204" pitchFamily="18" charset="0"/>
                                      <a:ea typeface="Cambria Math" panose="02040503050406030204" pitchFamily="18" charset="0"/>
                                    </a:rPr>
                                    <m:t>𝑇</m:t>
                                  </m:r>
                                </m:sup>
                              </m:sSup>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𝑄𝑠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𝑡</m:t>
                                  </m:r>
                                </m:e>
                              </m:d>
                              <m:r>
                                <a:rPr kumimoji="1" lang="en-US" altLang="ja-JP" i="1">
                                  <a:solidFill>
                                    <a:schemeClr val="tx1"/>
                                  </a:solidFill>
                                  <a:latin typeface="Cambria Math" panose="02040503050406030204" pitchFamily="18" charset="0"/>
                                  <a:ea typeface="Cambria Math" panose="02040503050406030204" pitchFamily="18" charset="0"/>
                                </a:rPr>
                                <m:t>+</m:t>
                              </m:r>
                              <m:sSup>
                                <m:sSupPr>
                                  <m:ctrlPr>
                                    <a:rPr kumimoji="1" lang="en-US" altLang="ja-JP" i="1">
                                      <a:solidFill>
                                        <a:schemeClr val="tx1"/>
                                      </a:solidFill>
                                      <a:latin typeface="Cambria Math" panose="02040503050406030204" pitchFamily="18" charset="0"/>
                                      <a:ea typeface="Cambria Math" panose="02040503050406030204" pitchFamily="18" charset="0"/>
                                    </a:rPr>
                                  </m:ctrlPr>
                                </m:sSupPr>
                                <m:e>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e>
                                <m:sup>
                                  <m:r>
                                    <a:rPr kumimoji="1" lang="en-US" altLang="ja-JP" i="1">
                                      <a:solidFill>
                                        <a:schemeClr val="tx1"/>
                                      </a:solidFill>
                                      <a:latin typeface="Cambria Math" panose="02040503050406030204" pitchFamily="18" charset="0"/>
                                      <a:ea typeface="Cambria Math" panose="02040503050406030204" pitchFamily="18" charset="0"/>
                                    </a:rPr>
                                    <m:t>𝑇</m:t>
                                  </m:r>
                                </m:sup>
                              </m:sSup>
                              <m:r>
                                <a:rPr kumimoji="1" lang="en-US" altLang="ja-JP" i="1">
                                  <a:solidFill>
                                    <a:schemeClr val="tx1"/>
                                  </a:solidFill>
                                  <a:latin typeface="Cambria Math" panose="02040503050406030204" pitchFamily="18" charset="0"/>
                                  <a:ea typeface="Cambria Math" panose="02040503050406030204" pitchFamily="18" charset="0"/>
                                </a:rPr>
                                <m:t>𝑅</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𝛽</m:t>
                              </m:r>
                              <m:r>
                                <a:rPr kumimoji="1" lang="en-US" altLang="ja-JP" i="1">
                                  <a:solidFill>
                                    <a:schemeClr val="tx1"/>
                                  </a:solidFill>
                                  <a:latin typeface="Cambria Math" panose="02040503050406030204" pitchFamily="18" charset="0"/>
                                  <a:ea typeface="Cambria Math" panose="02040503050406030204" pitchFamily="18" charset="0"/>
                                </a:rPr>
                                <m:t>|</m:t>
                              </m:r>
                              <m:r>
                                <a:rPr kumimoji="1" lang="en-US" altLang="ja-JP" i="1">
                                  <a:solidFill>
                                    <a:schemeClr val="tx1"/>
                                  </a:solidFill>
                                  <a:latin typeface="Cambria Math" panose="02040503050406030204" pitchFamily="18" charset="0"/>
                                  <a:ea typeface="Cambria Math" panose="02040503050406030204" pitchFamily="18" charset="0"/>
                                </a:rPr>
                                <m:t>𝑠</m:t>
                              </m:r>
                              <m:d>
                                <m:dPr>
                                  <m:ctrlPr>
                                    <a:rPr kumimoji="1" lang="en-US" altLang="ja-JP" i="1">
                                      <a:solidFill>
                                        <a:schemeClr val="tx1"/>
                                      </a:solidFill>
                                      <a:latin typeface="Cambria Math" panose="02040503050406030204" pitchFamily="18" charset="0"/>
                                      <a:ea typeface="Cambria Math" panose="02040503050406030204" pitchFamily="18" charset="0"/>
                                    </a:rPr>
                                  </m:ctrlPr>
                                </m:dPr>
                                <m:e>
                                  <m:r>
                                    <a:rPr kumimoji="1" lang="en-US" altLang="ja-JP" i="1">
                                      <a:solidFill>
                                        <a:schemeClr val="tx1"/>
                                      </a:solidFill>
                                      <a:latin typeface="Cambria Math" panose="02040503050406030204" pitchFamily="18" charset="0"/>
                                      <a:ea typeface="Cambria Math" panose="02040503050406030204" pitchFamily="18" charset="0"/>
                                    </a:rPr>
                                    <m:t>0</m:t>
                                  </m:r>
                                </m:e>
                              </m:d>
                              <m:r>
                                <a:rPr kumimoji="1" lang="en-US" altLang="ja-JP" i="1">
                                  <a:solidFill>
                                    <a:schemeClr val="tx1"/>
                                  </a:solidFill>
                                  <a:latin typeface="Cambria Math" panose="02040503050406030204" pitchFamily="18" charset="0"/>
                                  <a:ea typeface="Cambria Math" panose="02040503050406030204" pitchFamily="18" charset="0"/>
                                </a:rPr>
                                <m:t>=</m:t>
                              </m:r>
                              <m:sSub>
                                <m:sSubPr>
                                  <m:ctrlPr>
                                    <a:rPr kumimoji="1" lang="en-US" altLang="ja-JP" i="1" smtClean="0">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𝑠</m:t>
                                  </m:r>
                                </m:e>
                                <m:sub>
                                  <m:r>
                                    <a:rPr kumimoji="1" lang="en-US" altLang="ja-JP" b="0" i="1" smtClean="0">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ea typeface="Cambria Math" panose="02040503050406030204" pitchFamily="18" charset="0"/>
                                </a:rPr>
                                <m:t>]</m:t>
                              </m:r>
                            </m:e>
                          </m:nary>
                          <m:r>
                            <a:rPr kumimoji="1" lang="en-US" altLang="ja-JP" i="1">
                              <a:solidFill>
                                <a:schemeClr val="tx1"/>
                              </a:solidFill>
                              <a:latin typeface="Cambria Math" panose="02040503050406030204" pitchFamily="18" charset="0"/>
                            </a:rPr>
                            <m:t>𝑑𝑡</m:t>
                          </m:r>
                        </m:e>
                      </m:nary>
                    </m:oMath>
                  </m:oMathPara>
                </a14:m>
                <a:endParaRPr kumimoji="1" lang="ja-JP" altLang="en-US">
                  <a:latin typeface="Cambria" panose="02040503050406030204" pitchFamily="18" charset="0"/>
                </a:endParaRPr>
              </a:p>
            </p:txBody>
          </p:sp>
        </mc:Choice>
        <mc:Fallback xmlns="">
          <p:sp>
            <p:nvSpPr>
              <p:cNvPr id="9" name="テキスト ボックス 8">
                <a:extLst>
                  <a:ext uri="{FF2B5EF4-FFF2-40B4-BE49-F238E27FC236}">
                    <a16:creationId xmlns:a16="http://schemas.microsoft.com/office/drawing/2014/main" id="{DB77A4AF-52D0-CD47-BB09-5BAF4D31036F}"/>
                  </a:ext>
                </a:extLst>
              </p:cNvPr>
              <p:cNvSpPr txBox="1">
                <a:spLocks noRot="1" noChangeAspect="1" noMove="1" noResize="1" noEditPoints="1" noAdjustHandles="1" noChangeArrowheads="1" noChangeShapeType="1" noTextEdit="1"/>
              </p:cNvSpPr>
              <p:nvPr/>
            </p:nvSpPr>
            <p:spPr>
              <a:xfrm>
                <a:off x="1470205" y="2282956"/>
                <a:ext cx="6526082" cy="847861"/>
              </a:xfrm>
              <a:prstGeom prst="rect">
                <a:avLst/>
              </a:prstGeom>
              <a:blipFill>
                <a:blip r:embed="rId5"/>
                <a:stretch>
                  <a:fillRect l="-5825" t="-123881" b="-185075"/>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FA1A9FFE-25E3-5C42-A7C7-423B2D8BFC81}"/>
              </a:ext>
            </a:extLst>
          </p:cNvPr>
          <p:cNvCxnSpPr>
            <a:cxnSpLocks/>
          </p:cNvCxnSpPr>
          <p:nvPr/>
        </p:nvCxnSpPr>
        <p:spPr>
          <a:xfrm>
            <a:off x="2828554" y="3023940"/>
            <a:ext cx="492603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11780EA-89DD-774D-9AED-50EF5F67C564}"/>
                  </a:ext>
                </a:extLst>
              </p:cNvPr>
              <p:cNvSpPr txBox="1"/>
              <p:nvPr/>
            </p:nvSpPr>
            <p:spPr>
              <a:xfrm>
                <a:off x="5575208" y="3065031"/>
                <a:ext cx="2435026" cy="369332"/>
              </a:xfrm>
              <a:prstGeom prst="rect">
                <a:avLst/>
              </a:prstGeom>
              <a:noFill/>
            </p:spPr>
            <p:txBody>
              <a:bodyPr wrap="none" rtlCol="0">
                <a:spAutoFit/>
              </a:bodyPr>
              <a:lstStyle/>
              <a:p>
                <a:r>
                  <a:rPr lang="ja-JP" altLang="en-US">
                    <a:solidFill>
                      <a:schemeClr val="tx1"/>
                    </a:solidFill>
                  </a:rPr>
                  <a:t>コスト</a:t>
                </a:r>
                <a:r>
                  <a:rPr kumimoji="1" lang="ja-JP" altLang="en-US">
                    <a:solidFill>
                      <a:schemeClr val="tx1"/>
                    </a:solidFill>
                  </a:rPr>
                  <a:t>関数</a:t>
                </a:r>
                <a14:m>
                  <m:oMath xmlns:m="http://schemas.openxmlformats.org/officeDocument/2006/math">
                    <m:r>
                      <a:rPr kumimoji="1" lang="en-US" altLang="ja-JP" i="1">
                        <a:solidFill>
                          <a:schemeClr val="tx1"/>
                        </a:solidFill>
                        <a:latin typeface="Cambria Math" panose="02040503050406030204" pitchFamily="18" charset="0"/>
                      </a:rPr>
                      <m:t>𝑟</m:t>
                    </m:r>
                    <m:d>
                      <m:dPr>
                        <m:ctrlPr>
                          <a:rPr kumimoji="1" lang="en-US" altLang="ja-JP" i="1">
                            <a:solidFill>
                              <a:schemeClr val="tx1"/>
                            </a:solidFill>
                            <a:latin typeface="Cambria Math" panose="02040503050406030204" pitchFamily="18" charset="0"/>
                          </a:rPr>
                        </m:ctrlPr>
                      </m:dPr>
                      <m:e>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𝑠</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b="0" i="1" smtClean="0">
                                <a:solidFill>
                                  <a:schemeClr val="tx1"/>
                                </a:solidFill>
                                <a:latin typeface="Cambria Math" panose="02040503050406030204" pitchFamily="18" charset="0"/>
                                <a:ea typeface="Cambria Math" panose="02040503050406030204" pitchFamily="18" charset="0"/>
                              </a:rPr>
                              <m:t>𝑢</m:t>
                            </m:r>
                          </m:e>
                          <m:sub>
                            <m:r>
                              <a:rPr kumimoji="1" lang="en-US" altLang="ja-JP" i="1">
                                <a:solidFill>
                                  <a:schemeClr val="tx1"/>
                                </a:solidFill>
                                <a:latin typeface="Cambria Math" panose="02040503050406030204" pitchFamily="18" charset="0"/>
                                <a:ea typeface="Cambria Math" panose="02040503050406030204" pitchFamily="18" charset="0"/>
                              </a:rPr>
                              <m:t>𝑖</m:t>
                            </m:r>
                          </m:sub>
                        </m:sSub>
                        <m:r>
                          <a:rPr kumimoji="1" lang="en-US" altLang="ja-JP" i="1">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ea typeface="Cambria Math" panose="02040503050406030204" pitchFamily="18" charset="0"/>
                          </a:rPr>
                          <m:t> </m:t>
                        </m:r>
                        <m:sSub>
                          <m:sSubPr>
                            <m:ctrlPr>
                              <a:rPr kumimoji="1" lang="en-US" altLang="ja-JP" i="1">
                                <a:solidFill>
                                  <a:schemeClr val="tx1"/>
                                </a:solidFill>
                                <a:latin typeface="Cambria Math" panose="02040503050406030204" pitchFamily="18" charset="0"/>
                                <a:ea typeface="Cambria Math" panose="02040503050406030204" pitchFamily="18" charset="0"/>
                              </a:rPr>
                            </m:ctrlPr>
                          </m:sSubPr>
                          <m:e>
                            <m:r>
                              <a:rPr kumimoji="1" lang="en-US" altLang="ja-JP" i="1">
                                <a:solidFill>
                                  <a:schemeClr val="tx1"/>
                                </a:solidFill>
                                <a:latin typeface="Cambria Math" panose="02040503050406030204" pitchFamily="18" charset="0"/>
                                <a:ea typeface="Cambria Math" panose="02040503050406030204" pitchFamily="18" charset="0"/>
                              </a:rPr>
                              <m:t>𝜏</m:t>
                            </m:r>
                          </m:e>
                          <m:sub>
                            <m:r>
                              <a:rPr kumimoji="1" lang="en-US" altLang="ja-JP" i="1">
                                <a:solidFill>
                                  <a:schemeClr val="tx1"/>
                                </a:solidFill>
                                <a:latin typeface="Cambria Math" panose="02040503050406030204" pitchFamily="18" charset="0"/>
                                <a:ea typeface="Cambria Math" panose="02040503050406030204" pitchFamily="18" charset="0"/>
                              </a:rPr>
                              <m:t>𝑖</m:t>
                            </m:r>
                          </m:sub>
                        </m:sSub>
                      </m:e>
                    </m:d>
                  </m:oMath>
                </a14:m>
                <a:endParaRPr kumimoji="1" lang="ja-JP" altLang="en-US">
                  <a:latin typeface="Cambria" panose="02040503050406030204" pitchFamily="18" charset="0"/>
                </a:endParaRPr>
              </a:p>
            </p:txBody>
          </p:sp>
        </mc:Choice>
        <mc:Fallback xmlns="">
          <p:sp>
            <p:nvSpPr>
              <p:cNvPr id="13" name="テキスト ボックス 12">
                <a:extLst>
                  <a:ext uri="{FF2B5EF4-FFF2-40B4-BE49-F238E27FC236}">
                    <a16:creationId xmlns:a16="http://schemas.microsoft.com/office/drawing/2014/main" id="{011780EA-89DD-774D-9AED-50EF5F67C564}"/>
                  </a:ext>
                </a:extLst>
              </p:cNvPr>
              <p:cNvSpPr txBox="1">
                <a:spLocks noRot="1" noChangeAspect="1" noMove="1" noResize="1" noEditPoints="1" noAdjustHandles="1" noChangeArrowheads="1" noChangeShapeType="1" noTextEdit="1"/>
              </p:cNvSpPr>
              <p:nvPr/>
            </p:nvSpPr>
            <p:spPr>
              <a:xfrm>
                <a:off x="5575208" y="3065031"/>
                <a:ext cx="2435026" cy="369332"/>
              </a:xfrm>
              <a:prstGeom prst="rect">
                <a:avLst/>
              </a:prstGeom>
              <a:blipFill>
                <a:blip r:embed="rId6"/>
                <a:stretch>
                  <a:fillRect l="-2073"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29F2044-8E27-C246-B179-1A04171C970F}"/>
                  </a:ext>
                </a:extLst>
              </p:cNvPr>
              <p:cNvSpPr txBox="1"/>
              <p:nvPr/>
            </p:nvSpPr>
            <p:spPr>
              <a:xfrm>
                <a:off x="878032" y="4259302"/>
                <a:ext cx="6995698" cy="403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𝑟</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sSup>
                        <m:sSupPr>
                          <m:ctrlPr>
                            <a:rPr kumimoji="1" lang="en-US" altLang="ja-JP" sz="2000" b="0" i="1" smtClean="0">
                              <a:solidFill>
                                <a:srgbClr val="FF0000"/>
                              </a:solidFill>
                              <a:latin typeface="Cambria Math" panose="02040503050406030204" pitchFamily="18" charset="0"/>
                            </a:rPr>
                          </m:ctrlPr>
                        </m:sSupPr>
                        <m:e>
                          <m:r>
                            <a:rPr kumimoji="1" lang="en-US" altLang="ja-JP" sz="2000" b="0" i="1" smtClean="0">
                              <a:solidFill>
                                <a:srgbClr val="FF0000"/>
                              </a:solidFill>
                              <a:latin typeface="Cambria Math" panose="02040503050406030204" pitchFamily="18" charset="0"/>
                            </a:rPr>
                            <m:t>𝑒</m:t>
                          </m:r>
                        </m:e>
                        <m:sup>
                          <m:r>
                            <a:rPr kumimoji="1" lang="en-US" altLang="ja-JP" sz="2000" b="0" i="1" smtClean="0">
                              <a:solidFill>
                                <a:srgbClr val="FF0000"/>
                              </a:solidFill>
                              <a:latin typeface="Cambria Math" panose="02040503050406030204" pitchFamily="18" charset="0"/>
                            </a:rPr>
                            <m:t>−</m:t>
                          </m:r>
                          <m:r>
                            <a:rPr kumimoji="1" lang="en-US" altLang="ja-JP" sz="2000" b="0" i="1" smtClean="0">
                              <a:solidFill>
                                <a:srgbClr val="FF0000"/>
                              </a:solidFill>
                              <a:latin typeface="Cambria Math" panose="02040503050406030204" pitchFamily="18" charset="0"/>
                              <a:ea typeface="Cambria Math" panose="02040503050406030204" pitchFamily="18" charset="0"/>
                            </a:rPr>
                            <m:t>𝛼𝜏</m:t>
                          </m:r>
                        </m:sup>
                      </m:sSup>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𝔼</m:t>
                          </m:r>
                        </m:e>
                        <m:sub>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sub>
                      </m:sSub>
                      <m:d>
                        <m:dPr>
                          <m:begChr m:val="["/>
                          <m:endChr m:val="]"/>
                          <m:ctrlPr>
                            <a:rPr kumimoji="1" lang="en-US" altLang="ja-JP" sz="2000" b="0" i="1" smtClean="0">
                              <a:latin typeface="Cambria Math" panose="02040503050406030204" pitchFamily="18" charset="0"/>
                            </a:rPr>
                          </m:ctrlPr>
                        </m:dPr>
                        <m:e>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en-US" altLang="ja-JP" sz="2000" b="0" i="1" smtClean="0">
                                  <a:latin typeface="Cambria Math" panose="02040503050406030204" pitchFamily="18" charset="0"/>
                                  <a:ea typeface="Cambria Math" panose="02040503050406030204" pitchFamily="18" charset="0"/>
                                </a:rPr>
                                <m:t>𝜋</m:t>
                              </m:r>
                            </m:sup>
                          </m:sSup>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m:t>
                              </m:r>
                            </m:sup>
                          </m:sSup>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𝜋</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𝑠</m:t>
                              </m:r>
                            </m:e>
                            <m:sup>
                              <m:r>
                                <a:rPr kumimoji="1" lang="en-US" altLang="ja-JP" sz="2000" i="1">
                                  <a:latin typeface="Cambria Math" panose="02040503050406030204" pitchFamily="18" charset="0"/>
                                </a:rPr>
                                <m:t>′</m:t>
                              </m:r>
                            </m:sup>
                          </m:sSup>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𝑠</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𝑢</m:t>
                              </m:r>
                              <m:r>
                                <a:rPr kumimoji="1" lang="en-US" altLang="ja-JP" sz="2000" i="1">
                                  <a:latin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𝜏</m:t>
                              </m:r>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rPr>
                            <m:t>)</m:t>
                          </m:r>
                        </m:e>
                      </m:d>
                    </m:oMath>
                  </m:oMathPara>
                </a14:m>
                <a:endParaRPr kumimoji="1" lang="ja-JP" altLang="en-US" sz="2000">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C29F2044-8E27-C246-B179-1A04171C970F}"/>
                  </a:ext>
                </a:extLst>
              </p:cNvPr>
              <p:cNvSpPr txBox="1">
                <a:spLocks noRot="1" noChangeAspect="1" noMove="1" noResize="1" noEditPoints="1" noAdjustHandles="1" noChangeArrowheads="1" noChangeShapeType="1" noTextEdit="1"/>
              </p:cNvSpPr>
              <p:nvPr/>
            </p:nvSpPr>
            <p:spPr>
              <a:xfrm>
                <a:off x="878032" y="4259302"/>
                <a:ext cx="6995698" cy="403765"/>
              </a:xfrm>
              <a:prstGeom prst="rect">
                <a:avLst/>
              </a:prstGeom>
              <a:blipFill>
                <a:blip r:embed="rId7"/>
                <a:stretch>
                  <a:fillRect b="-1212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51FEA713-3EF7-214D-82E9-016084480DC8}"/>
              </a:ext>
            </a:extLst>
          </p:cNvPr>
          <p:cNvSpPr>
            <a:spLocks noGrp="1"/>
          </p:cNvSpPr>
          <p:nvPr>
            <p:ph type="sldNum" sz="quarter" idx="12"/>
          </p:nvPr>
        </p:nvSpPr>
        <p:spPr/>
        <p:txBody>
          <a:bodyPr/>
          <a:lstStyle/>
          <a:p>
            <a:fld id="{5D57FD6B-29A3-3249-A29F-ABF600A8FF13}" type="slidenum">
              <a:rPr kumimoji="1" lang="ja-JP" altLang="en-US" smtClean="0"/>
              <a:t>6</a:t>
            </a:fld>
            <a:r>
              <a:rPr kumimoji="1" lang="en-US" altLang="ja-JP"/>
              <a:t>/14</a:t>
            </a:r>
            <a:endParaRPr kumimoji="1" lang="en-US" altLang="ja-JP" dirty="0"/>
          </a:p>
        </p:txBody>
      </p:sp>
    </p:spTree>
    <p:extLst>
      <p:ext uri="{BB962C8B-B14F-4D97-AF65-F5344CB8AC3E}">
        <p14:creationId xmlns:p14="http://schemas.microsoft.com/office/powerpoint/2010/main" val="419560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9706E44-C5E1-C341-AECA-EBB08D9508D9}"/>
                  </a:ext>
                </a:extLst>
              </p:cNvPr>
              <p:cNvSpPr>
                <a:spLocks noGrp="1"/>
              </p:cNvSpPr>
              <p:nvPr>
                <p:ph idx="1"/>
              </p:nvPr>
            </p:nvSpPr>
            <p:spPr>
              <a:xfrm>
                <a:off x="335572" y="1103023"/>
                <a:ext cx="8480182" cy="5006090"/>
              </a:xfrm>
            </p:spPr>
            <p:txBody>
              <a:bodyPr/>
              <a:lstStyle/>
              <a:p>
                <a:r>
                  <a:rPr lang="ja-JP" altLang="en-US"/>
                  <a:t>最適セルフトリガー制御問題に対する決定的方策勾配</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lvl="1"/>
                <a14:m>
                  <m:oMath xmlns:m="http://schemas.openxmlformats.org/officeDocument/2006/math">
                    <m:r>
                      <m:rPr>
                        <m:sty m:val="p"/>
                      </m:rPr>
                      <a:rPr kumimoji="1" lang="en-US" altLang="ja-JP" b="0" i="0" smtClean="0">
                        <a:latin typeface="Cambria Math" panose="02040503050406030204" pitchFamily="18" charset="0"/>
                      </a:rPr>
                      <m:t>Pr</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𝜋</m:t>
                    </m:r>
                    <m:r>
                      <a:rPr kumimoji="1" lang="en-US" altLang="ja-JP" b="0" i="1" smtClean="0">
                        <a:latin typeface="Cambria Math" panose="02040503050406030204" pitchFamily="18" charset="0"/>
                      </a:rPr>
                      <m:t>)</m:t>
                    </m:r>
                  </m:oMath>
                </a14:m>
                <a:r>
                  <a:rPr kumimoji="1" lang="en-US" altLang="ja-JP" dirty="0"/>
                  <a:t>: </a:t>
                </a:r>
                <a:r>
                  <a:rPr kumimoji="1" lang="ja-JP" altLang="en-US"/>
                  <a:t>状態</a:t>
                </a:r>
                <a14:m>
                  <m:oMath xmlns:m="http://schemas.openxmlformats.org/officeDocument/2006/math">
                    <m:r>
                      <a:rPr kumimoji="1" lang="en-US" altLang="ja-JP" b="0" i="1" smtClean="0">
                        <a:latin typeface="Cambria Math" panose="02040503050406030204" pitchFamily="18" charset="0"/>
                      </a:rPr>
                      <m:t>𝑠</m:t>
                    </m:r>
                  </m:oMath>
                </a14:m>
                <a:r>
                  <a:rPr kumimoji="1" lang="ja-JP" altLang="en-US"/>
                  <a:t>から方策</a:t>
                </a:r>
                <a14:m>
                  <m:oMath xmlns:m="http://schemas.openxmlformats.org/officeDocument/2006/math">
                    <m:r>
                      <a:rPr kumimoji="1" lang="ja-JP" altLang="en-US" i="1" smtClean="0">
                        <a:latin typeface="Cambria Math" panose="02040503050406030204" pitchFamily="18" charset="0"/>
                      </a:rPr>
                      <m:t>𝜋</m:t>
                    </m:r>
                  </m:oMath>
                </a14:m>
                <a:r>
                  <a:rPr kumimoji="1" lang="ja-JP" altLang="en-US"/>
                  <a:t>で</a:t>
                </a:r>
                <a14:m>
                  <m:oMath xmlns:m="http://schemas.openxmlformats.org/officeDocument/2006/math">
                    <m:r>
                      <a:rPr lang="en-US" altLang="ja-JP" b="0" i="1" smtClean="0">
                        <a:latin typeface="Cambria Math" panose="02040503050406030204" pitchFamily="18" charset="0"/>
                      </a:rPr>
                      <m:t>𝑖</m:t>
                    </m:r>
                  </m:oMath>
                </a14:m>
                <a:r>
                  <a:rPr kumimoji="1" lang="ja-JP" altLang="en-US"/>
                  <a:t>ステップ制御して</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kumimoji="1" lang="ja-JP" altLang="en-US"/>
                  <a:t>にいる確率</a:t>
                </a:r>
                <a:endParaRPr kumimoji="1" lang="en-US" altLang="ja-JP" dirty="0"/>
              </a:p>
              <a:p>
                <a:pPr lvl="1"/>
                <a:endParaRPr lang="en-US" altLang="ja-JP" dirty="0"/>
              </a:p>
              <a:p>
                <a:pPr lvl="1"/>
                <a:r>
                  <a:rPr kumimoji="1" lang="ja-JP" altLang="en-US"/>
                  <a:t>方策</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𝜋</m:t>
                        </m:r>
                      </m:e>
                      <m:sub>
                        <m:r>
                          <a:rPr lang="en-US" altLang="ja-JP" i="1">
                            <a:latin typeface="Cambria Math" panose="02040503050406030204" pitchFamily="18" charset="0"/>
                            <a:ea typeface="Cambria Math" panose="02040503050406030204" pitchFamily="18" charset="0"/>
                          </a:rPr>
                          <m:t>𝜃</m:t>
                        </m:r>
                      </m:sub>
                    </m:sSub>
                  </m:oMath>
                </a14:m>
                <a:r>
                  <a:rPr kumimoji="1" lang="ja-JP" altLang="en-US"/>
                  <a:t>での制御パス</a:t>
                </a:r>
                <a14:m>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m:t>
                    </m:r>
                  </m:oMath>
                </a14:m>
                <a:r>
                  <a:rPr kumimoji="1" lang="ja-JP" altLang="en-US"/>
                  <a:t>に対する</a:t>
                </a:r>
                <a:r>
                  <a:rPr kumimoji="1" lang="ja-JP" altLang="en-US">
                    <a:solidFill>
                      <a:schemeClr val="accent1">
                        <a:lumMod val="75000"/>
                      </a:schemeClr>
                    </a:solidFill>
                  </a:rPr>
                  <a:t>青文字部</a:t>
                </a:r>
                <a:r>
                  <a:rPr kumimoji="1" lang="ja-JP" altLang="en-US"/>
                  <a:t>の和の期待値</a:t>
                </a:r>
                <a:endParaRPr kumimoji="1" lang="en-US" altLang="ja-JP" dirty="0"/>
              </a:p>
              <a:p>
                <a:pPr lvl="2"/>
                <a:r>
                  <a:rPr lang="ja-JP" altLang="en-US"/>
                  <a:t>方策更新毎に、何本ものパスをシミュレーションするのは非現実的</a:t>
                </a:r>
                <a:endParaRPr kumimoji="1" lang="en-US" altLang="ja-JP" dirty="0"/>
              </a:p>
              <a:p>
                <a:pPr lvl="1"/>
                <a:endParaRPr lang="en-US" altLang="ja-JP" dirty="0"/>
              </a:p>
            </p:txBody>
          </p:sp>
        </mc:Choice>
        <mc:Fallback xmlns="">
          <p:sp>
            <p:nvSpPr>
              <p:cNvPr id="2" name="コンテンツ プレースホルダー 1">
                <a:extLst>
                  <a:ext uri="{FF2B5EF4-FFF2-40B4-BE49-F238E27FC236}">
                    <a16:creationId xmlns:a16="http://schemas.microsoft.com/office/drawing/2014/main" id="{49706E44-C5E1-C341-AECA-EBB08D9508D9}"/>
                  </a:ext>
                </a:extLst>
              </p:cNvPr>
              <p:cNvSpPr>
                <a:spLocks noGrp="1" noRot="1" noChangeAspect="1" noMove="1" noResize="1" noEditPoints="1" noAdjustHandles="1" noChangeArrowheads="1" noChangeShapeType="1" noTextEdit="1"/>
              </p:cNvSpPr>
              <p:nvPr>
                <p:ph idx="1"/>
              </p:nvPr>
            </p:nvSpPr>
            <p:spPr>
              <a:xfrm>
                <a:off x="335572" y="1103023"/>
                <a:ext cx="8480182" cy="5006090"/>
              </a:xfrm>
              <a:blipFill>
                <a:blip r:embed="rId2"/>
                <a:stretch>
                  <a:fillRect l="-598" t="-1266"/>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2FBC3484-4A58-4542-AD83-B3827D9D392A}"/>
              </a:ext>
            </a:extLst>
          </p:cNvPr>
          <p:cNvSpPr>
            <a:spLocks noGrp="1"/>
          </p:cNvSpPr>
          <p:nvPr>
            <p:ph type="title"/>
          </p:nvPr>
        </p:nvSpPr>
        <p:spPr/>
        <p:txBody>
          <a:bodyPr/>
          <a:lstStyle/>
          <a:p>
            <a:r>
              <a:rPr kumimoji="1" lang="ja-JP" altLang="en-US"/>
              <a:t>本研究での主結果</a:t>
            </a:r>
          </a:p>
        </p:txBody>
      </p:sp>
      <p:sp>
        <p:nvSpPr>
          <p:cNvPr id="4" name="日付プレースホルダー 3">
            <a:extLst>
              <a:ext uri="{FF2B5EF4-FFF2-40B4-BE49-F238E27FC236}">
                <a16:creationId xmlns:a16="http://schemas.microsoft.com/office/drawing/2014/main" id="{41B5B66C-A0A9-1843-B8F7-122C116D8BCC}"/>
              </a:ext>
            </a:extLst>
          </p:cNvPr>
          <p:cNvSpPr>
            <a:spLocks noGrp="1"/>
          </p:cNvSpPr>
          <p:nvPr>
            <p:ph type="dt" sz="half" idx="10"/>
          </p:nvPr>
        </p:nvSpPr>
        <p:spPr/>
        <p:txBody>
          <a:bodyPr/>
          <a:lstStyle/>
          <a:p>
            <a:r>
              <a:rPr kumimoji="1" lang="en-US" altLang="ja-JP"/>
              <a:t>2021/2/9</a:t>
            </a:r>
            <a:endParaRPr kumimoji="1" lang="ja-JP" altLang="en-US"/>
          </a:p>
        </p:txBody>
      </p:sp>
      <p:sp>
        <p:nvSpPr>
          <p:cNvPr id="8" name="角丸四角形 7">
            <a:extLst>
              <a:ext uri="{FF2B5EF4-FFF2-40B4-BE49-F238E27FC236}">
                <a16:creationId xmlns:a16="http://schemas.microsoft.com/office/drawing/2014/main" id="{45D85215-5E18-2247-B1FE-F49556E26515}"/>
              </a:ext>
            </a:extLst>
          </p:cNvPr>
          <p:cNvSpPr/>
          <p:nvPr/>
        </p:nvSpPr>
        <p:spPr>
          <a:xfrm>
            <a:off x="428140" y="1592878"/>
            <a:ext cx="8287720" cy="2283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25EE779C-25AF-2442-9608-1F74B08E9C0C}"/>
              </a:ext>
            </a:extLst>
          </p:cNvPr>
          <p:cNvGrpSpPr/>
          <p:nvPr/>
        </p:nvGrpSpPr>
        <p:grpSpPr>
          <a:xfrm>
            <a:off x="736271" y="1841001"/>
            <a:ext cx="7966611" cy="1772972"/>
            <a:chOff x="736271" y="1841001"/>
            <a:chExt cx="7966611" cy="1772972"/>
          </a:xfrm>
        </p:grpSpPr>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8D0A246-B3FF-8A40-BD36-F04CCBC13A72}"/>
                    </a:ext>
                  </a:extLst>
                </p:cNvPr>
                <p:cNvSpPr txBox="1"/>
                <p:nvPr/>
              </p:nvSpPr>
              <p:spPr>
                <a:xfrm>
                  <a:off x="736271" y="1841001"/>
                  <a:ext cx="10388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smtClean="0">
                                <a:latin typeface="Cambria Math" panose="02040503050406030204" pitchFamily="18" charset="0"/>
                                <a:ea typeface="Cambria Math" panose="02040503050406030204" pitchFamily="18" charset="0"/>
                              </a:rPr>
                              <m:t>∇</m:t>
                            </m:r>
                          </m:e>
                          <m:sub>
                            <m:r>
                              <a:rPr kumimoji="1" lang="en-US" altLang="ja-JP"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𝜋</m:t>
                            </m:r>
                          </m:e>
                          <m:sub>
                            <m:r>
                              <a:rPr kumimoji="1" lang="en-US" altLang="ja-JP" b="0" i="1" smtClean="0">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1" name="テキスト ボックス 10">
                  <a:extLst>
                    <a:ext uri="{FF2B5EF4-FFF2-40B4-BE49-F238E27FC236}">
                      <a16:creationId xmlns:a16="http://schemas.microsoft.com/office/drawing/2014/main" id="{28D0A246-B3FF-8A40-BD36-F04CCBC13A72}"/>
                    </a:ext>
                  </a:extLst>
                </p:cNvPr>
                <p:cNvSpPr txBox="1">
                  <a:spLocks noRot="1" noChangeAspect="1" noMove="1" noResize="1" noEditPoints="1" noAdjustHandles="1" noChangeArrowheads="1" noChangeShapeType="1" noTextEdit="1"/>
                </p:cNvSpPr>
                <p:nvPr/>
              </p:nvSpPr>
              <p:spPr>
                <a:xfrm>
                  <a:off x="736271" y="1841001"/>
                  <a:ext cx="103887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26B8B8-5752-B748-B9C8-05335A22A043}"/>
                    </a:ext>
                  </a:extLst>
                </p:cNvPr>
                <p:cNvSpPr txBox="1"/>
                <p:nvPr/>
              </p:nvSpPr>
              <p:spPr>
                <a:xfrm>
                  <a:off x="736271" y="2276257"/>
                  <a:ext cx="6148222" cy="8478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m:t>
                        </m:r>
                        <m:nary>
                          <m:naryPr>
                            <m:chr m:val="∑"/>
                            <m:ctrlPr>
                              <a:rPr kumimoji="1" lang="en-US" altLang="ja-JP"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i="1" smtClean="0">
                                <a:latin typeface="Cambria Math" panose="02040503050406030204" pitchFamily="18" charset="0"/>
                                <a:ea typeface="Cambria Math" panose="02040503050406030204" pitchFamily="18" charset="0"/>
                              </a:rPr>
                              <m:t>∞</m:t>
                            </m:r>
                          </m:sup>
                          <m:e>
                            <m:nary>
                              <m:naryPr>
                                <m:supHide m:val="on"/>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𝑆</m:t>
                                </m:r>
                              </m:sub>
                              <m:sup/>
                              <m:e>
                                <m:r>
                                  <a:rPr kumimoji="1" lang="en-US" altLang="ja-JP" i="1" smtClean="0">
                                    <a:latin typeface="Cambria Math" panose="02040503050406030204" pitchFamily="18" charset="0"/>
                                    <a:ea typeface="Cambria Math" panose="02040503050406030204" pitchFamily="18" charset="0"/>
                                  </a:rPr>
                                  <m:t>⋯</m:t>
                                </m:r>
                                <m:nary>
                                  <m:naryPr>
                                    <m:supHide m:val="on"/>
                                    <m:ctrlPr>
                                      <a:rPr kumimoji="1" lang="ja-JP" altLang="en-US" i="1">
                                        <a:latin typeface="Cambria Math" panose="02040503050406030204" pitchFamily="18" charset="0"/>
                                      </a:rPr>
                                    </m:ctrlPr>
                                  </m:naryPr>
                                  <m:sub>
                                    <m:r>
                                      <m:rPr>
                                        <m:brk m:alnAt="23"/>
                                      </m:rPr>
                                      <a:rPr kumimoji="1" lang="en-US" altLang="ja-JP" i="1">
                                        <a:latin typeface="Cambria Math" panose="02040503050406030204" pitchFamily="18" charset="0"/>
                                      </a:rPr>
                                      <m:t>𝑆</m:t>
                                    </m:r>
                                  </m:sub>
                                  <m:sup/>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r>
                                      <m:rPr>
                                        <m:sty m:val="p"/>
                                      </m:rPr>
                                      <a:rPr kumimoji="1" lang="en-US" altLang="ja-JP">
                                        <a:latin typeface="Cambria Math" panose="02040503050406030204" pitchFamily="18" charset="0"/>
                                      </a:rPr>
                                      <m:t>Pr</m:t>
                                    </m:r>
                                    <m:r>
                                      <a:rPr kumimoji="1" lang="en-US" altLang="ja-JP" i="1">
                                        <a:latin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r>
                                      <a:rPr kumimoji="1" lang="en-US" altLang="ja-JP" i="1">
                                        <a:latin typeface="Cambria Math" panose="02040503050406030204" pitchFamily="18" charset="0"/>
                                        <a:ea typeface="Cambria Math" panose="02040503050406030204" pitchFamily="18" charset="0"/>
                                      </a:rPr>
                                      <m:t>⟶</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1</m:t>
                                    </m:r>
                                    <m:r>
                                      <a:rPr kumimoji="1" lang="en-US" altLang="ja-JP"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r>
                                      <a:rPr kumimoji="1" lang="en-US" altLang="ja-JP" i="1">
                                        <a:latin typeface="Cambria Math" panose="02040503050406030204" pitchFamily="18" charset="0"/>
                                      </a:rPr>
                                      <m:t>)</m:t>
                                    </m:r>
                                  </m:e>
                                </m:nary>
                              </m:e>
                            </m:nary>
                          </m:e>
                        </m:nary>
                        <m:r>
                          <a:rPr kumimoji="1" lang="en-US" altLang="ja-JP" i="1">
                            <a:latin typeface="Cambria Math" panose="02040503050406030204" pitchFamily="18" charset="0"/>
                            <a:ea typeface="Cambria Math" panose="02040503050406030204" pitchFamily="18" charset="0"/>
                          </a:rPr>
                          <m:t>⋯</m:t>
                        </m:r>
                        <m:r>
                          <m:rPr>
                            <m:sty m:val="p"/>
                          </m:rPr>
                          <a:rPr kumimoji="1" lang="en-US" altLang="ja-JP">
                            <a:latin typeface="Cambria Math" panose="02040503050406030204" pitchFamily="18" charset="0"/>
                          </a:rPr>
                          <m:t>Pr</m:t>
                        </m:r>
                        <m:r>
                          <a:rPr kumimoji="1" lang="en-US" altLang="ja-JP" i="1">
                            <a:latin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sub>
                        </m:sSub>
                        <m:r>
                          <a:rPr kumimoji="1"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,1,</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r>
                          <a:rPr kumimoji="1" lang="en-US" altLang="ja-JP" i="1">
                            <a:latin typeface="Cambria Math" panose="02040503050406030204" pitchFamily="18" charset="0"/>
                          </a:rPr>
                          <m:t>)</m:t>
                        </m:r>
                      </m:oMath>
                    </m:oMathPara>
                  </a14:m>
                  <a:endParaRPr kumimoji="1" lang="ja-JP" altLang="en-US">
                    <a:latin typeface="Cambria" panose="02040503050406030204" pitchFamily="18" charset="0"/>
                  </a:endParaRPr>
                </a:p>
              </p:txBody>
            </p:sp>
          </mc:Choice>
          <mc:Fallback xmlns="">
            <p:sp>
              <p:nvSpPr>
                <p:cNvPr id="12" name="テキスト ボックス 11">
                  <a:extLst>
                    <a:ext uri="{FF2B5EF4-FFF2-40B4-BE49-F238E27FC236}">
                      <a16:creationId xmlns:a16="http://schemas.microsoft.com/office/drawing/2014/main" id="{1C26B8B8-5752-B748-B9C8-05335A22A043}"/>
                    </a:ext>
                  </a:extLst>
                </p:cNvPr>
                <p:cNvSpPr txBox="1">
                  <a:spLocks noRot="1" noChangeAspect="1" noMove="1" noResize="1" noEditPoints="1" noAdjustHandles="1" noChangeArrowheads="1" noChangeShapeType="1" noTextEdit="1"/>
                </p:cNvSpPr>
                <p:nvPr/>
              </p:nvSpPr>
              <p:spPr>
                <a:xfrm>
                  <a:off x="736271" y="2276257"/>
                  <a:ext cx="6148222" cy="847861"/>
                </a:xfrm>
                <a:prstGeom prst="rect">
                  <a:avLst/>
                </a:prstGeom>
                <a:blipFill>
                  <a:blip r:embed="rId4"/>
                  <a:stretch>
                    <a:fillRect l="-7835" t="-119118" b="-183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4A421E-0CB2-C64C-9B7D-5231069950F6}"/>
                    </a:ext>
                  </a:extLst>
                </p:cNvPr>
                <p:cNvSpPr txBox="1"/>
                <p:nvPr/>
              </p:nvSpPr>
              <p:spPr>
                <a:xfrm>
                  <a:off x="1058482" y="3190716"/>
                  <a:ext cx="7644400" cy="423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solidFill>
                                  <a:schemeClr val="accent1">
                                    <a:lumMod val="75000"/>
                                  </a:schemeClr>
                                </a:solidFill>
                                <a:latin typeface="Cambria Math" panose="02040503050406030204" pitchFamily="18" charset="0"/>
                                <a:ea typeface="Cambria Math" panose="02040503050406030204" pitchFamily="18" charset="0"/>
                              </a:rPr>
                            </m:ctrlPr>
                          </m:sSupPr>
                          <m:e>
                            <m:r>
                              <a:rPr kumimoji="1" lang="en-US" altLang="ja-JP" i="1" smtClean="0">
                                <a:solidFill>
                                  <a:schemeClr val="accent1">
                                    <a:lumMod val="75000"/>
                                  </a:schemeClr>
                                </a:solidFill>
                                <a:latin typeface="Cambria Math" panose="02040503050406030204" pitchFamily="18" charset="0"/>
                                <a:ea typeface="Cambria Math" panose="02040503050406030204" pitchFamily="18" charset="0"/>
                              </a:rPr>
                              <m:t>𝑒</m:t>
                            </m:r>
                          </m:e>
                          <m:sup>
                            <m:r>
                              <a:rPr kumimoji="1" lang="en-US" altLang="ja-JP" i="1" smtClean="0">
                                <a:solidFill>
                                  <a:schemeClr val="accent1">
                                    <a:lumMod val="75000"/>
                                  </a:schemeClr>
                                </a:solidFill>
                                <a:latin typeface="Cambria Math" panose="02040503050406030204" pitchFamily="18" charset="0"/>
                                <a:ea typeface="Cambria Math" panose="02040503050406030204" pitchFamily="18" charset="0"/>
                              </a:rPr>
                              <m:t>−</m:t>
                            </m:r>
                            <m:r>
                              <a:rPr kumimoji="1" lang="en-US" altLang="ja-JP" i="1" smtClean="0">
                                <a:solidFill>
                                  <a:schemeClr val="accent1">
                                    <a:lumMod val="75000"/>
                                  </a:schemeClr>
                                </a:solidFill>
                                <a:latin typeface="Cambria Math" panose="02040503050406030204" pitchFamily="18" charset="0"/>
                                <a:ea typeface="Cambria Math" panose="02040503050406030204" pitchFamily="18" charset="0"/>
                              </a:rPr>
                              <m:t>𝛼</m:t>
                            </m:r>
                            <m:sSub>
                              <m:sSubPr>
                                <m:ctrlPr>
                                  <a:rPr kumimoji="1" lang="en-US" altLang="ja-JP" i="1" smtClean="0">
                                    <a:solidFill>
                                      <a:schemeClr val="accent1">
                                        <a:lumMod val="75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𝑡</m:t>
                                </m:r>
                              </m:e>
                              <m:sub>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𝑖</m:t>
                                </m:r>
                              </m:sub>
                            </m:sSub>
                          </m:sup>
                        </m:sSup>
                        <m:d>
                          <m:dPr>
                            <m:begChr m:val="{"/>
                            <m:endChr m:val="}"/>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dPr>
                          <m:e>
                            <m:sSub>
                              <m:sSubPr>
                                <m:ctrlPr>
                                  <a:rPr kumimoji="1" lang="en-US" altLang="ja-JP" i="1">
                                    <a:solidFill>
                                      <a:schemeClr val="accent1">
                                        <a:lumMod val="75000"/>
                                      </a:schemeClr>
                                    </a:solidFill>
                                    <a:latin typeface="Cambria Math" panose="02040503050406030204" pitchFamily="18" charset="0"/>
                                  </a:rPr>
                                </m:ctrlPr>
                              </m:sSubPr>
                              <m:e>
                                <m:r>
                                  <m:rPr>
                                    <m:sty m:val="p"/>
                                  </m:rPr>
                                  <a:rPr kumimoji="1" lang="en-US" altLang="ja-JP" i="1">
                                    <a:solidFill>
                                      <a:schemeClr val="accent1">
                                        <a:lumMod val="75000"/>
                                      </a:schemeClr>
                                    </a:solidFill>
                                    <a:latin typeface="Cambria Math" panose="02040503050406030204" pitchFamily="18" charset="0"/>
                                    <a:ea typeface="Cambria Math" panose="02040503050406030204" pitchFamily="18" charset="0"/>
                                  </a:rPr>
                                  <m:t>∇</m:t>
                                </m:r>
                              </m:e>
                              <m:sub>
                                <m:r>
                                  <a:rPr kumimoji="1" lang="en-US" altLang="ja-JP" i="1">
                                    <a:solidFill>
                                      <a:schemeClr val="accent1">
                                        <a:lumMod val="75000"/>
                                      </a:schemeClr>
                                    </a:solidFill>
                                    <a:latin typeface="Cambria Math" panose="02040503050406030204" pitchFamily="18" charset="0"/>
                                    <a:ea typeface="Cambria Math" panose="02040503050406030204" pitchFamily="18" charset="0"/>
                                  </a:rPr>
                                  <m:t>𝜃</m:t>
                                </m:r>
                              </m:sub>
                            </m:sSub>
                            <m:sSub>
                              <m:sSubPr>
                                <m:ctrlPr>
                                  <a:rPr kumimoji="1" lang="en-US" altLang="ja-JP" i="1">
                                    <a:solidFill>
                                      <a:schemeClr val="accent1">
                                        <a:lumMod val="75000"/>
                                      </a:schemeClr>
                                    </a:solidFill>
                                    <a:latin typeface="Cambria Math" panose="02040503050406030204" pitchFamily="18" charset="0"/>
                                  </a:rPr>
                                </m:ctrlPr>
                              </m:sSubPr>
                              <m:e>
                                <m:r>
                                  <a:rPr kumimoji="1" lang="en-US" altLang="ja-JP" i="1">
                                    <a:solidFill>
                                      <a:schemeClr val="accent1">
                                        <a:lumMod val="75000"/>
                                      </a:schemeClr>
                                    </a:solidFill>
                                    <a:latin typeface="Cambria Math" panose="02040503050406030204" pitchFamily="18" charset="0"/>
                                    <a:ea typeface="Cambria Math" panose="02040503050406030204" pitchFamily="18" charset="0"/>
                                  </a:rPr>
                                  <m:t>𝜋</m:t>
                                </m:r>
                              </m:e>
                              <m:sub>
                                <m:r>
                                  <a:rPr kumimoji="1" lang="en-US" altLang="ja-JP" i="1">
                                    <a:solidFill>
                                      <a:schemeClr val="accent1">
                                        <a:lumMod val="75000"/>
                                      </a:schemeClr>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𝑖</m:t>
                                    </m:r>
                                  </m:sub>
                                </m:sSub>
                              </m:e>
                            </m:d>
                            <m:sSub>
                              <m:sSubPr>
                                <m:ctrlPr>
                                  <a:rPr kumimoji="1" lang="en-US" altLang="ja-JP" i="1">
                                    <a:solidFill>
                                      <a:schemeClr val="accent1">
                                        <a:lumMod val="75000"/>
                                      </a:schemeClr>
                                    </a:solidFill>
                                    <a:latin typeface="Cambria Math" panose="02040503050406030204" pitchFamily="18" charset="0"/>
                                  </a:rPr>
                                </m:ctrlPr>
                              </m:sSubPr>
                              <m:e>
                                <m:r>
                                  <m:rPr>
                                    <m:sty m:val="p"/>
                                  </m:rPr>
                                  <a:rPr kumimoji="1" lang="en-US" altLang="ja-JP" i="1">
                                    <a:solidFill>
                                      <a:schemeClr val="accent1">
                                        <a:lumMod val="75000"/>
                                      </a:schemeClr>
                                    </a:solidFill>
                                    <a:latin typeface="Cambria Math" panose="02040503050406030204" pitchFamily="18" charset="0"/>
                                    <a:ea typeface="Cambria Math" panose="02040503050406030204" pitchFamily="18" charset="0"/>
                                  </a:rPr>
                                  <m:t>∇</m:t>
                                </m:r>
                              </m:e>
                              <m:sub>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𝑎</m:t>
                                </m:r>
                              </m:sub>
                            </m:sSub>
                            <m:sSup>
                              <m:sSupPr>
                                <m:ctrlPr>
                                  <a:rPr lang="en-US" altLang="ja-JP" i="1">
                                    <a:solidFill>
                                      <a:schemeClr val="accent1">
                                        <a:lumMod val="75000"/>
                                      </a:schemeClr>
                                    </a:solidFill>
                                    <a:latin typeface="Cambria Math" panose="02040503050406030204" pitchFamily="18" charset="0"/>
                                    <a:ea typeface="Cambria Math" panose="02040503050406030204" pitchFamily="18" charset="0"/>
                                  </a:rPr>
                                </m:ctrlPr>
                              </m:sSupPr>
                              <m:e>
                                <m:r>
                                  <a:rPr lang="en-US" altLang="ja-JP" i="1">
                                    <a:solidFill>
                                      <a:schemeClr val="accent1">
                                        <a:lumMod val="75000"/>
                                      </a:schemeClr>
                                    </a:solidFill>
                                    <a:latin typeface="Cambria Math" panose="02040503050406030204" pitchFamily="18" charset="0"/>
                                    <a:ea typeface="Cambria Math" panose="02040503050406030204" pitchFamily="18" charset="0"/>
                                  </a:rPr>
                                  <m:t>𝑄</m:t>
                                </m:r>
                              </m:e>
                              <m:sup>
                                <m:sSub>
                                  <m:sSubPr>
                                    <m:ctrlPr>
                                      <a:rPr kumimoji="1" lang="en-US" altLang="ja-JP" i="1">
                                        <a:solidFill>
                                          <a:schemeClr val="accent1">
                                            <a:lumMod val="75000"/>
                                          </a:schemeClr>
                                        </a:solidFill>
                                        <a:latin typeface="Cambria Math" panose="02040503050406030204" pitchFamily="18" charset="0"/>
                                      </a:rPr>
                                    </m:ctrlPr>
                                  </m:sSubPr>
                                  <m:e>
                                    <m:r>
                                      <a:rPr kumimoji="1" lang="en-US" altLang="ja-JP" i="1">
                                        <a:solidFill>
                                          <a:schemeClr val="accent1">
                                            <a:lumMod val="75000"/>
                                          </a:schemeClr>
                                        </a:solidFill>
                                        <a:latin typeface="Cambria Math" panose="02040503050406030204" pitchFamily="18" charset="0"/>
                                        <a:ea typeface="Cambria Math" panose="02040503050406030204" pitchFamily="18" charset="0"/>
                                      </a:rPr>
                                      <m:t>𝜋</m:t>
                                    </m:r>
                                  </m:e>
                                  <m:sub>
                                    <m:r>
                                      <a:rPr kumimoji="1" lang="en-US" altLang="ja-JP" i="1">
                                        <a:solidFill>
                                          <a:schemeClr val="accent1">
                                            <a:lumMod val="75000"/>
                                          </a:schemeClr>
                                        </a:solidFill>
                                        <a:latin typeface="Cambria Math" panose="02040503050406030204" pitchFamily="18" charset="0"/>
                                        <a:ea typeface="Cambria Math" panose="02040503050406030204" pitchFamily="18" charset="0"/>
                                      </a:rPr>
                                      <m:t>𝜃</m:t>
                                    </m:r>
                                  </m:sub>
                                </m:sSub>
                              </m:sup>
                            </m:sSup>
                            <m:d>
                              <m:dPr>
                                <m:ctrlPr>
                                  <a:rPr lang="en-US" altLang="ja-JP" i="1">
                                    <a:solidFill>
                                      <a:schemeClr val="accent1">
                                        <a:lumMod val="75000"/>
                                      </a:schemeClr>
                                    </a:solidFill>
                                    <a:latin typeface="Cambria Math" panose="02040503050406030204" pitchFamily="18" charset="0"/>
                                    <a:ea typeface="Cambria Math" panose="02040503050406030204" pitchFamily="18" charset="0"/>
                                  </a:rPr>
                                </m:ctrlPr>
                              </m:dPr>
                              <m:e>
                                <m:sSub>
                                  <m:sSubPr>
                                    <m:ctrlPr>
                                      <a:rPr lang="en-US" altLang="ja-JP"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ja-JP" b="0" i="1" smtClean="0">
                                        <a:solidFill>
                                          <a:schemeClr val="accent1">
                                            <a:lumMod val="75000"/>
                                          </a:schemeClr>
                                        </a:solidFill>
                                        <a:latin typeface="Cambria Math" panose="02040503050406030204" pitchFamily="18" charset="0"/>
                                        <a:ea typeface="Cambria Math" panose="02040503050406030204" pitchFamily="18" charset="0"/>
                                      </a:rPr>
                                      <m:t>𝑠</m:t>
                                    </m:r>
                                  </m:e>
                                  <m:sub>
                                    <m:r>
                                      <a:rPr lang="en-US" altLang="ja-JP" b="0" i="1" smtClean="0">
                                        <a:solidFill>
                                          <a:schemeClr val="accent1">
                                            <a:lumMod val="75000"/>
                                          </a:schemeClr>
                                        </a:solidFill>
                                        <a:latin typeface="Cambria Math" panose="02040503050406030204" pitchFamily="18" charset="0"/>
                                        <a:ea typeface="Cambria Math" panose="02040503050406030204" pitchFamily="18" charset="0"/>
                                      </a:rPr>
                                      <m:t>𝑖</m:t>
                                    </m:r>
                                  </m:sub>
                                </m:sSub>
                                <m:r>
                                  <a:rPr lang="en-US" altLang="ja-JP" i="1">
                                    <a:solidFill>
                                      <a:schemeClr val="accent1">
                                        <a:lumMod val="75000"/>
                                      </a:schemeClr>
                                    </a:solidFill>
                                    <a:latin typeface="Cambria Math" panose="02040503050406030204" pitchFamily="18" charset="0"/>
                                    <a:ea typeface="Cambria Math" panose="02040503050406030204" pitchFamily="18" charset="0"/>
                                  </a:rPr>
                                  <m:t>,</m:t>
                                </m:r>
                                <m:r>
                                  <a:rPr lang="en-US" altLang="ja-JP" i="1">
                                    <a:solidFill>
                                      <a:schemeClr val="accent1">
                                        <a:lumMod val="75000"/>
                                      </a:schemeClr>
                                    </a:solidFill>
                                    <a:latin typeface="Cambria Math" panose="02040503050406030204" pitchFamily="18" charset="0"/>
                                    <a:ea typeface="Cambria Math" panose="02040503050406030204" pitchFamily="18" charset="0"/>
                                  </a:rPr>
                                  <m:t>𝑎</m:t>
                                </m:r>
                              </m:e>
                            </m:d>
                            <m:sSub>
                              <m:sSubPr>
                                <m:ctrlPr>
                                  <a:rPr lang="en-US" altLang="ja-JP"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ja-JP" b="0" i="1" smtClean="0">
                                    <a:solidFill>
                                      <a:schemeClr val="accent1">
                                        <a:lumMod val="75000"/>
                                      </a:schemeClr>
                                    </a:solidFill>
                                    <a:latin typeface="Cambria Math" panose="02040503050406030204" pitchFamily="18" charset="0"/>
                                    <a:ea typeface="Cambria Math" panose="02040503050406030204" pitchFamily="18" charset="0"/>
                                  </a:rPr>
                                  <m:t>|</m:t>
                                </m:r>
                              </m:e>
                              <m:sub>
                                <m:r>
                                  <a:rPr lang="en-US" altLang="ja-JP" b="0" i="1" smtClean="0">
                                    <a:solidFill>
                                      <a:schemeClr val="accent1">
                                        <a:lumMod val="75000"/>
                                      </a:schemeClr>
                                    </a:solidFill>
                                    <a:latin typeface="Cambria Math" panose="02040503050406030204" pitchFamily="18" charset="0"/>
                                    <a:ea typeface="Cambria Math" panose="02040503050406030204" pitchFamily="18" charset="0"/>
                                  </a:rPr>
                                  <m:t>𝑎</m:t>
                                </m:r>
                                <m:r>
                                  <a:rPr lang="en-US" altLang="ja-JP" b="0" i="1" smtClean="0">
                                    <a:solidFill>
                                      <a:schemeClr val="accent1">
                                        <a:lumMod val="75000"/>
                                      </a:schemeClr>
                                    </a:solidFill>
                                    <a:latin typeface="Cambria Math" panose="02040503050406030204" pitchFamily="18" charset="0"/>
                                    <a:ea typeface="Cambria Math" panose="02040503050406030204" pitchFamily="18" charset="0"/>
                                  </a:rPr>
                                  <m:t>=</m:t>
                                </m:r>
                                <m:sSub>
                                  <m:sSubPr>
                                    <m:ctrlPr>
                                      <a:rPr kumimoji="1" lang="en-US" altLang="ja-JP" i="1">
                                        <a:solidFill>
                                          <a:schemeClr val="accent1">
                                            <a:lumMod val="75000"/>
                                          </a:schemeClr>
                                        </a:solidFill>
                                        <a:latin typeface="Cambria Math" panose="02040503050406030204" pitchFamily="18" charset="0"/>
                                      </a:rPr>
                                    </m:ctrlPr>
                                  </m:sSubPr>
                                  <m:e>
                                    <m:r>
                                      <a:rPr kumimoji="1" lang="en-US" altLang="ja-JP" i="1">
                                        <a:solidFill>
                                          <a:schemeClr val="accent1">
                                            <a:lumMod val="75000"/>
                                          </a:schemeClr>
                                        </a:solidFill>
                                        <a:latin typeface="Cambria Math" panose="02040503050406030204" pitchFamily="18" charset="0"/>
                                        <a:ea typeface="Cambria Math" panose="02040503050406030204" pitchFamily="18" charset="0"/>
                                      </a:rPr>
                                      <m:t>𝜋</m:t>
                                    </m:r>
                                  </m:e>
                                  <m:sub>
                                    <m:r>
                                      <a:rPr kumimoji="1" lang="en-US" altLang="ja-JP" i="1">
                                        <a:solidFill>
                                          <a:schemeClr val="accent1">
                                            <a:lumMod val="75000"/>
                                          </a:schemeClr>
                                        </a:solidFill>
                                        <a:latin typeface="Cambria Math" panose="02040503050406030204" pitchFamily="18" charset="0"/>
                                        <a:ea typeface="Cambria Math" panose="02040503050406030204" pitchFamily="18" charset="0"/>
                                      </a:rPr>
                                      <m:t>𝜃</m:t>
                                    </m:r>
                                  </m:sub>
                                </m:sSub>
                                <m:d>
                                  <m:d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𝑎</m:t>
                                        </m:r>
                                      </m:e>
                                      <m:sub>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𝑖</m:t>
                                        </m:r>
                                      </m:sub>
                                    </m:sSub>
                                  </m:e>
                                </m:d>
                              </m:sub>
                            </m:sSub>
                            <m:r>
                              <a:rPr lang="en-US" altLang="ja-JP" b="0" i="1" smtClean="0">
                                <a:solidFill>
                                  <a:schemeClr val="accent1">
                                    <a:lumMod val="75000"/>
                                  </a:schemeClr>
                                </a:solidFill>
                                <a:latin typeface="Cambria Math" panose="02040503050406030204" pitchFamily="18" charset="0"/>
                                <a:ea typeface="Cambria Math" panose="02040503050406030204" pitchFamily="18" charset="0"/>
                              </a:rPr>
                              <m:t>+</m:t>
                            </m:r>
                            <m:sSub>
                              <m:sSubPr>
                                <m:ctrlPr>
                                  <a:rPr kumimoji="1" lang="en-US" altLang="ja-JP" i="1">
                                    <a:solidFill>
                                      <a:schemeClr val="accent1">
                                        <a:lumMod val="75000"/>
                                      </a:schemeClr>
                                    </a:solidFill>
                                    <a:latin typeface="Cambria Math" panose="02040503050406030204" pitchFamily="18" charset="0"/>
                                  </a:rPr>
                                </m:ctrlPr>
                              </m:sSubPr>
                              <m:e>
                                <m:r>
                                  <m:rPr>
                                    <m:sty m:val="p"/>
                                  </m:rPr>
                                  <a:rPr kumimoji="1" lang="en-US" altLang="ja-JP" i="1">
                                    <a:solidFill>
                                      <a:schemeClr val="accent1">
                                        <a:lumMod val="75000"/>
                                      </a:schemeClr>
                                    </a:solidFill>
                                    <a:latin typeface="Cambria Math" panose="02040503050406030204" pitchFamily="18" charset="0"/>
                                    <a:ea typeface="Cambria Math" panose="02040503050406030204" pitchFamily="18" charset="0"/>
                                  </a:rPr>
                                  <m:t>∇</m:t>
                                </m:r>
                              </m:e>
                              <m:sub>
                                <m:r>
                                  <a:rPr kumimoji="1" lang="en-US" altLang="ja-JP" i="1">
                                    <a:solidFill>
                                      <a:schemeClr val="accent1">
                                        <a:lumMod val="75000"/>
                                      </a:schemeClr>
                                    </a:solidFill>
                                    <a:latin typeface="Cambria Math" panose="02040503050406030204" pitchFamily="18" charset="0"/>
                                    <a:ea typeface="Cambria Math" panose="02040503050406030204" pitchFamily="18" charset="0"/>
                                  </a:rPr>
                                  <m:t>𝜃</m:t>
                                </m:r>
                              </m:sub>
                            </m:sSub>
                            <m:sSup>
                              <m:sSupPr>
                                <m:ctrlPr>
                                  <a:rPr kumimoji="1" lang="en-US" altLang="ja-JP" i="1">
                                    <a:solidFill>
                                      <a:schemeClr val="accent1">
                                        <a:lumMod val="75000"/>
                                      </a:schemeClr>
                                    </a:solidFill>
                                    <a:latin typeface="Cambria Math" panose="02040503050406030204" pitchFamily="18" charset="0"/>
                                    <a:ea typeface="Cambria Math" panose="02040503050406030204" pitchFamily="18" charset="0"/>
                                  </a:rPr>
                                </m:ctrlPr>
                              </m:sSupPr>
                              <m:e>
                                <m:r>
                                  <a:rPr kumimoji="1" lang="en-US" altLang="ja-JP" i="1">
                                    <a:solidFill>
                                      <a:schemeClr val="accent1">
                                        <a:lumMod val="75000"/>
                                      </a:schemeClr>
                                    </a:solidFill>
                                    <a:latin typeface="Cambria Math" panose="02040503050406030204" pitchFamily="18" charset="0"/>
                                    <a:ea typeface="Cambria Math" panose="02040503050406030204" pitchFamily="18" charset="0"/>
                                  </a:rPr>
                                  <m:t>𝑒</m:t>
                                </m:r>
                              </m:e>
                              <m:sup>
                                <m:r>
                                  <a:rPr kumimoji="1" lang="en-US" altLang="ja-JP" i="1">
                                    <a:solidFill>
                                      <a:schemeClr val="accent1">
                                        <a:lumMod val="75000"/>
                                      </a:schemeClr>
                                    </a:solidFill>
                                    <a:latin typeface="Cambria Math" panose="02040503050406030204" pitchFamily="18" charset="0"/>
                                    <a:ea typeface="Cambria Math" panose="02040503050406030204" pitchFamily="18" charset="0"/>
                                  </a:rPr>
                                  <m:t>−</m:t>
                                </m:r>
                                <m:r>
                                  <a:rPr kumimoji="1" lang="en-US" altLang="ja-JP" i="1">
                                    <a:solidFill>
                                      <a:schemeClr val="accent1">
                                        <a:lumMod val="75000"/>
                                      </a:schemeClr>
                                    </a:solidFill>
                                    <a:latin typeface="Cambria Math" panose="02040503050406030204" pitchFamily="18" charset="0"/>
                                    <a:ea typeface="Cambria Math" panose="02040503050406030204" pitchFamily="18" charset="0"/>
                                  </a:rPr>
                                  <m:t>𝛼𝜏</m:t>
                                </m:r>
                                <m:d>
                                  <m:d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𝑖</m:t>
                                        </m:r>
                                      </m:sub>
                                    </m:sSub>
                                  </m:e>
                                </m:d>
                              </m:sup>
                            </m:sSup>
                            <m:sSup>
                              <m:sSupPr>
                                <m:ctrlPr>
                                  <a:rPr kumimoji="1" lang="en-US" altLang="ja-JP" i="1" smtClean="0">
                                    <a:solidFill>
                                      <a:schemeClr val="accent1">
                                        <a:lumMod val="75000"/>
                                      </a:schemeClr>
                                    </a:solidFill>
                                    <a:latin typeface="Cambria Math" panose="02040503050406030204" pitchFamily="18" charset="0"/>
                                    <a:ea typeface="Cambria Math" panose="02040503050406030204" pitchFamily="18" charset="0"/>
                                  </a:rPr>
                                </m:ctrlPr>
                              </m:sSupPr>
                              <m:e>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𝑉</m:t>
                                </m:r>
                              </m:e>
                              <m:sup>
                                <m:sSub>
                                  <m:sSubPr>
                                    <m:ctrlPr>
                                      <a:rPr kumimoji="1" lang="en-US" altLang="ja-JP" i="1">
                                        <a:solidFill>
                                          <a:schemeClr val="accent1">
                                            <a:lumMod val="75000"/>
                                          </a:schemeClr>
                                        </a:solidFill>
                                        <a:latin typeface="Cambria Math" panose="02040503050406030204" pitchFamily="18" charset="0"/>
                                      </a:rPr>
                                    </m:ctrlPr>
                                  </m:sSubPr>
                                  <m:e>
                                    <m:r>
                                      <a:rPr kumimoji="1" lang="en-US" altLang="ja-JP" i="1">
                                        <a:solidFill>
                                          <a:schemeClr val="accent1">
                                            <a:lumMod val="75000"/>
                                          </a:schemeClr>
                                        </a:solidFill>
                                        <a:latin typeface="Cambria Math" panose="02040503050406030204" pitchFamily="18" charset="0"/>
                                        <a:ea typeface="Cambria Math" panose="02040503050406030204" pitchFamily="18" charset="0"/>
                                      </a:rPr>
                                      <m:t>𝜋</m:t>
                                    </m:r>
                                  </m:e>
                                  <m:sub>
                                    <m:r>
                                      <a:rPr kumimoji="1" lang="en-US" altLang="ja-JP" i="1">
                                        <a:solidFill>
                                          <a:schemeClr val="accent1">
                                            <a:lumMod val="75000"/>
                                          </a:schemeClr>
                                        </a:solidFill>
                                        <a:latin typeface="Cambria Math" panose="02040503050406030204" pitchFamily="18" charset="0"/>
                                        <a:ea typeface="Cambria Math" panose="02040503050406030204" pitchFamily="18" charset="0"/>
                                      </a:rPr>
                                      <m:t>𝜃</m:t>
                                    </m:r>
                                  </m:sub>
                                </m:sSub>
                              </m:sup>
                            </m:sSup>
                            <m:d>
                              <m:d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dPr>
                              <m:e>
                                <m:sSub>
                                  <m:sSubPr>
                                    <m:ctrlP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ctrlPr>
                                  </m:sSubPr>
                                  <m:e>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𝑠</m:t>
                                    </m:r>
                                  </m:e>
                                  <m:sub>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𝑖</m:t>
                                    </m:r>
                                    <m:r>
                                      <a:rPr kumimoji="1" lang="en-US" altLang="ja-JP" b="0" i="1" smtClean="0">
                                        <a:solidFill>
                                          <a:schemeClr val="accent1">
                                            <a:lumMod val="75000"/>
                                          </a:schemeClr>
                                        </a:solidFill>
                                        <a:latin typeface="Cambria Math" panose="02040503050406030204" pitchFamily="18" charset="0"/>
                                        <a:ea typeface="Cambria Math" panose="02040503050406030204" pitchFamily="18" charset="0"/>
                                      </a:rPr>
                                      <m:t>+1</m:t>
                                    </m:r>
                                  </m:sub>
                                </m:sSub>
                              </m:e>
                            </m:d>
                          </m:e>
                        </m:d>
                        <m:r>
                          <a:rPr kumimoji="1" lang="en-US" altLang="ja-JP" b="0" i="1" smtClean="0">
                            <a:latin typeface="Cambria Math" panose="02040503050406030204" pitchFamily="18" charset="0"/>
                            <a:ea typeface="Cambria Math" panose="02040503050406030204" pitchFamily="18" charset="0"/>
                          </a:rPr>
                          <m:t>𝑑</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m:t>
                            </m:r>
                          </m:sub>
                        </m:sSub>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i="1">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𝑑</m:t>
                        </m:r>
                        <m:sSub>
                          <m:sSubPr>
                            <m:ctrlPr>
                              <a:rPr kumimoji="1" lang="en-US" altLang="ja-JP" i="1">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𝑠</m:t>
                            </m:r>
                          </m:e>
                          <m:sub>
                            <m:r>
                              <a:rPr kumimoji="1" lang="en-US" altLang="ja-JP" b="0" i="1" smtClean="0">
                                <a:latin typeface="Cambria Math" panose="02040503050406030204" pitchFamily="18" charset="0"/>
                                <a:ea typeface="Cambria Math" panose="02040503050406030204" pitchFamily="18" charset="0"/>
                              </a:rPr>
                              <m:t>0</m:t>
                            </m:r>
                          </m:sub>
                        </m:sSub>
                      </m:oMath>
                    </m:oMathPara>
                  </a14:m>
                  <a:endParaRPr kumimoji="1" lang="ja-JP" altLang="en-US">
                    <a:latin typeface="Cambria"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4A421E-0CB2-C64C-9B7D-5231069950F6}"/>
                    </a:ext>
                  </a:extLst>
                </p:cNvPr>
                <p:cNvSpPr txBox="1">
                  <a:spLocks noRot="1" noChangeAspect="1" noMove="1" noResize="1" noEditPoints="1" noAdjustHandles="1" noChangeArrowheads="1" noChangeShapeType="1" noTextEdit="1"/>
                </p:cNvSpPr>
                <p:nvPr/>
              </p:nvSpPr>
              <p:spPr>
                <a:xfrm>
                  <a:off x="1058482" y="3190716"/>
                  <a:ext cx="7644400" cy="423257"/>
                </a:xfrm>
                <a:prstGeom prst="rect">
                  <a:avLst/>
                </a:prstGeom>
                <a:blipFill>
                  <a:blip r:embed="rId5"/>
                  <a:stretch>
                    <a:fillRect b="-2857"/>
                  </a:stretch>
                </a:blipFill>
              </p:spPr>
              <p:txBody>
                <a:bodyPr/>
                <a:lstStyle/>
                <a:p>
                  <a:r>
                    <a:rPr lang="ja-JP" altLang="en-US">
                      <a:noFill/>
                    </a:rPr>
                    <a:t> </a:t>
                  </a:r>
                </a:p>
              </p:txBody>
            </p:sp>
          </mc:Fallback>
        </mc:AlternateContent>
      </p:grpSp>
      <p:sp>
        <p:nvSpPr>
          <p:cNvPr id="5" name="スライド番号プレースホルダー 4">
            <a:extLst>
              <a:ext uri="{FF2B5EF4-FFF2-40B4-BE49-F238E27FC236}">
                <a16:creationId xmlns:a16="http://schemas.microsoft.com/office/drawing/2014/main" id="{553BEBCD-42D4-ED4A-BB2A-D55849A09DFD}"/>
              </a:ext>
            </a:extLst>
          </p:cNvPr>
          <p:cNvSpPr>
            <a:spLocks noGrp="1"/>
          </p:cNvSpPr>
          <p:nvPr>
            <p:ph type="sldNum" sz="quarter" idx="12"/>
          </p:nvPr>
        </p:nvSpPr>
        <p:spPr/>
        <p:txBody>
          <a:bodyPr/>
          <a:lstStyle/>
          <a:p>
            <a:fld id="{5D57FD6B-29A3-3249-A29F-ABF600A8FF13}" type="slidenum">
              <a:rPr kumimoji="1" lang="ja-JP" altLang="en-US" smtClean="0"/>
              <a:t>7</a:t>
            </a:fld>
            <a:r>
              <a:rPr kumimoji="1" lang="en-US" altLang="ja-JP"/>
              <a:t>/14</a:t>
            </a:r>
            <a:endParaRPr kumimoji="1" lang="en-US" altLang="ja-JP" dirty="0"/>
          </a:p>
        </p:txBody>
      </p:sp>
    </p:spTree>
    <p:extLst>
      <p:ext uri="{BB962C8B-B14F-4D97-AF65-F5344CB8AC3E}">
        <p14:creationId xmlns:p14="http://schemas.microsoft.com/office/powerpoint/2010/main" val="122295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F8586C0F-DA2D-1C4B-8543-7851036CE83C}"/>
                  </a:ext>
                </a:extLst>
              </p:cNvPr>
              <p:cNvSpPr>
                <a:spLocks noGrp="1"/>
              </p:cNvSpPr>
              <p:nvPr>
                <p:ph idx="1"/>
              </p:nvPr>
            </p:nvSpPr>
            <p:spPr/>
            <p:txBody>
              <a:bodyPr>
                <a:normAutofit/>
              </a:bodyPr>
              <a:lstStyle/>
              <a:p>
                <a:r>
                  <a:rPr lang="ja-JP" altLang="en-US"/>
                  <a:t>データ収集を行いながら</a:t>
                </a:r>
                <a:r>
                  <a:rPr lang="en-US" altLang="ja-JP" dirty="0"/>
                  <a:t>, </a:t>
                </a:r>
                <a:r>
                  <a:rPr lang="ja-JP" altLang="en-US"/>
                  <a:t>少しづつ方策を更新</a:t>
                </a:r>
                <a:endParaRPr lang="en-US" altLang="ja-JP" dirty="0"/>
              </a:p>
              <a:p>
                <a:pPr lvl="1"/>
                <a:r>
                  <a:rPr lang="ja-JP" altLang="en-US"/>
                  <a:t>各ステップで</a:t>
                </a:r>
                <a:r>
                  <a:rPr lang="en-US" altLang="ja-JP" dirty="0"/>
                  <a:t>, </a:t>
                </a:r>
                <a:r>
                  <a:rPr lang="ja-JP" altLang="en-US"/>
                  <a:t>メモリにデータ組</a:t>
                </a:r>
                <a14:m>
                  <m:oMath xmlns:m="http://schemas.openxmlformats.org/officeDocument/2006/math">
                    <m:r>
                      <a:rPr lang="en-US" altLang="ja-JP" i="1">
                        <a:latin typeface="Cambria Math" panose="02040503050406030204" pitchFamily="18" charset="0"/>
                      </a:rPr>
                      <m:t>{</m:t>
                    </m:r>
                    <m:r>
                      <a:rPr lang="en-US" altLang="ja-JP" i="1">
                        <a:latin typeface="Cambria Math" panose="02040503050406030204" pitchFamily="18" charset="0"/>
                      </a:rPr>
                      <m:t>𝑠</m:t>
                    </m:r>
                    <m:r>
                      <a:rPr lang="en-US" altLang="ja-JP" i="1">
                        <a:latin typeface="Cambria Math" panose="02040503050406030204" pitchFamily="18" charset="0"/>
                      </a:rPr>
                      <m:t>,</m:t>
                    </m:r>
                    <m:r>
                      <a:rPr lang="en-US" altLang="ja-JP" i="1">
                        <a:latin typeface="Cambria Math" panose="02040503050406030204" pitchFamily="18" charset="0"/>
                      </a:rPr>
                      <m:t>𝑢</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𝜏</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rPr>
                      <m:t>}</m:t>
                    </m:r>
                  </m:oMath>
                </a14:m>
                <a:r>
                  <a:rPr lang="ja-JP" altLang="en-US"/>
                  <a:t>を保存し</a:t>
                </a:r>
                <a:r>
                  <a:rPr lang="en-US" altLang="ja-JP" dirty="0"/>
                  <a:t>,</a:t>
                </a:r>
                <a:r>
                  <a:rPr lang="ja-JP" altLang="en-US"/>
                  <a:t>古いデータを捨てる</a:t>
                </a:r>
                <a:endParaRPr lang="en-US" altLang="ja-JP" dirty="0"/>
              </a:p>
              <a:p>
                <a:pPr lvl="1"/>
                <a14:m>
                  <m:oMath xmlns:m="http://schemas.openxmlformats.org/officeDocument/2006/math">
                    <m:r>
                      <a:rPr lang="en-US" altLang="ja-JP" i="1">
                        <a:latin typeface="Cambria Math" panose="02040503050406030204" pitchFamily="18" charset="0"/>
                      </a:rPr>
                      <m:t>𝑇</m:t>
                    </m:r>
                  </m:oMath>
                </a14:m>
                <a:r>
                  <a:rPr lang="ja-JP" altLang="en-US"/>
                  <a:t>秒の制御ごとに初期点を変えて制御</a:t>
                </a:r>
                <a:endParaRPr lang="en-US" altLang="ja-JP" dirty="0"/>
              </a:p>
              <a:p>
                <a:pPr lvl="1"/>
                <a:r>
                  <a:rPr lang="ja-JP" altLang="en-US"/>
                  <a:t>方策更新が小さければ</a:t>
                </a:r>
                <a:r>
                  <a:rPr lang="en-US" altLang="ja-JP" dirty="0"/>
                  <a:t>, </a:t>
                </a:r>
                <a:r>
                  <a:rPr lang="ja-JP" altLang="en-US"/>
                  <a:t>メモリ内は近い方策による複数の制御パス</a:t>
                </a:r>
                <a:endParaRPr lang="en-US" altLang="ja-JP" dirty="0"/>
              </a:p>
              <a:p>
                <a:pPr lvl="1"/>
                <a:r>
                  <a:rPr lang="ja-JP" altLang="en-US"/>
                  <a:t>各データ組を確率</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𝑡</m:t>
                        </m:r>
                      </m:sup>
                    </m:sSup>
                  </m:oMath>
                </a14:m>
                <a:r>
                  <a:rPr kumimoji="1" lang="ja-JP" altLang="en-US"/>
                  <a:t>の重み付きで選んでミニバッチ</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kumimoji="1" lang="ja-JP" altLang="en-US"/>
                  <a:t>を作成</a:t>
                </a:r>
                <a:endParaRPr kumimoji="1" lang="en-US" altLang="ja-JP" dirty="0"/>
              </a:p>
              <a:p>
                <a:pPr lvl="1"/>
                <a:r>
                  <a:rPr kumimoji="1" lang="ja-JP" altLang="en-US"/>
                  <a:t>ミニバッチ</a:t>
                </a:r>
                <a14:m>
                  <m:oMath xmlns:m="http://schemas.openxmlformats.org/officeDocument/2006/math">
                    <m:r>
                      <a:rPr lang="en-US" altLang="ja-JP" i="1">
                        <a:latin typeface="Cambria Math" panose="02040503050406030204" pitchFamily="18" charset="0"/>
                        <a:ea typeface="Cambria Math" panose="02040503050406030204" pitchFamily="18" charset="0"/>
                      </a:rPr>
                      <m:t>𝐸</m:t>
                    </m:r>
                  </m:oMath>
                </a14:m>
                <a:r>
                  <a:rPr kumimoji="1" lang="ja-JP" altLang="en-US"/>
                  <a:t>の各データに対する</a:t>
                </a:r>
                <a:endParaRPr kumimoji="1" lang="en-US" altLang="ja-JP" dirty="0"/>
              </a:p>
              <a:p>
                <a:pPr lvl="1"/>
                <a:endParaRPr lang="en-US" altLang="ja-JP" dirty="0"/>
              </a:p>
              <a:p>
                <a:pPr lvl="1"/>
                <a:endParaRPr lang="en-US" altLang="ja-JP" dirty="0"/>
              </a:p>
              <a:p>
                <a:pPr marL="457200" lvl="1" indent="0">
                  <a:buNone/>
                </a:pPr>
                <a:r>
                  <a:rPr lang="ja-JP" altLang="en-US"/>
                  <a:t>　を平均して</a:t>
                </a:r>
                <a:r>
                  <a:rPr lang="en-US" altLang="ja-JP" dirty="0"/>
                  <a:t>, </a:t>
                </a:r>
                <a:r>
                  <a:rPr lang="ja-JP" altLang="en-US"/>
                  <a:t>近似方策勾配として用いる</a:t>
                </a:r>
                <a:endParaRPr lang="en-US" altLang="ja-JP" dirty="0"/>
              </a:p>
            </p:txBody>
          </p:sp>
        </mc:Choice>
        <mc:Fallback>
          <p:sp>
            <p:nvSpPr>
              <p:cNvPr id="2" name="コンテンツ プレースホルダー 1">
                <a:extLst>
                  <a:ext uri="{FF2B5EF4-FFF2-40B4-BE49-F238E27FC236}">
                    <a16:creationId xmlns:a16="http://schemas.microsoft.com/office/drawing/2014/main" id="{F8586C0F-DA2D-1C4B-8543-7851036CE83C}"/>
                  </a:ext>
                </a:extLst>
              </p:cNvPr>
              <p:cNvSpPr>
                <a:spLocks noGrp="1" noRot="1" noChangeAspect="1" noMove="1" noResize="1" noEditPoints="1" noAdjustHandles="1" noChangeArrowheads="1" noChangeShapeType="1" noTextEdit="1"/>
              </p:cNvSpPr>
              <p:nvPr>
                <p:ph idx="1"/>
              </p:nvPr>
            </p:nvSpPr>
            <p:spPr>
              <a:blipFill>
                <a:blip r:embed="rId3"/>
                <a:stretch>
                  <a:fillRect l="-598" t="-1519"/>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DFF3ECEE-FA46-D149-9EFF-28538B296F1F}"/>
              </a:ext>
            </a:extLst>
          </p:cNvPr>
          <p:cNvSpPr>
            <a:spLocks noGrp="1"/>
          </p:cNvSpPr>
          <p:nvPr>
            <p:ph type="title"/>
          </p:nvPr>
        </p:nvSpPr>
        <p:spPr/>
        <p:txBody>
          <a:bodyPr/>
          <a:lstStyle/>
          <a:p>
            <a:r>
              <a:rPr kumimoji="1" lang="ja-JP" altLang="en-US"/>
              <a:t>方策勾配の近似計算に対する提案手法</a:t>
            </a:r>
          </a:p>
        </p:txBody>
      </p:sp>
      <p:sp>
        <p:nvSpPr>
          <p:cNvPr id="4" name="日付プレースホルダー 3">
            <a:extLst>
              <a:ext uri="{FF2B5EF4-FFF2-40B4-BE49-F238E27FC236}">
                <a16:creationId xmlns:a16="http://schemas.microsoft.com/office/drawing/2014/main" id="{199FDA61-0A3A-8549-A96D-B863D4FCFB1C}"/>
              </a:ext>
            </a:extLst>
          </p:cNvPr>
          <p:cNvSpPr>
            <a:spLocks noGrp="1"/>
          </p:cNvSpPr>
          <p:nvPr>
            <p:ph type="dt" sz="half" idx="10"/>
          </p:nvPr>
        </p:nvSpPr>
        <p:spPr/>
        <p:txBody>
          <a:bodyPr/>
          <a:lstStyle/>
          <a:p>
            <a:r>
              <a:rPr kumimoji="1" lang="en-US" altLang="ja-JP"/>
              <a:t>2021/2/9</a:t>
            </a:r>
            <a:endParaRPr kumimoji="1" lang="ja-JP" altLang="en-US"/>
          </a:p>
        </p:txBody>
      </p:sp>
      <p:sp>
        <p:nvSpPr>
          <p:cNvPr id="5" name="スライド番号プレースホルダー 4">
            <a:extLst>
              <a:ext uri="{FF2B5EF4-FFF2-40B4-BE49-F238E27FC236}">
                <a16:creationId xmlns:a16="http://schemas.microsoft.com/office/drawing/2014/main" id="{1EFB8320-96E8-FB4A-BB1E-8FD93FDC3599}"/>
              </a:ext>
            </a:extLst>
          </p:cNvPr>
          <p:cNvSpPr>
            <a:spLocks noGrp="1"/>
          </p:cNvSpPr>
          <p:nvPr>
            <p:ph type="sldNum" sz="quarter" idx="12"/>
          </p:nvPr>
        </p:nvSpPr>
        <p:spPr/>
        <p:txBody>
          <a:bodyPr/>
          <a:lstStyle/>
          <a:p>
            <a:fld id="{5D57FD6B-29A3-3249-A29F-ABF600A8FF13}" type="slidenum">
              <a:rPr kumimoji="1" lang="ja-JP" altLang="en-US" smtClean="0"/>
              <a:t>8</a:t>
            </a:fld>
            <a:r>
              <a:rPr kumimoji="1" lang="en-US" altLang="ja-JP"/>
              <a:t>/14</a:t>
            </a:r>
            <a:endParaRPr kumimoji="1" lang="en-US" altLang="ja-JP" dirty="0"/>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E9FF4544-EA6A-B246-ADC4-43C73F99702C}"/>
                  </a:ext>
                </a:extLst>
              </p:cNvPr>
              <p:cNvSpPr txBox="1"/>
              <p:nvPr/>
            </p:nvSpPr>
            <p:spPr>
              <a:xfrm>
                <a:off x="1389718" y="3520489"/>
                <a:ext cx="6364563" cy="4283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𝑎</m:t>
                          </m:r>
                        </m:sub>
                      </m:sSub>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e>
                      </m:d>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b>
                      </m:sSub>
                      <m:r>
                        <a:rPr lang="en-US" altLang="ja-JP" i="1">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i="1">
                              <a:latin typeface="Cambria Math" panose="02040503050406030204" pitchFamily="18" charset="0"/>
                              <a:ea typeface="Cambria Math" panose="02040503050406030204" pitchFamily="18" charset="0"/>
                            </a:rPr>
                            <m:t>∇</m:t>
                          </m:r>
                        </m:e>
                        <m:sub>
                          <m:r>
                            <a:rPr kumimoji="1" lang="en-US" altLang="ja-JP" i="1">
                              <a:latin typeface="Cambria Math" panose="02040503050406030204" pitchFamily="18" charset="0"/>
                              <a:ea typeface="Cambria Math" panose="02040503050406030204" pitchFamily="18" charset="0"/>
                            </a:rPr>
                            <m:t>𝜃</m:t>
                          </m:r>
                        </m:sub>
                      </m:sSub>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𝑒</m:t>
                          </m:r>
                        </m:e>
                        <m:sup>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𝛼</m:t>
                          </m:r>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𝜏</m:t>
                              </m:r>
                            </m:e>
                            <m:sub>
                              <m:r>
                                <a:rPr kumimoji="1" lang="en-US" altLang="ja-JP" i="1" smtClean="0">
                                  <a:latin typeface="Cambria Math" panose="02040503050406030204" pitchFamily="18" charset="0"/>
                                  <a:ea typeface="Cambria Math" panose="02040503050406030204" pitchFamily="18" charset="0"/>
                                </a:rPr>
                                <m:t>𝜃</m:t>
                              </m:r>
                            </m:sub>
                          </m:sSub>
                          <m:d>
                            <m:dPr>
                              <m:ctrlPr>
                                <a:rPr kumimoji="1" lang="en-US" altLang="ja-JP" i="1">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𝑠</m:t>
                              </m:r>
                            </m:e>
                          </m:d>
                        </m:sup>
                      </m:sSup>
                      <m:sSup>
                        <m:sSupPr>
                          <m:ctrlPr>
                            <a:rPr kumimoji="1" lang="en-US" altLang="ja-JP" i="1">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𝑄</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sup>
                      </m:sSup>
                      <m:d>
                        <m:dPr>
                          <m:ctrlPr>
                            <a:rPr kumimoji="1" lang="en-US" altLang="ja-JP" i="1">
                              <a:latin typeface="Cambria Math" panose="02040503050406030204" pitchFamily="18" charset="0"/>
                              <a:ea typeface="Cambria Math" panose="02040503050406030204" pitchFamily="18" charset="0"/>
                            </a:rPr>
                          </m:ctrlPr>
                        </m:dPr>
                        <m:e>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𝑠</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ea typeface="Cambria Math" panose="02040503050406030204" pitchFamily="18" charset="0"/>
                                </a:rPr>
                                <m:t>𝜋</m:t>
                              </m:r>
                            </m:e>
                            <m:sub>
                              <m:r>
                                <a:rPr kumimoji="1" lang="en-US" altLang="ja-JP" i="1">
                                  <a:latin typeface="Cambria Math" panose="02040503050406030204" pitchFamily="18" charset="0"/>
                                  <a:ea typeface="Cambria Math" panose="02040503050406030204" pitchFamily="18" charset="0"/>
                                </a:rPr>
                                <m:t>𝜃</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e>
                      </m:d>
                    </m:oMath>
                  </m:oMathPara>
                </a14:m>
                <a:endParaRPr kumimoji="1" lang="ja-JP" altLang="en-US">
                  <a:latin typeface="Cambria" panose="02040503050406030204" pitchFamily="18" charset="0"/>
                </a:endParaRPr>
              </a:p>
            </p:txBody>
          </p:sp>
        </mc:Choice>
        <mc:Fallback>
          <p:sp>
            <p:nvSpPr>
              <p:cNvPr id="15" name="テキスト ボックス 14">
                <a:extLst>
                  <a:ext uri="{FF2B5EF4-FFF2-40B4-BE49-F238E27FC236}">
                    <a16:creationId xmlns:a16="http://schemas.microsoft.com/office/drawing/2014/main" id="{E9FF4544-EA6A-B246-ADC4-43C73F99702C}"/>
                  </a:ext>
                </a:extLst>
              </p:cNvPr>
              <p:cNvSpPr txBox="1">
                <a:spLocks noRot="1" noChangeAspect="1" noMove="1" noResize="1" noEditPoints="1" noAdjustHandles="1" noChangeArrowheads="1" noChangeShapeType="1" noTextEdit="1"/>
              </p:cNvSpPr>
              <p:nvPr/>
            </p:nvSpPr>
            <p:spPr>
              <a:xfrm>
                <a:off x="1389718" y="3520489"/>
                <a:ext cx="6364563" cy="428322"/>
              </a:xfrm>
              <a:prstGeom prst="rect">
                <a:avLst/>
              </a:prstGeom>
              <a:blipFill>
                <a:blip r:embed="rId4"/>
                <a:stretch>
                  <a:fillRect b="-2857"/>
                </a:stretch>
              </a:blipFill>
            </p:spPr>
            <p:txBody>
              <a:bodyPr/>
              <a:lstStyle/>
              <a:p>
                <a:r>
                  <a:rPr lang="ja-JP" altLang="en-US">
                    <a:noFill/>
                  </a:rPr>
                  <a:t> </a:t>
                </a:r>
              </a:p>
            </p:txBody>
          </p:sp>
        </mc:Fallback>
      </mc:AlternateContent>
      <p:sp>
        <p:nvSpPr>
          <p:cNvPr id="16" name="角丸四角形 15">
            <a:extLst>
              <a:ext uri="{FF2B5EF4-FFF2-40B4-BE49-F238E27FC236}">
                <a16:creationId xmlns:a16="http://schemas.microsoft.com/office/drawing/2014/main" id="{C4E8936C-1CDA-A642-BD52-045479A162DD}"/>
              </a:ext>
            </a:extLst>
          </p:cNvPr>
          <p:cNvSpPr/>
          <p:nvPr/>
        </p:nvSpPr>
        <p:spPr>
          <a:xfrm>
            <a:off x="1513692" y="5501365"/>
            <a:ext cx="950026" cy="593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行動</a:t>
            </a:r>
          </a:p>
        </p:txBody>
      </p:sp>
      <p:sp>
        <p:nvSpPr>
          <p:cNvPr id="17" name="角丸四角形 16">
            <a:extLst>
              <a:ext uri="{FF2B5EF4-FFF2-40B4-BE49-F238E27FC236}">
                <a16:creationId xmlns:a16="http://schemas.microsoft.com/office/drawing/2014/main" id="{FA415881-668A-7C49-919F-D1586A77CEE2}"/>
              </a:ext>
            </a:extLst>
          </p:cNvPr>
          <p:cNvSpPr/>
          <p:nvPr/>
        </p:nvSpPr>
        <p:spPr>
          <a:xfrm>
            <a:off x="4090637" y="5501365"/>
            <a:ext cx="950026" cy="593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計算</a:t>
            </a:r>
          </a:p>
        </p:txBody>
      </p:sp>
      <p:sp>
        <p:nvSpPr>
          <p:cNvPr id="18" name="角丸四角形 17">
            <a:extLst>
              <a:ext uri="{FF2B5EF4-FFF2-40B4-BE49-F238E27FC236}">
                <a16:creationId xmlns:a16="http://schemas.microsoft.com/office/drawing/2014/main" id="{FC586F0D-D330-EE45-9981-09F532593C9C}"/>
              </a:ext>
            </a:extLst>
          </p:cNvPr>
          <p:cNvSpPr/>
          <p:nvPr/>
        </p:nvSpPr>
        <p:spPr>
          <a:xfrm>
            <a:off x="6667582" y="5501365"/>
            <a:ext cx="950026" cy="5937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更新</a:t>
            </a:r>
          </a:p>
        </p:txBody>
      </p:sp>
      <p:cxnSp>
        <p:nvCxnSpPr>
          <p:cNvPr id="19" name="曲線コネクタ 18">
            <a:extLst>
              <a:ext uri="{FF2B5EF4-FFF2-40B4-BE49-F238E27FC236}">
                <a16:creationId xmlns:a16="http://schemas.microsoft.com/office/drawing/2014/main" id="{745F8F22-24E6-A844-9E50-3B1982EAEBB4}"/>
              </a:ext>
            </a:extLst>
          </p:cNvPr>
          <p:cNvCxnSpPr>
            <a:cxnSpLocks/>
            <a:stCxn id="16" idx="0"/>
            <a:endCxn id="17" idx="0"/>
          </p:cNvCxnSpPr>
          <p:nvPr/>
        </p:nvCxnSpPr>
        <p:spPr>
          <a:xfrm rot="5400000" flipH="1" flipV="1">
            <a:off x="3277177" y="4212893"/>
            <a:ext cx="12700" cy="2576945"/>
          </a:xfrm>
          <a:prstGeom prst="curvedConnector3">
            <a:avLst>
              <a:gd name="adj1" fmla="val 2828575"/>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曲線コネクタ 19">
            <a:extLst>
              <a:ext uri="{FF2B5EF4-FFF2-40B4-BE49-F238E27FC236}">
                <a16:creationId xmlns:a16="http://schemas.microsoft.com/office/drawing/2014/main" id="{5426242E-5B6C-D34C-BA88-21422EF32F11}"/>
              </a:ext>
            </a:extLst>
          </p:cNvPr>
          <p:cNvCxnSpPr>
            <a:cxnSpLocks/>
            <a:stCxn id="17" idx="0"/>
            <a:endCxn id="18" idx="0"/>
          </p:cNvCxnSpPr>
          <p:nvPr/>
        </p:nvCxnSpPr>
        <p:spPr>
          <a:xfrm rot="5400000" flipH="1" flipV="1">
            <a:off x="5854122" y="4212893"/>
            <a:ext cx="12700" cy="2576945"/>
          </a:xfrm>
          <a:prstGeom prst="curvedConnector3">
            <a:avLst>
              <a:gd name="adj1" fmla="val 2641559"/>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曲線コネクタ 20">
            <a:extLst>
              <a:ext uri="{FF2B5EF4-FFF2-40B4-BE49-F238E27FC236}">
                <a16:creationId xmlns:a16="http://schemas.microsoft.com/office/drawing/2014/main" id="{899EA1A7-990A-B54D-8388-1C1FA059F9C4}"/>
              </a:ext>
            </a:extLst>
          </p:cNvPr>
          <p:cNvCxnSpPr>
            <a:cxnSpLocks/>
            <a:stCxn id="18" idx="2"/>
            <a:endCxn id="16" idx="2"/>
          </p:cNvCxnSpPr>
          <p:nvPr/>
        </p:nvCxnSpPr>
        <p:spPr>
          <a:xfrm rot="5400000">
            <a:off x="4565650" y="3518186"/>
            <a:ext cx="12700" cy="5153890"/>
          </a:xfrm>
          <a:prstGeom prst="curvedConnector3">
            <a:avLst>
              <a:gd name="adj1" fmla="val 404415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30519811-5979-6D45-91D8-EDC03356CE9B}"/>
              </a:ext>
            </a:extLst>
          </p:cNvPr>
          <p:cNvSpPr txBox="1"/>
          <p:nvPr/>
        </p:nvSpPr>
        <p:spPr>
          <a:xfrm>
            <a:off x="2123956" y="4624990"/>
            <a:ext cx="2441694" cy="584775"/>
          </a:xfrm>
          <a:prstGeom prst="rect">
            <a:avLst/>
          </a:prstGeom>
          <a:noFill/>
        </p:spPr>
        <p:txBody>
          <a:bodyPr wrap="none" rtlCol="0">
            <a:spAutoFit/>
          </a:bodyPr>
          <a:lstStyle/>
          <a:p>
            <a:r>
              <a:rPr kumimoji="1" lang="ja-JP" altLang="en-US" sz="1600">
                <a:latin typeface="Cambria" panose="02040503050406030204" pitchFamily="18" charset="0"/>
              </a:rPr>
              <a:t>・コストと次状態の観測</a:t>
            </a:r>
            <a:endParaRPr kumimoji="1" lang="en-US" altLang="ja-JP" sz="1600" dirty="0">
              <a:latin typeface="Cambria" panose="02040503050406030204" pitchFamily="18" charset="0"/>
            </a:endParaRPr>
          </a:p>
          <a:p>
            <a:r>
              <a:rPr kumimoji="1" lang="ja-JP" altLang="en-US" sz="1600">
                <a:latin typeface="Cambria" panose="02040503050406030204" pitchFamily="18" charset="0"/>
              </a:rPr>
              <a:t>・データの保存</a:t>
            </a:r>
            <a:endParaRPr kumimoji="1" lang="en-US" altLang="ja-JP" sz="1600" dirty="0">
              <a:latin typeface="Cambria" panose="02040503050406030204" pitchFamily="18" charset="0"/>
            </a:endParaRPr>
          </a:p>
        </p:txBody>
      </p:sp>
      <p:sp>
        <p:nvSpPr>
          <p:cNvPr id="23" name="テキスト ボックス 22">
            <a:extLst>
              <a:ext uri="{FF2B5EF4-FFF2-40B4-BE49-F238E27FC236}">
                <a16:creationId xmlns:a16="http://schemas.microsoft.com/office/drawing/2014/main" id="{BE2BDC08-066F-204D-866B-D1619C78AFCA}"/>
              </a:ext>
            </a:extLst>
          </p:cNvPr>
          <p:cNvSpPr txBox="1"/>
          <p:nvPr/>
        </p:nvSpPr>
        <p:spPr>
          <a:xfrm>
            <a:off x="5040663" y="4614678"/>
            <a:ext cx="2031325" cy="584775"/>
          </a:xfrm>
          <a:prstGeom prst="rect">
            <a:avLst/>
          </a:prstGeom>
          <a:noFill/>
        </p:spPr>
        <p:txBody>
          <a:bodyPr wrap="none" rtlCol="0">
            <a:spAutoFit/>
          </a:bodyPr>
          <a:lstStyle/>
          <a:p>
            <a:r>
              <a:rPr kumimoji="1" lang="ja-JP" altLang="en-US" sz="1600">
                <a:latin typeface="Cambria" panose="02040503050406030204" pitchFamily="18" charset="0"/>
              </a:rPr>
              <a:t>・ミニバッチの作成</a:t>
            </a:r>
            <a:endParaRPr kumimoji="1" lang="en-US" altLang="ja-JP" sz="1600" dirty="0">
              <a:latin typeface="Cambria" panose="02040503050406030204" pitchFamily="18" charset="0"/>
            </a:endParaRPr>
          </a:p>
          <a:p>
            <a:r>
              <a:rPr kumimoji="1" lang="ja-JP" altLang="en-US" sz="1600">
                <a:latin typeface="Cambria" panose="02040503050406030204" pitchFamily="18" charset="0"/>
              </a:rPr>
              <a:t>・方策勾配の計算</a:t>
            </a:r>
            <a:endParaRPr kumimoji="1" lang="en-US" altLang="ja-JP" sz="1600" dirty="0">
              <a:latin typeface="Cambria" panose="02040503050406030204" pitchFamily="18" charset="0"/>
            </a:endParaRPr>
          </a:p>
        </p:txBody>
      </p:sp>
    </p:spTree>
    <p:extLst>
      <p:ext uri="{BB962C8B-B14F-4D97-AF65-F5344CB8AC3E}">
        <p14:creationId xmlns:p14="http://schemas.microsoft.com/office/powerpoint/2010/main" val="165071742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a:latin typeface="Cambria" panose="020405030504060302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54603</TotalTime>
  <Words>1156</Words>
  <Application>Microsoft Macintosh PowerPoint</Application>
  <PresentationFormat>画面に合わせる (4:3)</PresentationFormat>
  <Paragraphs>219</Paragraphs>
  <Slides>18</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游ゴシック</vt:lpstr>
      <vt:lpstr>Arial</vt:lpstr>
      <vt:lpstr>Calibri</vt:lpstr>
      <vt:lpstr>Cambria</vt:lpstr>
      <vt:lpstr>Cambria Math</vt:lpstr>
      <vt:lpstr>Century</vt:lpstr>
      <vt:lpstr>Office テーマ</vt:lpstr>
      <vt:lpstr>セルフトリガー制御に対する 深層強化学習</vt:lpstr>
      <vt:lpstr>サンプル値制御 vs セルフトリガー制御</vt:lpstr>
      <vt:lpstr>セルフトリガー制御における先行研究</vt:lpstr>
      <vt:lpstr>準備: 強化学習の基礎知識</vt:lpstr>
      <vt:lpstr>準備: 方策勾配型強化学習</vt:lpstr>
      <vt:lpstr>最適セルフトリガー制御問題の定式化</vt:lpstr>
      <vt:lpstr>コスト関数r(s,u,τ)の設計</vt:lpstr>
      <vt:lpstr>本研究での主結果</vt:lpstr>
      <vt:lpstr>方策勾配の近似計算に対する提案手法</vt:lpstr>
      <vt:lpstr>計算に用いるQ関数</vt:lpstr>
      <vt:lpstr>数値実験 (線形システム)</vt:lpstr>
      <vt:lpstr>数値実験の結果 (線形システム)</vt:lpstr>
      <vt:lpstr>数値実験 (非線形システム)</vt:lpstr>
      <vt:lpstr>数値実験の結果 (線形システム)</vt:lpstr>
      <vt:lpstr>結論</vt:lpstr>
      <vt:lpstr>付録A: Q関数の近似</vt:lpstr>
      <vt:lpstr>付録B: 用いたニューラルネットワーク</vt:lpstr>
      <vt:lpstr>付録C: ハイパーパラメータ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PC-A009</dc:creator>
  <cp:lastModifiedBy>takeuchi.ibuki.45r@st.kyoto-u.ac.jp</cp:lastModifiedBy>
  <cp:revision>1007</cp:revision>
  <dcterms:created xsi:type="dcterms:W3CDTF">2019-05-25T02:00:40Z</dcterms:created>
  <dcterms:modified xsi:type="dcterms:W3CDTF">2021-01-31T04:50:40Z</dcterms:modified>
</cp:coreProperties>
</file>