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1"/>
  </p:notesMasterIdLst>
  <p:sldIdLst>
    <p:sldId id="256" r:id="rId2"/>
    <p:sldId id="400" r:id="rId3"/>
    <p:sldId id="408" r:id="rId4"/>
    <p:sldId id="377" r:id="rId5"/>
    <p:sldId id="393" r:id="rId6"/>
    <p:sldId id="385" r:id="rId7"/>
    <p:sldId id="384" r:id="rId8"/>
    <p:sldId id="395" r:id="rId9"/>
    <p:sldId id="394" r:id="rId10"/>
    <p:sldId id="406" r:id="rId11"/>
    <p:sldId id="391" r:id="rId12"/>
    <p:sldId id="381" r:id="rId13"/>
    <p:sldId id="387" r:id="rId14"/>
    <p:sldId id="373" r:id="rId15"/>
    <p:sldId id="388" r:id="rId16"/>
    <p:sldId id="389" r:id="rId17"/>
    <p:sldId id="390" r:id="rId18"/>
    <p:sldId id="380" r:id="rId19"/>
    <p:sldId id="3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400"/>
            <p14:sldId id="408"/>
            <p14:sldId id="377"/>
            <p14:sldId id="393"/>
            <p14:sldId id="385"/>
            <p14:sldId id="384"/>
            <p14:sldId id="395"/>
            <p14:sldId id="394"/>
            <p14:sldId id="406"/>
            <p14:sldId id="391"/>
            <p14:sldId id="381"/>
            <p14:sldId id="387"/>
            <p14:sldId id="373"/>
            <p14:sldId id="388"/>
            <p14:sldId id="389"/>
            <p14:sldId id="390"/>
            <p14:sldId id="380"/>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0"/>
    <p:restoredTop sz="94554"/>
  </p:normalViewPr>
  <p:slideViewPr>
    <p:cSldViewPr snapToGrid="0" snapToObjects="1">
      <p:cViewPr varScale="1">
        <p:scale>
          <a:sx n="99" d="100"/>
          <a:sy n="99" d="100"/>
        </p:scale>
        <p:origin x="192" y="36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もうちょっとうまく書けん？</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3</a:t>
            </a:fld>
            <a:endParaRPr kumimoji="1" lang="ja-JP" altLang="en-US"/>
          </a:p>
        </p:txBody>
      </p:sp>
    </p:spTree>
    <p:extLst>
      <p:ext uri="{BB962C8B-B14F-4D97-AF65-F5344CB8AC3E}">
        <p14:creationId xmlns:p14="http://schemas.microsoft.com/office/powerpoint/2010/main" val="381419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文字の説明</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6</a:t>
            </a:fld>
            <a:endParaRPr kumimoji="1" lang="ja-JP" altLang="en-US"/>
          </a:p>
        </p:txBody>
      </p:sp>
    </p:spTree>
    <p:extLst>
      <p:ext uri="{BB962C8B-B14F-4D97-AF65-F5344CB8AC3E}">
        <p14:creationId xmlns:p14="http://schemas.microsoft.com/office/powerpoint/2010/main" val="395842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9</a:t>
            </a:fld>
            <a:endParaRPr kumimoji="1" lang="ja-JP" altLang="en-US"/>
          </a:p>
        </p:txBody>
      </p:sp>
    </p:spTree>
    <p:extLst>
      <p:ext uri="{BB962C8B-B14F-4D97-AF65-F5344CB8AC3E}">
        <p14:creationId xmlns:p14="http://schemas.microsoft.com/office/powerpoint/2010/main" val="85838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説明が長い</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18</a:t>
            </a:fld>
            <a:endParaRPr kumimoji="1" lang="ja-JP" altLang="en-US"/>
          </a:p>
        </p:txBody>
      </p:sp>
    </p:spTree>
    <p:extLst>
      <p:ext uri="{BB962C8B-B14F-4D97-AF65-F5344CB8AC3E}">
        <p14:creationId xmlns:p14="http://schemas.microsoft.com/office/powerpoint/2010/main" val="28389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/12</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12.png"/><Relationship Id="rId4" Type="http://schemas.openxmlformats.org/officeDocument/2006/relationships/image" Target="../media/image331.png"/></Relationships>
</file>

<file path=ppt/slides/_rels/slide1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71.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808428" cy="5006090"/>
              </a:xfrm>
            </p:spPr>
            <p:txBody>
              <a:bodyPr>
                <a:normAutofit/>
              </a:bodyPr>
              <a:lstStyle/>
              <a:p>
                <a:pPr>
                  <a:lnSpc>
                    <a:spcPct val="120000"/>
                  </a:lnSpc>
                </a:pPr>
                <a:r>
                  <a:rPr lang="ja-JP" altLang="en-US">
                    <a:solidFill>
                      <a:schemeClr val="accent1"/>
                    </a:solidFill>
                  </a:rPr>
                  <a:t>データ収集</a:t>
                </a:r>
                <a:r>
                  <a:rPr lang="ja-JP" altLang="en-US"/>
                  <a:t>と</a:t>
                </a:r>
                <a:r>
                  <a:rPr lang="ja-JP" altLang="en-US">
                    <a:solidFill>
                      <a:schemeClr val="accent6"/>
                    </a:solidFill>
                  </a:rPr>
                  <a:t>方策更新</a:t>
                </a:r>
                <a:r>
                  <a:rPr lang="ja-JP" altLang="en-US"/>
                  <a:t>を交互に繰り返す</a:t>
                </a:r>
                <a:endParaRPr lang="en-US" altLang="ja-JP" dirty="0"/>
              </a:p>
              <a:p>
                <a:pPr>
                  <a:lnSpc>
                    <a:spcPct val="120000"/>
                  </a:lnSpc>
                </a:pPr>
                <a:endParaRPr lang="en-US" altLang="ja-JP" dirty="0"/>
              </a:p>
              <a:p>
                <a:pPr lvl="1">
                  <a:lnSpc>
                    <a:spcPct val="120000"/>
                  </a:lnSpc>
                </a:pPr>
                <a:endParaRPr lang="en-US" altLang="ja-JP" dirty="0"/>
              </a:p>
              <a:p>
                <a:pPr lvl="1">
                  <a:lnSpc>
                    <a:spcPct val="120000"/>
                  </a:lnSpc>
                </a:pPr>
                <a:endParaRPr lang="en-US" altLang="ja-JP" dirty="0"/>
              </a:p>
              <a:p>
                <a:pPr lvl="1">
                  <a:lnSpc>
                    <a:spcPct val="120000"/>
                  </a:lnSpc>
                </a:pPr>
                <a:r>
                  <a:rPr lang="ja-JP" altLang="en-US"/>
                  <a:t>メモリは</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oMath>
                </a14:m>
                <a:r>
                  <a:rPr lang="ja-JP" altLang="en-US"/>
                  <a:t>で制御した時のデータのみがあることが望ましい</a:t>
                </a:r>
                <a:endParaRPr lang="en-US" altLang="ja-JP" dirty="0"/>
              </a:p>
              <a:p>
                <a:pPr lvl="2">
                  <a:lnSpc>
                    <a:spcPct val="120000"/>
                  </a:lnSpc>
                </a:pPr>
                <a:r>
                  <a:rPr lang="ja-JP" altLang="en-US"/>
                  <a:t>方策の更新幅を小さくする</a:t>
                </a:r>
                <a:r>
                  <a:rPr lang="en-US" altLang="ja-JP" dirty="0"/>
                  <a:t> &amp; </a:t>
                </a:r>
                <a:r>
                  <a:rPr lang="ja-JP" altLang="en-US"/>
                  <a:t>古いデータを削除する</a:t>
                </a:r>
                <a:endParaRPr lang="en-US" altLang="ja-JP" i="1" dirty="0">
                  <a:latin typeface="Cambria Math" panose="02040503050406030204" pitchFamily="18" charset="0"/>
                </a:endParaRPr>
              </a:p>
              <a:p>
                <a:pPr marL="1371600" lvl="3" indent="0">
                  <a:lnSpc>
                    <a:spcPct val="120000"/>
                  </a:lnSpc>
                  <a:buNone/>
                </a:pPr>
                <a14:m>
                  <m:oMath xmlns:m="http://schemas.openxmlformats.org/officeDocument/2006/math">
                    <m:r>
                      <a:rPr lang="ja-JP" altLang="en-US" i="1" smtClean="0">
                        <a:latin typeface="Cambria Math" panose="02040503050406030204" pitchFamily="18" charset="0"/>
                      </a:rPr>
                      <m:t>→</m:t>
                    </m:r>
                  </m:oMath>
                </a14:m>
                <a:r>
                  <a:rPr lang="ja-JP" altLang="en-US"/>
                  <a:t>メモリには</a:t>
                </a:r>
                <a:r>
                  <a:rPr lang="en-US" altLang="ja-JP" dirty="0"/>
                  <a:t>, </a:t>
                </a:r>
                <a:r>
                  <a:rPr lang="ja-JP" altLang="en-US"/>
                  <a:t>似た方策で制御したパスしか残らない</a:t>
                </a:r>
                <a:endParaRPr lang="en-US" altLang="ja-JP" dirty="0"/>
              </a:p>
              <a:p>
                <a:pPr lvl="4">
                  <a:lnSpc>
                    <a:spcPct val="120000"/>
                  </a:lnSpc>
                </a:pPr>
                <a:endParaRPr lang="en-US" altLang="ja-JP" dirty="0"/>
              </a:p>
              <a:p>
                <a:pPr lvl="1">
                  <a:lnSpc>
                    <a:spcPct val="120000"/>
                  </a:lnSpc>
                </a:pPr>
                <a:r>
                  <a:rPr lang="ja-JP" altLang="en-US"/>
                  <a:t>メモリに保存したデータから勾配を近似計算</a:t>
                </a:r>
                <a:endParaRPr lang="en-US" altLang="ja-JP" dirty="0"/>
              </a:p>
              <a:p>
                <a:pPr lvl="2">
                  <a:lnSpc>
                    <a:spcPct val="120000"/>
                  </a:lnSpc>
                </a:pPr>
                <a:r>
                  <a:rPr lang="ja-JP" altLang="en-US"/>
                  <a:t>各データ組を確率</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solidFill>
                              <a:srgbClr val="FF0000"/>
                            </a:solidFill>
                            <a:latin typeface="Cambria Math" panose="02040503050406030204" pitchFamily="18" charset="0"/>
                            <a:ea typeface="Cambria Math" panose="02040503050406030204" pitchFamily="18" charset="0"/>
                          </a:rPr>
                          <m:t>𝑡</m:t>
                        </m:r>
                      </m:sup>
                    </m:sSup>
                  </m:oMath>
                </a14:m>
                <a:r>
                  <a:rPr lang="ja-JP" altLang="en-US"/>
                  <a:t>の重み付きで</a:t>
                </a:r>
                <a14:m>
                  <m:oMath xmlns:m="http://schemas.openxmlformats.org/officeDocument/2006/math">
                    <m:r>
                      <a:rPr lang="en-US" altLang="ja-JP" i="1">
                        <a:latin typeface="Cambria Math" panose="02040503050406030204" pitchFamily="18" charset="0"/>
                      </a:rPr>
                      <m:t>𝑁</m:t>
                    </m:r>
                  </m:oMath>
                </a14:m>
                <a:r>
                  <a:rPr lang="ja-JP" altLang="en-US"/>
                  <a:t>個選んでデータセット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を作成</a:t>
                </a:r>
                <a:endParaRPr lang="en-US" altLang="ja-JP" dirty="0"/>
              </a:p>
              <a:p>
                <a:pPr lvl="2">
                  <a:lnSpc>
                    <a:spcPct val="120000"/>
                  </a:lnSpc>
                </a:pPr>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の各データに対して</a:t>
                </a:r>
                <a:r>
                  <a:rPr lang="en-US" altLang="ja-JP" dirty="0"/>
                  <a:t>, </a:t>
                </a:r>
                <a:r>
                  <a:rPr lang="ja-JP" altLang="en-US"/>
                  <a:t>以下を平均</a:t>
                </a:r>
                <a:endParaRPr lang="en-US" altLang="ja-JP" dirty="0"/>
              </a:p>
              <a:p>
                <a:pPr lvl="2">
                  <a:lnSpc>
                    <a:spcPct val="120000"/>
                  </a:lnSpc>
                </a:pPr>
                <a:endParaRPr lang="en-US" altLang="ja-JP" dirty="0"/>
              </a:p>
              <a:p>
                <a:pPr lvl="1">
                  <a:lnSpc>
                    <a:spcPct val="120000"/>
                  </a:lnSpc>
                </a:pPr>
                <a:endParaRPr lang="en-US" altLang="ja-JP" dirty="0"/>
              </a:p>
              <a:p>
                <a:pPr lvl="2">
                  <a:lnSpc>
                    <a:spcPct val="120000"/>
                  </a:lnSpc>
                </a:pPr>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808428" cy="5006090"/>
              </a:xfrm>
              <a:blipFill>
                <a:blip r:embed="rId3"/>
                <a:stretch>
                  <a:fillRect l="-57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7" name="スライド番号プレースホルダー 6">
            <a:extLst>
              <a:ext uri="{FF2B5EF4-FFF2-40B4-BE49-F238E27FC236}">
                <a16:creationId xmlns:a16="http://schemas.microsoft.com/office/drawing/2014/main" id="{7B2E4C64-4BCC-9641-AB4F-8D2A2C32ADFF}"/>
              </a:ext>
            </a:extLst>
          </p:cNvPr>
          <p:cNvSpPr>
            <a:spLocks noGrp="1"/>
          </p:cNvSpPr>
          <p:nvPr>
            <p:ph type="sldNum" sz="quarter" idx="12"/>
          </p:nvPr>
        </p:nvSpPr>
        <p:spPr/>
        <p:txBody>
          <a:bodyPr/>
          <a:lstStyle/>
          <a:p>
            <a:r>
              <a:rPr kumimoji="1" lang="en-US" altLang="ja-JP" dirty="0"/>
              <a:t>8/12</a:t>
            </a:r>
          </a:p>
        </p:txBody>
      </p:sp>
      <mc:AlternateContent xmlns:mc="http://schemas.openxmlformats.org/markup-compatibility/2006" xmlns:a14="http://schemas.microsoft.com/office/drawing/2010/main">
        <mc:Choice Requires="a14">
          <p:sp>
            <p:nvSpPr>
              <p:cNvPr id="9" name="角丸四角形 8">
                <a:extLst>
                  <a:ext uri="{FF2B5EF4-FFF2-40B4-BE49-F238E27FC236}">
                    <a16:creationId xmlns:a16="http://schemas.microsoft.com/office/drawing/2014/main" id="{0F1B07FC-C182-DC4E-9CAF-A41F5A1EC197}"/>
                  </a:ext>
                </a:extLst>
              </p:cNvPr>
              <p:cNvSpPr/>
              <p:nvPr/>
            </p:nvSpPr>
            <p:spPr>
              <a:xfrm>
                <a:off x="736601" y="1821399"/>
                <a:ext cx="1757872" cy="73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行動</a:t>
                </a:r>
                <a:r>
                  <a:rPr kumimoji="1" lang="en-US" altLang="ja-JP" sz="1600" dirty="0">
                    <a:solidFill>
                      <a:schemeClr val="tx1"/>
                    </a:solidFill>
                  </a:rPr>
                  <a:t>:</a:t>
                </a:r>
              </a:p>
              <a:p>
                <a:pPr algn="ctr"/>
                <a14:m>
                  <m:oMathPara xmlns:m="http://schemas.openxmlformats.org/officeDocument/2006/math">
                    <m:oMathParaPr>
                      <m:jc m:val="centerGroup"/>
                    </m:oMathParaPr>
                    <m:oMath xmlns:m="http://schemas.openxmlformats.org/officeDocument/2006/math">
                      <m:d>
                        <m:dPr>
                          <m:ctrlPr>
                            <a:rPr kumimoji="1" lang="en-US" altLang="ja-JP" sz="1600" b="0" i="1" smtClean="0">
                              <a:solidFill>
                                <a:schemeClr val="tx1"/>
                              </a:solidFill>
                              <a:latin typeface="Cambria Math" panose="02040503050406030204" pitchFamily="18" charset="0"/>
                            </a:rPr>
                          </m:ctrlPr>
                        </m:dPr>
                        <m:e>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𝑢</m:t>
                              </m:r>
                            </m:e>
                            <m:sub>
                              <m:r>
                                <a:rPr kumimoji="1" lang="en-US" altLang="ja-JP" sz="1600" b="0" i="1" smtClean="0">
                                  <a:solidFill>
                                    <a:schemeClr val="tx1"/>
                                  </a:solidFill>
                                  <a:latin typeface="Cambria Math" panose="02040503050406030204" pitchFamily="18" charset="0"/>
                                </a:rPr>
                                <m:t>𝑖</m:t>
                              </m:r>
                            </m:sub>
                          </m:sSub>
                          <m:r>
                            <a:rPr kumimoji="1" lang="en-US" altLang="ja-JP" sz="1600" b="0" i="1" smtClean="0">
                              <a:solidFill>
                                <a:schemeClr val="tx1"/>
                              </a:solidFill>
                              <a:latin typeface="Cambria Math" panose="02040503050406030204" pitchFamily="18" charset="0"/>
                            </a:rPr>
                            <m:t>,</m:t>
                          </m:r>
                          <m:r>
                            <a:rPr kumimoji="1" lang="en-US" altLang="ja-JP" sz="1600" i="1" smtClean="0">
                              <a:solidFill>
                                <a:schemeClr val="tx1"/>
                              </a:solidFill>
                              <a:latin typeface="Cambria Math" panose="02040503050406030204" pitchFamily="18" charset="0"/>
                              <a:ea typeface="Cambria Math" panose="02040503050406030204" pitchFamily="18" charset="0"/>
                            </a:rPr>
                            <m:t> </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𝜏</m:t>
                              </m:r>
                            </m:e>
                            <m:sub>
                              <m:r>
                                <a:rPr kumimoji="1" lang="en-US" altLang="ja-JP" sz="1600" i="1">
                                  <a:solidFill>
                                    <a:schemeClr val="tx1"/>
                                  </a:solidFill>
                                  <a:latin typeface="Cambria Math" panose="02040503050406030204" pitchFamily="18" charset="0"/>
                                </a:rPr>
                                <m:t>𝑖</m:t>
                              </m:r>
                            </m:sub>
                          </m:sSub>
                        </m:e>
                      </m:d>
                      <m:r>
                        <a:rPr kumimoji="1" lang="en-US" altLang="ja-JP" sz="1600" b="0" i="1" smtClean="0">
                          <a:solidFill>
                            <a:schemeClr val="tx1"/>
                          </a:solidFill>
                          <a:latin typeface="Cambria Math" panose="02040503050406030204" pitchFamily="18" charset="0"/>
                        </a:rPr>
                        <m:t>=</m:t>
                      </m:r>
                      <m:sSub>
                        <m:sSubPr>
                          <m:ctrlPr>
                            <a:rPr kumimoji="1" lang="en-US" altLang="ja-JP" sz="1600" b="0" i="1" smtClean="0">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ea typeface="Cambria Math" panose="02040503050406030204" pitchFamily="18" charset="0"/>
                            </a:rPr>
                            <m:t>𝜋</m:t>
                          </m:r>
                        </m:e>
                        <m:sub>
                          <m:r>
                            <a:rPr kumimoji="1" lang="en-US" altLang="ja-JP" sz="1600" b="0" i="1" smtClean="0">
                              <a:solidFill>
                                <a:schemeClr val="tx1"/>
                              </a:solidFill>
                              <a:latin typeface="Cambria Math" panose="02040503050406030204" pitchFamily="18" charset="0"/>
                              <a:ea typeface="Cambria Math" panose="02040503050406030204" pitchFamily="18" charset="0"/>
                            </a:rPr>
                            <m:t>𝜃</m:t>
                          </m:r>
                        </m:sub>
                      </m:sSub>
                      <m:r>
                        <a:rPr kumimoji="1" lang="en-US" altLang="ja-JP" sz="1600" b="0" i="1" smtClean="0">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kumimoji="1" lang="en-US" altLang="ja-JP" sz="1600" b="0" i="1" smtClean="0">
                          <a:solidFill>
                            <a:schemeClr val="tx1"/>
                          </a:solidFill>
                          <a:latin typeface="Cambria Math" panose="02040503050406030204" pitchFamily="18" charset="0"/>
                        </a:rPr>
                        <m:t>)</m:t>
                      </m:r>
                    </m:oMath>
                  </m:oMathPara>
                </a14:m>
                <a:endParaRPr kumimoji="1" lang="ja-JP" altLang="en-US" sz="1600">
                  <a:solidFill>
                    <a:schemeClr val="tx1"/>
                  </a:solidFill>
                </a:endParaRPr>
              </a:p>
            </p:txBody>
          </p:sp>
        </mc:Choice>
        <mc:Fallback xmlns="">
          <p:sp>
            <p:nvSpPr>
              <p:cNvPr id="9" name="角丸四角形 8">
                <a:extLst>
                  <a:ext uri="{FF2B5EF4-FFF2-40B4-BE49-F238E27FC236}">
                    <a16:creationId xmlns:a16="http://schemas.microsoft.com/office/drawing/2014/main" id="{0F1B07FC-C182-DC4E-9CAF-A41F5A1EC197}"/>
                  </a:ext>
                </a:extLst>
              </p:cNvPr>
              <p:cNvSpPr>
                <a:spLocks noRot="1" noChangeAspect="1" noMove="1" noResize="1" noEditPoints="1" noAdjustHandles="1" noChangeArrowheads="1" noChangeShapeType="1" noTextEdit="1"/>
              </p:cNvSpPr>
              <p:nvPr/>
            </p:nvSpPr>
            <p:spPr>
              <a:xfrm>
                <a:off x="736601" y="1821399"/>
                <a:ext cx="1757872" cy="736600"/>
              </a:xfrm>
              <a:prstGeom prst="round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角丸四角形 11">
                <a:extLst>
                  <a:ext uri="{FF2B5EF4-FFF2-40B4-BE49-F238E27FC236}">
                    <a16:creationId xmlns:a16="http://schemas.microsoft.com/office/drawing/2014/main" id="{D7E52A59-D97F-5F45-AA59-A9A15FE9EABF}"/>
                  </a:ext>
                </a:extLst>
              </p:cNvPr>
              <p:cNvSpPr/>
              <p:nvPr/>
            </p:nvSpPr>
            <p:spPr>
              <a:xfrm>
                <a:off x="3636221" y="1821399"/>
                <a:ext cx="2096028" cy="736600"/>
              </a:xfrm>
              <a:prstGeom prst="roundRect">
                <a:avLst/>
              </a:prstGeom>
              <a:noFill/>
              <a:ln>
                <a:gradFill flip="none" rotWithShape="1">
                  <a:gsLst>
                    <a:gs pos="0">
                      <a:schemeClr val="accent1"/>
                    </a:gs>
                    <a:gs pos="35000">
                      <a:schemeClr val="accent1">
                        <a:lumMod val="45000"/>
                        <a:lumOff val="55000"/>
                      </a:schemeClr>
                    </a:gs>
                    <a:gs pos="61000">
                      <a:schemeClr val="accent1">
                        <a:lumMod val="45000"/>
                        <a:lumOff val="55000"/>
                      </a:schemeClr>
                    </a:gs>
                    <a:gs pos="100000">
                      <a:schemeClr val="accent6"/>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メモリに保存</a:t>
                </a:r>
                <a:endParaRPr kumimoji="1" lang="en-US" altLang="ja-JP" sz="16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𝜋</m:t>
                          </m:r>
                        </m:e>
                        <m:sub>
                          <m:r>
                            <a:rPr kumimoji="1" lang="en-US" altLang="ja-JP" sz="1600" i="1">
                              <a:solidFill>
                                <a:schemeClr val="tx1"/>
                              </a:solidFill>
                              <a:latin typeface="Cambria Math" panose="02040503050406030204" pitchFamily="18" charset="0"/>
                              <a:ea typeface="Cambria Math" panose="02040503050406030204" pitchFamily="18" charset="0"/>
                            </a:rPr>
                            <m:t>𝜃</m:t>
                          </m:r>
                        </m:sub>
                      </m:sSub>
                      <m:r>
                        <a:rPr kumimoji="1" lang="en-US" altLang="ja-JP" sz="1600" i="1">
                          <a:solidFill>
                            <a:schemeClr val="tx1"/>
                          </a:solidFill>
                          <a:latin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sub>
                      </m:sSub>
                      <m:r>
                        <a:rPr kumimoji="1"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b="0" i="1" smtClean="0">
                              <a:solidFill>
                                <a:schemeClr val="tx1"/>
                              </a:solidFill>
                              <a:latin typeface="Cambria Math" panose="02040503050406030204" pitchFamily="18" charset="0"/>
                            </a:rPr>
                            <m:t>𝑟</m:t>
                          </m:r>
                        </m:e>
                        <m:sub>
                          <m:r>
                            <a:rPr kumimoji="1" lang="en-US" altLang="ja-JP" sz="1600" i="1">
                              <a:solidFill>
                                <a:schemeClr val="tx1"/>
                              </a:solidFill>
                              <a:latin typeface="Cambria Math" panose="02040503050406030204" pitchFamily="18" charset="0"/>
                            </a:rPr>
                            <m:t>𝑖</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rPr>
                            <m:t>𝑠</m:t>
                          </m:r>
                        </m:e>
                        <m:sub>
                          <m:r>
                            <a:rPr kumimoji="1" lang="en-US" altLang="ja-JP" sz="1600" i="1">
                              <a:solidFill>
                                <a:schemeClr val="tx1"/>
                              </a:solidFill>
                              <a:latin typeface="Cambria Math" panose="02040503050406030204" pitchFamily="18" charset="0"/>
                            </a:rPr>
                            <m:t>𝑖</m:t>
                          </m:r>
                          <m:r>
                            <a:rPr kumimoji="1" lang="en-US" altLang="ja-JP" sz="1600" i="1">
                              <a:solidFill>
                                <a:schemeClr val="tx1"/>
                              </a:solidFill>
                              <a:latin typeface="Cambria Math" panose="02040503050406030204" pitchFamily="18" charset="0"/>
                            </a:rPr>
                            <m:t>+1</m:t>
                          </m:r>
                        </m:sub>
                      </m:sSub>
                      <m:r>
                        <a:rPr lang="en-US" altLang="ja-JP" sz="1600" i="1">
                          <a:solidFill>
                            <a:schemeClr val="tx1"/>
                          </a:solidFill>
                          <a:latin typeface="Cambria Math" panose="02040503050406030204" pitchFamily="18" charset="0"/>
                          <a:ea typeface="Cambria Math" panose="02040503050406030204" pitchFamily="18" charset="0"/>
                        </a:rPr>
                        <m:t>,</m:t>
                      </m:r>
                      <m:sSub>
                        <m:sSubPr>
                          <m:ctrlPr>
                            <a:rPr kumimoji="1" lang="en-US" altLang="ja-JP" sz="160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𝑡</m:t>
                          </m:r>
                        </m:e>
                        <m:sub>
                          <m:r>
                            <a:rPr kumimoji="1" lang="en-US" altLang="ja-JP" sz="1600" i="1">
                              <a:solidFill>
                                <a:srgbClr val="FF0000"/>
                              </a:solidFill>
                              <a:latin typeface="Cambria Math" panose="02040503050406030204" pitchFamily="18" charset="0"/>
                            </a:rPr>
                            <m:t>𝑖</m:t>
                          </m:r>
                        </m:sub>
                      </m:sSub>
                      <m:r>
                        <a:rPr lang="en-US" altLang="ja-JP" sz="1600" i="1" smtClean="0">
                          <a:solidFill>
                            <a:schemeClr val="tx1"/>
                          </a:solidFill>
                          <a:latin typeface="Cambria Math" panose="02040503050406030204" pitchFamily="18" charset="0"/>
                        </a:rPr>
                        <m:t>}</m:t>
                      </m:r>
                    </m:oMath>
                  </m:oMathPara>
                </a14:m>
                <a:endParaRPr kumimoji="1" lang="ja-JP" altLang="en-US" sz="1600">
                  <a:solidFill>
                    <a:schemeClr val="tx1"/>
                  </a:solidFill>
                </a:endParaRPr>
              </a:p>
            </p:txBody>
          </p:sp>
        </mc:Choice>
        <mc:Fallback xmlns="">
          <p:sp>
            <p:nvSpPr>
              <p:cNvPr id="12" name="角丸四角形 11">
                <a:extLst>
                  <a:ext uri="{FF2B5EF4-FFF2-40B4-BE49-F238E27FC236}">
                    <a16:creationId xmlns:a16="http://schemas.microsoft.com/office/drawing/2014/main" id="{D7E52A59-D97F-5F45-AA59-A9A15FE9EABF}"/>
                  </a:ext>
                </a:extLst>
              </p:cNvPr>
              <p:cNvSpPr>
                <a:spLocks noRot="1" noChangeAspect="1" noMove="1" noResize="1" noEditPoints="1" noAdjustHandles="1" noChangeArrowheads="1" noChangeShapeType="1" noTextEdit="1"/>
              </p:cNvSpPr>
              <p:nvPr/>
            </p:nvSpPr>
            <p:spPr>
              <a:xfrm>
                <a:off x="3636221" y="1821399"/>
                <a:ext cx="2096028" cy="736600"/>
              </a:xfrm>
              <a:prstGeom prst="roundRect">
                <a:avLst/>
              </a:prstGeom>
              <a:blipFill>
                <a:blip r:embed="rId5"/>
                <a:stretch>
                  <a:fillRect/>
                </a:stretch>
              </a:blipFill>
              <a:ln>
                <a:gradFill flip="none" rotWithShape="1">
                  <a:gsLst>
                    <a:gs pos="0">
                      <a:schemeClr val="accent1"/>
                    </a:gs>
                    <a:gs pos="35000">
                      <a:schemeClr val="accent1">
                        <a:lumMod val="45000"/>
                        <a:lumOff val="55000"/>
                      </a:schemeClr>
                    </a:gs>
                    <a:gs pos="61000">
                      <a:schemeClr val="accent1">
                        <a:lumMod val="45000"/>
                        <a:lumOff val="55000"/>
                      </a:schemeClr>
                    </a:gs>
                    <a:gs pos="100000">
                      <a:schemeClr val="accent6"/>
                    </a:gs>
                  </a:gsLst>
                  <a:lin ang="0" scaled="1"/>
                  <a:tileRect/>
                </a:gra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角丸四角形 12">
                <a:extLst>
                  <a:ext uri="{FF2B5EF4-FFF2-40B4-BE49-F238E27FC236}">
                    <a16:creationId xmlns:a16="http://schemas.microsoft.com/office/drawing/2014/main" id="{9ECA03D3-1D25-C448-A873-F3E7E3A41056}"/>
                  </a:ext>
                </a:extLst>
              </p:cNvPr>
              <p:cNvSpPr/>
              <p:nvPr/>
            </p:nvSpPr>
            <p:spPr>
              <a:xfrm>
                <a:off x="6906295" y="1824089"/>
                <a:ext cx="1374104" cy="7366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勾配計算</a:t>
                </a:r>
                <a:endParaRPr kumimoji="1" lang="en-US" altLang="ja-JP" sz="1600" dirty="0">
                  <a:solidFill>
                    <a:schemeClr val="tx1"/>
                  </a:solidFill>
                </a:endParaRPr>
              </a:p>
              <a:p>
                <a:pPr algn="ctr"/>
                <a14:m>
                  <m:oMath xmlns:m="http://schemas.openxmlformats.org/officeDocument/2006/math">
                    <m:sSub>
                      <m:sSubPr>
                        <m:ctrlPr>
                          <a:rPr kumimoji="1" lang="en-US" altLang="ja-JP" sz="1600" i="1">
                            <a:solidFill>
                              <a:schemeClr val="tx1"/>
                            </a:solidFill>
                            <a:latin typeface="Cambria Math" panose="02040503050406030204" pitchFamily="18" charset="0"/>
                          </a:rPr>
                        </m:ctrlPr>
                      </m:sSubPr>
                      <m:e>
                        <m:r>
                          <a:rPr kumimoji="1" lang="en-US" altLang="ja-JP" sz="1600" i="1">
                            <a:solidFill>
                              <a:schemeClr val="tx1"/>
                            </a:solidFill>
                            <a:latin typeface="Cambria Math" panose="02040503050406030204" pitchFamily="18" charset="0"/>
                            <a:ea typeface="Cambria Math" panose="02040503050406030204" pitchFamily="18" charset="0"/>
                          </a:rPr>
                          <m:t>𝜋</m:t>
                        </m:r>
                      </m:e>
                      <m:sub>
                        <m:r>
                          <a:rPr kumimoji="1" lang="en-US" altLang="ja-JP" sz="1600" i="1">
                            <a:solidFill>
                              <a:schemeClr val="tx1"/>
                            </a:solidFill>
                            <a:latin typeface="Cambria Math" panose="02040503050406030204" pitchFamily="18" charset="0"/>
                            <a:ea typeface="Cambria Math" panose="02040503050406030204" pitchFamily="18" charset="0"/>
                          </a:rPr>
                          <m:t>𝜃</m:t>
                        </m:r>
                      </m:sub>
                    </m:sSub>
                  </m:oMath>
                </a14:m>
                <a:r>
                  <a:rPr kumimoji="1" lang="ja-JP" altLang="en-US" sz="1600">
                    <a:solidFill>
                      <a:schemeClr val="tx1"/>
                    </a:solidFill>
                  </a:rPr>
                  <a:t>の更新</a:t>
                </a:r>
              </a:p>
            </p:txBody>
          </p:sp>
        </mc:Choice>
        <mc:Fallback xmlns="">
          <p:sp>
            <p:nvSpPr>
              <p:cNvPr id="13" name="角丸四角形 12">
                <a:extLst>
                  <a:ext uri="{FF2B5EF4-FFF2-40B4-BE49-F238E27FC236}">
                    <a16:creationId xmlns:a16="http://schemas.microsoft.com/office/drawing/2014/main" id="{9ECA03D3-1D25-C448-A873-F3E7E3A41056}"/>
                  </a:ext>
                </a:extLst>
              </p:cNvPr>
              <p:cNvSpPr>
                <a:spLocks noRot="1" noChangeAspect="1" noMove="1" noResize="1" noEditPoints="1" noAdjustHandles="1" noChangeArrowheads="1" noChangeShapeType="1" noTextEdit="1"/>
              </p:cNvSpPr>
              <p:nvPr/>
            </p:nvSpPr>
            <p:spPr>
              <a:xfrm>
                <a:off x="6906295" y="1824089"/>
                <a:ext cx="1374104" cy="736600"/>
              </a:xfrm>
              <a:prstGeom prst="roundRect">
                <a:avLst/>
              </a:prstGeom>
              <a:blipFill>
                <a:blip r:embed="rId6"/>
                <a:stretch>
                  <a:fillRect/>
                </a:stretch>
              </a:blipFill>
              <a:ln>
                <a:solidFill>
                  <a:schemeClr val="accent6"/>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764D3FF-9CD3-E94D-9BF3-04BB31D1AE34}"/>
                  </a:ext>
                </a:extLst>
              </p:cNvPr>
              <p:cNvSpPr txBox="1"/>
              <p:nvPr/>
            </p:nvSpPr>
            <p:spPr>
              <a:xfrm>
                <a:off x="1533483" y="5705772"/>
                <a:ext cx="6253571"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26" name="テキスト ボックス 25">
                <a:extLst>
                  <a:ext uri="{FF2B5EF4-FFF2-40B4-BE49-F238E27FC236}">
                    <a16:creationId xmlns:a16="http://schemas.microsoft.com/office/drawing/2014/main" id="{8764D3FF-9CD3-E94D-9BF3-04BB31D1AE34}"/>
                  </a:ext>
                </a:extLst>
              </p:cNvPr>
              <p:cNvSpPr txBox="1">
                <a:spLocks noRot="1" noChangeAspect="1" noMove="1" noResize="1" noEditPoints="1" noAdjustHandles="1" noChangeArrowheads="1" noChangeShapeType="1" noTextEdit="1"/>
              </p:cNvSpPr>
              <p:nvPr/>
            </p:nvSpPr>
            <p:spPr>
              <a:xfrm>
                <a:off x="1533483" y="5705772"/>
                <a:ext cx="6253571" cy="423257"/>
              </a:xfrm>
              <a:prstGeom prst="rect">
                <a:avLst/>
              </a:prstGeom>
              <a:blipFill>
                <a:blip r:embed="rId7"/>
                <a:stretch>
                  <a:fillRect b="-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B6CB9786-D47C-844E-87CE-216BE1DDAC5A}"/>
                  </a:ext>
                </a:extLst>
              </p:cNvPr>
              <p:cNvSpPr/>
              <p:nvPr/>
            </p:nvSpPr>
            <p:spPr>
              <a:xfrm>
                <a:off x="6758354" y="4285036"/>
                <a:ext cx="2299476" cy="309828"/>
              </a:xfrm>
              <a:prstGeom prst="rect">
                <a:avLst/>
              </a:prstGeom>
            </p:spPr>
            <p:txBody>
              <a:bodyPr wrap="none">
                <a:spAutoFit/>
              </a:bodyPr>
              <a:lstStyle/>
              <a:p>
                <a:r>
                  <a:rPr lang="ja-JP" altLang="en-US" sz="1400">
                    <a:solidFill>
                      <a:srgbClr val="FF0000"/>
                    </a:solidFill>
                  </a:rPr>
                  <a:t>　</a:t>
                </a:r>
                <a14:m>
                  <m:oMath xmlns:m="http://schemas.openxmlformats.org/officeDocument/2006/math">
                    <m:r>
                      <a:rPr lang="en-US" altLang="ja-JP" sz="1400" b="0" i="1" smtClean="0">
                        <a:solidFill>
                          <a:schemeClr val="tx1"/>
                        </a:solidFill>
                        <a:latin typeface="Cambria Math" panose="02040503050406030204" pitchFamily="18" charset="0"/>
                      </a:rPr>
                      <m:t>𝐺</m:t>
                    </m:r>
                    <m:r>
                      <a:rPr lang="en-US" altLang="ja-JP" sz="1400" b="0" i="1" smtClean="0">
                        <a:solidFill>
                          <a:schemeClr val="tx1"/>
                        </a:solidFill>
                        <a:latin typeface="Cambria Math" panose="02040503050406030204" pitchFamily="18" charset="0"/>
                      </a:rPr>
                      <m:t>=</m:t>
                    </m:r>
                    <m:nary>
                      <m:naryPr>
                        <m:chr m:val="∑"/>
                        <m:ctrlPr>
                          <a:rPr lang="en-US" altLang="ja-JP" sz="1400" i="1" smtClean="0">
                            <a:solidFill>
                              <a:schemeClr val="tx1"/>
                            </a:solidFill>
                            <a:latin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rPr>
                          <m:t>𝑖</m:t>
                        </m:r>
                        <m:r>
                          <a:rPr lang="en-US" altLang="ja-JP" sz="1400" i="1">
                            <a:solidFill>
                              <a:schemeClr val="tx1"/>
                            </a:solidFill>
                            <a:latin typeface="Cambria Math" panose="02040503050406030204" pitchFamily="18" charset="0"/>
                          </a:rPr>
                          <m:t>=0</m:t>
                        </m:r>
                      </m:sub>
                      <m:sup>
                        <m:r>
                          <a:rPr lang="en-US" altLang="ja-JP" sz="1400" i="1">
                            <a:solidFill>
                              <a:schemeClr val="tx1"/>
                            </a:solidFill>
                            <a:latin typeface="Cambria Math" panose="02040503050406030204" pitchFamily="18" charset="0"/>
                            <a:ea typeface="Cambria Math" panose="02040503050406030204" pitchFamily="18" charset="0"/>
                          </a:rPr>
                          <m:t>∞</m:t>
                        </m:r>
                      </m:sup>
                      <m:e>
                        <m:sSup>
                          <m:sSupPr>
                            <m:ctrlPr>
                              <a:rPr lang="en-US" altLang="ja-JP" sz="1400" i="1" smtClean="0">
                                <a:solidFill>
                                  <a:srgbClr val="FF0000"/>
                                </a:solidFill>
                                <a:latin typeface="Cambria Math" panose="02040503050406030204" pitchFamily="18" charset="0"/>
                                <a:ea typeface="Cambria Math" panose="02040503050406030204" pitchFamily="18" charset="0"/>
                              </a:rPr>
                            </m:ctrlPr>
                          </m:sSupPr>
                          <m:e>
                            <m:r>
                              <a:rPr lang="en-US" altLang="ja-JP" sz="1400" i="1">
                                <a:solidFill>
                                  <a:srgbClr val="FF0000"/>
                                </a:solidFill>
                                <a:latin typeface="Cambria Math" panose="02040503050406030204" pitchFamily="18" charset="0"/>
                                <a:ea typeface="Cambria Math" panose="02040503050406030204" pitchFamily="18" charset="0"/>
                              </a:rPr>
                              <m:t>𝑒</m:t>
                            </m:r>
                          </m:e>
                          <m:sup>
                            <m:r>
                              <a:rPr lang="en-US" altLang="ja-JP" sz="1400" i="1">
                                <a:solidFill>
                                  <a:srgbClr val="FF0000"/>
                                </a:solidFill>
                                <a:latin typeface="Cambria Math" panose="02040503050406030204" pitchFamily="18" charset="0"/>
                                <a:ea typeface="Cambria Math" panose="02040503050406030204" pitchFamily="18" charset="0"/>
                              </a:rPr>
                              <m:t>−</m:t>
                            </m:r>
                            <m:r>
                              <a:rPr lang="en-US" altLang="ja-JP" sz="1400" i="1">
                                <a:solidFill>
                                  <a:srgbClr val="FF0000"/>
                                </a:solidFill>
                                <a:latin typeface="Cambria Math" panose="02040503050406030204" pitchFamily="18" charset="0"/>
                                <a:ea typeface="Cambria Math" panose="02040503050406030204" pitchFamily="18" charset="0"/>
                              </a:rPr>
                              <m:t>𝛼</m:t>
                            </m:r>
                            <m:sSub>
                              <m:sSubPr>
                                <m:ctrlPr>
                                  <a:rPr lang="en-US" altLang="ja-JP" sz="1400" i="1">
                                    <a:solidFill>
                                      <a:srgbClr val="FF0000"/>
                                    </a:solidFill>
                                    <a:latin typeface="Cambria Math" panose="02040503050406030204" pitchFamily="18" charset="0"/>
                                    <a:ea typeface="Cambria Math" panose="02040503050406030204" pitchFamily="18" charset="0"/>
                                  </a:rPr>
                                </m:ctrlPr>
                              </m:sSubPr>
                              <m:e>
                                <m:r>
                                  <a:rPr lang="en-US" altLang="ja-JP" sz="1400" i="1">
                                    <a:solidFill>
                                      <a:srgbClr val="FF0000"/>
                                    </a:solidFill>
                                    <a:latin typeface="Cambria Math" panose="02040503050406030204" pitchFamily="18" charset="0"/>
                                    <a:ea typeface="Cambria Math" panose="02040503050406030204" pitchFamily="18" charset="0"/>
                                  </a:rPr>
                                  <m:t>𝑡</m:t>
                                </m:r>
                              </m:e>
                              <m:sub>
                                <m:r>
                                  <a:rPr lang="en-US" altLang="ja-JP" sz="1400"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sz="1400" i="1">
                                <a:solidFill>
                                  <a:schemeClr val="tx1"/>
                                </a:solidFill>
                                <a:latin typeface="Cambria Math" panose="02040503050406030204" pitchFamily="18" charset="0"/>
                                <a:ea typeface="Cambria Math" panose="02040503050406030204" pitchFamily="18" charset="0"/>
                              </a:rPr>
                            </m:ctrlPr>
                          </m:dPr>
                          <m:e>
                            <m:r>
                              <a:rPr lang="en-US" altLang="ja-JP" sz="1400" i="1">
                                <a:solidFill>
                                  <a:schemeClr val="tx1"/>
                                </a:solidFill>
                                <a:latin typeface="Cambria Math" panose="02040503050406030204" pitchFamily="18" charset="0"/>
                                <a:ea typeface="Cambria Math" panose="02040503050406030204" pitchFamily="18" charset="0"/>
                              </a:rPr>
                              <m:t>~</m:t>
                            </m:r>
                          </m:e>
                        </m:d>
                      </m:e>
                    </m:nary>
                  </m:oMath>
                </a14:m>
                <a:r>
                  <a:rPr lang="ja-JP" altLang="en-US" sz="1400"/>
                  <a:t>を表現</a:t>
                </a:r>
              </a:p>
            </p:txBody>
          </p:sp>
        </mc:Choice>
        <mc:Fallback xmlns="">
          <p:sp>
            <p:nvSpPr>
              <p:cNvPr id="27" name="正方形/長方形 26">
                <a:extLst>
                  <a:ext uri="{FF2B5EF4-FFF2-40B4-BE49-F238E27FC236}">
                    <a16:creationId xmlns:a16="http://schemas.microsoft.com/office/drawing/2014/main" id="{B6CB9786-D47C-844E-87CE-216BE1DDAC5A}"/>
                  </a:ext>
                </a:extLst>
              </p:cNvPr>
              <p:cNvSpPr>
                <a:spLocks noRot="1" noChangeAspect="1" noMove="1" noResize="1" noEditPoints="1" noAdjustHandles="1" noChangeArrowheads="1" noChangeShapeType="1" noTextEdit="1"/>
              </p:cNvSpPr>
              <p:nvPr/>
            </p:nvSpPr>
            <p:spPr>
              <a:xfrm>
                <a:off x="6758354" y="4285036"/>
                <a:ext cx="2299476" cy="309828"/>
              </a:xfrm>
              <a:prstGeom prst="rect">
                <a:avLst/>
              </a:prstGeom>
              <a:blipFill>
                <a:blip r:embed="rId8"/>
                <a:stretch>
                  <a:fillRect t="-96154" b="-153846"/>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80A397CD-E103-5A4C-A0FA-5A9F57199D9F}"/>
              </a:ext>
            </a:extLst>
          </p:cNvPr>
          <p:cNvCxnSpPr>
            <a:cxnSpLocks/>
            <a:stCxn id="9" idx="3"/>
            <a:endCxn id="12" idx="1"/>
          </p:cNvCxnSpPr>
          <p:nvPr/>
        </p:nvCxnSpPr>
        <p:spPr>
          <a:xfrm>
            <a:off x="2494473" y="2189699"/>
            <a:ext cx="1141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9E1628-5B29-5648-9D0C-A7B69434D9E8}"/>
                  </a:ext>
                </a:extLst>
              </p:cNvPr>
              <p:cNvSpPr txBox="1"/>
              <p:nvPr/>
            </p:nvSpPr>
            <p:spPr>
              <a:xfrm>
                <a:off x="2558740" y="1646563"/>
                <a:ext cx="1030603" cy="523220"/>
              </a:xfrm>
              <a:prstGeom prst="rect">
                <a:avLst/>
              </a:prstGeom>
              <a:noFill/>
            </p:spPr>
            <p:txBody>
              <a:bodyPr wrap="none" rtlCol="0">
                <a:spAutoFit/>
              </a:bodyPr>
              <a:lstStyle/>
              <a:p>
                <a:r>
                  <a:rPr kumimoji="1" lang="ja-JP" altLang="en-US" sz="1400">
                    <a:latin typeface="Cambria" panose="02040503050406030204" pitchFamily="18" charset="0"/>
                  </a:rPr>
                  <a:t>コスト</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𝑟</m:t>
                        </m:r>
                      </m:e>
                      <m:sub>
                        <m:r>
                          <a:rPr kumimoji="1" lang="en-US" altLang="ja-JP" sz="1400" i="1">
                            <a:latin typeface="Cambria Math" panose="02040503050406030204" pitchFamily="18" charset="0"/>
                          </a:rPr>
                          <m:t>𝑖</m:t>
                        </m:r>
                      </m:sub>
                    </m:sSub>
                  </m:oMath>
                </a14:m>
                <a:endParaRPr kumimoji="1" lang="en-US" altLang="ja-JP" sz="1400" dirty="0">
                  <a:latin typeface="Cambria" panose="02040503050406030204" pitchFamily="18" charset="0"/>
                </a:endParaRPr>
              </a:p>
              <a:p>
                <a:r>
                  <a:rPr kumimoji="1" lang="ja-JP" altLang="en-US" sz="1400">
                    <a:latin typeface="Cambria" panose="02040503050406030204" pitchFamily="18" charset="0"/>
                  </a:rPr>
                  <a:t>次状態</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𝑠</m:t>
                        </m:r>
                      </m:e>
                      <m:sub>
                        <m:r>
                          <a:rPr kumimoji="1" lang="en-US" altLang="ja-JP" sz="1400" i="1">
                            <a:latin typeface="Cambria Math" panose="02040503050406030204" pitchFamily="18" charset="0"/>
                          </a:rPr>
                          <m:t>𝑖</m:t>
                        </m:r>
                        <m:r>
                          <a:rPr kumimoji="1" lang="en-US" altLang="ja-JP" sz="1400" b="0" i="1" smtClean="0">
                            <a:latin typeface="Cambria Math" panose="02040503050406030204" pitchFamily="18" charset="0"/>
                          </a:rPr>
                          <m:t>+1</m:t>
                        </m:r>
                      </m:sub>
                    </m:sSub>
                  </m:oMath>
                </a14:m>
                <a:endParaRPr kumimoji="1" lang="ja-JP" altLang="en-US" sz="1400">
                  <a:latin typeface="Cambria" panose="02040503050406030204" pitchFamily="18" charset="0"/>
                </a:endParaRPr>
              </a:p>
            </p:txBody>
          </p:sp>
        </mc:Choice>
        <mc:Fallback xmlns="">
          <p:sp>
            <p:nvSpPr>
              <p:cNvPr id="42" name="テキスト ボックス 41">
                <a:extLst>
                  <a:ext uri="{FF2B5EF4-FFF2-40B4-BE49-F238E27FC236}">
                    <a16:creationId xmlns:a16="http://schemas.microsoft.com/office/drawing/2014/main" id="{829E1628-5B29-5648-9D0C-A7B69434D9E8}"/>
                  </a:ext>
                </a:extLst>
              </p:cNvPr>
              <p:cNvSpPr txBox="1">
                <a:spLocks noRot="1" noChangeAspect="1" noMove="1" noResize="1" noEditPoints="1" noAdjustHandles="1" noChangeArrowheads="1" noChangeShapeType="1" noTextEdit="1"/>
              </p:cNvSpPr>
              <p:nvPr/>
            </p:nvSpPr>
            <p:spPr>
              <a:xfrm>
                <a:off x="2558740" y="1646563"/>
                <a:ext cx="1030603" cy="523220"/>
              </a:xfrm>
              <a:prstGeom prst="rect">
                <a:avLst/>
              </a:prstGeom>
              <a:blipFill>
                <a:blip r:embed="rId9"/>
                <a:stretch>
                  <a:fillRect t="-2381" b="-1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0289B3A-0825-044B-BDEC-6AB985F7C927}"/>
                  </a:ext>
                </a:extLst>
              </p:cNvPr>
              <p:cNvSpPr txBox="1"/>
              <p:nvPr/>
            </p:nvSpPr>
            <p:spPr>
              <a:xfrm>
                <a:off x="7301455" y="1250175"/>
                <a:ext cx="1105944" cy="307777"/>
              </a:xfrm>
              <a:prstGeom prst="rect">
                <a:avLst/>
              </a:prstGeom>
              <a:noFill/>
            </p:spPr>
            <p:txBody>
              <a:bodyPr wrap="none" rtlCol="0">
                <a:spAutoFit/>
              </a:bodyPr>
              <a:lstStyle/>
              <a:p>
                <a14:m>
                  <m:oMath xmlns:m="http://schemas.openxmlformats.org/officeDocument/2006/math">
                    <m:r>
                      <a:rPr lang="en-US" altLang="ja-JP" sz="1400" i="1" smtClean="0">
                        <a:solidFill>
                          <a:srgbClr val="FF0000"/>
                        </a:solidFill>
                        <a:latin typeface="Cambria Math" panose="02040503050406030204" pitchFamily="18" charset="0"/>
                        <a:ea typeface="Cambria Math" panose="02040503050406030204" pitchFamily="18" charset="0"/>
                      </a:rPr>
                      <m:t>𝑡</m:t>
                    </m:r>
                    <m:r>
                      <a:rPr lang="en-US" altLang="ja-JP" sz="1400" b="0" i="0" smtClean="0">
                        <a:solidFill>
                          <a:srgbClr val="FF0000"/>
                        </a:solidFill>
                        <a:latin typeface="Cambria Math" panose="02040503050406030204" pitchFamily="18" charset="0"/>
                        <a:ea typeface="Cambria Math" panose="02040503050406030204" pitchFamily="18" charset="0"/>
                      </a:rPr>
                      <m:t> </m:t>
                    </m:r>
                  </m:oMath>
                </a14:m>
                <a:r>
                  <a:rPr kumimoji="1" lang="en-US" altLang="ja-JP" sz="1400" dirty="0">
                    <a:latin typeface="Cambria" panose="02040503050406030204" pitchFamily="18" charset="0"/>
                  </a:rPr>
                  <a:t>: </a:t>
                </a:r>
                <a:r>
                  <a:rPr kumimoji="1" lang="ja-JP" altLang="en-US" sz="1400">
                    <a:latin typeface="Cambria" panose="02040503050406030204" pitchFamily="18" charset="0"/>
                  </a:rPr>
                  <a:t>制御時間</a:t>
                </a:r>
              </a:p>
            </p:txBody>
          </p:sp>
        </mc:Choice>
        <mc:Fallback xmlns="">
          <p:sp>
            <p:nvSpPr>
              <p:cNvPr id="64" name="テキスト ボックス 63">
                <a:extLst>
                  <a:ext uri="{FF2B5EF4-FFF2-40B4-BE49-F238E27FC236}">
                    <a16:creationId xmlns:a16="http://schemas.microsoft.com/office/drawing/2014/main" id="{20289B3A-0825-044B-BDEC-6AB985F7C927}"/>
                  </a:ext>
                </a:extLst>
              </p:cNvPr>
              <p:cNvSpPr txBox="1">
                <a:spLocks noRot="1" noChangeAspect="1" noMove="1" noResize="1" noEditPoints="1" noAdjustHandles="1" noChangeArrowheads="1" noChangeShapeType="1" noTextEdit="1"/>
              </p:cNvSpPr>
              <p:nvPr/>
            </p:nvSpPr>
            <p:spPr>
              <a:xfrm>
                <a:off x="7301455" y="1250175"/>
                <a:ext cx="1105944" cy="307777"/>
              </a:xfrm>
              <a:prstGeom prst="rect">
                <a:avLst/>
              </a:prstGeom>
              <a:blipFill>
                <a:blip r:embed="rId10"/>
                <a:stretch>
                  <a:fillRect t="-3846" b="-15385"/>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C9E702D-08DD-D641-ABC4-A1A4A4F768EC}"/>
              </a:ext>
            </a:extLst>
          </p:cNvPr>
          <p:cNvCxnSpPr>
            <a:cxnSpLocks/>
            <a:stCxn id="12" idx="3"/>
            <a:endCxn id="13" idx="1"/>
          </p:cNvCxnSpPr>
          <p:nvPr/>
        </p:nvCxnSpPr>
        <p:spPr>
          <a:xfrm>
            <a:off x="5732249" y="2189699"/>
            <a:ext cx="1174046" cy="269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43F087D-E471-564A-A2CC-5AE82A88665A}"/>
              </a:ext>
            </a:extLst>
          </p:cNvPr>
          <p:cNvCxnSpPr>
            <a:cxnSpLocks/>
            <a:stCxn id="13" idx="2"/>
            <a:endCxn id="9" idx="2"/>
          </p:cNvCxnSpPr>
          <p:nvPr/>
        </p:nvCxnSpPr>
        <p:spPr>
          <a:xfrm rot="5400000" flipH="1">
            <a:off x="4603097" y="-429561"/>
            <a:ext cx="2690" cy="5977810"/>
          </a:xfrm>
          <a:prstGeom prst="curvedConnector3">
            <a:avLst>
              <a:gd name="adj1" fmla="val -8498141"/>
            </a:avLst>
          </a:prstGeom>
          <a:ln>
            <a:gradFill flip="none" rotWithShape="1">
              <a:gsLst>
                <a:gs pos="0">
                  <a:schemeClr val="accent1"/>
                </a:gs>
                <a:gs pos="37000">
                  <a:schemeClr val="accent1">
                    <a:lumMod val="45000"/>
                    <a:lumOff val="55000"/>
                  </a:schemeClr>
                </a:gs>
                <a:gs pos="49000">
                  <a:schemeClr val="accent1">
                    <a:lumMod val="45000"/>
                    <a:lumOff val="55000"/>
                  </a:schemeClr>
                </a:gs>
                <a:gs pos="100000">
                  <a:schemeClr val="accent6"/>
                </a:gs>
              </a:gsLst>
              <a:lin ang="16200000" scaled="1"/>
              <a:tileRect/>
            </a:gra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5E63D75-8EF4-304C-8C48-37168A577ADC}"/>
                  </a:ext>
                </a:extLst>
              </p:cNvPr>
              <p:cNvSpPr txBox="1"/>
              <p:nvPr/>
            </p:nvSpPr>
            <p:spPr>
              <a:xfrm>
                <a:off x="2038162" y="2670911"/>
                <a:ext cx="912622" cy="30777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𝑖</m:t>
                      </m:r>
                      <m:r>
                        <a:rPr kumimoji="1" lang="en-US" altLang="ja-JP" sz="1400" b="0" i="1" smtClean="0">
                          <a:latin typeface="Cambria Math" panose="02040503050406030204" pitchFamily="18" charset="0"/>
                          <a:ea typeface="Cambria Math" panose="02040503050406030204" pitchFamily="18" charset="0"/>
                        </a:rPr>
                        <m:t>+1</m:t>
                      </m:r>
                    </m:oMath>
                  </m:oMathPara>
                </a14:m>
                <a:endParaRPr kumimoji="1" lang="ja-JP" altLang="en-US" sz="1400">
                  <a:latin typeface="Cambria" panose="02040503050406030204" pitchFamily="18" charset="0"/>
                </a:endParaRPr>
              </a:p>
            </p:txBody>
          </p:sp>
        </mc:Choice>
        <mc:Fallback xmlns="">
          <p:sp>
            <p:nvSpPr>
              <p:cNvPr id="50" name="テキスト ボックス 49">
                <a:extLst>
                  <a:ext uri="{FF2B5EF4-FFF2-40B4-BE49-F238E27FC236}">
                    <a16:creationId xmlns:a16="http://schemas.microsoft.com/office/drawing/2014/main" id="{95E63D75-8EF4-304C-8C48-37168A577ADC}"/>
                  </a:ext>
                </a:extLst>
              </p:cNvPr>
              <p:cNvSpPr txBox="1">
                <a:spLocks noRot="1" noChangeAspect="1" noMove="1" noResize="1" noEditPoints="1" noAdjustHandles="1" noChangeArrowheads="1" noChangeShapeType="1" noTextEdit="1"/>
              </p:cNvSpPr>
              <p:nvPr/>
            </p:nvSpPr>
            <p:spPr>
              <a:xfrm>
                <a:off x="2038162" y="2670911"/>
                <a:ext cx="912622" cy="307777"/>
              </a:xfrm>
              <a:prstGeom prst="rect">
                <a:avLst/>
              </a:prstGeom>
              <a:blipFill>
                <a:blip r:embed="rId11"/>
                <a:stretch>
                  <a:fillRect/>
                </a:stretch>
              </a:blipFill>
            </p:spPr>
            <p:txBody>
              <a:bodyPr/>
              <a:lstStyle/>
              <a:p>
                <a:r>
                  <a:rPr lang="ja-JP" altLang="en-US">
                    <a:noFill/>
                  </a:rPr>
                  <a:t> </a:t>
                </a:r>
              </a:p>
            </p:txBody>
          </p:sp>
        </mc:Fallback>
      </mc:AlternateContent>
      <p:cxnSp>
        <p:nvCxnSpPr>
          <p:cNvPr id="56" name="曲線コネクタ 55">
            <a:extLst>
              <a:ext uri="{FF2B5EF4-FFF2-40B4-BE49-F238E27FC236}">
                <a16:creationId xmlns:a16="http://schemas.microsoft.com/office/drawing/2014/main" id="{D50BEEEB-D26C-AA46-B508-D6D76E88D2F0}"/>
              </a:ext>
            </a:extLst>
          </p:cNvPr>
          <p:cNvCxnSpPr>
            <a:cxnSpLocks/>
            <a:stCxn id="27" idx="2"/>
          </p:cNvCxnSpPr>
          <p:nvPr/>
        </p:nvCxnSpPr>
        <p:spPr>
          <a:xfrm rot="5400000">
            <a:off x="7217102" y="4228482"/>
            <a:ext cx="324609" cy="1057372"/>
          </a:xfrm>
          <a:prstGeom prst="curvedConnector3">
            <a:avLst>
              <a:gd name="adj1" fmla="val 50000"/>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5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xmlns="">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xmlns="">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067405" y="3858135"/>
                <a:ext cx="6512296"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𝛼𝜏</m:t>
                                  </m:r>
                                </m:sup>
                              </m:sSup>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067405" y="3858135"/>
                <a:ext cx="6512296"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588774"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790653"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xmlns="">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790653" cy="369332"/>
              </a:xfrm>
              <a:prstGeom prst="rect">
                <a:avLst/>
              </a:prstGeom>
              <a:blipFill>
                <a:blip r:embed="rId5"/>
                <a:stretch>
                  <a:fillRect l="-1333" t="-666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988E781-3DB2-A941-829D-CA42149E2E93}"/>
              </a:ext>
            </a:extLst>
          </p:cNvPr>
          <p:cNvSpPr txBox="1"/>
          <p:nvPr/>
        </p:nvSpPr>
        <p:spPr>
          <a:xfrm>
            <a:off x="6718717" y="2371028"/>
            <a:ext cx="1338828" cy="369332"/>
          </a:xfrm>
          <a:prstGeom prst="rect">
            <a:avLst/>
          </a:prstGeom>
          <a:noFill/>
        </p:spPr>
        <p:txBody>
          <a:bodyPr wrap="none" rtlCol="0">
            <a:spAutoFit/>
          </a:bodyPr>
          <a:lstStyle/>
          <a:p>
            <a:pPr algn="l"/>
            <a:r>
              <a:rPr kumimoji="1" lang="ja-JP" altLang="en-US">
                <a:solidFill>
                  <a:schemeClr val="bg1">
                    <a:lumMod val="50000"/>
                  </a:schemeClr>
                </a:solidFill>
                <a:latin typeface="Cambria" panose="02040503050406030204" pitchFamily="18" charset="0"/>
              </a:rPr>
              <a:t>パラメータ</a:t>
            </a:r>
          </a:p>
        </p:txBody>
      </p:sp>
      <p:cxnSp>
        <p:nvCxnSpPr>
          <p:cNvPr id="12" name="曲線コネクタ 11">
            <a:extLst>
              <a:ext uri="{FF2B5EF4-FFF2-40B4-BE49-F238E27FC236}">
                <a16:creationId xmlns:a16="http://schemas.microsoft.com/office/drawing/2014/main" id="{ED05EE02-3215-DF47-A43A-35B45030565A}"/>
              </a:ext>
            </a:extLst>
          </p:cNvPr>
          <p:cNvCxnSpPr>
            <a:cxnSpLocks/>
            <a:stCxn id="6" idx="1"/>
            <a:endCxn id="15" idx="0"/>
          </p:cNvCxnSpPr>
          <p:nvPr/>
        </p:nvCxnSpPr>
        <p:spPr>
          <a:xfrm rot="10800000" flipV="1">
            <a:off x="6069609" y="2555693"/>
            <a:ext cx="649108" cy="338555"/>
          </a:xfrm>
          <a:prstGeom prst="curved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A67DEAF-D2E2-584D-96AA-7150410752B1}"/>
              </a:ext>
            </a:extLst>
          </p:cNvPr>
          <p:cNvSpPr txBox="1"/>
          <p:nvPr/>
        </p:nvSpPr>
        <p:spPr>
          <a:xfrm>
            <a:off x="5977243" y="2894249"/>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sp>
        <p:nvSpPr>
          <p:cNvPr id="11" name="スライド番号プレースホルダー 10">
            <a:extLst>
              <a:ext uri="{FF2B5EF4-FFF2-40B4-BE49-F238E27FC236}">
                <a16:creationId xmlns:a16="http://schemas.microsoft.com/office/drawing/2014/main" id="{1591CC5B-0759-8247-9A1B-46B1935A279C}"/>
              </a:ext>
            </a:extLst>
          </p:cNvPr>
          <p:cNvSpPr>
            <a:spLocks noGrp="1"/>
          </p:cNvSpPr>
          <p:nvPr>
            <p:ph type="sldNum" sz="quarter" idx="12"/>
          </p:nvPr>
        </p:nvSpPr>
        <p:spPr/>
        <p:txBody>
          <a:bodyPr/>
          <a:lstStyle/>
          <a:p>
            <a:r>
              <a:rPr kumimoji="1" lang="en-US" altLang="ja-JP" dirty="0"/>
              <a:t>9/12</a:t>
            </a:r>
          </a:p>
        </p:txBody>
      </p:sp>
    </p:spTree>
    <p:extLst>
      <p:ext uri="{BB962C8B-B14F-4D97-AF65-F5344CB8AC3E}">
        <p14:creationId xmlns:p14="http://schemas.microsoft.com/office/powerpoint/2010/main" val="207722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lang="ja-JP" altLang="en-US"/>
                  <a:t>非線形システム</a:t>
                </a:r>
                <a:r>
                  <a:rPr kumimoji="1" lang="ja-JP" altLang="en-US">
                    <a:solidFill>
                      <a:schemeClr val="bg2">
                        <a:lumMod val="50000"/>
                      </a:schemeClr>
                    </a:solidFill>
                  </a:rPr>
                  <a:t>（入力アフィン</a:t>
                </a:r>
                <a:r>
                  <a:rPr lang="ja-JP" altLang="en-US">
                    <a:solidFill>
                      <a:schemeClr val="bg2">
                        <a:lumMod val="50000"/>
                      </a:schemeClr>
                    </a:solidFill>
                  </a:rPr>
                  <a:t>システム）</a:t>
                </a:r>
                <a:endParaRPr kumimoji="1" lang="en-US" altLang="ja-JP" dirty="0">
                  <a:solidFill>
                    <a:schemeClr val="bg2">
                      <a:lumMod val="50000"/>
                    </a:schemeClr>
                  </a:solidFill>
                </a:endParaRPr>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60530"/>
                <a:ext cx="3846822" cy="84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1</m:t>
                                    </m:r>
                                  </m:sub>
                                </m:sSub>
                              </m:e>
                            </m:mr>
                            <m:mr>
                              <m:e>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2</m:t>
                                    </m:r>
                                  </m:sub>
                                </m:sSub>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b="0" i="1" smtClean="0">
                                        <a:latin typeface="Cambria Math" panose="02040503050406030204" pitchFamily="18" charset="0"/>
                                      </a:rPr>
                                      <m:t>2</m:t>
                                    </m:r>
                                  </m:sub>
                                </m:sSub>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𝑙</m:t>
                                    </m:r>
                                  </m:den>
                                </m:f>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1</m:t>
                                        </m:r>
                                      </m:sub>
                                    </m:sSub>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60530"/>
                <a:ext cx="3846822" cy="843051"/>
              </a:xfrm>
              <a:prstGeom prst="rect">
                <a:avLst/>
              </a:prstGeom>
              <a:blipFill>
                <a:blip r:embed="rId4"/>
                <a:stretch>
                  <a:fillRect b="-2985"/>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DA69E619-AD0F-8442-807C-81926E6A9728}"/>
              </a:ext>
            </a:extLst>
          </p:cNvPr>
          <p:cNvSpPr>
            <a:spLocks noGrp="1"/>
          </p:cNvSpPr>
          <p:nvPr>
            <p:ph type="sldNum" sz="quarter" idx="12"/>
          </p:nvPr>
        </p:nvSpPr>
        <p:spPr/>
        <p:txBody>
          <a:bodyPr/>
          <a:lstStyle/>
          <a:p>
            <a:r>
              <a:rPr kumimoji="1" lang="en-US" altLang="ja-JP" dirty="0"/>
              <a:t>10/12</a:t>
            </a:r>
          </a:p>
        </p:txBody>
      </p:sp>
    </p:spTree>
    <p:extLst>
      <p:ext uri="{BB962C8B-B14F-4D97-AF65-F5344CB8AC3E}">
        <p14:creationId xmlns:p14="http://schemas.microsoft.com/office/powerpoint/2010/main" val="166046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dirty="0"/>
                  <a:t>状態の</a:t>
                </a:r>
                <a:r>
                  <a:rPr lang="en-US" altLang="ja-JP" dirty="0"/>
                  <a:t>2</a:t>
                </a:r>
                <a:r>
                  <a:rPr lang="ja-JP" altLang="en-US" dirty="0"/>
                  <a:t>ノルム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2</m:t>
                        </m:r>
                      </m:sub>
                    </m:sSub>
                  </m:oMath>
                </a14:m>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sp>
        <p:nvSpPr>
          <p:cNvPr id="6" name="スライド番号プレースホルダー 5">
            <a:extLst>
              <a:ext uri="{FF2B5EF4-FFF2-40B4-BE49-F238E27FC236}">
                <a16:creationId xmlns:a16="http://schemas.microsoft.com/office/drawing/2014/main" id="{D904341C-0A17-EC4A-B2A1-C2C427F9A93F}"/>
              </a:ext>
            </a:extLst>
          </p:cNvPr>
          <p:cNvSpPr>
            <a:spLocks noGrp="1"/>
          </p:cNvSpPr>
          <p:nvPr>
            <p:ph type="sldNum" sz="quarter" idx="12"/>
          </p:nvPr>
        </p:nvSpPr>
        <p:spPr/>
        <p:txBody>
          <a:bodyPr/>
          <a:lstStyle/>
          <a:p>
            <a:r>
              <a:rPr kumimoji="1" lang="en-US" altLang="ja-JP" dirty="0"/>
              <a:t>11/12</a:t>
            </a:r>
          </a:p>
        </p:txBody>
      </p:sp>
      <p:pic>
        <p:nvPicPr>
          <p:cNvPr id="5" name="図 4">
            <a:extLst>
              <a:ext uri="{FF2B5EF4-FFF2-40B4-BE49-F238E27FC236}">
                <a16:creationId xmlns:a16="http://schemas.microsoft.com/office/drawing/2014/main" id="{73BA3140-0551-D842-BDEE-92B73F24896E}"/>
              </a:ext>
            </a:extLst>
          </p:cNvPr>
          <p:cNvPicPr>
            <a:picLocks noChangeAspect="1"/>
          </p:cNvPicPr>
          <p:nvPr/>
        </p:nvPicPr>
        <p:blipFill>
          <a:blip r:embed="rId5"/>
          <a:stretch>
            <a:fillRect/>
          </a:stretch>
        </p:blipFill>
        <p:spPr>
          <a:xfrm>
            <a:off x="4610983" y="2370601"/>
            <a:ext cx="3598116" cy="3346248"/>
          </a:xfrm>
          <a:prstGeom prst="rect">
            <a:avLst/>
          </a:prstGeom>
        </p:spPr>
      </p:pic>
      <p:pic>
        <p:nvPicPr>
          <p:cNvPr id="8" name="図 7">
            <a:extLst>
              <a:ext uri="{FF2B5EF4-FFF2-40B4-BE49-F238E27FC236}">
                <a16:creationId xmlns:a16="http://schemas.microsoft.com/office/drawing/2014/main" id="{35C4F767-85BF-4546-ADD7-72346EC6BBC5}"/>
              </a:ext>
            </a:extLst>
          </p:cNvPr>
          <p:cNvPicPr>
            <a:picLocks noChangeAspect="1"/>
          </p:cNvPicPr>
          <p:nvPr/>
        </p:nvPicPr>
        <p:blipFill>
          <a:blip r:embed="rId6"/>
          <a:stretch>
            <a:fillRect/>
          </a:stretch>
        </p:blipFill>
        <p:spPr>
          <a:xfrm>
            <a:off x="716541" y="2346851"/>
            <a:ext cx="3638714" cy="3369180"/>
          </a:xfrm>
          <a:prstGeom prst="rect">
            <a:avLst/>
          </a:prstGeom>
        </p:spPr>
      </p:pic>
    </p:spTree>
    <p:extLst>
      <p:ext uri="{BB962C8B-B14F-4D97-AF65-F5344CB8AC3E}">
        <p14:creationId xmlns:p14="http://schemas.microsoft.com/office/powerpoint/2010/main" val="278072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長時間制御全体での通信コストを考慮した最適セルフトリガー制御問題の定式化</a:t>
            </a:r>
            <a:endParaRPr kumimoji="1" lang="en-US" altLang="ja-JP" dirty="0"/>
          </a:p>
          <a:p>
            <a:endParaRPr lang="en-US" altLang="ja-JP" dirty="0"/>
          </a:p>
          <a:p>
            <a:r>
              <a:rPr kumimoji="1" lang="ja-JP" altLang="en-US"/>
              <a:t>定式化した問題に対する方策勾配の式の導出</a:t>
            </a:r>
            <a:endParaRPr kumimoji="1" lang="en-US" altLang="ja-JP" dirty="0"/>
          </a:p>
          <a:p>
            <a:pPr lvl="1"/>
            <a:r>
              <a:rPr lang="ja-JP" altLang="en-US"/>
              <a:t>及び</a:t>
            </a:r>
            <a:r>
              <a:rPr lang="en-US" altLang="ja-JP" dirty="0"/>
              <a:t>, </a:t>
            </a:r>
            <a:r>
              <a:rPr lang="ja-JP" altLang="en-US"/>
              <a:t>それを用いた</a:t>
            </a:r>
            <a:r>
              <a:rPr kumimoji="1" lang="ja-JP" altLang="en-US"/>
              <a:t>強化学習法の提案</a:t>
            </a:r>
            <a:endParaRPr kumimoji="1" lang="en-US" altLang="ja-JP" dirty="0"/>
          </a:p>
          <a:p>
            <a:endParaRPr lang="en-US" altLang="ja-JP" dirty="0"/>
          </a:p>
          <a:p>
            <a:r>
              <a:rPr lang="ja-JP" altLang="en-US"/>
              <a:t>非線形システムに対する有効性の確認</a:t>
            </a:r>
            <a:endParaRPr lang="en-US" altLang="ja-JP" dirty="0"/>
          </a:p>
          <a:p>
            <a:pPr lvl="1"/>
            <a:r>
              <a:rPr kumimoji="1" lang="ja-JP" altLang="en-US"/>
              <a:t>線形システムに対しても同様の結果</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AD4F8854-0E13-CB49-B442-A29BA97F4F1E}"/>
              </a:ext>
            </a:extLst>
          </p:cNvPr>
          <p:cNvSpPr>
            <a:spLocks noGrp="1"/>
          </p:cNvSpPr>
          <p:nvPr>
            <p:ph type="sldNum" sz="quarter" idx="12"/>
          </p:nvPr>
        </p:nvSpPr>
        <p:spPr/>
        <p:txBody>
          <a:bodyPr/>
          <a:lstStyle/>
          <a:p>
            <a:r>
              <a:rPr kumimoji="1" lang="en-US" altLang="ja-JP" dirty="0"/>
              <a:t>12/12</a:t>
            </a:r>
          </a:p>
        </p:txBody>
      </p:sp>
    </p:spTree>
    <p:extLst>
      <p:ext uri="{BB962C8B-B14F-4D97-AF65-F5344CB8AC3E}">
        <p14:creationId xmlns:p14="http://schemas.microsoft.com/office/powerpoint/2010/main" val="21019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学習</a:t>
                </a:r>
                <a:endParaRPr lang="en-US" altLang="ja-JP" dirty="0"/>
              </a:p>
              <a:p>
                <a:endParaRPr lang="en-US" altLang="ja-JP" dirty="0"/>
              </a:p>
              <a:p>
                <a:endParaRPr lang="en-US" altLang="ja-JP" dirty="0"/>
              </a:p>
              <a:p>
                <a:r>
                  <a:rPr lang="ja-JP" altLang="en-US"/>
                  <a:t>相対誤差の平均</a:t>
                </a:r>
                <a:endParaRPr lang="en-US" altLang="ja-JP" dirty="0"/>
              </a:p>
              <a:p>
                <a:pPr lvl="1"/>
                <a14:m>
                  <m:oMath xmlns:m="http://schemas.openxmlformats.org/officeDocument/2006/math">
                    <m:sSup>
                      <m:sSupPr>
                        <m:ctrlPr>
                          <a:rPr lang="en-US" altLang="ja-JP" i="1" smtClean="0">
                            <a:solidFill>
                              <a:schemeClr val="bg2">
                                <a:lumMod val="50000"/>
                              </a:schemeClr>
                            </a:solidFill>
                            <a:latin typeface="Cambria Math" panose="02040503050406030204" pitchFamily="18" charset="0"/>
                            <a:ea typeface="Cambria Math" panose="02040503050406030204" pitchFamily="18" charset="0"/>
                          </a:rPr>
                        </m:ctrlPr>
                      </m:sSupPr>
                      <m:e>
                        <m:r>
                          <a:rPr lang="en-US" altLang="ja-JP" i="1">
                            <a:solidFill>
                              <a:schemeClr val="bg2">
                                <a:lumMod val="50000"/>
                              </a:schemeClr>
                            </a:solidFill>
                            <a:latin typeface="Cambria Math" panose="02040503050406030204" pitchFamily="18" charset="0"/>
                            <a:ea typeface="Cambria Math" panose="02040503050406030204" pitchFamily="18" charset="0"/>
                          </a:rPr>
                          <m:t>𝑉</m:t>
                        </m:r>
                      </m:e>
                      <m:sup>
                        <m:sSub>
                          <m:sSubPr>
                            <m:ctrlPr>
                              <a:rPr lang="en-US" altLang="ja-JP" i="1">
                                <a:solidFill>
                                  <a:schemeClr val="bg2">
                                    <a:lumMod val="50000"/>
                                  </a:schemeClr>
                                </a:solidFill>
                                <a:latin typeface="Cambria Math" panose="02040503050406030204" pitchFamily="18" charset="0"/>
                              </a:rPr>
                            </m:ctrlPr>
                          </m:sSubPr>
                          <m:e>
                            <m:r>
                              <a:rPr lang="en-US" altLang="ja-JP" i="1">
                                <a:solidFill>
                                  <a:schemeClr val="bg2">
                                    <a:lumMod val="50000"/>
                                  </a:schemeClr>
                                </a:solidFill>
                                <a:latin typeface="Cambria Math" panose="02040503050406030204" pitchFamily="18" charset="0"/>
                                <a:ea typeface="Cambria Math" panose="02040503050406030204" pitchFamily="18" charset="0"/>
                              </a:rPr>
                              <m:t>𝜋</m:t>
                            </m:r>
                          </m:e>
                          <m:sub>
                            <m:r>
                              <a:rPr lang="en-US" altLang="ja-JP" i="1">
                                <a:solidFill>
                                  <a:schemeClr val="bg2">
                                    <a:lumMod val="50000"/>
                                  </a:schemeClr>
                                </a:solidFill>
                                <a:latin typeface="Cambria Math" panose="02040503050406030204" pitchFamily="18" charset="0"/>
                                <a:ea typeface="Cambria Math" panose="02040503050406030204" pitchFamily="18" charset="0"/>
                              </a:rPr>
                              <m:t>𝜃</m:t>
                            </m:r>
                          </m:sub>
                        </m:sSub>
                      </m:sup>
                    </m:sSup>
                    <m:d>
                      <m:dPr>
                        <m:ctrlPr>
                          <a:rPr lang="en-US" altLang="ja-JP" i="1">
                            <a:solidFill>
                              <a:schemeClr val="bg2">
                                <a:lumMod val="50000"/>
                              </a:schemeClr>
                            </a:solidFill>
                            <a:latin typeface="Cambria Math" panose="02040503050406030204" pitchFamily="18" charset="0"/>
                            <a:ea typeface="Cambria Math" panose="02040503050406030204" pitchFamily="18" charset="0"/>
                          </a:rPr>
                        </m:ctrlPr>
                      </m:dPr>
                      <m:e>
                        <m:r>
                          <a:rPr lang="en-US" altLang="ja-JP" i="1">
                            <a:solidFill>
                              <a:schemeClr val="bg2">
                                <a:lumMod val="50000"/>
                              </a:schemeClr>
                            </a:solidFill>
                            <a:latin typeface="Cambria Math" panose="02040503050406030204" pitchFamily="18" charset="0"/>
                            <a:ea typeface="Cambria Math" panose="02040503050406030204" pitchFamily="18" charset="0"/>
                          </a:rPr>
                          <m:t>𝑠</m:t>
                        </m:r>
                      </m:e>
                    </m:d>
                    <m:r>
                      <a:rPr lang="en-US" altLang="ja-JP" b="0" i="0"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ja-JP" i="1">
                            <a:solidFill>
                              <a:schemeClr val="bg2">
                                <a:lumMod val="50000"/>
                              </a:schemeClr>
                            </a:solidFill>
                            <a:latin typeface="Cambria Math" panose="02040503050406030204" pitchFamily="18" charset="0"/>
                            <a:ea typeface="Cambria Math" panose="02040503050406030204" pitchFamily="18" charset="0"/>
                          </a:rPr>
                        </m:ctrlPr>
                      </m:sSupPr>
                      <m:e>
                        <m:r>
                          <a:rPr lang="en-US" altLang="ja-JP" b="0" i="1" smtClean="0">
                            <a:solidFill>
                              <a:schemeClr val="bg2">
                                <a:lumMod val="50000"/>
                              </a:schemeClr>
                            </a:solidFill>
                            <a:latin typeface="Cambria Math" panose="02040503050406030204" pitchFamily="18" charset="0"/>
                            <a:ea typeface="Cambria Math" panose="02040503050406030204" pitchFamily="18" charset="0"/>
                          </a:rPr>
                          <m:t>𝑄</m:t>
                        </m:r>
                      </m:e>
                      <m:sup>
                        <m:sSub>
                          <m:sSubPr>
                            <m:ctrlPr>
                              <a:rPr lang="en-US" altLang="ja-JP" i="1">
                                <a:solidFill>
                                  <a:schemeClr val="bg2">
                                    <a:lumMod val="50000"/>
                                  </a:schemeClr>
                                </a:solidFill>
                                <a:latin typeface="Cambria Math" panose="02040503050406030204" pitchFamily="18" charset="0"/>
                              </a:rPr>
                            </m:ctrlPr>
                          </m:sSubPr>
                          <m:e>
                            <m:r>
                              <a:rPr lang="en-US" altLang="ja-JP" i="1">
                                <a:solidFill>
                                  <a:schemeClr val="bg2">
                                    <a:lumMod val="50000"/>
                                  </a:schemeClr>
                                </a:solidFill>
                                <a:latin typeface="Cambria Math" panose="02040503050406030204" pitchFamily="18" charset="0"/>
                                <a:ea typeface="Cambria Math" panose="02040503050406030204" pitchFamily="18" charset="0"/>
                              </a:rPr>
                              <m:t>𝜋</m:t>
                            </m:r>
                          </m:e>
                          <m:sub>
                            <m:r>
                              <a:rPr lang="en-US" altLang="ja-JP" i="1">
                                <a:solidFill>
                                  <a:schemeClr val="bg2">
                                    <a:lumMod val="50000"/>
                                  </a:schemeClr>
                                </a:solidFill>
                                <a:latin typeface="Cambria Math" panose="02040503050406030204" pitchFamily="18" charset="0"/>
                                <a:ea typeface="Cambria Math" panose="02040503050406030204" pitchFamily="18" charset="0"/>
                              </a:rPr>
                              <m:t>𝜃</m:t>
                            </m:r>
                          </m:sub>
                        </m:sSub>
                      </m:sup>
                    </m:sSup>
                    <m:d>
                      <m:dPr>
                        <m:ctrlPr>
                          <a:rPr lang="en-US" altLang="ja-JP" i="1">
                            <a:solidFill>
                              <a:schemeClr val="bg2">
                                <a:lumMod val="50000"/>
                              </a:schemeClr>
                            </a:solidFill>
                            <a:latin typeface="Cambria Math" panose="02040503050406030204" pitchFamily="18" charset="0"/>
                            <a:ea typeface="Cambria Math" panose="02040503050406030204" pitchFamily="18" charset="0"/>
                          </a:rPr>
                        </m:ctrlPr>
                      </m:dPr>
                      <m:e>
                        <m:r>
                          <a:rPr lang="en-US" altLang="ja-JP" i="1">
                            <a:solidFill>
                              <a:schemeClr val="bg2">
                                <a:lumMod val="50000"/>
                              </a:schemeClr>
                            </a:solidFill>
                            <a:latin typeface="Cambria Math" panose="02040503050406030204" pitchFamily="18" charset="0"/>
                            <a:ea typeface="Cambria Math" panose="02040503050406030204" pitchFamily="18" charset="0"/>
                          </a:rPr>
                          <m:t>𝑠</m:t>
                        </m:r>
                        <m:r>
                          <a:rPr lang="en-US" altLang="ja-JP" b="0" i="1" smtClean="0">
                            <a:solidFill>
                              <a:schemeClr val="bg2">
                                <a:lumMod val="50000"/>
                              </a:schemeClr>
                            </a:solidFill>
                            <a:latin typeface="Cambria Math" panose="02040503050406030204" pitchFamily="18" charset="0"/>
                            <a:ea typeface="Cambria Math" panose="02040503050406030204" pitchFamily="18" charset="0"/>
                          </a:rPr>
                          <m:t>,</m:t>
                        </m:r>
                        <m:sSub>
                          <m:sSubPr>
                            <m:ctrlPr>
                              <a:rPr lang="en-US" altLang="ja-JP" i="1">
                                <a:solidFill>
                                  <a:schemeClr val="bg2">
                                    <a:lumMod val="50000"/>
                                  </a:schemeClr>
                                </a:solidFill>
                                <a:latin typeface="Cambria Math" panose="02040503050406030204" pitchFamily="18" charset="0"/>
                              </a:rPr>
                            </m:ctrlPr>
                          </m:sSubPr>
                          <m:e>
                            <m:r>
                              <a:rPr lang="en-US" altLang="ja-JP" i="1">
                                <a:solidFill>
                                  <a:schemeClr val="bg2">
                                    <a:lumMod val="50000"/>
                                  </a:schemeClr>
                                </a:solidFill>
                                <a:latin typeface="Cambria Math" panose="02040503050406030204" pitchFamily="18" charset="0"/>
                                <a:ea typeface="Cambria Math" panose="02040503050406030204" pitchFamily="18" charset="0"/>
                              </a:rPr>
                              <m:t>𝜋</m:t>
                            </m:r>
                          </m:e>
                          <m:sub>
                            <m:r>
                              <a:rPr lang="en-US" altLang="ja-JP" i="1">
                                <a:solidFill>
                                  <a:schemeClr val="bg2">
                                    <a:lumMod val="50000"/>
                                  </a:schemeClr>
                                </a:solidFill>
                                <a:latin typeface="Cambria Math" panose="02040503050406030204" pitchFamily="18" charset="0"/>
                                <a:ea typeface="Cambria Math" panose="02040503050406030204" pitchFamily="18" charset="0"/>
                              </a:rPr>
                              <m:t>𝜃</m:t>
                            </m:r>
                          </m:sub>
                        </m:sSub>
                        <m:r>
                          <a:rPr lang="en-US" altLang="ja-JP" b="0" i="1" smtClean="0">
                            <a:solidFill>
                              <a:schemeClr val="bg2">
                                <a:lumMod val="50000"/>
                              </a:schemeClr>
                            </a:solidFill>
                            <a:latin typeface="Cambria Math" panose="02040503050406030204" pitchFamily="18" charset="0"/>
                            <a:ea typeface="Cambria Math" panose="02040503050406030204" pitchFamily="18" charset="0"/>
                          </a:rPr>
                          <m:t>(</m:t>
                        </m:r>
                        <m:r>
                          <a:rPr lang="en-US" altLang="ja-JP" b="0" i="1" smtClean="0">
                            <a:solidFill>
                              <a:schemeClr val="bg2">
                                <a:lumMod val="50000"/>
                              </a:schemeClr>
                            </a:solidFill>
                            <a:latin typeface="Cambria Math" panose="02040503050406030204" pitchFamily="18" charset="0"/>
                            <a:ea typeface="Cambria Math" panose="02040503050406030204" pitchFamily="18" charset="0"/>
                          </a:rPr>
                          <m:t>𝑠</m:t>
                        </m:r>
                        <m:r>
                          <a:rPr lang="en-US" altLang="ja-JP" b="0" i="1" smtClean="0">
                            <a:solidFill>
                              <a:schemeClr val="bg2">
                                <a:lumMod val="50000"/>
                              </a:schemeClr>
                            </a:solidFill>
                            <a:latin typeface="Cambria Math" panose="02040503050406030204" pitchFamily="18" charset="0"/>
                            <a:ea typeface="Cambria Math" panose="02040503050406030204" pitchFamily="18" charset="0"/>
                          </a:rPr>
                          <m:t>)</m:t>
                        </m:r>
                      </m:e>
                    </m:d>
                  </m:oMath>
                </a14:m>
                <a:endParaRPr lang="en-US" altLang="ja-JP" dirty="0"/>
              </a:p>
              <a:p>
                <a:pPr lvl="1"/>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ja-JP" altLang="en-US" dirty="0"/>
                  <a:t>と</a:t>
                </a:r>
                <a14:m>
                  <m:oMath xmlns:m="http://schemas.openxmlformats.org/officeDocument/2006/math">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oMath>
                </a14:m>
                <a:r>
                  <a:rPr lang="ja-JP" altLang="en-US"/>
                  <a:t>を比較</a:t>
                </a:r>
                <a:endParaRPr lang="en-US" altLang="ja-JP" dirty="0"/>
              </a:p>
              <a:p>
                <a:pPr lvl="1"/>
                <a:endParaRPr lang="en-US" altLang="ja-JP" dirty="0"/>
              </a:p>
              <a:p>
                <a:pPr lvl="1"/>
                <a:endParaRPr lang="en-US" altLang="ja-JP" dirty="0"/>
              </a:p>
              <a:p>
                <a:pPr lvl="1"/>
                <a:endParaRPr lang="en-US" altLang="ja-JP" dirty="0"/>
              </a:p>
              <a:p>
                <a:pPr lvl="1"/>
                <a:r>
                  <a:rPr lang="ja-JP" altLang="en-US"/>
                  <a:t>平均相対誤差</a:t>
                </a:r>
                <a:r>
                  <a:rPr lang="en-US" altLang="ja-JP" dirty="0"/>
                  <a:t> </a:t>
                </a:r>
                <a14:m>
                  <m:oMath xmlns:m="http://schemas.openxmlformats.org/officeDocument/2006/math">
                    <m:r>
                      <a:rPr lang="en-US" altLang="ja-JP" b="0" i="1" smtClean="0">
                        <a:latin typeface="Cambria Math" panose="02040503050406030204" pitchFamily="18" charset="0"/>
                      </a:rPr>
                      <m:t>=0.03</m:t>
                    </m:r>
                  </m:oMath>
                </a14:m>
                <a:endParaRPr lang="en-US" altLang="ja-JP" dirty="0"/>
              </a:p>
              <a:p>
                <a:pPr lvl="1"/>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5775EAC7-32B2-364F-B4AE-83AAE0B8D8C6}"/>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3"/>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4"/>
          <a:stretch>
            <a:fillRect/>
          </a:stretch>
        </p:blipFill>
        <p:spPr>
          <a:xfrm>
            <a:off x="5393803" y="742895"/>
            <a:ext cx="3633713" cy="3626791"/>
          </a:xfrm>
          <a:prstGeom prst="rect">
            <a:avLst/>
          </a:prstGeom>
        </p:spPr>
      </p:pic>
      <p:sp>
        <p:nvSpPr>
          <p:cNvPr id="7" name="スライド番号プレースホルダー 6">
            <a:extLst>
              <a:ext uri="{FF2B5EF4-FFF2-40B4-BE49-F238E27FC236}">
                <a16:creationId xmlns:a16="http://schemas.microsoft.com/office/drawing/2014/main" id="{AA902C92-8265-8D45-9994-EBF9CB64D9B6}"/>
              </a:ext>
            </a:extLst>
          </p:cNvPr>
          <p:cNvSpPr>
            <a:spLocks noGrp="1"/>
          </p:cNvSpPr>
          <p:nvPr>
            <p:ph type="sldNum" sz="quarter" idx="12"/>
          </p:nvPr>
        </p:nvSpPr>
        <p:spPr/>
        <p:txBody>
          <a:bodyPr/>
          <a:lstStyle/>
          <a:p>
            <a:fld id="{5D57FD6B-29A3-3249-A29F-ABF600A8FF13}" type="slidenum">
              <a:rPr kumimoji="1" lang="ja-JP" altLang="en-US" smtClean="0"/>
              <a:t>14</a:t>
            </a:fld>
            <a:r>
              <a:rPr kumimoji="1" lang="en-US" altLang="ja-JP"/>
              <a:t>/12</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79AA932-8FC2-5E45-9FE5-530F91D19635}"/>
                  </a:ext>
                </a:extLst>
              </p:cNvPr>
              <p:cNvSpPr txBox="1"/>
              <p:nvPr/>
            </p:nvSpPr>
            <p:spPr>
              <a:xfrm>
                <a:off x="1513549" y="3606068"/>
                <a:ext cx="2702278" cy="6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r>
                            <a:rPr lang="en-US" altLang="ja-JP" b="0" i="1" smtClean="0">
                              <a:latin typeface="Cambria Math" panose="02040503050406030204" pitchFamily="18" charset="0"/>
                              <a:ea typeface="Cambria Math" panose="02040503050406030204" pitchFamily="18" charset="0"/>
                            </a:rPr>
                            <m:t>|</m:t>
                          </m:r>
                        </m:num>
                        <m:den>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den>
                      </m:f>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979AA932-8FC2-5E45-9FE5-530F91D19635}"/>
                  </a:ext>
                </a:extLst>
              </p:cNvPr>
              <p:cNvSpPr txBox="1">
                <a:spLocks noRot="1" noChangeAspect="1" noMove="1" noResize="1" noEditPoints="1" noAdjustHandles="1" noChangeArrowheads="1" noChangeShapeType="1" noTextEdit="1"/>
              </p:cNvSpPr>
              <p:nvPr/>
            </p:nvSpPr>
            <p:spPr>
              <a:xfrm>
                <a:off x="1513549" y="3606068"/>
                <a:ext cx="2702278" cy="676532"/>
              </a:xfrm>
              <a:prstGeom prst="rect">
                <a:avLst/>
              </a:prstGeom>
              <a:blipFill>
                <a:blip r:embed="rId5"/>
                <a:stretch>
                  <a:fillRect b="-92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986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r>
              <a:rPr kumimoji="1" lang="ja-JP" altLang="en-US"/>
              <a:t>ニューラルネットワーク</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モデルの設定</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695EB0DD-1960-C74E-9884-D50B68624A96}"/>
              </a:ext>
            </a:extLst>
          </p:cNvPr>
          <p:cNvSpPr>
            <a:spLocks noGrp="1"/>
          </p:cNvSpPr>
          <p:nvPr>
            <p:ph type="sldNum" sz="quarter" idx="12"/>
          </p:nvPr>
        </p:nvSpPr>
        <p:spPr/>
        <p:txBody>
          <a:bodyPr/>
          <a:lstStyle/>
          <a:p>
            <a:fld id="{5D57FD6B-29A3-3249-A29F-ABF600A8FF13}" type="slidenum">
              <a:rPr kumimoji="1" lang="ja-JP" altLang="en-US" smtClean="0"/>
              <a:t>15</a:t>
            </a:fld>
            <a:r>
              <a:rPr kumimoji="1" lang="en-US" altLang="ja-JP"/>
              <a:t>/12</a:t>
            </a:r>
            <a:endParaRPr kumimoji="1" lang="en-US" altLang="ja-JP" dirty="0"/>
          </a:p>
        </p:txBody>
      </p:sp>
      <p:pic>
        <p:nvPicPr>
          <p:cNvPr id="7" name="図 6">
            <a:extLst>
              <a:ext uri="{FF2B5EF4-FFF2-40B4-BE49-F238E27FC236}">
                <a16:creationId xmlns:a16="http://schemas.microsoft.com/office/drawing/2014/main" id="{88F47328-895D-2E40-99D0-7761C8C71290}"/>
              </a:ext>
            </a:extLst>
          </p:cNvPr>
          <p:cNvPicPr>
            <a:picLocks noChangeAspect="1"/>
          </p:cNvPicPr>
          <p:nvPr/>
        </p:nvPicPr>
        <p:blipFill>
          <a:blip r:embed="rId2"/>
          <a:stretch>
            <a:fillRect/>
          </a:stretch>
        </p:blipFill>
        <p:spPr>
          <a:xfrm>
            <a:off x="1289853" y="1620455"/>
            <a:ext cx="5324846" cy="3808071"/>
          </a:xfrm>
          <a:prstGeom prst="rect">
            <a:avLst/>
          </a:prstGeom>
        </p:spPr>
      </p:pic>
    </p:spTree>
    <p:extLst>
      <p:ext uri="{BB962C8B-B14F-4D97-AF65-F5344CB8AC3E}">
        <p14:creationId xmlns:p14="http://schemas.microsoft.com/office/powerpoint/2010/main" val="323175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r>
              <a:rPr kumimoji="1" lang="ja-JP" altLang="en-US"/>
              <a:t>うまく学習ができた例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lvl="1"/>
            <a:r>
              <a:rPr kumimoji="1" lang="en-US" altLang="ja-JP" dirty="0"/>
              <a:t>TD</a:t>
            </a:r>
            <a:r>
              <a:rPr kumimoji="1" lang="ja-JP" altLang="en-US"/>
              <a:t>学習に求められる精度は非常に高く</a:t>
            </a:r>
            <a:r>
              <a:rPr lang="ja-JP" altLang="en-US"/>
              <a:t>、その近似精度が低いと、方策が悪化することもよくあった</a:t>
            </a:r>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方策更新に伴う評価関数の履歴</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1BFC953B-8208-914C-9FAB-A7902089642E}"/>
              </a:ext>
            </a:extLst>
          </p:cNvPr>
          <p:cNvPicPr>
            <a:picLocks noChangeAspect="1"/>
          </p:cNvPicPr>
          <p:nvPr/>
        </p:nvPicPr>
        <p:blipFill>
          <a:blip r:embed="rId2"/>
          <a:stretch>
            <a:fillRect/>
          </a:stretch>
        </p:blipFill>
        <p:spPr>
          <a:xfrm>
            <a:off x="628650" y="1531914"/>
            <a:ext cx="4522395" cy="3061855"/>
          </a:xfrm>
          <a:prstGeom prst="rect">
            <a:avLst/>
          </a:prstGeom>
        </p:spPr>
      </p:pic>
      <p:sp>
        <p:nvSpPr>
          <p:cNvPr id="7" name="スライド番号プレースホルダー 6">
            <a:extLst>
              <a:ext uri="{FF2B5EF4-FFF2-40B4-BE49-F238E27FC236}">
                <a16:creationId xmlns:a16="http://schemas.microsoft.com/office/drawing/2014/main" id="{36CCE45C-060E-EB47-B67F-91ABBB2F32D7}"/>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/12</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14:m>
                  <m:oMath xmlns:m="http://schemas.openxmlformats.org/officeDocument/2006/math">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𝑉</m:t>
                        </m:r>
                      </m:e>
                      <m:sub>
                        <m:r>
                          <a:rPr lang="en-US" altLang="ja-JP" i="1">
                            <a:solidFill>
                              <a:schemeClr val="accent1"/>
                            </a:solidFill>
                            <a:latin typeface="Cambria Math" panose="02040503050406030204" pitchFamily="18" charset="0"/>
                            <a:ea typeface="Cambria Math" panose="02040503050406030204" pitchFamily="18" charset="0"/>
                          </a:rPr>
                          <m:t>𝑐𝑜𝑛𝑡</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𝑠</m:t>
                        </m:r>
                      </m:e>
                      <m:sub>
                        <m:r>
                          <a:rPr lang="en-US" altLang="ja-JP" i="1">
                            <a:solidFill>
                              <a:schemeClr val="accent1"/>
                            </a:solidFill>
                            <a:latin typeface="Cambria Math" panose="02040503050406030204" pitchFamily="18" charset="0"/>
                            <a:ea typeface="Cambria Math" panose="02040503050406030204" pitchFamily="18" charset="0"/>
                          </a:rPr>
                          <m:t>𝑒</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r>
                      <m:rPr>
                        <m:sty m:val="p"/>
                      </m:rPr>
                      <a:rPr lang="el-GR" altLang="ja-JP" i="1">
                        <a:solidFill>
                          <a:schemeClr val="accent1"/>
                        </a:solidFill>
                        <a:latin typeface="Cambria Math" panose="02040503050406030204" pitchFamily="18" charset="0"/>
                        <a:ea typeface="Cambria Math" panose="02040503050406030204" pitchFamily="18" charset="0"/>
                      </a:rPr>
                      <m:t>Σ</m:t>
                    </m:r>
                    <m:r>
                      <a:rPr lang="en-US" altLang="ja-JP" i="1">
                        <a:solidFill>
                          <a:schemeClr val="accent1"/>
                        </a:solidFill>
                        <a:latin typeface="Cambria Math" panose="02040503050406030204" pitchFamily="18" charset="0"/>
                        <a:ea typeface="Cambria Math" panose="02040503050406030204" pitchFamily="18" charset="0"/>
                      </a:rPr>
                      <m:t>)</m:t>
                    </m:r>
                  </m:oMath>
                </a14:m>
                <a:r>
                  <a:rPr lang="ja-JP" altLang="en-US"/>
                  <a:t>は</a:t>
                </a:r>
                <a:r>
                  <a:rPr lang="en-US" altLang="ja-JP" dirty="0"/>
                  <a:t>, </a:t>
                </a:r>
                <a:r>
                  <a:rPr lang="ja-JP" altLang="en-US"/>
                  <a:t>連続的に最適制御した際の制御コスト</a:t>
                </a:r>
                <a:r>
                  <a:rPr lang="en-US" altLang="ja-JP" dirty="0">
                    <a:solidFill>
                      <a:schemeClr val="bg1">
                        <a:lumMod val="50000"/>
                      </a:schemeClr>
                    </a:solidFill>
                  </a:rPr>
                  <a:t>(×</a:t>
                </a:r>
                <a:r>
                  <a:rPr lang="ja-JP" altLang="en-US">
                    <a:solidFill>
                      <a:schemeClr val="bg1">
                        <a:lumMod val="50000"/>
                      </a:schemeClr>
                    </a:solidFill>
                  </a:rPr>
                  <a:t>通信コスト</a:t>
                </a:r>
                <a:r>
                  <a:rPr lang="en-US" altLang="ja-JP" dirty="0">
                    <a:solidFill>
                      <a:schemeClr val="bg1">
                        <a:lumMod val="50000"/>
                      </a:schemeClr>
                    </a:solidFill>
                  </a:rPr>
                  <a:t>)</a:t>
                </a:r>
              </a:p>
              <a:p>
                <a:pPr lvl="1"/>
                <a:r>
                  <a:rPr lang="ja-JP" altLang="en-US"/>
                  <a:t>次ステップで高い制御コストを必要とする状態に行かないようにしたい</a:t>
                </a:r>
                <a:endParaRPr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60061DAC-69A3-944A-AD86-BFA012085C22}"/>
                  </a:ext>
                </a:extLst>
              </p:cNvPr>
              <p:cNvSpPr>
                <a:spLocks noGrp="1" noRot="1" noChangeAspect="1" noMove="1" noResize="1" noEditPoints="1" noAdjustHandles="1" noChangeArrowheads="1" noChangeShapeType="1" noTextEdit="1"/>
              </p:cNvSpPr>
              <p:nvPr>
                <p:ph idx="1"/>
              </p:nvPr>
            </p:nvSpPr>
            <p:spPr>
              <a:blipFill>
                <a:blip r:embed="rId2"/>
                <a:stretch>
                  <a:fillRect l="-598" t="-1266" r="-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089068" cy="53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𝑉</m:t>
                              </m:r>
                            </m:e>
                            <m:sub>
                              <m:r>
                                <a:rPr kumimoji="1" lang="en-US" altLang="ja-JP" b="0" i="1" smtClean="0">
                                  <a:solidFill>
                                    <a:schemeClr val="accent1"/>
                                  </a:solidFill>
                                  <a:latin typeface="Cambria Math" panose="02040503050406030204" pitchFamily="18" charset="0"/>
                                  <a:ea typeface="Cambria Math" panose="02040503050406030204" pitchFamily="18" charset="0"/>
                                </a:rPr>
                                <m:t>𝑐𝑜𝑛𝑡</m:t>
                              </m:r>
                            </m:sub>
                            <m:sup>
                              <m:r>
                                <a:rPr kumimoji="1" lang="en-US" altLang="ja-JP" b="0" i="1" smtClean="0">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089068" cy="530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5"/>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6"/>
                <a:stretch>
                  <a:fillRect b="-9804"/>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EB2C698-A5FA-814B-BE00-AF74512AA395}"/>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/12</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3"/>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4"/>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5"/>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7"/>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7" name="スライド番号プレースホルダー 6">
            <a:extLst>
              <a:ext uri="{FF2B5EF4-FFF2-40B4-BE49-F238E27FC236}">
                <a16:creationId xmlns:a16="http://schemas.microsoft.com/office/drawing/2014/main" id="{B51CA714-73D2-6347-9A96-9C45587052D8}"/>
              </a:ext>
            </a:extLst>
          </p:cNvPr>
          <p:cNvSpPr>
            <a:spLocks noGrp="1"/>
          </p:cNvSpPr>
          <p:nvPr>
            <p:ph type="sldNum" sz="quarter" idx="12"/>
          </p:nvPr>
        </p:nvSpPr>
        <p:spPr/>
        <p:txBody>
          <a:bodyPr/>
          <a:lstStyle/>
          <a:p>
            <a:fld id="{5D57FD6B-29A3-3249-A29F-ABF600A8FF13}" type="slidenum">
              <a:rPr kumimoji="1" lang="ja-JP" altLang="en-US" smtClean="0"/>
              <a:t>18</a:t>
            </a:fld>
            <a:r>
              <a:rPr kumimoji="1" lang="en-US" altLang="ja-JP"/>
              <a:t>/12</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C111BC0-6F3E-7449-8931-B27FB291EC7E}"/>
              </a:ext>
            </a:extLst>
          </p:cNvPr>
          <p:cNvSpPr>
            <a:spLocks noGrp="1"/>
          </p:cNvSpPr>
          <p:nvPr>
            <p:ph type="title"/>
          </p:nvPr>
        </p:nvSpPr>
        <p:spPr/>
        <p:txBody>
          <a:bodyPr/>
          <a:lstStyle/>
          <a:p>
            <a:r>
              <a:rPr lang="ja-JP" altLang="en-US"/>
              <a:t>フィードバック制御と</a:t>
            </a:r>
            <a:r>
              <a:rPr kumimoji="1" lang="ja-JP" altLang="en-US"/>
              <a:t>連続時間システム</a:t>
            </a:r>
          </a:p>
        </p:txBody>
      </p:sp>
      <p:sp>
        <p:nvSpPr>
          <p:cNvPr id="4" name="日付プレースホルダー 3">
            <a:extLst>
              <a:ext uri="{FF2B5EF4-FFF2-40B4-BE49-F238E27FC236}">
                <a16:creationId xmlns:a16="http://schemas.microsoft.com/office/drawing/2014/main" id="{932369E1-C486-7549-841C-B393B8C2CBD2}"/>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205BA2D9-F4B6-FB4B-ACB7-135829FAC4CC}"/>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/12</a:t>
            </a:r>
            <a:endParaRPr kumimoji="1" lang="en-US" altLang="ja-JP" dirty="0"/>
          </a:p>
        </p:txBody>
      </p:sp>
      <p:sp>
        <p:nvSpPr>
          <p:cNvPr id="7" name="角丸四角形 6">
            <a:extLst>
              <a:ext uri="{FF2B5EF4-FFF2-40B4-BE49-F238E27FC236}">
                <a16:creationId xmlns:a16="http://schemas.microsoft.com/office/drawing/2014/main" id="{346E7FE5-7FF0-054D-B1DE-022CBEBC878A}"/>
              </a:ext>
            </a:extLst>
          </p:cNvPr>
          <p:cNvSpPr/>
          <p:nvPr/>
        </p:nvSpPr>
        <p:spPr>
          <a:xfrm>
            <a:off x="1380837" y="2939231"/>
            <a:ext cx="1526641" cy="901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制御対象</a:t>
            </a:r>
          </a:p>
        </p:txBody>
      </p:sp>
      <p:sp>
        <p:nvSpPr>
          <p:cNvPr id="9" name="角丸四角形 8">
            <a:extLst>
              <a:ext uri="{FF2B5EF4-FFF2-40B4-BE49-F238E27FC236}">
                <a16:creationId xmlns:a16="http://schemas.microsoft.com/office/drawing/2014/main" id="{3FC9917A-F1A8-4F45-AB50-2BFA0BB75A21}"/>
              </a:ext>
            </a:extLst>
          </p:cNvPr>
          <p:cNvSpPr/>
          <p:nvPr/>
        </p:nvSpPr>
        <p:spPr>
          <a:xfrm>
            <a:off x="1241634" y="4789141"/>
            <a:ext cx="1805049" cy="901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コントローラ</a:t>
            </a:r>
          </a:p>
        </p:txBody>
      </p:sp>
      <p:cxnSp>
        <p:nvCxnSpPr>
          <p:cNvPr id="11" name="曲線コネクタ 10">
            <a:extLst>
              <a:ext uri="{FF2B5EF4-FFF2-40B4-BE49-F238E27FC236}">
                <a16:creationId xmlns:a16="http://schemas.microsoft.com/office/drawing/2014/main" id="{D8C03FBA-575F-EE4B-972D-F2A8FB8EFBD1}"/>
              </a:ext>
            </a:extLst>
          </p:cNvPr>
          <p:cNvCxnSpPr>
            <a:cxnSpLocks/>
            <a:stCxn id="9" idx="1"/>
            <a:endCxn id="7" idx="1"/>
          </p:cNvCxnSpPr>
          <p:nvPr/>
        </p:nvCxnSpPr>
        <p:spPr>
          <a:xfrm rot="10800000" flipH="1">
            <a:off x="1241633" y="3389895"/>
            <a:ext cx="139203" cy="1849910"/>
          </a:xfrm>
          <a:prstGeom prst="curvedConnector3">
            <a:avLst>
              <a:gd name="adj1" fmla="val -164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線コネクタ 14">
            <a:extLst>
              <a:ext uri="{FF2B5EF4-FFF2-40B4-BE49-F238E27FC236}">
                <a16:creationId xmlns:a16="http://schemas.microsoft.com/office/drawing/2014/main" id="{6C546217-CC17-DB4D-926F-E7526CC22E36}"/>
              </a:ext>
            </a:extLst>
          </p:cNvPr>
          <p:cNvCxnSpPr>
            <a:cxnSpLocks/>
            <a:stCxn id="7" idx="3"/>
            <a:endCxn id="9" idx="3"/>
          </p:cNvCxnSpPr>
          <p:nvPr/>
        </p:nvCxnSpPr>
        <p:spPr>
          <a:xfrm>
            <a:off x="2907478" y="3389895"/>
            <a:ext cx="139205" cy="1849910"/>
          </a:xfrm>
          <a:prstGeom prst="curvedConnector3">
            <a:avLst>
              <a:gd name="adj1" fmla="val 26421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1">
            <a:extLst>
              <a:ext uri="{FF2B5EF4-FFF2-40B4-BE49-F238E27FC236}">
                <a16:creationId xmlns:a16="http://schemas.microsoft.com/office/drawing/2014/main" id="{EDAD547C-7C26-C145-8CCA-B11773B6E0D1}"/>
              </a:ext>
            </a:extLst>
          </p:cNvPr>
          <p:cNvSpPr>
            <a:spLocks noGrp="1"/>
          </p:cNvSpPr>
          <p:nvPr>
            <p:ph idx="1"/>
          </p:nvPr>
        </p:nvSpPr>
        <p:spPr>
          <a:xfrm>
            <a:off x="4572000" y="1103022"/>
            <a:ext cx="4559300" cy="5483635"/>
          </a:xfrm>
        </p:spPr>
        <p:txBody>
          <a:bodyPr>
            <a:normAutofit/>
          </a:bodyPr>
          <a:lstStyle/>
          <a:p>
            <a:pPr>
              <a:lnSpc>
                <a:spcPct val="120000"/>
              </a:lnSpc>
            </a:pPr>
            <a:r>
              <a:rPr kumimoji="1" lang="ja-JP" altLang="en-US"/>
              <a:t>連続時間システム</a:t>
            </a:r>
            <a:endParaRPr kumimoji="1" lang="en-US" altLang="ja-JP" dirty="0"/>
          </a:p>
          <a:p>
            <a:pPr lvl="1">
              <a:lnSpc>
                <a:spcPct val="120000"/>
              </a:lnSpc>
            </a:pPr>
            <a:r>
              <a:rPr lang="ja-JP" altLang="en-US"/>
              <a:t>常微分方程式で記述</a:t>
            </a:r>
            <a:endParaRPr lang="en-US" altLang="ja-JP" dirty="0"/>
          </a:p>
          <a:p>
            <a:pPr lvl="1">
              <a:lnSpc>
                <a:spcPct val="120000"/>
              </a:lnSpc>
            </a:pPr>
            <a:r>
              <a:rPr kumimoji="1" lang="ja-JP" altLang="en-US"/>
              <a:t>実用上</a:t>
            </a:r>
            <a:r>
              <a:rPr kumimoji="1" lang="en-US" altLang="ja-JP" dirty="0"/>
              <a:t>(</a:t>
            </a:r>
            <a:r>
              <a:rPr lang="ja-JP" altLang="en-US"/>
              <a:t>デジタル制御</a:t>
            </a:r>
            <a:r>
              <a:rPr kumimoji="1" lang="en-US" altLang="ja-JP" dirty="0"/>
              <a:t>)</a:t>
            </a:r>
            <a:r>
              <a:rPr kumimoji="1" lang="ja-JP" altLang="en-US"/>
              <a:t>は離散化が必要</a:t>
            </a:r>
            <a:endParaRPr kumimoji="1" lang="en-US" altLang="ja-JP" dirty="0"/>
          </a:p>
          <a:p>
            <a:pPr lvl="3">
              <a:lnSpc>
                <a:spcPct val="120000"/>
              </a:lnSpc>
            </a:pPr>
            <a:endParaRPr kumimoji="1" lang="en-US" altLang="ja-JP" dirty="0"/>
          </a:p>
          <a:p>
            <a:pPr>
              <a:lnSpc>
                <a:spcPct val="120000"/>
              </a:lnSpc>
            </a:pPr>
            <a:r>
              <a:rPr kumimoji="1" lang="ja-JP" altLang="en-US"/>
              <a:t>離散化の手法</a:t>
            </a:r>
            <a:endParaRPr kumimoji="1" lang="en-US" altLang="ja-JP" dirty="0"/>
          </a:p>
          <a:p>
            <a:pPr lvl="1">
              <a:lnSpc>
                <a:spcPct val="120000"/>
              </a:lnSpc>
            </a:pPr>
            <a:r>
              <a:rPr lang="ja-JP" altLang="en-US"/>
              <a:t>サンプル値制御</a:t>
            </a:r>
            <a:r>
              <a:rPr lang="en-US" altLang="ja-JP" dirty="0"/>
              <a:t>(</a:t>
            </a:r>
            <a:r>
              <a:rPr lang="ja-JP" altLang="en-US"/>
              <a:t>従来法</a:t>
            </a:r>
            <a:r>
              <a:rPr lang="en-US" altLang="ja-JP" dirty="0"/>
              <a:t>)</a:t>
            </a:r>
          </a:p>
          <a:p>
            <a:pPr lvl="2">
              <a:lnSpc>
                <a:spcPct val="120000"/>
              </a:lnSpc>
            </a:pPr>
            <a:r>
              <a:rPr lang="ja-JP" altLang="en-US"/>
              <a:t>一定時間間隔</a:t>
            </a:r>
            <a:endParaRPr lang="en-US" altLang="ja-JP" dirty="0"/>
          </a:p>
          <a:p>
            <a:pPr lvl="2">
              <a:lnSpc>
                <a:spcPct val="120000"/>
              </a:lnSpc>
            </a:pPr>
            <a:r>
              <a:rPr lang="ja-JP" altLang="en-US"/>
              <a:t>非効率な通信になる可能性も</a:t>
            </a:r>
            <a:endParaRPr lang="en-US" altLang="ja-JP" dirty="0"/>
          </a:p>
          <a:p>
            <a:pPr lvl="4">
              <a:lnSpc>
                <a:spcPct val="120000"/>
              </a:lnSpc>
            </a:pPr>
            <a:endParaRPr lang="en-US" altLang="ja-JP" dirty="0"/>
          </a:p>
          <a:p>
            <a:pPr lvl="1">
              <a:lnSpc>
                <a:spcPct val="120000"/>
              </a:lnSpc>
            </a:pPr>
            <a:r>
              <a:rPr lang="ja-JP" altLang="en-US"/>
              <a:t>セルフトリガー制御</a:t>
            </a:r>
            <a:endParaRPr lang="en-US" altLang="ja-JP" dirty="0"/>
          </a:p>
          <a:p>
            <a:pPr lvl="2">
              <a:lnSpc>
                <a:spcPct val="120000"/>
              </a:lnSpc>
            </a:pPr>
            <a:r>
              <a:rPr lang="ja-JP" altLang="en-US"/>
              <a:t>臨機応変な通信間隔</a:t>
            </a:r>
            <a:endParaRPr lang="en-US" altLang="ja-JP" dirty="0"/>
          </a:p>
          <a:p>
            <a:pPr lvl="2">
              <a:lnSpc>
                <a:spcPct val="120000"/>
              </a:lnSpc>
            </a:pPr>
            <a:r>
              <a:rPr lang="ja-JP" altLang="en-US"/>
              <a:t>制御器自身で意思決定</a:t>
            </a:r>
            <a:endParaRPr lang="en-US" altLang="ja-JP" dirty="0"/>
          </a:p>
        </p:txBody>
      </p:sp>
      <p:sp>
        <p:nvSpPr>
          <p:cNvPr id="20" name="テキスト ボックス 19">
            <a:extLst>
              <a:ext uri="{FF2B5EF4-FFF2-40B4-BE49-F238E27FC236}">
                <a16:creationId xmlns:a16="http://schemas.microsoft.com/office/drawing/2014/main" id="{95CC4AAF-4201-F84E-A1AF-93AE634A3CF4}"/>
              </a:ext>
            </a:extLst>
          </p:cNvPr>
          <p:cNvSpPr txBox="1"/>
          <p:nvPr/>
        </p:nvSpPr>
        <p:spPr>
          <a:xfrm>
            <a:off x="3233171" y="3945518"/>
            <a:ext cx="646331" cy="369332"/>
          </a:xfrm>
          <a:prstGeom prst="rect">
            <a:avLst/>
          </a:prstGeom>
          <a:noFill/>
        </p:spPr>
        <p:txBody>
          <a:bodyPr wrap="none" rtlCol="0">
            <a:spAutoFit/>
          </a:bodyPr>
          <a:lstStyle/>
          <a:p>
            <a:pPr algn="l"/>
            <a:r>
              <a:rPr kumimoji="1" lang="ja-JP" altLang="en-US">
                <a:latin typeface="Cambria" panose="02040503050406030204" pitchFamily="18" charset="0"/>
              </a:rPr>
              <a:t>状態</a:t>
            </a:r>
            <a:endParaRPr kumimoji="1" lang="en-US" altLang="ja-JP" dirty="0">
              <a:latin typeface="Cambria" panose="02040503050406030204" pitchFamily="18" charset="0"/>
            </a:endParaRPr>
          </a:p>
        </p:txBody>
      </p:sp>
      <p:sp>
        <p:nvSpPr>
          <p:cNvPr id="21" name="コンテンツ プレースホルダー 1">
            <a:extLst>
              <a:ext uri="{FF2B5EF4-FFF2-40B4-BE49-F238E27FC236}">
                <a16:creationId xmlns:a16="http://schemas.microsoft.com/office/drawing/2014/main" id="{730D3373-5135-BA42-BB5A-81A9D2308E41}"/>
              </a:ext>
            </a:extLst>
          </p:cNvPr>
          <p:cNvSpPr txBox="1">
            <a:spLocks/>
          </p:cNvSpPr>
          <p:nvPr/>
        </p:nvSpPr>
        <p:spPr>
          <a:xfrm>
            <a:off x="335572" y="1137906"/>
            <a:ext cx="3663723" cy="5006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ja-JP" altLang="en-US"/>
              <a:t>フィードバック制御</a:t>
            </a:r>
            <a:endParaRPr lang="en-US" altLang="ja-JP" dirty="0"/>
          </a:p>
          <a:p>
            <a:pPr lvl="1">
              <a:lnSpc>
                <a:spcPct val="120000"/>
              </a:lnSpc>
            </a:pPr>
            <a:r>
              <a:rPr lang="ja-JP" altLang="en-US"/>
              <a:t>制御対象の情報を用いて制御入力を設計</a:t>
            </a:r>
            <a:endParaRPr lang="en-US" altLang="ja-JP" dirty="0"/>
          </a:p>
          <a:p>
            <a:pPr lvl="1">
              <a:lnSpc>
                <a:spcPct val="120000"/>
              </a:lnSpc>
            </a:pPr>
            <a:endParaRPr lang="en-US" altLang="ja-JP" dirty="0"/>
          </a:p>
        </p:txBody>
      </p:sp>
      <p:cxnSp>
        <p:nvCxnSpPr>
          <p:cNvPr id="24" name="直線コネクタ 23">
            <a:extLst>
              <a:ext uri="{FF2B5EF4-FFF2-40B4-BE49-F238E27FC236}">
                <a16:creationId xmlns:a16="http://schemas.microsoft.com/office/drawing/2014/main" id="{4995F3DE-5D09-3740-B828-B00209925F75}"/>
              </a:ext>
            </a:extLst>
          </p:cNvPr>
          <p:cNvCxnSpPr>
            <a:cxnSpLocks/>
          </p:cNvCxnSpPr>
          <p:nvPr/>
        </p:nvCxnSpPr>
        <p:spPr>
          <a:xfrm>
            <a:off x="4429496" y="1103022"/>
            <a:ext cx="0" cy="558913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D50B6DB-0D7F-C047-B1C6-5A664F394BA8}"/>
              </a:ext>
            </a:extLst>
          </p:cNvPr>
          <p:cNvSpPr txBox="1"/>
          <p:nvPr/>
        </p:nvSpPr>
        <p:spPr>
          <a:xfrm>
            <a:off x="305484" y="3945518"/>
            <a:ext cx="646331" cy="369332"/>
          </a:xfrm>
          <a:prstGeom prst="rect">
            <a:avLst/>
          </a:prstGeom>
          <a:noFill/>
        </p:spPr>
        <p:txBody>
          <a:bodyPr wrap="none" rtlCol="0">
            <a:spAutoFit/>
          </a:bodyPr>
          <a:lstStyle/>
          <a:p>
            <a:pPr algn="l"/>
            <a:r>
              <a:rPr kumimoji="1" lang="ja-JP" altLang="en-US">
                <a:latin typeface="Cambria" panose="02040503050406030204" pitchFamily="18" charset="0"/>
              </a:rPr>
              <a:t>入力</a:t>
            </a:r>
          </a:p>
        </p:txBody>
      </p:sp>
      <p:sp>
        <p:nvSpPr>
          <p:cNvPr id="31" name="テキスト ボックス 30">
            <a:extLst>
              <a:ext uri="{FF2B5EF4-FFF2-40B4-BE49-F238E27FC236}">
                <a16:creationId xmlns:a16="http://schemas.microsoft.com/office/drawing/2014/main" id="{A4DDE2B8-28E5-2F47-8CEB-AAA73568A955}"/>
              </a:ext>
            </a:extLst>
          </p:cNvPr>
          <p:cNvSpPr txBox="1"/>
          <p:nvPr/>
        </p:nvSpPr>
        <p:spPr>
          <a:xfrm>
            <a:off x="3509480" y="4250532"/>
            <a:ext cx="800219" cy="1077218"/>
          </a:xfrm>
          <a:prstGeom prst="rect">
            <a:avLst/>
          </a:prstGeom>
          <a:noFill/>
        </p:spPr>
        <p:txBody>
          <a:bodyPr wrap="none" rtlCol="0">
            <a:spAutoFit/>
          </a:bodyPr>
          <a:lstStyle/>
          <a:p>
            <a:pPr algn="l"/>
            <a:r>
              <a:rPr kumimoji="1" lang="ja-JP" altLang="en-US" sz="1600">
                <a:solidFill>
                  <a:schemeClr val="bg2">
                    <a:lumMod val="25000"/>
                  </a:schemeClr>
                </a:solidFill>
                <a:latin typeface="Cambria" panose="02040503050406030204" pitchFamily="18" charset="0"/>
              </a:rPr>
              <a:t>・温度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・速度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・角度</a:t>
            </a:r>
            <a:endParaRPr kumimoji="1" lang="en-US" altLang="ja-JP" sz="1600" dirty="0">
              <a:solidFill>
                <a:schemeClr val="bg2">
                  <a:lumMod val="25000"/>
                </a:schemeClr>
              </a:solidFill>
              <a:latin typeface="Cambria" panose="02040503050406030204" pitchFamily="18" charset="0"/>
            </a:endParaRPr>
          </a:p>
          <a:p>
            <a:pPr algn="l"/>
            <a:r>
              <a:rPr kumimoji="1" lang="ja-JP" altLang="en-US" sz="1600">
                <a:solidFill>
                  <a:schemeClr val="bg2">
                    <a:lumMod val="25000"/>
                  </a:schemeClr>
                </a:solidFill>
                <a:latin typeface="Cambria" panose="02040503050406030204" pitchFamily="18" charset="0"/>
              </a:rPr>
              <a:t>・</a:t>
            </a:r>
            <a:r>
              <a:rPr kumimoji="1" lang="en-US" altLang="ja-JP" sz="1600" dirty="0">
                <a:solidFill>
                  <a:schemeClr val="bg2">
                    <a:lumMod val="25000"/>
                  </a:schemeClr>
                </a:solidFill>
                <a:latin typeface="Cambria" panose="02040503050406030204" pitchFamily="18" charset="0"/>
              </a:rPr>
              <a:t>etc..</a:t>
            </a:r>
            <a:endParaRPr kumimoji="1" lang="ja-JP" altLang="en-US" sz="1600">
              <a:solidFill>
                <a:schemeClr val="bg2">
                  <a:lumMod val="25000"/>
                </a:schemeClr>
              </a:solidFill>
              <a:latin typeface="Cambria" panose="02040503050406030204" pitchFamily="18" charset="0"/>
            </a:endParaRPr>
          </a:p>
        </p:txBody>
      </p:sp>
      <p:sp>
        <p:nvSpPr>
          <p:cNvPr id="34" name="左大かっこ 33">
            <a:extLst>
              <a:ext uri="{FF2B5EF4-FFF2-40B4-BE49-F238E27FC236}">
                <a16:creationId xmlns:a16="http://schemas.microsoft.com/office/drawing/2014/main" id="{33410EF9-B9B9-D345-BF1E-541F9E1C7DD7}"/>
              </a:ext>
            </a:extLst>
          </p:cNvPr>
          <p:cNvSpPr/>
          <p:nvPr/>
        </p:nvSpPr>
        <p:spPr>
          <a:xfrm>
            <a:off x="3527614" y="4325404"/>
            <a:ext cx="73152" cy="914400"/>
          </a:xfrm>
          <a:prstGeom prst="leftBracket">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67945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pPr>
                  <a:lnSpc>
                    <a:spcPct val="110000"/>
                  </a:lnSpc>
                </a:pPr>
                <a:r>
                  <a:rPr kumimoji="1" lang="en-US" altLang="ja-JP" dirty="0"/>
                  <a:t>1</a:t>
                </a:r>
                <a:r>
                  <a:rPr kumimoji="1" lang="ja-JP" altLang="en-US"/>
                  <a:t>ステップの最適化による手法</a:t>
                </a:r>
                <a:endParaRPr kumimoji="1" lang="en-US" altLang="ja-JP" dirty="0"/>
              </a:p>
              <a:p>
                <a:pPr lvl="1">
                  <a:lnSpc>
                    <a:spcPct val="110000"/>
                  </a:lnSpc>
                </a:pPr>
                <a:r>
                  <a:rPr lang="en-US" altLang="ja-JP" dirty="0"/>
                  <a:t>[1]</a:t>
                </a:r>
                <a:r>
                  <a:rPr lang="ja-JP" altLang="en-US"/>
                  <a:t>は</a:t>
                </a:r>
                <a:r>
                  <a:rPr lang="en-US" altLang="ja-JP" dirty="0"/>
                  <a:t> </a:t>
                </a:r>
              </a:p>
              <a:p>
                <a:pPr lvl="4">
                  <a:lnSpc>
                    <a:spcPct val="110000"/>
                  </a:lnSpc>
                </a:pPr>
                <a:endParaRPr kumimoji="1" lang="en-US" altLang="ja-JP" dirty="0"/>
              </a:p>
              <a:p>
                <a:pPr lvl="4">
                  <a:lnSpc>
                    <a:spcPct val="110000"/>
                  </a:lnSpc>
                </a:pPr>
                <a:endParaRPr kumimoji="1" lang="en-US" altLang="ja-JP" dirty="0"/>
              </a:p>
              <a:p>
                <a:pPr lvl="4">
                  <a:lnSpc>
                    <a:spcPct val="110000"/>
                  </a:lnSpc>
                </a:pPr>
                <a:endParaRPr kumimoji="1" lang="en-US" altLang="ja-JP" dirty="0"/>
              </a:p>
              <a:p>
                <a:pPr marL="457200" lvl="1" indent="0">
                  <a:lnSpc>
                    <a:spcPct val="110000"/>
                  </a:lnSpc>
                  <a:buNone/>
                </a:pPr>
                <a:r>
                  <a:rPr lang="ja-JP" altLang="en-US"/>
                  <a:t>　の解</a:t>
                </a:r>
                <a14:m>
                  <m:oMath xmlns:m="http://schemas.openxmlformats.org/officeDocument/2006/math">
                    <m:r>
                      <a:rPr lang="en-US" altLang="ja-JP" i="1">
                        <a:latin typeface="Cambria Math" panose="02040503050406030204" pitchFamily="18" charset="0"/>
                      </a:rPr>
                      <m:t>𝑢</m:t>
                    </m:r>
                  </m:oMath>
                </a14:m>
                <a:r>
                  <a:rPr lang="ja-JP" altLang="en-US"/>
                  <a:t>を加え続けた際</a:t>
                </a:r>
                <a:r>
                  <a:rPr lang="en-US" altLang="ja-JP"/>
                  <a:t>, </a:t>
                </a:r>
                <a:r>
                  <a:rPr lang="ja-JP" altLang="en-US"/>
                  <a:t>次回通信時にリアプノフ関数</a:t>
                </a:r>
                <a14:m>
                  <m:oMath xmlns:m="http://schemas.openxmlformats.org/officeDocument/2006/math">
                    <m:r>
                      <a:rPr lang="en-US" altLang="ja-JP" i="1">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endParaRPr lang="en-US" altLang="ja-JP" sz="1400" dirty="0">
                  <a:solidFill>
                    <a:schemeClr val="bg2">
                      <a:lumMod val="50000"/>
                    </a:schemeClr>
                  </a:solidFill>
                </a:endParaRPr>
              </a:p>
              <a:p>
                <a:pPr marL="457200" lvl="1" indent="0">
                  <a:lnSpc>
                    <a:spcPct val="110000"/>
                  </a:lnSpc>
                  <a:buNone/>
                </a:pPr>
                <a:r>
                  <a:rPr lang="ja-JP" altLang="en-US"/>
                  <a:t>　</a:t>
                </a:r>
                <a:r>
                  <a:rPr lang="en-US" altLang="ja-JP" sz="1600" dirty="0"/>
                  <a:t>(</a:t>
                </a:r>
                <a:r>
                  <a:rPr lang="ja-JP" altLang="en-US" sz="1600"/>
                  <a:t>目標状態からの距離</a:t>
                </a:r>
                <a:r>
                  <a:rPr lang="en-US" altLang="ja-JP" sz="1600" dirty="0"/>
                  <a:t>)</a:t>
                </a:r>
                <a:r>
                  <a:rPr lang="ja-JP" altLang="en-US"/>
                  <a:t>が減少する</a:t>
                </a:r>
                <a:r>
                  <a:rPr lang="en-US" altLang="ja-JP" dirty="0"/>
                  <a:t>, </a:t>
                </a:r>
                <a:r>
                  <a:rPr lang="ja-JP" altLang="en-US"/>
                  <a:t>最大の通信間隔を選ぶ手法を提案</a:t>
                </a:r>
                <a:endParaRPr lang="en-US" altLang="ja-JP" dirty="0"/>
              </a:p>
              <a:p>
                <a:pPr lvl="2">
                  <a:lnSpc>
                    <a:spcPct val="110000"/>
                  </a:lnSpc>
                </a:pPr>
                <a:r>
                  <a:rPr kumimoji="1" lang="ja-JP" altLang="en-US"/>
                  <a:t>図に</a:t>
                </a:r>
                <a:r>
                  <a:rPr kumimoji="1" lang="en-US" altLang="ja-JP" dirty="0"/>
                  <a:t>, </a:t>
                </a:r>
                <a14:m>
                  <m:oMath xmlns:m="http://schemas.openxmlformats.org/officeDocument/2006/math">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a:t>の変化を示す</a:t>
                </a:r>
                <a:endParaRPr kumimoji="1" lang="en-US" altLang="ja-JP" dirty="0"/>
              </a:p>
              <a:p>
                <a:pPr lvl="4">
                  <a:lnSpc>
                    <a:spcPct val="110000"/>
                  </a:lnSpc>
                </a:pPr>
                <a:endParaRPr lang="en-US" altLang="ja-JP" dirty="0"/>
              </a:p>
              <a:p>
                <a:pPr>
                  <a:lnSpc>
                    <a:spcPct val="120000"/>
                  </a:lnSpc>
                </a:pPr>
                <a:r>
                  <a:rPr lang="ja-JP" altLang="en-US">
                    <a:solidFill>
                      <a:srgbClr val="FF0000"/>
                    </a:solidFill>
                  </a:rPr>
                  <a:t>長時間</a:t>
                </a:r>
                <a:r>
                  <a:rPr kumimoji="1" lang="ja-JP" altLang="en-US">
                    <a:solidFill>
                      <a:srgbClr val="FF0000"/>
                    </a:solidFill>
                  </a:rPr>
                  <a:t>制御全体の通信</a:t>
                </a:r>
                <a:r>
                  <a:rPr lang="ja-JP" altLang="en-US">
                    <a:solidFill>
                      <a:srgbClr val="FF0000"/>
                    </a:solidFill>
                  </a:rPr>
                  <a:t>コストの</a:t>
                </a:r>
                <a:r>
                  <a:rPr kumimoji="1" lang="ja-JP" altLang="en-US">
                    <a:solidFill>
                      <a:srgbClr val="FF0000"/>
                    </a:solidFill>
                  </a:rPr>
                  <a:t>最適性</a:t>
                </a:r>
                <a:r>
                  <a:rPr kumimoji="1" lang="ja-JP" altLang="en-US"/>
                  <a:t>は考慮</a:t>
                </a:r>
                <a:r>
                  <a:rPr lang="ja-JP" altLang="en-US"/>
                  <a:t>し</a:t>
                </a:r>
                <a:r>
                  <a:rPr kumimoji="1" lang="ja-JP" altLang="en-US"/>
                  <a:t>ていない</a:t>
                </a:r>
                <a:endParaRPr kumimoji="1" lang="en-US" altLang="ja-JP" dirty="0"/>
              </a:p>
              <a:p>
                <a:pPr lvl="1">
                  <a:lnSpc>
                    <a:spcPct val="120000"/>
                  </a:lnSpc>
                </a:pPr>
                <a:r>
                  <a:rPr lang="ja-JP" altLang="en-US"/>
                  <a:t>陽</a:t>
                </a:r>
                <a:r>
                  <a:rPr kumimoji="1" lang="ja-JP" altLang="en-US"/>
                  <a:t>に考慮した最適化問題を定式化</a:t>
                </a:r>
                <a:r>
                  <a:rPr kumimoji="1" lang="en-US" altLang="ja-JP" dirty="0"/>
                  <a:t>(</a:t>
                </a:r>
                <a:r>
                  <a:rPr kumimoji="1" lang="ja-JP" altLang="en-US"/>
                  <a:t>本研究</a:t>
                </a:r>
                <a:r>
                  <a:rPr kumimoji="1" lang="en-US" altLang="ja-JP" dirty="0"/>
                  <a:t>)</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2"/>
                <a:stretch>
                  <a:fillRect l="-582" t="-482"/>
                </a:stretch>
              </a:blipFill>
            </p:spPr>
            <p:txBody>
              <a:bodyPr/>
              <a:lstStyle/>
              <a:p>
                <a:r>
                  <a:rPr lang="ja-JP" altLang="en-US">
                    <a:noFill/>
                  </a:rPr>
                  <a:t> </a:t>
                </a:r>
              </a:p>
            </p:txBody>
          </p:sp>
        </mc:Fallback>
      </mc:AlternateContent>
      <p:sp>
        <p:nvSpPr>
          <p:cNvPr id="33" name="角丸四角形 32">
            <a:extLst>
              <a:ext uri="{FF2B5EF4-FFF2-40B4-BE49-F238E27FC236}">
                <a16:creationId xmlns:a16="http://schemas.microsoft.com/office/drawing/2014/main" id="{5F5FC81C-FD53-D545-92C1-BFF64A526821}"/>
              </a:ext>
            </a:extLst>
          </p:cNvPr>
          <p:cNvSpPr/>
          <p:nvPr/>
        </p:nvSpPr>
        <p:spPr>
          <a:xfrm>
            <a:off x="1950406" y="2383747"/>
            <a:ext cx="2621593" cy="362385"/>
          </a:xfrm>
          <a:prstGeom prst="round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440419" y="1915112"/>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440419" y="1915112"/>
                <a:ext cx="1055738" cy="4585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478583" y="2364598"/>
                <a:ext cx="483170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ℒ</m:t>
                              </m:r>
                            </m:e>
                            <m:sub>
                              <m:r>
                                <a:rPr kumimoji="1" lang="en-US" altLang="ja-JP" b="0" i="1" smtClean="0">
                                  <a:latin typeface="Cambria Math" panose="02040503050406030204" pitchFamily="18" charset="0"/>
                                  <a:ea typeface="Cambria Math" panose="02040503050406030204" pitchFamily="18" charset="0"/>
                                </a:rPr>
                                <m:t>𝑓</m:t>
                              </m:r>
                            </m:sub>
                          </m:sSub>
                          <m:r>
                            <a:rPr kumimoji="1" lang="en-US" altLang="ja-JP" b="0" i="1" smtClean="0">
                              <a:latin typeface="Cambria Math" panose="02040503050406030204" pitchFamily="18" charset="0"/>
                              <a:ea typeface="Cambria Math" panose="02040503050406030204" pitchFamily="18" charset="0"/>
                            </a:rPr>
                            <m:t>𝑉</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𝑡</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ℒ</m:t>
                              </m:r>
                            </m:e>
                            <m:sub>
                              <m:r>
                                <a:rPr kumimoji="1" lang="en-US" altLang="ja-JP" i="1">
                                  <a:latin typeface="Cambria Math" panose="02040503050406030204" pitchFamily="18" charset="0"/>
                                  <a:ea typeface="Cambria Math" panose="02040503050406030204" pitchFamily="18" charset="0"/>
                                </a:rPr>
                                <m:t>𝑓</m:t>
                              </m:r>
                            </m:sub>
                          </m:sSub>
                          <m:r>
                            <a:rPr kumimoji="1" lang="en-US" altLang="ja-JP" i="1">
                              <a:latin typeface="Cambria Math" panose="02040503050406030204" pitchFamily="18" charset="0"/>
                              <a:ea typeface="Cambria Math" panose="02040503050406030204" pitchFamily="18" charset="0"/>
                            </a:rPr>
                            <m:t>𝑉</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𝑡</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latin typeface="Cambria Math" panose="02040503050406030204" pitchFamily="18" charset="0"/>
                                  <a:ea typeface="Cambria Math" panose="02040503050406030204" pitchFamily="18" charset="0"/>
                                </a:rPr>
                                <m:t>)</m:t>
                              </m:r>
                            </m:e>
                          </m:d>
                          <m:r>
                            <a:rPr kumimoji="1" lang="en-US" altLang="ja-JP" b="0" i="1" smtClean="0">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𝜀</m:t>
                          </m:r>
                          <m:r>
                            <a:rPr kumimoji="1" lang="en-US" altLang="ja-JP" i="1">
                              <a:latin typeface="Cambria Math" panose="02040503050406030204" pitchFamily="18" charset="0"/>
                              <a:ea typeface="Cambria Math" panose="02040503050406030204" pitchFamily="18" charset="0"/>
                            </a:rPr>
                            <m:t>𝑉</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𝑡</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latin typeface="Cambria Math" panose="02040503050406030204" pitchFamily="18" charset="0"/>
                                  <a:ea typeface="Cambria Math" panose="02040503050406030204" pitchFamily="18" charset="0"/>
                                </a:rPr>
                                <m:t>)</m:t>
                              </m:r>
                            </m:e>
                          </m:d>
                          <m:r>
                            <a:rPr kumimoji="1" lang="en-US" altLang="ja-JP" i="1">
                              <a:latin typeface="Cambria Math" panose="02040503050406030204" pitchFamily="18" charset="0"/>
                              <a:ea typeface="Cambria Math" panose="02040503050406030204" pitchFamily="18" charset="0"/>
                            </a:rPr>
                            <m:t>≤0</m:t>
                          </m:r>
                          <m:r>
                            <m:rPr>
                              <m:nor/>
                            </m:rPr>
                            <a:rPr kumimoji="1" lang="ja-JP" altLang="en-US">
                              <a:latin typeface="Cambria" panose="02040503050406030204" pitchFamily="18" charset="0"/>
                            </a:rPr>
                            <m:t> </m:t>
                          </m:r>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478583" y="2364598"/>
                <a:ext cx="4831707" cy="391582"/>
              </a:xfrm>
              <a:prstGeom prst="rect">
                <a:avLst/>
              </a:prstGeom>
              <a:blipFill>
                <a:blip r:embed="rId4"/>
                <a:stretch>
                  <a:fillRect t="-3125" b="-6250"/>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6677121" y="2232080"/>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6683299" y="1234877"/>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6677121" y="1014871"/>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6683299" y="1428060"/>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7861310" y="1014871"/>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7935703" y="839977"/>
                <a:ext cx="88973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solidFill>
                            <a:srgbClr val="FF0000"/>
                          </a:solidFill>
                          <a:latin typeface="Cambria Math" panose="02040503050406030204" pitchFamily="18" charset="0"/>
                        </a:rPr>
                        <m:t>𝑉</m:t>
                      </m:r>
                      <m:r>
                        <a:rPr lang="en-US" altLang="ja-JP" sz="1600" b="0" i="1" smtClean="0">
                          <a:solidFill>
                            <a:srgbClr val="FF0000"/>
                          </a:solidFill>
                          <a:latin typeface="Cambria Math" panose="02040503050406030204" pitchFamily="18" charset="0"/>
                        </a:rPr>
                        <m:t>(</m:t>
                      </m:r>
                      <m:r>
                        <a:rPr lang="en-US" altLang="ja-JP" sz="1600" b="0" i="1" smtClean="0">
                          <a:solidFill>
                            <a:srgbClr val="FF0000"/>
                          </a:solidFill>
                          <a:latin typeface="Cambria Math" panose="02040503050406030204" pitchFamily="18" charset="0"/>
                        </a:rPr>
                        <m:t>𝑠</m:t>
                      </m:r>
                      <m:r>
                        <a:rPr lang="en-US" altLang="ja-JP" sz="1600" b="0" i="1" smtClean="0">
                          <a:solidFill>
                            <a:srgbClr val="FF0000"/>
                          </a:solidFill>
                          <a:latin typeface="Cambria Math" panose="02040503050406030204" pitchFamily="18" charset="0"/>
                        </a:rPr>
                        <m:t>(</m:t>
                      </m:r>
                      <m:r>
                        <a:rPr lang="en-US" altLang="ja-JP" sz="1600" b="0" i="1" smtClean="0">
                          <a:solidFill>
                            <a:srgbClr val="FF0000"/>
                          </a:solidFill>
                          <a:latin typeface="Cambria Math" panose="02040503050406030204" pitchFamily="18" charset="0"/>
                        </a:rPr>
                        <m:t>𝑡</m:t>
                      </m:r>
                      <m:r>
                        <a:rPr lang="en-US" altLang="ja-JP" sz="1600" b="0" i="1" smtClean="0">
                          <a:solidFill>
                            <a:srgbClr val="FF0000"/>
                          </a:solidFill>
                          <a:latin typeface="Cambria Math" panose="02040503050406030204" pitchFamily="18" charset="0"/>
                        </a:rPr>
                        <m:t>))</m:t>
                      </m:r>
                    </m:oMath>
                  </m:oMathPara>
                </a14:m>
                <a:endParaRPr kumimoji="1" lang="ja-JP" altLang="en-US" sz="1600">
                  <a:solidFill>
                    <a:srgbClr val="FF0000"/>
                  </a:solidFill>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7935703" y="839977"/>
                <a:ext cx="889731" cy="338554"/>
              </a:xfrm>
              <a:prstGeom prst="rect">
                <a:avLst/>
              </a:prstGeom>
              <a:blipFill>
                <a:blip r:embed="rId5"/>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8214478" y="2040212"/>
                <a:ext cx="332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𝑡</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8214478" y="2040212"/>
                <a:ext cx="332976" cy="369332"/>
              </a:xfrm>
              <a:prstGeom prst="rect">
                <a:avLst/>
              </a:prstGeom>
              <a:blipFill>
                <a:blip r:embed="rId6"/>
                <a:stretch>
                  <a:fillRect/>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A5ECAC78-C609-E645-9DE1-6CA51D1C6D52}"/>
              </a:ext>
            </a:extLst>
          </p:cNvPr>
          <p:cNvSpPr/>
          <p:nvPr/>
        </p:nvSpPr>
        <p:spPr>
          <a:xfrm>
            <a:off x="335572" y="5955733"/>
            <a:ext cx="8582791" cy="276999"/>
          </a:xfrm>
          <a:prstGeom prst="rect">
            <a:avLst/>
          </a:prstGeom>
        </p:spPr>
        <p:txBody>
          <a:bodyPr wrap="square">
            <a:spAutoFit/>
          </a:bodyPr>
          <a:lstStyle/>
          <a:p>
            <a:r>
              <a:rPr kumimoji="1" lang="en-US" altLang="ja-JP" sz="1200" dirty="0">
                <a:latin typeface="Cambria" panose="02040503050406030204" pitchFamily="18" charset="0"/>
              </a:rPr>
              <a:t>[1]: G. Yang et al., “</a:t>
            </a:r>
            <a:r>
              <a:rPr lang="en" altLang="ja-JP" sz="1200" dirty="0">
                <a:latin typeface="Cambria" panose="02040503050406030204" pitchFamily="18" charset="0"/>
              </a:rPr>
              <a:t>Self-triggered Control for Safety Critical Systems Using Control Barrier Functions.</a:t>
            </a:r>
            <a:r>
              <a:rPr kumimoji="1" lang="en-US" altLang="ja-JP" sz="1200" dirty="0">
                <a:latin typeface="Cambria" panose="02040503050406030204" pitchFamily="18" charset="0"/>
              </a:rPr>
              <a:t>”,  In </a:t>
            </a:r>
            <a:r>
              <a:rPr kumimoji="1" lang="en-US" altLang="ja-JP" sz="1200" i="1" dirty="0">
                <a:latin typeface="Cambria" panose="02040503050406030204" pitchFamily="18" charset="0"/>
              </a:rPr>
              <a:t>Proc. of ACC</a:t>
            </a:r>
            <a:r>
              <a:rPr kumimoji="1" lang="en-US" altLang="ja-JP" sz="1200" dirty="0">
                <a:latin typeface="Cambria" panose="02040503050406030204" pitchFamily="18" charset="0"/>
              </a:rPr>
              <a:t>, 2019.</a:t>
            </a:r>
            <a:endParaRPr kumimoji="1" lang="ja-JP" altLang="en-US" sz="1200">
              <a:latin typeface="Cambria" panose="02040503050406030204" pitchFamily="18" charset="0"/>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EABDE5F-C61A-0947-85E1-305AF22CC412}"/>
                  </a:ext>
                </a:extLst>
              </p:cNvPr>
              <p:cNvSpPr txBox="1"/>
              <p:nvPr/>
            </p:nvSpPr>
            <p:spPr>
              <a:xfrm>
                <a:off x="7673887" y="2174698"/>
                <a:ext cx="57041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𝑡</m:t>
                          </m:r>
                        </m:e>
                        <m:sub>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+1</m:t>
                          </m:r>
                        </m:sub>
                      </m:sSub>
                    </m:oMath>
                  </m:oMathPara>
                </a14:m>
                <a:endParaRPr kumimoji="1" lang="ja-JP" altLang="en-US" sz="1600">
                  <a:latin typeface="Cambria" panose="02040503050406030204" pitchFamily="18" charset="0"/>
                </a:endParaRPr>
              </a:p>
            </p:txBody>
          </p:sp>
        </mc:Choice>
        <mc:Fallback xmlns="">
          <p:sp>
            <p:nvSpPr>
              <p:cNvPr id="20" name="テキスト ボックス 19">
                <a:extLst>
                  <a:ext uri="{FF2B5EF4-FFF2-40B4-BE49-F238E27FC236}">
                    <a16:creationId xmlns:a16="http://schemas.microsoft.com/office/drawing/2014/main" id="{0EABDE5F-C61A-0947-85E1-305AF22CC412}"/>
                  </a:ext>
                </a:extLst>
              </p:cNvPr>
              <p:cNvSpPr txBox="1">
                <a:spLocks noRot="1" noChangeAspect="1" noMove="1" noResize="1" noEditPoints="1" noAdjustHandles="1" noChangeArrowheads="1" noChangeShapeType="1" noTextEdit="1"/>
              </p:cNvSpPr>
              <p:nvPr/>
            </p:nvSpPr>
            <p:spPr>
              <a:xfrm>
                <a:off x="7673887" y="2174698"/>
                <a:ext cx="570413"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E835A6-6A7F-1642-BCE3-1CB57D480ADA}"/>
                  </a:ext>
                </a:extLst>
              </p:cNvPr>
              <p:cNvSpPr txBox="1"/>
              <p:nvPr/>
            </p:nvSpPr>
            <p:spPr>
              <a:xfrm>
                <a:off x="6521977" y="2174698"/>
                <a:ext cx="37484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𝑡</m:t>
                          </m:r>
                        </m:e>
                        <m:sub>
                          <m:r>
                            <a:rPr kumimoji="1" lang="en-US" altLang="ja-JP" sz="1600" b="0" i="1" smtClean="0">
                              <a:latin typeface="Cambria Math" panose="02040503050406030204" pitchFamily="18" charset="0"/>
                            </a:rPr>
                            <m:t>𝑖</m:t>
                          </m:r>
                        </m:sub>
                      </m:sSub>
                    </m:oMath>
                  </m:oMathPara>
                </a14:m>
                <a:endParaRPr kumimoji="1" lang="ja-JP" altLang="en-US" sz="1600">
                  <a:latin typeface="Cambria" panose="02040503050406030204" pitchFamily="18" charset="0"/>
                </a:endParaRPr>
              </a:p>
            </p:txBody>
          </p:sp>
        </mc:Choice>
        <mc:Fallback xmlns="">
          <p:sp>
            <p:nvSpPr>
              <p:cNvPr id="24" name="テキスト ボックス 23">
                <a:extLst>
                  <a:ext uri="{FF2B5EF4-FFF2-40B4-BE49-F238E27FC236}">
                    <a16:creationId xmlns:a16="http://schemas.microsoft.com/office/drawing/2014/main" id="{4BE835A6-6A7F-1642-BCE3-1CB57D480ADA}"/>
                  </a:ext>
                </a:extLst>
              </p:cNvPr>
              <p:cNvSpPr txBox="1">
                <a:spLocks noRot="1" noChangeAspect="1" noMove="1" noResize="1" noEditPoints="1" noAdjustHandles="1" noChangeArrowheads="1" noChangeShapeType="1" noTextEdit="1"/>
              </p:cNvSpPr>
              <p:nvPr/>
            </p:nvSpPr>
            <p:spPr>
              <a:xfrm>
                <a:off x="6521977" y="2174698"/>
                <a:ext cx="374846" cy="338554"/>
              </a:xfrm>
              <a:prstGeom prst="rect">
                <a:avLst/>
              </a:prstGeom>
              <a:blipFill>
                <a:blip r:embed="rId8"/>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0C00B5E6-D5F4-494C-A6D0-E7A1FA6CFDF3}"/>
              </a:ext>
            </a:extLst>
          </p:cNvPr>
          <p:cNvCxnSpPr>
            <a:cxnSpLocks/>
          </p:cNvCxnSpPr>
          <p:nvPr/>
        </p:nvCxnSpPr>
        <p:spPr>
          <a:xfrm>
            <a:off x="6593787" y="1088263"/>
            <a:ext cx="211708" cy="896729"/>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C1F3244B-16C4-C148-87AE-3741397D428A}"/>
                  </a:ext>
                </a:extLst>
              </p:cNvPr>
              <p:cNvSpPr txBox="1"/>
              <p:nvPr/>
            </p:nvSpPr>
            <p:spPr>
              <a:xfrm>
                <a:off x="3300583" y="2103034"/>
                <a:ext cx="1385764" cy="314189"/>
              </a:xfrm>
              <a:prstGeom prst="rect">
                <a:avLst/>
              </a:prstGeom>
              <a:noFill/>
            </p:spPr>
            <p:txBody>
              <a:bodyPr wrap="none" rtlCol="0">
                <a:spAutoFit/>
              </a:bodyPr>
              <a:lstStyle/>
              <a:p>
                <a14:m>
                  <m:oMath xmlns:m="http://schemas.openxmlformats.org/officeDocument/2006/math">
                    <m:r>
                      <a:rPr kumimoji="1" lang="en-US" altLang="ja-JP" sz="1400" i="1" smtClean="0">
                        <a:solidFill>
                          <a:schemeClr val="accent1"/>
                        </a:solidFill>
                        <a:latin typeface="Cambria Math" panose="02040503050406030204" pitchFamily="18" charset="0"/>
                        <a:ea typeface="Cambria Math" panose="02040503050406030204" pitchFamily="18" charset="0"/>
                      </a:rPr>
                      <m:t>𝑉</m:t>
                    </m:r>
                    <m:r>
                      <a:rPr kumimoji="1" lang="en-US" altLang="ja-JP" sz="1400" i="1" smtClean="0">
                        <a:solidFill>
                          <a:schemeClr val="accent1"/>
                        </a:solidFill>
                        <a:latin typeface="Cambria Math" panose="02040503050406030204" pitchFamily="18" charset="0"/>
                        <a:ea typeface="Cambria Math" panose="02040503050406030204" pitchFamily="18" charset="0"/>
                      </a:rPr>
                      <m:t>(</m:t>
                    </m:r>
                    <m:r>
                      <a:rPr kumimoji="1" lang="en-US" altLang="ja-JP" sz="1400" i="1" smtClean="0">
                        <a:solidFill>
                          <a:schemeClr val="accent1"/>
                        </a:solidFill>
                        <a:latin typeface="Cambria Math" panose="02040503050406030204" pitchFamily="18" charset="0"/>
                        <a:ea typeface="Cambria Math" panose="02040503050406030204" pitchFamily="18" charset="0"/>
                      </a:rPr>
                      <m:t>𝑠</m:t>
                    </m:r>
                    <m:r>
                      <a:rPr kumimoji="1" lang="en-US" altLang="ja-JP" sz="1400" b="0" i="1" smtClean="0">
                        <a:solidFill>
                          <a:schemeClr val="accent1"/>
                        </a:solidFill>
                        <a:latin typeface="Cambria Math" panose="02040503050406030204" pitchFamily="18" charset="0"/>
                        <a:ea typeface="Cambria Math" panose="02040503050406030204" pitchFamily="18" charset="0"/>
                      </a:rPr>
                      <m:t>(</m:t>
                    </m:r>
                    <m:sSub>
                      <m:sSubPr>
                        <m:ctrlPr>
                          <a:rPr kumimoji="1" lang="en-US" altLang="ja-JP" sz="1400" i="1">
                            <a:solidFill>
                              <a:schemeClr val="accent1"/>
                            </a:solidFill>
                            <a:latin typeface="Cambria Math" panose="02040503050406030204" pitchFamily="18" charset="0"/>
                            <a:ea typeface="Cambria Math" panose="02040503050406030204" pitchFamily="18" charset="0"/>
                          </a:rPr>
                        </m:ctrlPr>
                      </m:sSubPr>
                      <m:e>
                        <m:r>
                          <a:rPr kumimoji="1" lang="en-US" altLang="ja-JP" sz="1400" i="1">
                            <a:solidFill>
                              <a:schemeClr val="accent1"/>
                            </a:solidFill>
                            <a:latin typeface="Cambria Math" panose="02040503050406030204" pitchFamily="18" charset="0"/>
                            <a:ea typeface="Cambria Math" panose="02040503050406030204" pitchFamily="18" charset="0"/>
                          </a:rPr>
                          <m:t>𝑡</m:t>
                        </m:r>
                      </m:e>
                      <m:sub>
                        <m:r>
                          <a:rPr kumimoji="1" lang="en-US" altLang="ja-JP" sz="1400" i="1">
                            <a:solidFill>
                              <a:schemeClr val="accent1"/>
                            </a:solidFill>
                            <a:latin typeface="Cambria Math" panose="02040503050406030204" pitchFamily="18" charset="0"/>
                            <a:ea typeface="Cambria Math" panose="02040503050406030204" pitchFamily="18" charset="0"/>
                          </a:rPr>
                          <m:t>𝑖</m:t>
                        </m:r>
                      </m:sub>
                    </m:sSub>
                    <m:r>
                      <a:rPr kumimoji="1" lang="en-US" altLang="ja-JP" sz="1400" b="0" i="1" smtClean="0">
                        <a:solidFill>
                          <a:schemeClr val="accent1"/>
                        </a:solidFill>
                        <a:latin typeface="Cambria Math" panose="02040503050406030204" pitchFamily="18" charset="0"/>
                        <a:ea typeface="Cambria Math" panose="02040503050406030204" pitchFamily="18" charset="0"/>
                      </a:rPr>
                      <m:t>)</m:t>
                    </m:r>
                    <m:r>
                      <a:rPr kumimoji="1" lang="en-US" altLang="ja-JP" sz="1400" i="1" smtClean="0">
                        <a:solidFill>
                          <a:schemeClr val="accent1"/>
                        </a:solidFill>
                        <a:latin typeface="Cambria Math" panose="02040503050406030204" pitchFamily="18" charset="0"/>
                        <a:ea typeface="Cambria Math" panose="02040503050406030204" pitchFamily="18" charset="0"/>
                      </a:rPr>
                      <m:t>)</m:t>
                    </m:r>
                  </m:oMath>
                </a14:m>
                <a:r>
                  <a:rPr kumimoji="1" lang="ja-JP" altLang="en-US" sz="1400">
                    <a:solidFill>
                      <a:schemeClr val="accent1"/>
                    </a:solidFill>
                    <a:latin typeface="Cambria" panose="02040503050406030204" pitchFamily="18" charset="0"/>
                  </a:rPr>
                  <a:t>の傾き</a:t>
                </a:r>
              </a:p>
            </p:txBody>
          </p:sp>
        </mc:Choice>
        <mc:Fallback xmlns="">
          <p:sp>
            <p:nvSpPr>
              <p:cNvPr id="34" name="テキスト ボックス 33">
                <a:extLst>
                  <a:ext uri="{FF2B5EF4-FFF2-40B4-BE49-F238E27FC236}">
                    <a16:creationId xmlns:a16="http://schemas.microsoft.com/office/drawing/2014/main" id="{C1F3244B-16C4-C148-87AE-3741397D428A}"/>
                  </a:ext>
                </a:extLst>
              </p:cNvPr>
              <p:cNvSpPr txBox="1">
                <a:spLocks noRot="1" noChangeAspect="1" noMove="1" noResize="1" noEditPoints="1" noAdjustHandles="1" noChangeArrowheads="1" noChangeShapeType="1" noTextEdit="1"/>
              </p:cNvSpPr>
              <p:nvPr/>
            </p:nvSpPr>
            <p:spPr>
              <a:xfrm>
                <a:off x="3300583" y="2103034"/>
                <a:ext cx="1385764" cy="314189"/>
              </a:xfrm>
              <a:prstGeom prst="rect">
                <a:avLst/>
              </a:prstGeom>
              <a:blipFill>
                <a:blip r:embed="rId9"/>
                <a:stretch>
                  <a:fillRect t="-4000" b="-16000"/>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30DE5EBB-E580-A34E-BFB5-EB734EFA1251}"/>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/12</a:t>
            </a:r>
            <a:endParaRPr kumimoji="1" lang="en-US" altLang="ja-JP" dirty="0"/>
          </a:p>
        </p:txBody>
      </p:sp>
      <p:sp>
        <p:nvSpPr>
          <p:cNvPr id="35" name="テキスト ボックス 34">
            <a:extLst>
              <a:ext uri="{FF2B5EF4-FFF2-40B4-BE49-F238E27FC236}">
                <a16:creationId xmlns:a16="http://schemas.microsoft.com/office/drawing/2014/main" id="{A705ABBC-869A-4245-AEBC-45BE2B302C2C}"/>
              </a:ext>
            </a:extLst>
          </p:cNvPr>
          <p:cNvSpPr txBox="1"/>
          <p:nvPr/>
        </p:nvSpPr>
        <p:spPr>
          <a:xfrm>
            <a:off x="6437530" y="2480366"/>
            <a:ext cx="543739" cy="307777"/>
          </a:xfrm>
          <a:prstGeom prst="rect">
            <a:avLst/>
          </a:prstGeom>
          <a:noFill/>
        </p:spPr>
        <p:txBody>
          <a:bodyPr wrap="none" rtlCol="0">
            <a:spAutoFit/>
          </a:bodyPr>
          <a:lstStyle/>
          <a:p>
            <a:pPr algn="l"/>
            <a:r>
              <a:rPr kumimoji="1" lang="ja-JP" altLang="en-US" sz="1400">
                <a:latin typeface="Cambria" panose="02040503050406030204" pitchFamily="18" charset="0"/>
              </a:rPr>
              <a:t>通信</a:t>
            </a:r>
          </a:p>
        </p:txBody>
      </p:sp>
      <p:sp>
        <p:nvSpPr>
          <p:cNvPr id="36" name="テキスト ボックス 35">
            <a:extLst>
              <a:ext uri="{FF2B5EF4-FFF2-40B4-BE49-F238E27FC236}">
                <a16:creationId xmlns:a16="http://schemas.microsoft.com/office/drawing/2014/main" id="{407B7E95-F921-9642-A1FF-EACA50993796}"/>
              </a:ext>
            </a:extLst>
          </p:cNvPr>
          <p:cNvSpPr txBox="1"/>
          <p:nvPr/>
        </p:nvSpPr>
        <p:spPr>
          <a:xfrm>
            <a:off x="7673887" y="2460471"/>
            <a:ext cx="543739" cy="307777"/>
          </a:xfrm>
          <a:prstGeom prst="rect">
            <a:avLst/>
          </a:prstGeom>
          <a:noFill/>
        </p:spPr>
        <p:txBody>
          <a:bodyPr wrap="none" rtlCol="0">
            <a:spAutoFit/>
          </a:bodyPr>
          <a:lstStyle/>
          <a:p>
            <a:pPr algn="l"/>
            <a:r>
              <a:rPr kumimoji="1" lang="ja-JP" altLang="en-US" sz="1400">
                <a:latin typeface="Cambria" panose="02040503050406030204" pitchFamily="18" charset="0"/>
              </a:rPr>
              <a:t>通信</a:t>
            </a:r>
          </a:p>
        </p:txBody>
      </p:sp>
    </p:spTree>
    <p:extLst>
      <p:ext uri="{BB962C8B-B14F-4D97-AF65-F5344CB8AC3E}">
        <p14:creationId xmlns:p14="http://schemas.microsoft.com/office/powerpoint/2010/main" val="49567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normAutofit/>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lvl="3"/>
                <a:endParaRPr kumimoji="1" lang="en-US" altLang="ja-JP" dirty="0"/>
              </a:p>
              <a:p>
                <a:pPr lvl="1">
                  <a:lnSpc>
                    <a:spcPct val="120000"/>
                  </a:lnSpc>
                </a:pPr>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&gt;0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&gt;0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𝑂</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r>
                      <a:rPr lang="en-US" altLang="ja-JP" b="0" i="1" smtClean="0">
                        <a:latin typeface="Cambria Math" panose="02040503050406030204" pitchFamily="18" charset="0"/>
                        <a:ea typeface="Cambria Math" panose="02040503050406030204" pitchFamily="18" charset="0"/>
                      </a:rPr>
                      <m:t>&gt;</m:t>
                    </m:r>
                    <m:r>
                      <a:rPr lang="en-US" altLang="ja-JP" b="0" i="1" smtClean="0">
                        <a:latin typeface="Cambria Math" panose="02040503050406030204" pitchFamily="18" charset="0"/>
                        <a:ea typeface="Cambria Math" panose="02040503050406030204" pitchFamily="18" charset="0"/>
                      </a:rPr>
                      <m:t>𝑂</m:t>
                    </m:r>
                  </m:oMath>
                </a14:m>
                <a:r>
                  <a:rPr lang="en-US" altLang="ja-JP" dirty="0"/>
                  <a:t>: </a:t>
                </a:r>
                <a:r>
                  <a:rPr lang="ja-JP" altLang="en-US"/>
                  <a:t>ハイパーパラメータ</a:t>
                </a:r>
                <a:endParaRPr lang="en-US" altLang="ja-JP" dirty="0"/>
              </a:p>
              <a:p>
                <a:pPr lvl="1">
                  <a:lnSpc>
                    <a:spcPct val="120000"/>
                  </a:lnSpc>
                </a:pPr>
                <a14:m>
                  <m:oMath xmlns:m="http://schemas.openxmlformats.org/officeDocument/2006/math">
                    <m:r>
                      <a:rPr lang="en-US"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t>: </a:t>
                </a:r>
                <a:r>
                  <a:rPr lang="ja-JP" altLang="en-US"/>
                  <a:t>セルフトリガー制御則</a:t>
                </a:r>
                <a:r>
                  <a:rPr lang="en-US" altLang="ja-JP" dirty="0"/>
                  <a:t>, </a:t>
                </a:r>
                <a:r>
                  <a:rPr lang="ja-JP" altLang="en-US"/>
                  <a:t>入力</a:t>
                </a:r>
                <a14:m>
                  <m:oMath xmlns:m="http://schemas.openxmlformats.org/officeDocument/2006/math">
                    <m:r>
                      <a:rPr lang="en-US" altLang="ja-JP" i="1">
                        <a:latin typeface="Cambria Math" panose="02040503050406030204" pitchFamily="18" charset="0"/>
                      </a:rPr>
                      <m:t>𝑢</m:t>
                    </m:r>
                  </m:oMath>
                </a14:m>
                <a:r>
                  <a:rPr lang="ja-JP" altLang="en-US" dirty="0"/>
                  <a:t>と</a:t>
                </a:r>
                <a:r>
                  <a:rPr lang="ja-JP" altLang="en-US"/>
                  <a:t>通信間隔</a:t>
                </a:r>
                <a14:m>
                  <m:oMath xmlns:m="http://schemas.openxmlformats.org/officeDocument/2006/math">
                    <m:r>
                      <a:rPr lang="ja-JP" altLang="en-US" i="1">
                        <a:latin typeface="Cambria Math" panose="02040503050406030204" pitchFamily="18" charset="0"/>
                      </a:rPr>
                      <m:t>𝜏</m:t>
                    </m:r>
                  </m:oMath>
                </a14:m>
                <a:r>
                  <a:rPr lang="ja-JP" altLang="en-US"/>
                  <a:t>を出力</a:t>
                </a:r>
                <a:endParaRPr lang="en-US" altLang="ja-JP" dirty="0"/>
              </a:p>
              <a:p>
                <a:pPr lvl="1">
                  <a:lnSpc>
                    <a:spcPct val="120000"/>
                  </a:lnSpc>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14:m>
                  <m:oMath xmlns:m="http://schemas.openxmlformats.org/officeDocument/2006/math">
                    <m:nary>
                      <m:naryPr>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b="0" i="1" smtClean="0">
                            <a:latin typeface="Cambria Math" panose="02040503050406030204" pitchFamily="18" charset="0"/>
                            <a:ea typeface="Cambria Math" panose="02040503050406030204" pitchFamily="18" charset="0"/>
                          </a:rPr>
                          <m:t>𝑑𝑡</m:t>
                        </m:r>
                      </m:e>
                    </m:nary>
                    <m:r>
                      <a:rPr lang="en-US" altLang="ja-JP" b="0" i="1" smtClean="0">
                        <a:latin typeface="Cambria Math" panose="02040503050406030204" pitchFamily="18" charset="0"/>
                        <a:ea typeface="Cambria Math" panose="02040503050406030204" pitchFamily="18" charset="0"/>
                      </a:rPr>
                      <m:t>=</m:t>
                    </m:r>
                    <m:nary>
                      <m:naryPr>
                        <m:chr m:val="∑"/>
                        <m:limLoc m:val="subSup"/>
                        <m:supHide m:val="on"/>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1"/>
                            </a:solidFill>
                            <a:latin typeface="Cambria Math" panose="02040503050406030204" pitchFamily="18" charset="0"/>
                            <a:ea typeface="Cambria Math" panose="02040503050406030204" pitchFamily="18" charset="0"/>
                          </a:rPr>
                          <m:t>𝐶</m:t>
                        </m:r>
                      </m:sub>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e>
                    </m:nary>
                    <m:r>
                      <a:rPr lang="ja-JP" altLang="en-US" i="1">
                        <a:latin typeface="Cambria Math" panose="02040503050406030204" pitchFamily="18" charset="0"/>
                        <a:ea typeface="Cambria Math" panose="02040503050406030204" pitchFamily="18" charset="0"/>
                      </a:rPr>
                      <m:t>（</m:t>
                    </m:r>
                    <m:r>
                      <a:rPr kumimoji="1" lang="en-US" altLang="ja-JP" sz="1800" b="0" i="1" dirty="0" smtClean="0">
                        <a:solidFill>
                          <a:schemeClr val="accent1"/>
                        </a:solidFill>
                        <a:latin typeface="Cambria Math" panose="02040503050406030204" pitchFamily="18" charset="0"/>
                      </a:rPr>
                      <m:t>𝐶</m:t>
                    </m:r>
                  </m:oMath>
                </a14:m>
                <a:r>
                  <a:rPr kumimoji="1" lang="ja-JP" altLang="en-US" sz="1800" dirty="0"/>
                  <a:t>は通信</a:t>
                </a:r>
                <a:r>
                  <a:rPr kumimoji="1" lang="ja-JP" altLang="en-US" sz="1800"/>
                  <a:t>した時刻の集合</a:t>
                </a:r>
                <a:r>
                  <a:rPr lang="ja-JP" altLang="en-US" sz="1800"/>
                  <a:t>）</a:t>
                </a:r>
                <a:endParaRPr kumimoji="1" lang="en-US" altLang="ja-JP" sz="1800" dirty="0"/>
              </a:p>
              <a:p>
                <a:pPr marL="914400" lvl="2" indent="0">
                  <a:lnSpc>
                    <a:spcPct val="120000"/>
                  </a:lnSpc>
                  <a:buNone/>
                </a:pPr>
                <a:r>
                  <a:rPr lang="ja-JP" altLang="en-US" sz="1600"/>
                  <a:t>（↑</a:t>
                </a:r>
                <a:r>
                  <a:rPr lang="en-US" altLang="ja-JP" sz="1600" dirty="0"/>
                  <a:t> </a:t>
                </a:r>
                <a:r>
                  <a:rPr lang="ja-JP" altLang="en-US" sz="1600"/>
                  <a:t>通信した時刻の</a:t>
                </a:r>
                <a14:m>
                  <m:oMath xmlns:m="http://schemas.openxmlformats.org/officeDocument/2006/math">
                    <m:sSup>
                      <m:sSupPr>
                        <m:ctrlPr>
                          <a:rPr lang="en-US" altLang="ja-JP" sz="1600" i="1">
                            <a:latin typeface="Cambria Math" panose="02040503050406030204" pitchFamily="18" charset="0"/>
                            <a:ea typeface="Cambria Math" panose="02040503050406030204" pitchFamily="18" charset="0"/>
                          </a:rPr>
                        </m:ctrlPr>
                      </m:sSupPr>
                      <m:e>
                        <m:r>
                          <a:rPr lang="en-US" altLang="ja-JP" sz="1600" i="1">
                            <a:latin typeface="Cambria Math" panose="02040503050406030204" pitchFamily="18" charset="0"/>
                            <a:ea typeface="Cambria Math" panose="02040503050406030204" pitchFamily="18" charset="0"/>
                          </a:rPr>
                          <m:t>𝑒</m:t>
                        </m:r>
                      </m:e>
                      <m: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𝛼</m:t>
                        </m:r>
                        <m:r>
                          <a:rPr lang="en-US" altLang="ja-JP" sz="1600" b="0" i="1" smtClean="0">
                            <a:latin typeface="Cambria Math" panose="02040503050406030204" pitchFamily="18" charset="0"/>
                            <a:ea typeface="Cambria Math" panose="02040503050406030204" pitchFamily="18" charset="0"/>
                          </a:rPr>
                          <m:t>𝑡</m:t>
                        </m:r>
                      </m:sup>
                    </m:sSup>
                    <m:r>
                      <a:rPr lang="en-US" altLang="ja-JP" sz="1600" i="1">
                        <a:latin typeface="Cambria Math" panose="02040503050406030204" pitchFamily="18" charset="0"/>
                        <a:ea typeface="Cambria Math" panose="02040503050406030204" pitchFamily="18" charset="0"/>
                      </a:rPr>
                      <m:t>𝛽</m:t>
                    </m:r>
                  </m:oMath>
                </a14:m>
                <a:r>
                  <a:rPr kumimoji="1" lang="ja-JP" altLang="en-US" sz="1600" dirty="0"/>
                  <a:t>が積分に</a:t>
                </a:r>
                <a:r>
                  <a:rPr kumimoji="1" lang="ja-JP" altLang="en-US" sz="1600"/>
                  <a:t>足されていくイメージ）</a:t>
                </a:r>
                <a:endParaRPr kumimoji="1" lang="en-US" altLang="ja-JP" sz="1600"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3"/>
                <a:stretch>
                  <a:fillRect l="-598" t="-1266" b="-253"/>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515134"/>
            <a:ext cx="7771425" cy="1783241"/>
            <a:chOff x="772732" y="1622899"/>
            <a:chExt cx="7771425"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627857" cy="1132717"/>
              <a:chOff x="1411042" y="1781897"/>
              <a:chExt cx="7627857"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a:latin typeface="Cambria Math" panose="02040503050406030204" pitchFamily="18" charset="0"/>
                                </a:rPr>
                              </m:ctrlPr>
                            </m:funcPr>
                            <m:fName>
                              <m:limLow>
                                <m:limLowPr>
                                  <m:ctrlPr>
                                    <a:rPr kumimoji="1" lang="en" altLang="ja-JP" i="1">
                                      <a:latin typeface="Cambria Math" panose="02040503050406030204" pitchFamily="18" charset="0"/>
                                    </a:rPr>
                                  </m:ctrlPr>
                                </m:limLowPr>
                                <m:e>
                                  <m:r>
                                    <m:rPr>
                                      <m:sty m:val="p"/>
                                    </m:rPr>
                                    <a:rPr kumimoji="1" lang="en" altLang="ja-JP">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i="1">
                                  <a:latin typeface="Cambria Math" panose="02040503050406030204" pitchFamily="18" charset="0"/>
                                  <a:ea typeface="Cambria Math" panose="02040503050406030204" pitchFamily="18" charset="0"/>
                                </a:rPr>
                                <m:t> </m:t>
                              </m:r>
                              <m:sSub>
                                <m:sSubPr>
                                  <m:ctrlPr>
                                    <a:rPr kumimoji="1" lang="en" altLang="ja-JP" i="1">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𝑑</m:t>
                                      </m:r>
                                    </m:e>
                                    <m:sub>
                                      <m:r>
                                        <a:rPr kumimoji="1" lang="en-US" altLang="ja-JP" i="1">
                                          <a:latin typeface="Cambria Math" panose="02040503050406030204" pitchFamily="18" charset="0"/>
                                          <a:ea typeface="Cambria Math" panose="02040503050406030204" pitchFamily="18" charset="0"/>
                                        </a:rPr>
                                        <m:t>0</m:t>
                                      </m:r>
                                    </m:sub>
                                  </m:sSub>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05313412-06A7-4049-9708-33619E38C15D}"/>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627857"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rPr>
                                <m:t> </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627857" cy="691664"/>
                  </a:xfrm>
                  <a:prstGeom prst="rect">
                    <a:avLst/>
                  </a:prstGeom>
                  <a:blipFill>
                    <a:blip r:embed="rId5"/>
                    <a:stretch>
                      <a:fillRect t="-160000"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771425"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6"/>
                  <a:stretch>
                    <a:fillRect b="-13333"/>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DED2586C-779F-5B48-8A73-C0E611FC123D}"/>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/12</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a:xfrm>
                <a:off x="335572" y="1103022"/>
                <a:ext cx="8480182" cy="5483635"/>
              </a:xfrm>
            </p:spPr>
            <p:txBody>
              <a:bodyPr>
                <a:normAutofit/>
              </a:bodyPr>
              <a:lstStyle/>
              <a:p>
                <a:r>
                  <a:rPr kumimoji="1" lang="ja-JP" altLang="en-US"/>
                  <a:t>目的</a:t>
                </a:r>
                <a:r>
                  <a:rPr lang="en-US" altLang="ja-JP" dirty="0"/>
                  <a:t>:</a:t>
                </a:r>
                <a:r>
                  <a:rPr lang="ja-JP" altLang="en-US"/>
                  <a:t>全ステップの累積コストを最小化する方策</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𝜋</m:t>
                        </m:r>
                      </m:e>
                      <m:sup>
                        <m:r>
                          <a:rPr lang="en-US" altLang="ja-JP" i="1">
                            <a:latin typeface="Cambria Math" panose="02040503050406030204" pitchFamily="18" charset="0"/>
                          </a:rPr>
                          <m:t>∗</m:t>
                        </m:r>
                      </m:sup>
                    </m:sSup>
                  </m:oMath>
                </a14:m>
                <a:r>
                  <a:rPr lang="ja-JP" altLang="en-US"/>
                  <a:t>を求める</a:t>
                </a:r>
                <a:endParaRPr kumimoji="1"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2"/>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latin typeface="+mn-ea"/>
                  </a:rPr>
                  <a:t>: </a:t>
                </a:r>
                <a:r>
                  <a:rPr lang="ja-JP" altLang="en-US">
                    <a:latin typeface="+mn-ea"/>
                  </a:rPr>
                  <a:t>全ステップ</a:t>
                </a:r>
                <a:r>
                  <a:rPr lang="en-US" altLang="ja-JP" dirty="0">
                    <a:latin typeface="+mn-ea"/>
                  </a:rPr>
                  <a:t>, </a:t>
                </a:r>
                <a:r>
                  <a:rPr lang="ja-JP" altLang="en-US">
                    <a:latin typeface="+mn-ea"/>
                  </a:rPr>
                  <a:t>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a:latin typeface="+mn-ea"/>
                  </a:rPr>
                  <a:t>で制御した際の累積コスト</a:t>
                </a: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e>
                    </m:d>
                  </m:oMath>
                </a14:m>
                <a:r>
                  <a:rPr lang="en-US" altLang="ja-JP" dirty="0"/>
                  <a:t>: </a:t>
                </a:r>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m:t>
                        </m:r>
                      </m:e>
                    </m:d>
                    <m:r>
                      <a:rPr lang="en-US" altLang="ja-JP" i="1">
                        <a:latin typeface="Cambria Math" panose="02040503050406030204" pitchFamily="18" charset="0"/>
                        <a:ea typeface="Cambria Math" panose="02040503050406030204" pitchFamily="18" charset="0"/>
                      </a:rPr>
                      <m:t>,</m:t>
                    </m:r>
                    <m:d>
                      <m:dPr>
                        <m:beg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e>
                    </m:d>
                  </m:oMath>
                </a14:m>
                <a:r>
                  <a:rPr lang="en-US" altLang="ja-JP" dirty="0"/>
                  <a:t>: </a:t>
                </a:r>
                <a:r>
                  <a:rPr lang="ja-JP" altLang="en-US"/>
                  <a:t>割引率</a:t>
                </a:r>
                <a:r>
                  <a:rPr lang="en-US" altLang="ja-JP" dirty="0"/>
                  <a:t>, </a:t>
                </a:r>
                <a:r>
                  <a:rPr lang="ja-JP" altLang="en-US"/>
                  <a:t>小さいほど先のステップのコストを軽視</a:t>
                </a:r>
                <a:endParaRPr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endParaRPr lang="en-US" altLang="ja-JP" dirty="0"/>
              </a:p>
              <a:p>
                <a:pPr lvl="3"/>
                <a:endParaRPr lang="en-US" altLang="ja-JP" dirty="0"/>
              </a:p>
              <a:p>
                <a:pPr lvl="3"/>
                <a:endParaRPr lang="en-US" altLang="ja-JP" dirty="0"/>
              </a:p>
              <a:p>
                <a:pPr lvl="3"/>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xfrm>
                <a:off x="335572" y="1103022"/>
                <a:ext cx="8480182" cy="5483635"/>
              </a:xfrm>
              <a:blipFill>
                <a:blip r:embed="rId2"/>
                <a:stretch>
                  <a:fillRect l="-598" t="-138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準備</a:t>
            </a:r>
            <a:r>
              <a:rPr kumimoji="1" lang="en-US" altLang="ja-JP" dirty="0"/>
              <a:t>: </a:t>
            </a:r>
            <a:r>
              <a:rPr kumimoji="1" lang="ja-JP" altLang="en-US"/>
              <a:t>強化学習</a:t>
            </a:r>
            <a:r>
              <a:rPr lang="ja-JP" altLang="en-US"/>
              <a:t>とは</a:t>
            </a:r>
            <a:endParaRPr kumimoji="1" lang="ja-JP" altLang="en-US"/>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5889129"/>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5889129"/>
                <a:ext cx="4049250" cy="404983"/>
              </a:xfrm>
              <a:prstGeom prst="rect">
                <a:avLst/>
              </a:prstGeom>
              <a:blipFill>
                <a:blip r:embed="rId3"/>
                <a:stretch>
                  <a:fillRect b="-909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5930981"/>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3"/>
            <a:endCxn id="24" idx="2"/>
          </p:cNvCxnSpPr>
          <p:nvPr/>
        </p:nvCxnSpPr>
        <p:spPr>
          <a:xfrm flipV="1">
            <a:off x="1430773" y="2806882"/>
            <a:ext cx="1300143" cy="56274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527962" y="321573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grpSp>
        <p:nvGrpSpPr>
          <p:cNvPr id="25" name="グループ化 24">
            <a:extLst>
              <a:ext uri="{FF2B5EF4-FFF2-40B4-BE49-F238E27FC236}">
                <a16:creationId xmlns:a16="http://schemas.microsoft.com/office/drawing/2014/main" id="{D8CB88D5-309A-DA40-90E3-CACE74304DF0}"/>
              </a:ext>
            </a:extLst>
          </p:cNvPr>
          <p:cNvGrpSpPr/>
          <p:nvPr/>
        </p:nvGrpSpPr>
        <p:grpSpPr>
          <a:xfrm>
            <a:off x="732752" y="1582045"/>
            <a:ext cx="6653700" cy="1521945"/>
            <a:chOff x="732752" y="1641422"/>
            <a:chExt cx="6653700" cy="1521945"/>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AE80320-CF26-B541-8B56-210D07A5F724}"/>
                    </a:ext>
                  </a:extLst>
                </p:cNvPr>
                <p:cNvSpPr txBox="1"/>
                <p:nvPr/>
              </p:nvSpPr>
              <p:spPr>
                <a:xfrm>
                  <a:off x="5511836" y="2527702"/>
                  <a:ext cx="1532086"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rPr>
                        <m:t>𝑖</m:t>
                      </m:r>
                    </m:oMath>
                  </a14:m>
                  <a:r>
                    <a:rPr kumimoji="1" lang="en-US" altLang="ja-JP" dirty="0">
                      <a:latin typeface="Cambria" panose="02040503050406030204" pitchFamily="18" charset="0"/>
                    </a:rPr>
                    <a:t>: </a:t>
                  </a:r>
                  <a:r>
                    <a:rPr kumimoji="1" lang="ja-JP" altLang="en-US">
                      <a:latin typeface="Cambria" panose="02040503050406030204" pitchFamily="18" charset="0"/>
                    </a:rPr>
                    <a:t>ステップ数</a:t>
                  </a:r>
                </a:p>
              </p:txBody>
            </p:sp>
          </mc:Choice>
          <mc:Fallback xmlns="">
            <p:sp>
              <p:nvSpPr>
                <p:cNvPr id="10" name="テキスト ボックス 9">
                  <a:extLst>
                    <a:ext uri="{FF2B5EF4-FFF2-40B4-BE49-F238E27FC236}">
                      <a16:creationId xmlns:a16="http://schemas.microsoft.com/office/drawing/2014/main" id="{2AE80320-CF26-B541-8B56-210D07A5F724}"/>
                    </a:ext>
                  </a:extLst>
                </p:cNvPr>
                <p:cNvSpPr txBox="1">
                  <a:spLocks noRot="1" noChangeAspect="1" noMove="1" noResize="1" noEditPoints="1" noAdjustHandles="1" noChangeArrowheads="1" noChangeShapeType="1" noTextEdit="1"/>
                </p:cNvSpPr>
                <p:nvPr/>
              </p:nvSpPr>
              <p:spPr>
                <a:xfrm>
                  <a:off x="5511836" y="2527702"/>
                  <a:ext cx="1532086" cy="369332"/>
                </a:xfrm>
                <a:prstGeom prst="rect">
                  <a:avLst/>
                </a:prstGeom>
                <a:blipFill>
                  <a:blip r:embed="rId4"/>
                  <a:stretch>
                    <a:fillRect t="-6667" r="-1639" b="-26667"/>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1AB37A4C-F181-B34A-8355-2D1CA0A87542}"/>
                </a:ext>
              </a:extLst>
            </p:cNvPr>
            <p:cNvGrpSpPr/>
            <p:nvPr/>
          </p:nvGrpSpPr>
          <p:grpSpPr>
            <a:xfrm>
              <a:off x="966489" y="1847385"/>
              <a:ext cx="4545347" cy="1288914"/>
              <a:chOff x="1411042" y="1781897"/>
              <a:chExt cx="4545347" cy="1288914"/>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9E551E-94F6-AE4C-9C7D-AF1D5F837600}"/>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CC9E551E-94F6-AE4C-9C7D-AF1D5F837600}"/>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C1392E1-FE1E-6840-B267-5052F08D6567}"/>
                      </a:ext>
                    </a:extLst>
                  </p:cNvPr>
                  <p:cNvSpPr txBox="1"/>
                  <p:nvPr/>
                </p:nvSpPr>
                <p:spPr>
                  <a:xfrm>
                    <a:off x="1411042" y="2222950"/>
                    <a:ext cx="4545347"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i="1">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0</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e>
                              </m:d>
                            </m:e>
                          </m:func>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9C1392E1-FE1E-6840-B267-5052F08D6567}"/>
                      </a:ext>
                    </a:extLst>
                  </p:cNvPr>
                  <p:cNvSpPr txBox="1">
                    <a:spLocks noRot="1" noChangeAspect="1" noMove="1" noResize="1" noEditPoints="1" noAdjustHandles="1" noChangeArrowheads="1" noChangeShapeType="1" noTextEdit="1"/>
                  </p:cNvSpPr>
                  <p:nvPr/>
                </p:nvSpPr>
                <p:spPr>
                  <a:xfrm>
                    <a:off x="1411042" y="2222950"/>
                    <a:ext cx="4545347" cy="847861"/>
                  </a:xfrm>
                  <a:prstGeom prst="rect">
                    <a:avLst/>
                  </a:prstGeom>
                  <a:blipFill>
                    <a:blip r:embed="rId6"/>
                    <a:stretch>
                      <a:fillRect t="-100000" b="-155224"/>
                    </a:stretch>
                  </a:blipFill>
                </p:spPr>
                <p:txBody>
                  <a:bodyPr/>
                  <a:lstStyle/>
                  <a:p>
                    <a:r>
                      <a:rPr lang="ja-JP" altLang="en-US">
                        <a:noFill/>
                      </a:rPr>
                      <a:t> </a:t>
                    </a:r>
                  </a:p>
                </p:txBody>
              </p:sp>
            </mc:Fallback>
          </mc:AlternateContent>
        </p:grpSp>
        <p:sp>
          <p:nvSpPr>
            <p:cNvPr id="15" name="角丸四角形 14">
              <a:extLst>
                <a:ext uri="{FF2B5EF4-FFF2-40B4-BE49-F238E27FC236}">
                  <a16:creationId xmlns:a16="http://schemas.microsoft.com/office/drawing/2014/main" id="{BDFB7F8F-04C9-6E4C-B398-C24C1FFF00FF}"/>
                </a:ext>
              </a:extLst>
            </p:cNvPr>
            <p:cNvSpPr/>
            <p:nvPr/>
          </p:nvSpPr>
          <p:spPr>
            <a:xfrm>
              <a:off x="732752" y="1641422"/>
              <a:ext cx="6653700" cy="15219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218C5EB-BA2E-4045-96FA-51B94E5A8815}"/>
                </a:ext>
              </a:extLst>
            </p:cNvPr>
            <p:cNvSpPr txBox="1"/>
            <p:nvPr/>
          </p:nvSpPr>
          <p:spPr>
            <a:xfrm>
              <a:off x="2638550" y="2496927"/>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grpSp>
      <p:sp>
        <p:nvSpPr>
          <p:cNvPr id="6" name="スライド番号プレースホルダー 5">
            <a:extLst>
              <a:ext uri="{FF2B5EF4-FFF2-40B4-BE49-F238E27FC236}">
                <a16:creationId xmlns:a16="http://schemas.microsoft.com/office/drawing/2014/main" id="{7ED3986B-415A-854C-88B9-BEC488765217}"/>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/12</a:t>
            </a:r>
            <a:endParaRPr kumimoji="1" lang="en-US" altLang="ja-JP" dirty="0"/>
          </a:p>
        </p:txBody>
      </p:sp>
    </p:spTree>
    <p:extLst>
      <p:ext uri="{BB962C8B-B14F-4D97-AF65-F5344CB8AC3E}">
        <p14:creationId xmlns:p14="http://schemas.microsoft.com/office/powerpoint/2010/main" val="287326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をもつ関数</a:t>
                </a:r>
                <a:r>
                  <a:rPr kumimoji="1" lang="en-US" altLang="ja-JP" dirty="0"/>
                  <a:t>(D</a:t>
                </a:r>
                <a:r>
                  <a:rPr lang="en-US" altLang="ja-JP" dirty="0"/>
                  <a:t>NN</a:t>
                </a:r>
                <a:r>
                  <a:rPr lang="ja-JP" altLang="en-US"/>
                  <a:t>等</a:t>
                </a:r>
                <a:r>
                  <a:rPr kumimoji="1" lang="en-US" altLang="ja-JP" dirty="0"/>
                  <a:t>)</a:t>
                </a:r>
                <a:r>
                  <a:rPr kumimoji="1" lang="ja-JP" altLang="en-US"/>
                  <a:t>で表現</a:t>
                </a:r>
                <a:endParaRPr kumimoji="1" lang="en-US" altLang="ja-JP" dirty="0"/>
              </a:p>
              <a:p>
                <a:endParaRPr lang="en-US" altLang="ja-JP" dirty="0"/>
              </a:p>
              <a:p>
                <a:r>
                  <a:rPr kumimoji="1" lang="ja-JP" altLang="en-US"/>
                  <a:t>評価関数</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lang="en-US" altLang="ja-JP" b="0" i="1" smtClean="0">
                        <a:latin typeface="Cambria Math" panose="02040503050406030204" pitchFamily="18" charset="0"/>
                        <a:ea typeface="Cambria Math" panose="02040503050406030204" pitchFamily="18" charset="0"/>
                      </a:rPr>
                      <m:t>=</m:t>
                    </m:r>
                    <m:sSub>
                      <m:sSubPr>
                        <m:ctrlPr>
                          <a:rPr lang="en" altLang="ja-JP" i="1">
                            <a:latin typeface="Cambria Math" panose="02040503050406030204" pitchFamily="18" charset="0"/>
                            <a:ea typeface="Cambria Math" panose="02040503050406030204" pitchFamily="18" charset="0"/>
                          </a:rPr>
                        </m:ctrlPr>
                      </m:sSubPr>
                      <m:e>
                        <m:r>
                          <a:rPr lang="en" altLang="ja-JP" i="1">
                            <a:latin typeface="Cambria Math" panose="02040503050406030204" pitchFamily="18" charset="0"/>
                            <a:ea typeface="Cambria Math" panose="02040503050406030204" pitchFamily="18" charset="0"/>
                          </a:rPr>
                          <m:t>𝔼</m:t>
                        </m:r>
                      </m:e>
                      <m:sub>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0</m:t>
                            </m:r>
                          </m:sub>
                        </m:sSub>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i="1">
                        <a:latin typeface="Cambria Math" panose="02040503050406030204" pitchFamily="18" charset="0"/>
                        <a:ea typeface="Cambria Math" panose="02040503050406030204" pitchFamily="18" charset="0"/>
                      </a:rPr>
                      <m:t>]</m:t>
                    </m:r>
                  </m:oMath>
                </a14:m>
                <a:r>
                  <a:rPr kumimoji="1" lang="ja-JP" altLang="en-US"/>
                  <a:t>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[2]</a:t>
                </a:r>
              </a:p>
              <a:p>
                <a:pPr lvl="1"/>
                <a:r>
                  <a:rPr kumimoji="1" lang="ja-JP" altLang="en-US"/>
                  <a:t>方策</a:t>
                </a:r>
                <a:r>
                  <a:rPr lang="ja-JP" altLang="en-US"/>
                  <a:t>が状態</a:t>
                </a:r>
                <a14:m>
                  <m:oMath xmlns:m="http://schemas.openxmlformats.org/officeDocument/2006/math">
                    <m:r>
                      <a:rPr lang="en-US" altLang="ja-JP" b="0" i="1" smtClean="0">
                        <a:latin typeface="Cambria Math" panose="02040503050406030204" pitchFamily="18" charset="0"/>
                      </a:rPr>
                      <m:t>𝑠</m:t>
                    </m:r>
                  </m:oMath>
                </a14:m>
                <a:r>
                  <a:rPr lang="ja-JP" altLang="en-US"/>
                  <a:t>から行動</a:t>
                </a:r>
                <a14:m>
                  <m:oMath xmlns:m="http://schemas.openxmlformats.org/officeDocument/2006/math">
                    <m:r>
                      <a:rPr lang="en-US" altLang="ja-JP" b="0" i="1" smtClean="0">
                        <a:latin typeface="Cambria Math" panose="02040503050406030204" pitchFamily="18" charset="0"/>
                      </a:rPr>
                      <m:t>𝑎</m:t>
                    </m:r>
                  </m:oMath>
                </a14:m>
                <a:r>
                  <a:rPr lang="ja-JP" altLang="en-US"/>
                  <a:t>へ</a:t>
                </a:r>
                <a:r>
                  <a:rPr kumimoji="1" lang="ja-JP" altLang="en-US"/>
                  <a:t>の関数の場合の勾配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準備</a:t>
            </a:r>
            <a:r>
              <a:rPr kumimoji="1" lang="en-US" altLang="ja-JP"/>
              <a:t>: </a:t>
            </a:r>
            <a:r>
              <a:rPr kumimoji="1" lang="ja-JP" altLang="en-US"/>
              <a:t>方策勾配型</a:t>
            </a:r>
            <a:r>
              <a:rPr kumimoji="1" lang="en-US" altLang="ja-JP" dirty="0"/>
              <a:t>(</a:t>
            </a:r>
            <a:r>
              <a:rPr kumimoji="1" lang="ja-JP" altLang="en-US"/>
              <a:t>深層</a:t>
            </a:r>
            <a:r>
              <a:rPr kumimoji="1" lang="en-US" altLang="ja-JP" dirty="0"/>
              <a:t>)</a:t>
            </a:r>
            <a:r>
              <a:rPr kumimoji="1" lang="ja-JP" altLang="en-US"/>
              <a:t>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5205912" cy="660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en-US" altLang="ja-JP" i="1">
                                  <a:latin typeface="Cambria Math" panose="02040503050406030204" pitchFamily="18" charset="0"/>
                                </a:rPr>
                                <m:t>𝑎</m:t>
                              </m:r>
                            </m:e>
                          </m:d>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r>
                                <a:rPr kumimoji="1"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lang="en-US" altLang="ja-JP" b="0" i="1" smtClean="0">
                              <a:latin typeface="Cambria Math" panose="02040503050406030204" pitchFamily="18" charset="0"/>
                              <a:ea typeface="Cambria Math" panose="02040503050406030204" pitchFamily="18" charset="0"/>
                            </a:rPr>
                            <m:t>𝑑𝑠</m:t>
                          </m:r>
                        </m:e>
                      </m:nary>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5205912" cy="660502"/>
              </a:xfrm>
              <a:prstGeom prst="rect">
                <a:avLst/>
              </a:prstGeom>
              <a:blipFill>
                <a:blip r:embed="rId3"/>
                <a:stretch>
                  <a:fillRect t="-176923" b="-2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85533" y="4404892"/>
                <a:ext cx="468314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bg1">
                                  <a:lumMod val="50000"/>
                                </a:schemeClr>
                              </a:solidFill>
                              <a:latin typeface="Cambria Math" panose="02040503050406030204" pitchFamily="18" charset="0"/>
                              <a:ea typeface="Cambria Math" panose="02040503050406030204" pitchFamily="18" charset="0"/>
                            </a:rPr>
                          </m:ctrlPr>
                        </m:sSupPr>
                        <m:e>
                          <m:r>
                            <a:rPr kumimoji="1" lang="en-US" altLang="ja-JP" i="1">
                              <a:solidFill>
                                <a:schemeClr val="bg1">
                                  <a:lumMod val="50000"/>
                                </a:schemeClr>
                              </a:solidFill>
                              <a:latin typeface="Cambria Math" panose="02040503050406030204" pitchFamily="18" charset="0"/>
                              <a:ea typeface="Cambria Math" panose="02040503050406030204" pitchFamily="18" charset="0"/>
                            </a:rPr>
                            <m:t>𝜌</m:t>
                          </m:r>
                        </m:e>
                        <m:sup>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𝜋</m:t>
                              </m:r>
                            </m:e>
                            <m:sub>
                              <m:r>
                                <a:rPr lang="en-US" altLang="ja-JP" i="1">
                                  <a:solidFill>
                                    <a:schemeClr val="bg1">
                                      <a:lumMod val="50000"/>
                                    </a:schemeClr>
                                  </a:solidFill>
                                  <a:latin typeface="Cambria Math" panose="02040503050406030204" pitchFamily="18" charset="0"/>
                                  <a:ea typeface="Cambria Math" panose="02040503050406030204" pitchFamily="18" charset="0"/>
                                </a:rPr>
                                <m:t>𝜃</m:t>
                              </m:r>
                            </m:sub>
                          </m:sSub>
                        </m:sup>
                      </m:sSup>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rPr>
                        <m:t>=</m:t>
                      </m:r>
                      <m:nary>
                        <m:naryPr>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𝑆</m:t>
                          </m:r>
                        </m:sub>
                        <m:sup>
                          <m:r>
                            <a:rPr kumimoji="1" lang="en-US" altLang="ja-JP" b="0" i="1" smtClean="0">
                              <a:solidFill>
                                <a:schemeClr val="bg1">
                                  <a:lumMod val="50000"/>
                                </a:schemeClr>
                              </a:solidFill>
                              <a:latin typeface="Cambria Math" panose="02040503050406030204" pitchFamily="18" charset="0"/>
                            </a:rPr>
                            <m:t> </m:t>
                          </m:r>
                        </m:sup>
                        <m:e>
                          <m:nary>
                            <m:naryPr>
                              <m:chr m:val="∑"/>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rPr>
                                <m:t>=0</m:t>
                              </m:r>
                            </m:sub>
                            <m:sup>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sup>
                            <m:e>
                              <m:sSup>
                                <m:sSupPr>
                                  <m:ctrlPr>
                                    <a:rPr kumimoji="1" lang="en-US" altLang="ja-JP" b="0" i="1" smtClean="0">
                                      <a:solidFill>
                                        <a:schemeClr val="bg1">
                                          <a:lumMod val="50000"/>
                                        </a:schemeClr>
                                      </a:solidFill>
                                      <a:latin typeface="Cambria Math" panose="02040503050406030204" pitchFamily="18" charset="0"/>
                                    </a:rPr>
                                  </m:ctrlPr>
                                </m:sSup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𝛾</m:t>
                                  </m:r>
                                </m:e>
                                <m:sup>
                                  <m:r>
                                    <a:rPr kumimoji="1" lang="en-US" altLang="ja-JP" b="0" i="1" smtClean="0">
                                      <a:solidFill>
                                        <a:schemeClr val="bg1">
                                          <a:lumMod val="50000"/>
                                        </a:schemeClr>
                                      </a:solidFill>
                                      <a:latin typeface="Cambria Math" panose="02040503050406030204" pitchFamily="18" charset="0"/>
                                    </a:rPr>
                                    <m:t>𝑡</m:t>
                                  </m:r>
                                </m:sup>
                              </m:sSup>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𝑑</m:t>
                                  </m:r>
                                </m:e>
                                <m:sub>
                                  <m:r>
                                    <a:rPr kumimoji="1" lang="en-US" altLang="ja-JP" b="0" i="1" smtClean="0">
                                      <a:solidFill>
                                        <a:schemeClr val="bg1">
                                          <a:lumMod val="50000"/>
                                        </a:schemeClr>
                                      </a:solidFill>
                                      <a:latin typeface="Cambria Math" panose="02040503050406030204" pitchFamily="18" charset="0"/>
                                    </a:rPr>
                                    <m:t>0</m:t>
                                  </m:r>
                                </m:sub>
                              </m:sSub>
                              <m:d>
                                <m:dPr>
                                  <m:ctrlPr>
                                    <a:rPr kumimoji="1" lang="en-US" altLang="ja-JP" b="0" i="1" smtClean="0">
                                      <a:solidFill>
                                        <a:schemeClr val="bg1">
                                          <a:lumMod val="50000"/>
                                        </a:schemeClr>
                                      </a:solidFill>
                                      <a:latin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rPr>
                                        <m:t>0</m:t>
                                      </m:r>
                                    </m:sub>
                                  </m:sSub>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𝑃𝑟</m:t>
                              </m:r>
                              <m:d>
                                <m:d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𝜋</m:t>
                                  </m:r>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𝑑</m:t>
                              </m:r>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e>
                          </m:nary>
                        </m:e>
                      </m:nary>
                    </m:oMath>
                  </m:oMathPara>
                </a14:m>
                <a:endParaRPr kumimoji="1" lang="ja-JP" altLang="en-US">
                  <a:solidFill>
                    <a:schemeClr val="bg1">
                      <a:lumMod val="50000"/>
                    </a:schemeClr>
                  </a:solidFill>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85533" y="4404892"/>
                <a:ext cx="4683142" cy="847861"/>
              </a:xfrm>
              <a:prstGeom prst="rect">
                <a:avLst/>
              </a:prstGeom>
              <a:blipFill>
                <a:blip r:embed="rId4"/>
                <a:stretch>
                  <a:fillRect t="-12058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[2]: D. Silver et al., “Deterministic Policy Gradient Algorithms”, In  </a:t>
            </a:r>
            <a:r>
              <a:rPr kumimoji="1" lang="en-US" altLang="ja-JP" sz="1200" i="1" dirty="0">
                <a:latin typeface="Cambria" panose="02040503050406030204" pitchFamily="18" charset="0"/>
              </a:rPr>
              <a:t>Proc. of 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9" name="スライド番号プレースホルダー 8">
            <a:extLst>
              <a:ext uri="{FF2B5EF4-FFF2-40B4-BE49-F238E27FC236}">
                <a16:creationId xmlns:a16="http://schemas.microsoft.com/office/drawing/2014/main" id="{E1B8A7B2-8D19-0443-A0C2-EF98916C388D}"/>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/12</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強化学習はステップ毎のコストの和に対する最適化問題</a:t>
                </a:r>
                <a:endParaRPr kumimoji="1" lang="en-US" altLang="ja-JP" dirty="0"/>
              </a:p>
              <a:p>
                <a:r>
                  <a:rPr kumimoji="1" lang="ja-JP" altLang="en-US"/>
                  <a:t>通信することを</a:t>
                </a:r>
                <a:r>
                  <a:rPr kumimoji="1" lang="en-US" altLang="ja-JP" dirty="0"/>
                  <a:t>1</a:t>
                </a:r>
                <a:r>
                  <a:rPr lang="ja-JP" altLang="en-US"/>
                  <a:t>つ</a:t>
                </a:r>
                <a:r>
                  <a:rPr kumimoji="1" lang="ja-JP" altLang="en-US"/>
                  <a:t>のステップとみなして</a:t>
                </a:r>
                <a:r>
                  <a:rPr kumimoji="1" lang="en-US" altLang="ja-JP" dirty="0"/>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kumimoji="1" lang="ja-JP" altLang="en-US"/>
                  <a:t>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a:t>本問題におけるベルマン方程式</a:t>
                </a:r>
                <a:endParaRPr kumimoji="1" lang="en-US" altLang="ja-JP" dirty="0"/>
              </a:p>
              <a:p>
                <a:endParaRPr lang="en-US" altLang="ja-JP" dirty="0"/>
              </a:p>
              <a:p>
                <a:endParaRPr kumimoji="1" lang="en-US" altLang="ja-JP" dirty="0"/>
              </a:p>
              <a:p>
                <a:pPr lvl="1"/>
                <a:r>
                  <a:rPr lang="ja-JP" altLang="en-US">
                    <a:solidFill>
                      <a:srgbClr val="FF0000"/>
                    </a:solidFill>
                  </a:rPr>
                  <a:t>次ステップ以降の価値にかかる割引率が</a:t>
                </a:r>
                <a14:m>
                  <m:oMath xmlns:m="http://schemas.openxmlformats.org/officeDocument/2006/math">
                    <m:r>
                      <a:rPr lang="ja-JP" altLang="en-US" i="1" smtClean="0">
                        <a:solidFill>
                          <a:srgbClr val="FF0000"/>
                        </a:solidFill>
                        <a:latin typeface="Cambria Math" panose="02040503050406030204" pitchFamily="18" charset="0"/>
                      </a:rPr>
                      <m:t>𝜏</m:t>
                    </m:r>
                  </m:oMath>
                </a14:m>
                <a:r>
                  <a:rPr kumimoji="1" lang="ja-JP" altLang="en-US">
                    <a:solidFill>
                      <a:srgbClr val="FF0000"/>
                    </a:solidFill>
                  </a:rPr>
                  <a:t>によって変動する</a:t>
                </a:r>
                <a:endParaRPr kumimoji="1" lang="en-US" altLang="ja-JP" dirty="0">
                  <a:solidFill>
                    <a:srgbClr val="FF0000"/>
                  </a:solidFill>
                </a:endParaRPr>
              </a:p>
              <a:p>
                <a:pPr lvl="1"/>
                <a:r>
                  <a:rPr kumimoji="1" lang="ja-JP" altLang="en-US"/>
                  <a:t>決定的方策勾配定理が使えない</a:t>
                </a:r>
              </a:p>
            </p:txBody>
          </p:sp>
        </mc:Choice>
        <mc:Fallback xmlns="">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3"/>
                <a:stretch>
                  <a:fillRect l="-598" t="-1266" b="-50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強化学習問題としての定式化</a:t>
            </a:r>
            <a:endParaRPr kumimoji="1" lang="ja-JP" altLang="en-US"/>
          </a:p>
        </p:txBody>
      </p:sp>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18657" y="197991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𝐸𝑠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𝐹𝑢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18657" y="1979912"/>
                <a:ext cx="7408503" cy="691664"/>
              </a:xfrm>
              <a:prstGeom prst="rect">
                <a:avLst/>
              </a:prstGeom>
              <a:blipFill>
                <a:blip r:embed="rId4"/>
                <a:stretch>
                  <a:fillRect t="-162963" b="-242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612707" y="2694955"/>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612707" y="2694955"/>
                <a:ext cx="6526082" cy="847861"/>
              </a:xfrm>
              <a:prstGeom prst="rect">
                <a:avLst/>
              </a:prstGeom>
              <a:blipFill>
                <a:blip r:embed="rId5"/>
                <a:stretch>
                  <a:fillRect l="-7379" t="-119118" b="-18382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982929" y="346006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695216" y="3522583"/>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695216" y="3522583"/>
                <a:ext cx="2435026" cy="369332"/>
              </a:xfrm>
              <a:prstGeom prst="rect">
                <a:avLst/>
              </a:prstGeom>
              <a:blipFill>
                <a:blip r:embed="rId6"/>
                <a:stretch>
                  <a:fillRect l="-1554"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64792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647922"/>
                <a:ext cx="6995698" cy="403765"/>
              </a:xfrm>
              <a:prstGeom prst="rect">
                <a:avLst/>
              </a:prstGeom>
              <a:blipFill>
                <a:blip r:embed="rId7"/>
                <a:stretch>
                  <a:fillRect b="-909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EF9D58CE-7ACB-8340-AC57-6BAEF4A8CBA5}"/>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/12</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a:t>
                </a:r>
                <a14:m>
                  <m:oMath xmlns:m="http://schemas.openxmlformats.org/officeDocument/2006/math">
                    <m:r>
                      <a:rPr kumimoji="1" lang="ja-JP" altLang="en-US" i="1" smtClean="0">
                        <a:latin typeface="Cambria Math" panose="02040503050406030204" pitchFamily="18" charset="0"/>
                      </a:rPr>
                      <m:t>𝜋</m:t>
                    </m:r>
                  </m:oMath>
                </a14:m>
                <a:r>
                  <a:rPr kumimoji="1" lang="ja-JP" altLang="en-US"/>
                  <a:t>で制御した時の次ステップ状態の確率密度</a:t>
                </a:r>
                <a:endParaRPr kumimoji="1"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506459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r>
                                  <a:rPr kumimoji="1" lang="en-US" altLang="ja-JP" i="1" smtClean="0">
                                    <a:solidFill>
                                      <a:schemeClr val="tx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𝑑</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0</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e>
                                </m:nary>
                              </m:e>
                            </m:nary>
                          </m:e>
                        </m:nary>
                        <m:r>
                          <a:rPr kumimoji="1" lang="en-US" altLang="ja-JP" i="1" smtClean="0">
                            <a:solidFill>
                              <a:schemeClr val="tx1"/>
                            </a:solidFill>
                            <a:latin typeface="Cambria Math" panose="02040503050406030204" pitchFamily="18" charset="0"/>
                            <a:ea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oMath>
                    </m:oMathPara>
                  </a14:m>
                  <a:endParaRPr kumimoji="1" lang="ja-JP" altLang="en-US">
                    <a:solidFill>
                      <a:schemeClr val="tx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5064592" cy="847861"/>
                </a:xfrm>
                <a:prstGeom prst="rect">
                  <a:avLst/>
                </a:prstGeom>
                <a:blipFill>
                  <a:blip r:embed="rId4"/>
                  <a:stretch>
                    <a:fillRect l="-9500"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i="1" smtClean="0">
                                <a:solidFill>
                                  <a:schemeClr val="tx1"/>
                                </a:solidFill>
                                <a:latin typeface="Cambria Math" panose="02040503050406030204" pitchFamily="18" charset="0"/>
                                <a:ea typeface="Cambria Math" panose="02040503050406030204" pitchFamily="18" charset="0"/>
                              </a:rPr>
                              <m:t>𝑒</m:t>
                            </m:r>
                          </m:e>
                          <m:sup>
                            <m:r>
                              <a:rPr kumimoji="1" lang="en-US" altLang="ja-JP" i="1" smtClean="0">
                                <a:solidFill>
                                  <a:schemeClr val="tx1"/>
                                </a:solidFill>
                                <a:latin typeface="Cambria Math" panose="02040503050406030204" pitchFamily="18" charset="0"/>
                                <a:ea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b="0" i="1" smtClean="0">
                                    <a:solidFill>
                                      <a:schemeClr val="tx1"/>
                                    </a:solidFill>
                                    <a:latin typeface="Cambria Math" panose="02040503050406030204" pitchFamily="18" charset="0"/>
                                    <a:ea typeface="Cambria Math" panose="02040503050406030204" pitchFamily="18" charset="0"/>
                                  </a:rPr>
                                  <m:t>𝑎</m:t>
                                </m:r>
                              </m:sub>
                            </m:sSub>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𝑄</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lang="en-US" altLang="ja-JP" i="1">
                                    <a:solidFill>
                                      <a:schemeClr val="tx1"/>
                                    </a:solidFill>
                                    <a:latin typeface="Cambria Math" panose="02040503050406030204" pitchFamily="18" charset="0"/>
                                    <a:ea typeface="Cambria Math" panose="02040503050406030204" pitchFamily="18" charset="0"/>
                                  </a:rPr>
                                </m:ctrlPr>
                              </m:dPr>
                              <m:e>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𝑠</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𝑎</m:t>
                                </m:r>
                              </m:e>
                            </m:d>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m:t>
                                </m:r>
                              </m:e>
                              <m:sub>
                                <m:r>
                                  <a:rPr lang="en-US" altLang="ja-JP" b="0" i="1" smtClean="0">
                                    <a:solidFill>
                                      <a:schemeClr val="tx1"/>
                                    </a:solidFill>
                                    <a:latin typeface="Cambria Math" panose="02040503050406030204" pitchFamily="18" charset="0"/>
                                    <a:ea typeface="Cambria Math" panose="02040503050406030204" pitchFamily="18" charset="0"/>
                                  </a:rPr>
                                  <m:t>𝑎</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𝛼𝜏</m:t>
                                </m:r>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𝑉</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ECD71AB0-094E-534F-8390-7B03718AD4A9}"/>
              </a:ext>
            </a:extLst>
          </p:cNvPr>
          <p:cNvSpPr txBox="1"/>
          <p:nvPr/>
        </p:nvSpPr>
        <p:spPr>
          <a:xfrm>
            <a:off x="4114800" y="2974769"/>
            <a:ext cx="65" cy="276999"/>
          </a:xfrm>
          <a:prstGeom prst="rect">
            <a:avLst/>
          </a:prstGeom>
          <a:noFill/>
        </p:spPr>
        <p:txBody>
          <a:bodyPr wrap="none" lIns="0" tIns="0" rIns="0" bIns="0" rtlCol="0">
            <a:spAutoFit/>
          </a:bodyPr>
          <a:lstStyle/>
          <a:p>
            <a:pPr algn="l"/>
            <a:endParaRPr kumimoji="1" lang="ja-JP" altLang="en-US">
              <a:latin typeface="Cambria" panose="02040503050406030204" pitchFamily="18" charset="0"/>
            </a:endParaRPr>
          </a:p>
        </p:txBody>
      </p:sp>
      <p:sp>
        <p:nvSpPr>
          <p:cNvPr id="7" name="スライド番号プレースホルダー 6">
            <a:extLst>
              <a:ext uri="{FF2B5EF4-FFF2-40B4-BE49-F238E27FC236}">
                <a16:creationId xmlns:a16="http://schemas.microsoft.com/office/drawing/2014/main" id="{4A0DF37E-6163-7E4F-9BF7-597D8E8D43F1}"/>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/12</a:t>
            </a:r>
            <a:endParaRPr kumimoji="1" lang="en-US" altLang="ja-JP" dirty="0"/>
          </a:p>
        </p:txBody>
      </p:sp>
    </p:spTree>
    <p:extLst>
      <p:ext uri="{BB962C8B-B14F-4D97-AF65-F5344CB8AC3E}">
        <p14:creationId xmlns:p14="http://schemas.microsoft.com/office/powerpoint/2010/main" val="246523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483636"/>
              </a:xfrm>
            </p:spPr>
            <p:txBody>
              <a:bodyPr>
                <a:normAutofit/>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lang="en-US" altLang="ja-JP">
                        <a:latin typeface="Cambria Math" panose="02040503050406030204" pitchFamily="18" charset="0"/>
                      </a:rPr>
                      <m:t>Pr</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rPr>
                      <m:t>)</m:t>
                    </m:r>
                  </m:oMath>
                </a14:m>
                <a:r>
                  <a:rPr lang="en-US" altLang="ja-JP" dirty="0"/>
                  <a:t>: </a:t>
                </a:r>
                <a14:m>
                  <m:oMath xmlns:m="http://schemas.openxmlformats.org/officeDocument/2006/math">
                    <m:r>
                      <a:rPr lang="en-US" altLang="ja-JP" i="1">
                        <a:latin typeface="Cambria Math" panose="02040503050406030204" pitchFamily="18" charset="0"/>
                      </a:rPr>
                      <m:t>𝑠</m:t>
                    </m:r>
                  </m:oMath>
                </a14:m>
                <a:r>
                  <a:rPr lang="ja-JP" altLang="en-US"/>
                  <a:t>から</a:t>
                </a:r>
                <a14:m>
                  <m:oMath xmlns:m="http://schemas.openxmlformats.org/officeDocument/2006/math">
                    <m:r>
                      <a:rPr lang="ja-JP" altLang="en-US" i="1">
                        <a:latin typeface="Cambria Math" panose="02040503050406030204" pitchFamily="18" charset="0"/>
                      </a:rPr>
                      <m:t>𝜋</m:t>
                    </m:r>
                  </m:oMath>
                </a14:m>
                <a:r>
                  <a:rPr lang="ja-JP" altLang="en-US"/>
                  <a:t>で制御した時の次ステップ状態の確率密度</a:t>
                </a:r>
                <a:endParaRPr lang="en-US" altLang="ja-JP" dirty="0"/>
              </a:p>
              <a:p>
                <a:pPr lvl="4"/>
                <a:endParaRPr kumimoji="1" lang="en-US" altLang="ja-JP" dirty="0"/>
              </a:p>
              <a:p>
                <a:r>
                  <a:rPr kumimoji="1" lang="ja-JP" altLang="en-US"/>
                  <a:t>右辺は</a:t>
                </a:r>
                <a:r>
                  <a:rPr lang="en-US" altLang="ja-JP" dirty="0"/>
                  <a:t>, </a:t>
                </a:r>
                <a:r>
                  <a:rPr lang="ja-JP" altLang="en-US"/>
                  <a:t>制御パス毎に計算される</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𝑖</m:t>
                        </m:r>
                        <m:r>
                          <a:rPr lang="en-US" altLang="ja-JP" i="1">
                            <a:solidFill>
                              <a:srgbClr val="FF0000"/>
                            </a:solidFill>
                            <a:latin typeface="Cambria Math" panose="02040503050406030204" pitchFamily="18" charset="0"/>
                          </a:rPr>
                          <m:t>=0</m:t>
                        </m:r>
                      </m:sub>
                      <m:sup>
                        <m:r>
                          <a:rPr lang="en-US" altLang="ja-JP" i="1">
                            <a:solidFill>
                              <a:srgbClr val="FF0000"/>
                            </a:solidFill>
                            <a:latin typeface="Cambria Math" panose="02040503050406030204" pitchFamily="18" charset="0"/>
                            <a:ea typeface="Cambria Math" panose="02040503050406030204" pitchFamily="18" charset="0"/>
                          </a:rPr>
                          <m:t>∞</m:t>
                        </m:r>
                      </m:sup>
                      <m:e>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𝑒</m:t>
                            </m:r>
                          </m:e>
                          <m:sup>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𝛼</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i="1" smtClean="0">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m:t>
                            </m:r>
                          </m:e>
                        </m:d>
                      </m:e>
                    </m:nary>
                  </m:oMath>
                </a14:m>
                <a:r>
                  <a:rPr kumimoji="1" lang="ja-JP" altLang="en-US"/>
                  <a:t>の</a:t>
                </a:r>
                <a:r>
                  <a:rPr kumimoji="1" lang="ja-JP" altLang="en-US">
                    <a:solidFill>
                      <a:schemeClr val="accent1"/>
                    </a:solidFill>
                  </a:rPr>
                  <a:t>期待値</a:t>
                </a:r>
                <a:endParaRPr kumimoji="1" lang="en-US" altLang="ja-JP" dirty="0">
                  <a:solidFill>
                    <a:schemeClr val="accent1"/>
                  </a:solidFill>
                </a:endParaRPr>
              </a:p>
              <a:p>
                <a:pPr lvl="1">
                  <a:lnSpc>
                    <a:spcPct val="120000"/>
                  </a:lnSpc>
                </a:pPr>
                <a:r>
                  <a:rPr lang="ja-JP" altLang="en-US"/>
                  <a:t>無限個の初期状態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0</m:t>
                        </m:r>
                      </m:sub>
                    </m:sSub>
                  </m:oMath>
                </a14:m>
                <a:r>
                  <a:rPr lang="ja-JP" altLang="en-US"/>
                  <a:t>に対し</a:t>
                </a:r>
                <a:r>
                  <a:rPr lang="en-US" altLang="ja-JP" dirty="0"/>
                  <a:t>, </a:t>
                </a:r>
                <a:r>
                  <a:rPr lang="ja-JP" altLang="en-US"/>
                  <a:t>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から無限本の制御パスをとり</a:t>
                </a:r>
                <a:r>
                  <a:rPr lang="en-US" altLang="ja-JP" dirty="0"/>
                  <a:t>, </a:t>
                </a:r>
                <a:r>
                  <a:rPr lang="ja-JP" altLang="en-US"/>
                  <a:t>それぞれのパスで計算した</a:t>
                </a:r>
                <a14:m>
                  <m:oMath xmlns:m="http://schemas.openxmlformats.org/officeDocument/2006/math">
                    <m:r>
                      <a:rPr lang="en-US" altLang="ja-JP" i="1" smtClean="0">
                        <a:latin typeface="Cambria Math" panose="02040503050406030204" pitchFamily="18" charset="0"/>
                      </a:rPr>
                      <m:t>𝐺</m:t>
                    </m:r>
                  </m:oMath>
                </a14:m>
                <a:r>
                  <a:rPr lang="ja-JP" altLang="en-US"/>
                  <a:t>を平均すればいい</a:t>
                </a:r>
                <a:endParaRPr lang="en-US" altLang="ja-JP" dirty="0"/>
              </a:p>
              <a:p>
                <a:pPr lvl="1">
                  <a:lnSpc>
                    <a:spcPct val="120000"/>
                  </a:lnSpc>
                </a:pPr>
                <a:r>
                  <a:rPr lang="ja-JP" altLang="en-US"/>
                  <a:t>方策更新ごとにデータを取るのは非現実的</a:t>
                </a:r>
                <a:endParaRPr lang="en-US" altLang="ja-JP" dirty="0"/>
              </a:p>
              <a:p>
                <a:pPr marL="457200" lvl="1" indent="0">
                  <a:lnSpc>
                    <a:spcPct val="130000"/>
                  </a:lnSpc>
                  <a:buNone/>
                </a:pPr>
                <a:endParaRPr kumimoji="1"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483636"/>
              </a:xfrm>
              <a:blipFill>
                <a:blip r:embed="rId2"/>
                <a:stretch>
                  <a:fillRect l="-598" t="-115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506459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solidFill>
                                  <a:srgbClr val="FF0000"/>
                                </a:solidFill>
                                <a:latin typeface="Cambria Math" panose="02040503050406030204" pitchFamily="18" charset="0"/>
                              </a:rPr>
                            </m:ctrlPr>
                          </m:naryPr>
                          <m:sub>
                            <m:r>
                              <m:rPr>
                                <m:brk m:alnAt="23"/>
                              </m:rPr>
                              <a:rPr kumimoji="1" lang="en-US" altLang="ja-JP" b="0" i="1" smtClean="0">
                                <a:solidFill>
                                  <a:srgbClr val="FF0000"/>
                                </a:solidFill>
                                <a:latin typeface="Cambria Math" panose="02040503050406030204" pitchFamily="18" charset="0"/>
                              </a:rPr>
                              <m:t>𝑖</m:t>
                            </m:r>
                            <m:r>
                              <a:rPr kumimoji="1" lang="en-US" altLang="ja-JP" b="0" i="1" smtClean="0">
                                <a:solidFill>
                                  <a:srgbClr val="FF0000"/>
                                </a:solidFill>
                                <a:latin typeface="Cambria Math" panose="02040503050406030204" pitchFamily="18" charset="0"/>
                              </a:rPr>
                              <m:t>=0</m:t>
                            </m:r>
                          </m:sub>
                          <m:sup>
                            <m:r>
                              <a:rPr kumimoji="1" lang="en-US" altLang="ja-JP" i="1" smtClean="0">
                                <a:solidFill>
                                  <a:srgbClr val="FF0000"/>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r>
                                  <a:rPr kumimoji="1" lang="en-US" altLang="ja-JP" i="1" smtClean="0">
                                    <a:solidFill>
                                      <a:schemeClr val="accent1"/>
                                    </a:solidFill>
                                    <a:latin typeface="Cambria Math" panose="02040503050406030204" pitchFamily="18" charset="0"/>
                                    <a:ea typeface="Cambria Math" panose="02040503050406030204" pitchFamily="18" charset="0"/>
                                  </a:rPr>
                                  <m:t>⋯</m:t>
                                </m:r>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sSub>
                                      <m:sSubPr>
                                        <m:ctrlPr>
                                          <a:rPr kumimoji="1" lang="en-US" altLang="ja-JP"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𝑑</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sSub>
                                      <m:sSubPr>
                                        <m:ctrlPr>
                                          <a:rPr kumimoji="1" lang="en-US" altLang="ja-JP" b="0"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𝑠</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rPr>
                                          <m:t>𝑠</m:t>
                                        </m:r>
                                      </m:e>
                                      <m:sub>
                                        <m:r>
                                          <a:rPr kumimoji="1" lang="en-US" altLang="ja-JP" i="1">
                                            <a:solidFill>
                                              <a:schemeClr val="accent1"/>
                                            </a:solidFill>
                                            <a:latin typeface="Cambria Math" panose="02040503050406030204" pitchFamily="18" charset="0"/>
                                          </a:rPr>
                                          <m:t>0</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smtClean="0">
                                        <a:solidFill>
                                          <a:schemeClr val="accent1"/>
                                        </a:solidFill>
                                        <a:latin typeface="Cambria Math" panose="02040503050406030204" pitchFamily="18" charset="0"/>
                                      </a:rPr>
                                      <m:t>)</m:t>
                                    </m:r>
                                  </m:e>
                                </m:nary>
                              </m:e>
                            </m:nary>
                          </m:e>
                        </m:nary>
                        <m:r>
                          <a:rPr kumimoji="1" lang="en-US" altLang="ja-JP" i="1" smtClean="0">
                            <a:solidFill>
                              <a:schemeClr val="accent1"/>
                            </a:solidFill>
                            <a:latin typeface="Cambria Math" panose="02040503050406030204" pitchFamily="18" charset="0"/>
                            <a:ea typeface="Cambria Math" panose="02040503050406030204" pitchFamily="18" charset="0"/>
                          </a:rPr>
                          <m:t>⋯</m:t>
                        </m:r>
                        <m:r>
                          <m:rPr>
                            <m:sty m:val="p"/>
                          </m:rPr>
                          <a:rPr kumimoji="1" lang="en-US" altLang="ja-JP" smtClean="0">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𝑖</m:t>
                            </m:r>
                            <m:r>
                              <a:rPr kumimoji="1" lang="en-US" altLang="ja-JP" i="1">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𝑖</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oMath>
                    </m:oMathPara>
                  </a14:m>
                  <a:endParaRPr kumimoji="1" lang="ja-JP" altLang="en-US">
                    <a:solidFill>
                      <a:schemeClr val="accent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5064592" cy="847861"/>
                </a:xfrm>
                <a:prstGeom prst="rect">
                  <a:avLst/>
                </a:prstGeom>
                <a:blipFill>
                  <a:blip r:embed="rId4"/>
                  <a:stretch>
                    <a:fillRect l="-9500"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i="1" smtClean="0">
                                <a:solidFill>
                                  <a:srgbClr val="FF0000"/>
                                </a:solidFill>
                                <a:latin typeface="Cambria Math" panose="02040503050406030204" pitchFamily="18" charset="0"/>
                                <a:ea typeface="Cambria Math" panose="02040503050406030204" pitchFamily="18" charset="0"/>
                              </a:rPr>
                              <m:t>𝑒</m:t>
                            </m:r>
                          </m:e>
                          <m:sup>
                            <m:r>
                              <a:rPr kumimoji="1" lang="en-US" altLang="ja-JP" i="1" smtClean="0">
                                <a:solidFill>
                                  <a:srgbClr val="FF0000"/>
                                </a:solidFill>
                                <a:latin typeface="Cambria Math" panose="02040503050406030204" pitchFamily="18" charset="0"/>
                                <a:ea typeface="Cambria Math" panose="02040503050406030204" pitchFamily="18" charset="0"/>
                              </a:rPr>
                              <m:t>−</m:t>
                            </m:r>
                            <m:r>
                              <a:rPr kumimoji="1" lang="en-US" altLang="ja-JP" i="1" smtClean="0">
                                <a:solidFill>
                                  <a:srgbClr val="FF0000"/>
                                </a:solidFill>
                                <a:latin typeface="Cambria Math" panose="02040503050406030204" pitchFamily="18" charset="0"/>
                                <a:ea typeface="Cambria Math" panose="02040503050406030204" pitchFamily="18" charset="0"/>
                              </a:rPr>
                              <m:t>𝛼</m:t>
                            </m:r>
                            <m:sSub>
                              <m:sSubPr>
                                <m:ctrlPr>
                                  <a:rPr kumimoji="1" lang="en-US" altLang="ja-JP"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𝑡</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b="0" i="1" smtClean="0">
                                    <a:solidFill>
                                      <a:srgbClr val="FF0000"/>
                                    </a:solidFill>
                                    <a:latin typeface="Cambria Math" panose="02040503050406030204" pitchFamily="18" charset="0"/>
                                    <a:ea typeface="Cambria Math" panose="02040503050406030204" pitchFamily="18" charset="0"/>
                                  </a:rPr>
                                  <m:t>𝑎</m:t>
                                </m:r>
                              </m:sub>
                            </m:sSub>
                            <m:sSup>
                              <m:sSupPr>
                                <m:ctrlPr>
                                  <a:rPr lang="en-US" altLang="ja-JP" i="1">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𝑠</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𝑎</m:t>
                                </m:r>
                              </m:e>
                            </m:d>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m:t>
                                </m:r>
                              </m:e>
                              <m:sub>
                                <m:r>
                                  <a:rPr lang="en-US" altLang="ja-JP" b="0" i="1" smtClean="0">
                                    <a:solidFill>
                                      <a:srgbClr val="FF0000"/>
                                    </a:solidFill>
                                    <a:latin typeface="Cambria Math" panose="02040503050406030204" pitchFamily="18" charset="0"/>
                                    <a:ea typeface="Cambria Math" panose="02040503050406030204" pitchFamily="18" charset="0"/>
                                  </a:rPr>
                                  <m:t>𝑎</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b>
                            </m:sSub>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p>
                              <m:sSupPr>
                                <m:ctrlPr>
                                  <a:rPr kumimoji="1" lang="en-US" altLang="ja-JP" i="1">
                                    <a:solidFill>
                                      <a:srgbClr val="FF0000"/>
                                    </a:solidFill>
                                    <a:latin typeface="Cambria Math" panose="02040503050406030204" pitchFamily="18" charset="0"/>
                                    <a:ea typeface="Cambria Math" panose="02040503050406030204" pitchFamily="18" charset="0"/>
                                  </a:rPr>
                                </m:ctrlPr>
                              </m:sSupPr>
                              <m:e>
                                <m:r>
                                  <a:rPr kumimoji="1" lang="en-US" altLang="ja-JP" i="1">
                                    <a:solidFill>
                                      <a:srgbClr val="FF0000"/>
                                    </a:solidFill>
                                    <a:latin typeface="Cambria Math" panose="02040503050406030204" pitchFamily="18" charset="0"/>
                                    <a:ea typeface="Cambria Math" panose="02040503050406030204" pitchFamily="18" charset="0"/>
                                  </a:rPr>
                                  <m:t>𝑒</m:t>
                                </m:r>
                              </m:e>
                              <m:sup>
                                <m:r>
                                  <a:rPr kumimoji="1" lang="en-US" altLang="ja-JP" i="1">
                                    <a:solidFill>
                                      <a:srgbClr val="FF0000"/>
                                    </a:solidFill>
                                    <a:latin typeface="Cambria Math" panose="02040503050406030204" pitchFamily="18" charset="0"/>
                                    <a:ea typeface="Cambria Math" panose="02040503050406030204" pitchFamily="18" charset="0"/>
                                  </a:rPr>
                                  <m:t>−</m:t>
                                </m:r>
                                <m:r>
                                  <a:rPr kumimoji="1" lang="en-US" altLang="ja-JP" i="1">
                                    <a:solidFill>
                                      <a:srgbClr val="FF0000"/>
                                    </a:solidFill>
                                    <a:latin typeface="Cambria Math" panose="02040503050406030204" pitchFamily="18" charset="0"/>
                                    <a:ea typeface="Cambria Math" panose="02040503050406030204" pitchFamily="18" charset="0"/>
                                  </a:rPr>
                                  <m:t>𝛼𝜏</m:t>
                                </m:r>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𝑉</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r>
                                      <a:rPr kumimoji="1" lang="en-US" altLang="ja-JP" b="0" i="1" smtClean="0">
                                        <a:solidFill>
                                          <a:srgbClr val="FF0000"/>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9A69BB60-BF36-9F46-9784-3A0CA5AF26E2}"/>
              </a:ext>
            </a:extLst>
          </p:cNvPr>
          <p:cNvSpPr>
            <a:spLocks noGrp="1"/>
          </p:cNvSpPr>
          <p:nvPr>
            <p:ph type="sldNum" sz="quarter" idx="12"/>
          </p:nvPr>
        </p:nvSpPr>
        <p:spPr/>
        <p:txBody>
          <a:bodyPr/>
          <a:lstStyle/>
          <a:p>
            <a:r>
              <a:rPr kumimoji="1" lang="en-US" altLang="ja-JP" dirty="0"/>
              <a:t>7/12</a:t>
            </a:r>
          </a:p>
        </p:txBody>
      </p:sp>
    </p:spTree>
    <p:extLst>
      <p:ext uri="{BB962C8B-B14F-4D97-AF65-F5344CB8AC3E}">
        <p14:creationId xmlns:p14="http://schemas.microsoft.com/office/powerpoint/2010/main" val="26522243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61448</TotalTime>
  <Words>1426</Words>
  <Application>Microsoft Macintosh PowerPoint</Application>
  <PresentationFormat>画面に合わせる (4:3)</PresentationFormat>
  <Paragraphs>302</Paragraphs>
  <Slides>19</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Arial</vt:lpstr>
      <vt:lpstr>Calibri</vt:lpstr>
      <vt:lpstr>Cambria</vt:lpstr>
      <vt:lpstr>Cambria Math</vt:lpstr>
      <vt:lpstr>Century</vt:lpstr>
      <vt:lpstr>Office テーマ</vt:lpstr>
      <vt:lpstr>セルフトリガー制御に対する 深層強化学習</vt:lpstr>
      <vt:lpstr>フィードバック制御と連続時間システム</vt:lpstr>
      <vt:lpstr>セルフトリガー制御における先行研究</vt:lpstr>
      <vt:lpstr>最適セルフトリガー制御問題の定式化</vt:lpstr>
      <vt:lpstr>準備: 強化学習とは</vt:lpstr>
      <vt:lpstr>準備: 方策勾配型(深層)強化学習</vt:lpstr>
      <vt:lpstr>強化学習問題としての定式化</vt:lpstr>
      <vt:lpstr>本研究での主結果</vt:lpstr>
      <vt:lpstr>本研究での主結果</vt:lpstr>
      <vt:lpstr>方策勾配の近似計算に対する提案手法</vt:lpstr>
      <vt:lpstr>計算に用いるQ関数</vt:lpstr>
      <vt:lpstr>数値実験</vt:lpstr>
      <vt:lpstr>数値実験の結果</vt:lpstr>
      <vt:lpstr>結論</vt:lpstr>
      <vt:lpstr>付録A: Q関数の近似</vt:lpstr>
      <vt:lpstr>付録B: モデルの設定</vt:lpstr>
      <vt:lpstr>付録C: 方策更新に伴う評価関数の履歴</vt:lpstr>
      <vt:lpstr>付録D: 数値実験 (線形システム)</vt:lpstr>
      <vt:lpstr>付録D: 数値実験の結果 (線形システム)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1168</cp:revision>
  <cp:lastPrinted>2021-02-04T06:54:43Z</cp:lastPrinted>
  <dcterms:created xsi:type="dcterms:W3CDTF">2019-05-25T02:00:40Z</dcterms:created>
  <dcterms:modified xsi:type="dcterms:W3CDTF">2021-02-08T06:34:53Z</dcterms:modified>
</cp:coreProperties>
</file>