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91" r:id="rId2"/>
    <p:sldId id="290" r:id="rId3"/>
    <p:sldId id="29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48"/>
    <p:restoredTop sz="94599"/>
  </p:normalViewPr>
  <p:slideViewPr>
    <p:cSldViewPr snapToGrid="0" snapToObjects="1">
      <p:cViewPr>
        <p:scale>
          <a:sx n="113" d="100"/>
          <a:sy n="113" d="100"/>
        </p:scale>
        <p:origin x="66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9ACC2-15F4-9549-B7EC-0A2B034E938B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2704F-7F34-5D4A-A451-26A3081CB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94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104">
            <a:extLst>
              <a:ext uri="{FF2B5EF4-FFF2-40B4-BE49-F238E27FC236}">
                <a16:creationId xmlns:a16="http://schemas.microsoft.com/office/drawing/2014/main" id="{F3338E6D-4DAA-0249-8046-AFDFBF9456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" y="0"/>
            <a:ext cx="914128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A0FD-7115-BB41-8950-17B93F275996}" type="datetime1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29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038-019D-0045-BD80-5FC1FA9BB5E4}" type="datetime1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0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3B57-AB27-9846-946B-DDDCA703A4AF}" type="datetime1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22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2">
            <a:extLst>
              <a:ext uri="{FF2B5EF4-FFF2-40B4-BE49-F238E27FC236}">
                <a16:creationId xmlns:a16="http://schemas.microsoft.com/office/drawing/2014/main" id="{705CD858-9718-9443-A370-7779DE72FB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" y="0"/>
            <a:ext cx="9142642" cy="162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" panose="020406040505050203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D954-D70D-2A40-B602-1C75785085FC}" type="datetime1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1AC4FD6-5C96-E849-854E-7800D184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4D32E6-2857-BF44-99DF-DC17CC66004E}"/>
              </a:ext>
            </a:extLst>
          </p:cNvPr>
          <p:cNvSpPr txBox="1"/>
          <p:nvPr userDrawn="1"/>
        </p:nvSpPr>
        <p:spPr>
          <a:xfrm>
            <a:off x="6880860" y="571500"/>
            <a:ext cx="19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" panose="02040503050406030204" pitchFamily="18" charset="0"/>
              </a:rPr>
              <a:t>M2 </a:t>
            </a:r>
            <a:r>
              <a:rPr kumimoji="1" lang="en-US" altLang="ja-JP" dirty="0" err="1">
                <a:latin typeface="Cambria" panose="02040503050406030204" pitchFamily="18" charset="0"/>
              </a:rPr>
              <a:t>Ibuki</a:t>
            </a:r>
            <a:r>
              <a:rPr kumimoji="1" lang="en-US" altLang="ja-JP" dirty="0">
                <a:latin typeface="Cambria" panose="02040503050406030204" pitchFamily="18" charset="0"/>
              </a:rPr>
              <a:t> Takeuchi</a:t>
            </a:r>
            <a:endParaRPr kumimoji="1" lang="ja-JP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54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B654-3D09-EB47-B697-FEE542FAB7BC}" type="datetime1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F77F-9A1E-2F4E-B18F-89CF5AB08D8A}" type="datetime1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91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3064-3575-234E-8615-43CF0ED9B9D6}" type="datetime1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47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2BC4-5781-3E48-99E9-E7616B7BC768}" type="datetime1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62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6AA1-AEB3-D841-89B7-5AA385270B6E}" type="datetime1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12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A2E2-045B-C44C-9319-D9092596B9E2}" type="datetime1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41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93B1-A96C-294B-94D2-12CE2E527202}" type="datetime1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33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572" y="1103023"/>
            <a:ext cx="8480182" cy="500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  <a:r>
              <a:rPr lang="en-US" altLang="ja-JP" dirty="0"/>
              <a:t> 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088BC-651C-1A42-B27D-81F87A05AFC9}" type="datetime1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52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835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80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accent1">
              <a:lumMod val="50000"/>
            </a:schemeClr>
          </a:solidFill>
          <a:latin typeface="Century" panose="02040604050505020304" pitchFamily="18" charset="0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4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9F66110-CDE6-F24F-BDD2-8BE4BC63B9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Consider about RL for stabilizable system</a:t>
                </a:r>
              </a:p>
              <a:p>
                <a:pPr marL="457200" lvl="1" indent="0">
                  <a:buNone/>
                </a:pPr>
                <a:endParaRPr kumimoji="1"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kumimoji="1"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kumimoji="1"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lvl="1"/>
                <a:r>
                  <a:rPr kumimoji="1" lang="en-US" altLang="ja-JP" dirty="0"/>
                  <a:t>Find optimal feedback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pPr lvl="2"/>
                <a:r>
                  <a:rPr lang="en-US" altLang="ja-JP" dirty="0"/>
                  <a:t>Unknown : system and cost matrix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ja-JP" dirty="0"/>
              </a:p>
              <a:p>
                <a:pPr lvl="2"/>
                <a:r>
                  <a:rPr lang="en-US" altLang="ja-JP" dirty="0"/>
                  <a:t>Known : instantaneous cost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, and state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kumimoji="1" lang="en-US" altLang="ja-JP" dirty="0"/>
                  <a:t>Since RL needs exploration</a:t>
                </a:r>
                <a:r>
                  <a:rPr lang="en-US" altLang="ja-JP" dirty="0"/>
                  <a:t>, we add exploration noise to input like 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𝐾𝑥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altLang="ja-JP" b="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ja-JP" dirty="0"/>
                  <a:t>But in uncontrollable case, enough exploration cannot be done</a:t>
                </a:r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9F66110-CDE6-F24F-BDD2-8BE4BC63B9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680152E-0ADE-3A43-BE9B-A6F3498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D954-D70D-2A40-B602-1C75785085FC}" type="datetime1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8AE6FA9-026F-6741-83AA-FC8EF24E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331C1F-B02B-674D-BC2E-54BB17F2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角丸四角形 5">
                <a:extLst>
                  <a:ext uri="{FF2B5EF4-FFF2-40B4-BE49-F238E27FC236}">
                    <a16:creationId xmlns:a16="http://schemas.microsoft.com/office/drawing/2014/main" id="{51E095C0-4913-314C-A940-9F9C49AAC247}"/>
                  </a:ext>
                </a:extLst>
              </p:cNvPr>
              <p:cNvSpPr/>
              <p:nvPr/>
            </p:nvSpPr>
            <p:spPr>
              <a:xfrm>
                <a:off x="1434632" y="1796863"/>
                <a:ext cx="1310239" cy="767660"/>
              </a:xfrm>
              <a:prstGeom prst="round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角丸四角形 5">
                <a:extLst>
                  <a:ext uri="{FF2B5EF4-FFF2-40B4-BE49-F238E27FC236}">
                    <a16:creationId xmlns:a16="http://schemas.microsoft.com/office/drawing/2014/main" id="{51E095C0-4913-314C-A940-9F9C49AAC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632" y="1796863"/>
                <a:ext cx="1310239" cy="7676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角丸四角形 6">
                <a:extLst>
                  <a:ext uri="{FF2B5EF4-FFF2-40B4-BE49-F238E27FC236}">
                    <a16:creationId xmlns:a16="http://schemas.microsoft.com/office/drawing/2014/main" id="{E6424B75-8D68-6049-948C-BFE0F69035F6}"/>
                  </a:ext>
                </a:extLst>
              </p:cNvPr>
              <p:cNvSpPr/>
              <p:nvPr/>
            </p:nvSpPr>
            <p:spPr>
              <a:xfrm>
                <a:off x="1809942" y="3148640"/>
                <a:ext cx="578675" cy="509979"/>
              </a:xfrm>
              <a:prstGeom prst="round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角丸四角形 6">
                <a:extLst>
                  <a:ext uri="{FF2B5EF4-FFF2-40B4-BE49-F238E27FC236}">
                    <a16:creationId xmlns:a16="http://schemas.microsoft.com/office/drawing/2014/main" id="{E6424B75-8D68-6049-948C-BFE0F69035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942" y="3148640"/>
                <a:ext cx="578675" cy="50997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カギ線コネクタ 7">
            <a:extLst>
              <a:ext uri="{FF2B5EF4-FFF2-40B4-BE49-F238E27FC236}">
                <a16:creationId xmlns:a16="http://schemas.microsoft.com/office/drawing/2014/main" id="{3410206E-48AD-324D-843D-0910CC890BAE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H="1" flipV="1">
            <a:off x="1434632" y="2180692"/>
            <a:ext cx="375310" cy="1222937"/>
          </a:xfrm>
          <a:prstGeom prst="bentConnector3">
            <a:avLst>
              <a:gd name="adj1" fmla="val -96564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カギ線コネクタ 8">
            <a:extLst>
              <a:ext uri="{FF2B5EF4-FFF2-40B4-BE49-F238E27FC236}">
                <a16:creationId xmlns:a16="http://schemas.microsoft.com/office/drawing/2014/main" id="{FC6D4920-FDFB-D84E-AA09-01E69AD1415A}"/>
              </a:ext>
            </a:extLst>
          </p:cNvPr>
          <p:cNvCxnSpPr>
            <a:cxnSpLocks/>
            <a:stCxn id="7" idx="3"/>
            <a:endCxn id="6" idx="3"/>
          </p:cNvCxnSpPr>
          <p:nvPr/>
        </p:nvCxnSpPr>
        <p:spPr>
          <a:xfrm flipV="1">
            <a:off x="2388617" y="2180693"/>
            <a:ext cx="356254" cy="1222937"/>
          </a:xfrm>
          <a:prstGeom prst="bentConnector3">
            <a:avLst>
              <a:gd name="adj1" fmla="val 210673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61FC85A-8285-8C46-B5E1-EC76EA6231D7}"/>
                  </a:ext>
                </a:extLst>
              </p:cNvPr>
              <p:cNvSpPr txBox="1"/>
              <p:nvPr/>
            </p:nvSpPr>
            <p:spPr>
              <a:xfrm>
                <a:off x="1127317" y="2948352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61FC85A-8285-8C46-B5E1-EC76EA623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317" y="2948352"/>
                <a:ext cx="32637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7801B8A-08D4-8744-8DD6-4FBF9F5FACB6}"/>
                  </a:ext>
                </a:extLst>
              </p:cNvPr>
              <p:cNvSpPr txBox="1"/>
              <p:nvPr/>
            </p:nvSpPr>
            <p:spPr>
              <a:xfrm>
                <a:off x="2763928" y="2945160"/>
                <a:ext cx="3318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7801B8A-08D4-8744-8DD6-4FBF9F5FA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928" y="2945160"/>
                <a:ext cx="33188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A444CDB2-00EA-A44B-B381-029C9DAE35C4}"/>
              </a:ext>
            </a:extLst>
          </p:cNvPr>
          <p:cNvGrpSpPr/>
          <p:nvPr/>
        </p:nvGrpSpPr>
        <p:grpSpPr>
          <a:xfrm>
            <a:off x="3862987" y="2017201"/>
            <a:ext cx="2215413" cy="640896"/>
            <a:chOff x="3814236" y="2270811"/>
            <a:chExt cx="2215413" cy="640896"/>
          </a:xfrm>
        </p:grpSpPr>
        <p:sp>
          <p:nvSpPr>
            <p:cNvPr id="13" name="左中かっこ 12">
              <a:extLst>
                <a:ext uri="{FF2B5EF4-FFF2-40B4-BE49-F238E27FC236}">
                  <a16:creationId xmlns:a16="http://schemas.microsoft.com/office/drawing/2014/main" id="{1736F5B7-15C3-E740-A7D8-0412487A854A}"/>
                </a:ext>
              </a:extLst>
            </p:cNvPr>
            <p:cNvSpPr/>
            <p:nvPr/>
          </p:nvSpPr>
          <p:spPr>
            <a:xfrm>
              <a:off x="3814236" y="2270811"/>
              <a:ext cx="155448" cy="640896"/>
            </a:xfrm>
            <a:prstGeom prst="leftBrace">
              <a:avLst>
                <a:gd name="adj1" fmla="val 46620"/>
                <a:gd name="adj2" fmla="val 50000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98933F67-4A51-A843-BA6F-D88297320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48449" y="2286459"/>
              <a:ext cx="1981200" cy="6096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999529A-52D3-C24A-B178-BF4C1474FDD4}"/>
                  </a:ext>
                </a:extLst>
              </p:cNvPr>
              <p:cNvSpPr txBox="1"/>
              <p:nvPr/>
            </p:nvSpPr>
            <p:spPr>
              <a:xfrm>
                <a:off x="3862987" y="2918634"/>
                <a:ext cx="2151038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</m:oMath>
                </a14:m>
                <a:r>
                  <a:rPr kumimoji="1" lang="en-US" altLang="ja-JP" dirty="0">
                    <a:latin typeface="Century" panose="02040604050505020304" pitchFamily="18" charset="0"/>
                  </a:rPr>
                  <a:t> is stabilizable</a:t>
                </a:r>
                <a:endParaRPr kumimoji="1" lang="ja-JP" altLang="en-US">
                  <a:latin typeface="Century" panose="02040604050505020304" pitchFamily="18" charset="0"/>
                </a:endParaRP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999529A-52D3-C24A-B178-BF4C1474F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987" y="2918634"/>
                <a:ext cx="2151038" cy="390748"/>
              </a:xfrm>
              <a:prstGeom prst="rect">
                <a:avLst/>
              </a:prstGeom>
              <a:blipFill>
                <a:blip r:embed="rId8"/>
                <a:stretch>
                  <a:fillRect t="-9375" r="-1170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40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D9ECDC0-65BD-A848-9C6A-ED643CD9DA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Consider about RL for stabilizable system</a:t>
                </a:r>
              </a:p>
              <a:p>
                <a:pPr lvl="1"/>
                <a:r>
                  <a:rPr lang="en-US" altLang="ja-JP" dirty="0"/>
                  <a:t>Motivation : Optimize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</m:oMath>
                </a14:m>
                <a:r>
                  <a:rPr kumimoji="1" lang="en-US" altLang="ja-JP" dirty="0"/>
                  <a:t>, but can control only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en-US" altLang="ja-JP" dirty="0"/>
                  <a:t> (Edge).</a:t>
                </a:r>
                <a:endParaRPr kumimoji="1" lang="ja-JP" altLang="en-US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D9ECDC0-65BD-A848-9C6A-ED643CD9DA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4C6F7A-6F7D-5941-811C-9220C228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D954-D70D-2A40-B602-1C75785085FC}" type="datetime1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5CE91A-1C8B-5F45-9CED-A22250BA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9A393644-E6AA-4847-AA79-FA0A7359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角丸四角形 5">
                <a:extLst>
                  <a:ext uri="{FF2B5EF4-FFF2-40B4-BE49-F238E27FC236}">
                    <a16:creationId xmlns:a16="http://schemas.microsoft.com/office/drawing/2014/main" id="{DD9CADDB-6022-EA44-949E-8B7804EB5A76}"/>
                  </a:ext>
                </a:extLst>
              </p:cNvPr>
              <p:cNvSpPr/>
              <p:nvPr/>
            </p:nvSpPr>
            <p:spPr>
              <a:xfrm>
                <a:off x="1962804" y="2372375"/>
                <a:ext cx="914400" cy="625032"/>
              </a:xfrm>
              <a:prstGeom prst="roundRect">
                <a:avLst/>
              </a:prstGeom>
              <a:solidFill>
                <a:schemeClr val="bg1">
                  <a:lumMod val="85000"/>
                  <a:alpha val="73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kumimoji="1" lang="en-US" altLang="ja-JP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角丸四角形 5">
                <a:extLst>
                  <a:ext uri="{FF2B5EF4-FFF2-40B4-BE49-F238E27FC236}">
                    <a16:creationId xmlns:a16="http://schemas.microsoft.com/office/drawing/2014/main" id="{DD9CADDB-6022-EA44-949E-8B7804EB5A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804" y="2372375"/>
                <a:ext cx="914400" cy="62503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角丸四角形 6">
                <a:extLst>
                  <a:ext uri="{FF2B5EF4-FFF2-40B4-BE49-F238E27FC236}">
                    <a16:creationId xmlns:a16="http://schemas.microsoft.com/office/drawing/2014/main" id="{5377E828-259B-E847-9130-3DDD501CC042}"/>
                  </a:ext>
                </a:extLst>
              </p:cNvPr>
              <p:cNvSpPr/>
              <p:nvPr/>
            </p:nvSpPr>
            <p:spPr>
              <a:xfrm>
                <a:off x="2130637" y="3325787"/>
                <a:ext cx="578734" cy="6096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角丸四角形 6">
                <a:extLst>
                  <a:ext uri="{FF2B5EF4-FFF2-40B4-BE49-F238E27FC236}">
                    <a16:creationId xmlns:a16="http://schemas.microsoft.com/office/drawing/2014/main" id="{5377E828-259B-E847-9130-3DDD501CC0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637" y="3325787"/>
                <a:ext cx="578734" cy="6096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カギ線コネクタ 7">
            <a:extLst>
              <a:ext uri="{FF2B5EF4-FFF2-40B4-BE49-F238E27FC236}">
                <a16:creationId xmlns:a16="http://schemas.microsoft.com/office/drawing/2014/main" id="{9D540D57-57FC-814C-931B-C0E9013D3495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 flipH="1">
            <a:off x="2709371" y="2684891"/>
            <a:ext cx="167833" cy="945696"/>
          </a:xfrm>
          <a:prstGeom prst="bentConnector3">
            <a:avLst>
              <a:gd name="adj1" fmla="val -239655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角丸四角形 8">
                <a:extLst>
                  <a:ext uri="{FF2B5EF4-FFF2-40B4-BE49-F238E27FC236}">
                    <a16:creationId xmlns:a16="http://schemas.microsoft.com/office/drawing/2014/main" id="{EB2F46A5-FAE0-0841-9790-4CFE19A3FDA9}"/>
                  </a:ext>
                </a:extLst>
              </p:cNvPr>
              <p:cNvSpPr/>
              <p:nvPr/>
            </p:nvSpPr>
            <p:spPr>
              <a:xfrm>
                <a:off x="2221047" y="4206258"/>
                <a:ext cx="397913" cy="365125"/>
              </a:xfrm>
              <a:prstGeom prst="round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角丸四角形 8">
                <a:extLst>
                  <a:ext uri="{FF2B5EF4-FFF2-40B4-BE49-F238E27FC236}">
                    <a16:creationId xmlns:a16="http://schemas.microsoft.com/office/drawing/2014/main" id="{EB2F46A5-FAE0-0841-9790-4CFE19A3FD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047" y="4206258"/>
                <a:ext cx="397913" cy="365125"/>
              </a:xfrm>
              <a:prstGeom prst="roundRect">
                <a:avLst/>
              </a:prstGeom>
              <a:blipFill>
                <a:blip r:embed="rId5"/>
                <a:stretch>
                  <a:fillRect l="-8824" b="-9375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カギ線コネクタ 9">
            <a:extLst>
              <a:ext uri="{FF2B5EF4-FFF2-40B4-BE49-F238E27FC236}">
                <a16:creationId xmlns:a16="http://schemas.microsoft.com/office/drawing/2014/main" id="{5D862831-BB9D-7144-8EAD-E00635065971}"/>
              </a:ext>
            </a:extLst>
          </p:cNvPr>
          <p:cNvCxnSpPr>
            <a:cxnSpLocks/>
            <a:endCxn id="9" idx="1"/>
          </p:cNvCxnSpPr>
          <p:nvPr/>
        </p:nvCxnSpPr>
        <p:spPr>
          <a:xfrm rot="10800000" flipH="1" flipV="1">
            <a:off x="2130637" y="3714439"/>
            <a:ext cx="90410" cy="674381"/>
          </a:xfrm>
          <a:prstGeom prst="bentConnector3">
            <a:avLst>
              <a:gd name="adj1" fmla="val -252848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087F84FC-DF45-AE40-88DA-7D0FAAA7C49A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618960" y="3714440"/>
            <a:ext cx="90411" cy="674381"/>
          </a:xfrm>
          <a:prstGeom prst="bentConnector3">
            <a:avLst>
              <a:gd name="adj1" fmla="val 352845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96C5F3C2-F429-1942-9EA1-E833E57F91E1}"/>
              </a:ext>
            </a:extLst>
          </p:cNvPr>
          <p:cNvSpPr/>
          <p:nvPr/>
        </p:nvSpPr>
        <p:spPr>
          <a:xfrm>
            <a:off x="1210448" y="2286185"/>
            <a:ext cx="2419109" cy="170997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863B1CB-72CE-0B4E-9049-1502D0CDEF35}"/>
                  </a:ext>
                </a:extLst>
              </p:cNvPr>
              <p:cNvSpPr txBox="1"/>
              <p:nvPr/>
            </p:nvSpPr>
            <p:spPr>
              <a:xfrm>
                <a:off x="1569537" y="4102698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863B1CB-72CE-0B4E-9049-1502D0CDE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37" y="4102698"/>
                <a:ext cx="32637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FBF5FC2-BDD8-2144-BF6E-FF410BB21876}"/>
                  </a:ext>
                </a:extLst>
              </p:cNvPr>
              <p:cNvSpPr txBox="1"/>
              <p:nvPr/>
            </p:nvSpPr>
            <p:spPr>
              <a:xfrm>
                <a:off x="2940077" y="4109487"/>
                <a:ext cx="3318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FBF5FC2-BDD8-2144-BF6E-FF410BB21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077" y="4109487"/>
                <a:ext cx="33188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C8351D2-0DCB-3848-B13B-CDCE1FE1CEB9}"/>
                  </a:ext>
                </a:extLst>
              </p:cNvPr>
              <p:cNvSpPr txBox="1"/>
              <p:nvPr/>
            </p:nvSpPr>
            <p:spPr>
              <a:xfrm>
                <a:off x="1210448" y="2376710"/>
                <a:ext cx="671466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C8351D2-0DCB-3848-B13B-CDCE1FE1C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448" y="2376710"/>
                <a:ext cx="671466" cy="390748"/>
              </a:xfrm>
              <a:prstGeom prst="rect">
                <a:avLst/>
              </a:prstGeom>
              <a:blipFill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CF36A64C-C3BC-5345-AB15-107B1DFBB32B}"/>
                  </a:ext>
                </a:extLst>
              </p:cNvPr>
              <p:cNvSpPr txBox="1"/>
              <p:nvPr/>
            </p:nvSpPr>
            <p:spPr>
              <a:xfrm>
                <a:off x="4376124" y="3082142"/>
                <a:ext cx="1967911" cy="555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CF36A64C-C3BC-5345-AB15-107B1DFBB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124" y="3082142"/>
                <a:ext cx="1967911" cy="5550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818EEEA-2F85-7140-ADC7-82B0B4A8E570}"/>
                  </a:ext>
                </a:extLst>
              </p:cNvPr>
              <p:cNvSpPr txBox="1"/>
              <p:nvPr/>
            </p:nvSpPr>
            <p:spPr>
              <a:xfrm>
                <a:off x="4607709" y="3579324"/>
                <a:ext cx="3745256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en-US" altLang="ja-JP" dirty="0">
                    <a:latin typeface="Century" panose="02040604050505020304" pitchFamily="18" charset="0"/>
                  </a:rPr>
                  <a:t>uncontrollable (but stabilize)</a:t>
                </a: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818EEEA-2F85-7140-ADC7-82B0B4A8E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709" y="3579324"/>
                <a:ext cx="3745256" cy="391902"/>
              </a:xfrm>
              <a:prstGeom prst="rect">
                <a:avLst/>
              </a:prstGeom>
              <a:blipFill>
                <a:blip r:embed="rId10"/>
                <a:stretch>
                  <a:fillRect t="-9375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BBC434F-A78C-984F-B584-FA9E29F7C8B6}"/>
                  </a:ext>
                </a:extLst>
              </p:cNvPr>
              <p:cNvSpPr txBox="1"/>
              <p:nvPr/>
            </p:nvSpPr>
            <p:spPr>
              <a:xfrm>
                <a:off x="4607709" y="3932909"/>
                <a:ext cx="1854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en-US" altLang="ja-JP" dirty="0">
                    <a:latin typeface="Century" panose="02040604050505020304" pitchFamily="18" charset="0"/>
                  </a:rPr>
                  <a:t>controllable</a:t>
                </a:r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BBC434F-A78C-984F-B584-FA9E29F7C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709" y="3932909"/>
                <a:ext cx="1854547" cy="369332"/>
              </a:xfrm>
              <a:prstGeom prst="rect">
                <a:avLst/>
              </a:prstGeom>
              <a:blipFill>
                <a:blip r:embed="rId11"/>
                <a:stretch>
                  <a:fillRect t="-10000" r="-1361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60B1273-A0C5-2F4E-ABB5-9FA4E64B27B9}"/>
                  </a:ext>
                </a:extLst>
              </p:cNvPr>
              <p:cNvSpPr txBox="1"/>
              <p:nvPr/>
            </p:nvSpPr>
            <p:spPr>
              <a:xfrm>
                <a:off x="4359013" y="2343046"/>
                <a:ext cx="4159216" cy="635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𝑅𝑥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 +</m:t>
                                  </m:r>
                                  <m:sSup>
                                    <m:sSup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𝑄𝑢</m:t>
                                  </m:r>
                                </m:e>
                              </m:d>
                            </m:e>
                          </m:nary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func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𝐾𝑥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60B1273-A0C5-2F4E-ABB5-9FA4E64B2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013" y="2343046"/>
                <a:ext cx="4159216" cy="635880"/>
              </a:xfrm>
              <a:prstGeom prst="rect">
                <a:avLst/>
              </a:prstGeom>
              <a:blipFill>
                <a:blip r:embed="rId12"/>
                <a:stretch>
                  <a:fillRect l="-7295" t="-144231" b="-2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BCF4E857-B1BD-D548-B19B-189663311415}"/>
              </a:ext>
            </a:extLst>
          </p:cNvPr>
          <p:cNvSpPr/>
          <p:nvPr/>
        </p:nvSpPr>
        <p:spPr>
          <a:xfrm>
            <a:off x="4376124" y="2236700"/>
            <a:ext cx="4142105" cy="8228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90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5A5E53A-AFD3-4C43-AF95-26667A6C1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Colloquium</a:t>
            </a:r>
          </a:p>
          <a:p>
            <a:pPr lvl="1"/>
            <a:r>
              <a:rPr lang="en-US" altLang="ja-JP" dirty="0"/>
              <a:t>Reinforcement Learning of LQR for stabilizable system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(If could…)</a:t>
            </a:r>
          </a:p>
          <a:p>
            <a:r>
              <a:rPr lang="en-US" altLang="ja-JP" dirty="0"/>
              <a:t>Also talk about :</a:t>
            </a:r>
          </a:p>
          <a:p>
            <a:pPr lvl="1"/>
            <a:r>
              <a:rPr kumimoji="1" lang="en-US" altLang="ja-JP" dirty="0"/>
              <a:t>Optimal control for stochastic system</a:t>
            </a:r>
          </a:p>
          <a:p>
            <a:pPr lvl="1"/>
            <a:r>
              <a:rPr lang="en-US" altLang="ja-JP" dirty="0"/>
              <a:t>Adaptive filter</a:t>
            </a:r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39EC5D-4BCC-834A-834F-65CBAC2E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D954-D70D-2A40-B602-1C75785085FC}" type="datetime1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765A44C-D205-6044-99BA-E4DB745F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FF23A3E-F44C-FE4C-96A9-16C27AD4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517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29836</TotalTime>
  <Words>168</Words>
  <Application>Microsoft Macintosh PowerPoint</Application>
  <PresentationFormat>画面に合わせる (4:3)</PresentationFormat>
  <Paragraphs>46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游ゴシック</vt:lpstr>
      <vt:lpstr>Arial</vt:lpstr>
      <vt:lpstr>Calibri</vt:lpstr>
      <vt:lpstr>Cambria</vt:lpstr>
      <vt:lpstr>Cambria Math</vt:lpstr>
      <vt:lpstr>Century</vt:lpstr>
      <vt:lpstr>Office テーマ</vt:lpstr>
      <vt:lpstr>Weekly Report</vt:lpstr>
      <vt:lpstr>Weekly Report</vt:lpstr>
      <vt:lpstr>Weekly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PC-A009</dc:creator>
  <cp:lastModifiedBy>takeuchi.ibuki.45r@st.kyoto-u.ac.jp</cp:lastModifiedBy>
  <cp:revision>341</cp:revision>
  <cp:lastPrinted>2020-04-14T07:37:39Z</cp:lastPrinted>
  <dcterms:created xsi:type="dcterms:W3CDTF">2019-05-25T02:00:40Z</dcterms:created>
  <dcterms:modified xsi:type="dcterms:W3CDTF">2020-04-20T09:17:00Z</dcterms:modified>
</cp:coreProperties>
</file>