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303" r:id="rId2"/>
    <p:sldId id="304" r:id="rId3"/>
    <p:sldId id="307" r:id="rId4"/>
    <p:sldId id="30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1"/>
    <p:restoredTop sz="94599"/>
  </p:normalViewPr>
  <p:slideViewPr>
    <p:cSldViewPr snapToGrid="0" snapToObjects="1">
      <p:cViewPr>
        <p:scale>
          <a:sx n="124" d="100"/>
          <a:sy n="124" d="100"/>
        </p:scale>
        <p:origin x="1552" y="-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BCA1-5ECB-8E40-B3AE-716B5FED69E8}" type="datetime1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A65D-9C9B-4141-BA1F-9C97ABF2D1C1}" type="datetime1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5D0D-1AE5-5841-AEFB-938B6DFFC756}" type="datetime1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" panose="020406040505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704-293A-AD45-9F35-B5ABB8982384}" type="datetime1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121-F866-EC43-8EC2-93E8DF1C20D1}" type="datetime1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4C24-3B35-5E4C-BE9C-A8135DC8CA72}" type="datetime1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84BC-A81C-754D-A391-49A92F618892}" type="datetime1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F899-00DC-124E-821F-605077C78556}" type="datetime1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4B98-CDFE-7749-B2E2-1980E33736F2}" type="datetime1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77EC-F9D2-CA4C-A755-29607B8A96A9}" type="datetime1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8329-7CD2-764E-8339-9AB5CDAF3C56}" type="datetime1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350B-F897-D045-94FF-66AB3D167B12}" type="datetime1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NUL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E86F27D-4F22-F64C-A85B-E5ACC5C5D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GP regression of single output function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E86F27D-4F22-F64C-A85B-E5ACC5C5D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06EC67-2013-A049-B9C9-AB3C7494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704-293A-AD45-9F35-B5ABB8982384}" type="datetime1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CFC41C-26E9-9740-B8D3-6A044BC7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BA9A957-CC0F-2F49-8CFD-04F93F82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0F4EE8B-6567-A748-A35C-808370B21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29" y="2004040"/>
            <a:ext cx="6333985" cy="4182701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A198DDF-2587-0C46-B35B-C3A1CDDA89FD}"/>
              </a:ext>
            </a:extLst>
          </p:cNvPr>
          <p:cNvCxnSpPr>
            <a:cxnSpLocks/>
          </p:cNvCxnSpPr>
          <p:nvPr/>
        </p:nvCxnSpPr>
        <p:spPr>
          <a:xfrm>
            <a:off x="4791075" y="3245394"/>
            <a:ext cx="0" cy="97496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CDB46E-E52D-8944-B2C9-78728FEB688B}"/>
              </a:ext>
            </a:extLst>
          </p:cNvPr>
          <p:cNvSpPr txBox="1"/>
          <p:nvPr/>
        </p:nvSpPr>
        <p:spPr>
          <a:xfrm>
            <a:off x="2424514" y="4352815"/>
            <a:ext cx="2731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" dirty="0">
                <a:solidFill>
                  <a:srgbClr val="FF0000"/>
                </a:solidFill>
                <a:latin typeface="Cambria" panose="02040503050406030204" pitchFamily="18" charset="0"/>
              </a:rPr>
              <a:t>(95%) high probability confidence interval </a:t>
            </a:r>
            <a:endParaRPr kumimoji="1" lang="ja-JP" altLang="en-US" sz="150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8F397CAE-D264-1C40-B4CF-6AF8E662A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61" y="6121090"/>
            <a:ext cx="8693477" cy="157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8C84E26-1F9D-D54E-B271-0CC80EACFEC5}"/>
                  </a:ext>
                </a:extLst>
              </p:cNvPr>
              <p:cNvSpPr txBox="1"/>
              <p:nvPr/>
            </p:nvSpPr>
            <p:spPr>
              <a:xfrm>
                <a:off x="1833586" y="4906813"/>
                <a:ext cx="4524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8C84E26-1F9D-D54E-B271-0CC80EACF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586" y="4906813"/>
                <a:ext cx="452412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1A2ABA6-516E-604B-BB24-DB4129F1D5AA}"/>
                  </a:ext>
                </a:extLst>
              </p:cNvPr>
              <p:cNvSpPr txBox="1"/>
              <p:nvPr/>
            </p:nvSpPr>
            <p:spPr>
              <a:xfrm>
                <a:off x="3154408" y="1636116"/>
                <a:ext cx="326948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kumimoji="1"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kumimoji="1"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kumimoji="1"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1"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1A2ABA6-516E-604B-BB24-DB4129F1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408" y="1636116"/>
                <a:ext cx="3269485" cy="430887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F305C07-BBE4-5F46-B797-2EAB1564D367}"/>
                  </a:ext>
                </a:extLst>
              </p:cNvPr>
              <p:cNvSpPr txBox="1"/>
              <p:nvPr/>
            </p:nvSpPr>
            <p:spPr>
              <a:xfrm>
                <a:off x="4571999" y="2899093"/>
                <a:ext cx="1074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F305C07-BBE4-5F46-B797-2EAB1564D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2899093"/>
                <a:ext cx="1074205" cy="369332"/>
              </a:xfrm>
              <a:prstGeom prst="rect">
                <a:avLst/>
              </a:prstGeom>
              <a:blipFill>
                <a:blip r:embed="rId7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2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79968B75-908D-D842-9010-5392CFE0A568}"/>
              </a:ext>
            </a:extLst>
          </p:cNvPr>
          <p:cNvSpPr/>
          <p:nvPr/>
        </p:nvSpPr>
        <p:spPr>
          <a:xfrm>
            <a:off x="761300" y="3092571"/>
            <a:ext cx="5549315" cy="113968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9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1F7CDCF-AA42-7049-BFFF-08C76C2866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In [1], they use GP regression of multi output function </a:t>
                </a:r>
              </a:p>
              <a:p>
                <a:pPr lvl="1"/>
                <a:r>
                  <a:rPr lang="en-US" altLang="ja-JP" dirty="0"/>
                  <a:t>Nominal control affine model</a:t>
                </a:r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en-US" altLang="ja-JP" dirty="0"/>
                  <a:t>    where         are </a:t>
                </a:r>
                <a:r>
                  <a:rPr lang="en-US" altLang="ja-JP" dirty="0">
                    <a:solidFill>
                      <a:schemeClr val="accent1"/>
                    </a:solidFill>
                  </a:rPr>
                  <a:t>known</a:t>
                </a:r>
                <a:r>
                  <a:rPr lang="en-US" altLang="ja-JP" dirty="0"/>
                  <a:t> and     is 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uncertain </a:t>
                </a:r>
                <a:r>
                  <a:rPr lang="ja-JP" altLang="en-US"/>
                  <a:t>→</a:t>
                </a:r>
                <a:r>
                  <a:rPr lang="en-US" altLang="ja-JP" dirty="0"/>
                  <a:t> </a:t>
                </a:r>
                <a:r>
                  <a:rPr lang="en-US" altLang="ja-JP" b="1" dirty="0"/>
                  <a:t>GPR!</a:t>
                </a:r>
              </a:p>
              <a:p>
                <a:pPr lvl="3"/>
                <a:endParaRPr lang="en-US" altLang="ja-JP" b="1" dirty="0">
                  <a:solidFill>
                    <a:srgbClr val="FF0000"/>
                  </a:solidFill>
                </a:endParaRPr>
              </a:p>
              <a:p>
                <a:pPr lvl="3"/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kumimoji="1" lang="en-US" altLang="ja-JP" b="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 is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𝑑𝑖𝑚𝑒𝑛𝑠𝑖𝑜𝑛𝑎𝑙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function 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pPr marL="457200" lvl="1" indent="0">
                  <a:buNone/>
                </a:pPr>
                <a:r>
                  <a:rPr lang="en-US" altLang="ja-JP" dirty="0"/>
                  <a:t>    How should we express the variance…?</a:t>
                </a:r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r>
                  <a:rPr kumimoji="1" lang="en-US" altLang="ja-JP" dirty="0"/>
                  <a:t>G</a:t>
                </a:r>
                <a:r>
                  <a:rPr lang="en-US" altLang="ja-JP" dirty="0"/>
                  <a:t>P for each factor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1F7CDCF-AA42-7049-BFFF-08C76C286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55F561-EE31-2149-9C86-AB64712C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704-293A-AD45-9F35-B5ABB8982384}" type="datetime1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2019B1-4873-3841-B493-89608F27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3803449-FC33-9D47-8912-F4AACDD4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669CA53-95A2-E548-B02E-D96D561F4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250" y="1991816"/>
            <a:ext cx="3238500" cy="2667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92D7C9B-E1CE-5541-8BF2-0F971C57A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10" y="2539783"/>
            <a:ext cx="368300" cy="2413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A5786C1-D5D6-BC44-BB7C-3900FDCD5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819" y="2577883"/>
            <a:ext cx="127000" cy="165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B16013A-D792-F646-ABFF-6BD1F9E2A1F2}"/>
                  </a:ext>
                </a:extLst>
              </p:cNvPr>
              <p:cNvSpPr txBox="1"/>
              <p:nvPr/>
            </p:nvSpPr>
            <p:spPr>
              <a:xfrm>
                <a:off x="1345324" y="4811699"/>
                <a:ext cx="5944320" cy="888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B16013A-D792-F646-ABFF-6BD1F9E2A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24" y="4811699"/>
                <a:ext cx="5944320" cy="888833"/>
              </a:xfrm>
              <a:prstGeom prst="rect">
                <a:avLst/>
              </a:prstGeom>
              <a:blipFill>
                <a:blip r:embed="rId6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A1263E4-4B97-C14A-B042-5B474096D6AC}"/>
                  </a:ext>
                </a:extLst>
              </p:cNvPr>
              <p:cNvSpPr txBox="1"/>
              <p:nvPr/>
            </p:nvSpPr>
            <p:spPr>
              <a:xfrm>
                <a:off x="1494894" y="5700532"/>
                <a:ext cx="756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A1263E4-4B97-C14A-B042-5B474096D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94" y="5700532"/>
                <a:ext cx="75687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AB42146-C51C-DA4B-A918-E1BAA7E1EC84}"/>
                  </a:ext>
                </a:extLst>
              </p:cNvPr>
              <p:cNvSpPr txBox="1"/>
              <p:nvPr/>
            </p:nvSpPr>
            <p:spPr>
              <a:xfrm>
                <a:off x="2833387" y="5700532"/>
                <a:ext cx="682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AB42146-C51C-DA4B-A918-E1BAA7E1E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87" y="5700532"/>
                <a:ext cx="68236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1A437D4-FFA2-E145-B843-21F7A13FB505}"/>
              </a:ext>
            </a:extLst>
          </p:cNvPr>
          <p:cNvCxnSpPr>
            <a:cxnSpLocks/>
          </p:cNvCxnSpPr>
          <p:nvPr/>
        </p:nvCxnSpPr>
        <p:spPr>
          <a:xfrm>
            <a:off x="1459689" y="5700532"/>
            <a:ext cx="8369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65768B8-875B-4449-8FC1-85B8A14F44D2}"/>
              </a:ext>
            </a:extLst>
          </p:cNvPr>
          <p:cNvCxnSpPr>
            <a:cxnSpLocks/>
          </p:cNvCxnSpPr>
          <p:nvPr/>
        </p:nvCxnSpPr>
        <p:spPr>
          <a:xfrm>
            <a:off x="2756098" y="5700532"/>
            <a:ext cx="8369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71183A-1ED3-654A-8C57-4C2A4C8DF95C}"/>
              </a:ext>
            </a:extLst>
          </p:cNvPr>
          <p:cNvSpPr/>
          <p:nvPr/>
        </p:nvSpPr>
        <p:spPr>
          <a:xfrm>
            <a:off x="973590" y="2982489"/>
            <a:ext cx="1859797" cy="3363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ambria" panose="02040503050406030204" pitchFamily="18" charset="0"/>
              </a:rPr>
              <a:t>In this case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0CE0C89-3AB4-C946-A018-185B6CD2B355}"/>
              </a:ext>
            </a:extLst>
          </p:cNvPr>
          <p:cNvSpPr txBox="1"/>
          <p:nvPr/>
        </p:nvSpPr>
        <p:spPr>
          <a:xfrm>
            <a:off x="373484" y="6082667"/>
            <a:ext cx="7849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000" dirty="0">
                <a:latin typeface="Cambria" panose="02040503050406030204" pitchFamily="18" charset="0"/>
              </a:rPr>
              <a:t>[1] : R. Cheng, G. </a:t>
            </a:r>
            <a:r>
              <a:rPr lang="en" altLang="ja-JP" sz="1000" dirty="0" err="1">
                <a:latin typeface="Cambria" panose="02040503050406030204" pitchFamily="18" charset="0"/>
              </a:rPr>
              <a:t>Orosz</a:t>
            </a:r>
            <a:r>
              <a:rPr lang="en" altLang="ja-JP" sz="1000" dirty="0">
                <a:latin typeface="Cambria" panose="02040503050406030204" pitchFamily="18" charset="0"/>
              </a:rPr>
              <a:t>, R. M. Murray, and J. W. Burdick. “ End-to-end safe reinforcement learning through barrier functions for safety-critical continuous control tasks. ” </a:t>
            </a:r>
            <a:r>
              <a:rPr lang="en" altLang="ja-JP" sz="1000" i="1" dirty="0">
                <a:latin typeface="Cambria" panose="02040503050406030204" pitchFamily="18" charset="0"/>
              </a:rPr>
              <a:t>Thirty-Third AAAI Conference on Artificial Intelligence (AAAI-19), </a:t>
            </a:r>
            <a:r>
              <a:rPr lang="en" altLang="ja-JP" sz="1000" dirty="0">
                <a:latin typeface="Cambria" panose="02040503050406030204" pitchFamily="18" charset="0"/>
              </a:rPr>
              <a:t>2019.</a:t>
            </a:r>
            <a:endParaRPr lang="en-US" altLang="ja-JP" sz="1000" dirty="0">
              <a:latin typeface="Cambria" panose="02040503050406030204" pitchFamily="18" charset="0"/>
            </a:endParaRPr>
          </a:p>
          <a:p>
            <a:endParaRPr kumimoji="1" lang="ja-JP" altLang="en-US" sz="10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58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31E2A19-2958-314F-ADB5-2D2407D94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What is proved</a:t>
                </a:r>
                <a:r>
                  <a:rPr lang="en-US" altLang="ja-JP" dirty="0"/>
                  <a:t> </a:t>
                </a:r>
                <a:r>
                  <a:rPr lang="en-US" altLang="ja-JP" dirty="0">
                    <a:latin typeface="Cambria" panose="02040503050406030204" pitchFamily="18" charset="0"/>
                  </a:rPr>
                  <a:t>①</a:t>
                </a:r>
                <a:endParaRPr kumimoji="1" lang="en-US" altLang="ja-JP" dirty="0">
                  <a:latin typeface="Cambria" panose="02040503050406030204" pitchFamily="18" charset="0"/>
                </a:endParaRPr>
              </a:p>
              <a:p>
                <a:pPr lvl="1"/>
                <a:r>
                  <a:rPr kumimoji="1" lang="en-US" altLang="ja-JP" dirty="0"/>
                  <a:t>If there exists a solution to (*) for all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/>
                  <a:t>(set of safe states) with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dirty="0"/>
                  <a:t>, the set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/>
                  <a:t> will be </a:t>
                </a:r>
                <a:r>
                  <a:rPr kumimoji="1" lang="en-US" altLang="ja-JP" dirty="0">
                    <a:solidFill>
                      <a:srgbClr val="C00000"/>
                    </a:solidFill>
                  </a:rPr>
                  <a:t>forward invariant</a:t>
                </a:r>
                <a:r>
                  <a:rPr kumimoji="1" lang="en-US" altLang="ja-JP" dirty="0"/>
                  <a:t> </a:t>
                </a:r>
                <a:r>
                  <a:rPr kumimoji="1" lang="en-US" altLang="ja-JP" dirty="0" err="1"/>
                  <a:t>w.p.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en-US" altLang="ja-JP" dirty="0"/>
                  <a:t>.</a:t>
                </a:r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If there exists a state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ja-JP" dirty="0"/>
                  <a:t> such that (*) has solution with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ja-JP" dirty="0"/>
                  <a:t>. If for all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ja-JP" dirty="0"/>
                  <a:t>, the solution to (*) satisfies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, then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ja-JP" dirty="0"/>
                  <a:t>(larger set to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ja-JP" dirty="0"/>
                  <a:t>) will be 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forward invariant</a:t>
                </a:r>
                <a:r>
                  <a:rPr lang="en-US" altLang="ja-JP" dirty="0"/>
                  <a:t> </a:t>
                </a:r>
                <a:r>
                  <a:rPr lang="en-US" altLang="ja-JP" dirty="0" err="1"/>
                  <a:t>w.p.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ja-JP" dirty="0"/>
                  <a:t>.</a:t>
                </a:r>
              </a:p>
              <a:p>
                <a:pPr lvl="1"/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31E2A19-2958-314F-ADB5-2D2407D94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21634D-48F7-FC44-B656-AF5AAFE9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704-293A-AD45-9F35-B5ABB8982384}" type="datetime1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03E6C7-1540-724E-A449-AA8D98D4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6AAC611-9D00-B248-8D13-696C5ACF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Weekly Report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590AE21-22F2-C44B-B90B-8A5059093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25" y="4027309"/>
            <a:ext cx="6624149" cy="1867446"/>
          </a:xfrm>
          <a:prstGeom prst="rect">
            <a:avLst/>
          </a:prstGeom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0F66EBB-83C8-1445-A6D8-446DF62034B4}"/>
              </a:ext>
            </a:extLst>
          </p:cNvPr>
          <p:cNvSpPr/>
          <p:nvPr/>
        </p:nvSpPr>
        <p:spPr>
          <a:xfrm>
            <a:off x="1054038" y="3878565"/>
            <a:ext cx="7064729" cy="2081804"/>
          </a:xfrm>
          <a:prstGeom prst="roundRect">
            <a:avLst>
              <a:gd name="adj" fmla="val 11557"/>
            </a:avLst>
          </a:prstGeom>
          <a:solidFill>
            <a:schemeClr val="accent6">
              <a:lumMod val="60000"/>
              <a:lumOff val="40000"/>
              <a:alpha val="28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9B394D-B4FD-9546-A7C4-F792CCE570CB}"/>
              </a:ext>
            </a:extLst>
          </p:cNvPr>
          <p:cNvSpPr/>
          <p:nvPr/>
        </p:nvSpPr>
        <p:spPr>
          <a:xfrm>
            <a:off x="1478280" y="3683184"/>
            <a:ext cx="803564" cy="4212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(*)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9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A4C05FE-F516-0447-A16A-99205A9F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What is proved </a:t>
            </a:r>
            <a:r>
              <a:rPr kumimoji="1" lang="en-US" altLang="ja-JP" dirty="0">
                <a:latin typeface="Cambria" panose="02040503050406030204" pitchFamily="18" charset="0"/>
              </a:rPr>
              <a:t>②</a:t>
            </a:r>
            <a:endParaRPr kumimoji="1" lang="en-US" altLang="ja-JP" dirty="0"/>
          </a:p>
          <a:p>
            <a:pPr lvl="1"/>
            <a:r>
              <a:rPr lang="en-US" altLang="ja-JP" dirty="0"/>
              <a:t>If we use TRPO for RL, the algorithm achieve performance guarantee</a:t>
            </a:r>
          </a:p>
          <a:p>
            <a:pPr marL="457200" lvl="1" indent="0">
              <a:buNone/>
            </a:pP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01976F-14AA-DF48-A5F9-8015DBBD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704-293A-AD45-9F35-B5ABB8982384}" type="datetime1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AC983F-B681-CA4E-A01F-C9F9B45A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8F94C7A-6AB4-4247-B663-6649750D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6DFF3A9-00A4-B246-8E2A-E865BA3BDDA6}"/>
                  </a:ext>
                </a:extLst>
              </p:cNvPr>
              <p:cNvSpPr txBox="1"/>
              <p:nvPr/>
            </p:nvSpPr>
            <p:spPr>
              <a:xfrm>
                <a:off x="2225040" y="1950720"/>
                <a:ext cx="3680110" cy="667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𝑝𝑟𝑜𝑝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𝜆𝛾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6DFF3A9-00A4-B246-8E2A-E865BA3BD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40" y="1950720"/>
                <a:ext cx="3680110" cy="667490"/>
              </a:xfrm>
              <a:prstGeom prst="rect">
                <a:avLst/>
              </a:prstGeom>
              <a:blipFill>
                <a:blip r:embed="rId2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F81E280-D3CB-AE40-B58B-6D6B146A8F67}"/>
              </a:ext>
            </a:extLst>
          </p:cNvPr>
          <p:cNvGrpSpPr/>
          <p:nvPr/>
        </p:nvGrpSpPr>
        <p:grpSpPr>
          <a:xfrm>
            <a:off x="1273560" y="3958542"/>
            <a:ext cx="5891170" cy="2150571"/>
            <a:chOff x="1029371" y="2378695"/>
            <a:chExt cx="6967271" cy="2507265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98023AB-2C10-0242-8461-682205590FFE}"/>
                </a:ext>
              </a:extLst>
            </p:cNvPr>
            <p:cNvGrpSpPr/>
            <p:nvPr/>
          </p:nvGrpSpPr>
          <p:grpSpPr>
            <a:xfrm>
              <a:off x="1029371" y="2508912"/>
              <a:ext cx="3555795" cy="2377048"/>
              <a:chOff x="176813" y="2382193"/>
              <a:chExt cx="2754775" cy="1453177"/>
            </a:xfrm>
          </p:grpSpPr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DEC1EA02-D2E0-9E4F-BAB7-99E2827E0288}"/>
                  </a:ext>
                </a:extLst>
              </p:cNvPr>
              <p:cNvSpPr/>
              <p:nvPr/>
            </p:nvSpPr>
            <p:spPr>
              <a:xfrm>
                <a:off x="176813" y="2382193"/>
                <a:ext cx="2754775" cy="145317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92152A-D46D-0B4E-8C67-21CD9489A67B}"/>
                  </a:ext>
                </a:extLst>
              </p:cNvPr>
              <p:cNvSpPr txBox="1"/>
              <p:nvPr/>
            </p:nvSpPr>
            <p:spPr>
              <a:xfrm>
                <a:off x="725566" y="3300244"/>
                <a:ext cx="897441" cy="455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Cambria" panose="02040503050406030204" pitchFamily="18" charset="0"/>
                  </a:rPr>
                  <a:t>Set of</a:t>
                </a:r>
              </a:p>
              <a:p>
                <a:pPr algn="ctr"/>
                <a:r>
                  <a:rPr kumimoji="1" lang="en-US" altLang="ja-JP" sz="1600" dirty="0">
                    <a:latin typeface="Cambria" panose="02040503050406030204" pitchFamily="18" charset="0"/>
                  </a:rPr>
                  <a:t>Safe Inputs</a:t>
                </a:r>
                <a:endParaRPr kumimoji="1" lang="ja-JP" altLang="en-US" sz="16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CF7BBA67-1392-FA4C-A878-DBD6B89DF084}"/>
                </a:ext>
              </a:extLst>
            </p:cNvPr>
            <p:cNvSpPr/>
            <p:nvPr/>
          </p:nvSpPr>
          <p:spPr>
            <a:xfrm>
              <a:off x="3046387" y="2400662"/>
              <a:ext cx="1022294" cy="1017049"/>
            </a:xfrm>
            <a:prstGeom prst="ellipse">
              <a:avLst/>
            </a:prstGeom>
            <a:solidFill>
              <a:srgbClr val="00B050">
                <a:alpha val="43000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3442B43-254E-C444-BC6A-D9CDB01F3EA3}"/>
                </a:ext>
              </a:extLst>
            </p:cNvPr>
            <p:cNvCxnSpPr>
              <a:cxnSpLocks/>
              <a:stCxn id="29" idx="1"/>
              <a:endCxn id="11" idx="5"/>
            </p:cNvCxnSpPr>
            <p:nvPr/>
          </p:nvCxnSpPr>
          <p:spPr>
            <a:xfrm flipH="1" flipV="1">
              <a:off x="3617586" y="2941877"/>
              <a:ext cx="678341" cy="624731"/>
            </a:xfrm>
            <a:prstGeom prst="straightConnector1">
              <a:avLst/>
            </a:prstGeom>
            <a:ln w="9525">
              <a:solidFill>
                <a:schemeClr val="tx1">
                  <a:alpha val="6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715DF28F-ABE9-DE41-9534-807150804839}"/>
                </a:ext>
              </a:extLst>
            </p:cNvPr>
            <p:cNvSpPr/>
            <p:nvPr/>
          </p:nvSpPr>
          <p:spPr>
            <a:xfrm>
              <a:off x="3538260" y="2862958"/>
              <a:ext cx="92936" cy="9245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4E74F8FA-EFA9-3649-85CC-513A215BD77F}"/>
                </a:ext>
              </a:extLst>
            </p:cNvPr>
            <p:cNvGrpSpPr/>
            <p:nvPr/>
          </p:nvGrpSpPr>
          <p:grpSpPr>
            <a:xfrm>
              <a:off x="3824443" y="3097543"/>
              <a:ext cx="1022294" cy="1017049"/>
              <a:chOff x="4014019" y="2913131"/>
              <a:chExt cx="1022294" cy="1017049"/>
            </a:xfrm>
          </p:grpSpPr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62F978BB-DDDE-7D4B-B840-417789F6AC85}"/>
                  </a:ext>
                </a:extLst>
              </p:cNvPr>
              <p:cNvSpPr/>
              <p:nvPr/>
            </p:nvSpPr>
            <p:spPr>
              <a:xfrm>
                <a:off x="4014019" y="2913131"/>
                <a:ext cx="1022294" cy="1017049"/>
              </a:xfrm>
              <a:prstGeom prst="ellipse">
                <a:avLst/>
              </a:prstGeom>
              <a:solidFill>
                <a:schemeClr val="accent1">
                  <a:alpha val="43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EA306CAA-FB4D-D541-BD10-8BF7F8ECF53B}"/>
                  </a:ext>
                </a:extLst>
              </p:cNvPr>
              <p:cNvSpPr/>
              <p:nvPr/>
            </p:nvSpPr>
            <p:spPr>
              <a:xfrm>
                <a:off x="4471893" y="3368656"/>
                <a:ext cx="92936" cy="9245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EF64D905-5D24-894F-BAAB-6B2B5FF0FBD1}"/>
                      </a:ext>
                    </a:extLst>
                  </p:cNvPr>
                  <p:cNvSpPr txBox="1"/>
                  <p:nvPr/>
                </p:nvSpPr>
                <p:spPr>
                  <a:xfrm>
                    <a:off x="4239227" y="3409581"/>
                    <a:ext cx="65120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>
                      <a:latin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EF64D905-5D24-894F-BAAB-6B2B5FF0FB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9227" y="3409581"/>
                    <a:ext cx="65120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01239CA5-F58C-FC4C-96D5-CC7CC76B2F1D}"/>
                </a:ext>
              </a:extLst>
            </p:cNvPr>
            <p:cNvSpPr/>
            <p:nvPr/>
          </p:nvSpPr>
          <p:spPr>
            <a:xfrm>
              <a:off x="2131384" y="3325437"/>
              <a:ext cx="92936" cy="92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98DB5F7-AF8B-2940-8E9A-661461CE8D7C}"/>
                    </a:ext>
                  </a:extLst>
                </p:cNvPr>
                <p:cNvSpPr txBox="1"/>
                <p:nvPr/>
              </p:nvSpPr>
              <p:spPr>
                <a:xfrm>
                  <a:off x="3105390" y="2454079"/>
                  <a:ext cx="728981" cy="372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𝑝𝑟𝑜𝑝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 sz="160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98DB5F7-AF8B-2940-8E9A-661461CE8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390" y="2454079"/>
                  <a:ext cx="728981" cy="372923"/>
                </a:xfrm>
                <a:prstGeom prst="rect">
                  <a:avLst/>
                </a:prstGeom>
                <a:blipFill>
                  <a:blip r:embed="rId4"/>
                  <a:stretch>
                    <a:fillRect r="-2000" b="-1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2834C8CE-5673-1C46-B81E-167E00ACE3F7}"/>
                </a:ext>
              </a:extLst>
            </p:cNvPr>
            <p:cNvCxnSpPr>
              <a:cxnSpLocks/>
              <a:stCxn id="17" idx="2"/>
              <a:endCxn id="29" idx="6"/>
            </p:cNvCxnSpPr>
            <p:nvPr/>
          </p:nvCxnSpPr>
          <p:spPr>
            <a:xfrm flipH="1" flipV="1">
              <a:off x="4375253" y="3599298"/>
              <a:ext cx="2419721" cy="231845"/>
            </a:xfrm>
            <a:prstGeom prst="straightConnector1">
              <a:avLst/>
            </a:prstGeom>
            <a:ln w="9525">
              <a:solidFill>
                <a:schemeClr val="tx1">
                  <a:alpha val="6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C89825F-E8DD-BB43-83BA-7F79B8FF14C7}"/>
                </a:ext>
              </a:extLst>
            </p:cNvPr>
            <p:cNvSpPr/>
            <p:nvPr/>
          </p:nvSpPr>
          <p:spPr>
            <a:xfrm>
              <a:off x="6337100" y="3329388"/>
              <a:ext cx="1022294" cy="1017049"/>
            </a:xfrm>
            <a:prstGeom prst="ellipse">
              <a:avLst/>
            </a:prstGeom>
            <a:solidFill>
              <a:srgbClr val="00B050">
                <a:alpha val="43000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188A1ABF-E01C-3949-80E5-7835DC90DBEF}"/>
                </a:ext>
              </a:extLst>
            </p:cNvPr>
            <p:cNvSpPr/>
            <p:nvPr/>
          </p:nvSpPr>
          <p:spPr>
            <a:xfrm>
              <a:off x="6794974" y="3784913"/>
              <a:ext cx="92936" cy="9245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A65C6A9-7C9C-8B4A-A77D-3219E4472321}"/>
                    </a:ext>
                  </a:extLst>
                </p:cNvPr>
                <p:cNvSpPr txBox="1"/>
                <p:nvPr/>
              </p:nvSpPr>
              <p:spPr>
                <a:xfrm>
                  <a:off x="6523418" y="3855860"/>
                  <a:ext cx="728982" cy="365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𝑝𝑟𝑜𝑝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 sz="160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A65C6A9-7C9C-8B4A-A77D-3219E4472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18" y="3855860"/>
                  <a:ext cx="728982" cy="365869"/>
                </a:xfrm>
                <a:prstGeom prst="rect">
                  <a:avLst/>
                </a:prstGeom>
                <a:blipFill>
                  <a:blip r:embed="rId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BAB0C7E-615E-E343-A431-3EE3CB283C50}"/>
                </a:ext>
              </a:extLst>
            </p:cNvPr>
            <p:cNvSpPr txBox="1"/>
            <p:nvPr/>
          </p:nvSpPr>
          <p:spPr>
            <a:xfrm>
              <a:off x="6605812" y="2378695"/>
              <a:ext cx="1390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Cambria" panose="02040503050406030204" pitchFamily="18" charset="0"/>
                </a:rPr>
                <a:t>Unsafe Inputs</a:t>
              </a:r>
              <a:endParaRPr kumimoji="1" lang="ja-JP" altLang="en-US" sz="160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977067E7-20F3-124F-A05F-BC61D42CDE6B}"/>
                    </a:ext>
                  </a:extLst>
                </p:cNvPr>
                <p:cNvSpPr txBox="1"/>
                <p:nvPr/>
              </p:nvSpPr>
              <p:spPr>
                <a:xfrm>
                  <a:off x="5266393" y="3063701"/>
                  <a:ext cx="849527" cy="351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𝐶𝐵𝐹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 sz="160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387DB4F-B1E0-1544-86C5-12B93D0EE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393" y="3063701"/>
                  <a:ext cx="849527" cy="351443"/>
                </a:xfrm>
                <a:prstGeom prst="rect">
                  <a:avLst/>
                </a:prstGeom>
                <a:blipFill>
                  <a:blip r:embed="rId6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0422A14C-3C58-E248-9560-06DD7EB57DB4}"/>
                </a:ext>
              </a:extLst>
            </p:cNvPr>
            <p:cNvSpPr/>
            <p:nvPr/>
          </p:nvSpPr>
          <p:spPr>
            <a:xfrm>
              <a:off x="1666705" y="2879448"/>
              <a:ext cx="1022294" cy="1017049"/>
            </a:xfrm>
            <a:prstGeom prst="ellipse">
              <a:avLst/>
            </a:prstGeom>
            <a:solidFill>
              <a:srgbClr val="7030A0">
                <a:alpha val="43000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90B0E5FC-34AB-C645-AB60-FCD024806445}"/>
                    </a:ext>
                  </a:extLst>
                </p:cNvPr>
                <p:cNvSpPr txBox="1"/>
                <p:nvPr/>
              </p:nvSpPr>
              <p:spPr>
                <a:xfrm>
                  <a:off x="1728844" y="3384551"/>
                  <a:ext cx="790486" cy="459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5E35B86-8559-3743-BDAC-97BEDEA02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844" y="3384551"/>
                  <a:ext cx="790486" cy="45912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63CAB250-1E1E-C643-86BA-8E28717935E7}"/>
                </a:ext>
              </a:extLst>
            </p:cNvPr>
            <p:cNvSpPr/>
            <p:nvPr/>
          </p:nvSpPr>
          <p:spPr>
            <a:xfrm>
              <a:off x="6887909" y="3453936"/>
              <a:ext cx="92936" cy="924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50C5403E-CF6C-1D4A-A89C-7BD073F68F17}"/>
                    </a:ext>
                  </a:extLst>
                </p:cNvPr>
                <p:cNvSpPr txBox="1"/>
                <p:nvPr/>
              </p:nvSpPr>
              <p:spPr>
                <a:xfrm>
                  <a:off x="6666223" y="2918925"/>
                  <a:ext cx="849097" cy="426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𝑝𝑟𝑜𝑝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 sz="160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50C5403E-CF6C-1D4A-A89C-7BD073F68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223" y="2918925"/>
                  <a:ext cx="849097" cy="4265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5BB7ECC7-E3DC-8943-B5B1-12DE170FEEC7}"/>
                </a:ext>
              </a:extLst>
            </p:cNvPr>
            <p:cNvCxnSpPr>
              <a:cxnSpLocks/>
              <a:stCxn id="23" idx="2"/>
              <a:endCxn id="26" idx="6"/>
            </p:cNvCxnSpPr>
            <p:nvPr/>
          </p:nvCxnSpPr>
          <p:spPr>
            <a:xfrm flipH="1" flipV="1">
              <a:off x="4498790" y="3279208"/>
              <a:ext cx="2389119" cy="220958"/>
            </a:xfrm>
            <a:prstGeom prst="straightConnector1">
              <a:avLst/>
            </a:prstGeom>
            <a:ln w="9525">
              <a:solidFill>
                <a:schemeClr val="tx1">
                  <a:alpha val="6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6CF782DD-2608-E644-8AFB-26FFC84868A5}"/>
                </a:ext>
              </a:extLst>
            </p:cNvPr>
            <p:cNvSpPr/>
            <p:nvPr/>
          </p:nvSpPr>
          <p:spPr>
            <a:xfrm>
              <a:off x="4405854" y="3232978"/>
              <a:ext cx="92936" cy="924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FC45E2C-96A2-FE4B-9986-112A9F0677E4}"/>
                    </a:ext>
                  </a:extLst>
                </p:cNvPr>
                <p:cNvSpPr txBox="1"/>
                <p:nvPr/>
              </p:nvSpPr>
              <p:spPr>
                <a:xfrm>
                  <a:off x="4546661" y="2879448"/>
                  <a:ext cx="4508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C9818F2B-D406-634E-A562-03004AAF0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661" y="2879448"/>
                  <a:ext cx="450829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5B91593-3908-E640-98CB-FCDF0FBC4090}"/>
                  </a:ext>
                </a:extLst>
              </p:cNvPr>
              <p:cNvSpPr txBox="1"/>
              <p:nvPr/>
            </p:nvSpPr>
            <p:spPr>
              <a:xfrm>
                <a:off x="2698595" y="2605537"/>
                <a:ext cx="2689582" cy="84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5B91593-3908-E640-98CB-FCDF0FBC4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595" y="2605537"/>
                <a:ext cx="2689582" cy="847861"/>
              </a:xfrm>
              <a:prstGeom prst="rect">
                <a:avLst/>
              </a:prstGeom>
              <a:blipFill>
                <a:blip r:embed="rId10"/>
                <a:stretch>
                  <a:fillRect t="-98529" b="-15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B8C59BC-441A-8549-8DD5-7C3FFA2EF4B3}"/>
              </a:ext>
            </a:extLst>
          </p:cNvPr>
          <p:cNvSpPr/>
          <p:nvPr/>
        </p:nvSpPr>
        <p:spPr>
          <a:xfrm>
            <a:off x="1876727" y="1874178"/>
            <a:ext cx="4373300" cy="167639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9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06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33398</TotalTime>
  <Words>355</Words>
  <Application>Microsoft Macintosh PowerPoint</Application>
  <PresentationFormat>画面に合わせる 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Weekly Report</vt:lpstr>
      <vt:lpstr>Weekly Report</vt:lpstr>
      <vt:lpstr>Weekly Report</vt:lpstr>
      <vt:lpstr>Weekly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396</cp:revision>
  <cp:lastPrinted>2020-04-14T07:37:39Z</cp:lastPrinted>
  <dcterms:created xsi:type="dcterms:W3CDTF">2019-05-25T02:00:40Z</dcterms:created>
  <dcterms:modified xsi:type="dcterms:W3CDTF">2020-05-19T04:53:27Z</dcterms:modified>
</cp:coreProperties>
</file>