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93" r:id="rId2"/>
    <p:sldId id="299" r:id="rId3"/>
    <p:sldId id="294" r:id="rId4"/>
    <p:sldId id="295" r:id="rId5"/>
    <p:sldId id="282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8"/>
    <p:restoredTop sz="94599"/>
  </p:normalViewPr>
  <p:slideViewPr>
    <p:cSldViewPr snapToGrid="0" snapToObjects="1">
      <p:cViewPr>
        <p:scale>
          <a:sx n="177" d="100"/>
          <a:sy n="177" d="100"/>
        </p:scale>
        <p:origin x="72" y="-1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BCA1-5ECB-8E40-B3AE-716B5FED69E8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A65D-9C9B-4141-BA1F-9C97ABF2D1C1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D0D-1AE5-5841-AEFB-938B6DFFC756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" panose="020406040505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21-F866-EC43-8EC2-93E8DF1C20D1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4C24-3B35-5E4C-BE9C-A8135DC8CA72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84BC-A81C-754D-A391-49A92F618892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F899-00DC-124E-821F-605077C78556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4B98-CDFE-7749-B2E2-1980E33736F2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7EC-F9D2-CA4C-A755-29607B8A96A9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329-7CD2-764E-8339-9AB5CDAF3C56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350B-F897-D045-94FF-66AB3D167B12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B3A8DF4-4145-1F46-A543-87672DFD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Correction of colloquium</a:t>
            </a:r>
          </a:p>
          <a:p>
            <a:pPr lvl="1"/>
            <a:r>
              <a:rPr kumimoji="1" lang="en-US" altLang="ja-JP" dirty="0">
                <a:latin typeface="Cambria" panose="02040503050406030204" pitchFamily="18" charset="0"/>
              </a:rPr>
              <a:t>Recursive Least Square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C7B86A-77DC-1640-8112-FFBBC10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B21-B646-014D-8016-ECCFF16FB6FE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6A88B8-DE73-4C47-A40B-B2969D8E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D90F2CF-419D-ED49-8B1E-E2E4061F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A821A6D-8CD2-F140-AA4F-563AE2666A2A}"/>
              </a:ext>
            </a:extLst>
          </p:cNvPr>
          <p:cNvSpPr/>
          <p:nvPr/>
        </p:nvSpPr>
        <p:spPr>
          <a:xfrm>
            <a:off x="2339660" y="2437537"/>
            <a:ext cx="1310239" cy="767660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ambria" panose="02040503050406030204" pitchFamily="18" charset="0"/>
              </a:rPr>
              <a:t>Unknown system</a:t>
            </a:r>
            <a:endParaRPr kumimoji="1" lang="ja-JP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F3B4D649-AFA7-C04A-A00C-B4D77E8C6101}"/>
              </a:ext>
            </a:extLst>
          </p:cNvPr>
          <p:cNvCxnSpPr>
            <a:cxnSpLocks/>
            <a:stCxn id="11" idx="0"/>
            <a:endCxn id="6" idx="1"/>
          </p:cNvCxnSpPr>
          <p:nvPr/>
        </p:nvCxnSpPr>
        <p:spPr>
          <a:xfrm rot="5400000" flipH="1" flipV="1">
            <a:off x="1390874" y="3087844"/>
            <a:ext cx="1215263" cy="6823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500819E7-E79B-D041-9A4E-3408C173CB35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649899" y="2821367"/>
            <a:ext cx="675344" cy="121526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85B539A-6740-BD47-94E4-D2797824C2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1889" y="4082350"/>
            <a:ext cx="108041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角丸四角形 9">
                <a:extLst>
                  <a:ext uri="{FF2B5EF4-FFF2-40B4-BE49-F238E27FC236}">
                    <a16:creationId xmlns:a16="http://schemas.microsoft.com/office/drawing/2014/main" id="{BA6BFCF8-9E1B-2946-84E5-E09C8CBC2F13}"/>
                  </a:ext>
                </a:extLst>
              </p:cNvPr>
              <p:cNvSpPr/>
              <p:nvPr/>
            </p:nvSpPr>
            <p:spPr>
              <a:xfrm>
                <a:off x="2322301" y="3698520"/>
                <a:ext cx="1310239" cy="76766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Adaptive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角丸四角形 9">
                <a:extLst>
                  <a:ext uri="{FF2B5EF4-FFF2-40B4-BE49-F238E27FC236}">
                    <a16:creationId xmlns:a16="http://schemas.microsoft.com/office/drawing/2014/main" id="{BA6BFCF8-9E1B-2946-84E5-E09C8CBC2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1" y="3698520"/>
                <a:ext cx="1310239" cy="767660"/>
              </a:xfrm>
              <a:prstGeom prst="roundRect">
                <a:avLst/>
              </a:prstGeom>
              <a:blipFill>
                <a:blip r:embed="rId2"/>
                <a:stretch>
                  <a:fillRect b="-156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B247D43B-2F16-9C4A-88D2-AB36FACE8C2C}"/>
              </a:ext>
            </a:extLst>
          </p:cNvPr>
          <p:cNvSpPr/>
          <p:nvPr/>
        </p:nvSpPr>
        <p:spPr>
          <a:xfrm>
            <a:off x="1611630" y="40366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EBB47E1-A2D1-5842-BEBC-6F5FB780803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2540" y="4082350"/>
            <a:ext cx="111956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BAF02D95-F168-3944-A5A6-A5DF199AF895}"/>
              </a:ext>
            </a:extLst>
          </p:cNvPr>
          <p:cNvSpPr/>
          <p:nvPr/>
        </p:nvSpPr>
        <p:spPr>
          <a:xfrm>
            <a:off x="4279523" y="40366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76223A8-9D63-3A42-92E9-932C23681B9A}"/>
                  </a:ext>
                </a:extLst>
              </p:cNvPr>
              <p:cNvSpPr txBox="1"/>
              <p:nvPr/>
            </p:nvSpPr>
            <p:spPr>
              <a:xfrm>
                <a:off x="1243644" y="371301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76223A8-9D63-3A42-92E9-932C23681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644" y="3713018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70223BA-1D42-B940-8AE5-3DA693C7A16A}"/>
                  </a:ext>
                </a:extLst>
              </p:cNvPr>
              <p:cNvSpPr txBox="1"/>
              <p:nvPr/>
            </p:nvSpPr>
            <p:spPr>
              <a:xfrm>
                <a:off x="3839989" y="2452035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70223BA-1D42-B940-8AE5-3DA693C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989" y="2452035"/>
                <a:ext cx="3779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E7AF1-3B5F-FD4A-9442-01830CBE493D}"/>
                  </a:ext>
                </a:extLst>
              </p:cNvPr>
              <p:cNvSpPr txBox="1"/>
              <p:nvPr/>
            </p:nvSpPr>
            <p:spPr>
              <a:xfrm>
                <a:off x="3843259" y="403663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E7AF1-3B5F-FD4A-9442-01830CBE4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59" y="4036630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9FAC549-6E01-A940-A789-51B42FEA807D}"/>
                  </a:ext>
                </a:extLst>
              </p:cNvPr>
              <p:cNvSpPr txBox="1"/>
              <p:nvPr/>
            </p:nvSpPr>
            <p:spPr>
              <a:xfrm>
                <a:off x="4286203" y="3757611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9FAC549-6E01-A940-A789-51B42FEA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03" y="3757611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8E6A63D-E0DB-594A-B348-1BCE16D324EE}"/>
                  </a:ext>
                </a:extLst>
              </p:cNvPr>
              <p:cNvSpPr txBox="1"/>
              <p:nvPr/>
            </p:nvSpPr>
            <p:spPr>
              <a:xfrm>
                <a:off x="5166165" y="2433431"/>
                <a:ext cx="2755178" cy="964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8E6A63D-E0DB-594A-B348-1BCE16D32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65" y="2433431"/>
                <a:ext cx="2755178" cy="964303"/>
              </a:xfrm>
              <a:prstGeom prst="rect">
                <a:avLst/>
              </a:prstGeom>
              <a:blipFill>
                <a:blip r:embed="rId7"/>
                <a:stretch>
                  <a:fillRect l="-9174" t="-98684" b="-15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C8DE5F3-B78A-EB4F-A791-776D016AC898}"/>
                  </a:ext>
                </a:extLst>
              </p:cNvPr>
              <p:cNvSpPr txBox="1"/>
              <p:nvPr/>
            </p:nvSpPr>
            <p:spPr>
              <a:xfrm>
                <a:off x="4746458" y="3883014"/>
                <a:ext cx="356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C8DE5F3-B78A-EB4F-A791-776D016AC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58" y="3883014"/>
                <a:ext cx="3564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94D5B0-90F0-0040-AD90-C599A34CCED3}"/>
                  </a:ext>
                </a:extLst>
              </p:cNvPr>
              <p:cNvSpPr txBox="1"/>
              <p:nvPr/>
            </p:nvSpPr>
            <p:spPr>
              <a:xfrm>
                <a:off x="5166165" y="3413137"/>
                <a:ext cx="15788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94D5B0-90F0-0040-AD90-C599A34C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65" y="3413137"/>
                <a:ext cx="1578894" cy="400110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BB041199-2825-5E48-ADE8-E5FD67972B97}"/>
              </a:ext>
            </a:extLst>
          </p:cNvPr>
          <p:cNvSpPr/>
          <p:nvPr/>
        </p:nvSpPr>
        <p:spPr>
          <a:xfrm>
            <a:off x="3273462" y="4976974"/>
            <a:ext cx="2704412" cy="736600"/>
          </a:xfrm>
          <a:prstGeom prst="roundRect">
            <a:avLst/>
          </a:prstGeom>
          <a:solidFill>
            <a:schemeClr val="accent1">
              <a:alpha val="22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5C2D8CE-EECF-624E-A94F-0B7367AB361F}"/>
                  </a:ext>
                </a:extLst>
              </p:cNvPr>
              <p:cNvSpPr txBox="1"/>
              <p:nvPr/>
            </p:nvSpPr>
            <p:spPr>
              <a:xfrm>
                <a:off x="3291459" y="5004652"/>
                <a:ext cx="2657394" cy="655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kumimoji="1" lang="en" altLang="ja-JP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5C2D8CE-EECF-624E-A94F-0B7367AB3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59" y="5004652"/>
                <a:ext cx="2657394" cy="655757"/>
              </a:xfrm>
              <a:prstGeom prst="rect">
                <a:avLst/>
              </a:prstGeom>
              <a:blipFill>
                <a:blip r:embed="rId10"/>
                <a:stretch>
                  <a:fillRect t="-139623" b="-20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56A84E3D-3289-434F-AA2C-DF0E3DFAA853}"/>
              </a:ext>
            </a:extLst>
          </p:cNvPr>
          <p:cNvSpPr/>
          <p:nvPr/>
        </p:nvSpPr>
        <p:spPr>
          <a:xfrm>
            <a:off x="5058835" y="2696004"/>
            <a:ext cx="167077" cy="1187010"/>
          </a:xfrm>
          <a:prstGeom prst="leftBrace">
            <a:avLst>
              <a:gd name="adj1" fmla="val 46620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7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9260CF1-9D5B-A147-A904-E7F585D5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Update coefficient recursively in every timesteps as following: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DC6425B-25D2-5143-B931-33DEF07D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6A106-678C-4D4C-ABB7-B10ADC7B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8E4-A436-344F-88B1-6323F8EB3298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1805-9B46-0044-B84C-9FC0A792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7D7321D-8C31-A244-B6AC-6FC5E72CC557}"/>
                  </a:ext>
                </a:extLst>
              </p:cNvPr>
              <p:cNvSpPr txBox="1"/>
              <p:nvPr/>
            </p:nvSpPr>
            <p:spPr>
              <a:xfrm>
                <a:off x="4447591" y="2745600"/>
                <a:ext cx="42112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ja-JP" sz="2200" dirty="0">
                    <a:latin typeface="Cambria" panose="02040503050406030204" pitchFamily="18" charset="0"/>
                  </a:rPr>
                  <a:t> : LS solution</a:t>
                </a:r>
                <a:endParaRPr kumimoji="1" lang="ja-JP" altLang="en-US" sz="220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7D7321D-8C31-A244-B6AC-6FC5E72C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2745600"/>
                <a:ext cx="4211217" cy="430887"/>
              </a:xfrm>
              <a:prstGeom prst="rect">
                <a:avLst/>
              </a:prstGeom>
              <a:blipFill>
                <a:blip r:embed="rId2"/>
                <a:stretch>
                  <a:fillRect t="-8824" b="-26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6459663-DEAE-5F48-8870-68DEA95358A3}"/>
              </a:ext>
            </a:extLst>
          </p:cNvPr>
          <p:cNvGrpSpPr/>
          <p:nvPr/>
        </p:nvGrpSpPr>
        <p:grpSpPr>
          <a:xfrm>
            <a:off x="631746" y="1774391"/>
            <a:ext cx="3398473" cy="2496417"/>
            <a:chOff x="1110383" y="2180791"/>
            <a:chExt cx="3398473" cy="24964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34033A7-CBED-3B48-B874-F5E38DB17485}"/>
                </a:ext>
              </a:extLst>
            </p:cNvPr>
            <p:cNvGrpSpPr/>
            <p:nvPr/>
          </p:nvGrpSpPr>
          <p:grpSpPr>
            <a:xfrm>
              <a:off x="1110383" y="2180791"/>
              <a:ext cx="3398473" cy="2496417"/>
              <a:chOff x="1773663" y="1858243"/>
              <a:chExt cx="3398473" cy="2496417"/>
            </a:xfrm>
          </p:grpSpPr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BCC04A27-D3EB-434C-9725-4DC7D9A3B6C0}"/>
                  </a:ext>
                </a:extLst>
              </p:cNvPr>
              <p:cNvSpPr/>
              <p:nvPr/>
            </p:nvSpPr>
            <p:spPr>
              <a:xfrm>
                <a:off x="1773663" y="2073687"/>
                <a:ext cx="3398473" cy="2280973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1B0CD33-CEB6-4C4F-BBE6-03054A852797}"/>
                  </a:ext>
                </a:extLst>
              </p:cNvPr>
              <p:cNvSpPr txBox="1"/>
              <p:nvPr/>
            </p:nvSpPr>
            <p:spPr>
              <a:xfrm>
                <a:off x="2053167" y="1858243"/>
                <a:ext cx="1549207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200" dirty="0">
                    <a:latin typeface="Cambria" panose="02040503050406030204" pitchFamily="18" charset="0"/>
                  </a:rPr>
                  <a:t>RLS update</a:t>
                </a:r>
                <a:endParaRPr kumimoji="1" lang="ja-JP" altLang="en-US" sz="2200">
                  <a:latin typeface="Cambria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B244FC2-DC20-C545-8CBF-59E067CEB7CF}"/>
                    </a:ext>
                  </a:extLst>
                </p:cNvPr>
                <p:cNvSpPr txBox="1"/>
                <p:nvPr/>
              </p:nvSpPr>
              <p:spPr>
                <a:xfrm>
                  <a:off x="1233129" y="2356719"/>
                  <a:ext cx="3152979" cy="2144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2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ja-JP" sz="22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>
                          <m:sSubPr>
                            <m:ctrlP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2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22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B244FC2-DC20-C545-8CBF-59E067CEB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129" y="2356719"/>
                  <a:ext cx="3152979" cy="21445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F57744-C390-4E4F-A1F7-0D2BB6B43CE2}"/>
                  </a:ext>
                </a:extLst>
              </p:cNvPr>
              <p:cNvSpPr txBox="1"/>
              <p:nvPr/>
            </p:nvSpPr>
            <p:spPr>
              <a:xfrm>
                <a:off x="4428591" y="3772622"/>
                <a:ext cx="2743187" cy="451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1"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20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F57744-C390-4E4F-A1F7-0D2BB6B4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91" y="3772622"/>
                <a:ext cx="2743187" cy="451534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矢印 5">
            <a:extLst>
              <a:ext uri="{FF2B5EF4-FFF2-40B4-BE49-F238E27FC236}">
                <a16:creationId xmlns:a16="http://schemas.microsoft.com/office/drawing/2014/main" id="{7D80F2C5-CEA1-5045-A29A-51F336AF00FA}"/>
              </a:ext>
            </a:extLst>
          </p:cNvPr>
          <p:cNvSpPr/>
          <p:nvPr/>
        </p:nvSpPr>
        <p:spPr>
          <a:xfrm>
            <a:off x="5340952" y="3271100"/>
            <a:ext cx="484632" cy="406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63D8F46-DAD2-534A-8363-CB9533DE4F84}"/>
                  </a:ext>
                </a:extLst>
              </p:cNvPr>
              <p:cNvSpPr txBox="1"/>
              <p:nvPr/>
            </p:nvSpPr>
            <p:spPr>
              <a:xfrm>
                <a:off x="4744085" y="4511370"/>
                <a:ext cx="2164375" cy="73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en-US" altLang="ja-JP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63D8F46-DAD2-534A-8363-CB9533DE4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5" y="4511370"/>
                <a:ext cx="2164375" cy="734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39DBDE-657A-5247-98B4-EBC087E6FC2D}"/>
              </a:ext>
            </a:extLst>
          </p:cNvPr>
          <p:cNvSpPr txBox="1"/>
          <p:nvPr/>
        </p:nvSpPr>
        <p:spPr>
          <a:xfrm>
            <a:off x="5830510" y="3252083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Cambria" panose="02040503050406030204" pitchFamily="18" charset="0"/>
              </a:rPr>
              <a:t>correction</a:t>
            </a:r>
            <a:endParaRPr kumimoji="1" lang="ja-JP" altLang="en-US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F43F9D-9186-B949-AB6F-3468796C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Study theme</a:t>
            </a:r>
          </a:p>
          <a:p>
            <a:pPr lvl="1"/>
            <a:r>
              <a:rPr kumimoji="1" lang="en-US" altLang="ja-JP" dirty="0"/>
              <a:t>Recall : </a:t>
            </a:r>
            <a:r>
              <a:rPr lang="en-US" altLang="ja-JP" dirty="0"/>
              <a:t>s</a:t>
            </a:r>
            <a:r>
              <a:rPr kumimoji="1" lang="en-US" altLang="ja-JP" dirty="0"/>
              <a:t>afe reinforcement learning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9C4073-B981-644B-A431-D270F6A5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D72-B399-6A44-859E-37B072DD6FBB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DED513-84F0-2340-8669-9FF19AA1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356BC86-80D0-4844-8430-7ACF78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60A5FAE-53C4-B94C-9C0F-E917FEDDB1D6}"/>
              </a:ext>
            </a:extLst>
          </p:cNvPr>
          <p:cNvGrpSpPr/>
          <p:nvPr/>
        </p:nvGrpSpPr>
        <p:grpSpPr>
          <a:xfrm>
            <a:off x="1029371" y="2378695"/>
            <a:ext cx="6967271" cy="2507265"/>
            <a:chOff x="1029371" y="2378695"/>
            <a:chExt cx="6967271" cy="250726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31B2A3E-EFC7-0245-9652-19F3D1906596}"/>
                </a:ext>
              </a:extLst>
            </p:cNvPr>
            <p:cNvGrpSpPr/>
            <p:nvPr/>
          </p:nvGrpSpPr>
          <p:grpSpPr>
            <a:xfrm>
              <a:off x="1029371" y="2508912"/>
              <a:ext cx="3555795" cy="2377048"/>
              <a:chOff x="176813" y="2382193"/>
              <a:chExt cx="2754775" cy="1453177"/>
            </a:xfrm>
          </p:grpSpPr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DCA8D95C-C17B-5A40-BD50-C4B91BB3FC79}"/>
                  </a:ext>
                </a:extLst>
              </p:cNvPr>
              <p:cNvSpPr/>
              <p:nvPr/>
            </p:nvSpPr>
            <p:spPr>
              <a:xfrm>
                <a:off x="176813" y="2382193"/>
                <a:ext cx="2754775" cy="145317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6E722C6-D87F-B047-9385-9B05D29B0E05}"/>
                  </a:ext>
                </a:extLst>
              </p:cNvPr>
              <p:cNvSpPr txBox="1"/>
              <p:nvPr/>
            </p:nvSpPr>
            <p:spPr>
              <a:xfrm>
                <a:off x="725566" y="3300244"/>
                <a:ext cx="897441" cy="455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Cambria" panose="02040503050406030204" pitchFamily="18" charset="0"/>
                  </a:rPr>
                  <a:t>Set of</a:t>
                </a:r>
              </a:p>
              <a:p>
                <a:pPr algn="ctr"/>
                <a:r>
                  <a:rPr kumimoji="1" lang="en-US" altLang="ja-JP" sz="1600" dirty="0">
                    <a:latin typeface="Cambria" panose="02040503050406030204" pitchFamily="18" charset="0"/>
                  </a:rPr>
                  <a:t>Safe Inputs</a:t>
                </a:r>
                <a:endParaRPr kumimoji="1" lang="ja-JP" alt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95127D21-DAA4-474E-BFE2-70B58A9DA2BD}"/>
                </a:ext>
              </a:extLst>
            </p:cNvPr>
            <p:cNvSpPr/>
            <p:nvPr/>
          </p:nvSpPr>
          <p:spPr>
            <a:xfrm>
              <a:off x="3151598" y="2695997"/>
              <a:ext cx="1022294" cy="1017049"/>
            </a:xfrm>
            <a:prstGeom prst="ellipse">
              <a:avLst/>
            </a:prstGeom>
            <a:solidFill>
              <a:srgbClr val="00B050">
                <a:alpha val="43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D0C7513-0752-0E42-8264-D36F1C33D451}"/>
                </a:ext>
              </a:extLst>
            </p:cNvPr>
            <p:cNvCxnSpPr>
              <a:cxnSpLocks/>
              <a:stCxn id="53" idx="1"/>
              <a:endCxn id="35" idx="5"/>
            </p:cNvCxnSpPr>
            <p:nvPr/>
          </p:nvCxnSpPr>
          <p:spPr>
            <a:xfrm flipH="1" flipV="1">
              <a:off x="3722797" y="3237212"/>
              <a:ext cx="573130" cy="329396"/>
            </a:xfrm>
            <a:prstGeom prst="straightConnector1">
              <a:avLst/>
            </a:prstGeom>
            <a:ln w="9525">
              <a:solidFill>
                <a:schemeClr val="tx1">
                  <a:alpha val="6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3215A502-24E6-4145-943B-38E423F1F3C5}"/>
                </a:ext>
              </a:extLst>
            </p:cNvPr>
            <p:cNvSpPr/>
            <p:nvPr/>
          </p:nvSpPr>
          <p:spPr>
            <a:xfrm>
              <a:off x="3643471" y="3158293"/>
              <a:ext cx="92936" cy="924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7806CD5F-C258-124A-ACAF-B15BEE932D9B}"/>
                </a:ext>
              </a:extLst>
            </p:cNvPr>
            <p:cNvGrpSpPr/>
            <p:nvPr/>
          </p:nvGrpSpPr>
          <p:grpSpPr>
            <a:xfrm>
              <a:off x="3824443" y="3097543"/>
              <a:ext cx="1022294" cy="1017049"/>
              <a:chOff x="4014019" y="2913131"/>
              <a:chExt cx="1022294" cy="1017049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725C364A-F2B1-374E-BC65-D9904D57D278}"/>
                  </a:ext>
                </a:extLst>
              </p:cNvPr>
              <p:cNvSpPr/>
              <p:nvPr/>
            </p:nvSpPr>
            <p:spPr>
              <a:xfrm>
                <a:off x="4014019" y="2913131"/>
                <a:ext cx="1022294" cy="1017049"/>
              </a:xfrm>
              <a:prstGeom prst="ellipse">
                <a:avLst/>
              </a:prstGeom>
              <a:solidFill>
                <a:schemeClr val="accent1">
                  <a:alpha val="43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7D93ECC7-D040-274D-A4DF-D122EB719248}"/>
                  </a:ext>
                </a:extLst>
              </p:cNvPr>
              <p:cNvSpPr/>
              <p:nvPr/>
            </p:nvSpPr>
            <p:spPr>
              <a:xfrm>
                <a:off x="4471893" y="3368656"/>
                <a:ext cx="92936" cy="9245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6548EB01-B4FC-5040-8CC6-9B900B2A23D6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766" y="3409581"/>
                    <a:ext cx="588126" cy="4347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latin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6548EB01-B4FC-5040-8CC6-9B900B2A23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0766" y="3409581"/>
                    <a:ext cx="588126" cy="43475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F09A8DC1-A0FC-6741-88BD-E3FFD4E233CA}"/>
                </a:ext>
              </a:extLst>
            </p:cNvPr>
            <p:cNvSpPr/>
            <p:nvPr/>
          </p:nvSpPr>
          <p:spPr>
            <a:xfrm>
              <a:off x="2131384" y="3325437"/>
              <a:ext cx="92936" cy="92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ADDB95E-2F0E-5145-86CD-5BA818CE4DE2}"/>
                    </a:ext>
                  </a:extLst>
                </p:cNvPr>
                <p:cNvSpPr txBox="1"/>
                <p:nvPr/>
              </p:nvSpPr>
              <p:spPr>
                <a:xfrm>
                  <a:off x="3210601" y="2749414"/>
                  <a:ext cx="704680" cy="386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ADDB95E-2F0E-5145-86CD-5BA818CE4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601" y="2749414"/>
                  <a:ext cx="704680" cy="3869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93D0270B-EF86-744A-9961-8DB9E1E6471F}"/>
                </a:ext>
              </a:extLst>
            </p:cNvPr>
            <p:cNvCxnSpPr>
              <a:cxnSpLocks/>
              <a:stCxn id="41" idx="2"/>
              <a:endCxn id="53" idx="6"/>
            </p:cNvCxnSpPr>
            <p:nvPr/>
          </p:nvCxnSpPr>
          <p:spPr>
            <a:xfrm flipH="1" flipV="1">
              <a:off x="4375253" y="3599298"/>
              <a:ext cx="2419721" cy="231845"/>
            </a:xfrm>
            <a:prstGeom prst="straightConnector1">
              <a:avLst/>
            </a:prstGeom>
            <a:ln w="9525">
              <a:solidFill>
                <a:schemeClr val="tx1">
                  <a:alpha val="6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01DBA648-F617-8A48-A258-8D0A09D0312A}"/>
                </a:ext>
              </a:extLst>
            </p:cNvPr>
            <p:cNvSpPr/>
            <p:nvPr/>
          </p:nvSpPr>
          <p:spPr>
            <a:xfrm>
              <a:off x="6337100" y="3329388"/>
              <a:ext cx="1022294" cy="1017049"/>
            </a:xfrm>
            <a:prstGeom prst="ellipse">
              <a:avLst/>
            </a:prstGeom>
            <a:solidFill>
              <a:srgbClr val="00B050">
                <a:alpha val="43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E383EF7E-B1CD-9449-9E94-E56BB08409B2}"/>
                </a:ext>
              </a:extLst>
            </p:cNvPr>
            <p:cNvSpPr/>
            <p:nvPr/>
          </p:nvSpPr>
          <p:spPr>
            <a:xfrm>
              <a:off x="6794974" y="3784913"/>
              <a:ext cx="92936" cy="924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160C8CC6-3B1A-DE44-A9F3-8EA5CA4D43CB}"/>
                    </a:ext>
                  </a:extLst>
                </p:cNvPr>
                <p:cNvSpPr txBox="1"/>
                <p:nvPr/>
              </p:nvSpPr>
              <p:spPr>
                <a:xfrm>
                  <a:off x="6529787" y="3855860"/>
                  <a:ext cx="716245" cy="495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160C8CC6-3B1A-DE44-A9F3-8EA5CA4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787" y="3855860"/>
                  <a:ext cx="716245" cy="4957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F4193C9-09D8-694E-8566-83A401A0FD0F}"/>
                </a:ext>
              </a:extLst>
            </p:cNvPr>
            <p:cNvSpPr txBox="1"/>
            <p:nvPr/>
          </p:nvSpPr>
          <p:spPr>
            <a:xfrm>
              <a:off x="6605812" y="2378695"/>
              <a:ext cx="1390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Cambria" panose="02040503050406030204" pitchFamily="18" charset="0"/>
                </a:rPr>
                <a:t>Unsafe Inputs</a:t>
              </a:r>
              <a:endParaRPr kumimoji="1" lang="ja-JP" altLang="en-US" sz="160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387DB4F-B1E0-1544-86C5-12B93D0EE21C}"/>
                    </a:ext>
                  </a:extLst>
                </p:cNvPr>
                <p:cNvSpPr txBox="1"/>
                <p:nvPr/>
              </p:nvSpPr>
              <p:spPr>
                <a:xfrm>
                  <a:off x="5266393" y="3063701"/>
                  <a:ext cx="849527" cy="351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𝐶𝐵𝐹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387DB4F-B1E0-1544-86C5-12B93D0EE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93" y="3063701"/>
                  <a:ext cx="849527" cy="351443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D2C6B62C-A722-A34E-86CB-AF7ECBCBB085}"/>
                </a:ext>
              </a:extLst>
            </p:cNvPr>
            <p:cNvSpPr/>
            <p:nvPr/>
          </p:nvSpPr>
          <p:spPr>
            <a:xfrm>
              <a:off x="1666705" y="2879448"/>
              <a:ext cx="1022294" cy="1017049"/>
            </a:xfrm>
            <a:prstGeom prst="ellipse">
              <a:avLst/>
            </a:prstGeom>
            <a:solidFill>
              <a:srgbClr val="7030A0">
                <a:alpha val="43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5E35B86-8559-3743-BDAC-97BEDEA02CE3}"/>
                    </a:ext>
                  </a:extLst>
                </p:cNvPr>
                <p:cNvSpPr txBox="1"/>
                <p:nvPr/>
              </p:nvSpPr>
              <p:spPr>
                <a:xfrm>
                  <a:off x="1728844" y="3384551"/>
                  <a:ext cx="790486" cy="459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5E35B86-8559-3743-BDAC-97BEDEA02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844" y="3384551"/>
                  <a:ext cx="790486" cy="4591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963A78DC-BA10-DD43-8D40-1F2B5BA6536B}"/>
                </a:ext>
              </a:extLst>
            </p:cNvPr>
            <p:cNvSpPr/>
            <p:nvPr/>
          </p:nvSpPr>
          <p:spPr>
            <a:xfrm>
              <a:off x="6887909" y="3453936"/>
              <a:ext cx="92936" cy="924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E1548543-F9ED-764B-BE7F-754483DC76CD}"/>
                    </a:ext>
                  </a:extLst>
                </p:cNvPr>
                <p:cNvSpPr txBox="1"/>
                <p:nvPr/>
              </p:nvSpPr>
              <p:spPr>
                <a:xfrm>
                  <a:off x="6308290" y="2978135"/>
                  <a:ext cx="543867" cy="386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E1548543-F9ED-764B-BE7F-754483DC7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290" y="2978135"/>
                  <a:ext cx="543867" cy="3860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5B4C6B14-6FE9-E24E-8AF1-93DC20641643}"/>
                </a:ext>
              </a:extLst>
            </p:cNvPr>
            <p:cNvCxnSpPr>
              <a:cxnSpLocks/>
              <a:stCxn id="47" idx="2"/>
              <a:endCxn id="50" idx="6"/>
            </p:cNvCxnSpPr>
            <p:nvPr/>
          </p:nvCxnSpPr>
          <p:spPr>
            <a:xfrm flipH="1" flipV="1">
              <a:off x="4498790" y="3279208"/>
              <a:ext cx="2389119" cy="220958"/>
            </a:xfrm>
            <a:prstGeom prst="straightConnector1">
              <a:avLst/>
            </a:prstGeom>
            <a:ln w="9525">
              <a:solidFill>
                <a:schemeClr val="tx1">
                  <a:alpha val="6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80614472-FB83-4542-9931-ABCEC1E1C61F}"/>
                </a:ext>
              </a:extLst>
            </p:cNvPr>
            <p:cNvSpPr/>
            <p:nvPr/>
          </p:nvSpPr>
          <p:spPr>
            <a:xfrm>
              <a:off x="4405854" y="3232978"/>
              <a:ext cx="92936" cy="924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9818F2B-D406-634E-A562-03004AAF02CF}"/>
                    </a:ext>
                  </a:extLst>
                </p:cNvPr>
                <p:cNvSpPr txBox="1"/>
                <p:nvPr/>
              </p:nvSpPr>
              <p:spPr>
                <a:xfrm>
                  <a:off x="4546661" y="2879448"/>
                  <a:ext cx="450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9818F2B-D406-634E-A562-03004AAF0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61" y="2879448"/>
                  <a:ext cx="45082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9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5D6EE08-8C85-FA40-B22B-4A2E579C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8E7ADF-C128-084A-8CA0-BA6AED27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B95E-C437-CF49-9231-DF12E0AD4894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131D1-2BBB-874D-9516-C3B8F2D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FEA2CA89-F367-CE48-83BB-DFC3A966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72" y="1103023"/>
            <a:ext cx="8480182" cy="5006090"/>
          </a:xfrm>
        </p:spPr>
        <p:txBody>
          <a:bodyPr/>
          <a:lstStyle/>
          <a:p>
            <a:r>
              <a:rPr lang="en-US" altLang="ja-JP" dirty="0"/>
              <a:t>Problem formulation</a:t>
            </a:r>
          </a:p>
          <a:p>
            <a:pPr lvl="1"/>
            <a:r>
              <a:rPr lang="en-US" altLang="ja-JP" dirty="0"/>
              <a:t>N</a:t>
            </a:r>
            <a:r>
              <a:rPr kumimoji="1" lang="en-US" altLang="ja-JP" dirty="0"/>
              <a:t>ominal control affine model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 where         are </a:t>
            </a:r>
            <a:r>
              <a:rPr lang="en-US" altLang="ja-JP" dirty="0">
                <a:solidFill>
                  <a:schemeClr val="accent1"/>
                </a:solidFill>
              </a:rPr>
              <a:t>known</a:t>
            </a:r>
            <a:r>
              <a:rPr lang="en-US" altLang="ja-JP" dirty="0"/>
              <a:t> and     is </a:t>
            </a:r>
            <a:r>
              <a:rPr lang="en-US" altLang="ja-JP" dirty="0">
                <a:solidFill>
                  <a:srgbClr val="C00000"/>
                </a:solidFill>
              </a:rPr>
              <a:t>uncertain</a:t>
            </a:r>
          </a:p>
          <a:p>
            <a:pPr marL="457200" lvl="1" indent="0">
              <a:buNone/>
            </a:pPr>
            <a:endParaRPr lang="en-US" altLang="ja-JP" dirty="0">
              <a:solidFill>
                <a:srgbClr val="C00000"/>
              </a:solidFill>
            </a:endParaRPr>
          </a:p>
          <a:p>
            <a:pPr lvl="1"/>
            <a:r>
              <a:rPr lang="en-US" altLang="ja-JP" dirty="0"/>
              <a:t>We want to search </a:t>
            </a:r>
            <a:r>
              <a:rPr lang="en-US" altLang="ja-JP" dirty="0">
                <a:solidFill>
                  <a:schemeClr val="accent6"/>
                </a:solidFill>
              </a:rPr>
              <a:t>optimal</a:t>
            </a:r>
            <a:r>
              <a:rPr lang="en-US" altLang="ja-JP" dirty="0"/>
              <a:t> policy maintaining safety</a:t>
            </a:r>
          </a:p>
          <a:p>
            <a:pPr marL="0" indent="0">
              <a:buNone/>
            </a:pPr>
            <a:endParaRPr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A41B5B-31AC-3A4B-BE3D-551DDB34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50" y="1991816"/>
            <a:ext cx="3238500" cy="266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961D57-104C-CD4E-ADA4-E2A46457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10" y="2539783"/>
            <a:ext cx="368300" cy="241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54B3D0F-50E5-2549-8EAA-94D27CDFD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819" y="2577883"/>
            <a:ext cx="127000" cy="165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F29C85E-8CB8-D64B-B244-3721C2135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26" y="3956406"/>
            <a:ext cx="1857292" cy="552168"/>
          </a:xfrm>
          <a:prstGeom prst="rect">
            <a:avLst/>
          </a:prstGeom>
        </p:spPr>
      </p:pic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FE008DF9-BDC3-DA4F-A330-964F099EEF42}"/>
              </a:ext>
            </a:extLst>
          </p:cNvPr>
          <p:cNvSpPr/>
          <p:nvPr/>
        </p:nvSpPr>
        <p:spPr>
          <a:xfrm>
            <a:off x="2256310" y="3895105"/>
            <a:ext cx="2339439" cy="701770"/>
          </a:xfrm>
          <a:prstGeom prst="wedgeRoundRectCallout">
            <a:avLst>
              <a:gd name="adj1" fmla="val -7128"/>
              <a:gd name="adj2" fmla="val -76260"/>
              <a:gd name="adj3" fmla="val 16667"/>
            </a:avLst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4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5339AA9-3835-4A4B-84A5-AB5982F3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DCE99-5B84-1340-AF04-7E75F118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755-9188-2743-9003-B749387D63DB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08377-D3E0-514F-A364-5847FBD6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1">
                <a:extLst>
                  <a:ext uri="{FF2B5EF4-FFF2-40B4-BE49-F238E27FC236}">
                    <a16:creationId xmlns:a16="http://schemas.microsoft.com/office/drawing/2014/main" id="{DAC9FA51-7A7E-7047-BE65-55D1E193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</p:spPr>
            <p:txBody>
              <a:bodyPr/>
              <a:lstStyle/>
              <a:p>
                <a:r>
                  <a:rPr kumimoji="1" lang="en-US" altLang="ja-JP" dirty="0"/>
                  <a:t>Control Barrier Function (CBF)</a:t>
                </a:r>
              </a:p>
              <a:p>
                <a:pPr lvl="1"/>
                <a:r>
                  <a:rPr lang="en-US" altLang="ja-JP" dirty="0"/>
                  <a:t>Safe set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To main</a:t>
                </a:r>
                <a:r>
                  <a:rPr lang="en-US" altLang="ja-JP" dirty="0"/>
                  <a:t>tain safety during learning process, the set above must be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forward invariant</a:t>
                </a:r>
                <a:r>
                  <a:rPr lang="en-US" altLang="ja-JP" dirty="0"/>
                  <a:t>.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Condition for function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to be CBF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is a CBF, it is certified that safe inputs exist[1]  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>
          <p:sp>
            <p:nvSpPr>
              <p:cNvPr id="7" name="コンテンツ プレースホルダー 1">
                <a:extLst>
                  <a:ext uri="{FF2B5EF4-FFF2-40B4-BE49-F238E27FC236}">
                    <a16:creationId xmlns:a16="http://schemas.microsoft.com/office/drawing/2014/main" id="{DAC9FA51-7A7E-7047-BE65-55D1E193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  <a:blipFill>
                <a:blip r:embed="rId2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2C3F4D73-DDEF-A74D-959D-52BB6208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17" y="1551249"/>
            <a:ext cx="177800" cy="190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A27128F-B9D1-5241-A31D-09BFCD7E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1977412"/>
            <a:ext cx="2540000" cy="2667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80A2395-9E7D-024C-AD7B-7D799C77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0" y="3928195"/>
            <a:ext cx="2044700" cy="2667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07F0D99-2F45-1941-AC7C-74B8AB58A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681" y="4356488"/>
            <a:ext cx="6031523" cy="61640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45512-DBF1-9744-825E-B1F67C595943}"/>
              </a:ext>
            </a:extLst>
          </p:cNvPr>
          <p:cNvSpPr txBox="1"/>
          <p:nvPr/>
        </p:nvSpPr>
        <p:spPr>
          <a:xfrm>
            <a:off x="373484" y="5971454"/>
            <a:ext cx="784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00" dirty="0">
                <a:latin typeface="Cambria" panose="02040503050406030204" pitchFamily="18" charset="0"/>
              </a:rPr>
              <a:t>[1] : </a:t>
            </a:r>
            <a:r>
              <a:rPr lang="en-US" altLang="ja-JP" sz="1000" dirty="0">
                <a:latin typeface="Cambria" panose="02040503050406030204" pitchFamily="18" charset="0"/>
              </a:rPr>
              <a:t>A. D. Ames, X. Xu, J. W. Grizzle and P. </a:t>
            </a:r>
            <a:r>
              <a:rPr lang="en-US" altLang="ja-JP" sz="1000" dirty="0" err="1">
                <a:latin typeface="Cambria" panose="02040503050406030204" pitchFamily="18" charset="0"/>
              </a:rPr>
              <a:t>Tabuada</a:t>
            </a:r>
            <a:r>
              <a:rPr lang="en-US" altLang="ja-JP" sz="1000" dirty="0">
                <a:latin typeface="Cambria" panose="02040503050406030204" pitchFamily="18" charset="0"/>
              </a:rPr>
              <a:t>. “Control Barrier Function Based Quadratic Programs for Safety Critical Systems.” in IEEE Transactions on Automatic Control, vol. 62, no. 8, pp/ 3861-3876, 2017.</a:t>
            </a:r>
          </a:p>
          <a:p>
            <a:endParaRPr kumimoji="1" lang="ja-JP" altLang="en-US" sz="1000">
              <a:latin typeface="Cambria" panose="02040503050406030204" pitchFamily="18" charset="0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72FC9D3-BCE3-864E-9E97-25CAD3BF0FC1}"/>
              </a:ext>
            </a:extLst>
          </p:cNvPr>
          <p:cNvSpPr/>
          <p:nvPr/>
        </p:nvSpPr>
        <p:spPr>
          <a:xfrm>
            <a:off x="1120891" y="3774830"/>
            <a:ext cx="6321309" cy="1279770"/>
          </a:xfrm>
          <a:prstGeom prst="roundRect">
            <a:avLst>
              <a:gd name="adj" fmla="val 11557"/>
            </a:avLst>
          </a:prstGeom>
          <a:solidFill>
            <a:schemeClr val="accent6"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990A3DBE-5475-644B-B313-C4F5AF7B5C29}"/>
              </a:ext>
            </a:extLst>
          </p:cNvPr>
          <p:cNvSpPr/>
          <p:nvPr/>
        </p:nvSpPr>
        <p:spPr>
          <a:xfrm>
            <a:off x="1159787" y="1870349"/>
            <a:ext cx="3107413" cy="503454"/>
          </a:xfrm>
          <a:prstGeom prst="roundRect">
            <a:avLst>
              <a:gd name="adj" fmla="val 11557"/>
            </a:avLst>
          </a:prstGeom>
          <a:solidFill>
            <a:schemeClr val="accent6"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89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9898061-E197-FD43-980F-538C4B86A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Construct safe input using CBF[2]</a:t>
                </a: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𝐶𝐵𝐹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 is a solution of</a:t>
                </a:r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9898061-E197-FD43-980F-538C4B86A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A06221-5F27-564C-929F-F5A0AE33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DB0-78C0-B44D-8885-DD9BD1D41D6E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43FB65-FC0E-F046-BE97-B073F5BD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332615D-60B5-9C45-BE5B-BF9561ED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E6C2BC-B571-6A4B-9E43-8D903964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55" y="1777689"/>
            <a:ext cx="3492500" cy="454341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4A555D0-5893-CF4D-8BA7-0CDE425BD6B5}"/>
              </a:ext>
            </a:extLst>
          </p:cNvPr>
          <p:cNvSpPr/>
          <p:nvPr/>
        </p:nvSpPr>
        <p:spPr>
          <a:xfrm>
            <a:off x="1221861" y="1718553"/>
            <a:ext cx="3558997" cy="57973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3EA1521-F61A-2249-91B5-7D9182A3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25" y="3431563"/>
            <a:ext cx="6624149" cy="1867446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0A7AA08-AAE0-784A-A340-D6FE0C04A5A8}"/>
              </a:ext>
            </a:extLst>
          </p:cNvPr>
          <p:cNvSpPr/>
          <p:nvPr/>
        </p:nvSpPr>
        <p:spPr>
          <a:xfrm>
            <a:off x="1205171" y="3429000"/>
            <a:ext cx="6731128" cy="1900455"/>
          </a:xfrm>
          <a:prstGeom prst="roundRect">
            <a:avLst>
              <a:gd name="adj" fmla="val 11557"/>
            </a:avLst>
          </a:prstGeom>
          <a:solidFill>
            <a:schemeClr val="accent6"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8B8868D0-25C7-764C-BC47-9F5AA4DD53D0}"/>
              </a:ext>
            </a:extLst>
          </p:cNvPr>
          <p:cNvSpPr/>
          <p:nvPr/>
        </p:nvSpPr>
        <p:spPr>
          <a:xfrm>
            <a:off x="5563640" y="1464173"/>
            <a:ext cx="1680150" cy="11051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ambria" panose="02040503050406030204" pitchFamily="18" charset="0"/>
              </a:rPr>
              <a:t>Safe inputs</a:t>
            </a:r>
            <a:endParaRPr kumimoji="1" lang="ja-JP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60574B2-A9DE-2544-B9F4-B298F03FCB25}"/>
              </a:ext>
            </a:extLst>
          </p:cNvPr>
          <p:cNvSpPr/>
          <p:nvPr/>
        </p:nvSpPr>
        <p:spPr>
          <a:xfrm>
            <a:off x="7190268" y="1863903"/>
            <a:ext cx="43913" cy="4298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A768219-82B5-2946-AC52-913BD3B1067B}"/>
                  </a:ext>
                </a:extLst>
              </p:cNvPr>
              <p:cNvSpPr txBox="1"/>
              <p:nvPr/>
            </p:nvSpPr>
            <p:spPr>
              <a:xfrm>
                <a:off x="7008767" y="1882931"/>
                <a:ext cx="450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160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A768219-82B5-2946-AC52-913BD3B10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67" y="1882931"/>
                <a:ext cx="45082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88D3B26-AA3C-D044-884C-4D10C4E4CF9A}"/>
              </a:ext>
            </a:extLst>
          </p:cNvPr>
          <p:cNvCxnSpPr>
            <a:cxnSpLocks/>
            <a:stCxn id="22" idx="2"/>
            <a:endCxn id="14" idx="6"/>
          </p:cNvCxnSpPr>
          <p:nvPr/>
        </p:nvCxnSpPr>
        <p:spPr>
          <a:xfrm flipH="1" flipV="1">
            <a:off x="7234181" y="1885397"/>
            <a:ext cx="1053767" cy="193535"/>
          </a:xfrm>
          <a:prstGeom prst="straightConnector1">
            <a:avLst/>
          </a:prstGeom>
          <a:ln w="9525">
            <a:solidFill>
              <a:schemeClr val="tx1">
                <a:alpha val="6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>
            <a:extLst>
              <a:ext uri="{FF2B5EF4-FFF2-40B4-BE49-F238E27FC236}">
                <a16:creationId xmlns:a16="http://schemas.microsoft.com/office/drawing/2014/main" id="{DE5F478F-5701-1A4F-9C39-9B18F929D437}"/>
              </a:ext>
            </a:extLst>
          </p:cNvPr>
          <p:cNvSpPr/>
          <p:nvPr/>
        </p:nvSpPr>
        <p:spPr>
          <a:xfrm>
            <a:off x="8287948" y="2057438"/>
            <a:ext cx="43913" cy="4298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35D896-C7B0-824A-B89A-B8B5ED4480F6}"/>
                  </a:ext>
                </a:extLst>
              </p:cNvPr>
              <p:cNvSpPr txBox="1"/>
              <p:nvPr/>
            </p:nvSpPr>
            <p:spPr>
              <a:xfrm>
                <a:off x="8059927" y="2090424"/>
                <a:ext cx="543867" cy="38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𝑅𝐿</m:t>
                          </m:r>
                        </m:sup>
                      </m:sSubSup>
                    </m:oMath>
                  </m:oMathPara>
                </a14:m>
                <a:endParaRPr kumimoji="1" lang="ja-JP" altLang="en-US" sz="160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35D896-C7B0-824A-B89A-B8B5ED4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27" y="2090424"/>
                <a:ext cx="543867" cy="386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DE5ED6-943D-8940-B177-4005F71CD1EB}"/>
              </a:ext>
            </a:extLst>
          </p:cNvPr>
          <p:cNvSpPr txBox="1"/>
          <p:nvPr/>
        </p:nvSpPr>
        <p:spPr>
          <a:xfrm>
            <a:off x="373484" y="5971454"/>
            <a:ext cx="784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00" dirty="0">
                <a:latin typeface="Cambria" panose="02040503050406030204" pitchFamily="18" charset="0"/>
              </a:rPr>
              <a:t>[2] : R. Cheng, G. </a:t>
            </a:r>
            <a:r>
              <a:rPr lang="en" altLang="ja-JP" sz="1000" dirty="0" err="1">
                <a:latin typeface="Cambria" panose="02040503050406030204" pitchFamily="18" charset="0"/>
              </a:rPr>
              <a:t>Orosz</a:t>
            </a:r>
            <a:r>
              <a:rPr lang="en" altLang="ja-JP" sz="1000" dirty="0">
                <a:latin typeface="Cambria" panose="02040503050406030204" pitchFamily="18" charset="0"/>
              </a:rPr>
              <a:t>, R. M. Murray, and J. W. Burdick. “ End-to-end safe reinforcement learning through barrier functions for safety-critical continuous control tasks. ” </a:t>
            </a:r>
            <a:r>
              <a:rPr lang="en" altLang="ja-JP" sz="1000" i="1" dirty="0">
                <a:latin typeface="Cambria" panose="02040503050406030204" pitchFamily="18" charset="0"/>
              </a:rPr>
              <a:t>Thirty-Third AAAI Conference on Artificial Intelligence (AAAI-19), </a:t>
            </a:r>
            <a:r>
              <a:rPr lang="en" altLang="ja-JP" sz="1000" dirty="0">
                <a:latin typeface="Cambria" panose="02040503050406030204" pitchFamily="18" charset="0"/>
              </a:rPr>
              <a:t>2019.</a:t>
            </a:r>
            <a:endParaRPr lang="en-US" altLang="ja-JP" sz="1000" dirty="0">
              <a:latin typeface="Cambria" panose="02040503050406030204" pitchFamily="18" charset="0"/>
            </a:endParaRPr>
          </a:p>
          <a:p>
            <a:endParaRPr kumimoji="1" lang="ja-JP" altLang="en-US" sz="100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6DE441D-E69D-574A-A38D-7545732FC0F9}"/>
                  </a:ext>
                </a:extLst>
              </p:cNvPr>
              <p:cNvSpPr txBox="1"/>
              <p:nvPr/>
            </p:nvSpPr>
            <p:spPr>
              <a:xfrm>
                <a:off x="6027537" y="3072293"/>
                <a:ext cx="1746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6DE441D-E69D-574A-A38D-7545732F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537" y="3072293"/>
                <a:ext cx="174688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25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AEB4F96-D76D-6C42-A85A-35A54185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Related research</a:t>
            </a:r>
          </a:p>
          <a:p>
            <a:pPr lvl="1"/>
            <a:r>
              <a:rPr lang="en-US" altLang="ja-JP" dirty="0"/>
              <a:t>J. </a:t>
            </a:r>
            <a:r>
              <a:rPr lang="en-US" altLang="ja-JP" dirty="0" err="1"/>
              <a:t>Achiam</a:t>
            </a:r>
            <a:r>
              <a:rPr lang="en-US" altLang="ja-JP" dirty="0"/>
              <a:t>, D. Held, A. Tamar and P. </a:t>
            </a:r>
            <a:r>
              <a:rPr lang="en-US" altLang="ja-JP" dirty="0" err="1"/>
              <a:t>Abbeel</a:t>
            </a:r>
            <a:r>
              <a:rPr lang="en-US" altLang="ja-JP" dirty="0"/>
              <a:t>. “Constrained Policy Optimization.” </a:t>
            </a:r>
            <a:r>
              <a:rPr lang="en" altLang="ja-JP" i="1" dirty="0"/>
              <a:t>Proceedings of the 32nd International Conference on Machine Learning, </a:t>
            </a:r>
            <a:r>
              <a:rPr lang="en" altLang="ja-JP" dirty="0"/>
              <a:t>vol. 70, pp. 22-31, 2017.</a:t>
            </a:r>
          </a:p>
          <a:p>
            <a:pPr lvl="1"/>
            <a:endParaRPr kumimoji="1" lang="en" altLang="ja-JP" dirty="0"/>
          </a:p>
          <a:p>
            <a:pPr lvl="1"/>
            <a:r>
              <a:rPr lang="en-US" altLang="ja-JP" dirty="0"/>
              <a:t>Chow </a:t>
            </a:r>
            <a:r>
              <a:rPr lang="en-US" altLang="ja-JP" dirty="0" err="1"/>
              <a:t>et.al</a:t>
            </a:r>
            <a:r>
              <a:rPr lang="en-US" altLang="ja-JP" dirty="0"/>
              <a:t>, “A Lyapunov-based Approach to Safe Reinforcement Learning. ” </a:t>
            </a:r>
            <a:r>
              <a:rPr lang="en-US" altLang="ja-JP" i="1" dirty="0"/>
              <a:t>32nd Conference on Neural Information Processing Systems</a:t>
            </a:r>
            <a:r>
              <a:rPr lang="en-US" altLang="ja-JP" dirty="0"/>
              <a:t>,  pp. 8103-8112, 2018. </a:t>
            </a:r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8275C1-4B8B-E345-B3C4-CF6AD987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06AA35-FF49-7C4A-B294-9B4C63EC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600DAA6-EC55-ED4F-A289-9659EBFB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56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33017</TotalTime>
  <Words>428</Words>
  <Application>Microsoft Macintosh PowerPoint</Application>
  <PresentationFormat>画面に合わせる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373</cp:revision>
  <cp:lastPrinted>2020-04-14T07:37:39Z</cp:lastPrinted>
  <dcterms:created xsi:type="dcterms:W3CDTF">2019-05-25T02:00:40Z</dcterms:created>
  <dcterms:modified xsi:type="dcterms:W3CDTF">2020-05-12T03:32:54Z</dcterms:modified>
</cp:coreProperties>
</file>