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77" r:id="rId2"/>
    <p:sldId id="278" r:id="rId3"/>
    <p:sldId id="279" r:id="rId4"/>
    <p:sldId id="282" r:id="rId5"/>
    <p:sldId id="280" r:id="rId6"/>
    <p:sldId id="281" r:id="rId7"/>
    <p:sldId id="284" r:id="rId8"/>
    <p:sldId id="289" r:id="rId9"/>
    <p:sldId id="286" r:id="rId10"/>
    <p:sldId id="290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87424"/>
  </p:normalViewPr>
  <p:slideViewPr>
    <p:cSldViewPr snapToGrid="0" snapToObjects="1">
      <p:cViewPr>
        <p:scale>
          <a:sx n="104" d="100"/>
          <a:sy n="104" d="100"/>
        </p:scale>
        <p:origin x="22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 </a:t>
            </a:r>
            <a:r>
              <a:rPr kumimoji="1" lang="ja-JP" altLang="en-US"/>
              <a:t>を全探索しないでノイズ乗せて</a:t>
            </a:r>
            <a:r>
              <a:rPr kumimoji="1" lang="en-US" altLang="ja-JP" dirty="0"/>
              <a:t>1</a:t>
            </a:r>
            <a:r>
              <a:rPr kumimoji="1" lang="ja-JP" altLang="en-US"/>
              <a:t>ステップだけで分散上げようとして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7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17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8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状態変化を小さくすれば、より良い報酬を求めて探索していることになるの？？って言われるかもしれない。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704F-7F34-5D4A-A451-26A3081CB5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43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D6DF52C-54BC-6643-A7CB-94DDD2AE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Low accuracy of </a:t>
            </a:r>
            <a:r>
              <a:rPr kumimoji="1" lang="en-US" altLang="ja-JP" i="1" dirty="0"/>
              <a:t>Q</a:t>
            </a:r>
            <a:r>
              <a:rPr kumimoji="1" lang="en-US" altLang="ja-JP" dirty="0"/>
              <a:t>-function approximation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1">
                <a:extLst>
                  <a:ext uri="{FF2B5EF4-FFF2-40B4-BE49-F238E27FC236}">
                    <a16:creationId xmlns:a16="http://schemas.microsoft.com/office/drawing/2014/main" id="{239967FA-0A8E-0E4D-963B-9143293AD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0278" y="1787557"/>
                <a:ext cx="4288700" cy="3643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2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0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8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6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4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1800" i="1" dirty="0"/>
                  <a:t>Q</a:t>
                </a:r>
                <a:r>
                  <a:rPr lang="en-US" altLang="ja-JP" sz="1800" dirty="0"/>
                  <a:t>-function are learned with supervised learning (Least Square)</a:t>
                </a:r>
              </a:p>
              <a:p>
                <a:endParaRPr lang="en-US" altLang="ja-JP" sz="1800" dirty="0"/>
              </a:p>
              <a:p>
                <a:endParaRPr lang="en-US" altLang="ja-JP" sz="1800" dirty="0"/>
              </a:p>
              <a:p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800" dirty="0"/>
                  <a:t>Low accuracy may come from..</a:t>
                </a:r>
              </a:p>
              <a:p>
                <a:pPr lvl="1"/>
                <a:r>
                  <a:rPr lang="en-US" altLang="ja-JP" sz="1600" dirty="0"/>
                  <a:t>Optimization algorithm</a:t>
                </a:r>
                <a:endParaRPr lang="en-US" altLang="ja-JP" sz="1800" dirty="0"/>
              </a:p>
              <a:p>
                <a:pPr lvl="1"/>
                <a:r>
                  <a:rPr lang="en-US" altLang="ja-JP" sz="1600" dirty="0"/>
                  <a:t>Data bias in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10" name="コンテンツ プレースホルダー 1">
                <a:extLst>
                  <a:ext uri="{FF2B5EF4-FFF2-40B4-BE49-F238E27FC236}">
                    <a16:creationId xmlns:a16="http://schemas.microsoft.com/office/drawing/2014/main" id="{239967FA-0A8E-0E4D-963B-9143293A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78" y="1787557"/>
                <a:ext cx="4288700" cy="3643085"/>
              </a:xfrm>
              <a:prstGeom prst="rect">
                <a:avLst/>
              </a:prstGeom>
              <a:blipFill>
                <a:blip r:embed="rId2"/>
                <a:stretch>
                  <a:fillRect l="-888" t="-1736" r="-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6169466-9DAB-F444-B972-4536043B766E}"/>
              </a:ext>
            </a:extLst>
          </p:cNvPr>
          <p:cNvCxnSpPr>
            <a:cxnSpLocks/>
          </p:cNvCxnSpPr>
          <p:nvPr/>
        </p:nvCxnSpPr>
        <p:spPr>
          <a:xfrm>
            <a:off x="5307188" y="4774030"/>
            <a:ext cx="1177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E6B69F-5BD7-5745-847C-02C74A7A997B}"/>
              </a:ext>
            </a:extLst>
          </p:cNvPr>
          <p:cNvSpPr txBox="1"/>
          <p:nvPr/>
        </p:nvSpPr>
        <p:spPr>
          <a:xfrm>
            <a:off x="5620350" y="4774030"/>
            <a:ext cx="209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Cambria" panose="02040503050406030204" pitchFamily="18" charset="0"/>
              </a:rPr>
              <a:t>(This may be the reason)</a:t>
            </a:r>
            <a:endParaRPr kumimoji="1" lang="ja-JP" altLang="en-US" sz="1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E8E1497-A327-3D47-A240-C790A0B6E8E6}"/>
                  </a:ext>
                </a:extLst>
              </p:cNvPr>
              <p:cNvSpPr txBox="1"/>
              <p:nvPr/>
            </p:nvSpPr>
            <p:spPr>
              <a:xfrm>
                <a:off x="4775478" y="2540332"/>
                <a:ext cx="4290021" cy="642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" altLang="ja-JP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kumimoji="1" lang="en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kumimoji="1" lang="en" altLang="ja-JP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E8E1497-A327-3D47-A240-C790A0B6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78" y="2540332"/>
                <a:ext cx="4290021" cy="642933"/>
              </a:xfrm>
              <a:prstGeom prst="rect">
                <a:avLst/>
              </a:prstGeom>
              <a:blipFill>
                <a:blip r:embed="rId3"/>
                <a:stretch>
                  <a:fillRect t="-109615" b="-15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B71D6D-8787-BA45-AB02-A65AA6DE8C01}"/>
              </a:ext>
            </a:extLst>
          </p:cNvPr>
          <p:cNvSpPr txBox="1"/>
          <p:nvPr/>
        </p:nvSpPr>
        <p:spPr>
          <a:xfrm>
            <a:off x="7692760" y="298796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  <a:latin typeface="Cambria" panose="02040503050406030204" pitchFamily="18" charset="0"/>
              </a:rPr>
              <a:t>teacher data</a:t>
            </a:r>
            <a:endParaRPr kumimoji="1" lang="ja-JP" altLang="en-US" sz="140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DA94251-D102-AA4C-908E-F4A424D7A042}"/>
              </a:ext>
            </a:extLst>
          </p:cNvPr>
          <p:cNvCxnSpPr>
            <a:cxnSpLocks/>
          </p:cNvCxnSpPr>
          <p:nvPr/>
        </p:nvCxnSpPr>
        <p:spPr>
          <a:xfrm>
            <a:off x="6919332" y="2987962"/>
            <a:ext cx="56578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8352F2-0689-7F40-A989-E48C6ECD3BDF}"/>
              </a:ext>
            </a:extLst>
          </p:cNvPr>
          <p:cNvCxnSpPr>
            <a:cxnSpLocks/>
          </p:cNvCxnSpPr>
          <p:nvPr/>
        </p:nvCxnSpPr>
        <p:spPr>
          <a:xfrm>
            <a:off x="7485118" y="2987961"/>
            <a:ext cx="125186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C37969-69CD-274A-9CBC-63A53A00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FF7E69-41F2-AB46-92EC-0B4D6F4F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340AC5D-EECE-9F4B-A9D0-BEDFBA1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126B22A-AE2B-0E4A-A001-7EEF133DC2B5}"/>
                  </a:ext>
                </a:extLst>
              </p:cNvPr>
              <p:cNvSpPr txBox="1"/>
              <p:nvPr/>
            </p:nvSpPr>
            <p:spPr>
              <a:xfrm>
                <a:off x="1102920" y="1787557"/>
                <a:ext cx="24295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of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fixed </a:t>
                </a:r>
                <a14:m>
                  <m:oMath xmlns:m="http://schemas.openxmlformats.org/officeDocument/2006/math">
                    <m:r>
                      <a:rPr kumimoji="1" lang="en-US" altLang="ja-JP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endParaRPr kumimoji="1" lang="en-US" altLang="ja-JP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(function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160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126B22A-AE2B-0E4A-A001-7EEF133D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0" y="1787557"/>
                <a:ext cx="2429511" cy="584775"/>
              </a:xfrm>
              <a:prstGeom prst="rect">
                <a:avLst/>
              </a:prstGeom>
              <a:blipFill>
                <a:blip r:embed="rId4"/>
                <a:stretch>
                  <a:fillRect l="-1042" t="-2128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2D64F-4057-8A4E-917B-C2EA60E3D007}"/>
              </a:ext>
            </a:extLst>
          </p:cNvPr>
          <p:cNvGrpSpPr/>
          <p:nvPr/>
        </p:nvGrpSpPr>
        <p:grpSpPr>
          <a:xfrm>
            <a:off x="719218" y="2372332"/>
            <a:ext cx="3405577" cy="3461352"/>
            <a:chOff x="628650" y="2387855"/>
            <a:chExt cx="3405577" cy="3461352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0F0A1C99-412D-D745-A647-C76A225E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2387855"/>
              <a:ext cx="3225720" cy="3461352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9C6CC43-36EA-0C44-BF15-00C92CCCA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4500" y="2418136"/>
              <a:ext cx="869727" cy="34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87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B61ED1-74F2-974B-BC51-57321F95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タイトル</a:t>
            </a:r>
            <a:r>
              <a:rPr kumimoji="1" lang="en-US" altLang="ja-JP" dirty="0"/>
              <a:t>: </a:t>
            </a:r>
            <a:r>
              <a:rPr kumimoji="1" lang="ja-JP" altLang="en-US"/>
              <a:t>最適セルフトリガー制御問題に対する強化学習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はじめに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強化学習・深層強化学習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問題設定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強化学習による解法</a:t>
            </a:r>
            <a:r>
              <a:rPr kumimoji="1" lang="en-US" altLang="ja-JP" dirty="0"/>
              <a:t>(?)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モデルフリーでやった時の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>
                <a:solidFill>
                  <a:srgbClr val="FF0000"/>
                </a:solidFill>
              </a:rPr>
              <a:t>工夫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収束性の証明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性能評価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lang="ja-JP" altLang="en-US"/>
              <a:t>関連研究との比較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まとめ</a:t>
            </a:r>
            <a:endParaRPr kumimoji="1" lang="en-US" altLang="ja-JP" dirty="0"/>
          </a:p>
          <a:p>
            <a:pPr marL="457200" indent="-457200">
              <a:buAutoNum type="arabicPeriod"/>
            </a:pP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75D222-28C3-0740-8EC2-44CBF31E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C807E1-F004-6642-976F-41E9372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BDB0503-5498-F645-8634-534C73F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修論の流れ</a:t>
            </a:r>
          </a:p>
        </p:txBody>
      </p:sp>
    </p:spTree>
    <p:extLst>
      <p:ext uri="{BB962C8B-B14F-4D97-AF65-F5344CB8AC3E}">
        <p14:creationId xmlns:p14="http://schemas.microsoft.com/office/powerpoint/2010/main" val="99276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C753E1-6A30-B146-94AE-3AC5E1975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kumimoji="1" lang="ja-JP" altLang="en-US"/>
                  <a:t>全状態に対して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ja-JP" altLang="en-US"/>
                  <a:t>が初期方策に勝ってるのか調べる</a:t>
                </a:r>
                <a:endParaRPr lang="en-US" altLang="ja-JP" dirty="0"/>
              </a:p>
              <a:p>
                <a:pPr marL="457200" indent="-457200"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先行研究と性能比較する</a:t>
                </a: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収束性を考える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の形がセルフトリガー制御特有なのか考える</a:t>
                </a:r>
                <a:endParaRPr lang="en-US" altLang="ja-JP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C753E1-6A30-B146-94AE-3AC5E1975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F0CB5B-6A80-9340-80BB-0321587F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95AC5F-2BC9-8A46-AED7-8BB5D107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F2DFFFB-E9C4-444F-B6A4-D9FB3FDA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やるべきこと</a:t>
            </a:r>
            <a:r>
              <a:rPr kumimoji="1" lang="en-US" altLang="ja-JP" dirty="0"/>
              <a:t>(~1</a:t>
            </a:r>
            <a:r>
              <a:rPr kumimoji="1" lang="ja-JP" altLang="en-US"/>
              <a:t>月上旬</a:t>
            </a:r>
            <a:r>
              <a:rPr kumimoji="1" lang="en-US" altLang="ja-JP" dirty="0"/>
              <a:t>?)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06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9F4801-CEA2-D24B-BEC8-CBABA1686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Check as if optimization is well conducted</a:t>
                </a:r>
              </a:p>
              <a:p>
                <a:pPr lvl="1"/>
                <a:r>
                  <a:rPr kumimoji="1" lang="en-US" altLang="ja-JP" dirty="0"/>
                  <a:t>Define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𝑅𝐿</m:t>
                        </m:r>
                      </m:sub>
                    </m:sSub>
                  </m:oMath>
                </a14:m>
                <a:r>
                  <a:rPr kumimoji="1" lang="en-US" altLang="ja-JP" dirty="0"/>
                  <a:t> be the </a:t>
                </a:r>
                <a:r>
                  <a:rPr lang="en-US" altLang="ja-JP" i="1" dirty="0"/>
                  <a:t>Q</a:t>
                </a:r>
                <a:r>
                  <a:rPr lang="en-US" altLang="ja-JP" dirty="0"/>
                  <a:t>-function</a:t>
                </a:r>
                <a:r>
                  <a:rPr kumimoji="1" lang="en-US" altLang="ja-JP" dirty="0"/>
                  <a:t> parameter learned with RL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Loss function for data set </a:t>
                </a:r>
                <a:r>
                  <a:rPr kumimoji="1" lang="en-US" altLang="ja-JP" i="1" dirty="0"/>
                  <a:t>E</a:t>
                </a:r>
                <a:r>
                  <a:rPr kumimoji="1" lang="en-US" altLang="ja-JP" dirty="0"/>
                  <a:t> </a:t>
                </a:r>
                <a:r>
                  <a:rPr lang="en-US" altLang="ja-JP" dirty="0"/>
                  <a:t>should be minimized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𝑅𝐿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By comparing the loss function with </a:t>
                </a:r>
                <a:r>
                  <a:rPr lang="en-US" altLang="ja-JP" dirty="0"/>
                  <a:t>some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" altLang="ja-JP" dirty="0">
                    <a:solidFill>
                      <a:schemeClr val="bg2">
                        <a:lumMod val="50000"/>
                      </a:schemeClr>
                    </a:solidFill>
                  </a:rPr>
                  <a:t>I want to check again on what should be compared, with Kashima Sensei</a:t>
                </a:r>
                <a:endParaRPr kumimoji="1" lang="ja-JP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9F4801-CEA2-D24B-BEC8-CBABA1686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48A58A-63BE-D648-8637-8CD01EBD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B8071C-867A-0946-B757-6A61CB9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2BF2857-63E6-454A-8E21-8F32A9E4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8CBD32-B866-DD43-8E39-7EE1BDFB4BEF}"/>
                  </a:ext>
                </a:extLst>
              </p:cNvPr>
              <p:cNvSpPr txBox="1"/>
              <p:nvPr/>
            </p:nvSpPr>
            <p:spPr>
              <a:xfrm>
                <a:off x="1310109" y="2631675"/>
                <a:ext cx="613866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8CBD32-B866-DD43-8E39-7EE1BDFB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09" y="2631675"/>
                <a:ext cx="6138668" cy="800219"/>
              </a:xfrm>
              <a:prstGeom prst="rect">
                <a:avLst/>
              </a:prstGeom>
              <a:blipFill>
                <a:blip r:embed="rId3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7CF185-7F54-F64F-812A-FD2CF51A12EC}"/>
                  </a:ext>
                </a:extLst>
              </p:cNvPr>
              <p:cNvSpPr txBox="1"/>
              <p:nvPr/>
            </p:nvSpPr>
            <p:spPr>
              <a:xfrm>
                <a:off x="1435261" y="4401171"/>
                <a:ext cx="3486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17, 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7CF185-7F54-F64F-812A-FD2CF51A1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61" y="4401171"/>
                <a:ext cx="34866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3898719-2158-8543-B3C6-FCF294767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</p:spPr>
            <p:txBody>
              <a:bodyPr/>
              <a:lstStyle/>
              <a:p>
                <a:r>
                  <a:rPr kumimoji="1" lang="en-US" altLang="ja-JP" dirty="0"/>
                  <a:t>Overcome data bias</a:t>
                </a:r>
              </a:p>
              <a:p>
                <a:pPr lvl="1"/>
                <a:r>
                  <a:rPr lang="en-US" altLang="ja-JP" dirty="0"/>
                  <a:t>Various experiences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ja-JP" dirty="0"/>
                  <a:t> are needed</a:t>
                </a:r>
              </a:p>
              <a:p>
                <a:pPr lvl="1"/>
                <a:r>
                  <a:rPr lang="en-US" altLang="ja-JP" dirty="0"/>
                  <a:t>Teacher‘s data are collected by agent‘s experience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How does the agent collect data?</a:t>
                </a:r>
              </a:p>
              <a:p>
                <a:pPr lvl="2"/>
                <a:r>
                  <a:rPr lang="en-US" altLang="ja-JP" dirty="0"/>
                  <a:t>Data exploration:</a:t>
                </a:r>
              </a:p>
              <a:p>
                <a:pPr lvl="2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en-US" altLang="ja-JP" dirty="0"/>
                  <a:t>Store data of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to set </a:t>
                </a:r>
                <a:r>
                  <a:rPr lang="en-US" altLang="ja-JP" i="1" dirty="0"/>
                  <a:t>E</a:t>
                </a:r>
              </a:p>
              <a:p>
                <a:pPr lvl="2"/>
                <a:endParaRPr lang="en-US" altLang="ja-JP" i="1" dirty="0"/>
              </a:p>
              <a:p>
                <a:pPr lvl="2"/>
                <a:r>
                  <a:rPr lang="en-US" altLang="ja-JP" dirty="0"/>
                  <a:t>If the variance of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dirty="0"/>
                  <a:t> is large, that of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become large</a:t>
                </a:r>
                <a:endParaRPr lang="en-US" altLang="ja-JP" i="1" dirty="0"/>
              </a:p>
              <a:p>
                <a:pPr lvl="2"/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3898719-2158-8543-B3C6-FCF294767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3"/>
                <a:ext cx="8480182" cy="5006090"/>
              </a:xfrm>
              <a:blipFill>
                <a:blip r:embed="rId3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DC3055-FDC0-AE4F-902D-A2F92F93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1A9A30-F720-E449-B8F5-7007AC57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E22FCE0-0102-5845-9767-0AA9DC7C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A6FA81E9-841F-F14F-9404-3D3D6733C59B}"/>
                  </a:ext>
                </a:extLst>
              </p:cNvPr>
              <p:cNvSpPr/>
              <p:nvPr/>
            </p:nvSpPr>
            <p:spPr>
              <a:xfrm>
                <a:off x="2912635" y="3263235"/>
                <a:ext cx="162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A6FA81E9-841F-F14F-9404-3D3D6733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35" y="3263235"/>
                <a:ext cx="1629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DE94E10-AAAE-2E41-8639-57702AC9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dirty="0"/>
                  <a:t>DDPG requires agent to experience </a:t>
                </a:r>
                <a:r>
                  <a:rPr lang="en" altLang="ja-JP" dirty="0">
                    <a:solidFill>
                      <a:srgbClr val="FF0000"/>
                    </a:solidFill>
                  </a:rPr>
                  <a:t>states</a:t>
                </a:r>
                <a:r>
                  <a:rPr lang="en" altLang="ja-JP" dirty="0"/>
                  <a:t> on control path    	        </a:t>
                </a:r>
                <a:r>
                  <a:rPr lang="en" altLang="ja-JP" dirty="0" err="1"/>
                  <a:t>w.r.t.</a:t>
                </a:r>
                <a:r>
                  <a:rPr lang="en" altLang="ja-JP" dirty="0"/>
                  <a:t>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" altLang="ja-JP" dirty="0"/>
              </a:p>
              <a:p>
                <a:pPr marL="0" indent="0">
                  <a:buNone/>
                </a:pPr>
                <a:endParaRPr lang="en" altLang="ja-JP" dirty="0"/>
              </a:p>
              <a:p>
                <a:r>
                  <a:rPr lang="en" altLang="ja-JP" dirty="0"/>
                  <a:t>Exploration-Exploitation Dilemma</a:t>
                </a:r>
                <a:endParaRPr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DE94E10-AAAE-2E41-8639-57702AC9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1">
                <a:extLst>
                  <a:ext uri="{FF2B5EF4-FFF2-40B4-BE49-F238E27FC236}">
                    <a16:creationId xmlns:a16="http://schemas.microsoft.com/office/drawing/2014/main" id="{78926D7F-664A-D645-8772-117D5F731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025" y="3188466"/>
                <a:ext cx="5167730" cy="268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2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20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8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6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kumimoji="1" sz="1400" b="0" i="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Large variance noise</a:t>
                </a:r>
              </a:p>
              <a:p>
                <a:pPr lvl="2"/>
                <a:r>
                  <a:rPr lang="en-US" altLang="ja-JP" dirty="0"/>
                  <a:t>Can try different action</a:t>
                </a:r>
              </a:p>
              <a:p>
                <a:pPr lvl="2"/>
                <a:r>
                  <a:rPr lang="en-US" altLang="ja-JP" dirty="0"/>
                  <a:t>Being 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ja-JP" dirty="0"/>
                  <a:t> control path</a:t>
                </a:r>
              </a:p>
              <a:p>
                <a:pPr marL="1371600" lvl="3" indent="0">
                  <a:buNone/>
                </a:pPr>
                <a:endParaRPr lang="en-US" altLang="ja-JP" dirty="0"/>
              </a:p>
              <a:p>
                <a:pPr marL="1371600" lvl="3" indent="0"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Small variance noise</a:t>
                </a:r>
              </a:p>
              <a:p>
                <a:pPr lvl="2"/>
                <a:r>
                  <a:rPr lang="en-US" altLang="ja-JP" dirty="0"/>
                  <a:t>Can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ja-JP" dirty="0"/>
                  <a:t> control path</a:t>
                </a:r>
              </a:p>
              <a:p>
                <a:pPr lvl="2"/>
                <a:r>
                  <a:rPr lang="en-US" altLang="ja-JP" dirty="0"/>
                  <a:t>Cannot try different action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ja-JP" altLang="en-US"/>
              </a:p>
            </p:txBody>
          </p:sp>
        </mc:Choice>
        <mc:Fallback xmlns="">
          <p:sp>
            <p:nvSpPr>
              <p:cNvPr id="15" name="コンテンツ プレースホルダー 1">
                <a:extLst>
                  <a:ext uri="{FF2B5EF4-FFF2-40B4-BE49-F238E27FC236}">
                    <a16:creationId xmlns:a16="http://schemas.microsoft.com/office/drawing/2014/main" id="{78926D7F-664A-D645-8772-117D5F73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" y="3188466"/>
                <a:ext cx="5167730" cy="2688892"/>
              </a:xfrm>
              <a:prstGeom prst="rect">
                <a:avLst/>
              </a:prstGeom>
              <a:blipFill>
                <a:blip r:embed="rId3"/>
                <a:stretch>
                  <a:fillRect t="-1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0E0EA6E-0D50-3E46-9642-CE09520854D5}"/>
              </a:ext>
            </a:extLst>
          </p:cNvPr>
          <p:cNvSpPr/>
          <p:nvPr/>
        </p:nvSpPr>
        <p:spPr>
          <a:xfrm>
            <a:off x="1261203" y="3123036"/>
            <a:ext cx="4824965" cy="121548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D40F62A8-9F33-FE45-9038-15FEDE917D81}"/>
              </a:ext>
            </a:extLst>
          </p:cNvPr>
          <p:cNvSpPr/>
          <p:nvPr/>
        </p:nvSpPr>
        <p:spPr>
          <a:xfrm>
            <a:off x="1261202" y="4644300"/>
            <a:ext cx="4824965" cy="1215483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2C0902C3-2FBC-044A-ACA9-023A9842881A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6086167" y="3730778"/>
            <a:ext cx="1" cy="152126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225D5D-8018-C641-8C8D-BABE0776BA03}"/>
              </a:ext>
            </a:extLst>
          </p:cNvPr>
          <p:cNvSpPr txBox="1"/>
          <p:nvPr/>
        </p:nvSpPr>
        <p:spPr>
          <a:xfrm>
            <a:off x="6271243" y="43193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ambria" panose="02040503050406030204" pitchFamily="18" charset="0"/>
              </a:rPr>
              <a:t>Dilemma</a:t>
            </a:r>
            <a:endParaRPr kumimoji="1" lang="ja-JP" alt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FFB4B6-078B-8C45-9EEC-95F122DE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E02830-B62E-C644-A6E6-D16B0958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15CF54E-F612-0840-A510-EBE4A86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9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8A52EC9-55A9-264E-86B6-FF1429746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Adaptive noise scaling</a:t>
                </a:r>
              </a:p>
              <a:p>
                <a:pPr lvl="1"/>
                <a:r>
                  <a:rPr kumimoji="1" lang="en-US" altLang="ja-JP" dirty="0"/>
                  <a:t>By changing action…</a:t>
                </a:r>
              </a:p>
              <a:p>
                <a:pPr marL="914400" lvl="2" indent="0">
                  <a:buNone/>
                </a:pPr>
                <a:r>
                  <a:rPr lang="en-US" altLang="ja-JP" dirty="0"/>
                  <a:t>if the change of next state is large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Large</a:t>
                </a:r>
              </a:p>
              <a:p>
                <a:pPr marL="914400" lvl="2" indent="0">
                  <a:buNone/>
                </a:pPr>
                <a:r>
                  <a:rPr kumimoji="1"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dirty="0">
                    <a:solidFill>
                      <a:schemeClr val="accent1"/>
                    </a:solidFill>
                  </a:rPr>
                  <a:t>small</a:t>
                </a:r>
                <a:r>
                  <a:rPr kumimoji="1" lang="en-US" altLang="ja-JP" dirty="0"/>
                  <a:t> noise</a:t>
                </a:r>
              </a:p>
              <a:p>
                <a:pPr marL="914400" lvl="2" indent="0">
                  <a:buNone/>
                </a:pPr>
                <a:r>
                  <a:rPr lang="en-US" altLang="ja-JP" dirty="0"/>
                  <a:t>if the change of next state is small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chemeClr val="accent1"/>
                    </a:solidFill>
                  </a:rPr>
                  <a:t>Small</a:t>
                </a:r>
              </a:p>
              <a:p>
                <a:pPr marL="914400" lvl="2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large</a:t>
                </a:r>
                <a:r>
                  <a:rPr lang="en-US" altLang="ja-JP" dirty="0"/>
                  <a:t> noise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8A52EC9-55A9-264E-86B6-FF1429746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1413DC-9692-B649-AFA9-8F7342E6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531D9A-B53B-5F4C-ABAA-1E64BDCE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7A34040-6E24-6B40-B0C6-7340F81C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A22A77F-5DCF-DA44-8248-672215802F7C}"/>
              </a:ext>
            </a:extLst>
          </p:cNvPr>
          <p:cNvGrpSpPr/>
          <p:nvPr/>
        </p:nvGrpSpPr>
        <p:grpSpPr>
          <a:xfrm>
            <a:off x="1657350" y="3472748"/>
            <a:ext cx="3157849" cy="2018755"/>
            <a:chOff x="2252865" y="3656351"/>
            <a:chExt cx="3157849" cy="201875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466D20-3CCC-7D4A-ABE2-0F0389EE9762}"/>
                </a:ext>
              </a:extLst>
            </p:cNvPr>
            <p:cNvSpPr/>
            <p:nvPr/>
          </p:nvSpPr>
          <p:spPr>
            <a:xfrm>
              <a:off x="2519161" y="454652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曲線コネクタ 7">
              <a:extLst>
                <a:ext uri="{FF2B5EF4-FFF2-40B4-BE49-F238E27FC236}">
                  <a16:creationId xmlns:a16="http://schemas.microsoft.com/office/drawing/2014/main" id="{7D7EA597-EDF8-8845-A108-A5A98E3624D6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2610601" y="3968719"/>
              <a:ext cx="1897391" cy="62353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8457D6EC-0987-4C4F-B60B-1EC19BDDBA81}"/>
                </a:ext>
              </a:extLst>
            </p:cNvPr>
            <p:cNvSpPr/>
            <p:nvPr/>
          </p:nvSpPr>
          <p:spPr>
            <a:xfrm>
              <a:off x="4940199" y="4953572"/>
              <a:ext cx="91440" cy="914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F1DC9515-3FF8-164C-AF8F-BB2EB1D844B0}"/>
                </a:ext>
              </a:extLst>
            </p:cNvPr>
            <p:cNvSpPr/>
            <p:nvPr/>
          </p:nvSpPr>
          <p:spPr>
            <a:xfrm>
              <a:off x="4507992" y="392299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曲線コネクタ 10">
              <a:extLst>
                <a:ext uri="{FF2B5EF4-FFF2-40B4-BE49-F238E27FC236}">
                  <a16:creationId xmlns:a16="http://schemas.microsoft.com/office/drawing/2014/main" id="{409BC100-5D75-F14C-A943-3A5A80DA83BE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>
              <a:off x="2610601" y="4592249"/>
              <a:ext cx="2342989" cy="439372"/>
            </a:xfrm>
            <a:prstGeom prst="curvedConnector4">
              <a:avLst>
                <a:gd name="adj1" fmla="val 15874"/>
                <a:gd name="adj2" fmla="val 152029"/>
              </a:avLst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EC55656-2E7C-BC45-BBF3-DD2866082B29}"/>
                    </a:ext>
                  </a:extLst>
                </p:cNvPr>
                <p:cNvSpPr txBox="1"/>
                <p:nvPr/>
              </p:nvSpPr>
              <p:spPr>
                <a:xfrm>
                  <a:off x="2252865" y="424991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E06B6FD-1763-4A40-AB1D-C704A8874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865" y="4249910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DEF51A3-DDA0-164E-A748-8C9B56DCF795}"/>
                    </a:ext>
                  </a:extLst>
                </p:cNvPr>
                <p:cNvSpPr txBox="1"/>
                <p:nvPr/>
              </p:nvSpPr>
              <p:spPr>
                <a:xfrm>
                  <a:off x="4667452" y="3656351"/>
                  <a:ext cx="424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947072-BA75-E149-A301-A046D8B1D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452" y="3656351"/>
                  <a:ext cx="4247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44A4AD2-09FC-A941-9C0E-9D872812778F}"/>
                    </a:ext>
                  </a:extLst>
                </p:cNvPr>
                <p:cNvSpPr txBox="1"/>
                <p:nvPr/>
              </p:nvSpPr>
              <p:spPr>
                <a:xfrm>
                  <a:off x="4985919" y="4619242"/>
                  <a:ext cx="424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8AF4ADC-1508-BF4E-BDFB-59162E5BF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919" y="4619242"/>
                  <a:ext cx="4247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4158750-7AB7-014C-A44B-87F71E7832BD}"/>
                    </a:ext>
                  </a:extLst>
                </p:cNvPr>
                <p:cNvSpPr txBox="1"/>
                <p:nvPr/>
              </p:nvSpPr>
              <p:spPr>
                <a:xfrm>
                  <a:off x="2610601" y="3798452"/>
                  <a:ext cx="1118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4158750-7AB7-014C-A44B-87F71E783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601" y="3798452"/>
                  <a:ext cx="1118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0FBD761-02F7-E945-B145-3BED98B0FB88}"/>
                    </a:ext>
                  </a:extLst>
                </p:cNvPr>
                <p:cNvSpPr txBox="1"/>
                <p:nvPr/>
              </p:nvSpPr>
              <p:spPr>
                <a:xfrm>
                  <a:off x="3660523" y="5305774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0FBD761-02F7-E945-B145-3BED98B0F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523" y="5305774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26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382CC47-B742-0C47-A410-0D58AC37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 following noise scaling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Because I have not summarized my consideration, I want to report  the result on colloquium next week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4AC5B1-F519-634B-BD52-1C5415BB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4BBEAE-CD39-B540-AA77-0576E43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4C8D9A5-5FFE-5544-B8C9-F31DBEB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/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/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ja-JP" dirty="0">
                    <a:latin typeface="Cambria" panose="02040503050406030204" pitchFamily="18" charset="0"/>
                  </a:rPr>
                  <a:t> is hyper parameter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blipFill>
                <a:blip r:embed="rId4"/>
                <a:stretch>
                  <a:fillRect l="-1515" t="-10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3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382CC47-B742-0C47-A410-0D58AC37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 noise 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4AC5B1-F519-634B-BD52-1C5415BB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4BBEAE-CD39-B540-AA77-0576E43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4C8D9A5-5FFE-5544-B8C9-F31DBEB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/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FB1175-280C-2A46-8AC4-5FA974E7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18" y="1559859"/>
                <a:ext cx="2050561" cy="615233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/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ja-JP" dirty="0">
                    <a:latin typeface="Cambria" panose="02040503050406030204" pitchFamily="18" charset="0"/>
                  </a:rPr>
                  <a:t> is hyper parameter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7B9A74-24C0-5843-AFC7-EAFD6666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51" y="1682809"/>
                <a:ext cx="2495266" cy="369332"/>
              </a:xfrm>
              <a:prstGeom prst="rect">
                <a:avLst/>
              </a:prstGeom>
              <a:blipFill>
                <a:blip r:embed="rId4"/>
                <a:stretch>
                  <a:fillRect l="-1515" t="-10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02F8EED1-185C-6D44-9732-1E3CA465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631927"/>
            <a:ext cx="2998263" cy="32172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E4C39F-F0BB-5640-8D08-4480B4F46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987" y="2733389"/>
            <a:ext cx="2989052" cy="32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B252931-C63C-BD40-9029-3146333D4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ベルマン方程式を使った計算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3"/>
                <a:endParaRPr kumimoji="1" lang="en-US" altLang="ja-JP" dirty="0"/>
              </a:p>
              <a:p>
                <a:pPr lvl="1"/>
                <a:r>
                  <a:rPr lang="ja-JP" altLang="en-US"/>
                  <a:t>システムノイズに対する期待値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10</a:t>
                </a:r>
                <a:r>
                  <a:rPr lang="ja-JP" altLang="en-US"/>
                  <a:t>個の制御パスから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/>
                  <a:t>を</a:t>
                </a:r>
                <a:r>
                  <a:rPr lang="ja-JP" altLang="en-US"/>
                  <a:t>計算してサンプル平均近似</a:t>
                </a:r>
                <a:endParaRPr lang="en-US" altLang="ja-JP" dirty="0"/>
              </a:p>
              <a:p>
                <a:pPr lvl="1"/>
                <a:r>
                  <a:rPr lang="ja-JP" altLang="en-US"/>
                  <a:t>システムノイズはウィーナー過程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における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のヒートマップ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システムノイズがない場合のものと比較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B252931-C63C-BD40-9029-3146333D4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E07B18-F507-FC45-A5D6-B410F8D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566879-924B-9044-B825-15CAB4EB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9E78720-1837-684C-814A-961990F0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確率システムの</a:t>
            </a:r>
            <a:r>
              <a:rPr kumimoji="1" lang="en-US" altLang="ja-JP" i="1" dirty="0">
                <a:latin typeface="Cambria" panose="02040503050406030204" pitchFamily="18" charset="0"/>
              </a:rPr>
              <a:t>Q</a:t>
            </a:r>
            <a:r>
              <a:rPr kumimoji="1" lang="ja-JP" altLang="en-US"/>
              <a:t>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437EE5-A997-4646-A7CE-C18CD3C4E120}"/>
                  </a:ext>
                </a:extLst>
              </p:cNvPr>
              <p:cNvSpPr txBox="1"/>
              <p:nvPr/>
            </p:nvSpPr>
            <p:spPr>
              <a:xfrm>
                <a:off x="955282" y="1555792"/>
                <a:ext cx="4376647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437EE5-A997-4646-A7CE-C18CD3C4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82" y="1555792"/>
                <a:ext cx="4376647" cy="434991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8B8930B-361B-4F45-AEB7-DDC790439F64}"/>
                  </a:ext>
                </a:extLst>
              </p:cNvPr>
              <p:cNvSpPr txBox="1"/>
              <p:nvPr/>
            </p:nvSpPr>
            <p:spPr>
              <a:xfrm>
                <a:off x="6222776" y="1103023"/>
                <a:ext cx="182614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kumimoji="1" lang="ja-JP" altLang="en-US" sz="1600"/>
                  <a:t>は方策固定</a:t>
                </a:r>
                <a:endParaRPr kumimoji="1" lang="en-US" altLang="ja-JP" sz="1600" dirty="0"/>
              </a:p>
              <a:p>
                <a:r>
                  <a:rPr kumimoji="1" lang="ja-JP" altLang="en-US" sz="1600"/>
                  <a:t>の経験データ</a:t>
                </a:r>
                <a:endParaRPr kumimoji="1" lang="en-US" altLang="ja-JP" sz="1600" dirty="0"/>
              </a:p>
              <a:p>
                <a:r>
                  <a:rPr kumimoji="1" lang="ja-JP" altLang="en-US" sz="1600"/>
                  <a:t>から教師あり学習</a:t>
                </a:r>
                <a:endParaRPr kumimoji="1" lang="en-US" altLang="ja-JP" sz="1600" dirty="0"/>
              </a:p>
              <a:p>
                <a:r>
                  <a:rPr kumimoji="1" lang="en-US" altLang="ja-JP" sz="1600" dirty="0"/>
                  <a:t>(Loss</a:t>
                </a:r>
                <a:r>
                  <a:rPr kumimoji="1" lang="ja-JP" altLang="en-US" sz="1600"/>
                  <a:t>は収束</a:t>
                </a:r>
                <a:r>
                  <a:rPr kumimoji="1" lang="en-US" altLang="ja-JP" sz="1600" dirty="0"/>
                  <a:t>)</a:t>
                </a:r>
                <a:endParaRPr kumimoji="1" lang="ja-JP" altLang="en-US" sz="16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8B8930B-361B-4F45-AEB7-DDC790439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1103023"/>
                <a:ext cx="1826141" cy="1077218"/>
              </a:xfrm>
              <a:prstGeom prst="rect">
                <a:avLst/>
              </a:prstGeom>
              <a:blipFill>
                <a:blip r:embed="rId4"/>
                <a:stretch>
                  <a:fillRect l="-1379" t="-1163" r="-690"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9F90BE4-5F99-F54F-A3B8-2F707B163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44" y="4371110"/>
            <a:ext cx="2255608" cy="20129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5A03F7-FD16-9C49-88AC-1BA18CFBB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699" y="4362706"/>
            <a:ext cx="2185566" cy="203617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B7A350-EDB1-634D-8409-2011AD502AC1}"/>
              </a:ext>
            </a:extLst>
          </p:cNvPr>
          <p:cNvSpPr txBox="1"/>
          <p:nvPr/>
        </p:nvSpPr>
        <p:spPr>
          <a:xfrm>
            <a:off x="2132666" y="6419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ノイズあり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36D085-9C6F-064E-9727-B91EF4C7B416}"/>
              </a:ext>
            </a:extLst>
          </p:cNvPr>
          <p:cNvSpPr txBox="1"/>
          <p:nvPr/>
        </p:nvSpPr>
        <p:spPr>
          <a:xfrm>
            <a:off x="5938885" y="642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ノイズなし</a:t>
            </a:r>
          </a:p>
        </p:txBody>
      </p:sp>
    </p:spTree>
    <p:extLst>
      <p:ext uri="{BB962C8B-B14F-4D97-AF65-F5344CB8AC3E}">
        <p14:creationId xmlns:p14="http://schemas.microsoft.com/office/powerpoint/2010/main" val="37874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(</a:t>
                </a:r>
                <a:r>
                  <a:rPr kumimoji="1" lang="ja-JP" altLang="en-US"/>
                  <a:t>最適ではないにしても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いい感じの方策を学習できる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探索手法を工夫すれば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の意味でのさらなる改善も見られた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証明を加える</a:t>
                </a:r>
                <a:endParaRPr kumimoji="1" lang="en-US" altLang="ja-JP" dirty="0"/>
              </a:p>
              <a:p>
                <a:r>
                  <a:rPr lang="ja-JP" altLang="en-US"/>
                  <a:t>理論的に解いたセルフトリガー制御と性能比較をする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/>
                  <a:t>適応的探索ノイズの意味合い</a:t>
                </a:r>
                <a:endParaRPr lang="en-US" altLang="ja-JP" dirty="0"/>
              </a:p>
              <a:p>
                <a:pPr lvl="1"/>
                <a:r>
                  <a:rPr lang="ja-JP" altLang="en-US"/>
                  <a:t>意味合いがまとまれば自信を持って論文に書ける</a:t>
                </a:r>
                <a:endParaRPr lang="en-US" altLang="ja-JP" dirty="0"/>
              </a:p>
              <a:p>
                <a:pPr lvl="1"/>
                <a:r>
                  <a:rPr lang="ja-JP" altLang="en-US"/>
                  <a:t>あれは本当に効果的なのか？</a:t>
                </a:r>
                <a:endParaRPr lang="en-US" altLang="ja-JP" dirty="0"/>
              </a:p>
              <a:p>
                <a:pPr lvl="1"/>
                <a:r>
                  <a:rPr lang="ja-JP" altLang="en-US"/>
                  <a:t>状態変化を抑えることは探索と言えるのか？？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6FC9417-BDC7-FA4D-A6C0-5E6D80DC4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8" t="-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3C1F64-7C3E-F246-97BA-2A388039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FF7D2-47B0-0840-8383-3C67F95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92742A1-97AF-FB4F-AFE1-A16C349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修論のストーリー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3C6B015A-CF7A-C948-A1CE-95DB71D6104E}"/>
              </a:ext>
            </a:extLst>
          </p:cNvPr>
          <p:cNvSpPr/>
          <p:nvPr/>
        </p:nvSpPr>
        <p:spPr>
          <a:xfrm>
            <a:off x="1081825" y="5071976"/>
            <a:ext cx="759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9509FD-02CE-9A42-9858-B2B7EC385009}"/>
              </a:ext>
            </a:extLst>
          </p:cNvPr>
          <p:cNvSpPr txBox="1"/>
          <p:nvPr/>
        </p:nvSpPr>
        <p:spPr>
          <a:xfrm>
            <a:off x="1903464" y="5126229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妥当性があると思ったロジックを研究会資料</a:t>
            </a:r>
            <a:r>
              <a:rPr kumimoji="1" lang="en-US" altLang="ja-JP" dirty="0"/>
              <a:t>6.5</a:t>
            </a:r>
            <a:r>
              <a:rPr kumimoji="1" lang="ja-JP" altLang="en-US"/>
              <a:t>節に記載</a:t>
            </a:r>
          </a:p>
        </p:txBody>
      </p:sp>
    </p:spTree>
    <p:extLst>
      <p:ext uri="{BB962C8B-B14F-4D97-AF65-F5344CB8AC3E}">
        <p14:creationId xmlns:p14="http://schemas.microsoft.com/office/powerpoint/2010/main" val="133424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121701</TotalTime>
  <Words>661</Words>
  <Application>Microsoft Macintosh PowerPoint</Application>
  <PresentationFormat>画面に合わせる (4:3)</PresentationFormat>
  <Paragraphs>159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  <vt:lpstr>Weekly Report</vt:lpstr>
      <vt:lpstr>Weekly Report</vt:lpstr>
      <vt:lpstr>Weekly Report</vt:lpstr>
      <vt:lpstr>確率システムのQ関数</vt:lpstr>
      <vt:lpstr>修論のストーリー</vt:lpstr>
      <vt:lpstr>修論の流れ</vt:lpstr>
      <vt:lpstr>やるべきこと(~1月上旬?)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783</cp:revision>
  <cp:lastPrinted>2020-12-02T02:44:13Z</cp:lastPrinted>
  <dcterms:created xsi:type="dcterms:W3CDTF">2019-05-25T02:00:40Z</dcterms:created>
  <dcterms:modified xsi:type="dcterms:W3CDTF">2020-12-18T05:23:31Z</dcterms:modified>
</cp:coreProperties>
</file>