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9"/>
  </p:notesMasterIdLst>
  <p:sldIdLst>
    <p:sldId id="277" r:id="rId2"/>
    <p:sldId id="278" r:id="rId3"/>
    <p:sldId id="279" r:id="rId4"/>
    <p:sldId id="282" r:id="rId5"/>
    <p:sldId id="280" r:id="rId6"/>
    <p:sldId id="281" r:id="rId7"/>
    <p:sldId id="28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12"/>
    <p:restoredTop sz="95909"/>
  </p:normalViewPr>
  <p:slideViewPr>
    <p:cSldViewPr snapToGrid="0" snapToObjects="1">
      <p:cViewPr>
        <p:scale>
          <a:sx n="112" d="100"/>
          <a:sy n="112" d="100"/>
        </p:scale>
        <p:origin x="1960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9ACC2-15F4-9549-B7EC-0A2B034E938B}" type="datetimeFigureOut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2704F-7F34-5D4A-A451-26A3081CB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94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a </a:t>
            </a:r>
            <a:r>
              <a:rPr kumimoji="1" lang="ja-JP" altLang="en-US"/>
              <a:t>を全探索しないでノイズ乗せて</a:t>
            </a:r>
            <a:r>
              <a:rPr kumimoji="1" lang="en-US" altLang="ja-JP" dirty="0"/>
              <a:t>1</a:t>
            </a:r>
            <a:r>
              <a:rPr kumimoji="1" lang="ja-JP" altLang="en-US"/>
              <a:t>ステップだけで分散上げようとして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2704F-7F34-5D4A-A451-26A3081CB5E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717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2704F-7F34-5D4A-A451-26A3081CB5E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176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2704F-7F34-5D4A-A451-26A3081CB5E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18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104">
            <a:extLst>
              <a:ext uri="{FF2B5EF4-FFF2-40B4-BE49-F238E27FC236}">
                <a16:creationId xmlns:a16="http://schemas.microsoft.com/office/drawing/2014/main" id="{F3338E6D-4DAA-0249-8046-AFDFBF9456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" y="0"/>
            <a:ext cx="914128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9658-536A-9C47-BE27-5916453304A2}" type="datetime1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29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9A9C-0CC8-724D-8CAB-CE583F909772}" type="datetime1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03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A472-1073-0547-9A59-DD081FE17D43}" type="datetime1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22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2">
            <a:extLst>
              <a:ext uri="{FF2B5EF4-FFF2-40B4-BE49-F238E27FC236}">
                <a16:creationId xmlns:a16="http://schemas.microsoft.com/office/drawing/2014/main" id="{705CD858-9718-9443-A370-7779DE72FB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" y="0"/>
            <a:ext cx="9142642" cy="1626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1AC4FD6-5C96-E849-854E-7800D1841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72" y="271342"/>
            <a:ext cx="8480182" cy="584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C4D32E6-2857-BF44-99DF-DC17CC66004E}"/>
              </a:ext>
            </a:extLst>
          </p:cNvPr>
          <p:cNvSpPr txBox="1"/>
          <p:nvPr userDrawn="1"/>
        </p:nvSpPr>
        <p:spPr>
          <a:xfrm>
            <a:off x="6880860" y="571500"/>
            <a:ext cx="199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ambria" panose="02040503050406030204" pitchFamily="18" charset="0"/>
              </a:rPr>
              <a:t>M2 </a:t>
            </a:r>
            <a:r>
              <a:rPr kumimoji="1" lang="en-US" altLang="ja-JP" dirty="0" err="1">
                <a:latin typeface="Cambria" panose="02040503050406030204" pitchFamily="18" charset="0"/>
              </a:rPr>
              <a:t>Ibuki</a:t>
            </a:r>
            <a:r>
              <a:rPr kumimoji="1" lang="en-US" altLang="ja-JP" dirty="0">
                <a:latin typeface="Cambria" panose="02040503050406030204" pitchFamily="18" charset="0"/>
              </a:rPr>
              <a:t> Takeuchi</a:t>
            </a:r>
            <a:endParaRPr kumimoji="1" lang="ja-JP" alt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54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FB07-8ABC-B147-BBD9-82E1124A9195}" type="datetime1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7E7E-FA9C-3947-926C-79EF22991022}" type="datetime1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91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599C-7060-A14F-A8FF-BFA2E3E43F87}" type="datetime1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47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3C61-04B3-8341-A053-431BFDE0369C}" type="datetime1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62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920-A0FF-A94D-B91E-11B016CF8687}" type="datetime1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12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1009-4B49-E243-94A4-1303689190AE}" type="datetime1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41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BB96-C546-0F48-8959-F4ED01CF136A}" type="datetime1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33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572" y="271342"/>
            <a:ext cx="8480182" cy="584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572" y="1103023"/>
            <a:ext cx="8480182" cy="5006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  <a:r>
              <a:rPr lang="en-US" altLang="ja-JP" dirty="0"/>
              <a:t> 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8A647-1D3A-F547-BEEB-E9A419355659}" type="datetime1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52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8354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80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>
          <a:solidFill>
            <a:schemeClr val="accent1">
              <a:lumMod val="50000"/>
            </a:schemeClr>
          </a:solidFill>
          <a:latin typeface="Century" panose="02040604050505020304" pitchFamily="18" charset="0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0C0"/>
        </a:buClr>
        <a:buFont typeface="Arial" panose="020B0604020202020204" pitchFamily="34" charset="0"/>
        <a:buChar char="•"/>
        <a:defRPr kumimoji="1" sz="22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20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14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3D6DF52C-54BC-6643-A7CB-94DDD2AE7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Low accuracy of </a:t>
            </a:r>
            <a:r>
              <a:rPr kumimoji="1" lang="en-US" altLang="ja-JP" i="1" dirty="0"/>
              <a:t>Q</a:t>
            </a:r>
            <a:r>
              <a:rPr kumimoji="1" lang="en-US" altLang="ja-JP" dirty="0"/>
              <a:t>-function approximation</a:t>
            </a:r>
            <a:endParaRPr kumimoji="1" lang="ja-JP" altLang="en-US" i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コンテンツ プレースホルダー 1">
                <a:extLst>
                  <a:ext uri="{FF2B5EF4-FFF2-40B4-BE49-F238E27FC236}">
                    <a16:creationId xmlns:a16="http://schemas.microsoft.com/office/drawing/2014/main" id="{239967FA-0A8E-0E4D-963B-9143293ADA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0278" y="1787557"/>
                <a:ext cx="4288700" cy="36430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kumimoji="1" sz="2200" b="0" i="0" kern="120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kumimoji="1" sz="2000" b="0" i="0" kern="120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kumimoji="1" sz="1800" b="0" i="0" kern="120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kumimoji="1" sz="1600" b="0" i="0" kern="120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kumimoji="1" sz="1400" b="0" i="0" kern="120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ja-JP" sz="1800" i="1" dirty="0"/>
                  <a:t>Q</a:t>
                </a:r>
                <a:r>
                  <a:rPr lang="en-US" altLang="ja-JP" sz="1800" dirty="0"/>
                  <a:t>-function are learned with supervised learning (Least Square)</a:t>
                </a:r>
              </a:p>
              <a:p>
                <a:endParaRPr lang="en-US" altLang="ja-JP" sz="1800" dirty="0"/>
              </a:p>
              <a:p>
                <a:endParaRPr lang="en-US" altLang="ja-JP" sz="1800" dirty="0"/>
              </a:p>
              <a:p>
                <a:endParaRPr lang="en-US" altLang="ja-JP" sz="1600" dirty="0"/>
              </a:p>
              <a:p>
                <a:endParaRPr lang="en-US" altLang="ja-JP" sz="1600" dirty="0"/>
              </a:p>
              <a:p>
                <a:r>
                  <a:rPr lang="en-US" altLang="ja-JP" sz="1800" dirty="0"/>
                  <a:t>Low accuracy may come from..</a:t>
                </a:r>
              </a:p>
              <a:p>
                <a:pPr lvl="1"/>
                <a:r>
                  <a:rPr lang="en-US" altLang="ja-JP" sz="1600" dirty="0"/>
                  <a:t>Optimization algorithm</a:t>
                </a:r>
                <a:endParaRPr lang="en-US" altLang="ja-JP" sz="1800" dirty="0"/>
              </a:p>
              <a:p>
                <a:pPr lvl="1"/>
                <a:r>
                  <a:rPr lang="en-US" altLang="ja-JP" sz="1600" dirty="0"/>
                  <a:t>Data bias in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ja-JP" sz="1600" dirty="0"/>
              </a:p>
            </p:txBody>
          </p:sp>
        </mc:Choice>
        <mc:Fallback>
          <p:sp>
            <p:nvSpPr>
              <p:cNvPr id="10" name="コンテンツ プレースホルダー 1">
                <a:extLst>
                  <a:ext uri="{FF2B5EF4-FFF2-40B4-BE49-F238E27FC236}">
                    <a16:creationId xmlns:a16="http://schemas.microsoft.com/office/drawing/2014/main" id="{239967FA-0A8E-0E4D-963B-9143293AD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278" y="1787557"/>
                <a:ext cx="4288700" cy="3643085"/>
              </a:xfrm>
              <a:prstGeom prst="rect">
                <a:avLst/>
              </a:prstGeom>
              <a:blipFill>
                <a:blip r:embed="rId2"/>
                <a:stretch>
                  <a:fillRect l="-888" t="-1736" r="-8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6169466-9DAB-F444-B972-4536043B766E}"/>
              </a:ext>
            </a:extLst>
          </p:cNvPr>
          <p:cNvCxnSpPr>
            <a:cxnSpLocks/>
          </p:cNvCxnSpPr>
          <p:nvPr/>
        </p:nvCxnSpPr>
        <p:spPr>
          <a:xfrm>
            <a:off x="5307188" y="4774030"/>
            <a:ext cx="11774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CE6B69F-5BD7-5745-847C-02C74A7A997B}"/>
              </a:ext>
            </a:extLst>
          </p:cNvPr>
          <p:cNvSpPr txBox="1"/>
          <p:nvPr/>
        </p:nvSpPr>
        <p:spPr>
          <a:xfrm>
            <a:off x="5620350" y="4774030"/>
            <a:ext cx="2092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  <a:latin typeface="Cambria" panose="02040503050406030204" pitchFamily="18" charset="0"/>
              </a:rPr>
              <a:t>(This may be the reason)</a:t>
            </a:r>
            <a:endParaRPr kumimoji="1" lang="ja-JP" altLang="en-US" sz="140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E8E1497-A327-3D47-A240-C790A0B6E8E6}"/>
                  </a:ext>
                </a:extLst>
              </p:cNvPr>
              <p:cNvSpPr txBox="1"/>
              <p:nvPr/>
            </p:nvSpPr>
            <p:spPr>
              <a:xfrm>
                <a:off x="4775478" y="2540332"/>
                <a:ext cx="4290021" cy="6429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" altLang="ja-JP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" altLang="ja-JP" sz="1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" altLang="ja-JP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lim>
                          </m:limLow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f>
                            <m:fPr>
                              <m:ctrlPr>
                                <a:rPr kumimoji="1" lang="en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func>
                      <m:nary>
                        <m:naryPr>
                          <m:chr m:val="∑"/>
                          <m:ctrlPr>
                            <a:rPr kumimoji="1" lang="en" altLang="ja-JP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kumimoji="1" lang="en-US" altLang="ja-JP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kumimoji="1" lang="en-US" altLang="ja-JP" sz="1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kumimoji="1" lang="en-US" altLang="ja-JP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kumimoji="1" lang="en-US" altLang="ja-JP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kumimoji="1" lang="en-US" altLang="ja-JP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kumimoji="1" lang="en-US" altLang="ja-JP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kumimoji="1" lang="en-US" altLang="ja-JP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)|</m:t>
                          </m:r>
                          <m:r>
                            <a:rPr kumimoji="1" lang="en-US" altLang="ja-JP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kumimoji="1" lang="en-US" altLang="ja-JP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E8E1497-A327-3D47-A240-C790A0B6E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478" y="2540332"/>
                <a:ext cx="4290021" cy="642933"/>
              </a:xfrm>
              <a:prstGeom prst="rect">
                <a:avLst/>
              </a:prstGeom>
              <a:blipFill>
                <a:blip r:embed="rId3"/>
                <a:stretch>
                  <a:fillRect t="-109615" b="-153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2B71D6D-8787-BA45-AB02-A65AA6DE8C01}"/>
              </a:ext>
            </a:extLst>
          </p:cNvPr>
          <p:cNvSpPr txBox="1"/>
          <p:nvPr/>
        </p:nvSpPr>
        <p:spPr>
          <a:xfrm>
            <a:off x="7692760" y="2987961"/>
            <a:ext cx="11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accent1"/>
                </a:solidFill>
                <a:latin typeface="Cambria" panose="02040503050406030204" pitchFamily="18" charset="0"/>
              </a:rPr>
              <a:t>teacher data</a:t>
            </a:r>
            <a:endParaRPr kumimoji="1" lang="ja-JP" altLang="en-US" sz="140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DA94251-D102-AA4C-908E-F4A424D7A042}"/>
              </a:ext>
            </a:extLst>
          </p:cNvPr>
          <p:cNvCxnSpPr>
            <a:cxnSpLocks/>
          </p:cNvCxnSpPr>
          <p:nvPr/>
        </p:nvCxnSpPr>
        <p:spPr>
          <a:xfrm>
            <a:off x="6919332" y="2987962"/>
            <a:ext cx="565786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28352F2-0689-7F40-A989-E48C6ECD3BDF}"/>
              </a:ext>
            </a:extLst>
          </p:cNvPr>
          <p:cNvCxnSpPr>
            <a:cxnSpLocks/>
          </p:cNvCxnSpPr>
          <p:nvPr/>
        </p:nvCxnSpPr>
        <p:spPr>
          <a:xfrm>
            <a:off x="7485118" y="2987961"/>
            <a:ext cx="1251862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1C37969-69CD-274A-9CBC-63A53A00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5FF7E69-41F2-AB46-92EC-0B4D6F4FB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9340AC5D-EECE-9F4B-A9D0-BEDFBA1C5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Weekly Report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D126B22A-AE2B-0E4A-A001-7EEF133DC2B5}"/>
                  </a:ext>
                </a:extLst>
              </p:cNvPr>
              <p:cNvSpPr txBox="1"/>
              <p:nvPr/>
            </p:nvSpPr>
            <p:spPr>
              <a:xfrm>
                <a:off x="1102920" y="1787557"/>
                <a:ext cx="24295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Graph of 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kumimoji="1" lang="en-US" altLang="ja-JP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fixed </a:t>
                </a:r>
                <a14:m>
                  <m:oMath xmlns:m="http://schemas.openxmlformats.org/officeDocument/2006/math">
                    <m:r>
                      <a:rPr kumimoji="1" lang="en-US" altLang="ja-JP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</m:oMath>
                </a14:m>
                <a:endParaRPr kumimoji="1" lang="en-US" altLang="ja-JP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kumimoji="1" lang="en-US" altLang="ja-JP" sz="1600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(function of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sz="16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sz="160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D126B22A-AE2B-0E4A-A001-7EEF133DC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20" y="1787557"/>
                <a:ext cx="2429511" cy="584775"/>
              </a:xfrm>
              <a:prstGeom prst="rect">
                <a:avLst/>
              </a:prstGeom>
              <a:blipFill>
                <a:blip r:embed="rId4"/>
                <a:stretch>
                  <a:fillRect l="-1042" t="-2128" b="-106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30B2D64F-4057-8A4E-917B-C2EA60E3D007}"/>
              </a:ext>
            </a:extLst>
          </p:cNvPr>
          <p:cNvGrpSpPr/>
          <p:nvPr/>
        </p:nvGrpSpPr>
        <p:grpSpPr>
          <a:xfrm>
            <a:off x="719218" y="2372332"/>
            <a:ext cx="3405577" cy="3461352"/>
            <a:chOff x="628650" y="2387855"/>
            <a:chExt cx="3405577" cy="3461352"/>
          </a:xfrm>
        </p:grpSpPr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0F0A1C99-412D-D745-A647-C76A225E6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8650" y="2387855"/>
              <a:ext cx="3225720" cy="3461352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B9C6CC43-36EA-0C44-BF15-00C92CCCA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64500" y="2418136"/>
              <a:ext cx="869727" cy="345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887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709F4801-CEA2-D24B-BEC8-CBABA16868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Check as if optimization is well conducted</a:t>
                </a:r>
              </a:p>
              <a:p>
                <a:pPr lvl="1"/>
                <a:r>
                  <a:rPr kumimoji="1" lang="en-US" altLang="ja-JP" dirty="0"/>
                  <a:t>Define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𝑅𝐿</m:t>
                        </m:r>
                      </m:sub>
                    </m:sSub>
                  </m:oMath>
                </a14:m>
                <a:r>
                  <a:rPr kumimoji="1" lang="en-US" altLang="ja-JP" dirty="0"/>
                  <a:t> be the </a:t>
                </a:r>
                <a:r>
                  <a:rPr lang="en-US" altLang="ja-JP" i="1" dirty="0"/>
                  <a:t>Q</a:t>
                </a:r>
                <a:r>
                  <a:rPr lang="en-US" altLang="ja-JP" dirty="0"/>
                  <a:t>-function</a:t>
                </a:r>
                <a:r>
                  <a:rPr kumimoji="1" lang="en-US" altLang="ja-JP" dirty="0"/>
                  <a:t> parameter learned with RL</a:t>
                </a:r>
              </a:p>
              <a:p>
                <a:pPr lvl="1"/>
                <a:endParaRPr kumimoji="1" lang="en-US" altLang="ja-JP" dirty="0"/>
              </a:p>
              <a:p>
                <a:pPr lvl="1"/>
                <a:r>
                  <a:rPr kumimoji="1" lang="en-US" altLang="ja-JP" dirty="0"/>
                  <a:t>Loss function for data set </a:t>
                </a:r>
                <a:r>
                  <a:rPr kumimoji="1" lang="en-US" altLang="ja-JP" i="1" dirty="0"/>
                  <a:t>E</a:t>
                </a:r>
                <a:r>
                  <a:rPr kumimoji="1" lang="en-US" altLang="ja-JP" dirty="0"/>
                  <a:t> </a:t>
                </a:r>
                <a:r>
                  <a:rPr lang="en-US" altLang="ja-JP" dirty="0"/>
                  <a:t>should be minimized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𝑅𝐿</m:t>
                        </m:r>
                      </m:sub>
                    </m:sSub>
                  </m:oMath>
                </a14:m>
                <a:endParaRPr lang="en-US" altLang="ja-JP" dirty="0"/>
              </a:p>
              <a:p>
                <a:pPr lvl="1"/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r>
                  <a:rPr kumimoji="1" lang="en-US" altLang="ja-JP" dirty="0"/>
                  <a:t>By comparing the loss function with </a:t>
                </a:r>
                <a:r>
                  <a:rPr lang="en-US" altLang="ja-JP" dirty="0"/>
                  <a:t>some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r>
                  <a:rPr lang="en" altLang="ja-JP" dirty="0">
                    <a:solidFill>
                      <a:schemeClr val="bg2">
                        <a:lumMod val="50000"/>
                      </a:schemeClr>
                    </a:solidFill>
                  </a:rPr>
                  <a:t>I want to check again on what should be compared, with Kashima Sensei</a:t>
                </a:r>
                <a:endParaRPr kumimoji="1" lang="ja-JP" altLang="en-US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709F4801-CEA2-D24B-BEC8-CBABA16868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8" t="-12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048A58A-63BE-D648-8637-8CD01EBD6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9B8071C-867A-0946-B757-6A61CB98A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92BF2857-63E6-454A-8E21-8F32A9E40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Weekly Report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58CBD32-B866-DD43-8E39-7EE1BDFB4BEF}"/>
                  </a:ext>
                </a:extLst>
              </p:cNvPr>
              <p:cNvSpPr txBox="1"/>
              <p:nvPr/>
            </p:nvSpPr>
            <p:spPr>
              <a:xfrm>
                <a:off x="1310109" y="2631675"/>
                <a:ext cx="6138668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kumimoji="1" lang="en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" altLang="ja-JP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)|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58CBD32-B866-DD43-8E39-7EE1BDFB4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109" y="2631675"/>
                <a:ext cx="6138668" cy="800219"/>
              </a:xfrm>
              <a:prstGeom prst="rect">
                <a:avLst/>
              </a:prstGeom>
              <a:blipFill>
                <a:blip r:embed="rId3"/>
                <a:stretch>
                  <a:fillRect t="-115625" b="-1578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A7CF185-7F54-F64F-812A-FD2CF51A12EC}"/>
                  </a:ext>
                </a:extLst>
              </p:cNvPr>
              <p:cNvSpPr txBox="1"/>
              <p:nvPr/>
            </p:nvSpPr>
            <p:spPr>
              <a:xfrm>
                <a:off x="1435261" y="4401171"/>
                <a:ext cx="3486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d>
                        <m:d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17, 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𝑅𝐿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=0.02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A7CF185-7F54-F64F-812A-FD2CF51A1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261" y="4401171"/>
                <a:ext cx="348666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948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03898719-2158-8543-B3C6-FCF2947676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5572" y="1103023"/>
                <a:ext cx="8480182" cy="5006090"/>
              </a:xfrm>
            </p:spPr>
            <p:txBody>
              <a:bodyPr/>
              <a:lstStyle/>
              <a:p>
                <a:r>
                  <a:rPr kumimoji="1" lang="en-US" altLang="ja-JP" dirty="0"/>
                  <a:t>Overcome data bias</a:t>
                </a:r>
              </a:p>
              <a:p>
                <a:pPr lvl="1"/>
                <a:r>
                  <a:rPr lang="en-US" altLang="ja-JP" dirty="0"/>
                  <a:t>Various experiences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ja-JP" dirty="0"/>
                  <a:t> are needed</a:t>
                </a:r>
              </a:p>
              <a:p>
                <a:pPr lvl="1"/>
                <a:r>
                  <a:rPr lang="en-US" altLang="ja-JP" dirty="0"/>
                  <a:t>Teacher‘s data are collected by agent‘s experience</a:t>
                </a:r>
              </a:p>
              <a:p>
                <a:pPr lvl="1"/>
                <a:endParaRPr lang="en-US" altLang="ja-JP" dirty="0"/>
              </a:p>
              <a:p>
                <a:pPr lvl="1"/>
                <a:r>
                  <a:rPr lang="en-US" altLang="ja-JP" dirty="0"/>
                  <a:t>How does the agent collect data?</a:t>
                </a:r>
              </a:p>
              <a:p>
                <a:pPr lvl="2"/>
                <a:r>
                  <a:rPr lang="en-US" altLang="ja-JP" dirty="0"/>
                  <a:t>Data exploration:</a:t>
                </a:r>
              </a:p>
              <a:p>
                <a:pPr lvl="2"/>
                <a:endParaRPr lang="en-US" altLang="ja-JP" dirty="0"/>
              </a:p>
              <a:p>
                <a:pPr lvl="2"/>
                <a:endParaRPr lang="en-US" altLang="ja-JP" dirty="0"/>
              </a:p>
              <a:p>
                <a:pPr lvl="2"/>
                <a:r>
                  <a:rPr lang="en-US" altLang="ja-JP" dirty="0"/>
                  <a:t>Store data of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dirty="0"/>
                  <a:t> to set </a:t>
                </a:r>
                <a:r>
                  <a:rPr lang="en-US" altLang="ja-JP" i="1" dirty="0"/>
                  <a:t>E</a:t>
                </a:r>
              </a:p>
              <a:p>
                <a:pPr lvl="2"/>
                <a:endParaRPr lang="en-US" altLang="ja-JP" i="1" dirty="0"/>
              </a:p>
              <a:p>
                <a:pPr lvl="2"/>
                <a:r>
                  <a:rPr lang="en-US" altLang="ja-JP" dirty="0"/>
                  <a:t>If the variance of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ja-JP" dirty="0"/>
                  <a:t> is large, that of </a:t>
                </a:r>
                <a14:m>
                  <m:oMath xmlns:m="http://schemas.openxmlformats.org/officeDocument/2006/math">
                    <m:r>
                      <a:rPr lang="en-US" altLang="ja-JP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dirty="0"/>
                  <a:t> become large</a:t>
                </a:r>
                <a:endParaRPr lang="en-US" altLang="ja-JP" i="1" dirty="0"/>
              </a:p>
              <a:p>
                <a:pPr lvl="2"/>
                <a:endParaRPr lang="en-US" altLang="ja-JP" dirty="0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03898719-2158-8543-B3C6-FCF2947676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572" y="1103023"/>
                <a:ext cx="8480182" cy="5006090"/>
              </a:xfrm>
              <a:blipFill>
                <a:blip r:embed="rId3"/>
                <a:stretch>
                  <a:fillRect l="-598" t="-12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DC3055-FDC0-AE4F-902D-A2F92F939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11A9A30-F720-E449-B8F5-7007AC577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FE22FCE0-0102-5845-9767-0AA9DC7C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Weekly Report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A6FA81E9-841F-F14F-9404-3D3D6733C59B}"/>
                  </a:ext>
                </a:extLst>
              </p:cNvPr>
              <p:cNvSpPr/>
              <p:nvPr/>
            </p:nvSpPr>
            <p:spPr>
              <a:xfrm>
                <a:off x="2912635" y="3263235"/>
                <a:ext cx="16292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A6FA81E9-841F-F14F-9404-3D3D6733C5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635" y="3263235"/>
                <a:ext cx="162929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52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DE94E10-AAAE-2E41-8639-57702AC926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dirty="0"/>
                  <a:t>DDPG requires agent to experience </a:t>
                </a:r>
                <a:r>
                  <a:rPr lang="en" altLang="ja-JP" dirty="0">
                    <a:solidFill>
                      <a:srgbClr val="FF0000"/>
                    </a:solidFill>
                  </a:rPr>
                  <a:t>states</a:t>
                </a:r>
                <a:r>
                  <a:rPr lang="en" altLang="ja-JP" dirty="0"/>
                  <a:t> on control path    	        </a:t>
                </a:r>
                <a:r>
                  <a:rPr lang="en" altLang="ja-JP" dirty="0" err="1"/>
                  <a:t>w.r.t.</a:t>
                </a:r>
                <a:r>
                  <a:rPr lang="en" altLang="ja-JP" dirty="0"/>
                  <a:t> current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endParaRPr lang="en" altLang="ja-JP" dirty="0"/>
              </a:p>
              <a:p>
                <a:pPr marL="0" indent="0">
                  <a:buNone/>
                </a:pPr>
                <a:endParaRPr lang="en" altLang="ja-JP" dirty="0"/>
              </a:p>
              <a:p>
                <a:r>
                  <a:rPr lang="en" altLang="ja-JP" dirty="0"/>
                  <a:t>Exploration-Exploitation Dilemma</a:t>
                </a:r>
                <a:endParaRPr lang="ja-JP" altLang="en-US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DE94E10-AAAE-2E41-8639-57702AC926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8" t="-12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コンテンツ プレースホルダー 1">
                <a:extLst>
                  <a:ext uri="{FF2B5EF4-FFF2-40B4-BE49-F238E27FC236}">
                    <a16:creationId xmlns:a16="http://schemas.microsoft.com/office/drawing/2014/main" id="{78926D7F-664A-D645-8772-117D5F731D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5025" y="3188466"/>
                <a:ext cx="5167730" cy="26888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kumimoji="1" sz="2200" b="0" i="0" kern="120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kumimoji="1" sz="2000" b="0" i="0" kern="120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kumimoji="1" sz="1800" b="0" i="0" kern="120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kumimoji="1" sz="1600" b="0" i="0" kern="120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kumimoji="1" sz="1400" b="0" i="0" kern="120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altLang="ja-JP" dirty="0"/>
                  <a:t>Large variance noise</a:t>
                </a:r>
              </a:p>
              <a:p>
                <a:pPr lvl="2"/>
                <a:r>
                  <a:rPr lang="en-US" altLang="ja-JP" dirty="0"/>
                  <a:t>Can try different action</a:t>
                </a:r>
              </a:p>
              <a:p>
                <a:pPr lvl="2"/>
                <a:r>
                  <a:rPr lang="en-US" altLang="ja-JP" dirty="0"/>
                  <a:t>Being away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ja-JP" dirty="0"/>
                  <a:t> control path</a:t>
                </a:r>
              </a:p>
              <a:p>
                <a:pPr marL="1371600" lvl="3" indent="0">
                  <a:buNone/>
                </a:pPr>
                <a:endParaRPr lang="en-US" altLang="ja-JP" dirty="0"/>
              </a:p>
              <a:p>
                <a:pPr marL="1371600" lvl="3" indent="0">
                  <a:buNone/>
                </a:pPr>
                <a:endParaRPr lang="en-US" altLang="ja-JP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altLang="ja-JP" dirty="0"/>
                  <a:t>Small variance noise</a:t>
                </a:r>
              </a:p>
              <a:p>
                <a:pPr lvl="2"/>
                <a:r>
                  <a:rPr lang="en-US" altLang="ja-JP" dirty="0"/>
                  <a:t>Can achieve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ja-JP" dirty="0"/>
                  <a:t> control path</a:t>
                </a:r>
              </a:p>
              <a:p>
                <a:pPr lvl="2"/>
                <a:r>
                  <a:rPr lang="en-US" altLang="ja-JP" dirty="0"/>
                  <a:t>Cannot try different action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ja-JP" altLang="en-US"/>
              </a:p>
            </p:txBody>
          </p:sp>
        </mc:Choice>
        <mc:Fallback>
          <p:sp>
            <p:nvSpPr>
              <p:cNvPr id="15" name="コンテンツ プレースホルダー 1">
                <a:extLst>
                  <a:ext uri="{FF2B5EF4-FFF2-40B4-BE49-F238E27FC236}">
                    <a16:creationId xmlns:a16="http://schemas.microsoft.com/office/drawing/2014/main" id="{78926D7F-664A-D645-8772-117D5F731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25" y="3188466"/>
                <a:ext cx="5167730" cy="2688892"/>
              </a:xfrm>
              <a:prstGeom prst="rect">
                <a:avLst/>
              </a:prstGeom>
              <a:blipFill>
                <a:blip r:embed="rId3"/>
                <a:stretch>
                  <a:fillRect t="-18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B0E0EA6E-0D50-3E46-9642-CE09520854D5}"/>
              </a:ext>
            </a:extLst>
          </p:cNvPr>
          <p:cNvSpPr/>
          <p:nvPr/>
        </p:nvSpPr>
        <p:spPr>
          <a:xfrm>
            <a:off x="1261203" y="3123036"/>
            <a:ext cx="4824965" cy="1215483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D40F62A8-9F33-FE45-9038-15FEDE917D81}"/>
              </a:ext>
            </a:extLst>
          </p:cNvPr>
          <p:cNvSpPr/>
          <p:nvPr/>
        </p:nvSpPr>
        <p:spPr>
          <a:xfrm>
            <a:off x="1261202" y="4644300"/>
            <a:ext cx="4824965" cy="1215483"/>
          </a:xfrm>
          <a:prstGeom prst="round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曲線コネクタ 11">
            <a:extLst>
              <a:ext uri="{FF2B5EF4-FFF2-40B4-BE49-F238E27FC236}">
                <a16:creationId xmlns:a16="http://schemas.microsoft.com/office/drawing/2014/main" id="{2C0902C3-2FBC-044A-ACA9-023A9842881A}"/>
              </a:ext>
            </a:extLst>
          </p:cNvPr>
          <p:cNvCxnSpPr>
            <a:cxnSpLocks/>
            <a:stCxn id="10" idx="3"/>
            <a:endCxn id="11" idx="3"/>
          </p:cNvCxnSpPr>
          <p:nvPr/>
        </p:nvCxnSpPr>
        <p:spPr>
          <a:xfrm flipH="1">
            <a:off x="6086167" y="3730778"/>
            <a:ext cx="1" cy="1521264"/>
          </a:xfrm>
          <a:prstGeom prst="curvedConnector3">
            <a:avLst>
              <a:gd name="adj1" fmla="val -228600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E225D5D-8018-C641-8C8D-BABE0776BA03}"/>
              </a:ext>
            </a:extLst>
          </p:cNvPr>
          <p:cNvSpPr txBox="1"/>
          <p:nvPr/>
        </p:nvSpPr>
        <p:spPr>
          <a:xfrm>
            <a:off x="6271243" y="4319318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  <a:latin typeface="Cambria" panose="02040503050406030204" pitchFamily="18" charset="0"/>
              </a:rPr>
              <a:t>Dilemma</a:t>
            </a:r>
            <a:endParaRPr kumimoji="1" lang="ja-JP" altLang="en-US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0FFB4B6-078B-8C45-9EEC-95F122DE2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1E02830-B62E-C644-A6E6-D16B0958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D15CF54E-F612-0840-A510-EBE4A86AB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Weekly Report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95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08A52EC9-55A9-264E-86B6-FF14297467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Adaptive noise scaling</a:t>
                </a:r>
              </a:p>
              <a:p>
                <a:pPr lvl="1"/>
                <a:r>
                  <a:rPr kumimoji="1" lang="en-US" altLang="ja-JP" dirty="0"/>
                  <a:t>By changing action…</a:t>
                </a:r>
              </a:p>
              <a:p>
                <a:pPr marL="914400" lvl="2" indent="0">
                  <a:buNone/>
                </a:pPr>
                <a:r>
                  <a:rPr lang="en-US" altLang="ja-JP" dirty="0"/>
                  <a:t>if the change of next state is large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ja-JP" dirty="0"/>
                  <a:t> is 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Large</a:t>
                </a:r>
              </a:p>
              <a:p>
                <a:pPr marL="914400" lvl="2" indent="0">
                  <a:buNone/>
                </a:pPr>
                <a:r>
                  <a:rPr kumimoji="1" lang="ja-JP" altLang="en-US"/>
                  <a:t>　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kumimoji="1" lang="en-US" altLang="ja-JP" dirty="0">
                    <a:solidFill>
                      <a:schemeClr val="accent1"/>
                    </a:solidFill>
                  </a:rPr>
                  <a:t>small</a:t>
                </a:r>
                <a:r>
                  <a:rPr kumimoji="1" lang="en-US" altLang="ja-JP" dirty="0"/>
                  <a:t> noise</a:t>
                </a:r>
              </a:p>
              <a:p>
                <a:pPr marL="914400" lvl="2" indent="0">
                  <a:buNone/>
                </a:pPr>
                <a:r>
                  <a:rPr lang="en-US" altLang="ja-JP" dirty="0"/>
                  <a:t>if the change of next state is small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ja-JP" dirty="0"/>
                  <a:t> is </a:t>
                </a:r>
                <a:r>
                  <a:rPr lang="en-US" altLang="ja-JP" dirty="0">
                    <a:solidFill>
                      <a:schemeClr val="accent1"/>
                    </a:solidFill>
                  </a:rPr>
                  <a:t>Small</a:t>
                </a:r>
              </a:p>
              <a:p>
                <a:pPr marL="914400" lvl="2" indent="0">
                  <a:buNone/>
                </a:pPr>
                <a:r>
                  <a:rPr lang="ja-JP" altLang="en-US"/>
                  <a:t>　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large</a:t>
                </a:r>
                <a:r>
                  <a:rPr lang="en-US" altLang="ja-JP" dirty="0"/>
                  <a:t> noise</a:t>
                </a:r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08A52EC9-55A9-264E-86B6-FF14297467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8" t="-12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A1413DC-9692-B649-AFA9-8F7342E6E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1531D9A-B53B-5F4C-ABAA-1E64BDCE0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F7A34040-6E24-6B40-B0C6-7340F81CD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Weekly Report</a:t>
            </a:r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4A22A77F-5DCF-DA44-8248-672215802F7C}"/>
              </a:ext>
            </a:extLst>
          </p:cNvPr>
          <p:cNvGrpSpPr/>
          <p:nvPr/>
        </p:nvGrpSpPr>
        <p:grpSpPr>
          <a:xfrm>
            <a:off x="1657350" y="3472748"/>
            <a:ext cx="3157849" cy="2018755"/>
            <a:chOff x="2252865" y="3656351"/>
            <a:chExt cx="3157849" cy="2018755"/>
          </a:xfrm>
        </p:grpSpPr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22466D20-3CCC-7D4A-ABE2-0F0389EE9762}"/>
                </a:ext>
              </a:extLst>
            </p:cNvPr>
            <p:cNvSpPr/>
            <p:nvPr/>
          </p:nvSpPr>
          <p:spPr>
            <a:xfrm>
              <a:off x="2519161" y="4546529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" name="曲線コネクタ 7">
              <a:extLst>
                <a:ext uri="{FF2B5EF4-FFF2-40B4-BE49-F238E27FC236}">
                  <a16:creationId xmlns:a16="http://schemas.microsoft.com/office/drawing/2014/main" id="{7D7EA597-EDF8-8845-A108-A5A98E3624D6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 flipV="1">
              <a:off x="2610601" y="3968719"/>
              <a:ext cx="1897391" cy="623530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8457D6EC-0987-4C4F-B60B-1EC19BDDBA81}"/>
                </a:ext>
              </a:extLst>
            </p:cNvPr>
            <p:cNvSpPr/>
            <p:nvPr/>
          </p:nvSpPr>
          <p:spPr>
            <a:xfrm>
              <a:off x="4940199" y="4953572"/>
              <a:ext cx="91440" cy="9144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F1DC9515-3FF8-164C-AF8F-BB2EB1D844B0}"/>
                </a:ext>
              </a:extLst>
            </p:cNvPr>
            <p:cNvSpPr/>
            <p:nvPr/>
          </p:nvSpPr>
          <p:spPr>
            <a:xfrm>
              <a:off x="4507992" y="3922999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曲線コネクタ 10">
              <a:extLst>
                <a:ext uri="{FF2B5EF4-FFF2-40B4-BE49-F238E27FC236}">
                  <a16:creationId xmlns:a16="http://schemas.microsoft.com/office/drawing/2014/main" id="{409BC100-5D75-F14C-A943-3A5A80DA83BE}"/>
                </a:ext>
              </a:extLst>
            </p:cNvPr>
            <p:cNvCxnSpPr>
              <a:cxnSpLocks/>
              <a:stCxn id="7" idx="6"/>
              <a:endCxn id="9" idx="3"/>
            </p:cNvCxnSpPr>
            <p:nvPr/>
          </p:nvCxnSpPr>
          <p:spPr>
            <a:xfrm>
              <a:off x="2610601" y="4592249"/>
              <a:ext cx="2342989" cy="439372"/>
            </a:xfrm>
            <a:prstGeom prst="curvedConnector4">
              <a:avLst>
                <a:gd name="adj1" fmla="val 15874"/>
                <a:gd name="adj2" fmla="val 152029"/>
              </a:avLst>
            </a:prstGeom>
            <a:ln w="127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2EC55656-2E7C-BC45-BBF3-DD2866082B29}"/>
                    </a:ext>
                  </a:extLst>
                </p:cNvPr>
                <p:cNvSpPr txBox="1"/>
                <p:nvPr/>
              </p:nvSpPr>
              <p:spPr>
                <a:xfrm>
                  <a:off x="2252865" y="4249910"/>
                  <a:ext cx="349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BE06B6FD-1763-4A40-AB1D-C704A8874F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2865" y="4249910"/>
                  <a:ext cx="34971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3DEF51A3-DDA0-164E-A748-8C9B56DCF795}"/>
                    </a:ext>
                  </a:extLst>
                </p:cNvPr>
                <p:cNvSpPr txBox="1"/>
                <p:nvPr/>
              </p:nvSpPr>
              <p:spPr>
                <a:xfrm>
                  <a:off x="4667452" y="3656351"/>
                  <a:ext cx="4247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B4947072-BA75-E149-A301-A046D8B1D2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7452" y="3656351"/>
                  <a:ext cx="42479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44A4AD2-09FC-A941-9C0E-9D872812778F}"/>
                    </a:ext>
                  </a:extLst>
                </p:cNvPr>
                <p:cNvSpPr txBox="1"/>
                <p:nvPr/>
              </p:nvSpPr>
              <p:spPr>
                <a:xfrm>
                  <a:off x="4985919" y="4619242"/>
                  <a:ext cx="4247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F8AF4ADC-1508-BF4E-BDFB-59162E5BF2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5919" y="4619242"/>
                  <a:ext cx="42479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4158750-7AB7-014C-A44B-87F71E7832BD}"/>
                    </a:ext>
                  </a:extLst>
                </p:cNvPr>
                <p:cNvSpPr txBox="1"/>
                <p:nvPr/>
              </p:nvSpPr>
              <p:spPr>
                <a:xfrm>
                  <a:off x="2610601" y="3798452"/>
                  <a:ext cx="1118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4158750-7AB7-014C-A44B-87F71E7832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0601" y="3798452"/>
                  <a:ext cx="1118511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0FBD761-02F7-E945-B145-3BED98B0FB88}"/>
                    </a:ext>
                  </a:extLst>
                </p:cNvPr>
                <p:cNvSpPr txBox="1"/>
                <p:nvPr/>
              </p:nvSpPr>
              <p:spPr>
                <a:xfrm>
                  <a:off x="3660523" y="5305774"/>
                  <a:ext cx="3714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0FBD761-02F7-E945-B145-3BED98B0FB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0523" y="5305774"/>
                  <a:ext cx="37144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02692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B382CC47-B742-0C47-A410-0D58AC373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Try following noise scaling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Because I have not summarized my consideration, I want to report  the result on colloquium next week</a:t>
            </a:r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C4AC5B1-F519-634B-BD52-1C5415BBA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04BBEAE-CD39-B540-AA77-0576E4376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4C8D9A5-5FFE-5544-B8C9-F31DBEB9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Weekly Report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1FB1175-280C-2A46-8AC4-5FA974E7CB2E}"/>
                  </a:ext>
                </a:extLst>
              </p:cNvPr>
              <p:cNvSpPr txBox="1"/>
              <p:nvPr/>
            </p:nvSpPr>
            <p:spPr>
              <a:xfrm>
                <a:off x="1290918" y="1559859"/>
                <a:ext cx="2050561" cy="615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1FB1175-280C-2A46-8AC4-5FA974E7C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918" y="1559859"/>
                <a:ext cx="2050561" cy="615233"/>
              </a:xfrm>
              <a:prstGeom prst="rect">
                <a:avLst/>
              </a:prstGeom>
              <a:blipFill>
                <a:blip r:embed="rId3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D7B9A74-24C0-5843-AFC7-EAFD66669343}"/>
                  </a:ext>
                </a:extLst>
              </p:cNvPr>
              <p:cNvSpPr txBox="1"/>
              <p:nvPr/>
            </p:nvSpPr>
            <p:spPr>
              <a:xfrm>
                <a:off x="3219351" y="1682809"/>
                <a:ext cx="2495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en-US" altLang="ja-JP" dirty="0">
                    <a:latin typeface="Cambria" panose="02040503050406030204" pitchFamily="18" charset="0"/>
                  </a:rPr>
                  <a:t> is hyper parameter</a:t>
                </a:r>
                <a:endParaRPr kumimoji="1" lang="ja-JP" altLang="en-US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D7B9A74-24C0-5843-AFC7-EAFD66669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351" y="1682809"/>
                <a:ext cx="2495266" cy="369332"/>
              </a:xfrm>
              <a:prstGeom prst="rect">
                <a:avLst/>
              </a:prstGeom>
              <a:blipFill>
                <a:blip r:embed="rId4"/>
                <a:stretch>
                  <a:fillRect l="-1515" t="-10000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338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B382CC47-B742-0C47-A410-0D58AC373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Try noise </a:t>
            </a:r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C4AC5B1-F519-634B-BD52-1C5415BBA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04BBEAE-CD39-B540-AA77-0576E4376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4C8D9A5-5FFE-5544-B8C9-F31DBEB9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Weekly Report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1FB1175-280C-2A46-8AC4-5FA974E7CB2E}"/>
                  </a:ext>
                </a:extLst>
              </p:cNvPr>
              <p:cNvSpPr txBox="1"/>
              <p:nvPr/>
            </p:nvSpPr>
            <p:spPr>
              <a:xfrm>
                <a:off x="1290918" y="1559859"/>
                <a:ext cx="2050561" cy="615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1FB1175-280C-2A46-8AC4-5FA974E7C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918" y="1559859"/>
                <a:ext cx="2050561" cy="615233"/>
              </a:xfrm>
              <a:prstGeom prst="rect">
                <a:avLst/>
              </a:prstGeom>
              <a:blipFill>
                <a:blip r:embed="rId3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D7B9A74-24C0-5843-AFC7-EAFD66669343}"/>
                  </a:ext>
                </a:extLst>
              </p:cNvPr>
              <p:cNvSpPr txBox="1"/>
              <p:nvPr/>
            </p:nvSpPr>
            <p:spPr>
              <a:xfrm>
                <a:off x="3219351" y="1682809"/>
                <a:ext cx="2495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en-US" altLang="ja-JP" dirty="0">
                    <a:latin typeface="Cambria" panose="02040503050406030204" pitchFamily="18" charset="0"/>
                  </a:rPr>
                  <a:t> is hyper parameter</a:t>
                </a:r>
                <a:endParaRPr kumimoji="1" lang="ja-JP" altLang="en-US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D7B9A74-24C0-5843-AFC7-EAFD66669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351" y="1682809"/>
                <a:ext cx="2495266" cy="369332"/>
              </a:xfrm>
              <a:prstGeom prst="rect">
                <a:avLst/>
              </a:prstGeom>
              <a:blipFill>
                <a:blip r:embed="rId4"/>
                <a:stretch>
                  <a:fillRect l="-1515" t="-10000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図 8">
            <a:extLst>
              <a:ext uri="{FF2B5EF4-FFF2-40B4-BE49-F238E27FC236}">
                <a16:creationId xmlns:a16="http://schemas.microsoft.com/office/drawing/2014/main" id="{02F8EED1-185C-6D44-9732-1E3CA4657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2631927"/>
            <a:ext cx="2998263" cy="321728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4E4C39F-F0BB-5640-8D08-4480B4F465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0987" y="2733389"/>
            <a:ext cx="2989052" cy="321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79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110467</TotalTime>
  <Words>354</Words>
  <Application>Microsoft Macintosh PowerPoint</Application>
  <PresentationFormat>画面に合わせる (4:3)</PresentationFormat>
  <Paragraphs>99</Paragraphs>
  <Slides>7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游ゴシック</vt:lpstr>
      <vt:lpstr>Arial</vt:lpstr>
      <vt:lpstr>Calibri</vt:lpstr>
      <vt:lpstr>Cambria</vt:lpstr>
      <vt:lpstr>Cambria Math</vt:lpstr>
      <vt:lpstr>Century</vt:lpstr>
      <vt:lpstr>Office テーマ</vt:lpstr>
      <vt:lpstr>Weekly Report</vt:lpstr>
      <vt:lpstr>Weekly Report</vt:lpstr>
      <vt:lpstr>Weekly Report</vt:lpstr>
      <vt:lpstr>Weekly Report</vt:lpstr>
      <vt:lpstr>Weekly Report</vt:lpstr>
      <vt:lpstr>Weekly Report</vt:lpstr>
      <vt:lpstr>Weekly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PC-A009</dc:creator>
  <cp:lastModifiedBy>takeuchi.ibuki.45r@st.kyoto-u.ac.jp</cp:lastModifiedBy>
  <cp:revision>742</cp:revision>
  <cp:lastPrinted>2020-12-02T02:44:13Z</cp:lastPrinted>
  <dcterms:created xsi:type="dcterms:W3CDTF">2019-05-25T02:00:40Z</dcterms:created>
  <dcterms:modified xsi:type="dcterms:W3CDTF">2020-12-08T05:34:25Z</dcterms:modified>
</cp:coreProperties>
</file>