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68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11"/>
    <p:restoredTop sz="96973"/>
  </p:normalViewPr>
  <p:slideViewPr>
    <p:cSldViewPr snapToGrid="0" snapToObjects="1">
      <p:cViewPr varScale="1">
        <p:scale>
          <a:sx n="115" d="100"/>
          <a:sy n="115" d="100"/>
        </p:scale>
        <p:origin x="19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9ACC2-15F4-9549-B7EC-0A2B034E938B}" type="datetimeFigureOut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2704F-7F34-5D4A-A451-26A3081CB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94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104">
            <a:extLst>
              <a:ext uri="{FF2B5EF4-FFF2-40B4-BE49-F238E27FC236}">
                <a16:creationId xmlns:a16="http://schemas.microsoft.com/office/drawing/2014/main" id="{F3338E6D-4DAA-0249-8046-AFDFBF9456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" y="0"/>
            <a:ext cx="914128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9658-536A-9C47-BE27-5916453304A2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29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9A9C-0CC8-724D-8CAB-CE583F909772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0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A472-1073-0547-9A59-DD081FE17D43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22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>
            <a:extLst>
              <a:ext uri="{FF2B5EF4-FFF2-40B4-BE49-F238E27FC236}">
                <a16:creationId xmlns:a16="http://schemas.microsoft.com/office/drawing/2014/main" id="{705CD858-9718-9443-A370-7779DE72FB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" y="0"/>
            <a:ext cx="9142642" cy="162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1AC4FD6-5C96-E849-854E-7800D184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4D32E6-2857-BF44-99DF-DC17CC66004E}"/>
              </a:ext>
            </a:extLst>
          </p:cNvPr>
          <p:cNvSpPr txBox="1"/>
          <p:nvPr userDrawn="1"/>
        </p:nvSpPr>
        <p:spPr>
          <a:xfrm>
            <a:off x="6880860" y="571500"/>
            <a:ext cx="19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" panose="02040503050406030204" pitchFamily="18" charset="0"/>
              </a:rPr>
              <a:t>M2 </a:t>
            </a:r>
            <a:r>
              <a:rPr kumimoji="1" lang="en-US" altLang="ja-JP" dirty="0" err="1">
                <a:latin typeface="Cambria" panose="02040503050406030204" pitchFamily="18" charset="0"/>
              </a:rPr>
              <a:t>Ibuki</a:t>
            </a:r>
            <a:r>
              <a:rPr kumimoji="1" lang="en-US" altLang="ja-JP" dirty="0">
                <a:latin typeface="Cambria" panose="02040503050406030204" pitchFamily="18" charset="0"/>
              </a:rPr>
              <a:t> Takeuchi</a:t>
            </a:r>
            <a:endParaRPr kumimoji="1" lang="ja-JP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4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FB07-8ABC-B147-BBD9-82E1124A9195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7E7E-FA9C-3947-926C-79EF22991022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91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599C-7060-A14F-A8FF-BFA2E3E43F87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47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C61-04B3-8341-A053-431BFDE0369C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62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920-A0FF-A94D-B91E-11B016CF8687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12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009-4B49-E243-94A4-1303689190AE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41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BB96-C546-0F48-8959-F4ED01CF136A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33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572" y="1103023"/>
            <a:ext cx="8480182" cy="500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  <a:r>
              <a:rPr lang="en-US" altLang="ja-JP" dirty="0"/>
              <a:t> 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A647-1D3A-F547-BEEB-E9A419355659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52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35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80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accent1">
              <a:lumMod val="50000"/>
            </a:schemeClr>
          </a:solidFill>
          <a:latin typeface="Century" panose="02040604050505020304" pitchFamily="18" charset="0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4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1401A86-FE28-4144-AE07-0BAE2F10AA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Report on last week</a:t>
                </a:r>
              </a:p>
              <a:p>
                <a:pPr lvl="1"/>
                <a:r>
                  <a:rPr kumimoji="1" lang="en-US" altLang="ja-JP" dirty="0"/>
                  <a:t>I could improve policy on RL for optimal sel</a:t>
                </a:r>
                <a:r>
                  <a:rPr lang="en-US" altLang="ja-JP" dirty="0"/>
                  <a:t>f-triggered control</a:t>
                </a:r>
              </a:p>
              <a:p>
                <a:pPr lvl="1"/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lang="en-US" altLang="ja-JP" dirty="0"/>
                  <a:t>This week</a:t>
                </a:r>
              </a:p>
              <a:p>
                <a:pPr lvl="1"/>
                <a:r>
                  <a:rPr lang="en-US" altLang="ja-JP" dirty="0"/>
                  <a:t>Discuss the next step for master thesis</a:t>
                </a:r>
              </a:p>
              <a:p>
                <a:pPr lvl="1"/>
                <a:r>
                  <a:rPr lang="en-US" altLang="ja-JP" dirty="0"/>
                  <a:t>Check that </a:t>
                </a:r>
              </a:p>
              <a:p>
                <a:pPr lvl="2"/>
                <a:r>
                  <a:rPr lang="en-US" altLang="ja-JP" dirty="0"/>
                  <a:t>evaluation function for learned policy is larger than that for initial policy</a:t>
                </a:r>
              </a:p>
              <a:p>
                <a:pPr lvl="2"/>
                <a:r>
                  <a:rPr lang="en-US" altLang="ja-JP" dirty="0"/>
                  <a:t>approximation accuracy of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ja-JP" dirty="0"/>
              </a:p>
              <a:p>
                <a:pPr lvl="2"/>
                <a:r>
                  <a:rPr lang="en-US" altLang="ja-JP" dirty="0"/>
                  <a:t>learned policy’s dependence for initial policy</a:t>
                </a:r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1401A86-FE28-4144-AE07-0BAE2F10A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C2135E-B7FC-724E-B827-01D51845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9643822-865C-0B4B-9132-52EDE627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2615C91-1DE6-9F4A-B0D4-4BB07C99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13943E3C-E8FF-5049-9B6C-1577E4F1B4B3}"/>
              </a:ext>
            </a:extLst>
          </p:cNvPr>
          <p:cNvSpPr txBox="1">
            <a:spLocks/>
          </p:cNvSpPr>
          <p:nvPr/>
        </p:nvSpPr>
        <p:spPr>
          <a:xfrm>
            <a:off x="4388657" y="2110473"/>
            <a:ext cx="4286900" cy="165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kumimoji="1" sz="22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kumimoji="1" sz="20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kumimoji="1" sz="18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kumimoji="1" sz="16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kumimoji="1" sz="1400" b="0" i="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300" dirty="0"/>
              <a:t>There is no guarantee that this policy is the best policy …</a:t>
            </a:r>
          </a:p>
          <a:p>
            <a:r>
              <a:rPr lang="en-US" altLang="ja-JP" sz="1800" dirty="0"/>
              <a:t>Wide interval around origin and frequent otherwise</a:t>
            </a:r>
          </a:p>
          <a:p>
            <a:r>
              <a:rPr lang="en-US" altLang="ja-JP" sz="1800" dirty="0"/>
              <a:t>Stabilize the system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F2568D8-1D4B-4948-AB45-4355EA70C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63" y="1903555"/>
            <a:ext cx="3265126" cy="207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3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485DBA1-56BF-CE4B-8BA4-1720881EA9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1: Comparison </a:t>
                </a:r>
                <a:r>
                  <a:rPr lang="en-US" altLang="ja-JP" dirty="0"/>
                  <a:t>of evaluation function</a:t>
                </a:r>
              </a:p>
              <a:p>
                <a:pPr lvl="1"/>
                <a:r>
                  <a:rPr lang="en-US" altLang="ja-JP" dirty="0"/>
                  <a:t>Policies</a:t>
                </a:r>
              </a:p>
              <a:p>
                <a:pPr lvl="1"/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r>
                  <a:rPr lang="en-US" altLang="ja-JP" dirty="0"/>
                  <a:t>Evaluation criteria: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kumimoji="1" lang="en-US" altLang="ja-JP" dirty="0"/>
                  <a:t>Result</a:t>
                </a:r>
              </a:p>
              <a:p>
                <a:pPr lvl="4"/>
                <a:endParaRPr kumimoji="1" lang="en-US" altLang="ja-JP" dirty="0"/>
              </a:p>
              <a:p>
                <a:pPr marL="914400" lvl="2" indent="0">
                  <a:buNone/>
                </a:pP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𝑖𝑛𝑖𝑡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−14.769</m:t>
                    </m:r>
                    <m:r>
                      <a:rPr lang="en-US" altLang="ja-JP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𝑅𝐿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45.092</m:t>
                    </m:r>
                  </m:oMath>
                </a14:m>
                <a:endParaRPr lang="en-US" altLang="ja-JP" dirty="0"/>
              </a:p>
              <a:p>
                <a:pPr marL="914400" lvl="2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485DBA1-56BF-CE4B-8BA4-1720881EA9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83F4443-406E-E54F-82D3-7C22791C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87BA09-9841-6346-9559-21283805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3DEE809-E30D-6F4D-A06A-A4861C64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CA8D0E0-FFCC-1648-B1E7-3AD1378DA30E}"/>
                  </a:ext>
                </a:extLst>
              </p:cNvPr>
              <p:cNvSpPr txBox="1"/>
              <p:nvPr/>
            </p:nvSpPr>
            <p:spPr>
              <a:xfrm>
                <a:off x="1595398" y="2038331"/>
                <a:ext cx="2181303" cy="571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𝑞𝑟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</m: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CA8D0E0-FFCC-1648-B1E7-3AD1378DA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398" y="2038331"/>
                <a:ext cx="2181303" cy="571054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29AF8E2-E258-FC46-BB65-4A3560E880BF}"/>
                  </a:ext>
                </a:extLst>
              </p:cNvPr>
              <p:cNvSpPr txBox="1"/>
              <p:nvPr/>
            </p:nvSpPr>
            <p:spPr>
              <a:xfrm>
                <a:off x="4791075" y="2139192"/>
                <a:ext cx="2353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𝑅𝐿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en-US" altLang="ja-JP" dirty="0"/>
                  <a:t>: </a:t>
                </a:r>
                <a:r>
                  <a:rPr kumimoji="1" lang="en-US" altLang="ja-JP" dirty="0">
                    <a:latin typeface="Cambria" panose="02040503050406030204" pitchFamily="18" charset="0"/>
                  </a:rPr>
                  <a:t>learned policy</a:t>
                </a:r>
                <a:endParaRPr kumimoji="1" lang="ja-JP" altLang="en-US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29AF8E2-E258-FC46-BB65-4A3560E88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075" y="2139192"/>
                <a:ext cx="2353914" cy="369332"/>
              </a:xfrm>
              <a:prstGeom prst="rect">
                <a:avLst/>
              </a:prstGeom>
              <a:blipFill>
                <a:blip r:embed="rId4"/>
                <a:stretch>
                  <a:fillRect t="-10000" r="-535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7193D62-4C36-7A45-8775-CEC01A1F4578}"/>
              </a:ext>
            </a:extLst>
          </p:cNvPr>
          <p:cNvSpPr txBox="1"/>
          <p:nvPr/>
        </p:nvSpPr>
        <p:spPr>
          <a:xfrm>
            <a:off x="4000505" y="2139192"/>
            <a:ext cx="47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Cambria" panose="02040503050406030204" pitchFamily="18" charset="0"/>
              </a:rPr>
              <a:t>v.s</a:t>
            </a:r>
            <a:r>
              <a:rPr kumimoji="1" lang="en-US" altLang="ja-JP" dirty="0">
                <a:latin typeface="Cambria" panose="02040503050406030204" pitchFamily="18" charset="0"/>
              </a:rPr>
              <a:t>.</a:t>
            </a:r>
            <a:endParaRPr kumimoji="1" lang="ja-JP" altLang="en-US">
              <a:latin typeface="Cambria" panose="02040503050406030204" pitchFamily="18" charset="0"/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5FD262C0-7301-D14F-AEE9-A241BCAE3D51}"/>
              </a:ext>
            </a:extLst>
          </p:cNvPr>
          <p:cNvSpPr/>
          <p:nvPr/>
        </p:nvSpPr>
        <p:spPr>
          <a:xfrm>
            <a:off x="1212164" y="3922891"/>
            <a:ext cx="4143619" cy="769434"/>
          </a:xfrm>
          <a:prstGeom prst="roundRect">
            <a:avLst/>
          </a:prstGeom>
          <a:solidFill>
            <a:srgbClr val="92D050">
              <a:alpha val="22000"/>
            </a:srgbClr>
          </a:solidFill>
          <a:ln>
            <a:solidFill>
              <a:schemeClr val="accent1">
                <a:shade val="5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09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>
            <a:extLst>
              <a:ext uri="{FF2B5EF4-FFF2-40B4-BE49-F238E27FC236}">
                <a16:creationId xmlns:a16="http://schemas.microsoft.com/office/drawing/2014/main" id="{0DD84CF6-E2F6-3943-92FF-0AA030ED717E}"/>
              </a:ext>
            </a:extLst>
          </p:cNvPr>
          <p:cNvSpPr/>
          <p:nvPr/>
        </p:nvSpPr>
        <p:spPr>
          <a:xfrm>
            <a:off x="1014761" y="2524375"/>
            <a:ext cx="6947210" cy="769434"/>
          </a:xfrm>
          <a:prstGeom prst="roundRect">
            <a:avLst/>
          </a:prstGeom>
          <a:solidFill>
            <a:srgbClr val="92D050">
              <a:alpha val="22000"/>
            </a:srgbClr>
          </a:solidFill>
          <a:ln>
            <a:solidFill>
              <a:schemeClr val="accent1">
                <a:shade val="5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83FFC00-053F-1249-9CCD-CD222B7C88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2: Approximation accuracy of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lvl="1"/>
                <a:r>
                  <a:rPr lang="en-US" altLang="ja-JP" dirty="0"/>
                  <a:t>Agent fits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to 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lvl="1"/>
                <a:r>
                  <a:rPr lang="en-US" altLang="ja-JP" dirty="0"/>
                  <a:t>Evaluation criteria</a:t>
                </a:r>
              </a:p>
              <a:p>
                <a:pPr lvl="4"/>
                <a:endParaRPr lang="en-US" altLang="ja-JP" dirty="0"/>
              </a:p>
              <a:p>
                <a:pPr marL="914400" lvl="2" indent="0">
                  <a:buNone/>
                </a:pPr>
                <a:r>
                  <a:rPr kumimoji="1" lang="en-US" altLang="ja-JP" dirty="0"/>
                  <a:t>Does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kumimoji="1" lang="en-US" altLang="ja-JP" dirty="0"/>
                  <a:t> approximates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r>
                  <a:rPr kumimoji="1" lang="en-US" altLang="ja-JP" dirty="0"/>
                  <a:t> well?</a:t>
                </a:r>
              </a:p>
              <a:p>
                <a:pPr lvl="1"/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83FFC00-053F-1249-9CCD-CD222B7C88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B93509-FE7A-2145-BB75-713D7AF4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1FB699-8971-3446-9CA3-B42FB268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EF017F0-9017-B44C-A3C4-EC5BFCE3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091FB12-0EE3-064A-8A00-A23D8C80D95A}"/>
                  </a:ext>
                </a:extLst>
              </p:cNvPr>
              <p:cNvSpPr txBox="1"/>
              <p:nvPr/>
            </p:nvSpPr>
            <p:spPr>
              <a:xfrm>
                <a:off x="6507197" y="3429000"/>
                <a:ext cx="2042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Cambria" panose="02040503050406030204" pitchFamily="18" charset="0"/>
                  </a:rPr>
                  <a:t>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091FB12-0EE3-064A-8A00-A23D8C80D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197" y="3429000"/>
                <a:ext cx="2042419" cy="369332"/>
              </a:xfrm>
              <a:prstGeom prst="rect">
                <a:avLst/>
              </a:prstGeom>
              <a:blipFill>
                <a:blip r:embed="rId3"/>
                <a:stretch>
                  <a:fillRect l="-1852" t="-10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134EB31-0A24-524D-B173-DD74894BAB52}"/>
              </a:ext>
            </a:extLst>
          </p:cNvPr>
          <p:cNvCxnSpPr>
            <a:cxnSpLocks/>
          </p:cNvCxnSpPr>
          <p:nvPr/>
        </p:nvCxnSpPr>
        <p:spPr>
          <a:xfrm>
            <a:off x="4572000" y="3087511"/>
            <a:ext cx="1728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0EF97080-7C88-CD45-BD75-66897DBED7D8}"/>
              </a:ext>
            </a:extLst>
          </p:cNvPr>
          <p:cNvSpPr/>
          <p:nvPr/>
        </p:nvSpPr>
        <p:spPr>
          <a:xfrm rot="20632437">
            <a:off x="6293684" y="3160684"/>
            <a:ext cx="158915" cy="401443"/>
          </a:xfrm>
          <a:custGeom>
            <a:avLst/>
            <a:gdLst>
              <a:gd name="connsiteX0" fmla="*/ 13949 w 158915"/>
              <a:gd name="connsiteY0" fmla="*/ 0 h 401443"/>
              <a:gd name="connsiteX1" fmla="*/ 13949 w 158915"/>
              <a:gd name="connsiteY1" fmla="*/ 223024 h 401443"/>
              <a:gd name="connsiteX2" fmla="*/ 158915 w 158915"/>
              <a:gd name="connsiteY2" fmla="*/ 401443 h 401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915" h="401443">
                <a:moveTo>
                  <a:pt x="13949" y="0"/>
                </a:moveTo>
                <a:cubicBezTo>
                  <a:pt x="1868" y="78058"/>
                  <a:pt x="-10212" y="156117"/>
                  <a:pt x="13949" y="223024"/>
                </a:cubicBezTo>
                <a:cubicBezTo>
                  <a:pt x="38110" y="289931"/>
                  <a:pt x="98512" y="345687"/>
                  <a:pt x="158915" y="4014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101574EA-AD29-174D-BA4A-8D6ED887E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175" y="3323305"/>
            <a:ext cx="3122658" cy="31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9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6684F78-5BBD-4A4F-B9FE-2A407C826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3: Learned policy’s dependence for initial policy</a:t>
                </a:r>
              </a:p>
              <a:p>
                <a:pPr lvl="1"/>
                <a:r>
                  <a:rPr lang="en-US" altLang="ja-JP" dirty="0"/>
                  <a:t>Initial policies</a:t>
                </a:r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en-US" altLang="ja-JP" dirty="0"/>
                  <a:t>3 patterns of learning</a:t>
                </a:r>
              </a:p>
              <a:p>
                <a:pPr lvl="2"/>
                <a:r>
                  <a:rPr lang="en-US" altLang="ja-JP" dirty="0"/>
                  <a:t>adaptive interval and stabilizing: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, 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 marL="1371600" lvl="3" indent="0">
                  <a:buNone/>
                </a:pPr>
                <a:r>
                  <a:rPr lang="en-US" altLang="ja-JP" dirty="0"/>
                  <a:t>※interval around origin point is different</a:t>
                </a:r>
              </a:p>
              <a:p>
                <a:pPr lvl="2"/>
                <a:endParaRPr lang="en-US" altLang="ja-JP" dirty="0"/>
              </a:p>
              <a:p>
                <a:pPr lvl="2"/>
                <a:endParaRPr lang="en-US" altLang="ja-JP" dirty="0"/>
              </a:p>
              <a:p>
                <a:pPr marL="914400" lvl="2" indent="0">
                  <a:buNone/>
                </a:pPr>
                <a:endParaRPr lang="en-US" altLang="ja-JP" dirty="0"/>
              </a:p>
              <a:p>
                <a:pPr marL="914400" lvl="2" indent="0">
                  <a:buNone/>
                </a:pPr>
                <a:endParaRPr lang="en-US" altLang="ja-JP" dirty="0"/>
              </a:p>
              <a:p>
                <a:pPr lvl="2"/>
                <a:r>
                  <a:rPr lang="en-US" altLang="ja-JP" dirty="0"/>
                  <a:t>constant interval (minimum) and stabilizing</a:t>
                </a:r>
              </a:p>
              <a:p>
                <a:pPr lvl="2"/>
                <a:r>
                  <a:rPr lang="en-US" altLang="ja-JP" dirty="0"/>
                  <a:t>constant interval (minimum) and </a:t>
                </a:r>
                <a:r>
                  <a:rPr lang="en-US" altLang="ja-JP" dirty="0" err="1"/>
                  <a:t>unstabilizing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6684F78-5BBD-4A4F-B9FE-2A407C826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DAE354-EDD2-6B4D-9F50-5861CE03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2020/11/24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32108E-50F2-6340-B9C3-7B2DEC22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09106BD1-42EF-9B4E-A5B1-DEC13E7A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B1D9EED-470F-7A4C-BDEC-301FA2273607}"/>
                  </a:ext>
                </a:extLst>
              </p:cNvPr>
              <p:cNvSpPr txBox="1"/>
              <p:nvPr/>
            </p:nvSpPr>
            <p:spPr>
              <a:xfrm>
                <a:off x="1657350" y="1859911"/>
                <a:ext cx="5066643" cy="57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𝑞𝑟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</m:mr>
                          </m: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𝑞𝑟</m:t>
                                </m:r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</m: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𝑞𝑟</m:t>
                                </m:r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𝑞𝑟</m:t>
                                </m:r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</m:mr>
                          </m: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B1D9EED-470F-7A4C-BDEC-301FA2273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1859911"/>
                <a:ext cx="5066643" cy="576696"/>
              </a:xfrm>
              <a:prstGeom prst="rect">
                <a:avLst/>
              </a:prstGeom>
              <a:blipFill>
                <a:blip r:embed="rId3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10987FB-2B9D-E948-84D2-05FD15E6BB89}"/>
                  </a:ext>
                </a:extLst>
              </p:cNvPr>
              <p:cNvSpPr txBox="1"/>
              <p:nvPr/>
            </p:nvSpPr>
            <p:spPr>
              <a:xfrm>
                <a:off x="3267307" y="2375560"/>
                <a:ext cx="475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10987FB-2B9D-E948-84D2-05FD15E6B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307" y="2375560"/>
                <a:ext cx="4758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ADDFD6A-5CF5-D544-BFEF-2F9EB5DD51E8}"/>
              </a:ext>
            </a:extLst>
          </p:cNvPr>
          <p:cNvCxnSpPr>
            <a:cxnSpLocks/>
          </p:cNvCxnSpPr>
          <p:nvPr/>
        </p:nvCxnSpPr>
        <p:spPr>
          <a:xfrm>
            <a:off x="2686050" y="2420164"/>
            <a:ext cx="893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EC17438-FDFD-0D4C-8B0A-229BD876A636}"/>
                  </a:ext>
                </a:extLst>
              </p:cNvPr>
              <p:cNvSpPr txBox="1"/>
              <p:nvPr/>
            </p:nvSpPr>
            <p:spPr>
              <a:xfrm>
                <a:off x="4296007" y="2372631"/>
                <a:ext cx="475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EC17438-FDFD-0D4C-8B0A-229BD876A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007" y="2372631"/>
                <a:ext cx="4758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20D6388-FE73-6F4D-BD4B-8576EB22F290}"/>
              </a:ext>
            </a:extLst>
          </p:cNvPr>
          <p:cNvCxnSpPr>
            <a:cxnSpLocks/>
          </p:cNvCxnSpPr>
          <p:nvPr/>
        </p:nvCxnSpPr>
        <p:spPr>
          <a:xfrm>
            <a:off x="3714750" y="2417235"/>
            <a:ext cx="893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F155028-8C98-234D-A6F5-1399EEACBEEE}"/>
                  </a:ext>
                </a:extLst>
              </p:cNvPr>
              <p:cNvSpPr txBox="1"/>
              <p:nvPr/>
            </p:nvSpPr>
            <p:spPr>
              <a:xfrm>
                <a:off x="5289873" y="2372187"/>
                <a:ext cx="475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F155028-8C98-234D-A6F5-1399EEAC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873" y="2372187"/>
                <a:ext cx="4758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CE6E9FC-5297-F94B-B4D3-E8E9F5D626CF}"/>
              </a:ext>
            </a:extLst>
          </p:cNvPr>
          <p:cNvCxnSpPr>
            <a:cxnSpLocks/>
          </p:cNvCxnSpPr>
          <p:nvPr/>
        </p:nvCxnSpPr>
        <p:spPr>
          <a:xfrm>
            <a:off x="4708616" y="2416791"/>
            <a:ext cx="893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A360970-E64C-384F-87A2-66AB30902009}"/>
                  </a:ext>
                </a:extLst>
              </p:cNvPr>
              <p:cNvSpPr txBox="1"/>
              <p:nvPr/>
            </p:nvSpPr>
            <p:spPr>
              <a:xfrm>
                <a:off x="6289482" y="2378722"/>
                <a:ext cx="475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A360970-E64C-384F-87A2-66AB30902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482" y="2378722"/>
                <a:ext cx="4758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CB22079-4273-3444-8E89-243E337B2B74}"/>
              </a:ext>
            </a:extLst>
          </p:cNvPr>
          <p:cNvCxnSpPr>
            <a:cxnSpLocks/>
          </p:cNvCxnSpPr>
          <p:nvPr/>
        </p:nvCxnSpPr>
        <p:spPr>
          <a:xfrm>
            <a:off x="5708225" y="2423326"/>
            <a:ext cx="893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06759C8E-75A9-904F-8409-7BA6F01FFBFE}"/>
              </a:ext>
            </a:extLst>
          </p:cNvPr>
          <p:cNvSpPr/>
          <p:nvPr/>
        </p:nvSpPr>
        <p:spPr>
          <a:xfrm rot="10800000">
            <a:off x="6180899" y="4996456"/>
            <a:ext cx="155448" cy="707364"/>
          </a:xfrm>
          <a:prstGeom prst="leftBrace">
            <a:avLst>
              <a:gd name="adj1" fmla="val 75661"/>
              <a:gd name="adj2" fmla="val 50000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65FA8810-01A1-A841-95D0-BD686D023F49}"/>
                  </a:ext>
                </a:extLst>
              </p:cNvPr>
              <p:cNvSpPr txBox="1"/>
              <p:nvPr/>
            </p:nvSpPr>
            <p:spPr>
              <a:xfrm>
                <a:off x="6364127" y="5165472"/>
                <a:ext cx="16641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, 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kumimoji="1" lang="ja-JP" altLang="en-US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65FA8810-01A1-A841-95D0-BD686D023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127" y="5165472"/>
                <a:ext cx="1664171" cy="646331"/>
              </a:xfrm>
              <a:prstGeom prst="rect">
                <a:avLst/>
              </a:prstGeom>
              <a:blipFill>
                <a:blip r:embed="rId8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図 20">
            <a:extLst>
              <a:ext uri="{FF2B5EF4-FFF2-40B4-BE49-F238E27FC236}">
                <a16:creationId xmlns:a16="http://schemas.microsoft.com/office/drawing/2014/main" id="{234D099C-7098-C941-8BA4-2FC6D9D5A1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3407" y="2994421"/>
            <a:ext cx="2698066" cy="171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98996</TotalTime>
  <Words>241</Words>
  <Application>Microsoft Macintosh PowerPoint</Application>
  <PresentationFormat>画面に合わせる (4:3)</PresentationFormat>
  <Paragraphs>71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游ゴシック</vt:lpstr>
      <vt:lpstr>Arial</vt:lpstr>
      <vt:lpstr>Calibri</vt:lpstr>
      <vt:lpstr>Cambria</vt:lpstr>
      <vt:lpstr>Cambria Math</vt:lpstr>
      <vt:lpstr>Century</vt:lpstr>
      <vt:lpstr>Office テーマ</vt:lpstr>
      <vt:lpstr>Weekly Report</vt:lpstr>
      <vt:lpstr>Weekly Report</vt:lpstr>
      <vt:lpstr>Weekly Report</vt:lpstr>
      <vt:lpstr>Weekly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PC-A009</dc:creator>
  <cp:lastModifiedBy>takeuchi.ibuki.45r@st.kyoto-u.ac.jp</cp:lastModifiedBy>
  <cp:revision>668</cp:revision>
  <cp:lastPrinted>2020-11-24T07:49:08Z</cp:lastPrinted>
  <dcterms:created xsi:type="dcterms:W3CDTF">2019-05-25T02:00:40Z</dcterms:created>
  <dcterms:modified xsi:type="dcterms:W3CDTF">2020-11-24T07:49:10Z</dcterms:modified>
</cp:coreProperties>
</file>