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94" r:id="rId2"/>
    <p:sldId id="295" r:id="rId3"/>
    <p:sldId id="296" r:id="rId4"/>
    <p:sldId id="286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12"/>
    <p:restoredTop sz="87424"/>
  </p:normalViewPr>
  <p:slideViewPr>
    <p:cSldViewPr snapToGrid="0" snapToObjects="1">
      <p:cViewPr>
        <p:scale>
          <a:sx n="92" d="100"/>
          <a:sy n="92" d="100"/>
        </p:scale>
        <p:origin x="2520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状態変化を小さくすれば、より良い報酬を求めて探索していることになるの？？って言われるかもしれない。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2704F-7F34-5D4A-A451-26A3081CB5E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07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2319-B829-ED46-ADA6-B5EF92082EBD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8665-6307-E34F-9993-5756B8C1ED5A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3E24-9316-CC4F-A528-4048346E2B2B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3D3C-47BC-0A46-B150-0282FFA83A55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C204-C360-994C-92AB-2CB44E5DA57E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3307-FDF8-664D-8DE7-D62B1BAF763F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98B2-7C02-6443-BCEA-B93AE01DA2B1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6399-1BBC-C04D-97B6-2B922C86B074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3E2D-86CD-DD49-9D51-433317E5F995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5065-D2E4-C941-BA93-1914EC18BE62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D5F-3F79-C04C-8BCF-0EBE3F8C99F6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0878-4306-8549-8B48-8201FD5C794D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A8A944B-C3C3-174C-95B0-BD3EE1A1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Apply RL to self-triggered control for linear system</a:t>
            </a:r>
          </a:p>
          <a:p>
            <a:pPr lvl="1"/>
            <a:r>
              <a:rPr lang="en-US" altLang="ja-JP" dirty="0"/>
              <a:t>Same setting as inverted pendulum</a:t>
            </a:r>
          </a:p>
          <a:p>
            <a:pPr lvl="1"/>
            <a:r>
              <a:rPr lang="en-US" altLang="ja-JP" dirty="0"/>
              <a:t>System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Stabilize system</a:t>
            </a:r>
          </a:p>
          <a:p>
            <a:pPr lvl="1"/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B90C1E-79BF-C542-995A-93F344DA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A228-B8F0-A246-812C-D8D76D26F203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2D5CB2-8607-954E-A7FE-7363D4EB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2999BA1-7213-3E44-8959-F44D25AF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96D6FE8-E4DF-DC4B-81AA-1AD1CE62F264}"/>
              </a:ext>
            </a:extLst>
          </p:cNvPr>
          <p:cNvGrpSpPr/>
          <p:nvPr/>
        </p:nvGrpSpPr>
        <p:grpSpPr>
          <a:xfrm>
            <a:off x="1506828" y="2331076"/>
            <a:ext cx="3680110" cy="955445"/>
            <a:chOff x="1506828" y="2331076"/>
            <a:chExt cx="3680110" cy="9554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5D15053-A1A9-804A-B2F4-96C980E11DC3}"/>
                    </a:ext>
                  </a:extLst>
                </p:cNvPr>
                <p:cNvSpPr txBox="1"/>
                <p:nvPr/>
              </p:nvSpPr>
              <p:spPr>
                <a:xfrm>
                  <a:off x="1506828" y="2331076"/>
                  <a:ext cx="3680110" cy="554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ja-JP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5D15053-A1A9-804A-B2F4-96C980E11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828" y="2331076"/>
                  <a:ext cx="3680110" cy="554254"/>
                </a:xfrm>
                <a:prstGeom prst="rect">
                  <a:avLst/>
                </a:prstGeom>
                <a:blipFill>
                  <a:blip r:embed="rId2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1D0221B-4999-224C-BF91-93B8B2DDE5FA}"/>
                    </a:ext>
                  </a:extLst>
                </p:cNvPr>
                <p:cNvSpPr txBox="1"/>
                <p:nvPr/>
              </p:nvSpPr>
              <p:spPr>
                <a:xfrm>
                  <a:off x="3346883" y="2978744"/>
                  <a:ext cx="13499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eig</m:t>
                        </m:r>
                        <m:d>
                          <m:dPr>
                            <m:ctrlPr>
                              <a:rPr kumimoji="1" lang="en-US" altLang="ja-JP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kumimoji="1" lang="en-US" altLang="ja-JP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=1,−5</m:t>
                        </m:r>
                      </m:oMath>
                    </m:oMathPara>
                  </a14:m>
                  <a:endParaRPr kumimoji="1" lang="ja-JP" altLang="en-US" sz="14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1D0221B-4999-224C-BF91-93B8B2DDE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883" y="2978744"/>
                  <a:ext cx="1349985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0E2FE155-F3A0-1E48-9042-2F744D6F01F6}"/>
                </a:ext>
              </a:extLst>
            </p:cNvPr>
            <p:cNvCxnSpPr>
              <a:cxnSpLocks/>
            </p:cNvCxnSpPr>
            <p:nvPr/>
          </p:nvCxnSpPr>
          <p:spPr>
            <a:xfrm>
              <a:off x="3116487" y="2926339"/>
              <a:ext cx="108085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図 14">
            <a:extLst>
              <a:ext uri="{FF2B5EF4-FFF2-40B4-BE49-F238E27FC236}">
                <a16:creationId xmlns:a16="http://schemas.microsoft.com/office/drawing/2014/main" id="{5923B092-F37E-F046-AFB7-3D3E868B6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39" y="3972671"/>
            <a:ext cx="6883660" cy="234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96BC654-5A53-8843-A7E9-BFD04629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Comparison with naïve control law: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Cannot stabilize the system</a:t>
            </a:r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C7CC2B-2CDB-5346-8BF8-A789A13B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08EE-CFF4-1943-BE86-ED48213EF391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E92B7E-A1D5-6540-992E-89E02360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A80BECB-780F-4942-AF62-7E62AC3A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778BB4-FB41-DA41-B744-4616D18DB07F}"/>
                  </a:ext>
                </a:extLst>
              </p:cNvPr>
              <p:cNvSpPr txBox="1"/>
              <p:nvPr/>
            </p:nvSpPr>
            <p:spPr>
              <a:xfrm>
                <a:off x="1146220" y="1641664"/>
                <a:ext cx="7087068" cy="698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nary>
                                <m:nary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𝑙𝑞𝑟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778BB4-FB41-DA41-B744-4616D18DB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20" y="1641664"/>
                <a:ext cx="7087068" cy="698012"/>
              </a:xfrm>
              <a:prstGeom prst="rect">
                <a:avLst/>
              </a:prstGeom>
              <a:blipFill>
                <a:blip r:embed="rId2"/>
                <a:stretch>
                  <a:fillRect t="-155357" b="-232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C6387BD-0488-A941-B2AD-AAB02565DBB2}"/>
              </a:ext>
            </a:extLst>
          </p:cNvPr>
          <p:cNvGrpSpPr/>
          <p:nvPr/>
        </p:nvGrpSpPr>
        <p:grpSpPr>
          <a:xfrm>
            <a:off x="1146220" y="2586914"/>
            <a:ext cx="3155800" cy="715571"/>
            <a:chOff x="5754562" y="1515552"/>
            <a:chExt cx="3155800" cy="7155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FE2CBCA7-F337-7C49-939D-08A9F33D367C}"/>
                    </a:ext>
                  </a:extLst>
                </p:cNvPr>
                <p:cNvSpPr txBox="1"/>
                <p:nvPr/>
              </p:nvSpPr>
              <p:spPr>
                <a:xfrm>
                  <a:off x="5754562" y="1515552"/>
                  <a:ext cx="3155800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𝑙𝑞𝑟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kumimoji="1" lang="en-US" altLang="ja-JP" dirty="0">
                      <a:latin typeface="Cambria" panose="02040503050406030204" pitchFamily="18" charset="0"/>
                    </a:rPr>
                    <a:t> control cost with LQR </a:t>
                  </a:r>
                  <a:endParaRPr kumimoji="1" lang="ja-JP" altLang="en-US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FE2CBCA7-F337-7C49-939D-08A9F33D3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4562" y="1515552"/>
                  <a:ext cx="3155800" cy="390748"/>
                </a:xfrm>
                <a:prstGeom prst="rect">
                  <a:avLst/>
                </a:prstGeom>
                <a:blipFill>
                  <a:blip r:embed="rId3"/>
                  <a:stretch>
                    <a:fillRect t="-13333" r="-400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0F8598B-0514-0248-AF16-2BCA8556F887}"/>
                    </a:ext>
                  </a:extLst>
                </p:cNvPr>
                <p:cNvSpPr txBox="1"/>
                <p:nvPr/>
              </p:nvSpPr>
              <p:spPr>
                <a:xfrm>
                  <a:off x="6294264" y="1861791"/>
                  <a:ext cx="2334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kumimoji="1" lang="en-US" altLang="ja-JP" dirty="0">
                      <a:latin typeface="Cambria" panose="02040503050406030204" pitchFamily="18" charset="0"/>
                    </a:rPr>
                    <a:t> positive parameter </a:t>
                  </a:r>
                  <a:endParaRPr kumimoji="1" lang="ja-JP" altLang="en-US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0F8598B-0514-0248-AF16-2BCA8556F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264" y="1861791"/>
                  <a:ext cx="2334357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667" r="-541" b="-2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263003CC-EB12-A346-9EDA-BD7EF4E82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220" y="4057860"/>
            <a:ext cx="6747164" cy="231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3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616FD63-073E-3E4F-BE72-E19D2E7ED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week</a:t>
            </a:r>
          </a:p>
          <a:p>
            <a:pPr lvl="1"/>
            <a:r>
              <a:rPr kumimoji="1" lang="en-US" altLang="ja-JP" dirty="0"/>
              <a:t>Write master thesis v-0 (until </a:t>
            </a:r>
            <a:r>
              <a:rPr lang="en-US" altLang="ja-JP" dirty="0"/>
              <a:t>F</a:t>
            </a:r>
            <a:r>
              <a:rPr kumimoji="1" lang="en-US" altLang="ja-JP" dirty="0"/>
              <a:t>riday, priority)</a:t>
            </a:r>
          </a:p>
          <a:p>
            <a:pPr lvl="2"/>
            <a:r>
              <a:rPr lang="en-US" altLang="ja-JP" dirty="0"/>
              <a:t>Framework</a:t>
            </a:r>
            <a:endParaRPr kumimoji="1" lang="en-US" altLang="ja-JP" dirty="0"/>
          </a:p>
          <a:p>
            <a:pPr lvl="1"/>
            <a:endParaRPr lang="en" altLang="ja-JP" dirty="0"/>
          </a:p>
          <a:p>
            <a:pPr lvl="1"/>
            <a:r>
              <a:rPr lang="en" altLang="ja-JP" dirty="0"/>
              <a:t>More appropriate comparisons for naive control and RL</a:t>
            </a:r>
          </a:p>
          <a:p>
            <a:pPr lvl="2"/>
            <a:r>
              <a:rPr lang="en" altLang="ja-JP" dirty="0"/>
              <a:t>Check the program for bugs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602EB8-1959-924E-BA56-79FD74BF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61E-AE29-8642-BE07-3827F5FE9B5A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E27574-EAFB-AB4F-849A-93E49553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CA17B3D-C250-8D46-AA3A-D45DC7A6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Weekly Report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18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6FC9417-BDC7-FA4D-A6C0-5E6D80DC4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(</a:t>
                </a:r>
                <a:r>
                  <a:rPr kumimoji="1" lang="ja-JP" altLang="en-US"/>
                  <a:t>最適ではないにしても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いい感じの方策を学習できる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探索手法を工夫すれば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/>
                  <a:t>の意味でのさらなる改善も見られた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/>
                  <a:t>証明を加える</a:t>
                </a:r>
                <a:endParaRPr kumimoji="1" lang="en-US" altLang="ja-JP" dirty="0"/>
              </a:p>
              <a:p>
                <a:r>
                  <a:rPr lang="ja-JP" altLang="en-US"/>
                  <a:t>理論的に解いたセルフトリガー制御と性能比較をする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/>
                  <a:t>適応的探索ノイズの意味合い</a:t>
                </a:r>
                <a:endParaRPr lang="en-US" altLang="ja-JP" dirty="0"/>
              </a:p>
              <a:p>
                <a:pPr lvl="1"/>
                <a:r>
                  <a:rPr lang="ja-JP" altLang="en-US"/>
                  <a:t>意味合いがまとまれば自信を持って論文に書ける</a:t>
                </a:r>
                <a:endParaRPr lang="en-US" altLang="ja-JP" dirty="0"/>
              </a:p>
              <a:p>
                <a:pPr lvl="1"/>
                <a:r>
                  <a:rPr lang="ja-JP" altLang="en-US"/>
                  <a:t>あれは本当に効果的なのか？</a:t>
                </a:r>
                <a:endParaRPr lang="en-US" altLang="ja-JP" dirty="0"/>
              </a:p>
              <a:p>
                <a:pPr lvl="1"/>
                <a:r>
                  <a:rPr lang="ja-JP" altLang="en-US"/>
                  <a:t>状態変化を抑えることは探索と言えるのか？？</a:t>
                </a:r>
                <a:endParaRPr lang="en-US" altLang="ja-JP" dirty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6FC9417-BDC7-FA4D-A6C0-5E6D80DC4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8" t="-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3C1F64-7C3E-F246-97BA-2A388039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8F17-C369-A441-AFD3-3119BCB5AC34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FFF7D2-47B0-0840-8383-3C67F950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92742A1-97AF-FB4F-AFE1-A16C3498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修論のストーリー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3C6B015A-CF7A-C948-A1CE-95DB71D6104E}"/>
              </a:ext>
            </a:extLst>
          </p:cNvPr>
          <p:cNvSpPr/>
          <p:nvPr/>
        </p:nvSpPr>
        <p:spPr>
          <a:xfrm>
            <a:off x="1081825" y="5071976"/>
            <a:ext cx="7598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09509FD-02CE-9A42-9858-B2B7EC385009}"/>
              </a:ext>
            </a:extLst>
          </p:cNvPr>
          <p:cNvSpPr txBox="1"/>
          <p:nvPr/>
        </p:nvSpPr>
        <p:spPr>
          <a:xfrm>
            <a:off x="1903464" y="5126229"/>
            <a:ext cx="601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妥当性があると思ったロジックを研究会資料</a:t>
            </a:r>
            <a:r>
              <a:rPr kumimoji="1" lang="en-US" altLang="ja-JP" dirty="0"/>
              <a:t>6.5</a:t>
            </a:r>
            <a:r>
              <a:rPr kumimoji="1" lang="ja-JP" altLang="en-US"/>
              <a:t>節に記載</a:t>
            </a:r>
          </a:p>
        </p:txBody>
      </p:sp>
    </p:spTree>
    <p:extLst>
      <p:ext uri="{BB962C8B-B14F-4D97-AF65-F5344CB8AC3E}">
        <p14:creationId xmlns:p14="http://schemas.microsoft.com/office/powerpoint/2010/main" val="38111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EB61ED1-74F2-974B-BC51-57321F95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タイトル</a:t>
            </a:r>
            <a:r>
              <a:rPr kumimoji="1" lang="en-US" altLang="ja-JP" dirty="0"/>
              <a:t>: </a:t>
            </a:r>
            <a:r>
              <a:rPr kumimoji="1" lang="ja-JP" altLang="en-US"/>
              <a:t>最適セルフトリガー制御問題に対する強化学習</a:t>
            </a:r>
            <a:endParaRPr kumimoji="1" lang="en-US" altLang="ja-JP" dirty="0"/>
          </a:p>
          <a:p>
            <a:pPr marL="457200" indent="-457200">
              <a:buAutoNum type="arabicPeriod"/>
            </a:pPr>
            <a:endParaRPr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はじめに</a:t>
            </a:r>
            <a:endParaRPr kumimoji="1" lang="en-US" altLang="ja-JP" dirty="0"/>
          </a:p>
          <a:p>
            <a:pPr marL="457200" indent="-457200">
              <a:buAutoNum type="arabicPeriod"/>
            </a:pPr>
            <a:r>
              <a:rPr lang="ja-JP" altLang="en-US"/>
              <a:t>強化学習・深層強化学習</a:t>
            </a:r>
            <a:endParaRPr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問題設定</a:t>
            </a:r>
            <a:endParaRPr kumimoji="1"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強化学習による解法</a:t>
            </a:r>
            <a:r>
              <a:rPr kumimoji="1" lang="en-US" altLang="ja-JP" dirty="0"/>
              <a:t>(?)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/>
              <a:t>モデルフリーでやった時の結果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>
                <a:solidFill>
                  <a:srgbClr val="FF0000"/>
                </a:solidFill>
              </a:rPr>
              <a:t>工夫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/>
              <a:t>収束性の証明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性能評価</a:t>
            </a:r>
            <a:endParaRPr kumimoji="1" lang="en-US" altLang="ja-JP" dirty="0"/>
          </a:p>
          <a:p>
            <a:pPr marL="457200" indent="-457200">
              <a:buAutoNum type="arabicPeriod"/>
            </a:pPr>
            <a:r>
              <a:rPr lang="ja-JP" altLang="en-US"/>
              <a:t>関連研究との比較</a:t>
            </a:r>
            <a:endParaRPr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まとめ</a:t>
            </a:r>
            <a:endParaRPr kumimoji="1" lang="en-US" altLang="ja-JP" dirty="0"/>
          </a:p>
          <a:p>
            <a:pPr marL="457200" indent="-457200">
              <a:buAutoNum type="arabicPeriod"/>
            </a:pP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75D222-28C3-0740-8EC2-44CBF31E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A32-BD65-2D4B-8535-DFA98C111816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C807E1-F004-6642-976F-41E93725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BDB0503-5498-F645-8634-534C73F5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修論の流れ</a:t>
            </a:r>
          </a:p>
        </p:txBody>
      </p:sp>
    </p:spTree>
    <p:extLst>
      <p:ext uri="{BB962C8B-B14F-4D97-AF65-F5344CB8AC3E}">
        <p14:creationId xmlns:p14="http://schemas.microsoft.com/office/powerpoint/2010/main" val="184340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130731</TotalTime>
  <Words>268</Words>
  <Application>Microsoft Macintosh PowerPoint</Application>
  <PresentationFormat>画面に合わせる (4:3)</PresentationFormat>
  <Paragraphs>67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Weekly Report</vt:lpstr>
      <vt:lpstr>Weekly Report</vt:lpstr>
      <vt:lpstr>Weekly Report</vt:lpstr>
      <vt:lpstr>修論のストーリー</vt:lpstr>
      <vt:lpstr>修論の流れ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818</cp:revision>
  <cp:lastPrinted>2021-01-05T05:43:16Z</cp:lastPrinted>
  <dcterms:created xsi:type="dcterms:W3CDTF">2019-05-25T02:00:40Z</dcterms:created>
  <dcterms:modified xsi:type="dcterms:W3CDTF">2021-01-05T05:43:18Z</dcterms:modified>
</cp:coreProperties>
</file>