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6"/>
  </p:notesMasterIdLst>
  <p:sldIdLst>
    <p:sldId id="344" r:id="rId2"/>
    <p:sldId id="341" r:id="rId3"/>
    <p:sldId id="345" r:id="rId4"/>
    <p:sldId id="343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05"/>
    <p:restoredTop sz="95897"/>
  </p:normalViewPr>
  <p:slideViewPr>
    <p:cSldViewPr snapToGrid="0" snapToObjects="1">
      <p:cViewPr>
        <p:scale>
          <a:sx n="114" d="100"/>
          <a:sy n="114" d="100"/>
        </p:scale>
        <p:origin x="728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9ACC2-15F4-9549-B7EC-0A2B034E938B}" type="datetimeFigureOut">
              <a:rPr kumimoji="1" lang="ja-JP" altLang="en-US" smtClean="0"/>
              <a:t>2020/7/18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2704F-7F34-5D4A-A451-26A3081CB5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948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104">
            <a:extLst>
              <a:ext uri="{FF2B5EF4-FFF2-40B4-BE49-F238E27FC236}">
                <a16:creationId xmlns:a16="http://schemas.microsoft.com/office/drawing/2014/main" id="{F3338E6D-4DAA-0249-8046-AFDFBF9456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" y="0"/>
            <a:ext cx="914128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9658-536A-9C47-BE27-5916453304A2}" type="datetime1">
              <a:rPr kumimoji="1" lang="ja-JP" altLang="en-US" smtClean="0"/>
              <a:t>2020/7/18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291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9A9C-0CC8-724D-8CAB-CE583F909772}" type="datetime1">
              <a:rPr kumimoji="1" lang="ja-JP" altLang="en-US" smtClean="0"/>
              <a:t>2020/7/18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203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A472-1073-0547-9A59-DD081FE17D43}" type="datetime1">
              <a:rPr kumimoji="1" lang="ja-JP" altLang="en-US" smtClean="0"/>
              <a:t>2020/7/18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22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2">
            <a:extLst>
              <a:ext uri="{FF2B5EF4-FFF2-40B4-BE49-F238E27FC236}">
                <a16:creationId xmlns:a16="http://schemas.microsoft.com/office/drawing/2014/main" id="{705CD858-9718-9443-A370-7779DE72FB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" y="0"/>
            <a:ext cx="9142642" cy="1626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5FA2-C49A-5C4F-85BF-B1D7D24C5B31}" type="datetime1">
              <a:rPr kumimoji="1" lang="ja-JP" altLang="en-US" smtClean="0"/>
              <a:t>2020/7/18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1AC4FD6-5C96-E849-854E-7800D1841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72" y="271342"/>
            <a:ext cx="8480182" cy="584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C4D32E6-2857-BF44-99DF-DC17CC66004E}"/>
              </a:ext>
            </a:extLst>
          </p:cNvPr>
          <p:cNvSpPr txBox="1"/>
          <p:nvPr userDrawn="1"/>
        </p:nvSpPr>
        <p:spPr>
          <a:xfrm>
            <a:off x="6880860" y="571500"/>
            <a:ext cx="1999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ambria" panose="02040503050406030204" pitchFamily="18" charset="0"/>
              </a:rPr>
              <a:t>M2 </a:t>
            </a:r>
            <a:r>
              <a:rPr kumimoji="1" lang="en-US" altLang="ja-JP" dirty="0" err="1">
                <a:latin typeface="Cambria" panose="02040503050406030204" pitchFamily="18" charset="0"/>
              </a:rPr>
              <a:t>Ibuki</a:t>
            </a:r>
            <a:r>
              <a:rPr kumimoji="1" lang="en-US" altLang="ja-JP" dirty="0">
                <a:latin typeface="Cambria" panose="02040503050406030204" pitchFamily="18" charset="0"/>
              </a:rPr>
              <a:t> Takeuchi</a:t>
            </a:r>
            <a:endParaRPr kumimoji="1" lang="ja-JP" alt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546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FB07-8ABC-B147-BBD9-82E1124A9195}" type="datetime1">
              <a:rPr kumimoji="1" lang="ja-JP" altLang="en-US" smtClean="0"/>
              <a:t>2020/7/18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00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7E7E-FA9C-3947-926C-79EF22991022}" type="datetime1">
              <a:rPr kumimoji="1" lang="ja-JP" altLang="en-US" smtClean="0"/>
              <a:t>2020/7/18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391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3599C-7060-A14F-A8FF-BFA2E3E43F87}" type="datetime1">
              <a:rPr kumimoji="1" lang="ja-JP" altLang="en-US" smtClean="0"/>
              <a:t>2020/7/18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447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B3C61-04B3-8341-A053-431BFDE0369C}" type="datetime1">
              <a:rPr kumimoji="1" lang="ja-JP" altLang="en-US" smtClean="0"/>
              <a:t>2020/7/18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6627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5920-A0FF-A94D-B91E-11B016CF8687}" type="datetime1">
              <a:rPr kumimoji="1" lang="ja-JP" altLang="en-US" smtClean="0"/>
              <a:t>2020/7/18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112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1009-4B49-E243-94A4-1303689190AE}" type="datetime1">
              <a:rPr kumimoji="1" lang="ja-JP" altLang="en-US" smtClean="0"/>
              <a:t>2020/7/18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4415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8BB96-C546-0F48-8959-F4ED01CF136A}" type="datetime1">
              <a:rPr kumimoji="1" lang="ja-JP" altLang="en-US" smtClean="0"/>
              <a:t>2020/7/18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5333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572" y="271342"/>
            <a:ext cx="8480182" cy="584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572" y="1103023"/>
            <a:ext cx="8480182" cy="5006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  <a:r>
              <a:rPr lang="en-US" altLang="ja-JP" dirty="0"/>
              <a:t> 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8A647-1D3A-F547-BEEB-E9A419355659}" type="datetime1">
              <a:rPr kumimoji="1" lang="ja-JP" altLang="en-US" smtClean="0"/>
              <a:t>2020/7/18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52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" altLang="ja-JP"/>
              <a:t>Control System Theory Group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58354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7FD6B-29A3-3249-A29F-ABF600A8FF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880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800" kern="1200">
          <a:solidFill>
            <a:schemeClr val="accent1">
              <a:lumMod val="50000"/>
            </a:schemeClr>
          </a:solidFill>
          <a:latin typeface="Century" panose="02040604050505020304" pitchFamily="18" charset="0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0C0"/>
        </a:buClr>
        <a:buFont typeface="Arial" panose="020B0604020202020204" pitchFamily="34" charset="0"/>
        <a:buChar char="•"/>
        <a:defRPr kumimoji="1" sz="2200" b="0" i="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Arial" panose="020B0604020202020204" pitchFamily="34" charset="0"/>
        <a:buChar char="•"/>
        <a:defRPr kumimoji="1" sz="2000" b="0" i="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Arial" panose="020B0604020202020204" pitchFamily="34" charset="0"/>
        <a:buChar char="•"/>
        <a:defRPr kumimoji="1" sz="1800" b="0" i="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Arial" panose="020B0604020202020204" pitchFamily="34" charset="0"/>
        <a:buChar char="•"/>
        <a:defRPr kumimoji="1" sz="1600" b="0" i="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Arial" panose="020B0604020202020204" pitchFamily="34" charset="0"/>
        <a:buChar char="•"/>
        <a:defRPr kumimoji="1" sz="1400" b="0" i="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D7144CF1-99EF-854E-BED2-53CD731C20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 dirty="0"/>
                  <a:t>My report in last week</a:t>
                </a:r>
                <a:endParaRPr lang="ja-JP" altLang="en-US"/>
              </a:p>
              <a:p>
                <a:pPr lvl="1"/>
                <a:r>
                  <a:rPr kumimoji="1" lang="en-US" altLang="ja-JP" dirty="0"/>
                  <a:t>System dynamics</a:t>
                </a:r>
                <a:endParaRPr lang="en-US" altLang="ja-JP" dirty="0"/>
              </a:p>
              <a:p>
                <a:pPr lvl="2"/>
                <a:r>
                  <a:rPr kumimoji="1" lang="en-US" altLang="ja-JP" dirty="0"/>
                  <a:t>Ground truth dynamics: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𝑟𝑢𝑒</m:t>
                        </m:r>
                      </m:sub>
                    </m:sSub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ja-JP" dirty="0"/>
                  <a:t>, </a:t>
                </a:r>
              </a:p>
              <a:p>
                <a:pPr marL="914400" lvl="2" indent="0">
                  <a:buNone/>
                </a:pPr>
                <a:r>
                  <a:rPr lang="en-US" altLang="ja-JP" dirty="0"/>
                  <a:t> 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𝑡𝑟𝑢𝑒</m:t>
                        </m:r>
                      </m:sub>
                    </m:sSub>
                  </m:oMath>
                </a14:m>
                <a:r>
                  <a:rPr lang="en-US" altLang="ja-JP" dirty="0"/>
                  <a:t>,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ja-JP" dirty="0"/>
                  <a:t> are Lipsitz continuous</a:t>
                </a:r>
              </a:p>
              <a:p>
                <a:pPr lvl="2"/>
                <a:endParaRPr lang="en-US" altLang="ja-JP" dirty="0"/>
              </a:p>
              <a:p>
                <a:pPr lvl="2"/>
                <a:r>
                  <a:rPr lang="en-US" altLang="ja-JP" dirty="0"/>
                  <a:t>Agent knows nominal dynamics i.e.,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ja-JP" dirty="0"/>
                  <a:t>,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ja-JP" dirty="0"/>
                  <a:t> is </a:t>
                </a:r>
                <a:r>
                  <a:rPr lang="en-US" altLang="ja-JP" dirty="0">
                    <a:solidFill>
                      <a:schemeClr val="accent1"/>
                    </a:solidFill>
                  </a:rPr>
                  <a:t>known</a:t>
                </a:r>
                <a:r>
                  <a:rPr lang="en-US" altLang="ja-JP" dirty="0"/>
                  <a:t> and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ja-JP" dirty="0"/>
                  <a:t> is </a:t>
                </a:r>
                <a:r>
                  <a:rPr lang="en-US" altLang="ja-JP" dirty="0">
                    <a:solidFill>
                      <a:srgbClr val="C00000"/>
                    </a:solidFill>
                  </a:rPr>
                  <a:t>unknown</a:t>
                </a:r>
              </a:p>
              <a:p>
                <a:pPr lvl="2"/>
                <a:endParaRPr lang="en-US" altLang="ja-JP" dirty="0">
                  <a:solidFill>
                    <a:srgbClr val="C00000"/>
                  </a:solidFill>
                </a:endParaRPr>
              </a:p>
              <a:p>
                <a:pPr lvl="2"/>
                <a:endParaRPr lang="en-US" altLang="ja-JP" dirty="0">
                  <a:solidFill>
                    <a:srgbClr val="C00000"/>
                  </a:solidFill>
                </a:endParaRPr>
              </a:p>
              <a:p>
                <a:pPr lvl="2"/>
                <a:endParaRPr lang="en-US" altLang="ja-JP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D7144CF1-99EF-854E-BED2-53CD731C20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8" t="-12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497252A-D05D-5548-9B61-A7B4633CB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5FA2-C49A-5C4F-85BF-B1D7D24C5B31}" type="datetime1">
              <a:rPr kumimoji="1" lang="ja-JP" altLang="en-US" smtClean="0"/>
              <a:t>2020/7/27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EF8A7C4-A9AD-7E4B-BDA6-BD12A790C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Control System Theory Group</a:t>
            </a:r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FA52C83B-F164-5049-BFCE-598BEE52C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Weekly Report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D968A5C-7540-514E-B754-5E6C3F8B2952}"/>
                  </a:ext>
                </a:extLst>
              </p:cNvPr>
              <p:cNvSpPr txBox="1"/>
              <p:nvPr/>
            </p:nvSpPr>
            <p:spPr>
              <a:xfrm>
                <a:off x="1924980" y="3244334"/>
                <a:ext cx="48686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ja-JP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ja-JP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kumimoji="1" lang="en-US" altLang="ja-JP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ja-JP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ja-JP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ja-JP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ja-JP" dirty="0"/>
                  <a:t> </a:t>
                </a:r>
                <a:r>
                  <a:rPr kumimoji="1" lang="en-US" altLang="ja-JP" dirty="0">
                    <a:latin typeface="Cambria" panose="02040503050406030204" pitchFamily="18" charset="0"/>
                  </a:rPr>
                  <a:t>: nominal model</a:t>
                </a:r>
                <a:endParaRPr kumimoji="1" lang="ja-JP" altLang="en-US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D968A5C-7540-514E-B754-5E6C3F8B2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980" y="3244334"/>
                <a:ext cx="4868640" cy="369332"/>
              </a:xfrm>
              <a:prstGeom prst="rect">
                <a:avLst/>
              </a:prstGeom>
              <a:blipFill>
                <a:blip r:embed="rId3"/>
                <a:stretch>
                  <a:fillRect t="-6452" b="-193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3CFB5A3A-E903-9947-A8A7-510B2901E5E1}"/>
              </a:ext>
            </a:extLst>
          </p:cNvPr>
          <p:cNvCxnSpPr>
            <a:cxnSpLocks/>
          </p:cNvCxnSpPr>
          <p:nvPr/>
        </p:nvCxnSpPr>
        <p:spPr>
          <a:xfrm>
            <a:off x="3479180" y="3613666"/>
            <a:ext cx="54641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CA36ED1-5BBA-2C44-97FF-7B4F036A3DB5}"/>
              </a:ext>
            </a:extLst>
          </p:cNvPr>
          <p:cNvSpPr txBox="1"/>
          <p:nvPr/>
        </p:nvSpPr>
        <p:spPr>
          <a:xfrm>
            <a:off x="3639130" y="3552619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C00000"/>
                </a:solidFill>
                <a:latin typeface="Cambria" panose="02040503050406030204" pitchFamily="18" charset="0"/>
              </a:rPr>
              <a:t>GP</a:t>
            </a:r>
            <a:endParaRPr kumimoji="1" lang="ja-JP" altLang="en-US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829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3FED6889-77F2-3E46-89F5-F563820918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 dirty="0"/>
                  <a:t>Safety constraint</a:t>
                </a:r>
              </a:p>
              <a:p>
                <a:pPr lvl="1"/>
                <a:r>
                  <a:rPr kumimoji="1" lang="en-US" altLang="ja-JP" dirty="0"/>
                  <a:t>If CBF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dirty="0"/>
                  <a:t> is given, set of safe states is defined as</a:t>
                </a:r>
              </a:p>
              <a:p>
                <a:pPr lvl="1"/>
                <a:endParaRPr lang="en-US" altLang="ja-JP" dirty="0"/>
              </a:p>
              <a:p>
                <a:pPr lvl="4"/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r>
                  <a:rPr kumimoji="1" lang="en-US" altLang="ja-JP" dirty="0"/>
                  <a:t>Because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kumimoji="1" lang="en-US" altLang="ja-JP" dirty="0"/>
                  <a:t> is CBF, following condition is hold for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𝑠𝑎𝑓𝑒</m:t>
                        </m:r>
                      </m:sub>
                    </m:sSub>
                  </m:oMath>
                </a14:m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r>
                  <a:rPr lang="en-US" altLang="ja-JP" dirty="0"/>
                  <a:t>Set of safe actions</a:t>
                </a:r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r>
                  <a:rPr lang="en-US" altLang="ja-JP" dirty="0"/>
                  <a:t>Safe policy set</a:t>
                </a:r>
              </a:p>
              <a:p>
                <a:pPr lvl="1"/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kumimoji="1" lang="en-US" altLang="ja-JP" dirty="0"/>
              </a:p>
              <a:p>
                <a:endParaRPr kumimoji="1" lang="ja-JP" altLang="en-US"/>
              </a:p>
            </p:txBody>
          </p:sp>
        </mc:Choice>
        <mc:Fallback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3FED6889-77F2-3E46-89F5-F563820918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8" t="-12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7863DA7-A329-D14B-AA5B-6BC962632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5FA2-C49A-5C4F-85BF-B1D7D24C5B31}" type="datetime1">
              <a:rPr kumimoji="1" lang="ja-JP" altLang="en-US" smtClean="0"/>
              <a:t>2020/7/27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4A4FE38-ED65-1846-B3A9-68305B044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Control System Theory Group</a:t>
            </a:r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B5D0E3E5-B501-094B-9582-D6EFEC4E5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Weekly Report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4188789-97C9-F749-BA0C-4A56291350A8}"/>
                  </a:ext>
                </a:extLst>
              </p:cNvPr>
              <p:cNvSpPr txBox="1"/>
              <p:nvPr/>
            </p:nvSpPr>
            <p:spPr>
              <a:xfrm>
                <a:off x="1657350" y="2002832"/>
                <a:ext cx="2775632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𝑠𝑎𝑓𝑒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)≥0}</m:t>
                      </m:r>
                    </m:oMath>
                  </m:oMathPara>
                </a14:m>
                <a:endParaRPr kumimoji="1" lang="ja-JP" altLang="en-US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4188789-97C9-F749-BA0C-4A5629135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350" y="2002832"/>
                <a:ext cx="2775632" cy="391582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998A710-F99C-BE4D-B2AC-4AAC2B12ACA1}"/>
                  </a:ext>
                </a:extLst>
              </p:cNvPr>
              <p:cNvSpPr txBox="1"/>
              <p:nvPr/>
            </p:nvSpPr>
            <p:spPr>
              <a:xfrm>
                <a:off x="1641134" y="3294223"/>
                <a:ext cx="4915513" cy="6269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sup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d>
                            <m:dPr>
                              <m:ctrlP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kumimoji="1"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kumimoji="1"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kumimoji="1"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kumimoji="1"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kumimoji="1"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998A710-F99C-BE4D-B2AC-4AAC2B12A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134" y="3294223"/>
                <a:ext cx="4915513" cy="626967"/>
              </a:xfrm>
              <a:prstGeom prst="rect">
                <a:avLst/>
              </a:prstGeom>
              <a:blipFill>
                <a:blip r:embed="rId4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B5534DC-B794-A54A-AE5D-CB20916D3B82}"/>
                  </a:ext>
                </a:extLst>
              </p:cNvPr>
              <p:cNvSpPr txBox="1"/>
              <p:nvPr/>
            </p:nvSpPr>
            <p:spPr>
              <a:xfrm>
                <a:off x="1637687" y="4529859"/>
                <a:ext cx="5669629" cy="619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f>
                        <m:fPr>
                          <m:ctrlPr>
                            <a:rPr kumimoji="1"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kumimoji="1"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kumimoji="1"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B5534DC-B794-A54A-AE5D-CB20916D3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687" y="4529859"/>
                <a:ext cx="5669629" cy="619080"/>
              </a:xfrm>
              <a:prstGeom prst="rect">
                <a:avLst/>
              </a:prstGeom>
              <a:blipFill>
                <a:blip r:embed="rId5"/>
                <a:stretch>
                  <a:fillRect b="-61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56CB3E5-37E9-FE49-B899-0355D17C4F76}"/>
                  </a:ext>
                </a:extLst>
              </p:cNvPr>
              <p:cNvSpPr txBox="1"/>
              <p:nvPr/>
            </p:nvSpPr>
            <p:spPr>
              <a:xfrm>
                <a:off x="1657350" y="5613652"/>
                <a:ext cx="5126916" cy="640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l-GR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𝑠𝑎𝑓𝑒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kumimoji="1" lang="el-GR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 ∀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𝑠𝑎𝑓𝑒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56CB3E5-37E9-FE49-B899-0355D17C4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350" y="5613652"/>
                <a:ext cx="5126916" cy="640112"/>
              </a:xfrm>
              <a:prstGeom prst="rect">
                <a:avLst/>
              </a:prstGeom>
              <a:blipFill>
                <a:blip r:embed="rId6"/>
                <a:stretch>
                  <a:fillRect t="-152941" b="-2137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0526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64ACCA72-2454-684D-B8C5-D840F91472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 dirty="0"/>
                  <a:t>Draft of study theme (vol2)</a:t>
                </a:r>
              </a:p>
              <a:p>
                <a:pPr lvl="1"/>
                <a:r>
                  <a:rPr lang="en-US" altLang="ja-JP" dirty="0"/>
                  <a:t>Propose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𝑠𝑎𝑓𝑒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ja-JP" dirty="0"/>
                  <a:t> : a class of evaluation function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marL="457200" lvl="1" indent="0">
                  <a:buNone/>
                </a:pPr>
                <a:r>
                  <a:rPr lang="en-US" altLang="ja-JP" dirty="0"/>
                  <a:t>  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𝑠𝑎𝑓𝑒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𝑠𝑎𝑓𝑒</m:t>
                            </m:r>
                          </m:sub>
                        </m:sSub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lvl="1"/>
                <a:r>
                  <a:rPr lang="en-US" altLang="ja-JP" dirty="0"/>
                  <a:t>Given</a:t>
                </a:r>
              </a:p>
              <a:p>
                <a:pPr lvl="2"/>
                <a:r>
                  <a:rPr lang="en-US" altLang="ja-JP" dirty="0"/>
                  <a:t>System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ja-JP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ja-JP" dirty="0"/>
              </a:p>
              <a:p>
                <a:pPr lvl="2"/>
                <a:r>
                  <a:rPr lang="en-US" altLang="ja-JP" dirty="0"/>
                  <a:t>CBF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dirty="0"/>
                  <a:t>, safe region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𝑠𝑎𝑓𝑒</m:t>
                        </m:r>
                      </m:sub>
                    </m:sSub>
                  </m:oMath>
                </a14:m>
                <a:r>
                  <a:rPr lang="en-US" altLang="ja-JP" dirty="0"/>
                  <a:t>, safe policy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𝑠𝑎𝑓𝑒</m:t>
                        </m:r>
                      </m:sub>
                    </m:sSub>
                  </m:oMath>
                </a14:m>
                <a:r>
                  <a:rPr lang="en-US" altLang="ja-JP" dirty="0"/>
                  <a:t> </a:t>
                </a:r>
              </a:p>
            </p:txBody>
          </p:sp>
        </mc:Choice>
        <mc:Fallback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64ACCA72-2454-684D-B8C5-D840F91472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8" t="-12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F8F9746-6DE3-0E40-AAAE-214F823E6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5FA2-C49A-5C4F-85BF-B1D7D24C5B31}" type="datetime1">
              <a:rPr kumimoji="1" lang="ja-JP" altLang="en-US" smtClean="0"/>
              <a:t>2020/7/27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7D040E4-28AE-A84E-BA4A-4093B985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Control System Theory Group</a:t>
            </a:r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2AC0F8FE-0C47-A147-AE02-FAAFBB99C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Weekly Report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3662B5B-B677-254E-A5E5-F0B236960F87}"/>
                  </a:ext>
                </a:extLst>
              </p:cNvPr>
              <p:cNvSpPr txBox="1"/>
              <p:nvPr/>
            </p:nvSpPr>
            <p:spPr>
              <a:xfrm>
                <a:off x="2219092" y="1996069"/>
                <a:ext cx="3842142" cy="4199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𝑠𝑎𝑓𝑒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𝑠𝑎𝑓𝑒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3662B5B-B677-254E-A5E5-F0B236960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092" y="1996069"/>
                <a:ext cx="3842142" cy="419923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C3C8788-B103-E845-B84C-55FCB4B5CCE0}"/>
                  </a:ext>
                </a:extLst>
              </p:cNvPr>
              <p:cNvSpPr txBox="1"/>
              <p:nvPr/>
            </p:nvSpPr>
            <p:spPr>
              <a:xfrm>
                <a:off x="1637687" y="4974725"/>
                <a:ext cx="5052665" cy="5606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f>
                        <m:f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d>
                        <m:d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kumimoji="1"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kumimoji="1"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kumimoji="1"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ja-JP" altLang="en-US" sz="160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C3C8788-B103-E845-B84C-55FCB4B5C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687" y="4974725"/>
                <a:ext cx="5052665" cy="560603"/>
              </a:xfrm>
              <a:prstGeom prst="rect">
                <a:avLst/>
              </a:prstGeom>
              <a:blipFill>
                <a:blip r:embed="rId4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E2C4438-0390-8E4F-AE0B-CDB6197799BC}"/>
                  </a:ext>
                </a:extLst>
              </p:cNvPr>
              <p:cNvSpPr txBox="1"/>
              <p:nvPr/>
            </p:nvSpPr>
            <p:spPr>
              <a:xfrm>
                <a:off x="1637687" y="5489327"/>
                <a:ext cx="4570547" cy="579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l-GR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𝑠𝑎𝑓𝑒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kumimoji="1" lang="el-GR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kumimoji="1"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 ∀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𝑠𝑎𝑓𝑒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ja-JP" altLang="en-US" sz="160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E2C4438-0390-8E4F-AE0B-CDB619779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687" y="5489327"/>
                <a:ext cx="4570547" cy="579261"/>
              </a:xfrm>
              <a:prstGeom prst="rect">
                <a:avLst/>
              </a:prstGeom>
              <a:blipFill>
                <a:blip r:embed="rId5"/>
                <a:stretch>
                  <a:fillRect t="-156522" b="-2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4484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702ED280-1688-1043-A9BE-ACC5B27DC3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 dirty="0"/>
                  <a:t>What is that for?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l-GR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kumimoji="1" lang="en-US" altLang="ja-JP" dirty="0"/>
                  <a:t> is what we really want</a:t>
                </a:r>
              </a:p>
              <a:p>
                <a:pPr lvl="2"/>
                <a:r>
                  <a:rPr kumimoji="1" lang="en-US" altLang="ja-JP" dirty="0"/>
                  <a:t>This can be achieved with </a:t>
                </a:r>
                <a:r>
                  <a:rPr kumimoji="1" lang="en-US" altLang="ja-JP" dirty="0">
                    <a:solidFill>
                      <a:schemeClr val="accent1"/>
                    </a:solidFill>
                  </a:rPr>
                  <a:t>simple</a:t>
                </a:r>
                <a:r>
                  <a:rPr kumimoji="1" lang="en-US" altLang="ja-JP" dirty="0"/>
                  <a:t> RL algorithm</a:t>
                </a:r>
              </a:p>
              <a:p>
                <a:pPr lvl="2"/>
                <a:r>
                  <a:rPr lang="en-US" altLang="ja-JP" dirty="0"/>
                  <a:t>But dangerous interaction is often needed (</a:t>
                </a:r>
                <a:r>
                  <a:rPr lang="en-US" altLang="ja-JP" dirty="0">
                    <a:solidFill>
                      <a:srgbClr val="C00000"/>
                    </a:solidFill>
                  </a:rPr>
                  <a:t>preferred to be avoided</a:t>
                </a:r>
                <a:r>
                  <a:rPr lang="en-US" altLang="ja-JP" dirty="0"/>
                  <a:t>) </a:t>
                </a:r>
              </a:p>
              <a:p>
                <a:pPr lvl="4"/>
                <a:endParaRPr lang="en-US" altLang="ja-JP" dirty="0"/>
              </a:p>
              <a:p>
                <a:pPr lvl="2"/>
                <a:endParaRPr lang="en-US" altLang="ja-JP" dirty="0"/>
              </a:p>
              <a:p>
                <a:pPr lvl="1"/>
                <a:r>
                  <a:rPr kumimoji="1" lang="en-US" altLang="ja-JP" dirty="0"/>
                  <a:t>We compromise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𝑠𝑎𝑓𝑒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𝑠𝑎𝑓𝑒</m:t>
                            </m:r>
                          </m:sub>
                        </m:sSub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kumimoji="1" lang="en-US" altLang="ja-JP" dirty="0"/>
                  <a:t> (</a:t>
                </a:r>
                <a:r>
                  <a:rPr kumimoji="1" lang="en-US" altLang="ja-JP" dirty="0">
                    <a:solidFill>
                      <a:schemeClr val="accent1"/>
                    </a:solidFill>
                  </a:rPr>
                  <a:t>feasible</a:t>
                </a:r>
                <a:r>
                  <a:rPr kumimoji="1" lang="en-US" altLang="ja-JP" dirty="0"/>
                  <a:t> algorithm)</a:t>
                </a:r>
              </a:p>
              <a:p>
                <a:pPr lvl="2"/>
                <a:r>
                  <a:rPr lang="en-US" altLang="ja-JP" dirty="0"/>
                  <a:t>If 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𝑠𝑎𝑓𝑒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dirty="0"/>
                  <a:t>, it is not so good</a:t>
                </a:r>
              </a:p>
              <a:p>
                <a:pPr lvl="2"/>
                <a:endParaRPr lang="en-US" altLang="ja-JP" dirty="0"/>
              </a:p>
              <a:p>
                <a:pPr lvl="1"/>
                <a:r>
                  <a:rPr kumimoji="1" lang="en-US" altLang="ja-JP" dirty="0"/>
                  <a:t>If we know function class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𝑠𝑎𝑓𝑒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dirty="0"/>
              </a:p>
              <a:p>
                <a:pPr lvl="2"/>
                <a:r>
                  <a:rPr lang="en-US" altLang="ja-JP" dirty="0"/>
                  <a:t>We can decide whether we should use safe RL for considering RL tasks</a:t>
                </a:r>
                <a:endParaRPr kumimoji="1" lang="ja-JP" altLang="en-US"/>
              </a:p>
            </p:txBody>
          </p:sp>
        </mc:Choice>
        <mc:Fallback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702ED280-1688-1043-A9BE-ACC5B27DC3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8" t="-1266" r="-2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E7CA1E2-8740-CD4E-9B72-E584CF41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5FA2-C49A-5C4F-85BF-B1D7D24C5B31}" type="datetime1">
              <a:rPr kumimoji="1" lang="ja-JP" altLang="en-US" smtClean="0"/>
              <a:t>2020/7/27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A6CCBF1-E9E5-154B-B56B-9D0FAA4DB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Control System Theory Group</a:t>
            </a:r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C387742E-763B-D64E-8405-420C4AE24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Weekly Report</a:t>
            </a:r>
            <a:endParaRPr kumimoji="1" lang="ja-JP" altLang="en-US"/>
          </a:p>
        </p:txBody>
      </p:sp>
      <p:sp>
        <p:nvSpPr>
          <p:cNvPr id="6" name="下矢印 5">
            <a:extLst>
              <a:ext uri="{FF2B5EF4-FFF2-40B4-BE49-F238E27FC236}">
                <a16:creationId xmlns:a16="http://schemas.microsoft.com/office/drawing/2014/main" id="{94E58875-3747-F540-88CF-7283449AD342}"/>
              </a:ext>
            </a:extLst>
          </p:cNvPr>
          <p:cNvSpPr/>
          <p:nvPr/>
        </p:nvSpPr>
        <p:spPr>
          <a:xfrm>
            <a:off x="4329684" y="2564780"/>
            <a:ext cx="484632" cy="3791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331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58116</TotalTime>
  <Words>343</Words>
  <Application>Microsoft Macintosh PowerPoint</Application>
  <PresentationFormat>画面に合わせる (4:3)</PresentationFormat>
  <Paragraphs>64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游ゴシック</vt:lpstr>
      <vt:lpstr>Arial</vt:lpstr>
      <vt:lpstr>Calibri</vt:lpstr>
      <vt:lpstr>Cambria</vt:lpstr>
      <vt:lpstr>Cambria Math</vt:lpstr>
      <vt:lpstr>Century</vt:lpstr>
      <vt:lpstr>Office テーマ</vt:lpstr>
      <vt:lpstr>Weekly Report</vt:lpstr>
      <vt:lpstr>Weekly Report</vt:lpstr>
      <vt:lpstr>Weekly Report</vt:lpstr>
      <vt:lpstr>Weekly 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PC-A009</dc:creator>
  <cp:lastModifiedBy>takeuchi.ibuki.45r@st.kyoto-u.ac.jp</cp:lastModifiedBy>
  <cp:revision>515</cp:revision>
  <cp:lastPrinted>2020-04-14T07:37:39Z</cp:lastPrinted>
  <dcterms:created xsi:type="dcterms:W3CDTF">2019-05-25T02:00:40Z</dcterms:created>
  <dcterms:modified xsi:type="dcterms:W3CDTF">2020-07-27T12:52:53Z</dcterms:modified>
</cp:coreProperties>
</file>