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314" r:id="rId2"/>
    <p:sldId id="318" r:id="rId3"/>
    <p:sldId id="315" r:id="rId4"/>
    <p:sldId id="31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1"/>
    <p:restoredTop sz="94599"/>
  </p:normalViewPr>
  <p:slideViewPr>
    <p:cSldViewPr snapToGrid="0" snapToObjects="1">
      <p:cViewPr varScale="1">
        <p:scale>
          <a:sx n="114" d="100"/>
          <a:sy n="114" d="100"/>
        </p:scale>
        <p:origin x="183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9ACC2-15F4-9549-B7EC-0A2B034E938B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2704F-7F34-5D4A-A451-26A3081CB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94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104">
            <a:extLst>
              <a:ext uri="{FF2B5EF4-FFF2-40B4-BE49-F238E27FC236}">
                <a16:creationId xmlns:a16="http://schemas.microsoft.com/office/drawing/2014/main" id="{F3338E6D-4DAA-0249-8046-AFDFBF9456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" y="0"/>
            <a:ext cx="914128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F9A8-3FDE-FB40-A1B5-2BB638F7019C}" type="datetime1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29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C9C5-3541-1D4A-BF92-3F391C8897DC}" type="datetime1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0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475F-8484-0144-B7D9-FA8543BAABA1}" type="datetime1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22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>
            <a:extLst>
              <a:ext uri="{FF2B5EF4-FFF2-40B4-BE49-F238E27FC236}">
                <a16:creationId xmlns:a16="http://schemas.microsoft.com/office/drawing/2014/main" id="{705CD858-9718-9443-A370-7779DE72F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" y="0"/>
            <a:ext cx="9142642" cy="162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243-A68D-4E49-B907-FF91536835C8}" type="datetime1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1AC4FD6-5C96-E849-854E-7800D184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4D32E6-2857-BF44-99DF-DC17CC66004E}"/>
              </a:ext>
            </a:extLst>
          </p:cNvPr>
          <p:cNvSpPr txBox="1"/>
          <p:nvPr userDrawn="1"/>
        </p:nvSpPr>
        <p:spPr>
          <a:xfrm>
            <a:off x="6880860" y="571500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M2 </a:t>
            </a:r>
            <a:r>
              <a:rPr kumimoji="1" lang="en-US" altLang="ja-JP" dirty="0" err="1">
                <a:latin typeface="Cambria" panose="02040503050406030204" pitchFamily="18" charset="0"/>
              </a:rPr>
              <a:t>Ibuki</a:t>
            </a:r>
            <a:r>
              <a:rPr kumimoji="1" lang="en-US" altLang="ja-JP" dirty="0">
                <a:latin typeface="Cambria" panose="02040503050406030204" pitchFamily="18" charset="0"/>
              </a:rPr>
              <a:t> Takeuchi</a:t>
            </a:r>
            <a:endParaRPr kumimoji="1" lang="ja-JP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4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6089-04C7-964D-B2D1-589E4F69156C}" type="datetime1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6D03-6B71-3E4E-BEFC-3B99745A96BF}" type="datetime1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91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34F8-3BAB-9E49-B651-BE6DD68386B5}" type="datetime1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47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02BB-9088-BE4C-83BB-F79C3E29F6DD}" type="datetime1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62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49FD-E654-4843-A7D3-AD53FE119514}" type="datetime1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12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4AB1-1DB9-8049-BECA-4C95F2DD38E4}" type="datetime1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41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72FC-DDB4-A947-A427-28045F69B2C7}" type="datetime1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33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572" y="1103023"/>
            <a:ext cx="8480182" cy="500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  <a:r>
              <a:rPr lang="en-US" altLang="ja-JP" dirty="0"/>
              <a:t> 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C6D3B-9DE1-824B-AEEE-96E8AEF01640}" type="datetime1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35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80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accent1">
              <a:lumMod val="50000"/>
            </a:schemeClr>
          </a:solidFill>
          <a:latin typeface="Century" panose="02040604050505020304" pitchFamily="18" charset="0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A096AED-9D82-ED48-B86A-59A01A65E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Read papers</a:t>
            </a:r>
          </a:p>
          <a:p>
            <a:pPr lvl="1"/>
            <a:r>
              <a:rPr lang="en-US" altLang="ja-JP" dirty="0"/>
              <a:t>[1]: T. Yu, G. Thomas, L. Yu, S. </a:t>
            </a:r>
            <a:r>
              <a:rPr lang="en-US" altLang="ja-JP" dirty="0" err="1"/>
              <a:t>Ermon</a:t>
            </a:r>
            <a:r>
              <a:rPr lang="en-US" altLang="ja-JP" dirty="0"/>
              <a:t>, J. Zou, S. Levine, C. Finn and T. Ma. “MOPO: Model-based Offline Policy Optimization.” </a:t>
            </a:r>
            <a:r>
              <a:rPr lang="en" altLang="ja-JP" i="1" dirty="0" err="1"/>
              <a:t>arXiv</a:t>
            </a:r>
            <a:r>
              <a:rPr lang="en" altLang="ja-JP" i="1" dirty="0"/>
              <a:t> preprint </a:t>
            </a:r>
            <a:r>
              <a:rPr lang="en" altLang="ja-JP" i="1" dirty="0" err="1"/>
              <a:t>arXiv</a:t>
            </a:r>
            <a:r>
              <a:rPr lang="en" altLang="ja-JP" i="1" dirty="0"/>
              <a:t>: 2005.13239, </a:t>
            </a:r>
            <a:r>
              <a:rPr lang="en" altLang="ja-JP" dirty="0"/>
              <a:t>2020.</a:t>
            </a:r>
          </a:p>
          <a:p>
            <a:pPr lvl="1"/>
            <a:r>
              <a:rPr lang="en" altLang="ja-JP" dirty="0"/>
              <a:t>[2]: M. Janner, J. Fu, M. Zhang and S. Levine. “When to Trust Your Model: Model-Based Policy Optimization.”  </a:t>
            </a:r>
            <a:r>
              <a:rPr lang="en" altLang="ja-JP" i="1" dirty="0"/>
              <a:t>In Advances in Neural Information Processing Systems</a:t>
            </a:r>
            <a:r>
              <a:rPr lang="en" altLang="ja-JP" dirty="0"/>
              <a:t>, pp. 12498-12509, 2019. (in progress)</a:t>
            </a:r>
          </a:p>
          <a:p>
            <a:pPr lvl="1"/>
            <a:endParaRPr lang="en" altLang="ja-JP" dirty="0"/>
          </a:p>
          <a:p>
            <a:r>
              <a:rPr lang="en" altLang="ja-JP" dirty="0"/>
              <a:t>MOPO[1] is an application of MBPO[2] to offline RL</a:t>
            </a:r>
          </a:p>
          <a:p>
            <a:pPr lvl="1"/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30685C-E128-7A41-B34A-EAA764F3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55EF-0999-4A42-8486-74C4388ED70C}" type="datetime1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D29BEF-9616-8842-9842-8E829877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5FDED1E-2360-1A46-8DE8-E15AB8B5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Weekly Report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74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D3A63C3-B0DD-E741-9129-CDC4A9133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MOPO[1] is </a:t>
            </a:r>
            <a:r>
              <a:rPr lang="en-US" altLang="ja-JP" dirty="0">
                <a:solidFill>
                  <a:srgbClr val="FF0000"/>
                </a:solidFill>
              </a:rPr>
              <a:t>(a)model-based </a:t>
            </a:r>
            <a:r>
              <a:rPr lang="en-US" altLang="ja-JP" dirty="0">
                <a:solidFill>
                  <a:schemeClr val="accent1"/>
                </a:solidFill>
              </a:rPr>
              <a:t>(b)offline </a:t>
            </a:r>
            <a:r>
              <a:rPr lang="en-US" altLang="ja-JP" dirty="0"/>
              <a:t>RL</a:t>
            </a:r>
          </a:p>
          <a:p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(a) </a:t>
            </a:r>
            <a:r>
              <a:rPr lang="en-US" altLang="ja-JP" dirty="0"/>
              <a:t>model-based approach </a:t>
            </a:r>
          </a:p>
          <a:p>
            <a:pPr lvl="1"/>
            <a:r>
              <a:rPr lang="en-US" altLang="ja-JP" dirty="0"/>
              <a:t>has better efficiency of data sampling</a:t>
            </a:r>
          </a:p>
          <a:p>
            <a:pPr lvl="1"/>
            <a:r>
              <a:rPr lang="en-US" altLang="ja-JP" dirty="0"/>
              <a:t>has (not small) issue of evaluation error </a:t>
            </a:r>
            <a:r>
              <a:rPr lang="ja-JP" altLang="en-US"/>
              <a:t>←</a:t>
            </a:r>
            <a:r>
              <a:rPr lang="en-US" altLang="ja-JP" dirty="0"/>
              <a:t> MBPO[2]</a:t>
            </a:r>
          </a:p>
          <a:p>
            <a:pPr lvl="1"/>
            <a:endParaRPr lang="en-US" altLang="ja-JP" dirty="0"/>
          </a:p>
          <a:p>
            <a:r>
              <a:rPr lang="en-US" altLang="ja-JP" dirty="0">
                <a:solidFill>
                  <a:schemeClr val="accent1"/>
                </a:solidFill>
              </a:rPr>
              <a:t>(b) </a:t>
            </a:r>
            <a:r>
              <a:rPr lang="en-US" altLang="ja-JP" dirty="0"/>
              <a:t>offline approach</a:t>
            </a:r>
          </a:p>
          <a:p>
            <a:pPr lvl="1"/>
            <a:r>
              <a:rPr lang="en-US" altLang="ja-JP" dirty="0"/>
              <a:t>avoid interaction between environment (possibly </a:t>
            </a:r>
            <a:r>
              <a:rPr lang="en-US" altLang="ja-JP" dirty="0">
                <a:solidFill>
                  <a:srgbClr val="FF0000"/>
                </a:solidFill>
              </a:rPr>
              <a:t>dangerous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does not have method to avoid the </a:t>
            </a:r>
            <a:r>
              <a:rPr lang="en-US" altLang="ja-JP" dirty="0">
                <a:solidFill>
                  <a:srgbClr val="FF0000"/>
                </a:solidFill>
              </a:rPr>
              <a:t>distributional shift </a:t>
            </a:r>
            <a:r>
              <a:rPr lang="ja-JP" altLang="en-US"/>
              <a:t>←</a:t>
            </a:r>
            <a:r>
              <a:rPr lang="en-US" altLang="ja-JP" dirty="0"/>
              <a:t> MOPO[1]</a:t>
            </a:r>
          </a:p>
          <a:p>
            <a:pPr lvl="1"/>
            <a:endParaRPr lang="en-US" altLang="ja-JP" dirty="0"/>
          </a:p>
          <a:p>
            <a:r>
              <a:rPr lang="en-US" altLang="ja-JP" dirty="0"/>
              <a:t>It is known that model-based RL is superior to model-free RL in offline fashion.</a:t>
            </a:r>
          </a:p>
          <a:p>
            <a:pPr lvl="1"/>
            <a:endParaRPr lang="en-US" altLang="ja-JP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D1BDD1-8A7B-1940-AF3C-7864D3E4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83F2-7D93-0648-B1A6-0CA0A7D199EE}" type="datetime1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06FF19-682B-8F44-874A-4C572FE6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EF99151-BF7D-8D46-A63F-09A6E2E1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37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7D5A4A2-BB4C-4C42-A8FE-BBB13BCB2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572" y="1103022"/>
                <a:ext cx="8480182" cy="5483635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In [1]</a:t>
                </a:r>
              </a:p>
              <a:p>
                <a:pPr lvl="1"/>
                <a:r>
                  <a:rPr lang="en-US" altLang="ja-JP" dirty="0"/>
                  <a:t>MDP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is a transition probability distribution (True system)</a:t>
                </a:r>
              </a:p>
              <a:p>
                <a:pPr lvl="1"/>
                <a:r>
                  <a:rPr lang="en-US" altLang="ja-JP" dirty="0"/>
                  <a:t>MDP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ja-JP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d>
                      <m:dPr>
                        <m:endChr m:val="|"/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is the estimation of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endChr m:val="|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1" lang="en-US" altLang="ja-JP" dirty="0"/>
                  <a:t>learned by MBPO[2]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sub>
                      <m:sup>
                        <m:r>
                          <a:rPr kumimoji="1"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en-US" altLang="ja-JP" dirty="0"/>
                  <a:t> probability to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kumimoji="1" lang="en-US" altLang="ja-JP" dirty="0"/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kumimoji="1" lang="en-US" altLang="ja-JP" dirty="0"/>
                  <a:t> and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ja-JP" dirty="0"/>
                  <a:t> : a kind of distance between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endParaRPr kumimoji="1" lang="en-US" altLang="ja-JP" dirty="0"/>
              </a:p>
              <a:p>
                <a:pPr lvl="2"/>
                <a:r>
                  <a:rPr lang="en-US" altLang="ja-JP" dirty="0"/>
                  <a:t>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kumimoji="1" lang="en-US" altLang="ja-JP" dirty="0"/>
                  <a:t>Penalized MDP 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ja-JP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altLang="ja-JP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̃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kumimoji="1" lang="en-US" altLang="ja-JP" dirty="0"/>
                  <a:t> gives lower bound: </a:t>
                </a:r>
              </a:p>
              <a:p>
                <a:pPr lvl="2"/>
                <a:endParaRPr lang="en-US" altLang="ja-JP" dirty="0"/>
              </a:p>
              <a:p>
                <a:pPr marL="914400" lvl="2" indent="0">
                  <a:buNone/>
                </a:pPr>
                <a:r>
                  <a:rPr lang="en-US" altLang="ja-JP" dirty="0"/>
                  <a:t>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7D5A4A2-BB4C-4C42-A8FE-BBB13BCB2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572" y="1103022"/>
                <a:ext cx="8480182" cy="5483635"/>
              </a:xfrm>
              <a:blipFill>
                <a:blip r:embed="rId2"/>
                <a:stretch>
                  <a:fillRect l="-598" t="-1155" b="-27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015531-89C7-2B46-A3B4-66003562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51A6-5633-1640-B5F3-A4E1A483860B}" type="datetime1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260D634-7BC8-3B4D-90FF-27C8405F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DD4A9A-FFE5-A945-9D5F-1A712730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AB68E66-5E37-454F-9082-B5FCA97FD184}"/>
              </a:ext>
            </a:extLst>
          </p:cNvPr>
          <p:cNvGrpSpPr/>
          <p:nvPr/>
        </p:nvGrpSpPr>
        <p:grpSpPr>
          <a:xfrm>
            <a:off x="3646447" y="5129170"/>
            <a:ext cx="1821716" cy="369336"/>
            <a:chOff x="3278459" y="5140321"/>
            <a:chExt cx="1821716" cy="369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6D31FC22-26CC-9A40-A577-1524D86FAD8E}"/>
                    </a:ext>
                  </a:extLst>
                </p:cNvPr>
                <p:cNvSpPr txBox="1"/>
                <p:nvPr/>
              </p:nvSpPr>
              <p:spPr>
                <a:xfrm>
                  <a:off x="3278459" y="5140321"/>
                  <a:ext cx="1821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sub>
                        </m:sSub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6D31FC22-26CC-9A40-A577-1524D86FAD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459" y="5140321"/>
                  <a:ext cx="182171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361DAF53-8170-A640-AC4C-E641A7B881AC}"/>
                </a:ext>
              </a:extLst>
            </p:cNvPr>
            <p:cNvSpPr/>
            <p:nvPr/>
          </p:nvSpPr>
          <p:spPr>
            <a:xfrm>
              <a:off x="3345365" y="5140325"/>
              <a:ext cx="1683835" cy="369332"/>
            </a:xfrm>
            <a:prstGeom prst="roundRect">
              <a:avLst/>
            </a:prstGeom>
            <a:solidFill>
              <a:schemeClr val="accent1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08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9F8A0F4-F2FC-F24C-A6DC-C3004A91F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Apply </a:t>
                </a:r>
                <a:r>
                  <a:rPr lang="en-US" altLang="ja-JP"/>
                  <a:t>policy optimization (like SAC) </a:t>
                </a:r>
                <a:r>
                  <a:rPr lang="en-US" altLang="ja-JP" dirty="0"/>
                  <a:t>over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>
                    <a:solidFill>
                      <a:srgbClr val="FF0000"/>
                    </a:solidFill>
                  </a:rPr>
                  <a:t>If</a:t>
                </a:r>
                <a:r>
                  <a:rPr lang="en-US" altLang="ja-JP" dirty="0"/>
                  <a:t> we have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lvl="1"/>
                <a:r>
                  <a:rPr lang="en-US" altLang="ja-JP" dirty="0"/>
                  <a:t>Learned policy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is evaluated as follows:</a:t>
                </a:r>
              </a:p>
              <a:p>
                <a:pPr lvl="4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r>
                  <a:rPr lang="en-US" altLang="ja-JP" dirty="0"/>
                  <a:t>    where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/>
              </a:p>
              <a:p>
                <a:pPr marL="457200" lvl="1" indent="0">
                  <a:buNone/>
                </a:pPr>
                <a:endParaRPr lang="ja-JP" altLang="en-US"/>
              </a:p>
              <a:p>
                <a:r>
                  <a:rPr lang="en-US" altLang="ja-JP" dirty="0"/>
                  <a:t>Becaus</a:t>
                </a:r>
                <a:r>
                  <a:rPr kumimoji="1" lang="en-US" altLang="ja-JP" dirty="0"/>
                  <a:t>e we cannot have exact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kumimoji="1" lang="en-US" altLang="ja-JP" dirty="0"/>
                  <a:t>, [1] uses heuristic surrogate</a:t>
                </a:r>
              </a:p>
              <a:p>
                <a:r>
                  <a:rPr lang="en-US" altLang="ja-JP" dirty="0"/>
                  <a:t>[1,2] uses neural network to approximate dynamics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9F8A0F4-F2FC-F24C-A6DC-C3004A91F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 b="-20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813952-A73B-654F-9872-23DCAE87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F009-02A4-AE4D-8EB3-460616595EE8}" type="datetime1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9F2CC16-C5B5-EF4B-8982-91B5F502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56DE043-7098-7E45-B333-3D3901F7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Weekly Report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9F24D6-8AF4-514B-BBFA-BA7515C569AA}"/>
                  </a:ext>
                </a:extLst>
              </p:cNvPr>
              <p:cNvSpPr txBox="1"/>
              <p:nvPr/>
            </p:nvSpPr>
            <p:spPr>
              <a:xfrm>
                <a:off x="2196791" y="1749398"/>
                <a:ext cx="2343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9F24D6-8AF4-514B-BBFA-BA7515C56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791" y="1749398"/>
                <a:ext cx="234391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角丸四角形 8">
            <a:extLst>
              <a:ext uri="{FF2B5EF4-FFF2-40B4-BE49-F238E27FC236}">
                <a16:creationId xmlns:a16="http://schemas.microsoft.com/office/drawing/2014/main" id="{63BC13D3-25A7-7842-84E7-D4DBF8A2E3EF}"/>
              </a:ext>
            </a:extLst>
          </p:cNvPr>
          <p:cNvSpPr/>
          <p:nvPr/>
        </p:nvSpPr>
        <p:spPr>
          <a:xfrm>
            <a:off x="2007218" y="1688351"/>
            <a:ext cx="2754353" cy="519590"/>
          </a:xfrm>
          <a:prstGeom prst="round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5F7AB1C-168F-F84A-8F4B-34B846FC28C6}"/>
                  </a:ext>
                </a:extLst>
              </p:cNvPr>
              <p:cNvSpPr txBox="1"/>
              <p:nvPr/>
            </p:nvSpPr>
            <p:spPr>
              <a:xfrm>
                <a:off x="2174487" y="3816497"/>
                <a:ext cx="3691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−2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5F7AB1C-168F-F84A-8F4B-34B846FC2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487" y="3816497"/>
                <a:ext cx="369126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31CA4963-D4A3-4249-A74E-240D5EA9E541}"/>
              </a:ext>
            </a:extLst>
          </p:cNvPr>
          <p:cNvSpPr/>
          <p:nvPr/>
        </p:nvSpPr>
        <p:spPr>
          <a:xfrm>
            <a:off x="2007218" y="3741368"/>
            <a:ext cx="3974333" cy="519590"/>
          </a:xfrm>
          <a:prstGeom prst="round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7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37289</TotalTime>
  <Words>428</Words>
  <Application>Microsoft Macintosh PowerPoint</Application>
  <PresentationFormat>画面に合わせる (4:3)</PresentationFormat>
  <Paragraphs>59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游ゴシック</vt:lpstr>
      <vt:lpstr>Arial</vt:lpstr>
      <vt:lpstr>Calibri</vt:lpstr>
      <vt:lpstr>Cambria</vt:lpstr>
      <vt:lpstr>Cambria Math</vt:lpstr>
      <vt:lpstr>Century</vt:lpstr>
      <vt:lpstr>Office テーマ</vt:lpstr>
      <vt:lpstr>Weekly Report</vt:lpstr>
      <vt:lpstr>Weekly Report</vt:lpstr>
      <vt:lpstr>Weekly Report</vt:lpstr>
      <vt:lpstr>Weekly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PC-A009</dc:creator>
  <cp:lastModifiedBy>takeuchi.ibuki.45r@st.kyoto-u.ac.jp</cp:lastModifiedBy>
  <cp:revision>433</cp:revision>
  <cp:lastPrinted>2020-04-14T07:37:39Z</cp:lastPrinted>
  <dcterms:created xsi:type="dcterms:W3CDTF">2019-05-25T02:00:40Z</dcterms:created>
  <dcterms:modified xsi:type="dcterms:W3CDTF">2020-06-09T03:41:57Z</dcterms:modified>
</cp:coreProperties>
</file>