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72" r:id="rId2"/>
    <p:sldId id="273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0"/>
    <p:restoredTop sz="96973"/>
  </p:normalViewPr>
  <p:slideViewPr>
    <p:cSldViewPr snapToGrid="0" snapToObjects="1">
      <p:cViewPr>
        <p:scale>
          <a:sx n="121" d="100"/>
          <a:sy n="121" d="100"/>
        </p:scale>
        <p:origin x="162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9658-536A-9C47-BE27-5916453304A2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9A9C-0CC8-724D-8CAB-CE583F909772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472-1073-0547-9A59-DD081FE17D43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FB07-8ABC-B147-BBD9-82E1124A9195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7E7E-FA9C-3947-926C-79EF22991022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99C-7060-A14F-A8FF-BFA2E3E43F87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61-04B3-8341-A053-431BFDE0369C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920-A0FF-A94D-B91E-11B016CF8687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009-4B49-E243-94A4-1303689190AE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BB96-C546-0F48-8959-F4ED01CF136A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A647-1D3A-F547-BEEB-E9A419355659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7E5FF07-42C4-8247-8204-5085F693E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Summary</a:t>
                </a:r>
              </a:p>
              <a:p>
                <a:pPr lvl="1"/>
                <a:r>
                  <a:rPr lang="en-US" altLang="ja-JP" dirty="0"/>
                  <a:t>Stance: Consider the next step for master thesis</a:t>
                </a:r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Modify approximation of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1"/>
                <a:r>
                  <a:rPr lang="en-US" altLang="ja-JP" dirty="0"/>
                  <a:t>Extract issues from comparison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ja-JP" dirty="0"/>
                  <a:t> and </a:t>
                </a:r>
                <a:r>
                  <a:rPr lang="en-US" altLang="ja-JP" dirty="0">
                    <a:solidFill>
                      <a:schemeClr val="accent1">
                        <a:lumMod val="75000"/>
                      </a:schemeClr>
                    </a:solidFill>
                  </a:rPr>
                  <a:t>critic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4"/>
                <a:endParaRPr lang="en-US" altLang="ja-JP" dirty="0"/>
              </a:p>
              <a:p>
                <a:pPr lvl="4"/>
                <a:endParaRPr lang="en-US" altLang="ja-JP" dirty="0"/>
              </a:p>
              <a:p>
                <a:r>
                  <a:rPr lang="en-US" altLang="ja-JP" dirty="0"/>
                  <a:t>Review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∈(0,1]</m:t>
                    </m:r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ja-JP" i="1" dirty="0"/>
                  <a:t> </a:t>
                </a:r>
                <a:r>
                  <a:rPr lang="en-US" altLang="ja-JP" dirty="0"/>
                  <a:t>next state</a:t>
                </a:r>
              </a:p>
              <a:p>
                <a:pPr lvl="1"/>
                <a:r>
                  <a:rPr lang="en-US" altLang="ja-JP" dirty="0"/>
                  <a:t>Policy gradient:</a:t>
                </a:r>
              </a:p>
              <a:p>
                <a:pPr lvl="1"/>
                <a:endParaRPr lang="en-US" altLang="ja-JP" dirty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7E5FF07-42C4-8247-8204-5085F693E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1628C2-09A0-144A-86A3-E27ADFE0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738A71-CC41-0640-958D-D8EDA97C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F5B3F5D2-35D4-B142-94E5-0C61ADBC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sp>
        <p:nvSpPr>
          <p:cNvPr id="15" name="U ターン矢印 14">
            <a:extLst>
              <a:ext uri="{FF2B5EF4-FFF2-40B4-BE49-F238E27FC236}">
                <a16:creationId xmlns:a16="http://schemas.microsoft.com/office/drawing/2014/main" id="{AD09FDC2-02A5-3348-8986-92C4027B4417}"/>
              </a:ext>
            </a:extLst>
          </p:cNvPr>
          <p:cNvSpPr/>
          <p:nvPr/>
        </p:nvSpPr>
        <p:spPr>
          <a:xfrm rot="10800000">
            <a:off x="5992929" y="2875022"/>
            <a:ext cx="2022087" cy="455606"/>
          </a:xfrm>
          <a:prstGeom prst="uturnArrow">
            <a:avLst>
              <a:gd name="adj1" fmla="val 5945"/>
              <a:gd name="adj2" fmla="val 12932"/>
              <a:gd name="adj3" fmla="val 25000"/>
              <a:gd name="adj4" fmla="val 70833"/>
              <a:gd name="adj5" fmla="val 9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1FD3E0-8397-234F-91E5-C933908E1211}"/>
              </a:ext>
            </a:extLst>
          </p:cNvPr>
          <p:cNvSpPr txBox="1"/>
          <p:nvPr/>
        </p:nvSpPr>
        <p:spPr>
          <a:xfrm>
            <a:off x="6275247" y="3353182"/>
            <a:ext cx="153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Cambria" panose="02040503050406030204" pitchFamily="18" charset="0"/>
              </a:rPr>
              <a:t>approximates</a:t>
            </a:r>
            <a:endParaRPr kumimoji="1" lang="ja-JP" altLang="en-US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F4206183-0E25-A74F-91FB-5255E5AB226D}"/>
                  </a:ext>
                </a:extLst>
              </p:cNvPr>
              <p:cNvSpPr/>
              <p:nvPr/>
            </p:nvSpPr>
            <p:spPr>
              <a:xfrm>
                <a:off x="2151422" y="5249811"/>
                <a:ext cx="5017911" cy="406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kumimoji="1"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F4206183-0E25-A74F-91FB-5255E5AB2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422" y="5249811"/>
                <a:ext cx="5017911" cy="406778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4573F64-5FB4-2048-ABCD-C6020FE197C3}"/>
                  </a:ext>
                </a:extLst>
              </p:cNvPr>
              <p:cNvSpPr txBox="1"/>
              <p:nvPr/>
            </p:nvSpPr>
            <p:spPr>
              <a:xfrm>
                <a:off x="2496965" y="5577992"/>
                <a:ext cx="4541756" cy="84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4573F64-5FB4-2048-ABCD-C6020FE19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965" y="5577992"/>
                <a:ext cx="4541756" cy="847861"/>
              </a:xfrm>
              <a:prstGeom prst="rect">
                <a:avLst/>
              </a:prstGeom>
              <a:blipFill>
                <a:blip r:embed="rId4"/>
                <a:stretch>
                  <a:fillRect t="-119118" b="-183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31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8A14C48D-F557-0947-91E5-62CE7FCE7E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Comparison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ja-JP" dirty="0"/>
                  <a:t> and </a:t>
                </a:r>
                <a:r>
                  <a:rPr lang="en-US" altLang="ja-JP" dirty="0">
                    <a:solidFill>
                      <a:schemeClr val="accent1">
                        <a:lumMod val="75000"/>
                      </a:schemeClr>
                    </a:solidFill>
                  </a:rPr>
                  <a:t>critic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DDPG assumes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(at least) the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shape</a:t>
                </a:r>
                <a:r>
                  <a:rPr lang="en-US" altLang="ja-JP" dirty="0"/>
                  <a:t> of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/>
                  <a:t> function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for 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should be similar </a:t>
                </a:r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Shape of 2 functions at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/>
                  <a:t> is 2 dimension)</a:t>
                </a:r>
              </a:p>
              <a:p>
                <a:pPr lvl="1"/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8A14C48D-F557-0947-91E5-62CE7FCE7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9F0C4D-DAD7-1E44-9562-068B51EC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D12934-1B4B-1D45-9911-D8292B8F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0938952-E20B-7242-89DD-A5ECEC3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F44ACE-08A7-C947-A621-9792A91324F1}"/>
              </a:ext>
            </a:extLst>
          </p:cNvPr>
          <p:cNvGrpSpPr/>
          <p:nvPr/>
        </p:nvGrpSpPr>
        <p:grpSpPr>
          <a:xfrm>
            <a:off x="1243208" y="2844798"/>
            <a:ext cx="3656174" cy="3505906"/>
            <a:chOff x="879862" y="2352906"/>
            <a:chExt cx="3833960" cy="3643097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57A24256-7966-344A-812E-A75F06244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9862" y="2352906"/>
              <a:ext cx="3692138" cy="3643097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DA5616F-AC41-1745-ADD8-6914F7ECC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1803" y="2520177"/>
              <a:ext cx="912019" cy="358542"/>
            </a:xfrm>
            <a:prstGeom prst="rect">
              <a:avLst/>
            </a:prstGeom>
          </p:spPr>
        </p:pic>
      </p:grpSp>
      <p:sp>
        <p:nvSpPr>
          <p:cNvPr id="12" name="コンテンツ プレースホルダー 1">
            <a:extLst>
              <a:ext uri="{FF2B5EF4-FFF2-40B4-BE49-F238E27FC236}">
                <a16:creationId xmlns:a16="http://schemas.microsoft.com/office/drawing/2014/main" id="{915A8F56-9E3E-C149-AC49-9FF817BC4C05}"/>
              </a:ext>
            </a:extLst>
          </p:cNvPr>
          <p:cNvSpPr txBox="1">
            <a:spLocks/>
          </p:cNvSpPr>
          <p:nvPr/>
        </p:nvSpPr>
        <p:spPr>
          <a:xfrm>
            <a:off x="962105" y="2466016"/>
            <a:ext cx="3972516" cy="3643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22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20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6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4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2E613C-F3F6-C343-A661-E963CAE23CB8}"/>
              </a:ext>
            </a:extLst>
          </p:cNvPr>
          <p:cNvSpPr txBox="1"/>
          <p:nvPr/>
        </p:nvSpPr>
        <p:spPr>
          <a:xfrm>
            <a:off x="5060427" y="3606068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1"/>
                </a:solidFill>
                <a:latin typeface="Cambria" panose="02040503050406030204" pitchFamily="18" charset="0"/>
              </a:rPr>
              <a:t>・</a:t>
            </a:r>
            <a:r>
              <a:rPr kumimoji="1" lang="en-US" altLang="ja-JP" dirty="0">
                <a:latin typeface="Cambria" panose="02040503050406030204" pitchFamily="18" charset="0"/>
              </a:rPr>
              <a:t>Critic could not learn </a:t>
            </a:r>
            <a:r>
              <a:rPr kumimoji="1" lang="en-US" altLang="ja-JP" i="1" dirty="0">
                <a:latin typeface="Cambria" panose="02040503050406030204" pitchFamily="18" charset="0"/>
              </a:rPr>
              <a:t>Q</a:t>
            </a:r>
            <a:r>
              <a:rPr kumimoji="1" lang="en-US" altLang="ja-JP" dirty="0">
                <a:latin typeface="Cambria" panose="02040503050406030204" pitchFamily="18" charset="0"/>
              </a:rPr>
              <a:t> function</a:t>
            </a:r>
          </a:p>
          <a:p>
            <a:r>
              <a:rPr kumimoji="1" lang="ja-JP" altLang="en-US">
                <a:latin typeface="Cambria" panose="02040503050406030204" pitchFamily="18" charset="0"/>
              </a:rPr>
              <a:t>　</a:t>
            </a:r>
            <a:r>
              <a:rPr kumimoji="1" lang="en-US" altLang="ja-JP" dirty="0">
                <a:latin typeface="Cambria" panose="02040503050406030204" pitchFamily="18" charset="0"/>
              </a:rPr>
              <a:t>during reinforcement learning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841FBB5-3208-AC4D-BB06-1E5C4D5BE5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572" y="1103023"/>
                <a:ext cx="8480182" cy="5006090"/>
              </a:xfrm>
            </p:spPr>
            <p:txBody>
              <a:bodyPr/>
              <a:lstStyle/>
              <a:p>
                <a:r>
                  <a:rPr kumimoji="1" lang="en-US" altLang="ja-JP" dirty="0"/>
                  <a:t>The reason for poor approximation performance</a:t>
                </a:r>
              </a:p>
              <a:p>
                <a:pPr lvl="1"/>
                <a:r>
                  <a:rPr lang="en-US" altLang="ja-JP" dirty="0"/>
                  <a:t>critic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ja-JP" dirty="0"/>
                  <a:t> is fitted with supervised learning</a:t>
                </a:r>
              </a:p>
              <a:p>
                <a:pPr lvl="1"/>
                <a:r>
                  <a:rPr lang="en-US" altLang="ja-JP" dirty="0"/>
                  <a:t>The variance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en-US" altLang="ja-JP" dirty="0"/>
                  <a:t> should be large</a:t>
                </a:r>
              </a:p>
              <a:p>
                <a:pPr marL="914400" lvl="2" indent="0">
                  <a:buNone/>
                </a:pPr>
                <a:r>
                  <a:rPr lang="en-US" altLang="ja-JP" dirty="0">
                    <a:solidFill>
                      <a:schemeClr val="bg2">
                        <a:lumMod val="50000"/>
                      </a:schemeClr>
                    </a:solidFill>
                  </a:rPr>
                  <a:t>(algorithm requires performance only for high-frequency states in</a:t>
                </a:r>
              </a:p>
              <a:p>
                <a:pPr marL="914400" lvl="2" indent="0">
                  <a:buNone/>
                </a:pPr>
                <a:r>
                  <a:rPr lang="en-US" altLang="ja-JP" dirty="0">
                    <a:solidFill>
                      <a:schemeClr val="bg2">
                        <a:lumMod val="50000"/>
                      </a:schemeClr>
                    </a:solidFill>
                  </a:rPr>
                  <a:t>  a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ja-JP" dirty="0">
                    <a:solidFill>
                      <a:schemeClr val="bg2">
                        <a:lumMod val="50000"/>
                      </a:schemeClr>
                    </a:solidFill>
                  </a:rPr>
                  <a:t>)</a:t>
                </a:r>
              </a:p>
              <a:p>
                <a:pPr marL="914400" lvl="2" indent="0">
                  <a:buNone/>
                </a:pPr>
                <a:endParaRPr lang="en-US" altLang="ja-JP" dirty="0"/>
              </a:p>
              <a:p>
                <a:pPr marL="914400" lvl="2" indent="0">
                  <a:buNone/>
                </a:pPr>
                <a:endParaRPr lang="en-US" altLang="ja-JP" dirty="0"/>
              </a:p>
              <a:p>
                <a:pPr lvl="1"/>
                <a:r>
                  <a:rPr lang="en-US" altLang="ja-JP" dirty="0"/>
                  <a:t>To meet request above, enough action exploration is needed</a:t>
                </a:r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Distribution of experienced states should not be dissociated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841FBB5-3208-AC4D-BB06-1E5C4D5BE5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572" y="1103023"/>
                <a:ext cx="8480182" cy="5006090"/>
              </a:xfrm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968F3B-63D5-9D4D-943C-E517D4D1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AA4EFB-7519-F447-8FAB-C02FB8AE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975B056-A68A-F84B-8250-CAA08BEA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sp>
        <p:nvSpPr>
          <p:cNvPr id="6" name="上下矢印 5">
            <a:extLst>
              <a:ext uri="{FF2B5EF4-FFF2-40B4-BE49-F238E27FC236}">
                <a16:creationId xmlns:a16="http://schemas.microsoft.com/office/drawing/2014/main" id="{828ABBD5-1D84-B247-8C76-2CCDD7222AEF}"/>
              </a:ext>
            </a:extLst>
          </p:cNvPr>
          <p:cNvSpPr/>
          <p:nvPr/>
        </p:nvSpPr>
        <p:spPr>
          <a:xfrm>
            <a:off x="1657351" y="3794997"/>
            <a:ext cx="204904" cy="836341"/>
          </a:xfrm>
          <a:prstGeom prst="upDownArrow">
            <a:avLst>
              <a:gd name="adj1" fmla="val 36194"/>
              <a:gd name="adj2" fmla="val 56715"/>
            </a:avLst>
          </a:prstGeom>
          <a:solidFill>
            <a:srgbClr val="00B0F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FF5E53-B02D-E74B-935C-F288AF82758B}"/>
              </a:ext>
            </a:extLst>
          </p:cNvPr>
          <p:cNvSpPr txBox="1"/>
          <p:nvPr/>
        </p:nvSpPr>
        <p:spPr>
          <a:xfrm>
            <a:off x="1962615" y="4028501"/>
            <a:ext cx="3561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>
                <a:solidFill>
                  <a:srgbClr val="C00000"/>
                </a:solidFill>
                <a:latin typeface="Cambria" panose="02040503050406030204" pitchFamily="18" charset="0"/>
              </a:rPr>
              <a:t>Exploration-Exploitation Dilemma</a:t>
            </a:r>
            <a:endParaRPr kumimoji="1" lang="ja-JP" altLang="en-US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660E0DC-6922-634C-AE3D-E13DCBAB0F93}"/>
                  </a:ext>
                </a:extLst>
              </p:cNvPr>
              <p:cNvSpPr txBox="1"/>
              <p:nvPr/>
            </p:nvSpPr>
            <p:spPr>
              <a:xfrm>
                <a:off x="1430706" y="5175783"/>
                <a:ext cx="4569136" cy="138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ja-JP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br>
                  <a:rPr kumimoji="1" lang="en-US" altLang="ja-JP" i="1" dirty="0">
                    <a:latin typeface="Cambria Math" panose="02040503050406030204" pitchFamily="18" charset="0"/>
                  </a:rPr>
                </a:br>
                <a:r>
                  <a:rPr kumimoji="1" lang="en-US" altLang="ja-JP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kumimoji="1"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kumimoji="1"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kumimoji="1" lang="en-US" altLang="ja-JP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br>
                  <a:rPr kumimoji="1"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kumimoji="1" lang="ja-JP" altLang="en-US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660E0DC-6922-634C-AE3D-E13DCBAB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06" y="5175783"/>
                <a:ext cx="4569136" cy="1381981"/>
              </a:xfrm>
              <a:prstGeom prst="rect">
                <a:avLst/>
              </a:prstGeom>
              <a:blipFill>
                <a:blip r:embed="rId3"/>
                <a:stretch>
                  <a:fillRect t="-69444" b="-509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A13FB1-031D-D642-A482-430A300DC6A2}"/>
              </a:ext>
            </a:extLst>
          </p:cNvPr>
          <p:cNvSpPr txBox="1"/>
          <p:nvPr/>
        </p:nvSpPr>
        <p:spPr>
          <a:xfrm>
            <a:off x="4114800" y="316653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CAAAA92-DB2B-6340-97BD-A04626651EED}"/>
              </a:ext>
            </a:extLst>
          </p:cNvPr>
          <p:cNvCxnSpPr>
            <a:cxnSpLocks/>
          </p:cNvCxnSpPr>
          <p:nvPr/>
        </p:nvCxnSpPr>
        <p:spPr>
          <a:xfrm flipH="1">
            <a:off x="6141157" y="5520267"/>
            <a:ext cx="620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C78144-9FC2-7841-A9D3-E6A9CD0361A0}"/>
              </a:ext>
            </a:extLst>
          </p:cNvPr>
          <p:cNvSpPr txBox="1"/>
          <p:nvPr/>
        </p:nvSpPr>
        <p:spPr>
          <a:xfrm>
            <a:off x="6858003" y="5335601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actor’s gradient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387BEE4-AA4F-F940-B124-A3381B153BC9}"/>
              </a:ext>
            </a:extLst>
          </p:cNvPr>
          <p:cNvCxnSpPr>
            <a:cxnSpLocks/>
          </p:cNvCxnSpPr>
          <p:nvPr/>
        </p:nvCxnSpPr>
        <p:spPr>
          <a:xfrm flipH="1" flipV="1">
            <a:off x="2649126" y="5810015"/>
            <a:ext cx="4112919" cy="11073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586B51-8328-AF4A-95A2-5693600E1495}"/>
              </a:ext>
            </a:extLst>
          </p:cNvPr>
          <p:cNvSpPr txBox="1"/>
          <p:nvPr/>
        </p:nvSpPr>
        <p:spPr>
          <a:xfrm>
            <a:off x="6858003" y="5765944"/>
            <a:ext cx="18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experienced data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4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EF91208-DC6A-014D-B967-2E47EF84D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572" y="1103023"/>
                <a:ext cx="8480182" cy="5253328"/>
              </a:xfrm>
            </p:spPr>
            <p:txBody>
              <a:bodyPr/>
              <a:lstStyle/>
              <a:p>
                <a:r>
                  <a:rPr lang="en-US" altLang="ja-JP" dirty="0"/>
                  <a:t>Idea of thesis</a:t>
                </a:r>
              </a:p>
              <a:p>
                <a:pPr lvl="1"/>
                <a:r>
                  <a:rPr kumimoji="1" lang="en-US" altLang="ja-JP" dirty="0"/>
                  <a:t>To propose a me</a:t>
                </a:r>
                <a:r>
                  <a:rPr lang="en-US" altLang="ja-JP" dirty="0"/>
                  <a:t>thod of good exploration noise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ja-JP" dirty="0"/>
                  <a:t>)</a:t>
                </a:r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Adaptive noise scaling</a:t>
                </a:r>
                <a:r>
                  <a:rPr lang="en-US" altLang="ja-JP" dirty="0">
                    <a:solidFill>
                      <a:schemeClr val="bg1">
                        <a:lumMod val="6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</m:oMath>
                </a14:m>
                <a:r>
                  <a:rPr lang="ja-JP" alt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ja-JP" dirty="0">
                    <a:solidFill>
                      <a:schemeClr val="bg1">
                        <a:lumMod val="65000"/>
                      </a:schemeClr>
                    </a:solidFill>
                  </a:rPr>
                  <a:t>variance) </a:t>
                </a:r>
                <a:r>
                  <a:rPr lang="en-US" altLang="ja-JP" dirty="0" err="1"/>
                  <a:t>w.r.t.</a:t>
                </a:r>
                <a:r>
                  <a:rPr lang="en-US" altLang="ja-JP" dirty="0"/>
                  <a:t> control path</a:t>
                </a:r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ja-JP" dirty="0"/>
                  <a:t> needs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ja-JP" dirty="0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EF91208-DC6A-014D-B967-2E47EF84D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572" y="1103023"/>
                <a:ext cx="8480182" cy="5253328"/>
              </a:xfrm>
              <a:blipFill>
                <a:blip r:embed="rId2"/>
                <a:stretch>
                  <a:fillRect l="-598" t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F6DE291-D292-CD49-ABA7-3D57CD609F15}"/>
              </a:ext>
            </a:extLst>
          </p:cNvPr>
          <p:cNvGrpSpPr/>
          <p:nvPr/>
        </p:nvGrpSpPr>
        <p:grpSpPr>
          <a:xfrm>
            <a:off x="1170879" y="1973767"/>
            <a:ext cx="5839522" cy="869795"/>
            <a:chOff x="691376" y="1940313"/>
            <a:chExt cx="5839522" cy="869795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95FA68AF-F32E-3241-B7E9-C2DA86ADDE34}"/>
                </a:ext>
              </a:extLst>
            </p:cNvPr>
            <p:cNvSpPr/>
            <p:nvPr/>
          </p:nvSpPr>
          <p:spPr>
            <a:xfrm>
              <a:off x="691376" y="1940313"/>
              <a:ext cx="5839522" cy="869795"/>
            </a:xfrm>
            <a:prstGeom prst="roundRect">
              <a:avLst/>
            </a:prstGeom>
            <a:solidFill>
              <a:srgbClr val="92D05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B588BE4-F7D7-404C-8D54-99A4FFEFC6F3}"/>
                    </a:ext>
                  </a:extLst>
                </p:cNvPr>
                <p:cNvSpPr txBox="1"/>
                <p:nvPr/>
              </p:nvSpPr>
              <p:spPr>
                <a:xfrm>
                  <a:off x="780585" y="2051824"/>
                  <a:ext cx="568008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AutoNum type="arabicPeriod"/>
                  </a:pPr>
                  <a:r>
                    <a:rPr kumimoji="1" lang="en-US" altLang="ja-JP" dirty="0">
                      <a:latin typeface="Cambria" panose="02040503050406030204" pitchFamily="18" charset="0"/>
                    </a:rPr>
                    <a:t>Similarity of the empirical state distribution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</m:oMath>
                  </a14:m>
                  <a:endParaRPr kumimoji="1" lang="en-US" altLang="ja-JP" dirty="0">
                    <a:latin typeface="Cambria" panose="02040503050406030204" pitchFamily="18" charset="0"/>
                  </a:endParaRPr>
                </a:p>
                <a:p>
                  <a:pPr marL="342900" indent="-342900">
                    <a:buAutoNum type="arabicPeriod"/>
                  </a:pPr>
                  <a:r>
                    <a:rPr kumimoji="1" lang="en-US" altLang="ja-JP" dirty="0">
                      <a:latin typeface="Cambria" panose="02040503050406030204" pitchFamily="18" charset="0"/>
                    </a:rPr>
                    <a:t>Various inputs for each state</a:t>
                  </a:r>
                  <a:endParaRPr kumimoji="1" lang="ja-JP" altLang="en-US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B588BE4-F7D7-404C-8D54-99A4FFEFC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85" y="2051824"/>
                  <a:ext cx="5680081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670" t="-1923" b="-134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E909B56-8134-C748-8F00-288F9A7BBEC6}"/>
              </a:ext>
            </a:extLst>
          </p:cNvPr>
          <p:cNvGrpSpPr/>
          <p:nvPr/>
        </p:nvGrpSpPr>
        <p:grpSpPr>
          <a:xfrm>
            <a:off x="1170879" y="3736222"/>
            <a:ext cx="3157849" cy="2018755"/>
            <a:chOff x="2252865" y="3656351"/>
            <a:chExt cx="3157849" cy="2018755"/>
          </a:xfrm>
        </p:grpSpPr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50291C5D-A0B5-E447-BCD1-0791CC6FEC86}"/>
                </a:ext>
              </a:extLst>
            </p:cNvPr>
            <p:cNvSpPr/>
            <p:nvPr/>
          </p:nvSpPr>
          <p:spPr>
            <a:xfrm>
              <a:off x="2519161" y="4546529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曲線コネクタ 11">
              <a:extLst>
                <a:ext uri="{FF2B5EF4-FFF2-40B4-BE49-F238E27FC236}">
                  <a16:creationId xmlns:a16="http://schemas.microsoft.com/office/drawing/2014/main" id="{1310486E-17D3-274B-BF54-DAD41DDD3760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2610601" y="3968719"/>
              <a:ext cx="1897391" cy="62353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6F916B51-6FD0-4048-B0DF-23AD6C347FD6}"/>
                </a:ext>
              </a:extLst>
            </p:cNvPr>
            <p:cNvSpPr/>
            <p:nvPr/>
          </p:nvSpPr>
          <p:spPr>
            <a:xfrm>
              <a:off x="4940199" y="4953572"/>
              <a:ext cx="91440" cy="914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45D6B647-5A80-D848-96E1-293CF7F87016}"/>
                </a:ext>
              </a:extLst>
            </p:cNvPr>
            <p:cNvSpPr/>
            <p:nvPr/>
          </p:nvSpPr>
          <p:spPr>
            <a:xfrm>
              <a:off x="4507992" y="3922999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曲線コネクタ 18">
              <a:extLst>
                <a:ext uri="{FF2B5EF4-FFF2-40B4-BE49-F238E27FC236}">
                  <a16:creationId xmlns:a16="http://schemas.microsoft.com/office/drawing/2014/main" id="{B32A939D-DAAC-5B4C-8D3A-46D302E0FC71}"/>
                </a:ext>
              </a:extLst>
            </p:cNvPr>
            <p:cNvCxnSpPr>
              <a:cxnSpLocks/>
              <a:stCxn id="10" idx="6"/>
              <a:endCxn id="16" idx="3"/>
            </p:cNvCxnSpPr>
            <p:nvPr/>
          </p:nvCxnSpPr>
          <p:spPr>
            <a:xfrm>
              <a:off x="2610601" y="4592249"/>
              <a:ext cx="2342989" cy="439372"/>
            </a:xfrm>
            <a:prstGeom prst="curvedConnector4">
              <a:avLst>
                <a:gd name="adj1" fmla="val 15874"/>
                <a:gd name="adj2" fmla="val 152029"/>
              </a:avLst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BE06B6FD-1763-4A40-AB1D-C704A8874F1E}"/>
                    </a:ext>
                  </a:extLst>
                </p:cNvPr>
                <p:cNvSpPr txBox="1"/>
                <p:nvPr/>
              </p:nvSpPr>
              <p:spPr>
                <a:xfrm>
                  <a:off x="2252865" y="424991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BE06B6FD-1763-4A40-AB1D-C704A8874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2865" y="4249910"/>
                  <a:ext cx="3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947072-BA75-E149-A301-A046D8B1D2DA}"/>
                    </a:ext>
                  </a:extLst>
                </p:cNvPr>
                <p:cNvSpPr txBox="1"/>
                <p:nvPr/>
              </p:nvSpPr>
              <p:spPr>
                <a:xfrm>
                  <a:off x="4667452" y="3656351"/>
                  <a:ext cx="4247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947072-BA75-E149-A301-A046D8B1D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452" y="3656351"/>
                  <a:ext cx="42479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8AF4ADC-1508-BF4E-BDFB-59162E5BF288}"/>
                    </a:ext>
                  </a:extLst>
                </p:cNvPr>
                <p:cNvSpPr txBox="1"/>
                <p:nvPr/>
              </p:nvSpPr>
              <p:spPr>
                <a:xfrm>
                  <a:off x="4985919" y="4619242"/>
                  <a:ext cx="4247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8AF4ADC-1508-BF4E-BDFB-59162E5BF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5919" y="4619242"/>
                  <a:ext cx="42479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E727AD5-823B-2046-B641-1828D31DBFC3}"/>
                    </a:ext>
                  </a:extLst>
                </p:cNvPr>
                <p:cNvSpPr txBox="1"/>
                <p:nvPr/>
              </p:nvSpPr>
              <p:spPr>
                <a:xfrm>
                  <a:off x="3213350" y="3849976"/>
                  <a:ext cx="568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E727AD5-823B-2046-B641-1828D31DBF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350" y="3849976"/>
                  <a:ext cx="56874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43DAE341-1F25-884B-8F1A-B16DCB9245D3}"/>
                    </a:ext>
                  </a:extLst>
                </p:cNvPr>
                <p:cNvSpPr txBox="1"/>
                <p:nvPr/>
              </p:nvSpPr>
              <p:spPr>
                <a:xfrm>
                  <a:off x="3660523" y="5305774"/>
                  <a:ext cx="568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43DAE341-1F25-884B-8F1A-B16DCB924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523" y="5305774"/>
                  <a:ext cx="56874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EF47C5E4-CBB5-0842-B493-428ADD640257}"/>
              </a:ext>
            </a:extLst>
          </p:cNvPr>
          <p:cNvSpPr/>
          <p:nvPr/>
        </p:nvSpPr>
        <p:spPr>
          <a:xfrm>
            <a:off x="4655337" y="3736222"/>
            <a:ext cx="3242437" cy="2018755"/>
          </a:xfrm>
          <a:prstGeom prst="roundRect">
            <a:avLst/>
          </a:prstGeom>
          <a:solidFill>
            <a:schemeClr val="bg1">
              <a:lumMod val="50000"/>
              <a:alpha val="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コンテンツ プレースホルダー 1">
                <a:extLst>
                  <a:ext uri="{FF2B5EF4-FFF2-40B4-BE49-F238E27FC236}">
                    <a16:creationId xmlns:a16="http://schemas.microsoft.com/office/drawing/2014/main" id="{641857F2-310C-B54F-9E99-57F58991C1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5900" y="3848904"/>
                <a:ext cx="4122324" cy="2316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22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20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18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16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14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ja-JP" sz="2000" dirty="0"/>
                  <a:t> is a function of </a:t>
                </a:r>
                <a14:m>
                  <m:oMath xmlns:m="http://schemas.openxmlformats.org/officeDocument/2006/math">
                    <m:r>
                      <a:rPr lang="en-US" altLang="ja-JP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 </a:t>
                </a:r>
                <a:endParaRPr lang="ja-JP" altLang="en-US" sz="2000"/>
              </a:p>
            </p:txBody>
          </p:sp>
        </mc:Choice>
        <mc:Fallback xmlns="">
          <p:sp>
            <p:nvSpPr>
              <p:cNvPr id="32" name="コンテンツ プレースホルダー 1">
                <a:extLst>
                  <a:ext uri="{FF2B5EF4-FFF2-40B4-BE49-F238E27FC236}">
                    <a16:creationId xmlns:a16="http://schemas.microsoft.com/office/drawing/2014/main" id="{641857F2-310C-B54F-9E99-57F58991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900" y="3848904"/>
                <a:ext cx="4122324" cy="2316185"/>
              </a:xfrm>
              <a:prstGeom prst="rect">
                <a:avLst/>
              </a:prstGeom>
              <a:blipFill>
                <a:blip r:embed="rId9"/>
                <a:stretch>
                  <a:fillRect l="-920" t="-21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852BAEF-7060-C34F-A6A4-371A13FE6957}"/>
                  </a:ext>
                </a:extLst>
              </p:cNvPr>
              <p:cNvSpPr txBox="1"/>
              <p:nvPr/>
            </p:nvSpPr>
            <p:spPr>
              <a:xfrm>
                <a:off x="5290427" y="4333138"/>
                <a:ext cx="1997663" cy="1354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Cambria" panose="02040503050406030204" pitchFamily="18" charset="0"/>
                  </a:rPr>
                  <a:t>If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r>
                  <a:rPr kumimoji="1" lang="en-US" altLang="ja-JP" dirty="0">
                    <a:latin typeface="Cambria" panose="02040503050406030204" pitchFamily="18" charset="0"/>
                  </a:rPr>
                  <a:t>  is large</a:t>
                </a:r>
              </a:p>
              <a:p>
                <a:r>
                  <a:rPr kumimoji="1" lang="en-US" altLang="ja-JP" dirty="0">
                    <a:latin typeface="Cambria" panose="02040503050406030204" pitchFamily="18" charset="0"/>
                  </a:rPr>
                  <a:t>	</a:t>
                </a:r>
                <a:r>
                  <a:rPr kumimoji="1" lang="ja-JP" altLang="en-US">
                    <a:latin typeface="Cambria" panose="02040503050406030204" pitchFamily="18" charset="0"/>
                  </a:rPr>
                  <a:t>→</a:t>
                </a:r>
                <a:r>
                  <a:rPr kumimoji="1" lang="en-US" altLang="ja-JP" dirty="0">
                    <a:latin typeface="Cambria" panose="02040503050406030204" pitchFamily="18" charset="0"/>
                  </a:rPr>
                  <a:t> small noise</a:t>
                </a:r>
              </a:p>
              <a:p>
                <a:r>
                  <a:rPr kumimoji="1" lang="en-US" altLang="ja-JP" dirty="0">
                    <a:latin typeface="Cambria" panose="02040503050406030204" pitchFamily="18" charset="0"/>
                  </a:rPr>
                  <a:t>else:</a:t>
                </a:r>
              </a:p>
              <a:p>
                <a:r>
                  <a:rPr kumimoji="1" lang="en-US" altLang="ja-JP" dirty="0">
                    <a:latin typeface="Cambria" panose="02040503050406030204" pitchFamily="18" charset="0"/>
                  </a:rPr>
                  <a:t>	</a:t>
                </a:r>
                <a:r>
                  <a:rPr kumimoji="1" lang="ja-JP" altLang="en-US">
                    <a:latin typeface="Cambria" panose="02040503050406030204" pitchFamily="18" charset="0"/>
                  </a:rPr>
                  <a:t>→</a:t>
                </a:r>
                <a:r>
                  <a:rPr kumimoji="1" lang="en-US" altLang="ja-JP" dirty="0">
                    <a:latin typeface="Cambria" panose="02040503050406030204" pitchFamily="18" charset="0"/>
                  </a:rPr>
                  <a:t> large noise</a:t>
                </a:r>
                <a:endParaRPr kumimoji="1" lang="ja-JP" altLang="en-US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852BAEF-7060-C34F-A6A4-371A13FE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27" y="4333138"/>
                <a:ext cx="1997663" cy="1354986"/>
              </a:xfrm>
              <a:prstGeom prst="rect">
                <a:avLst/>
              </a:prstGeom>
              <a:blipFill>
                <a:blip r:embed="rId10"/>
                <a:stretch>
                  <a:fillRect l="-2532" r="-1266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9E5C16-B718-094C-82B3-02EBA772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A0117F-7584-EC47-80BE-FC71F3C4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41F0DD3-A18D-E04D-A57C-B9CBCD2F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10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494DD6D-7523-FD46-915D-7669A9923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Lost generality when we use system dynamics i.e.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en-US" altLang="ja-JP" dirty="0"/>
                  <a:t>[1] shows the upper bound of state change on self-trigger control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494DD6D-7523-FD46-915D-7669A9923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82340A-9391-8B4D-8448-9F127EF0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7B2A98-828F-CC44-AD2F-2F8276AA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FD19BFF3-CBA5-1644-86C0-A269AB7C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54C5CF9-987C-5F43-9020-44CAEFD81128}"/>
              </a:ext>
            </a:extLst>
          </p:cNvPr>
          <p:cNvGrpSpPr/>
          <p:nvPr/>
        </p:nvGrpSpPr>
        <p:grpSpPr>
          <a:xfrm>
            <a:off x="762037" y="2559205"/>
            <a:ext cx="5605289" cy="869795"/>
            <a:chOff x="1239317" y="2452701"/>
            <a:chExt cx="4889634" cy="869795"/>
          </a:xfrm>
        </p:grpSpPr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DAE6C4A8-0246-A54F-BF2C-CC414117D0A9}"/>
                </a:ext>
              </a:extLst>
            </p:cNvPr>
            <p:cNvSpPr/>
            <p:nvPr/>
          </p:nvSpPr>
          <p:spPr>
            <a:xfrm>
              <a:off x="1290372" y="2452701"/>
              <a:ext cx="4818546" cy="869795"/>
            </a:xfrm>
            <a:prstGeom prst="roundRect">
              <a:avLst/>
            </a:prstGeom>
            <a:solidFill>
              <a:srgbClr val="92D05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F9BB28B5-936C-184C-891F-3E63D18CB082}"/>
                    </a:ext>
                  </a:extLst>
                </p:cNvPr>
                <p:cNvSpPr txBox="1"/>
                <p:nvPr/>
              </p:nvSpPr>
              <p:spPr>
                <a:xfrm>
                  <a:off x="1239317" y="2570205"/>
                  <a:ext cx="4889634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||≤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||(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  <m:r>
                          <a:rPr kumimoji="1" lang="en-US" altLang="ja-JP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(=</m:t>
                        </m:r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ja-JP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ja-JP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F9BB28B5-936C-184C-891F-3E63D18CB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317" y="2570205"/>
                  <a:ext cx="4889634" cy="610936"/>
                </a:xfrm>
                <a:prstGeom prst="rect">
                  <a:avLst/>
                </a:prstGeom>
                <a:blipFill>
                  <a:blip r:embed="rId3"/>
                  <a:stretch>
                    <a:fillRect b="-20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B0BE800-8D8B-C940-A7F8-0C9BD5A26A43}"/>
              </a:ext>
            </a:extLst>
          </p:cNvPr>
          <p:cNvGrpSpPr/>
          <p:nvPr/>
        </p:nvGrpSpPr>
        <p:grpSpPr>
          <a:xfrm>
            <a:off x="1385063" y="3679787"/>
            <a:ext cx="2238153" cy="2162432"/>
            <a:chOff x="1385063" y="3818238"/>
            <a:chExt cx="2238153" cy="2162432"/>
          </a:xfrm>
        </p:grpSpPr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1A95BF8A-FD70-1E49-B585-A0806EA9FE76}"/>
                </a:ext>
              </a:extLst>
            </p:cNvPr>
            <p:cNvSpPr/>
            <p:nvPr/>
          </p:nvSpPr>
          <p:spPr>
            <a:xfrm>
              <a:off x="1385063" y="3818238"/>
              <a:ext cx="2238153" cy="2162432"/>
            </a:xfrm>
            <a:prstGeom prst="ellipse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0B2528B6-2AD8-E94A-8645-8E4CA7CF7B9C}"/>
                </a:ext>
              </a:extLst>
            </p:cNvPr>
            <p:cNvSpPr/>
            <p:nvPr/>
          </p:nvSpPr>
          <p:spPr>
            <a:xfrm>
              <a:off x="2471438" y="4899454"/>
              <a:ext cx="75706" cy="81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曲線コネクタ 10">
              <a:extLst>
                <a:ext uri="{FF2B5EF4-FFF2-40B4-BE49-F238E27FC236}">
                  <a16:creationId xmlns:a16="http://schemas.microsoft.com/office/drawing/2014/main" id="{8F742649-1793-2A4F-9231-E4643136FBF7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2547144" y="4479330"/>
              <a:ext cx="684389" cy="460636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A783DADB-005D-6748-AFC0-433D97A3BAAE}"/>
                </a:ext>
              </a:extLst>
            </p:cNvPr>
            <p:cNvSpPr/>
            <p:nvPr/>
          </p:nvSpPr>
          <p:spPr>
            <a:xfrm>
              <a:off x="3203613" y="4434255"/>
              <a:ext cx="75706" cy="8102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5BB37A2-E882-2543-BE9D-AFAB0C8460BB}"/>
                    </a:ext>
                  </a:extLst>
                </p:cNvPr>
                <p:cNvSpPr txBox="1"/>
                <p:nvPr/>
              </p:nvSpPr>
              <p:spPr>
                <a:xfrm>
                  <a:off x="2177069" y="4578875"/>
                  <a:ext cx="289535" cy="3272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5BB37A2-E882-2543-BE9D-AFAB0C846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069" y="4578875"/>
                  <a:ext cx="289535" cy="3272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0DD1C19-C7BF-BE43-B2A7-7812440CF6D2}"/>
                    </a:ext>
                  </a:extLst>
                </p:cNvPr>
                <p:cNvSpPr txBox="1"/>
                <p:nvPr/>
              </p:nvSpPr>
              <p:spPr>
                <a:xfrm>
                  <a:off x="3199897" y="4464771"/>
                  <a:ext cx="351699" cy="3272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0DD1C19-C7BF-BE43-B2A7-7812440CF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897" y="4464771"/>
                  <a:ext cx="351699" cy="3272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983AD7-FE6F-BE43-B6F1-C42A9880F9C0}"/>
                    </a:ext>
                  </a:extLst>
                </p:cNvPr>
                <p:cNvSpPr txBox="1"/>
                <p:nvPr/>
              </p:nvSpPr>
              <p:spPr>
                <a:xfrm>
                  <a:off x="2382649" y="4249501"/>
                  <a:ext cx="5737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983AD7-FE6F-BE43-B6F1-C42A9880F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2649" y="4249501"/>
                  <a:ext cx="5737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D6F6AE7C-FCA3-9241-AD45-26A0354A0C0A}"/>
                </a:ext>
              </a:extLst>
            </p:cNvPr>
            <p:cNvCxnSpPr>
              <a:cxnSpLocks/>
              <a:stCxn id="10" idx="4"/>
              <a:endCxn id="22" idx="4"/>
            </p:cNvCxnSpPr>
            <p:nvPr/>
          </p:nvCxnSpPr>
          <p:spPr>
            <a:xfrm flipH="1">
              <a:off x="2504140" y="4980478"/>
              <a:ext cx="5151" cy="1000192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21F4CBE4-D99D-674A-BB28-87F04A9EBEBD}"/>
                    </a:ext>
                  </a:extLst>
                </p:cNvPr>
                <p:cNvSpPr txBox="1"/>
                <p:nvPr/>
              </p:nvSpPr>
              <p:spPr>
                <a:xfrm>
                  <a:off x="2474727" y="5216468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21F4CBE4-D99D-674A-BB28-87F04A9EB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727" y="5216468"/>
                  <a:ext cx="35163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C10F8B0-0BF0-DA40-BE85-F9C48D399BD6}"/>
              </a:ext>
            </a:extLst>
          </p:cNvPr>
          <p:cNvGrpSpPr/>
          <p:nvPr/>
        </p:nvGrpSpPr>
        <p:grpSpPr>
          <a:xfrm>
            <a:off x="4542914" y="4048553"/>
            <a:ext cx="3216023" cy="1835306"/>
            <a:chOff x="4655338" y="3736223"/>
            <a:chExt cx="3216023" cy="1835306"/>
          </a:xfrm>
        </p:grpSpPr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7179F8F3-F0F6-9D4F-B047-06AB73B2775F}"/>
                </a:ext>
              </a:extLst>
            </p:cNvPr>
            <p:cNvSpPr/>
            <p:nvPr/>
          </p:nvSpPr>
          <p:spPr>
            <a:xfrm>
              <a:off x="4655338" y="3736223"/>
              <a:ext cx="2806153" cy="1324958"/>
            </a:xfrm>
            <a:prstGeom prst="roundRect">
              <a:avLst/>
            </a:prstGeom>
            <a:solidFill>
              <a:schemeClr val="bg1">
                <a:lumMod val="50000"/>
                <a:alpha val="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コンテンツ プレースホルダー 1">
              <a:extLst>
                <a:ext uri="{FF2B5EF4-FFF2-40B4-BE49-F238E27FC236}">
                  <a16:creationId xmlns:a16="http://schemas.microsoft.com/office/drawing/2014/main" id="{8F48EC87-D4CD-3C4E-B914-9159F3CD0A39}"/>
                </a:ext>
              </a:extLst>
            </p:cNvPr>
            <p:cNvSpPr txBox="1">
              <a:spLocks/>
            </p:cNvSpPr>
            <p:nvPr/>
          </p:nvSpPr>
          <p:spPr>
            <a:xfrm>
              <a:off x="4715900" y="3848905"/>
              <a:ext cx="3155461" cy="17226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 kumimoji="1" sz="22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 kumimoji="1"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 kumimoji="1"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 kumimoji="1"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70C0"/>
                </a:buClr>
                <a:buFont typeface="Arial" panose="020B0604020202020204" pitchFamily="34" charset="0"/>
                <a:buChar char="•"/>
                <a:defRPr kumimoji="1" sz="14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Draft of noise scaling</a:t>
              </a:r>
            </a:p>
            <a:p>
              <a:pPr marL="0" indent="0">
                <a:buNone/>
              </a:pPr>
              <a:r>
                <a:rPr lang="en-US" altLang="ja-JP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</a:t>
              </a:r>
              <a:r>
                <a:rPr lang="ja-JP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・</a:t>
              </a:r>
              <a:r>
                <a:rPr lang="en-US" altLang="ja-JP" sz="1800" dirty="0"/>
                <a:t>derivative of radius</a:t>
              </a:r>
            </a:p>
            <a:p>
              <a:pPr marL="0" indent="0">
                <a:buNone/>
              </a:pPr>
              <a:r>
                <a:rPr lang="ja-JP" altLang="en-US" sz="1800"/>
                <a:t>　</a:t>
              </a:r>
              <a:r>
                <a:rPr lang="en-US" altLang="ja-JP" sz="1800" dirty="0"/>
                <a:t> </a:t>
              </a:r>
              <a:r>
                <a:rPr lang="ja-JP" altLang="en-US" sz="1800"/>
                <a:t>・</a:t>
              </a:r>
              <a:r>
                <a:rPr lang="en-US" altLang="ja-JP" sz="1800" dirty="0"/>
                <a:t>size of this circle</a:t>
              </a:r>
              <a:endParaRPr lang="ja-JP" alt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C21311-87B2-144C-8EFD-A43D33032D9F}"/>
                  </a:ext>
                </a:extLst>
              </p:cNvPr>
              <p:cNvSpPr txBox="1"/>
              <p:nvPr/>
            </p:nvSpPr>
            <p:spPr>
              <a:xfrm>
                <a:off x="6402887" y="2616469"/>
                <a:ext cx="21465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en-US" altLang="ja-JP" sz="1400" dirty="0">
                    <a:latin typeface="Cambria" panose="02040503050406030204" pitchFamily="18" charset="0"/>
                  </a:rPr>
                  <a:t>: Lipcshitz continuous</a:t>
                </a:r>
                <a:endParaRPr kumimoji="1" lang="ja-JP" altLang="en-US" sz="140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C21311-87B2-144C-8EFD-A43D33032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87" y="2616469"/>
                <a:ext cx="2146550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DE7C24D-48E7-FE4B-8C41-36380B67A19D}"/>
              </a:ext>
            </a:extLst>
          </p:cNvPr>
          <p:cNvSpPr txBox="1"/>
          <p:nvPr/>
        </p:nvSpPr>
        <p:spPr>
          <a:xfrm>
            <a:off x="603191" y="6004101"/>
            <a:ext cx="625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[1]: </a:t>
            </a:r>
            <a:r>
              <a:rPr lang="en" altLang="ja-JP" sz="1000" dirty="0"/>
              <a:t>G. Yang, C. </a:t>
            </a:r>
            <a:r>
              <a:rPr lang="en" altLang="ja-JP" sz="1000" dirty="0" err="1"/>
              <a:t>Belta</a:t>
            </a:r>
            <a:r>
              <a:rPr lang="en" altLang="ja-JP" sz="1000" dirty="0"/>
              <a:t> and R. Tron, "Self-triggered Control for Safety Critical Systems Using Control Barrier Functions," </a:t>
            </a:r>
          </a:p>
          <a:p>
            <a:r>
              <a:rPr lang="en" altLang="ja-JP" sz="1000" i="1" dirty="0"/>
              <a:t>       2019 American Control Conference (ACC)</a:t>
            </a:r>
            <a:r>
              <a:rPr lang="en" altLang="ja-JP" sz="1000" dirty="0"/>
              <a:t>, Philadelphia, PA, USA, 2019, pp. 4454-4459.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74116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FA55A94-B157-EE4C-B0E7-7C4D67899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critic</a:t>
            </a:r>
            <a:r>
              <a:rPr lang="ja-JP" altLang="en-US"/>
              <a:t>が</a:t>
            </a:r>
            <a:r>
              <a:rPr lang="en-US" altLang="ja-JP" dirty="0"/>
              <a:t>Q</a:t>
            </a:r>
            <a:r>
              <a:rPr lang="ja-JP" altLang="en-US"/>
              <a:t>関数を近似できていない</a:t>
            </a:r>
            <a:endParaRPr lang="en-US" altLang="ja-JP" dirty="0"/>
          </a:p>
          <a:p>
            <a:r>
              <a:rPr kumimoji="1" lang="ja-JP" altLang="en-US"/>
              <a:t>その原因は経験データの偏りにある</a:t>
            </a:r>
            <a:endParaRPr kumimoji="1" lang="en-US" altLang="ja-JP" dirty="0"/>
          </a:p>
          <a:p>
            <a:r>
              <a:rPr lang="ja-JP" altLang="en-US"/>
              <a:t>経験データの分散を上げる為の探索ノイズを大きくしたい</a:t>
            </a:r>
            <a:endParaRPr lang="en-US" altLang="ja-JP" dirty="0"/>
          </a:p>
          <a:p>
            <a:r>
              <a:rPr kumimoji="1" lang="ja-JP" altLang="en-US"/>
              <a:t>単純にノイズを大きくすればいいってものでもない</a:t>
            </a:r>
            <a:endParaRPr kumimoji="1" lang="en-US" altLang="ja-JP" dirty="0"/>
          </a:p>
          <a:p>
            <a:r>
              <a:rPr lang="ja-JP" altLang="en-US"/>
              <a:t>ノイズの大きさの工夫について考えたい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04DF16-D759-404F-BF3D-E2E3B8D9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F16498-BBA2-9F4D-9437-234E8EF3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05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106185</TotalTime>
  <Words>481</Words>
  <Application>Microsoft Macintosh PowerPoint</Application>
  <PresentationFormat>画面に合わせる (4:3)</PresentationFormat>
  <Paragraphs>101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Weekly Report</vt:lpstr>
      <vt:lpstr>Weekly Report</vt:lpstr>
      <vt:lpstr>Weekly Report</vt:lpstr>
      <vt:lpstr>Weekly Report</vt:lpstr>
      <vt:lpstr>Weekly Report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703</cp:revision>
  <cp:lastPrinted>2020-11-24T07:49:08Z</cp:lastPrinted>
  <dcterms:created xsi:type="dcterms:W3CDTF">2019-05-25T02:00:40Z</dcterms:created>
  <dcterms:modified xsi:type="dcterms:W3CDTF">2020-12-02T02:43:42Z</dcterms:modified>
</cp:coreProperties>
</file>