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345" r:id="rId2"/>
    <p:sldId id="34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0"/>
    <p:restoredTop sz="95897"/>
  </p:normalViewPr>
  <p:slideViewPr>
    <p:cSldViewPr snapToGrid="0" snapToObjects="1">
      <p:cViewPr>
        <p:scale>
          <a:sx n="114" d="100"/>
          <a:sy n="114" d="100"/>
        </p:scale>
        <p:origin x="72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9ACC2-15F4-9549-B7EC-0A2B034E938B}" type="datetimeFigureOut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2704F-7F34-5D4A-A451-26A3081CB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94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104">
            <a:extLst>
              <a:ext uri="{FF2B5EF4-FFF2-40B4-BE49-F238E27FC236}">
                <a16:creationId xmlns:a16="http://schemas.microsoft.com/office/drawing/2014/main" id="{F3338E6D-4DAA-0249-8046-AFDFBF9456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" y="0"/>
            <a:ext cx="914128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9658-536A-9C47-BE27-5916453304A2}" type="datetime1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29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9A9C-0CC8-724D-8CAB-CE583F909772}" type="datetime1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0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A472-1073-0547-9A59-DD081FE17D43}" type="datetime1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22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>
            <a:extLst>
              <a:ext uri="{FF2B5EF4-FFF2-40B4-BE49-F238E27FC236}">
                <a16:creationId xmlns:a16="http://schemas.microsoft.com/office/drawing/2014/main" id="{705CD858-9718-9443-A370-7779DE72F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" y="0"/>
            <a:ext cx="9142642" cy="162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1AC4FD6-5C96-E849-854E-7800D184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4D32E6-2857-BF44-99DF-DC17CC66004E}"/>
              </a:ext>
            </a:extLst>
          </p:cNvPr>
          <p:cNvSpPr txBox="1"/>
          <p:nvPr userDrawn="1"/>
        </p:nvSpPr>
        <p:spPr>
          <a:xfrm>
            <a:off x="6880860" y="571500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M2 </a:t>
            </a:r>
            <a:r>
              <a:rPr kumimoji="1" lang="en-US" altLang="ja-JP" dirty="0" err="1">
                <a:latin typeface="Cambria" panose="02040503050406030204" pitchFamily="18" charset="0"/>
              </a:rPr>
              <a:t>Ibuki</a:t>
            </a:r>
            <a:r>
              <a:rPr kumimoji="1" lang="en-US" altLang="ja-JP" dirty="0">
                <a:latin typeface="Cambria" panose="02040503050406030204" pitchFamily="18" charset="0"/>
              </a:rPr>
              <a:t> Takeuchi</a:t>
            </a:r>
            <a:endParaRPr kumimoji="1" lang="ja-JP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4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FB07-8ABC-B147-BBD9-82E1124A9195}" type="datetime1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7E7E-FA9C-3947-926C-79EF22991022}" type="datetime1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91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599C-7060-A14F-A8FF-BFA2E3E43F87}" type="datetime1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47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C61-04B3-8341-A053-431BFDE0369C}" type="datetime1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62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920-A0FF-A94D-B91E-11B016CF8687}" type="datetime1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12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009-4B49-E243-94A4-1303689190AE}" type="datetime1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41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BB96-C546-0F48-8959-F4ED01CF136A}" type="datetime1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33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572" y="1103023"/>
            <a:ext cx="8480182" cy="500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  <a:r>
              <a:rPr lang="en-US" altLang="ja-JP" dirty="0"/>
              <a:t> 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A647-1D3A-F547-BEEB-E9A419355659}" type="datetime1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35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80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accent1">
              <a:lumMod val="50000"/>
            </a:schemeClr>
          </a:solidFill>
          <a:latin typeface="Century" panose="02040604050505020304" pitchFamily="18" charset="0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64ACCA72-2454-684D-B8C5-D840F9147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572" y="1103022"/>
                <a:ext cx="8480182" cy="5754977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dirty="0"/>
                  <a:t>Draft of study theme (vol2)</a:t>
                </a:r>
              </a:p>
              <a:p>
                <a:pPr lvl="1"/>
                <a:r>
                  <a:rPr lang="en-US" altLang="ja-JP" dirty="0"/>
                  <a:t>Safe RL : Data constrained reinforcement learning</a:t>
                </a:r>
              </a:p>
              <a:p>
                <a:pPr lvl="2"/>
                <a:r>
                  <a:rPr lang="en-US" altLang="ja-JP" dirty="0"/>
                  <a:t>Does the learned policy achieve optimal performance?</a:t>
                </a:r>
              </a:p>
              <a:p>
                <a:pPr lvl="2"/>
                <a:endParaRPr lang="en-US" altLang="ja-JP" dirty="0"/>
              </a:p>
              <a:p>
                <a:pPr lvl="1"/>
                <a:r>
                  <a:rPr lang="en-US" altLang="ja-JP" dirty="0"/>
                  <a:t>Given</a:t>
                </a:r>
              </a:p>
              <a:p>
                <a:pPr lvl="2"/>
                <a:r>
                  <a:rPr lang="en-US" altLang="ja-JP" dirty="0"/>
                  <a:t>System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lvl="2"/>
                <a:r>
                  <a:rPr lang="en-US" altLang="ja-JP" dirty="0"/>
                  <a:t>CBF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, safe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altLang="ja-JP" dirty="0"/>
                  <a:t>, safe policy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lvl="1"/>
                <a:r>
                  <a:rPr lang="en-US" altLang="ja-JP" dirty="0"/>
                  <a:t>Propose a class of evaluation function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r>
                  <a:rPr lang="en-US" altLang="ja-JP" dirty="0"/>
                  <a:t> 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𝑠𝑎𝑓𝑒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64ACCA72-2454-684D-B8C5-D840F9147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572" y="1103022"/>
                <a:ext cx="8480182" cy="5754977"/>
              </a:xfrm>
              <a:blipFill>
                <a:blip r:embed="rId2"/>
                <a:stretch>
                  <a:fillRect l="-598" t="-11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8F9746-6DE3-0E40-AAAE-214F823E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7D040E4-28AE-A84E-BA4A-4093B985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AC0F8FE-0C47-A147-AE02-FAAFBB99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3662B5B-B677-254E-A5E5-F0B236960F87}"/>
                  </a:ext>
                </a:extLst>
              </p:cNvPr>
              <p:cNvSpPr txBox="1"/>
              <p:nvPr/>
            </p:nvSpPr>
            <p:spPr>
              <a:xfrm>
                <a:off x="2209494" y="5258655"/>
                <a:ext cx="3842142" cy="419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𝑠𝑎𝑓𝑒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𝑠𝑎𝑓𝑒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3662B5B-B677-254E-A5E5-F0B236960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494" y="5258655"/>
                <a:ext cx="3842142" cy="41992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3C8788-B103-E845-B84C-55FCB4B5CCE0}"/>
                  </a:ext>
                </a:extLst>
              </p:cNvPr>
              <p:cNvSpPr txBox="1"/>
              <p:nvPr/>
            </p:nvSpPr>
            <p:spPr>
              <a:xfrm>
                <a:off x="4605454" y="3564632"/>
                <a:ext cx="3352776" cy="443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f>
                        <m:fPr>
                          <m:ctrlP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kumimoji="1"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3C8788-B103-E845-B84C-55FCB4B5C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454" y="3564632"/>
                <a:ext cx="3352776" cy="443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E2C4438-0390-8E4F-AE0B-CDB6197799BC}"/>
                  </a:ext>
                </a:extLst>
              </p:cNvPr>
              <p:cNvSpPr txBox="1"/>
              <p:nvPr/>
            </p:nvSpPr>
            <p:spPr>
              <a:xfrm>
                <a:off x="4605454" y="4079234"/>
                <a:ext cx="3476656" cy="457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𝑠𝑎𝑓𝑒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kumimoji="1" lang="el-GR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∀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𝑠𝑎𝑓𝑒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E2C4438-0390-8E4F-AE0B-CDB619779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454" y="4079234"/>
                <a:ext cx="3476656" cy="457561"/>
              </a:xfrm>
              <a:prstGeom prst="rect">
                <a:avLst/>
              </a:prstGeom>
              <a:blipFill>
                <a:blip r:embed="rId5"/>
                <a:stretch>
                  <a:fillRect t="-137838" b="-20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角丸四角形吹き出し 12">
            <a:extLst>
              <a:ext uri="{FF2B5EF4-FFF2-40B4-BE49-F238E27FC236}">
                <a16:creationId xmlns:a16="http://schemas.microsoft.com/office/drawing/2014/main" id="{481C4883-40CB-7D44-B6C9-46B1809962B7}"/>
              </a:ext>
            </a:extLst>
          </p:cNvPr>
          <p:cNvSpPr/>
          <p:nvPr/>
        </p:nvSpPr>
        <p:spPr>
          <a:xfrm>
            <a:off x="4482789" y="3538212"/>
            <a:ext cx="3655076" cy="1042655"/>
          </a:xfrm>
          <a:prstGeom prst="wedgeRoundRectCallout">
            <a:avLst>
              <a:gd name="adj1" fmla="val -15649"/>
              <a:gd name="adj2" fmla="val -58926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48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02ED280-1688-1043-A9BE-ACC5B27DC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What is that for?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kumimoji="1" lang="en-US" altLang="ja-JP" dirty="0"/>
                  <a:t> is what we really want</a:t>
                </a:r>
              </a:p>
              <a:p>
                <a:pPr lvl="2"/>
                <a:r>
                  <a:rPr kumimoji="1" lang="en-US" altLang="ja-JP" dirty="0"/>
                  <a:t>This can be achieved with </a:t>
                </a:r>
                <a:r>
                  <a:rPr kumimoji="1" lang="en-US" altLang="ja-JP" dirty="0">
                    <a:solidFill>
                      <a:schemeClr val="accent1"/>
                    </a:solidFill>
                  </a:rPr>
                  <a:t>simple</a:t>
                </a:r>
                <a:r>
                  <a:rPr kumimoji="1" lang="en-US" altLang="ja-JP" dirty="0"/>
                  <a:t> RL algorithm</a:t>
                </a:r>
              </a:p>
              <a:p>
                <a:pPr lvl="2"/>
                <a:r>
                  <a:rPr lang="en-US" altLang="ja-JP" dirty="0"/>
                  <a:t>But dangerous interaction is often needed (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preferred to be avoided</a:t>
                </a:r>
                <a:r>
                  <a:rPr lang="en-US" altLang="ja-JP" dirty="0"/>
                  <a:t>) </a:t>
                </a:r>
              </a:p>
              <a:p>
                <a:pPr lvl="4"/>
                <a:endParaRPr lang="en-US" altLang="ja-JP" dirty="0"/>
              </a:p>
              <a:p>
                <a:pPr lvl="2"/>
                <a:endParaRPr lang="en-US" altLang="ja-JP" dirty="0"/>
              </a:p>
              <a:p>
                <a:pPr lvl="1"/>
                <a:r>
                  <a:rPr kumimoji="1" lang="en-US" altLang="ja-JP" dirty="0"/>
                  <a:t>We compromise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𝑠𝑎𝑓𝑒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kumimoji="1" lang="en-US" altLang="ja-JP" dirty="0"/>
                  <a:t> (</a:t>
                </a:r>
                <a:r>
                  <a:rPr kumimoji="1" lang="en-US" altLang="ja-JP" dirty="0">
                    <a:solidFill>
                      <a:schemeClr val="accent1"/>
                    </a:solidFill>
                  </a:rPr>
                  <a:t>feasible</a:t>
                </a:r>
                <a:r>
                  <a:rPr kumimoji="1" lang="en-US" altLang="ja-JP" dirty="0"/>
                  <a:t> algorithm)</a:t>
                </a:r>
              </a:p>
              <a:p>
                <a:pPr lvl="2"/>
                <a:r>
                  <a:rPr lang="en-US" altLang="ja-JP" dirty="0"/>
                  <a:t>If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𝑠𝑎𝑓𝑒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/>
                  <a:t>, it is not so good</a:t>
                </a:r>
              </a:p>
              <a:p>
                <a:pPr lvl="2"/>
                <a:endParaRPr lang="en-US" altLang="ja-JP" dirty="0"/>
              </a:p>
              <a:p>
                <a:pPr lvl="1"/>
                <a:r>
                  <a:rPr kumimoji="1" lang="en-US" altLang="ja-JP" dirty="0"/>
                  <a:t>If we know function class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:pPr lvl="2"/>
                <a:r>
                  <a:rPr lang="en-US" altLang="ja-JP" dirty="0"/>
                  <a:t>We can decide whether we should use safe RL for considering RL tasks</a:t>
                </a:r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02ED280-1688-1043-A9BE-ACC5B27DC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 r="-2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7CA1E2-8740-CD4E-9B72-E584CF41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6CCBF1-E9E5-154B-B56B-9D0FAA4D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387742E-763B-D64E-8405-420C4AE2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sp>
        <p:nvSpPr>
          <p:cNvPr id="6" name="下矢印 5">
            <a:extLst>
              <a:ext uri="{FF2B5EF4-FFF2-40B4-BE49-F238E27FC236}">
                <a16:creationId xmlns:a16="http://schemas.microsoft.com/office/drawing/2014/main" id="{94E58875-3747-F540-88CF-7283449AD342}"/>
              </a:ext>
            </a:extLst>
          </p:cNvPr>
          <p:cNvSpPr/>
          <p:nvPr/>
        </p:nvSpPr>
        <p:spPr>
          <a:xfrm>
            <a:off x="4329684" y="2564780"/>
            <a:ext cx="484632" cy="379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3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59015</TotalTime>
  <Words>199</Words>
  <Application>Microsoft Macintosh PowerPoint</Application>
  <PresentationFormat>画面に合わせる (4:3)</PresentationFormat>
  <Paragraphs>35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游ゴシック</vt:lpstr>
      <vt:lpstr>Arial</vt:lpstr>
      <vt:lpstr>Calibri</vt:lpstr>
      <vt:lpstr>Cambria</vt:lpstr>
      <vt:lpstr>Cambria Math</vt:lpstr>
      <vt:lpstr>Century</vt:lpstr>
      <vt:lpstr>Office テーマ</vt:lpstr>
      <vt:lpstr>Weekly Report</vt:lpstr>
      <vt:lpstr>Weekly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PC-A009</dc:creator>
  <cp:lastModifiedBy>takeuchi.ibuki.45r@st.kyoto-u.ac.jp</cp:lastModifiedBy>
  <cp:revision>527</cp:revision>
  <cp:lastPrinted>2020-04-14T07:37:39Z</cp:lastPrinted>
  <dcterms:created xsi:type="dcterms:W3CDTF">2019-05-25T02:00:40Z</dcterms:created>
  <dcterms:modified xsi:type="dcterms:W3CDTF">2020-07-28T03:52:31Z</dcterms:modified>
</cp:coreProperties>
</file>