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89" r:id="rId2"/>
    <p:sldId id="292" r:id="rId3"/>
    <p:sldId id="293" r:id="rId4"/>
    <p:sldId id="286" r:id="rId5"/>
    <p:sldId id="290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2"/>
    <p:restoredTop sz="87424"/>
  </p:normalViewPr>
  <p:slideViewPr>
    <p:cSldViewPr snapToGrid="0" snapToObjects="1">
      <p:cViewPr>
        <p:scale>
          <a:sx n="101" d="100"/>
          <a:sy n="101" d="100"/>
        </p:scale>
        <p:origin x="228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原点以外を見てみたいのはなぜでしたっけ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8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状態変化を小さくすれば、より良い報酬を求めて探索していることになるの？？って言われるかもしれない。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43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B252931-C63C-BD40-9029-3146333D4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ベルマン方程式を使った計算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3"/>
                <a:endParaRPr kumimoji="1" lang="en-US" altLang="ja-JP" dirty="0"/>
              </a:p>
              <a:p>
                <a:pPr lvl="1"/>
                <a:r>
                  <a:rPr lang="ja-JP" altLang="en-US"/>
                  <a:t>システムノイズに対する期待値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10</a:t>
                </a:r>
                <a:r>
                  <a:rPr lang="ja-JP" altLang="en-US"/>
                  <a:t>個の制御パスから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/>
                  <a:t>を</a:t>
                </a:r>
                <a:r>
                  <a:rPr lang="ja-JP" altLang="en-US"/>
                  <a:t>計算してサンプル平均近似</a:t>
                </a:r>
                <a:endParaRPr lang="en-US" altLang="ja-JP" dirty="0"/>
              </a:p>
              <a:p>
                <a:pPr lvl="1"/>
                <a:r>
                  <a:rPr lang="ja-JP" altLang="en-US"/>
                  <a:t>システムノイズはウィーナー過程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における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のヒートマップ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システムノイズがない場合のものと比較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B252931-C63C-BD40-9029-3146333D4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E07B18-F507-FC45-A5D6-B410F8D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566879-924B-9044-B825-15CAB4EB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9E78720-1837-684C-814A-961990F0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確率システムの</a:t>
            </a:r>
            <a:r>
              <a:rPr kumimoji="1" lang="en-US" altLang="ja-JP" i="1" dirty="0">
                <a:latin typeface="Cambria" panose="02040503050406030204" pitchFamily="18" charset="0"/>
              </a:rPr>
              <a:t>Q</a:t>
            </a:r>
            <a:r>
              <a:rPr kumimoji="1" lang="ja-JP" altLang="en-US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437EE5-A997-4646-A7CE-C18CD3C4E120}"/>
                  </a:ext>
                </a:extLst>
              </p:cNvPr>
              <p:cNvSpPr txBox="1"/>
              <p:nvPr/>
            </p:nvSpPr>
            <p:spPr>
              <a:xfrm>
                <a:off x="955282" y="1555792"/>
                <a:ext cx="4376647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437EE5-A997-4646-A7CE-C18CD3C4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82" y="1555792"/>
                <a:ext cx="4376647" cy="434991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8B8930B-361B-4F45-AEB7-DDC790439F64}"/>
                  </a:ext>
                </a:extLst>
              </p:cNvPr>
              <p:cNvSpPr txBox="1"/>
              <p:nvPr/>
            </p:nvSpPr>
            <p:spPr>
              <a:xfrm>
                <a:off x="6222776" y="1103023"/>
                <a:ext cx="182614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kumimoji="1" lang="ja-JP" altLang="en-US" sz="1600"/>
                  <a:t>は方策固定</a:t>
                </a:r>
                <a:endParaRPr kumimoji="1" lang="en-US" altLang="ja-JP" sz="1600" dirty="0"/>
              </a:p>
              <a:p>
                <a:r>
                  <a:rPr kumimoji="1" lang="ja-JP" altLang="en-US" sz="1600"/>
                  <a:t>の経験データ</a:t>
                </a:r>
                <a:endParaRPr kumimoji="1" lang="en-US" altLang="ja-JP" sz="1600" dirty="0"/>
              </a:p>
              <a:p>
                <a:r>
                  <a:rPr kumimoji="1" lang="ja-JP" altLang="en-US" sz="1600"/>
                  <a:t>から教師あり学習</a:t>
                </a:r>
                <a:endParaRPr kumimoji="1" lang="en-US" altLang="ja-JP" sz="1600" dirty="0"/>
              </a:p>
              <a:p>
                <a:r>
                  <a:rPr kumimoji="1" lang="en-US" altLang="ja-JP" sz="1600" dirty="0"/>
                  <a:t>(Loss</a:t>
                </a:r>
                <a:r>
                  <a:rPr kumimoji="1" lang="ja-JP" altLang="en-US" sz="1600"/>
                  <a:t>は収束</a:t>
                </a:r>
                <a:r>
                  <a:rPr kumimoji="1" lang="en-US" altLang="ja-JP" sz="1600" dirty="0"/>
                  <a:t>)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8B8930B-361B-4F45-AEB7-DDC790439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1103023"/>
                <a:ext cx="1826141" cy="1077218"/>
              </a:xfrm>
              <a:prstGeom prst="rect">
                <a:avLst/>
              </a:prstGeom>
              <a:blipFill>
                <a:blip r:embed="rId4"/>
                <a:stretch>
                  <a:fillRect l="-1379" t="-1163" r="-690"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9F90BE4-5F99-F54F-A3B8-2F707B163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44" y="4371110"/>
            <a:ext cx="2255608" cy="20129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5A03F7-FD16-9C49-88AC-1BA18CFBB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699" y="4362706"/>
            <a:ext cx="2185566" cy="203617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B7A350-EDB1-634D-8409-2011AD502AC1}"/>
              </a:ext>
            </a:extLst>
          </p:cNvPr>
          <p:cNvSpPr txBox="1"/>
          <p:nvPr/>
        </p:nvSpPr>
        <p:spPr>
          <a:xfrm>
            <a:off x="2132666" y="6419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ノイズあり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36D085-9C6F-064E-9727-B91EF4C7B416}"/>
              </a:ext>
            </a:extLst>
          </p:cNvPr>
          <p:cNvSpPr txBox="1"/>
          <p:nvPr/>
        </p:nvSpPr>
        <p:spPr>
          <a:xfrm>
            <a:off x="5938885" y="642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ノイズなし</a:t>
            </a:r>
          </a:p>
        </p:txBody>
      </p:sp>
    </p:spTree>
    <p:extLst>
      <p:ext uri="{BB962C8B-B14F-4D97-AF65-F5344CB8AC3E}">
        <p14:creationId xmlns:p14="http://schemas.microsoft.com/office/powerpoint/2010/main" val="378740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59C583E-2507-2848-B1C8-481CC37F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確率系の</a:t>
                </a:r>
                <a:r>
                  <a:rPr kumimoji="1" lang="en-US" altLang="ja-JP" dirty="0"/>
                  <a:t>Q</a:t>
                </a:r>
                <a:r>
                  <a:rPr kumimoji="1" lang="ja-JP" altLang="en-US"/>
                  <a:t>関数は</a:t>
                </a:r>
                <a:r>
                  <a:rPr kumimoji="1" lang="en-US" altLang="ja-JP" dirty="0"/>
                  <a:t>, </a:t>
                </a:r>
                <a:r>
                  <a:rPr lang="ja-JP" altLang="en-US"/>
                  <a:t>原点において「入力を加えないでできるだけ通信間隔を長く」すればいいわけではなかった。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/>
                  <a:t>秒間も放置すると</a:t>
                </a:r>
                <a:r>
                  <a:rPr kumimoji="1" lang="en-US" altLang="ja-JP" dirty="0"/>
                  <a:t>, </a:t>
                </a:r>
                <a:r>
                  <a:rPr kumimoji="1" lang="ja-JP" altLang="en-US"/>
                  <a:t>振り子が下まで行ってしまうからではないか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10</a:t>
                </a:r>
                <a:r>
                  <a:rPr lang="ja-JP" altLang="en-US"/>
                  <a:t>本の制御パス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0.01</a:t>
                </a:r>
                <a:r>
                  <a:rPr lang="ja-JP" altLang="en-US"/>
                  <a:t>秒ごとに点を打つ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や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/>
                  <a:t>まで行っている</a:t>
                </a: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59C583E-2507-2848-B1C8-481CC37F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779E74-DEA7-CB4D-BFE5-4E7F3590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D330E-0F00-E94E-B061-942CE8A9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8E0D28E-05A2-7F46-BACB-D242C269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確率系のシミュレーション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8BB376-6324-A24D-AD60-B2A0F0C62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708377"/>
            <a:ext cx="3632200" cy="34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8D224F-17E8-D840-9339-44D9DBCE1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Critic</a:t>
                </a:r>
                <a:r>
                  <a:rPr kumimoji="1" lang="ja-JP" altLang="en-US"/>
                  <a:t>がとあるクラスの関数であれば</a:t>
                </a:r>
                <a:r>
                  <a:rPr kumimoji="1" lang="en-US" altLang="ja-JP" dirty="0"/>
                  <a:t>, (</a:t>
                </a:r>
                <a:r>
                  <a:rPr kumimoji="1" lang="ja-JP" altLang="en-US"/>
                  <a:t>学習方法は別にして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方策勾配を正しく計算できるパラメータが存在する</a:t>
                </a:r>
                <a:r>
                  <a:rPr kumimoji="1" lang="en-US" altLang="ja-JP" dirty="0"/>
                  <a:t>.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ただ</a:t>
                </a:r>
                <a:r>
                  <a:rPr kumimoji="1" lang="en-US" altLang="ja-JP" dirty="0"/>
                  <a:t>, DDPG</a:t>
                </a:r>
                <a:r>
                  <a:rPr kumimoji="1" lang="ja-JP" altLang="en-US"/>
                  <a:t>はそのクラスには入っていない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/>
                  <a:t>何が言えるのか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セルフトリガーだからこそ言えることがあれば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局所解</a:t>
                </a:r>
                <a:r>
                  <a:rPr lang="en-US" altLang="ja-JP" dirty="0"/>
                  <a:t>(</a:t>
                </a:r>
                <a:r>
                  <a:rPr lang="ja-JP" altLang="en-US"/>
                  <a:t>方策勾配</a:t>
                </a:r>
                <a:r>
                  <a:rPr lang="en-US" altLang="ja-JP" dirty="0"/>
                  <a:t>=0)</a:t>
                </a:r>
                <a:r>
                  <a:rPr lang="ja-JP" altLang="en-US"/>
                  <a:t>となる方策はどのようなクラスか</a:t>
                </a:r>
                <a:endParaRPr lang="en-US" altLang="ja-JP" dirty="0"/>
              </a:p>
              <a:p>
                <a:pPr lvl="2"/>
                <a:r>
                  <a:rPr lang="ja-JP" altLang="en-US"/>
                  <a:t>解析不可能？？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sz="1800" dirty="0"/>
                  <a:t>(</a:t>
                </a:r>
                <a:r>
                  <a:rPr lang="ja-JP" altLang="en-US" sz="1800"/>
                  <a:t>少し方向性は異なりますが</a:t>
                </a:r>
                <a:r>
                  <a:rPr lang="en-US" altLang="ja-JP" sz="1800" dirty="0"/>
                  <a:t>..)</a:t>
                </a:r>
              </a:p>
              <a:p>
                <a:pPr lvl="1"/>
                <a:r>
                  <a:rPr lang="ja-JP" altLang="en-US"/>
                  <a:t>強化学習を安定して進める工夫</a:t>
                </a:r>
                <a:r>
                  <a:rPr lang="en-US" altLang="ja-JP" dirty="0"/>
                  <a:t>(actor</a:t>
                </a:r>
                <a:r>
                  <a:rPr lang="ja-JP" altLang="en-US"/>
                  <a:t>を分離して</a:t>
                </a:r>
                <a:r>
                  <a:rPr lang="en-US" altLang="ja-JP" dirty="0"/>
                  <a:t>, </a:t>
                </a:r>
                <a:r>
                  <a:rPr lang="ja-JP" altLang="en-US"/>
                  <a:t>別々に学習率を決めるもの</a:t>
                </a:r>
                <a:r>
                  <a:rPr lang="en-US" altLang="ja-JP" dirty="0"/>
                  <a:t>)</a:t>
                </a:r>
                <a:r>
                  <a:rPr lang="ja-JP" altLang="en-US"/>
                  <a:t>の理論的な裏付け</a:t>
                </a:r>
                <a:endParaRPr lang="en-US" altLang="ja-JP" dirty="0"/>
              </a:p>
              <a:p>
                <a:pPr lvl="2"/>
                <a:r>
                  <a:rPr lang="ja-JP" altLang="en-US"/>
                  <a:t>入力と通信間隔の変化に対する</a:t>
                </a:r>
                <a:r>
                  <a:rPr lang="en-US" altLang="ja-JP" dirty="0"/>
                  <a:t>, </a:t>
                </a:r>
                <a:r>
                  <a:rPr lang="ja-JP" altLang="en-US"/>
                  <a:t>状態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/>
                  <a:t>の変化の大きさの解析</a:t>
                </a:r>
                <a:endParaRPr lang="en-US" altLang="ja-JP" dirty="0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8D224F-17E8-D840-9339-44D9DBCE1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175F23-8879-C745-AD18-0E139884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179F5C-3581-2543-ABDC-9F640FD4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FF190CF-16CC-E54C-AFC8-5A0A4BA5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証明されていること</a:t>
            </a:r>
          </a:p>
        </p:txBody>
      </p:sp>
    </p:spTree>
    <p:extLst>
      <p:ext uri="{BB962C8B-B14F-4D97-AF65-F5344CB8AC3E}">
        <p14:creationId xmlns:p14="http://schemas.microsoft.com/office/powerpoint/2010/main" val="17870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(</a:t>
                </a:r>
                <a:r>
                  <a:rPr kumimoji="1" lang="ja-JP" altLang="en-US"/>
                  <a:t>最適ではないにしても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いい感じの方策を学習できる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探索手法を工夫すれば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の意味でのさらなる改善も見られた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証明を加える</a:t>
                </a:r>
                <a:endParaRPr kumimoji="1" lang="en-US" altLang="ja-JP" dirty="0"/>
              </a:p>
              <a:p>
                <a:r>
                  <a:rPr lang="ja-JP" altLang="en-US"/>
                  <a:t>理論的に解いたセルフトリガー制御と性能比較をする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/>
                  <a:t>適応的探索ノイズの意味合い</a:t>
                </a:r>
                <a:endParaRPr lang="en-US" altLang="ja-JP" dirty="0"/>
              </a:p>
              <a:p>
                <a:pPr lvl="1"/>
                <a:r>
                  <a:rPr lang="ja-JP" altLang="en-US"/>
                  <a:t>意味合いがまとまれば自信を持って論文に書ける</a:t>
                </a:r>
                <a:endParaRPr lang="en-US" altLang="ja-JP" dirty="0"/>
              </a:p>
              <a:p>
                <a:pPr lvl="1"/>
                <a:r>
                  <a:rPr lang="ja-JP" altLang="en-US"/>
                  <a:t>あれは本当に効果的なのか？</a:t>
                </a:r>
                <a:endParaRPr lang="en-US" altLang="ja-JP" dirty="0"/>
              </a:p>
              <a:p>
                <a:pPr lvl="1"/>
                <a:r>
                  <a:rPr lang="ja-JP" altLang="en-US"/>
                  <a:t>状態変化を抑えることは探索と言えるのか？？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3C1F64-7C3E-F246-97BA-2A388039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FF7D2-47B0-0840-8383-3C67F95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92742A1-97AF-FB4F-AFE1-A16C349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修論のストーリー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3C6B015A-CF7A-C948-A1CE-95DB71D6104E}"/>
              </a:ext>
            </a:extLst>
          </p:cNvPr>
          <p:cNvSpPr/>
          <p:nvPr/>
        </p:nvSpPr>
        <p:spPr>
          <a:xfrm>
            <a:off x="1081825" y="5071976"/>
            <a:ext cx="759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9509FD-02CE-9A42-9858-B2B7EC385009}"/>
              </a:ext>
            </a:extLst>
          </p:cNvPr>
          <p:cNvSpPr txBox="1"/>
          <p:nvPr/>
        </p:nvSpPr>
        <p:spPr>
          <a:xfrm>
            <a:off x="1903464" y="5126229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妥当性があると思ったロジックを研究会資料</a:t>
            </a:r>
            <a:r>
              <a:rPr kumimoji="1" lang="en-US" altLang="ja-JP" dirty="0"/>
              <a:t>6.5</a:t>
            </a:r>
            <a:r>
              <a:rPr kumimoji="1" lang="ja-JP" altLang="en-US"/>
              <a:t>節に記載</a:t>
            </a:r>
          </a:p>
        </p:txBody>
      </p:sp>
    </p:spTree>
    <p:extLst>
      <p:ext uri="{BB962C8B-B14F-4D97-AF65-F5344CB8AC3E}">
        <p14:creationId xmlns:p14="http://schemas.microsoft.com/office/powerpoint/2010/main" val="13342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B61ED1-74F2-974B-BC51-57321F95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タイトル</a:t>
            </a:r>
            <a:r>
              <a:rPr kumimoji="1" lang="en-US" altLang="ja-JP" dirty="0"/>
              <a:t>: </a:t>
            </a:r>
            <a:r>
              <a:rPr kumimoji="1" lang="ja-JP" altLang="en-US"/>
              <a:t>最適セルフトリガー制御問題に対する強化学習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はじめに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強化学習・深層強化学習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問題設定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強化学習による解法</a:t>
            </a:r>
            <a:r>
              <a:rPr kumimoji="1" lang="en-US" altLang="ja-JP" dirty="0"/>
              <a:t>(?)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モデルフリーでやった時の結果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>
                <a:solidFill>
                  <a:srgbClr val="FF0000"/>
                </a:solidFill>
              </a:rPr>
              <a:t>工夫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収束性の証明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性能評価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関連研究との比較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まとめ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75D222-28C3-0740-8EC2-44CBF31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C807E1-F004-6642-976F-41E9372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BDB0503-5498-F645-8634-534C73F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修論の流れ</a:t>
            </a:r>
          </a:p>
        </p:txBody>
      </p:sp>
    </p:spTree>
    <p:extLst>
      <p:ext uri="{BB962C8B-B14F-4D97-AF65-F5344CB8AC3E}">
        <p14:creationId xmlns:p14="http://schemas.microsoft.com/office/powerpoint/2010/main" val="99276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C753E1-6A30-B146-94AE-3AC5E1975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kumimoji="1" lang="ja-JP" altLang="en-US"/>
                  <a:t>全状態に対して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ja-JP" altLang="en-US"/>
                  <a:t>が初期方策に勝ってるのか調べる</a:t>
                </a:r>
                <a:endParaRPr lang="en-US" altLang="ja-JP" dirty="0"/>
              </a:p>
              <a:p>
                <a:pPr marL="457200" indent="-457200"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先行研究と性能比較する</a:t>
                </a: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収束性を考える</a:t>
                </a:r>
                <a:endParaRPr lang="en-US" altLang="ja-JP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en-US" altLang="ja-JP" dirty="0"/>
                  <a:t>TD</a:t>
                </a:r>
                <a:r>
                  <a:rPr lang="ja-JP" altLang="en-US"/>
                  <a:t>学習は収束するのか</a:t>
                </a: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C753E1-6A30-B146-94AE-3AC5E1975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F0CB5B-6A80-9340-80BB-0321587F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95AC5F-2BC9-8A46-AED7-8BB5D107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F2DFFFB-E9C4-444F-B6A4-D9FB3FDA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やるべきこと</a:t>
            </a:r>
            <a:r>
              <a:rPr kumimoji="1" lang="en-US" altLang="ja-JP" dirty="0"/>
              <a:t>(~1</a:t>
            </a:r>
            <a:r>
              <a:rPr kumimoji="1" lang="ja-JP" altLang="en-US"/>
              <a:t>月上旬</a:t>
            </a:r>
            <a:r>
              <a:rPr kumimoji="1" lang="en-US" altLang="ja-JP" dirty="0"/>
              <a:t>?)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0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129699</TotalTime>
  <Words>512</Words>
  <Application>Microsoft Macintosh PowerPoint</Application>
  <PresentationFormat>画面に合わせる (4:3)</PresentationFormat>
  <Paragraphs>85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確率システムのQ関数</vt:lpstr>
      <vt:lpstr>確率系のシミュレーション</vt:lpstr>
      <vt:lpstr>証明されていること</vt:lpstr>
      <vt:lpstr>修論のストーリー</vt:lpstr>
      <vt:lpstr>修論の流れ</vt:lpstr>
      <vt:lpstr>やるべきこと(~1月上旬?)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806</cp:revision>
  <cp:lastPrinted>2020-12-02T02:44:13Z</cp:lastPrinted>
  <dcterms:created xsi:type="dcterms:W3CDTF">2019-05-25T02:00:40Z</dcterms:created>
  <dcterms:modified xsi:type="dcterms:W3CDTF">2020-12-30T01:23:00Z</dcterms:modified>
</cp:coreProperties>
</file>