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utioncrest@gmail.com" initials="s" lastIdx="1" clrIdx="0">
    <p:extLst>
      <p:ext uri="{19B8F6BF-5375-455C-9EA6-DF929625EA0E}">
        <p15:presenceInfo xmlns:p15="http://schemas.microsoft.com/office/powerpoint/2012/main" userId="2dd3b0dc477a55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459-E391-44D2-8C28-63EFBDA23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AFA817-B271-445E-9B56-0586604F6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F8D6EE-3B94-461E-A526-A0F828B5FF15}"/>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1B92EA62-1C71-4244-8ACB-5C611F495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73F3F-5A8F-47BB-BF67-B825E6060761}"/>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206646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9328-09D8-4E11-9182-D0EF999A35B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7C6D50-D09D-4218-816F-F83F542D2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C86696-3FA6-4372-A3C2-8404359B1416}"/>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930FFCD4-084F-4B1E-BD59-23B552BCE1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E2808C-BCA2-49BD-B92F-3BE209045058}"/>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12771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FAD8D-91C2-4868-BD1F-3CB6F12E8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DF34FB-0C09-48B3-8AD6-2D9171EEC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EAD398-E6A7-4F05-B2DA-D5669B336946}"/>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EC90A798-39EC-4175-A048-879C24217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01445B-8E75-4E8C-B90A-D8EE815638CA}"/>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293519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1A59-3250-4089-8C59-E90EB6968F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FFA372-E6F5-4D78-B4AA-A3C859FD0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8D4DB3-0767-498D-82D7-5B2942CB8995}"/>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6D428A1D-3C61-4FFB-B635-3B40966EE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C1F450-B66C-4D69-97BA-3075E86E1FB2}"/>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336385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A83B-EA92-41EB-8CF7-44A1669DF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1ED4BA7-3931-4F09-98C8-4C8C60CDF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313CA-948D-41F8-B79C-988B9977E15B}"/>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DE0AED61-951A-49FD-83E7-4D32AAC074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C67647-AE61-40B2-B7EB-05F642EABDAB}"/>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68661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D950-213E-473C-B78A-F5E315E86A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81D0CC-2F1B-4D0E-966E-C4E9C34B79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2CA71F-162E-4C59-94F0-70E0E91E8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41F1C5-12D6-4405-88E6-C8893CEF9FDB}"/>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6" name="Footer Placeholder 5">
            <a:extLst>
              <a:ext uri="{FF2B5EF4-FFF2-40B4-BE49-F238E27FC236}">
                <a16:creationId xmlns:a16="http://schemas.microsoft.com/office/drawing/2014/main" id="{03736271-A4E0-4156-BCA9-3AFDE94622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2A7939-0A2C-4E24-A661-73F76517B4A6}"/>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31706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4B22-9216-4C0C-BD4F-4630C70945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4ADA15-56DA-4B5B-87DB-C42DF7AA6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7811C-F4AE-433B-B546-811F2538E1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B21472-3BE0-4694-AEF3-664C31925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AF7CAD-0E06-4E45-A347-88F5C79918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BC069CE-30F7-4173-917C-ABFA8A40DF5B}"/>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8" name="Footer Placeholder 7">
            <a:extLst>
              <a:ext uri="{FF2B5EF4-FFF2-40B4-BE49-F238E27FC236}">
                <a16:creationId xmlns:a16="http://schemas.microsoft.com/office/drawing/2014/main" id="{A3D49AE9-8BF2-45F2-BED0-3396DB2F608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6578BBC-E296-4DC4-BD71-2EAC86C8D0B2}"/>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406811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089D-2C1A-4979-8CB3-A66148670D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1FBF5F-EBA3-4E99-AB43-804B7624DAC2}"/>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4" name="Footer Placeholder 3">
            <a:extLst>
              <a:ext uri="{FF2B5EF4-FFF2-40B4-BE49-F238E27FC236}">
                <a16:creationId xmlns:a16="http://schemas.microsoft.com/office/drawing/2014/main" id="{104F8C5F-8D2F-46DB-8684-2A2C65DE63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E46D0C-C948-444A-90BE-71B7EE29D0E1}"/>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46201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D79E2-8E3C-4A53-8BA8-5C63BBB6B02E}"/>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3" name="Footer Placeholder 2">
            <a:extLst>
              <a:ext uri="{FF2B5EF4-FFF2-40B4-BE49-F238E27FC236}">
                <a16:creationId xmlns:a16="http://schemas.microsoft.com/office/drawing/2014/main" id="{749689DE-99BB-44D0-8F03-68EC1B91CD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FBBACC-7025-4403-977F-13CF33619C23}"/>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1476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B88F-2E16-4E3D-9F34-06F6CDA9D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4689BE7-CB0C-43E6-BB09-45375C3B1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C473F-7137-48F8-9E90-7075BD68A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F0740-6BA1-4228-ABDB-D8145698694E}"/>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6" name="Footer Placeholder 5">
            <a:extLst>
              <a:ext uri="{FF2B5EF4-FFF2-40B4-BE49-F238E27FC236}">
                <a16:creationId xmlns:a16="http://schemas.microsoft.com/office/drawing/2014/main" id="{E616E0BA-EE56-4270-8167-A989BFA4E2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3E3591-C7C0-4CC7-87AF-F109944AA68E}"/>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2130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26D3-8605-444A-A0A0-C014DE6EE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576CA-0CC7-4466-8B8A-94988E64F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82356D-3F93-4520-BB88-54E6FF89E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20DDC-D1E7-42B8-97E7-AF6E3004088D}"/>
              </a:ext>
            </a:extLst>
          </p:cNvPr>
          <p:cNvSpPr>
            <a:spLocks noGrp="1"/>
          </p:cNvSpPr>
          <p:nvPr>
            <p:ph type="dt" sz="half" idx="10"/>
          </p:nvPr>
        </p:nvSpPr>
        <p:spPr/>
        <p:txBody>
          <a:bodyPr/>
          <a:lstStyle/>
          <a:p>
            <a:fld id="{AB045E34-D052-4DBF-A871-EBF54735AD85}" type="datetimeFigureOut">
              <a:rPr lang="en-GB" smtClean="0"/>
              <a:t>19/02/2024</a:t>
            </a:fld>
            <a:endParaRPr lang="en-GB"/>
          </a:p>
        </p:txBody>
      </p:sp>
      <p:sp>
        <p:nvSpPr>
          <p:cNvPr id="6" name="Footer Placeholder 5">
            <a:extLst>
              <a:ext uri="{FF2B5EF4-FFF2-40B4-BE49-F238E27FC236}">
                <a16:creationId xmlns:a16="http://schemas.microsoft.com/office/drawing/2014/main" id="{512648A8-20EB-4E86-82F2-F9D39FA6F0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FFAC08-B5C5-46AC-9F2B-84370BC9C029}"/>
              </a:ext>
            </a:extLst>
          </p:cNvPr>
          <p:cNvSpPr>
            <a:spLocks noGrp="1"/>
          </p:cNvSpPr>
          <p:nvPr>
            <p:ph type="sldNum" sz="quarter" idx="12"/>
          </p:nvPr>
        </p:nvSpPr>
        <p:spPr/>
        <p:txBody>
          <a:bodyPr/>
          <a:lstStyle/>
          <a:p>
            <a:fld id="{A3F550A0-8053-4CE5-B6E3-75CBC7692A19}" type="slidenum">
              <a:rPr lang="en-GB" smtClean="0"/>
              <a:t>‹#›</a:t>
            </a:fld>
            <a:endParaRPr lang="en-GB"/>
          </a:p>
        </p:txBody>
      </p:sp>
    </p:spTree>
    <p:extLst>
      <p:ext uri="{BB962C8B-B14F-4D97-AF65-F5344CB8AC3E}">
        <p14:creationId xmlns:p14="http://schemas.microsoft.com/office/powerpoint/2010/main" val="414613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7D568-D234-4284-9FF6-273D3902E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15CEF2-6CB3-44BB-9A9A-A5703E79B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D19B64-1D79-4E3C-86E4-50A9B6386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45E34-D052-4DBF-A871-EBF54735AD85}" type="datetimeFigureOut">
              <a:rPr lang="en-GB" smtClean="0"/>
              <a:t>19/02/2024</a:t>
            </a:fld>
            <a:endParaRPr lang="en-GB"/>
          </a:p>
        </p:txBody>
      </p:sp>
      <p:sp>
        <p:nvSpPr>
          <p:cNvPr id="5" name="Footer Placeholder 4">
            <a:extLst>
              <a:ext uri="{FF2B5EF4-FFF2-40B4-BE49-F238E27FC236}">
                <a16:creationId xmlns:a16="http://schemas.microsoft.com/office/drawing/2014/main" id="{962A80E8-9A50-497B-A6ED-7E3117354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BD580B-0E18-4F23-AE4E-C4717F64C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550A0-8053-4CE5-B6E3-75CBC7692A19}" type="slidenum">
              <a:rPr lang="en-GB" smtClean="0"/>
              <a:t>‹#›</a:t>
            </a:fld>
            <a:endParaRPr lang="en-GB"/>
          </a:p>
        </p:txBody>
      </p:sp>
    </p:spTree>
    <p:extLst>
      <p:ext uri="{BB962C8B-B14F-4D97-AF65-F5344CB8AC3E}">
        <p14:creationId xmlns:p14="http://schemas.microsoft.com/office/powerpoint/2010/main" val="4112460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F146-D56E-4D61-9DFF-97C1032AD2EC}"/>
              </a:ext>
            </a:extLst>
          </p:cNvPr>
          <p:cNvSpPr>
            <a:spLocks noGrp="1"/>
          </p:cNvSpPr>
          <p:nvPr>
            <p:ph type="ctrTitle"/>
          </p:nvPr>
        </p:nvSpPr>
        <p:spPr/>
        <p:txBody>
          <a:bodyPr>
            <a:normAutofit/>
          </a:bodyPr>
          <a:lstStyle/>
          <a:p>
            <a:r>
              <a:rPr lang="en-GB" sz="5400" b="1" dirty="0">
                <a:latin typeface="Tahoma" panose="020B0604030504040204" pitchFamily="34" charset="0"/>
                <a:ea typeface="Tahoma" panose="020B0604030504040204" pitchFamily="34" charset="0"/>
                <a:cs typeface="Tahoma" panose="020B0604030504040204" pitchFamily="34" charset="0"/>
              </a:rPr>
              <a:t>Real Estate Sales Analysis</a:t>
            </a:r>
          </a:p>
        </p:txBody>
      </p:sp>
      <p:sp>
        <p:nvSpPr>
          <p:cNvPr id="3" name="Subtitle 2">
            <a:extLst>
              <a:ext uri="{FF2B5EF4-FFF2-40B4-BE49-F238E27FC236}">
                <a16:creationId xmlns:a16="http://schemas.microsoft.com/office/drawing/2014/main" id="{FDC9FD9B-E842-4CF7-9156-27E2C1C480AD}"/>
              </a:ext>
            </a:extLst>
          </p:cNvPr>
          <p:cNvSpPr>
            <a:spLocks noGrp="1"/>
          </p:cNvSpPr>
          <p:nvPr>
            <p:ph type="subTitle" idx="1"/>
          </p:nvPr>
        </p:nvSpPr>
        <p:spPr/>
        <p:txBody>
          <a:bodyPr>
            <a:normAutofit/>
          </a:bodyPr>
          <a:lstStyle/>
          <a:p>
            <a:r>
              <a:rPr lang="en-GB" b="1" dirty="0">
                <a:latin typeface="Tahoma" panose="020B0604030504040204" pitchFamily="34" charset="0"/>
                <a:ea typeface="Tahoma" panose="020B0604030504040204" pitchFamily="34" charset="0"/>
                <a:cs typeface="Tahoma" panose="020B0604030504040204" pitchFamily="34" charset="0"/>
              </a:rPr>
              <a:t>2001- 2020</a:t>
            </a:r>
          </a:p>
        </p:txBody>
      </p:sp>
    </p:spTree>
    <p:extLst>
      <p:ext uri="{BB962C8B-B14F-4D97-AF65-F5344CB8AC3E}">
        <p14:creationId xmlns:p14="http://schemas.microsoft.com/office/powerpoint/2010/main" val="215525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64C06-0877-44E1-9388-3B24D60A4BBD}"/>
              </a:ext>
            </a:extLst>
          </p:cNvPr>
          <p:cNvSpPr txBox="1"/>
          <p:nvPr/>
        </p:nvSpPr>
        <p:spPr>
          <a:xfrm>
            <a:off x="821093" y="1203649"/>
            <a:ext cx="10618237" cy="2092881"/>
          </a:xfrm>
          <a:prstGeom prst="rect">
            <a:avLst/>
          </a:prstGeom>
          <a:noFill/>
        </p:spPr>
        <p:txBody>
          <a:bodyPr wrap="square">
            <a:spAutoFit/>
          </a:bodyPr>
          <a:lstStyle/>
          <a:p>
            <a:pPr algn="l"/>
            <a:r>
              <a:rPr lang="en-GB" sz="400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Recommendation: </a:t>
            </a:r>
          </a:p>
          <a:p>
            <a:pPr algn="l"/>
            <a:endParaRPr lang="en-GB" b="1" dirty="0">
              <a:solidFill>
                <a:srgbClr val="000000"/>
              </a:solidFill>
              <a:latin typeface="+mj-lt"/>
            </a:endParaRPr>
          </a:p>
          <a:p>
            <a:pPr algn="l"/>
            <a:endParaRPr lang="en-GB" b="1" i="0" dirty="0">
              <a:solidFill>
                <a:srgbClr val="000000"/>
              </a:solidFill>
              <a:effectLst/>
              <a:latin typeface="+mj-lt"/>
            </a:endParaRPr>
          </a:p>
          <a:p>
            <a:pPr algn="l"/>
            <a:r>
              <a:rPr lang="en-GB"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OPM and Assessor Remarks will need to be critically assessed and if possible proper training provided so that going forward Property Assessment done will be near accurate with little or no error at all</a:t>
            </a:r>
            <a:r>
              <a:rPr lang="en-GB"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GB"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588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DAE7-E777-4FC5-A0F8-CF1373B059B9}"/>
              </a:ext>
            </a:extLst>
          </p:cNvPr>
          <p:cNvSpPr>
            <a:spLocks noGrp="1"/>
          </p:cNvSpPr>
          <p:nvPr>
            <p:ph type="title"/>
          </p:nvPr>
        </p:nvSpPr>
        <p:spPr/>
        <p:txBody>
          <a:bodyPr/>
          <a:lstStyle/>
          <a:p>
            <a:br>
              <a:rPr lang="en-GB" sz="1800" b="0" i="0" u="none" strike="noStrike" baseline="0" dirty="0">
                <a:solidFill>
                  <a:srgbClr val="000000"/>
                </a:solidFill>
                <a:latin typeface="Calibri" panose="020F0502020204030204" pitchFamily="34" charset="0"/>
              </a:rPr>
            </a:br>
            <a:r>
              <a:rPr lang="en-GB" sz="1800" b="0" i="0" u="none" strike="noStrike" baseline="0" dirty="0">
                <a:solidFill>
                  <a:srgbClr val="000000"/>
                </a:solidFill>
                <a:latin typeface="Calibri" panose="020F0502020204030204" pitchFamily="34" charset="0"/>
              </a:rPr>
              <a:t> </a:t>
            </a:r>
            <a:r>
              <a:rPr lang="en-GB" sz="4000" b="1" i="0" u="none" strike="noStrike" baseline="0" dirty="0">
                <a:latin typeface="Tahoma" panose="020B0604030504040204" pitchFamily="34" charset="0"/>
                <a:ea typeface="Tahoma" panose="020B0604030504040204" pitchFamily="34" charset="0"/>
                <a:cs typeface="Tahoma" panose="020B0604030504040204" pitchFamily="34" charset="0"/>
              </a:rPr>
              <a:t>Objectives </a:t>
            </a:r>
            <a:endParaRPr lang="en-GB" sz="40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DB15AFD-E1E0-4830-839D-36FB3EA3749D}"/>
              </a:ext>
            </a:extLst>
          </p:cNvPr>
          <p:cNvSpPr>
            <a:spLocks noGrp="1"/>
          </p:cNvSpPr>
          <p:nvPr>
            <p:ph idx="1"/>
          </p:nvPr>
        </p:nvSpPr>
        <p:spPr/>
        <p:txBody>
          <a:bodyPr>
            <a:normAutofit lnSpcReduction="10000"/>
          </a:bodyPr>
          <a:lstStyle/>
          <a:p>
            <a:pPr algn="l"/>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 </a:t>
            </a:r>
            <a:r>
              <a:rPr lang="en-GB" sz="1800" b="0" i="1"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Assessment Accuracy Evaluate the accuracy of property assessments by comparing assessed values with actual sale amounts, and identify any discrepancies. </a:t>
            </a:r>
            <a:endParaRPr lang="en-GB" sz="18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GB" sz="1800" b="0" i="1"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Market Trends Analyze sales ratios to uncover trends in property market values, understanding how sale amounts relate to the assessed values across different property types and residential classifications. </a:t>
            </a:r>
            <a:endParaRPr lang="en-GB" sz="18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GB" sz="1800" b="0" i="1"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Geographical Analysis Investigate variations in assessed values, sales amounts, and market ratios across different towns, providing a localized understanding of real estate dynamics. </a:t>
            </a:r>
            <a:endParaRPr lang="en-GB" sz="18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GB" sz="1800" b="0" i="1"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Property Type Impact Examine the impact of property type on assessment accuracy and market trends, exploring whether certain types (e.g., residential, commercial) exhibit distinct patterns. </a:t>
            </a:r>
            <a:endParaRPr lang="en-GB" sz="18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GB" sz="1800" b="0" i="1"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Non-Use Code Insights Explore the significance of non-use codes in property assessment, investigating how these codes influence assessed values and sales transactions. </a:t>
            </a:r>
            <a:endParaRPr lang="en-GB" sz="18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GB" sz="1800" b="0" i="1"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Assessor and OPM Remarks Analyze remarks provided by assessors and the Office of Policy and Management (OPM) to identify factors influencing assessment decisions and potential areas for improvement</a:t>
            </a:r>
            <a:r>
              <a:rPr lang="en-GB" sz="1800" b="0" i="1" u="none" strike="noStrike" baseline="0" dirty="0">
                <a:solidFill>
                  <a:srgbClr val="000000"/>
                </a:solidFill>
                <a:latin typeface="Times New Roman" panose="02020603050405020304" pitchFamily="18" charset="0"/>
              </a:rPr>
              <a:t>. </a:t>
            </a:r>
            <a:r>
              <a:rPr lang="en-GB" sz="1800" b="0" i="0" u="none" strike="noStrike" baseline="0" dirty="0">
                <a:solidFill>
                  <a:srgbClr val="2E5395"/>
                </a:solidFill>
                <a:latin typeface="Calibri" panose="020F0502020204030204" pitchFamily="34" charset="0"/>
              </a:rPr>
              <a:t> </a:t>
            </a:r>
            <a:endParaRPr lang="en-GB" dirty="0"/>
          </a:p>
        </p:txBody>
      </p:sp>
    </p:spTree>
    <p:extLst>
      <p:ext uri="{BB962C8B-B14F-4D97-AF65-F5344CB8AC3E}">
        <p14:creationId xmlns:p14="http://schemas.microsoft.com/office/powerpoint/2010/main" val="236753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45FCC7-16C5-41B0-B305-3F8B9D791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4" y="757238"/>
            <a:ext cx="10007413" cy="42979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4BF4CB-2189-4734-817D-A0A87F4CD5A4}"/>
              </a:ext>
            </a:extLst>
          </p:cNvPr>
          <p:cNvSpPr txBox="1"/>
          <p:nvPr/>
        </p:nvSpPr>
        <p:spPr>
          <a:xfrm>
            <a:off x="1927412" y="5414682"/>
            <a:ext cx="9403975" cy="646331"/>
          </a:xfrm>
          <a:prstGeom prst="rect">
            <a:avLst/>
          </a:prstGeom>
          <a:noFill/>
        </p:spPr>
        <p:txBody>
          <a:bodyPr wrap="square" rtlCol="0">
            <a:spAutoFit/>
          </a:bodyPr>
          <a:lstStyle/>
          <a:p>
            <a:r>
              <a:rPr lang="en-GB"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above chart shows the percentage difference between the Assessed Value and Actual Sale Amount of each Property. The Discrepancy went as high as above 1.2%</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009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FC5B094-E6F9-4BD9-BB7C-3543DD925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0"/>
            <a:ext cx="11038354" cy="5100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288763-99CC-40BA-A666-3C4B69723404}"/>
              </a:ext>
            </a:extLst>
          </p:cNvPr>
          <p:cNvSpPr txBox="1"/>
          <p:nvPr/>
        </p:nvSpPr>
        <p:spPr>
          <a:xfrm>
            <a:off x="598075" y="5522258"/>
            <a:ext cx="10697454" cy="646331"/>
          </a:xfrm>
          <a:prstGeom prst="rect">
            <a:avLst/>
          </a:prstGeom>
          <a:noFill/>
        </p:spPr>
        <p:txBody>
          <a:bodyPr wrap="square" rtlCol="0">
            <a:spAutoFit/>
          </a:bodyPr>
          <a:lstStyle/>
          <a:p>
            <a:r>
              <a:rPr lang="en-GB"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Using the Sales Ratio to get the Market Trend for the Residential Type, there is a significant increase in the ratio for Residential Type- 'Unknown' as sufficient data was not provided</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2844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5DBEBC1-7230-455C-8B15-C908A330B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0"/>
            <a:ext cx="1149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6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1C04EBA-7B04-4B11-8284-C98CF08DA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05" y="313764"/>
            <a:ext cx="9914234" cy="4902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E69D5C-4474-47E0-ABEB-202EA6817F34}"/>
              </a:ext>
            </a:extLst>
          </p:cNvPr>
          <p:cNvSpPr txBox="1"/>
          <p:nvPr/>
        </p:nvSpPr>
        <p:spPr>
          <a:xfrm>
            <a:off x="582705" y="5450359"/>
            <a:ext cx="10007541" cy="1200329"/>
          </a:xfrm>
          <a:prstGeom prst="rect">
            <a:avLst/>
          </a:prstGeom>
          <a:noFill/>
        </p:spPr>
        <p:txBody>
          <a:bodyPr wrap="square" rtlCol="0">
            <a:spAutoFit/>
          </a:bodyPr>
          <a:lstStyle/>
          <a:p>
            <a:r>
              <a:rPr lang="en-GB"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Using the Top 20 Towns to investigate the variations in Assessed Value, Sale Amount and Market Ratio, The above shows that Hamden is the highest in terms of Assessed Value, Willington is the highest in terms of Sale Amount and Salisbury is the highest in terms of Sales Ratio. This clearly shows that there is a great discrepancy between the Assessed Value and Actual Sale Amount.</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43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4575B27-A0DB-4F30-83C2-E0CC96A79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80963"/>
            <a:ext cx="8968079" cy="54127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A2663E-2E8A-4C3B-BC2E-0EDBCDB216E3}"/>
              </a:ext>
            </a:extLst>
          </p:cNvPr>
          <p:cNvSpPr txBox="1"/>
          <p:nvPr/>
        </p:nvSpPr>
        <p:spPr>
          <a:xfrm>
            <a:off x="1304926" y="5990253"/>
            <a:ext cx="8968078" cy="369332"/>
          </a:xfrm>
          <a:prstGeom prst="rect">
            <a:avLst/>
          </a:prstGeom>
          <a:noFill/>
        </p:spPr>
        <p:txBody>
          <a:bodyPr wrap="square" rtlCol="0">
            <a:spAutoFit/>
          </a:bodyPr>
          <a:lstStyle/>
          <a:p>
            <a:r>
              <a:rPr lang="en-GB"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Residential and Unknown Property Type have the highest Sales Ratio</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299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E54EBE-C260-400A-88FD-CB7B58940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80963"/>
            <a:ext cx="10655559" cy="535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2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25E2AA6-493A-422B-A780-07A0895C6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 y="1274763"/>
            <a:ext cx="10422294" cy="430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8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357</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Tahoma</vt:lpstr>
      <vt:lpstr>Times New Roman</vt:lpstr>
      <vt:lpstr>Office Theme</vt:lpstr>
      <vt:lpstr>Real Estate Sales Analysis</vt:lpstr>
      <vt:lpstr>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solutioncrest@gmail.com</dc:creator>
  <cp:lastModifiedBy>solutioncrest@gmail.com</cp:lastModifiedBy>
  <cp:revision>6</cp:revision>
  <dcterms:created xsi:type="dcterms:W3CDTF">2024-02-19T01:42:07Z</dcterms:created>
  <dcterms:modified xsi:type="dcterms:W3CDTF">2024-02-19T02:17:38Z</dcterms:modified>
</cp:coreProperties>
</file>