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759" r:id="rId3"/>
    <p:sldMasterId id="2147483773" r:id="rId4"/>
    <p:sldMasterId id="2147483785" r:id="rId5"/>
    <p:sldMasterId id="2147483797" r:id="rId6"/>
    <p:sldMasterId id="2147483811" r:id="rId7"/>
  </p:sldMasterIdLst>
  <p:notesMasterIdLst>
    <p:notesMasterId r:id="rId65"/>
  </p:notesMasterIdLst>
  <p:handoutMasterIdLst>
    <p:handoutMasterId r:id="rId66"/>
  </p:handoutMasterIdLst>
  <p:sldIdLst>
    <p:sldId id="256" r:id="rId8"/>
    <p:sldId id="257" r:id="rId9"/>
    <p:sldId id="399" r:id="rId10"/>
    <p:sldId id="400" r:id="rId11"/>
    <p:sldId id="401" r:id="rId12"/>
    <p:sldId id="402" r:id="rId13"/>
    <p:sldId id="355" r:id="rId14"/>
    <p:sldId id="403" r:id="rId15"/>
    <p:sldId id="356" r:id="rId16"/>
    <p:sldId id="360" r:id="rId17"/>
    <p:sldId id="357" r:id="rId18"/>
    <p:sldId id="358" r:id="rId19"/>
    <p:sldId id="359" r:id="rId20"/>
    <p:sldId id="361" r:id="rId21"/>
    <p:sldId id="362" r:id="rId22"/>
    <p:sldId id="363" r:id="rId23"/>
    <p:sldId id="367" r:id="rId24"/>
    <p:sldId id="368" r:id="rId25"/>
    <p:sldId id="364" r:id="rId26"/>
    <p:sldId id="365" r:id="rId27"/>
    <p:sldId id="366" r:id="rId28"/>
    <p:sldId id="369" r:id="rId29"/>
    <p:sldId id="370" r:id="rId30"/>
    <p:sldId id="371" r:id="rId31"/>
    <p:sldId id="406" r:id="rId32"/>
    <p:sldId id="372" r:id="rId33"/>
    <p:sldId id="373" r:id="rId34"/>
    <p:sldId id="405" r:id="rId35"/>
    <p:sldId id="374" r:id="rId36"/>
    <p:sldId id="375" r:id="rId37"/>
    <p:sldId id="376" r:id="rId38"/>
    <p:sldId id="377" r:id="rId39"/>
    <p:sldId id="378" r:id="rId40"/>
    <p:sldId id="379" r:id="rId41"/>
    <p:sldId id="384" r:id="rId42"/>
    <p:sldId id="407" r:id="rId43"/>
    <p:sldId id="385" r:id="rId44"/>
    <p:sldId id="386" r:id="rId45"/>
    <p:sldId id="387" r:id="rId46"/>
    <p:sldId id="388" r:id="rId47"/>
    <p:sldId id="380" r:id="rId48"/>
    <p:sldId id="381" r:id="rId49"/>
    <p:sldId id="382" r:id="rId50"/>
    <p:sldId id="383" r:id="rId51"/>
    <p:sldId id="389" r:id="rId52"/>
    <p:sldId id="390" r:id="rId53"/>
    <p:sldId id="391" r:id="rId54"/>
    <p:sldId id="392" r:id="rId55"/>
    <p:sldId id="393" r:id="rId56"/>
    <p:sldId id="394" r:id="rId57"/>
    <p:sldId id="409" r:id="rId58"/>
    <p:sldId id="395" r:id="rId59"/>
    <p:sldId id="397" r:id="rId60"/>
    <p:sldId id="398" r:id="rId61"/>
    <p:sldId id="396" r:id="rId62"/>
    <p:sldId id="354" r:id="rId63"/>
    <p:sldId id="408" r:id="rId64"/>
  </p:sldIdLst>
  <p:sldSz cx="9144000" cy="6858000" type="screen4x3"/>
  <p:notesSz cx="9875838" cy="67262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61533-0AF1-4EC5-A716-3BC5A04D4306}" type="doc">
      <dgm:prSet loTypeId="urn:microsoft.com/office/officeart/2005/8/layout/default#1" loCatId="list" qsTypeId="urn:microsoft.com/office/officeart/2005/8/quickstyle/3d8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5035371-B282-420E-9780-4A5AB7C4244A}">
      <dgm:prSet phldrT="[Text]"/>
      <dgm:spPr/>
      <dgm:t>
        <a:bodyPr/>
        <a:lstStyle/>
        <a:p>
          <a:r>
            <a:rPr lang="en-US" dirty="0" smtClean="0"/>
            <a:t>try</a:t>
          </a:r>
          <a:endParaRPr lang="en-US" dirty="0"/>
        </a:p>
      </dgm:t>
    </dgm:pt>
    <dgm:pt modelId="{4A01E679-1D6A-4A3C-8AA6-8BD5F4776AA5}" type="parTrans" cxnId="{710534AF-DBA6-47E0-8070-310B2576795A}">
      <dgm:prSet/>
      <dgm:spPr/>
      <dgm:t>
        <a:bodyPr/>
        <a:lstStyle/>
        <a:p>
          <a:endParaRPr lang="en-US"/>
        </a:p>
      </dgm:t>
    </dgm:pt>
    <dgm:pt modelId="{E6FEC54C-66C7-4489-BCD7-D809B6E33747}" type="sibTrans" cxnId="{710534AF-DBA6-47E0-8070-310B2576795A}">
      <dgm:prSet/>
      <dgm:spPr/>
      <dgm:t>
        <a:bodyPr/>
        <a:lstStyle/>
        <a:p>
          <a:endParaRPr lang="en-US"/>
        </a:p>
      </dgm:t>
    </dgm:pt>
    <dgm:pt modelId="{159D8404-3605-4305-BCA1-F03025018CCD}">
      <dgm:prSet phldrT="[Text]"/>
      <dgm:spPr/>
      <dgm:t>
        <a:bodyPr/>
        <a:lstStyle/>
        <a:p>
          <a:r>
            <a:rPr lang="en-US" dirty="0" smtClean="0"/>
            <a:t>catch</a:t>
          </a:r>
          <a:endParaRPr lang="en-US" dirty="0"/>
        </a:p>
      </dgm:t>
    </dgm:pt>
    <dgm:pt modelId="{C1A7389A-67EF-44F2-94EE-7FEC7D1AF75E}" type="parTrans" cxnId="{A02BCEA2-FE87-43E4-BB0A-CA8370B8FE86}">
      <dgm:prSet/>
      <dgm:spPr/>
      <dgm:t>
        <a:bodyPr/>
        <a:lstStyle/>
        <a:p>
          <a:endParaRPr lang="en-US"/>
        </a:p>
      </dgm:t>
    </dgm:pt>
    <dgm:pt modelId="{EB9A9F7E-5D00-4A93-B585-678EEC953B44}" type="sibTrans" cxnId="{A02BCEA2-FE87-43E4-BB0A-CA8370B8FE86}">
      <dgm:prSet/>
      <dgm:spPr/>
      <dgm:t>
        <a:bodyPr/>
        <a:lstStyle/>
        <a:p>
          <a:endParaRPr lang="en-US"/>
        </a:p>
      </dgm:t>
    </dgm:pt>
    <dgm:pt modelId="{B464005B-E5AF-47B5-A1DD-26A701ED2DB4}">
      <dgm:prSet phldrT="[Text]"/>
      <dgm:spPr/>
      <dgm:t>
        <a:bodyPr/>
        <a:lstStyle/>
        <a:p>
          <a:r>
            <a:rPr lang="en-US" dirty="0" smtClean="0"/>
            <a:t>throw</a:t>
          </a:r>
          <a:endParaRPr lang="en-US" dirty="0"/>
        </a:p>
      </dgm:t>
    </dgm:pt>
    <dgm:pt modelId="{4423644B-6E08-4146-A8E5-223A13B62D9C}" type="parTrans" cxnId="{7C4C0631-52FF-424E-BBC3-D93E0F680F55}">
      <dgm:prSet/>
      <dgm:spPr/>
      <dgm:t>
        <a:bodyPr/>
        <a:lstStyle/>
        <a:p>
          <a:endParaRPr lang="en-US"/>
        </a:p>
      </dgm:t>
    </dgm:pt>
    <dgm:pt modelId="{C6C20FA1-045D-44C0-9F11-EA76CB02B02F}" type="sibTrans" cxnId="{7C4C0631-52FF-424E-BBC3-D93E0F680F55}">
      <dgm:prSet/>
      <dgm:spPr/>
      <dgm:t>
        <a:bodyPr/>
        <a:lstStyle/>
        <a:p>
          <a:endParaRPr lang="en-US"/>
        </a:p>
      </dgm:t>
    </dgm:pt>
    <dgm:pt modelId="{1E0EAD35-C0D1-4C68-A2D8-E6410A468EDF}">
      <dgm:prSet phldrT="[Text]"/>
      <dgm:spPr/>
      <dgm:t>
        <a:bodyPr/>
        <a:lstStyle/>
        <a:p>
          <a:r>
            <a:rPr lang="en-US" dirty="0" smtClean="0"/>
            <a:t>throws</a:t>
          </a:r>
          <a:endParaRPr lang="en-US" dirty="0"/>
        </a:p>
      </dgm:t>
    </dgm:pt>
    <dgm:pt modelId="{8F193379-6E7D-49CB-B1DC-FCEEE057C89F}" type="parTrans" cxnId="{28402FAA-37BD-435E-9DFD-4DF7468B5E93}">
      <dgm:prSet/>
      <dgm:spPr/>
      <dgm:t>
        <a:bodyPr/>
        <a:lstStyle/>
        <a:p>
          <a:endParaRPr lang="en-US"/>
        </a:p>
      </dgm:t>
    </dgm:pt>
    <dgm:pt modelId="{DE2E07CD-164C-4377-89E8-B13A3652C318}" type="sibTrans" cxnId="{28402FAA-37BD-435E-9DFD-4DF7468B5E93}">
      <dgm:prSet/>
      <dgm:spPr/>
      <dgm:t>
        <a:bodyPr/>
        <a:lstStyle/>
        <a:p>
          <a:endParaRPr lang="en-US"/>
        </a:p>
      </dgm:t>
    </dgm:pt>
    <dgm:pt modelId="{4CEBFECB-BB6C-445E-99F5-B60B9CAB86C8}">
      <dgm:prSet phldrT="[Text]"/>
      <dgm:spPr/>
      <dgm:t>
        <a:bodyPr/>
        <a:lstStyle/>
        <a:p>
          <a:r>
            <a:rPr lang="en-US" dirty="0" smtClean="0"/>
            <a:t>finally</a:t>
          </a:r>
          <a:endParaRPr lang="en-US" dirty="0"/>
        </a:p>
      </dgm:t>
    </dgm:pt>
    <dgm:pt modelId="{4B214A94-6078-4402-B9F1-EA306C0B4A92}" type="parTrans" cxnId="{38090AC6-439B-487F-9889-532B4C51329C}">
      <dgm:prSet/>
      <dgm:spPr/>
      <dgm:t>
        <a:bodyPr/>
        <a:lstStyle/>
        <a:p>
          <a:endParaRPr lang="en-US"/>
        </a:p>
      </dgm:t>
    </dgm:pt>
    <dgm:pt modelId="{8E507246-D7F6-466D-B5E9-6F54311192B2}" type="sibTrans" cxnId="{38090AC6-439B-487F-9889-532B4C51329C}">
      <dgm:prSet/>
      <dgm:spPr/>
      <dgm:t>
        <a:bodyPr/>
        <a:lstStyle/>
        <a:p>
          <a:endParaRPr lang="en-US"/>
        </a:p>
      </dgm:t>
    </dgm:pt>
    <dgm:pt modelId="{4043CA1F-7EFB-4C05-99FE-0814FA15566E}" type="pres">
      <dgm:prSet presAssocID="{E9B61533-0AF1-4EC5-A716-3BC5A04D430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2F834-1388-4FD2-8EA6-BC21601C0B8A}" type="pres">
      <dgm:prSet presAssocID="{95035371-B282-420E-9780-4A5AB7C424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FA1E9-1C3F-4E15-9C5D-84A587007286}" type="pres">
      <dgm:prSet presAssocID="{E6FEC54C-66C7-4489-BCD7-D809B6E33747}" presName="sibTrans" presStyleCnt="0"/>
      <dgm:spPr/>
    </dgm:pt>
    <dgm:pt modelId="{E35E50C6-7838-4B68-AF29-01638F367FFC}" type="pres">
      <dgm:prSet presAssocID="{159D8404-3605-4305-BCA1-F03025018CCD}" presName="node" presStyleLbl="node1" presStyleIdx="1" presStyleCnt="5" custLinFactNeighborX="-8587" custLinFactNeighborY="51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70796-A330-416F-8865-4FDA9A28FFD3}" type="pres">
      <dgm:prSet presAssocID="{EB9A9F7E-5D00-4A93-B585-678EEC953B44}" presName="sibTrans" presStyleCnt="0"/>
      <dgm:spPr/>
    </dgm:pt>
    <dgm:pt modelId="{159034BB-3A14-46B7-8B86-59AAB0C077E6}" type="pres">
      <dgm:prSet presAssocID="{B464005B-E5AF-47B5-A1DD-26A701ED2DB4}" presName="node" presStyleLbl="node1" presStyleIdx="2" presStyleCnt="5" custLinFactY="56926" custLinFactNeighborX="221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77529-683B-47F3-ADEA-C1DD3FD852DA}" type="pres">
      <dgm:prSet presAssocID="{C6C20FA1-045D-44C0-9F11-EA76CB02B02F}" presName="sibTrans" presStyleCnt="0"/>
      <dgm:spPr/>
    </dgm:pt>
    <dgm:pt modelId="{C767E3E7-7C04-4377-89B8-A18D27F68CC8}" type="pres">
      <dgm:prSet presAssocID="{1E0EAD35-C0D1-4C68-A2D8-E6410A468EDF}" presName="node" presStyleLbl="node1" presStyleIdx="3" presStyleCnt="5" custLinFactY="22014" custLinFactNeighborX="687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0D68B-51F0-42BB-A89E-FE5113913E47}" type="pres">
      <dgm:prSet presAssocID="{DE2E07CD-164C-4377-89E8-B13A3652C318}" presName="sibTrans" presStyleCnt="0"/>
      <dgm:spPr/>
    </dgm:pt>
    <dgm:pt modelId="{A3EF914D-D476-4F09-AFF6-8DDCC25C5BB6}" type="pres">
      <dgm:prSet presAssocID="{4CEBFECB-BB6C-445E-99F5-B60B9CAB86C8}" presName="node" presStyleLbl="node1" presStyleIdx="4" presStyleCnt="5" custLinFactY="-41896" custLinFactNeighborX="514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534AF-DBA6-47E0-8070-310B2576795A}" srcId="{E9B61533-0AF1-4EC5-A716-3BC5A04D4306}" destId="{95035371-B282-420E-9780-4A5AB7C4244A}" srcOrd="0" destOrd="0" parTransId="{4A01E679-1D6A-4A3C-8AA6-8BD5F4776AA5}" sibTransId="{E6FEC54C-66C7-4489-BCD7-D809B6E33747}"/>
    <dgm:cxn modelId="{81D5A6B1-1FAD-0849-A2C5-335A61D95F1F}" type="presOf" srcId="{159D8404-3605-4305-BCA1-F03025018CCD}" destId="{E35E50C6-7838-4B68-AF29-01638F367FFC}" srcOrd="0" destOrd="0" presId="urn:microsoft.com/office/officeart/2005/8/layout/default#1"/>
    <dgm:cxn modelId="{28402FAA-37BD-435E-9DFD-4DF7468B5E93}" srcId="{E9B61533-0AF1-4EC5-A716-3BC5A04D4306}" destId="{1E0EAD35-C0D1-4C68-A2D8-E6410A468EDF}" srcOrd="3" destOrd="0" parTransId="{8F193379-6E7D-49CB-B1DC-FCEEE057C89F}" sibTransId="{DE2E07CD-164C-4377-89E8-B13A3652C318}"/>
    <dgm:cxn modelId="{6D370677-D1FA-E446-849E-5C424AC4674A}" type="presOf" srcId="{1E0EAD35-C0D1-4C68-A2D8-E6410A468EDF}" destId="{C767E3E7-7C04-4377-89B8-A18D27F68CC8}" srcOrd="0" destOrd="0" presId="urn:microsoft.com/office/officeart/2005/8/layout/default#1"/>
    <dgm:cxn modelId="{A02BCEA2-FE87-43E4-BB0A-CA8370B8FE86}" srcId="{E9B61533-0AF1-4EC5-A716-3BC5A04D4306}" destId="{159D8404-3605-4305-BCA1-F03025018CCD}" srcOrd="1" destOrd="0" parTransId="{C1A7389A-67EF-44F2-94EE-7FEC7D1AF75E}" sibTransId="{EB9A9F7E-5D00-4A93-B585-678EEC953B44}"/>
    <dgm:cxn modelId="{74012069-BDAA-E14F-82F9-8B9E9B352E2F}" type="presOf" srcId="{95035371-B282-420E-9780-4A5AB7C4244A}" destId="{14A2F834-1388-4FD2-8EA6-BC21601C0B8A}" srcOrd="0" destOrd="0" presId="urn:microsoft.com/office/officeart/2005/8/layout/default#1"/>
    <dgm:cxn modelId="{38090AC6-439B-487F-9889-532B4C51329C}" srcId="{E9B61533-0AF1-4EC5-A716-3BC5A04D4306}" destId="{4CEBFECB-BB6C-445E-99F5-B60B9CAB86C8}" srcOrd="4" destOrd="0" parTransId="{4B214A94-6078-4402-B9F1-EA306C0B4A92}" sibTransId="{8E507246-D7F6-466D-B5E9-6F54311192B2}"/>
    <dgm:cxn modelId="{1EFF884E-EDED-2A4D-AF25-2FE4BE8E9467}" type="presOf" srcId="{4CEBFECB-BB6C-445E-99F5-B60B9CAB86C8}" destId="{A3EF914D-D476-4F09-AFF6-8DDCC25C5BB6}" srcOrd="0" destOrd="0" presId="urn:microsoft.com/office/officeart/2005/8/layout/default#1"/>
    <dgm:cxn modelId="{7C4C0631-52FF-424E-BBC3-D93E0F680F55}" srcId="{E9B61533-0AF1-4EC5-A716-3BC5A04D4306}" destId="{B464005B-E5AF-47B5-A1DD-26A701ED2DB4}" srcOrd="2" destOrd="0" parTransId="{4423644B-6E08-4146-A8E5-223A13B62D9C}" sibTransId="{C6C20FA1-045D-44C0-9F11-EA76CB02B02F}"/>
    <dgm:cxn modelId="{F00674E7-0A04-F646-8BFF-8594966880BE}" type="presOf" srcId="{B464005B-E5AF-47B5-A1DD-26A701ED2DB4}" destId="{159034BB-3A14-46B7-8B86-59AAB0C077E6}" srcOrd="0" destOrd="0" presId="urn:microsoft.com/office/officeart/2005/8/layout/default#1"/>
    <dgm:cxn modelId="{DB76EE23-5E57-AA47-9A4C-1DCA81B33F66}" type="presOf" srcId="{E9B61533-0AF1-4EC5-A716-3BC5A04D4306}" destId="{4043CA1F-7EFB-4C05-99FE-0814FA15566E}" srcOrd="0" destOrd="0" presId="urn:microsoft.com/office/officeart/2005/8/layout/default#1"/>
    <dgm:cxn modelId="{3CA918DD-B031-C643-81A6-A65321E609B2}" type="presParOf" srcId="{4043CA1F-7EFB-4C05-99FE-0814FA15566E}" destId="{14A2F834-1388-4FD2-8EA6-BC21601C0B8A}" srcOrd="0" destOrd="0" presId="urn:microsoft.com/office/officeart/2005/8/layout/default#1"/>
    <dgm:cxn modelId="{3B1B81A6-A599-E84D-81CF-8D6E782789A6}" type="presParOf" srcId="{4043CA1F-7EFB-4C05-99FE-0814FA15566E}" destId="{ADDFA1E9-1C3F-4E15-9C5D-84A587007286}" srcOrd="1" destOrd="0" presId="urn:microsoft.com/office/officeart/2005/8/layout/default#1"/>
    <dgm:cxn modelId="{CBBFABE5-EB56-1244-AE76-8912E4828B0B}" type="presParOf" srcId="{4043CA1F-7EFB-4C05-99FE-0814FA15566E}" destId="{E35E50C6-7838-4B68-AF29-01638F367FFC}" srcOrd="2" destOrd="0" presId="urn:microsoft.com/office/officeart/2005/8/layout/default#1"/>
    <dgm:cxn modelId="{310E3269-2D39-B141-A48F-DF2122C87D6B}" type="presParOf" srcId="{4043CA1F-7EFB-4C05-99FE-0814FA15566E}" destId="{26670796-A330-416F-8865-4FDA9A28FFD3}" srcOrd="3" destOrd="0" presId="urn:microsoft.com/office/officeart/2005/8/layout/default#1"/>
    <dgm:cxn modelId="{9C752D4A-4388-B540-9E20-6E5BB35B4E41}" type="presParOf" srcId="{4043CA1F-7EFB-4C05-99FE-0814FA15566E}" destId="{159034BB-3A14-46B7-8B86-59AAB0C077E6}" srcOrd="4" destOrd="0" presId="urn:microsoft.com/office/officeart/2005/8/layout/default#1"/>
    <dgm:cxn modelId="{DA475A54-3A34-374E-8078-774E37F1B20D}" type="presParOf" srcId="{4043CA1F-7EFB-4C05-99FE-0814FA15566E}" destId="{D3C77529-683B-47F3-ADEA-C1DD3FD852DA}" srcOrd="5" destOrd="0" presId="urn:microsoft.com/office/officeart/2005/8/layout/default#1"/>
    <dgm:cxn modelId="{76A18E90-E6B3-5B47-968C-BD24500CFE73}" type="presParOf" srcId="{4043CA1F-7EFB-4C05-99FE-0814FA15566E}" destId="{C767E3E7-7C04-4377-89B8-A18D27F68CC8}" srcOrd="6" destOrd="0" presId="urn:microsoft.com/office/officeart/2005/8/layout/default#1"/>
    <dgm:cxn modelId="{076307AB-FC99-3C43-B112-11080F1BDB1D}" type="presParOf" srcId="{4043CA1F-7EFB-4C05-99FE-0814FA15566E}" destId="{7E20D68B-51F0-42BB-A89E-FE5113913E47}" srcOrd="7" destOrd="0" presId="urn:microsoft.com/office/officeart/2005/8/layout/default#1"/>
    <dgm:cxn modelId="{5C211C3B-CF47-C240-AC0D-59B6D47B63C8}" type="presParOf" srcId="{4043CA1F-7EFB-4C05-99FE-0814FA15566E}" destId="{A3EF914D-D476-4F09-AFF6-8DDCC25C5BB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2F834-1388-4FD2-8EA6-BC21601C0B8A}">
      <dsp:nvSpPr>
        <dsp:cNvPr id="0" name=""/>
        <dsp:cNvSpPr/>
      </dsp:nvSpPr>
      <dsp:spPr>
        <a:xfrm>
          <a:off x="0" y="333512"/>
          <a:ext cx="1251815" cy="751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try</a:t>
          </a:r>
          <a:endParaRPr lang="en-US" sz="2800" kern="1200" dirty="0"/>
        </a:p>
      </dsp:txBody>
      <dsp:txXfrm>
        <a:off x="0" y="333512"/>
        <a:ext cx="1251815" cy="751089"/>
      </dsp:txXfrm>
    </dsp:sp>
    <dsp:sp modelId="{E35E50C6-7838-4B68-AF29-01638F367FFC}">
      <dsp:nvSpPr>
        <dsp:cNvPr id="0" name=""/>
        <dsp:cNvSpPr/>
      </dsp:nvSpPr>
      <dsp:spPr>
        <a:xfrm>
          <a:off x="1269503" y="720082"/>
          <a:ext cx="1251815" cy="751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catch</a:t>
          </a:r>
          <a:endParaRPr lang="en-US" sz="2800" kern="1200" dirty="0"/>
        </a:p>
      </dsp:txBody>
      <dsp:txXfrm>
        <a:off x="1269503" y="720082"/>
        <a:ext cx="1251815" cy="751089"/>
      </dsp:txXfrm>
    </dsp:sp>
    <dsp:sp modelId="{159034BB-3A14-46B7-8B86-59AAB0C077E6}">
      <dsp:nvSpPr>
        <dsp:cNvPr id="0" name=""/>
        <dsp:cNvSpPr/>
      </dsp:nvSpPr>
      <dsp:spPr>
        <a:xfrm>
          <a:off x="2753993" y="1512166"/>
          <a:ext cx="1251815" cy="751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throw</a:t>
          </a:r>
          <a:endParaRPr lang="en-US" sz="2800" kern="1200" dirty="0"/>
        </a:p>
      </dsp:txBody>
      <dsp:txXfrm>
        <a:off x="2753993" y="1512166"/>
        <a:ext cx="1251815" cy="751089"/>
      </dsp:txXfrm>
    </dsp:sp>
    <dsp:sp modelId="{C767E3E7-7C04-4377-89B8-A18D27F68CC8}">
      <dsp:nvSpPr>
        <dsp:cNvPr id="0" name=""/>
        <dsp:cNvSpPr/>
      </dsp:nvSpPr>
      <dsp:spPr>
        <a:xfrm>
          <a:off x="774610" y="1543294"/>
          <a:ext cx="1251815" cy="751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throws</a:t>
          </a:r>
          <a:endParaRPr lang="en-US" sz="2800" kern="1200" dirty="0"/>
        </a:p>
      </dsp:txBody>
      <dsp:txXfrm>
        <a:off x="774610" y="1543294"/>
        <a:ext cx="1251815" cy="751089"/>
      </dsp:txXfrm>
    </dsp:sp>
    <dsp:sp modelId="{A3EF914D-D476-4F09-AFF6-8DDCC25C5BB6}">
      <dsp:nvSpPr>
        <dsp:cNvPr id="0" name=""/>
        <dsp:cNvSpPr/>
      </dsp:nvSpPr>
      <dsp:spPr>
        <a:xfrm>
          <a:off x="2709666" y="144017"/>
          <a:ext cx="1251815" cy="751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finally</a:t>
          </a:r>
          <a:endParaRPr lang="en-US" sz="2800" kern="1200" dirty="0"/>
        </a:p>
      </dsp:txBody>
      <dsp:txXfrm>
        <a:off x="2709666" y="144017"/>
        <a:ext cx="1251815" cy="751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37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37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1A24-7980-415A-9C02-F7D831A49AC9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388759"/>
            <a:ext cx="4279530" cy="3374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594023" y="6388759"/>
            <a:ext cx="4279530" cy="3374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7C527-AA3E-4C98-8BCE-E8CFAFEA8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52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36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4023" y="0"/>
            <a:ext cx="4279530" cy="3363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D69DF-E24D-4FA2-9C1C-2D636EBFF1DC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5963" y="504825"/>
            <a:ext cx="3363912" cy="2522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584" y="3194963"/>
            <a:ext cx="7900670" cy="30268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88759"/>
            <a:ext cx="4279530" cy="336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4023" y="6388759"/>
            <a:ext cx="4279530" cy="336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06DD-CF88-4B03-A251-22EC12947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8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806DD-CF88-4B03-A251-22EC12947EEF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58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58A0E6-34A4-4383-B06F-145ABF7DD26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F97EF3-F0C7-49B5-9E73-57A2C3A3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4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5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8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6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95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88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54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83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51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8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99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26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60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1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9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8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5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1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50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55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2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52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62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18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62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1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2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867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937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69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80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75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2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77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61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81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027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55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205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47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72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25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35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49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053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108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131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3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83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236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515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208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8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208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91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485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139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715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  <a:endParaRPr lang="en-US" dirty="0">
              <a:sym typeface="Calibri Bold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 Bold" charset="0"/>
              </a:rPr>
              <a:t>Second level</a:t>
            </a:r>
          </a:p>
          <a:p>
            <a:pPr lvl="2"/>
            <a:r>
              <a:rPr lang="en-US" smtClean="0">
                <a:sym typeface="Calibri Bold" charset="0"/>
              </a:rPr>
              <a:t>Third level</a:t>
            </a:r>
          </a:p>
          <a:p>
            <a:pPr lvl="3"/>
            <a:r>
              <a:rPr lang="en-US" smtClean="0">
                <a:sym typeface="Calibri Bold" charset="0"/>
              </a:rPr>
              <a:t>Fourth level</a:t>
            </a:r>
          </a:p>
          <a:p>
            <a:pPr lvl="4"/>
            <a:r>
              <a:rPr lang="en-US" smtClean="0">
                <a:sym typeface="Calibri Bold" charset="0"/>
              </a:rPr>
              <a:t>Fifth level</a:t>
            </a:r>
            <a:endParaRPr lang="en-US" dirty="0">
              <a:sym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/>
          <a:ea typeface="+mj-ea"/>
          <a:cs typeface="Calibri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50849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Calibri"/>
          <a:ea typeface="+mn-ea"/>
          <a:cs typeface="Calibri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62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187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 smtClean="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 smtClean="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 smtClean="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19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228600"/>
            <a:ext cx="8305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BBM 102 – Introduction to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II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en-US" sz="3200" i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Spring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</a:t>
            </a:r>
            <a:r>
              <a:rPr lang="tr-TR" sz="3200" i="1" kern="0" noProof="0" dirty="0">
                <a:latin typeface="Calibri" pitchFamily="34" charset="0"/>
                <a:ea typeface="+mj-ea"/>
                <a:cs typeface="+mj-cs"/>
              </a:rPr>
              <a:t>9</a:t>
            </a:r>
            <a:endParaRPr kumimoji="0" lang="en-US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7200" y="28956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Exceptions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9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Does the program really </a:t>
            </a:r>
            <a:r>
              <a:rPr lang="tr-TR" dirty="0"/>
              <a:t>"</a:t>
            </a:r>
            <a:r>
              <a:rPr lang="tr-TR" dirty="0" smtClean="0"/>
              <a:t>crash</a:t>
            </a:r>
            <a:r>
              <a:rPr lang="tr-TR" dirty="0"/>
              <a:t>"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Division by zero is an abnormal condition! 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  <a:p>
            <a:r>
              <a:rPr lang="tr-TR" sz="2000" dirty="0" smtClean="0"/>
              <a:t>Java run-time system cannot execute this condition </a:t>
            </a:r>
            <a:r>
              <a:rPr lang="tr-TR" sz="2000" dirty="0" err="1" smtClean="0"/>
              <a:t>normally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smtClean="0"/>
              <a:t>Java </a:t>
            </a:r>
            <a:r>
              <a:rPr lang="tr-TR" sz="2000" dirty="0"/>
              <a:t>run-time system </a:t>
            </a:r>
            <a:r>
              <a:rPr lang="tr-TR" sz="2000" dirty="0" smtClean="0"/>
              <a:t>creates </a:t>
            </a:r>
            <a:r>
              <a:rPr lang="tr-TR" sz="2000" dirty="0"/>
              <a:t>an exception object for this condition and </a:t>
            </a:r>
            <a:r>
              <a:rPr lang="tr-TR" sz="2000" i="1" dirty="0" err="1"/>
              <a:t>throws</a:t>
            </a:r>
            <a:r>
              <a:rPr lang="tr-TR" sz="2000" i="1" dirty="0"/>
              <a:t> </a:t>
            </a:r>
            <a:r>
              <a:rPr lang="tr-TR" sz="2000" dirty="0" smtClean="0"/>
              <a:t>it</a:t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smtClean="0"/>
              <a:t>This exception can be </a:t>
            </a:r>
            <a:r>
              <a:rPr lang="tr-TR" sz="2000" dirty="0" err="1" smtClean="0"/>
              <a:t>caught</a:t>
            </a:r>
            <a:r>
              <a:rPr lang="tr-TR" sz="2000" dirty="0" smtClean="0"/>
              <a:t> in </a:t>
            </a:r>
            <a:r>
              <a:rPr lang="tr-TR" sz="2000" dirty="0" err="1" smtClean="0"/>
              <a:t>order</a:t>
            </a:r>
            <a:r>
              <a:rPr lang="tr-TR" sz="2000" dirty="0" smtClean="0"/>
              <a:t> to overcome the abnormal </a:t>
            </a:r>
            <a:r>
              <a:rPr lang="tr-TR" sz="2000" dirty="0" err="1" smtClean="0"/>
              <a:t>condition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make the </a:t>
            </a:r>
            <a:r>
              <a:rPr lang="tr-TR" sz="2000" dirty="0" smtClean="0">
                <a:solidFill>
                  <a:srgbClr val="FF2929"/>
                </a:solidFill>
              </a:rPr>
              <a:t>program </a:t>
            </a:r>
            <a:r>
              <a:rPr lang="tr-TR" sz="2000" dirty="0" err="1" smtClean="0">
                <a:solidFill>
                  <a:srgbClr val="FF2929"/>
                </a:solidFill>
              </a:rPr>
              <a:t>continue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  <a:p>
            <a:r>
              <a:rPr lang="tr-TR" sz="2000" dirty="0" smtClean="0"/>
              <a:t>There is no exception handling code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 program, so JVM terminates the program and displays what went wrong and where it was. Remember the output:</a:t>
            </a:r>
          </a:p>
          <a:p>
            <a:pPr marL="0" indent="0">
              <a:buNone/>
            </a:pPr>
            <a:endParaRPr lang="tr-TR" sz="2000" dirty="0" smtClean="0"/>
          </a:p>
          <a:p>
            <a:pPr marL="546100" lvl="2" indent="0">
              <a:buNone/>
            </a:pPr>
            <a:r>
              <a:rPr lang="en-US" sz="1800" i="1" dirty="0" smtClean="0"/>
              <a:t>Exception </a:t>
            </a:r>
            <a:r>
              <a:rPr lang="en-US" sz="1800" i="1" dirty="0"/>
              <a:t>in thread "main" </a:t>
            </a:r>
            <a:r>
              <a:rPr lang="en-US" sz="1800" i="1" u="sng" dirty="0" err="1"/>
              <a:t>java.lang.ArithmeticException</a:t>
            </a:r>
            <a:r>
              <a:rPr lang="en-US" sz="1800" i="1" u="sng" dirty="0"/>
              <a:t>: </a:t>
            </a:r>
            <a:r>
              <a:rPr lang="en-US" sz="1800" b="1" i="1" u="sng" dirty="0">
                <a:solidFill>
                  <a:srgbClr val="FF0000"/>
                </a:solidFill>
              </a:rPr>
              <a:t>/ by zero</a:t>
            </a:r>
          </a:p>
          <a:p>
            <a:pPr marL="546100" lvl="2" indent="0">
              <a:buNone/>
            </a:pPr>
            <a:r>
              <a:rPr lang="tr-TR" sz="1800" i="1" dirty="0"/>
              <a:t>     	at </a:t>
            </a:r>
            <a:r>
              <a:rPr lang="tr-TR" sz="1800" i="1" dirty="0" smtClean="0"/>
              <a:t>ExceptionExample.main(</a:t>
            </a:r>
            <a:r>
              <a:rPr lang="tr-TR" sz="1800" b="1" i="1" u="sng" dirty="0" smtClean="0">
                <a:solidFill>
                  <a:srgbClr val="FF0000"/>
                </a:solidFill>
              </a:rPr>
              <a:t>ExceptionExample.java:5</a:t>
            </a:r>
            <a:r>
              <a:rPr lang="tr-TR" sz="1800" i="1" u="sng" dirty="0" smtClean="0"/>
              <a:t>)</a:t>
            </a:r>
            <a:r>
              <a:rPr lang="tr-TR" sz="1800" i="1" dirty="0" smtClean="0"/>
              <a:t> </a:t>
            </a:r>
            <a:endParaRPr lang="tr-TR" sz="1800" i="1" dirty="0"/>
          </a:p>
        </p:txBody>
      </p:sp>
    </p:spTree>
    <p:extLst>
      <p:ext uri="{BB962C8B-B14F-4D97-AF65-F5344CB8AC3E}">
        <p14:creationId xmlns:p14="http://schemas.microsoft.com/office/powerpoint/2010/main" val="41321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exception handling?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Exception mechanism gives the programmer a chance to do something against an </a:t>
            </a:r>
            <a:r>
              <a:rPr lang="tr-TR" dirty="0" err="1" smtClean="0"/>
              <a:t>abnormal</a:t>
            </a:r>
            <a:r>
              <a:rPr lang="tr-TR" dirty="0" smtClean="0"/>
              <a:t> </a:t>
            </a:r>
            <a:r>
              <a:rPr lang="tr-TR" dirty="0" err="1" smtClean="0"/>
              <a:t>condition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Exception handling is performing an action in response to an </a:t>
            </a:r>
            <a:r>
              <a:rPr lang="tr-TR" dirty="0" err="1" smtClean="0"/>
              <a:t>exception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This action may be:</a:t>
            </a:r>
          </a:p>
          <a:p>
            <a:pPr lvl="1"/>
            <a:r>
              <a:rPr lang="tr-TR" dirty="0" smtClean="0"/>
              <a:t>Exiting the program</a:t>
            </a:r>
          </a:p>
          <a:p>
            <a:pPr lvl="1"/>
            <a:r>
              <a:rPr lang="tr-TR" dirty="0" smtClean="0"/>
              <a:t>Retrying the action with or without alternative data</a:t>
            </a:r>
          </a:p>
          <a:p>
            <a:pPr lvl="1"/>
            <a:r>
              <a:rPr lang="tr-TR" dirty="0" smtClean="0"/>
              <a:t>Displaying an error message and warning user to do something</a:t>
            </a:r>
          </a:p>
          <a:p>
            <a:pPr lvl="1"/>
            <a:r>
              <a:rPr lang="tr-TR" dirty="0" smtClean="0"/>
              <a:t>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47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Keywords of Exception Handling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There are five keywords in Java to deal with exceptions: </a:t>
            </a:r>
            <a:r>
              <a:rPr lang="tr-TR" b="1" dirty="0" smtClean="0"/>
              <a:t>try, catch, throw, </a:t>
            </a:r>
            <a:r>
              <a:rPr lang="tr-TR" b="1" dirty="0" err="1" smtClean="0"/>
              <a:t>throws</a:t>
            </a:r>
            <a:r>
              <a:rPr lang="tr-TR" b="1" dirty="0" smtClean="0"/>
              <a:t> </a:t>
            </a:r>
            <a:r>
              <a:rPr lang="tr-TR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finally</a:t>
            </a:r>
            <a:r>
              <a:rPr lang="tr-TR" b="1" dirty="0" smtClean="0"/>
              <a:t>.</a:t>
            </a:r>
            <a:br>
              <a:rPr lang="tr-TR" b="1" dirty="0" smtClean="0"/>
            </a:br>
            <a:endParaRPr lang="tr-TR" b="1" dirty="0" smtClean="0"/>
          </a:p>
          <a:p>
            <a:r>
              <a:rPr lang="tr-TR" b="1" dirty="0" smtClean="0"/>
              <a:t>try</a:t>
            </a:r>
            <a:r>
              <a:rPr lang="tr-TR" dirty="0" smtClean="0"/>
              <a:t>: Creates a block to </a:t>
            </a:r>
            <a:r>
              <a:rPr lang="tr-TR" dirty="0" err="1" smtClean="0"/>
              <a:t>monitor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b="1" dirty="0" smtClean="0"/>
          </a:p>
          <a:p>
            <a:r>
              <a:rPr lang="tr-TR" b="1" dirty="0" smtClean="0"/>
              <a:t>catch</a:t>
            </a:r>
            <a:r>
              <a:rPr lang="tr-TR" dirty="0" smtClean="0"/>
              <a:t>: Follows the try block and catches any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thrown </a:t>
            </a:r>
            <a:r>
              <a:rPr lang="tr-TR" dirty="0" err="1" smtClean="0"/>
              <a:t>within</a:t>
            </a:r>
            <a:r>
              <a:rPr lang="tr-TR" dirty="0" smtClean="0"/>
              <a:t> it.</a:t>
            </a:r>
          </a:p>
          <a:p>
            <a:pPr lvl="1"/>
            <a:endParaRPr lang="tr-T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473557"/>
              </p:ext>
            </p:extLst>
          </p:nvPr>
        </p:nvGraphicFramePr>
        <p:xfrm>
          <a:off x="4343262" y="4062519"/>
          <a:ext cx="4005808" cy="2294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844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Let’s </a:t>
            </a:r>
            <a:r>
              <a:rPr lang="tr-TR" i="1" dirty="0" smtClean="0"/>
              <a:t>try </a:t>
            </a:r>
            <a:r>
              <a:rPr lang="tr-TR" dirty="0" smtClean="0"/>
              <a:t>and </a:t>
            </a:r>
            <a:r>
              <a:rPr lang="tr-TR" i="1" dirty="0" smtClean="0"/>
              <a:t>catch </a:t>
            </a:r>
            <a:endParaRPr lang="tr-T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19200"/>
            <a:ext cx="8064896" cy="5435600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public class ExceptionExample {</a:t>
            </a:r>
          </a:p>
          <a:p>
            <a:pPr marL="0" indent="0">
              <a:buNone/>
            </a:pPr>
            <a:r>
              <a:rPr lang="tr-TR" b="1" dirty="0" smtClean="0"/>
              <a:t>   </a:t>
            </a:r>
            <a:r>
              <a:rPr lang="en-US" b="1" dirty="0" smtClean="0"/>
              <a:t>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try {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    </a:t>
            </a:r>
            <a:r>
              <a:rPr lang="tr-TR" b="1" dirty="0" smtClean="0"/>
              <a:t>int </a:t>
            </a:r>
            <a:r>
              <a:rPr lang="tr-TR" b="1" dirty="0"/>
              <a:t>dividend = 5;</a:t>
            </a:r>
          </a:p>
          <a:p>
            <a:pPr marL="0" indent="0">
              <a:buNone/>
            </a:pPr>
            <a:r>
              <a:rPr lang="tr-TR" b="1" dirty="0"/>
              <a:t>     </a:t>
            </a:r>
            <a:r>
              <a:rPr lang="tr-TR" b="1" dirty="0" smtClean="0"/>
              <a:t>     int </a:t>
            </a:r>
            <a:r>
              <a:rPr lang="tr-TR" b="1" dirty="0"/>
              <a:t>divisor = 0;</a:t>
            </a:r>
          </a:p>
          <a:p>
            <a:pPr marL="0" indent="0">
              <a:buNone/>
            </a:pPr>
            <a:r>
              <a:rPr lang="tr-TR" b="1" dirty="0"/>
              <a:t>     </a:t>
            </a:r>
            <a:r>
              <a:rPr lang="tr-TR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division = dividend / divisor;  </a:t>
            </a:r>
            <a:r>
              <a:rPr lang="en-US" b="1" dirty="0">
                <a:solidFill>
                  <a:srgbClr val="008000"/>
                </a:solidFill>
              </a:rPr>
              <a:t>// !!! Division by zero!</a:t>
            </a:r>
          </a:p>
          <a:p>
            <a:pPr marL="0" indent="0">
              <a:buNone/>
            </a:pPr>
            <a:r>
              <a:rPr lang="tr-TR" b="1" dirty="0"/>
              <a:t>     </a:t>
            </a:r>
            <a:r>
              <a:rPr lang="tr-TR" b="1" dirty="0" smtClean="0"/>
              <a:t>     System.out.println(" Result: </a:t>
            </a:r>
            <a:r>
              <a:rPr lang="tr-TR" b="1" dirty="0"/>
              <a:t>" + division</a:t>
            </a:r>
            <a:r>
              <a:rPr lang="tr-TR" b="1" dirty="0" smtClean="0"/>
              <a:t>);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} catch (Exception e) {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     </a:t>
            </a:r>
            <a:r>
              <a:rPr lang="tr-TR" b="1" dirty="0" err="1" smtClean="0">
                <a:solidFill>
                  <a:srgbClr val="FF0000"/>
                </a:solidFill>
              </a:rPr>
              <a:t>System.out.println</a:t>
            </a:r>
            <a:r>
              <a:rPr lang="tr-TR" b="1" dirty="0" smtClean="0">
                <a:solidFill>
                  <a:srgbClr val="FF0000"/>
                </a:solidFill>
              </a:rPr>
              <a:t> ("Exception occurred and handled!" );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}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}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5536" y="1233760"/>
            <a:ext cx="504056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2-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3-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4-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5-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6-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7-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8-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9-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10-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11-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12-</a:t>
            </a:r>
          </a:p>
          <a:p>
            <a:pPr marL="0" indent="0" algn="r">
              <a:buFont typeface="Wingdings 2" charset="2"/>
              <a:buNone/>
            </a:pPr>
            <a:endParaRPr lang="tr-TR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5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happens when we </a:t>
            </a:r>
            <a:r>
              <a:rPr lang="tr-TR" i="1" dirty="0" smtClean="0"/>
              <a:t>try </a:t>
            </a:r>
            <a:r>
              <a:rPr lang="tr-TR" dirty="0" smtClean="0"/>
              <a:t>and </a:t>
            </a:r>
            <a:r>
              <a:rPr lang="tr-TR" i="1" dirty="0" smtClean="0"/>
              <a:t>catch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int</a:t>
            </a:r>
            <a:r>
              <a:rPr lang="en-US" sz="2000" b="1" dirty="0"/>
              <a:t> division = dividend / divisor; </a:t>
            </a:r>
            <a:r>
              <a:rPr lang="tr-TR" sz="2000" b="1" dirty="0" smtClean="0">
                <a:solidFill>
                  <a:srgbClr val="FF0000"/>
                </a:solidFill>
              </a:rPr>
              <a:t>	</a:t>
            </a:r>
            <a:r>
              <a:rPr lang="tr-TR" sz="2000" dirty="0" smtClean="0"/>
              <a:t>statement causes an </a:t>
            </a:r>
            <a:r>
              <a:rPr lang="tr-TR" sz="2000" dirty="0" err="1" smtClean="0"/>
              <a:t>exception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smtClean="0"/>
              <a:t>Java run-time system throws an exception object that includes data about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exception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err="1" smtClean="0"/>
              <a:t>Execution</a:t>
            </a:r>
            <a:r>
              <a:rPr lang="tr-TR" sz="2000" dirty="0" smtClean="0"/>
              <a:t> </a:t>
            </a:r>
            <a:r>
              <a:rPr lang="tr-TR" sz="2000" dirty="0" err="1" smtClean="0"/>
              <a:t>stops</a:t>
            </a:r>
            <a:r>
              <a:rPr lang="tr-TR" sz="2000" dirty="0" smtClean="0"/>
              <a:t> at the 6th line, and a catch block is searched to handle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exception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smtClean="0"/>
              <a:t>Exception is </a:t>
            </a:r>
            <a:r>
              <a:rPr lang="tr-TR" sz="2000" dirty="0" err="1" smtClean="0"/>
              <a:t>caught</a:t>
            </a:r>
            <a:r>
              <a:rPr lang="tr-TR" sz="2000" dirty="0" smtClean="0"/>
              <a:t> by the 8th line and execution continues by the 9th </a:t>
            </a:r>
            <a:r>
              <a:rPr lang="tr-TR" sz="2000" dirty="0" err="1" smtClean="0"/>
              <a:t>line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r>
              <a:rPr lang="tr-TR" sz="2000" dirty="0" smtClean="0"/>
              <a:t>Output of the program is:</a:t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	</a:t>
            </a:r>
            <a:r>
              <a:rPr lang="tr-TR" sz="2000" i="1" dirty="0" err="1" smtClean="0"/>
              <a:t>Exception</a:t>
            </a:r>
            <a:r>
              <a:rPr lang="tr-TR" sz="2000" i="1" dirty="0" smtClean="0"/>
              <a:t> </a:t>
            </a:r>
            <a:r>
              <a:rPr lang="tr-TR" sz="2000" i="1" dirty="0"/>
              <a:t>occurred and handled!</a:t>
            </a:r>
            <a:endParaRPr lang="tr-TR" sz="2000" i="1" dirty="0" smtClean="0"/>
          </a:p>
          <a:p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29601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Let’s visualize it!</a:t>
            </a:r>
            <a:endParaRPr lang="tr-T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61255" y="1219200"/>
            <a:ext cx="77914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b="1" dirty="0" smtClean="0"/>
              <a:t>public class ExceptionExample {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  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try {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    </a:t>
            </a:r>
            <a:r>
              <a:rPr lang="tr-TR" b="1" dirty="0" smtClean="0"/>
              <a:t>int dividend = 5;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          int divisor = 0;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          </a:t>
            </a:r>
            <a:r>
              <a:rPr lang="en-US" b="1" dirty="0" err="1" smtClean="0"/>
              <a:t>int</a:t>
            </a:r>
            <a:r>
              <a:rPr lang="en-US" b="1" dirty="0" smtClean="0"/>
              <a:t> division = dividend / divisor;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          System.out.println(" Result: " + division);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} catch (Exception e) {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    System.out.println (" Exception occurred! " );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   }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/>
              <a:t>}</a:t>
            </a:r>
          </a:p>
          <a:p>
            <a:pPr marL="0" indent="0">
              <a:buFont typeface="Wingdings 2" charset="2"/>
              <a:buNone/>
            </a:pP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5191" y="1233760"/>
            <a:ext cx="504056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2-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3-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4-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5-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6-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7-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8-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9-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10-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11-</a:t>
            </a:r>
          </a:p>
          <a:p>
            <a:pPr marL="0" indent="0" algn="r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12-</a:t>
            </a:r>
          </a:p>
          <a:p>
            <a:pPr marL="0" indent="0" algn="r">
              <a:buFont typeface="Wingdings 2" charset="2"/>
              <a:buNone/>
            </a:pPr>
            <a:endParaRPr lang="tr-TR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203579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0070C0"/>
                </a:solidFill>
              </a:rPr>
              <a:t>1. An exception is thrown by JVM</a:t>
            </a:r>
            <a:endParaRPr lang="tr-TR" sz="2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734018" y="2348880"/>
            <a:ext cx="122937" cy="9767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3275856" y="3325634"/>
            <a:ext cx="2520280" cy="61136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52120" y="2571842"/>
            <a:ext cx="648072" cy="648072"/>
          </a:xfrm>
          <a:prstGeom prst="ellipse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7782" y="2578188"/>
            <a:ext cx="19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Exception object is created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 bwMode="auto">
          <a:xfrm rot="5400000">
            <a:off x="1039346" y="3995625"/>
            <a:ext cx="949816" cy="221200"/>
          </a:xfrm>
          <a:prstGeom prst="curvedConnector3">
            <a:avLst>
              <a:gd name="adj1" fmla="val -228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338794" y="537321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0070C0"/>
                </a:solidFill>
              </a:rPr>
              <a:t>2</a:t>
            </a:r>
            <a:r>
              <a:rPr lang="tr-TR" sz="2400" dirty="0" smtClean="0">
                <a:solidFill>
                  <a:srgbClr val="0070C0"/>
                </a:solidFill>
              </a:rPr>
              <a:t>. Execution stops at the exception line and diverges to the following catch block</a:t>
            </a:r>
            <a:endParaRPr lang="tr-TR" sz="24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464741" y="3963892"/>
            <a:ext cx="1899205" cy="178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Elbow Connector 36"/>
          <p:cNvCxnSpPr>
            <a:endCxn id="10" idx="4"/>
          </p:cNvCxnSpPr>
          <p:nvPr/>
        </p:nvCxnSpPr>
        <p:spPr bwMode="auto">
          <a:xfrm flipV="1">
            <a:off x="3923928" y="3219914"/>
            <a:ext cx="2052228" cy="1361219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976156" y="4234786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e is a reference to the exception object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3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/>
      <p:bldP spid="3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try and catch statement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b="1" dirty="0"/>
              <a:t>catch</a:t>
            </a:r>
            <a:r>
              <a:rPr lang="en-US" dirty="0"/>
              <a:t> clause is restricted to those statements specified by the immediately preceding </a:t>
            </a:r>
            <a:r>
              <a:rPr lang="en-US" b="1" dirty="0"/>
              <a:t>try</a:t>
            </a:r>
            <a:r>
              <a:rPr lang="en-US" dirty="0"/>
              <a:t> statement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catch</a:t>
            </a:r>
            <a:r>
              <a:rPr lang="en-US" dirty="0"/>
              <a:t> statement cannot catch an exception thrown by another </a:t>
            </a:r>
            <a:r>
              <a:rPr lang="en-US" b="1" dirty="0"/>
              <a:t>try</a:t>
            </a:r>
            <a:r>
              <a:rPr lang="en-US" dirty="0"/>
              <a:t> statement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 statements that are protected by the </a:t>
            </a:r>
            <a:r>
              <a:rPr lang="en-US" b="1" dirty="0"/>
              <a:t>try</a:t>
            </a:r>
            <a:r>
              <a:rPr lang="en-US" dirty="0"/>
              <a:t> must be surrounded by curly braces.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49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Are there many exceptions in Java?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Yes</a:t>
            </a:r>
            <a:r>
              <a:rPr lang="tr-TR" dirty="0" smtClean="0"/>
              <a:t>! Check the Java API Documentation at </a:t>
            </a: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docs.oracle.com/javase/8/docs/api/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sz="1800" dirty="0" smtClean="0">
                <a:latin typeface="Consolas"/>
                <a:cs typeface="Consolas"/>
              </a:rPr>
              <a:t>java.lang.Exception</a:t>
            </a:r>
            <a:r>
              <a:rPr lang="tr-TR" dirty="0" smtClean="0"/>
              <a:t> is the base class of the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hierarchy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There are many direct and indirect subclasses of java.lang.Exception</a:t>
            </a:r>
            <a:r>
              <a:rPr lang="tr-TR" dirty="0"/>
              <a:t>,</a:t>
            </a:r>
            <a:r>
              <a:rPr lang="tr-TR" dirty="0" smtClean="0"/>
              <a:t> for example</a:t>
            </a:r>
          </a:p>
          <a:p>
            <a:pPr lvl="1"/>
            <a:r>
              <a:rPr lang="tr-TR" sz="1800" dirty="0" smtClean="0">
                <a:latin typeface="Consolas"/>
                <a:cs typeface="Consolas"/>
              </a:rPr>
              <a:t>java.lang.ArithmeticException</a:t>
            </a:r>
          </a:p>
          <a:p>
            <a:pPr lvl="1"/>
            <a:r>
              <a:rPr lang="tr-TR" sz="1800" dirty="0" smtClean="0">
                <a:latin typeface="Consolas"/>
                <a:cs typeface="Consolas"/>
              </a:rPr>
              <a:t>java.lang.ArrayIndexOutOfBoundsException</a:t>
            </a:r>
            <a:endParaRPr lang="tr-TR" sz="1800" dirty="0">
              <a:latin typeface="Consolas"/>
              <a:cs typeface="Consolas"/>
            </a:endParaRPr>
          </a:p>
          <a:p>
            <a:pPr lvl="1"/>
            <a:r>
              <a:rPr lang="tr-TR" sz="1800" dirty="0" smtClean="0">
                <a:latin typeface="Consolas"/>
                <a:cs typeface="Consolas"/>
              </a:rPr>
              <a:t>java.lang.NullPointerException</a:t>
            </a:r>
            <a:endParaRPr lang="tr-TR" sz="1800" dirty="0">
              <a:latin typeface="Consolas"/>
              <a:cs typeface="Consolas"/>
            </a:endParaRPr>
          </a:p>
          <a:p>
            <a:pPr lvl="1"/>
            <a:r>
              <a:rPr lang="tr-TR" sz="1800" dirty="0" smtClean="0">
                <a:latin typeface="Consolas"/>
                <a:cs typeface="Consolas"/>
              </a:rPr>
              <a:t>java.io.IOException</a:t>
            </a:r>
            <a:endParaRPr lang="tr-TR" sz="1800" dirty="0">
              <a:latin typeface="Consolas"/>
              <a:cs typeface="Consolas"/>
            </a:endParaRPr>
          </a:p>
          <a:p>
            <a:pPr lvl="1"/>
            <a:r>
              <a:rPr lang="tr-TR" sz="1800" dirty="0" err="1" smtClean="0">
                <a:latin typeface="Consolas"/>
                <a:cs typeface="Consolas"/>
              </a:rPr>
              <a:t>java.io.FileNotFoundException</a:t>
            </a:r>
            <a:r>
              <a:rPr lang="tr-TR" sz="1800" dirty="0" smtClean="0">
                <a:latin typeface="Consolas"/>
                <a:cs typeface="Consolas"/>
              </a:rPr>
              <a:t/>
            </a:r>
            <a:br>
              <a:rPr lang="tr-TR" sz="1800" dirty="0" smtClean="0">
                <a:latin typeface="Consolas"/>
                <a:cs typeface="Consolas"/>
              </a:rPr>
            </a:br>
            <a:endParaRPr lang="tr-TR" sz="1800" dirty="0" smtClean="0">
              <a:latin typeface="Consolas"/>
              <a:cs typeface="Consolas"/>
            </a:endParaRPr>
          </a:p>
          <a:p>
            <a:r>
              <a:rPr lang="tr-TR" dirty="0" smtClean="0"/>
              <a:t>We can also write custom exception classes</a:t>
            </a:r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8944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68" y="45550"/>
            <a:ext cx="8305800" cy="1092200"/>
          </a:xfrm>
          <a:ln>
            <a:noFill/>
          </a:ln>
        </p:spPr>
        <p:txBody>
          <a:bodyPr/>
          <a:lstStyle/>
          <a:p>
            <a:r>
              <a:rPr lang="tr-TR" dirty="0" smtClean="0"/>
              <a:t>Hierarchy of Exception Classes in Java</a:t>
            </a:r>
            <a:endParaRPr lang="tr-TR" dirty="0"/>
          </a:p>
        </p:txBody>
      </p:sp>
      <p:cxnSp>
        <p:nvCxnSpPr>
          <p:cNvPr id="4" name="AutoShape 2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981868" y="3823618"/>
            <a:ext cx="296863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0668" y="3664868"/>
            <a:ext cx="700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Object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29718" y="4963443"/>
            <a:ext cx="596900" cy="3159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/>
              <a:t>Error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9843" y="3664868"/>
            <a:ext cx="989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i="1" dirty="0" err="1"/>
              <a:t>Throwable</a:t>
            </a:r>
            <a:endParaRPr lang="en-US" sz="1200" b="1" i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829718" y="2251993"/>
            <a:ext cx="954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Exception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18793" y="4317330"/>
            <a:ext cx="1173163" cy="315913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LinkageError</a:t>
            </a:r>
            <a:endParaRPr lang="en-US" sz="1200" b="1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350856" y="4730080"/>
            <a:ext cx="1667838" cy="306467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 smtClean="0"/>
              <a:t>VirtualMach</a:t>
            </a:r>
            <a:r>
              <a:rPr lang="tr-TR" sz="1200" b="1" dirty="0" smtClean="0"/>
              <a:t>i</a:t>
            </a:r>
            <a:r>
              <a:rPr lang="en-US" sz="1200" b="1" dirty="0" err="1" smtClean="0"/>
              <a:t>neError</a:t>
            </a:r>
            <a:endParaRPr lang="en-US" sz="1200" b="1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318793" y="1694780"/>
            <a:ext cx="2081213" cy="315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ClassNotFoundException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318793" y="2121818"/>
            <a:ext cx="239553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CloneNotSupportedException</a:t>
            </a:r>
            <a:endParaRPr lang="en-US" sz="1200" b="1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318793" y="2547268"/>
            <a:ext cx="1116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IOException</a:t>
            </a:r>
          </a:p>
        </p:txBody>
      </p:sp>
      <p:cxnSp>
        <p:nvCxnSpPr>
          <p:cNvPr id="14" name="AutoShape 12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289968" y="3823618"/>
            <a:ext cx="528638" cy="12985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10" idx="1"/>
            <a:endCxn id="6" idx="3"/>
          </p:cNvCxnSpPr>
          <p:nvPr/>
        </p:nvCxnSpPr>
        <p:spPr bwMode="auto">
          <a:xfrm rot="10800000" flipV="1">
            <a:off x="3426618" y="4883313"/>
            <a:ext cx="924238" cy="238085"/>
          </a:xfrm>
          <a:prstGeom prst="bentConnector3">
            <a:avLst>
              <a:gd name="adj1" fmla="val 509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12" idx="1"/>
            <a:endCxn id="8" idx="3"/>
          </p:cNvCxnSpPr>
          <p:nvPr/>
        </p:nvCxnSpPr>
        <p:spPr bwMode="auto">
          <a:xfrm rot="10800000" flipV="1">
            <a:off x="3794918" y="2280568"/>
            <a:ext cx="512763" cy="1301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25" idx="1"/>
            <a:endCxn id="6" idx="3"/>
          </p:cNvCxnSpPr>
          <p:nvPr/>
        </p:nvCxnSpPr>
        <p:spPr bwMode="auto">
          <a:xfrm rot="10800000">
            <a:off x="3437731" y="5122193"/>
            <a:ext cx="869950" cy="2032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9" idx="1"/>
            <a:endCxn id="6" idx="3"/>
          </p:cNvCxnSpPr>
          <p:nvPr/>
        </p:nvCxnSpPr>
        <p:spPr bwMode="auto">
          <a:xfrm rot="10800000" flipV="1">
            <a:off x="3437731" y="4476080"/>
            <a:ext cx="869950" cy="64611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26" idx="1"/>
            <a:endCxn id="6" idx="3"/>
          </p:cNvCxnSpPr>
          <p:nvPr/>
        </p:nvCxnSpPr>
        <p:spPr bwMode="auto">
          <a:xfrm rot="10800000">
            <a:off x="3437731" y="5122193"/>
            <a:ext cx="881062" cy="658812"/>
          </a:xfrm>
          <a:prstGeom prst="bentConnector3">
            <a:avLst>
              <a:gd name="adj1" fmla="val 506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1"/>
            <a:endCxn id="8" idx="3"/>
          </p:cNvCxnSpPr>
          <p:nvPr/>
        </p:nvCxnSpPr>
        <p:spPr bwMode="auto">
          <a:xfrm rot="10800000" flipV="1">
            <a:off x="3794918" y="1853530"/>
            <a:ext cx="512763" cy="557213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3" idx="1"/>
            <a:endCxn id="8" idx="3"/>
          </p:cNvCxnSpPr>
          <p:nvPr/>
        </p:nvCxnSpPr>
        <p:spPr bwMode="auto">
          <a:xfrm rot="10800000">
            <a:off x="3794918" y="2410743"/>
            <a:ext cx="512763" cy="2952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35" idx="1"/>
            <a:endCxn id="28" idx="3"/>
          </p:cNvCxnSpPr>
          <p:nvPr/>
        </p:nvCxnSpPr>
        <p:spPr bwMode="auto">
          <a:xfrm rot="10800000" flipV="1">
            <a:off x="5876064" y="2948152"/>
            <a:ext cx="648027" cy="5969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36" idx="1"/>
            <a:endCxn id="28" idx="3"/>
          </p:cNvCxnSpPr>
          <p:nvPr/>
        </p:nvCxnSpPr>
        <p:spPr bwMode="auto">
          <a:xfrm rot="10800000" flipV="1">
            <a:off x="5876064" y="3368798"/>
            <a:ext cx="643005" cy="17625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stCxn id="8" idx="1"/>
            <a:endCxn id="7" idx="3"/>
          </p:cNvCxnSpPr>
          <p:nvPr/>
        </p:nvCxnSpPr>
        <p:spPr bwMode="auto">
          <a:xfrm rot="10800000" flipV="1">
            <a:off x="2289968" y="2410743"/>
            <a:ext cx="528638" cy="14128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318793" y="5166643"/>
            <a:ext cx="944563" cy="3159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AWTError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318793" y="5612730"/>
            <a:ext cx="387350" cy="3365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318793" y="2969543"/>
            <a:ext cx="1301750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AWTException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325210" y="3391818"/>
            <a:ext cx="1550853" cy="306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" charset="0"/>
              </a:rPr>
              <a:t>RuntimeException</a:t>
            </a:r>
            <a:endParaRPr lang="en-US" sz="1200" b="1" dirty="0">
              <a:latin typeface="Arial" charset="0"/>
            </a:endParaRPr>
          </a:p>
        </p:txBody>
      </p:sp>
      <p:cxnSp>
        <p:nvCxnSpPr>
          <p:cNvPr id="29" name="AutoShape 27"/>
          <p:cNvCxnSpPr>
            <a:cxnSpLocks noChangeShapeType="1"/>
            <a:stCxn id="40" idx="1"/>
            <a:endCxn id="28" idx="3"/>
          </p:cNvCxnSpPr>
          <p:nvPr/>
        </p:nvCxnSpPr>
        <p:spPr bwMode="auto">
          <a:xfrm rot="10800000">
            <a:off x="5876064" y="3545053"/>
            <a:ext cx="643005" cy="73338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  <a:stCxn id="37" idx="1"/>
            <a:endCxn id="28" idx="3"/>
          </p:cNvCxnSpPr>
          <p:nvPr/>
        </p:nvCxnSpPr>
        <p:spPr bwMode="auto">
          <a:xfrm rot="10800000">
            <a:off x="5876064" y="3545053"/>
            <a:ext cx="643005" cy="25713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318793" y="3828380"/>
            <a:ext cx="387350" cy="3365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cxnSp>
        <p:nvCxnSpPr>
          <p:cNvPr id="32" name="AutoShape 30"/>
          <p:cNvCxnSpPr>
            <a:cxnSpLocks noChangeShapeType="1"/>
            <a:stCxn id="27" idx="1"/>
            <a:endCxn id="8" idx="3"/>
          </p:cNvCxnSpPr>
          <p:nvPr/>
        </p:nvCxnSpPr>
        <p:spPr bwMode="auto">
          <a:xfrm rot="10800000">
            <a:off x="3794918" y="2410743"/>
            <a:ext cx="512763" cy="717550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  <a:stCxn id="28" idx="1"/>
            <a:endCxn id="8" idx="3"/>
          </p:cNvCxnSpPr>
          <p:nvPr/>
        </p:nvCxnSpPr>
        <p:spPr bwMode="auto">
          <a:xfrm rot="10800000">
            <a:off x="3783806" y="2409950"/>
            <a:ext cx="541404" cy="113510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  <a:stCxn id="31" idx="1"/>
            <a:endCxn id="8" idx="3"/>
          </p:cNvCxnSpPr>
          <p:nvPr/>
        </p:nvCxnSpPr>
        <p:spPr bwMode="auto">
          <a:xfrm rot="10800000">
            <a:off x="3794918" y="2410743"/>
            <a:ext cx="523875" cy="1585912"/>
          </a:xfrm>
          <a:prstGeom prst="bentConnector3">
            <a:avLst>
              <a:gd name="adj1" fmla="val 5121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6524090" y="2794918"/>
            <a:ext cx="1696518" cy="306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" charset="0"/>
              </a:rPr>
              <a:t>ArithmeticException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6519068" y="3210843"/>
            <a:ext cx="1768475" cy="3159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NullPointerException</a:t>
            </a:r>
            <a:endParaRPr lang="en-US" sz="1200" b="1" dirty="0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6519068" y="3644230"/>
            <a:ext cx="2354263" cy="315913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IndexOutOfBoundsException</a:t>
            </a: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6519068" y="4120480"/>
            <a:ext cx="2122488" cy="315913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NoSuchElementException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519068" y="4577680"/>
            <a:ext cx="387350" cy="3365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cxnSp>
        <p:nvCxnSpPr>
          <p:cNvPr id="42" name="AutoShape 40"/>
          <p:cNvCxnSpPr>
            <a:cxnSpLocks noChangeShapeType="1"/>
            <a:stCxn id="41" idx="1"/>
            <a:endCxn id="28" idx="3"/>
          </p:cNvCxnSpPr>
          <p:nvPr/>
        </p:nvCxnSpPr>
        <p:spPr bwMode="auto">
          <a:xfrm rot="10800000">
            <a:off x="5876064" y="3545053"/>
            <a:ext cx="643005" cy="120090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Freeform 45"/>
          <p:cNvSpPr/>
          <p:nvPr/>
        </p:nvSpPr>
        <p:spPr>
          <a:xfrm>
            <a:off x="3538330" y="1162366"/>
            <a:ext cx="1152940" cy="110818"/>
          </a:xfrm>
          <a:custGeom>
            <a:avLst/>
            <a:gdLst>
              <a:gd name="connsiteX0" fmla="*/ 1152940 w 1152940"/>
              <a:gd name="connsiteY0" fmla="*/ 20391 h 110818"/>
              <a:gd name="connsiteX1" fmla="*/ 655983 w 1152940"/>
              <a:gd name="connsiteY1" fmla="*/ 30330 h 110818"/>
              <a:gd name="connsiteX2" fmla="*/ 566531 w 1152940"/>
              <a:gd name="connsiteY2" fmla="*/ 40269 h 110818"/>
              <a:gd name="connsiteX3" fmla="*/ 427383 w 1152940"/>
              <a:gd name="connsiteY3" fmla="*/ 50208 h 110818"/>
              <a:gd name="connsiteX4" fmla="*/ 288235 w 1152940"/>
              <a:gd name="connsiteY4" fmla="*/ 70086 h 110818"/>
              <a:gd name="connsiteX5" fmla="*/ 149087 w 1152940"/>
              <a:gd name="connsiteY5" fmla="*/ 89964 h 110818"/>
              <a:gd name="connsiteX6" fmla="*/ 89453 w 1152940"/>
              <a:gd name="connsiteY6" fmla="*/ 99904 h 110818"/>
              <a:gd name="connsiteX7" fmla="*/ 59635 w 1152940"/>
              <a:gd name="connsiteY7" fmla="*/ 109843 h 110818"/>
              <a:gd name="connsiteX8" fmla="*/ 0 w 1152940"/>
              <a:gd name="connsiteY8" fmla="*/ 109843 h 1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0" h="110818">
                <a:moveTo>
                  <a:pt x="1152940" y="20391"/>
                </a:moveTo>
                <a:cubicBezTo>
                  <a:pt x="959192" y="-18362"/>
                  <a:pt x="1099943" y="5665"/>
                  <a:pt x="655983" y="30330"/>
                </a:cubicBezTo>
                <a:cubicBezTo>
                  <a:pt x="626028" y="31994"/>
                  <a:pt x="596419" y="37670"/>
                  <a:pt x="566531" y="40269"/>
                </a:cubicBezTo>
                <a:cubicBezTo>
                  <a:pt x="520205" y="44297"/>
                  <a:pt x="473766" y="46895"/>
                  <a:pt x="427383" y="50208"/>
                </a:cubicBezTo>
                <a:cubicBezTo>
                  <a:pt x="358174" y="73278"/>
                  <a:pt x="424331" y="53755"/>
                  <a:pt x="288235" y="70086"/>
                </a:cubicBezTo>
                <a:cubicBezTo>
                  <a:pt x="241715" y="75668"/>
                  <a:pt x="195303" y="82261"/>
                  <a:pt x="149087" y="89964"/>
                </a:cubicBezTo>
                <a:cubicBezTo>
                  <a:pt x="129209" y="93277"/>
                  <a:pt x="109125" y="95532"/>
                  <a:pt x="89453" y="99904"/>
                </a:cubicBezTo>
                <a:cubicBezTo>
                  <a:pt x="79226" y="102177"/>
                  <a:pt x="70048" y="108686"/>
                  <a:pt x="59635" y="109843"/>
                </a:cubicBezTo>
                <a:cubicBezTo>
                  <a:pt x="39878" y="112038"/>
                  <a:pt x="19878" y="109843"/>
                  <a:pt x="0" y="10984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9632" y="1268760"/>
            <a:ext cx="31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Exceptions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handled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by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developers</a:t>
            </a:r>
            <a:r>
              <a:rPr lang="tr-TR" b="1" dirty="0" smtClean="0">
                <a:solidFill>
                  <a:srgbClr val="FF0000"/>
                </a:solidFill>
              </a:rPr>
              <a:t>.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5445224"/>
            <a:ext cx="311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0080FF"/>
                </a:solidFill>
              </a:rPr>
              <a:t>I</a:t>
            </a:r>
            <a:r>
              <a:rPr lang="tr-TR" b="1" dirty="0" err="1" smtClean="0">
                <a:solidFill>
                  <a:srgbClr val="0080FF"/>
                </a:solidFill>
              </a:rPr>
              <a:t>nternal</a:t>
            </a:r>
            <a:r>
              <a:rPr lang="tr-TR" b="1" dirty="0" smtClean="0">
                <a:solidFill>
                  <a:srgbClr val="0080FF"/>
                </a:solidFill>
              </a:rPr>
              <a:t> errors of JVM. Developers «should not» handle them</a:t>
            </a:r>
            <a:endParaRPr lang="tr-TR" b="1" dirty="0">
              <a:solidFill>
                <a:srgbClr val="008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74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 catch clauses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t</a:t>
            </a:r>
            <a:r>
              <a:rPr lang="tr-TR" dirty="0" smtClean="0"/>
              <a:t> is possible that more than one exception can be thrown in a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tr-TR" dirty="0" smtClean="0"/>
              <a:t>can </a:t>
            </a:r>
            <a:r>
              <a:rPr lang="en-US" dirty="0" smtClean="0"/>
              <a:t>use </a:t>
            </a:r>
            <a:r>
              <a:rPr lang="en-US" dirty="0"/>
              <a:t>multiple </a:t>
            </a:r>
            <a:r>
              <a:rPr lang="en-US" b="1" dirty="0"/>
              <a:t>catch </a:t>
            </a:r>
            <a:r>
              <a:rPr lang="en-US" dirty="0" smtClean="0"/>
              <a:t>clauses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When </a:t>
            </a:r>
            <a:r>
              <a:rPr lang="tr-TR" dirty="0" smtClean="0"/>
              <a:t>an </a:t>
            </a:r>
            <a:r>
              <a:rPr lang="en-US" dirty="0" smtClean="0"/>
              <a:t>exception </a:t>
            </a:r>
            <a:r>
              <a:rPr lang="en-US" dirty="0"/>
              <a:t>is thrown, each </a:t>
            </a:r>
            <a:r>
              <a:rPr lang="en-US" b="1" dirty="0"/>
              <a:t>catch </a:t>
            </a:r>
            <a:r>
              <a:rPr lang="en-US" dirty="0"/>
              <a:t>statement is inspected in order, and the first one whose type </a:t>
            </a:r>
            <a:r>
              <a:rPr lang="en-US" i="1" dirty="0" smtClean="0"/>
              <a:t>matches</a:t>
            </a:r>
            <a:r>
              <a:rPr lang="tr-TR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of the exception is </a:t>
            </a:r>
            <a:r>
              <a:rPr lang="en-US" dirty="0" smtClean="0"/>
              <a:t>executed</a:t>
            </a:r>
            <a:r>
              <a:rPr lang="tr-TR" dirty="0" smtClean="0"/>
              <a:t>. </a:t>
            </a:r>
          </a:p>
          <a:p>
            <a:pPr lvl="1"/>
            <a:r>
              <a:rPr lang="tr-TR" dirty="0" smtClean="0"/>
              <a:t>Type matching means that the exception thrown must be an object of the same class or a sub-class of the declared class in the </a:t>
            </a:r>
            <a:r>
              <a:rPr lang="tr-TR" b="1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  <a:p>
            <a:r>
              <a:rPr lang="en-US" dirty="0"/>
              <a:t>After one </a:t>
            </a:r>
            <a:r>
              <a:rPr lang="en-US" b="1" dirty="0"/>
              <a:t>catch </a:t>
            </a:r>
            <a:r>
              <a:rPr lang="en-US" dirty="0"/>
              <a:t>statement executes, the others are </a:t>
            </a:r>
            <a:r>
              <a:rPr lang="en-US" dirty="0" smtClean="0"/>
              <a:t>bypassed.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28805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What is an exception?</a:t>
            </a:r>
          </a:p>
          <a:p>
            <a:r>
              <a:rPr lang="tr-TR" dirty="0" smtClean="0"/>
              <a:t>What is exception handling?</a:t>
            </a:r>
          </a:p>
          <a:p>
            <a:r>
              <a:rPr lang="tr-TR" dirty="0" smtClean="0"/>
              <a:t>Keywords of exception handling</a:t>
            </a:r>
          </a:p>
          <a:p>
            <a:pPr lvl="1"/>
            <a:r>
              <a:rPr lang="tr-TR" dirty="0" smtClean="0"/>
              <a:t>try</a:t>
            </a:r>
          </a:p>
          <a:p>
            <a:pPr lvl="1"/>
            <a:r>
              <a:rPr lang="tr-TR" dirty="0" smtClean="0"/>
              <a:t>catch</a:t>
            </a:r>
          </a:p>
          <a:p>
            <a:pPr lvl="1"/>
            <a:r>
              <a:rPr lang="tr-TR" dirty="0" smtClean="0"/>
              <a:t>finally</a:t>
            </a:r>
          </a:p>
          <a:p>
            <a:r>
              <a:rPr lang="tr-TR" dirty="0" smtClean="0"/>
              <a:t>Throwing exceptions</a:t>
            </a:r>
          </a:p>
          <a:p>
            <a:pPr lvl="1"/>
            <a:r>
              <a:rPr lang="tr-TR" dirty="0" smtClean="0"/>
              <a:t>throw</a:t>
            </a:r>
          </a:p>
          <a:p>
            <a:pPr lvl="1"/>
            <a:r>
              <a:rPr lang="tr-TR" dirty="0" smtClean="0"/>
              <a:t>Custom exception classes</a:t>
            </a:r>
          </a:p>
          <a:p>
            <a:r>
              <a:rPr lang="tr-TR" dirty="0" smtClean="0"/>
              <a:t>Getting data from an exception object</a:t>
            </a:r>
          </a:p>
          <a:p>
            <a:r>
              <a:rPr lang="tr-TR" dirty="0" smtClean="0"/>
              <a:t>Checked and unchecked exceptions</a:t>
            </a:r>
          </a:p>
          <a:p>
            <a:pPr lvl="1"/>
            <a:r>
              <a:rPr lang="tr-TR" dirty="0" smtClean="0"/>
              <a:t>throws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657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 catch statement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try 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    System.out.print</a:t>
            </a:r>
            <a:r>
              <a:rPr lang="tr-TR" dirty="0"/>
              <a:t>("Give me an integer: ");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 = (new Scanner(System.in)).</a:t>
            </a:r>
            <a:r>
              <a:rPr lang="en-US" dirty="0" err="1"/>
              <a:t>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("10 / " + number + " is: " + </a:t>
            </a:r>
            <a:r>
              <a:rPr lang="tr-TR" dirty="0" smtClean="0"/>
              <a:t>(</a:t>
            </a:r>
            <a:r>
              <a:rPr lang="en-US" dirty="0" smtClean="0"/>
              <a:t>10 </a:t>
            </a:r>
            <a:r>
              <a:rPr lang="en-US" dirty="0"/>
              <a:t>/ </a:t>
            </a:r>
            <a:r>
              <a:rPr lang="en-US" dirty="0" smtClean="0"/>
              <a:t>number</a:t>
            </a:r>
            <a:r>
              <a:rPr lang="tr-TR" dirty="0" smtClean="0"/>
              <a:t>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array[] = new </a:t>
            </a:r>
            <a:r>
              <a:rPr lang="en-US" dirty="0" err="1"/>
              <a:t>int</a:t>
            </a:r>
            <a:r>
              <a:rPr lang="en-US" dirty="0"/>
              <a:t>[]{1, 2, 3, 4, 5};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/>
              <a:t>System.out.println("array[" + number + "]: " + array[number</a:t>
            </a:r>
            <a:r>
              <a:rPr lang="tr-TR" dirty="0" smtClean="0"/>
              <a:t>]);</a:t>
            </a:r>
          </a:p>
          <a:p>
            <a:pPr marL="0" indent="0">
              <a:buNone/>
            </a:pPr>
            <a:r>
              <a:rPr lang="tr-TR" dirty="0" smtClean="0"/>
              <a:t>}  </a:t>
            </a:r>
          </a:p>
          <a:p>
            <a:pPr marL="0" indent="0">
              <a:buNone/>
            </a:pPr>
            <a:r>
              <a:rPr lang="tr-TR" dirty="0" smtClean="0"/>
              <a:t>catch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ArithmeticException e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("Division by zero is not possible!");</a:t>
            </a:r>
          </a:p>
          <a:p>
            <a:pPr marL="0" indent="0">
              <a:buNone/>
            </a:pPr>
            <a:r>
              <a:rPr lang="tr-TR" dirty="0" smtClean="0"/>
              <a:t>}  </a:t>
            </a:r>
          </a:p>
          <a:p>
            <a:pPr marL="0" indent="0">
              <a:buNone/>
            </a:pPr>
            <a:r>
              <a:rPr lang="tr-TR" dirty="0" smtClean="0"/>
              <a:t>catch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ArrayIndexOutOfBoundsException e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("Number is </a:t>
            </a:r>
            <a:r>
              <a:rPr lang="en-US" dirty="0" smtClean="0"/>
              <a:t>out</a:t>
            </a:r>
            <a:r>
              <a:rPr lang="tr-TR" dirty="0" smtClean="0"/>
              <a:t> of</a:t>
            </a:r>
            <a:r>
              <a:rPr lang="en-US" dirty="0" smtClean="0"/>
              <a:t> </a:t>
            </a:r>
            <a:r>
              <a:rPr lang="en-US" dirty="0"/>
              <a:t>the array!");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7355215" y="1638092"/>
            <a:ext cx="0" cy="782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566927" y="12687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ArithmeticException may occur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30" idx="3"/>
          </p:cNvCxnSpPr>
          <p:nvPr/>
        </p:nvCxnSpPr>
        <p:spPr bwMode="auto">
          <a:xfrm flipH="1">
            <a:off x="6228184" y="3907159"/>
            <a:ext cx="431934" cy="210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372200" y="2486912"/>
            <a:ext cx="1966030" cy="61206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6602" y="4019743"/>
            <a:ext cx="351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ArrayIndexOutOfBoundsException 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may occur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72200" y="3384726"/>
            <a:ext cx="1966030" cy="61206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16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22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Multiple catch statement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1st scenario: Assume that user enters value 2. What is the output of the program?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2nd scenario</a:t>
            </a:r>
            <a:r>
              <a:rPr lang="tr-TR" dirty="0"/>
              <a:t>: Assume that user enters value </a:t>
            </a:r>
            <a:r>
              <a:rPr lang="tr-TR" dirty="0" smtClean="0"/>
              <a:t>5. </a:t>
            </a:r>
            <a:r>
              <a:rPr lang="tr-TR" dirty="0"/>
              <a:t>What is the output of the program?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3rd </a:t>
            </a:r>
            <a:r>
              <a:rPr lang="tr-TR" dirty="0"/>
              <a:t>scenario: Assume that user enters value </a:t>
            </a:r>
            <a:r>
              <a:rPr lang="tr-TR" dirty="0" smtClean="0"/>
              <a:t>0. </a:t>
            </a:r>
            <a:r>
              <a:rPr lang="tr-TR" dirty="0"/>
              <a:t>What is the output of the program?</a:t>
            </a:r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427984" y="1700808"/>
            <a:ext cx="3024336" cy="100811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2000" dirty="0"/>
              <a:t>Give me an integer: 2</a:t>
            </a:r>
          </a:p>
          <a:p>
            <a:r>
              <a:rPr lang="tr-TR" sz="2000" dirty="0"/>
              <a:t>10 / 2 is: 5</a:t>
            </a:r>
          </a:p>
          <a:p>
            <a:r>
              <a:rPr lang="tr-TR" sz="2000" dirty="0"/>
              <a:t>array[2] is: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27984" y="3356992"/>
            <a:ext cx="3456384" cy="100811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2000" dirty="0"/>
              <a:t>Give me an integer: </a:t>
            </a:r>
            <a:r>
              <a:rPr lang="tr-TR" sz="2000" dirty="0" smtClean="0"/>
              <a:t>5</a:t>
            </a:r>
            <a:endParaRPr lang="tr-TR" sz="2000" dirty="0"/>
          </a:p>
          <a:p>
            <a:r>
              <a:rPr lang="tr-TR" sz="2000" dirty="0"/>
              <a:t>10 / </a:t>
            </a:r>
            <a:r>
              <a:rPr lang="tr-TR" sz="2000" dirty="0" smtClean="0"/>
              <a:t>5 </a:t>
            </a:r>
            <a:r>
              <a:rPr lang="tr-TR" sz="2000" dirty="0"/>
              <a:t>is: </a:t>
            </a:r>
            <a:r>
              <a:rPr lang="tr-TR" sz="2000" dirty="0" smtClean="0"/>
              <a:t>2</a:t>
            </a:r>
            <a:endParaRPr lang="tr-TR" sz="2000" dirty="0"/>
          </a:p>
          <a:p>
            <a:r>
              <a:rPr lang="en-US" sz="2000" dirty="0"/>
              <a:t>Number is out of the array!</a:t>
            </a:r>
            <a:endParaRPr lang="tr-TR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401818" y="5301208"/>
            <a:ext cx="4274638" cy="100811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2000" dirty="0"/>
              <a:t>Give me an integer: </a:t>
            </a:r>
            <a:r>
              <a:rPr lang="tr-TR" sz="2000" dirty="0" smtClean="0"/>
              <a:t>0</a:t>
            </a:r>
            <a:endParaRPr lang="tr-TR" sz="2000" dirty="0"/>
          </a:p>
          <a:p>
            <a:r>
              <a:rPr lang="en-US" sz="2000" dirty="0"/>
              <a:t>Division by zero is not possible!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120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 catch clauses and inheritance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913656"/>
          </a:xfrm>
        </p:spPr>
        <p:txBody>
          <a:bodyPr/>
          <a:lstStyle/>
          <a:p>
            <a:r>
              <a:rPr lang="tr-TR" dirty="0" smtClean="0"/>
              <a:t>If there is inheritance between the exception classes which are written in catch clauses;</a:t>
            </a:r>
          </a:p>
          <a:p>
            <a:pPr lvl="1"/>
            <a:r>
              <a:rPr lang="en-US" dirty="0" smtClean="0"/>
              <a:t>Exception </a:t>
            </a:r>
            <a:r>
              <a:rPr lang="en-US" dirty="0"/>
              <a:t>subclass must come before any of their </a:t>
            </a:r>
            <a:r>
              <a:rPr lang="en-US" dirty="0" err="1"/>
              <a:t>superclasses</a:t>
            </a:r>
            <a:endParaRPr lang="tr-TR" dirty="0"/>
          </a:p>
          <a:p>
            <a:pPr lvl="1"/>
            <a:r>
              <a:rPr lang="en-US" dirty="0"/>
              <a:t>A catch statement that uses a superclass will catch exceptions of that type </a:t>
            </a:r>
            <a:r>
              <a:rPr lang="en-US" b="1" dirty="0" smtClean="0"/>
              <a:t>plus any of its subclasses</a:t>
            </a:r>
            <a:r>
              <a:rPr lang="en-US" dirty="0" smtClean="0"/>
              <a:t>. </a:t>
            </a:r>
            <a:r>
              <a:rPr lang="en-US" dirty="0"/>
              <a:t>So, the subclass would never be </a:t>
            </a:r>
            <a:r>
              <a:rPr lang="en-US" dirty="0" smtClean="0"/>
              <a:t>reached if it comes </a:t>
            </a:r>
            <a:r>
              <a:rPr lang="en-US" dirty="0"/>
              <a:t>after its </a:t>
            </a:r>
            <a:r>
              <a:rPr lang="en-US" dirty="0" smtClean="0"/>
              <a:t>superclass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5576" y="3640764"/>
            <a:ext cx="3672408" cy="122839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catch (Exception e) {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catch (ArithmeticException e) {</a:t>
            </a:r>
          </a:p>
          <a:p>
            <a:r>
              <a:rPr lang="tr-TR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365779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Compile error! Second clause </a:t>
            </a:r>
            <a:r>
              <a:rPr lang="tr-TR" dirty="0" smtClean="0"/>
              <a:t>is </a:t>
            </a:r>
            <a:r>
              <a:rPr lang="tr-TR" dirty="0"/>
              <a:t>unnecessary, </a:t>
            </a:r>
            <a:r>
              <a:rPr lang="tr-TR" dirty="0" smtClean="0"/>
              <a:t>because first </a:t>
            </a:r>
            <a:r>
              <a:rPr lang="tr-TR" dirty="0"/>
              <a:t>clause will catch any </a:t>
            </a:r>
            <a:r>
              <a:rPr lang="tr-TR" dirty="0" smtClean="0"/>
              <a:t>exception!</a:t>
            </a:r>
            <a:endParaRPr lang="tr-TR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2483768" y="4869160"/>
            <a:ext cx="216024" cy="436308"/>
          </a:xfrm>
          <a:prstGeom prst="down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8416" y="5301208"/>
            <a:ext cx="3672408" cy="129614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catch </a:t>
            </a:r>
            <a:r>
              <a:rPr lang="tr-TR" dirty="0" smtClean="0"/>
              <a:t>(</a:t>
            </a:r>
            <a:r>
              <a:rPr lang="tr-TR" dirty="0"/>
              <a:t>Arithmetic</a:t>
            </a:r>
            <a:r>
              <a:rPr lang="tr-TR" dirty="0" smtClean="0"/>
              <a:t>Exception </a:t>
            </a:r>
            <a:r>
              <a:rPr lang="tr-TR" dirty="0"/>
              <a:t>e) {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catch </a:t>
            </a:r>
            <a:r>
              <a:rPr lang="tr-TR" dirty="0" smtClean="0"/>
              <a:t>(Exception </a:t>
            </a:r>
            <a:r>
              <a:rPr lang="tr-TR" dirty="0"/>
              <a:t>e) {</a:t>
            </a:r>
          </a:p>
          <a:p>
            <a:r>
              <a:rPr lang="tr-T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530120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It is OK now! Any exception other than an ArithmeticException will be </a:t>
            </a:r>
            <a:r>
              <a:rPr lang="tr-TR" dirty="0" err="1" smtClean="0"/>
              <a:t>caught</a:t>
            </a:r>
            <a:r>
              <a:rPr lang="tr-TR" dirty="0" smtClean="0"/>
              <a:t> by the second clause!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4692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More on multiple catch clauses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catch clauses </a:t>
            </a:r>
            <a:r>
              <a:rPr lang="tr-TR" dirty="0" smtClean="0"/>
              <a:t>give programmer the chance to take different actions for each exception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..., but a new catch clause for each possible exception will possibly make the code so complex</a:t>
            </a:r>
          </a:p>
          <a:p>
            <a:endParaRPr lang="tr-TR" dirty="0"/>
          </a:p>
          <a:p>
            <a:r>
              <a:rPr lang="tr-TR" b="1" dirty="0" smtClean="0">
                <a:solidFill>
                  <a:srgbClr val="FF2929"/>
                </a:solidFill>
              </a:rPr>
              <a:t>A single catch clause </a:t>
            </a:r>
            <a:r>
              <a:rPr lang="tr-TR" dirty="0" smtClean="0"/>
              <a:t>with the java.lang.Exception will catch any exception thrown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	..., but the programmer will not know which exception was thrown!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0" y="1601315"/>
            <a:ext cx="504056" cy="50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24944"/>
            <a:ext cx="537592" cy="537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49080"/>
            <a:ext cx="504056" cy="504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373216"/>
            <a:ext cx="537592" cy="537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8640"/>
            <a:ext cx="1080119" cy="10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Confused about multiple catch clauses?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62128"/>
          </a:xfrm>
        </p:spPr>
        <p:txBody>
          <a:bodyPr/>
          <a:lstStyle/>
          <a:p>
            <a:r>
              <a:rPr lang="tr-TR" dirty="0" smtClean="0"/>
              <a:t>Programmer </a:t>
            </a:r>
            <a:r>
              <a:rPr lang="tr-TR" dirty="0" err="1" smtClean="0"/>
              <a:t>decides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details of the exception handling strategy</a:t>
            </a:r>
          </a:p>
          <a:p>
            <a:pPr lvl="1"/>
            <a:r>
              <a:rPr lang="tr-TR" dirty="0" smtClean="0"/>
              <a:t>If it is just enough to know that something </a:t>
            </a:r>
            <a:r>
              <a:rPr lang="tr-TR" dirty="0" err="1" smtClean="0"/>
              <a:t>went</a:t>
            </a:r>
            <a:r>
              <a:rPr lang="tr-TR" dirty="0" smtClean="0"/>
              <a:t> </a:t>
            </a:r>
            <a:r>
              <a:rPr lang="tr-TR" dirty="0" err="1" smtClean="0"/>
              <a:t>wrong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the same action will be taken for all exceptions (for instance; displaying a </a:t>
            </a:r>
            <a:r>
              <a:rPr lang="tr-TR" dirty="0" err="1" smtClean="0"/>
              <a:t>message</a:t>
            </a:r>
            <a:r>
              <a:rPr lang="tr-TR" dirty="0" smtClean="0"/>
              <a:t>),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2929"/>
                </a:solidFill>
              </a:rPr>
              <a:t>use</a:t>
            </a:r>
            <a:r>
              <a:rPr lang="tr-TR" dirty="0" smtClean="0">
                <a:solidFill>
                  <a:srgbClr val="FF2929"/>
                </a:solidFill>
              </a:rPr>
              <a:t> a single catch clause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Exception</a:t>
            </a:r>
            <a:r>
              <a:rPr lang="tr-TR" dirty="0"/>
              <a:t>!</a:t>
            </a:r>
            <a:endParaRPr lang="tr-TR" dirty="0" smtClean="0"/>
          </a:p>
          <a:p>
            <a:pPr lvl="1"/>
            <a:r>
              <a:rPr lang="tr-TR" dirty="0" smtClean="0"/>
              <a:t>If it is really necessary to know which </a:t>
            </a:r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actions will be taken for each exception,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2929"/>
                </a:solidFill>
              </a:rPr>
              <a:t>use</a:t>
            </a:r>
            <a:r>
              <a:rPr lang="tr-TR" dirty="0" smtClean="0">
                <a:solidFill>
                  <a:srgbClr val="FF2929"/>
                </a:solidFill>
              </a:rPr>
              <a:t> multiple </a:t>
            </a:r>
            <a:r>
              <a:rPr lang="tr-TR" dirty="0" err="1" smtClean="0">
                <a:solidFill>
                  <a:srgbClr val="FF2929"/>
                </a:solidFill>
              </a:rPr>
              <a:t>catch</a:t>
            </a:r>
            <a:r>
              <a:rPr lang="tr-TR" dirty="0" smtClean="0">
                <a:solidFill>
                  <a:srgbClr val="FF2929"/>
                </a:solidFill>
              </a:rPr>
              <a:t> </a:t>
            </a:r>
            <a:r>
              <a:rPr lang="tr-TR" dirty="0" err="1" smtClean="0">
                <a:solidFill>
                  <a:srgbClr val="FF2929"/>
                </a:solidFill>
              </a:rPr>
              <a:t>clauses</a:t>
            </a:r>
            <a:r>
              <a:rPr lang="tr-TR" dirty="0" smtClean="0">
                <a:solidFill>
                  <a:srgbClr val="FF2929"/>
                </a:solidFill>
              </a:rPr>
              <a:t>!</a:t>
            </a:r>
          </a:p>
          <a:p>
            <a:pPr lvl="1"/>
            <a:endParaRPr lang="tr-TR" dirty="0">
              <a:solidFill>
                <a:srgbClr val="FF2929"/>
              </a:solidFill>
            </a:endParaRPr>
          </a:p>
          <a:p>
            <a:pPr lvl="1"/>
            <a:endParaRPr lang="tr-TR" dirty="0" smtClean="0">
              <a:solidFill>
                <a:srgbClr val="FF2929"/>
              </a:solidFill>
            </a:endParaRPr>
          </a:p>
          <a:p>
            <a:pPr lvl="1"/>
            <a:endParaRPr lang="tr-TR" dirty="0">
              <a:solidFill>
                <a:srgbClr val="FF2929"/>
              </a:solidFill>
            </a:endParaRPr>
          </a:p>
          <a:p>
            <a:pPr marL="0" indent="0">
              <a:buNone/>
            </a:pPr>
            <a:endParaRPr lang="tr-TR" dirty="0" smtClean="0"/>
          </a:p>
          <a:p>
            <a:pPr marL="279400" lvl="1" indent="0">
              <a:buNone/>
            </a:pPr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762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try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//Statements that may throw exceptions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catch (Exception1 exVar1)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//code to handle exceptions of type Exception1;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catch (Exception2 exVar2) {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Exception2;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exVarN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// statement after try-catch block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 smtClean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5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b="1" dirty="0" smtClean="0"/>
              <a:t>try</a:t>
            </a:r>
            <a:r>
              <a:rPr lang="tr-TR" dirty="0" smtClean="0"/>
              <a:t> block can include other </a:t>
            </a:r>
            <a:r>
              <a:rPr lang="tr-TR" b="1" dirty="0" smtClean="0"/>
              <a:t>try</a:t>
            </a:r>
            <a:r>
              <a:rPr lang="tr-TR" dirty="0" smtClean="0"/>
              <a:t> block(s)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1988840"/>
            <a:ext cx="321338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2929"/>
                </a:solidFill>
              </a:rPr>
              <a:t>try </a:t>
            </a:r>
            <a:r>
              <a:rPr lang="tr-TR" sz="2400" dirty="0"/>
              <a:t>{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...</a:t>
            </a:r>
          </a:p>
          <a:p>
            <a:r>
              <a:rPr lang="tr-TR" sz="2400" dirty="0" smtClean="0"/>
              <a:t>    </a:t>
            </a:r>
            <a:r>
              <a:rPr lang="tr-TR" sz="2400" dirty="0" smtClean="0">
                <a:solidFill>
                  <a:srgbClr val="FF2929"/>
                </a:solidFill>
              </a:rPr>
              <a:t>try</a:t>
            </a:r>
            <a:r>
              <a:rPr lang="tr-TR" sz="2400" dirty="0" smtClean="0"/>
              <a:t> </a:t>
            </a:r>
            <a:r>
              <a:rPr lang="tr-TR" sz="2400" dirty="0"/>
              <a:t>{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...</a:t>
            </a:r>
          </a:p>
          <a:p>
            <a:r>
              <a:rPr lang="tr-TR" sz="2400" dirty="0" smtClean="0"/>
              <a:t>    } </a:t>
            </a:r>
            <a:r>
              <a:rPr lang="tr-TR" sz="2400" dirty="0"/>
              <a:t>catch </a:t>
            </a:r>
            <a:r>
              <a:rPr lang="tr-TR" sz="2400" dirty="0" smtClean="0"/>
              <a:t>(Exception e) </a:t>
            </a:r>
            <a:r>
              <a:rPr lang="tr-TR" sz="2400" dirty="0"/>
              <a:t>{</a:t>
            </a:r>
          </a:p>
          <a:p>
            <a:r>
              <a:rPr lang="tr-TR" sz="2400" dirty="0" smtClean="0"/>
              <a:t>	...	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}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...</a:t>
            </a:r>
          </a:p>
          <a:p>
            <a:r>
              <a:rPr lang="tr-TR" sz="2400" dirty="0" smtClean="0"/>
              <a:t>} </a:t>
            </a:r>
            <a:r>
              <a:rPr lang="tr-TR" sz="2400" dirty="0">
                <a:solidFill>
                  <a:srgbClr val="FF2929"/>
                </a:solidFill>
              </a:rPr>
              <a:t>catch</a:t>
            </a:r>
            <a:r>
              <a:rPr lang="tr-TR" sz="2400" dirty="0"/>
              <a:t> (</a:t>
            </a:r>
            <a:r>
              <a:rPr lang="tr-TR" sz="2400" dirty="0" smtClean="0"/>
              <a:t>Exception </a:t>
            </a:r>
            <a:r>
              <a:rPr lang="tr-TR" sz="2400" dirty="0"/>
              <a:t>e) {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...</a:t>
            </a:r>
            <a:endParaRPr lang="tr-TR" sz="2400" dirty="0"/>
          </a:p>
          <a:p>
            <a:r>
              <a:rPr lang="tr-TR" sz="2400" dirty="0" smtClean="0"/>
              <a:t>}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0127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try block can call a method which has a try block in it.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929136"/>
            <a:ext cx="37298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void method() {</a:t>
            </a:r>
          </a:p>
          <a:p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FF2929"/>
                </a:solidFill>
              </a:rPr>
              <a:t> try </a:t>
            </a:r>
            <a:r>
              <a:rPr lang="tr-TR" sz="2800" dirty="0"/>
              <a:t>{</a:t>
            </a:r>
          </a:p>
          <a:p>
            <a:r>
              <a:rPr lang="tr-TR" sz="2800" dirty="0" smtClean="0"/>
              <a:t>        ...</a:t>
            </a:r>
            <a:endParaRPr lang="tr-TR" sz="2800" dirty="0"/>
          </a:p>
          <a:p>
            <a:r>
              <a:rPr lang="tr-TR" sz="2800" dirty="0" smtClean="0"/>
              <a:t>    } </a:t>
            </a:r>
            <a:r>
              <a:rPr lang="tr-TR" sz="2800" dirty="0">
                <a:solidFill>
                  <a:srgbClr val="FF2929"/>
                </a:solidFill>
              </a:rPr>
              <a:t>catch</a:t>
            </a:r>
            <a:r>
              <a:rPr lang="tr-TR" sz="2800" dirty="0"/>
              <a:t> (</a:t>
            </a:r>
            <a:r>
              <a:rPr lang="tr-TR" sz="2800" dirty="0" smtClean="0"/>
              <a:t>Exception </a:t>
            </a:r>
            <a:r>
              <a:rPr lang="tr-TR" sz="2800" dirty="0"/>
              <a:t>e) {</a:t>
            </a:r>
          </a:p>
          <a:p>
            <a:pPr lvl="1"/>
            <a:r>
              <a:rPr lang="tr-TR" sz="2800" dirty="0" smtClean="0"/>
              <a:t>  ...</a:t>
            </a:r>
            <a:endParaRPr lang="tr-TR" sz="2800" dirty="0"/>
          </a:p>
          <a:p>
            <a:r>
              <a:rPr lang="tr-TR" sz="2800" dirty="0" smtClean="0"/>
              <a:t>    }</a:t>
            </a:r>
            <a:endParaRPr lang="tr-TR" sz="2800" dirty="0"/>
          </a:p>
          <a:p>
            <a:r>
              <a:rPr lang="tr-TR" sz="2800" dirty="0" smtClean="0"/>
              <a:t>}</a:t>
            </a:r>
            <a:endParaRPr lang="tr-TR" sz="2800" dirty="0"/>
          </a:p>
          <a:p>
            <a:endParaRPr lang="tr-T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0139" y="2144580"/>
            <a:ext cx="34028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2929"/>
                </a:solidFill>
              </a:rPr>
              <a:t>try</a:t>
            </a:r>
            <a:r>
              <a:rPr lang="tr-TR" sz="2800" dirty="0"/>
              <a:t> {</a:t>
            </a:r>
          </a:p>
          <a:p>
            <a:r>
              <a:rPr lang="tr-TR" sz="2800" dirty="0" smtClean="0"/>
              <a:t>    ...</a:t>
            </a:r>
            <a:endParaRPr lang="tr-TR" sz="2800" dirty="0"/>
          </a:p>
          <a:p>
            <a:r>
              <a:rPr lang="tr-TR" sz="2800" dirty="0" smtClean="0"/>
              <a:t>    method</a:t>
            </a:r>
            <a:r>
              <a:rPr lang="tr-TR" sz="2800" dirty="0"/>
              <a:t>();</a:t>
            </a:r>
          </a:p>
          <a:p>
            <a:r>
              <a:rPr lang="tr-TR" sz="2800" dirty="0" smtClean="0"/>
              <a:t>} </a:t>
            </a:r>
            <a:r>
              <a:rPr lang="tr-TR" sz="2800" dirty="0">
                <a:solidFill>
                  <a:srgbClr val="FF2929"/>
                </a:solidFill>
              </a:rPr>
              <a:t>catch</a:t>
            </a:r>
            <a:r>
              <a:rPr lang="tr-TR" sz="2800" dirty="0"/>
              <a:t> (</a:t>
            </a:r>
            <a:r>
              <a:rPr lang="tr-TR" sz="2800" dirty="0" smtClean="0"/>
              <a:t>Exception </a:t>
            </a:r>
            <a:r>
              <a:rPr lang="tr-TR" sz="2800" dirty="0"/>
              <a:t>e) {</a:t>
            </a:r>
          </a:p>
          <a:p>
            <a:r>
              <a:rPr lang="tr-TR" sz="2800" dirty="0" smtClean="0"/>
              <a:t>    ...</a:t>
            </a:r>
            <a:endParaRPr lang="tr-TR" sz="2800" dirty="0"/>
          </a:p>
          <a:p>
            <a:r>
              <a:rPr lang="tr-TR" sz="2800" dirty="0" smtClean="0"/>
              <a:t>}</a:t>
            </a:r>
            <a:endParaRPr lang="tr-TR" sz="2800" dirty="0"/>
          </a:p>
          <a:p>
            <a:endParaRPr lang="tr-TR" sz="2800" dirty="0"/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3483496" y="2144580"/>
            <a:ext cx="1232520" cy="1117179"/>
          </a:xfrm>
          <a:prstGeom prst="bentConnector3">
            <a:avLst>
              <a:gd name="adj1" fmla="val 75805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/>
          <p:nvPr/>
        </p:nvCxnSpPr>
        <p:spPr bwMode="auto">
          <a:xfrm>
            <a:off x="2843808" y="3261759"/>
            <a:ext cx="1872208" cy="1535393"/>
          </a:xfrm>
          <a:prstGeom prst="bentConnector3">
            <a:avLst>
              <a:gd name="adj1" fmla="val 8397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0460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statements</a:t>
            </a:r>
            <a:endParaRPr lang="en-US" dirty="0"/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9787"/>
              </p:ext>
            </p:extLst>
          </p:nvPr>
        </p:nvGraphicFramePr>
        <p:xfrm>
          <a:off x="179512" y="1700808"/>
          <a:ext cx="8800978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icture" r:id="rId3" imgW="4572000" imgH="2057400" progId="Word.Picture.8">
                  <p:embed/>
                </p:oleObj>
              </mc:Choice>
              <mc:Fallback>
                <p:oleObj name="Picture" r:id="rId3" imgW="45720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8800978" cy="3960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08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When an exception occurs inside a </a:t>
            </a:r>
            <a:r>
              <a:rPr lang="tr-TR" b="1" dirty="0" smtClean="0"/>
              <a:t>try </a:t>
            </a:r>
            <a:r>
              <a:rPr lang="tr-TR" dirty="0" smtClean="0"/>
              <a:t>block;</a:t>
            </a:r>
          </a:p>
          <a:p>
            <a:pPr lvl="1"/>
            <a:r>
              <a:rPr lang="tr-TR" dirty="0" smtClean="0"/>
              <a:t>If the </a:t>
            </a:r>
            <a:r>
              <a:rPr lang="tr-TR" b="1" dirty="0" smtClean="0"/>
              <a:t>try </a:t>
            </a:r>
            <a:r>
              <a:rPr lang="tr-TR" dirty="0" smtClean="0"/>
              <a:t>block does not have a matching catch, then the outer </a:t>
            </a:r>
            <a:r>
              <a:rPr lang="tr-TR" b="1" dirty="0" smtClean="0"/>
              <a:t>try</a:t>
            </a:r>
            <a:r>
              <a:rPr lang="tr-TR" dirty="0" smtClean="0"/>
              <a:t> statement’s catch clauses are inspected for a </a:t>
            </a:r>
            <a:r>
              <a:rPr lang="tr-TR" dirty="0" err="1" smtClean="0"/>
              <a:t>match</a:t>
            </a:r>
            <a:endParaRPr lang="tr-TR" dirty="0" smtClean="0"/>
          </a:p>
          <a:p>
            <a:pPr lvl="1"/>
            <a:r>
              <a:rPr lang="tr-TR" dirty="0" smtClean="0"/>
              <a:t>If a matching catch is found, that catch block is executed</a:t>
            </a:r>
          </a:p>
          <a:p>
            <a:pPr lvl="1"/>
            <a:r>
              <a:rPr lang="tr-TR" dirty="0" smtClean="0"/>
              <a:t>If no matching catch exists, execution flow continues to find a matching catch by inspecting the outer try statements</a:t>
            </a:r>
          </a:p>
          <a:p>
            <a:pPr lvl="1"/>
            <a:r>
              <a:rPr lang="tr-TR" dirty="0" smtClean="0"/>
              <a:t>If a matching catch cannot be found, the exception will be </a:t>
            </a:r>
            <a:r>
              <a:rPr lang="tr-TR" dirty="0" err="1" smtClean="0"/>
              <a:t>caught</a:t>
            </a:r>
            <a:r>
              <a:rPr lang="tr-TR" dirty="0" smtClean="0"/>
              <a:t> by JVM’s exception handler. 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>
                <a:solidFill>
                  <a:srgbClr val="FF2929"/>
                </a:solidFill>
              </a:rPr>
              <a:t>Caution!</a:t>
            </a:r>
            <a:r>
              <a:rPr lang="tr-TR" dirty="0" smtClean="0"/>
              <a:t> Execution flow never returns to the line that exception was thrown. </a:t>
            </a:r>
          </a:p>
          <a:p>
            <a:pPr lvl="1"/>
            <a:r>
              <a:rPr lang="tr-TR" dirty="0" smtClean="0"/>
              <a:t>This means, an exception is caught and catch block is executed, the flow will continue with the lines following this catch block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195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Syntax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errors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arise because the rules of the language have not been followed.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detected by the compiler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defRPr/>
            </a:pPr>
            <a:r>
              <a:rPr lang="tr-TR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Logic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errors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marL="400050" lvl="1" indent="0"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400" dirty="0" smtClean="0">
                <a:cs typeface="Times New Roman" pitchFamily="18" charset="0"/>
              </a:rPr>
              <a:t>lead </a:t>
            </a:r>
            <a:r>
              <a:rPr lang="en-US" sz="2400" dirty="0">
                <a:cs typeface="Times New Roman" pitchFamily="18" charset="0"/>
              </a:rPr>
              <a:t>to wrong results and detected during testing.</a:t>
            </a:r>
          </a:p>
          <a:p>
            <a:pPr marL="400050" lvl="1" indent="0"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   arise because the logic coded by the programmer was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     not  correct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400050" lvl="1" indent="0">
              <a:buFont typeface="Arial" pitchFamily="34" charset="0"/>
              <a:buChar char="•"/>
              <a:defRPr/>
            </a:pPr>
            <a:endParaRPr lang="en-US" sz="2400" dirty="0">
              <a:cs typeface="Times New Roman" pitchFamily="18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Runtime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errors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sz="2400" dirty="0">
                <a:cs typeface="Times New Roman" pitchFamily="18" charset="0"/>
              </a:rPr>
              <a:t>o</a:t>
            </a:r>
            <a:r>
              <a:rPr lang="en-US" sz="2400" dirty="0" err="1" smtClean="0">
                <a:cs typeface="Times New Roman" pitchFamily="18" charset="0"/>
              </a:rPr>
              <a:t>ccur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when the program is running and the environment detects an operation that is impossible to carry out.</a:t>
            </a:r>
          </a:p>
          <a:p>
            <a:pPr marL="0" indent="0">
              <a:defRPr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Let’s clarify it on various scenarios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36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try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statement1;</a:t>
            </a:r>
          </a:p>
          <a:p>
            <a:r>
              <a:rPr lang="tr-TR" dirty="0" smtClean="0">
                <a:latin typeface="Calibri" pitchFamily="34" charset="0"/>
              </a:rPr>
              <a:t>    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statement2;</a:t>
            </a:r>
          </a:p>
          <a:p>
            <a:r>
              <a:rPr lang="tr-TR" dirty="0" smtClean="0">
                <a:latin typeface="Calibri" pitchFamily="34" charset="0"/>
              </a:rPr>
              <a:t>    } </a:t>
            </a:r>
            <a:r>
              <a:rPr lang="tr-TR" dirty="0">
                <a:latin typeface="Calibri" pitchFamily="34" charset="0"/>
              </a:rPr>
              <a:t>catch </a:t>
            </a:r>
            <a:r>
              <a:rPr lang="tr-TR" dirty="0" smtClean="0">
                <a:latin typeface="Calibri" pitchFamily="34" charset="0"/>
              </a:rPr>
              <a:t>(Exception1 e)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statement3;	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}</a:t>
            </a:r>
            <a:r>
              <a:rPr lang="tr-TR" dirty="0">
                <a:latin typeface="Calibri" pitchFamily="34" charset="0"/>
              </a:rPr>
              <a:t> catch (</a:t>
            </a:r>
            <a:r>
              <a:rPr lang="tr-TR" dirty="0" smtClean="0">
                <a:latin typeface="Calibri" pitchFamily="34" charset="0"/>
              </a:rPr>
              <a:t>Exception2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statement4;</a:t>
            </a:r>
            <a:r>
              <a:rPr lang="tr-TR" i="1" dirty="0">
                <a:latin typeface="Calibri" pitchFamily="34" charset="0"/>
              </a:rPr>
              <a:t>	</a:t>
            </a:r>
          </a:p>
          <a:p>
            <a:r>
              <a:rPr lang="tr-TR" dirty="0">
                <a:latin typeface="Calibri" pitchFamily="34" charset="0"/>
              </a:rPr>
              <a:t>    </a:t>
            </a:r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try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statement5;</a:t>
            </a:r>
          </a:p>
          <a:p>
            <a:r>
              <a:rPr lang="tr-TR" dirty="0" smtClean="0">
                <a:latin typeface="Calibri" pitchFamily="34" charset="0"/>
              </a:rPr>
              <a:t>    } catch (Exception3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statement6;</a:t>
            </a:r>
          </a:p>
          <a:p>
            <a:r>
              <a:rPr lang="tr-TR" dirty="0" smtClean="0">
                <a:latin typeface="Calibri" pitchFamily="34" charset="0"/>
              </a:rPr>
              <a:t>    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statement7;</a:t>
            </a:r>
          </a:p>
          <a:p>
            <a:r>
              <a:rPr lang="tr-TR" dirty="0" smtClean="0">
                <a:latin typeface="Calibri" pitchFamily="34" charset="0"/>
              </a:rPr>
              <a:t>} </a:t>
            </a:r>
            <a:r>
              <a:rPr lang="tr-TR" dirty="0">
                <a:latin typeface="Calibri" pitchFamily="34" charset="0"/>
              </a:rPr>
              <a:t>catch (</a:t>
            </a:r>
            <a:r>
              <a:rPr lang="tr-TR" dirty="0" smtClean="0">
                <a:latin typeface="Calibri" pitchFamily="34" charset="0"/>
              </a:rPr>
              <a:t>Exception3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statement8;</a:t>
            </a:r>
            <a:endParaRPr lang="tr-TR" i="1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i="1" dirty="0" smtClean="0">
                <a:latin typeface="Calibri" pitchFamily="34" charset="0"/>
              </a:rPr>
              <a:t>statement9;</a:t>
            </a:r>
            <a:endParaRPr lang="tr-TR" i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1268759"/>
            <a:ext cx="47525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Information: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alibri" pitchFamily="34" charset="0"/>
              </a:rPr>
              <a:t>Exception1 and Exception2 are subclasses of Exception3</a:t>
            </a:r>
          </a:p>
          <a:p>
            <a:endParaRPr lang="tr-TR" sz="2000" dirty="0">
              <a:latin typeface="Calibri" pitchFamily="34" charset="0"/>
            </a:endParaRPr>
          </a:p>
          <a:p>
            <a:endParaRPr lang="tr-TR" sz="2000" dirty="0" smtClean="0">
              <a:latin typeface="Calibri" pitchFamily="34" charset="0"/>
            </a:endParaRPr>
          </a:p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Question: </a:t>
            </a:r>
            <a:r>
              <a:rPr lang="tr-TR" sz="2000" dirty="0" smtClean="0">
                <a:latin typeface="Calibri" pitchFamily="34" charset="0"/>
              </a:rPr>
              <a:t>Which statements are executed if</a:t>
            </a:r>
          </a:p>
          <a:p>
            <a:r>
              <a:rPr lang="tr-TR" sz="2000" dirty="0" smtClean="0">
                <a:latin typeface="Calibri" pitchFamily="34" charset="0"/>
              </a:rPr>
              <a:t>1- statement1 throws Exception1</a:t>
            </a:r>
          </a:p>
          <a:p>
            <a:r>
              <a:rPr lang="tr-TR" sz="2000" dirty="0" smtClean="0">
                <a:latin typeface="Calibri" pitchFamily="34" charset="0"/>
              </a:rPr>
              <a:t>2- statement2 </a:t>
            </a:r>
            <a:r>
              <a:rPr lang="tr-TR" sz="2000" dirty="0">
                <a:latin typeface="Calibri" pitchFamily="34" charset="0"/>
              </a:rPr>
              <a:t>throws </a:t>
            </a:r>
            <a:r>
              <a:rPr lang="tr-TR" sz="2000" dirty="0" smtClean="0">
                <a:latin typeface="Calibri" pitchFamily="34" charset="0"/>
              </a:rPr>
              <a:t>Exception1</a:t>
            </a:r>
            <a:endParaRPr lang="tr-TR" sz="2000" dirty="0">
              <a:latin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</a:rPr>
              <a:t>3- statement2 </a:t>
            </a:r>
            <a:r>
              <a:rPr lang="tr-TR" sz="2000" dirty="0">
                <a:latin typeface="Calibri" pitchFamily="34" charset="0"/>
              </a:rPr>
              <a:t>throws </a:t>
            </a:r>
            <a:r>
              <a:rPr lang="tr-TR" sz="2000" dirty="0" smtClean="0">
                <a:latin typeface="Calibri" pitchFamily="34" charset="0"/>
              </a:rPr>
              <a:t>Exception3</a:t>
            </a:r>
            <a:endParaRPr lang="tr-TR" sz="2000" dirty="0">
              <a:latin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</a:rPr>
              <a:t>4- statement2 </a:t>
            </a:r>
            <a:r>
              <a:rPr lang="tr-TR" sz="2000" dirty="0">
                <a:latin typeface="Calibri" pitchFamily="34" charset="0"/>
              </a:rPr>
              <a:t>throws Exception1 and </a:t>
            </a:r>
            <a:r>
              <a:rPr lang="tr-TR" sz="2000" dirty="0" smtClean="0">
                <a:latin typeface="Calibri" pitchFamily="34" charset="0"/>
              </a:rPr>
              <a:t>statement3 </a:t>
            </a:r>
            <a:r>
              <a:rPr lang="tr-TR" sz="2000" dirty="0" err="1">
                <a:latin typeface="Calibri" pitchFamily="34" charset="0"/>
              </a:rPr>
              <a:t>throws</a:t>
            </a:r>
            <a:r>
              <a:rPr lang="tr-TR" sz="2000" dirty="0">
                <a:latin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</a:rPr>
              <a:t>Exception2</a:t>
            </a:r>
            <a:endParaRPr lang="tr-T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>
                <a:latin typeface="Calibri" pitchFamily="34" charset="0"/>
              </a:rPr>
              <a:t>statement1 throws </a:t>
            </a:r>
            <a:r>
              <a:rPr lang="tr-TR" dirty="0" smtClean="0">
                <a:latin typeface="Calibri" pitchFamily="34" charset="0"/>
              </a:rPr>
              <a:t>Exception1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36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try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statement1;</a:t>
            </a:r>
          </a:p>
          <a:p>
            <a:r>
              <a:rPr lang="tr-TR" dirty="0" smtClean="0">
                <a:latin typeface="Calibri" pitchFamily="34" charset="0"/>
              </a:rPr>
              <a:t>    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statement2;</a:t>
            </a:r>
          </a:p>
          <a:p>
            <a:r>
              <a:rPr lang="tr-TR" dirty="0" smtClean="0">
                <a:latin typeface="Calibri" pitchFamily="34" charset="0"/>
              </a:rPr>
              <a:t>    } </a:t>
            </a:r>
            <a:r>
              <a:rPr lang="tr-TR" dirty="0">
                <a:latin typeface="Calibri" pitchFamily="34" charset="0"/>
              </a:rPr>
              <a:t>catch </a:t>
            </a:r>
            <a:r>
              <a:rPr lang="tr-TR" dirty="0" smtClean="0">
                <a:latin typeface="Calibri" pitchFamily="34" charset="0"/>
              </a:rPr>
              <a:t>(Exception1 e)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statement3;	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}</a:t>
            </a:r>
            <a:r>
              <a:rPr lang="tr-TR" dirty="0">
                <a:latin typeface="Calibri" pitchFamily="34" charset="0"/>
              </a:rPr>
              <a:t> catch (</a:t>
            </a:r>
            <a:r>
              <a:rPr lang="tr-TR" dirty="0" smtClean="0">
                <a:latin typeface="Calibri" pitchFamily="34" charset="0"/>
              </a:rPr>
              <a:t>Exception2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statement4;</a:t>
            </a:r>
            <a:r>
              <a:rPr lang="tr-TR" i="1" dirty="0">
                <a:latin typeface="Calibri" pitchFamily="34" charset="0"/>
              </a:rPr>
              <a:t>	</a:t>
            </a:r>
          </a:p>
          <a:p>
            <a:r>
              <a:rPr lang="tr-TR" dirty="0">
                <a:latin typeface="Calibri" pitchFamily="34" charset="0"/>
              </a:rPr>
              <a:t>    </a:t>
            </a:r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try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statement5;</a:t>
            </a:r>
          </a:p>
          <a:p>
            <a:r>
              <a:rPr lang="tr-TR" dirty="0" smtClean="0">
                <a:latin typeface="Calibri" pitchFamily="34" charset="0"/>
              </a:rPr>
              <a:t>    } catch (Exception3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statement6;</a:t>
            </a:r>
          </a:p>
          <a:p>
            <a:r>
              <a:rPr lang="tr-TR" dirty="0" smtClean="0">
                <a:latin typeface="Calibri" pitchFamily="34" charset="0"/>
              </a:rPr>
              <a:t>    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statement7;</a:t>
            </a:r>
          </a:p>
          <a:p>
            <a:r>
              <a:rPr lang="tr-TR" dirty="0" smtClean="0">
                <a:latin typeface="Calibri" pitchFamily="34" charset="0"/>
              </a:rPr>
              <a:t>} </a:t>
            </a:r>
            <a:r>
              <a:rPr lang="tr-TR" dirty="0">
                <a:latin typeface="Calibri" pitchFamily="34" charset="0"/>
              </a:rPr>
              <a:t>catch (</a:t>
            </a:r>
            <a:r>
              <a:rPr lang="tr-TR" dirty="0" smtClean="0">
                <a:latin typeface="Calibri" pitchFamily="34" charset="0"/>
              </a:rPr>
              <a:t>Exception3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statement8;</a:t>
            </a:r>
            <a:endParaRPr lang="tr-TR" i="1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i="1" dirty="0" smtClean="0">
                <a:latin typeface="Calibri" pitchFamily="34" charset="0"/>
              </a:rPr>
              <a:t>statement9;</a:t>
            </a:r>
            <a:endParaRPr lang="tr-TR" i="1" dirty="0"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067944" y="1412776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Exception1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123728" y="1664804"/>
            <a:ext cx="18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60057" y="1223768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 rot="5400000">
            <a:off x="2267744" y="2780928"/>
            <a:ext cx="3312368" cy="2304256"/>
          </a:xfrm>
          <a:prstGeom prst="curvedConnector3">
            <a:avLst>
              <a:gd name="adj1" fmla="val 9951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932040" y="3761751"/>
            <a:ext cx="3096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catch clauses of the try block are inspected for a matching catch statement. Exception3 is super class of Exception1, so it matches.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9590" y="562248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statement8 is executed, exception is handled and execution flow will continue bypassing the following catch clauses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8800" y="6228020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Step4: statement9 is executed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0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 smtClean="0">
                <a:latin typeface="Calibri" pitchFamily="34" charset="0"/>
              </a:rPr>
              <a:t>statement2 </a:t>
            </a:r>
            <a:r>
              <a:rPr lang="tr-TR" dirty="0">
                <a:latin typeface="Calibri" pitchFamily="34" charset="0"/>
              </a:rPr>
              <a:t>throws </a:t>
            </a:r>
            <a:r>
              <a:rPr lang="tr-TR" dirty="0" smtClean="0">
                <a:latin typeface="Calibri" pitchFamily="34" charset="0"/>
              </a:rPr>
              <a:t>Exception1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46893" y="1268760"/>
            <a:ext cx="36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try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statement1;</a:t>
            </a:r>
          </a:p>
          <a:p>
            <a:r>
              <a:rPr lang="tr-TR" dirty="0" smtClean="0">
                <a:latin typeface="Calibri" pitchFamily="34" charset="0"/>
              </a:rPr>
              <a:t>    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statement2;</a:t>
            </a:r>
          </a:p>
          <a:p>
            <a:r>
              <a:rPr lang="tr-TR" dirty="0" smtClean="0">
                <a:latin typeface="Calibri" pitchFamily="34" charset="0"/>
              </a:rPr>
              <a:t>    } </a:t>
            </a:r>
            <a:r>
              <a:rPr lang="tr-TR" dirty="0">
                <a:latin typeface="Calibri" pitchFamily="34" charset="0"/>
              </a:rPr>
              <a:t>catch </a:t>
            </a:r>
            <a:r>
              <a:rPr lang="tr-TR" dirty="0" smtClean="0">
                <a:latin typeface="Calibri" pitchFamily="34" charset="0"/>
              </a:rPr>
              <a:t>(Exception1 e)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statement3;	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}</a:t>
            </a:r>
            <a:r>
              <a:rPr lang="tr-TR" dirty="0">
                <a:latin typeface="Calibri" pitchFamily="34" charset="0"/>
              </a:rPr>
              <a:t> catch (</a:t>
            </a:r>
            <a:r>
              <a:rPr lang="tr-TR" dirty="0" smtClean="0">
                <a:latin typeface="Calibri" pitchFamily="34" charset="0"/>
              </a:rPr>
              <a:t>Exception2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statement4;</a:t>
            </a:r>
            <a:r>
              <a:rPr lang="tr-TR" i="1" dirty="0">
                <a:latin typeface="Calibri" pitchFamily="34" charset="0"/>
              </a:rPr>
              <a:t>	</a:t>
            </a:r>
          </a:p>
          <a:p>
            <a:r>
              <a:rPr lang="tr-TR" dirty="0">
                <a:latin typeface="Calibri" pitchFamily="34" charset="0"/>
              </a:rPr>
              <a:t>    </a:t>
            </a:r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try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statement5;</a:t>
            </a:r>
          </a:p>
          <a:p>
            <a:r>
              <a:rPr lang="tr-TR" dirty="0" smtClean="0">
                <a:latin typeface="Calibri" pitchFamily="34" charset="0"/>
              </a:rPr>
              <a:t>    } catch (Exception3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statement6;</a:t>
            </a:r>
          </a:p>
          <a:p>
            <a:r>
              <a:rPr lang="tr-TR" dirty="0" smtClean="0">
                <a:latin typeface="Calibri" pitchFamily="34" charset="0"/>
              </a:rPr>
              <a:t>    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statement7;</a:t>
            </a:r>
          </a:p>
          <a:p>
            <a:r>
              <a:rPr lang="tr-TR" dirty="0" smtClean="0">
                <a:latin typeface="Calibri" pitchFamily="34" charset="0"/>
              </a:rPr>
              <a:t>} </a:t>
            </a:r>
            <a:r>
              <a:rPr lang="tr-TR" dirty="0">
                <a:latin typeface="Calibri" pitchFamily="34" charset="0"/>
              </a:rPr>
              <a:t>catch (</a:t>
            </a:r>
            <a:r>
              <a:rPr lang="tr-TR" dirty="0" smtClean="0">
                <a:latin typeface="Calibri" pitchFamily="34" charset="0"/>
              </a:rPr>
              <a:t>Exception3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statement8;</a:t>
            </a:r>
            <a:endParaRPr lang="tr-TR" i="1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i="1" dirty="0" smtClean="0">
                <a:latin typeface="Calibri" pitchFamily="34" charset="0"/>
              </a:rPr>
              <a:t>statement9;</a:t>
            </a:r>
            <a:endParaRPr lang="tr-TR" i="1" dirty="0"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03846" y="2024843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Exception1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771800" y="2271901"/>
            <a:ext cx="18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132490" y="1840177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 rot="10800000">
            <a:off x="2915816" y="2528900"/>
            <a:ext cx="1331286" cy="468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47102" y="2852936"/>
            <a:ext cx="47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catch clauses of the try block are inspected for a matching catch statement. First clause catches the exception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3946416"/>
            <a:ext cx="49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statement3 is executed, exception is handled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4644820"/>
            <a:ext cx="47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Step4: </a:t>
            </a:r>
            <a:r>
              <a:rPr lang="tr-TR" dirty="0">
                <a:solidFill>
                  <a:srgbClr val="0070C0"/>
                </a:solidFill>
              </a:rPr>
              <a:t>execution flow will continue bypassing the following catch </a:t>
            </a:r>
            <a:r>
              <a:rPr lang="tr-TR" dirty="0" smtClean="0">
                <a:solidFill>
                  <a:srgbClr val="0070C0"/>
                </a:solidFill>
              </a:rPr>
              <a:t>clauses. statement5 is executed.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 bwMode="auto">
          <a:xfrm rot="16200000" flipV="1">
            <a:off x="2603103" y="2877620"/>
            <a:ext cx="1093481" cy="1044114"/>
          </a:xfrm>
          <a:prstGeom prst="curvedConnector3">
            <a:avLst>
              <a:gd name="adj1" fmla="val 99083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10800000">
            <a:off x="1367644" y="3946416"/>
            <a:ext cx="2412269" cy="850736"/>
          </a:xfrm>
          <a:prstGeom prst="curvedConnector3">
            <a:avLst>
              <a:gd name="adj1" fmla="val 25279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20582" y="5576670"/>
            <a:ext cx="47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Step5: Assuming no exception is thrown by statement5, program continues with statement7 and statement9.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 bwMode="auto">
          <a:xfrm rot="10800000">
            <a:off x="2247094" y="5272081"/>
            <a:ext cx="946632" cy="4253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2333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6" grpId="0"/>
      <p:bldP spid="17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 smtClean="0">
                <a:latin typeface="Calibri" pitchFamily="34" charset="0"/>
              </a:rPr>
              <a:t>statement2 </a:t>
            </a:r>
            <a:r>
              <a:rPr lang="tr-TR" dirty="0">
                <a:latin typeface="Calibri" pitchFamily="34" charset="0"/>
              </a:rPr>
              <a:t>throws </a:t>
            </a:r>
            <a:r>
              <a:rPr lang="tr-TR" dirty="0" smtClean="0">
                <a:latin typeface="Calibri" pitchFamily="34" charset="0"/>
              </a:rPr>
              <a:t>Exception3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46893" y="1268760"/>
            <a:ext cx="36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try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statement1;</a:t>
            </a:r>
          </a:p>
          <a:p>
            <a:r>
              <a:rPr lang="tr-TR" dirty="0" smtClean="0">
                <a:latin typeface="Calibri" pitchFamily="34" charset="0"/>
              </a:rPr>
              <a:t>    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statement2;</a:t>
            </a:r>
          </a:p>
          <a:p>
            <a:r>
              <a:rPr lang="tr-TR" dirty="0" smtClean="0">
                <a:latin typeface="Calibri" pitchFamily="34" charset="0"/>
              </a:rPr>
              <a:t>    } </a:t>
            </a:r>
            <a:r>
              <a:rPr lang="tr-TR" dirty="0">
                <a:latin typeface="Calibri" pitchFamily="34" charset="0"/>
              </a:rPr>
              <a:t>catch </a:t>
            </a:r>
            <a:r>
              <a:rPr lang="tr-TR" dirty="0" smtClean="0">
                <a:latin typeface="Calibri" pitchFamily="34" charset="0"/>
              </a:rPr>
              <a:t>(Exception1 e)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statement3;	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}</a:t>
            </a:r>
            <a:r>
              <a:rPr lang="tr-TR" dirty="0">
                <a:latin typeface="Calibri" pitchFamily="34" charset="0"/>
              </a:rPr>
              <a:t> catch (</a:t>
            </a:r>
            <a:r>
              <a:rPr lang="tr-TR" dirty="0" smtClean="0">
                <a:latin typeface="Calibri" pitchFamily="34" charset="0"/>
              </a:rPr>
              <a:t>Exception2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statement4;</a:t>
            </a:r>
            <a:r>
              <a:rPr lang="tr-TR" i="1" dirty="0">
                <a:latin typeface="Calibri" pitchFamily="34" charset="0"/>
              </a:rPr>
              <a:t>	</a:t>
            </a:r>
          </a:p>
          <a:p>
            <a:r>
              <a:rPr lang="tr-TR" dirty="0">
                <a:latin typeface="Calibri" pitchFamily="34" charset="0"/>
              </a:rPr>
              <a:t>    </a:t>
            </a:r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try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statement5;</a:t>
            </a:r>
          </a:p>
          <a:p>
            <a:r>
              <a:rPr lang="tr-TR" dirty="0" smtClean="0">
                <a:latin typeface="Calibri" pitchFamily="34" charset="0"/>
              </a:rPr>
              <a:t>    } catch (Exception3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statement6;</a:t>
            </a:r>
          </a:p>
          <a:p>
            <a:r>
              <a:rPr lang="tr-TR" dirty="0" smtClean="0">
                <a:latin typeface="Calibri" pitchFamily="34" charset="0"/>
              </a:rPr>
              <a:t>    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statement7;</a:t>
            </a:r>
          </a:p>
          <a:p>
            <a:r>
              <a:rPr lang="tr-TR" dirty="0" smtClean="0">
                <a:latin typeface="Calibri" pitchFamily="34" charset="0"/>
              </a:rPr>
              <a:t>} </a:t>
            </a:r>
            <a:r>
              <a:rPr lang="tr-TR" dirty="0">
                <a:latin typeface="Calibri" pitchFamily="34" charset="0"/>
              </a:rPr>
              <a:t>catch (</a:t>
            </a:r>
            <a:r>
              <a:rPr lang="tr-TR" dirty="0" smtClean="0">
                <a:latin typeface="Calibri" pitchFamily="34" charset="0"/>
              </a:rPr>
              <a:t>Exception3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statement8;</a:t>
            </a:r>
            <a:endParaRPr lang="tr-TR" i="1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i="1" dirty="0" smtClean="0">
                <a:latin typeface="Calibri" pitchFamily="34" charset="0"/>
              </a:rPr>
              <a:t>statement9;</a:t>
            </a:r>
            <a:endParaRPr lang="tr-TR" i="1" dirty="0"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03846" y="2024843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Exception3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771800" y="2271901"/>
            <a:ext cx="18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132490" y="1840177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 rot="10800000">
            <a:off x="2915816" y="2528900"/>
            <a:ext cx="1331286" cy="468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47102" y="2852936"/>
            <a:ext cx="47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catch clauses of the try block are inspected for a matching catch statement. None of these catch clauses match Exception3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307" y="4665279"/>
            <a:ext cx="492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Catch clauses of the outer try statement are inspected for a matching catch. Exception3 is </a:t>
            </a:r>
            <a:r>
              <a:rPr lang="tr-TR" dirty="0" err="1" smtClean="0">
                <a:solidFill>
                  <a:srgbClr val="0070C0"/>
                </a:solidFill>
              </a:rPr>
              <a:t>caught</a:t>
            </a:r>
            <a:r>
              <a:rPr lang="tr-TR" dirty="0" smtClean="0">
                <a:solidFill>
                  <a:srgbClr val="0070C0"/>
                </a:solidFill>
              </a:rPr>
              <a:t> and statement8 is executed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0800000" flipV="1">
            <a:off x="2720409" y="4869160"/>
            <a:ext cx="1101898" cy="6989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15739" y="6178286"/>
            <a:ext cx="49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Step4: statement9 is executed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 bwMode="auto">
          <a:xfrm rot="10800000" flipV="1">
            <a:off x="1864997" y="6362951"/>
            <a:ext cx="1631264" cy="552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5834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6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>
                <a:latin typeface="Calibri" pitchFamily="34" charset="0"/>
              </a:rPr>
              <a:t>statement2 throws Exception1 and statement3 throws </a:t>
            </a:r>
            <a:r>
              <a:rPr lang="tr-TR" dirty="0" smtClean="0">
                <a:latin typeface="Calibri" pitchFamily="34" charset="0"/>
              </a:rPr>
              <a:t>Exception2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46893" y="1268760"/>
            <a:ext cx="36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try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statement1;</a:t>
            </a:r>
          </a:p>
          <a:p>
            <a:r>
              <a:rPr lang="tr-TR" dirty="0" smtClean="0">
                <a:latin typeface="Calibri" pitchFamily="34" charset="0"/>
              </a:rPr>
              <a:t>    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statement2;</a:t>
            </a:r>
          </a:p>
          <a:p>
            <a:r>
              <a:rPr lang="tr-TR" dirty="0" smtClean="0">
                <a:latin typeface="Calibri" pitchFamily="34" charset="0"/>
              </a:rPr>
              <a:t>    } </a:t>
            </a:r>
            <a:r>
              <a:rPr lang="tr-TR" dirty="0">
                <a:latin typeface="Calibri" pitchFamily="34" charset="0"/>
              </a:rPr>
              <a:t>catch </a:t>
            </a:r>
            <a:r>
              <a:rPr lang="tr-TR" dirty="0" smtClean="0">
                <a:latin typeface="Calibri" pitchFamily="34" charset="0"/>
              </a:rPr>
              <a:t>(Exception1 e)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statement3;	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}</a:t>
            </a:r>
            <a:r>
              <a:rPr lang="tr-TR" dirty="0">
                <a:latin typeface="Calibri" pitchFamily="34" charset="0"/>
              </a:rPr>
              <a:t> catch (</a:t>
            </a:r>
            <a:r>
              <a:rPr lang="tr-TR" dirty="0" smtClean="0">
                <a:latin typeface="Calibri" pitchFamily="34" charset="0"/>
              </a:rPr>
              <a:t>Exception2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statement4;</a:t>
            </a:r>
            <a:r>
              <a:rPr lang="tr-TR" i="1" dirty="0">
                <a:latin typeface="Calibri" pitchFamily="34" charset="0"/>
              </a:rPr>
              <a:t>	</a:t>
            </a:r>
          </a:p>
          <a:p>
            <a:r>
              <a:rPr lang="tr-TR" dirty="0">
                <a:latin typeface="Calibri" pitchFamily="34" charset="0"/>
              </a:rPr>
              <a:t>    </a:t>
            </a:r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try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statement5;</a:t>
            </a:r>
          </a:p>
          <a:p>
            <a:r>
              <a:rPr lang="tr-TR" dirty="0" smtClean="0">
                <a:latin typeface="Calibri" pitchFamily="34" charset="0"/>
              </a:rPr>
              <a:t>    } catch (Exception3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i="1" dirty="0" smtClean="0">
                <a:latin typeface="Calibri" pitchFamily="34" charset="0"/>
              </a:rPr>
              <a:t>statement6;</a:t>
            </a:r>
          </a:p>
          <a:p>
            <a:r>
              <a:rPr lang="tr-TR" dirty="0" smtClean="0">
                <a:latin typeface="Calibri" pitchFamily="34" charset="0"/>
              </a:rPr>
              <a:t>    }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statement7;</a:t>
            </a:r>
          </a:p>
          <a:p>
            <a:r>
              <a:rPr lang="tr-TR" dirty="0" smtClean="0">
                <a:latin typeface="Calibri" pitchFamily="34" charset="0"/>
              </a:rPr>
              <a:t>} </a:t>
            </a:r>
            <a:r>
              <a:rPr lang="tr-TR" dirty="0">
                <a:latin typeface="Calibri" pitchFamily="34" charset="0"/>
              </a:rPr>
              <a:t>catch (</a:t>
            </a:r>
            <a:r>
              <a:rPr lang="tr-TR" dirty="0" smtClean="0">
                <a:latin typeface="Calibri" pitchFamily="34" charset="0"/>
              </a:rPr>
              <a:t>Exception3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</a:t>
            </a:r>
            <a:r>
              <a:rPr lang="tr-TR" i="1" dirty="0" smtClean="0">
                <a:latin typeface="Calibri" pitchFamily="34" charset="0"/>
              </a:rPr>
              <a:t>statement8;</a:t>
            </a:r>
            <a:endParaRPr lang="tr-TR" i="1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}</a:t>
            </a:r>
          </a:p>
          <a:p>
            <a:r>
              <a:rPr lang="tr-TR" i="1" dirty="0" smtClean="0">
                <a:latin typeface="Calibri" pitchFamily="34" charset="0"/>
              </a:rPr>
              <a:t>statement9;</a:t>
            </a:r>
            <a:endParaRPr lang="tr-TR" i="1" dirty="0"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03846" y="2024843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Exception1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2490" y="1840177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 rot="10800000" flipV="1">
            <a:off x="2915818" y="2420890"/>
            <a:ext cx="1688031" cy="360038"/>
          </a:xfrm>
          <a:prstGeom prst="curvedConnector3">
            <a:avLst>
              <a:gd name="adj1" fmla="val 21738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166195" y="2597766"/>
            <a:ext cx="458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Exception is </a:t>
            </a:r>
            <a:r>
              <a:rPr lang="tr-TR" dirty="0" err="1" smtClean="0">
                <a:solidFill>
                  <a:srgbClr val="0070C0"/>
                </a:solidFill>
              </a:rPr>
              <a:t>caught</a:t>
            </a:r>
            <a:r>
              <a:rPr lang="tr-TR" dirty="0" smtClean="0">
                <a:solidFill>
                  <a:srgbClr val="0070C0"/>
                </a:solidFill>
              </a:rPr>
              <a:t> and statement3 is executed.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6686" y="3347700"/>
            <a:ext cx="49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statement3 throws a new exception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0800000" flipV="1">
            <a:off x="2627786" y="4077071"/>
            <a:ext cx="2664295" cy="151216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15739" y="6178286"/>
            <a:ext cx="49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Step5: statement9 is executed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 bwMode="auto">
          <a:xfrm rot="10800000" flipV="1">
            <a:off x="1864997" y="6362951"/>
            <a:ext cx="1631264" cy="552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680629" y="2276871"/>
            <a:ext cx="181936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>
            <a:off x="2987825" y="2920930"/>
            <a:ext cx="1178372" cy="6520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5292080" y="3752369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Exception2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7293" y="4581128"/>
            <a:ext cx="34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Step4: Catch clauses of the outer try statement are inspected for a matching catch. Exception2 is </a:t>
            </a:r>
            <a:r>
              <a:rPr lang="tr-TR" dirty="0" err="1" smtClean="0">
                <a:solidFill>
                  <a:srgbClr val="0070C0"/>
                </a:solidFill>
              </a:rPr>
              <a:t>caught</a:t>
            </a:r>
            <a:r>
              <a:rPr lang="tr-TR" dirty="0" smtClean="0">
                <a:solidFill>
                  <a:srgbClr val="0070C0"/>
                </a:solidFill>
              </a:rPr>
              <a:t> and statement8 is executed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41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6" grpId="0"/>
      <p:bldP spid="20" grpId="0"/>
      <p:bldP spid="30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finally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finally</a:t>
            </a:r>
            <a:r>
              <a:rPr lang="tr-TR" dirty="0" smtClean="0"/>
              <a:t> creates a block of code that will be executed after a </a:t>
            </a:r>
            <a:r>
              <a:rPr lang="tr-TR" b="1" dirty="0" smtClean="0"/>
              <a:t>try/catch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has </a:t>
            </a:r>
            <a:r>
              <a:rPr lang="tr-TR" dirty="0" err="1" smtClean="0"/>
              <a:t>completed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before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b="1" dirty="0" smtClean="0"/>
              <a:t>try/</a:t>
            </a:r>
            <a:r>
              <a:rPr lang="tr-TR" b="1" dirty="0" err="1" smtClean="0"/>
              <a:t>catch</a:t>
            </a:r>
            <a:r>
              <a:rPr lang="tr-TR" b="1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b="1" dirty="0" smtClean="0"/>
              <a:t>finally </a:t>
            </a:r>
            <a:r>
              <a:rPr lang="tr-TR" dirty="0" smtClean="0"/>
              <a:t>block is executed whether or not exception is </a:t>
            </a:r>
            <a:r>
              <a:rPr lang="tr-TR" dirty="0" err="1" smtClean="0">
                <a:solidFill>
                  <a:srgbClr val="FF2929"/>
                </a:solidFill>
              </a:rPr>
              <a:t>thrown</a:t>
            </a:r>
            <a:r>
              <a:rPr lang="tr-TR" dirty="0" smtClean="0">
                <a:solidFill>
                  <a:srgbClr val="FF2929"/>
                </a:solidFill>
              </a:rPr>
              <a:t> </a:t>
            </a:r>
            <a:br>
              <a:rPr lang="tr-TR" dirty="0" smtClean="0">
                <a:solidFill>
                  <a:srgbClr val="FF2929"/>
                </a:solidFill>
              </a:rPr>
            </a:br>
            <a:endParaRPr lang="tr-TR" dirty="0" smtClean="0">
              <a:solidFill>
                <a:srgbClr val="FF2929"/>
              </a:solidFill>
            </a:endParaRPr>
          </a:p>
          <a:p>
            <a:r>
              <a:rPr lang="tr-TR" b="1" dirty="0"/>
              <a:t>finally </a:t>
            </a:r>
            <a:r>
              <a:rPr lang="tr-TR" dirty="0"/>
              <a:t>block is executed whether or not exception is </a:t>
            </a:r>
            <a:r>
              <a:rPr lang="tr-TR" dirty="0" err="1" smtClean="0">
                <a:solidFill>
                  <a:srgbClr val="FF2929"/>
                </a:solidFill>
              </a:rPr>
              <a:t>caught</a:t>
            </a:r>
            <a:r>
              <a:rPr lang="tr-TR" dirty="0" smtClean="0">
                <a:solidFill>
                  <a:srgbClr val="FF2929"/>
                </a:solidFill>
              </a:rPr>
              <a:t/>
            </a:r>
            <a:br>
              <a:rPr lang="tr-TR" dirty="0" smtClean="0">
                <a:solidFill>
                  <a:srgbClr val="FF2929"/>
                </a:solidFill>
              </a:rPr>
            </a:br>
            <a:endParaRPr lang="tr-TR" dirty="0" smtClean="0">
              <a:solidFill>
                <a:srgbClr val="FF2929"/>
              </a:solidFill>
            </a:endParaRPr>
          </a:p>
          <a:p>
            <a:r>
              <a:rPr lang="tr-TR" dirty="0" smtClean="0"/>
              <a:t>It is used to gurantee that a code block will be executed in any condition. 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41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i="1" dirty="0">
                <a:solidFill>
                  <a:srgbClr val="FF0000"/>
                </a:solidFill>
              </a:rPr>
              <a:t>finally</a:t>
            </a:r>
            <a:r>
              <a:rPr lang="en-US" dirty="0"/>
              <a:t> clause for code that must be </a:t>
            </a:r>
            <a:r>
              <a:rPr lang="en-US" dirty="0">
                <a:solidFill>
                  <a:srgbClr val="FF0000"/>
                </a:solidFill>
              </a:rPr>
              <a:t>executed "no matter what" 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2060848"/>
            <a:ext cx="8610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try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	//Statements that may throw exceptions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catch (Exception1 exVar1)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//code to handle exceptions of type Exception1;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catch (Exception2 exVar2) {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Exception2;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catch (ExceptionN exVar3)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exceptionN;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smtClean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finally {</a:t>
            </a: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9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 optional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solidFill>
                  <a:srgbClr val="0070C0"/>
                </a:solidFill>
                <a:latin typeface="Courier New" pitchFamily="49" charset="0"/>
              </a:rPr>
              <a:t> 	 </a:t>
            </a:r>
            <a:r>
              <a:rPr lang="en-US" sz="1900" b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 code executed whether there is an exception or not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5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Let’s clarify it on various scenarios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alibri" pitchFamily="34" charset="0"/>
              </a:rPr>
              <a:t>try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>
                <a:latin typeface="Calibri" pitchFamily="34" charset="0"/>
              </a:rPr>
              <a:t>statement1;</a:t>
            </a:r>
          </a:p>
          <a:p>
            <a:r>
              <a:rPr lang="tr-TR" sz="2800" dirty="0">
                <a:latin typeface="Calibri" pitchFamily="34" charset="0"/>
              </a:rPr>
              <a:t>} catch (Exception1 e)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>
                <a:latin typeface="Calibri" pitchFamily="34" charset="0"/>
              </a:rPr>
              <a:t>statement2;	</a:t>
            </a:r>
          </a:p>
          <a:p>
            <a:r>
              <a:rPr lang="tr-TR" sz="2800" dirty="0">
                <a:latin typeface="Calibri" pitchFamily="34" charset="0"/>
              </a:rPr>
              <a:t>} catch (Exception2 e)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>
                <a:latin typeface="Calibri" pitchFamily="34" charset="0"/>
              </a:rPr>
              <a:t>statement3;	</a:t>
            </a:r>
          </a:p>
          <a:p>
            <a:r>
              <a:rPr lang="tr-TR" sz="2800" dirty="0">
                <a:latin typeface="Calibri" pitchFamily="34" charset="0"/>
              </a:rPr>
              <a:t>} finally {</a:t>
            </a:r>
          </a:p>
          <a:p>
            <a:r>
              <a:rPr lang="tr-TR" sz="2800" dirty="0">
                <a:latin typeface="Calibri" pitchFamily="34" charset="0"/>
              </a:rPr>
              <a:t>    </a:t>
            </a:r>
            <a:r>
              <a:rPr lang="tr-TR" sz="2800" i="1" dirty="0">
                <a:latin typeface="Calibri" pitchFamily="34" charset="0"/>
              </a:rPr>
              <a:t>statement4;</a:t>
            </a:r>
          </a:p>
          <a:p>
            <a:r>
              <a:rPr lang="tr-TR" sz="2800" dirty="0">
                <a:latin typeface="Calibri" pitchFamily="34" charset="0"/>
              </a:rPr>
              <a:t>}</a:t>
            </a:r>
          </a:p>
          <a:p>
            <a:r>
              <a:rPr lang="tr-TR" sz="2800" i="1" dirty="0">
                <a:latin typeface="Calibri" pitchFamily="34" charset="0"/>
              </a:rPr>
              <a:t>statement5;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6990" y="1484784"/>
            <a:ext cx="4752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Question:</a:t>
            </a:r>
            <a:r>
              <a:rPr lang="tr-TR" sz="2000" dirty="0" smtClean="0">
                <a:latin typeface="Calibri" pitchFamily="34" charset="0"/>
              </a:rPr>
              <a:t> Which statements are executed if</a:t>
            </a:r>
          </a:p>
          <a:p>
            <a:r>
              <a:rPr lang="tr-TR" sz="2000" dirty="0" smtClean="0">
                <a:latin typeface="Calibri" pitchFamily="34" charset="0"/>
              </a:rPr>
              <a:t>1- no exception occurs</a:t>
            </a:r>
          </a:p>
          <a:p>
            <a:r>
              <a:rPr lang="tr-TR" sz="2000" dirty="0" smtClean="0">
                <a:latin typeface="Calibri" pitchFamily="34" charset="0"/>
              </a:rPr>
              <a:t>2- statement1 </a:t>
            </a:r>
            <a:r>
              <a:rPr lang="tr-TR" sz="2000" dirty="0">
                <a:latin typeface="Calibri" pitchFamily="34" charset="0"/>
              </a:rPr>
              <a:t>throws </a:t>
            </a:r>
            <a:r>
              <a:rPr lang="tr-TR" sz="2000" dirty="0" smtClean="0">
                <a:latin typeface="Calibri" pitchFamily="34" charset="0"/>
              </a:rPr>
              <a:t>Exception1</a:t>
            </a:r>
            <a:endParaRPr lang="tr-TR" sz="2000" dirty="0">
              <a:latin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</a:rPr>
              <a:t>3- statement1 </a:t>
            </a:r>
            <a:r>
              <a:rPr lang="tr-TR" sz="2000" dirty="0">
                <a:latin typeface="Calibri" pitchFamily="34" charset="0"/>
              </a:rPr>
              <a:t>throws </a:t>
            </a:r>
            <a:r>
              <a:rPr lang="tr-TR" sz="2000" dirty="0" smtClean="0">
                <a:latin typeface="Calibri" pitchFamily="34" charset="0"/>
              </a:rPr>
              <a:t>Exception3</a:t>
            </a:r>
            <a:endParaRPr lang="tr-TR" sz="2000" dirty="0">
              <a:latin typeface="Calibri" pitchFamily="34" charset="0"/>
            </a:endParaRPr>
          </a:p>
          <a:p>
            <a:endParaRPr lang="tr-TR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2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 smtClean="0">
                <a:latin typeface="Calibri" pitchFamily="34" charset="0"/>
              </a:rPr>
              <a:t>no exception occurs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222363" y="1801044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statement1 is executed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alibri" pitchFamily="34" charset="0"/>
              </a:rPr>
              <a:t>try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statement1;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</a:t>
            </a:r>
            <a:r>
              <a:rPr lang="tr-TR" sz="2800" dirty="0" smtClean="0">
                <a:latin typeface="Calibri" pitchFamily="34" charset="0"/>
              </a:rPr>
              <a:t>(Exception1 e)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 smtClean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statement2;	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(</a:t>
            </a:r>
            <a:r>
              <a:rPr lang="tr-TR" sz="2800" dirty="0" smtClean="0">
                <a:latin typeface="Calibri" pitchFamily="34" charset="0"/>
              </a:rPr>
              <a:t>Exception2 </a:t>
            </a:r>
            <a:r>
              <a:rPr lang="tr-TR" sz="2800" dirty="0">
                <a:latin typeface="Calibri" pitchFamily="34" charset="0"/>
              </a:rPr>
              <a:t>e)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statement3;</a:t>
            </a:r>
            <a:r>
              <a:rPr lang="tr-TR" sz="2800" i="1" dirty="0">
                <a:latin typeface="Calibri" pitchFamily="34" charset="0"/>
              </a:rPr>
              <a:t>	</a:t>
            </a:r>
          </a:p>
          <a:p>
            <a:r>
              <a:rPr lang="tr-TR" sz="2800" dirty="0" smtClean="0">
                <a:latin typeface="Calibri" pitchFamily="34" charset="0"/>
              </a:rPr>
              <a:t>} finally {</a:t>
            </a:r>
            <a:endParaRPr lang="tr-TR" sz="2800" dirty="0">
              <a:latin typeface="Calibri" pitchFamily="34" charset="0"/>
            </a:endParaRPr>
          </a:p>
          <a:p>
            <a:r>
              <a:rPr lang="tr-TR" sz="2800" dirty="0">
                <a:latin typeface="Calibri" pitchFamily="34" charset="0"/>
              </a:rPr>
              <a:t> </a:t>
            </a:r>
            <a:r>
              <a:rPr lang="tr-TR" sz="2800" dirty="0" smtClean="0">
                <a:latin typeface="Calibri" pitchFamily="34" charset="0"/>
              </a:rPr>
              <a:t>   </a:t>
            </a:r>
            <a:r>
              <a:rPr lang="tr-TR" sz="2800" i="1" dirty="0" smtClean="0">
                <a:latin typeface="Calibri" pitchFamily="34" charset="0"/>
              </a:rPr>
              <a:t>statement4;</a:t>
            </a:r>
            <a:endParaRPr lang="tr-TR" sz="2800" i="1" dirty="0">
              <a:latin typeface="Calibri" pitchFamily="34" charset="0"/>
            </a:endParaRPr>
          </a:p>
          <a:p>
            <a:r>
              <a:rPr lang="tr-TR" sz="2800" dirty="0" smtClean="0">
                <a:latin typeface="Calibri" pitchFamily="34" charset="0"/>
              </a:rPr>
              <a:t>}</a:t>
            </a:r>
          </a:p>
          <a:p>
            <a:r>
              <a:rPr lang="tr-TR" sz="2800" i="1" dirty="0" smtClean="0">
                <a:latin typeface="Calibri" pitchFamily="34" charset="0"/>
              </a:rPr>
              <a:t>statement5;</a:t>
            </a:r>
            <a:endParaRPr lang="tr-TR" sz="2800" i="1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3192651"/>
            <a:ext cx="322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finally block is executed, 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statement4 is executed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5" y="4985985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statement5 is executed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91880" y="2009529"/>
            <a:ext cx="1736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rot="10800000" flipV="1">
            <a:off x="2915816" y="2276871"/>
            <a:ext cx="3168352" cy="22008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/>
          <p:nvPr/>
        </p:nvCxnSpPr>
        <p:spPr bwMode="auto">
          <a:xfrm rot="5400000">
            <a:off x="2303748" y="4797153"/>
            <a:ext cx="828092" cy="396043"/>
          </a:xfrm>
          <a:prstGeom prst="curvedConnector3">
            <a:avLst>
              <a:gd name="adj1" fmla="val 9921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137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>
                <a:latin typeface="Calibri" pitchFamily="34" charset="0"/>
              </a:rPr>
              <a:t>statement1 throws </a:t>
            </a:r>
            <a:r>
              <a:rPr lang="tr-TR" dirty="0" smtClean="0">
                <a:latin typeface="Calibri" pitchFamily="34" charset="0"/>
              </a:rPr>
              <a:t>Exception1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alibri" pitchFamily="34" charset="0"/>
              </a:rPr>
              <a:t>try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statement1;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</a:t>
            </a:r>
            <a:r>
              <a:rPr lang="tr-TR" sz="2800" dirty="0" smtClean="0">
                <a:latin typeface="Calibri" pitchFamily="34" charset="0"/>
              </a:rPr>
              <a:t>(Exception1 e)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 smtClean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statement2;	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(</a:t>
            </a:r>
            <a:r>
              <a:rPr lang="tr-TR" sz="2800" dirty="0" smtClean="0">
                <a:latin typeface="Calibri" pitchFamily="34" charset="0"/>
              </a:rPr>
              <a:t>Exception2 </a:t>
            </a:r>
            <a:r>
              <a:rPr lang="tr-TR" sz="2800" dirty="0">
                <a:latin typeface="Calibri" pitchFamily="34" charset="0"/>
              </a:rPr>
              <a:t>e)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statement3;</a:t>
            </a:r>
            <a:r>
              <a:rPr lang="tr-TR" sz="2800" i="1" dirty="0">
                <a:latin typeface="Calibri" pitchFamily="34" charset="0"/>
              </a:rPr>
              <a:t>	</a:t>
            </a:r>
          </a:p>
          <a:p>
            <a:r>
              <a:rPr lang="tr-TR" sz="2800" dirty="0" smtClean="0">
                <a:latin typeface="Calibri" pitchFamily="34" charset="0"/>
              </a:rPr>
              <a:t>} finally {</a:t>
            </a:r>
            <a:endParaRPr lang="tr-TR" sz="2800" dirty="0">
              <a:latin typeface="Calibri" pitchFamily="34" charset="0"/>
            </a:endParaRPr>
          </a:p>
          <a:p>
            <a:r>
              <a:rPr lang="tr-TR" sz="2800" dirty="0">
                <a:latin typeface="Calibri" pitchFamily="34" charset="0"/>
              </a:rPr>
              <a:t> </a:t>
            </a:r>
            <a:r>
              <a:rPr lang="tr-TR" sz="2800" dirty="0" smtClean="0">
                <a:latin typeface="Calibri" pitchFamily="34" charset="0"/>
              </a:rPr>
              <a:t>   </a:t>
            </a:r>
            <a:r>
              <a:rPr lang="tr-TR" sz="2800" i="1" dirty="0" smtClean="0">
                <a:latin typeface="Calibri" pitchFamily="34" charset="0"/>
              </a:rPr>
              <a:t>statement4;</a:t>
            </a:r>
            <a:endParaRPr lang="tr-TR" sz="2800" i="1" dirty="0">
              <a:latin typeface="Calibri" pitchFamily="34" charset="0"/>
            </a:endParaRPr>
          </a:p>
          <a:p>
            <a:r>
              <a:rPr lang="tr-TR" sz="2800" dirty="0" smtClean="0">
                <a:latin typeface="Calibri" pitchFamily="34" charset="0"/>
              </a:rPr>
              <a:t>}</a:t>
            </a:r>
          </a:p>
          <a:p>
            <a:r>
              <a:rPr lang="tr-TR" sz="2800" i="1" dirty="0" smtClean="0">
                <a:latin typeface="Calibri" pitchFamily="34" charset="0"/>
              </a:rPr>
              <a:t>statement5;</a:t>
            </a:r>
            <a:endParaRPr lang="tr-TR" sz="2800" i="1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52120" y="1772816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Exception1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707904" y="2024844"/>
            <a:ext cx="18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244233" y="1583808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 flipV="1">
            <a:off x="3491880" y="2204864"/>
            <a:ext cx="2160240" cy="5760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16016" y="2492896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catch clauses of the try block are inspected for a matching catch statement. Exception1 is </a:t>
            </a:r>
            <a:r>
              <a:rPr lang="tr-TR" dirty="0" err="1" smtClean="0">
                <a:solidFill>
                  <a:srgbClr val="0070C0"/>
                </a:solidFill>
              </a:rPr>
              <a:t>caught</a:t>
            </a:r>
            <a:r>
              <a:rPr lang="tr-TR" dirty="0" smtClean="0">
                <a:solidFill>
                  <a:srgbClr val="0070C0"/>
                </a:solidFill>
              </a:rPr>
              <a:t> and statement2 is executed.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31740" y="2960948"/>
            <a:ext cx="1296144" cy="1224136"/>
          </a:xfrm>
          <a:prstGeom prst="curvedConnector3">
            <a:avLst>
              <a:gd name="adj1" fmla="val 99077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140127" y="39347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finally block is executed,  statement4 is executed.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9812" y="4985985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Step4: statement5 is executed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 bwMode="auto">
          <a:xfrm rot="5400000">
            <a:off x="2303748" y="4797153"/>
            <a:ext cx="828092" cy="396043"/>
          </a:xfrm>
          <a:prstGeom prst="curvedConnector3">
            <a:avLst>
              <a:gd name="adj1" fmla="val 9921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37626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tr-TR" sz="30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cs typeface="Times New Roman" pitchFamily="18" charset="0"/>
              </a:rPr>
              <a:t>Code </a:t>
            </a:r>
            <a:r>
              <a:rPr lang="en-US" sz="3000" dirty="0">
                <a:solidFill>
                  <a:srgbClr val="FF0000"/>
                </a:solidFill>
                <a:cs typeface="Times New Roman" pitchFamily="18" charset="0"/>
              </a:rPr>
              <a:t>errors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Divide by zero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Array out of bounds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Integer overflow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Accessing a null pointer (reference)</a:t>
            </a:r>
          </a:p>
          <a:p>
            <a:pPr lvl="1">
              <a:defRPr/>
            </a:pPr>
            <a:endParaRPr lang="en-US" sz="2600" dirty="0">
              <a:cs typeface="Times New Roman" pitchFamily="18" charset="0"/>
            </a:endParaRPr>
          </a:p>
          <a:p>
            <a:pPr lvl="1">
              <a:defRPr/>
            </a:pPr>
            <a:endParaRPr lang="en-US" sz="2600" dirty="0">
              <a:cs typeface="Times New Roman" pitchFamily="18" charset="0"/>
            </a:endParaRPr>
          </a:p>
          <a:p>
            <a:pPr lvl="1">
              <a:defRPr/>
            </a:pPr>
            <a:r>
              <a:rPr lang="en-US" sz="2600" dirty="0">
                <a:cs typeface="Times New Roman" pitchFamily="18" charset="0"/>
              </a:rPr>
              <a:t>Programs </a:t>
            </a:r>
            <a:r>
              <a:rPr lang="en-US" sz="3000" i="1" dirty="0">
                <a:solidFill>
                  <a:srgbClr val="FF0000"/>
                </a:solidFill>
                <a:cs typeface="Times New Roman" pitchFamily="18" charset="0"/>
              </a:rPr>
              <a:t>crash</a:t>
            </a:r>
            <a:r>
              <a:rPr lang="en-US" sz="2600" dirty="0">
                <a:cs typeface="Times New Roman" pitchFamily="18" charset="0"/>
              </a:rPr>
              <a:t> when an exception goes </a:t>
            </a:r>
            <a:r>
              <a:rPr lang="en-US" sz="2600" u="sng" dirty="0" err="1">
                <a:cs typeface="Times New Roman" pitchFamily="18" charset="0"/>
              </a:rPr>
              <a:t>untrapped</a:t>
            </a:r>
            <a:r>
              <a:rPr lang="en-US" sz="2600" dirty="0">
                <a:cs typeface="Times New Roman" pitchFamily="18" charset="0"/>
              </a:rPr>
              <a:t>, i.e., not handled by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Scenario: </a:t>
            </a:r>
            <a:r>
              <a:rPr lang="tr-TR" dirty="0">
                <a:latin typeface="Calibri" pitchFamily="34" charset="0"/>
              </a:rPr>
              <a:t>statement1 throws </a:t>
            </a:r>
            <a:r>
              <a:rPr lang="tr-TR" dirty="0" smtClean="0">
                <a:latin typeface="Calibri" pitchFamily="34" charset="0"/>
              </a:rPr>
              <a:t>Exception3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alibri" pitchFamily="34" charset="0"/>
              </a:rPr>
              <a:t>try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statement1;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</a:t>
            </a:r>
            <a:r>
              <a:rPr lang="tr-TR" sz="2800" dirty="0" smtClean="0">
                <a:latin typeface="Calibri" pitchFamily="34" charset="0"/>
              </a:rPr>
              <a:t>(Exception1 e) </a:t>
            </a:r>
            <a:r>
              <a:rPr lang="tr-TR" sz="2800" dirty="0">
                <a:latin typeface="Calibri" pitchFamily="34" charset="0"/>
              </a:rPr>
              <a:t>{</a:t>
            </a:r>
          </a:p>
          <a:p>
            <a:r>
              <a:rPr lang="tr-TR" sz="2800" dirty="0" smtClean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statement2;	</a:t>
            </a:r>
          </a:p>
          <a:p>
            <a:r>
              <a:rPr lang="tr-TR" sz="2800" dirty="0" smtClean="0">
                <a:latin typeface="Calibri" pitchFamily="34" charset="0"/>
              </a:rPr>
              <a:t>} </a:t>
            </a:r>
            <a:r>
              <a:rPr lang="tr-TR" sz="2800" dirty="0">
                <a:latin typeface="Calibri" pitchFamily="34" charset="0"/>
              </a:rPr>
              <a:t>catch (</a:t>
            </a:r>
            <a:r>
              <a:rPr lang="tr-TR" sz="2800" dirty="0" smtClean="0">
                <a:latin typeface="Calibri" pitchFamily="34" charset="0"/>
              </a:rPr>
              <a:t>Exception2 </a:t>
            </a:r>
            <a:r>
              <a:rPr lang="tr-TR" sz="2800" dirty="0">
                <a:latin typeface="Calibri" pitchFamily="34" charset="0"/>
              </a:rPr>
              <a:t>e) {</a:t>
            </a:r>
          </a:p>
          <a:p>
            <a:r>
              <a:rPr lang="tr-TR" sz="2800" dirty="0">
                <a:latin typeface="Calibri" pitchFamily="34" charset="0"/>
              </a:rPr>
              <a:t>	</a:t>
            </a:r>
            <a:r>
              <a:rPr lang="tr-TR" sz="2800" i="1" dirty="0" smtClean="0">
                <a:latin typeface="Calibri" pitchFamily="34" charset="0"/>
              </a:rPr>
              <a:t>statement3;</a:t>
            </a:r>
            <a:r>
              <a:rPr lang="tr-TR" sz="2800" i="1" dirty="0">
                <a:latin typeface="Calibri" pitchFamily="34" charset="0"/>
              </a:rPr>
              <a:t>	</a:t>
            </a:r>
          </a:p>
          <a:p>
            <a:r>
              <a:rPr lang="tr-TR" sz="2800" dirty="0" smtClean="0">
                <a:latin typeface="Calibri" pitchFamily="34" charset="0"/>
              </a:rPr>
              <a:t>} finally {</a:t>
            </a:r>
            <a:endParaRPr lang="tr-TR" sz="2800" dirty="0">
              <a:latin typeface="Calibri" pitchFamily="34" charset="0"/>
            </a:endParaRPr>
          </a:p>
          <a:p>
            <a:r>
              <a:rPr lang="tr-TR" sz="2800" dirty="0">
                <a:latin typeface="Calibri" pitchFamily="34" charset="0"/>
              </a:rPr>
              <a:t> </a:t>
            </a:r>
            <a:r>
              <a:rPr lang="tr-TR" sz="2800" dirty="0" smtClean="0">
                <a:latin typeface="Calibri" pitchFamily="34" charset="0"/>
              </a:rPr>
              <a:t>   </a:t>
            </a:r>
            <a:r>
              <a:rPr lang="tr-TR" sz="2800" i="1" dirty="0" smtClean="0">
                <a:latin typeface="Calibri" pitchFamily="34" charset="0"/>
              </a:rPr>
              <a:t>statement4;</a:t>
            </a:r>
            <a:endParaRPr lang="tr-TR" sz="2800" i="1" dirty="0">
              <a:latin typeface="Calibri" pitchFamily="34" charset="0"/>
            </a:endParaRPr>
          </a:p>
          <a:p>
            <a:r>
              <a:rPr lang="tr-TR" sz="2800" dirty="0" smtClean="0">
                <a:latin typeface="Calibri" pitchFamily="34" charset="0"/>
              </a:rPr>
              <a:t>}</a:t>
            </a:r>
          </a:p>
          <a:p>
            <a:r>
              <a:rPr lang="tr-TR" sz="2800" i="1" dirty="0" smtClean="0">
                <a:latin typeface="Calibri" pitchFamily="34" charset="0"/>
              </a:rPr>
              <a:t>statement5;</a:t>
            </a:r>
            <a:endParaRPr lang="tr-TR" sz="2800" i="1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52120" y="1772816"/>
            <a:ext cx="2016224" cy="5040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Exception3</a:t>
            </a:r>
            <a:endParaRPr kumimoji="0" lang="tr-TR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707904" y="2024844"/>
            <a:ext cx="18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244233" y="1583808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Step1: Exception is thrown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 flipV="1">
            <a:off x="2627784" y="2204864"/>
            <a:ext cx="3024336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83968" y="3082096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Step2: catch clauses of the try block are inspected for a matching catch statement. There is no matching catch. finally is executed before inspecting the outer block. statement4 is executed.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7428" y="5669965"/>
            <a:ext cx="589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Step3: statement5 </a:t>
            </a:r>
            <a:r>
              <a:rPr lang="tr-TR" b="1" dirty="0" smtClean="0">
                <a:solidFill>
                  <a:srgbClr val="FF0000"/>
                </a:solidFill>
              </a:rPr>
              <a:t>is not executed</a:t>
            </a:r>
            <a:r>
              <a:rPr lang="tr-TR" b="1" dirty="0" smtClean="0">
                <a:solidFill>
                  <a:srgbClr val="0070C0"/>
                </a:solidFill>
              </a:rPr>
              <a:t>, a matching catch will be 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inspected at outer block(s)</a:t>
            </a:r>
            <a:endParaRPr lang="tr-TR" b="1" dirty="0">
              <a:solidFill>
                <a:srgbClr val="0070C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 bwMode="auto">
          <a:xfrm rot="5400000">
            <a:off x="1720500" y="5200384"/>
            <a:ext cx="1656183" cy="417675"/>
          </a:xfrm>
          <a:prstGeom prst="curvedConnector3">
            <a:avLst>
              <a:gd name="adj1" fmla="val 9861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87316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throw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Developer can </a:t>
            </a:r>
            <a:r>
              <a:rPr lang="tr-TR" i="1" dirty="0" smtClean="0"/>
              <a:t>throw </a:t>
            </a:r>
            <a:r>
              <a:rPr lang="tr-TR" dirty="0" smtClean="0"/>
              <a:t>exceptions. Keyword </a:t>
            </a:r>
            <a:r>
              <a:rPr lang="tr-TR" b="1" dirty="0" smtClean="0"/>
              <a:t>throw </a:t>
            </a:r>
            <a:r>
              <a:rPr lang="tr-TR" dirty="0" smtClean="0"/>
              <a:t>is used for this purpose:</a:t>
            </a:r>
          </a:p>
          <a:p>
            <a:pPr marL="279400" lvl="1" indent="0">
              <a:buNone/>
            </a:pPr>
            <a:r>
              <a:rPr lang="tr-TR" dirty="0"/>
              <a:t>	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i="1" dirty="0" err="1" smtClean="0"/>
              <a:t>ThrowableObject</a:t>
            </a:r>
            <a:r>
              <a:rPr lang="tr-TR" i="1" dirty="0" smtClean="0"/>
              <a:t/>
            </a:r>
            <a:br>
              <a:rPr lang="tr-TR" i="1" dirty="0" smtClean="0"/>
            </a:br>
            <a:endParaRPr lang="tr-TR" i="1" dirty="0" smtClean="0"/>
          </a:p>
          <a:p>
            <a:pPr marL="254000" lvl="1" indent="-254000">
              <a:spcBef>
                <a:spcPts val="600"/>
              </a:spcBef>
              <a:buSzPct val="60000"/>
              <a:buFont typeface="Wingdings 2" charset="2"/>
              <a:buChar char="¢"/>
            </a:pPr>
            <a:r>
              <a:rPr lang="tr-TR" sz="2400" i="1" dirty="0">
                <a:ea typeface="+mn-ea"/>
                <a:sym typeface="Calibri Bold" charset="0"/>
              </a:rPr>
              <a:t>ThrowableObject</a:t>
            </a:r>
            <a:r>
              <a:rPr lang="tr-TR" sz="2400" dirty="0">
                <a:ea typeface="+mn-ea"/>
                <a:sym typeface="Calibri Bold" charset="0"/>
              </a:rPr>
              <a:t> is the object to be thrown. It must directly or indirectly extend the class </a:t>
            </a:r>
            <a:r>
              <a:rPr lang="tr-TR" sz="2400" b="1" dirty="0" err="1">
                <a:ea typeface="+mn-ea"/>
                <a:sym typeface="Calibri Bold" charset="0"/>
              </a:rPr>
              <a:t>java.lang.Throwable</a:t>
            </a:r>
            <a:r>
              <a:rPr lang="tr-TR" sz="2400" b="1" dirty="0">
                <a:ea typeface="+mn-ea"/>
                <a:sym typeface="Calibri Bold" charset="0"/>
              </a:rPr>
              <a:t> </a:t>
            </a:r>
            <a:r>
              <a:rPr lang="tr-TR" sz="2400" b="1" dirty="0" smtClean="0">
                <a:ea typeface="+mn-ea"/>
                <a:sym typeface="Calibri Bold" charset="0"/>
              </a:rPr>
              <a:t/>
            </a:r>
            <a:br>
              <a:rPr lang="tr-TR" sz="2400" b="1" dirty="0" smtClean="0">
                <a:ea typeface="+mn-ea"/>
                <a:sym typeface="Calibri Bold" charset="0"/>
              </a:rPr>
            </a:br>
            <a:endParaRPr lang="tr-TR" sz="2400" b="1" dirty="0" smtClean="0">
              <a:ea typeface="+mn-ea"/>
              <a:sym typeface="Calibri Bold" charset="0"/>
            </a:endParaRPr>
          </a:p>
          <a:p>
            <a:pPr marL="254000" lvl="1" indent="-254000">
              <a:spcBef>
                <a:spcPts val="600"/>
              </a:spcBef>
              <a:buSzPct val="60000"/>
              <a:buFont typeface="Wingdings 2" charset="2"/>
              <a:buChar char="¢"/>
            </a:pPr>
            <a:r>
              <a:rPr lang="tr-TR" sz="2400" dirty="0" smtClean="0">
                <a:ea typeface="+mn-ea"/>
                <a:sym typeface="Calibri Bold" charset="0"/>
              </a:rPr>
              <a:t>Developer can create a new object of an exception class, or rethrow </a:t>
            </a:r>
            <a:r>
              <a:rPr lang="tr-TR" sz="2400" dirty="0" err="1" smtClean="0">
                <a:ea typeface="+mn-ea"/>
                <a:sym typeface="Calibri Bold" charset="0"/>
              </a:rPr>
              <a:t>the</a:t>
            </a:r>
            <a:r>
              <a:rPr lang="tr-TR" sz="2400" dirty="0" smtClean="0">
                <a:ea typeface="+mn-ea"/>
                <a:sym typeface="Calibri Bold" charset="0"/>
              </a:rPr>
              <a:t> </a:t>
            </a:r>
            <a:r>
              <a:rPr lang="tr-TR" sz="2400" dirty="0" err="1" smtClean="0">
                <a:ea typeface="+mn-ea"/>
                <a:sym typeface="Calibri Bold" charset="0"/>
              </a:rPr>
              <a:t>caught</a:t>
            </a:r>
            <a:r>
              <a:rPr lang="tr-TR" sz="2400" dirty="0" smtClean="0">
                <a:ea typeface="+mn-ea"/>
                <a:sym typeface="Calibri Bold" charset="0"/>
              </a:rPr>
              <a:t> </a:t>
            </a:r>
            <a:r>
              <a:rPr lang="tr-TR" sz="2400" dirty="0" err="1" smtClean="0">
                <a:ea typeface="+mn-ea"/>
                <a:sym typeface="Calibri Bold" charset="0"/>
              </a:rPr>
              <a:t>exception</a:t>
            </a:r>
            <a:endParaRPr lang="tr-TR" sz="2400" dirty="0">
              <a:ea typeface="+mn-ea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3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Throwing and rethrowing example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87828" y="1340767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import java.util.Scanner;</a:t>
            </a:r>
          </a:p>
          <a:p>
            <a:endParaRPr lang="tr-TR" b="1" dirty="0" smtClean="0"/>
          </a:p>
          <a:p>
            <a:r>
              <a:rPr lang="tr-TR" b="1" dirty="0" smtClean="0"/>
              <a:t>public </a:t>
            </a:r>
            <a:r>
              <a:rPr lang="tr-TR" b="1" dirty="0"/>
              <a:t>class ThrowingExample {</a:t>
            </a:r>
          </a:p>
          <a:p>
            <a:r>
              <a:rPr lang="tr-TR" b="1" dirty="0"/>
              <a:t> </a:t>
            </a:r>
            <a:r>
              <a:rPr lang="tr-TR" b="1" dirty="0" smtClean="0"/>
              <a:t>       </a:t>
            </a:r>
            <a:r>
              <a:rPr lang="en-US" b="1" dirty="0" smtClean="0"/>
              <a:t>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tr-TR" dirty="0" smtClean="0"/>
              <a:t>	System.out.print</a:t>
            </a:r>
            <a:r>
              <a:rPr lang="tr-TR" dirty="0"/>
              <a:t>("Give me an integer: ");</a:t>
            </a:r>
          </a:p>
          <a:p>
            <a:r>
              <a:rPr lang="tr-TR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number = new Scanner(System.</a:t>
            </a:r>
            <a:r>
              <a:rPr lang="en-US" b="1" i="1" dirty="0"/>
              <a:t>in).</a:t>
            </a:r>
            <a:r>
              <a:rPr lang="en-US" b="1" i="1" dirty="0" err="1"/>
              <a:t>nextInt</a:t>
            </a:r>
            <a:r>
              <a:rPr lang="en-US" b="1" i="1" dirty="0"/>
              <a:t>();</a:t>
            </a:r>
          </a:p>
          <a:p>
            <a:r>
              <a:rPr lang="tr-TR" b="1" dirty="0" smtClean="0"/>
              <a:t>	try </a:t>
            </a:r>
            <a:r>
              <a:rPr lang="tr-TR" b="1" dirty="0"/>
              <a:t>{</a:t>
            </a:r>
          </a:p>
          <a:p>
            <a:r>
              <a:rPr lang="tr-TR" b="1" dirty="0" smtClean="0"/>
              <a:t>	</a:t>
            </a:r>
            <a:r>
              <a:rPr lang="tr-TR" b="1" dirty="0" smtClean="0">
                <a:solidFill>
                  <a:srgbClr val="FF0000"/>
                </a:solidFill>
              </a:rPr>
              <a:t>        if </a:t>
            </a:r>
            <a:r>
              <a:rPr lang="tr-TR" b="1" dirty="0">
                <a:solidFill>
                  <a:srgbClr val="FF0000"/>
                </a:solidFill>
              </a:rPr>
              <a:t>(number &lt; 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		throw </a:t>
            </a:r>
            <a:r>
              <a:rPr lang="tr-TR" b="1" dirty="0">
                <a:solidFill>
                  <a:srgbClr val="FF0000"/>
                </a:solidFill>
              </a:rPr>
              <a:t>new RuntimeException();</a:t>
            </a:r>
          </a:p>
          <a:p>
            <a:r>
              <a:rPr lang="tr-TR" dirty="0" smtClean="0"/>
              <a:t>	        System.out.println</a:t>
            </a:r>
            <a:r>
              <a:rPr lang="tr-TR" dirty="0"/>
              <a:t>("Thank you.");</a:t>
            </a:r>
          </a:p>
          <a:p>
            <a:r>
              <a:rPr lang="tr-TR" dirty="0" smtClean="0"/>
              <a:t>	}</a:t>
            </a:r>
            <a:r>
              <a:rPr lang="tr-TR" dirty="0"/>
              <a:t> </a:t>
            </a:r>
            <a:r>
              <a:rPr lang="tr-TR" b="1" dirty="0" smtClean="0"/>
              <a:t>catch </a:t>
            </a:r>
            <a:r>
              <a:rPr lang="tr-TR" b="1" dirty="0"/>
              <a:t>(Exception e) {</a:t>
            </a:r>
          </a:p>
          <a:p>
            <a:r>
              <a:rPr lang="tr-TR" dirty="0" smtClean="0"/>
              <a:t>	        </a:t>
            </a:r>
            <a:r>
              <a:rPr lang="en-US" dirty="0" err="1" smtClean="0"/>
              <a:t>System.out.println</a:t>
            </a:r>
            <a:r>
              <a:rPr lang="en-US" dirty="0"/>
              <a:t>("Number is less than 0!");</a:t>
            </a:r>
          </a:p>
          <a:p>
            <a:r>
              <a:rPr lang="tr-TR" b="1" dirty="0" smtClean="0"/>
              <a:t>	</a:t>
            </a:r>
            <a:r>
              <a:rPr lang="tr-TR" b="1" dirty="0" smtClean="0">
                <a:solidFill>
                  <a:srgbClr val="FF0000"/>
                </a:solidFill>
              </a:rPr>
              <a:t>        throw </a:t>
            </a:r>
            <a:r>
              <a:rPr lang="tr-TR" b="1" dirty="0">
                <a:solidFill>
                  <a:srgbClr val="FF0000"/>
                </a:solidFill>
              </a:rPr>
              <a:t>e;</a:t>
            </a:r>
          </a:p>
          <a:p>
            <a:r>
              <a:rPr lang="tr-TR" dirty="0" smtClean="0"/>
              <a:t>	}</a:t>
            </a:r>
            <a:endParaRPr lang="tr-TR" dirty="0"/>
          </a:p>
          <a:p>
            <a:r>
              <a:rPr lang="tr-TR" dirty="0" smtClean="0"/>
              <a:t>        }</a:t>
            </a:r>
            <a:endParaRPr lang="tr-TR" dirty="0"/>
          </a:p>
          <a:p>
            <a:r>
              <a:rPr lang="tr-TR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176" y="33569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Calibri" pitchFamily="34" charset="0"/>
              </a:rPr>
              <a:t>Keyword </a:t>
            </a:r>
            <a:r>
              <a:rPr lang="tr-TR" b="1" dirty="0" smtClean="0">
                <a:solidFill>
                  <a:srgbClr val="0070C0"/>
                </a:solidFill>
                <a:latin typeface="Calibri" pitchFamily="34" charset="0"/>
              </a:rPr>
              <a:t>throw</a:t>
            </a:r>
            <a:r>
              <a:rPr lang="tr-TR" dirty="0" smtClean="0">
                <a:solidFill>
                  <a:srgbClr val="0070C0"/>
                </a:solidFill>
                <a:latin typeface="Calibri" pitchFamily="34" charset="0"/>
              </a:rPr>
              <a:t> is used to throw an exception. </a:t>
            </a:r>
            <a:endParaRPr lang="tr-TR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652120" y="3680157"/>
            <a:ext cx="4320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36605" y="486916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Calibri" pitchFamily="34" charset="0"/>
              </a:rPr>
              <a:t>e is already reference of an exception object. It can also be used to throw  (rethrow) that exception</a:t>
            </a:r>
            <a:endParaRPr lang="tr-TR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87824" y="4869160"/>
            <a:ext cx="144016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8482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Coding custom exception classes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Developer can also code custom exception classes to manage abnormal conditions in his program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If a class </a:t>
            </a:r>
            <a:r>
              <a:rPr lang="tr-TR" dirty="0" smtClean="0">
                <a:solidFill>
                  <a:srgbClr val="FF2929"/>
                </a:solidFill>
              </a:rPr>
              <a:t>extends Throwable</a:t>
            </a:r>
            <a:r>
              <a:rPr lang="tr-TR" dirty="0" smtClean="0"/>
              <a:t>, that class can be </a:t>
            </a:r>
            <a:r>
              <a:rPr lang="tr-TR" dirty="0" err="1" smtClean="0"/>
              <a:t>thrown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We usually prefer to </a:t>
            </a:r>
            <a:r>
              <a:rPr lang="tr-TR" dirty="0" smtClean="0">
                <a:solidFill>
                  <a:srgbClr val="FF2929"/>
                </a:solidFill>
              </a:rPr>
              <a:t>extend class Exception or RuntimeException</a:t>
            </a:r>
            <a:r>
              <a:rPr lang="tr-TR" dirty="0" smtClean="0"/>
              <a:t> (difference of these two will be </a:t>
            </a:r>
            <a:r>
              <a:rPr lang="tr-TR" dirty="0" err="1" smtClean="0"/>
              <a:t>explained</a:t>
            </a:r>
            <a:r>
              <a:rPr lang="tr-TR" dirty="0" smtClean="0"/>
              <a:t>)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Extending an exception class and coding necessary constructors is enough to create a custom exception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7603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Custom exception example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16427"/>
            <a:ext cx="560641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public </a:t>
            </a:r>
            <a:r>
              <a:rPr lang="tr-TR" dirty="0" err="1">
                <a:latin typeface="Calibri" pitchFamily="34" charset="0"/>
              </a:rPr>
              <a:t>class</a:t>
            </a:r>
            <a:r>
              <a:rPr lang="tr-TR" dirty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LessThanZeroException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>
                <a:latin typeface="Calibri" pitchFamily="34" charset="0"/>
              </a:rPr>
              <a:t>extends Exception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err="1">
                <a:latin typeface="Calibri" pitchFamily="34" charset="0"/>
              </a:rPr>
              <a:t>public</a:t>
            </a:r>
            <a:r>
              <a:rPr lang="tr-TR" dirty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LessThanZeroException</a:t>
            </a:r>
            <a:r>
              <a:rPr lang="tr-TR" dirty="0">
                <a:latin typeface="Calibri" pitchFamily="34" charset="0"/>
              </a:rPr>
              <a:t>() {</a:t>
            </a:r>
          </a:p>
          <a:p>
            <a:r>
              <a:rPr lang="tr-TR" dirty="0">
                <a:latin typeface="Calibri" pitchFamily="34" charset="0"/>
              </a:rPr>
              <a:t>	}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err="1">
                <a:latin typeface="Calibri" pitchFamily="34" charset="0"/>
              </a:rPr>
              <a:t>public</a:t>
            </a:r>
            <a:r>
              <a:rPr lang="tr-TR" dirty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LessThanZeroException</a:t>
            </a:r>
            <a:r>
              <a:rPr lang="tr-TR" dirty="0">
                <a:latin typeface="Calibri" pitchFamily="34" charset="0"/>
              </a:rPr>
              <a:t>(String message) {</a:t>
            </a:r>
          </a:p>
          <a:p>
            <a:r>
              <a:rPr lang="tr-TR" dirty="0">
                <a:latin typeface="Calibri" pitchFamily="34" charset="0"/>
              </a:rPr>
              <a:t>		super(message);</a:t>
            </a:r>
          </a:p>
          <a:p>
            <a:r>
              <a:rPr lang="tr-TR" dirty="0">
                <a:latin typeface="Calibri" pitchFamily="34" charset="0"/>
              </a:rPr>
              <a:t>	}</a:t>
            </a:r>
          </a:p>
          <a:p>
            <a:r>
              <a:rPr lang="tr-TR" dirty="0" smtClean="0">
                <a:latin typeface="Calibri" pitchFamily="34" charset="0"/>
              </a:rPr>
              <a:t>}</a:t>
            </a:r>
            <a:endParaRPr lang="tr-TR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066729"/>
            <a:ext cx="741682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itchFamily="34" charset="0"/>
              </a:rPr>
              <a:t>import java.util.Scanner</a:t>
            </a:r>
            <a:r>
              <a:rPr lang="tr-TR" dirty="0" smtClean="0">
                <a:latin typeface="Calibri" pitchFamily="34" charset="0"/>
              </a:rPr>
              <a:t>;</a:t>
            </a:r>
          </a:p>
          <a:p>
            <a:r>
              <a:rPr lang="tr-TR" dirty="0" smtClean="0">
                <a:latin typeface="Calibri" pitchFamily="34" charset="0"/>
              </a:rPr>
              <a:t>public </a:t>
            </a:r>
            <a:r>
              <a:rPr lang="tr-TR" dirty="0">
                <a:latin typeface="Calibri" pitchFamily="34" charset="0"/>
              </a:rPr>
              <a:t>class ThrowingExample {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    </a:t>
            </a:r>
            <a:r>
              <a:rPr lang="en-US" dirty="0" smtClean="0">
                <a:latin typeface="Calibri" pitchFamily="34" charset="0"/>
              </a:rPr>
              <a:t>public </a:t>
            </a:r>
            <a:r>
              <a:rPr lang="en-US" dirty="0">
                <a:latin typeface="Calibri" pitchFamily="34" charset="0"/>
              </a:rPr>
              <a:t>static void main(String[] </a:t>
            </a:r>
            <a:r>
              <a:rPr lang="en-US" dirty="0" err="1">
                <a:latin typeface="Calibri" pitchFamily="34" charset="0"/>
              </a:rPr>
              <a:t>args</a:t>
            </a:r>
            <a:r>
              <a:rPr lang="en-US" dirty="0">
                <a:latin typeface="Calibri" pitchFamily="34" charset="0"/>
              </a:rPr>
              <a:t>) {</a:t>
            </a:r>
          </a:p>
          <a:p>
            <a:r>
              <a:rPr lang="tr-TR" dirty="0" smtClean="0">
                <a:latin typeface="Calibri" pitchFamily="34" charset="0"/>
              </a:rPr>
              <a:t>	System.out.print</a:t>
            </a:r>
            <a:r>
              <a:rPr lang="tr-TR" dirty="0">
                <a:latin typeface="Calibri" pitchFamily="34" charset="0"/>
              </a:rPr>
              <a:t>("Give me an integer: ");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number = new Scanner(System.in).</a:t>
            </a:r>
            <a:r>
              <a:rPr lang="en-US" dirty="0" err="1">
                <a:latin typeface="Calibri" pitchFamily="34" charset="0"/>
              </a:rPr>
              <a:t>nextInt</a:t>
            </a:r>
            <a:r>
              <a:rPr lang="en-US" dirty="0">
                <a:latin typeface="Calibri" pitchFamily="34" charset="0"/>
              </a:rPr>
              <a:t>();</a:t>
            </a:r>
          </a:p>
          <a:p>
            <a:r>
              <a:rPr lang="tr-TR" dirty="0" smtClean="0">
                <a:latin typeface="Calibri" pitchFamily="34" charset="0"/>
              </a:rPr>
              <a:t>	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tr-TR" dirty="0" smtClean="0">
                <a:solidFill>
                  <a:srgbClr val="FF0000"/>
                </a:solidFill>
                <a:latin typeface="Calibri" pitchFamily="34" charset="0"/>
              </a:rPr>
              <a:t>        if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</a:rPr>
              <a:t>(number &lt; 0</a:t>
            </a:r>
            <a:r>
              <a:rPr lang="tr-TR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</a:p>
          <a:p>
            <a:r>
              <a:rPr lang="tr-TR" dirty="0">
                <a:solidFill>
                  <a:srgbClr val="FF0000"/>
                </a:solidFill>
                <a:latin typeface="Calibri" pitchFamily="34" charset="0"/>
              </a:rPr>
              <a:t>	</a:t>
            </a:r>
            <a:r>
              <a:rPr lang="tr-TR" dirty="0" smtClean="0">
                <a:solidFill>
                  <a:srgbClr val="FF0000"/>
                </a:solidFill>
                <a:latin typeface="Calibri" pitchFamily="34" charset="0"/>
              </a:rPr>
              <a:t>	throw </a:t>
            </a:r>
            <a:r>
              <a:rPr lang="tr-TR" dirty="0" err="1">
                <a:solidFill>
                  <a:srgbClr val="FF0000"/>
                </a:solidFill>
                <a:latin typeface="Calibri" pitchFamily="34" charset="0"/>
              </a:rPr>
              <a:t>new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alibri" pitchFamily="34" charset="0"/>
              </a:rPr>
              <a:t>LessThanZeroException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</a:rPr>
              <a:t>();</a:t>
            </a:r>
          </a:p>
          <a:p>
            <a:r>
              <a:rPr lang="tr-TR" dirty="0" smtClean="0">
                <a:latin typeface="Calibri" pitchFamily="34" charset="0"/>
              </a:rPr>
              <a:t>	        System.out.println</a:t>
            </a:r>
            <a:r>
              <a:rPr lang="tr-TR" dirty="0">
                <a:latin typeface="Calibri" pitchFamily="34" charset="0"/>
              </a:rPr>
              <a:t>("Thank you.");</a:t>
            </a:r>
          </a:p>
          <a:p>
            <a:r>
              <a:rPr lang="tr-TR" dirty="0" smtClean="0">
                <a:latin typeface="Calibri" pitchFamily="34" charset="0"/>
              </a:rPr>
              <a:t>	}</a:t>
            </a:r>
            <a:r>
              <a:rPr lang="tr-TR" dirty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catch</a:t>
            </a:r>
            <a:r>
              <a:rPr lang="tr-TR" dirty="0" smtClean="0">
                <a:latin typeface="Calibri" pitchFamily="34" charset="0"/>
              </a:rPr>
              <a:t> (</a:t>
            </a:r>
            <a:r>
              <a:rPr lang="tr-TR" dirty="0" err="1" smtClean="0">
                <a:latin typeface="Calibri" pitchFamily="34" charset="0"/>
              </a:rPr>
              <a:t>LessThanZeroException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>
                <a:latin typeface="Calibri" pitchFamily="34" charset="0"/>
              </a:rPr>
              <a:t>e) {</a:t>
            </a:r>
          </a:p>
          <a:p>
            <a:r>
              <a:rPr lang="tr-TR" dirty="0" smtClean="0">
                <a:latin typeface="Calibri" pitchFamily="34" charset="0"/>
              </a:rPr>
              <a:t>	        </a:t>
            </a:r>
            <a:r>
              <a:rPr lang="en-US" dirty="0" err="1" smtClean="0">
                <a:latin typeface="Calibri" pitchFamily="34" charset="0"/>
              </a:rPr>
              <a:t>System.out.println</a:t>
            </a:r>
            <a:r>
              <a:rPr lang="en-US" dirty="0">
                <a:latin typeface="Calibri" pitchFamily="34" charset="0"/>
              </a:rPr>
              <a:t>("Number is </a:t>
            </a:r>
            <a:r>
              <a:rPr lang="en-US" dirty="0" smtClean="0">
                <a:latin typeface="Calibri" pitchFamily="34" charset="0"/>
              </a:rPr>
              <a:t>less </a:t>
            </a:r>
            <a:r>
              <a:rPr lang="en-US" dirty="0">
                <a:latin typeface="Calibri" pitchFamily="34" charset="0"/>
              </a:rPr>
              <a:t>than 0!");</a:t>
            </a:r>
          </a:p>
          <a:p>
            <a:r>
              <a:rPr lang="tr-TR" dirty="0" smtClean="0">
                <a:latin typeface="Calibri" pitchFamily="34" charset="0"/>
              </a:rPr>
              <a:t>	}</a:t>
            </a:r>
            <a:endParaRPr lang="tr-TR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}</a:t>
            </a:r>
            <a:endParaRPr lang="tr-TR" dirty="0">
              <a:latin typeface="Calibri" pitchFamily="34" charset="0"/>
            </a:endParaRPr>
          </a:p>
          <a:p>
            <a:r>
              <a:rPr lang="tr-TR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337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Getting data </a:t>
            </a:r>
            <a:r>
              <a:rPr lang="tr-TR" dirty="0" err="1" smtClean="0"/>
              <a:t>from</a:t>
            </a:r>
            <a:r>
              <a:rPr lang="tr-TR" dirty="0" smtClean="0"/>
              <a:t> the exception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Throwable</a:t>
            </a:r>
            <a:r>
              <a:rPr lang="en-US" dirty="0"/>
              <a:t> overrides the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method (defined by </a:t>
            </a:r>
            <a:r>
              <a:rPr lang="tr-TR" dirty="0" smtClean="0"/>
              <a:t>class </a:t>
            </a:r>
            <a:r>
              <a:rPr lang="en-US" b="1" dirty="0" smtClean="0"/>
              <a:t>Object</a:t>
            </a:r>
            <a:r>
              <a:rPr lang="en-US" dirty="0"/>
              <a:t>) so that it returns a string containing a description of the </a:t>
            </a:r>
            <a:r>
              <a:rPr lang="en-US" dirty="0" smtClean="0"/>
              <a:t>exception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tr-TR" b="1" dirty="0" smtClean="0"/>
              <a:t>Example: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e)</a:t>
            </a:r>
            <a:r>
              <a:rPr lang="tr-TR" dirty="0"/>
              <a:t>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tr-TR" dirty="0">
                <a:latin typeface="Calibri" pitchFamily="34" charset="0"/>
              </a:rPr>
              <a:t>"</a:t>
            </a:r>
            <a:r>
              <a:rPr lang="tr-TR" dirty="0" smtClean="0"/>
              <a:t>Exception </a:t>
            </a:r>
            <a:r>
              <a:rPr lang="tr-TR" dirty="0"/>
              <a:t>is</a:t>
            </a:r>
            <a:r>
              <a:rPr lang="en-US" dirty="0"/>
              <a:t>: </a:t>
            </a:r>
            <a:r>
              <a:rPr lang="tr-TR" dirty="0">
                <a:latin typeface="Calibri" pitchFamily="34" charset="0"/>
              </a:rPr>
              <a:t>"</a:t>
            </a:r>
            <a:r>
              <a:rPr lang="tr-TR" dirty="0" smtClean="0"/>
              <a:t> </a:t>
            </a:r>
            <a:r>
              <a:rPr lang="en-US" dirty="0"/>
              <a:t>+</a:t>
            </a:r>
            <a:r>
              <a:rPr lang="tr-TR" dirty="0"/>
              <a:t> </a:t>
            </a:r>
            <a:r>
              <a:rPr lang="en-US" dirty="0"/>
              <a:t>e);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en-US" b="1" dirty="0" smtClean="0"/>
              <a:t>Output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Exception</a:t>
            </a:r>
            <a:r>
              <a:rPr lang="tr-TR" dirty="0" smtClean="0"/>
              <a:t> is</a:t>
            </a:r>
            <a:r>
              <a:rPr lang="en-US" dirty="0" smtClean="0"/>
              <a:t>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2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Getting data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/>
              <a:t>the exception </a:t>
            </a:r>
            <a:r>
              <a:rPr lang="tr-TR" dirty="0" smtClean="0"/>
              <a:t>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Throwable </a:t>
            </a:r>
            <a:r>
              <a:rPr lang="tr-TR" dirty="0" smtClean="0"/>
              <a:t>class </a:t>
            </a:r>
            <a:r>
              <a:rPr lang="tr-TR" dirty="0"/>
              <a:t>also has useful </a:t>
            </a:r>
            <a:r>
              <a:rPr lang="tr-TR" dirty="0" smtClean="0"/>
              <a:t>methods. One of these methods is the </a:t>
            </a:r>
            <a:r>
              <a:rPr lang="tr-TR" b="1" dirty="0" smtClean="0"/>
              <a:t>getMessage()</a:t>
            </a:r>
            <a:r>
              <a:rPr lang="tr-TR" dirty="0" smtClean="0"/>
              <a:t> method</a:t>
            </a:r>
          </a:p>
          <a:p>
            <a:r>
              <a:rPr lang="tr-TR" dirty="0" smtClean="0"/>
              <a:t>The message that is put in the exception (via the constructor with String parameter) can be taken by </a:t>
            </a:r>
            <a:r>
              <a:rPr lang="tr-TR" b="1" dirty="0" smtClean="0"/>
              <a:t>getMessage() </a:t>
            </a:r>
            <a:r>
              <a:rPr lang="tr-TR" dirty="0" smtClean="0"/>
              <a:t>method</a:t>
            </a:r>
          </a:p>
          <a:p>
            <a:pPr>
              <a:buNone/>
            </a:pPr>
            <a:r>
              <a:rPr lang="tr-TR" dirty="0"/>
              <a:t>	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tr-TR" b="1" dirty="0" smtClean="0"/>
              <a:t>Example: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e)</a:t>
            </a:r>
            <a:r>
              <a:rPr lang="tr-TR" dirty="0"/>
              <a:t>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tr-TR" dirty="0" smtClean="0">
                <a:latin typeface="Calibri" pitchFamily="34" charset="0"/>
              </a:rPr>
              <a:t>"</a:t>
            </a:r>
            <a:r>
              <a:rPr lang="tr-TR" dirty="0" smtClean="0"/>
              <a:t>Problem is</a:t>
            </a:r>
            <a:r>
              <a:rPr lang="en-US" dirty="0"/>
              <a:t>: </a:t>
            </a:r>
            <a:r>
              <a:rPr lang="tr-TR" dirty="0">
                <a:latin typeface="Calibri" pitchFamily="34" charset="0"/>
              </a:rPr>
              <a:t>"</a:t>
            </a:r>
            <a:r>
              <a:rPr lang="tr-TR" dirty="0" smtClean="0"/>
              <a:t> </a:t>
            </a:r>
            <a:r>
              <a:rPr lang="en-US" dirty="0"/>
              <a:t>+</a:t>
            </a:r>
            <a:r>
              <a:rPr lang="tr-TR" dirty="0"/>
              <a:t> </a:t>
            </a:r>
            <a:r>
              <a:rPr lang="en-US" dirty="0" smtClean="0"/>
              <a:t>e</a:t>
            </a:r>
            <a:r>
              <a:rPr lang="tr-TR" dirty="0" smtClean="0"/>
              <a:t>.getMessage()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en-US" b="1" dirty="0" smtClean="0"/>
              <a:t>Output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r-TR" dirty="0" smtClean="0"/>
              <a:t>Problem is</a:t>
            </a:r>
            <a:r>
              <a:rPr lang="en-US" dirty="0" smtClean="0"/>
              <a:t>: / </a:t>
            </a:r>
            <a:r>
              <a:rPr lang="en-US" dirty="0"/>
              <a:t>by zero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437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Getting data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/>
              <a:t>the exception </a:t>
            </a:r>
            <a:r>
              <a:rPr lang="tr-TR" dirty="0" smtClean="0"/>
              <a:t>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Another method is the </a:t>
            </a:r>
            <a:r>
              <a:rPr lang="tr-TR" b="1" dirty="0" smtClean="0"/>
              <a:t>printStackTrace()</a:t>
            </a:r>
            <a:r>
              <a:rPr lang="tr-TR" dirty="0" smtClean="0"/>
              <a:t> method</a:t>
            </a:r>
          </a:p>
          <a:p>
            <a:r>
              <a:rPr lang="tr-TR" dirty="0" smtClean="0"/>
              <a:t>This method is used to see what happened and where</a:t>
            </a:r>
          </a:p>
          <a:p>
            <a:pPr>
              <a:buNone/>
            </a:pPr>
            <a:r>
              <a:rPr lang="tr-TR" dirty="0"/>
              <a:t>	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tr-TR" b="1" dirty="0" smtClean="0"/>
              <a:t>Example: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e)</a:t>
            </a:r>
            <a:r>
              <a:rPr lang="tr-TR" dirty="0"/>
              <a:t>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tr-TR" dirty="0" smtClean="0"/>
              <a:t>e.printStackTrace();</a:t>
            </a:r>
            <a:endParaRPr lang="en-US" dirty="0"/>
          </a:p>
          <a:p>
            <a:pPr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b="1" dirty="0" smtClean="0"/>
              <a:t>Output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java.lang.ArithmeticException</a:t>
            </a:r>
            <a:r>
              <a:rPr lang="tr-TR" dirty="0"/>
              <a:t>: / by zero</a:t>
            </a:r>
          </a:p>
          <a:p>
            <a:pPr marL="0" indent="0">
              <a:buNone/>
            </a:pPr>
            <a:r>
              <a:rPr lang="tr-TR" dirty="0" smtClean="0"/>
              <a:t>	at </a:t>
            </a:r>
            <a:r>
              <a:rPr lang="tr-TR" dirty="0"/>
              <a:t>ExceptionExample.main(ExceptionExample.java:6)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580" y="5733256"/>
            <a:ext cx="8060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This output means: 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A java.lang.ArithmeticException occurred at 6th line of the main method of </a:t>
            </a:r>
          </a:p>
          <a:p>
            <a:r>
              <a:rPr lang="tr-TR" sz="2000" dirty="0" smtClean="0">
                <a:solidFill>
                  <a:srgbClr val="FF0000"/>
                </a:solidFill>
                <a:latin typeface="Calibri" pitchFamily="34" charset="0"/>
              </a:rPr>
              <a:t>the ExceptionExample class</a:t>
            </a:r>
            <a:endParaRPr lang="tr-TR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02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Did you recognize that...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output of the </a:t>
            </a:r>
            <a:r>
              <a:rPr lang="tr-TR" b="1" dirty="0" smtClean="0"/>
              <a:t>printStackTrace()</a:t>
            </a:r>
            <a:r>
              <a:rPr lang="tr-TR" dirty="0" smtClean="0"/>
              <a:t> method is very similar to the output you have seen before...</a:t>
            </a:r>
          </a:p>
          <a:p>
            <a:endParaRPr lang="tr-TR" dirty="0" smtClean="0"/>
          </a:p>
          <a:p>
            <a:r>
              <a:rPr lang="tr-TR" dirty="0" smtClean="0"/>
              <a:t>You have seen it when your programs crashed!</a:t>
            </a:r>
          </a:p>
          <a:p>
            <a:endParaRPr lang="tr-TR" dirty="0" smtClean="0"/>
          </a:p>
          <a:p>
            <a:r>
              <a:rPr lang="tr-TR" dirty="0" smtClean="0"/>
              <a:t>When an exception is not caught by the program, JVM catches it and prints the stack trace to the console. </a:t>
            </a:r>
          </a:p>
          <a:p>
            <a:endParaRPr lang="tr-TR" dirty="0" smtClean="0"/>
          </a:p>
          <a:p>
            <a:r>
              <a:rPr lang="tr-TR" dirty="0" smtClean="0"/>
              <a:t>This output is very helpful to find the errors in the program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295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68" y="45550"/>
            <a:ext cx="8305800" cy="1092200"/>
          </a:xfrm>
          <a:ln>
            <a:noFill/>
          </a:ln>
        </p:spPr>
        <p:txBody>
          <a:bodyPr/>
          <a:lstStyle/>
          <a:p>
            <a:r>
              <a:rPr lang="tr-TR" dirty="0" smtClean="0"/>
              <a:t>Checked and Unchecked Exceptions</a:t>
            </a:r>
            <a:endParaRPr lang="tr-TR" dirty="0"/>
          </a:p>
        </p:txBody>
      </p:sp>
      <p:cxnSp>
        <p:nvCxnSpPr>
          <p:cNvPr id="4" name="AutoShape 2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992633" y="3425956"/>
            <a:ext cx="296863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1433" y="3267206"/>
            <a:ext cx="700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Object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40483" y="4565781"/>
            <a:ext cx="596900" cy="31591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222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Error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300608" y="3267206"/>
            <a:ext cx="989013" cy="3159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i="1" dirty="0" err="1"/>
              <a:t>Throwable</a:t>
            </a:r>
            <a:endParaRPr lang="en-US" sz="1200" b="1" i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840483" y="1854331"/>
            <a:ext cx="954088" cy="3159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/>
              <a:t>Exception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29558" y="3919668"/>
            <a:ext cx="1173163" cy="3159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222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LinkageError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361621" y="4332418"/>
            <a:ext cx="1667838" cy="30646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222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 smtClean="0"/>
              <a:t>VirtualMach</a:t>
            </a:r>
            <a:r>
              <a:rPr lang="tr-TR" sz="1200" b="1" dirty="0" smtClean="0"/>
              <a:t>i</a:t>
            </a:r>
            <a:r>
              <a:rPr lang="en-US" sz="1200" b="1" dirty="0" err="1" smtClean="0"/>
              <a:t>neError</a:t>
            </a:r>
            <a:endParaRPr lang="en-US" sz="1200" b="1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329558" y="1297118"/>
            <a:ext cx="2081213" cy="3159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ClassNotFoundException</a:t>
            </a:r>
            <a:endParaRPr lang="en-US" sz="1200" b="1" dirty="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329558" y="1724156"/>
            <a:ext cx="2395538" cy="3159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CloneNotSupportedException</a:t>
            </a:r>
            <a:endParaRPr lang="en-US" sz="1200" b="1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329558" y="2149606"/>
            <a:ext cx="1116013" cy="3159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IOException</a:t>
            </a:r>
            <a:endParaRPr lang="en-US" sz="1200" b="1" dirty="0"/>
          </a:p>
        </p:txBody>
      </p:sp>
      <p:cxnSp>
        <p:nvCxnSpPr>
          <p:cNvPr id="14" name="AutoShape 12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00733" y="3425956"/>
            <a:ext cx="528638" cy="12985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10" idx="1"/>
            <a:endCxn id="6" idx="3"/>
          </p:cNvCxnSpPr>
          <p:nvPr/>
        </p:nvCxnSpPr>
        <p:spPr bwMode="auto">
          <a:xfrm rot="10800000" flipV="1">
            <a:off x="3437383" y="4485651"/>
            <a:ext cx="924238" cy="23808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12" idx="1"/>
            <a:endCxn id="8" idx="3"/>
          </p:cNvCxnSpPr>
          <p:nvPr/>
        </p:nvCxnSpPr>
        <p:spPr bwMode="auto">
          <a:xfrm rot="10800000" flipV="1">
            <a:off x="3805683" y="1882906"/>
            <a:ext cx="512763" cy="1301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25" idx="1"/>
            <a:endCxn id="6" idx="3"/>
          </p:cNvCxnSpPr>
          <p:nvPr/>
        </p:nvCxnSpPr>
        <p:spPr bwMode="auto">
          <a:xfrm rot="10800000">
            <a:off x="3448496" y="4724531"/>
            <a:ext cx="869950" cy="2032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9" idx="1"/>
            <a:endCxn id="6" idx="3"/>
          </p:cNvCxnSpPr>
          <p:nvPr/>
        </p:nvCxnSpPr>
        <p:spPr bwMode="auto">
          <a:xfrm rot="10800000" flipV="1">
            <a:off x="3448496" y="4078418"/>
            <a:ext cx="869950" cy="64611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26" idx="1"/>
            <a:endCxn id="6" idx="3"/>
          </p:cNvCxnSpPr>
          <p:nvPr/>
        </p:nvCxnSpPr>
        <p:spPr bwMode="auto">
          <a:xfrm rot="10800000">
            <a:off x="3448496" y="4724531"/>
            <a:ext cx="881062" cy="658812"/>
          </a:xfrm>
          <a:prstGeom prst="bentConnector3">
            <a:avLst>
              <a:gd name="adj1" fmla="val 506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1"/>
            <a:endCxn id="8" idx="3"/>
          </p:cNvCxnSpPr>
          <p:nvPr/>
        </p:nvCxnSpPr>
        <p:spPr bwMode="auto">
          <a:xfrm rot="10800000" flipV="1">
            <a:off x="3805683" y="1455868"/>
            <a:ext cx="512763" cy="557213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3" idx="1"/>
            <a:endCxn id="8" idx="3"/>
          </p:cNvCxnSpPr>
          <p:nvPr/>
        </p:nvCxnSpPr>
        <p:spPr bwMode="auto">
          <a:xfrm rot="10800000">
            <a:off x="3805683" y="2013081"/>
            <a:ext cx="512763" cy="2952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35" idx="1"/>
            <a:endCxn id="28" idx="3"/>
          </p:cNvCxnSpPr>
          <p:nvPr/>
        </p:nvCxnSpPr>
        <p:spPr bwMode="auto">
          <a:xfrm rot="10800000" flipV="1">
            <a:off x="5886829" y="2550490"/>
            <a:ext cx="648027" cy="5969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36" idx="1"/>
            <a:endCxn id="28" idx="3"/>
          </p:cNvCxnSpPr>
          <p:nvPr/>
        </p:nvCxnSpPr>
        <p:spPr bwMode="auto">
          <a:xfrm rot="10800000" flipV="1">
            <a:off x="5886829" y="2971136"/>
            <a:ext cx="643005" cy="17625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stCxn id="8" idx="1"/>
            <a:endCxn id="7" idx="3"/>
          </p:cNvCxnSpPr>
          <p:nvPr/>
        </p:nvCxnSpPr>
        <p:spPr bwMode="auto">
          <a:xfrm rot="10800000" flipV="1">
            <a:off x="2300733" y="2013081"/>
            <a:ext cx="528638" cy="14128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329558" y="4768981"/>
            <a:ext cx="944563" cy="31591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222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AWTError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329558" y="5215068"/>
            <a:ext cx="387350" cy="336550"/>
          </a:xfrm>
          <a:prstGeom prst="rect">
            <a:avLst/>
          </a:prstGeom>
          <a:solidFill>
            <a:srgbClr val="00B0F0"/>
          </a:solidFill>
          <a:ln w="22225" algn="ctr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329558" y="2571881"/>
            <a:ext cx="1301750" cy="3159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AWTException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335975" y="2994156"/>
            <a:ext cx="1550853" cy="30646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2225" algn="ctr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" charset="0"/>
              </a:rPr>
              <a:t>RuntimeException</a:t>
            </a:r>
            <a:endParaRPr lang="en-US" sz="1200" b="1" dirty="0">
              <a:latin typeface="Arial" charset="0"/>
            </a:endParaRPr>
          </a:p>
        </p:txBody>
      </p:sp>
      <p:cxnSp>
        <p:nvCxnSpPr>
          <p:cNvPr id="29" name="AutoShape 27"/>
          <p:cNvCxnSpPr>
            <a:cxnSpLocks noChangeShapeType="1"/>
            <a:stCxn id="40" idx="1"/>
            <a:endCxn id="28" idx="3"/>
          </p:cNvCxnSpPr>
          <p:nvPr/>
        </p:nvCxnSpPr>
        <p:spPr bwMode="auto">
          <a:xfrm rot="10800000">
            <a:off x="5886829" y="3147391"/>
            <a:ext cx="643005" cy="73338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  <a:stCxn id="37" idx="1"/>
            <a:endCxn id="28" idx="3"/>
          </p:cNvCxnSpPr>
          <p:nvPr/>
        </p:nvCxnSpPr>
        <p:spPr bwMode="auto">
          <a:xfrm rot="10800000">
            <a:off x="5886829" y="3147391"/>
            <a:ext cx="643005" cy="25713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329558" y="3430718"/>
            <a:ext cx="387350" cy="336550"/>
          </a:xfrm>
          <a:prstGeom prst="rect">
            <a:avLst/>
          </a:prstGeom>
          <a:solidFill>
            <a:srgbClr val="FF00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cxnSp>
        <p:nvCxnSpPr>
          <p:cNvPr id="32" name="AutoShape 30"/>
          <p:cNvCxnSpPr>
            <a:cxnSpLocks noChangeShapeType="1"/>
            <a:stCxn id="27" idx="1"/>
            <a:endCxn id="8" idx="3"/>
          </p:cNvCxnSpPr>
          <p:nvPr/>
        </p:nvCxnSpPr>
        <p:spPr bwMode="auto">
          <a:xfrm rot="10800000">
            <a:off x="3805683" y="2013081"/>
            <a:ext cx="512763" cy="717550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  <a:stCxn id="28" idx="1"/>
            <a:endCxn id="8" idx="3"/>
          </p:cNvCxnSpPr>
          <p:nvPr/>
        </p:nvCxnSpPr>
        <p:spPr bwMode="auto">
          <a:xfrm rot="10800000">
            <a:off x="3794571" y="2012288"/>
            <a:ext cx="541404" cy="113510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  <a:stCxn id="31" idx="1"/>
            <a:endCxn id="8" idx="3"/>
          </p:cNvCxnSpPr>
          <p:nvPr/>
        </p:nvCxnSpPr>
        <p:spPr bwMode="auto">
          <a:xfrm rot="10800000">
            <a:off x="3805683" y="2013081"/>
            <a:ext cx="523875" cy="1585912"/>
          </a:xfrm>
          <a:prstGeom prst="bentConnector3">
            <a:avLst>
              <a:gd name="adj1" fmla="val 5121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6534855" y="2397256"/>
            <a:ext cx="1696518" cy="30646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2225" algn="ctr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" charset="0"/>
              </a:rPr>
              <a:t>ArithmeticException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6529833" y="2813181"/>
            <a:ext cx="1768475" cy="3159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2225" algn="ctr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err="1"/>
              <a:t>NullPointerException</a:t>
            </a:r>
            <a:endParaRPr lang="en-US" sz="1200" b="1" dirty="0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6529833" y="3246568"/>
            <a:ext cx="2354263" cy="3159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2225" algn="ctr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IndexOutOfBoundsException</a:t>
            </a: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6529833" y="3722818"/>
            <a:ext cx="2122488" cy="3159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2225" algn="ctr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/>
              <a:t>NoSuchElementException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529833" y="4180018"/>
            <a:ext cx="387350" cy="336550"/>
          </a:xfrm>
          <a:prstGeom prst="rect">
            <a:avLst/>
          </a:prstGeom>
          <a:solidFill>
            <a:srgbClr val="92D050"/>
          </a:solidFill>
          <a:ln w="22225" algn="ctr">
            <a:solidFill>
              <a:srgbClr val="92D05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…</a:t>
            </a:r>
          </a:p>
        </p:txBody>
      </p:sp>
      <p:cxnSp>
        <p:nvCxnSpPr>
          <p:cNvPr id="42" name="AutoShape 40"/>
          <p:cNvCxnSpPr>
            <a:cxnSpLocks noChangeShapeType="1"/>
            <a:stCxn id="41" idx="1"/>
            <a:endCxn id="28" idx="3"/>
          </p:cNvCxnSpPr>
          <p:nvPr/>
        </p:nvCxnSpPr>
        <p:spPr bwMode="auto">
          <a:xfrm rot="10800000">
            <a:off x="5886829" y="3147391"/>
            <a:ext cx="643005" cy="120090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Freeform 45"/>
          <p:cNvSpPr/>
          <p:nvPr/>
        </p:nvSpPr>
        <p:spPr>
          <a:xfrm>
            <a:off x="3549095" y="764704"/>
            <a:ext cx="1152940" cy="110818"/>
          </a:xfrm>
          <a:custGeom>
            <a:avLst/>
            <a:gdLst>
              <a:gd name="connsiteX0" fmla="*/ 1152940 w 1152940"/>
              <a:gd name="connsiteY0" fmla="*/ 20391 h 110818"/>
              <a:gd name="connsiteX1" fmla="*/ 655983 w 1152940"/>
              <a:gd name="connsiteY1" fmla="*/ 30330 h 110818"/>
              <a:gd name="connsiteX2" fmla="*/ 566531 w 1152940"/>
              <a:gd name="connsiteY2" fmla="*/ 40269 h 110818"/>
              <a:gd name="connsiteX3" fmla="*/ 427383 w 1152940"/>
              <a:gd name="connsiteY3" fmla="*/ 50208 h 110818"/>
              <a:gd name="connsiteX4" fmla="*/ 288235 w 1152940"/>
              <a:gd name="connsiteY4" fmla="*/ 70086 h 110818"/>
              <a:gd name="connsiteX5" fmla="*/ 149087 w 1152940"/>
              <a:gd name="connsiteY5" fmla="*/ 89964 h 110818"/>
              <a:gd name="connsiteX6" fmla="*/ 89453 w 1152940"/>
              <a:gd name="connsiteY6" fmla="*/ 99904 h 110818"/>
              <a:gd name="connsiteX7" fmla="*/ 59635 w 1152940"/>
              <a:gd name="connsiteY7" fmla="*/ 109843 h 110818"/>
              <a:gd name="connsiteX8" fmla="*/ 0 w 1152940"/>
              <a:gd name="connsiteY8" fmla="*/ 109843 h 1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40" h="110818">
                <a:moveTo>
                  <a:pt x="1152940" y="20391"/>
                </a:moveTo>
                <a:cubicBezTo>
                  <a:pt x="959192" y="-18362"/>
                  <a:pt x="1099943" y="5665"/>
                  <a:pt x="655983" y="30330"/>
                </a:cubicBezTo>
                <a:cubicBezTo>
                  <a:pt x="626028" y="31994"/>
                  <a:pt x="596419" y="37670"/>
                  <a:pt x="566531" y="40269"/>
                </a:cubicBezTo>
                <a:cubicBezTo>
                  <a:pt x="520205" y="44297"/>
                  <a:pt x="473766" y="46895"/>
                  <a:pt x="427383" y="50208"/>
                </a:cubicBezTo>
                <a:cubicBezTo>
                  <a:pt x="358174" y="73278"/>
                  <a:pt x="424331" y="53755"/>
                  <a:pt x="288235" y="70086"/>
                </a:cubicBezTo>
                <a:cubicBezTo>
                  <a:pt x="241715" y="75668"/>
                  <a:pt x="195303" y="82261"/>
                  <a:pt x="149087" y="89964"/>
                </a:cubicBezTo>
                <a:cubicBezTo>
                  <a:pt x="129209" y="93277"/>
                  <a:pt x="109125" y="95532"/>
                  <a:pt x="89453" y="99904"/>
                </a:cubicBezTo>
                <a:cubicBezTo>
                  <a:pt x="79226" y="102177"/>
                  <a:pt x="70048" y="108686"/>
                  <a:pt x="59635" y="109843"/>
                </a:cubicBezTo>
                <a:cubicBezTo>
                  <a:pt x="39878" y="112038"/>
                  <a:pt x="19878" y="109843"/>
                  <a:pt x="0" y="10984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81433" y="5445224"/>
            <a:ext cx="186111" cy="161131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81433" y="5805264"/>
            <a:ext cx="186111" cy="161131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81433" y="6165304"/>
            <a:ext cx="186111" cy="16113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477" y="5341123"/>
            <a:ext cx="29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B0F0"/>
                </a:solidFill>
              </a:rPr>
              <a:t>Internal errors of the JVM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477" y="5678189"/>
            <a:ext cx="29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92D050"/>
                </a:solidFill>
              </a:rPr>
              <a:t>Unchecked exceptions</a:t>
            </a:r>
            <a:endParaRPr lang="tr-TR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1477" y="6047521"/>
            <a:ext cx="29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Checked exceptions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4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 animBg="1"/>
      <p:bldP spid="52" grpId="0" animBg="1"/>
      <p:bldP spid="38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graphicFrame>
        <p:nvGraphicFramePr>
          <p:cNvPr id="4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410211"/>
              </p:ext>
            </p:extLst>
          </p:nvPr>
        </p:nvGraphicFramePr>
        <p:xfrm>
          <a:off x="107504" y="1844824"/>
          <a:ext cx="8915477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icture" r:id="rId3" imgW="4917948" imgH="1827276" progId="Word.Picture.8">
                  <p:embed/>
                </p:oleObj>
              </mc:Choice>
              <mc:Fallback>
                <p:oleObj name="Picture" r:id="rId3" imgW="4917948" imgH="18272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44824"/>
                        <a:ext cx="8915477" cy="331236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772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does </a:t>
            </a:r>
            <a:r>
              <a:rPr lang="tr-TR" i="1" dirty="0" smtClean="0"/>
              <a:t>Checked Exception </a:t>
            </a:r>
            <a:r>
              <a:rPr lang="tr-TR" dirty="0" smtClean="0"/>
              <a:t>mean?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If a method will possibly throw an exception, compiler </a:t>
            </a:r>
            <a:r>
              <a:rPr lang="tr-TR" i="1" dirty="0" smtClean="0"/>
              <a:t>checks </a:t>
            </a:r>
            <a:r>
              <a:rPr lang="tr-TR" dirty="0" smtClean="0"/>
              <a:t>the type of the exception</a:t>
            </a:r>
          </a:p>
          <a:p>
            <a:r>
              <a:rPr lang="tr-TR" dirty="0" smtClean="0"/>
              <a:t>if the exception is a checked exception, compiler forces the developer to do one of these:</a:t>
            </a:r>
          </a:p>
          <a:p>
            <a:pPr lvl="1"/>
            <a:r>
              <a:rPr lang="tr-TR" dirty="0" smtClean="0"/>
              <a:t>write a matching catch statement for that exception </a:t>
            </a:r>
          </a:p>
          <a:p>
            <a:pPr lvl="1"/>
            <a:r>
              <a:rPr lang="tr-TR" dirty="0" smtClean="0"/>
              <a:t>declare that the method will possibly throw that exception</a:t>
            </a:r>
          </a:p>
        </p:txBody>
      </p:sp>
    </p:spTree>
    <p:extLst>
      <p:ext uri="{BB962C8B-B14F-4D97-AF65-F5344CB8AC3E}">
        <p14:creationId xmlns:p14="http://schemas.microsoft.com/office/powerpoint/2010/main" val="1932725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tr-TR" dirty="0" err="1" smtClean="0"/>
              <a:t>Checked</a:t>
            </a:r>
            <a:r>
              <a:rPr lang="tr-TR" dirty="0" smtClean="0"/>
              <a:t>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Java forces you to deal with </a:t>
            </a:r>
            <a:r>
              <a:rPr lang="en-US" u="sng" dirty="0">
                <a:solidFill>
                  <a:srgbClr val="FF0000"/>
                </a:solidFill>
                <a:cs typeface="Courier New" pitchFamily="49" charset="0"/>
              </a:rPr>
              <a:t>checked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exceptions.</a:t>
            </a:r>
          </a:p>
          <a:p>
            <a:pPr marL="0" indent="0"/>
            <a:endParaRPr lang="en-US" dirty="0">
              <a:cs typeface="Courier New" pitchFamily="49" charset="0"/>
            </a:endParaRPr>
          </a:p>
          <a:p>
            <a:pPr marL="0" indent="0"/>
            <a:r>
              <a:rPr lang="en-US" dirty="0">
                <a:cs typeface="Courier New" pitchFamily="49" charset="0"/>
              </a:rPr>
              <a:t>Two possible ways to deal: </a:t>
            </a:r>
          </a:p>
          <a:p>
            <a:endParaRPr 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09332" y="3048000"/>
          <a:ext cx="8915400" cy="274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3" imgW="4420800" imgH="1359000" progId="Word.Picture.8">
                  <p:embed/>
                </p:oleObj>
              </mc:Choice>
              <mc:Fallback>
                <p:oleObj name="Picture" r:id="rId3" imgW="4420800" imgH="1359000" progId="Word.Picture.8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32" y="3048000"/>
                        <a:ext cx="8915400" cy="2747576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9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throws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Keyword </a:t>
            </a:r>
            <a:r>
              <a:rPr lang="tr-TR" b="1" dirty="0" smtClean="0"/>
              <a:t>throws</a:t>
            </a:r>
            <a:r>
              <a:rPr lang="tr-TR" dirty="0" smtClean="0"/>
              <a:t> is used to declare that a method is capable of throwing exception(s)</a:t>
            </a:r>
          </a:p>
          <a:p>
            <a:r>
              <a:rPr lang="tr-TR" dirty="0" smtClean="0"/>
              <a:t>Callers of the method can guard themselves against that exception(s)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Examples: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public void m1() </a:t>
            </a:r>
            <a:r>
              <a:rPr lang="tr-TR" b="1" dirty="0" smtClean="0">
                <a:solidFill>
                  <a:srgbClr val="FF0000"/>
                </a:solidFill>
              </a:rPr>
              <a:t>throws Exception1</a:t>
            </a:r>
            <a:r>
              <a:rPr lang="tr-TR" dirty="0" smtClean="0"/>
              <a:t> {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public </a:t>
            </a:r>
            <a:r>
              <a:rPr lang="tr-TR" dirty="0"/>
              <a:t>void </a:t>
            </a:r>
            <a:r>
              <a:rPr lang="tr-TR" dirty="0" smtClean="0"/>
              <a:t>m2() </a:t>
            </a:r>
            <a:r>
              <a:rPr lang="tr-TR" b="1" dirty="0" smtClean="0">
                <a:solidFill>
                  <a:srgbClr val="FF0000"/>
                </a:solidFill>
              </a:rPr>
              <a:t>throws Exception1, Exception2, Exception3</a:t>
            </a:r>
            <a:r>
              <a:rPr lang="tr-TR" dirty="0" smtClean="0"/>
              <a:t> 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041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CheckedExceptionExample1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42346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alibri" pitchFamily="34" charset="0"/>
              </a:rPr>
              <a:t>import java.io.BufferedReader;</a:t>
            </a:r>
          </a:p>
          <a:p>
            <a:r>
              <a:rPr lang="tr-TR" dirty="0" smtClean="0">
                <a:latin typeface="Calibri" pitchFamily="34" charset="0"/>
              </a:rPr>
              <a:t>import java.io.FileReader;</a:t>
            </a:r>
          </a:p>
          <a:p>
            <a:r>
              <a:rPr lang="tr-TR" dirty="0" smtClean="0">
                <a:latin typeface="Calibri" pitchFamily="34" charset="0"/>
              </a:rPr>
              <a:t>import </a:t>
            </a:r>
            <a:r>
              <a:rPr lang="tr-TR" dirty="0">
                <a:latin typeface="Calibri" pitchFamily="34" charset="0"/>
              </a:rPr>
              <a:t>java.io.IOException;</a:t>
            </a:r>
          </a:p>
          <a:p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public </a:t>
            </a:r>
            <a:r>
              <a:rPr lang="tr-TR" dirty="0">
                <a:latin typeface="Calibri" pitchFamily="34" charset="0"/>
              </a:rPr>
              <a:t>class </a:t>
            </a:r>
            <a:r>
              <a:rPr lang="tr-TR" dirty="0" smtClean="0">
                <a:latin typeface="Calibri" pitchFamily="34" charset="0"/>
              </a:rPr>
              <a:t>CheckedExceptionExample1 {</a:t>
            </a:r>
          </a:p>
          <a:p>
            <a:r>
              <a:rPr lang="tr-TR" dirty="0" smtClean="0">
                <a:latin typeface="Calibri" pitchFamily="34" charset="0"/>
              </a:rPr>
              <a:t>        </a:t>
            </a:r>
            <a:r>
              <a:rPr lang="en-US" dirty="0" smtClean="0">
                <a:latin typeface="Calibri" pitchFamily="34" charset="0"/>
              </a:rPr>
              <a:t>public static void main(String[] </a:t>
            </a:r>
            <a:r>
              <a:rPr lang="en-US" dirty="0" err="1" smtClean="0">
                <a:latin typeface="Calibri" pitchFamily="34" charset="0"/>
              </a:rPr>
              <a:t>args</a:t>
            </a:r>
            <a:r>
              <a:rPr lang="en-US" dirty="0" smtClean="0">
                <a:latin typeface="Calibri" pitchFamily="34" charset="0"/>
              </a:rPr>
              <a:t>) {</a:t>
            </a:r>
          </a:p>
          <a:p>
            <a:r>
              <a:rPr lang="tr-TR" dirty="0" smtClean="0">
                <a:latin typeface="Calibri" pitchFamily="34" charset="0"/>
              </a:rPr>
              <a:t>	System.out.println</a:t>
            </a:r>
            <a:r>
              <a:rPr lang="tr-TR" dirty="0">
                <a:latin typeface="Calibri" pitchFamily="34" charset="0"/>
              </a:rPr>
              <a:t>("Line: " + readALine1("input.txt")</a:t>
            </a:r>
            <a:r>
              <a:rPr lang="tr-TR" dirty="0" smtClean="0">
                <a:latin typeface="Calibri" pitchFamily="34" charset="0"/>
              </a:rPr>
              <a:t>);</a:t>
            </a:r>
            <a:endParaRPr lang="tr-TR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}</a:t>
            </a:r>
            <a:endParaRPr lang="tr-TR" dirty="0">
              <a:latin typeface="Calibri" pitchFamily="34" charset="0"/>
            </a:endParaRPr>
          </a:p>
          <a:p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</a:t>
            </a:r>
            <a:r>
              <a:rPr lang="en-US" dirty="0" smtClean="0">
                <a:latin typeface="Calibri" pitchFamily="34" charset="0"/>
              </a:rPr>
              <a:t>public </a:t>
            </a:r>
            <a:r>
              <a:rPr lang="en-US" dirty="0">
                <a:latin typeface="Calibri" pitchFamily="34" charset="0"/>
              </a:rPr>
              <a:t>static String readALine1(String filename) {</a:t>
            </a:r>
          </a:p>
          <a:p>
            <a:r>
              <a:rPr lang="tr-TR" dirty="0" smtClean="0">
                <a:latin typeface="Calibri" pitchFamily="34" charset="0"/>
              </a:rPr>
              <a:t>	try </a:t>
            </a:r>
            <a:r>
              <a:rPr lang="tr-TR" dirty="0">
                <a:latin typeface="Calibri" pitchFamily="34" charset="0"/>
              </a:rPr>
              <a:t>{</a:t>
            </a:r>
          </a:p>
          <a:p>
            <a:r>
              <a:rPr lang="tr-TR" dirty="0" smtClean="0">
                <a:latin typeface="Calibri" pitchFamily="34" charset="0"/>
              </a:rPr>
              <a:t>	        </a:t>
            </a:r>
            <a:r>
              <a:rPr lang="en-US" dirty="0" err="1" smtClean="0">
                <a:latin typeface="Calibri" pitchFamily="34" charset="0"/>
              </a:rPr>
              <a:t>BufferedReader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inputFile</a:t>
            </a:r>
            <a:r>
              <a:rPr lang="en-US" dirty="0">
                <a:latin typeface="Calibri" pitchFamily="34" charset="0"/>
              </a:rPr>
              <a:t> = new </a:t>
            </a:r>
            <a:r>
              <a:rPr lang="en-US" dirty="0" err="1">
                <a:latin typeface="Calibri" pitchFamily="34" charset="0"/>
              </a:rPr>
              <a:t>BufferedReader</a:t>
            </a:r>
            <a:r>
              <a:rPr lang="en-US" dirty="0">
                <a:latin typeface="Calibri" pitchFamily="34" charset="0"/>
              </a:rPr>
              <a:t>(new </a:t>
            </a:r>
            <a:r>
              <a:rPr lang="en-US" dirty="0" err="1">
                <a:latin typeface="Calibri" pitchFamily="34" charset="0"/>
              </a:rPr>
              <a:t>FileReader</a:t>
            </a:r>
            <a:r>
              <a:rPr lang="en-US" dirty="0">
                <a:latin typeface="Calibri" pitchFamily="34" charset="0"/>
              </a:rPr>
              <a:t>("a.txt"));</a:t>
            </a:r>
          </a:p>
          <a:p>
            <a:r>
              <a:rPr lang="tr-TR" dirty="0" smtClean="0">
                <a:latin typeface="Calibri" pitchFamily="34" charset="0"/>
              </a:rPr>
              <a:t>	        String </a:t>
            </a:r>
            <a:r>
              <a:rPr lang="tr-TR" dirty="0">
                <a:latin typeface="Calibri" pitchFamily="34" charset="0"/>
              </a:rPr>
              <a:t>line = inputFile.readLine();</a:t>
            </a:r>
          </a:p>
          <a:p>
            <a:r>
              <a:rPr lang="tr-TR" dirty="0">
                <a:latin typeface="Calibri" pitchFamily="34" charset="0"/>
              </a:rPr>
              <a:t>	 </a:t>
            </a:r>
            <a:r>
              <a:rPr lang="tr-TR" dirty="0" smtClean="0">
                <a:latin typeface="Calibri" pitchFamily="34" charset="0"/>
              </a:rPr>
              <a:t>       inputFile.close</a:t>
            </a:r>
            <a:r>
              <a:rPr lang="tr-TR" dirty="0">
                <a:latin typeface="Calibri" pitchFamily="34" charset="0"/>
              </a:rPr>
              <a:t>();</a:t>
            </a:r>
          </a:p>
          <a:p>
            <a:r>
              <a:rPr lang="tr-TR" dirty="0">
                <a:latin typeface="Calibri" pitchFamily="34" charset="0"/>
              </a:rPr>
              <a:t>	 </a:t>
            </a:r>
            <a:r>
              <a:rPr lang="tr-TR" dirty="0" smtClean="0">
                <a:latin typeface="Calibri" pitchFamily="34" charset="0"/>
              </a:rPr>
              <a:t>       return </a:t>
            </a:r>
            <a:r>
              <a:rPr lang="tr-TR" dirty="0">
                <a:latin typeface="Calibri" pitchFamily="34" charset="0"/>
              </a:rPr>
              <a:t>line;</a:t>
            </a:r>
          </a:p>
          <a:p>
            <a:r>
              <a:rPr lang="tr-TR" dirty="0" smtClean="0">
                <a:latin typeface="Calibri" pitchFamily="34" charset="0"/>
              </a:rPr>
              <a:t>	} </a:t>
            </a:r>
            <a:r>
              <a:rPr lang="tr-TR" dirty="0">
                <a:latin typeface="Calibri" pitchFamily="34" charset="0"/>
              </a:rPr>
              <a:t>catch (IOException e) {</a:t>
            </a:r>
          </a:p>
          <a:p>
            <a:r>
              <a:rPr lang="tr-TR" dirty="0" smtClean="0">
                <a:latin typeface="Calibri" pitchFamily="34" charset="0"/>
              </a:rPr>
              <a:t>	        e.printStackTrace</a:t>
            </a:r>
            <a:r>
              <a:rPr lang="tr-TR" dirty="0">
                <a:latin typeface="Calibri" pitchFamily="34" charset="0"/>
              </a:rPr>
              <a:t>();</a:t>
            </a:r>
          </a:p>
          <a:p>
            <a:r>
              <a:rPr lang="tr-TR" dirty="0" smtClean="0">
                <a:latin typeface="Calibri" pitchFamily="34" charset="0"/>
              </a:rPr>
              <a:t>	        return </a:t>
            </a:r>
            <a:r>
              <a:rPr lang="tr-TR" dirty="0">
                <a:latin typeface="Calibri" pitchFamily="34" charset="0"/>
              </a:rPr>
              <a:t>null;</a:t>
            </a:r>
          </a:p>
          <a:p>
            <a:r>
              <a:rPr lang="tr-TR" dirty="0" smtClean="0">
                <a:latin typeface="Calibri" pitchFamily="34" charset="0"/>
              </a:rPr>
              <a:t>	}</a:t>
            </a:r>
            <a:endParaRPr lang="tr-TR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}</a:t>
            </a:r>
          </a:p>
          <a:p>
            <a:r>
              <a:rPr lang="tr-TR" dirty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2692" y="475279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FileNotFoundException may be thrown here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1980" y="5390204"/>
            <a:ext cx="367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IOException may be thrown here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28184" y="3935383"/>
            <a:ext cx="2520280" cy="50172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 bwMode="auto">
          <a:xfrm flipH="1">
            <a:off x="7486848" y="4437112"/>
            <a:ext cx="1476" cy="3156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771800" y="4293096"/>
            <a:ext cx="2520280" cy="39488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619672" y="4581128"/>
            <a:ext cx="2016224" cy="3156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004048" y="4687977"/>
            <a:ext cx="0" cy="711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563888" y="4896814"/>
            <a:ext cx="1115386" cy="502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59832" y="597134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IOException is super class of FileNotFoundException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907704" y="5129538"/>
            <a:ext cx="2016224" cy="3156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366235" y="5445224"/>
            <a:ext cx="629295" cy="5778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57950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 animBg="1"/>
      <p:bldP spid="12" grpId="0" animBg="1"/>
      <p:bldP spid="17" grpId="0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CheckedExceptionExample2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0531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alibri" pitchFamily="34" charset="0"/>
              </a:rPr>
              <a:t>import java.io.BufferedReader;</a:t>
            </a:r>
          </a:p>
          <a:p>
            <a:r>
              <a:rPr lang="tr-TR" dirty="0" smtClean="0">
                <a:latin typeface="Calibri" pitchFamily="34" charset="0"/>
              </a:rPr>
              <a:t>import java.io.FileReader;</a:t>
            </a:r>
          </a:p>
          <a:p>
            <a:r>
              <a:rPr lang="tr-TR" dirty="0" smtClean="0">
                <a:latin typeface="Calibri" pitchFamily="34" charset="0"/>
              </a:rPr>
              <a:t>import </a:t>
            </a:r>
            <a:r>
              <a:rPr lang="tr-TR" dirty="0">
                <a:latin typeface="Calibri" pitchFamily="34" charset="0"/>
              </a:rPr>
              <a:t>java.io.IOException;</a:t>
            </a:r>
          </a:p>
          <a:p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public </a:t>
            </a:r>
            <a:r>
              <a:rPr lang="tr-TR" dirty="0">
                <a:latin typeface="Calibri" pitchFamily="34" charset="0"/>
              </a:rPr>
              <a:t>class </a:t>
            </a:r>
            <a:r>
              <a:rPr lang="tr-TR" dirty="0" smtClean="0">
                <a:latin typeface="Calibri" pitchFamily="34" charset="0"/>
              </a:rPr>
              <a:t>CheckedExceptionExample2 {</a:t>
            </a:r>
          </a:p>
          <a:p>
            <a:r>
              <a:rPr lang="tr-TR" dirty="0" smtClean="0">
                <a:latin typeface="Calibri" pitchFamily="34" charset="0"/>
              </a:rPr>
              <a:t>        </a:t>
            </a:r>
            <a:r>
              <a:rPr lang="en-US" dirty="0" smtClean="0">
                <a:latin typeface="Calibri" pitchFamily="34" charset="0"/>
              </a:rPr>
              <a:t>public static void main(String[] </a:t>
            </a:r>
            <a:r>
              <a:rPr lang="en-US" dirty="0" err="1" smtClean="0">
                <a:latin typeface="Calibri" pitchFamily="34" charset="0"/>
              </a:rPr>
              <a:t>args</a:t>
            </a:r>
            <a:r>
              <a:rPr lang="en-US" dirty="0" smtClean="0">
                <a:latin typeface="Calibri" pitchFamily="34" charset="0"/>
              </a:rPr>
              <a:t>) {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try {</a:t>
            </a:r>
            <a:endParaRPr lang="en-US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	        System.out.println</a:t>
            </a:r>
            <a:r>
              <a:rPr lang="tr-TR" dirty="0">
                <a:latin typeface="Calibri" pitchFamily="34" charset="0"/>
              </a:rPr>
              <a:t>("Line: " + </a:t>
            </a:r>
            <a:r>
              <a:rPr lang="tr-TR" dirty="0" smtClean="0">
                <a:latin typeface="Calibri" pitchFamily="34" charset="0"/>
              </a:rPr>
              <a:t>readALine2("</a:t>
            </a:r>
            <a:r>
              <a:rPr lang="tr-TR" dirty="0">
                <a:latin typeface="Calibri" pitchFamily="34" charset="0"/>
              </a:rPr>
              <a:t>input.txt</a:t>
            </a:r>
            <a:r>
              <a:rPr lang="tr-TR" dirty="0" smtClean="0">
                <a:latin typeface="Calibri" pitchFamily="34" charset="0"/>
              </a:rPr>
              <a:t>"));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} catch (IOException e) {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        e.printStackTrace();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}</a:t>
            </a:r>
            <a:endParaRPr lang="tr-TR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}</a:t>
            </a:r>
            <a:endParaRPr lang="tr-TR" dirty="0">
              <a:latin typeface="Calibri" pitchFamily="34" charset="0"/>
            </a:endParaRPr>
          </a:p>
          <a:p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        </a:t>
            </a:r>
          </a:p>
          <a:p>
            <a:r>
              <a:rPr lang="tr-TR" dirty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      </a:t>
            </a:r>
            <a:r>
              <a:rPr lang="en-US" dirty="0" smtClean="0">
                <a:latin typeface="Calibri" pitchFamily="34" charset="0"/>
              </a:rPr>
              <a:t>public </a:t>
            </a:r>
            <a:r>
              <a:rPr lang="en-US" dirty="0">
                <a:latin typeface="Calibri" pitchFamily="34" charset="0"/>
              </a:rPr>
              <a:t>static String </a:t>
            </a:r>
            <a:r>
              <a:rPr lang="en-US" dirty="0" err="1" smtClean="0">
                <a:latin typeface="Calibri" pitchFamily="34" charset="0"/>
              </a:rPr>
              <a:t>readALine</a:t>
            </a:r>
            <a:r>
              <a:rPr lang="tr-TR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(String </a:t>
            </a:r>
            <a:r>
              <a:rPr lang="en-US" dirty="0">
                <a:latin typeface="Calibri" pitchFamily="34" charset="0"/>
              </a:rPr>
              <a:t>filename) </a:t>
            </a:r>
            <a:r>
              <a:rPr lang="en-US" dirty="0" smtClean="0">
                <a:latin typeface="Calibri" pitchFamily="34" charset="0"/>
              </a:rPr>
              <a:t>{</a:t>
            </a:r>
            <a:endParaRPr lang="en-US" dirty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BufferedReader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inputFile</a:t>
            </a:r>
            <a:r>
              <a:rPr lang="en-US" dirty="0">
                <a:latin typeface="Calibri" pitchFamily="34" charset="0"/>
              </a:rPr>
              <a:t> = new </a:t>
            </a:r>
            <a:r>
              <a:rPr lang="en-US" dirty="0" err="1">
                <a:latin typeface="Calibri" pitchFamily="34" charset="0"/>
              </a:rPr>
              <a:t>BufferedReader</a:t>
            </a:r>
            <a:r>
              <a:rPr lang="en-US" dirty="0">
                <a:latin typeface="Calibri" pitchFamily="34" charset="0"/>
              </a:rPr>
              <a:t>(new </a:t>
            </a:r>
            <a:r>
              <a:rPr lang="en-US" dirty="0" err="1">
                <a:latin typeface="Calibri" pitchFamily="34" charset="0"/>
              </a:rPr>
              <a:t>FileReader</a:t>
            </a:r>
            <a:r>
              <a:rPr lang="en-US" dirty="0">
                <a:latin typeface="Calibri" pitchFamily="34" charset="0"/>
              </a:rPr>
              <a:t>("a.txt"));</a:t>
            </a:r>
          </a:p>
          <a:p>
            <a:r>
              <a:rPr lang="tr-TR" dirty="0" smtClean="0">
                <a:latin typeface="Calibri" pitchFamily="34" charset="0"/>
              </a:rPr>
              <a:t>	String </a:t>
            </a:r>
            <a:r>
              <a:rPr lang="tr-TR" dirty="0">
                <a:latin typeface="Calibri" pitchFamily="34" charset="0"/>
              </a:rPr>
              <a:t>line = inputFile.readLine();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inputFile.close</a:t>
            </a:r>
            <a:r>
              <a:rPr lang="tr-TR" dirty="0">
                <a:latin typeface="Calibri" pitchFamily="34" charset="0"/>
              </a:rPr>
              <a:t>();</a:t>
            </a:r>
          </a:p>
          <a:p>
            <a:r>
              <a:rPr lang="tr-TR" dirty="0">
                <a:latin typeface="Calibri" pitchFamily="34" charset="0"/>
              </a:rPr>
              <a:t>	</a:t>
            </a:r>
            <a:r>
              <a:rPr lang="tr-TR" dirty="0" smtClean="0">
                <a:latin typeface="Calibri" pitchFamily="34" charset="0"/>
              </a:rPr>
              <a:t>return </a:t>
            </a:r>
            <a:r>
              <a:rPr lang="tr-TR" dirty="0">
                <a:latin typeface="Calibri" pitchFamily="34" charset="0"/>
              </a:rPr>
              <a:t>line;</a:t>
            </a:r>
          </a:p>
          <a:p>
            <a:r>
              <a:rPr lang="tr-TR" dirty="0" smtClean="0">
                <a:latin typeface="Calibri" pitchFamily="34" charset="0"/>
              </a:rPr>
              <a:t>        }</a:t>
            </a:r>
          </a:p>
          <a:p>
            <a:r>
              <a:rPr lang="tr-TR" dirty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2692" y="569002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FileNotFoundException may be thrown here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403" y="6202170"/>
            <a:ext cx="30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IOException may be thrown here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28184" y="5147971"/>
            <a:ext cx="2520280" cy="3156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 bwMode="auto">
          <a:xfrm flipH="1">
            <a:off x="7486848" y="5463657"/>
            <a:ext cx="1476" cy="226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411760" y="5373216"/>
            <a:ext cx="2520280" cy="39488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259632" y="5661248"/>
            <a:ext cx="2016224" cy="3156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24885" y="5758054"/>
            <a:ext cx="0" cy="4708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65538" y="5965861"/>
            <a:ext cx="1115386" cy="3841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34" idx="0"/>
          </p:cNvCxnSpPr>
          <p:nvPr/>
        </p:nvCxnSpPr>
        <p:spPr bwMode="auto">
          <a:xfrm flipH="1" flipV="1">
            <a:off x="6300192" y="4437116"/>
            <a:ext cx="738" cy="3600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496386" y="3488540"/>
            <a:ext cx="403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IOException is superclass of FileNotFoundException. No need to declare both.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220072" y="4797152"/>
            <a:ext cx="2161716" cy="38528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>
                <a:latin typeface="Calibri" pitchFamily="34" charset="0"/>
                <a:ea typeface="ヒラギノ角ゴ ProN W3" charset="-128"/>
                <a:cs typeface="ヒラギノ角ゴ ProN W3" charset="-128"/>
                <a:sym typeface="Gill Sans" charset="0"/>
              </a:rPr>
              <a:t>throws IOException {</a:t>
            </a:r>
          </a:p>
        </p:txBody>
      </p:sp>
    </p:spTree>
    <p:extLst>
      <p:ext uri="{BB962C8B-B14F-4D97-AF65-F5344CB8AC3E}">
        <p14:creationId xmlns:p14="http://schemas.microsoft.com/office/powerpoint/2010/main" val="2231020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 animBg="1"/>
      <p:bldP spid="12" grpId="0" animBg="1"/>
      <p:bldP spid="26" grpId="0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does </a:t>
            </a:r>
            <a:r>
              <a:rPr lang="tr-TR" i="1" dirty="0" smtClean="0"/>
              <a:t>Unchecked </a:t>
            </a:r>
            <a:r>
              <a:rPr lang="tr-TR" i="1" dirty="0"/>
              <a:t>Exception </a:t>
            </a:r>
            <a:r>
              <a:rPr lang="tr-TR" dirty="0"/>
              <a:t>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If a code block has the possibility of throwing an unchecked exception, </a:t>
            </a:r>
            <a:r>
              <a:rPr lang="tr-TR" dirty="0"/>
              <a:t>compiler does not force the developer for anything. It is up to the </a:t>
            </a:r>
            <a:r>
              <a:rPr lang="tr-TR" dirty="0" smtClean="0"/>
              <a:t>developer to do one of these: </a:t>
            </a:r>
          </a:p>
          <a:p>
            <a:pPr lvl="1"/>
            <a:r>
              <a:rPr lang="tr-TR" dirty="0" smtClean="0"/>
              <a:t>to </a:t>
            </a:r>
            <a:r>
              <a:rPr lang="tr-TR" dirty="0"/>
              <a:t>handle the </a:t>
            </a:r>
            <a:r>
              <a:rPr lang="tr-TR" dirty="0" smtClean="0"/>
              <a:t>exception 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let </a:t>
            </a:r>
            <a:r>
              <a:rPr lang="tr-TR" dirty="0"/>
              <a:t>the program crash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Unchecked exceptions are usually results of the developer’s mistakes. </a:t>
            </a:r>
          </a:p>
          <a:p>
            <a:pPr lvl="1"/>
            <a:r>
              <a:rPr lang="tr-TR" dirty="0" smtClean="0"/>
              <a:t>For example, if a reference may normally be null, then it is developer’s responsibility to check if it is null or not. NullPointerException should not occur in this scenario!</a:t>
            </a:r>
          </a:p>
          <a:p>
            <a:pPr lvl="1"/>
            <a:r>
              <a:rPr lang="tr-TR" dirty="0" smtClean="0"/>
              <a:t>Letting program crash at the development phase will make the developer find such errors and potential bugs.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80928"/>
            <a:ext cx="12287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0499" y="289010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alibri" pitchFamily="34" charset="0"/>
              </a:rPr>
              <a:t>Does a developer let his program crash?</a:t>
            </a:r>
            <a:endParaRPr lang="tr-TR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2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Summary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smtClean="0"/>
              <a:t>Exceptions are used to take actions against abnormal conditions</a:t>
            </a:r>
          </a:p>
          <a:p>
            <a:r>
              <a:rPr lang="tr-TR" sz="2200" dirty="0"/>
              <a:t>Exceptions are objects which are </a:t>
            </a:r>
            <a:r>
              <a:rPr lang="tr-TR" sz="2200" i="1" dirty="0"/>
              <a:t>thrown</a:t>
            </a:r>
            <a:r>
              <a:rPr lang="tr-TR" sz="2200" dirty="0"/>
              <a:t> by JVM or the developer’s code</a:t>
            </a:r>
          </a:p>
          <a:p>
            <a:r>
              <a:rPr lang="tr-TR" sz="2200" dirty="0" smtClean="0"/>
              <a:t>There are many exception classes in standard java library, and custom exception classes can be coded</a:t>
            </a:r>
          </a:p>
          <a:p>
            <a:r>
              <a:rPr lang="tr-TR" sz="2200" dirty="0" smtClean="0"/>
              <a:t>Exception handling is </a:t>
            </a:r>
            <a:r>
              <a:rPr lang="tr-TR" sz="2200" i="1" dirty="0" smtClean="0"/>
              <a:t>catching </a:t>
            </a:r>
            <a:r>
              <a:rPr lang="tr-TR" sz="2200" dirty="0" smtClean="0"/>
              <a:t>an exception and taking an action against it</a:t>
            </a:r>
          </a:p>
          <a:p>
            <a:r>
              <a:rPr lang="tr-TR" sz="2200" dirty="0" smtClean="0"/>
              <a:t>Keywords </a:t>
            </a:r>
            <a:r>
              <a:rPr lang="tr-TR" sz="2200" b="1" dirty="0" smtClean="0"/>
              <a:t>try</a:t>
            </a:r>
            <a:r>
              <a:rPr lang="tr-TR" sz="2200" dirty="0" smtClean="0"/>
              <a:t>, </a:t>
            </a:r>
            <a:r>
              <a:rPr lang="tr-TR" sz="2200" b="1" dirty="0" smtClean="0"/>
              <a:t>catch</a:t>
            </a:r>
            <a:r>
              <a:rPr lang="tr-TR" sz="2200" dirty="0" smtClean="0"/>
              <a:t>, and </a:t>
            </a:r>
            <a:r>
              <a:rPr lang="tr-TR" sz="2200" b="1" dirty="0" smtClean="0"/>
              <a:t>finally</a:t>
            </a:r>
            <a:r>
              <a:rPr lang="tr-TR" sz="2200" dirty="0" smtClean="0"/>
              <a:t> are used for exception handling</a:t>
            </a:r>
          </a:p>
          <a:p>
            <a:r>
              <a:rPr lang="tr-TR" sz="2200" dirty="0" smtClean="0"/>
              <a:t>Exceptions are classified as unchecked (RuntimeException class and its subclasses), or checked (Throwable class and its subclasses, except Error and RuntimeException)</a:t>
            </a:r>
          </a:p>
          <a:p>
            <a:r>
              <a:rPr lang="tr-TR" sz="2200" dirty="0" smtClean="0"/>
              <a:t>If a method has the capability of throwing a checked exception, it must either handle the exception (with try/catch blocks), or declare it with keyword </a:t>
            </a:r>
            <a:r>
              <a:rPr lang="tr-TR" sz="2200" b="1" dirty="0" smtClean="0"/>
              <a:t>throws </a:t>
            </a:r>
            <a:endParaRPr lang="tr-TR" sz="2200" b="1" dirty="0"/>
          </a:p>
        </p:txBody>
      </p:sp>
    </p:spTree>
    <p:extLst>
      <p:ext uri="{BB962C8B-B14F-4D97-AF65-F5344CB8AC3E}">
        <p14:creationId xmlns:p14="http://schemas.microsoft.com/office/powerpoint/2010/main" val="60843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Ganesh </a:t>
            </a:r>
            <a:r>
              <a:rPr lang="en-US" dirty="0" err="1" smtClean="0"/>
              <a:t>Wisvanathan</a:t>
            </a:r>
            <a:r>
              <a:rPr lang="en-US" dirty="0" smtClean="0"/>
              <a:t>, CIS3023: Programming Fundamentals for CIS Majors II, University of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84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exception</a:t>
            </a:r>
            <a:r>
              <a:rPr lang="en-US" dirty="0"/>
              <a:t> is an event, which occurs during the execution of a program, </a:t>
            </a:r>
            <a:r>
              <a:rPr lang="en-US" dirty="0">
                <a:solidFill>
                  <a:srgbClr val="FF0000"/>
                </a:solidFill>
              </a:rPr>
              <a:t>that disrupts the normal flow of the program's instructions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Exception = Exceptional Event</a:t>
            </a:r>
          </a:p>
          <a:p>
            <a:endParaRPr lang="en-US" dirty="0"/>
          </a:p>
        </p:txBody>
      </p:sp>
      <p:pic>
        <p:nvPicPr>
          <p:cNvPr id="4" name="Picture 2" descr="C:\Users\ganeshv\AppData\Local\Microsoft\Windows\Temporary Internet Files\Content.IE5\KF8M48AR\MC9000786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645024"/>
            <a:ext cx="2977180" cy="2269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0158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an exception?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An exception is an abnormal condition that arises in a code sequence at </a:t>
            </a:r>
            <a:r>
              <a:rPr lang="en-US" sz="2000" b="1" dirty="0" smtClean="0">
                <a:solidFill>
                  <a:srgbClr val="FF0000"/>
                </a:solidFill>
              </a:rPr>
              <a:t>runtime</a:t>
            </a:r>
            <a:r>
              <a:rPr lang="en-US" sz="2000" dirty="0" smtClean="0"/>
              <a:t>. For instance: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Dividing a number by zero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Accessing an element that is out of bounds of an array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Attempting to open a file which does not exist</a:t>
            </a:r>
            <a:br>
              <a:rPr lang="en-US" sz="1800" dirty="0" smtClean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 Java exception is an object that describes an exceptional condition that has occurred in a piece of </a:t>
            </a:r>
            <a:r>
              <a:rPr lang="en-US" sz="2000" dirty="0" smtClean="0"/>
              <a:t>code</a:t>
            </a:r>
            <a:br>
              <a:rPr lang="en-US" sz="2000" dirty="0" smtClean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When an exceptional condition arises, </a:t>
            </a:r>
            <a:r>
              <a:rPr lang="en-US" sz="2000" dirty="0">
                <a:solidFill>
                  <a:srgbClr val="FF2929"/>
                </a:solidFill>
              </a:rPr>
              <a:t>an object </a:t>
            </a:r>
            <a:r>
              <a:rPr lang="en-US" sz="2000" dirty="0"/>
              <a:t>representing that exception is created and thrown in the method that caused the </a:t>
            </a:r>
            <a:r>
              <a:rPr lang="en-US" sz="2000" dirty="0" smtClean="0"/>
              <a:t>error</a:t>
            </a:r>
            <a:br>
              <a:rPr lang="en-US" sz="2000" dirty="0" smtClean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An exception can be caught to handle it or </a:t>
            </a:r>
            <a:r>
              <a:rPr lang="tr-TR" sz="2000" dirty="0" smtClean="0"/>
              <a:t>it can be </a:t>
            </a:r>
            <a:r>
              <a:rPr lang="en-US" sz="2000" dirty="0" smtClean="0"/>
              <a:t>pass</a:t>
            </a:r>
            <a:r>
              <a:rPr lang="tr-TR" sz="2000" dirty="0" err="1" smtClean="0"/>
              <a:t>ed</a:t>
            </a:r>
            <a:r>
              <a:rPr lang="en-US" sz="2000" dirty="0" smtClean="0"/>
              <a:t> on</a:t>
            </a:r>
            <a:br>
              <a:rPr lang="en-US" sz="2000" dirty="0" smtClean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Exceptions can be generated by the Java run-time system, or they can be manually generated by your </a:t>
            </a:r>
            <a:r>
              <a:rPr lang="en-US" sz="2000" dirty="0" smtClean="0"/>
              <a:t>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38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Method in Java </a:t>
            </a:r>
            <a:r>
              <a:rPr lang="en-US" sz="3000" dirty="0">
                <a:solidFill>
                  <a:srgbClr val="FF0000"/>
                </a:solidFill>
              </a:rPr>
              <a:t>throws exceptions</a:t>
            </a:r>
            <a:r>
              <a:rPr lang="en-US" sz="3000" dirty="0"/>
              <a:t> to tell the calling code: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	“</a:t>
            </a:r>
            <a:r>
              <a:rPr lang="en-US" sz="3000" i="1" dirty="0">
                <a:solidFill>
                  <a:srgbClr val="FF0000"/>
                </a:solidFill>
              </a:rPr>
              <a:t>Something bad happened. I failed</a:t>
            </a:r>
            <a:r>
              <a:rPr lang="en-US" sz="3000" dirty="0">
                <a:solidFill>
                  <a:srgbClr val="FF0000"/>
                </a:solidFill>
              </a:rPr>
              <a:t>.</a:t>
            </a:r>
            <a:r>
              <a:rPr lang="en-US" sz="3000" dirty="0"/>
              <a:t>”</a:t>
            </a:r>
          </a:p>
          <a:p>
            <a:pPr>
              <a:buFont typeface="Monotype Sorts" pitchFamily="2" charset="2"/>
              <a:buNone/>
            </a:pPr>
            <a:endParaRPr lang="en-US" sz="3000" dirty="0"/>
          </a:p>
          <a:p>
            <a:pPr>
              <a:buFont typeface="Monotype Sorts" pitchFamily="2" charset="2"/>
              <a:buNone/>
            </a:pPr>
            <a:endParaRPr lang="en-US" sz="3000" dirty="0"/>
          </a:p>
          <a:p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96952"/>
            <a:ext cx="4098156" cy="37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an </a:t>
            </a:r>
            <a:r>
              <a:rPr lang="tr-TR" dirty="0" err="1" smtClean="0"/>
              <a:t>exception</a:t>
            </a:r>
            <a:r>
              <a:rPr lang="tr-TR" dirty="0" smtClean="0"/>
              <a:t>? (</a:t>
            </a:r>
            <a:r>
              <a:rPr lang="tr-TR" dirty="0" err="1" smtClean="0"/>
              <a:t>Example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19200"/>
            <a:ext cx="7935416" cy="5435600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public class ExceptionExample </a:t>
            </a:r>
            <a:r>
              <a:rPr lang="tr-TR" b="1" dirty="0" smtClean="0"/>
              <a:t>{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</a:t>
            </a:r>
            <a:r>
              <a:rPr lang="en-US" b="1" dirty="0" smtClean="0"/>
              <a:t>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tr-TR" b="1" dirty="0" smtClean="0"/>
              <a:t>       int </a:t>
            </a:r>
            <a:r>
              <a:rPr lang="tr-TR" b="1" dirty="0"/>
              <a:t>dividend = 5;</a:t>
            </a:r>
          </a:p>
          <a:p>
            <a:pPr marL="0" indent="0">
              <a:buNone/>
            </a:pPr>
            <a:r>
              <a:rPr lang="tr-TR" b="1" dirty="0" smtClean="0"/>
              <a:t>       int </a:t>
            </a:r>
            <a:r>
              <a:rPr lang="tr-TR" b="1" dirty="0"/>
              <a:t>divisor = 0;</a:t>
            </a:r>
          </a:p>
          <a:p>
            <a:pPr marL="0" indent="0">
              <a:buNone/>
            </a:pPr>
            <a:r>
              <a:rPr lang="tr-TR" b="1" dirty="0" smtClean="0"/>
              <a:t>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division = dividend / divisor;  </a:t>
            </a:r>
            <a:r>
              <a:rPr lang="en-US" b="1" dirty="0">
                <a:solidFill>
                  <a:srgbClr val="008000"/>
                </a:solidFill>
              </a:rPr>
              <a:t>// !!! Division by zero!</a:t>
            </a:r>
          </a:p>
          <a:p>
            <a:pPr marL="0" indent="0">
              <a:buNone/>
            </a:pPr>
            <a:r>
              <a:rPr lang="tr-TR" b="1" dirty="0" smtClean="0"/>
              <a:t>       System.out.println</a:t>
            </a:r>
            <a:r>
              <a:rPr lang="tr-TR" b="1" dirty="0"/>
              <a:t>(" Result: " + division</a:t>
            </a:r>
            <a:r>
              <a:rPr lang="tr-TR" b="1" dirty="0" smtClean="0"/>
              <a:t>);</a:t>
            </a:r>
          </a:p>
          <a:p>
            <a:pPr marL="0" indent="0">
              <a:buNone/>
            </a:pPr>
            <a:r>
              <a:rPr lang="tr-TR" b="1" i="1" dirty="0"/>
              <a:t> </a:t>
            </a:r>
            <a:r>
              <a:rPr lang="tr-TR" b="1" i="1" dirty="0" smtClean="0"/>
              <a:t>  </a:t>
            </a:r>
            <a:r>
              <a:rPr lang="tr-TR" b="1" dirty="0" smtClean="0"/>
              <a:t>}</a:t>
            </a:r>
          </a:p>
          <a:p>
            <a:pPr marL="0" indent="0">
              <a:buNone/>
            </a:pPr>
            <a:r>
              <a:rPr lang="tr-TR" b="1" dirty="0" smtClean="0"/>
              <a:t>}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Program </a:t>
            </a:r>
            <a:r>
              <a:rPr lang="tr-TR" b="1" dirty="0">
                <a:solidFill>
                  <a:srgbClr val="FF0000"/>
                </a:solidFill>
              </a:rPr>
              <a:t>"</a:t>
            </a:r>
            <a:r>
              <a:rPr lang="tr-TR" b="1" i="1" dirty="0" smtClean="0">
                <a:solidFill>
                  <a:srgbClr val="FF0000"/>
                </a:solidFill>
              </a:rPr>
              <a:t>crashes</a:t>
            </a:r>
            <a:r>
              <a:rPr lang="tr-TR" b="1" dirty="0">
                <a:solidFill>
                  <a:srgbClr val="FF0000"/>
                </a:solidFill>
              </a:rPr>
              <a:t>"</a:t>
            </a:r>
            <a:r>
              <a:rPr lang="tr-TR" b="1" dirty="0" smtClean="0">
                <a:solidFill>
                  <a:srgbClr val="FF0000"/>
                </a:solidFill>
              </a:rPr>
              <a:t> on </a:t>
            </a:r>
            <a:r>
              <a:rPr lang="tr-TR" b="1" dirty="0" err="1" smtClean="0">
                <a:solidFill>
                  <a:srgbClr val="FF0000"/>
                </a:solidFill>
              </a:rPr>
              <a:t>the</a:t>
            </a:r>
            <a:r>
              <a:rPr lang="tr-TR" b="1" dirty="0" smtClean="0">
                <a:solidFill>
                  <a:srgbClr val="FF0000"/>
                </a:solidFill>
              </a:rPr>
              <a:t> 5th line and the output is</a:t>
            </a:r>
            <a:r>
              <a:rPr lang="tr-TR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i="1" dirty="0" smtClean="0"/>
              <a:t>Exception </a:t>
            </a:r>
            <a:r>
              <a:rPr lang="en-US" sz="2000" i="1" dirty="0"/>
              <a:t>in thread "main" </a:t>
            </a:r>
            <a:r>
              <a:rPr lang="en-US" sz="2000" i="1" u="sng" dirty="0" err="1"/>
              <a:t>java.lang.ArithmeticException</a:t>
            </a:r>
            <a:r>
              <a:rPr lang="en-US" sz="2000" i="1" u="sng" dirty="0"/>
              <a:t>: / by zero</a:t>
            </a:r>
          </a:p>
          <a:p>
            <a:pPr marL="0" indent="0">
              <a:buNone/>
            </a:pPr>
            <a:r>
              <a:rPr lang="tr-TR" sz="2000" i="1" dirty="0" smtClean="0"/>
              <a:t>     	at ExceptionExample.main(</a:t>
            </a:r>
            <a:r>
              <a:rPr lang="tr-TR" sz="2000" i="1" u="sng" dirty="0" smtClean="0"/>
              <a:t>ExceptionExample.java:5)</a:t>
            </a:r>
            <a:endParaRPr lang="tr-TR" sz="2000" b="1" i="1" dirty="0"/>
          </a:p>
          <a:p>
            <a:pPr marL="0" indent="0">
              <a:buNone/>
            </a:pPr>
            <a:endParaRPr lang="tr-TR" sz="2800" i="1" dirty="0"/>
          </a:p>
          <a:p>
            <a:endParaRPr lang="tr-TR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1268760"/>
            <a:ext cx="504056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50849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  <a:sym typeface="Calibri Bold" charset="0"/>
              </a:defRPr>
            </a:lvl1pPr>
            <a:lvl2pPr marL="514350" indent="-2349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2pPr>
            <a:lvl3pPr marL="800100" indent="-2032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3pPr>
            <a:lvl4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4pPr>
            <a:lvl5pPr marL="14605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50849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 charset="-128"/>
                <a:cs typeface="Calibri"/>
                <a:sym typeface="Calibri" charset="0"/>
              </a:defRPr>
            </a:lvl5pPr>
            <a:lvl6pPr marL="19177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1-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2-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3-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4-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5-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6-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7-</a:t>
            </a:r>
          </a:p>
          <a:p>
            <a:pPr marL="0" indent="0">
              <a:buFont typeface="Wingdings 2" charset="2"/>
              <a:buNone/>
            </a:pPr>
            <a:r>
              <a:rPr lang="tr-TR" b="1" dirty="0" smtClean="0">
                <a:solidFill>
                  <a:srgbClr val="008000"/>
                </a:solidFill>
              </a:rPr>
              <a:t>8-</a:t>
            </a:r>
          </a:p>
          <a:p>
            <a:pPr marL="0" indent="0">
              <a:buFont typeface="Wingdings 2" charset="2"/>
              <a:buNone/>
            </a:pPr>
            <a:endParaRPr lang="tr-TR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5882</TotalTime>
  <Words>2670</Words>
  <Application>Microsoft Office PowerPoint</Application>
  <PresentationFormat>On-screen Show (4:3)</PresentationFormat>
  <Paragraphs>756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81" baseType="lpstr">
      <vt:lpstr>ＭＳ Ｐゴシック</vt:lpstr>
      <vt:lpstr>Arial</vt:lpstr>
      <vt:lpstr>Arial Narrow</vt:lpstr>
      <vt:lpstr>Calibri</vt:lpstr>
      <vt:lpstr>Calibri Bold</vt:lpstr>
      <vt:lpstr>Consolas</vt:lpstr>
      <vt:lpstr>Courier New</vt:lpstr>
      <vt:lpstr>Gill Sans</vt:lpstr>
      <vt:lpstr>Lucida Console</vt:lpstr>
      <vt:lpstr>Monotype Sorts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Theme1</vt:lpstr>
      <vt:lpstr>1_Code</vt:lpstr>
      <vt:lpstr>2_Code</vt:lpstr>
      <vt:lpstr>Paragraphs</vt:lpstr>
      <vt:lpstr>1_Paragraphs</vt:lpstr>
      <vt:lpstr>3_Code</vt:lpstr>
      <vt:lpstr>2_Paragraphs</vt:lpstr>
      <vt:lpstr>Picture</vt:lpstr>
      <vt:lpstr>PowerPoint Presentation</vt:lpstr>
      <vt:lpstr>Today</vt:lpstr>
      <vt:lpstr>Errors</vt:lpstr>
      <vt:lpstr>Errors</vt:lpstr>
      <vt:lpstr>Runtime Errors</vt:lpstr>
      <vt:lpstr>What is an exception?</vt:lpstr>
      <vt:lpstr>What is an exception?</vt:lpstr>
      <vt:lpstr>Exceptions</vt:lpstr>
      <vt:lpstr>What is an exception? (Example)</vt:lpstr>
      <vt:lpstr>Does the program really "crash"?</vt:lpstr>
      <vt:lpstr>What is exception handling?</vt:lpstr>
      <vt:lpstr>Keywords of Exception Handling</vt:lpstr>
      <vt:lpstr>Let’s try and catch </vt:lpstr>
      <vt:lpstr>What happens when we try and catch?</vt:lpstr>
      <vt:lpstr>Let’s visualize it!</vt:lpstr>
      <vt:lpstr>try and catch statement</vt:lpstr>
      <vt:lpstr>Are there many exceptions in Java?</vt:lpstr>
      <vt:lpstr>Hierarchy of Exception Classes in Java</vt:lpstr>
      <vt:lpstr>Multiple catch clauses</vt:lpstr>
      <vt:lpstr>Multiple catch statement example</vt:lpstr>
      <vt:lpstr>Multiple catch statement example</vt:lpstr>
      <vt:lpstr>Multiple catch clauses and inheritance</vt:lpstr>
      <vt:lpstr>More on multiple catch clauses</vt:lpstr>
      <vt:lpstr>Confused about multiple catch clauses? </vt:lpstr>
      <vt:lpstr>Catching Exceptions</vt:lpstr>
      <vt:lpstr>Nested try statements</vt:lpstr>
      <vt:lpstr>Nested try statements</vt:lpstr>
      <vt:lpstr>Nested try statements</vt:lpstr>
      <vt:lpstr>Nested try statements</vt:lpstr>
      <vt:lpstr>Let’s clarify it on various scenarios</vt:lpstr>
      <vt:lpstr>Scenario: statement1 throws Exception1</vt:lpstr>
      <vt:lpstr>Scenario: statement2 throws Exception1</vt:lpstr>
      <vt:lpstr>Scenario: statement2 throws Exception3</vt:lpstr>
      <vt:lpstr>Scenario: statement2 throws Exception1 and statement3 throws Exception2</vt:lpstr>
      <vt:lpstr>finally</vt:lpstr>
      <vt:lpstr>finally</vt:lpstr>
      <vt:lpstr>Let’s clarify it on various scenarios</vt:lpstr>
      <vt:lpstr>Scenario: no exception occurs</vt:lpstr>
      <vt:lpstr>Scenario: statement1 throws Exception1</vt:lpstr>
      <vt:lpstr>Scenario: statement1 throws Exception3</vt:lpstr>
      <vt:lpstr>throw</vt:lpstr>
      <vt:lpstr>Throwing and rethrowing example</vt:lpstr>
      <vt:lpstr>Coding custom exception classes</vt:lpstr>
      <vt:lpstr>Custom exception example</vt:lpstr>
      <vt:lpstr>Getting data from the exception object</vt:lpstr>
      <vt:lpstr>Getting data from the exception object</vt:lpstr>
      <vt:lpstr>Getting data from the exception object</vt:lpstr>
      <vt:lpstr>Did you recognize that... ?</vt:lpstr>
      <vt:lpstr>Checked and Unchecked Exceptions</vt:lpstr>
      <vt:lpstr>What does Checked Exception mean?</vt:lpstr>
      <vt:lpstr>Handling Checked Exceptions</vt:lpstr>
      <vt:lpstr>throws</vt:lpstr>
      <vt:lpstr>CheckedExceptionExample1</vt:lpstr>
      <vt:lpstr>CheckedExceptionExample2</vt:lpstr>
      <vt:lpstr>What does Unchecked Exception mean?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</dc:creator>
  <cp:lastModifiedBy>bjkbauer</cp:lastModifiedBy>
  <cp:revision>477</cp:revision>
  <cp:lastPrinted>2017-04-25T13:49:15Z</cp:lastPrinted>
  <dcterms:created xsi:type="dcterms:W3CDTF">2014-03-11T09:39:04Z</dcterms:created>
  <dcterms:modified xsi:type="dcterms:W3CDTF">2019-05-15T09:39:43Z</dcterms:modified>
</cp:coreProperties>
</file>