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5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49" r:id="rId55"/>
    <p:sldId id="326" r:id="rId56"/>
    <p:sldId id="327" r:id="rId57"/>
    <p:sldId id="328" r:id="rId58"/>
    <p:sldId id="329" r:id="rId59"/>
    <p:sldId id="330" r:id="rId60"/>
    <p:sldId id="332" r:id="rId61"/>
    <p:sldId id="333" r:id="rId62"/>
    <p:sldId id="334" r:id="rId63"/>
    <p:sldId id="335" r:id="rId64"/>
    <p:sldId id="336" r:id="rId65"/>
    <p:sldId id="337" r:id="rId66"/>
    <p:sldId id="338" r:id="rId67"/>
    <p:sldId id="339" r:id="rId68"/>
    <p:sldId id="340" r:id="rId69"/>
    <p:sldId id="342" r:id="rId70"/>
    <p:sldId id="343" r:id="rId71"/>
    <p:sldId id="344" r:id="rId72"/>
    <p:sldId id="346" r:id="rId73"/>
    <p:sldId id="347" r:id="rId74"/>
  </p:sldIdLst>
  <p:sldSz cx="9144000" cy="6858000" type="screen4x3"/>
  <p:notesSz cx="6858000" cy="9144000"/>
  <p:defaultTextStyle>
    <a:lvl1pPr algn="ctr">
      <a:defRPr sz="4200" b="1">
        <a:latin typeface="+mj-lt"/>
        <a:ea typeface="+mj-ea"/>
        <a:cs typeface="+mj-cs"/>
        <a:sym typeface="Helvetica"/>
      </a:defRPr>
    </a:lvl1pPr>
    <a:lvl2pPr algn="ctr">
      <a:defRPr sz="4200" b="1">
        <a:latin typeface="+mj-lt"/>
        <a:ea typeface="+mj-ea"/>
        <a:cs typeface="+mj-cs"/>
        <a:sym typeface="Helvetica"/>
      </a:defRPr>
    </a:lvl2pPr>
    <a:lvl3pPr algn="ctr">
      <a:defRPr sz="4200" b="1">
        <a:latin typeface="+mj-lt"/>
        <a:ea typeface="+mj-ea"/>
        <a:cs typeface="+mj-cs"/>
        <a:sym typeface="Helvetica"/>
      </a:defRPr>
    </a:lvl3pPr>
    <a:lvl4pPr algn="ctr">
      <a:defRPr sz="4200" b="1">
        <a:latin typeface="+mj-lt"/>
        <a:ea typeface="+mj-ea"/>
        <a:cs typeface="+mj-cs"/>
        <a:sym typeface="Helvetica"/>
      </a:defRPr>
    </a:lvl4pPr>
    <a:lvl5pPr algn="ctr">
      <a:defRPr sz="4200" b="1">
        <a:latin typeface="+mj-lt"/>
        <a:ea typeface="+mj-ea"/>
        <a:cs typeface="+mj-cs"/>
        <a:sym typeface="Helvetica"/>
      </a:defRPr>
    </a:lvl5pPr>
    <a:lvl6pPr algn="ctr">
      <a:defRPr sz="4200" b="1">
        <a:latin typeface="+mj-lt"/>
        <a:ea typeface="+mj-ea"/>
        <a:cs typeface="+mj-cs"/>
        <a:sym typeface="Helvetica"/>
      </a:defRPr>
    </a:lvl6pPr>
    <a:lvl7pPr algn="ctr">
      <a:defRPr sz="4200" b="1">
        <a:latin typeface="+mj-lt"/>
        <a:ea typeface="+mj-ea"/>
        <a:cs typeface="+mj-cs"/>
        <a:sym typeface="Helvetica"/>
      </a:defRPr>
    </a:lvl7pPr>
    <a:lvl8pPr algn="ctr">
      <a:defRPr sz="4200" b="1">
        <a:latin typeface="+mj-lt"/>
        <a:ea typeface="+mj-ea"/>
        <a:cs typeface="+mj-cs"/>
        <a:sym typeface="Helvetica"/>
      </a:defRPr>
    </a:lvl8pPr>
    <a:lvl9pPr algn="ctr">
      <a:defRPr sz="4200" b="1"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50000"/>
              </a:solidFill>
              <a:prstDash val="solid"/>
              <a:bevel/>
            </a:ln>
          </a:left>
          <a:right>
            <a:ln w="9525" cap="flat">
              <a:solidFill>
                <a:srgbClr val="950000"/>
              </a:solidFill>
              <a:prstDash val="solid"/>
              <a:bevel/>
            </a:ln>
          </a:right>
          <a:top>
            <a:ln w="9525" cap="flat">
              <a:solidFill>
                <a:srgbClr val="950000"/>
              </a:solidFill>
              <a:prstDash val="solid"/>
              <a:bevel/>
            </a:ln>
          </a:top>
          <a:bottom>
            <a:ln w="9525" cap="flat">
              <a:solidFill>
                <a:srgbClr val="950000"/>
              </a:solidFill>
              <a:prstDash val="solid"/>
              <a:bevel/>
            </a:ln>
          </a:bottom>
          <a:insideH>
            <a:ln w="9525" cap="flat">
              <a:solidFill>
                <a:srgbClr val="950000"/>
              </a:solidFill>
              <a:prstDash val="solid"/>
              <a:bevel/>
            </a:ln>
          </a:insideH>
          <a:insideV>
            <a:ln w="9525" cap="flat">
              <a:solidFill>
                <a:srgbClr val="950000"/>
              </a:solidFill>
              <a:prstDash val="solid"/>
              <a:bevel/>
            </a:ln>
          </a:insideV>
        </a:tcBdr>
        <a:fill>
          <a:solidFill>
            <a:srgbClr val="990000">
              <a:alpha val="4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50000"/>
              </a:solidFill>
              <a:prstDash val="solid"/>
              <a:bevel/>
            </a:ln>
          </a:left>
          <a:right>
            <a:ln w="25400" cap="flat">
              <a:solidFill>
                <a:srgbClr val="990000"/>
              </a:solidFill>
              <a:prstDash val="solid"/>
              <a:bevel/>
            </a:ln>
          </a:right>
          <a:top>
            <a:ln w="9525" cap="flat">
              <a:solidFill>
                <a:srgbClr val="950000"/>
              </a:solidFill>
              <a:prstDash val="solid"/>
              <a:bevel/>
            </a:ln>
          </a:top>
          <a:bottom>
            <a:ln w="9525" cap="flat">
              <a:solidFill>
                <a:srgbClr val="950000"/>
              </a:solidFill>
              <a:prstDash val="solid"/>
              <a:bevel/>
            </a:ln>
          </a:bottom>
          <a:insideH>
            <a:ln w="9525" cap="flat">
              <a:solidFill>
                <a:srgbClr val="950000"/>
              </a:solidFill>
              <a:prstDash val="solid"/>
              <a:bevel/>
            </a:ln>
          </a:insideH>
          <a:insideV>
            <a:ln w="9525" cap="flat">
              <a:solidFill>
                <a:srgbClr val="950000"/>
              </a:solidFill>
              <a:prstDash val="solid"/>
              <a:bevel/>
            </a:ln>
          </a:insideV>
        </a:tcBdr>
        <a:fill>
          <a:solidFill>
            <a:srgbClr val="990000">
              <a:alpha val="4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990000"/>
              </a:solidFill>
              <a:prstDash val="solid"/>
              <a:bevel/>
            </a:ln>
          </a:top>
          <a:bottom>
            <a:ln w="25400" cap="flat">
              <a:solidFill>
                <a:srgbClr val="99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9525" cap="flat">
              <a:solidFill>
                <a:srgbClr val="950000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90000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DCACA"/>
          </a:solidFill>
        </a:fill>
      </a:tcStyle>
    </a:wholeTbl>
    <a:band2H>
      <a:tcTxStyle/>
      <a:tcStyle>
        <a:tcBdr/>
        <a:fill>
          <a:solidFill>
            <a:srgbClr val="EF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9000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9000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90000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90000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90000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133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84634245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600" b="1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</a:lvl1pPr>
            <a:lvl2pPr marL="0" indent="0" algn="ctr">
              <a:buClrTx/>
              <a:buSzTx/>
              <a:buFontTx/>
              <a:buNone/>
            </a:lvl2pPr>
            <a:lvl3pPr marL="0" indent="0" algn="ctr">
              <a:buClrTx/>
              <a:buSzTx/>
              <a:buFontTx/>
              <a:buNone/>
            </a:lvl3pPr>
            <a:lvl4pPr marL="0" indent="0" algn="ctr">
              <a:buClrTx/>
              <a:buSzTx/>
              <a:buFontTx/>
              <a:buNone/>
            </a:lvl4pPr>
            <a:lvl5pPr marL="0" indent="0" algn="ctr">
              <a:buClrTx/>
              <a:buSzTx/>
              <a:buFontTx/>
              <a:buNone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6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6667500" y="228600"/>
            <a:ext cx="2095500" cy="662940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600" b="1"/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381000" y="254000"/>
            <a:ext cx="6134100" cy="6604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600" b="1"/>
              <a:t>Title Text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sz="4000" cap="all"/>
            </a:lvl1pPr>
          </a:lstStyle>
          <a:p>
            <a:pPr lvl="0">
              <a:defRPr sz="1800" b="0" cap="none"/>
            </a:pPr>
            <a:r>
              <a:rPr sz="4000" b="1" cap="all"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000"/>
            </a:lvl1pPr>
            <a:lvl2pPr marL="0" indent="0">
              <a:buClrTx/>
              <a:buSzTx/>
              <a:buFontTx/>
              <a:buNone/>
              <a:defRPr sz="2000"/>
            </a:lvl2pPr>
            <a:lvl3pPr marL="0" indent="0">
              <a:buClrTx/>
              <a:buSzTx/>
              <a:buFontTx/>
              <a:buNone/>
              <a:defRPr sz="2000"/>
            </a:lvl3pPr>
            <a:lvl4pPr marL="0" indent="0">
              <a:buClrTx/>
              <a:buSzTx/>
              <a:buFontTx/>
              <a:buNone/>
              <a:defRPr sz="2000"/>
            </a:lvl4pPr>
            <a:lvl5pPr marL="0" indent="0">
              <a:buClrTx/>
              <a:buSzTx/>
              <a:buFontTx/>
              <a:buNone/>
              <a:defRPr sz="2000"/>
            </a:lvl5pPr>
          </a:lstStyle>
          <a:p>
            <a:pPr lvl="0">
              <a:defRPr sz="1800"/>
            </a:pPr>
            <a:r>
              <a:rPr sz="2000"/>
              <a:t>Body Level One</a:t>
            </a:r>
          </a:p>
          <a:p>
            <a:pPr lvl="1">
              <a:defRPr sz="1800"/>
            </a:pPr>
            <a:r>
              <a:rPr sz="2000"/>
              <a:t>Body Level Two</a:t>
            </a:r>
          </a:p>
          <a:p>
            <a:pPr lvl="2">
              <a:defRPr sz="1800"/>
            </a:pPr>
            <a:r>
              <a:rPr sz="2000"/>
              <a:t>Body Level Three</a:t>
            </a:r>
          </a:p>
          <a:p>
            <a:pPr lvl="3">
              <a:defRPr sz="1800"/>
            </a:pPr>
            <a:r>
              <a:rPr sz="2000"/>
              <a:t>Body Level Four</a:t>
            </a:r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124460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600" b="1"/>
              <a:t>Title Text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xfrm>
            <a:off x="381000" y="1397000"/>
            <a:ext cx="4114800" cy="5461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553507" indent="-274108">
              <a:defRPr sz="2800"/>
            </a:lvl2pPr>
            <a:lvl3pPr marL="881380" indent="-284480">
              <a:defRPr sz="2800"/>
            </a:lvl3pPr>
            <a:lvl4pPr marL="1270000" indent="-355600">
              <a:defRPr sz="2800"/>
            </a:lvl4pPr>
            <a:lvl5pPr marL="1587500" indent="-355600"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600" b="1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435464"/>
            <a:ext cx="4040188" cy="73941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1"/>
            </a:lvl1pPr>
            <a:lvl2pPr marL="0" indent="0">
              <a:buClrTx/>
              <a:buSzTx/>
              <a:buFontTx/>
              <a:buNone/>
              <a:defRPr b="1"/>
            </a:lvl2pPr>
            <a:lvl3pPr marL="0" indent="0">
              <a:buClrTx/>
              <a:buSzTx/>
              <a:buFontTx/>
              <a:buNone/>
              <a:defRPr b="1"/>
            </a:lvl3pPr>
            <a:lvl4pPr marL="0" indent="0">
              <a:buClrTx/>
              <a:buSzTx/>
              <a:buFontTx/>
              <a:buNone/>
              <a:defRPr b="1"/>
            </a:lvl4pPr>
            <a:lvl5pPr marL="0" indent="0">
              <a:buClrTx/>
              <a:buSzTx/>
              <a:buFontTx/>
              <a:buNone/>
              <a:defRPr b="1"/>
            </a:lvl5pPr>
          </a:lstStyle>
          <a:p>
            <a:pPr lvl="0">
              <a:defRPr sz="1800" b="0"/>
            </a:pPr>
            <a:r>
              <a:rPr sz="2400" b="1"/>
              <a:t>Body Level One</a:t>
            </a:r>
          </a:p>
          <a:p>
            <a:pPr lvl="1">
              <a:defRPr sz="1800" b="0"/>
            </a:pPr>
            <a:r>
              <a:rPr sz="2400" b="1"/>
              <a:t>Body Level Two</a:t>
            </a:r>
          </a:p>
          <a:p>
            <a:pPr lvl="2">
              <a:defRPr sz="1800" b="0"/>
            </a:pPr>
            <a:r>
              <a:rPr sz="2400" b="1"/>
              <a:t>Body Level Three</a:t>
            </a:r>
          </a:p>
          <a:p>
            <a:pPr lvl="3">
              <a:defRPr sz="1800" b="0"/>
            </a:pPr>
            <a:r>
              <a:rPr sz="2400" b="1"/>
              <a:t>Body Level Four</a:t>
            </a:r>
          </a:p>
          <a:p>
            <a:pPr lvl="4">
              <a:defRPr sz="1800" b="0"/>
            </a:pPr>
            <a:r>
              <a:rPr sz="2400" b="1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124460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600" b="1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57200" y="0"/>
            <a:ext cx="3008315" cy="143510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547913" indent="-268513">
              <a:defRPr sz="3200"/>
            </a:lvl2pPr>
            <a:lvl3pPr marL="867832" indent="-270932">
              <a:defRPr sz="3200"/>
            </a:lvl3pPr>
            <a:lvl4pPr marL="1280160" indent="-365760">
              <a:defRPr sz="3200"/>
            </a:lvl4pPr>
            <a:lvl5pPr marL="1597660" indent="-365760"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400"/>
            </a:lvl1pPr>
            <a:lvl2pPr marL="0" indent="0">
              <a:buClrTx/>
              <a:buSzTx/>
              <a:buFontTx/>
              <a:buNone/>
              <a:defRPr sz="1400"/>
            </a:lvl2pPr>
            <a:lvl3pPr marL="0" indent="0">
              <a:buClrTx/>
              <a:buSzTx/>
              <a:buFontTx/>
              <a:buNone/>
              <a:defRPr sz="1400"/>
            </a:lvl3pPr>
            <a:lvl4pPr marL="0" indent="0">
              <a:buClrTx/>
              <a:buSzTx/>
              <a:buFontTx/>
              <a:buNone/>
              <a:defRPr sz="1400"/>
            </a:lvl4pPr>
            <a:lvl5pPr marL="0" indent="0">
              <a:buClrTx/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8871726" y="6611779"/>
            <a:ext cx="231387" cy="23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 b="0">
                <a:latin typeface="Arial Narrow Bold"/>
                <a:ea typeface="Arial Narrow Bold"/>
                <a:cs typeface="Arial Narrow Bold"/>
                <a:sym typeface="Arial Narrow Bold"/>
              </a:defRPr>
            </a:lvl1pPr>
          </a:lstStyle>
          <a:p>
            <a:pPr lvl="0">
              <a:defRPr sz="1800"/>
            </a:pPr>
            <a:r>
              <a:rPr sz="1000"/>
              <a:t>‹#›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25400"/>
            <a:ext cx="8305800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/>
          <a:p>
            <a:pPr lvl="0">
              <a:defRPr sz="1800" b="0"/>
            </a:pPr>
            <a:r>
              <a:rPr sz="3600" b="1"/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305800" cy="563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>
        <a:defRPr sz="3600" b="1">
          <a:latin typeface="Calibri"/>
          <a:ea typeface="Calibri"/>
          <a:cs typeface="Calibri"/>
          <a:sym typeface="Calibri"/>
        </a:defRPr>
      </a:lvl1pPr>
      <a:lvl2pPr>
        <a:defRPr sz="3600" b="1">
          <a:latin typeface="Calibri"/>
          <a:ea typeface="Calibri"/>
          <a:cs typeface="Calibri"/>
          <a:sym typeface="Calibri"/>
        </a:defRPr>
      </a:lvl2pPr>
      <a:lvl3pPr>
        <a:defRPr sz="3600" b="1">
          <a:latin typeface="Calibri"/>
          <a:ea typeface="Calibri"/>
          <a:cs typeface="Calibri"/>
          <a:sym typeface="Calibri"/>
        </a:defRPr>
      </a:lvl3pPr>
      <a:lvl4pPr>
        <a:defRPr sz="3600" b="1">
          <a:latin typeface="Calibri"/>
          <a:ea typeface="Calibri"/>
          <a:cs typeface="Calibri"/>
          <a:sym typeface="Calibri"/>
        </a:defRPr>
      </a:lvl4pPr>
      <a:lvl5pPr>
        <a:defRPr sz="3600" b="1">
          <a:latin typeface="Calibri"/>
          <a:ea typeface="Calibri"/>
          <a:cs typeface="Calibri"/>
          <a:sym typeface="Calibri"/>
        </a:defRPr>
      </a:lvl5pPr>
      <a:lvl6pPr>
        <a:defRPr sz="3600" b="1">
          <a:latin typeface="Calibri"/>
          <a:ea typeface="Calibri"/>
          <a:cs typeface="Calibri"/>
          <a:sym typeface="Calibri"/>
        </a:defRPr>
      </a:lvl6pPr>
      <a:lvl7pPr>
        <a:defRPr sz="3600" b="1">
          <a:latin typeface="Calibri"/>
          <a:ea typeface="Calibri"/>
          <a:cs typeface="Calibri"/>
          <a:sym typeface="Calibri"/>
        </a:defRPr>
      </a:lvl7pPr>
      <a:lvl8pPr>
        <a:defRPr sz="3600" b="1">
          <a:latin typeface="Calibri"/>
          <a:ea typeface="Calibri"/>
          <a:cs typeface="Calibri"/>
          <a:sym typeface="Calibri"/>
        </a:defRPr>
      </a:lvl8pPr>
      <a:lvl9pPr>
        <a:defRPr sz="3600" b="1">
          <a:latin typeface="Calibri"/>
          <a:ea typeface="Calibri"/>
          <a:cs typeface="Calibri"/>
          <a:sym typeface="Calibri"/>
        </a:defRPr>
      </a:lvl9pPr>
    </p:titleStyle>
    <p:bodyStyle>
      <a:lvl1pPr marL="254000" indent="-254000">
        <a:spcBef>
          <a:spcPts val="600"/>
        </a:spcBef>
        <a:buClr>
          <a:srgbClr val="950849"/>
        </a:buClr>
        <a:buSzPct val="60000"/>
        <a:buFont typeface="Wingdings 2"/>
        <a:buChar char="⬛"/>
        <a:defRPr sz="2400">
          <a:latin typeface="Calibri"/>
          <a:ea typeface="Calibri"/>
          <a:cs typeface="Calibri"/>
          <a:sym typeface="Calibri"/>
        </a:defRPr>
      </a:lvl1pPr>
      <a:lvl2pPr marL="561340" indent="-281940">
        <a:spcBef>
          <a:spcPts val="600"/>
        </a:spcBef>
        <a:buClr>
          <a:srgbClr val="950849"/>
        </a:buClr>
        <a:buSzPct val="110000"/>
        <a:buFont typeface="Wingdings 2"/>
        <a:buChar char="▪"/>
        <a:defRPr sz="2400">
          <a:latin typeface="Calibri"/>
          <a:ea typeface="Calibri"/>
          <a:cs typeface="Calibri"/>
          <a:sym typeface="Calibri"/>
        </a:defRPr>
      </a:lvl2pPr>
      <a:lvl3pPr marL="840738" indent="-243838">
        <a:spcBef>
          <a:spcPts val="600"/>
        </a:spcBef>
        <a:buClr>
          <a:srgbClr val="950849"/>
        </a:buClr>
        <a:buSzPct val="80000"/>
        <a:buFont typeface="Wingdings 2"/>
        <a:buChar char="▪"/>
        <a:defRPr sz="2400">
          <a:latin typeface="Calibri"/>
          <a:ea typeface="Calibri"/>
          <a:cs typeface="Calibri"/>
          <a:sym typeface="Calibri"/>
        </a:defRPr>
      </a:lvl3pPr>
      <a:lvl4pPr marL="1188719" indent="-274319">
        <a:spcBef>
          <a:spcPts val="600"/>
        </a:spcBef>
        <a:buClr>
          <a:srgbClr val="950849"/>
        </a:buClr>
        <a:buSzPct val="100000"/>
        <a:buFont typeface="Wingdings 2"/>
        <a:buChar char="–"/>
        <a:defRPr sz="2400">
          <a:latin typeface="Calibri"/>
          <a:ea typeface="Calibri"/>
          <a:cs typeface="Calibri"/>
          <a:sym typeface="Calibri"/>
        </a:defRPr>
      </a:lvl4pPr>
      <a:lvl5pPr marL="1506219" indent="-274319">
        <a:spcBef>
          <a:spcPts val="600"/>
        </a:spcBef>
        <a:buClr>
          <a:srgbClr val="950849"/>
        </a:buClr>
        <a:buSzPct val="100000"/>
        <a:buFont typeface="Wingdings 2"/>
        <a:buChar char="◗"/>
        <a:defRPr sz="2400">
          <a:latin typeface="Calibri"/>
          <a:ea typeface="Calibri"/>
          <a:cs typeface="Calibri"/>
          <a:sym typeface="Calibri"/>
        </a:defRPr>
      </a:lvl5pPr>
      <a:lvl6pPr marL="1963420" indent="-274320">
        <a:spcBef>
          <a:spcPts val="600"/>
        </a:spcBef>
        <a:buClr>
          <a:srgbClr val="950849"/>
        </a:buClr>
        <a:buSzPct val="100000"/>
        <a:buFont typeface="Wingdings 2"/>
        <a:buChar char="◗"/>
        <a:defRPr sz="2400">
          <a:latin typeface="Calibri"/>
          <a:ea typeface="Calibri"/>
          <a:cs typeface="Calibri"/>
          <a:sym typeface="Calibri"/>
        </a:defRPr>
      </a:lvl6pPr>
      <a:lvl7pPr marL="2420620" indent="-274320">
        <a:spcBef>
          <a:spcPts val="600"/>
        </a:spcBef>
        <a:buClr>
          <a:srgbClr val="950849"/>
        </a:buClr>
        <a:buSzPct val="100000"/>
        <a:buFont typeface="Wingdings 2"/>
        <a:buChar char="◗"/>
        <a:defRPr sz="2400">
          <a:latin typeface="Calibri"/>
          <a:ea typeface="Calibri"/>
          <a:cs typeface="Calibri"/>
          <a:sym typeface="Calibri"/>
        </a:defRPr>
      </a:lvl7pPr>
      <a:lvl8pPr marL="2877820" indent="-274320">
        <a:spcBef>
          <a:spcPts val="600"/>
        </a:spcBef>
        <a:buClr>
          <a:srgbClr val="950849"/>
        </a:buClr>
        <a:buSzPct val="100000"/>
        <a:buFont typeface="Wingdings 2"/>
        <a:buChar char="◗"/>
        <a:defRPr sz="2400">
          <a:latin typeface="Calibri"/>
          <a:ea typeface="Calibri"/>
          <a:cs typeface="Calibri"/>
          <a:sym typeface="Calibri"/>
        </a:defRPr>
      </a:lvl8pPr>
      <a:lvl9pPr marL="3335020" indent="-274320">
        <a:spcBef>
          <a:spcPts val="600"/>
        </a:spcBef>
        <a:buClr>
          <a:srgbClr val="950849"/>
        </a:buClr>
        <a:buSzPct val="100000"/>
        <a:buFont typeface="Wingdings 2"/>
        <a:buChar char="◗"/>
        <a:defRPr sz="24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 b="1">
          <a:solidFill>
            <a:schemeClr val="tx1"/>
          </a:solidFill>
          <a:latin typeface="+mn-lt"/>
          <a:ea typeface="+mn-ea"/>
          <a:cs typeface="+mn-cs"/>
          <a:sym typeface="Calibri Bold"/>
        </a:defRPr>
      </a:lvl1pPr>
      <a:lvl2pPr algn="r">
        <a:defRPr sz="1200" b="1">
          <a:solidFill>
            <a:schemeClr val="tx1"/>
          </a:solidFill>
          <a:latin typeface="+mn-lt"/>
          <a:ea typeface="+mn-ea"/>
          <a:cs typeface="+mn-cs"/>
          <a:sym typeface="Calibri Bold"/>
        </a:defRPr>
      </a:lvl2pPr>
      <a:lvl3pPr algn="r">
        <a:defRPr sz="1200" b="1">
          <a:solidFill>
            <a:schemeClr val="tx1"/>
          </a:solidFill>
          <a:latin typeface="+mn-lt"/>
          <a:ea typeface="+mn-ea"/>
          <a:cs typeface="+mn-cs"/>
          <a:sym typeface="Calibri Bold"/>
        </a:defRPr>
      </a:lvl3pPr>
      <a:lvl4pPr algn="r">
        <a:defRPr sz="1200" b="1">
          <a:solidFill>
            <a:schemeClr val="tx1"/>
          </a:solidFill>
          <a:latin typeface="+mn-lt"/>
          <a:ea typeface="+mn-ea"/>
          <a:cs typeface="+mn-cs"/>
          <a:sym typeface="Calibri Bold"/>
        </a:defRPr>
      </a:lvl4pPr>
      <a:lvl5pPr algn="r">
        <a:defRPr sz="1200" b="1">
          <a:solidFill>
            <a:schemeClr val="tx1"/>
          </a:solidFill>
          <a:latin typeface="+mn-lt"/>
          <a:ea typeface="+mn-ea"/>
          <a:cs typeface="+mn-cs"/>
          <a:sym typeface="Calibri Bold"/>
        </a:defRPr>
      </a:lvl5pPr>
      <a:lvl6pPr algn="r">
        <a:defRPr sz="1200" b="1">
          <a:solidFill>
            <a:schemeClr val="tx1"/>
          </a:solidFill>
          <a:latin typeface="+mn-lt"/>
          <a:ea typeface="+mn-ea"/>
          <a:cs typeface="+mn-cs"/>
          <a:sym typeface="Calibri Bold"/>
        </a:defRPr>
      </a:lvl6pPr>
      <a:lvl7pPr algn="r">
        <a:defRPr sz="1200" b="1">
          <a:solidFill>
            <a:schemeClr val="tx1"/>
          </a:solidFill>
          <a:latin typeface="+mn-lt"/>
          <a:ea typeface="+mn-ea"/>
          <a:cs typeface="+mn-cs"/>
          <a:sym typeface="Calibri Bold"/>
        </a:defRPr>
      </a:lvl7pPr>
      <a:lvl8pPr algn="r">
        <a:defRPr sz="1200" b="1">
          <a:solidFill>
            <a:schemeClr val="tx1"/>
          </a:solidFill>
          <a:latin typeface="+mn-lt"/>
          <a:ea typeface="+mn-ea"/>
          <a:cs typeface="+mn-cs"/>
          <a:sym typeface="Calibri Bold"/>
        </a:defRPr>
      </a:lvl8pPr>
      <a:lvl9pPr algn="r">
        <a:defRPr sz="1200" b="1">
          <a:solidFill>
            <a:schemeClr val="tx1"/>
          </a:solidFill>
          <a:latin typeface="+mn-lt"/>
          <a:ea typeface="+mn-ea"/>
          <a:cs typeface="+mn-cs"/>
          <a:sym typeface="Calibri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9" Type="http://schemas.openxmlformats.org/officeDocument/2006/relationships/image" Target="../media/image2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381000" y="104140"/>
            <a:ext cx="8305800" cy="1969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 b="0"/>
            </a:pPr>
            <a:r>
              <a:rPr sz="4800" b="1" dirty="0">
                <a:latin typeface="Calibri"/>
                <a:ea typeface="Calibri"/>
                <a:cs typeface="Calibri"/>
                <a:sym typeface="Calibri"/>
              </a:rPr>
              <a:t>BBM 102 – Introduction to Programming II</a:t>
            </a:r>
            <a:br>
              <a:rPr sz="4800" b="1" dirty="0">
                <a:latin typeface="Calibri"/>
                <a:ea typeface="Calibri"/>
                <a:cs typeface="Calibri"/>
                <a:sym typeface="Calibri"/>
              </a:rPr>
            </a:br>
            <a:r>
              <a:rPr sz="3200" i="1" dirty="0">
                <a:latin typeface="Calibri"/>
                <a:ea typeface="Calibri"/>
                <a:cs typeface="Calibri"/>
                <a:sym typeface="Calibri"/>
              </a:rPr>
              <a:t>Spring </a:t>
            </a:r>
            <a:r>
              <a:rPr sz="3200" i="1" dirty="0" smtClean="0"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tr-TR" sz="3200" i="1" dirty="0">
                <a:latin typeface="Calibri"/>
                <a:ea typeface="Calibri"/>
                <a:cs typeface="Calibri"/>
                <a:sym typeface="Calibri"/>
              </a:rPr>
              <a:t>8</a:t>
            </a:r>
            <a:endParaRPr sz="3200" i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457199" y="3051191"/>
            <a:ext cx="7678740" cy="1441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spcBef>
                <a:spcPts val="7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rtl="0">
              <a:defRPr sz="1800" b="0"/>
            </a:pPr>
            <a:r>
              <a:rPr sz="2400" i="1" dirty="0"/>
              <a:t>Introduction to </a:t>
            </a:r>
            <a:r>
              <a:rPr sz="2400" i="1" dirty="0" smtClean="0"/>
              <a:t>Java</a:t>
            </a:r>
            <a:r>
              <a:rPr lang="tr-TR" sz="2400" i="1" dirty="0" smtClean="0"/>
              <a:t> &amp; </a:t>
            </a:r>
          </a:p>
          <a:p>
            <a:pPr rtl="0">
              <a:defRPr sz="1800" b="0"/>
            </a:pPr>
            <a:r>
              <a:rPr lang="en-US" sz="2400" i="1" dirty="0" smtClean="0"/>
              <a:t>Introduction </a:t>
            </a:r>
            <a:r>
              <a:rPr lang="en-US" sz="2400" i="1" dirty="0"/>
              <a:t>to Object Orientation</a:t>
            </a:r>
          </a:p>
          <a:p>
            <a:pPr lvl="0">
              <a:defRPr sz="1800" b="0"/>
            </a:pPr>
            <a:endParaRPr sz="3200" b="1" dirty="0"/>
          </a:p>
        </p:txBody>
      </p:sp>
      <p:pic>
        <p:nvPicPr>
          <p:cNvPr id="41" name="image1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4834942" y="1595300"/>
            <a:ext cx="3667400" cy="36673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3600" b="1"/>
              <a:t>Variables</a:t>
            </a:r>
          </a:p>
        </p:txBody>
      </p:sp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305800" cy="543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38666" lvl="0" indent="-338666">
              <a:defRPr sz="1800"/>
            </a:pPr>
            <a:r>
              <a:rPr sz="2400" b="1" dirty="0"/>
              <a:t>Variables </a:t>
            </a:r>
            <a:r>
              <a:rPr sz="2400" dirty="0"/>
              <a:t>in a program are used </a:t>
            </a:r>
            <a:r>
              <a:rPr sz="2400" u="sng" dirty="0"/>
              <a:t>to store data</a:t>
            </a:r>
            <a:r>
              <a:rPr sz="2400" dirty="0"/>
              <a:t> such as numbers and letters. They can be thought of as containers of a sort. </a:t>
            </a:r>
          </a:p>
          <a:p>
            <a:pPr marL="338666" lvl="0" indent="-338666">
              <a:defRPr sz="1800"/>
            </a:pPr>
            <a:r>
              <a:rPr sz="2400" dirty="0"/>
              <a:t>You should choose variable names that are helpful. Every variable in a Java program </a:t>
            </a:r>
            <a:r>
              <a:rPr sz="2400" u="sng" dirty="0"/>
              <a:t>must be declared before it is used</a:t>
            </a:r>
            <a:r>
              <a:rPr sz="2400" dirty="0"/>
              <a:t> for the first time. </a:t>
            </a:r>
          </a:p>
          <a:p>
            <a:pPr marL="338666" lvl="0" indent="-338666">
              <a:defRPr sz="1800"/>
            </a:pPr>
            <a:r>
              <a:rPr sz="2400" dirty="0"/>
              <a:t>A variable declaration consists of a type name, followed by a list of variable names separated by commas. The declaration ends with a semicolon. </a:t>
            </a:r>
          </a:p>
        </p:txBody>
      </p:sp>
      <p:sp>
        <p:nvSpPr>
          <p:cNvPr id="146" name="Shape 146"/>
          <p:cNvSpPr/>
          <p:nvPr/>
        </p:nvSpPr>
        <p:spPr>
          <a:xfrm>
            <a:off x="1219200" y="5646003"/>
            <a:ext cx="6400800" cy="1028701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 b="0"/>
            </a:pPr>
            <a:r>
              <a:rPr sz="2400" b="1" baseline="30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sz="2400" b="1" baseline="30000">
                <a:latin typeface="Courier New"/>
                <a:ea typeface="Courier New"/>
                <a:cs typeface="Courier New"/>
                <a:sym typeface="Courier New"/>
              </a:rPr>
              <a:t>styleNumber, numberOfChecks, numberOfDeposits;</a:t>
            </a:r>
            <a:endParaRPr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400" b="1" baseline="30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sz="2400" b="1" baseline="30000">
                <a:latin typeface="Courier New"/>
                <a:ea typeface="Courier New"/>
                <a:cs typeface="Courier New"/>
                <a:sym typeface="Courier New"/>
              </a:rPr>
              <a:t> amount, interestRate;</a:t>
            </a:r>
            <a:endParaRPr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400" b="1" baseline="30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sz="2400" b="1" baseline="30000">
                <a:latin typeface="Courier New"/>
                <a:ea typeface="Courier New"/>
                <a:cs typeface="Courier New"/>
                <a:sym typeface="Courier New"/>
              </a:rPr>
              <a:t> answer;</a:t>
            </a:r>
          </a:p>
        </p:txBody>
      </p:sp>
      <p:sp>
        <p:nvSpPr>
          <p:cNvPr id="147" name="Shape 147"/>
          <p:cNvSpPr/>
          <p:nvPr/>
        </p:nvSpPr>
        <p:spPr>
          <a:xfrm>
            <a:off x="1219200" y="4648200"/>
            <a:ext cx="6400800" cy="685800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 b="0"/>
            </a:pPr>
            <a:r>
              <a:rPr sz="2400" b="1" baseline="30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Syntax:</a:t>
            </a:r>
            <a:endParaRPr sz="2400" baseline="30000">
              <a:solidFill>
                <a:srgbClr val="FF0000"/>
              </a:solidFill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400" b="1" baseline="30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data_type</a:t>
            </a:r>
            <a:r>
              <a:rPr sz="2400" b="1" baseline="30000">
                <a:latin typeface="Courier New"/>
                <a:ea typeface="Courier New"/>
                <a:cs typeface="Courier New"/>
                <a:sym typeface="Courier New"/>
              </a:rPr>
              <a:t> variable_name [ = initial_value ];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3600" b="1"/>
              <a:t>Primitive Data Types</a:t>
            </a:r>
          </a:p>
        </p:txBody>
      </p:sp>
      <p:graphicFrame>
        <p:nvGraphicFramePr>
          <p:cNvPr id="150" name="Table 150"/>
          <p:cNvGraphicFramePr/>
          <p:nvPr>
            <p:extLst>
              <p:ext uri="{D42A27DB-BD31-4B8C-83A1-F6EECF244321}">
                <p14:modId xmlns:p14="http://schemas.microsoft.com/office/powerpoint/2010/main" xmlns="" val="3236873760"/>
              </p:ext>
            </p:extLst>
          </p:nvPr>
        </p:nvGraphicFramePr>
        <p:xfrm>
          <a:off x="423050" y="1747547"/>
          <a:ext cx="8305798" cy="3590318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2537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8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68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903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2434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300" dirty="0">
                          <a:solidFill>
                            <a:srgbClr val="FFFFFF"/>
                          </a:solidFill>
                          <a:sym typeface="Helvetica"/>
                        </a:rPr>
                        <a:t>Type Name </a:t>
                      </a:r>
                      <a:endParaRPr sz="13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300" dirty="0">
                          <a:solidFill>
                            <a:srgbClr val="FFFFFF"/>
                          </a:solidFill>
                          <a:sym typeface="Helvetica"/>
                        </a:rPr>
                        <a:t>Kind of Value </a:t>
                      </a:r>
                      <a:endParaRPr sz="13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300" dirty="0">
                          <a:solidFill>
                            <a:srgbClr val="FFFFFF"/>
                          </a:solidFill>
                          <a:sym typeface="Helvetica"/>
                        </a:rPr>
                        <a:t>Memory Used </a:t>
                      </a:r>
                      <a:endParaRPr sz="13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300" dirty="0">
                          <a:solidFill>
                            <a:srgbClr val="FFFFFF"/>
                          </a:solidFill>
                          <a:sym typeface="Helvetica"/>
                        </a:rPr>
                        <a:t>Range of Values </a:t>
                      </a:r>
                      <a:endParaRPr sz="13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2434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300" dirty="0">
                          <a:sym typeface="Helvetica"/>
                        </a:rPr>
                        <a:t>byte </a:t>
                      </a:r>
                      <a:endParaRPr sz="1300" b="1" dirty="0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300">
                          <a:sym typeface="Helvetica"/>
                        </a:rPr>
                        <a:t>Integer </a:t>
                      </a:r>
                      <a:endParaRPr sz="13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300">
                          <a:sym typeface="Helvetica"/>
                        </a:rPr>
                        <a:t>1 byte </a:t>
                      </a:r>
                      <a:endParaRPr sz="13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300">
                          <a:sym typeface="Helvetica"/>
                        </a:rPr>
                        <a:t>-128 to 127 </a:t>
                      </a:r>
                      <a:endParaRPr sz="13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2434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300">
                          <a:sym typeface="Helvetica"/>
                        </a:rPr>
                        <a:t>short </a:t>
                      </a:r>
                      <a:endParaRPr sz="13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300">
                          <a:sym typeface="Helvetica"/>
                        </a:rPr>
                        <a:t>Integer </a:t>
                      </a:r>
                      <a:endParaRPr sz="13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300">
                          <a:sym typeface="Helvetica"/>
                        </a:rPr>
                        <a:t>2 bytes </a:t>
                      </a:r>
                      <a:endParaRPr sz="13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300">
                          <a:sym typeface="Helvetica"/>
                        </a:rPr>
                        <a:t>-32,768 to 32,767 </a:t>
                      </a:r>
                      <a:endParaRPr sz="13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2434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300">
                          <a:sym typeface="Helvetica"/>
                        </a:rPr>
                        <a:t>int </a:t>
                      </a:r>
                      <a:endParaRPr sz="13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300">
                          <a:sym typeface="Helvetica"/>
                        </a:rPr>
                        <a:t>Integer </a:t>
                      </a:r>
                      <a:endParaRPr sz="13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300">
                          <a:sym typeface="Helvetica"/>
                        </a:rPr>
                        <a:t>4 bytes </a:t>
                      </a:r>
                      <a:endParaRPr sz="13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300">
                          <a:sym typeface="Helvetica"/>
                        </a:rPr>
                        <a:t>-2,147,483,648 to 2,147,483,647 </a:t>
                      </a:r>
                      <a:endParaRPr sz="13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2434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300">
                          <a:sym typeface="Helvetica"/>
                        </a:rPr>
                        <a:t>long </a:t>
                      </a:r>
                      <a:endParaRPr sz="13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300" dirty="0">
                          <a:sym typeface="Helvetica"/>
                        </a:rPr>
                        <a:t>Integer </a:t>
                      </a:r>
                      <a:endParaRPr sz="1300" b="1" dirty="0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300">
                          <a:sym typeface="Helvetica"/>
                        </a:rPr>
                        <a:t>8 bytes </a:t>
                      </a:r>
                      <a:endParaRPr sz="13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300">
                          <a:sym typeface="Helvetica"/>
                        </a:rPr>
                        <a:t>-9,223,372,036,8547,75,808 to 9,223,372,036,854,775,807 </a:t>
                      </a:r>
                      <a:endParaRPr sz="13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434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300">
                          <a:sym typeface="Helvetica"/>
                        </a:rPr>
                        <a:t>float </a:t>
                      </a:r>
                      <a:endParaRPr sz="13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300">
                          <a:sym typeface="Helvetica"/>
                        </a:rPr>
                        <a:t>Floating-point </a:t>
                      </a:r>
                      <a:endParaRPr sz="13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300">
                          <a:sym typeface="Helvetica"/>
                        </a:rPr>
                        <a:t>4 bytes </a:t>
                      </a:r>
                      <a:endParaRPr sz="13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300">
                          <a:sym typeface="Helvetica"/>
                        </a:rPr>
                        <a:t>±3.40282347 × 10+38 to ±1.40239846 × 10−45 </a:t>
                      </a:r>
                      <a:endParaRPr sz="13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434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300">
                          <a:sym typeface="Helvetica"/>
                        </a:rPr>
                        <a:t>double </a:t>
                      </a:r>
                      <a:endParaRPr sz="13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300">
                          <a:sym typeface="Helvetica"/>
                        </a:rPr>
                        <a:t>Floating-point </a:t>
                      </a:r>
                      <a:endParaRPr sz="13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300">
                          <a:sym typeface="Helvetica"/>
                        </a:rPr>
                        <a:t>8 bytes </a:t>
                      </a:r>
                      <a:endParaRPr sz="13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300">
                          <a:sym typeface="Helvetica"/>
                        </a:rPr>
                        <a:t>±1.79769313486231570 × 10+308 to ±4.94065645841246544 × 10−324 </a:t>
                      </a:r>
                      <a:endParaRPr sz="13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2434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300">
                          <a:sym typeface="Helvetica"/>
                        </a:rPr>
                        <a:t>char </a:t>
                      </a:r>
                      <a:endParaRPr sz="13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000">
                          <a:sym typeface="Helvetica"/>
                        </a:rPr>
                        <a:t>Single character (Unicode) </a:t>
                      </a:r>
                      <a:endParaRPr sz="10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300">
                          <a:sym typeface="Helvetica"/>
                        </a:rPr>
                        <a:t>2 bytes </a:t>
                      </a:r>
                      <a:endParaRPr sz="13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300">
                          <a:sym typeface="Helvetica"/>
                        </a:rPr>
                        <a:t>All Unicode values from 0 to 65,535 </a:t>
                      </a:r>
                      <a:endParaRPr sz="13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2434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300">
                          <a:sym typeface="Helvetica"/>
                        </a:rPr>
                        <a:t>boolean </a:t>
                      </a:r>
                      <a:endParaRPr sz="13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300">
                          <a:sym typeface="Helvetica"/>
                        </a:rPr>
                        <a:t> </a:t>
                      </a:r>
                      <a:endParaRPr sz="13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300">
                          <a:sym typeface="Helvetica"/>
                        </a:rPr>
                        <a:t>1 bit </a:t>
                      </a:r>
                      <a:endParaRPr sz="13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300" dirty="0">
                          <a:sym typeface="Helvetica"/>
                        </a:rPr>
                        <a:t>True or false  </a:t>
                      </a:r>
                      <a:endParaRPr sz="1300" b="1" dirty="0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51" name="Shape 151"/>
          <p:cNvSpPr/>
          <p:nvPr/>
        </p:nvSpPr>
        <p:spPr>
          <a:xfrm>
            <a:off x="841940" y="5891531"/>
            <a:ext cx="6762710" cy="38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2000" b="0" i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2000" i="1" dirty="0">
                <a:solidFill>
                  <a:srgbClr val="0000FF"/>
                </a:solidFill>
              </a:rPr>
              <a:t>There are also Class Data Types which we will cover later.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1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3600" b="1"/>
              <a:t>Identifiers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305800" cy="543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24555" lvl="0" indent="-324555">
              <a:defRPr sz="1800"/>
            </a:pPr>
            <a:r>
              <a:rPr sz="2300" dirty="0"/>
              <a:t>The technical term for a name in a programming language, such as the name of a variable, is an </a:t>
            </a:r>
            <a:r>
              <a:rPr sz="2300" b="1" dirty="0"/>
              <a:t>identifier. </a:t>
            </a:r>
          </a:p>
          <a:p>
            <a:pPr marL="324555" lvl="0" indent="-324555">
              <a:defRPr sz="1800"/>
            </a:pPr>
            <a:r>
              <a:rPr sz="2300" dirty="0"/>
              <a:t>An identifier can contain only letters, digits 0 through 9, and the underscore character “_”.</a:t>
            </a:r>
          </a:p>
          <a:p>
            <a:pPr marL="324555" lvl="0" indent="-324555">
              <a:defRPr sz="1800"/>
            </a:pPr>
            <a:r>
              <a:rPr sz="2300" dirty="0"/>
              <a:t>The first character in an identifier cannot be a digit.</a:t>
            </a:r>
          </a:p>
          <a:p>
            <a:pPr marL="324555" lvl="0" indent="-324555">
              <a:defRPr sz="1800"/>
            </a:pPr>
            <a:r>
              <a:rPr sz="2300" dirty="0"/>
              <a:t>There is no limit to the length of an identifier.</a:t>
            </a:r>
          </a:p>
          <a:p>
            <a:pPr marL="324555" lvl="0" indent="-324555">
              <a:defRPr sz="1800"/>
            </a:pPr>
            <a:r>
              <a:rPr sz="2300" dirty="0"/>
              <a:t>Java is </a:t>
            </a:r>
            <a:r>
              <a:rPr sz="2300" b="1" dirty="0"/>
              <a:t>case sensitive </a:t>
            </a:r>
            <a:r>
              <a:rPr sz="2300" dirty="0"/>
              <a:t>(e.g., </a:t>
            </a:r>
            <a:r>
              <a:rPr sz="2300" i="1" dirty="0"/>
              <a:t>personName</a:t>
            </a:r>
            <a:r>
              <a:rPr sz="2300" dirty="0"/>
              <a:t> and </a:t>
            </a:r>
            <a:r>
              <a:rPr sz="2300" i="1" dirty="0"/>
              <a:t>personname</a:t>
            </a:r>
            <a:r>
              <a:rPr sz="2300" dirty="0"/>
              <a:t> are two different variables).</a:t>
            </a:r>
            <a:r>
              <a:rPr sz="2300" b="1" dirty="0"/>
              <a:t> </a:t>
            </a:r>
          </a:p>
        </p:txBody>
      </p:sp>
      <p:sp>
        <p:nvSpPr>
          <p:cNvPr id="155" name="Shape 155"/>
          <p:cNvSpPr/>
          <p:nvPr/>
        </p:nvSpPr>
        <p:spPr>
          <a:xfrm>
            <a:off x="2387600" y="4336751"/>
            <a:ext cx="3810000" cy="2215991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 b="0"/>
            </a:pPr>
            <a:endParaRPr lang="tr-TR" sz="2400" b="1" baseline="300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 b="0"/>
            </a:pPr>
            <a:r>
              <a:rPr sz="2400" b="1" baseline="30000" dirty="0" smtClean="0">
                <a:latin typeface="Courier New"/>
                <a:ea typeface="Courier New"/>
                <a:cs typeface="Courier New"/>
                <a:sym typeface="Courier New"/>
              </a:rPr>
              <a:t>Identifier</a:t>
            </a:r>
            <a:r>
              <a:rPr sz="2400" b="1" baseline="30000" dirty="0">
                <a:latin typeface="Courier New"/>
                <a:ea typeface="Courier New"/>
                <a:cs typeface="Courier New"/>
                <a:sym typeface="Courier New"/>
              </a:rPr>
              <a:t>		Valid</a:t>
            </a:r>
            <a:r>
              <a:rPr sz="2400" b="1" baseline="30000" dirty="0" smtClean="0"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sz="2400" baseline="30000"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400" b="1" baseline="30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outputStream</a:t>
            </a:r>
            <a:endParaRPr sz="2400" baseline="30000" dirty="0">
              <a:solidFill>
                <a:srgbClr val="0000FF"/>
              </a:solidFill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400" b="1" baseline="30000" dirty="0" smtClea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4you</a:t>
            </a:r>
            <a:endParaRPr lang="en-US" sz="2400" b="1" baseline="30000" dirty="0" smtClean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 b="0"/>
            </a:pPr>
            <a:r>
              <a:rPr sz="2400" b="1" baseline="30000" dirty="0" err="1" smtClea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my.work</a:t>
            </a:r>
            <a:endParaRPr sz="2400" baseline="30000" dirty="0">
              <a:solidFill>
                <a:srgbClr val="0000FF"/>
              </a:solidFill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400" b="1" baseline="30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endParaRPr sz="2400" baseline="30000" dirty="0">
              <a:solidFill>
                <a:srgbClr val="0000FF"/>
              </a:solidFill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400" b="1" baseline="30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_tmp</a:t>
            </a:r>
            <a:endParaRPr sz="2400" baseline="30000" dirty="0">
              <a:solidFill>
                <a:srgbClr val="0000FF"/>
              </a:solidFill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lang="tr-TR" sz="2400" b="1" baseline="30000" dirty="0" smtClea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sz="2400" b="1" baseline="30000" dirty="0" err="1" smtClea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ublic</a:t>
            </a:r>
            <a:endParaRPr lang="en-US" sz="2400" b="1" baseline="30000" dirty="0" smtClean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 b="0"/>
            </a:pPr>
            <a:endParaRPr sz="2400" b="1" baseline="300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5511798" y="4497626"/>
            <a:ext cx="685802" cy="1846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l">
              <a:defRPr sz="1800" b="0"/>
            </a:pPr>
            <a:endParaRPr sz="1800" baseline="30000" dirty="0" smtClean="0">
              <a:solidFill>
                <a:srgbClr val="0000FF"/>
              </a:solidFill>
              <a:latin typeface="Courier New" panose="02070309020205020404" pitchFamily="49" charset="0"/>
              <a:ea typeface="Calibri Bold"/>
              <a:cs typeface="Courier New" panose="02070309020205020404" pitchFamily="49" charset="0"/>
              <a:sym typeface="Calibri Bold"/>
            </a:endParaRPr>
          </a:p>
          <a:p>
            <a:pPr lvl="0" algn="l">
              <a:defRPr sz="1800" b="0"/>
            </a:pPr>
            <a:r>
              <a:rPr sz="1800" b="1" baseline="30000" dirty="0" smtClean="0">
                <a:solidFill>
                  <a:srgbClr val="00804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Yes</a:t>
            </a:r>
            <a:endParaRPr sz="1800" dirty="0" smtClean="0">
              <a:latin typeface="Courier New" panose="02070309020205020404" pitchFamily="49" charset="0"/>
              <a:ea typeface="Calibri Bold"/>
              <a:cs typeface="Courier New" panose="02070309020205020404" pitchFamily="49" charset="0"/>
              <a:sym typeface="Calibri Bold"/>
            </a:endParaRPr>
          </a:p>
          <a:p>
            <a:pPr lvl="0" algn="l">
              <a:defRPr sz="1800" b="0"/>
            </a:pPr>
            <a:r>
              <a:rPr sz="1800" b="1" baseline="30000" dirty="0" smtClean="0">
                <a:solidFill>
                  <a:srgbClr val="DA0055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No</a:t>
            </a:r>
            <a:endParaRPr sz="1800" dirty="0" smtClean="0">
              <a:latin typeface="Courier New" panose="02070309020205020404" pitchFamily="49" charset="0"/>
              <a:ea typeface="Calibri Bold"/>
              <a:cs typeface="Courier New" panose="02070309020205020404" pitchFamily="49" charset="0"/>
              <a:sym typeface="Calibri Bold"/>
            </a:endParaRPr>
          </a:p>
          <a:p>
            <a:pPr lvl="0" algn="l">
              <a:defRPr sz="1800" b="0"/>
            </a:pPr>
            <a:r>
              <a:rPr sz="1800" b="1" baseline="30000" dirty="0" smtClean="0">
                <a:solidFill>
                  <a:srgbClr val="DA0055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No</a:t>
            </a:r>
            <a:endParaRPr sz="1800" dirty="0" smtClean="0">
              <a:latin typeface="Courier New" panose="02070309020205020404" pitchFamily="49" charset="0"/>
              <a:ea typeface="Calibri Bold"/>
              <a:cs typeface="Courier New" panose="02070309020205020404" pitchFamily="49" charset="0"/>
              <a:sym typeface="Calibri Bold"/>
            </a:endParaRPr>
          </a:p>
          <a:p>
            <a:pPr lvl="0" algn="l">
              <a:defRPr sz="1800" b="0"/>
            </a:pPr>
            <a:r>
              <a:rPr sz="1800" b="1" baseline="30000" dirty="0" smtClean="0">
                <a:solidFill>
                  <a:srgbClr val="00804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Yes</a:t>
            </a:r>
            <a:endParaRPr sz="1800" dirty="0" smtClean="0">
              <a:latin typeface="Courier New" panose="02070309020205020404" pitchFamily="49" charset="0"/>
              <a:ea typeface="Calibri Bold"/>
              <a:cs typeface="Courier New" panose="02070309020205020404" pitchFamily="49" charset="0"/>
              <a:sym typeface="Calibri Bold"/>
            </a:endParaRPr>
          </a:p>
          <a:p>
            <a:pPr lvl="0" algn="l">
              <a:defRPr sz="1800" b="0"/>
            </a:pPr>
            <a:r>
              <a:rPr sz="1800" b="1" baseline="30000" dirty="0" smtClean="0">
                <a:solidFill>
                  <a:srgbClr val="00804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Yes</a:t>
            </a:r>
            <a:endParaRPr sz="1800" dirty="0" smtClean="0">
              <a:latin typeface="Courier New" panose="02070309020205020404" pitchFamily="49" charset="0"/>
              <a:ea typeface="Calibri Bold"/>
              <a:cs typeface="Courier New" panose="02070309020205020404" pitchFamily="49" charset="0"/>
              <a:sym typeface="Calibri Bold"/>
            </a:endParaRPr>
          </a:p>
          <a:p>
            <a:pPr lvl="0" algn="l">
              <a:defRPr sz="1800" b="0"/>
            </a:pPr>
            <a:r>
              <a:rPr sz="1800" b="1" baseline="30000" dirty="0" smtClean="0">
                <a:solidFill>
                  <a:srgbClr val="DA0055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No</a:t>
            </a:r>
            <a:endParaRPr sz="1800" b="1" baseline="30000" dirty="0">
              <a:solidFill>
                <a:srgbClr val="DA0055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6578601" y="5927903"/>
            <a:ext cx="1514193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l">
              <a:defRPr sz="1800" b="0"/>
            </a:pPr>
            <a:r>
              <a:rPr lang="tr-TR" dirty="0" smtClean="0">
                <a:solidFill>
                  <a:srgbClr val="DA0055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dirty="0" err="1" smtClean="0">
                <a:solidFill>
                  <a:srgbClr val="DA0055"/>
                </a:solidFill>
                <a:latin typeface="Calibri"/>
                <a:ea typeface="Calibri"/>
                <a:cs typeface="Calibri"/>
                <a:sym typeface="Calibri"/>
              </a:rPr>
              <a:t>ublic</a:t>
            </a:r>
            <a:r>
              <a:rPr dirty="0" smtClean="0">
                <a:solidFill>
                  <a:srgbClr val="DA005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dirty="0">
                <a:solidFill>
                  <a:srgbClr val="DA0055"/>
                </a:solidFill>
                <a:latin typeface="Calibri"/>
                <a:ea typeface="Calibri"/>
                <a:cs typeface="Calibri"/>
                <a:sym typeface="Calibri"/>
              </a:rPr>
              <a:t>is a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dirty="0">
                <a:solidFill>
                  <a:srgbClr val="DA0055"/>
                </a:solidFill>
                <a:latin typeface="Calibri"/>
                <a:ea typeface="Calibri"/>
                <a:cs typeface="Calibri"/>
                <a:sym typeface="Calibri"/>
              </a:rPr>
              <a:t>reserved word.</a:t>
            </a:r>
          </a:p>
        </p:txBody>
      </p:sp>
      <p:sp>
        <p:nvSpPr>
          <p:cNvPr id="158" name="Shape 158"/>
          <p:cNvSpPr/>
          <p:nvPr/>
        </p:nvSpPr>
        <p:spPr>
          <a:xfrm>
            <a:off x="5816599" y="6133641"/>
            <a:ext cx="762002" cy="2809"/>
          </a:xfrm>
          <a:prstGeom prst="line">
            <a:avLst/>
          </a:prstGeom>
          <a:ln w="25400">
            <a:solidFill/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 b="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1" animBg="1" advAuto="0"/>
      <p:bldP spid="156" grpId="2" animBg="1" advAuto="0"/>
      <p:bldP spid="157" grpId="3" animBg="1" advAuto="0"/>
      <p:bldP spid="158" grpId="4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3600" b="1"/>
              <a:t>Java Reserved Words</a:t>
            </a:r>
          </a:p>
        </p:txBody>
      </p:sp>
      <p:graphicFrame>
        <p:nvGraphicFramePr>
          <p:cNvPr id="161" name="Table 161"/>
          <p:cNvGraphicFramePr/>
          <p:nvPr>
            <p:extLst>
              <p:ext uri="{D42A27DB-BD31-4B8C-83A1-F6EECF244321}">
                <p14:modId xmlns:p14="http://schemas.microsoft.com/office/powerpoint/2010/main" xmlns="" val="1648191962"/>
              </p:ext>
            </p:extLst>
          </p:nvPr>
        </p:nvGraphicFramePr>
        <p:xfrm>
          <a:off x="746605" y="2057400"/>
          <a:ext cx="7696200" cy="3531912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1282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7908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 dirty="0">
                          <a:sym typeface="Helvetica"/>
                        </a:rPr>
                        <a:t>abstract</a:t>
                      </a:r>
                      <a:endParaRPr sz="1500" b="1" dirty="0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assert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boolean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break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byte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case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908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catch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char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class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const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continue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default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908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double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do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else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enum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extends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lang="tr-TR" sz="1500" dirty="0" err="1" smtClean="0">
                          <a:sym typeface="Helvetica"/>
                        </a:rPr>
                        <a:t>false</a:t>
                      </a:r>
                      <a:endParaRPr sz="1500" b="1" dirty="0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908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final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 dirty="0">
                          <a:sym typeface="Helvetica"/>
                        </a:rPr>
                        <a:t>finally</a:t>
                      </a:r>
                      <a:endParaRPr sz="1500" b="1" dirty="0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float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for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goto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if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5815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implements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import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instanceof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int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interface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long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7908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native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new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null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package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private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protected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7908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public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return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short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static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strictfp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super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0741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switch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synchronized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this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throw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throws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transient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7908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lang="tr-TR" sz="1500" dirty="0" err="1" smtClean="0">
                          <a:sym typeface="Helvetica"/>
                        </a:rPr>
                        <a:t>true</a:t>
                      </a:r>
                      <a:endParaRPr sz="1500" b="1" dirty="0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try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void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volatile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while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 dirty="0">
                          <a:sym typeface="Helvetica"/>
                        </a:rPr>
                        <a:t> </a:t>
                      </a:r>
                      <a:endParaRPr sz="1500" b="1" dirty="0">
                        <a:sym typeface="Helvetica"/>
                      </a:endParaRPr>
                    </a:p>
                  </a:txBody>
                  <a:tcPr marL="12700" marR="12700" marT="12700" marB="12700" anchor="b" horzOverflow="overflow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3600" b="1"/>
              <a:t>Naming Conventions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305800" cy="543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38666" lvl="0" indent="-338666">
              <a:defRPr sz="1800"/>
            </a:pPr>
            <a:r>
              <a:rPr sz="2400"/>
              <a:t>Class types begin with an uppercase letter (e.g. </a:t>
            </a:r>
            <a:r>
              <a:rPr sz="2400" b="1">
                <a:solidFill>
                  <a:srgbClr val="333399"/>
                </a:solidFill>
              </a:rPr>
              <a:t>String</a:t>
            </a:r>
            <a:r>
              <a:rPr sz="2400"/>
              <a:t>).</a:t>
            </a:r>
            <a:br>
              <a:rPr sz="2400"/>
            </a:br>
            <a:endParaRPr sz="2400"/>
          </a:p>
          <a:p>
            <a:pPr marL="338666" lvl="0" indent="-338666">
              <a:defRPr sz="1800"/>
            </a:pPr>
            <a:r>
              <a:rPr sz="2400"/>
              <a:t>Primitive types begin with a lowercase letter (e.g. </a:t>
            </a:r>
            <a:r>
              <a:rPr sz="2400" b="1">
                <a:solidFill>
                  <a:srgbClr val="333399"/>
                </a:solidFill>
              </a:rPr>
              <a:t>float</a:t>
            </a:r>
            <a:r>
              <a:rPr sz="2400"/>
              <a:t>).</a:t>
            </a:r>
            <a:br>
              <a:rPr sz="2400"/>
            </a:br>
            <a:endParaRPr sz="2400"/>
          </a:p>
          <a:p>
            <a:pPr marL="338666" lvl="0" indent="-338666">
              <a:defRPr sz="1800"/>
            </a:pPr>
            <a:r>
              <a:rPr sz="2400"/>
              <a:t>Variables of both class and primitive types begin with a lowercase letters (e.g. </a:t>
            </a:r>
            <a:r>
              <a:rPr sz="2400" b="1">
                <a:solidFill>
                  <a:srgbClr val="333399"/>
                </a:solidFill>
              </a:rPr>
              <a:t>firstName</a:t>
            </a:r>
            <a:r>
              <a:t>, </a:t>
            </a:r>
            <a:r>
              <a:rPr sz="2400" b="1">
                <a:solidFill>
                  <a:srgbClr val="333399"/>
                </a:solidFill>
              </a:rPr>
              <a:t>classAverage</a:t>
            </a:r>
            <a:r>
              <a:rPr sz="2400"/>
              <a:t>).</a:t>
            </a:r>
            <a:br>
              <a:rPr sz="2400"/>
            </a:br>
            <a:endParaRPr sz="2400"/>
          </a:p>
          <a:p>
            <a:pPr marL="338666" lvl="0" indent="-338666">
              <a:defRPr sz="1800"/>
            </a:pPr>
            <a:r>
              <a:rPr sz="2400"/>
              <a:t>Multiword names are "punctuated" using uppercase letters.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3600" b="1"/>
              <a:t>Assignment Statements</a:t>
            </a:r>
          </a:p>
        </p:txBody>
      </p:sp>
      <p:sp>
        <p:nvSpPr>
          <p:cNvPr id="167" name="Shape 167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305800" cy="543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38666" lvl="0" indent="-338666">
              <a:defRPr sz="1800"/>
            </a:pPr>
            <a:r>
              <a:rPr sz="2400" dirty="0"/>
              <a:t>An assignment statement is used to assign a value to a variable.</a:t>
            </a:r>
          </a:p>
          <a:p>
            <a:pPr marL="338666" lvl="0" indent="-338666">
              <a:defRPr sz="1800"/>
            </a:pPr>
            <a:r>
              <a:rPr sz="2400" dirty="0"/>
              <a:t>The "equal sign" is called the </a:t>
            </a:r>
            <a:r>
              <a:rPr sz="2400" i="1" dirty="0"/>
              <a:t>assignment operator</a:t>
            </a:r>
            <a:endParaRPr i="1" dirty="0"/>
          </a:p>
          <a:p>
            <a:pPr marL="338666" lvl="0" indent="-338666">
              <a:defRPr sz="1800"/>
            </a:pPr>
            <a:r>
              <a:rPr sz="2400" dirty="0"/>
              <a:t>Syntax:</a:t>
            </a:r>
            <a:br>
              <a:rPr sz="2400" dirty="0"/>
            </a:br>
            <a:r>
              <a:rPr sz="2400" dirty="0"/>
              <a:t/>
            </a:r>
            <a:br>
              <a:rPr sz="2400" dirty="0"/>
            </a:br>
            <a:r>
              <a:rPr sz="2400" dirty="0"/>
              <a:t/>
            </a:r>
            <a:br>
              <a:rPr sz="2400" dirty="0"/>
            </a:br>
            <a:r>
              <a:rPr sz="2400" dirty="0"/>
              <a:t>where </a:t>
            </a:r>
            <a:r>
              <a:rPr sz="2400" b="1" dirty="0">
                <a:solidFill>
                  <a:srgbClr val="333399"/>
                </a:solidFill>
              </a:rPr>
              <a:t>expression</a:t>
            </a:r>
            <a:r>
              <a:rPr sz="2400" dirty="0"/>
              <a:t> can be another variable, a </a:t>
            </a:r>
            <a:r>
              <a:rPr sz="2400" i="1" dirty="0"/>
              <a:t>literal</a:t>
            </a:r>
            <a:r>
              <a:rPr sz="2400" dirty="0"/>
              <a:t> or </a:t>
            </a:r>
            <a:r>
              <a:rPr sz="2400" i="1" dirty="0"/>
              <a:t>constant</a:t>
            </a:r>
            <a:r>
              <a:rPr sz="2400" dirty="0"/>
              <a:t>, or something to be evaluated by using </a:t>
            </a:r>
            <a:r>
              <a:rPr sz="2400" i="1" dirty="0"/>
              <a:t>operators</a:t>
            </a:r>
            <a:r>
              <a:rPr sz="2400" dirty="0"/>
              <a:t>.</a:t>
            </a:r>
            <a:br>
              <a:rPr sz="2400" dirty="0"/>
            </a:br>
            <a:endParaRPr sz="2400" dirty="0"/>
          </a:p>
        </p:txBody>
      </p:sp>
      <p:sp>
        <p:nvSpPr>
          <p:cNvPr id="168" name="Shape 168"/>
          <p:cNvSpPr/>
          <p:nvPr/>
        </p:nvSpPr>
        <p:spPr>
          <a:xfrm>
            <a:off x="1371600" y="4407412"/>
            <a:ext cx="6400800" cy="1723549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 b="0"/>
            </a:pPr>
            <a:endParaRPr lang="tr-TR" sz="2400" b="1" baseline="300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 b="0"/>
            </a:pPr>
            <a:r>
              <a:rPr sz="2400" b="1" baseline="30000" dirty="0" smtClean="0">
                <a:latin typeface="Courier New"/>
                <a:ea typeface="Courier New"/>
                <a:cs typeface="Courier New"/>
                <a:sym typeface="Courier New"/>
              </a:rPr>
              <a:t>amount </a:t>
            </a:r>
            <a:r>
              <a:rPr sz="2400" b="1" baseline="30000" dirty="0">
                <a:latin typeface="Courier New"/>
                <a:ea typeface="Courier New"/>
                <a:cs typeface="Courier New"/>
                <a:sym typeface="Courier New"/>
              </a:rPr>
              <a:t>= 100;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400" b="1" baseline="30000" dirty="0">
                <a:latin typeface="Courier New"/>
                <a:ea typeface="Courier New"/>
                <a:cs typeface="Courier New"/>
                <a:sym typeface="Courier New"/>
              </a:rPr>
              <a:t>interestRate = 0.12;</a:t>
            </a:r>
            <a:endParaRPr sz="2400" baseline="30000"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400" b="1" baseline="30000" dirty="0">
                <a:latin typeface="Courier New"/>
                <a:ea typeface="Courier New"/>
                <a:cs typeface="Courier New"/>
                <a:sym typeface="Courier New"/>
              </a:rPr>
              <a:t>answer = ‘Y</a:t>
            </a:r>
            <a:r>
              <a:rPr sz="2400" b="1" baseline="30000" dirty="0" smtClean="0">
                <a:latin typeface="Courier New"/>
                <a:ea typeface="Courier New"/>
                <a:cs typeface="Courier New"/>
                <a:sym typeface="Courier New"/>
              </a:rPr>
              <a:t>’;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400" b="1" baseline="30000" dirty="0">
                <a:latin typeface="Courier New"/>
                <a:ea typeface="Courier New"/>
                <a:cs typeface="Courier New"/>
                <a:sym typeface="Courier New"/>
              </a:rPr>
              <a:t>fullName = firstName + “ “ + </a:t>
            </a:r>
            <a:r>
              <a:rPr sz="2400" b="1" baseline="30000" dirty="0" err="1"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sz="2400" b="1" baseline="30000" dirty="0" smtClean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tr-TR" sz="2400" b="1" baseline="300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 b="0"/>
            </a:pPr>
            <a:endParaRPr sz="2400" b="1" baseline="30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2590800" y="2582280"/>
            <a:ext cx="3962400" cy="571501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 b="0"/>
            </a:pPr>
            <a:endParaRPr sz="1600" baseline="3000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400" b="1" baseline="30000">
                <a:latin typeface="Courier New"/>
                <a:ea typeface="Courier New"/>
                <a:cs typeface="Courier New"/>
                <a:sym typeface="Courier New"/>
              </a:rPr>
              <a:t>variable_name = expression;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3600" b="1" dirty="0"/>
              <a:t>Initializing Variables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305800" cy="5435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21308" lvl="0" indent="-321308" defTabSz="905255">
              <a:spcBef>
                <a:spcPts val="500"/>
              </a:spcBef>
              <a:defRPr sz="1800"/>
            </a:pPr>
            <a:r>
              <a:rPr sz="2200" dirty="0">
                <a:latin typeface="Bauhaus 93" pitchFamily="82" charset="0"/>
                <a:ea typeface="Calibri body"/>
                <a:cs typeface="Calibri body"/>
                <a:sym typeface="Calibri body"/>
              </a:rPr>
              <a:t>A variable that has been declared, but </a:t>
            </a:r>
            <a:r>
              <a:rPr sz="2200" dirty="0" smtClean="0">
                <a:latin typeface="Bauhaus 93" pitchFamily="82" charset="0"/>
                <a:ea typeface="Calibri body"/>
                <a:cs typeface="Calibri body"/>
                <a:sym typeface="Calibri body"/>
              </a:rPr>
              <a:t>no</a:t>
            </a:r>
            <a:r>
              <a:rPr lang="tr-TR" sz="2200" dirty="0" smtClean="0">
                <a:latin typeface="Bauhaus 93" pitchFamily="82" charset="0"/>
                <a:ea typeface="Calibri body"/>
                <a:cs typeface="Calibri body"/>
                <a:sym typeface="Calibri body"/>
              </a:rPr>
              <a:t>t</a:t>
            </a:r>
            <a:r>
              <a:rPr sz="2200" dirty="0" smtClean="0">
                <a:latin typeface="Bauhaus 93" pitchFamily="82" charset="0"/>
                <a:ea typeface="Calibri body"/>
                <a:cs typeface="Calibri body"/>
                <a:sym typeface="Calibri body"/>
              </a:rPr>
              <a:t> </a:t>
            </a:r>
            <a:r>
              <a:rPr sz="2200" dirty="0">
                <a:latin typeface="Bauhaus 93" pitchFamily="82" charset="0"/>
                <a:ea typeface="Calibri body"/>
                <a:cs typeface="Calibri body"/>
                <a:sym typeface="Calibri body"/>
              </a:rPr>
              <a:t>yet given a value is said to be </a:t>
            </a:r>
            <a:r>
              <a:rPr sz="2200" i="1" dirty="0">
                <a:latin typeface="Bauhaus 93" pitchFamily="82" charset="0"/>
                <a:ea typeface="Calibri body"/>
                <a:cs typeface="Calibri body"/>
                <a:sym typeface="Calibri body"/>
              </a:rPr>
              <a:t>uninitialized.</a:t>
            </a:r>
          </a:p>
          <a:p>
            <a:pPr marL="321308" lvl="0" indent="-321308" defTabSz="905255">
              <a:spcBef>
                <a:spcPts val="500"/>
              </a:spcBef>
              <a:defRPr sz="1800"/>
            </a:pPr>
            <a:r>
              <a:rPr sz="2200" dirty="0">
                <a:latin typeface="Bauhaus 93" pitchFamily="82" charset="0"/>
                <a:ea typeface="Calibri body"/>
                <a:cs typeface="Calibri body"/>
                <a:sym typeface="Calibri body"/>
              </a:rPr>
              <a:t>Uninitialized class variables have the value </a:t>
            </a:r>
            <a:r>
              <a:rPr sz="2200" b="1" dirty="0">
                <a:solidFill>
                  <a:srgbClr val="333399"/>
                </a:solidFill>
                <a:latin typeface="Bauhaus 93" pitchFamily="82" charset="0"/>
                <a:ea typeface="Calibri body"/>
                <a:cs typeface="Calibri body"/>
                <a:sym typeface="Calibri body"/>
              </a:rPr>
              <a:t>null</a:t>
            </a:r>
            <a:r>
              <a:rPr sz="2200" dirty="0">
                <a:latin typeface="Bauhaus 93" pitchFamily="82" charset="0"/>
                <a:ea typeface="Calibri body"/>
                <a:cs typeface="Calibri body"/>
                <a:sym typeface="Calibri body"/>
              </a:rPr>
              <a:t>.</a:t>
            </a:r>
          </a:p>
          <a:p>
            <a:pPr marL="321308" lvl="0" indent="-321308" defTabSz="905255">
              <a:spcBef>
                <a:spcPts val="500"/>
              </a:spcBef>
              <a:defRPr sz="1800"/>
            </a:pPr>
            <a:r>
              <a:rPr sz="2200" dirty="0">
                <a:latin typeface="Bauhaus 93" pitchFamily="82" charset="0"/>
                <a:ea typeface="Calibri body"/>
                <a:cs typeface="Calibri body"/>
                <a:sym typeface="Calibri body"/>
              </a:rPr>
              <a:t>Uninitialized primitive variables may have a default value.</a:t>
            </a:r>
            <a:br>
              <a:rPr sz="2200" dirty="0">
                <a:latin typeface="Bauhaus 93" pitchFamily="82" charset="0"/>
                <a:ea typeface="Calibri body"/>
                <a:cs typeface="Calibri body"/>
                <a:sym typeface="Calibri body"/>
              </a:rPr>
            </a:br>
            <a:r>
              <a:rPr sz="2200" dirty="0">
                <a:latin typeface="Bauhaus 93" pitchFamily="82" charset="0"/>
                <a:ea typeface="Calibri body"/>
                <a:cs typeface="Calibri body"/>
                <a:sym typeface="Calibri body"/>
              </a:rPr>
              <a:t/>
            </a:r>
            <a:br>
              <a:rPr sz="2200" dirty="0">
                <a:latin typeface="Bauhaus 93" pitchFamily="82" charset="0"/>
                <a:ea typeface="Calibri body"/>
                <a:cs typeface="Calibri body"/>
                <a:sym typeface="Calibri body"/>
              </a:rPr>
            </a:br>
            <a:r>
              <a:rPr sz="2200" dirty="0">
                <a:latin typeface="Calibri body"/>
                <a:ea typeface="Calibri body"/>
                <a:cs typeface="Calibri body"/>
                <a:sym typeface="Calibri body"/>
              </a:rPr>
              <a:t/>
            </a:r>
            <a:br>
              <a:rPr sz="2200" dirty="0">
                <a:latin typeface="Calibri body"/>
                <a:ea typeface="Calibri body"/>
                <a:cs typeface="Calibri body"/>
                <a:sym typeface="Calibri body"/>
              </a:rPr>
            </a:br>
            <a:r>
              <a:rPr sz="2200" dirty="0">
                <a:latin typeface="Calibri body"/>
                <a:ea typeface="Calibri body"/>
                <a:cs typeface="Calibri body"/>
                <a:sym typeface="Calibri body"/>
              </a:rPr>
              <a:t/>
            </a:r>
            <a:br>
              <a:rPr sz="2200" dirty="0">
                <a:latin typeface="Calibri body"/>
                <a:ea typeface="Calibri body"/>
                <a:cs typeface="Calibri body"/>
                <a:sym typeface="Calibri body"/>
              </a:rPr>
            </a:br>
            <a:r>
              <a:rPr sz="2200" dirty="0">
                <a:latin typeface="Calibri body"/>
                <a:ea typeface="Calibri body"/>
                <a:cs typeface="Calibri body"/>
                <a:sym typeface="Calibri body"/>
              </a:rPr>
              <a:t/>
            </a:r>
            <a:br>
              <a:rPr sz="2200" dirty="0">
                <a:latin typeface="Calibri body"/>
                <a:ea typeface="Calibri body"/>
                <a:cs typeface="Calibri body"/>
                <a:sym typeface="Calibri body"/>
              </a:rPr>
            </a:br>
            <a:r>
              <a:rPr sz="2200" dirty="0">
                <a:latin typeface="Calibri body"/>
                <a:ea typeface="Calibri body"/>
                <a:cs typeface="Calibri body"/>
                <a:sym typeface="Calibri body"/>
              </a:rPr>
              <a:t/>
            </a:r>
            <a:br>
              <a:rPr sz="2200" dirty="0">
                <a:latin typeface="Calibri body"/>
                <a:ea typeface="Calibri body"/>
                <a:cs typeface="Calibri body"/>
                <a:sym typeface="Calibri body"/>
              </a:rPr>
            </a:br>
            <a:r>
              <a:rPr sz="2200" dirty="0">
                <a:latin typeface="Calibri body"/>
                <a:ea typeface="Calibri body"/>
                <a:cs typeface="Calibri body"/>
                <a:sym typeface="Calibri body"/>
              </a:rPr>
              <a:t/>
            </a:r>
            <a:br>
              <a:rPr sz="2200" dirty="0">
                <a:latin typeface="Calibri body"/>
                <a:ea typeface="Calibri body"/>
                <a:cs typeface="Calibri body"/>
                <a:sym typeface="Calibri body"/>
              </a:rPr>
            </a:br>
            <a:r>
              <a:rPr sz="2200" dirty="0">
                <a:latin typeface="Calibri body"/>
                <a:ea typeface="Calibri body"/>
                <a:cs typeface="Calibri body"/>
                <a:sym typeface="Calibri body"/>
              </a:rPr>
              <a:t/>
            </a:r>
            <a:br>
              <a:rPr sz="2200" dirty="0">
                <a:latin typeface="Calibri body"/>
                <a:ea typeface="Calibri body"/>
                <a:cs typeface="Calibri body"/>
                <a:sym typeface="Calibri body"/>
              </a:rPr>
            </a:br>
            <a:r>
              <a:rPr sz="2200" dirty="0">
                <a:latin typeface="Calibri body"/>
                <a:ea typeface="Calibri body"/>
                <a:cs typeface="Calibri body"/>
                <a:sym typeface="Calibri body"/>
              </a:rPr>
              <a:t/>
            </a:r>
            <a:br>
              <a:rPr sz="2200" dirty="0">
                <a:latin typeface="Calibri body"/>
                <a:ea typeface="Calibri body"/>
                <a:cs typeface="Calibri body"/>
                <a:sym typeface="Calibri body"/>
              </a:rPr>
            </a:br>
            <a:endParaRPr sz="2200" dirty="0">
              <a:latin typeface="Calibri body"/>
              <a:ea typeface="Calibri body"/>
              <a:cs typeface="Calibri body"/>
              <a:sym typeface="Calibri body"/>
            </a:endParaRPr>
          </a:p>
          <a:p>
            <a:pPr marL="321308" lvl="0" indent="-321308" defTabSz="905255">
              <a:spcBef>
                <a:spcPts val="500"/>
              </a:spcBef>
              <a:defRPr sz="1800"/>
            </a:pPr>
            <a:endParaRPr lang="tr-TR" sz="2200" dirty="0" smtClean="0">
              <a:latin typeface="Calibri body"/>
              <a:ea typeface="Calibri body"/>
              <a:cs typeface="Calibri body"/>
              <a:sym typeface="Calibri body"/>
            </a:endParaRPr>
          </a:p>
          <a:p>
            <a:pPr marL="321308" lvl="0" indent="-321308" defTabSz="905255">
              <a:spcBef>
                <a:spcPts val="500"/>
              </a:spcBef>
              <a:defRPr sz="1800"/>
            </a:pPr>
            <a:r>
              <a:rPr sz="2200" dirty="0" smtClean="0">
                <a:latin typeface="Bauhaus 93" pitchFamily="82" charset="0"/>
                <a:ea typeface="Calibri body"/>
                <a:cs typeface="Calibri body"/>
                <a:sym typeface="Calibri body"/>
              </a:rPr>
              <a:t>It's </a:t>
            </a:r>
            <a:r>
              <a:rPr sz="2200" dirty="0">
                <a:latin typeface="Bauhaus 93" pitchFamily="82" charset="0"/>
                <a:ea typeface="Calibri body"/>
                <a:cs typeface="Calibri body"/>
                <a:sym typeface="Calibri body"/>
              </a:rPr>
              <a:t>good practice not to rely on a default value.</a:t>
            </a:r>
          </a:p>
        </p:txBody>
      </p:sp>
      <p:graphicFrame>
        <p:nvGraphicFramePr>
          <p:cNvPr id="173" name="Table 173"/>
          <p:cNvGraphicFramePr/>
          <p:nvPr>
            <p:extLst>
              <p:ext uri="{D42A27DB-BD31-4B8C-83A1-F6EECF244321}">
                <p14:modId xmlns:p14="http://schemas.microsoft.com/office/powerpoint/2010/main" xmlns="" val="1328758579"/>
              </p:ext>
            </p:extLst>
          </p:nvPr>
        </p:nvGraphicFramePr>
        <p:xfrm>
          <a:off x="2801282" y="3001589"/>
          <a:ext cx="3136954" cy="2999297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7635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733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9633">
                <a:tc>
                  <a:txBody>
                    <a:bodyPr/>
                    <a:lstStyle/>
                    <a:p>
                      <a:pPr lvl="0" algn="l" defTabSz="4572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rgbClr val="FFFFFF"/>
                          </a:solidFill>
                          <a:sym typeface="Helvetica"/>
                        </a:rPr>
                        <a:t>Data Type</a:t>
                      </a:r>
                      <a:endParaRPr sz="15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rgbClr val="FFFFFF"/>
                          </a:solidFill>
                          <a:sym typeface="Helvetica"/>
                        </a:rPr>
                        <a:t>Default Value</a:t>
                      </a:r>
                      <a:endParaRPr sz="15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633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 dirty="0">
                          <a:sym typeface="Helvetica"/>
                        </a:rPr>
                        <a:t>byte</a:t>
                      </a:r>
                      <a:endParaRPr sz="1500" b="1" dirty="0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0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633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short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0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633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int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 dirty="0">
                          <a:sym typeface="Helvetica"/>
                        </a:rPr>
                        <a:t>0</a:t>
                      </a:r>
                      <a:endParaRPr sz="1500" b="1" dirty="0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9633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 dirty="0">
                          <a:sym typeface="Helvetica"/>
                        </a:rPr>
                        <a:t>long</a:t>
                      </a:r>
                      <a:endParaRPr sz="1500" b="1" dirty="0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 dirty="0">
                          <a:sym typeface="Helvetica"/>
                        </a:rPr>
                        <a:t>0L</a:t>
                      </a:r>
                      <a:endParaRPr sz="1500" b="1" dirty="0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9633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float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0.0f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9633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double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0.0d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9633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char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'\u0000'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40582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String (or any object)  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null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9633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>
                          <a:sym typeface="Helvetica"/>
                        </a:rPr>
                        <a:t>boolean</a:t>
                      </a:r>
                      <a:endParaRPr sz="1500" b="1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500" dirty="0">
                          <a:sym typeface="Helvetica"/>
                        </a:rPr>
                        <a:t>FALSE</a:t>
                      </a:r>
                      <a:endParaRPr sz="1500" b="1" dirty="0">
                        <a:sym typeface="Helvetica"/>
                      </a:endParaRP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3600" b="1" dirty="0"/>
              <a:t>Constants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305800" cy="543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38666" lvl="0" indent="-338666">
              <a:defRPr sz="1800"/>
            </a:pP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Literal expressions such as </a:t>
            </a:r>
            <a:r>
              <a:rPr sz="2400" b="1" dirty="0">
                <a:solidFill>
                  <a:srgbClr val="333399"/>
                </a:solidFill>
                <a:latin typeface="+mj-lt"/>
                <a:ea typeface="Calibri body"/>
                <a:cs typeface="Calibri body"/>
                <a:sym typeface="Calibri body"/>
              </a:rPr>
              <a:t>2, 3.7,</a:t>
            </a: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 or </a:t>
            </a:r>
            <a:r>
              <a:rPr sz="2400" b="1" dirty="0">
                <a:solidFill>
                  <a:srgbClr val="333399"/>
                </a:solidFill>
                <a:latin typeface="+mj-lt"/>
                <a:ea typeface="Calibri body"/>
                <a:cs typeface="Calibri body"/>
                <a:sym typeface="Calibri body"/>
              </a:rPr>
              <a:t>'y'</a:t>
            </a: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 are called </a:t>
            </a:r>
            <a:r>
              <a:rPr sz="2400" i="1" dirty="0">
                <a:latin typeface="+mj-lt"/>
                <a:ea typeface="Calibri body"/>
                <a:cs typeface="Calibri body"/>
                <a:sym typeface="Calibri body"/>
              </a:rPr>
              <a:t>constants</a:t>
            </a: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.</a:t>
            </a:r>
            <a:br>
              <a:rPr sz="2400" dirty="0">
                <a:latin typeface="+mj-lt"/>
                <a:ea typeface="Calibri body"/>
                <a:cs typeface="Calibri body"/>
                <a:sym typeface="Calibri body"/>
              </a:rPr>
            </a:br>
            <a:endParaRPr dirty="0">
              <a:latin typeface="+mj-lt"/>
              <a:ea typeface="Calibri body"/>
              <a:cs typeface="Calibri body"/>
              <a:sym typeface="Calibri body"/>
            </a:endParaRPr>
          </a:p>
          <a:p>
            <a:pPr marL="338666" lvl="0" indent="-338666">
              <a:defRPr sz="1800"/>
            </a:pP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Integer constants can be preceded by a </a:t>
            </a:r>
            <a:r>
              <a:rPr sz="2400" b="1" dirty="0">
                <a:solidFill>
                  <a:srgbClr val="333399"/>
                </a:solidFill>
                <a:latin typeface="+mj-lt"/>
                <a:ea typeface="Calibri body"/>
                <a:cs typeface="Calibri body"/>
                <a:sym typeface="Calibri body"/>
              </a:rPr>
              <a:t>+</a:t>
            </a: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 or </a:t>
            </a:r>
            <a:r>
              <a:rPr sz="2400" b="1" dirty="0">
                <a:solidFill>
                  <a:srgbClr val="333399"/>
                </a:solidFill>
                <a:latin typeface="+mj-lt"/>
                <a:ea typeface="Calibri body"/>
                <a:cs typeface="Calibri body"/>
                <a:sym typeface="Calibri body"/>
              </a:rPr>
              <a:t>-</a:t>
            </a: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 sign, but cannot contain commas.</a:t>
            </a:r>
            <a:br>
              <a:rPr sz="2400" dirty="0">
                <a:latin typeface="+mj-lt"/>
                <a:ea typeface="Calibri body"/>
                <a:cs typeface="Calibri body"/>
                <a:sym typeface="Calibri body"/>
              </a:rPr>
            </a:br>
            <a:endParaRPr dirty="0">
              <a:latin typeface="+mj-lt"/>
              <a:ea typeface="Calibri body"/>
              <a:cs typeface="Calibri body"/>
              <a:sym typeface="Calibri body"/>
            </a:endParaRPr>
          </a:p>
          <a:p>
            <a:pPr marL="338666" lvl="0" indent="-338666">
              <a:defRPr sz="1800"/>
            </a:pP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Floating-point constants can be written with digits after a decimal point or using </a:t>
            </a:r>
            <a:r>
              <a:rPr sz="2400" i="1" dirty="0">
                <a:latin typeface="+mj-lt"/>
                <a:ea typeface="Calibri body"/>
                <a:cs typeface="Calibri body"/>
                <a:sym typeface="Calibri body"/>
              </a:rPr>
              <a:t>e notation.</a:t>
            </a:r>
            <a:endParaRPr i="1" dirty="0">
              <a:latin typeface="+mj-lt"/>
              <a:ea typeface="Calibri body"/>
              <a:cs typeface="Calibri body"/>
              <a:sym typeface="Calibri body"/>
            </a:endParaRPr>
          </a:p>
          <a:p>
            <a:pPr marL="922018" lvl="2" indent="-325118">
              <a:spcBef>
                <a:spcPts val="500"/>
              </a:spcBef>
              <a:buFont typeface="Wingdings"/>
              <a:defRPr sz="1800"/>
            </a:pPr>
            <a:r>
              <a:rPr sz="2400" b="1" dirty="0">
                <a:solidFill>
                  <a:srgbClr val="333399"/>
                </a:solidFill>
                <a:latin typeface="+mj-lt"/>
                <a:ea typeface="Courier New"/>
                <a:cs typeface="Courier New"/>
                <a:sym typeface="Courier New"/>
              </a:rPr>
              <a:t>765000000.0</a:t>
            </a:r>
            <a:r>
              <a:rPr sz="2400" dirty="0">
                <a:latin typeface="+mj-lt"/>
                <a:ea typeface="Arial"/>
                <a:cs typeface="Arial"/>
                <a:sym typeface="Arial"/>
              </a:rPr>
              <a:t> can be written as </a:t>
            </a:r>
            <a:r>
              <a:rPr sz="2400" b="1" dirty="0">
                <a:solidFill>
                  <a:srgbClr val="333399"/>
                </a:solidFill>
                <a:latin typeface="+mj-lt"/>
                <a:ea typeface="Courier New"/>
                <a:cs typeface="Courier New"/>
                <a:sym typeface="Courier New"/>
              </a:rPr>
              <a:t>7.65e8</a:t>
            </a:r>
            <a:endParaRPr sz="2000" b="1" dirty="0">
              <a:solidFill>
                <a:srgbClr val="333399"/>
              </a:solidFill>
              <a:latin typeface="+mj-lt"/>
              <a:ea typeface="Courier New"/>
              <a:cs typeface="Courier New"/>
              <a:sym typeface="Courier New"/>
            </a:endParaRPr>
          </a:p>
          <a:p>
            <a:pPr marL="922018" lvl="2" indent="-325118">
              <a:spcBef>
                <a:spcPts val="500"/>
              </a:spcBef>
              <a:buFont typeface="Wingdings"/>
              <a:defRPr sz="1800"/>
            </a:pPr>
            <a:r>
              <a:rPr sz="2400" b="1" dirty="0">
                <a:solidFill>
                  <a:srgbClr val="333399"/>
                </a:solidFill>
                <a:latin typeface="+mj-lt"/>
                <a:ea typeface="Courier New"/>
                <a:cs typeface="Courier New"/>
                <a:sym typeface="Courier New"/>
              </a:rPr>
              <a:t>0.000483</a:t>
            </a:r>
            <a:r>
              <a:rPr sz="2400" dirty="0">
                <a:latin typeface="+mj-lt"/>
                <a:ea typeface="Arial"/>
                <a:cs typeface="Arial"/>
                <a:sym typeface="Arial"/>
              </a:rPr>
              <a:t> can be written as </a:t>
            </a:r>
            <a:r>
              <a:rPr sz="2400" b="1" dirty="0">
                <a:solidFill>
                  <a:srgbClr val="333399"/>
                </a:solidFill>
                <a:latin typeface="+mj-lt"/>
                <a:ea typeface="Courier New"/>
                <a:cs typeface="Courier New"/>
                <a:sym typeface="Courier New"/>
              </a:rPr>
              <a:t>4.83e-4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3600" b="1"/>
              <a:t>Imprecision in Floating Point Numbers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305800" cy="543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38666" lvl="0" indent="-338666">
              <a:defRPr sz="1800"/>
            </a:pP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Floating-point numbers often are only approximations since they are stored with a finite number of bits.</a:t>
            </a:r>
            <a:br>
              <a:rPr sz="2400" dirty="0">
                <a:latin typeface="+mj-lt"/>
                <a:ea typeface="Calibri body"/>
                <a:cs typeface="Calibri body"/>
                <a:sym typeface="Calibri body"/>
              </a:rPr>
            </a:br>
            <a:endParaRPr dirty="0">
              <a:latin typeface="+mj-lt"/>
              <a:ea typeface="Calibri body"/>
              <a:cs typeface="Calibri body"/>
              <a:sym typeface="Calibri body"/>
            </a:endParaRPr>
          </a:p>
          <a:p>
            <a:pPr marL="338666" lvl="0" indent="-338666">
              <a:defRPr sz="1800"/>
            </a:pP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Hence </a:t>
            </a:r>
            <a:r>
              <a:rPr sz="2400" b="1" dirty="0">
                <a:solidFill>
                  <a:srgbClr val="333399"/>
                </a:solidFill>
                <a:latin typeface="+mj-lt"/>
                <a:ea typeface="Calibri body"/>
                <a:cs typeface="Calibri body"/>
                <a:sym typeface="Calibri body"/>
              </a:rPr>
              <a:t>1.0/3.0</a:t>
            </a: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 is slightly less than 1/3.</a:t>
            </a:r>
            <a:br>
              <a:rPr sz="2400" dirty="0">
                <a:latin typeface="+mj-lt"/>
                <a:ea typeface="Calibri body"/>
                <a:cs typeface="Calibri body"/>
                <a:sym typeface="Calibri body"/>
              </a:rPr>
            </a:br>
            <a:endParaRPr dirty="0">
              <a:latin typeface="+mj-lt"/>
              <a:ea typeface="Calibri body"/>
              <a:cs typeface="Calibri body"/>
              <a:sym typeface="Calibri body"/>
            </a:endParaRPr>
          </a:p>
          <a:p>
            <a:pPr marL="338666" lvl="0" indent="-338666">
              <a:defRPr sz="1800"/>
            </a:pPr>
            <a:r>
              <a:rPr sz="2400" b="1" dirty="0">
                <a:solidFill>
                  <a:srgbClr val="333399"/>
                </a:solidFill>
                <a:latin typeface="+mj-lt"/>
                <a:ea typeface="Calibri body"/>
                <a:cs typeface="Calibri body"/>
                <a:sym typeface="Calibri body"/>
              </a:rPr>
              <a:t>1.0/3.0 + 1.0/3.0 + 1.0/3.0</a:t>
            </a: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 is less than 1.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3600" b="1"/>
              <a:t>Named Constants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305800" cy="543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38666" lvl="0" indent="-338666">
              <a:defRPr sz="1800"/>
            </a:pPr>
            <a:r>
              <a:rPr sz="2400" dirty="0"/>
              <a:t>Java provides a mechanism that allows you to define a variable, </a:t>
            </a:r>
            <a:r>
              <a:rPr sz="2400" dirty="0" err="1"/>
              <a:t>initialise</a:t>
            </a:r>
            <a:r>
              <a:rPr sz="2400" dirty="0"/>
              <a:t> it, and moreover fix the variable’s value so that it cannot be changed. </a:t>
            </a:r>
            <a:br>
              <a:rPr sz="2400" dirty="0"/>
            </a:br>
            <a:r>
              <a:rPr sz="2400" dirty="0"/>
              <a:t/>
            </a:r>
            <a:br>
              <a:rPr sz="2400" dirty="0"/>
            </a:br>
            <a:r>
              <a:rPr b="1" dirty="0"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final </a:t>
            </a:r>
            <a:r>
              <a:rPr b="1" i="1" dirty="0"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rPr>
              <a:t>Type Variable = Constant</a:t>
            </a:r>
            <a:r>
              <a:rPr b="1" dirty="0"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1" dirty="0"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38666" lvl="0" indent="-338666">
              <a:defRPr sz="1800"/>
            </a:pPr>
            <a:r>
              <a:rPr sz="2400" dirty="0"/>
              <a:t>The convention for naming constants is to use all uppercase letters, with an underscore symbol “_” between words. </a:t>
            </a:r>
            <a:br>
              <a:rPr sz="2400" dirty="0"/>
            </a:br>
            <a:r>
              <a:rPr sz="2400" dirty="0"/>
              <a:t/>
            </a:r>
            <a:br>
              <a:rPr sz="2400" dirty="0"/>
            </a:br>
            <a:r>
              <a:rPr b="1" dirty="0"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final double PI = 3.14159;</a:t>
            </a:r>
            <a:br>
              <a:rPr b="1" dirty="0"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dirty="0"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final </a:t>
            </a:r>
            <a:r>
              <a:rPr b="1" dirty="0" err="1"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dirty="0"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rPr>
              <a:t> DAYS_PER_WEEK = 7;</a:t>
            </a:r>
            <a:br>
              <a:rPr b="1" dirty="0"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dirty="0"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br>
              <a:rPr b="1" dirty="0"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dirty="0"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rPr>
              <a:t>float area = PI * r * r ;</a:t>
            </a:r>
            <a:br>
              <a:rPr b="1" dirty="0"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dirty="0" err="1"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dirty="0"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dirty="0" err="1"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rPr>
              <a:t>daysInYear</a:t>
            </a:r>
            <a:r>
              <a:rPr b="1" dirty="0"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rPr>
              <a:t> = 52 * DAYS_PER_WEEK ;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3600" b="1"/>
              <a:t>Today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305800" cy="543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79400" lvl="1" indent="0">
              <a:spcBef>
                <a:spcPts val="500"/>
              </a:spcBef>
              <a:buNone/>
              <a:defRPr sz="1800"/>
            </a:pPr>
            <a:endParaRPr sz="2000" dirty="0"/>
          </a:p>
          <a:p>
            <a:pPr marL="338666" lvl="0" indent="-338666">
              <a:defRPr sz="1800"/>
            </a:pPr>
            <a:r>
              <a:rPr sz="2400" b="1" dirty="0" smtClean="0"/>
              <a:t>Introduction </a:t>
            </a:r>
            <a:r>
              <a:rPr sz="2400" b="1" dirty="0"/>
              <a:t>to Java</a:t>
            </a:r>
            <a:endParaRPr b="1" dirty="0"/>
          </a:p>
          <a:p>
            <a:pPr marL="540455" lvl="1" indent="-261055">
              <a:spcBef>
                <a:spcPts val="500"/>
              </a:spcBef>
              <a:buFont typeface="Wingdings"/>
              <a:defRPr sz="1800"/>
            </a:pPr>
            <a:r>
              <a:rPr sz="2000" dirty="0"/>
              <a:t>Java as a Platform</a:t>
            </a:r>
          </a:p>
          <a:p>
            <a:pPr marL="540455" lvl="1" indent="-261055">
              <a:spcBef>
                <a:spcPts val="500"/>
              </a:spcBef>
              <a:buFont typeface="Wingdings"/>
              <a:defRPr sz="1800"/>
            </a:pPr>
            <a:r>
              <a:rPr sz="2000" dirty="0"/>
              <a:t>Your First Java Program</a:t>
            </a:r>
          </a:p>
          <a:p>
            <a:pPr marL="540455" lvl="1" indent="-261055">
              <a:spcBef>
                <a:spcPts val="500"/>
              </a:spcBef>
              <a:buFont typeface="Wingdings"/>
              <a:defRPr sz="1800"/>
            </a:pPr>
            <a:r>
              <a:rPr sz="2000" dirty="0"/>
              <a:t>Basic Programming </a:t>
            </a:r>
            <a:r>
              <a:rPr sz="2000" dirty="0" smtClean="0"/>
              <a:t>Elements</a:t>
            </a:r>
            <a:endParaRPr lang="tr-TR" sz="2000" dirty="0" smtClean="0"/>
          </a:p>
          <a:p>
            <a:r>
              <a:rPr lang="en-US" b="1" dirty="0"/>
              <a:t>Object Oriented Paradigm</a:t>
            </a:r>
          </a:p>
          <a:p>
            <a:pPr lvl="1"/>
            <a:r>
              <a:rPr lang="en-US" dirty="0"/>
              <a:t>Principles of Object Orientation</a:t>
            </a:r>
          </a:p>
          <a:p>
            <a:pPr lvl="1"/>
            <a:r>
              <a:rPr lang="en-US" dirty="0"/>
              <a:t>Classes and Objects</a:t>
            </a:r>
          </a:p>
          <a:p>
            <a:pPr lvl="1"/>
            <a:r>
              <a:rPr lang="en-US" dirty="0"/>
              <a:t>Sample Object Designs</a:t>
            </a:r>
          </a:p>
          <a:p>
            <a:pPr marL="279400" lvl="1" indent="0">
              <a:spcBef>
                <a:spcPts val="500"/>
              </a:spcBef>
              <a:buNone/>
              <a:defRPr sz="1800"/>
            </a:pPr>
            <a:endParaRPr lang="tr-TR" sz="2000" dirty="0" smtClean="0"/>
          </a:p>
          <a:p>
            <a:pPr marL="540455" lvl="1" indent="-261055">
              <a:spcBef>
                <a:spcPts val="500"/>
              </a:spcBef>
              <a:buFont typeface="Wingdings"/>
              <a:defRPr sz="1800"/>
            </a:pPr>
            <a:endParaRPr lang="tr-TR" sz="2000" dirty="0"/>
          </a:p>
          <a:p>
            <a:pPr marL="279400" lvl="1" indent="0">
              <a:spcBef>
                <a:spcPts val="500"/>
              </a:spcBef>
              <a:buNone/>
              <a:defRPr sz="1800"/>
            </a:pPr>
            <a:endParaRPr sz="2000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3600" b="1"/>
              <a:t>Assignment Compatibility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305800" cy="543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35184" lvl="0" indent="-235184">
              <a:defRPr sz="1800"/>
            </a:pPr>
            <a:r>
              <a:rPr sz="2000" dirty="0">
                <a:latin typeface="+mj-lt"/>
                <a:ea typeface="Calibri body"/>
                <a:cs typeface="Calibri body"/>
                <a:sym typeface="Calibri body"/>
              </a:rPr>
              <a:t>Java is </a:t>
            </a:r>
            <a:r>
              <a:rPr sz="2000" i="1" dirty="0">
                <a:latin typeface="+mj-lt"/>
                <a:ea typeface="Calibri body"/>
                <a:cs typeface="Calibri body"/>
                <a:sym typeface="Calibri body"/>
              </a:rPr>
              <a:t>strongly typed.</a:t>
            </a:r>
            <a:br>
              <a:rPr sz="2000" i="1" dirty="0">
                <a:latin typeface="+mj-lt"/>
                <a:ea typeface="Calibri body"/>
                <a:cs typeface="Calibri body"/>
                <a:sym typeface="Calibri body"/>
              </a:rPr>
            </a:br>
            <a:endParaRPr sz="2000" i="1" dirty="0">
              <a:latin typeface="+mj-lt"/>
              <a:ea typeface="Calibri body"/>
              <a:cs typeface="Calibri body"/>
              <a:sym typeface="Calibri body"/>
            </a:endParaRPr>
          </a:p>
          <a:p>
            <a:pPr marL="235184" lvl="0" indent="-235184">
              <a:defRPr sz="1800"/>
            </a:pPr>
            <a:r>
              <a:rPr sz="2000" dirty="0">
                <a:latin typeface="+mj-lt"/>
                <a:ea typeface="Calibri body"/>
                <a:cs typeface="Calibri body"/>
                <a:sym typeface="Calibri body"/>
              </a:rPr>
              <a:t>A value of one type can be assigned to a variable of any type further to the right (not to the left):</a:t>
            </a:r>
            <a:br>
              <a:rPr sz="2000" dirty="0">
                <a:latin typeface="+mj-lt"/>
                <a:ea typeface="Calibri body"/>
                <a:cs typeface="Calibri body"/>
                <a:sym typeface="Calibri body"/>
              </a:rPr>
            </a:br>
            <a:endParaRPr sz="2000" dirty="0">
              <a:latin typeface="+mj-lt"/>
              <a:ea typeface="Calibri body"/>
              <a:cs typeface="Calibri body"/>
              <a:sym typeface="Calibri body"/>
            </a:endParaRPr>
          </a:p>
          <a:p>
            <a:pPr lvl="0">
              <a:buSzTx/>
              <a:buNone/>
              <a:defRPr sz="1800"/>
            </a:pPr>
            <a:r>
              <a:rPr dirty="0">
                <a:latin typeface="+mj-lt"/>
                <a:ea typeface="Calibri body"/>
                <a:cs typeface="Calibri body"/>
                <a:sym typeface="Calibri body"/>
              </a:rPr>
              <a:t>	</a:t>
            </a:r>
            <a:r>
              <a:rPr sz="2000" b="1" dirty="0">
                <a:solidFill>
                  <a:srgbClr val="333399"/>
                </a:solidFill>
                <a:latin typeface="+mj-lt"/>
                <a:ea typeface="Calibri body"/>
                <a:cs typeface="Calibri body"/>
                <a:sym typeface="Calibri body"/>
              </a:rPr>
              <a:t>byte </a:t>
            </a:r>
            <a:r>
              <a:rPr sz="2000" dirty="0">
                <a:solidFill>
                  <a:srgbClr val="333399"/>
                </a:solidFill>
                <a:latin typeface="+mj-lt"/>
                <a:ea typeface="Wingdings"/>
                <a:cs typeface="Wingdings"/>
                <a:sym typeface="Wingdings"/>
              </a:rPr>
              <a:t></a:t>
            </a:r>
            <a:r>
              <a:rPr sz="2000" b="1" dirty="0">
                <a:solidFill>
                  <a:srgbClr val="333399"/>
                </a:solidFill>
                <a:latin typeface="+mj-lt"/>
                <a:ea typeface="Calibri body"/>
                <a:cs typeface="Calibri body"/>
                <a:sym typeface="Calibri body"/>
              </a:rPr>
              <a:t> short </a:t>
            </a:r>
            <a:r>
              <a:rPr sz="2000" dirty="0">
                <a:solidFill>
                  <a:srgbClr val="333399"/>
                </a:solidFill>
                <a:latin typeface="+mj-lt"/>
                <a:ea typeface="Wingdings"/>
                <a:cs typeface="Wingdings"/>
                <a:sym typeface="Wingdings"/>
              </a:rPr>
              <a:t></a:t>
            </a:r>
            <a:r>
              <a:rPr sz="2000" b="1" dirty="0">
                <a:solidFill>
                  <a:srgbClr val="333399"/>
                </a:solidFill>
                <a:latin typeface="+mj-lt"/>
                <a:ea typeface="Calibri body"/>
                <a:cs typeface="Calibri body"/>
                <a:sym typeface="Calibri body"/>
              </a:rPr>
              <a:t> </a:t>
            </a:r>
            <a:r>
              <a:rPr sz="2000" b="1" dirty="0" err="1">
                <a:solidFill>
                  <a:srgbClr val="333399"/>
                </a:solidFill>
                <a:latin typeface="+mj-lt"/>
                <a:ea typeface="Calibri body"/>
                <a:cs typeface="Calibri body"/>
                <a:sym typeface="Calibri body"/>
              </a:rPr>
              <a:t>int</a:t>
            </a:r>
            <a:r>
              <a:rPr sz="2000" b="1" dirty="0">
                <a:solidFill>
                  <a:srgbClr val="333399"/>
                </a:solidFill>
                <a:latin typeface="+mj-lt"/>
                <a:ea typeface="Calibri body"/>
                <a:cs typeface="Calibri body"/>
                <a:sym typeface="Calibri body"/>
              </a:rPr>
              <a:t> </a:t>
            </a:r>
            <a:r>
              <a:rPr sz="2000" dirty="0">
                <a:solidFill>
                  <a:srgbClr val="333399"/>
                </a:solidFill>
                <a:latin typeface="+mj-lt"/>
                <a:ea typeface="Wingdings"/>
                <a:cs typeface="Wingdings"/>
                <a:sym typeface="Wingdings"/>
              </a:rPr>
              <a:t></a:t>
            </a:r>
            <a:r>
              <a:rPr sz="2000" b="1" dirty="0">
                <a:solidFill>
                  <a:srgbClr val="333399"/>
                </a:solidFill>
                <a:latin typeface="+mj-lt"/>
                <a:ea typeface="Calibri body"/>
                <a:cs typeface="Calibri body"/>
                <a:sym typeface="Calibri body"/>
              </a:rPr>
              <a:t> long </a:t>
            </a:r>
            <a:r>
              <a:rPr sz="2000" dirty="0">
                <a:solidFill>
                  <a:srgbClr val="333399"/>
                </a:solidFill>
                <a:latin typeface="+mj-lt"/>
                <a:ea typeface="Wingdings"/>
                <a:cs typeface="Wingdings"/>
                <a:sym typeface="Wingdings"/>
              </a:rPr>
              <a:t></a:t>
            </a:r>
            <a:r>
              <a:rPr sz="2000" b="1" dirty="0">
                <a:solidFill>
                  <a:srgbClr val="333399"/>
                </a:solidFill>
                <a:latin typeface="+mj-lt"/>
                <a:ea typeface="Calibri body"/>
                <a:cs typeface="Calibri body"/>
                <a:sym typeface="Calibri body"/>
              </a:rPr>
              <a:t> float </a:t>
            </a:r>
            <a:r>
              <a:rPr sz="2000" dirty="0">
                <a:solidFill>
                  <a:srgbClr val="333399"/>
                </a:solidFill>
                <a:latin typeface="+mj-lt"/>
                <a:ea typeface="Wingdings"/>
                <a:cs typeface="Wingdings"/>
                <a:sym typeface="Wingdings"/>
              </a:rPr>
              <a:t></a:t>
            </a:r>
            <a:r>
              <a:rPr sz="2000" b="1" dirty="0">
                <a:solidFill>
                  <a:srgbClr val="333399"/>
                </a:solidFill>
                <a:latin typeface="+mj-lt"/>
                <a:ea typeface="Calibri body"/>
                <a:cs typeface="Calibri body"/>
                <a:sym typeface="Calibri body"/>
              </a:rPr>
              <a:t> double</a:t>
            </a:r>
            <a:br>
              <a:rPr sz="2000" b="1" dirty="0">
                <a:solidFill>
                  <a:srgbClr val="333399"/>
                </a:solidFill>
                <a:latin typeface="+mj-lt"/>
                <a:ea typeface="Calibri body"/>
                <a:cs typeface="Calibri body"/>
                <a:sym typeface="Calibri body"/>
              </a:rPr>
            </a:br>
            <a:endParaRPr sz="2000" b="1" dirty="0">
              <a:solidFill>
                <a:srgbClr val="333399"/>
              </a:solidFill>
              <a:latin typeface="+mj-lt"/>
              <a:ea typeface="Calibri body"/>
              <a:cs typeface="Calibri body"/>
              <a:sym typeface="Calibri body"/>
            </a:endParaRPr>
          </a:p>
          <a:p>
            <a:pPr marL="235184" lvl="0" indent="-235184">
              <a:defRPr sz="1800"/>
            </a:pPr>
            <a:r>
              <a:rPr sz="2000" dirty="0">
                <a:latin typeface="+mj-lt"/>
                <a:ea typeface="Calibri body"/>
                <a:cs typeface="Calibri body"/>
                <a:sym typeface="Calibri body"/>
              </a:rPr>
              <a:t>You can assign a value of type </a:t>
            </a:r>
            <a:r>
              <a:rPr b="1" dirty="0">
                <a:solidFill>
                  <a:srgbClr val="333399"/>
                </a:solidFill>
                <a:latin typeface="+mj-lt"/>
                <a:ea typeface="Calibri body"/>
                <a:cs typeface="Calibri body"/>
                <a:sym typeface="Calibri body"/>
              </a:rPr>
              <a:t>char</a:t>
            </a:r>
            <a:r>
              <a:rPr sz="2000" dirty="0">
                <a:solidFill>
                  <a:srgbClr val="333399"/>
                </a:solidFill>
                <a:latin typeface="+mj-lt"/>
                <a:ea typeface="Calibri body"/>
                <a:cs typeface="Calibri body"/>
                <a:sym typeface="Calibri body"/>
              </a:rPr>
              <a:t> </a:t>
            </a:r>
            <a:r>
              <a:rPr sz="2000" dirty="0">
                <a:latin typeface="+mj-lt"/>
                <a:ea typeface="Calibri body"/>
                <a:cs typeface="Calibri body"/>
                <a:sym typeface="Calibri body"/>
              </a:rPr>
              <a:t>to a variable of type </a:t>
            </a:r>
            <a:r>
              <a:rPr sz="2000" b="1" dirty="0">
                <a:solidFill>
                  <a:srgbClr val="333399"/>
                </a:solidFill>
                <a:latin typeface="+mj-lt"/>
                <a:ea typeface="Calibri body"/>
                <a:cs typeface="Calibri body"/>
                <a:sym typeface="Calibri body"/>
              </a:rPr>
              <a:t>int</a:t>
            </a:r>
            <a:r>
              <a:rPr sz="2000" dirty="0">
                <a:latin typeface="+mj-lt"/>
                <a:ea typeface="Calibri body"/>
                <a:cs typeface="Calibri body"/>
                <a:sym typeface="Calibri body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3600" b="1"/>
              <a:t>Type Conversion (Casting)</a:t>
            </a:r>
          </a:p>
        </p:txBody>
      </p:sp>
      <p:sp>
        <p:nvSpPr>
          <p:cNvPr id="188" name="Shape 188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305800" cy="543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35184" lvl="0" indent="-235184">
              <a:defRPr sz="1800"/>
            </a:pPr>
            <a:r>
              <a:rPr sz="2000" dirty="0">
                <a:latin typeface="+mj-lt"/>
                <a:ea typeface="Calibri body"/>
                <a:cs typeface="Calibri body"/>
                <a:sym typeface="Calibri body"/>
              </a:rPr>
              <a:t>Implicit conversion</a:t>
            </a:r>
          </a:p>
          <a:p>
            <a:pPr lvl="0">
              <a:defRPr sz="1800"/>
            </a:pPr>
            <a:endParaRPr sz="2000" dirty="0">
              <a:latin typeface="+mj-lt"/>
              <a:ea typeface="Calibri body"/>
              <a:cs typeface="Calibri body"/>
              <a:sym typeface="Calibri body"/>
            </a:endParaRPr>
          </a:p>
          <a:p>
            <a:pPr lvl="0">
              <a:defRPr sz="1800"/>
            </a:pPr>
            <a:endParaRPr sz="2000" dirty="0">
              <a:latin typeface="+mj-lt"/>
              <a:ea typeface="Calibri body"/>
              <a:cs typeface="Calibri body"/>
              <a:sym typeface="Calibri body"/>
            </a:endParaRPr>
          </a:p>
          <a:p>
            <a:pPr lvl="0">
              <a:defRPr sz="1800"/>
            </a:pPr>
            <a:endParaRPr sz="2000" dirty="0">
              <a:latin typeface="+mj-lt"/>
              <a:ea typeface="Calibri body"/>
              <a:cs typeface="Calibri body"/>
              <a:sym typeface="Calibri body"/>
            </a:endParaRPr>
          </a:p>
          <a:p>
            <a:pPr lvl="0">
              <a:defRPr sz="1800"/>
            </a:pPr>
            <a:endParaRPr sz="2000" dirty="0">
              <a:latin typeface="+mj-lt"/>
              <a:ea typeface="Calibri body"/>
              <a:cs typeface="Calibri body"/>
              <a:sym typeface="Calibri body"/>
            </a:endParaRPr>
          </a:p>
          <a:p>
            <a:pPr lvl="0">
              <a:defRPr sz="1800"/>
            </a:pPr>
            <a:endParaRPr sz="2000" dirty="0">
              <a:latin typeface="+mj-lt"/>
              <a:ea typeface="Calibri body"/>
              <a:cs typeface="Calibri body"/>
              <a:sym typeface="Calibri body"/>
            </a:endParaRPr>
          </a:p>
          <a:p>
            <a:pPr lvl="0">
              <a:defRPr sz="1800"/>
            </a:pPr>
            <a:endParaRPr sz="2000" dirty="0">
              <a:latin typeface="+mj-lt"/>
              <a:ea typeface="Calibri body"/>
              <a:cs typeface="Calibri body"/>
              <a:sym typeface="Calibri body"/>
            </a:endParaRPr>
          </a:p>
          <a:p>
            <a:pPr marL="235184" lvl="0" indent="-235184">
              <a:defRPr sz="1800"/>
            </a:pPr>
            <a:r>
              <a:rPr sz="2000" dirty="0">
                <a:latin typeface="+mj-lt"/>
                <a:ea typeface="Calibri body"/>
                <a:cs typeface="Calibri body"/>
                <a:sym typeface="Calibri body"/>
              </a:rPr>
              <a:t>Explicit conversion</a:t>
            </a:r>
            <a:br>
              <a:rPr sz="2000" dirty="0">
                <a:latin typeface="+mj-lt"/>
                <a:ea typeface="Calibri body"/>
                <a:cs typeface="Calibri body"/>
                <a:sym typeface="Calibri body"/>
              </a:rPr>
            </a:br>
            <a:r>
              <a:rPr sz="2000" dirty="0">
                <a:latin typeface="+mj-lt"/>
                <a:ea typeface="Calibri body"/>
                <a:cs typeface="Calibri body"/>
                <a:sym typeface="Calibri body"/>
              </a:rPr>
              <a:t/>
            </a:r>
            <a:br>
              <a:rPr sz="2000" dirty="0">
                <a:latin typeface="+mj-lt"/>
                <a:ea typeface="Calibri body"/>
                <a:cs typeface="Calibri body"/>
                <a:sym typeface="Calibri body"/>
              </a:rPr>
            </a:br>
            <a:r>
              <a:rPr sz="2000" dirty="0">
                <a:latin typeface="+mj-lt"/>
                <a:ea typeface="Calibri body"/>
                <a:cs typeface="Calibri body"/>
                <a:sym typeface="Calibri body"/>
              </a:rPr>
              <a:t/>
            </a:r>
            <a:br>
              <a:rPr sz="2000" dirty="0">
                <a:latin typeface="+mj-lt"/>
                <a:ea typeface="Calibri body"/>
                <a:cs typeface="Calibri body"/>
                <a:sym typeface="Calibri body"/>
              </a:rPr>
            </a:br>
            <a:r>
              <a:rPr sz="2000" dirty="0">
                <a:latin typeface="+mj-lt"/>
                <a:ea typeface="Calibri body"/>
                <a:cs typeface="Calibri body"/>
                <a:sym typeface="Calibri body"/>
              </a:rPr>
              <a:t/>
            </a:r>
            <a:br>
              <a:rPr sz="2000" dirty="0">
                <a:latin typeface="+mj-lt"/>
                <a:ea typeface="Calibri body"/>
                <a:cs typeface="Calibri body"/>
                <a:sym typeface="Calibri body"/>
              </a:rPr>
            </a:br>
            <a:r>
              <a:rPr sz="2000" dirty="0">
                <a:latin typeface="+mj-lt"/>
                <a:ea typeface="Calibri body"/>
                <a:cs typeface="Calibri body"/>
                <a:sym typeface="Calibri body"/>
              </a:rPr>
              <a:t/>
            </a:r>
            <a:br>
              <a:rPr sz="2000" dirty="0">
                <a:latin typeface="+mj-lt"/>
                <a:ea typeface="Calibri body"/>
                <a:cs typeface="Calibri body"/>
                <a:sym typeface="Calibri body"/>
              </a:rPr>
            </a:br>
            <a:endParaRPr sz="2000" dirty="0">
              <a:latin typeface="+mj-lt"/>
              <a:ea typeface="Calibri body"/>
              <a:cs typeface="Calibri body"/>
              <a:sym typeface="Calibri body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762000" y="1828800"/>
            <a:ext cx="7620000" cy="1295400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 b="0"/>
            </a:pPr>
            <a:r>
              <a:rPr b="1">
                <a:latin typeface="Calibri Bold"/>
                <a:ea typeface="Calibri Bold"/>
                <a:cs typeface="Calibri Bold"/>
                <a:sym typeface="Calibri Bold"/>
              </a:rPr>
              <a:t/>
            </a:r>
            <a:br>
              <a:rPr b="1">
                <a:latin typeface="Calibri Bold"/>
                <a:ea typeface="Calibri Bold"/>
                <a:cs typeface="Calibri Bold"/>
                <a:sym typeface="Calibri Bold"/>
              </a:rPr>
            </a:br>
            <a:r>
              <a:rPr sz="2400" b="1" baseline="30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sz="2400" b="1" baseline="30000">
                <a:latin typeface="Courier New"/>
                <a:ea typeface="Courier New"/>
                <a:cs typeface="Courier New"/>
                <a:sym typeface="Courier New"/>
              </a:rPr>
              <a:t> doubleVariable = 5;		</a:t>
            </a:r>
            <a:r>
              <a:rPr sz="2400" b="1" baseline="30000">
                <a:solidFill>
                  <a:srgbClr val="008040"/>
                </a:solidFill>
                <a:latin typeface="Courier New"/>
                <a:ea typeface="Courier New"/>
                <a:cs typeface="Courier New"/>
                <a:sym typeface="Courier New"/>
              </a:rPr>
              <a:t>// 5.0</a:t>
            </a:r>
            <a:endParaRPr sz="2400" baseline="30000">
              <a:solidFill>
                <a:srgbClr val="008040"/>
              </a:solidFill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400" b="1" baseline="30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2400" b="1" baseline="30000">
                <a:latin typeface="Courier New"/>
                <a:ea typeface="Courier New"/>
                <a:cs typeface="Courier New"/>
                <a:sym typeface="Courier New"/>
              </a:rPr>
              <a:t> intVariable = 5;			</a:t>
            </a:r>
            <a:r>
              <a:rPr sz="2400" b="1" baseline="30000">
                <a:solidFill>
                  <a:srgbClr val="008040"/>
                </a:solidFill>
                <a:latin typeface="Courier New"/>
                <a:ea typeface="Courier New"/>
                <a:cs typeface="Courier New"/>
                <a:sym typeface="Courier New"/>
              </a:rPr>
              <a:t>// 5</a:t>
            </a:r>
            <a:endParaRPr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400" b="1" baseline="30000">
                <a:latin typeface="Courier New"/>
                <a:ea typeface="Courier New"/>
                <a:cs typeface="Courier New"/>
                <a:sym typeface="Courier New"/>
              </a:rPr>
              <a:t>doubleVariable = intVariable;		</a:t>
            </a:r>
            <a:r>
              <a:rPr sz="2400" b="1" baseline="30000">
                <a:solidFill>
                  <a:srgbClr val="008040"/>
                </a:solidFill>
                <a:latin typeface="Courier New"/>
                <a:ea typeface="Courier New"/>
                <a:cs typeface="Courier New"/>
                <a:sym typeface="Courier New"/>
              </a:rPr>
              <a:t>// 5.0</a:t>
            </a:r>
          </a:p>
        </p:txBody>
      </p:sp>
      <p:sp>
        <p:nvSpPr>
          <p:cNvPr id="190" name="Shape 190"/>
          <p:cNvSpPr/>
          <p:nvPr/>
        </p:nvSpPr>
        <p:spPr>
          <a:xfrm>
            <a:off x="762000" y="4622800"/>
            <a:ext cx="7620000" cy="1295400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 b="0"/>
            </a:pPr>
            <a:r>
              <a:rPr b="1">
                <a:latin typeface="Calibri Bold"/>
                <a:ea typeface="Calibri Bold"/>
                <a:cs typeface="Calibri Bold"/>
                <a:sym typeface="Calibri Bold"/>
              </a:rPr>
              <a:t/>
            </a:r>
            <a:br>
              <a:rPr b="1">
                <a:latin typeface="Calibri Bold"/>
                <a:ea typeface="Calibri Bold"/>
                <a:cs typeface="Calibri Bold"/>
                <a:sym typeface="Calibri Bold"/>
              </a:rPr>
            </a:br>
            <a:r>
              <a:rPr sz="2400" b="1" baseline="30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sz="2400" b="1" baseline="30000">
                <a:latin typeface="Courier New"/>
                <a:ea typeface="Courier New"/>
                <a:cs typeface="Courier New"/>
                <a:sym typeface="Courier New"/>
              </a:rPr>
              <a:t> doubleVariable = 5.0;</a:t>
            </a:r>
            <a:endParaRPr sz="2400" baseline="3000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400" b="1" baseline="30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2400" b="1" baseline="30000">
                <a:latin typeface="Courier New"/>
                <a:ea typeface="Courier New"/>
                <a:cs typeface="Courier New"/>
                <a:sym typeface="Courier New"/>
              </a:rPr>
              <a:t> intVariable = doubleVariable ; 		</a:t>
            </a:r>
            <a:r>
              <a:rPr sz="2400" b="1" baseline="30000">
                <a:solidFill>
                  <a:srgbClr val="008040"/>
                </a:solidFill>
                <a:latin typeface="Courier New"/>
                <a:ea typeface="Courier New"/>
                <a:cs typeface="Courier New"/>
                <a:sym typeface="Courier New"/>
              </a:rPr>
              <a:t>// Illegal</a:t>
            </a:r>
            <a:endParaRPr sz="2400" baseline="30000">
              <a:solidFill>
                <a:srgbClr val="008040"/>
              </a:solidFill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400" b="1" baseline="30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2400" b="1" baseline="30000">
                <a:latin typeface="Courier New"/>
                <a:ea typeface="Courier New"/>
                <a:cs typeface="Courier New"/>
                <a:sym typeface="Courier New"/>
              </a:rPr>
              <a:t> intVariable = (</a:t>
            </a:r>
            <a:r>
              <a:rPr sz="2400" b="1" baseline="30000">
                <a:solidFill>
                  <a:srgbClr val="73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2400" b="1" baseline="30000">
                <a:latin typeface="Courier New"/>
                <a:ea typeface="Courier New"/>
                <a:cs typeface="Courier New"/>
                <a:sym typeface="Courier New"/>
              </a:rPr>
              <a:t>) doubleVariable ; 	</a:t>
            </a:r>
            <a:r>
              <a:rPr sz="2400" b="1" baseline="30000">
                <a:solidFill>
                  <a:srgbClr val="008040"/>
                </a:solidFill>
                <a:latin typeface="Courier New"/>
                <a:ea typeface="Courier New"/>
                <a:cs typeface="Courier New"/>
                <a:sym typeface="Courier New"/>
              </a:rPr>
              <a:t>// Legal, 5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3600" b="1"/>
              <a:t>Operators and Precedence</a:t>
            </a:r>
          </a:p>
        </p:txBody>
      </p:sp>
      <p:sp>
        <p:nvSpPr>
          <p:cNvPr id="193" name="Shape 19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305800" cy="543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11572" lvl="0" indent="-311572" defTabSz="877822">
              <a:spcBef>
                <a:spcPts val="500"/>
              </a:spcBef>
              <a:defRPr sz="1800"/>
            </a:pPr>
            <a:r>
              <a:rPr sz="2300"/>
              <a:t>Precedence</a:t>
            </a:r>
          </a:p>
          <a:p>
            <a:pPr marL="506305" lvl="1" indent="-238082" defTabSz="877822">
              <a:spcBef>
                <a:spcPts val="400"/>
              </a:spcBef>
              <a:buFont typeface="Wingdings"/>
              <a:defRPr sz="1800"/>
            </a:pPr>
            <a:r>
              <a:rPr sz="1900"/>
              <a:t>First: The unary operators: plus (+), minus(-), not (!), increment (++) and decrement (--)</a:t>
            </a:r>
          </a:p>
          <a:p>
            <a:pPr marL="506305" lvl="1" indent="-238082" defTabSz="877822">
              <a:spcBef>
                <a:spcPts val="400"/>
              </a:spcBef>
              <a:buFont typeface="Wingdings"/>
              <a:defRPr sz="1800"/>
            </a:pPr>
            <a:r>
              <a:rPr sz="1900"/>
              <a:t>Second: The binary arithmetic operators: multiplication (*), integer division (/) and modulus (%)</a:t>
            </a:r>
          </a:p>
          <a:p>
            <a:pPr marL="506305" lvl="1" indent="-238082" defTabSz="877822">
              <a:spcBef>
                <a:spcPts val="400"/>
              </a:spcBef>
              <a:buFont typeface="Wingdings"/>
              <a:defRPr sz="1800"/>
            </a:pPr>
            <a:r>
              <a:rPr sz="1900"/>
              <a:t>Third: The binary arithmetic operators: addition (+) and subtraction (-)</a:t>
            </a:r>
            <a:br>
              <a:rPr sz="1900"/>
            </a:br>
            <a:endParaRPr sz="1900"/>
          </a:p>
          <a:p>
            <a:pPr marL="311572" lvl="0" indent="-311572" defTabSz="877822">
              <a:spcBef>
                <a:spcPts val="500"/>
              </a:spcBef>
              <a:defRPr sz="1800"/>
            </a:pPr>
            <a:r>
              <a:rPr sz="2300"/>
              <a:t>When binary operators have equal precedence, the operator on the left acts before the operator(s) on the right.</a:t>
            </a:r>
            <a:br>
              <a:rPr sz="2300"/>
            </a:br>
            <a:endParaRPr sz="2300"/>
          </a:p>
          <a:p>
            <a:pPr marL="311572" lvl="0" indent="-311572" defTabSz="877822">
              <a:spcBef>
                <a:spcPts val="500"/>
              </a:spcBef>
              <a:defRPr sz="1800"/>
            </a:pPr>
            <a:r>
              <a:rPr sz="2300"/>
              <a:t>When unary operators have equal precedence, the operator on the right acts before the operation(s) on the left.</a:t>
            </a:r>
          </a:p>
          <a:p>
            <a:pPr marL="243838" lvl="0" indent="-243838" defTabSz="877822">
              <a:spcBef>
                <a:spcPts val="500"/>
              </a:spcBef>
              <a:defRPr sz="1800"/>
            </a:pPr>
            <a:endParaRPr sz="2300"/>
          </a:p>
          <a:p>
            <a:pPr marL="311572" lvl="0" indent="-311572" defTabSz="877822">
              <a:spcBef>
                <a:spcPts val="500"/>
              </a:spcBef>
              <a:defRPr sz="1800"/>
            </a:pPr>
            <a:r>
              <a:rPr sz="2300"/>
              <a:t>Parenthesis can change the precedence.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3600" b="1"/>
              <a:t>Operators and Precedence - Example</a:t>
            </a:r>
          </a:p>
        </p:txBody>
      </p:sp>
      <p:pic>
        <p:nvPicPr>
          <p:cNvPr id="196" name="image15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51458" y="1968500"/>
            <a:ext cx="8851901" cy="2921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/>
        </p:nvSpPr>
        <p:spPr>
          <a:xfrm>
            <a:off x="1447800" y="6600021"/>
            <a:ext cx="5791200" cy="23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 b="0">
                <a:solidFill>
                  <a:srgbClr val="A6A6A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A6A6A6"/>
                </a:solidFill>
              </a:rPr>
              <a:t>Figure from “Java - An Introduction to Problem Solving and Programming, Walter Savitch, Pearson, 2012”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3600" b="1"/>
              <a:t>Arrays</a:t>
            </a:r>
          </a:p>
        </p:txBody>
      </p:sp>
      <p:sp>
        <p:nvSpPr>
          <p:cNvPr id="211" name="Shape 211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305800" cy="543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35184" lvl="0" indent="-235184">
              <a:defRPr sz="1800"/>
            </a:pPr>
            <a:r>
              <a:rPr sz="2000" dirty="0"/>
              <a:t>Array is a sequence of values.</a:t>
            </a:r>
          </a:p>
          <a:p>
            <a:pPr marL="235184" lvl="0" indent="-235184">
              <a:defRPr sz="1800"/>
            </a:pPr>
            <a:r>
              <a:rPr sz="2000" dirty="0"/>
              <a:t>Array indices begin at zero.</a:t>
            </a:r>
          </a:p>
          <a:p>
            <a:pPr marL="235184" lvl="0" indent="-235184">
              <a:defRPr sz="1800"/>
            </a:pPr>
            <a:r>
              <a:rPr sz="2000" dirty="0"/>
              <a:t>Defining Arrays</a:t>
            </a:r>
            <a:br>
              <a:rPr sz="2000" dirty="0"/>
            </a:br>
            <a:r>
              <a:rPr sz="2000" dirty="0"/>
              <a:t/>
            </a:r>
            <a:br>
              <a:rPr sz="2000" dirty="0"/>
            </a:br>
            <a:r>
              <a:rPr sz="2000" dirty="0"/>
              <a:t/>
            </a:r>
            <a:br>
              <a:rPr sz="2000" dirty="0"/>
            </a:br>
            <a:r>
              <a:rPr sz="2000" dirty="0"/>
              <a:t/>
            </a:r>
            <a:br>
              <a:rPr sz="2000" dirty="0"/>
            </a:br>
            <a:r>
              <a:rPr sz="2000" dirty="0"/>
              <a:t/>
            </a:r>
            <a:br>
              <a:rPr sz="2000" dirty="0"/>
            </a:br>
            <a:r>
              <a:rPr sz="2000" dirty="0"/>
              <a:t/>
            </a:r>
            <a:br>
              <a:rPr sz="2000" dirty="0"/>
            </a:br>
            <a:endParaRPr sz="2000" dirty="0"/>
          </a:p>
          <a:p>
            <a:pPr marL="235184" lvl="0" indent="-235184">
              <a:defRPr sz="1800"/>
            </a:pPr>
            <a:r>
              <a:rPr sz="2000" dirty="0" err="1"/>
              <a:t>Initialising</a:t>
            </a:r>
            <a:r>
              <a:rPr sz="2000" dirty="0"/>
              <a:t> Arrays</a:t>
            </a:r>
          </a:p>
        </p:txBody>
      </p:sp>
      <p:sp>
        <p:nvSpPr>
          <p:cNvPr id="212" name="Shape 212"/>
          <p:cNvSpPr/>
          <p:nvPr/>
        </p:nvSpPr>
        <p:spPr>
          <a:xfrm>
            <a:off x="838200" y="2522490"/>
            <a:ext cx="7467600" cy="254001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 b="0"/>
            </a:pPr>
            <a:r>
              <a:rPr b="1" i="1">
                <a:latin typeface="Courier New"/>
                <a:ea typeface="Courier New"/>
                <a:cs typeface="Courier New"/>
                <a:sym typeface="Courier New"/>
              </a:rPr>
              <a:t>Base_Type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i="1">
                <a:latin typeface="Courier New"/>
                <a:ea typeface="Courier New"/>
                <a:cs typeface="Courier New"/>
                <a:sym typeface="Courier New"/>
              </a:rPr>
              <a:t>Array_Name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= new </a:t>
            </a:r>
            <a:r>
              <a:rPr b="1" i="1">
                <a:latin typeface="Courier New"/>
                <a:ea typeface="Courier New"/>
                <a:cs typeface="Courier New"/>
                <a:sym typeface="Courier New"/>
              </a:rPr>
              <a:t>Base_Type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]; </a:t>
            </a:r>
          </a:p>
        </p:txBody>
      </p:sp>
      <p:sp>
        <p:nvSpPr>
          <p:cNvPr id="213" name="Shape 213"/>
          <p:cNvSpPr/>
          <p:nvPr/>
        </p:nvSpPr>
        <p:spPr>
          <a:xfrm>
            <a:off x="838200" y="2977124"/>
            <a:ext cx="7467600" cy="254001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 b="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int[] numbers = new int[100]; 		</a:t>
            </a:r>
            <a:r>
              <a:rPr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or, </a:t>
            </a:r>
          </a:p>
        </p:txBody>
      </p:sp>
      <p:sp>
        <p:nvSpPr>
          <p:cNvPr id="214" name="Shape 214"/>
          <p:cNvSpPr/>
          <p:nvPr/>
        </p:nvSpPr>
        <p:spPr>
          <a:xfrm>
            <a:off x="838200" y="3468468"/>
            <a:ext cx="7467600" cy="508001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 b="0"/>
            </a:pP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[] numbers;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numbers = new 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[100</a:t>
            </a:r>
            <a:r>
              <a:rPr b="1" dirty="0" smtClean="0">
                <a:latin typeface="Courier New"/>
                <a:ea typeface="Courier New"/>
                <a:cs typeface="Courier New"/>
                <a:sym typeface="Courier New"/>
              </a:rPr>
              <a:t>]; 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838200" y="4724400"/>
            <a:ext cx="7467600" cy="254000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 b="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double[] reading = {3.3, 15.8, 9.7};	</a:t>
            </a:r>
            <a:r>
              <a:rPr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or,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216" name="Shape 216"/>
          <p:cNvSpPr/>
          <p:nvPr/>
        </p:nvSpPr>
        <p:spPr>
          <a:xfrm>
            <a:off x="838200" y="5181600"/>
            <a:ext cx="7467600" cy="1384995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 b="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double[] reading = new double[3];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reading[0] = 3.3; 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reading[1] = 15.8; 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reading[2] = 9.7</a:t>
            </a:r>
            <a:r>
              <a:rPr b="1" dirty="0" smtClean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tr-TR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 b="0"/>
            </a:pPr>
            <a:r>
              <a:rPr b="1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3600" b="1"/>
              <a:t>Strings</a:t>
            </a:r>
          </a:p>
        </p:txBody>
      </p:sp>
      <p:sp>
        <p:nvSpPr>
          <p:cNvPr id="219" name="Shape 219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305800" cy="543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38666" lvl="0" indent="-338666">
              <a:defRPr sz="1800"/>
            </a:pP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A value of type </a:t>
            </a:r>
            <a:r>
              <a:rPr sz="2400" b="1" dirty="0">
                <a:solidFill>
                  <a:srgbClr val="333399"/>
                </a:solidFill>
                <a:latin typeface="+mj-lt"/>
                <a:ea typeface="Calibri body"/>
                <a:cs typeface="Calibri body"/>
                <a:sym typeface="Calibri body"/>
              </a:rPr>
              <a:t>String</a:t>
            </a: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 is a </a:t>
            </a:r>
            <a:endParaRPr dirty="0">
              <a:latin typeface="+mj-lt"/>
              <a:ea typeface="Calibri body"/>
              <a:cs typeface="Calibri body"/>
              <a:sym typeface="Calibri body"/>
            </a:endParaRPr>
          </a:p>
          <a:p>
            <a:pPr marL="540455" lvl="1" indent="-261055">
              <a:spcBef>
                <a:spcPts val="500"/>
              </a:spcBef>
              <a:buFont typeface="Wingdings"/>
              <a:defRPr sz="1800"/>
            </a:pPr>
            <a:r>
              <a:rPr sz="2000" dirty="0">
                <a:latin typeface="+mj-lt"/>
                <a:ea typeface="Calibri body"/>
                <a:cs typeface="Calibri body"/>
                <a:sym typeface="Calibri body"/>
              </a:rPr>
              <a:t>Sequence (Array) of characters treated as a single item</a:t>
            </a:r>
            <a:endParaRPr sz="2000" dirty="0">
              <a:latin typeface="+mj-lt"/>
            </a:endParaRPr>
          </a:p>
          <a:p>
            <a:pPr marL="540455" lvl="1" indent="-261055">
              <a:spcBef>
                <a:spcPts val="500"/>
              </a:spcBef>
              <a:buFont typeface="Wingdings"/>
              <a:defRPr sz="1800"/>
            </a:pPr>
            <a:r>
              <a:rPr sz="2000" dirty="0">
                <a:latin typeface="+mj-lt"/>
                <a:ea typeface="Calibri body"/>
                <a:cs typeface="Calibri body"/>
                <a:sym typeface="Calibri body"/>
              </a:rPr>
              <a:t>Character positions start with 0</a:t>
            </a:r>
            <a:br>
              <a:rPr sz="2000" dirty="0">
                <a:latin typeface="+mj-lt"/>
                <a:ea typeface="Calibri body"/>
                <a:cs typeface="Calibri body"/>
                <a:sym typeface="Calibri body"/>
              </a:rPr>
            </a:br>
            <a:r>
              <a:rPr sz="2000" dirty="0">
                <a:latin typeface="+mj-lt"/>
                <a:ea typeface="Calibri body"/>
                <a:cs typeface="Calibri body"/>
                <a:sym typeface="Calibri body"/>
              </a:rPr>
              <a:t/>
            </a:r>
            <a:br>
              <a:rPr sz="2000" dirty="0">
                <a:latin typeface="+mj-lt"/>
                <a:ea typeface="Calibri body"/>
                <a:cs typeface="Calibri body"/>
                <a:sym typeface="Calibri body"/>
              </a:rPr>
            </a:br>
            <a:r>
              <a:rPr sz="2000" dirty="0">
                <a:latin typeface="+mj-lt"/>
                <a:ea typeface="Calibri body"/>
                <a:cs typeface="Calibri body"/>
                <a:sym typeface="Calibri body"/>
              </a:rPr>
              <a:t/>
            </a:r>
            <a:br>
              <a:rPr sz="2000" dirty="0">
                <a:latin typeface="+mj-lt"/>
                <a:ea typeface="Calibri body"/>
                <a:cs typeface="Calibri body"/>
                <a:sym typeface="Calibri body"/>
              </a:rPr>
            </a:br>
            <a:r>
              <a:rPr sz="2000" dirty="0">
                <a:latin typeface="+mj-lt"/>
                <a:ea typeface="Calibri body"/>
                <a:cs typeface="Calibri body"/>
                <a:sym typeface="Calibri body"/>
              </a:rPr>
              <a:t/>
            </a:r>
            <a:br>
              <a:rPr sz="2000" dirty="0">
                <a:latin typeface="+mj-lt"/>
                <a:ea typeface="Calibri body"/>
                <a:cs typeface="Calibri body"/>
                <a:sym typeface="Calibri body"/>
              </a:rPr>
            </a:br>
            <a:r>
              <a:rPr sz="2000" dirty="0">
                <a:latin typeface="+mj-lt"/>
                <a:ea typeface="Calibri body"/>
                <a:cs typeface="Calibri body"/>
                <a:sym typeface="Calibri body"/>
              </a:rPr>
              <a:t/>
            </a:r>
            <a:br>
              <a:rPr sz="2000" dirty="0">
                <a:latin typeface="+mj-lt"/>
                <a:ea typeface="Calibri body"/>
                <a:cs typeface="Calibri body"/>
                <a:sym typeface="Calibri body"/>
              </a:rPr>
            </a:br>
            <a:endParaRPr sz="2000" dirty="0">
              <a:latin typeface="+mj-lt"/>
              <a:ea typeface="Calibri body"/>
              <a:cs typeface="Calibri body"/>
              <a:sym typeface="Calibri body"/>
            </a:endParaRPr>
          </a:p>
          <a:p>
            <a:pPr marL="338666" lvl="0" indent="-338666">
              <a:defRPr sz="1800"/>
            </a:pP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Can be declared in three ways:</a:t>
            </a:r>
            <a:br>
              <a:rPr sz="2400" dirty="0">
                <a:latin typeface="+mj-lt"/>
                <a:ea typeface="Calibri body"/>
                <a:cs typeface="Calibri body"/>
                <a:sym typeface="Calibri body"/>
              </a:rPr>
            </a:b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/>
            </a:r>
            <a:br>
              <a:rPr sz="2400" dirty="0">
                <a:latin typeface="+mj-lt"/>
                <a:ea typeface="Calibri body"/>
                <a:cs typeface="Calibri body"/>
                <a:sym typeface="Calibri body"/>
              </a:rPr>
            </a:b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/>
            </a:r>
            <a:br>
              <a:rPr sz="2400" dirty="0">
                <a:latin typeface="+mj-lt"/>
                <a:ea typeface="Calibri body"/>
                <a:cs typeface="Calibri body"/>
                <a:sym typeface="Calibri body"/>
              </a:rPr>
            </a:b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/>
            </a:r>
            <a:br>
              <a:rPr sz="2400" dirty="0">
                <a:latin typeface="+mj-lt"/>
                <a:ea typeface="Calibri body"/>
                <a:cs typeface="Calibri body"/>
                <a:sym typeface="Calibri body"/>
              </a:rPr>
            </a:b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/>
            </a:r>
            <a:br>
              <a:rPr sz="2400" dirty="0">
                <a:latin typeface="+mj-lt"/>
                <a:ea typeface="Calibri body"/>
                <a:cs typeface="Calibri body"/>
                <a:sym typeface="Calibri body"/>
              </a:rPr>
            </a:b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/>
            </a:r>
            <a:br>
              <a:rPr sz="2400" dirty="0">
                <a:latin typeface="+mj-lt"/>
                <a:ea typeface="Calibri body"/>
                <a:cs typeface="Calibri body"/>
                <a:sym typeface="Calibri body"/>
              </a:rPr>
            </a:br>
            <a:endParaRPr sz="2400" dirty="0">
              <a:latin typeface="+mj-lt"/>
              <a:ea typeface="Calibri body"/>
              <a:cs typeface="Calibri body"/>
              <a:sym typeface="Calibri body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685800" y="4495800"/>
            <a:ext cx="7467600" cy="508000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 b="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String greeting;</a:t>
            </a:r>
            <a:endParaRPr>
              <a:latin typeface="Calibri Bold"/>
              <a:ea typeface="Calibri Bold"/>
              <a:cs typeface="Calibri Bold"/>
              <a:sym typeface="Calibri Bold"/>
            </a:endParaRPr>
          </a:p>
          <a:p>
            <a:pPr lvl="1" algn="l">
              <a:defRPr sz="1800" b="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greeting = </a:t>
            </a:r>
            <a:r>
              <a:rPr b="1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World!”;</a:t>
            </a:r>
          </a:p>
        </p:txBody>
      </p:sp>
      <p:sp>
        <p:nvSpPr>
          <p:cNvPr id="221" name="Shape 221"/>
          <p:cNvSpPr/>
          <p:nvPr/>
        </p:nvSpPr>
        <p:spPr>
          <a:xfrm>
            <a:off x="685800" y="5337757"/>
            <a:ext cx="7467600" cy="254001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 b="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String greeting = </a:t>
            </a:r>
            <a:r>
              <a:rPr b="1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World!”;</a:t>
            </a:r>
          </a:p>
        </p:txBody>
      </p:sp>
      <p:sp>
        <p:nvSpPr>
          <p:cNvPr id="222" name="Shape 222"/>
          <p:cNvSpPr/>
          <p:nvPr/>
        </p:nvSpPr>
        <p:spPr>
          <a:xfrm>
            <a:off x="685800" y="5884221"/>
            <a:ext cx="7467600" cy="254001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 b="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String greeting = new String(</a:t>
            </a:r>
            <a:r>
              <a:rPr b="1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World!”);</a:t>
            </a:r>
          </a:p>
        </p:txBody>
      </p:sp>
      <p:pic>
        <p:nvPicPr>
          <p:cNvPr id="223" name="image16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752600" y="2514600"/>
            <a:ext cx="4761054" cy="1219200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Shape 224"/>
          <p:cNvSpPr/>
          <p:nvPr/>
        </p:nvSpPr>
        <p:spPr>
          <a:xfrm>
            <a:off x="1447800" y="6600021"/>
            <a:ext cx="5791200" cy="23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 b="0">
                <a:solidFill>
                  <a:srgbClr val="A6A6A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A6A6A6"/>
                </a:solidFill>
              </a:rPr>
              <a:t>Figure from “Java - An Introduction to Problem Solving and Programming, Walter Savitch, Pearson, 2012”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3600" b="1"/>
              <a:t>Concatenating Strings</a:t>
            </a:r>
          </a:p>
        </p:txBody>
      </p:sp>
      <p:sp>
        <p:nvSpPr>
          <p:cNvPr id="227" name="Shape 227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305800" cy="543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38666" lvl="0" indent="-338666">
              <a:defRPr sz="1800"/>
            </a:pPr>
            <a:r>
              <a:rPr sz="2400" dirty="0"/>
              <a:t>You can connect—or join or paste—two strings together to obtain a larger string. This operation is called </a:t>
            </a:r>
            <a:r>
              <a:rPr sz="2400" b="1" dirty="0"/>
              <a:t>concatenation </a:t>
            </a:r>
            <a:r>
              <a:rPr sz="2400" dirty="0"/>
              <a:t>and is performed by using the “+” operator.</a:t>
            </a:r>
          </a:p>
        </p:txBody>
      </p:sp>
      <p:sp>
        <p:nvSpPr>
          <p:cNvPr id="228" name="Shape 228"/>
          <p:cNvSpPr/>
          <p:nvPr/>
        </p:nvSpPr>
        <p:spPr>
          <a:xfrm>
            <a:off x="685800" y="2895600"/>
            <a:ext cx="7467600" cy="1661993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 b="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String greeting, sentence;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greeting = "Hello”;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sentence = greeting + “ my friend!”; 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(sentence); 	</a:t>
            </a:r>
            <a:r>
              <a:rPr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Hello my friend</a:t>
            </a:r>
            <a:r>
              <a:rPr b="1" dirty="0" smtClean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lang="tr-TR" b="1" dirty="0" smtClean="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 b="0"/>
            </a:pPr>
            <a:endParaRPr b="1" dirty="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685800" y="4800600"/>
            <a:ext cx="7467600" cy="1938992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 b="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String solution = “The answer is ” + 42;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(solution); 	</a:t>
            </a:r>
            <a:r>
              <a:rPr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The answer is 42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endParaRPr dirty="0">
              <a:solidFill>
                <a:srgbClr val="008000"/>
              </a:solidFill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Java converts the number constant 42 to the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string constant "42" and then concatenates the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two strings </a:t>
            </a:r>
            <a:endParaRPr lang="tr-TR" b="1" dirty="0" smtClean="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 b="0"/>
            </a:pPr>
            <a:endParaRPr b="1" dirty="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3600" b="1"/>
              <a:t>String Methods</a:t>
            </a:r>
          </a:p>
        </p:txBody>
      </p:sp>
      <p:sp>
        <p:nvSpPr>
          <p:cNvPr id="232" name="Shape 23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305800" cy="543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38666" lvl="0" indent="-338666">
              <a:defRPr sz="1800"/>
            </a:pPr>
            <a:r>
              <a:rPr sz="2400" b="1" dirty="0">
                <a:solidFill>
                  <a:srgbClr val="FF0000"/>
                </a:solidFill>
              </a:rPr>
              <a:t>Homework</a:t>
            </a:r>
            <a:r>
              <a:rPr sz="2400" dirty="0"/>
              <a:t>: Investigate the methods given below. You will be responsible in the exams.</a:t>
            </a:r>
          </a:p>
        </p:txBody>
      </p:sp>
      <p:graphicFrame>
        <p:nvGraphicFramePr>
          <p:cNvPr id="233" name="Table 233"/>
          <p:cNvGraphicFramePr/>
          <p:nvPr>
            <p:extLst>
              <p:ext uri="{D42A27DB-BD31-4B8C-83A1-F6EECF244321}">
                <p14:modId xmlns:p14="http://schemas.microsoft.com/office/powerpoint/2010/main" xmlns="" val="1090436720"/>
              </p:ext>
            </p:extLst>
          </p:nvPr>
        </p:nvGraphicFramePr>
        <p:xfrm>
          <a:off x="533400" y="2661920"/>
          <a:ext cx="8077200" cy="2747045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2435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600">
                          <a:sym typeface="Courier New"/>
                        </a:rPr>
                        <a:t>charAt (Index)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600">
                          <a:sym typeface="Courier New"/>
                        </a:rPr>
                        <a:t>length() 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2435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600">
                          <a:sym typeface="Courier New"/>
                        </a:rPr>
                        <a:t>compareTo(A_String)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600">
                          <a:sym typeface="Courier New"/>
                        </a:rPr>
                        <a:t>replace(OldChar, NewChar)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2435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600" dirty="0">
                          <a:sym typeface="Courier New"/>
                        </a:rPr>
                        <a:t>concat(A_String)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600">
                          <a:sym typeface="Courier New"/>
                        </a:rPr>
                        <a:t>substring(Start)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2435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600">
                          <a:sym typeface="Courier New"/>
                        </a:rPr>
                        <a:t>equals(Other_String)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600">
                          <a:sym typeface="Courier New"/>
                        </a:rPr>
                        <a:t>substring(Start,End)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2435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600">
                          <a:sym typeface="Courier New"/>
                        </a:rPr>
                        <a:t>equalsIgnoreCase(Other_String)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600">
                          <a:sym typeface="Courier New"/>
                        </a:rPr>
                        <a:t>toLowerCase() 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435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600">
                          <a:sym typeface="Courier New"/>
                        </a:rPr>
                        <a:t>indexOf(A_String)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600">
                          <a:sym typeface="Courier New"/>
                        </a:rPr>
                        <a:t>toUpperCase() 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435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600">
                          <a:sym typeface="Courier New"/>
                        </a:rPr>
                        <a:t>lastIndexOf(A_String)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600" dirty="0">
                          <a:sym typeface="Courier New"/>
                        </a:rPr>
                        <a:t>trim() 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3600" b="1"/>
              <a:t>Boolean Type</a:t>
            </a:r>
          </a:p>
        </p:txBody>
      </p:sp>
      <p:sp>
        <p:nvSpPr>
          <p:cNvPr id="236" name="Shape 236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305800" cy="543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38666" lvl="0" indent="-338666">
              <a:defRPr sz="1800"/>
            </a:pPr>
            <a:r>
              <a:rPr sz="2400"/>
              <a:t>Java has the logical type </a:t>
            </a:r>
            <a:r>
              <a:rPr sz="2000">
                <a:latin typeface="Lucida Console"/>
                <a:ea typeface="Lucida Console"/>
                <a:cs typeface="Lucida Console"/>
                <a:sym typeface="Lucida Console"/>
              </a:rPr>
              <a:t>boolean</a:t>
            </a:r>
            <a:endParaRPr>
              <a:latin typeface="Lucida Console"/>
              <a:ea typeface="Lucida Console"/>
              <a:cs typeface="Lucida Console"/>
              <a:sym typeface="Lucida Console"/>
            </a:endParaRPr>
          </a:p>
          <a:p>
            <a:pPr marL="514350" lvl="1" indent="-234950">
              <a:spcBef>
                <a:spcPts val="500"/>
              </a:spcBef>
              <a:buFont typeface="Wingdings"/>
              <a:defRPr sz="1800"/>
            </a:pPr>
            <a:endParaRPr sz="800"/>
          </a:p>
          <a:p>
            <a:pPr marL="338666" lvl="0" indent="-338666">
              <a:defRPr sz="1800"/>
            </a:pPr>
            <a:r>
              <a:rPr sz="2400"/>
              <a:t>Type </a:t>
            </a:r>
            <a:r>
              <a:rPr sz="2000">
                <a:latin typeface="Lucida Console"/>
                <a:ea typeface="Lucida Console"/>
                <a:cs typeface="Lucida Console"/>
                <a:sym typeface="Lucida Console"/>
              </a:rPr>
              <a:t>boolean</a:t>
            </a:r>
            <a:r>
              <a:rPr sz="2000"/>
              <a:t> </a:t>
            </a:r>
            <a:r>
              <a:rPr sz="2400"/>
              <a:t>has two literal constants</a:t>
            </a:r>
          </a:p>
          <a:p>
            <a:pPr marL="490855" lvl="1" indent="-211454">
              <a:spcBef>
                <a:spcPts val="500"/>
              </a:spcBef>
              <a:buFont typeface="Wingdings"/>
              <a:defRPr sz="1800"/>
            </a:pPr>
            <a:r>
              <a:rPr>
                <a:latin typeface="Lucida Console"/>
                <a:ea typeface="Lucida Console"/>
                <a:cs typeface="Lucida Console"/>
                <a:sym typeface="Lucida Console"/>
              </a:rPr>
              <a:t>true</a:t>
            </a:r>
            <a:endParaRPr sz="2000"/>
          </a:p>
          <a:p>
            <a:pPr marL="490855" lvl="1" indent="-211454">
              <a:spcBef>
                <a:spcPts val="500"/>
              </a:spcBef>
              <a:buFont typeface="Wingdings"/>
              <a:defRPr sz="1800"/>
            </a:pPr>
            <a:r>
              <a:rPr>
                <a:latin typeface="Lucida Console"/>
                <a:ea typeface="Lucida Console"/>
                <a:cs typeface="Lucida Console"/>
                <a:sym typeface="Lucida Console"/>
              </a:rPr>
              <a:t>false</a:t>
            </a:r>
          </a:p>
        </p:txBody>
      </p:sp>
      <p:sp>
        <p:nvSpPr>
          <p:cNvPr id="237" name="Shape 237"/>
          <p:cNvSpPr/>
          <p:nvPr/>
        </p:nvSpPr>
        <p:spPr>
          <a:xfrm>
            <a:off x="685800" y="3581400"/>
            <a:ext cx="7467600" cy="508000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 b="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int number = −5;</a:t>
            </a:r>
            <a:endParaRPr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boolean isPositive = (number &gt; 0); 	</a:t>
            </a:r>
            <a:r>
              <a:rPr b="1">
                <a:solidFill>
                  <a:srgbClr val="008040"/>
                </a:solidFill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3600" b="1"/>
              <a:t>Java Comparison Operators</a:t>
            </a:r>
          </a:p>
        </p:txBody>
      </p:sp>
      <p:pic>
        <p:nvPicPr>
          <p:cNvPr id="240" name="image17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93020" y="1905000"/>
            <a:ext cx="8978901" cy="381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Shape 241"/>
          <p:cNvSpPr/>
          <p:nvPr/>
        </p:nvSpPr>
        <p:spPr>
          <a:xfrm>
            <a:off x="1447800" y="6600021"/>
            <a:ext cx="5791200" cy="23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 b="0">
                <a:solidFill>
                  <a:srgbClr val="A6A6A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A6A6A6"/>
                </a:solidFill>
              </a:rPr>
              <a:t>Figure from “Java - An Introduction to Problem Solving and Programming, Walter Savitch, Pearson, 2012”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3600" b="1"/>
              <a:t>What is Java?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305800" cy="543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38666" lvl="0" indent="-338666">
              <a:defRPr sz="1800"/>
            </a:pPr>
            <a:r>
              <a:rPr sz="2400" i="1"/>
              <a:t>Informal. Brewed </a:t>
            </a:r>
            <a:r>
              <a:rPr sz="2400" b="1" i="1"/>
              <a:t>coffee</a:t>
            </a:r>
            <a:r>
              <a:rPr sz="2400" i="1"/>
              <a:t>. </a:t>
            </a:r>
          </a:p>
        </p:txBody>
      </p:sp>
      <p:pic>
        <p:nvPicPr>
          <p:cNvPr id="116" name="image5.jpe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907876" y="2106720"/>
            <a:ext cx="5856896" cy="36605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3600" b="1"/>
              <a:t>Java Logical Operators</a:t>
            </a:r>
          </a:p>
        </p:txBody>
      </p:sp>
      <p:pic>
        <p:nvPicPr>
          <p:cNvPr id="244" name="image18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457200" y="2565400"/>
            <a:ext cx="8229600" cy="1727200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hape 245"/>
          <p:cNvSpPr/>
          <p:nvPr/>
        </p:nvSpPr>
        <p:spPr>
          <a:xfrm>
            <a:off x="1447800" y="6600021"/>
            <a:ext cx="5791200" cy="23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 b="0">
                <a:solidFill>
                  <a:srgbClr val="A6A6A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A6A6A6"/>
                </a:solidFill>
              </a:rPr>
              <a:t>Figure from “Java - An Introduction to Problem Solving and Programming, Walter Savitch, Pearson, 2012”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3600" b="1"/>
              <a:t>Flow of Control</a:t>
            </a:r>
          </a:p>
        </p:txBody>
      </p:sp>
      <p:sp>
        <p:nvSpPr>
          <p:cNvPr id="248" name="Shape 248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305800" cy="543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38666" lvl="0" indent="-338666">
              <a:defRPr sz="1800"/>
            </a:pPr>
            <a:r>
              <a:rPr sz="2400" i="1" dirty="0">
                <a:latin typeface="+mj-lt"/>
                <a:ea typeface="Calibri body"/>
                <a:cs typeface="Calibri body"/>
                <a:sym typeface="Calibri body"/>
              </a:rPr>
              <a:t>Flow of control</a:t>
            </a: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 is the order in which a program performs actions.</a:t>
            </a:r>
            <a:br>
              <a:rPr sz="2400" dirty="0">
                <a:latin typeface="+mj-lt"/>
                <a:ea typeface="Calibri body"/>
                <a:cs typeface="Calibri body"/>
                <a:sym typeface="Calibri body"/>
              </a:rPr>
            </a:br>
            <a:endParaRPr dirty="0">
              <a:latin typeface="+mj-lt"/>
              <a:ea typeface="Calibri body"/>
              <a:cs typeface="Calibri body"/>
              <a:sym typeface="Calibri body"/>
            </a:endParaRPr>
          </a:p>
          <a:p>
            <a:pPr marL="338666" lvl="0" indent="-338666">
              <a:defRPr sz="1800"/>
            </a:pP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A</a:t>
            </a:r>
            <a:r>
              <a:rPr sz="2400" i="1" dirty="0">
                <a:latin typeface="+mj-lt"/>
                <a:ea typeface="Calibri body"/>
                <a:cs typeface="Calibri body"/>
                <a:sym typeface="Calibri body"/>
              </a:rPr>
              <a:t> branching statement </a:t>
            </a: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chooses between two or more possible actions.</a:t>
            </a:r>
            <a:endParaRPr dirty="0">
              <a:latin typeface="+mj-lt"/>
              <a:ea typeface="Calibri body"/>
              <a:cs typeface="Calibri body"/>
              <a:sym typeface="Calibri body"/>
            </a:endParaRPr>
          </a:p>
          <a:p>
            <a:pPr marL="540455" lvl="1" indent="-261055">
              <a:spcBef>
                <a:spcPts val="500"/>
              </a:spcBef>
              <a:buFont typeface="Wingdings"/>
              <a:defRPr sz="1800"/>
            </a:pPr>
            <a:r>
              <a:rPr sz="2000" dirty="0">
                <a:latin typeface="+mj-lt"/>
                <a:ea typeface="Calibri body"/>
                <a:cs typeface="Calibri body"/>
                <a:sym typeface="Calibri body"/>
              </a:rPr>
              <a:t>If-else, switch statements</a:t>
            </a:r>
            <a:br>
              <a:rPr sz="2000" dirty="0">
                <a:latin typeface="+mj-lt"/>
                <a:ea typeface="Calibri body"/>
                <a:cs typeface="Calibri body"/>
                <a:sym typeface="Calibri body"/>
              </a:rPr>
            </a:br>
            <a:endParaRPr sz="2000" dirty="0">
              <a:latin typeface="+mj-lt"/>
              <a:ea typeface="Calibri body"/>
              <a:cs typeface="Calibri body"/>
              <a:sym typeface="Calibri body"/>
            </a:endParaRPr>
          </a:p>
          <a:p>
            <a:pPr marL="338666" lvl="0" indent="-338666">
              <a:defRPr sz="1800"/>
            </a:pP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A </a:t>
            </a:r>
            <a:r>
              <a:rPr sz="2400" i="1" dirty="0">
                <a:latin typeface="+mj-lt"/>
                <a:ea typeface="Calibri body"/>
                <a:cs typeface="Calibri body"/>
                <a:sym typeface="Calibri body"/>
              </a:rPr>
              <a:t>loop statement</a:t>
            </a: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 repeats an action until a stopping condition occurs.</a:t>
            </a:r>
            <a:endParaRPr dirty="0">
              <a:latin typeface="+mj-lt"/>
              <a:ea typeface="Calibri body"/>
              <a:cs typeface="Calibri body"/>
              <a:sym typeface="Calibri body"/>
            </a:endParaRPr>
          </a:p>
          <a:p>
            <a:pPr marL="540455" lvl="1" indent="-261055">
              <a:spcBef>
                <a:spcPts val="500"/>
              </a:spcBef>
              <a:buFont typeface="Wingdings"/>
              <a:defRPr sz="1800"/>
            </a:pPr>
            <a:r>
              <a:rPr sz="2000" dirty="0">
                <a:latin typeface="+mj-lt"/>
                <a:ea typeface="Calibri body"/>
                <a:cs typeface="Calibri body"/>
                <a:sym typeface="Calibri body"/>
              </a:rPr>
              <a:t>For, while, do-while loops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3600" b="1"/>
              <a:t>Basic if Statement</a:t>
            </a:r>
          </a:p>
        </p:txBody>
      </p:sp>
      <p:sp>
        <p:nvSpPr>
          <p:cNvPr id="251" name="Shape 251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305800" cy="543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57200" lvl="0" indent="-457200">
              <a:defRPr sz="1800"/>
            </a:pPr>
            <a:r>
              <a:rPr sz="2400" dirty="0"/>
              <a:t>Syntax</a:t>
            </a:r>
          </a:p>
          <a:p>
            <a:pPr marL="342900" lvl="0" indent="-342900">
              <a:buSzTx/>
              <a:buNone/>
              <a:defRPr sz="1800"/>
            </a:pPr>
            <a:r>
              <a:rPr sz="2400" dirty="0">
                <a:latin typeface="Lucida Console"/>
                <a:ea typeface="Lucida Console"/>
                <a:cs typeface="Lucida Console"/>
                <a:sym typeface="Lucida Console"/>
              </a:rPr>
              <a:t>		</a:t>
            </a: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sz="2000" b="1" i="1" dirty="0"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)    </a:t>
            </a:r>
          </a:p>
          <a:p>
            <a:pPr marL="342900" lvl="0" indent="-342900">
              <a:buSzTx/>
              <a:buNone/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sz="2000" b="1" i="1" dirty="0">
                <a:latin typeface="Courier New"/>
                <a:ea typeface="Courier New"/>
                <a:cs typeface="Courier New"/>
                <a:sym typeface="Courier New"/>
              </a:rPr>
              <a:t>Action </a:t>
            </a:r>
          </a:p>
          <a:p>
            <a:pPr marL="342900" lvl="0" indent="-342900">
              <a:buSzTx/>
              <a:buNone/>
              <a:defRPr sz="1800"/>
            </a:pPr>
            <a:endParaRPr dirty="0">
              <a:latin typeface="Lucida Console"/>
              <a:ea typeface="Lucida Console"/>
              <a:cs typeface="Lucida Console"/>
              <a:sym typeface="Lucida Console"/>
            </a:endParaRPr>
          </a:p>
          <a:p>
            <a:pPr marL="457200" lvl="0" indent="-457200">
              <a:defRPr sz="1800"/>
            </a:pPr>
            <a:r>
              <a:rPr sz="2400" dirty="0"/>
              <a:t>If the </a:t>
            </a:r>
            <a:r>
              <a:rPr sz="2400" i="1" dirty="0"/>
              <a:t>Expression</a:t>
            </a:r>
            <a:r>
              <a:rPr sz="2400" dirty="0"/>
              <a:t> is true then execute </a:t>
            </a:r>
            <a:r>
              <a:rPr sz="2400" i="1" dirty="0"/>
              <a:t>Action</a:t>
            </a:r>
            <a:endParaRPr i="1" dirty="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457200">
              <a:defRPr sz="1800"/>
            </a:pPr>
            <a:r>
              <a:rPr sz="2400" i="1" dirty="0"/>
              <a:t>Action</a:t>
            </a:r>
            <a:r>
              <a:rPr sz="2400" dirty="0"/>
              <a:t> is either a single statement or a group of statements within braces</a:t>
            </a:r>
          </a:p>
        </p:txBody>
      </p:sp>
      <p:sp>
        <p:nvSpPr>
          <p:cNvPr id="252" name="Shape 252"/>
          <p:cNvSpPr/>
          <p:nvPr/>
        </p:nvSpPr>
        <p:spPr>
          <a:xfrm>
            <a:off x="685800" y="4648200"/>
            <a:ext cx="7467600" cy="1502719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lnSpc>
                <a:spcPct val="90000"/>
              </a:lnSpc>
              <a:defRPr sz="1800" b="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if (value2 &lt; value1) {	</a:t>
            </a:r>
            <a:r>
              <a:rPr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Rearrange numbers so </a:t>
            </a:r>
            <a:endParaRPr dirty="0">
              <a:solidFill>
                <a:srgbClr val="008000"/>
              </a:solidFill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lnSpc>
                <a:spcPct val="90000"/>
              </a:lnSpc>
              <a:defRPr sz="1800" b="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= value1;	</a:t>
            </a:r>
            <a:r>
              <a:rPr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value2 variable should </a:t>
            </a:r>
            <a:endParaRPr dirty="0">
              <a:solidFill>
                <a:srgbClr val="008000"/>
              </a:solidFill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lnSpc>
                <a:spcPct val="90000"/>
              </a:lnSpc>
              <a:defRPr sz="1800" b="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	value1 = value2;	</a:t>
            </a:r>
            <a:r>
              <a:rPr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hold the bigger value</a:t>
            </a:r>
            <a:endParaRPr dirty="0">
              <a:solidFill>
                <a:srgbClr val="008000"/>
              </a:solidFill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lnSpc>
                <a:spcPct val="90000"/>
              </a:lnSpc>
              <a:defRPr sz="1800" b="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	value2 = 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;	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lnSpc>
                <a:spcPct val="90000"/>
              </a:lnSpc>
              <a:defRPr sz="1800" b="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}	</a:t>
            </a:r>
            <a:endParaRPr lang="tr-TR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lnSpc>
                <a:spcPct val="90000"/>
              </a:lnSpc>
              <a:defRPr sz="1800" b="0"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3600" b="1" dirty="0"/>
              <a:t>if-else Statement</a:t>
            </a:r>
          </a:p>
        </p:txBody>
      </p:sp>
      <p:sp>
        <p:nvSpPr>
          <p:cNvPr id="255" name="Shape 255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305800" cy="543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57200" lvl="0" indent="-457200">
              <a:defRPr sz="1800"/>
            </a:pPr>
            <a:r>
              <a:rPr sz="2400"/>
              <a:t>Syntax</a:t>
            </a:r>
          </a:p>
          <a:p>
            <a:pPr marL="342900" lvl="0" indent="-342900">
              <a:buSzTx/>
              <a:buNone/>
              <a:defRPr sz="1800"/>
            </a:pPr>
            <a:r>
              <a:rPr sz="800"/>
              <a:t>	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if (</a:t>
            </a:r>
            <a:r>
              <a:rPr b="1" i="1"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lvl="0" indent="-342900">
              <a:buSzTx/>
              <a:buNone/>
              <a:defRPr sz="18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	   </a:t>
            </a:r>
            <a:r>
              <a:rPr b="1" i="1">
                <a:latin typeface="Courier New"/>
                <a:ea typeface="Courier New"/>
                <a:cs typeface="Courier New"/>
                <a:sym typeface="Courier New"/>
              </a:rPr>
              <a:t>Action1</a:t>
            </a:r>
            <a:r>
              <a:rPr b="1" baseline="-25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342900" lvl="0" indent="-342900">
              <a:buSzTx/>
              <a:buNone/>
              <a:defRPr sz="18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	else</a:t>
            </a:r>
            <a:br>
              <a:rPr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   </a:t>
            </a:r>
            <a:r>
              <a:rPr b="1" i="1">
                <a:latin typeface="Courier New"/>
                <a:ea typeface="Courier New"/>
                <a:cs typeface="Courier New"/>
                <a:sym typeface="Courier New"/>
              </a:rPr>
              <a:t>Action2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457200" lvl="0" indent="-457200">
              <a:defRPr sz="1800"/>
            </a:pPr>
            <a:r>
              <a:rPr sz="2400"/>
              <a:t>If </a:t>
            </a:r>
            <a:r>
              <a:rPr sz="2400" i="1"/>
              <a:t>Expression</a:t>
            </a:r>
            <a:r>
              <a:rPr sz="2400"/>
              <a:t> is true then execute </a:t>
            </a:r>
            <a:r>
              <a:rPr sz="2400" i="1"/>
              <a:t>Action1 </a:t>
            </a:r>
            <a:r>
              <a:rPr sz="2400"/>
              <a:t>otherwise execute </a:t>
            </a:r>
            <a:r>
              <a:rPr sz="2400" i="1"/>
              <a:t>Action2</a:t>
            </a:r>
            <a:endParaRPr sz="800"/>
          </a:p>
          <a:p>
            <a:pPr marL="457200" lvl="0" indent="-457200">
              <a:defRPr sz="1800"/>
            </a:pPr>
            <a:r>
              <a:rPr sz="2400"/>
              <a:t>The actions are either a single statement or a list of statements within braces</a:t>
            </a:r>
          </a:p>
        </p:txBody>
      </p:sp>
      <p:sp>
        <p:nvSpPr>
          <p:cNvPr id="256" name="Shape 256"/>
          <p:cNvSpPr/>
          <p:nvPr/>
        </p:nvSpPr>
        <p:spPr>
          <a:xfrm>
            <a:off x="944414" y="4812148"/>
            <a:ext cx="7467600" cy="1745093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lnSpc>
                <a:spcPct val="90000"/>
              </a:lnSpc>
              <a:defRPr sz="1800" b="0"/>
            </a:pP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maximum;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lnSpc>
                <a:spcPct val="90000"/>
              </a:lnSpc>
              <a:defRPr sz="1800" b="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if (value1 &lt; value2) {   </a:t>
            </a:r>
            <a:r>
              <a:rPr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is value2 larger?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lnSpc>
                <a:spcPct val="90000"/>
              </a:lnSpc>
              <a:defRPr sz="1800" b="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  maximum = value2;     </a:t>
            </a:r>
            <a:r>
              <a:rPr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yes: value2 is larger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lnSpc>
                <a:spcPct val="90000"/>
              </a:lnSpc>
              <a:defRPr sz="1800" b="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lnSpc>
                <a:spcPct val="90000"/>
              </a:lnSpc>
              <a:defRPr sz="1800" b="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else { 		     </a:t>
            </a:r>
            <a:r>
              <a:rPr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(value1 &gt;= value2)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lnSpc>
                <a:spcPct val="90000"/>
              </a:lnSpc>
              <a:defRPr sz="1800" b="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  maximum = value1;     </a:t>
            </a:r>
            <a:r>
              <a:rPr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no: value2 is not </a:t>
            </a:r>
            <a:r>
              <a:rPr b="1" dirty="0" smtClean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larger</a:t>
            </a:r>
            <a:endParaRPr lang="tr-TR" b="1" dirty="0" smtClean="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lnSpc>
                <a:spcPct val="90000"/>
              </a:lnSpc>
              <a:defRPr sz="1800" b="0"/>
            </a:pPr>
            <a:r>
              <a:rPr b="1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tr-TR" b="1" dirty="0" smtClean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3600" b="1" dirty="0" smtClean="0"/>
              <a:t>if-else Statement</a:t>
            </a:r>
            <a:endParaRPr sz="3600" b="1" dirty="0"/>
          </a:p>
        </p:txBody>
      </p:sp>
      <p:sp>
        <p:nvSpPr>
          <p:cNvPr id="259" name="Shape 259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305800" cy="54356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38666" indent="-338666"/>
          </a:lstStyle>
          <a:p>
            <a:pPr lvl="0">
              <a:defRPr sz="1800"/>
            </a:pPr>
            <a:r>
              <a:rPr sz="2400"/>
              <a:t>If statements can be nested (also called as multi-way, multi-branch if statement)</a:t>
            </a:r>
          </a:p>
        </p:txBody>
      </p:sp>
      <p:sp>
        <p:nvSpPr>
          <p:cNvPr id="260" name="Shape 260"/>
          <p:cNvSpPr/>
          <p:nvPr/>
        </p:nvSpPr>
        <p:spPr>
          <a:xfrm>
            <a:off x="761999" y="2210552"/>
            <a:ext cx="7633841" cy="2996205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lnSpc>
                <a:spcPct val="90000"/>
              </a:lnSpc>
              <a:defRPr sz="1800" b="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if (a == ‘0’)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lnSpc>
                <a:spcPct val="90000"/>
              </a:lnSpc>
              <a:defRPr sz="1800" b="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	System.out.println (“zero”);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lnSpc>
                <a:spcPct val="90000"/>
              </a:lnSpc>
              <a:defRPr sz="1800" b="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else if (a == ‘1’)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lnSpc>
                <a:spcPct val="90000"/>
              </a:lnSpc>
              <a:defRPr sz="1800" b="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	System.out.println (“one”);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lnSpc>
                <a:spcPct val="90000"/>
              </a:lnSpc>
              <a:defRPr sz="1800" b="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else if (a == ‘2’)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lnSpc>
                <a:spcPct val="90000"/>
              </a:lnSpc>
              <a:defRPr sz="1800" b="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	System.out.println (“two”);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lnSpc>
                <a:spcPct val="90000"/>
              </a:lnSpc>
              <a:defRPr sz="1800" b="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else if (a == ‘3’)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lnSpc>
                <a:spcPct val="90000"/>
              </a:lnSpc>
              <a:defRPr sz="1800" b="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	System.out.println (“three”);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lnSpc>
                <a:spcPct val="90000"/>
              </a:lnSpc>
              <a:defRPr sz="1800" b="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else if (a == ‘4’)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lnSpc>
                <a:spcPct val="90000"/>
              </a:lnSpc>
              <a:defRPr sz="1800" b="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	System.out.println (“four”);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lnSpc>
                <a:spcPct val="90000"/>
              </a:lnSpc>
              <a:defRPr sz="1800" b="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lnSpc>
                <a:spcPct val="90000"/>
              </a:lnSpc>
              <a:defRPr sz="1800" b="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	System.out.println (“five+”);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3600" b="1"/>
              <a:t>Switch Statement</a:t>
            </a:r>
          </a:p>
        </p:txBody>
      </p:sp>
      <p:sp>
        <p:nvSpPr>
          <p:cNvPr id="263" name="Shape 26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305800" cy="543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38666" lvl="0" indent="-338666">
              <a:defRPr sz="1800"/>
            </a:pP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Switch statement can be used instead of multi-way if statement.</a:t>
            </a:r>
            <a:endParaRPr dirty="0">
              <a:latin typeface="+mj-lt"/>
              <a:ea typeface="Calibri body"/>
              <a:cs typeface="Calibri body"/>
              <a:sym typeface="Calibri body"/>
            </a:endParaRPr>
          </a:p>
          <a:p>
            <a:pPr marL="338666" lvl="0" indent="-338666">
              <a:defRPr sz="1800"/>
            </a:pP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Syntax</a:t>
            </a:r>
            <a:br>
              <a:rPr sz="2400" dirty="0">
                <a:latin typeface="+mj-lt"/>
                <a:ea typeface="Calibri body"/>
                <a:cs typeface="Calibri body"/>
                <a:sym typeface="Calibri body"/>
              </a:rPr>
            </a:br>
            <a:r>
              <a:rPr b="1" dirty="0">
                <a:latin typeface="+mj-lt"/>
                <a:ea typeface="Courier New"/>
                <a:cs typeface="Courier New"/>
                <a:sym typeface="Courier New"/>
              </a:rPr>
              <a:t>	switch(</a:t>
            </a:r>
            <a:r>
              <a:rPr b="1" dirty="0" err="1">
                <a:latin typeface="+mj-lt"/>
                <a:ea typeface="Courier New"/>
                <a:cs typeface="Courier New"/>
                <a:sym typeface="Courier New"/>
              </a:rPr>
              <a:t>controlling_expression</a:t>
            </a:r>
            <a:r>
              <a:rPr b="1" dirty="0">
                <a:latin typeface="+mj-lt"/>
                <a:ea typeface="Courier New"/>
                <a:cs typeface="Courier New"/>
                <a:sym typeface="Courier New"/>
              </a:rPr>
              <a:t>) {</a:t>
            </a:r>
            <a:br>
              <a:rPr b="1" dirty="0">
                <a:latin typeface="+mj-lt"/>
                <a:ea typeface="Courier New"/>
                <a:cs typeface="Courier New"/>
                <a:sym typeface="Courier New"/>
              </a:rPr>
            </a:br>
            <a:r>
              <a:rPr b="1" dirty="0">
                <a:latin typeface="+mj-lt"/>
                <a:ea typeface="Courier New"/>
                <a:cs typeface="Courier New"/>
                <a:sym typeface="Courier New"/>
              </a:rPr>
              <a:t>		case expression1:</a:t>
            </a:r>
            <a:br>
              <a:rPr b="1" dirty="0">
                <a:latin typeface="+mj-lt"/>
                <a:ea typeface="Courier New"/>
                <a:cs typeface="Courier New"/>
                <a:sym typeface="Courier New"/>
              </a:rPr>
            </a:br>
            <a:r>
              <a:rPr b="1" dirty="0">
                <a:latin typeface="+mj-lt"/>
                <a:ea typeface="Courier New"/>
                <a:cs typeface="Courier New"/>
                <a:sym typeface="Courier New"/>
              </a:rPr>
              <a:t>			action1;</a:t>
            </a:r>
            <a:br>
              <a:rPr b="1" dirty="0">
                <a:latin typeface="+mj-lt"/>
                <a:ea typeface="Courier New"/>
                <a:cs typeface="Courier New"/>
                <a:sym typeface="Courier New"/>
              </a:rPr>
            </a:br>
            <a:r>
              <a:rPr b="1" dirty="0">
                <a:latin typeface="+mj-lt"/>
                <a:ea typeface="Courier New"/>
                <a:cs typeface="Courier New"/>
                <a:sym typeface="Courier New"/>
              </a:rPr>
              <a:t>			break;</a:t>
            </a:r>
            <a:br>
              <a:rPr b="1" dirty="0">
                <a:latin typeface="+mj-lt"/>
                <a:ea typeface="Courier New"/>
                <a:cs typeface="Courier New"/>
                <a:sym typeface="Courier New"/>
              </a:rPr>
            </a:br>
            <a:r>
              <a:rPr b="1" dirty="0">
                <a:latin typeface="+mj-lt"/>
                <a:ea typeface="Courier New"/>
                <a:cs typeface="Courier New"/>
                <a:sym typeface="Courier New"/>
              </a:rPr>
              <a:t>		case expression2:</a:t>
            </a:r>
            <a:br>
              <a:rPr b="1" dirty="0">
                <a:latin typeface="+mj-lt"/>
                <a:ea typeface="Courier New"/>
                <a:cs typeface="Courier New"/>
                <a:sym typeface="Courier New"/>
              </a:rPr>
            </a:br>
            <a:r>
              <a:rPr b="1" dirty="0">
                <a:latin typeface="+mj-lt"/>
                <a:ea typeface="Courier New"/>
                <a:cs typeface="Courier New"/>
                <a:sym typeface="Courier New"/>
              </a:rPr>
              <a:t>			action2;</a:t>
            </a:r>
            <a:br>
              <a:rPr b="1" dirty="0">
                <a:latin typeface="+mj-lt"/>
                <a:ea typeface="Courier New"/>
                <a:cs typeface="Courier New"/>
                <a:sym typeface="Courier New"/>
              </a:rPr>
            </a:br>
            <a:r>
              <a:rPr b="1" dirty="0">
                <a:latin typeface="+mj-lt"/>
                <a:ea typeface="Courier New"/>
                <a:cs typeface="Courier New"/>
                <a:sym typeface="Courier New"/>
              </a:rPr>
              <a:t>			break;</a:t>
            </a:r>
            <a:br>
              <a:rPr b="1" dirty="0">
                <a:latin typeface="+mj-lt"/>
                <a:ea typeface="Courier New"/>
                <a:cs typeface="Courier New"/>
                <a:sym typeface="Courier New"/>
              </a:rPr>
            </a:br>
            <a:r>
              <a:rPr b="1" dirty="0">
                <a:latin typeface="+mj-lt"/>
                <a:ea typeface="Courier New"/>
                <a:cs typeface="Courier New"/>
                <a:sym typeface="Courier New"/>
              </a:rPr>
              <a:t>		…</a:t>
            </a:r>
            <a:br>
              <a:rPr b="1" dirty="0">
                <a:latin typeface="+mj-lt"/>
                <a:ea typeface="Courier New"/>
                <a:cs typeface="Courier New"/>
                <a:sym typeface="Courier New"/>
              </a:rPr>
            </a:br>
            <a:r>
              <a:rPr b="1" dirty="0">
                <a:latin typeface="+mj-lt"/>
                <a:ea typeface="Courier New"/>
                <a:cs typeface="Courier New"/>
                <a:sym typeface="Courier New"/>
              </a:rPr>
              <a:t>		default:</a:t>
            </a:r>
            <a:br>
              <a:rPr b="1" dirty="0">
                <a:latin typeface="+mj-lt"/>
                <a:ea typeface="Courier New"/>
                <a:cs typeface="Courier New"/>
                <a:sym typeface="Courier New"/>
              </a:rPr>
            </a:br>
            <a:r>
              <a:rPr b="1" dirty="0">
                <a:latin typeface="+mj-lt"/>
                <a:ea typeface="Courier New"/>
                <a:cs typeface="Courier New"/>
                <a:sym typeface="Courier New"/>
              </a:rPr>
              <a:t>			</a:t>
            </a:r>
            <a:r>
              <a:rPr b="1" dirty="0" err="1">
                <a:latin typeface="+mj-lt"/>
                <a:ea typeface="Courier New"/>
                <a:cs typeface="Courier New"/>
                <a:sym typeface="Courier New"/>
              </a:rPr>
              <a:t>actionN</a:t>
            </a:r>
            <a:r>
              <a:rPr b="1" dirty="0">
                <a:latin typeface="+mj-lt"/>
                <a:ea typeface="Courier New"/>
                <a:cs typeface="Courier New"/>
                <a:sym typeface="Courier New"/>
              </a:rPr>
              <a:t>;</a:t>
            </a:r>
            <a:br>
              <a:rPr b="1" dirty="0">
                <a:latin typeface="+mj-lt"/>
                <a:ea typeface="Courier New"/>
                <a:cs typeface="Courier New"/>
                <a:sym typeface="Courier New"/>
              </a:rPr>
            </a:br>
            <a:r>
              <a:rPr b="1" dirty="0">
                <a:latin typeface="+mj-lt"/>
                <a:ea typeface="Courier New"/>
                <a:cs typeface="Courier New"/>
                <a:sym typeface="Courier New"/>
              </a:rPr>
              <a:t>	}</a:t>
            </a:r>
            <a:br>
              <a:rPr b="1" dirty="0">
                <a:latin typeface="+mj-lt"/>
                <a:ea typeface="Courier New"/>
                <a:cs typeface="Courier New"/>
                <a:sym typeface="Courier New"/>
              </a:rPr>
            </a:br>
            <a:endParaRPr b="1" dirty="0">
              <a:latin typeface="+mj-lt"/>
              <a:ea typeface="Courier New"/>
              <a:cs typeface="Courier New"/>
              <a:sym typeface="Courier New"/>
            </a:endParaRPr>
          </a:p>
          <a:p>
            <a:pPr marL="338666" lvl="0" indent="-338666">
              <a:defRPr sz="1800"/>
            </a:pP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Every case ends with </a:t>
            </a:r>
            <a:r>
              <a:rPr sz="2400" i="1" dirty="0">
                <a:latin typeface="+mj-lt"/>
                <a:ea typeface="Calibri body"/>
                <a:cs typeface="Calibri body"/>
                <a:sym typeface="Calibri body"/>
              </a:rPr>
              <a:t>break</a:t>
            </a: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 statement.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3600" b="1"/>
              <a:t>Switch Statement</a:t>
            </a:r>
          </a:p>
        </p:txBody>
      </p:sp>
      <p:sp>
        <p:nvSpPr>
          <p:cNvPr id="266" name="Shape 266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305800" cy="54356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38666" indent="-338666"/>
          </a:lstStyle>
          <a:p>
            <a:pPr lvl="0">
              <a:defRPr sz="1800"/>
            </a:pPr>
            <a:r>
              <a:rPr sz="2400" dirty="0"/>
              <a:t>Switch statements are more readable than nested if statements</a:t>
            </a:r>
          </a:p>
        </p:txBody>
      </p:sp>
      <p:sp>
        <p:nvSpPr>
          <p:cNvPr id="267" name="Shape 267"/>
          <p:cNvSpPr/>
          <p:nvPr/>
        </p:nvSpPr>
        <p:spPr>
          <a:xfrm>
            <a:off x="762000" y="1981200"/>
            <a:ext cx="7467600" cy="4217053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469900" lvl="0" indent="-469900" algn="just">
              <a:lnSpc>
                <a:spcPct val="90000"/>
              </a:lnSpc>
              <a:spcBef>
                <a:spcPts val="400"/>
              </a:spcBef>
              <a:defRPr sz="1800" b="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switch (a) {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marL="469900" lvl="0" indent="-469900" algn="just">
              <a:lnSpc>
                <a:spcPct val="90000"/>
              </a:lnSpc>
              <a:spcBef>
                <a:spcPts val="400"/>
              </a:spcBef>
              <a:defRPr sz="1800" b="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	case ‘0’: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marL="469900" lvl="0" indent="-469900" algn="just">
              <a:lnSpc>
                <a:spcPct val="90000"/>
              </a:lnSpc>
              <a:spcBef>
                <a:spcPts val="400"/>
              </a:spcBef>
              <a:defRPr sz="1800" b="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		System.out.println (“zero”); break;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marL="469900" lvl="0" indent="-469900" algn="just">
              <a:lnSpc>
                <a:spcPct val="90000"/>
              </a:lnSpc>
              <a:spcBef>
                <a:spcPts val="400"/>
              </a:spcBef>
              <a:defRPr sz="1800" b="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	case ‘1’: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marL="469900" lvl="0" indent="-469900" algn="just">
              <a:lnSpc>
                <a:spcPct val="90000"/>
              </a:lnSpc>
              <a:spcBef>
                <a:spcPts val="400"/>
              </a:spcBef>
              <a:defRPr sz="1800" b="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		System.out.println (“one”); break;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marL="469900" lvl="0" indent="-469900" algn="just">
              <a:lnSpc>
                <a:spcPct val="90000"/>
              </a:lnSpc>
              <a:spcBef>
                <a:spcPts val="400"/>
              </a:spcBef>
              <a:defRPr sz="1800" b="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	case ‘2’: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marL="469900" lvl="0" indent="-469900" algn="just">
              <a:lnSpc>
                <a:spcPct val="90000"/>
              </a:lnSpc>
              <a:spcBef>
                <a:spcPts val="400"/>
              </a:spcBef>
              <a:defRPr sz="1800" b="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		System.out.println (“two”); break;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marL="469900" lvl="0" indent="-469900" algn="just">
              <a:lnSpc>
                <a:spcPct val="90000"/>
              </a:lnSpc>
              <a:spcBef>
                <a:spcPts val="400"/>
              </a:spcBef>
              <a:defRPr sz="1800" b="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	case ‘3’: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marL="469900" lvl="0" indent="-469900" algn="just">
              <a:spcBef>
                <a:spcPts val="400"/>
              </a:spcBef>
              <a:defRPr sz="1800" b="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		System.out.println (“three”); break;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marL="469900" lvl="0" indent="-469900" algn="just">
              <a:lnSpc>
                <a:spcPct val="90000"/>
              </a:lnSpc>
              <a:spcBef>
                <a:spcPts val="400"/>
              </a:spcBef>
              <a:defRPr sz="1800" b="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	case ‘4’: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marL="469900" lvl="0" indent="-469900" algn="just">
              <a:spcBef>
                <a:spcPts val="400"/>
              </a:spcBef>
              <a:defRPr sz="1800" b="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		System.out.println (“four”); break;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marL="469900" lvl="0" indent="-469900" algn="just">
              <a:lnSpc>
                <a:spcPct val="90000"/>
              </a:lnSpc>
              <a:spcBef>
                <a:spcPts val="400"/>
              </a:spcBef>
              <a:defRPr sz="1800" b="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	default: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marL="469900" lvl="0" indent="-469900" algn="just">
              <a:lnSpc>
                <a:spcPct val="90000"/>
              </a:lnSpc>
              <a:spcBef>
                <a:spcPts val="400"/>
              </a:spcBef>
              <a:defRPr sz="1800" b="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		System.out.println (“five+”); break</a:t>
            </a:r>
            <a:r>
              <a:rPr b="1" dirty="0" smtClean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marL="469900" lvl="0" indent="-469900" algn="just">
              <a:lnSpc>
                <a:spcPct val="90000"/>
              </a:lnSpc>
              <a:spcBef>
                <a:spcPts val="400"/>
              </a:spcBef>
              <a:defRPr sz="1800" b="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3600" b="1"/>
              <a:t>The Conditional (Ternary) Operator</a:t>
            </a:r>
          </a:p>
        </p:txBody>
      </p:sp>
      <p:sp>
        <p:nvSpPr>
          <p:cNvPr id="270" name="Shape 270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305800" cy="543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38666" lvl="0" indent="-338666"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sz="2400" b="1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sz="24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sz="2400" b="1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sz="2400">
                <a:latin typeface="Arial"/>
                <a:ea typeface="Arial"/>
                <a:cs typeface="Arial"/>
                <a:sym typeface="Arial"/>
              </a:rPr>
              <a:t> together are called the </a:t>
            </a:r>
            <a:r>
              <a:rPr sz="2400" i="1">
                <a:latin typeface="Arial"/>
                <a:ea typeface="Arial"/>
                <a:cs typeface="Arial"/>
                <a:sym typeface="Arial"/>
              </a:rPr>
              <a:t>conditional operator </a:t>
            </a:r>
            <a:r>
              <a:rPr sz="2400"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sz="2400" i="1">
                <a:latin typeface="Arial"/>
                <a:ea typeface="Arial"/>
                <a:cs typeface="Arial"/>
                <a:sym typeface="Arial"/>
              </a:rPr>
              <a:t>ternary operator.</a:t>
            </a:r>
            <a:br>
              <a:rPr sz="2400" i="1">
                <a:latin typeface="Arial"/>
                <a:ea typeface="Arial"/>
                <a:cs typeface="Arial"/>
                <a:sym typeface="Arial"/>
              </a:rPr>
            </a:br>
            <a:r>
              <a:rPr sz="2400" i="1">
                <a:latin typeface="Arial"/>
                <a:ea typeface="Arial"/>
                <a:cs typeface="Arial"/>
                <a:sym typeface="Arial"/>
              </a:rPr>
              <a:t/>
            </a:r>
            <a:br>
              <a:rPr sz="2400" i="1">
                <a:latin typeface="Arial"/>
                <a:ea typeface="Arial"/>
                <a:cs typeface="Arial"/>
                <a:sym typeface="Arial"/>
              </a:rPr>
            </a:br>
            <a:r>
              <a:rPr sz="2400" i="1">
                <a:latin typeface="Arial"/>
                <a:ea typeface="Arial"/>
                <a:cs typeface="Arial"/>
                <a:sym typeface="Arial"/>
              </a:rPr>
              <a:t/>
            </a:r>
            <a:br>
              <a:rPr sz="2400" i="1">
                <a:latin typeface="Arial"/>
                <a:ea typeface="Arial"/>
                <a:cs typeface="Arial"/>
                <a:sym typeface="Arial"/>
              </a:rPr>
            </a:br>
            <a:r>
              <a:rPr sz="2400" i="1">
                <a:latin typeface="Arial"/>
                <a:ea typeface="Arial"/>
                <a:cs typeface="Arial"/>
                <a:sym typeface="Arial"/>
              </a:rPr>
              <a:t/>
            </a:r>
            <a:br>
              <a:rPr sz="2400" i="1">
                <a:latin typeface="Arial"/>
                <a:ea typeface="Arial"/>
                <a:cs typeface="Arial"/>
                <a:sym typeface="Arial"/>
              </a:rPr>
            </a:br>
            <a:r>
              <a:rPr sz="2400" i="1">
                <a:latin typeface="Arial"/>
                <a:ea typeface="Arial"/>
                <a:cs typeface="Arial"/>
                <a:sym typeface="Arial"/>
              </a:rPr>
              <a:t/>
            </a:r>
            <a:br>
              <a:rPr sz="2400" i="1">
                <a:latin typeface="Arial"/>
                <a:ea typeface="Arial"/>
                <a:cs typeface="Arial"/>
                <a:sym typeface="Arial"/>
              </a:rPr>
            </a:br>
            <a:r>
              <a:rPr sz="2400" i="1">
                <a:latin typeface="Arial"/>
                <a:ea typeface="Arial"/>
                <a:cs typeface="Arial"/>
                <a:sym typeface="Arial"/>
              </a:rPr>
              <a:t/>
            </a:r>
            <a:br>
              <a:rPr sz="2400" i="1">
                <a:latin typeface="Arial"/>
                <a:ea typeface="Arial"/>
                <a:cs typeface="Arial"/>
                <a:sym typeface="Arial"/>
              </a:rPr>
            </a:br>
            <a:r>
              <a:rPr sz="2400" i="1">
                <a:latin typeface="Arial"/>
                <a:ea typeface="Arial"/>
                <a:cs typeface="Arial"/>
                <a:sym typeface="Arial"/>
              </a:rPr>
              <a:t/>
            </a:r>
            <a:br>
              <a:rPr sz="2400" i="1">
                <a:latin typeface="Arial"/>
                <a:ea typeface="Arial"/>
                <a:cs typeface="Arial"/>
                <a:sym typeface="Arial"/>
              </a:rPr>
            </a:br>
            <a:r>
              <a:rPr sz="2400">
                <a:latin typeface="Arial"/>
                <a:ea typeface="Arial"/>
                <a:cs typeface="Arial"/>
                <a:sym typeface="Arial"/>
              </a:rPr>
              <a:t>can be written as:</a:t>
            </a:r>
          </a:p>
        </p:txBody>
      </p:sp>
      <p:sp>
        <p:nvSpPr>
          <p:cNvPr id="271" name="Shape 271"/>
          <p:cNvSpPr/>
          <p:nvPr/>
        </p:nvSpPr>
        <p:spPr>
          <a:xfrm>
            <a:off x="762000" y="2362200"/>
            <a:ext cx="7467600" cy="1233170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469900" lvl="0" indent="-469900" algn="just">
              <a:lnSpc>
                <a:spcPct val="90000"/>
              </a:lnSpc>
              <a:spcBef>
                <a:spcPts val="400"/>
              </a:spcBef>
              <a:defRPr sz="1800" b="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if (n1 &gt; n2)</a:t>
            </a:r>
            <a:endParaRPr>
              <a:latin typeface="Calibri Bold"/>
              <a:ea typeface="Calibri Bold"/>
              <a:cs typeface="Calibri Bold"/>
              <a:sym typeface="Calibri Bold"/>
            </a:endParaRPr>
          </a:p>
          <a:p>
            <a:pPr marL="469900" lvl="0" indent="-469900" algn="just">
              <a:lnSpc>
                <a:spcPct val="90000"/>
              </a:lnSpc>
              <a:spcBef>
                <a:spcPts val="400"/>
              </a:spcBef>
              <a:defRPr sz="1800" b="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	max = n1;</a:t>
            </a:r>
            <a:endParaRPr>
              <a:latin typeface="Calibri Bold"/>
              <a:ea typeface="Calibri Bold"/>
              <a:cs typeface="Calibri Bold"/>
              <a:sym typeface="Calibri Bold"/>
            </a:endParaRPr>
          </a:p>
          <a:p>
            <a:pPr marL="469900" lvl="0" indent="-469900" algn="just">
              <a:lnSpc>
                <a:spcPct val="90000"/>
              </a:lnSpc>
              <a:spcBef>
                <a:spcPts val="400"/>
              </a:spcBef>
              <a:defRPr sz="1800" b="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>
              <a:latin typeface="Calibri Bold"/>
              <a:ea typeface="Calibri Bold"/>
              <a:cs typeface="Calibri Bold"/>
              <a:sym typeface="Calibri Bold"/>
            </a:endParaRPr>
          </a:p>
          <a:p>
            <a:pPr marL="469900" lvl="0" indent="-469900" algn="just">
              <a:lnSpc>
                <a:spcPct val="90000"/>
              </a:lnSpc>
              <a:spcBef>
                <a:spcPts val="400"/>
              </a:spcBef>
              <a:defRPr sz="1800" b="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	max = n2;</a:t>
            </a:r>
          </a:p>
        </p:txBody>
      </p:sp>
      <p:sp>
        <p:nvSpPr>
          <p:cNvPr id="272" name="Shape 272"/>
          <p:cNvSpPr/>
          <p:nvPr/>
        </p:nvSpPr>
        <p:spPr>
          <a:xfrm>
            <a:off x="762000" y="4883339"/>
            <a:ext cx="7467600" cy="292101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69900" indent="-469900" algn="just">
              <a:lnSpc>
                <a:spcPct val="90000"/>
              </a:lnSpc>
              <a:spcBef>
                <a:spcPts val="400"/>
              </a:spcBef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 b="0"/>
            </a:pPr>
            <a:r>
              <a:rPr sz="2000" b="1"/>
              <a:t>max = (n1 &gt; n2) ? n1 : n2;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3600" b="1"/>
              <a:t>for Loops</a:t>
            </a:r>
          </a:p>
        </p:txBody>
      </p:sp>
      <p:sp>
        <p:nvSpPr>
          <p:cNvPr id="275" name="Shape 275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305800" cy="543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38666" lvl="0" indent="-338666">
              <a:defRPr sz="1800"/>
            </a:pP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The for loop is a pretest loop statement. It has the following form.</a:t>
            </a:r>
            <a:br>
              <a:rPr sz="2400" dirty="0">
                <a:latin typeface="+mj-lt"/>
                <a:ea typeface="Calibri body"/>
                <a:cs typeface="Calibri body"/>
                <a:sym typeface="Calibri body"/>
              </a:rPr>
            </a:b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/>
            </a:r>
            <a:br>
              <a:rPr sz="2400" dirty="0">
                <a:latin typeface="+mj-lt"/>
                <a:ea typeface="Calibri body"/>
                <a:cs typeface="Calibri body"/>
                <a:sym typeface="Calibri body"/>
              </a:rPr>
            </a:br>
            <a:r>
              <a:rPr sz="2000" b="1" dirty="0">
                <a:solidFill>
                  <a:srgbClr val="FF2600"/>
                </a:solidFill>
                <a:latin typeface="+mj-lt"/>
                <a:ea typeface="Courier New"/>
                <a:cs typeface="Courier New"/>
                <a:sym typeface="Courier New"/>
              </a:rPr>
              <a:t>for (</a:t>
            </a:r>
            <a:r>
              <a:rPr sz="2000" b="1" i="1" dirty="0" err="1">
                <a:solidFill>
                  <a:srgbClr val="FF2600"/>
                </a:solidFill>
                <a:latin typeface="+mj-lt"/>
                <a:ea typeface="Courier New"/>
                <a:cs typeface="Courier New"/>
                <a:sym typeface="Courier New"/>
              </a:rPr>
              <a:t>initialisation</a:t>
            </a:r>
            <a:r>
              <a:rPr sz="2000" b="1" dirty="0">
                <a:solidFill>
                  <a:srgbClr val="FF2600"/>
                </a:solidFill>
                <a:latin typeface="+mj-lt"/>
                <a:ea typeface="Courier New"/>
                <a:cs typeface="Courier New"/>
                <a:sym typeface="Courier New"/>
              </a:rPr>
              <a:t>; </a:t>
            </a:r>
            <a:r>
              <a:rPr sz="2000" b="1" i="1" dirty="0" err="1">
                <a:solidFill>
                  <a:srgbClr val="FF2600"/>
                </a:solidFill>
                <a:latin typeface="+mj-lt"/>
                <a:ea typeface="Courier New"/>
                <a:cs typeface="Courier New"/>
                <a:sym typeface="Courier New"/>
              </a:rPr>
              <a:t>boolean</a:t>
            </a:r>
            <a:r>
              <a:rPr sz="2000" b="1" i="1" dirty="0">
                <a:solidFill>
                  <a:srgbClr val="FF2600"/>
                </a:solidFill>
                <a:latin typeface="+mj-lt"/>
                <a:ea typeface="Courier New"/>
                <a:cs typeface="Courier New"/>
                <a:sym typeface="Courier New"/>
              </a:rPr>
              <a:t>-expression</a:t>
            </a:r>
            <a:r>
              <a:rPr sz="2000" b="1" dirty="0">
                <a:solidFill>
                  <a:srgbClr val="FF2600"/>
                </a:solidFill>
                <a:latin typeface="+mj-lt"/>
                <a:ea typeface="Courier New"/>
                <a:cs typeface="Courier New"/>
                <a:sym typeface="Courier New"/>
              </a:rPr>
              <a:t>; </a:t>
            </a:r>
            <a:r>
              <a:rPr sz="2000" b="1" i="1" dirty="0">
                <a:solidFill>
                  <a:srgbClr val="FF2600"/>
                </a:solidFill>
                <a:latin typeface="+mj-lt"/>
                <a:ea typeface="Courier New"/>
                <a:cs typeface="Courier New"/>
                <a:sym typeface="Courier New"/>
              </a:rPr>
              <a:t>increment</a:t>
            </a:r>
            <a:r>
              <a:rPr sz="2000" b="1" dirty="0">
                <a:solidFill>
                  <a:srgbClr val="FF2600"/>
                </a:solidFill>
                <a:latin typeface="+mj-lt"/>
                <a:ea typeface="Courier New"/>
                <a:cs typeface="Courier New"/>
                <a:sym typeface="Courier New"/>
              </a:rPr>
              <a:t>){</a:t>
            </a:r>
            <a:br>
              <a:rPr sz="2000" b="1" dirty="0">
                <a:solidFill>
                  <a:srgbClr val="FF2600"/>
                </a:solidFill>
                <a:latin typeface="+mj-lt"/>
                <a:ea typeface="Courier New"/>
                <a:cs typeface="Courier New"/>
                <a:sym typeface="Courier New"/>
              </a:rPr>
            </a:br>
            <a:r>
              <a:rPr sz="2000" b="1" dirty="0">
                <a:solidFill>
                  <a:srgbClr val="FF2600"/>
                </a:solidFill>
                <a:latin typeface="+mj-lt"/>
                <a:ea typeface="Courier New"/>
                <a:cs typeface="Courier New"/>
                <a:sym typeface="Courier New"/>
              </a:rPr>
              <a:t>	</a:t>
            </a:r>
            <a:r>
              <a:rPr sz="2000" b="1" i="1" dirty="0">
                <a:solidFill>
                  <a:srgbClr val="FF2600"/>
                </a:solidFill>
                <a:latin typeface="+mj-lt"/>
                <a:ea typeface="Courier New"/>
                <a:cs typeface="Courier New"/>
                <a:sym typeface="Courier New"/>
              </a:rPr>
              <a:t>nested-statements</a:t>
            </a:r>
            <a:br>
              <a:rPr sz="2000" b="1" i="1" dirty="0">
                <a:solidFill>
                  <a:srgbClr val="FF2600"/>
                </a:solidFill>
                <a:latin typeface="+mj-lt"/>
                <a:ea typeface="Courier New"/>
                <a:cs typeface="Courier New"/>
                <a:sym typeface="Courier New"/>
              </a:rPr>
            </a:br>
            <a:r>
              <a:rPr sz="2000" b="1" dirty="0">
                <a:solidFill>
                  <a:srgbClr val="FF2600"/>
                </a:solidFill>
                <a:latin typeface="+mj-lt"/>
                <a:ea typeface="Courier New"/>
                <a:cs typeface="Courier New"/>
                <a:sym typeface="Courier New"/>
              </a:rPr>
              <a:t>}</a:t>
            </a:r>
            <a:br>
              <a:rPr sz="2000" b="1" dirty="0">
                <a:solidFill>
                  <a:srgbClr val="FF2600"/>
                </a:solidFill>
                <a:latin typeface="+mj-lt"/>
                <a:ea typeface="Courier New"/>
                <a:cs typeface="Courier New"/>
                <a:sym typeface="Courier New"/>
              </a:rPr>
            </a:br>
            <a:endParaRPr sz="2000" b="1" dirty="0">
              <a:latin typeface="+mj-lt"/>
              <a:ea typeface="Courier New"/>
              <a:cs typeface="Courier New"/>
              <a:sym typeface="Courier New"/>
            </a:endParaRPr>
          </a:p>
          <a:p>
            <a:pPr marL="338666" lvl="0" indent="-338666">
              <a:defRPr sz="1800"/>
            </a:pPr>
            <a:r>
              <a:rPr sz="2400" i="1" dirty="0" err="1">
                <a:latin typeface="+mj-lt"/>
                <a:ea typeface="Calibri body"/>
                <a:cs typeface="Calibri body"/>
                <a:sym typeface="Calibri body"/>
              </a:rPr>
              <a:t>initialisation</a:t>
            </a: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 is evaluated first. </a:t>
            </a:r>
            <a:endParaRPr dirty="0">
              <a:latin typeface="+mj-lt"/>
              <a:ea typeface="Calibri body"/>
              <a:cs typeface="Calibri body"/>
              <a:sym typeface="Calibri body"/>
            </a:endParaRPr>
          </a:p>
          <a:p>
            <a:pPr marL="338666" lvl="0" indent="-338666">
              <a:defRPr sz="1800"/>
            </a:pPr>
            <a:r>
              <a:rPr sz="2400" i="1" dirty="0" err="1">
                <a:latin typeface="+mj-lt"/>
                <a:ea typeface="Calibri body"/>
                <a:cs typeface="Calibri body"/>
                <a:sym typeface="Calibri body"/>
              </a:rPr>
              <a:t>boolean</a:t>
            </a:r>
            <a:r>
              <a:rPr sz="2400" i="1" dirty="0">
                <a:latin typeface="+mj-lt"/>
                <a:ea typeface="Calibri body"/>
                <a:cs typeface="Calibri body"/>
                <a:sym typeface="Calibri body"/>
              </a:rPr>
              <a:t>-expression </a:t>
            </a: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is tested </a:t>
            </a:r>
            <a:r>
              <a:rPr sz="2400" i="1" dirty="0">
                <a:latin typeface="+mj-lt"/>
                <a:ea typeface="Calibri body"/>
                <a:cs typeface="Calibri body"/>
                <a:sym typeface="Calibri body"/>
              </a:rPr>
              <a:t>before</a:t>
            </a: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 each iteration of the loop.</a:t>
            </a:r>
            <a:endParaRPr dirty="0">
              <a:latin typeface="+mj-lt"/>
              <a:ea typeface="Calibri body"/>
              <a:cs typeface="Calibri body"/>
              <a:sym typeface="Calibri body"/>
            </a:endParaRPr>
          </a:p>
          <a:p>
            <a:pPr marL="338666" lvl="0" indent="-338666">
              <a:defRPr sz="1800"/>
            </a:pPr>
            <a:r>
              <a:rPr sz="2400" i="1" dirty="0">
                <a:latin typeface="+mj-lt"/>
                <a:ea typeface="Calibri body"/>
                <a:cs typeface="Calibri body"/>
                <a:sym typeface="Calibri body"/>
              </a:rPr>
              <a:t>increment</a:t>
            </a: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 is evaluated at the end of each iteration. </a:t>
            </a:r>
            <a:endParaRPr dirty="0">
              <a:latin typeface="+mj-lt"/>
              <a:ea typeface="Calibri body"/>
              <a:cs typeface="Calibri body"/>
              <a:sym typeface="Calibri body"/>
            </a:endParaRPr>
          </a:p>
          <a:p>
            <a:pPr marL="338666" lvl="0" indent="-338666">
              <a:defRPr sz="1800"/>
            </a:pPr>
            <a:r>
              <a:rPr sz="2400" i="1" dirty="0">
                <a:latin typeface="+mj-lt"/>
                <a:ea typeface="Calibri body"/>
                <a:cs typeface="Calibri body"/>
                <a:sym typeface="Calibri body"/>
              </a:rPr>
              <a:t>nested-statements</a:t>
            </a: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 is a sequence of statements. If there is only one statement then the braces may be omitted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3600" b="1"/>
              <a:t>Varying Control Variable</a:t>
            </a:r>
          </a:p>
        </p:txBody>
      </p:sp>
      <p:sp>
        <p:nvSpPr>
          <p:cNvPr id="278" name="Shape 278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305800" cy="543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38666" lvl="0" indent="-338666">
              <a:defRPr sz="1800"/>
            </a:pPr>
            <a:r>
              <a:rPr sz="2400"/>
              <a:t>for ( int i = 1; i &lt;= 100; i++ )</a:t>
            </a:r>
          </a:p>
          <a:p>
            <a:pPr marL="655319" lvl="1" indent="-375919">
              <a:spcBef>
                <a:spcPts val="500"/>
              </a:spcBef>
              <a:buFont typeface="Wingdings"/>
              <a:defRPr sz="1800"/>
            </a:pPr>
            <a:r>
              <a:rPr sz="2400"/>
              <a:t>from 1 to 100 in increments of 1</a:t>
            </a:r>
            <a:br>
              <a:rPr sz="2400"/>
            </a:br>
            <a:endParaRPr sz="2400"/>
          </a:p>
          <a:p>
            <a:pPr marL="338666" lvl="0" indent="-338666">
              <a:defRPr sz="1800"/>
            </a:pPr>
            <a:r>
              <a:rPr sz="2400"/>
              <a:t>for ( int i = 100; i &gt;= 1; i-- )</a:t>
            </a:r>
          </a:p>
          <a:p>
            <a:pPr marL="655319" lvl="1" indent="-375919">
              <a:spcBef>
                <a:spcPts val="500"/>
              </a:spcBef>
              <a:buFont typeface="Wingdings"/>
              <a:defRPr sz="1800"/>
            </a:pPr>
            <a:r>
              <a:rPr sz="2400"/>
              <a:t>from 100 to 1 in increments of -1</a:t>
            </a:r>
            <a:br>
              <a:rPr sz="2400"/>
            </a:br>
            <a:endParaRPr sz="2400"/>
          </a:p>
          <a:p>
            <a:pPr marL="338666" lvl="0" indent="-338666">
              <a:defRPr sz="1800"/>
            </a:pPr>
            <a:r>
              <a:rPr sz="2400"/>
              <a:t>for ( int i = 7; i &lt;= 77; i += 7 )</a:t>
            </a:r>
          </a:p>
          <a:p>
            <a:pPr marL="655319" lvl="1" indent="-375919">
              <a:spcBef>
                <a:spcPts val="500"/>
              </a:spcBef>
              <a:buFont typeface="Wingdings"/>
              <a:defRPr sz="1800"/>
            </a:pPr>
            <a:r>
              <a:rPr sz="2400"/>
              <a:t>from 7 to 77 in increments of 7</a:t>
            </a:r>
            <a:br>
              <a:rPr sz="2400"/>
            </a:br>
            <a:endParaRPr sz="2400"/>
          </a:p>
          <a:p>
            <a:pPr marL="338666" lvl="0" indent="-338666">
              <a:defRPr sz="1800"/>
            </a:pPr>
            <a:r>
              <a:rPr sz="2400"/>
              <a:t>for ( int i = 20; i &gt;= 2; i -= 2 )</a:t>
            </a:r>
          </a:p>
          <a:p>
            <a:pPr marL="655319" lvl="1" indent="-375919">
              <a:spcBef>
                <a:spcPts val="500"/>
              </a:spcBef>
              <a:buFont typeface="Wingdings"/>
              <a:defRPr sz="1800"/>
            </a:pPr>
            <a:r>
              <a:rPr sz="2400"/>
              <a:t>from 20 to 2 in decrements of 2</a:t>
            </a:r>
            <a:br>
              <a:rPr sz="2400"/>
            </a:br>
            <a:endParaRPr sz="240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1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3600" b="1"/>
              <a:t>What is Java?</a:t>
            </a:r>
          </a:p>
        </p:txBody>
      </p:sp>
      <p:sp>
        <p:nvSpPr>
          <p:cNvPr id="119" name="Shape 119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305800" cy="543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endParaRPr/>
          </a:p>
          <a:p>
            <a:pPr lvl="0">
              <a:defRPr sz="1800"/>
            </a:pPr>
            <a:endParaRPr/>
          </a:p>
          <a:p>
            <a:pPr marL="338666" lvl="0" indent="-338666">
              <a:defRPr sz="1800"/>
            </a:pPr>
            <a:r>
              <a:rPr sz="2400"/>
              <a:t>A technology which is both a  programming language and a platform.</a:t>
            </a:r>
            <a:br>
              <a:rPr sz="2400"/>
            </a:br>
            <a:endParaRPr sz="2400"/>
          </a:p>
          <a:p>
            <a:pPr marL="338666" lvl="0" indent="-338666">
              <a:defRPr sz="1800"/>
            </a:pPr>
            <a:r>
              <a:rPr sz="2400"/>
              <a:t>Developed by Sun Microsystems.</a:t>
            </a:r>
          </a:p>
          <a:p>
            <a:pPr lvl="0">
              <a:defRPr sz="1800"/>
            </a:pPr>
            <a:endParaRPr sz="2400"/>
          </a:p>
          <a:p>
            <a:pPr marL="338666" lvl="0" indent="-338666">
              <a:defRPr sz="1800"/>
            </a:pPr>
            <a:r>
              <a:rPr sz="2400"/>
              <a:t>First public version was released in 1995.</a:t>
            </a:r>
          </a:p>
        </p:txBody>
      </p:sp>
      <p:pic>
        <p:nvPicPr>
          <p:cNvPr id="120" name="image1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761409" y="2420801"/>
            <a:ext cx="3667400" cy="36673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3600" b="1"/>
              <a:t>For Loop Example</a:t>
            </a:r>
          </a:p>
        </p:txBody>
      </p:sp>
      <p:sp>
        <p:nvSpPr>
          <p:cNvPr id="281" name="Shape 281"/>
          <p:cNvSpPr/>
          <p:nvPr/>
        </p:nvSpPr>
        <p:spPr>
          <a:xfrm>
            <a:off x="457200" y="1371600"/>
            <a:ext cx="7848600" cy="1844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l">
              <a:defRPr sz="1800" b="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String[] classList = {"Jean", "Claude", "Van", </a:t>
            </a:r>
            <a:endParaRPr sz="200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				"Damme"};</a:t>
            </a:r>
            <a:endParaRPr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for (int i=0; i&lt;classList.length; i++) {</a:t>
            </a:r>
            <a:endParaRPr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sz="2000" b="1" i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out.println</a:t>
            </a:r>
            <a:r>
              <a:rPr sz="2000" b="1" i="1">
                <a:latin typeface="Courier New"/>
                <a:ea typeface="Courier New"/>
                <a:cs typeface="Courier New"/>
                <a:sym typeface="Courier New"/>
              </a:rPr>
              <a:t>(classList[i]);</a:t>
            </a:r>
            <a:endParaRPr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82" name="Shape 282"/>
          <p:cNvSpPr/>
          <p:nvPr/>
        </p:nvSpPr>
        <p:spPr>
          <a:xfrm>
            <a:off x="457200" y="4419600"/>
            <a:ext cx="7696200" cy="967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l">
              <a:defRPr sz="1800" b="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for (String name : classList) {</a:t>
            </a:r>
            <a:endParaRPr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20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sz="2000" b="1" i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out.println</a:t>
            </a:r>
            <a:r>
              <a:rPr sz="2000" b="1" i="1">
                <a:latin typeface="Courier New"/>
                <a:ea typeface="Courier New"/>
                <a:cs typeface="Courier New"/>
                <a:sym typeface="Courier New"/>
              </a:rPr>
              <a:t>(name);</a:t>
            </a:r>
            <a:endParaRPr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83" name="Shape 283"/>
          <p:cNvSpPr/>
          <p:nvPr/>
        </p:nvSpPr>
        <p:spPr>
          <a:xfrm>
            <a:off x="7162800" y="2286000"/>
            <a:ext cx="1600200" cy="1177925"/>
          </a:xfrm>
          <a:prstGeom prst="rect">
            <a:avLst/>
          </a:prstGeom>
          <a:ln>
            <a:solidFill/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 b="0"/>
            </a:pPr>
            <a:r>
              <a:rPr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Jean</a:t>
            </a:r>
            <a:endParaRPr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Claude</a:t>
            </a:r>
            <a:endParaRPr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Van</a:t>
            </a:r>
            <a:endParaRPr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Damme</a:t>
            </a:r>
          </a:p>
        </p:txBody>
      </p:sp>
      <p:sp>
        <p:nvSpPr>
          <p:cNvPr id="284" name="Shape 284"/>
          <p:cNvSpPr/>
          <p:nvPr/>
        </p:nvSpPr>
        <p:spPr>
          <a:xfrm>
            <a:off x="7162800" y="4343400"/>
            <a:ext cx="1600200" cy="1177925"/>
          </a:xfrm>
          <a:prstGeom prst="rect">
            <a:avLst/>
          </a:prstGeom>
          <a:ln>
            <a:solidFill/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 b="0"/>
            </a:pPr>
            <a:r>
              <a:rPr sz="20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Jean</a:t>
            </a:r>
            <a:endParaRPr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Claude</a:t>
            </a:r>
            <a:endParaRPr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Van</a:t>
            </a:r>
            <a:endParaRPr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Damme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2" animBg="1" advAuto="0"/>
      <p:bldP spid="283" grpId="1" animBg="1" advAuto="0"/>
      <p:bldP spid="284" grpId="3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3600" b="1"/>
              <a:t>While Loop</a:t>
            </a:r>
          </a:p>
        </p:txBody>
      </p:sp>
      <p:sp>
        <p:nvSpPr>
          <p:cNvPr id="287" name="Shape 287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305800" cy="543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38666" lvl="0" indent="-338666">
              <a:defRPr sz="1800"/>
            </a:pP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The while loop is a pretest loop statement. It has the following form.</a:t>
            </a:r>
            <a:br>
              <a:rPr sz="2400" dirty="0">
                <a:latin typeface="+mj-lt"/>
                <a:ea typeface="Calibri body"/>
                <a:cs typeface="Calibri body"/>
                <a:sym typeface="Calibri body"/>
              </a:rPr>
            </a:b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/>
            </a:r>
            <a:br>
              <a:rPr sz="2400" dirty="0">
                <a:latin typeface="+mj-lt"/>
                <a:ea typeface="Calibri body"/>
                <a:cs typeface="Calibri body"/>
                <a:sym typeface="Calibri body"/>
              </a:rPr>
            </a:br>
            <a:r>
              <a:rPr sz="2000" b="1" dirty="0">
                <a:latin typeface="+mj-lt"/>
                <a:ea typeface="Courier New"/>
                <a:cs typeface="Courier New"/>
                <a:sym typeface="Courier New"/>
              </a:rPr>
              <a:t>	while (</a:t>
            </a:r>
            <a:r>
              <a:rPr sz="2000" b="1" i="1" dirty="0" err="1">
                <a:latin typeface="+mj-lt"/>
                <a:ea typeface="Courier New"/>
                <a:cs typeface="Courier New"/>
                <a:sym typeface="Courier New"/>
              </a:rPr>
              <a:t>boolean</a:t>
            </a:r>
            <a:r>
              <a:rPr sz="2000" b="1" i="1" dirty="0">
                <a:latin typeface="+mj-lt"/>
                <a:ea typeface="Courier New"/>
                <a:cs typeface="Courier New"/>
                <a:sym typeface="Courier New"/>
              </a:rPr>
              <a:t>-expression</a:t>
            </a:r>
            <a:r>
              <a:rPr sz="2000" b="1" dirty="0">
                <a:latin typeface="+mj-lt"/>
                <a:ea typeface="Courier New"/>
                <a:cs typeface="Courier New"/>
                <a:sym typeface="Courier New"/>
              </a:rPr>
              <a:t>) {</a:t>
            </a:r>
            <a:br>
              <a:rPr sz="2000" b="1" dirty="0">
                <a:latin typeface="+mj-lt"/>
                <a:ea typeface="Courier New"/>
                <a:cs typeface="Courier New"/>
                <a:sym typeface="Courier New"/>
              </a:rPr>
            </a:br>
            <a:r>
              <a:rPr sz="2000" b="1" dirty="0">
                <a:latin typeface="+mj-lt"/>
                <a:ea typeface="Courier New"/>
                <a:cs typeface="Courier New"/>
                <a:sym typeface="Courier New"/>
              </a:rPr>
              <a:t>		</a:t>
            </a:r>
            <a:r>
              <a:rPr sz="2000" b="1" i="1" dirty="0">
                <a:latin typeface="+mj-lt"/>
                <a:ea typeface="Courier New"/>
                <a:cs typeface="Courier New"/>
                <a:sym typeface="Courier New"/>
              </a:rPr>
              <a:t>nested-statements</a:t>
            </a:r>
            <a:br>
              <a:rPr sz="2000" b="1" i="1" dirty="0">
                <a:latin typeface="+mj-lt"/>
                <a:ea typeface="Courier New"/>
                <a:cs typeface="Courier New"/>
                <a:sym typeface="Courier New"/>
              </a:rPr>
            </a:br>
            <a:r>
              <a:rPr sz="2000" b="1" dirty="0">
                <a:latin typeface="+mj-lt"/>
                <a:ea typeface="Courier New"/>
                <a:cs typeface="Courier New"/>
                <a:sym typeface="Courier New"/>
              </a:rPr>
              <a:t>	}</a:t>
            </a:r>
            <a:br>
              <a:rPr sz="2000" b="1" dirty="0">
                <a:latin typeface="+mj-lt"/>
                <a:ea typeface="Courier New"/>
                <a:cs typeface="Courier New"/>
                <a:sym typeface="Courier New"/>
              </a:rPr>
            </a:br>
            <a:endParaRPr b="1" dirty="0">
              <a:latin typeface="+mj-lt"/>
              <a:ea typeface="Courier New"/>
              <a:cs typeface="Courier New"/>
              <a:sym typeface="Courier New"/>
            </a:endParaRPr>
          </a:p>
          <a:p>
            <a:pPr marL="338666" lvl="0" indent="-338666">
              <a:defRPr sz="1800"/>
            </a:pPr>
            <a:r>
              <a:rPr sz="2400" i="1" dirty="0" err="1">
                <a:latin typeface="+mj-lt"/>
                <a:ea typeface="Calibri body"/>
                <a:cs typeface="Calibri body"/>
                <a:sym typeface="Calibri body"/>
              </a:rPr>
              <a:t>boolean</a:t>
            </a:r>
            <a:r>
              <a:rPr sz="2400" i="1" dirty="0">
                <a:latin typeface="+mj-lt"/>
                <a:ea typeface="Calibri body"/>
                <a:cs typeface="Calibri body"/>
                <a:sym typeface="Calibri body"/>
              </a:rPr>
              <a:t>-expression</a:t>
            </a: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 is an expression that can be true or false. </a:t>
            </a:r>
            <a:br>
              <a:rPr sz="2400" dirty="0">
                <a:latin typeface="+mj-lt"/>
                <a:ea typeface="Calibri body"/>
                <a:cs typeface="Calibri body"/>
                <a:sym typeface="Calibri body"/>
              </a:rPr>
            </a:br>
            <a:endParaRPr sz="1100" dirty="0">
              <a:latin typeface="+mj-lt"/>
              <a:ea typeface="Calibri body"/>
              <a:cs typeface="Calibri body"/>
              <a:sym typeface="Calibri body"/>
            </a:endParaRPr>
          </a:p>
          <a:p>
            <a:pPr marL="338666" lvl="0" indent="-338666">
              <a:defRPr sz="1800"/>
            </a:pPr>
            <a:r>
              <a:rPr sz="2400" i="1" dirty="0">
                <a:latin typeface="+mj-lt"/>
                <a:ea typeface="Calibri body"/>
                <a:cs typeface="Calibri body"/>
                <a:sym typeface="Calibri body"/>
              </a:rPr>
              <a:t>nested-statements</a:t>
            </a: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 is a sequence of statements. If there is only one statement then the braces can be omitted. </a:t>
            </a:r>
            <a:br>
              <a:rPr sz="2400" dirty="0">
                <a:latin typeface="+mj-lt"/>
                <a:ea typeface="Calibri body"/>
                <a:cs typeface="Calibri body"/>
                <a:sym typeface="Calibri body"/>
              </a:rPr>
            </a:br>
            <a:endParaRPr sz="1100" dirty="0">
              <a:latin typeface="+mj-lt"/>
              <a:ea typeface="Calibri body"/>
              <a:cs typeface="Calibri body"/>
              <a:sym typeface="Calibri body"/>
            </a:endParaRPr>
          </a:p>
          <a:p>
            <a:pPr marL="338666" lvl="0" indent="-338666">
              <a:defRPr sz="1800"/>
            </a:pP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The </a:t>
            </a:r>
            <a:r>
              <a:rPr sz="2400" dirty="0" err="1">
                <a:latin typeface="+mj-lt"/>
                <a:ea typeface="Calibri body"/>
                <a:cs typeface="Calibri body"/>
                <a:sym typeface="Calibri body"/>
              </a:rPr>
              <a:t>boolean</a:t>
            </a: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 expression is tested </a:t>
            </a:r>
            <a:r>
              <a:rPr sz="2400" i="1" dirty="0">
                <a:latin typeface="+mj-lt"/>
                <a:ea typeface="Calibri body"/>
                <a:cs typeface="Calibri body"/>
                <a:sym typeface="Calibri body"/>
              </a:rPr>
              <a:t>before</a:t>
            </a: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 each iteration of the loop. The loop terminates when it is false.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3600" b="1" dirty="0"/>
              <a:t>While Loop Example</a:t>
            </a:r>
          </a:p>
        </p:txBody>
      </p:sp>
      <p:sp>
        <p:nvSpPr>
          <p:cNvPr id="290" name="Shape 290"/>
          <p:cNvSpPr/>
          <p:nvPr/>
        </p:nvSpPr>
        <p:spPr>
          <a:xfrm>
            <a:off x="304800" y="1676400"/>
            <a:ext cx="8839200" cy="418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l">
              <a:defRPr sz="1800" b="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int[] numbers = { 1, 5, 3, 4, 2 };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int i=0, key = 3;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endParaRPr sz="2000"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boolean found = false;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endParaRPr sz="2000"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while (!found){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	if (numbers[i++] == key)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		found=true;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if (found)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	System.</a:t>
            </a:r>
            <a:r>
              <a:rPr sz="2000" b="1" i="1" dirty="0">
                <a:latin typeface="Courier New"/>
                <a:ea typeface="Courier New"/>
                <a:cs typeface="Courier New"/>
                <a:sym typeface="Courier New"/>
              </a:rPr>
              <a:t>out.println("Key is found in the array");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	System.</a:t>
            </a:r>
            <a:r>
              <a:rPr sz="2000" b="1" i="1" dirty="0">
                <a:latin typeface="Courier New"/>
                <a:ea typeface="Courier New"/>
                <a:cs typeface="Courier New"/>
                <a:sym typeface="Courier New"/>
              </a:rPr>
              <a:t>out.println("Key is </a:t>
            </a:r>
            <a:r>
              <a:rPr sz="2000" b="1" i="1" dirty="0">
                <a:solidFill>
                  <a:srgbClr val="7575D1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sz="2000" b="1" i="1" dirty="0">
                <a:latin typeface="Courier New"/>
                <a:ea typeface="Courier New"/>
                <a:cs typeface="Courier New"/>
                <a:sym typeface="Courier New"/>
              </a:rPr>
              <a:t> found!");</a:t>
            </a:r>
          </a:p>
        </p:txBody>
      </p:sp>
      <p:sp>
        <p:nvSpPr>
          <p:cNvPr id="291" name="Shape 291"/>
          <p:cNvSpPr/>
          <p:nvPr/>
        </p:nvSpPr>
        <p:spPr>
          <a:xfrm>
            <a:off x="1652647" y="2067641"/>
            <a:ext cx="1384524" cy="292101"/>
          </a:xfrm>
          <a:prstGeom prst="rect">
            <a:avLst/>
          </a:prstGeom>
          <a:solidFill>
            <a:srgbClr val="FF292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000" b="1" dirty="0">
                <a:solidFill>
                  <a:srgbClr val="FFFFFF"/>
                </a:solidFill>
              </a:rPr>
              <a:t>key = 33;</a:t>
            </a:r>
          </a:p>
        </p:txBody>
      </p:sp>
      <p:sp>
        <p:nvSpPr>
          <p:cNvPr id="292" name="Shape 292"/>
          <p:cNvSpPr/>
          <p:nvPr/>
        </p:nvSpPr>
        <p:spPr>
          <a:xfrm>
            <a:off x="5070764" y="3275113"/>
            <a:ext cx="2987511" cy="307777"/>
          </a:xfrm>
          <a:prstGeom prst="rect">
            <a:avLst/>
          </a:prstGeom>
          <a:ln>
            <a:solidFill>
              <a:srgbClr val="FF8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 b="0">
                <a:solidFill>
                  <a:srgbClr val="FF66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6600"/>
                </a:solidFill>
                <a:latin typeface="+mj-lt"/>
              </a:rPr>
              <a:t>Is there a problem here?</a:t>
            </a:r>
          </a:p>
        </p:txBody>
      </p:sp>
      <p:sp>
        <p:nvSpPr>
          <p:cNvPr id="293" name="Shape 293"/>
          <p:cNvSpPr/>
          <p:nvPr/>
        </p:nvSpPr>
        <p:spPr>
          <a:xfrm flipH="1">
            <a:off x="2743199" y="3429002"/>
            <a:ext cx="2327565" cy="0"/>
          </a:xfrm>
          <a:prstGeom prst="line">
            <a:avLst/>
          </a:prstGeom>
          <a:ln w="25400">
            <a:solidFill>
              <a:srgbClr val="FF6600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 b="0"/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3906982" y="2067206"/>
            <a:ext cx="5105394" cy="307777"/>
          </a:xfrm>
          <a:prstGeom prst="rect">
            <a:avLst/>
          </a:prstGeom>
          <a:ln>
            <a:solidFill>
              <a:srgbClr val="FF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 b="0">
                <a:solidFill>
                  <a:srgbClr val="FF292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2929"/>
                </a:solidFill>
                <a:latin typeface="+mj-lt"/>
              </a:rPr>
              <a:t>Let’s look for something that does not exist.</a:t>
            </a:r>
          </a:p>
        </p:txBody>
      </p:sp>
      <p:cxnSp>
        <p:nvCxnSpPr>
          <p:cNvPr id="295" name="Connector 295"/>
          <p:cNvCxnSpPr/>
          <p:nvPr/>
        </p:nvCxnSpPr>
        <p:spPr>
          <a:xfrm flipH="1">
            <a:off x="3037171" y="2221094"/>
            <a:ext cx="869811" cy="0"/>
          </a:xfrm>
          <a:prstGeom prst="straightConnector1">
            <a:avLst/>
          </a:prstGeom>
          <a:ln w="25400">
            <a:solidFill>
              <a:srgbClr val="FF2929"/>
            </a:solidFill>
            <a:round/>
            <a:tailEnd type="triangle"/>
          </a:ln>
        </p:spPr>
      </p:cxn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" grpId="1" animBg="1" advAuto="0"/>
      <p:bldP spid="292" grpId="4" animBg="1" advAuto="0"/>
      <p:bldP spid="293" grpId="5" animBg="1" advAuto="0"/>
      <p:bldP spid="294" grpId="2" animBg="1" advAuto="0"/>
      <p:bldP spid="295" grpId="3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3600" b="1" dirty="0"/>
              <a:t>While Loop Example</a:t>
            </a:r>
          </a:p>
        </p:txBody>
      </p:sp>
      <p:sp>
        <p:nvSpPr>
          <p:cNvPr id="298" name="Shape 298"/>
          <p:cNvSpPr/>
          <p:nvPr/>
        </p:nvSpPr>
        <p:spPr>
          <a:xfrm>
            <a:off x="304800" y="1676400"/>
            <a:ext cx="8839200" cy="418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l">
              <a:defRPr sz="1800" b="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int[] numbers = { 1, 5, 3, 4, 2 };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int i=0, key = 3;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endParaRPr sz="2000"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boolean found = false;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endParaRPr sz="2000"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while (!found </a:t>
            </a:r>
            <a:r>
              <a:rPr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&amp;&amp; i&lt;numbers.length</a:t>
            </a: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	if (numbers[i++] == key)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		found=true;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if (found)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	System.</a:t>
            </a:r>
            <a:r>
              <a:rPr sz="2000" b="1" i="1" dirty="0">
                <a:latin typeface="Courier New"/>
                <a:ea typeface="Courier New"/>
                <a:cs typeface="Courier New"/>
                <a:sym typeface="Courier New"/>
              </a:rPr>
              <a:t>out.println("Key is found in the array");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dirty="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	System.</a:t>
            </a:r>
            <a:r>
              <a:rPr sz="2000" b="1" i="1" dirty="0">
                <a:latin typeface="Courier New"/>
                <a:ea typeface="Courier New"/>
                <a:cs typeface="Courier New"/>
                <a:sym typeface="Courier New"/>
              </a:rPr>
              <a:t>out.println("Key is </a:t>
            </a:r>
            <a:r>
              <a:rPr sz="2000" b="1" i="1" dirty="0">
                <a:solidFill>
                  <a:srgbClr val="7575D1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sz="2000" b="1" i="1" dirty="0">
                <a:latin typeface="Courier New"/>
                <a:ea typeface="Courier New"/>
                <a:cs typeface="Courier New"/>
                <a:sym typeface="Courier New"/>
              </a:rPr>
              <a:t> found!");</a:t>
            </a:r>
          </a:p>
        </p:txBody>
      </p:sp>
      <p:sp>
        <p:nvSpPr>
          <p:cNvPr id="299" name="Shape 299"/>
          <p:cNvSpPr/>
          <p:nvPr/>
        </p:nvSpPr>
        <p:spPr>
          <a:xfrm>
            <a:off x="1656341" y="2037034"/>
            <a:ext cx="1384524" cy="292101"/>
          </a:xfrm>
          <a:prstGeom prst="rect">
            <a:avLst/>
          </a:prstGeom>
          <a:solidFill>
            <a:srgbClr val="FF292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000" b="1" dirty="0">
                <a:solidFill>
                  <a:srgbClr val="FFFFFF"/>
                </a:solidFill>
              </a:rPr>
              <a:t>key = 33;</a:t>
            </a:r>
          </a:p>
        </p:txBody>
      </p:sp>
      <p:sp>
        <p:nvSpPr>
          <p:cNvPr id="300" name="Shape 300"/>
          <p:cNvSpPr/>
          <p:nvPr/>
        </p:nvSpPr>
        <p:spPr>
          <a:xfrm>
            <a:off x="1447800" y="6600021"/>
            <a:ext cx="5791200" cy="23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 b="0">
                <a:solidFill>
                  <a:srgbClr val="A6A6A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A6A6A6"/>
                </a:solidFill>
              </a:rPr>
              <a:t>Figure from “Java - An Introduction to Problem Solving and Programming, Walter Savitch, Pearson, 2012”</a:t>
            </a:r>
          </a:p>
        </p:txBody>
      </p:sp>
      <p:sp>
        <p:nvSpPr>
          <p:cNvPr id="301" name="Shape 301"/>
          <p:cNvSpPr/>
          <p:nvPr/>
        </p:nvSpPr>
        <p:spPr>
          <a:xfrm>
            <a:off x="4343400" y="2543401"/>
            <a:ext cx="4602017" cy="307777"/>
          </a:xfrm>
          <a:prstGeom prst="rect">
            <a:avLst/>
          </a:prstGeom>
          <a:ln>
            <a:solidFill>
              <a:srgbClr val="00804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000" b="0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tr-TR" sz="2000" dirty="0" smtClean="0">
                <a:solidFill>
                  <a:srgbClr val="008000"/>
                </a:solidFill>
                <a:latin typeface="+mj-lt"/>
              </a:rPr>
              <a:t> </a:t>
            </a:r>
            <a:r>
              <a:rPr sz="2000" dirty="0" smtClean="0">
                <a:solidFill>
                  <a:srgbClr val="008000"/>
                </a:solidFill>
                <a:latin typeface="+mj-lt"/>
              </a:rPr>
              <a:t>Make </a:t>
            </a:r>
            <a:r>
              <a:rPr sz="2000" dirty="0">
                <a:solidFill>
                  <a:srgbClr val="008000"/>
                </a:solidFill>
                <a:latin typeface="+mj-lt"/>
              </a:rPr>
              <a:t>sure that the loop ends somehow.</a:t>
            </a:r>
          </a:p>
        </p:txBody>
      </p:sp>
      <p:sp>
        <p:nvSpPr>
          <p:cNvPr id="302" name="Shape 302"/>
          <p:cNvSpPr/>
          <p:nvPr/>
        </p:nvSpPr>
        <p:spPr>
          <a:xfrm flipH="1">
            <a:off x="4580409" y="2854035"/>
            <a:ext cx="0" cy="321133"/>
          </a:xfrm>
          <a:prstGeom prst="line">
            <a:avLst/>
          </a:prstGeom>
          <a:ln w="25400">
            <a:solidFill>
              <a:srgbClr val="008040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 b="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3600" b="1"/>
              <a:t>Do-While Loop</a:t>
            </a:r>
          </a:p>
        </p:txBody>
      </p:sp>
      <p:sp>
        <p:nvSpPr>
          <p:cNvPr id="305" name="Shape 305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305800" cy="543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38666" lvl="0" indent="-338666">
              <a:defRPr sz="1800"/>
            </a:pP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The do-while loop is a post-test loop statement. It has the following form.</a:t>
            </a:r>
            <a:br>
              <a:rPr sz="2400" dirty="0">
                <a:latin typeface="+mj-lt"/>
                <a:ea typeface="Calibri body"/>
                <a:cs typeface="Calibri body"/>
                <a:sym typeface="Calibri body"/>
              </a:rPr>
            </a:b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/>
            </a:r>
            <a:br>
              <a:rPr sz="2400" dirty="0">
                <a:latin typeface="+mj-lt"/>
                <a:ea typeface="Calibri body"/>
                <a:cs typeface="Calibri body"/>
                <a:sym typeface="Calibri body"/>
              </a:rPr>
            </a:br>
            <a:r>
              <a:rPr sz="2000" b="1" dirty="0">
                <a:latin typeface="+mj-lt"/>
                <a:ea typeface="Courier New"/>
                <a:cs typeface="Courier New"/>
                <a:sym typeface="Courier New"/>
              </a:rPr>
              <a:t>	do {</a:t>
            </a:r>
            <a:br>
              <a:rPr sz="2000" b="1" dirty="0">
                <a:latin typeface="+mj-lt"/>
                <a:ea typeface="Courier New"/>
                <a:cs typeface="Courier New"/>
                <a:sym typeface="Courier New"/>
              </a:rPr>
            </a:br>
            <a:r>
              <a:rPr sz="2000" b="1" dirty="0">
                <a:latin typeface="+mj-lt"/>
                <a:ea typeface="Courier New"/>
                <a:cs typeface="Courier New"/>
                <a:sym typeface="Courier New"/>
              </a:rPr>
              <a:t>		</a:t>
            </a:r>
            <a:r>
              <a:rPr sz="2000" b="1" i="1" dirty="0">
                <a:latin typeface="+mj-lt"/>
                <a:ea typeface="Courier New"/>
                <a:cs typeface="Courier New"/>
                <a:sym typeface="Courier New"/>
              </a:rPr>
              <a:t>nested-statements</a:t>
            </a:r>
            <a:br>
              <a:rPr sz="2000" b="1" i="1" dirty="0">
                <a:latin typeface="+mj-lt"/>
                <a:ea typeface="Courier New"/>
                <a:cs typeface="Courier New"/>
                <a:sym typeface="Courier New"/>
              </a:rPr>
            </a:br>
            <a:r>
              <a:rPr sz="2000" b="1" dirty="0">
                <a:latin typeface="+mj-lt"/>
                <a:ea typeface="Courier New"/>
                <a:cs typeface="Courier New"/>
                <a:sym typeface="Courier New"/>
              </a:rPr>
              <a:t>	} while (</a:t>
            </a:r>
            <a:r>
              <a:rPr sz="2000" b="1" i="1" dirty="0" err="1">
                <a:latin typeface="+mj-lt"/>
                <a:ea typeface="Courier New"/>
                <a:cs typeface="Courier New"/>
                <a:sym typeface="Courier New"/>
              </a:rPr>
              <a:t>boolean</a:t>
            </a:r>
            <a:r>
              <a:rPr sz="2000" b="1" i="1" dirty="0">
                <a:latin typeface="+mj-lt"/>
                <a:ea typeface="Courier New"/>
                <a:cs typeface="Courier New"/>
                <a:sym typeface="Courier New"/>
              </a:rPr>
              <a:t>-expression</a:t>
            </a:r>
            <a:r>
              <a:rPr sz="2000" b="1" dirty="0">
                <a:latin typeface="+mj-lt"/>
                <a:ea typeface="Courier New"/>
                <a:cs typeface="Courier New"/>
                <a:sym typeface="Courier New"/>
              </a:rPr>
              <a:t>);</a:t>
            </a:r>
            <a:br>
              <a:rPr sz="2000" b="1" dirty="0">
                <a:latin typeface="+mj-lt"/>
                <a:ea typeface="Courier New"/>
                <a:cs typeface="Courier New"/>
                <a:sym typeface="Courier New"/>
              </a:rPr>
            </a:br>
            <a:endParaRPr sz="2000" b="1" dirty="0">
              <a:latin typeface="+mj-lt"/>
              <a:ea typeface="Courier New"/>
              <a:cs typeface="Courier New"/>
              <a:sym typeface="Courier New"/>
            </a:endParaRPr>
          </a:p>
          <a:p>
            <a:pPr marL="338666" lvl="0" indent="-338666">
              <a:defRPr sz="1800"/>
            </a:pPr>
            <a:r>
              <a:rPr sz="2400" i="1" dirty="0">
                <a:latin typeface="+mj-lt"/>
                <a:ea typeface="Calibri body"/>
                <a:cs typeface="Calibri body"/>
                <a:sym typeface="Calibri body"/>
              </a:rPr>
              <a:t>nested-statements</a:t>
            </a: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 is a sequence of statements. If there is only one statement then the braces may be omitted. </a:t>
            </a:r>
            <a:br>
              <a:rPr sz="2400" dirty="0">
                <a:latin typeface="+mj-lt"/>
                <a:ea typeface="Calibri body"/>
                <a:cs typeface="Calibri body"/>
                <a:sym typeface="Calibri body"/>
              </a:rPr>
            </a:br>
            <a:endParaRPr sz="1000" dirty="0">
              <a:latin typeface="+mj-lt"/>
              <a:ea typeface="Calibri body"/>
              <a:cs typeface="Calibri body"/>
              <a:sym typeface="Calibri body"/>
            </a:endParaRPr>
          </a:p>
          <a:p>
            <a:pPr marL="338666" lvl="0" indent="-338666">
              <a:defRPr sz="1800"/>
            </a:pPr>
            <a:r>
              <a:rPr sz="2400" i="1" dirty="0" err="1">
                <a:latin typeface="+mj-lt"/>
                <a:ea typeface="Calibri body"/>
                <a:cs typeface="Calibri body"/>
                <a:sym typeface="Calibri body"/>
              </a:rPr>
              <a:t>boolean</a:t>
            </a:r>
            <a:r>
              <a:rPr sz="2400" i="1" dirty="0">
                <a:latin typeface="+mj-lt"/>
                <a:ea typeface="Calibri body"/>
                <a:cs typeface="Calibri body"/>
                <a:sym typeface="Calibri body"/>
              </a:rPr>
              <a:t>-expression</a:t>
            </a: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 is an expression that can be true or false. </a:t>
            </a:r>
            <a:br>
              <a:rPr sz="2400" dirty="0">
                <a:latin typeface="+mj-lt"/>
                <a:ea typeface="Calibri body"/>
                <a:cs typeface="Calibri body"/>
                <a:sym typeface="Calibri body"/>
              </a:rPr>
            </a:br>
            <a:endParaRPr sz="1000" dirty="0">
              <a:latin typeface="+mj-lt"/>
              <a:ea typeface="Calibri body"/>
              <a:cs typeface="Calibri body"/>
              <a:sym typeface="Calibri body"/>
            </a:endParaRPr>
          </a:p>
          <a:p>
            <a:pPr marL="338666" lvl="0" indent="-338666">
              <a:defRPr sz="1800"/>
            </a:pP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The </a:t>
            </a:r>
            <a:r>
              <a:rPr sz="2400" dirty="0" err="1">
                <a:latin typeface="+mj-lt"/>
                <a:ea typeface="Calibri body"/>
                <a:cs typeface="Calibri body"/>
                <a:sym typeface="Calibri body"/>
              </a:rPr>
              <a:t>boolean</a:t>
            </a: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 expression is tested </a:t>
            </a:r>
            <a:r>
              <a:rPr sz="2400" i="1" dirty="0">
                <a:latin typeface="+mj-lt"/>
                <a:ea typeface="Calibri body"/>
                <a:cs typeface="Calibri body"/>
                <a:sym typeface="Calibri body"/>
              </a:rPr>
              <a:t>after</a:t>
            </a: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 each iteration of the loop. The loop terminates when it is false.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3600" b="1"/>
              <a:t>Do-While Example</a:t>
            </a:r>
          </a:p>
        </p:txBody>
      </p:sp>
      <p:sp>
        <p:nvSpPr>
          <p:cNvPr id="308" name="Shape 308"/>
          <p:cNvSpPr/>
          <p:nvPr/>
        </p:nvSpPr>
        <p:spPr>
          <a:xfrm>
            <a:off x="381000" y="1676400"/>
            <a:ext cx="8686800" cy="3596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l">
              <a:defRPr sz="1800" b="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Scanner scan = new Scanner(System.</a:t>
            </a:r>
            <a:r>
              <a:rPr sz="2000" b="1" i="1">
                <a:latin typeface="Courier New"/>
                <a:ea typeface="Courier New"/>
                <a:cs typeface="Courier New"/>
                <a:sym typeface="Courier New"/>
              </a:rPr>
              <a:t>in);</a:t>
            </a:r>
            <a:endParaRPr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int myNumber;</a:t>
            </a:r>
            <a:endParaRPr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endParaRPr sz="200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do {</a:t>
            </a:r>
            <a:endParaRPr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	System.</a:t>
            </a:r>
            <a:r>
              <a:rPr sz="2000" b="1" i="1">
                <a:latin typeface="Courier New"/>
                <a:ea typeface="Courier New"/>
                <a:cs typeface="Courier New"/>
                <a:sym typeface="Courier New"/>
              </a:rPr>
              <a:t>out.println(</a:t>
            </a:r>
            <a:endParaRPr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 i="1">
                <a:latin typeface="Courier New"/>
                <a:ea typeface="Courier New"/>
                <a:cs typeface="Courier New"/>
                <a:sym typeface="Courier New"/>
              </a:rPr>
              <a:t>		"Enter a number between 0 and 100: ");</a:t>
            </a:r>
            <a:endParaRPr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endParaRPr sz="2000" i="1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	myNumber = scan.nextInt();</a:t>
            </a:r>
            <a:endParaRPr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endParaRPr sz="200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} while (!(myNumber &gt;= 0 &amp;&amp; myNumber &lt;= 100));</a:t>
            </a:r>
            <a:endParaRPr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endParaRPr sz="200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sz="2000" b="1" i="1">
                <a:latin typeface="Courier New"/>
                <a:ea typeface="Courier New"/>
                <a:cs typeface="Courier New"/>
                <a:sym typeface="Courier New"/>
              </a:rPr>
              <a:t>out.println("You entered a valid number");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3600" b="1"/>
              <a:t>Break Statement</a:t>
            </a:r>
          </a:p>
        </p:txBody>
      </p:sp>
      <p:sp>
        <p:nvSpPr>
          <p:cNvPr id="311" name="Shape 311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305800" cy="543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38666" lvl="0" indent="-338666">
              <a:defRPr sz="1800"/>
            </a:pP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The break statement is used in loop (for, while, and do-while) statements and switch statements to terminate execution of the statement. A break statement has the following form. </a:t>
            </a:r>
            <a:br>
              <a:rPr sz="2400" dirty="0">
                <a:latin typeface="+mj-lt"/>
                <a:ea typeface="Calibri body"/>
                <a:cs typeface="Calibri body"/>
                <a:sym typeface="Calibri body"/>
              </a:rPr>
            </a:b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/>
            </a:r>
            <a:br>
              <a:rPr sz="2400" dirty="0">
                <a:latin typeface="+mj-lt"/>
                <a:ea typeface="Calibri body"/>
                <a:cs typeface="Calibri body"/>
                <a:sym typeface="Calibri body"/>
              </a:rPr>
            </a:br>
            <a:r>
              <a:rPr sz="2400" b="1" dirty="0">
                <a:latin typeface="+mj-lt"/>
                <a:ea typeface="Courier New"/>
                <a:cs typeface="Courier New"/>
                <a:sym typeface="Courier New"/>
              </a:rPr>
              <a:t>		break;</a:t>
            </a:r>
            <a:br>
              <a:rPr sz="2400" b="1" dirty="0">
                <a:latin typeface="+mj-lt"/>
                <a:ea typeface="Courier New"/>
                <a:cs typeface="Courier New"/>
                <a:sym typeface="Courier New"/>
              </a:rPr>
            </a:br>
            <a:endParaRPr b="1" dirty="0">
              <a:latin typeface="+mj-lt"/>
              <a:ea typeface="Courier New"/>
              <a:cs typeface="Courier New"/>
              <a:sym typeface="Courier New"/>
            </a:endParaRPr>
          </a:p>
          <a:p>
            <a:pPr marL="338666" lvl="0" indent="-338666">
              <a:defRPr sz="1800"/>
            </a:pP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After a break statement is executed, execution proceeds to the statement that follows the enclosing loop or switch statement. </a:t>
            </a:r>
            <a:br>
              <a:rPr sz="2400" dirty="0">
                <a:latin typeface="+mj-lt"/>
                <a:ea typeface="Calibri body"/>
                <a:cs typeface="Calibri body"/>
                <a:sym typeface="Calibri body"/>
              </a:rPr>
            </a:br>
            <a:endParaRPr dirty="0">
              <a:latin typeface="+mj-lt"/>
              <a:ea typeface="Calibri body"/>
              <a:cs typeface="Calibri body"/>
              <a:sym typeface="Calibri body"/>
            </a:endParaRPr>
          </a:p>
          <a:p>
            <a:pPr marL="338666" lvl="0" indent="-338666">
              <a:defRPr sz="1800"/>
            </a:pPr>
            <a:r>
              <a:rPr sz="2400" dirty="0">
                <a:latin typeface="+mj-lt"/>
                <a:ea typeface="Arial"/>
                <a:cs typeface="Arial"/>
                <a:sym typeface="Arial"/>
              </a:rPr>
              <a:t>Use </a:t>
            </a:r>
            <a:r>
              <a:rPr sz="2400" b="1" dirty="0">
                <a:solidFill>
                  <a:srgbClr val="333399"/>
                </a:solidFill>
                <a:latin typeface="+mj-lt"/>
                <a:ea typeface="Courier New"/>
                <a:cs typeface="Courier New"/>
                <a:sym typeface="Courier New"/>
              </a:rPr>
              <a:t>break</a:t>
            </a:r>
            <a:r>
              <a:rPr sz="2400" dirty="0">
                <a:latin typeface="+mj-lt"/>
                <a:ea typeface="Arial"/>
                <a:cs typeface="Arial"/>
                <a:sym typeface="Arial"/>
              </a:rPr>
              <a:t> statements sparingly (if ever).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3600" b="1"/>
              <a:t>Continue Statement</a:t>
            </a:r>
          </a:p>
        </p:txBody>
      </p:sp>
      <p:sp>
        <p:nvSpPr>
          <p:cNvPr id="314" name="Shape 314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305800" cy="543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38666" lvl="0" indent="-338666">
              <a:defRPr sz="1800"/>
            </a:pP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A </a:t>
            </a:r>
            <a:r>
              <a:rPr sz="2800" b="1" dirty="0">
                <a:solidFill>
                  <a:srgbClr val="333399"/>
                </a:solidFill>
                <a:latin typeface="+mj-lt"/>
                <a:ea typeface="Calibri body"/>
                <a:cs typeface="Calibri body"/>
                <a:sym typeface="Calibri body"/>
              </a:rPr>
              <a:t>continue</a:t>
            </a: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 statement </a:t>
            </a:r>
            <a:endParaRPr dirty="0">
              <a:latin typeface="+mj-lt"/>
              <a:ea typeface="Calibri body"/>
              <a:cs typeface="Calibri body"/>
              <a:sym typeface="Calibri body"/>
            </a:endParaRPr>
          </a:p>
          <a:p>
            <a:pPr marL="655319" lvl="1" indent="-375919">
              <a:spcBef>
                <a:spcPts val="500"/>
              </a:spcBef>
              <a:buFont typeface="Wingdings"/>
              <a:defRPr sz="1800"/>
            </a:pP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Ends current loop iteration </a:t>
            </a:r>
            <a:endParaRPr sz="2000" dirty="0">
              <a:latin typeface="+mj-lt"/>
            </a:endParaRPr>
          </a:p>
          <a:p>
            <a:pPr marL="655319" lvl="1" indent="-375919">
              <a:spcBef>
                <a:spcPts val="500"/>
              </a:spcBef>
              <a:buFont typeface="Wingdings"/>
              <a:defRPr sz="1800"/>
            </a:pP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Begins the next one</a:t>
            </a:r>
            <a:br>
              <a:rPr sz="2400" dirty="0">
                <a:latin typeface="+mj-lt"/>
                <a:ea typeface="Calibri body"/>
                <a:cs typeface="Calibri body"/>
                <a:sym typeface="Calibri body"/>
              </a:rPr>
            </a:br>
            <a:endParaRPr sz="2000" dirty="0">
              <a:latin typeface="+mj-lt"/>
              <a:ea typeface="Calibri body"/>
              <a:cs typeface="Calibri body"/>
              <a:sym typeface="Calibri body"/>
            </a:endParaRPr>
          </a:p>
          <a:p>
            <a:pPr marL="338666" lvl="0" indent="-338666">
              <a:defRPr sz="1800"/>
            </a:pP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Use of continue statement is not recommended</a:t>
            </a:r>
            <a:endParaRPr dirty="0">
              <a:latin typeface="+mj-lt"/>
              <a:ea typeface="Calibri body"/>
              <a:cs typeface="Calibri body"/>
              <a:sym typeface="Calibri body"/>
            </a:endParaRPr>
          </a:p>
          <a:p>
            <a:pPr marL="655319" lvl="1" indent="-375919">
              <a:spcBef>
                <a:spcPts val="500"/>
              </a:spcBef>
              <a:buFont typeface="Wingdings"/>
              <a:defRPr sz="1800"/>
            </a:pPr>
            <a:r>
              <a:rPr sz="2400" dirty="0">
                <a:latin typeface="+mj-lt"/>
                <a:ea typeface="Calibri body"/>
                <a:cs typeface="Calibri body"/>
                <a:sym typeface="Calibri body"/>
              </a:rPr>
              <a:t>Introduce unneeded complications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3600" b="1"/>
              <a:t>Breaking a Loop</a:t>
            </a:r>
          </a:p>
        </p:txBody>
      </p:sp>
      <p:sp>
        <p:nvSpPr>
          <p:cNvPr id="317" name="Shape 317"/>
          <p:cNvSpPr/>
          <p:nvPr/>
        </p:nvSpPr>
        <p:spPr>
          <a:xfrm>
            <a:off x="381000" y="1697770"/>
            <a:ext cx="8610600" cy="3888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l">
              <a:defRPr sz="1800" b="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int[] numbers = { 1, 5, 3, 4, 2 };</a:t>
            </a:r>
            <a:endParaRPr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int i = 0, key = 3;</a:t>
            </a:r>
            <a:endParaRPr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endParaRPr sz="200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while (i &lt; numbers.length) {</a:t>
            </a:r>
            <a:endParaRPr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	if (numbers[i] == key)</a:t>
            </a:r>
            <a:endParaRPr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	i++;</a:t>
            </a:r>
            <a:endParaRPr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endParaRPr sz="200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if (i &lt; numbers.length)</a:t>
            </a:r>
            <a:endParaRPr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	System.</a:t>
            </a:r>
            <a:r>
              <a:rPr sz="2000" b="1" i="1">
                <a:latin typeface="Courier New"/>
                <a:ea typeface="Courier New"/>
                <a:cs typeface="Courier New"/>
                <a:sym typeface="Courier New"/>
              </a:rPr>
              <a:t>out.println("Key is found in the array");</a:t>
            </a:r>
            <a:endParaRPr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	System.</a:t>
            </a:r>
            <a:r>
              <a:rPr sz="2000" b="1" i="1">
                <a:latin typeface="Courier New"/>
                <a:ea typeface="Courier New"/>
                <a:cs typeface="Courier New"/>
                <a:sym typeface="Courier New"/>
              </a:rPr>
              <a:t>out.println("Key is NOT!");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4696"/>
            <a:ext cx="5181600" cy="5095965"/>
          </a:xfrm>
        </p:spPr>
        <p:txBody>
          <a:bodyPr/>
          <a:lstStyle/>
          <a:p>
            <a:r>
              <a:rPr lang="en-US" dirty="0"/>
              <a:t>Centered on the concept of the </a:t>
            </a:r>
            <a:r>
              <a:rPr lang="en-US" dirty="0" smtClean="0"/>
              <a:t>object</a:t>
            </a:r>
            <a:endParaRPr lang="en-US" dirty="0"/>
          </a:p>
          <a:p>
            <a:r>
              <a:rPr lang="en-US" dirty="0" smtClean="0"/>
              <a:t>Object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smtClean="0"/>
              <a:t>Is data </a:t>
            </a:r>
            <a:r>
              <a:rPr lang="en-US" dirty="0"/>
              <a:t>with methods</a:t>
            </a:r>
          </a:p>
          <a:p>
            <a:pPr lvl="2"/>
            <a:r>
              <a:rPr lang="en-US" dirty="0"/>
              <a:t>Data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990000"/>
                </a:solidFill>
              </a:rPr>
              <a:t>attributes</a:t>
            </a:r>
            <a:r>
              <a:rPr lang="en-US" dirty="0"/>
              <a:t>) can be simple things like number or character strings, or they can be other </a:t>
            </a:r>
            <a:r>
              <a:rPr lang="en-US" dirty="0" smtClean="0"/>
              <a:t>objects.</a:t>
            </a:r>
            <a:endParaRPr lang="en-US" dirty="0"/>
          </a:p>
          <a:p>
            <a:pPr lvl="1"/>
            <a:r>
              <a:rPr lang="en-US" dirty="0" smtClean="0"/>
              <a:t>Defines </a:t>
            </a:r>
            <a:r>
              <a:rPr lang="en-US" dirty="0"/>
              <a:t>things that are responsible for themselves</a:t>
            </a:r>
          </a:p>
          <a:p>
            <a:pPr lvl="2"/>
            <a:r>
              <a:rPr lang="en-US" dirty="0" smtClean="0"/>
              <a:t>Data </a:t>
            </a:r>
            <a:r>
              <a:rPr lang="en-US" dirty="0"/>
              <a:t>to know what state </a:t>
            </a:r>
            <a:r>
              <a:rPr lang="en-US" dirty="0" smtClean="0"/>
              <a:t>the object </a:t>
            </a:r>
            <a:r>
              <a:rPr lang="en-US" dirty="0"/>
              <a:t>is </a:t>
            </a:r>
            <a:r>
              <a:rPr lang="en-US" dirty="0" smtClean="0"/>
              <a:t>in.</a:t>
            </a:r>
            <a:endParaRPr lang="en-US" dirty="0"/>
          </a:p>
          <a:p>
            <a:pPr lvl="2"/>
            <a:r>
              <a:rPr lang="en-US" b="1" dirty="0">
                <a:solidFill>
                  <a:srgbClr val="990000"/>
                </a:solidFill>
              </a:rPr>
              <a:t>Method</a:t>
            </a:r>
            <a:r>
              <a:rPr lang="en-US" dirty="0"/>
              <a:t> </a:t>
            </a:r>
            <a:r>
              <a:rPr lang="en-US" dirty="0" smtClean="0"/>
              <a:t>(code) </a:t>
            </a:r>
            <a:r>
              <a:rPr lang="en-US" dirty="0"/>
              <a:t>to function </a:t>
            </a:r>
            <a:r>
              <a:rPr lang="en-US" dirty="0" smtClean="0"/>
              <a:t>properly.</a:t>
            </a:r>
            <a:endParaRPr lang="en-US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74138" y="2667000"/>
            <a:ext cx="2788862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076693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3600" b="1"/>
              <a:t>Software Development with Java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197273" cy="543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35184" lvl="0" indent="-235184">
              <a:defRPr sz="1800"/>
            </a:pPr>
            <a:r>
              <a:rPr sz="2000" dirty="0"/>
              <a:t>All source code is first written in plain text files ending with the “</a:t>
            </a:r>
            <a:r>
              <a:rPr sz="2000" dirty="0">
                <a:solidFill>
                  <a:srgbClr val="0000FF"/>
                </a:solidFill>
              </a:rPr>
              <a:t>.java</a:t>
            </a:r>
            <a:r>
              <a:rPr sz="2000" dirty="0"/>
              <a:t>” extension.</a:t>
            </a:r>
            <a:br>
              <a:rPr sz="2000" dirty="0"/>
            </a:br>
            <a:endParaRPr sz="1100" dirty="0"/>
          </a:p>
          <a:p>
            <a:pPr marL="235184" lvl="0" indent="-235184">
              <a:defRPr sz="1800"/>
            </a:pPr>
            <a:r>
              <a:rPr sz="2000" dirty="0"/>
              <a:t>Those source files are then compiled into “</a:t>
            </a:r>
            <a:r>
              <a:rPr sz="2000" dirty="0">
                <a:solidFill>
                  <a:srgbClr val="0000FF"/>
                </a:solidFill>
              </a:rPr>
              <a:t>.class</a:t>
            </a:r>
            <a:r>
              <a:rPr sz="2000" dirty="0"/>
              <a:t>” files by the </a:t>
            </a:r>
            <a:r>
              <a:rPr sz="2000" dirty="0" err="1">
                <a:solidFill>
                  <a:srgbClr val="0000FF"/>
                </a:solidFill>
              </a:rPr>
              <a:t>javac</a:t>
            </a:r>
            <a:r>
              <a:rPr sz="2000" dirty="0">
                <a:solidFill>
                  <a:srgbClr val="0000FF"/>
                </a:solidFill>
              </a:rPr>
              <a:t> </a:t>
            </a:r>
            <a:r>
              <a:rPr sz="2000" dirty="0"/>
              <a:t>compiler.</a:t>
            </a:r>
            <a:br>
              <a:rPr sz="2000" dirty="0"/>
            </a:br>
            <a:endParaRPr sz="1100" dirty="0"/>
          </a:p>
          <a:p>
            <a:pPr marL="235184" lvl="0" indent="-235184">
              <a:defRPr sz="1800"/>
            </a:pPr>
            <a:r>
              <a:rPr sz="2000" dirty="0"/>
              <a:t>A “</a:t>
            </a:r>
            <a:r>
              <a:rPr sz="2000" dirty="0">
                <a:solidFill>
                  <a:srgbClr val="0000FF"/>
                </a:solidFill>
              </a:rPr>
              <a:t>.class</a:t>
            </a:r>
            <a:r>
              <a:rPr sz="2000" dirty="0"/>
              <a:t>” file does not contain code that is native to your processor; it instead contains </a:t>
            </a:r>
            <a:r>
              <a:rPr sz="2000" i="1" dirty="0">
                <a:solidFill>
                  <a:srgbClr val="0000FF"/>
                </a:solidFill>
              </a:rPr>
              <a:t>bytecodes</a:t>
            </a:r>
            <a:r>
              <a:rPr sz="2000" dirty="0">
                <a:solidFill>
                  <a:srgbClr val="0000FF"/>
                </a:solidFill>
              </a:rPr>
              <a:t> </a:t>
            </a:r>
            <a:r>
              <a:rPr sz="2000" dirty="0"/>
              <a:t>— the machine language of the Java Virtual Machine (Java VM).</a:t>
            </a:r>
            <a:br>
              <a:rPr sz="2000" dirty="0"/>
            </a:br>
            <a:endParaRPr sz="1100" dirty="0"/>
          </a:p>
          <a:p>
            <a:pPr marL="235184" lvl="0" indent="-235184">
              <a:defRPr sz="1800"/>
            </a:pPr>
            <a:r>
              <a:rPr sz="2000" dirty="0"/>
              <a:t>The java launcher tool then runs your application with an instance of the Java Virtual Machine, i.e. your code is run by JVM.</a:t>
            </a:r>
          </a:p>
        </p:txBody>
      </p:sp>
      <p:pic>
        <p:nvPicPr>
          <p:cNvPr id="124" name="image12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66800" y="4724400"/>
            <a:ext cx="7023100" cy="1650370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>
            <a:off x="2057400" y="6596390"/>
            <a:ext cx="4572000" cy="23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 b="0">
                <a:solidFill>
                  <a:srgbClr val="A6A6A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A6A6A6"/>
                </a:solidFill>
              </a:rPr>
              <a:t>http://docs.oracle.com/javase/tutorial/getStarted/intro/definition.html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Object?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Informally, an </a:t>
            </a:r>
            <a:r>
              <a:rPr lang="en-US" dirty="0"/>
              <a:t>object represents an </a:t>
            </a:r>
            <a:r>
              <a:rPr lang="en-US" dirty="0" smtClean="0"/>
              <a:t>entity which is </a:t>
            </a:r>
            <a:r>
              <a:rPr lang="en-US" dirty="0"/>
              <a:t>either physical, </a:t>
            </a:r>
            <a:r>
              <a:rPr lang="en-US" dirty="0" smtClean="0"/>
              <a:t>conceptual </a:t>
            </a:r>
            <a:r>
              <a:rPr lang="en-US" dirty="0"/>
              <a:t>or </a:t>
            </a:r>
            <a:r>
              <a:rPr lang="en-US" dirty="0" smtClean="0"/>
              <a:t>software.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/>
              <a:t>Physical entity  </a:t>
            </a:r>
            <a:r>
              <a:rPr lang="en-US" dirty="0" smtClean="0"/>
              <a:t> 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/>
              <a:t>Conceptual entity</a:t>
            </a:r>
            <a:r>
              <a:rPr lang="en-US" dirty="0" smtClean="0"/>
              <a:t> </a:t>
            </a:r>
            <a:br>
              <a:rPr lang="en-US" dirty="0" smtClean="0"/>
            </a:br>
            <a:r>
              <a:rPr lang="en-US" dirty="0" smtClean="0"/>
              <a:t> </a:t>
            </a:r>
            <a:r>
              <a:rPr lang="en-US" dirty="0"/>
              <a:t> </a:t>
            </a:r>
          </a:p>
          <a:p>
            <a:pPr lvl="1"/>
            <a:r>
              <a:rPr lang="en-US" dirty="0"/>
              <a:t>Software entity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962400" y="2286000"/>
            <a:ext cx="2447925" cy="901699"/>
            <a:chOff x="2550" y="1457"/>
            <a:chExt cx="1542" cy="568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2550" y="1457"/>
              <a:ext cx="1542" cy="418"/>
              <a:chOff x="2550" y="1457"/>
              <a:chExt cx="1542" cy="418"/>
            </a:xfrm>
          </p:grpSpPr>
          <p:grpSp>
            <p:nvGrpSpPr>
              <p:cNvPr id="7" name="Group 5"/>
              <p:cNvGrpSpPr>
                <a:grpSpLocks/>
              </p:cNvGrpSpPr>
              <p:nvPr/>
            </p:nvGrpSpPr>
            <p:grpSpPr bwMode="auto">
              <a:xfrm>
                <a:off x="2588" y="1457"/>
                <a:ext cx="1504" cy="387"/>
                <a:chOff x="2588" y="1457"/>
                <a:chExt cx="1504" cy="387"/>
              </a:xfrm>
            </p:grpSpPr>
            <p:sp>
              <p:nvSpPr>
                <p:cNvPr id="97" name="Freeform 6"/>
                <p:cNvSpPr>
                  <a:spLocks/>
                </p:cNvSpPr>
                <p:nvPr/>
              </p:nvSpPr>
              <p:spPr bwMode="auto">
                <a:xfrm>
                  <a:off x="2588" y="1492"/>
                  <a:ext cx="1201" cy="319"/>
                </a:xfrm>
                <a:custGeom>
                  <a:avLst/>
                  <a:gdLst>
                    <a:gd name="T0" fmla="*/ 984 w 1201"/>
                    <a:gd name="T1" fmla="*/ 0 h 319"/>
                    <a:gd name="T2" fmla="*/ 36 w 1201"/>
                    <a:gd name="T3" fmla="*/ 0 h 319"/>
                    <a:gd name="T4" fmla="*/ 29 w 1201"/>
                    <a:gd name="T5" fmla="*/ 12 h 319"/>
                    <a:gd name="T6" fmla="*/ 22 w 1201"/>
                    <a:gd name="T7" fmla="*/ 25 h 319"/>
                    <a:gd name="T8" fmla="*/ 15 w 1201"/>
                    <a:gd name="T9" fmla="*/ 43 h 319"/>
                    <a:gd name="T10" fmla="*/ 10 w 1201"/>
                    <a:gd name="T11" fmla="*/ 62 h 319"/>
                    <a:gd name="T12" fmla="*/ 5 w 1201"/>
                    <a:gd name="T13" fmla="*/ 81 h 319"/>
                    <a:gd name="T14" fmla="*/ 3 w 1201"/>
                    <a:gd name="T15" fmla="*/ 100 h 319"/>
                    <a:gd name="T16" fmla="*/ 2 w 1201"/>
                    <a:gd name="T17" fmla="*/ 122 h 319"/>
                    <a:gd name="T18" fmla="*/ 5 w 1201"/>
                    <a:gd name="T19" fmla="*/ 141 h 319"/>
                    <a:gd name="T20" fmla="*/ 8 w 1201"/>
                    <a:gd name="T21" fmla="*/ 157 h 319"/>
                    <a:gd name="T22" fmla="*/ 12 w 1201"/>
                    <a:gd name="T23" fmla="*/ 171 h 319"/>
                    <a:gd name="T24" fmla="*/ 18 w 1201"/>
                    <a:gd name="T25" fmla="*/ 184 h 319"/>
                    <a:gd name="T26" fmla="*/ 24 w 1201"/>
                    <a:gd name="T27" fmla="*/ 196 h 319"/>
                    <a:gd name="T28" fmla="*/ 30 w 1201"/>
                    <a:gd name="T29" fmla="*/ 207 h 319"/>
                    <a:gd name="T30" fmla="*/ 0 w 1201"/>
                    <a:gd name="T31" fmla="*/ 230 h 319"/>
                    <a:gd name="T32" fmla="*/ 0 w 1201"/>
                    <a:gd name="T33" fmla="*/ 315 h 319"/>
                    <a:gd name="T34" fmla="*/ 303 w 1201"/>
                    <a:gd name="T35" fmla="*/ 315 h 319"/>
                    <a:gd name="T36" fmla="*/ 303 w 1201"/>
                    <a:gd name="T37" fmla="*/ 228 h 319"/>
                    <a:gd name="T38" fmla="*/ 900 w 1201"/>
                    <a:gd name="T39" fmla="*/ 228 h 319"/>
                    <a:gd name="T40" fmla="*/ 804 w 1201"/>
                    <a:gd name="T41" fmla="*/ 246 h 319"/>
                    <a:gd name="T42" fmla="*/ 804 w 1201"/>
                    <a:gd name="T43" fmla="*/ 285 h 319"/>
                    <a:gd name="T44" fmla="*/ 1064 w 1201"/>
                    <a:gd name="T45" fmla="*/ 285 h 319"/>
                    <a:gd name="T46" fmla="*/ 933 w 1201"/>
                    <a:gd name="T47" fmla="*/ 300 h 319"/>
                    <a:gd name="T48" fmla="*/ 933 w 1201"/>
                    <a:gd name="T49" fmla="*/ 318 h 319"/>
                    <a:gd name="T50" fmla="*/ 1164 w 1201"/>
                    <a:gd name="T51" fmla="*/ 300 h 319"/>
                    <a:gd name="T52" fmla="*/ 1164 w 1201"/>
                    <a:gd name="T53" fmla="*/ 251 h 319"/>
                    <a:gd name="T54" fmla="*/ 1200 w 1201"/>
                    <a:gd name="T55" fmla="*/ 251 h 319"/>
                    <a:gd name="T56" fmla="*/ 1200 w 1201"/>
                    <a:gd name="T57" fmla="*/ 222 h 319"/>
                    <a:gd name="T58" fmla="*/ 1161 w 1201"/>
                    <a:gd name="T59" fmla="*/ 222 h 319"/>
                    <a:gd name="T60" fmla="*/ 1161 w 1201"/>
                    <a:gd name="T61" fmla="*/ 243 h 319"/>
                    <a:gd name="T62" fmla="*/ 954 w 1201"/>
                    <a:gd name="T63" fmla="*/ 243 h 319"/>
                    <a:gd name="T64" fmla="*/ 966 w 1201"/>
                    <a:gd name="T65" fmla="*/ 235 h 319"/>
                    <a:gd name="T66" fmla="*/ 975 w 1201"/>
                    <a:gd name="T67" fmla="*/ 228 h 319"/>
                    <a:gd name="T68" fmla="*/ 984 w 1201"/>
                    <a:gd name="T69" fmla="*/ 220 h 319"/>
                    <a:gd name="T70" fmla="*/ 972 w 1201"/>
                    <a:gd name="T71" fmla="*/ 237 h 319"/>
                    <a:gd name="T72" fmla="*/ 1018 w 1201"/>
                    <a:gd name="T73" fmla="*/ 237 h 319"/>
                    <a:gd name="T74" fmla="*/ 1024 w 1201"/>
                    <a:gd name="T75" fmla="*/ 214 h 319"/>
                    <a:gd name="T76" fmla="*/ 993 w 1201"/>
                    <a:gd name="T77" fmla="*/ 214 h 319"/>
                    <a:gd name="T78" fmla="*/ 1003 w 1201"/>
                    <a:gd name="T79" fmla="*/ 201 h 319"/>
                    <a:gd name="T80" fmla="*/ 1010 w 1201"/>
                    <a:gd name="T81" fmla="*/ 187 h 319"/>
                    <a:gd name="T82" fmla="*/ 1016 w 1201"/>
                    <a:gd name="T83" fmla="*/ 173 h 319"/>
                    <a:gd name="T84" fmla="*/ 1020 w 1201"/>
                    <a:gd name="T85" fmla="*/ 158 h 319"/>
                    <a:gd name="T86" fmla="*/ 1024 w 1201"/>
                    <a:gd name="T87" fmla="*/ 139 h 319"/>
                    <a:gd name="T88" fmla="*/ 1025 w 1201"/>
                    <a:gd name="T89" fmla="*/ 114 h 319"/>
                    <a:gd name="T90" fmla="*/ 1025 w 1201"/>
                    <a:gd name="T91" fmla="*/ 98 h 319"/>
                    <a:gd name="T92" fmla="*/ 1021 w 1201"/>
                    <a:gd name="T93" fmla="*/ 76 h 319"/>
                    <a:gd name="T94" fmla="*/ 1017 w 1201"/>
                    <a:gd name="T95" fmla="*/ 62 h 319"/>
                    <a:gd name="T96" fmla="*/ 1013 w 1201"/>
                    <a:gd name="T97" fmla="*/ 51 h 319"/>
                    <a:gd name="T98" fmla="*/ 1009 w 1201"/>
                    <a:gd name="T99" fmla="*/ 37 h 319"/>
                    <a:gd name="T100" fmla="*/ 1001 w 1201"/>
                    <a:gd name="T101" fmla="*/ 23 h 319"/>
                    <a:gd name="T102" fmla="*/ 993 w 1201"/>
                    <a:gd name="T103" fmla="*/ 12 h 319"/>
                    <a:gd name="T104" fmla="*/ 984 w 1201"/>
                    <a:gd name="T105" fmla="*/ 0 h 3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01" h="319">
                      <a:moveTo>
                        <a:pt x="984" y="0"/>
                      </a:moveTo>
                      <a:lnTo>
                        <a:pt x="36" y="0"/>
                      </a:lnTo>
                      <a:lnTo>
                        <a:pt x="29" y="12"/>
                      </a:lnTo>
                      <a:lnTo>
                        <a:pt x="22" y="25"/>
                      </a:lnTo>
                      <a:lnTo>
                        <a:pt x="15" y="43"/>
                      </a:lnTo>
                      <a:lnTo>
                        <a:pt x="10" y="62"/>
                      </a:lnTo>
                      <a:lnTo>
                        <a:pt x="5" y="81"/>
                      </a:lnTo>
                      <a:lnTo>
                        <a:pt x="3" y="100"/>
                      </a:lnTo>
                      <a:lnTo>
                        <a:pt x="2" y="122"/>
                      </a:lnTo>
                      <a:lnTo>
                        <a:pt x="5" y="141"/>
                      </a:lnTo>
                      <a:lnTo>
                        <a:pt x="8" y="157"/>
                      </a:lnTo>
                      <a:lnTo>
                        <a:pt x="12" y="171"/>
                      </a:lnTo>
                      <a:lnTo>
                        <a:pt x="18" y="184"/>
                      </a:lnTo>
                      <a:lnTo>
                        <a:pt x="24" y="196"/>
                      </a:lnTo>
                      <a:lnTo>
                        <a:pt x="30" y="207"/>
                      </a:lnTo>
                      <a:lnTo>
                        <a:pt x="0" y="230"/>
                      </a:lnTo>
                      <a:lnTo>
                        <a:pt x="0" y="315"/>
                      </a:lnTo>
                      <a:lnTo>
                        <a:pt x="303" y="315"/>
                      </a:lnTo>
                      <a:lnTo>
                        <a:pt x="303" y="228"/>
                      </a:lnTo>
                      <a:lnTo>
                        <a:pt x="900" y="228"/>
                      </a:lnTo>
                      <a:lnTo>
                        <a:pt x="804" y="246"/>
                      </a:lnTo>
                      <a:lnTo>
                        <a:pt x="804" y="285"/>
                      </a:lnTo>
                      <a:lnTo>
                        <a:pt x="1064" y="285"/>
                      </a:lnTo>
                      <a:lnTo>
                        <a:pt x="933" y="300"/>
                      </a:lnTo>
                      <a:lnTo>
                        <a:pt x="933" y="318"/>
                      </a:lnTo>
                      <a:lnTo>
                        <a:pt x="1164" y="300"/>
                      </a:lnTo>
                      <a:lnTo>
                        <a:pt x="1164" y="251"/>
                      </a:lnTo>
                      <a:lnTo>
                        <a:pt x="1200" y="251"/>
                      </a:lnTo>
                      <a:lnTo>
                        <a:pt x="1200" y="222"/>
                      </a:lnTo>
                      <a:lnTo>
                        <a:pt x="1161" y="222"/>
                      </a:lnTo>
                      <a:lnTo>
                        <a:pt x="1161" y="243"/>
                      </a:lnTo>
                      <a:lnTo>
                        <a:pt x="954" y="243"/>
                      </a:lnTo>
                      <a:lnTo>
                        <a:pt x="966" y="235"/>
                      </a:lnTo>
                      <a:lnTo>
                        <a:pt x="975" y="228"/>
                      </a:lnTo>
                      <a:lnTo>
                        <a:pt x="984" y="220"/>
                      </a:lnTo>
                      <a:lnTo>
                        <a:pt x="972" y="237"/>
                      </a:lnTo>
                      <a:lnTo>
                        <a:pt x="1018" y="237"/>
                      </a:lnTo>
                      <a:lnTo>
                        <a:pt x="1024" y="214"/>
                      </a:lnTo>
                      <a:lnTo>
                        <a:pt x="993" y="214"/>
                      </a:lnTo>
                      <a:lnTo>
                        <a:pt x="1003" y="201"/>
                      </a:lnTo>
                      <a:lnTo>
                        <a:pt x="1010" y="187"/>
                      </a:lnTo>
                      <a:lnTo>
                        <a:pt x="1016" y="173"/>
                      </a:lnTo>
                      <a:lnTo>
                        <a:pt x="1020" y="158"/>
                      </a:lnTo>
                      <a:lnTo>
                        <a:pt x="1024" y="139"/>
                      </a:lnTo>
                      <a:lnTo>
                        <a:pt x="1025" y="114"/>
                      </a:lnTo>
                      <a:lnTo>
                        <a:pt x="1025" y="98"/>
                      </a:lnTo>
                      <a:lnTo>
                        <a:pt x="1021" y="76"/>
                      </a:lnTo>
                      <a:lnTo>
                        <a:pt x="1017" y="62"/>
                      </a:lnTo>
                      <a:lnTo>
                        <a:pt x="1013" y="51"/>
                      </a:lnTo>
                      <a:lnTo>
                        <a:pt x="1009" y="37"/>
                      </a:lnTo>
                      <a:lnTo>
                        <a:pt x="1001" y="23"/>
                      </a:lnTo>
                      <a:lnTo>
                        <a:pt x="993" y="12"/>
                      </a:lnTo>
                      <a:lnTo>
                        <a:pt x="984" y="0"/>
                      </a:lnTo>
                    </a:path>
                  </a:pathLst>
                </a:custGeom>
                <a:solidFill>
                  <a:srgbClr val="C0C0C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chemeClr val="tx1"/>
                    </a:solidFill>
                    <a:cs typeface="+mn-cs"/>
                  </a:endParaRPr>
                </a:p>
              </p:txBody>
            </p:sp>
            <p:grpSp>
              <p:nvGrpSpPr>
                <p:cNvPr id="98" name="Group 7"/>
                <p:cNvGrpSpPr>
                  <a:grpSpLocks/>
                </p:cNvGrpSpPr>
                <p:nvPr/>
              </p:nvGrpSpPr>
              <p:grpSpPr bwMode="auto">
                <a:xfrm>
                  <a:off x="3739" y="1457"/>
                  <a:ext cx="353" cy="387"/>
                  <a:chOff x="3739" y="1457"/>
                  <a:chExt cx="353" cy="387"/>
                </a:xfrm>
              </p:grpSpPr>
              <p:grpSp>
                <p:nvGrpSpPr>
                  <p:cNvPr id="99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3739" y="1457"/>
                    <a:ext cx="39" cy="256"/>
                    <a:chOff x="3739" y="1457"/>
                    <a:chExt cx="39" cy="256"/>
                  </a:xfrm>
                </p:grpSpPr>
                <p:sp>
                  <p:nvSpPr>
                    <p:cNvPr id="112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39" y="1705"/>
                      <a:ext cx="39" cy="8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solidFill>
                          <a:schemeClr val="tx1"/>
                        </a:solidFill>
                        <a:cs typeface="+mn-cs"/>
                      </a:endParaRPr>
                    </a:p>
                  </p:txBody>
                </p:sp>
                <p:grpSp>
                  <p:nvGrpSpPr>
                    <p:cNvPr id="113" name="Group 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49" y="1457"/>
                      <a:ext cx="26" cy="238"/>
                      <a:chOff x="3749" y="1457"/>
                      <a:chExt cx="26" cy="238"/>
                    </a:xfrm>
                  </p:grpSpPr>
                  <p:sp>
                    <p:nvSpPr>
                      <p:cNvPr id="114" name="Rectangle 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53" y="1457"/>
                        <a:ext cx="16" cy="116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chemeClr val="tx1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115" name="Rectangl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9" y="1582"/>
                        <a:ext cx="26" cy="113"/>
                      </a:xfrm>
                      <a:prstGeom prst="rect">
                        <a:avLst/>
                      </a:prstGeom>
                      <a:solidFill>
                        <a:srgbClr val="A0A0A0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chemeClr val="tx1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grpSp>
                <p:nvGrpSpPr>
                  <p:cNvPr id="100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3754" y="1561"/>
                    <a:ext cx="338" cy="283"/>
                    <a:chOff x="3754" y="1561"/>
                    <a:chExt cx="338" cy="283"/>
                  </a:xfrm>
                </p:grpSpPr>
                <p:grpSp>
                  <p:nvGrpSpPr>
                    <p:cNvPr id="101" name="Group 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67" y="1561"/>
                      <a:ext cx="310" cy="187"/>
                      <a:chOff x="3767" y="1561"/>
                      <a:chExt cx="310" cy="187"/>
                    </a:xfrm>
                  </p:grpSpPr>
                  <p:sp>
                    <p:nvSpPr>
                      <p:cNvPr id="108" name="Freeform 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67" y="1561"/>
                        <a:ext cx="310" cy="187"/>
                      </a:xfrm>
                      <a:custGeom>
                        <a:avLst/>
                        <a:gdLst>
                          <a:gd name="T0" fmla="*/ 145 w 310"/>
                          <a:gd name="T1" fmla="*/ 0 h 187"/>
                          <a:gd name="T2" fmla="*/ 26 w 310"/>
                          <a:gd name="T3" fmla="*/ 0 h 187"/>
                          <a:gd name="T4" fmla="*/ 22 w 310"/>
                          <a:gd name="T5" fmla="*/ 2 h 187"/>
                          <a:gd name="T6" fmla="*/ 19 w 310"/>
                          <a:gd name="T7" fmla="*/ 5 h 187"/>
                          <a:gd name="T8" fmla="*/ 17 w 310"/>
                          <a:gd name="T9" fmla="*/ 8 h 187"/>
                          <a:gd name="T10" fmla="*/ 16 w 310"/>
                          <a:gd name="T11" fmla="*/ 11 h 187"/>
                          <a:gd name="T12" fmla="*/ 0 w 310"/>
                          <a:gd name="T13" fmla="*/ 159 h 187"/>
                          <a:gd name="T14" fmla="*/ 1 w 310"/>
                          <a:gd name="T15" fmla="*/ 165 h 187"/>
                          <a:gd name="T16" fmla="*/ 2 w 310"/>
                          <a:gd name="T17" fmla="*/ 174 h 187"/>
                          <a:gd name="T18" fmla="*/ 8 w 310"/>
                          <a:gd name="T19" fmla="*/ 181 h 187"/>
                          <a:gd name="T20" fmla="*/ 14 w 310"/>
                          <a:gd name="T21" fmla="*/ 186 h 187"/>
                          <a:gd name="T22" fmla="*/ 21 w 310"/>
                          <a:gd name="T23" fmla="*/ 186 h 187"/>
                          <a:gd name="T24" fmla="*/ 309 w 310"/>
                          <a:gd name="T25" fmla="*/ 186 h 187"/>
                          <a:gd name="T26" fmla="*/ 302 w 310"/>
                          <a:gd name="T27" fmla="*/ 110 h 187"/>
                          <a:gd name="T28" fmla="*/ 299 w 310"/>
                          <a:gd name="T29" fmla="*/ 105 h 187"/>
                          <a:gd name="T30" fmla="*/ 292 w 310"/>
                          <a:gd name="T31" fmla="*/ 100 h 187"/>
                          <a:gd name="T32" fmla="*/ 285 w 310"/>
                          <a:gd name="T33" fmla="*/ 99 h 187"/>
                          <a:gd name="T34" fmla="*/ 172 w 310"/>
                          <a:gd name="T35" fmla="*/ 79 h 187"/>
                          <a:gd name="T36" fmla="*/ 118 w 310"/>
                          <a:gd name="T37" fmla="*/ 79 h 187"/>
                          <a:gd name="T38" fmla="*/ 42 w 310"/>
                          <a:gd name="T39" fmla="*/ 79 h 187"/>
                          <a:gd name="T40" fmla="*/ 42 w 310"/>
                          <a:gd name="T41" fmla="*/ 10 h 187"/>
                          <a:gd name="T42" fmla="*/ 104 w 310"/>
                          <a:gd name="T43" fmla="*/ 10 h 187"/>
                          <a:gd name="T44" fmla="*/ 119 w 310"/>
                          <a:gd name="T45" fmla="*/ 79 h 187"/>
                          <a:gd name="T46" fmla="*/ 131 w 310"/>
                          <a:gd name="T47" fmla="*/ 79 h 187"/>
                          <a:gd name="T48" fmla="*/ 115 w 310"/>
                          <a:gd name="T49" fmla="*/ 10 h 187"/>
                          <a:gd name="T50" fmla="*/ 144 w 310"/>
                          <a:gd name="T51" fmla="*/ 10 h 187"/>
                          <a:gd name="T52" fmla="*/ 161 w 310"/>
                          <a:gd name="T53" fmla="*/ 79 h 187"/>
                          <a:gd name="T54" fmla="*/ 173 w 310"/>
                          <a:gd name="T55" fmla="*/ 80 h 187"/>
                          <a:gd name="T56" fmla="*/ 154 w 310"/>
                          <a:gd name="T57" fmla="*/ 9 h 187"/>
                          <a:gd name="T58" fmla="*/ 154 w 310"/>
                          <a:gd name="T59" fmla="*/ 7 h 187"/>
                          <a:gd name="T60" fmla="*/ 151 w 310"/>
                          <a:gd name="T61" fmla="*/ 3 h 187"/>
                          <a:gd name="T62" fmla="*/ 148 w 310"/>
                          <a:gd name="T63" fmla="*/ 1 h 187"/>
                          <a:gd name="T64" fmla="*/ 145 w 310"/>
                          <a:gd name="T65" fmla="*/ 0 h 18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</a:cxnLst>
                        <a:rect l="0" t="0" r="r" b="b"/>
                        <a:pathLst>
                          <a:path w="310" h="187">
                            <a:moveTo>
                              <a:pt x="145" y="0"/>
                            </a:moveTo>
                            <a:lnTo>
                              <a:pt x="26" y="0"/>
                            </a:lnTo>
                            <a:lnTo>
                              <a:pt x="22" y="2"/>
                            </a:lnTo>
                            <a:lnTo>
                              <a:pt x="19" y="5"/>
                            </a:lnTo>
                            <a:lnTo>
                              <a:pt x="17" y="8"/>
                            </a:lnTo>
                            <a:lnTo>
                              <a:pt x="16" y="11"/>
                            </a:lnTo>
                            <a:lnTo>
                              <a:pt x="0" y="159"/>
                            </a:lnTo>
                            <a:lnTo>
                              <a:pt x="1" y="165"/>
                            </a:lnTo>
                            <a:lnTo>
                              <a:pt x="2" y="174"/>
                            </a:lnTo>
                            <a:lnTo>
                              <a:pt x="8" y="181"/>
                            </a:lnTo>
                            <a:lnTo>
                              <a:pt x="14" y="186"/>
                            </a:lnTo>
                            <a:lnTo>
                              <a:pt x="21" y="186"/>
                            </a:lnTo>
                            <a:lnTo>
                              <a:pt x="309" y="186"/>
                            </a:lnTo>
                            <a:lnTo>
                              <a:pt x="302" y="110"/>
                            </a:lnTo>
                            <a:lnTo>
                              <a:pt x="299" y="105"/>
                            </a:lnTo>
                            <a:lnTo>
                              <a:pt x="292" y="100"/>
                            </a:lnTo>
                            <a:lnTo>
                              <a:pt x="285" y="99"/>
                            </a:lnTo>
                            <a:lnTo>
                              <a:pt x="172" y="79"/>
                            </a:lnTo>
                            <a:lnTo>
                              <a:pt x="118" y="79"/>
                            </a:lnTo>
                            <a:lnTo>
                              <a:pt x="42" y="79"/>
                            </a:lnTo>
                            <a:lnTo>
                              <a:pt x="42" y="10"/>
                            </a:lnTo>
                            <a:lnTo>
                              <a:pt x="104" y="10"/>
                            </a:lnTo>
                            <a:lnTo>
                              <a:pt x="119" y="79"/>
                            </a:lnTo>
                            <a:lnTo>
                              <a:pt x="131" y="79"/>
                            </a:lnTo>
                            <a:lnTo>
                              <a:pt x="115" y="10"/>
                            </a:lnTo>
                            <a:lnTo>
                              <a:pt x="144" y="10"/>
                            </a:lnTo>
                            <a:lnTo>
                              <a:pt x="161" y="79"/>
                            </a:lnTo>
                            <a:lnTo>
                              <a:pt x="173" y="80"/>
                            </a:lnTo>
                            <a:lnTo>
                              <a:pt x="154" y="9"/>
                            </a:lnTo>
                            <a:lnTo>
                              <a:pt x="154" y="7"/>
                            </a:lnTo>
                            <a:lnTo>
                              <a:pt x="151" y="3"/>
                            </a:lnTo>
                            <a:lnTo>
                              <a:pt x="148" y="1"/>
                            </a:lnTo>
                            <a:lnTo>
                              <a:pt x="145" y="0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chemeClr val="tx1"/>
                          </a:solidFill>
                          <a:cs typeface="+mn-cs"/>
                        </a:endParaRPr>
                      </a:p>
                    </p:txBody>
                  </p:sp>
                  <p:grpSp>
                    <p:nvGrpSpPr>
                      <p:cNvPr id="109" name="Group 1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93" y="1634"/>
                        <a:ext cx="59" cy="18"/>
                        <a:chOff x="3893" y="1634"/>
                        <a:chExt cx="59" cy="18"/>
                      </a:xfrm>
                    </p:grpSpPr>
                    <p:sp>
                      <p:nvSpPr>
                        <p:cNvPr id="110" name="Freeform 1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893" y="1634"/>
                          <a:ext cx="17" cy="17"/>
                        </a:xfrm>
                        <a:custGeom>
                          <a:avLst/>
                          <a:gdLst>
                            <a:gd name="T0" fmla="*/ 12 w 17"/>
                            <a:gd name="T1" fmla="*/ 3 h 17"/>
                            <a:gd name="T2" fmla="*/ 16 w 17"/>
                            <a:gd name="T3" fmla="*/ 16 h 17"/>
                            <a:gd name="T4" fmla="*/ 3 w 17"/>
                            <a:gd name="T5" fmla="*/ 16 h 17"/>
                            <a:gd name="T6" fmla="*/ 0 w 17"/>
                            <a:gd name="T7" fmla="*/ 0 h 17"/>
                            <a:gd name="T8" fmla="*/ 12 w 17"/>
                            <a:gd name="T9" fmla="*/ 3 h 1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17" h="17">
                              <a:moveTo>
                                <a:pt x="12" y="3"/>
                              </a:moveTo>
                              <a:lnTo>
                                <a:pt x="16" y="16"/>
                              </a:lnTo>
                              <a:lnTo>
                                <a:pt x="3" y="16"/>
                              </a:lnTo>
                              <a:lnTo>
                                <a:pt x="0" y="0"/>
                              </a:lnTo>
                              <a:lnTo>
                                <a:pt x="12" y="3"/>
                              </a:lnTo>
                            </a:path>
                          </a:pathLst>
                        </a:custGeom>
                        <a:solidFill>
                          <a:srgbClr val="C0C0C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solidFill>
                              <a:schemeClr val="tx1"/>
                            </a:solidFill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1" name="Freeform 1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935" y="1635"/>
                          <a:ext cx="17" cy="17"/>
                        </a:xfrm>
                        <a:custGeom>
                          <a:avLst/>
                          <a:gdLst>
                            <a:gd name="T0" fmla="*/ 12 w 17"/>
                            <a:gd name="T1" fmla="*/ 0 h 17"/>
                            <a:gd name="T2" fmla="*/ 16 w 17"/>
                            <a:gd name="T3" fmla="*/ 16 h 17"/>
                            <a:gd name="T4" fmla="*/ 4 w 17"/>
                            <a:gd name="T5" fmla="*/ 16 h 17"/>
                            <a:gd name="T6" fmla="*/ 0 w 17"/>
                            <a:gd name="T7" fmla="*/ 0 h 17"/>
                            <a:gd name="T8" fmla="*/ 12 w 17"/>
                            <a:gd name="T9" fmla="*/ 0 h 1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17" h="17">
                              <a:moveTo>
                                <a:pt x="12" y="0"/>
                              </a:moveTo>
                              <a:lnTo>
                                <a:pt x="16" y="16"/>
                              </a:lnTo>
                              <a:lnTo>
                                <a:pt x="4" y="16"/>
                              </a:lnTo>
                              <a:lnTo>
                                <a:pt x="0" y="0"/>
                              </a:lnTo>
                              <a:lnTo>
                                <a:pt x="12" y="0"/>
                              </a:lnTo>
                            </a:path>
                          </a:pathLst>
                        </a:custGeom>
                        <a:solidFill>
                          <a:srgbClr val="C0C0C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solidFill>
                              <a:schemeClr val="tx1"/>
                            </a:solidFill>
                            <a:cs typeface="+mn-cs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02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3880" y="1712"/>
                      <a:ext cx="212" cy="114"/>
                    </a:xfrm>
                    <a:custGeom>
                      <a:avLst/>
                      <a:gdLst>
                        <a:gd name="T0" fmla="*/ 183 w 212"/>
                        <a:gd name="T1" fmla="*/ 57 h 114"/>
                        <a:gd name="T2" fmla="*/ 211 w 212"/>
                        <a:gd name="T3" fmla="*/ 57 h 114"/>
                        <a:gd name="T4" fmla="*/ 211 w 212"/>
                        <a:gd name="T5" fmla="*/ 113 h 114"/>
                        <a:gd name="T6" fmla="*/ 174 w 212"/>
                        <a:gd name="T7" fmla="*/ 113 h 114"/>
                        <a:gd name="T8" fmla="*/ 33 w 212"/>
                        <a:gd name="T9" fmla="*/ 113 h 114"/>
                        <a:gd name="T10" fmla="*/ 33 w 212"/>
                        <a:gd name="T11" fmla="*/ 84 h 114"/>
                        <a:gd name="T12" fmla="*/ 0 w 212"/>
                        <a:gd name="T13" fmla="*/ 84 h 114"/>
                        <a:gd name="T14" fmla="*/ 0 w 212"/>
                        <a:gd name="T15" fmla="*/ 36 h 114"/>
                        <a:gd name="T16" fmla="*/ 36 w 212"/>
                        <a:gd name="T17" fmla="*/ 36 h 114"/>
                        <a:gd name="T18" fmla="*/ 55 w 212"/>
                        <a:gd name="T19" fmla="*/ 0 h 114"/>
                        <a:gd name="T20" fmla="*/ 183 w 212"/>
                        <a:gd name="T21" fmla="*/ 0 h 114"/>
                        <a:gd name="T22" fmla="*/ 183 w 212"/>
                        <a:gd name="T23" fmla="*/ 57 h 1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212" h="114">
                          <a:moveTo>
                            <a:pt x="183" y="57"/>
                          </a:moveTo>
                          <a:lnTo>
                            <a:pt x="211" y="57"/>
                          </a:lnTo>
                          <a:lnTo>
                            <a:pt x="211" y="113"/>
                          </a:lnTo>
                          <a:lnTo>
                            <a:pt x="174" y="113"/>
                          </a:lnTo>
                          <a:lnTo>
                            <a:pt x="33" y="113"/>
                          </a:lnTo>
                          <a:lnTo>
                            <a:pt x="33" y="84"/>
                          </a:lnTo>
                          <a:lnTo>
                            <a:pt x="0" y="84"/>
                          </a:lnTo>
                          <a:lnTo>
                            <a:pt x="0" y="36"/>
                          </a:lnTo>
                          <a:lnTo>
                            <a:pt x="36" y="36"/>
                          </a:lnTo>
                          <a:lnTo>
                            <a:pt x="55" y="0"/>
                          </a:lnTo>
                          <a:lnTo>
                            <a:pt x="183" y="0"/>
                          </a:lnTo>
                          <a:lnTo>
                            <a:pt x="183" y="57"/>
                          </a:lnTo>
                        </a:path>
                      </a:pathLst>
                    </a:custGeom>
                    <a:solidFill>
                      <a:srgbClr val="60606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solidFill>
                          <a:schemeClr val="tx1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103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3908" y="1701"/>
                      <a:ext cx="180" cy="71"/>
                    </a:xfrm>
                    <a:custGeom>
                      <a:avLst/>
                      <a:gdLst>
                        <a:gd name="T0" fmla="*/ 165 w 180"/>
                        <a:gd name="T1" fmla="*/ 0 h 71"/>
                        <a:gd name="T2" fmla="*/ 29 w 180"/>
                        <a:gd name="T3" fmla="*/ 0 h 71"/>
                        <a:gd name="T4" fmla="*/ 0 w 180"/>
                        <a:gd name="T5" fmla="*/ 70 h 71"/>
                        <a:gd name="T6" fmla="*/ 22 w 180"/>
                        <a:gd name="T7" fmla="*/ 70 h 71"/>
                        <a:gd name="T8" fmla="*/ 26 w 180"/>
                        <a:gd name="T9" fmla="*/ 69 h 71"/>
                        <a:gd name="T10" fmla="*/ 30 w 180"/>
                        <a:gd name="T11" fmla="*/ 68 h 71"/>
                        <a:gd name="T12" fmla="*/ 33 w 180"/>
                        <a:gd name="T13" fmla="*/ 65 h 71"/>
                        <a:gd name="T14" fmla="*/ 35 w 180"/>
                        <a:gd name="T15" fmla="*/ 62 h 71"/>
                        <a:gd name="T16" fmla="*/ 37 w 180"/>
                        <a:gd name="T17" fmla="*/ 58 h 71"/>
                        <a:gd name="T18" fmla="*/ 50 w 180"/>
                        <a:gd name="T19" fmla="*/ 29 h 71"/>
                        <a:gd name="T20" fmla="*/ 53 w 180"/>
                        <a:gd name="T21" fmla="*/ 25 h 71"/>
                        <a:gd name="T22" fmla="*/ 58 w 180"/>
                        <a:gd name="T23" fmla="*/ 24 h 71"/>
                        <a:gd name="T24" fmla="*/ 65 w 180"/>
                        <a:gd name="T25" fmla="*/ 23 h 71"/>
                        <a:gd name="T26" fmla="*/ 128 w 180"/>
                        <a:gd name="T27" fmla="*/ 23 h 71"/>
                        <a:gd name="T28" fmla="*/ 133 w 180"/>
                        <a:gd name="T29" fmla="*/ 24 h 71"/>
                        <a:gd name="T30" fmla="*/ 137 w 180"/>
                        <a:gd name="T31" fmla="*/ 26 h 71"/>
                        <a:gd name="T32" fmla="*/ 140 w 180"/>
                        <a:gd name="T33" fmla="*/ 29 h 71"/>
                        <a:gd name="T34" fmla="*/ 141 w 180"/>
                        <a:gd name="T35" fmla="*/ 34 h 71"/>
                        <a:gd name="T36" fmla="*/ 154 w 180"/>
                        <a:gd name="T37" fmla="*/ 69 h 71"/>
                        <a:gd name="T38" fmla="*/ 179 w 180"/>
                        <a:gd name="T39" fmla="*/ 69 h 71"/>
                        <a:gd name="T40" fmla="*/ 179 w 180"/>
                        <a:gd name="T41" fmla="*/ 15 h 71"/>
                        <a:gd name="T42" fmla="*/ 179 w 180"/>
                        <a:gd name="T43" fmla="*/ 11 h 71"/>
                        <a:gd name="T44" fmla="*/ 178 w 180"/>
                        <a:gd name="T45" fmla="*/ 6 h 71"/>
                        <a:gd name="T46" fmla="*/ 176 w 180"/>
                        <a:gd name="T47" fmla="*/ 2 h 71"/>
                        <a:gd name="T48" fmla="*/ 171 w 180"/>
                        <a:gd name="T49" fmla="*/ 0 h 71"/>
                        <a:gd name="T50" fmla="*/ 165 w 180"/>
                        <a:gd name="T51" fmla="*/ 0 h 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</a:cxnLst>
                      <a:rect l="0" t="0" r="r" b="b"/>
                      <a:pathLst>
                        <a:path w="180" h="71">
                          <a:moveTo>
                            <a:pt x="165" y="0"/>
                          </a:moveTo>
                          <a:lnTo>
                            <a:pt x="29" y="0"/>
                          </a:lnTo>
                          <a:lnTo>
                            <a:pt x="0" y="70"/>
                          </a:lnTo>
                          <a:lnTo>
                            <a:pt x="22" y="70"/>
                          </a:lnTo>
                          <a:lnTo>
                            <a:pt x="26" y="69"/>
                          </a:lnTo>
                          <a:lnTo>
                            <a:pt x="30" y="68"/>
                          </a:lnTo>
                          <a:lnTo>
                            <a:pt x="33" y="65"/>
                          </a:lnTo>
                          <a:lnTo>
                            <a:pt x="35" y="62"/>
                          </a:lnTo>
                          <a:lnTo>
                            <a:pt x="37" y="58"/>
                          </a:lnTo>
                          <a:lnTo>
                            <a:pt x="50" y="29"/>
                          </a:lnTo>
                          <a:lnTo>
                            <a:pt x="53" y="25"/>
                          </a:lnTo>
                          <a:lnTo>
                            <a:pt x="58" y="24"/>
                          </a:lnTo>
                          <a:lnTo>
                            <a:pt x="65" y="23"/>
                          </a:lnTo>
                          <a:lnTo>
                            <a:pt x="128" y="23"/>
                          </a:lnTo>
                          <a:lnTo>
                            <a:pt x="133" y="24"/>
                          </a:lnTo>
                          <a:lnTo>
                            <a:pt x="137" y="26"/>
                          </a:lnTo>
                          <a:lnTo>
                            <a:pt x="140" y="29"/>
                          </a:lnTo>
                          <a:lnTo>
                            <a:pt x="141" y="34"/>
                          </a:lnTo>
                          <a:lnTo>
                            <a:pt x="154" y="69"/>
                          </a:lnTo>
                          <a:lnTo>
                            <a:pt x="179" y="69"/>
                          </a:lnTo>
                          <a:lnTo>
                            <a:pt x="179" y="15"/>
                          </a:lnTo>
                          <a:lnTo>
                            <a:pt x="179" y="11"/>
                          </a:lnTo>
                          <a:lnTo>
                            <a:pt x="178" y="6"/>
                          </a:lnTo>
                          <a:lnTo>
                            <a:pt x="176" y="2"/>
                          </a:lnTo>
                          <a:lnTo>
                            <a:pt x="171" y="0"/>
                          </a:lnTo>
                          <a:lnTo>
                            <a:pt x="165" y="0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solidFill>
                          <a:schemeClr val="tx1"/>
                        </a:solidFill>
                        <a:cs typeface="+mn-cs"/>
                      </a:endParaRPr>
                    </a:p>
                  </p:txBody>
                </p:sp>
                <p:grpSp>
                  <p:nvGrpSpPr>
                    <p:cNvPr id="104" name="Group 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54" y="1749"/>
                      <a:ext cx="138" cy="95"/>
                      <a:chOff x="3754" y="1749"/>
                      <a:chExt cx="138" cy="95"/>
                    </a:xfrm>
                  </p:grpSpPr>
                  <p:sp>
                    <p:nvSpPr>
                      <p:cNvPr id="105" name="Rectangle 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60" y="1809"/>
                        <a:ext cx="23" cy="16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chemeClr val="tx1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106" name="Rectangle 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54" y="1749"/>
                        <a:ext cx="134" cy="53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chemeClr val="tx1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107" name="Freeform 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79" y="1810"/>
                        <a:ext cx="113" cy="34"/>
                      </a:xfrm>
                      <a:custGeom>
                        <a:avLst/>
                        <a:gdLst>
                          <a:gd name="T0" fmla="*/ 112 w 113"/>
                          <a:gd name="T1" fmla="*/ 0 h 34"/>
                          <a:gd name="T2" fmla="*/ 0 w 113"/>
                          <a:gd name="T3" fmla="*/ 0 h 34"/>
                          <a:gd name="T4" fmla="*/ 0 w 113"/>
                          <a:gd name="T5" fmla="*/ 21 h 34"/>
                          <a:gd name="T6" fmla="*/ 91 w 113"/>
                          <a:gd name="T7" fmla="*/ 21 h 34"/>
                          <a:gd name="T8" fmla="*/ 91 w 113"/>
                          <a:gd name="T9" fmla="*/ 33 h 34"/>
                          <a:gd name="T10" fmla="*/ 112 w 113"/>
                          <a:gd name="T11" fmla="*/ 33 h 34"/>
                          <a:gd name="T12" fmla="*/ 112 w 113"/>
                          <a:gd name="T13" fmla="*/ 0 h 3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13" h="34">
                            <a:moveTo>
                              <a:pt x="112" y="0"/>
                            </a:moveTo>
                            <a:lnTo>
                              <a:pt x="0" y="0"/>
                            </a:lnTo>
                            <a:lnTo>
                              <a:pt x="0" y="21"/>
                            </a:lnTo>
                            <a:lnTo>
                              <a:pt x="91" y="21"/>
                            </a:lnTo>
                            <a:lnTo>
                              <a:pt x="91" y="33"/>
                            </a:lnTo>
                            <a:lnTo>
                              <a:pt x="112" y="33"/>
                            </a:lnTo>
                            <a:lnTo>
                              <a:pt x="112" y="0"/>
                            </a:lnTo>
                          </a:path>
                        </a:pathLst>
                      </a:custGeom>
                      <a:solidFill>
                        <a:srgbClr val="A0A0A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chemeClr val="tx1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8" name="Group 25"/>
              <p:cNvGrpSpPr>
                <a:grpSpLocks/>
              </p:cNvGrpSpPr>
              <p:nvPr/>
            </p:nvGrpSpPr>
            <p:grpSpPr bwMode="auto">
              <a:xfrm>
                <a:off x="3281" y="1481"/>
                <a:ext cx="281" cy="223"/>
                <a:chOff x="3281" y="1481"/>
                <a:chExt cx="281" cy="223"/>
              </a:xfrm>
            </p:grpSpPr>
            <p:sp>
              <p:nvSpPr>
                <p:cNvPr id="95" name="Freeform 26"/>
                <p:cNvSpPr>
                  <a:spLocks/>
                </p:cNvSpPr>
                <p:nvPr/>
              </p:nvSpPr>
              <p:spPr bwMode="auto">
                <a:xfrm>
                  <a:off x="3281" y="1481"/>
                  <a:ext cx="281" cy="223"/>
                </a:xfrm>
                <a:custGeom>
                  <a:avLst/>
                  <a:gdLst>
                    <a:gd name="T0" fmla="*/ 159 w 281"/>
                    <a:gd name="T1" fmla="*/ 0 h 223"/>
                    <a:gd name="T2" fmla="*/ 159 w 281"/>
                    <a:gd name="T3" fmla="*/ 20 h 223"/>
                    <a:gd name="T4" fmla="*/ 280 w 281"/>
                    <a:gd name="T5" fmla="*/ 20 h 223"/>
                    <a:gd name="T6" fmla="*/ 280 w 281"/>
                    <a:gd name="T7" fmla="*/ 222 h 223"/>
                    <a:gd name="T8" fmla="*/ 0 w 281"/>
                    <a:gd name="T9" fmla="*/ 222 h 223"/>
                    <a:gd name="T10" fmla="*/ 0 w 281"/>
                    <a:gd name="T11" fmla="*/ 20 h 223"/>
                    <a:gd name="T12" fmla="*/ 117 w 281"/>
                    <a:gd name="T13" fmla="*/ 20 h 223"/>
                    <a:gd name="T14" fmla="*/ 117 w 281"/>
                    <a:gd name="T15" fmla="*/ 0 h 223"/>
                    <a:gd name="T16" fmla="*/ 159 w 281"/>
                    <a:gd name="T17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1" h="223">
                      <a:moveTo>
                        <a:pt x="159" y="0"/>
                      </a:moveTo>
                      <a:lnTo>
                        <a:pt x="159" y="20"/>
                      </a:lnTo>
                      <a:lnTo>
                        <a:pt x="280" y="20"/>
                      </a:lnTo>
                      <a:lnTo>
                        <a:pt x="280" y="222"/>
                      </a:lnTo>
                      <a:lnTo>
                        <a:pt x="0" y="222"/>
                      </a:lnTo>
                      <a:lnTo>
                        <a:pt x="0" y="20"/>
                      </a:lnTo>
                      <a:lnTo>
                        <a:pt x="117" y="20"/>
                      </a:lnTo>
                      <a:lnTo>
                        <a:pt x="117" y="0"/>
                      </a:lnTo>
                      <a:lnTo>
                        <a:pt x="159" y="0"/>
                      </a:lnTo>
                    </a:path>
                  </a:pathLst>
                </a:custGeom>
                <a:solidFill>
                  <a:srgbClr val="C0C0C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chemeClr val="tx1"/>
                    </a:solidFill>
                    <a:cs typeface="+mn-cs"/>
                  </a:endParaRPr>
                </a:p>
              </p:txBody>
            </p:sp>
            <p:sp>
              <p:nvSpPr>
                <p:cNvPr id="96" name="Freeform 27"/>
                <p:cNvSpPr>
                  <a:spLocks/>
                </p:cNvSpPr>
                <p:nvPr/>
              </p:nvSpPr>
              <p:spPr bwMode="auto">
                <a:xfrm>
                  <a:off x="3281" y="1533"/>
                  <a:ext cx="281" cy="171"/>
                </a:xfrm>
                <a:custGeom>
                  <a:avLst/>
                  <a:gdLst>
                    <a:gd name="T0" fmla="*/ 280 w 281"/>
                    <a:gd name="T1" fmla="*/ 0 h 171"/>
                    <a:gd name="T2" fmla="*/ 280 w 281"/>
                    <a:gd name="T3" fmla="*/ 169 h 171"/>
                    <a:gd name="T4" fmla="*/ 0 w 281"/>
                    <a:gd name="T5" fmla="*/ 170 h 171"/>
                    <a:gd name="T6" fmla="*/ 0 w 281"/>
                    <a:gd name="T7" fmla="*/ 0 h 171"/>
                    <a:gd name="T8" fmla="*/ 280 w 281"/>
                    <a:gd name="T9" fmla="*/ 0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1" h="171">
                      <a:moveTo>
                        <a:pt x="280" y="0"/>
                      </a:moveTo>
                      <a:lnTo>
                        <a:pt x="280" y="169"/>
                      </a:lnTo>
                      <a:lnTo>
                        <a:pt x="0" y="170"/>
                      </a:lnTo>
                      <a:lnTo>
                        <a:pt x="0" y="0"/>
                      </a:lnTo>
                      <a:lnTo>
                        <a:pt x="280" y="0"/>
                      </a:lnTo>
                    </a:path>
                  </a:pathLst>
                </a:custGeom>
                <a:solidFill>
                  <a:srgbClr val="C060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chemeClr val="tx1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9" name="Group 28"/>
              <p:cNvGrpSpPr>
                <a:grpSpLocks/>
              </p:cNvGrpSpPr>
              <p:nvPr/>
            </p:nvGrpSpPr>
            <p:grpSpPr bwMode="auto">
              <a:xfrm>
                <a:off x="2956" y="1481"/>
                <a:ext cx="283" cy="222"/>
                <a:chOff x="2956" y="1481"/>
                <a:chExt cx="283" cy="222"/>
              </a:xfrm>
            </p:grpSpPr>
            <p:sp>
              <p:nvSpPr>
                <p:cNvPr id="93" name="Freeform 29"/>
                <p:cNvSpPr>
                  <a:spLocks/>
                </p:cNvSpPr>
                <p:nvPr/>
              </p:nvSpPr>
              <p:spPr bwMode="auto">
                <a:xfrm>
                  <a:off x="2956" y="1481"/>
                  <a:ext cx="283" cy="222"/>
                </a:xfrm>
                <a:custGeom>
                  <a:avLst/>
                  <a:gdLst>
                    <a:gd name="T0" fmla="*/ 161 w 283"/>
                    <a:gd name="T1" fmla="*/ 0 h 222"/>
                    <a:gd name="T2" fmla="*/ 161 w 283"/>
                    <a:gd name="T3" fmla="*/ 20 h 222"/>
                    <a:gd name="T4" fmla="*/ 282 w 283"/>
                    <a:gd name="T5" fmla="*/ 20 h 222"/>
                    <a:gd name="T6" fmla="*/ 282 w 283"/>
                    <a:gd name="T7" fmla="*/ 220 h 222"/>
                    <a:gd name="T8" fmla="*/ 0 w 283"/>
                    <a:gd name="T9" fmla="*/ 221 h 222"/>
                    <a:gd name="T10" fmla="*/ 0 w 283"/>
                    <a:gd name="T11" fmla="*/ 20 h 222"/>
                    <a:gd name="T12" fmla="*/ 119 w 283"/>
                    <a:gd name="T13" fmla="*/ 20 h 222"/>
                    <a:gd name="T14" fmla="*/ 119 w 283"/>
                    <a:gd name="T15" fmla="*/ 0 h 222"/>
                    <a:gd name="T16" fmla="*/ 161 w 283"/>
                    <a:gd name="T17" fmla="*/ 0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3" h="222">
                      <a:moveTo>
                        <a:pt x="161" y="0"/>
                      </a:moveTo>
                      <a:lnTo>
                        <a:pt x="161" y="20"/>
                      </a:lnTo>
                      <a:lnTo>
                        <a:pt x="282" y="20"/>
                      </a:lnTo>
                      <a:lnTo>
                        <a:pt x="282" y="220"/>
                      </a:lnTo>
                      <a:lnTo>
                        <a:pt x="0" y="221"/>
                      </a:lnTo>
                      <a:lnTo>
                        <a:pt x="0" y="20"/>
                      </a:lnTo>
                      <a:lnTo>
                        <a:pt x="119" y="20"/>
                      </a:lnTo>
                      <a:lnTo>
                        <a:pt x="119" y="0"/>
                      </a:lnTo>
                      <a:lnTo>
                        <a:pt x="161" y="0"/>
                      </a:lnTo>
                    </a:path>
                  </a:pathLst>
                </a:custGeom>
                <a:solidFill>
                  <a:srgbClr val="C0C0C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chemeClr val="tx1"/>
                    </a:solidFill>
                    <a:cs typeface="+mn-cs"/>
                  </a:endParaRPr>
                </a:p>
              </p:txBody>
            </p:sp>
            <p:sp>
              <p:nvSpPr>
                <p:cNvPr id="94" name="Freeform 30"/>
                <p:cNvSpPr>
                  <a:spLocks/>
                </p:cNvSpPr>
                <p:nvPr/>
              </p:nvSpPr>
              <p:spPr bwMode="auto">
                <a:xfrm>
                  <a:off x="2956" y="1558"/>
                  <a:ext cx="283" cy="145"/>
                </a:xfrm>
                <a:custGeom>
                  <a:avLst/>
                  <a:gdLst>
                    <a:gd name="T0" fmla="*/ 282 w 283"/>
                    <a:gd name="T1" fmla="*/ 0 h 145"/>
                    <a:gd name="T2" fmla="*/ 282 w 283"/>
                    <a:gd name="T3" fmla="*/ 144 h 145"/>
                    <a:gd name="T4" fmla="*/ 0 w 283"/>
                    <a:gd name="T5" fmla="*/ 144 h 145"/>
                    <a:gd name="T6" fmla="*/ 0 w 283"/>
                    <a:gd name="T7" fmla="*/ 0 h 145"/>
                    <a:gd name="T8" fmla="*/ 282 w 283"/>
                    <a:gd name="T9" fmla="*/ 0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3" h="145">
                      <a:moveTo>
                        <a:pt x="282" y="0"/>
                      </a:moveTo>
                      <a:lnTo>
                        <a:pt x="282" y="144"/>
                      </a:ln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282" y="0"/>
                      </a:lnTo>
                    </a:path>
                  </a:pathLst>
                </a:custGeom>
                <a:solidFill>
                  <a:srgbClr val="60C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chemeClr val="tx1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10" name="Group 31"/>
              <p:cNvGrpSpPr>
                <a:grpSpLocks/>
              </p:cNvGrpSpPr>
              <p:nvPr/>
            </p:nvGrpSpPr>
            <p:grpSpPr bwMode="auto">
              <a:xfrm>
                <a:off x="2927" y="1709"/>
                <a:ext cx="349" cy="24"/>
                <a:chOff x="2927" y="1709"/>
                <a:chExt cx="349" cy="24"/>
              </a:xfrm>
            </p:grpSpPr>
            <p:grpSp>
              <p:nvGrpSpPr>
                <p:cNvPr id="85" name="Group 32"/>
                <p:cNvGrpSpPr>
                  <a:grpSpLocks/>
                </p:cNvGrpSpPr>
                <p:nvPr/>
              </p:nvGrpSpPr>
              <p:grpSpPr bwMode="auto">
                <a:xfrm>
                  <a:off x="3254" y="1709"/>
                  <a:ext cx="22" cy="22"/>
                  <a:chOff x="3254" y="1709"/>
                  <a:chExt cx="22" cy="22"/>
                </a:xfrm>
              </p:grpSpPr>
              <p:sp>
                <p:nvSpPr>
                  <p:cNvPr id="90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260" y="1711"/>
                    <a:ext cx="16" cy="1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chemeClr val="tx1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1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274" y="1709"/>
                    <a:ext cx="0" cy="2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chemeClr val="tx1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2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254" y="1709"/>
                    <a:ext cx="0" cy="2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chemeClr val="tx1"/>
                      </a:solidFill>
                      <a:cs typeface="+mn-cs"/>
                    </a:endParaRPr>
                  </a:p>
                </p:txBody>
              </p:sp>
            </p:grpSp>
            <p:grpSp>
              <p:nvGrpSpPr>
                <p:cNvPr id="86" name="Group 36"/>
                <p:cNvGrpSpPr>
                  <a:grpSpLocks/>
                </p:cNvGrpSpPr>
                <p:nvPr/>
              </p:nvGrpSpPr>
              <p:grpSpPr bwMode="auto">
                <a:xfrm>
                  <a:off x="2927" y="1710"/>
                  <a:ext cx="22" cy="23"/>
                  <a:chOff x="2927" y="1710"/>
                  <a:chExt cx="22" cy="23"/>
                </a:xfrm>
              </p:grpSpPr>
              <p:sp>
                <p:nvSpPr>
                  <p:cNvPr id="87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2933" y="1713"/>
                    <a:ext cx="16" cy="1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chemeClr val="tx1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947" y="1710"/>
                    <a:ext cx="0" cy="2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chemeClr val="tx1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2927" y="1710"/>
                    <a:ext cx="0" cy="2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chemeClr val="tx1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11" name="Group 40"/>
              <p:cNvGrpSpPr>
                <a:grpSpLocks/>
              </p:cNvGrpSpPr>
              <p:nvPr/>
            </p:nvGrpSpPr>
            <p:grpSpPr bwMode="auto">
              <a:xfrm>
                <a:off x="2927" y="1480"/>
                <a:ext cx="348" cy="28"/>
                <a:chOff x="2927" y="1480"/>
                <a:chExt cx="348" cy="28"/>
              </a:xfrm>
            </p:grpSpPr>
            <p:grpSp>
              <p:nvGrpSpPr>
                <p:cNvPr id="77" name="Group 41"/>
                <p:cNvGrpSpPr>
                  <a:grpSpLocks/>
                </p:cNvGrpSpPr>
                <p:nvPr/>
              </p:nvGrpSpPr>
              <p:grpSpPr bwMode="auto">
                <a:xfrm>
                  <a:off x="3254" y="1482"/>
                  <a:ext cx="21" cy="26"/>
                  <a:chOff x="3254" y="1482"/>
                  <a:chExt cx="21" cy="26"/>
                </a:xfrm>
              </p:grpSpPr>
              <p:sp>
                <p:nvSpPr>
                  <p:cNvPr id="82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3259" y="1492"/>
                    <a:ext cx="16" cy="1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chemeClr val="tx1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3" name="Line 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73" y="1482"/>
                    <a:ext cx="0" cy="2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chemeClr val="tx1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4" name="Line 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54" y="1482"/>
                    <a:ext cx="0" cy="2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chemeClr val="tx1"/>
                      </a:solidFill>
                      <a:cs typeface="+mn-cs"/>
                    </a:endParaRPr>
                  </a:p>
                </p:txBody>
              </p:sp>
            </p:grpSp>
            <p:grpSp>
              <p:nvGrpSpPr>
                <p:cNvPr id="78" name="Group 45"/>
                <p:cNvGrpSpPr>
                  <a:grpSpLocks/>
                </p:cNvGrpSpPr>
                <p:nvPr/>
              </p:nvGrpSpPr>
              <p:grpSpPr bwMode="auto">
                <a:xfrm>
                  <a:off x="2927" y="1480"/>
                  <a:ext cx="21" cy="26"/>
                  <a:chOff x="2927" y="1480"/>
                  <a:chExt cx="21" cy="26"/>
                </a:xfrm>
              </p:grpSpPr>
              <p:sp>
                <p:nvSpPr>
                  <p:cNvPr id="79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2932" y="1490"/>
                    <a:ext cx="16" cy="1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chemeClr val="tx1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0" name="Line 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46" y="1480"/>
                    <a:ext cx="0" cy="2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chemeClr val="tx1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1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27" y="1480"/>
                    <a:ext cx="0" cy="2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chemeClr val="tx1"/>
                      </a:solidFill>
                      <a:cs typeface="+mn-cs"/>
                    </a:endParaRPr>
                  </a:p>
                </p:txBody>
              </p:sp>
            </p:grpSp>
          </p:grpSp>
          <p:sp>
            <p:nvSpPr>
              <p:cNvPr id="12" name="Freeform 49"/>
              <p:cNvSpPr>
                <a:spLocks/>
              </p:cNvSpPr>
              <p:nvPr/>
            </p:nvSpPr>
            <p:spPr bwMode="auto">
              <a:xfrm>
                <a:off x="2591" y="1699"/>
                <a:ext cx="289" cy="43"/>
              </a:xfrm>
              <a:custGeom>
                <a:avLst/>
                <a:gdLst>
                  <a:gd name="T0" fmla="*/ 256 w 289"/>
                  <a:gd name="T1" fmla="*/ 1 h 43"/>
                  <a:gd name="T2" fmla="*/ 288 w 289"/>
                  <a:gd name="T3" fmla="*/ 33 h 43"/>
                  <a:gd name="T4" fmla="*/ 278 w 289"/>
                  <a:gd name="T5" fmla="*/ 42 h 43"/>
                  <a:gd name="T6" fmla="*/ 249 w 289"/>
                  <a:gd name="T7" fmla="*/ 15 h 43"/>
                  <a:gd name="T8" fmla="*/ 34 w 289"/>
                  <a:gd name="T9" fmla="*/ 15 h 43"/>
                  <a:gd name="T10" fmla="*/ 8 w 289"/>
                  <a:gd name="T11" fmla="*/ 34 h 43"/>
                  <a:gd name="T12" fmla="*/ 0 w 289"/>
                  <a:gd name="T13" fmla="*/ 22 h 43"/>
                  <a:gd name="T14" fmla="*/ 28 w 289"/>
                  <a:gd name="T15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9" h="43">
                    <a:moveTo>
                      <a:pt x="256" y="1"/>
                    </a:moveTo>
                    <a:lnTo>
                      <a:pt x="288" y="33"/>
                    </a:lnTo>
                    <a:lnTo>
                      <a:pt x="278" y="42"/>
                    </a:lnTo>
                    <a:lnTo>
                      <a:pt x="249" y="15"/>
                    </a:lnTo>
                    <a:lnTo>
                      <a:pt x="34" y="15"/>
                    </a:lnTo>
                    <a:lnTo>
                      <a:pt x="8" y="34"/>
                    </a:lnTo>
                    <a:lnTo>
                      <a:pt x="0" y="22"/>
                    </a:lnTo>
                    <a:lnTo>
                      <a:pt x="28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chemeClr val="tx1"/>
                  </a:solidFill>
                  <a:cs typeface="+mn-cs"/>
                </a:endParaRPr>
              </a:p>
            </p:txBody>
          </p:sp>
          <p:sp>
            <p:nvSpPr>
              <p:cNvPr id="13" name="Rectangle 50"/>
              <p:cNvSpPr>
                <a:spLocks noChangeArrowheads="1"/>
              </p:cNvSpPr>
              <p:nvPr/>
            </p:nvSpPr>
            <p:spPr bwMode="auto">
              <a:xfrm>
                <a:off x="2581" y="1722"/>
                <a:ext cx="8" cy="91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tx1"/>
                  </a:solidFill>
                  <a:cs typeface="+mn-cs"/>
                </a:endParaRPr>
              </a:p>
            </p:txBody>
          </p:sp>
          <p:sp>
            <p:nvSpPr>
              <p:cNvPr id="14" name="Rectangle 51"/>
              <p:cNvSpPr>
                <a:spLocks noChangeArrowheads="1"/>
              </p:cNvSpPr>
              <p:nvPr/>
            </p:nvSpPr>
            <p:spPr bwMode="auto">
              <a:xfrm>
                <a:off x="2550" y="1736"/>
                <a:ext cx="20" cy="20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tx1"/>
                  </a:solidFill>
                  <a:cs typeface="+mn-cs"/>
                </a:endParaRPr>
              </a:p>
            </p:txBody>
          </p:sp>
          <p:grpSp>
            <p:nvGrpSpPr>
              <p:cNvPr id="15" name="Group 52"/>
              <p:cNvGrpSpPr>
                <a:grpSpLocks/>
              </p:cNvGrpSpPr>
              <p:nvPr/>
            </p:nvGrpSpPr>
            <p:grpSpPr bwMode="auto">
              <a:xfrm>
                <a:off x="2727" y="1468"/>
                <a:ext cx="740" cy="20"/>
                <a:chOff x="2727" y="1468"/>
                <a:chExt cx="740" cy="20"/>
              </a:xfrm>
            </p:grpSpPr>
            <p:sp>
              <p:nvSpPr>
                <p:cNvPr id="74" name="Freeform 53"/>
                <p:cNvSpPr>
                  <a:spLocks/>
                </p:cNvSpPr>
                <p:nvPr/>
              </p:nvSpPr>
              <p:spPr bwMode="auto">
                <a:xfrm>
                  <a:off x="3370" y="1468"/>
                  <a:ext cx="97" cy="20"/>
                </a:xfrm>
                <a:custGeom>
                  <a:avLst/>
                  <a:gdLst>
                    <a:gd name="T0" fmla="*/ 96 w 97"/>
                    <a:gd name="T1" fmla="*/ 0 h 20"/>
                    <a:gd name="T2" fmla="*/ 0 w 97"/>
                    <a:gd name="T3" fmla="*/ 0 h 20"/>
                    <a:gd name="T4" fmla="*/ 0 w 97"/>
                    <a:gd name="T5" fmla="*/ 18 h 20"/>
                    <a:gd name="T6" fmla="*/ 15 w 97"/>
                    <a:gd name="T7" fmla="*/ 18 h 20"/>
                    <a:gd name="T8" fmla="*/ 15 w 97"/>
                    <a:gd name="T9" fmla="*/ 13 h 20"/>
                    <a:gd name="T10" fmla="*/ 81 w 97"/>
                    <a:gd name="T11" fmla="*/ 13 h 20"/>
                    <a:gd name="T12" fmla="*/ 81 w 97"/>
                    <a:gd name="T13" fmla="*/ 19 h 20"/>
                    <a:gd name="T14" fmla="*/ 96 w 97"/>
                    <a:gd name="T15" fmla="*/ 19 h 20"/>
                    <a:gd name="T16" fmla="*/ 96 w 97"/>
                    <a:gd name="T1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7" h="20">
                      <a:moveTo>
                        <a:pt x="96" y="0"/>
                      </a:move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5" y="18"/>
                      </a:lnTo>
                      <a:lnTo>
                        <a:pt x="15" y="13"/>
                      </a:lnTo>
                      <a:lnTo>
                        <a:pt x="81" y="13"/>
                      </a:lnTo>
                      <a:lnTo>
                        <a:pt x="81" y="19"/>
                      </a:lnTo>
                      <a:lnTo>
                        <a:pt x="96" y="19"/>
                      </a:lnTo>
                      <a:lnTo>
                        <a:pt x="96" y="0"/>
                      </a:lnTo>
                    </a:path>
                  </a:pathLst>
                </a:custGeom>
                <a:solidFill>
                  <a:srgbClr val="A0A0A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chemeClr val="tx1"/>
                    </a:solidFill>
                    <a:cs typeface="+mn-cs"/>
                  </a:endParaRPr>
                </a:p>
              </p:txBody>
            </p:sp>
            <p:sp>
              <p:nvSpPr>
                <p:cNvPr id="75" name="Freeform 54"/>
                <p:cNvSpPr>
                  <a:spLocks/>
                </p:cNvSpPr>
                <p:nvPr/>
              </p:nvSpPr>
              <p:spPr bwMode="auto">
                <a:xfrm>
                  <a:off x="2727" y="1468"/>
                  <a:ext cx="97" cy="20"/>
                </a:xfrm>
                <a:custGeom>
                  <a:avLst/>
                  <a:gdLst>
                    <a:gd name="T0" fmla="*/ 96 w 97"/>
                    <a:gd name="T1" fmla="*/ 0 h 20"/>
                    <a:gd name="T2" fmla="*/ 0 w 97"/>
                    <a:gd name="T3" fmla="*/ 0 h 20"/>
                    <a:gd name="T4" fmla="*/ 0 w 97"/>
                    <a:gd name="T5" fmla="*/ 18 h 20"/>
                    <a:gd name="T6" fmla="*/ 14 w 97"/>
                    <a:gd name="T7" fmla="*/ 18 h 20"/>
                    <a:gd name="T8" fmla="*/ 14 w 97"/>
                    <a:gd name="T9" fmla="*/ 13 h 20"/>
                    <a:gd name="T10" fmla="*/ 81 w 97"/>
                    <a:gd name="T11" fmla="*/ 13 h 20"/>
                    <a:gd name="T12" fmla="*/ 81 w 97"/>
                    <a:gd name="T13" fmla="*/ 19 h 20"/>
                    <a:gd name="T14" fmla="*/ 96 w 97"/>
                    <a:gd name="T15" fmla="*/ 19 h 20"/>
                    <a:gd name="T16" fmla="*/ 96 w 97"/>
                    <a:gd name="T1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7" h="20">
                      <a:moveTo>
                        <a:pt x="96" y="0"/>
                      </a:move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4" y="18"/>
                      </a:lnTo>
                      <a:lnTo>
                        <a:pt x="14" y="13"/>
                      </a:lnTo>
                      <a:lnTo>
                        <a:pt x="81" y="13"/>
                      </a:lnTo>
                      <a:lnTo>
                        <a:pt x="81" y="19"/>
                      </a:lnTo>
                      <a:lnTo>
                        <a:pt x="96" y="19"/>
                      </a:lnTo>
                      <a:lnTo>
                        <a:pt x="96" y="0"/>
                      </a:lnTo>
                    </a:path>
                  </a:pathLst>
                </a:custGeom>
                <a:solidFill>
                  <a:srgbClr val="A0A0A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chemeClr val="tx1"/>
                    </a:solidFill>
                    <a:cs typeface="+mn-cs"/>
                  </a:endParaRPr>
                </a:p>
              </p:txBody>
            </p:sp>
            <p:sp>
              <p:nvSpPr>
                <p:cNvPr id="76" name="Freeform 55"/>
                <p:cNvSpPr>
                  <a:spLocks/>
                </p:cNvSpPr>
                <p:nvPr/>
              </p:nvSpPr>
              <p:spPr bwMode="auto">
                <a:xfrm>
                  <a:off x="3048" y="1468"/>
                  <a:ext cx="97" cy="20"/>
                </a:xfrm>
                <a:custGeom>
                  <a:avLst/>
                  <a:gdLst>
                    <a:gd name="T0" fmla="*/ 96 w 97"/>
                    <a:gd name="T1" fmla="*/ 0 h 20"/>
                    <a:gd name="T2" fmla="*/ 0 w 97"/>
                    <a:gd name="T3" fmla="*/ 0 h 20"/>
                    <a:gd name="T4" fmla="*/ 0 w 97"/>
                    <a:gd name="T5" fmla="*/ 18 h 20"/>
                    <a:gd name="T6" fmla="*/ 14 w 97"/>
                    <a:gd name="T7" fmla="*/ 18 h 20"/>
                    <a:gd name="T8" fmla="*/ 14 w 97"/>
                    <a:gd name="T9" fmla="*/ 13 h 20"/>
                    <a:gd name="T10" fmla="*/ 81 w 97"/>
                    <a:gd name="T11" fmla="*/ 13 h 20"/>
                    <a:gd name="T12" fmla="*/ 81 w 97"/>
                    <a:gd name="T13" fmla="*/ 19 h 20"/>
                    <a:gd name="T14" fmla="*/ 96 w 97"/>
                    <a:gd name="T15" fmla="*/ 19 h 20"/>
                    <a:gd name="T16" fmla="*/ 96 w 97"/>
                    <a:gd name="T1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7" h="20">
                      <a:moveTo>
                        <a:pt x="96" y="0"/>
                      </a:move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4" y="18"/>
                      </a:lnTo>
                      <a:lnTo>
                        <a:pt x="14" y="13"/>
                      </a:lnTo>
                      <a:lnTo>
                        <a:pt x="81" y="13"/>
                      </a:lnTo>
                      <a:lnTo>
                        <a:pt x="81" y="19"/>
                      </a:lnTo>
                      <a:lnTo>
                        <a:pt x="96" y="19"/>
                      </a:lnTo>
                      <a:lnTo>
                        <a:pt x="96" y="0"/>
                      </a:lnTo>
                    </a:path>
                  </a:pathLst>
                </a:custGeom>
                <a:solidFill>
                  <a:srgbClr val="A0A0A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chemeClr val="tx1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16" name="Group 56"/>
              <p:cNvGrpSpPr>
                <a:grpSpLocks/>
              </p:cNvGrpSpPr>
              <p:nvPr/>
            </p:nvGrpSpPr>
            <p:grpSpPr bwMode="auto">
              <a:xfrm>
                <a:off x="2600" y="1731"/>
                <a:ext cx="1470" cy="144"/>
                <a:chOff x="2600" y="1731"/>
                <a:chExt cx="1470" cy="144"/>
              </a:xfrm>
            </p:grpSpPr>
            <p:grpSp>
              <p:nvGrpSpPr>
                <p:cNvPr id="20" name="Group 57"/>
                <p:cNvGrpSpPr>
                  <a:grpSpLocks/>
                </p:cNvGrpSpPr>
                <p:nvPr/>
              </p:nvGrpSpPr>
              <p:grpSpPr bwMode="auto">
                <a:xfrm>
                  <a:off x="3457" y="1738"/>
                  <a:ext cx="134" cy="137"/>
                  <a:chOff x="3457" y="1738"/>
                  <a:chExt cx="134" cy="137"/>
                </a:xfrm>
              </p:grpSpPr>
              <p:sp>
                <p:nvSpPr>
                  <p:cNvPr id="62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3457" y="1738"/>
                    <a:ext cx="134" cy="137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chemeClr val="tx1"/>
                      </a:solidFill>
                      <a:cs typeface="+mn-cs"/>
                    </a:endParaRPr>
                  </a:p>
                </p:txBody>
              </p:sp>
              <p:grpSp>
                <p:nvGrpSpPr>
                  <p:cNvPr id="63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3487" y="1768"/>
                    <a:ext cx="74" cy="76"/>
                    <a:chOff x="3487" y="1768"/>
                    <a:chExt cx="74" cy="76"/>
                  </a:xfrm>
                </p:grpSpPr>
                <p:grpSp>
                  <p:nvGrpSpPr>
                    <p:cNvPr id="64" name="Group 6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87" y="1768"/>
                      <a:ext cx="74" cy="76"/>
                      <a:chOff x="3487" y="1768"/>
                      <a:chExt cx="74" cy="76"/>
                    </a:xfrm>
                  </p:grpSpPr>
                  <p:sp>
                    <p:nvSpPr>
                      <p:cNvPr id="72" name="Oval 6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87" y="1768"/>
                        <a:ext cx="74" cy="76"/>
                      </a:xfrm>
                      <a:prstGeom prst="ellipse">
                        <a:avLst/>
                      </a:prstGeom>
                      <a:solidFill>
                        <a:srgbClr val="C0C0C0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chemeClr val="tx1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73" name="Oval 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96" y="1777"/>
                        <a:ext cx="56" cy="57"/>
                      </a:xfrm>
                      <a:prstGeom prst="ellipse">
                        <a:avLst/>
                      </a:prstGeom>
                      <a:solidFill>
                        <a:srgbClr val="C0C0C0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chemeClr val="tx1"/>
                          </a:solidFill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65" name="Group 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95" y="1776"/>
                      <a:ext cx="65" cy="63"/>
                      <a:chOff x="3495" y="1776"/>
                      <a:chExt cx="65" cy="63"/>
                    </a:xfrm>
                  </p:grpSpPr>
                  <p:sp>
                    <p:nvSpPr>
                      <p:cNvPr id="67" name="Freeform 6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18" y="1776"/>
                        <a:ext cx="19" cy="17"/>
                      </a:xfrm>
                      <a:custGeom>
                        <a:avLst/>
                        <a:gdLst>
                          <a:gd name="T0" fmla="*/ 18 w 19"/>
                          <a:gd name="T1" fmla="*/ 4 h 17"/>
                          <a:gd name="T2" fmla="*/ 17 w 19"/>
                          <a:gd name="T3" fmla="*/ 7 h 17"/>
                          <a:gd name="T4" fmla="*/ 17 w 19"/>
                          <a:gd name="T5" fmla="*/ 10 h 17"/>
                          <a:gd name="T6" fmla="*/ 16 w 19"/>
                          <a:gd name="T7" fmla="*/ 11 h 17"/>
                          <a:gd name="T8" fmla="*/ 14 w 19"/>
                          <a:gd name="T9" fmla="*/ 14 h 17"/>
                          <a:gd name="T10" fmla="*/ 12 w 19"/>
                          <a:gd name="T11" fmla="*/ 14 h 17"/>
                          <a:gd name="T12" fmla="*/ 9 w 19"/>
                          <a:gd name="T13" fmla="*/ 16 h 17"/>
                          <a:gd name="T14" fmla="*/ 7 w 19"/>
                          <a:gd name="T15" fmla="*/ 16 h 17"/>
                          <a:gd name="T16" fmla="*/ 5 w 19"/>
                          <a:gd name="T17" fmla="*/ 14 h 17"/>
                          <a:gd name="T18" fmla="*/ 2 w 19"/>
                          <a:gd name="T19" fmla="*/ 11 h 17"/>
                          <a:gd name="T20" fmla="*/ 1 w 19"/>
                          <a:gd name="T21" fmla="*/ 8 h 17"/>
                          <a:gd name="T22" fmla="*/ 0 w 19"/>
                          <a:gd name="T23" fmla="*/ 4 h 17"/>
                          <a:gd name="T24" fmla="*/ 1 w 19"/>
                          <a:gd name="T25" fmla="*/ 1 h 17"/>
                          <a:gd name="T26" fmla="*/ 5 w 19"/>
                          <a:gd name="T27" fmla="*/ 0 h 17"/>
                          <a:gd name="T28" fmla="*/ 8 w 19"/>
                          <a:gd name="T29" fmla="*/ 0 h 17"/>
                          <a:gd name="T30" fmla="*/ 11 w 19"/>
                          <a:gd name="T31" fmla="*/ 1 h 17"/>
                          <a:gd name="T32" fmla="*/ 14 w 19"/>
                          <a:gd name="T33" fmla="*/ 1 h 17"/>
                          <a:gd name="T34" fmla="*/ 18 w 19"/>
                          <a:gd name="T35" fmla="*/ 4 h 1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19" h="17">
                            <a:moveTo>
                              <a:pt x="18" y="4"/>
                            </a:moveTo>
                            <a:lnTo>
                              <a:pt x="17" y="7"/>
                            </a:lnTo>
                            <a:lnTo>
                              <a:pt x="17" y="10"/>
                            </a:lnTo>
                            <a:lnTo>
                              <a:pt x="16" y="11"/>
                            </a:lnTo>
                            <a:lnTo>
                              <a:pt x="14" y="14"/>
                            </a:lnTo>
                            <a:lnTo>
                              <a:pt x="12" y="14"/>
                            </a:lnTo>
                            <a:lnTo>
                              <a:pt x="9" y="16"/>
                            </a:lnTo>
                            <a:lnTo>
                              <a:pt x="7" y="16"/>
                            </a:lnTo>
                            <a:lnTo>
                              <a:pt x="5" y="14"/>
                            </a:lnTo>
                            <a:lnTo>
                              <a:pt x="2" y="11"/>
                            </a:lnTo>
                            <a:lnTo>
                              <a:pt x="1" y="8"/>
                            </a:lnTo>
                            <a:lnTo>
                              <a:pt x="0" y="4"/>
                            </a:lnTo>
                            <a:lnTo>
                              <a:pt x="1" y="1"/>
                            </a:lnTo>
                            <a:lnTo>
                              <a:pt x="5" y="0"/>
                            </a:lnTo>
                            <a:lnTo>
                              <a:pt x="8" y="0"/>
                            </a:lnTo>
                            <a:lnTo>
                              <a:pt x="11" y="1"/>
                            </a:lnTo>
                            <a:lnTo>
                              <a:pt x="14" y="1"/>
                            </a:lnTo>
                            <a:lnTo>
                              <a:pt x="18" y="4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chemeClr val="tx1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68" name="Freeform 6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43" y="1793"/>
                        <a:ext cx="17" cy="19"/>
                      </a:xfrm>
                      <a:custGeom>
                        <a:avLst/>
                        <a:gdLst>
                          <a:gd name="T0" fmla="*/ 11 w 17"/>
                          <a:gd name="T1" fmla="*/ 0 h 19"/>
                          <a:gd name="T2" fmla="*/ 8 w 17"/>
                          <a:gd name="T3" fmla="*/ 0 h 19"/>
                          <a:gd name="T4" fmla="*/ 5 w 17"/>
                          <a:gd name="T5" fmla="*/ 2 h 19"/>
                          <a:gd name="T6" fmla="*/ 2 w 17"/>
                          <a:gd name="T7" fmla="*/ 2 h 19"/>
                          <a:gd name="T8" fmla="*/ 1 w 17"/>
                          <a:gd name="T9" fmla="*/ 5 h 19"/>
                          <a:gd name="T10" fmla="*/ 0 w 17"/>
                          <a:gd name="T11" fmla="*/ 8 h 19"/>
                          <a:gd name="T12" fmla="*/ 0 w 17"/>
                          <a:gd name="T13" fmla="*/ 11 h 19"/>
                          <a:gd name="T14" fmla="*/ 1 w 17"/>
                          <a:gd name="T15" fmla="*/ 15 h 19"/>
                          <a:gd name="T16" fmla="*/ 7 w 17"/>
                          <a:gd name="T17" fmla="*/ 17 h 19"/>
                          <a:gd name="T18" fmla="*/ 10 w 17"/>
                          <a:gd name="T19" fmla="*/ 18 h 19"/>
                          <a:gd name="T20" fmla="*/ 14 w 17"/>
                          <a:gd name="T21" fmla="*/ 17 h 19"/>
                          <a:gd name="T22" fmla="*/ 16 w 17"/>
                          <a:gd name="T23" fmla="*/ 14 h 19"/>
                          <a:gd name="T24" fmla="*/ 16 w 17"/>
                          <a:gd name="T25" fmla="*/ 11 h 19"/>
                          <a:gd name="T26" fmla="*/ 14 w 17"/>
                          <a:gd name="T27" fmla="*/ 7 h 19"/>
                          <a:gd name="T28" fmla="*/ 14 w 17"/>
                          <a:gd name="T29" fmla="*/ 3 h 19"/>
                          <a:gd name="T30" fmla="*/ 11 w 17"/>
                          <a:gd name="T31" fmla="*/ 0 h 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17" h="19">
                            <a:moveTo>
                              <a:pt x="11" y="0"/>
                            </a:moveTo>
                            <a:lnTo>
                              <a:pt x="8" y="0"/>
                            </a:lnTo>
                            <a:lnTo>
                              <a:pt x="5" y="2"/>
                            </a:lnTo>
                            <a:lnTo>
                              <a:pt x="2" y="2"/>
                            </a:lnTo>
                            <a:lnTo>
                              <a:pt x="1" y="5"/>
                            </a:lnTo>
                            <a:lnTo>
                              <a:pt x="0" y="8"/>
                            </a:lnTo>
                            <a:lnTo>
                              <a:pt x="0" y="11"/>
                            </a:lnTo>
                            <a:lnTo>
                              <a:pt x="1" y="15"/>
                            </a:lnTo>
                            <a:lnTo>
                              <a:pt x="7" y="17"/>
                            </a:lnTo>
                            <a:lnTo>
                              <a:pt x="10" y="18"/>
                            </a:lnTo>
                            <a:lnTo>
                              <a:pt x="14" y="17"/>
                            </a:lnTo>
                            <a:lnTo>
                              <a:pt x="16" y="14"/>
                            </a:lnTo>
                            <a:lnTo>
                              <a:pt x="16" y="11"/>
                            </a:lnTo>
                            <a:lnTo>
                              <a:pt x="14" y="7"/>
                            </a:lnTo>
                            <a:lnTo>
                              <a:pt x="14" y="3"/>
                            </a:lnTo>
                            <a:lnTo>
                              <a:pt x="11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chemeClr val="tx1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69" name="Freeform 6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95" y="1786"/>
                        <a:ext cx="17" cy="19"/>
                      </a:xfrm>
                      <a:custGeom>
                        <a:avLst/>
                        <a:gdLst>
                          <a:gd name="T0" fmla="*/ 6 w 17"/>
                          <a:gd name="T1" fmla="*/ 0 h 19"/>
                          <a:gd name="T2" fmla="*/ 12 w 17"/>
                          <a:gd name="T3" fmla="*/ 2 h 19"/>
                          <a:gd name="T4" fmla="*/ 14 w 17"/>
                          <a:gd name="T5" fmla="*/ 3 h 19"/>
                          <a:gd name="T6" fmla="*/ 14 w 17"/>
                          <a:gd name="T7" fmla="*/ 5 h 19"/>
                          <a:gd name="T8" fmla="*/ 16 w 17"/>
                          <a:gd name="T9" fmla="*/ 8 h 19"/>
                          <a:gd name="T10" fmla="*/ 16 w 17"/>
                          <a:gd name="T11" fmla="*/ 9 h 19"/>
                          <a:gd name="T12" fmla="*/ 14 w 17"/>
                          <a:gd name="T13" fmla="*/ 12 h 19"/>
                          <a:gd name="T14" fmla="*/ 13 w 17"/>
                          <a:gd name="T15" fmla="*/ 14 h 19"/>
                          <a:gd name="T16" fmla="*/ 12 w 17"/>
                          <a:gd name="T17" fmla="*/ 16 h 19"/>
                          <a:gd name="T18" fmla="*/ 9 w 17"/>
                          <a:gd name="T19" fmla="*/ 17 h 19"/>
                          <a:gd name="T20" fmla="*/ 6 w 17"/>
                          <a:gd name="T21" fmla="*/ 18 h 19"/>
                          <a:gd name="T22" fmla="*/ 2 w 17"/>
                          <a:gd name="T23" fmla="*/ 17 h 19"/>
                          <a:gd name="T24" fmla="*/ 0 w 17"/>
                          <a:gd name="T25" fmla="*/ 17 h 19"/>
                          <a:gd name="T26" fmla="*/ 1 w 17"/>
                          <a:gd name="T27" fmla="*/ 11 h 19"/>
                          <a:gd name="T28" fmla="*/ 1 w 17"/>
                          <a:gd name="T29" fmla="*/ 8 h 19"/>
                          <a:gd name="T30" fmla="*/ 4 w 17"/>
                          <a:gd name="T31" fmla="*/ 4 h 19"/>
                          <a:gd name="T32" fmla="*/ 6 w 17"/>
                          <a:gd name="T33" fmla="*/ 0 h 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</a:cxnLst>
                        <a:rect l="0" t="0" r="r" b="b"/>
                        <a:pathLst>
                          <a:path w="17" h="19">
                            <a:moveTo>
                              <a:pt x="6" y="0"/>
                            </a:moveTo>
                            <a:lnTo>
                              <a:pt x="12" y="2"/>
                            </a:lnTo>
                            <a:lnTo>
                              <a:pt x="14" y="3"/>
                            </a:lnTo>
                            <a:lnTo>
                              <a:pt x="14" y="5"/>
                            </a:lnTo>
                            <a:lnTo>
                              <a:pt x="16" y="8"/>
                            </a:lnTo>
                            <a:lnTo>
                              <a:pt x="16" y="9"/>
                            </a:lnTo>
                            <a:lnTo>
                              <a:pt x="14" y="12"/>
                            </a:lnTo>
                            <a:lnTo>
                              <a:pt x="13" y="14"/>
                            </a:lnTo>
                            <a:lnTo>
                              <a:pt x="12" y="16"/>
                            </a:lnTo>
                            <a:lnTo>
                              <a:pt x="9" y="17"/>
                            </a:lnTo>
                            <a:lnTo>
                              <a:pt x="6" y="18"/>
                            </a:lnTo>
                            <a:lnTo>
                              <a:pt x="2" y="17"/>
                            </a:lnTo>
                            <a:lnTo>
                              <a:pt x="0" y="17"/>
                            </a:lnTo>
                            <a:lnTo>
                              <a:pt x="1" y="11"/>
                            </a:lnTo>
                            <a:lnTo>
                              <a:pt x="1" y="8"/>
                            </a:lnTo>
                            <a:lnTo>
                              <a:pt x="4" y="4"/>
                            </a:lnTo>
                            <a:lnTo>
                              <a:pt x="6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chemeClr val="tx1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70" name="Freeform 6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30" y="1822"/>
                        <a:ext cx="17" cy="17"/>
                      </a:xfrm>
                      <a:custGeom>
                        <a:avLst/>
                        <a:gdLst>
                          <a:gd name="T0" fmla="*/ 16 w 17"/>
                          <a:gd name="T1" fmla="*/ 6 h 17"/>
                          <a:gd name="T2" fmla="*/ 15 w 17"/>
                          <a:gd name="T3" fmla="*/ 4 h 17"/>
                          <a:gd name="T4" fmla="*/ 13 w 17"/>
                          <a:gd name="T5" fmla="*/ 2 h 17"/>
                          <a:gd name="T6" fmla="*/ 12 w 17"/>
                          <a:gd name="T7" fmla="*/ 1 h 17"/>
                          <a:gd name="T8" fmla="*/ 9 w 17"/>
                          <a:gd name="T9" fmla="*/ 0 h 17"/>
                          <a:gd name="T10" fmla="*/ 7 w 17"/>
                          <a:gd name="T11" fmla="*/ 0 h 17"/>
                          <a:gd name="T12" fmla="*/ 4 w 17"/>
                          <a:gd name="T13" fmla="*/ 1 h 17"/>
                          <a:gd name="T14" fmla="*/ 1 w 17"/>
                          <a:gd name="T15" fmla="*/ 2 h 17"/>
                          <a:gd name="T16" fmla="*/ 0 w 17"/>
                          <a:gd name="T17" fmla="*/ 5 h 17"/>
                          <a:gd name="T18" fmla="*/ 0 w 17"/>
                          <a:gd name="T19" fmla="*/ 9 h 17"/>
                          <a:gd name="T20" fmla="*/ 0 w 17"/>
                          <a:gd name="T21" fmla="*/ 12 h 17"/>
                          <a:gd name="T22" fmla="*/ 1 w 17"/>
                          <a:gd name="T23" fmla="*/ 16 h 17"/>
                          <a:gd name="T24" fmla="*/ 6 w 17"/>
                          <a:gd name="T25" fmla="*/ 14 h 17"/>
                          <a:gd name="T26" fmla="*/ 10 w 17"/>
                          <a:gd name="T27" fmla="*/ 12 h 17"/>
                          <a:gd name="T28" fmla="*/ 14 w 17"/>
                          <a:gd name="T29" fmla="*/ 9 h 17"/>
                          <a:gd name="T30" fmla="*/ 16 w 17"/>
                          <a:gd name="T31" fmla="*/ 6 h 1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17" h="17">
                            <a:moveTo>
                              <a:pt x="16" y="6"/>
                            </a:moveTo>
                            <a:lnTo>
                              <a:pt x="15" y="4"/>
                            </a:lnTo>
                            <a:lnTo>
                              <a:pt x="13" y="2"/>
                            </a:lnTo>
                            <a:lnTo>
                              <a:pt x="12" y="1"/>
                            </a:lnTo>
                            <a:lnTo>
                              <a:pt x="9" y="0"/>
                            </a:lnTo>
                            <a:lnTo>
                              <a:pt x="7" y="0"/>
                            </a:lnTo>
                            <a:lnTo>
                              <a:pt x="4" y="1"/>
                            </a:lnTo>
                            <a:lnTo>
                              <a:pt x="1" y="2"/>
                            </a:lnTo>
                            <a:lnTo>
                              <a:pt x="0" y="5"/>
                            </a:lnTo>
                            <a:lnTo>
                              <a:pt x="0" y="9"/>
                            </a:lnTo>
                            <a:lnTo>
                              <a:pt x="0" y="12"/>
                            </a:lnTo>
                            <a:lnTo>
                              <a:pt x="1" y="16"/>
                            </a:lnTo>
                            <a:lnTo>
                              <a:pt x="6" y="14"/>
                            </a:lnTo>
                            <a:lnTo>
                              <a:pt x="10" y="12"/>
                            </a:lnTo>
                            <a:lnTo>
                              <a:pt x="14" y="9"/>
                            </a:lnTo>
                            <a:lnTo>
                              <a:pt x="16" y="6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chemeClr val="tx1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71" name="Freeform 6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98" y="1817"/>
                        <a:ext cx="17" cy="17"/>
                      </a:xfrm>
                      <a:custGeom>
                        <a:avLst/>
                        <a:gdLst>
                          <a:gd name="T0" fmla="*/ 0 w 17"/>
                          <a:gd name="T1" fmla="*/ 4 h 17"/>
                          <a:gd name="T2" fmla="*/ 1 w 17"/>
                          <a:gd name="T3" fmla="*/ 2 h 17"/>
                          <a:gd name="T4" fmla="*/ 3 w 17"/>
                          <a:gd name="T5" fmla="*/ 1 h 17"/>
                          <a:gd name="T6" fmla="*/ 4 w 17"/>
                          <a:gd name="T7" fmla="*/ 1 h 17"/>
                          <a:gd name="T8" fmla="*/ 7 w 17"/>
                          <a:gd name="T9" fmla="*/ 0 h 17"/>
                          <a:gd name="T10" fmla="*/ 10 w 17"/>
                          <a:gd name="T11" fmla="*/ 1 h 17"/>
                          <a:gd name="T12" fmla="*/ 12 w 17"/>
                          <a:gd name="T13" fmla="*/ 2 h 17"/>
                          <a:gd name="T14" fmla="*/ 13 w 17"/>
                          <a:gd name="T15" fmla="*/ 3 h 17"/>
                          <a:gd name="T16" fmla="*/ 14 w 17"/>
                          <a:gd name="T17" fmla="*/ 5 h 17"/>
                          <a:gd name="T18" fmla="*/ 16 w 17"/>
                          <a:gd name="T19" fmla="*/ 8 h 17"/>
                          <a:gd name="T20" fmla="*/ 16 w 17"/>
                          <a:gd name="T21" fmla="*/ 10 h 17"/>
                          <a:gd name="T22" fmla="*/ 14 w 17"/>
                          <a:gd name="T23" fmla="*/ 13 h 17"/>
                          <a:gd name="T24" fmla="*/ 11 w 17"/>
                          <a:gd name="T25" fmla="*/ 16 h 17"/>
                          <a:gd name="T26" fmla="*/ 7 w 17"/>
                          <a:gd name="T27" fmla="*/ 13 h 17"/>
                          <a:gd name="T28" fmla="*/ 4 w 17"/>
                          <a:gd name="T29" fmla="*/ 11 h 17"/>
                          <a:gd name="T30" fmla="*/ 2 w 17"/>
                          <a:gd name="T31" fmla="*/ 7 h 17"/>
                          <a:gd name="T32" fmla="*/ 0 w 17"/>
                          <a:gd name="T33" fmla="*/ 4 h 1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</a:cxnLst>
                        <a:rect l="0" t="0" r="r" b="b"/>
                        <a:pathLst>
                          <a:path w="17" h="17">
                            <a:moveTo>
                              <a:pt x="0" y="4"/>
                            </a:moveTo>
                            <a:lnTo>
                              <a:pt x="1" y="2"/>
                            </a:lnTo>
                            <a:lnTo>
                              <a:pt x="3" y="1"/>
                            </a:lnTo>
                            <a:lnTo>
                              <a:pt x="4" y="1"/>
                            </a:lnTo>
                            <a:lnTo>
                              <a:pt x="7" y="0"/>
                            </a:lnTo>
                            <a:lnTo>
                              <a:pt x="10" y="1"/>
                            </a:lnTo>
                            <a:lnTo>
                              <a:pt x="12" y="2"/>
                            </a:lnTo>
                            <a:lnTo>
                              <a:pt x="13" y="3"/>
                            </a:lnTo>
                            <a:lnTo>
                              <a:pt x="14" y="5"/>
                            </a:lnTo>
                            <a:lnTo>
                              <a:pt x="16" y="8"/>
                            </a:lnTo>
                            <a:lnTo>
                              <a:pt x="16" y="10"/>
                            </a:lnTo>
                            <a:lnTo>
                              <a:pt x="14" y="13"/>
                            </a:lnTo>
                            <a:lnTo>
                              <a:pt x="11" y="16"/>
                            </a:lnTo>
                            <a:lnTo>
                              <a:pt x="7" y="13"/>
                            </a:lnTo>
                            <a:lnTo>
                              <a:pt x="4" y="11"/>
                            </a:lnTo>
                            <a:lnTo>
                              <a:pt x="2" y="7"/>
                            </a:lnTo>
                            <a:lnTo>
                              <a:pt x="0" y="4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chemeClr val="tx1"/>
                          </a:solidFill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66" name="Oval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19" y="1801"/>
                      <a:ext cx="11" cy="11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solidFill>
                          <a:schemeClr val="tx1"/>
                        </a:solidFill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21" name="Group 70"/>
                <p:cNvGrpSpPr>
                  <a:grpSpLocks/>
                </p:cNvGrpSpPr>
                <p:nvPr/>
              </p:nvGrpSpPr>
              <p:grpSpPr bwMode="auto">
                <a:xfrm>
                  <a:off x="2744" y="1731"/>
                  <a:ext cx="134" cy="137"/>
                  <a:chOff x="2744" y="1731"/>
                  <a:chExt cx="134" cy="137"/>
                </a:xfrm>
              </p:grpSpPr>
              <p:sp>
                <p:nvSpPr>
                  <p:cNvPr id="49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1731"/>
                    <a:ext cx="134" cy="137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chemeClr val="tx1"/>
                      </a:solidFill>
                      <a:cs typeface="+mn-cs"/>
                    </a:endParaRPr>
                  </a:p>
                </p:txBody>
              </p:sp>
              <p:grpSp>
                <p:nvGrpSpPr>
                  <p:cNvPr id="50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2774" y="1762"/>
                    <a:ext cx="74" cy="75"/>
                    <a:chOff x="2774" y="1762"/>
                    <a:chExt cx="74" cy="75"/>
                  </a:xfrm>
                </p:grpSpPr>
                <p:grpSp>
                  <p:nvGrpSpPr>
                    <p:cNvPr id="51" name="Group 7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74" y="1762"/>
                      <a:ext cx="74" cy="75"/>
                      <a:chOff x="2774" y="1762"/>
                      <a:chExt cx="74" cy="75"/>
                    </a:xfrm>
                  </p:grpSpPr>
                  <p:grpSp>
                    <p:nvGrpSpPr>
                      <p:cNvPr id="53" name="Group 7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774" y="1762"/>
                        <a:ext cx="74" cy="75"/>
                        <a:chOff x="2774" y="1762"/>
                        <a:chExt cx="74" cy="75"/>
                      </a:xfrm>
                    </p:grpSpPr>
                    <p:sp>
                      <p:nvSpPr>
                        <p:cNvPr id="60" name="Oval 7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74" y="1762"/>
                          <a:ext cx="74" cy="75"/>
                        </a:xfrm>
                        <a:prstGeom prst="ellipse">
                          <a:avLst/>
                        </a:prstGeom>
                        <a:solidFill>
                          <a:srgbClr val="C0C0C0"/>
                        </a:solidFill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>
                            <a:defRPr/>
                          </a:pPr>
                          <a:endParaRPr lang="en-US">
                            <a:solidFill>
                              <a:schemeClr val="tx1"/>
                            </a:solidFill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1" name="Oval 7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83" y="1771"/>
                          <a:ext cx="56" cy="56"/>
                        </a:xfrm>
                        <a:prstGeom prst="ellipse">
                          <a:avLst/>
                        </a:prstGeom>
                        <a:solidFill>
                          <a:srgbClr val="C0C0C0"/>
                        </a:solidFill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>
                            <a:defRPr/>
                          </a:pPr>
                          <a:endParaRPr lang="en-US">
                            <a:solidFill>
                              <a:schemeClr val="tx1"/>
                            </a:solidFill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54" name="Group 7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781" y="1770"/>
                        <a:ext cx="60" cy="60"/>
                        <a:chOff x="2781" y="1770"/>
                        <a:chExt cx="60" cy="60"/>
                      </a:xfrm>
                    </p:grpSpPr>
                    <p:sp>
                      <p:nvSpPr>
                        <p:cNvPr id="55" name="Freeform 7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20" y="1772"/>
                          <a:ext cx="18" cy="21"/>
                        </a:xfrm>
                        <a:custGeom>
                          <a:avLst/>
                          <a:gdLst>
                            <a:gd name="T0" fmla="*/ 7 w 18"/>
                            <a:gd name="T1" fmla="*/ 0 h 21"/>
                            <a:gd name="T2" fmla="*/ 0 w 18"/>
                            <a:gd name="T3" fmla="*/ 17 h 21"/>
                            <a:gd name="T4" fmla="*/ 3 w 18"/>
                            <a:gd name="T5" fmla="*/ 20 h 21"/>
                            <a:gd name="T6" fmla="*/ 17 w 18"/>
                            <a:gd name="T7" fmla="*/ 10 h 21"/>
                            <a:gd name="T8" fmla="*/ 14 w 18"/>
                            <a:gd name="T9" fmla="*/ 6 h 21"/>
                            <a:gd name="T10" fmla="*/ 11 w 18"/>
                            <a:gd name="T11" fmla="*/ 3 h 21"/>
                            <a:gd name="T12" fmla="*/ 7 w 18"/>
                            <a:gd name="T13" fmla="*/ 0 h 21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8" h="21">
                              <a:moveTo>
                                <a:pt x="7" y="0"/>
                              </a:moveTo>
                              <a:lnTo>
                                <a:pt x="0" y="17"/>
                              </a:lnTo>
                              <a:lnTo>
                                <a:pt x="3" y="20"/>
                              </a:lnTo>
                              <a:lnTo>
                                <a:pt x="17" y="10"/>
                              </a:lnTo>
                              <a:lnTo>
                                <a:pt x="14" y="6"/>
                              </a:lnTo>
                              <a:lnTo>
                                <a:pt x="11" y="3"/>
                              </a:lnTo>
                              <a:lnTo>
                                <a:pt x="7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solidFill>
                              <a:schemeClr val="tx1"/>
                            </a:solidFill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6" name="Freeform 7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791" y="1770"/>
                          <a:ext cx="17" cy="20"/>
                        </a:xfrm>
                        <a:custGeom>
                          <a:avLst/>
                          <a:gdLst>
                            <a:gd name="T0" fmla="*/ 11 w 17"/>
                            <a:gd name="T1" fmla="*/ 0 h 20"/>
                            <a:gd name="T2" fmla="*/ 16 w 17"/>
                            <a:gd name="T3" fmla="*/ 17 h 20"/>
                            <a:gd name="T4" fmla="*/ 12 w 17"/>
                            <a:gd name="T5" fmla="*/ 19 h 20"/>
                            <a:gd name="T6" fmla="*/ 0 w 17"/>
                            <a:gd name="T7" fmla="*/ 7 h 20"/>
                            <a:gd name="T8" fmla="*/ 2 w 17"/>
                            <a:gd name="T9" fmla="*/ 4 h 20"/>
                            <a:gd name="T10" fmla="*/ 5 w 17"/>
                            <a:gd name="T11" fmla="*/ 2 h 20"/>
                            <a:gd name="T12" fmla="*/ 11 w 17"/>
                            <a:gd name="T13" fmla="*/ 0 h 2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7" h="20">
                              <a:moveTo>
                                <a:pt x="11" y="0"/>
                              </a:moveTo>
                              <a:lnTo>
                                <a:pt x="16" y="17"/>
                              </a:lnTo>
                              <a:lnTo>
                                <a:pt x="12" y="19"/>
                              </a:lnTo>
                              <a:lnTo>
                                <a:pt x="0" y="7"/>
                              </a:lnTo>
                              <a:lnTo>
                                <a:pt x="2" y="4"/>
                              </a:lnTo>
                              <a:lnTo>
                                <a:pt x="5" y="2"/>
                              </a:lnTo>
                              <a:lnTo>
                                <a:pt x="11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solidFill>
                              <a:schemeClr val="tx1"/>
                            </a:solidFill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7" name="Freeform 8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22" y="1804"/>
                          <a:ext cx="19" cy="17"/>
                        </a:xfrm>
                        <a:custGeom>
                          <a:avLst/>
                          <a:gdLst>
                            <a:gd name="T0" fmla="*/ 3 w 19"/>
                            <a:gd name="T1" fmla="*/ 0 h 17"/>
                            <a:gd name="T2" fmla="*/ 18 w 19"/>
                            <a:gd name="T3" fmla="*/ 3 h 17"/>
                            <a:gd name="T4" fmla="*/ 18 w 19"/>
                            <a:gd name="T5" fmla="*/ 7 h 17"/>
                            <a:gd name="T6" fmla="*/ 17 w 19"/>
                            <a:gd name="T7" fmla="*/ 11 h 17"/>
                            <a:gd name="T8" fmla="*/ 14 w 19"/>
                            <a:gd name="T9" fmla="*/ 16 h 17"/>
                            <a:gd name="T10" fmla="*/ 0 w 19"/>
                            <a:gd name="T11" fmla="*/ 4 h 17"/>
                            <a:gd name="T12" fmla="*/ 3 w 19"/>
                            <a:gd name="T13" fmla="*/ 0 h 1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9" h="17">
                              <a:moveTo>
                                <a:pt x="3" y="0"/>
                              </a:moveTo>
                              <a:lnTo>
                                <a:pt x="18" y="3"/>
                              </a:lnTo>
                              <a:lnTo>
                                <a:pt x="18" y="7"/>
                              </a:lnTo>
                              <a:lnTo>
                                <a:pt x="17" y="11"/>
                              </a:lnTo>
                              <a:lnTo>
                                <a:pt x="14" y="16"/>
                              </a:lnTo>
                              <a:lnTo>
                                <a:pt x="0" y="4"/>
                              </a:lnTo>
                              <a:lnTo>
                                <a:pt x="3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solidFill>
                              <a:schemeClr val="tx1"/>
                            </a:solidFill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8" name="Freeform 8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01" y="1813"/>
                          <a:ext cx="17" cy="17"/>
                        </a:xfrm>
                        <a:custGeom>
                          <a:avLst/>
                          <a:gdLst>
                            <a:gd name="T0" fmla="*/ 12 w 17"/>
                            <a:gd name="T1" fmla="*/ 0 h 17"/>
                            <a:gd name="T2" fmla="*/ 16 w 17"/>
                            <a:gd name="T3" fmla="*/ 16 h 17"/>
                            <a:gd name="T4" fmla="*/ 9 w 17"/>
                            <a:gd name="T5" fmla="*/ 16 h 17"/>
                            <a:gd name="T6" fmla="*/ 4 w 17"/>
                            <a:gd name="T7" fmla="*/ 15 h 17"/>
                            <a:gd name="T8" fmla="*/ 0 w 17"/>
                            <a:gd name="T9" fmla="*/ 15 h 17"/>
                            <a:gd name="T10" fmla="*/ 8 w 17"/>
                            <a:gd name="T11" fmla="*/ 0 h 17"/>
                            <a:gd name="T12" fmla="*/ 12 w 17"/>
                            <a:gd name="T13" fmla="*/ 0 h 1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7" h="17">
                              <a:moveTo>
                                <a:pt x="12" y="0"/>
                              </a:moveTo>
                              <a:lnTo>
                                <a:pt x="16" y="16"/>
                              </a:lnTo>
                              <a:lnTo>
                                <a:pt x="9" y="16"/>
                              </a:lnTo>
                              <a:lnTo>
                                <a:pt x="4" y="15"/>
                              </a:lnTo>
                              <a:lnTo>
                                <a:pt x="0" y="15"/>
                              </a:lnTo>
                              <a:lnTo>
                                <a:pt x="8" y="0"/>
                              </a:lnTo>
                              <a:lnTo>
                                <a:pt x="12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solidFill>
                              <a:schemeClr val="tx1"/>
                            </a:solidFill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9" name="Freeform 8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781" y="1801"/>
                          <a:ext cx="18" cy="17"/>
                        </a:xfrm>
                        <a:custGeom>
                          <a:avLst/>
                          <a:gdLst>
                            <a:gd name="T0" fmla="*/ 17 w 18"/>
                            <a:gd name="T1" fmla="*/ 6 h 17"/>
                            <a:gd name="T2" fmla="*/ 2 w 18"/>
                            <a:gd name="T3" fmla="*/ 16 h 17"/>
                            <a:gd name="T4" fmla="*/ 1 w 18"/>
                            <a:gd name="T5" fmla="*/ 11 h 17"/>
                            <a:gd name="T6" fmla="*/ 1 w 18"/>
                            <a:gd name="T7" fmla="*/ 6 h 17"/>
                            <a:gd name="T8" fmla="*/ 0 w 18"/>
                            <a:gd name="T9" fmla="*/ 0 h 17"/>
                            <a:gd name="T10" fmla="*/ 16 w 18"/>
                            <a:gd name="T11" fmla="*/ 0 h 17"/>
                            <a:gd name="T12" fmla="*/ 17 w 18"/>
                            <a:gd name="T13" fmla="*/ 6 h 1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8" h="17">
                              <a:moveTo>
                                <a:pt x="17" y="6"/>
                              </a:moveTo>
                              <a:lnTo>
                                <a:pt x="2" y="16"/>
                              </a:lnTo>
                              <a:lnTo>
                                <a:pt x="1" y="11"/>
                              </a:lnTo>
                              <a:lnTo>
                                <a:pt x="1" y="6"/>
                              </a:lnTo>
                              <a:lnTo>
                                <a:pt x="0" y="0"/>
                              </a:lnTo>
                              <a:lnTo>
                                <a:pt x="16" y="0"/>
                              </a:lnTo>
                              <a:lnTo>
                                <a:pt x="17" y="6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solidFill>
                              <a:schemeClr val="tx1"/>
                            </a:solidFill>
                            <a:cs typeface="+mn-cs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52" name="Oval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6" y="1794"/>
                      <a:ext cx="11" cy="11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solidFill>
                          <a:schemeClr val="tx1"/>
                        </a:solidFill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22" name="Group 84"/>
                <p:cNvGrpSpPr>
                  <a:grpSpLocks/>
                </p:cNvGrpSpPr>
                <p:nvPr/>
              </p:nvGrpSpPr>
              <p:grpSpPr bwMode="auto">
                <a:xfrm>
                  <a:off x="2600" y="1731"/>
                  <a:ext cx="135" cy="136"/>
                  <a:chOff x="2600" y="1731"/>
                  <a:chExt cx="135" cy="136"/>
                </a:xfrm>
              </p:grpSpPr>
              <p:sp>
                <p:nvSpPr>
                  <p:cNvPr id="36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2600" y="1731"/>
                    <a:ext cx="135" cy="136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chemeClr val="tx1"/>
                      </a:solidFill>
                      <a:cs typeface="+mn-cs"/>
                    </a:endParaRPr>
                  </a:p>
                </p:txBody>
              </p:sp>
              <p:grpSp>
                <p:nvGrpSpPr>
                  <p:cNvPr id="37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2630" y="1761"/>
                    <a:ext cx="75" cy="76"/>
                    <a:chOff x="2630" y="1761"/>
                    <a:chExt cx="75" cy="76"/>
                  </a:xfrm>
                </p:grpSpPr>
                <p:grpSp>
                  <p:nvGrpSpPr>
                    <p:cNvPr id="38" name="Group 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30" y="1761"/>
                      <a:ext cx="75" cy="76"/>
                      <a:chOff x="2630" y="1761"/>
                      <a:chExt cx="75" cy="76"/>
                    </a:xfrm>
                  </p:grpSpPr>
                  <p:grpSp>
                    <p:nvGrpSpPr>
                      <p:cNvPr id="40" name="Group 8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30" y="1761"/>
                        <a:ext cx="75" cy="76"/>
                        <a:chOff x="2630" y="1761"/>
                        <a:chExt cx="75" cy="76"/>
                      </a:xfrm>
                    </p:grpSpPr>
                    <p:sp>
                      <p:nvSpPr>
                        <p:cNvPr id="47" name="Oval 8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30" y="1761"/>
                          <a:ext cx="75" cy="76"/>
                        </a:xfrm>
                        <a:prstGeom prst="ellipse">
                          <a:avLst/>
                        </a:prstGeom>
                        <a:solidFill>
                          <a:srgbClr val="C0C0C0"/>
                        </a:solidFill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>
                            <a:defRPr/>
                          </a:pPr>
                          <a:endParaRPr lang="en-US">
                            <a:solidFill>
                              <a:schemeClr val="tx1"/>
                            </a:solidFill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8" name="Oval 9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39" y="1770"/>
                          <a:ext cx="56" cy="57"/>
                        </a:xfrm>
                        <a:prstGeom prst="ellipse">
                          <a:avLst/>
                        </a:prstGeom>
                        <a:solidFill>
                          <a:srgbClr val="C0C0C0"/>
                        </a:solidFill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>
                            <a:defRPr/>
                          </a:pPr>
                          <a:endParaRPr lang="en-US">
                            <a:solidFill>
                              <a:schemeClr val="tx1"/>
                            </a:solidFill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41" name="Group 9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38" y="1769"/>
                        <a:ext cx="60" cy="61"/>
                        <a:chOff x="2638" y="1769"/>
                        <a:chExt cx="60" cy="61"/>
                      </a:xfrm>
                    </p:grpSpPr>
                    <p:sp>
                      <p:nvSpPr>
                        <p:cNvPr id="42" name="Freeform 9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676" y="1771"/>
                          <a:ext cx="18" cy="21"/>
                        </a:xfrm>
                        <a:custGeom>
                          <a:avLst/>
                          <a:gdLst>
                            <a:gd name="T0" fmla="*/ 8 w 18"/>
                            <a:gd name="T1" fmla="*/ 0 h 21"/>
                            <a:gd name="T2" fmla="*/ 0 w 18"/>
                            <a:gd name="T3" fmla="*/ 17 h 21"/>
                            <a:gd name="T4" fmla="*/ 3 w 18"/>
                            <a:gd name="T5" fmla="*/ 20 h 21"/>
                            <a:gd name="T6" fmla="*/ 17 w 18"/>
                            <a:gd name="T7" fmla="*/ 10 h 21"/>
                            <a:gd name="T8" fmla="*/ 14 w 18"/>
                            <a:gd name="T9" fmla="*/ 6 h 21"/>
                            <a:gd name="T10" fmla="*/ 12 w 18"/>
                            <a:gd name="T11" fmla="*/ 3 h 21"/>
                            <a:gd name="T12" fmla="*/ 8 w 18"/>
                            <a:gd name="T13" fmla="*/ 0 h 21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8" h="21">
                              <a:moveTo>
                                <a:pt x="8" y="0"/>
                              </a:moveTo>
                              <a:lnTo>
                                <a:pt x="0" y="17"/>
                              </a:lnTo>
                              <a:lnTo>
                                <a:pt x="3" y="20"/>
                              </a:lnTo>
                              <a:lnTo>
                                <a:pt x="17" y="10"/>
                              </a:lnTo>
                              <a:lnTo>
                                <a:pt x="14" y="6"/>
                              </a:lnTo>
                              <a:lnTo>
                                <a:pt x="12" y="3"/>
                              </a:lnTo>
                              <a:lnTo>
                                <a:pt x="8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solidFill>
                              <a:schemeClr val="tx1"/>
                            </a:solidFill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" name="Freeform 9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647" y="1769"/>
                          <a:ext cx="17" cy="20"/>
                        </a:xfrm>
                        <a:custGeom>
                          <a:avLst/>
                          <a:gdLst>
                            <a:gd name="T0" fmla="*/ 12 w 17"/>
                            <a:gd name="T1" fmla="*/ 0 h 20"/>
                            <a:gd name="T2" fmla="*/ 16 w 17"/>
                            <a:gd name="T3" fmla="*/ 17 h 20"/>
                            <a:gd name="T4" fmla="*/ 12 w 17"/>
                            <a:gd name="T5" fmla="*/ 19 h 20"/>
                            <a:gd name="T6" fmla="*/ 0 w 17"/>
                            <a:gd name="T7" fmla="*/ 7 h 20"/>
                            <a:gd name="T8" fmla="*/ 3 w 17"/>
                            <a:gd name="T9" fmla="*/ 5 h 20"/>
                            <a:gd name="T10" fmla="*/ 5 w 17"/>
                            <a:gd name="T11" fmla="*/ 2 h 20"/>
                            <a:gd name="T12" fmla="*/ 12 w 17"/>
                            <a:gd name="T13" fmla="*/ 0 h 2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7" h="20">
                              <a:moveTo>
                                <a:pt x="12" y="0"/>
                              </a:moveTo>
                              <a:lnTo>
                                <a:pt x="16" y="17"/>
                              </a:lnTo>
                              <a:lnTo>
                                <a:pt x="12" y="19"/>
                              </a:lnTo>
                              <a:lnTo>
                                <a:pt x="0" y="7"/>
                              </a:lnTo>
                              <a:lnTo>
                                <a:pt x="3" y="5"/>
                              </a:lnTo>
                              <a:lnTo>
                                <a:pt x="5" y="2"/>
                              </a:lnTo>
                              <a:lnTo>
                                <a:pt x="12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solidFill>
                              <a:schemeClr val="tx1"/>
                            </a:solidFill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" name="Freeform 9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679" y="1803"/>
                          <a:ext cx="19" cy="17"/>
                        </a:xfrm>
                        <a:custGeom>
                          <a:avLst/>
                          <a:gdLst>
                            <a:gd name="T0" fmla="*/ 2 w 19"/>
                            <a:gd name="T1" fmla="*/ 0 h 17"/>
                            <a:gd name="T2" fmla="*/ 18 w 19"/>
                            <a:gd name="T3" fmla="*/ 3 h 17"/>
                            <a:gd name="T4" fmla="*/ 17 w 19"/>
                            <a:gd name="T5" fmla="*/ 8 h 17"/>
                            <a:gd name="T6" fmla="*/ 16 w 19"/>
                            <a:gd name="T7" fmla="*/ 12 h 17"/>
                            <a:gd name="T8" fmla="*/ 14 w 19"/>
                            <a:gd name="T9" fmla="*/ 16 h 17"/>
                            <a:gd name="T10" fmla="*/ 0 w 19"/>
                            <a:gd name="T11" fmla="*/ 6 h 17"/>
                            <a:gd name="T12" fmla="*/ 2 w 19"/>
                            <a:gd name="T13" fmla="*/ 0 h 1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9" h="17">
                              <a:moveTo>
                                <a:pt x="2" y="0"/>
                              </a:moveTo>
                              <a:lnTo>
                                <a:pt x="18" y="3"/>
                              </a:lnTo>
                              <a:lnTo>
                                <a:pt x="17" y="8"/>
                              </a:lnTo>
                              <a:lnTo>
                                <a:pt x="16" y="12"/>
                              </a:lnTo>
                              <a:lnTo>
                                <a:pt x="14" y="16"/>
                              </a:lnTo>
                              <a:lnTo>
                                <a:pt x="0" y="6"/>
                              </a:lnTo>
                              <a:lnTo>
                                <a:pt x="2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solidFill>
                              <a:schemeClr val="tx1"/>
                            </a:solidFill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5" name="Freeform 9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658" y="1812"/>
                          <a:ext cx="17" cy="18"/>
                        </a:xfrm>
                        <a:custGeom>
                          <a:avLst/>
                          <a:gdLst>
                            <a:gd name="T0" fmla="*/ 13 w 17"/>
                            <a:gd name="T1" fmla="*/ 1 h 18"/>
                            <a:gd name="T2" fmla="*/ 16 w 17"/>
                            <a:gd name="T3" fmla="*/ 17 h 18"/>
                            <a:gd name="T4" fmla="*/ 10 w 17"/>
                            <a:gd name="T5" fmla="*/ 17 h 18"/>
                            <a:gd name="T6" fmla="*/ 5 w 17"/>
                            <a:gd name="T7" fmla="*/ 16 h 18"/>
                            <a:gd name="T8" fmla="*/ 0 w 17"/>
                            <a:gd name="T9" fmla="*/ 15 h 18"/>
                            <a:gd name="T10" fmla="*/ 9 w 17"/>
                            <a:gd name="T11" fmla="*/ 0 h 18"/>
                            <a:gd name="T12" fmla="*/ 13 w 17"/>
                            <a:gd name="T13" fmla="*/ 1 h 1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7" h="18">
                              <a:moveTo>
                                <a:pt x="13" y="1"/>
                              </a:moveTo>
                              <a:lnTo>
                                <a:pt x="16" y="17"/>
                              </a:lnTo>
                              <a:lnTo>
                                <a:pt x="10" y="17"/>
                              </a:lnTo>
                              <a:lnTo>
                                <a:pt x="5" y="16"/>
                              </a:lnTo>
                              <a:lnTo>
                                <a:pt x="0" y="15"/>
                              </a:lnTo>
                              <a:lnTo>
                                <a:pt x="9" y="0"/>
                              </a:lnTo>
                              <a:lnTo>
                                <a:pt x="13" y="1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solidFill>
                              <a:schemeClr val="tx1"/>
                            </a:solidFill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6" name="Freeform 9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638" y="1800"/>
                          <a:ext cx="18" cy="17"/>
                        </a:xfrm>
                        <a:custGeom>
                          <a:avLst/>
                          <a:gdLst>
                            <a:gd name="T0" fmla="*/ 17 w 18"/>
                            <a:gd name="T1" fmla="*/ 8 h 17"/>
                            <a:gd name="T2" fmla="*/ 2 w 18"/>
                            <a:gd name="T3" fmla="*/ 16 h 17"/>
                            <a:gd name="T4" fmla="*/ 1 w 18"/>
                            <a:gd name="T5" fmla="*/ 11 h 17"/>
                            <a:gd name="T6" fmla="*/ 0 w 18"/>
                            <a:gd name="T7" fmla="*/ 6 h 17"/>
                            <a:gd name="T8" fmla="*/ 0 w 18"/>
                            <a:gd name="T9" fmla="*/ 0 h 17"/>
                            <a:gd name="T10" fmla="*/ 16 w 18"/>
                            <a:gd name="T11" fmla="*/ 1 h 17"/>
                            <a:gd name="T12" fmla="*/ 17 w 18"/>
                            <a:gd name="T13" fmla="*/ 8 h 1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8" h="17">
                              <a:moveTo>
                                <a:pt x="17" y="8"/>
                              </a:moveTo>
                              <a:lnTo>
                                <a:pt x="2" y="16"/>
                              </a:lnTo>
                              <a:lnTo>
                                <a:pt x="1" y="11"/>
                              </a:lnTo>
                              <a:lnTo>
                                <a:pt x="0" y="6"/>
                              </a:lnTo>
                              <a:lnTo>
                                <a:pt x="0" y="0"/>
                              </a:lnTo>
                              <a:lnTo>
                                <a:pt x="16" y="1"/>
                              </a:lnTo>
                              <a:lnTo>
                                <a:pt x="17" y="8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solidFill>
                              <a:schemeClr val="tx1"/>
                            </a:solidFill>
                            <a:cs typeface="+mn-cs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39" name="Oval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62" y="1794"/>
                      <a:ext cx="11" cy="11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solidFill>
                          <a:schemeClr val="tx1"/>
                        </a:solidFill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23" name="Group 98"/>
                <p:cNvGrpSpPr>
                  <a:grpSpLocks/>
                </p:cNvGrpSpPr>
                <p:nvPr/>
              </p:nvGrpSpPr>
              <p:grpSpPr bwMode="auto">
                <a:xfrm>
                  <a:off x="3935" y="1738"/>
                  <a:ext cx="135" cy="137"/>
                  <a:chOff x="3935" y="1738"/>
                  <a:chExt cx="135" cy="137"/>
                </a:xfrm>
              </p:grpSpPr>
              <p:sp>
                <p:nvSpPr>
                  <p:cNvPr id="24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3935" y="1738"/>
                    <a:ext cx="135" cy="137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chemeClr val="tx1"/>
                      </a:solidFill>
                      <a:cs typeface="+mn-cs"/>
                    </a:endParaRPr>
                  </a:p>
                </p:txBody>
              </p:sp>
              <p:grpSp>
                <p:nvGrpSpPr>
                  <p:cNvPr id="25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3965" y="1768"/>
                    <a:ext cx="75" cy="76"/>
                    <a:chOff x="3965" y="1768"/>
                    <a:chExt cx="75" cy="76"/>
                  </a:xfrm>
                </p:grpSpPr>
                <p:grpSp>
                  <p:nvGrpSpPr>
                    <p:cNvPr id="26" name="Group 10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65" y="1768"/>
                      <a:ext cx="75" cy="76"/>
                      <a:chOff x="3965" y="1768"/>
                      <a:chExt cx="75" cy="76"/>
                    </a:xfrm>
                  </p:grpSpPr>
                  <p:sp>
                    <p:nvSpPr>
                      <p:cNvPr id="34" name="Oval 10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65" y="1768"/>
                        <a:ext cx="75" cy="76"/>
                      </a:xfrm>
                      <a:prstGeom prst="ellipse">
                        <a:avLst/>
                      </a:prstGeom>
                      <a:solidFill>
                        <a:srgbClr val="C0C0C0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chemeClr val="tx1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35" name="Oval 10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74" y="1777"/>
                        <a:ext cx="56" cy="57"/>
                      </a:xfrm>
                      <a:prstGeom prst="ellipse">
                        <a:avLst/>
                      </a:prstGeom>
                      <a:solidFill>
                        <a:srgbClr val="C0C0C0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chemeClr val="tx1"/>
                          </a:solidFill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7" name="Group 10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73" y="1776"/>
                      <a:ext cx="65" cy="63"/>
                      <a:chOff x="3973" y="1776"/>
                      <a:chExt cx="65" cy="63"/>
                    </a:xfrm>
                  </p:grpSpPr>
                  <p:sp>
                    <p:nvSpPr>
                      <p:cNvPr id="29" name="Freeform 10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97" y="1776"/>
                        <a:ext cx="18" cy="17"/>
                      </a:xfrm>
                      <a:custGeom>
                        <a:avLst/>
                        <a:gdLst>
                          <a:gd name="T0" fmla="*/ 17 w 18"/>
                          <a:gd name="T1" fmla="*/ 4 h 17"/>
                          <a:gd name="T2" fmla="*/ 16 w 18"/>
                          <a:gd name="T3" fmla="*/ 7 h 17"/>
                          <a:gd name="T4" fmla="*/ 16 w 18"/>
                          <a:gd name="T5" fmla="*/ 10 h 17"/>
                          <a:gd name="T6" fmla="*/ 15 w 18"/>
                          <a:gd name="T7" fmla="*/ 11 h 17"/>
                          <a:gd name="T8" fmla="*/ 14 w 18"/>
                          <a:gd name="T9" fmla="*/ 14 h 17"/>
                          <a:gd name="T10" fmla="*/ 11 w 18"/>
                          <a:gd name="T11" fmla="*/ 14 h 17"/>
                          <a:gd name="T12" fmla="*/ 8 w 18"/>
                          <a:gd name="T13" fmla="*/ 16 h 17"/>
                          <a:gd name="T14" fmla="*/ 7 w 18"/>
                          <a:gd name="T15" fmla="*/ 16 h 17"/>
                          <a:gd name="T16" fmla="*/ 4 w 18"/>
                          <a:gd name="T17" fmla="*/ 14 h 17"/>
                          <a:gd name="T18" fmla="*/ 1 w 18"/>
                          <a:gd name="T19" fmla="*/ 11 h 17"/>
                          <a:gd name="T20" fmla="*/ 0 w 18"/>
                          <a:gd name="T21" fmla="*/ 8 h 17"/>
                          <a:gd name="T22" fmla="*/ 0 w 18"/>
                          <a:gd name="T23" fmla="*/ 4 h 17"/>
                          <a:gd name="T24" fmla="*/ 0 w 18"/>
                          <a:gd name="T25" fmla="*/ 1 h 17"/>
                          <a:gd name="T26" fmla="*/ 4 w 18"/>
                          <a:gd name="T27" fmla="*/ 0 h 17"/>
                          <a:gd name="T28" fmla="*/ 7 w 18"/>
                          <a:gd name="T29" fmla="*/ 0 h 17"/>
                          <a:gd name="T30" fmla="*/ 10 w 18"/>
                          <a:gd name="T31" fmla="*/ 1 h 17"/>
                          <a:gd name="T32" fmla="*/ 13 w 18"/>
                          <a:gd name="T33" fmla="*/ 1 h 17"/>
                          <a:gd name="T34" fmla="*/ 17 w 18"/>
                          <a:gd name="T35" fmla="*/ 4 h 1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18" h="17">
                            <a:moveTo>
                              <a:pt x="17" y="4"/>
                            </a:moveTo>
                            <a:lnTo>
                              <a:pt x="16" y="7"/>
                            </a:lnTo>
                            <a:lnTo>
                              <a:pt x="16" y="10"/>
                            </a:lnTo>
                            <a:lnTo>
                              <a:pt x="15" y="11"/>
                            </a:lnTo>
                            <a:lnTo>
                              <a:pt x="14" y="14"/>
                            </a:lnTo>
                            <a:lnTo>
                              <a:pt x="11" y="14"/>
                            </a:lnTo>
                            <a:lnTo>
                              <a:pt x="8" y="16"/>
                            </a:lnTo>
                            <a:lnTo>
                              <a:pt x="7" y="16"/>
                            </a:lnTo>
                            <a:lnTo>
                              <a:pt x="4" y="14"/>
                            </a:lnTo>
                            <a:lnTo>
                              <a:pt x="1" y="11"/>
                            </a:lnTo>
                            <a:lnTo>
                              <a:pt x="0" y="8"/>
                            </a:lnTo>
                            <a:lnTo>
                              <a:pt x="0" y="4"/>
                            </a:lnTo>
                            <a:lnTo>
                              <a:pt x="0" y="1"/>
                            </a:lnTo>
                            <a:lnTo>
                              <a:pt x="4" y="0"/>
                            </a:lnTo>
                            <a:lnTo>
                              <a:pt x="7" y="0"/>
                            </a:lnTo>
                            <a:lnTo>
                              <a:pt x="10" y="1"/>
                            </a:lnTo>
                            <a:lnTo>
                              <a:pt x="13" y="1"/>
                            </a:lnTo>
                            <a:lnTo>
                              <a:pt x="17" y="4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chemeClr val="tx1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30" name="Freeform 10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21" y="1793"/>
                        <a:ext cx="17" cy="19"/>
                      </a:xfrm>
                      <a:custGeom>
                        <a:avLst/>
                        <a:gdLst>
                          <a:gd name="T0" fmla="*/ 11 w 17"/>
                          <a:gd name="T1" fmla="*/ 0 h 19"/>
                          <a:gd name="T2" fmla="*/ 8 w 17"/>
                          <a:gd name="T3" fmla="*/ 0 h 19"/>
                          <a:gd name="T4" fmla="*/ 5 w 17"/>
                          <a:gd name="T5" fmla="*/ 2 h 19"/>
                          <a:gd name="T6" fmla="*/ 4 w 17"/>
                          <a:gd name="T7" fmla="*/ 2 h 19"/>
                          <a:gd name="T8" fmla="*/ 1 w 17"/>
                          <a:gd name="T9" fmla="*/ 5 h 19"/>
                          <a:gd name="T10" fmla="*/ 0 w 17"/>
                          <a:gd name="T11" fmla="*/ 8 h 19"/>
                          <a:gd name="T12" fmla="*/ 0 w 17"/>
                          <a:gd name="T13" fmla="*/ 11 h 19"/>
                          <a:gd name="T14" fmla="*/ 2 w 17"/>
                          <a:gd name="T15" fmla="*/ 15 h 19"/>
                          <a:gd name="T16" fmla="*/ 7 w 17"/>
                          <a:gd name="T17" fmla="*/ 17 h 19"/>
                          <a:gd name="T18" fmla="*/ 11 w 17"/>
                          <a:gd name="T19" fmla="*/ 18 h 19"/>
                          <a:gd name="T20" fmla="*/ 14 w 17"/>
                          <a:gd name="T21" fmla="*/ 17 h 19"/>
                          <a:gd name="T22" fmla="*/ 16 w 17"/>
                          <a:gd name="T23" fmla="*/ 14 h 19"/>
                          <a:gd name="T24" fmla="*/ 16 w 17"/>
                          <a:gd name="T25" fmla="*/ 11 h 19"/>
                          <a:gd name="T26" fmla="*/ 14 w 17"/>
                          <a:gd name="T27" fmla="*/ 7 h 19"/>
                          <a:gd name="T28" fmla="*/ 14 w 17"/>
                          <a:gd name="T29" fmla="*/ 3 h 19"/>
                          <a:gd name="T30" fmla="*/ 11 w 17"/>
                          <a:gd name="T31" fmla="*/ 0 h 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17" h="19">
                            <a:moveTo>
                              <a:pt x="11" y="0"/>
                            </a:moveTo>
                            <a:lnTo>
                              <a:pt x="8" y="0"/>
                            </a:lnTo>
                            <a:lnTo>
                              <a:pt x="5" y="2"/>
                            </a:lnTo>
                            <a:lnTo>
                              <a:pt x="4" y="2"/>
                            </a:lnTo>
                            <a:lnTo>
                              <a:pt x="1" y="5"/>
                            </a:lnTo>
                            <a:lnTo>
                              <a:pt x="0" y="8"/>
                            </a:lnTo>
                            <a:lnTo>
                              <a:pt x="0" y="11"/>
                            </a:lnTo>
                            <a:lnTo>
                              <a:pt x="2" y="15"/>
                            </a:lnTo>
                            <a:lnTo>
                              <a:pt x="7" y="17"/>
                            </a:lnTo>
                            <a:lnTo>
                              <a:pt x="11" y="18"/>
                            </a:lnTo>
                            <a:lnTo>
                              <a:pt x="14" y="17"/>
                            </a:lnTo>
                            <a:lnTo>
                              <a:pt x="16" y="14"/>
                            </a:lnTo>
                            <a:lnTo>
                              <a:pt x="16" y="11"/>
                            </a:lnTo>
                            <a:lnTo>
                              <a:pt x="14" y="7"/>
                            </a:lnTo>
                            <a:lnTo>
                              <a:pt x="14" y="3"/>
                            </a:lnTo>
                            <a:lnTo>
                              <a:pt x="11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chemeClr val="tx1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31" name="Freeform 10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73" y="1786"/>
                        <a:ext cx="17" cy="19"/>
                      </a:xfrm>
                      <a:custGeom>
                        <a:avLst/>
                        <a:gdLst>
                          <a:gd name="T0" fmla="*/ 7 w 17"/>
                          <a:gd name="T1" fmla="*/ 0 h 19"/>
                          <a:gd name="T2" fmla="*/ 11 w 17"/>
                          <a:gd name="T3" fmla="*/ 2 h 19"/>
                          <a:gd name="T4" fmla="*/ 13 w 17"/>
                          <a:gd name="T5" fmla="*/ 3 h 19"/>
                          <a:gd name="T6" fmla="*/ 14 w 17"/>
                          <a:gd name="T7" fmla="*/ 5 h 19"/>
                          <a:gd name="T8" fmla="*/ 16 w 17"/>
                          <a:gd name="T9" fmla="*/ 8 h 19"/>
                          <a:gd name="T10" fmla="*/ 14 w 17"/>
                          <a:gd name="T11" fmla="*/ 9 h 19"/>
                          <a:gd name="T12" fmla="*/ 14 w 17"/>
                          <a:gd name="T13" fmla="*/ 12 h 19"/>
                          <a:gd name="T14" fmla="*/ 13 w 17"/>
                          <a:gd name="T15" fmla="*/ 14 h 19"/>
                          <a:gd name="T16" fmla="*/ 12 w 17"/>
                          <a:gd name="T17" fmla="*/ 16 h 19"/>
                          <a:gd name="T18" fmla="*/ 8 w 17"/>
                          <a:gd name="T19" fmla="*/ 17 h 19"/>
                          <a:gd name="T20" fmla="*/ 6 w 17"/>
                          <a:gd name="T21" fmla="*/ 18 h 19"/>
                          <a:gd name="T22" fmla="*/ 2 w 17"/>
                          <a:gd name="T23" fmla="*/ 17 h 19"/>
                          <a:gd name="T24" fmla="*/ 0 w 17"/>
                          <a:gd name="T25" fmla="*/ 17 h 19"/>
                          <a:gd name="T26" fmla="*/ 1 w 17"/>
                          <a:gd name="T27" fmla="*/ 11 h 19"/>
                          <a:gd name="T28" fmla="*/ 2 w 17"/>
                          <a:gd name="T29" fmla="*/ 8 h 19"/>
                          <a:gd name="T30" fmla="*/ 4 w 17"/>
                          <a:gd name="T31" fmla="*/ 4 h 19"/>
                          <a:gd name="T32" fmla="*/ 7 w 17"/>
                          <a:gd name="T33" fmla="*/ 0 h 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</a:cxnLst>
                        <a:rect l="0" t="0" r="r" b="b"/>
                        <a:pathLst>
                          <a:path w="17" h="19">
                            <a:moveTo>
                              <a:pt x="7" y="0"/>
                            </a:moveTo>
                            <a:lnTo>
                              <a:pt x="11" y="2"/>
                            </a:lnTo>
                            <a:lnTo>
                              <a:pt x="13" y="3"/>
                            </a:lnTo>
                            <a:lnTo>
                              <a:pt x="14" y="5"/>
                            </a:lnTo>
                            <a:lnTo>
                              <a:pt x="16" y="8"/>
                            </a:lnTo>
                            <a:lnTo>
                              <a:pt x="14" y="9"/>
                            </a:lnTo>
                            <a:lnTo>
                              <a:pt x="14" y="12"/>
                            </a:lnTo>
                            <a:lnTo>
                              <a:pt x="13" y="14"/>
                            </a:lnTo>
                            <a:lnTo>
                              <a:pt x="12" y="16"/>
                            </a:lnTo>
                            <a:lnTo>
                              <a:pt x="8" y="17"/>
                            </a:lnTo>
                            <a:lnTo>
                              <a:pt x="6" y="18"/>
                            </a:lnTo>
                            <a:lnTo>
                              <a:pt x="2" y="17"/>
                            </a:lnTo>
                            <a:lnTo>
                              <a:pt x="0" y="17"/>
                            </a:lnTo>
                            <a:lnTo>
                              <a:pt x="1" y="11"/>
                            </a:lnTo>
                            <a:lnTo>
                              <a:pt x="2" y="8"/>
                            </a:lnTo>
                            <a:lnTo>
                              <a:pt x="4" y="4"/>
                            </a:lnTo>
                            <a:lnTo>
                              <a:pt x="7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chemeClr val="tx1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32" name="Freeform 10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08" y="1822"/>
                        <a:ext cx="18" cy="17"/>
                      </a:xfrm>
                      <a:custGeom>
                        <a:avLst/>
                        <a:gdLst>
                          <a:gd name="T0" fmla="*/ 17 w 18"/>
                          <a:gd name="T1" fmla="*/ 6 h 17"/>
                          <a:gd name="T2" fmla="*/ 16 w 18"/>
                          <a:gd name="T3" fmla="*/ 4 h 17"/>
                          <a:gd name="T4" fmla="*/ 14 w 18"/>
                          <a:gd name="T5" fmla="*/ 2 h 17"/>
                          <a:gd name="T6" fmla="*/ 12 w 18"/>
                          <a:gd name="T7" fmla="*/ 1 h 17"/>
                          <a:gd name="T8" fmla="*/ 9 w 18"/>
                          <a:gd name="T9" fmla="*/ 0 h 17"/>
                          <a:gd name="T10" fmla="*/ 7 w 18"/>
                          <a:gd name="T11" fmla="*/ 0 h 17"/>
                          <a:gd name="T12" fmla="*/ 4 w 18"/>
                          <a:gd name="T13" fmla="*/ 1 h 17"/>
                          <a:gd name="T14" fmla="*/ 2 w 18"/>
                          <a:gd name="T15" fmla="*/ 2 h 17"/>
                          <a:gd name="T16" fmla="*/ 1 w 18"/>
                          <a:gd name="T17" fmla="*/ 5 h 17"/>
                          <a:gd name="T18" fmla="*/ 0 w 18"/>
                          <a:gd name="T19" fmla="*/ 9 h 17"/>
                          <a:gd name="T20" fmla="*/ 1 w 18"/>
                          <a:gd name="T21" fmla="*/ 12 h 17"/>
                          <a:gd name="T22" fmla="*/ 1 w 18"/>
                          <a:gd name="T23" fmla="*/ 16 h 17"/>
                          <a:gd name="T24" fmla="*/ 6 w 18"/>
                          <a:gd name="T25" fmla="*/ 14 h 17"/>
                          <a:gd name="T26" fmla="*/ 11 w 18"/>
                          <a:gd name="T27" fmla="*/ 12 h 17"/>
                          <a:gd name="T28" fmla="*/ 15 w 18"/>
                          <a:gd name="T29" fmla="*/ 9 h 17"/>
                          <a:gd name="T30" fmla="*/ 17 w 18"/>
                          <a:gd name="T31" fmla="*/ 6 h 1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18" h="17">
                            <a:moveTo>
                              <a:pt x="17" y="6"/>
                            </a:moveTo>
                            <a:lnTo>
                              <a:pt x="16" y="4"/>
                            </a:lnTo>
                            <a:lnTo>
                              <a:pt x="14" y="2"/>
                            </a:lnTo>
                            <a:lnTo>
                              <a:pt x="12" y="1"/>
                            </a:lnTo>
                            <a:lnTo>
                              <a:pt x="9" y="0"/>
                            </a:lnTo>
                            <a:lnTo>
                              <a:pt x="7" y="0"/>
                            </a:lnTo>
                            <a:lnTo>
                              <a:pt x="4" y="1"/>
                            </a:lnTo>
                            <a:lnTo>
                              <a:pt x="2" y="2"/>
                            </a:lnTo>
                            <a:lnTo>
                              <a:pt x="1" y="5"/>
                            </a:lnTo>
                            <a:lnTo>
                              <a:pt x="0" y="9"/>
                            </a:lnTo>
                            <a:lnTo>
                              <a:pt x="1" y="12"/>
                            </a:lnTo>
                            <a:lnTo>
                              <a:pt x="1" y="16"/>
                            </a:lnTo>
                            <a:lnTo>
                              <a:pt x="6" y="14"/>
                            </a:lnTo>
                            <a:lnTo>
                              <a:pt x="11" y="12"/>
                            </a:lnTo>
                            <a:lnTo>
                              <a:pt x="15" y="9"/>
                            </a:lnTo>
                            <a:lnTo>
                              <a:pt x="17" y="6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chemeClr val="tx1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33" name="Freeform 10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77" y="1817"/>
                        <a:ext cx="17" cy="17"/>
                      </a:xfrm>
                      <a:custGeom>
                        <a:avLst/>
                        <a:gdLst>
                          <a:gd name="T0" fmla="*/ 0 w 17"/>
                          <a:gd name="T1" fmla="*/ 4 h 17"/>
                          <a:gd name="T2" fmla="*/ 1 w 17"/>
                          <a:gd name="T3" fmla="*/ 2 h 17"/>
                          <a:gd name="T4" fmla="*/ 2 w 17"/>
                          <a:gd name="T5" fmla="*/ 1 h 17"/>
                          <a:gd name="T6" fmla="*/ 4 w 17"/>
                          <a:gd name="T7" fmla="*/ 1 h 17"/>
                          <a:gd name="T8" fmla="*/ 8 w 17"/>
                          <a:gd name="T9" fmla="*/ 0 h 17"/>
                          <a:gd name="T10" fmla="*/ 11 w 17"/>
                          <a:gd name="T11" fmla="*/ 1 h 17"/>
                          <a:gd name="T12" fmla="*/ 13 w 17"/>
                          <a:gd name="T13" fmla="*/ 2 h 17"/>
                          <a:gd name="T14" fmla="*/ 14 w 17"/>
                          <a:gd name="T15" fmla="*/ 3 h 17"/>
                          <a:gd name="T16" fmla="*/ 16 w 17"/>
                          <a:gd name="T17" fmla="*/ 5 h 17"/>
                          <a:gd name="T18" fmla="*/ 16 w 17"/>
                          <a:gd name="T19" fmla="*/ 8 h 17"/>
                          <a:gd name="T20" fmla="*/ 16 w 17"/>
                          <a:gd name="T21" fmla="*/ 10 h 17"/>
                          <a:gd name="T22" fmla="*/ 14 w 17"/>
                          <a:gd name="T23" fmla="*/ 13 h 17"/>
                          <a:gd name="T24" fmla="*/ 12 w 17"/>
                          <a:gd name="T25" fmla="*/ 16 h 17"/>
                          <a:gd name="T26" fmla="*/ 8 w 17"/>
                          <a:gd name="T27" fmla="*/ 13 h 17"/>
                          <a:gd name="T28" fmla="*/ 4 w 17"/>
                          <a:gd name="T29" fmla="*/ 11 h 17"/>
                          <a:gd name="T30" fmla="*/ 1 w 17"/>
                          <a:gd name="T31" fmla="*/ 7 h 17"/>
                          <a:gd name="T32" fmla="*/ 0 w 17"/>
                          <a:gd name="T33" fmla="*/ 4 h 1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</a:cxnLst>
                        <a:rect l="0" t="0" r="r" b="b"/>
                        <a:pathLst>
                          <a:path w="17" h="17">
                            <a:moveTo>
                              <a:pt x="0" y="4"/>
                            </a:moveTo>
                            <a:lnTo>
                              <a:pt x="1" y="2"/>
                            </a:lnTo>
                            <a:lnTo>
                              <a:pt x="2" y="1"/>
                            </a:lnTo>
                            <a:lnTo>
                              <a:pt x="4" y="1"/>
                            </a:lnTo>
                            <a:lnTo>
                              <a:pt x="8" y="0"/>
                            </a:lnTo>
                            <a:lnTo>
                              <a:pt x="11" y="1"/>
                            </a:lnTo>
                            <a:lnTo>
                              <a:pt x="13" y="2"/>
                            </a:lnTo>
                            <a:lnTo>
                              <a:pt x="14" y="3"/>
                            </a:lnTo>
                            <a:lnTo>
                              <a:pt x="16" y="5"/>
                            </a:lnTo>
                            <a:lnTo>
                              <a:pt x="16" y="8"/>
                            </a:lnTo>
                            <a:lnTo>
                              <a:pt x="16" y="10"/>
                            </a:lnTo>
                            <a:lnTo>
                              <a:pt x="14" y="13"/>
                            </a:lnTo>
                            <a:lnTo>
                              <a:pt x="12" y="16"/>
                            </a:lnTo>
                            <a:lnTo>
                              <a:pt x="8" y="13"/>
                            </a:lnTo>
                            <a:lnTo>
                              <a:pt x="4" y="11"/>
                            </a:lnTo>
                            <a:lnTo>
                              <a:pt x="1" y="7"/>
                            </a:lnTo>
                            <a:lnTo>
                              <a:pt x="0" y="4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chemeClr val="tx1"/>
                          </a:solidFill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28" name="Oval 1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97" y="1801"/>
                      <a:ext cx="11" cy="11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solidFill>
                          <a:schemeClr val="tx1"/>
                        </a:solidFill>
                        <a:cs typeface="+mn-cs"/>
                      </a:endParaRPr>
                    </a:p>
                  </p:txBody>
                </p:sp>
              </p:grpSp>
            </p:grpSp>
          </p:grpSp>
          <p:grpSp>
            <p:nvGrpSpPr>
              <p:cNvPr id="17" name="Group 111"/>
              <p:cNvGrpSpPr>
                <a:grpSpLocks/>
              </p:cNvGrpSpPr>
              <p:nvPr/>
            </p:nvGrpSpPr>
            <p:grpSpPr bwMode="auto">
              <a:xfrm>
                <a:off x="2637" y="1481"/>
                <a:ext cx="281" cy="223"/>
                <a:chOff x="2637" y="1481"/>
                <a:chExt cx="281" cy="223"/>
              </a:xfrm>
            </p:grpSpPr>
            <p:sp>
              <p:nvSpPr>
                <p:cNvPr id="18" name="Freeform 112"/>
                <p:cNvSpPr>
                  <a:spLocks/>
                </p:cNvSpPr>
                <p:nvPr/>
              </p:nvSpPr>
              <p:spPr bwMode="auto">
                <a:xfrm>
                  <a:off x="2637" y="1481"/>
                  <a:ext cx="281" cy="223"/>
                </a:xfrm>
                <a:custGeom>
                  <a:avLst/>
                  <a:gdLst>
                    <a:gd name="T0" fmla="*/ 159 w 281"/>
                    <a:gd name="T1" fmla="*/ 0 h 223"/>
                    <a:gd name="T2" fmla="*/ 159 w 281"/>
                    <a:gd name="T3" fmla="*/ 20 h 223"/>
                    <a:gd name="T4" fmla="*/ 280 w 281"/>
                    <a:gd name="T5" fmla="*/ 20 h 223"/>
                    <a:gd name="T6" fmla="*/ 280 w 281"/>
                    <a:gd name="T7" fmla="*/ 222 h 223"/>
                    <a:gd name="T8" fmla="*/ 0 w 281"/>
                    <a:gd name="T9" fmla="*/ 222 h 223"/>
                    <a:gd name="T10" fmla="*/ 0 w 281"/>
                    <a:gd name="T11" fmla="*/ 20 h 223"/>
                    <a:gd name="T12" fmla="*/ 117 w 281"/>
                    <a:gd name="T13" fmla="*/ 20 h 223"/>
                    <a:gd name="T14" fmla="*/ 117 w 281"/>
                    <a:gd name="T15" fmla="*/ 0 h 223"/>
                    <a:gd name="T16" fmla="*/ 159 w 281"/>
                    <a:gd name="T17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1" h="223">
                      <a:moveTo>
                        <a:pt x="159" y="0"/>
                      </a:moveTo>
                      <a:lnTo>
                        <a:pt x="159" y="20"/>
                      </a:lnTo>
                      <a:lnTo>
                        <a:pt x="280" y="20"/>
                      </a:lnTo>
                      <a:lnTo>
                        <a:pt x="280" y="222"/>
                      </a:lnTo>
                      <a:lnTo>
                        <a:pt x="0" y="222"/>
                      </a:lnTo>
                      <a:lnTo>
                        <a:pt x="0" y="20"/>
                      </a:lnTo>
                      <a:lnTo>
                        <a:pt x="117" y="20"/>
                      </a:lnTo>
                      <a:lnTo>
                        <a:pt x="117" y="0"/>
                      </a:lnTo>
                      <a:lnTo>
                        <a:pt x="159" y="0"/>
                      </a:lnTo>
                    </a:path>
                  </a:pathLst>
                </a:custGeom>
                <a:solidFill>
                  <a:srgbClr val="C0C0C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chemeClr val="tx1"/>
                    </a:solidFill>
                    <a:cs typeface="+mn-cs"/>
                  </a:endParaRPr>
                </a:p>
              </p:txBody>
            </p:sp>
            <p:sp>
              <p:nvSpPr>
                <p:cNvPr id="19" name="Freeform 113"/>
                <p:cNvSpPr>
                  <a:spLocks/>
                </p:cNvSpPr>
                <p:nvPr/>
              </p:nvSpPr>
              <p:spPr bwMode="auto">
                <a:xfrm>
                  <a:off x="2637" y="1559"/>
                  <a:ext cx="281" cy="145"/>
                </a:xfrm>
                <a:custGeom>
                  <a:avLst/>
                  <a:gdLst>
                    <a:gd name="T0" fmla="*/ 280 w 281"/>
                    <a:gd name="T1" fmla="*/ 0 h 145"/>
                    <a:gd name="T2" fmla="*/ 280 w 281"/>
                    <a:gd name="T3" fmla="*/ 143 h 145"/>
                    <a:gd name="T4" fmla="*/ 0 w 281"/>
                    <a:gd name="T5" fmla="*/ 144 h 145"/>
                    <a:gd name="T6" fmla="*/ 0 w 281"/>
                    <a:gd name="T7" fmla="*/ 0 h 145"/>
                    <a:gd name="T8" fmla="*/ 280 w 281"/>
                    <a:gd name="T9" fmla="*/ 0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1" h="145">
                      <a:moveTo>
                        <a:pt x="280" y="0"/>
                      </a:moveTo>
                      <a:lnTo>
                        <a:pt x="280" y="143"/>
                      </a:ln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280" y="0"/>
                      </a:lnTo>
                    </a:path>
                  </a:pathLst>
                </a:custGeom>
                <a:solidFill>
                  <a:srgbClr val="60C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chemeClr val="tx1"/>
                    </a:solidFill>
                    <a:cs typeface="+mn-cs"/>
                  </a:endParaRPr>
                </a:p>
              </p:txBody>
            </p:sp>
          </p:grpSp>
        </p:grpSp>
        <p:sp>
          <p:nvSpPr>
            <p:cNvPr id="6" name="Rectangle 114"/>
            <p:cNvSpPr>
              <a:spLocks noChangeArrowheads="1"/>
            </p:cNvSpPr>
            <p:nvPr/>
          </p:nvSpPr>
          <p:spPr bwMode="auto">
            <a:xfrm>
              <a:off x="2808" y="1860"/>
              <a:ext cx="660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en-US" sz="1200" u="none">
                  <a:solidFill>
                    <a:schemeClr val="tx1"/>
                  </a:solidFill>
                  <a:latin typeface="Arial" charset="0"/>
                  <a:cs typeface="+mn-cs"/>
                </a:rPr>
                <a:t>Truck</a:t>
              </a:r>
            </a:p>
          </p:txBody>
        </p:sp>
      </p:grpSp>
      <p:grpSp>
        <p:nvGrpSpPr>
          <p:cNvPr id="116" name="Group 115"/>
          <p:cNvGrpSpPr>
            <a:grpSpLocks/>
          </p:cNvGrpSpPr>
          <p:nvPr/>
        </p:nvGrpSpPr>
        <p:grpSpPr bwMode="auto">
          <a:xfrm>
            <a:off x="3962400" y="3657600"/>
            <a:ext cx="1447800" cy="1039813"/>
            <a:chOff x="2652" y="2198"/>
            <a:chExt cx="912" cy="655"/>
          </a:xfrm>
        </p:grpSpPr>
        <p:pic>
          <p:nvPicPr>
            <p:cNvPr id="117" name="Picture 1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3" y="2198"/>
              <a:ext cx="458" cy="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8" name="Rectangle 117"/>
            <p:cNvSpPr>
              <a:spLocks noChangeArrowheads="1"/>
            </p:cNvSpPr>
            <p:nvPr/>
          </p:nvSpPr>
          <p:spPr bwMode="auto">
            <a:xfrm>
              <a:off x="2652" y="2688"/>
              <a:ext cx="912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en-US" sz="1200" u="none">
                  <a:latin typeface="Arial" charset="0"/>
                  <a:cs typeface="+mn-cs"/>
                </a:rPr>
                <a:t>Chemical Process</a:t>
              </a:r>
            </a:p>
          </p:txBody>
        </p:sp>
      </p:grpSp>
      <p:grpSp>
        <p:nvGrpSpPr>
          <p:cNvPr id="119" name="Group 118"/>
          <p:cNvGrpSpPr>
            <a:grpSpLocks/>
          </p:cNvGrpSpPr>
          <p:nvPr/>
        </p:nvGrpSpPr>
        <p:grpSpPr bwMode="auto">
          <a:xfrm>
            <a:off x="3962400" y="5486400"/>
            <a:ext cx="4565650" cy="823913"/>
            <a:chOff x="2346" y="3084"/>
            <a:chExt cx="2876" cy="519"/>
          </a:xfrm>
        </p:grpSpPr>
        <p:grpSp>
          <p:nvGrpSpPr>
            <p:cNvPr id="120" name="Group 119"/>
            <p:cNvGrpSpPr>
              <a:grpSpLocks/>
            </p:cNvGrpSpPr>
            <p:nvPr/>
          </p:nvGrpSpPr>
          <p:grpSpPr bwMode="auto">
            <a:xfrm>
              <a:off x="2623" y="3154"/>
              <a:ext cx="704" cy="224"/>
              <a:chOff x="2623" y="3154"/>
              <a:chExt cx="704" cy="224"/>
            </a:xfrm>
          </p:grpSpPr>
          <p:grpSp>
            <p:nvGrpSpPr>
              <p:cNvPr id="138" name="Group 120"/>
              <p:cNvGrpSpPr>
                <a:grpSpLocks/>
              </p:cNvGrpSpPr>
              <p:nvPr/>
            </p:nvGrpSpPr>
            <p:grpSpPr bwMode="auto">
              <a:xfrm>
                <a:off x="2623" y="3154"/>
                <a:ext cx="460" cy="224"/>
                <a:chOff x="2623" y="3154"/>
                <a:chExt cx="460" cy="224"/>
              </a:xfrm>
            </p:grpSpPr>
            <p:sp>
              <p:nvSpPr>
                <p:cNvPr id="141" name="Rectangle 121"/>
                <p:cNvSpPr>
                  <a:spLocks noChangeArrowheads="1"/>
                </p:cNvSpPr>
                <p:nvPr/>
              </p:nvSpPr>
              <p:spPr bwMode="auto">
                <a:xfrm>
                  <a:off x="2623" y="3155"/>
                  <a:ext cx="460" cy="220"/>
                </a:xfrm>
                <a:prstGeom prst="rect">
                  <a:avLst/>
                </a:prstGeom>
                <a:noFill/>
                <a:ln w="12700">
                  <a:solidFill>
                    <a:srgbClr val="99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42" name="Line 122"/>
                <p:cNvSpPr>
                  <a:spLocks noChangeShapeType="1"/>
                </p:cNvSpPr>
                <p:nvPr/>
              </p:nvSpPr>
              <p:spPr bwMode="auto">
                <a:xfrm>
                  <a:off x="2848" y="3154"/>
                  <a:ext cx="0" cy="224"/>
                </a:xfrm>
                <a:prstGeom prst="line">
                  <a:avLst/>
                </a:prstGeom>
                <a:noFill/>
                <a:ln w="12700">
                  <a:solidFill>
                    <a:srgbClr val="99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139" name="Line 123"/>
              <p:cNvSpPr>
                <a:spLocks noChangeShapeType="1"/>
              </p:cNvSpPr>
              <p:nvPr/>
            </p:nvSpPr>
            <p:spPr bwMode="auto">
              <a:xfrm>
                <a:off x="2958" y="3265"/>
                <a:ext cx="369" cy="0"/>
              </a:xfrm>
              <a:prstGeom prst="line">
                <a:avLst/>
              </a:prstGeom>
              <a:noFill/>
              <a:ln w="12700">
                <a:solidFill>
                  <a:srgbClr val="990000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0" name="Oval 124"/>
              <p:cNvSpPr>
                <a:spLocks noChangeArrowheads="1"/>
              </p:cNvSpPr>
              <p:nvPr/>
            </p:nvSpPr>
            <p:spPr bwMode="auto">
              <a:xfrm>
                <a:off x="2945" y="3258"/>
                <a:ext cx="23" cy="17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rgbClr val="99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21" name="Group 125"/>
            <p:cNvGrpSpPr>
              <a:grpSpLocks/>
            </p:cNvGrpSpPr>
            <p:nvPr/>
          </p:nvGrpSpPr>
          <p:grpSpPr bwMode="auto">
            <a:xfrm>
              <a:off x="3331" y="3154"/>
              <a:ext cx="704" cy="224"/>
              <a:chOff x="3331" y="3154"/>
              <a:chExt cx="704" cy="224"/>
            </a:xfrm>
          </p:grpSpPr>
          <p:grpSp>
            <p:nvGrpSpPr>
              <p:cNvPr id="133" name="Group 126"/>
              <p:cNvGrpSpPr>
                <a:grpSpLocks/>
              </p:cNvGrpSpPr>
              <p:nvPr/>
            </p:nvGrpSpPr>
            <p:grpSpPr bwMode="auto">
              <a:xfrm>
                <a:off x="3331" y="3154"/>
                <a:ext cx="460" cy="224"/>
                <a:chOff x="3331" y="3154"/>
                <a:chExt cx="460" cy="224"/>
              </a:xfrm>
            </p:grpSpPr>
            <p:sp>
              <p:nvSpPr>
                <p:cNvPr id="136" name="Rectangle 127"/>
                <p:cNvSpPr>
                  <a:spLocks noChangeArrowheads="1"/>
                </p:cNvSpPr>
                <p:nvPr/>
              </p:nvSpPr>
              <p:spPr bwMode="auto">
                <a:xfrm>
                  <a:off x="3331" y="3155"/>
                  <a:ext cx="460" cy="220"/>
                </a:xfrm>
                <a:prstGeom prst="rect">
                  <a:avLst/>
                </a:prstGeom>
                <a:noFill/>
                <a:ln w="12700">
                  <a:solidFill>
                    <a:srgbClr val="99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37" name="Line 128"/>
                <p:cNvSpPr>
                  <a:spLocks noChangeShapeType="1"/>
                </p:cNvSpPr>
                <p:nvPr/>
              </p:nvSpPr>
              <p:spPr bwMode="auto">
                <a:xfrm>
                  <a:off x="3556" y="3154"/>
                  <a:ext cx="0" cy="224"/>
                </a:xfrm>
                <a:prstGeom prst="line">
                  <a:avLst/>
                </a:prstGeom>
                <a:noFill/>
                <a:ln w="12700">
                  <a:solidFill>
                    <a:srgbClr val="99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134" name="Line 129"/>
              <p:cNvSpPr>
                <a:spLocks noChangeShapeType="1"/>
              </p:cNvSpPr>
              <p:nvPr/>
            </p:nvSpPr>
            <p:spPr bwMode="auto">
              <a:xfrm>
                <a:off x="3666" y="3265"/>
                <a:ext cx="369" cy="0"/>
              </a:xfrm>
              <a:prstGeom prst="line">
                <a:avLst/>
              </a:prstGeom>
              <a:noFill/>
              <a:ln w="12700">
                <a:solidFill>
                  <a:srgbClr val="990000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5" name="Oval 130"/>
              <p:cNvSpPr>
                <a:spLocks noChangeArrowheads="1"/>
              </p:cNvSpPr>
              <p:nvPr/>
            </p:nvSpPr>
            <p:spPr bwMode="auto">
              <a:xfrm>
                <a:off x="3653" y="3258"/>
                <a:ext cx="23" cy="17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rgbClr val="99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22" name="Group 131"/>
            <p:cNvGrpSpPr>
              <a:grpSpLocks/>
            </p:cNvGrpSpPr>
            <p:nvPr/>
          </p:nvGrpSpPr>
          <p:grpSpPr bwMode="auto">
            <a:xfrm>
              <a:off x="4042" y="3154"/>
              <a:ext cx="704" cy="224"/>
              <a:chOff x="4042" y="3154"/>
              <a:chExt cx="704" cy="224"/>
            </a:xfrm>
          </p:grpSpPr>
          <p:grpSp>
            <p:nvGrpSpPr>
              <p:cNvPr id="128" name="Group 132"/>
              <p:cNvGrpSpPr>
                <a:grpSpLocks/>
              </p:cNvGrpSpPr>
              <p:nvPr/>
            </p:nvGrpSpPr>
            <p:grpSpPr bwMode="auto">
              <a:xfrm>
                <a:off x="4042" y="3154"/>
                <a:ext cx="460" cy="224"/>
                <a:chOff x="4042" y="3154"/>
                <a:chExt cx="460" cy="224"/>
              </a:xfrm>
            </p:grpSpPr>
            <p:sp>
              <p:nvSpPr>
                <p:cNvPr id="131" name="Rectangle 133"/>
                <p:cNvSpPr>
                  <a:spLocks noChangeArrowheads="1"/>
                </p:cNvSpPr>
                <p:nvPr/>
              </p:nvSpPr>
              <p:spPr bwMode="auto">
                <a:xfrm>
                  <a:off x="4042" y="3155"/>
                  <a:ext cx="460" cy="220"/>
                </a:xfrm>
                <a:prstGeom prst="rect">
                  <a:avLst/>
                </a:prstGeom>
                <a:noFill/>
                <a:ln w="12700">
                  <a:solidFill>
                    <a:srgbClr val="99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32" name="Line 134"/>
                <p:cNvSpPr>
                  <a:spLocks noChangeShapeType="1"/>
                </p:cNvSpPr>
                <p:nvPr/>
              </p:nvSpPr>
              <p:spPr bwMode="auto">
                <a:xfrm>
                  <a:off x="4267" y="3154"/>
                  <a:ext cx="0" cy="224"/>
                </a:xfrm>
                <a:prstGeom prst="line">
                  <a:avLst/>
                </a:prstGeom>
                <a:noFill/>
                <a:ln w="12700">
                  <a:solidFill>
                    <a:srgbClr val="99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129" name="Line 135"/>
              <p:cNvSpPr>
                <a:spLocks noChangeShapeType="1"/>
              </p:cNvSpPr>
              <p:nvPr/>
            </p:nvSpPr>
            <p:spPr bwMode="auto">
              <a:xfrm>
                <a:off x="4377" y="3265"/>
                <a:ext cx="369" cy="0"/>
              </a:xfrm>
              <a:prstGeom prst="line">
                <a:avLst/>
              </a:prstGeom>
              <a:noFill/>
              <a:ln w="12700">
                <a:solidFill>
                  <a:srgbClr val="990000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" name="Oval 136"/>
              <p:cNvSpPr>
                <a:spLocks noChangeArrowheads="1"/>
              </p:cNvSpPr>
              <p:nvPr/>
            </p:nvSpPr>
            <p:spPr bwMode="auto">
              <a:xfrm>
                <a:off x="4364" y="3258"/>
                <a:ext cx="23" cy="17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rgbClr val="99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23" name="Group 137"/>
            <p:cNvGrpSpPr>
              <a:grpSpLocks/>
            </p:cNvGrpSpPr>
            <p:nvPr/>
          </p:nvGrpSpPr>
          <p:grpSpPr bwMode="auto">
            <a:xfrm>
              <a:off x="4762" y="3154"/>
              <a:ext cx="460" cy="224"/>
              <a:chOff x="4762" y="3154"/>
              <a:chExt cx="460" cy="224"/>
            </a:xfrm>
          </p:grpSpPr>
          <p:sp>
            <p:nvSpPr>
              <p:cNvPr id="126" name="Rectangle 138"/>
              <p:cNvSpPr>
                <a:spLocks noChangeArrowheads="1"/>
              </p:cNvSpPr>
              <p:nvPr/>
            </p:nvSpPr>
            <p:spPr bwMode="auto">
              <a:xfrm>
                <a:off x="4762" y="3155"/>
                <a:ext cx="460" cy="220"/>
              </a:xfrm>
              <a:prstGeom prst="rect">
                <a:avLst/>
              </a:prstGeom>
              <a:noFill/>
              <a:ln w="12700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7" name="Line 139"/>
              <p:cNvSpPr>
                <a:spLocks noChangeShapeType="1"/>
              </p:cNvSpPr>
              <p:nvPr/>
            </p:nvSpPr>
            <p:spPr bwMode="auto">
              <a:xfrm>
                <a:off x="4987" y="3154"/>
                <a:ext cx="0" cy="224"/>
              </a:xfrm>
              <a:prstGeom prst="line">
                <a:avLst/>
              </a:prstGeom>
              <a:noFill/>
              <a:ln w="12700">
                <a:solidFill>
                  <a:srgbClr val="99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24" name="Rectangle 140"/>
            <p:cNvSpPr>
              <a:spLocks noChangeArrowheads="1"/>
            </p:cNvSpPr>
            <p:nvPr/>
          </p:nvSpPr>
          <p:spPr bwMode="auto">
            <a:xfrm>
              <a:off x="2889" y="3435"/>
              <a:ext cx="912" cy="168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en-US" sz="1200" u="none">
                  <a:latin typeface="Arial" charset="0"/>
                  <a:cs typeface="+mn-cs"/>
                </a:rPr>
                <a:t>Linked List</a:t>
              </a:r>
            </a:p>
          </p:txBody>
        </p:sp>
        <p:sp>
          <p:nvSpPr>
            <p:cNvPr id="125" name="Line 141"/>
            <p:cNvSpPr>
              <a:spLocks noChangeShapeType="1"/>
            </p:cNvSpPr>
            <p:nvPr/>
          </p:nvSpPr>
          <p:spPr bwMode="auto">
            <a:xfrm>
              <a:off x="2346" y="3084"/>
              <a:ext cx="270" cy="189"/>
            </a:xfrm>
            <a:prstGeom prst="line">
              <a:avLst/>
            </a:prstGeom>
            <a:noFill/>
            <a:ln w="12700">
              <a:solidFill>
                <a:srgbClr val="99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381000" y="6604084"/>
            <a:ext cx="85344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OOAD Using the UML - Introduction to Object Orientation, v 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4.2, 1998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-1999 Rational 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Software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44" name="Metin kutusu 143"/>
          <p:cNvSpPr txBox="1"/>
          <p:nvPr/>
        </p:nvSpPr>
        <p:spPr>
          <a:xfrm>
            <a:off x="6350795" y="3937000"/>
            <a:ext cx="128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Bank </a:t>
            </a:r>
            <a:r>
              <a:rPr lang="tr-TR" sz="1400" dirty="0" err="1" smtClean="0"/>
              <a:t>Account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xmlns="" val="10762143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Principles of Object Orientation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600200" y="1905000"/>
            <a:ext cx="5867400" cy="3886200"/>
            <a:chOff x="1368" y="912"/>
            <a:chExt cx="4224" cy="2736"/>
          </a:xfrm>
          <a:solidFill>
            <a:srgbClr val="0000FF"/>
          </a:solidFill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368" y="912"/>
              <a:ext cx="4104" cy="76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legacyPerspectiveTop"/>
              <a:lightRig rig="legacyFlat1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tx2"/>
              </a:extrusionClr>
            </a:sp3d>
            <a:extLst>
              <a:ext uri="{91240B29-F687-4f45-9708-019B960494DF}">
                <a14:hiddenLine xmlns:a14="http://schemas.microsoft.com/office/drawing/2010/main" xmlns="" w="12700">
                  <a:noFill/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800" b="1" u="none">
                  <a:solidFill>
                    <a:srgbClr val="FFFF00"/>
                  </a:solidFill>
                  <a:latin typeface="Arial Narrow" charset="0"/>
                  <a:cs typeface="+mn-cs"/>
                </a:rPr>
                <a:t>Object Orientation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 rot="-5400000">
              <a:off x="2112" y="2352"/>
              <a:ext cx="1704" cy="88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legacyPerspectiveTop"/>
              <a:lightRig rig="legacyFlat1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tx2"/>
              </a:extrusionClr>
            </a:sp3d>
            <a:extLst>
              <a:ext uri="{91240B29-F687-4f45-9708-019B960494DF}">
                <a14:hiddenLine xmlns:a14="http://schemas.microsoft.com/office/drawing/2010/main" xmlns="" w="12700">
                  <a:noFill/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800" b="1" u="none">
                  <a:solidFill>
                    <a:srgbClr val="FFFF00"/>
                  </a:solidFill>
                  <a:latin typeface="Arial Narrow" charset="0"/>
                  <a:cs typeface="+mn-cs"/>
                </a:rPr>
                <a:t>Encapsulation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 rot="-5400000">
              <a:off x="960" y="2352"/>
              <a:ext cx="1704" cy="88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legacyPerspectiveTopRight"/>
              <a:lightRig rig="legacyFlat1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tx2"/>
              </a:extrusionClr>
            </a:sp3d>
            <a:extLst>
              <a:ext uri="{91240B29-F687-4f45-9708-019B960494DF}">
                <a14:hiddenLine xmlns:a14="http://schemas.microsoft.com/office/drawing/2010/main" xmlns="" w="12700">
                  <a:noFill/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800" b="1" u="none">
                  <a:solidFill>
                    <a:srgbClr val="FFFF00"/>
                  </a:solidFill>
                  <a:latin typeface="Arial Narrow" charset="0"/>
                  <a:cs typeface="+mn-cs"/>
                </a:rPr>
                <a:t>Abstraction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 rot="-5400000">
              <a:off x="4296" y="2352"/>
              <a:ext cx="1704" cy="88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legacyPerspectiveTopLeft"/>
              <a:lightRig rig="legacyFlat1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tx2"/>
              </a:extrusionClr>
            </a:sp3d>
            <a:extLst>
              <a:ext uri="{91240B29-F687-4f45-9708-019B960494DF}">
                <a14:hiddenLine xmlns:a14="http://schemas.microsoft.com/office/drawing/2010/main" xmlns="" w="12700">
                  <a:noFill/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800" b="1" u="none">
                  <a:solidFill>
                    <a:srgbClr val="FFFF00"/>
                  </a:solidFill>
                  <a:latin typeface="Arial Narrow" charset="0"/>
                  <a:cs typeface="+mn-cs"/>
                </a:rPr>
                <a:t>Hierarchy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 rot="-5400000">
              <a:off x="3216" y="2352"/>
              <a:ext cx="1704" cy="88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legacyPerspectiveTop"/>
              <a:lightRig rig="legacyFlat1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tx2"/>
              </a:extrusionClr>
            </a:sp3d>
            <a:extLst>
              <a:ext uri="{91240B29-F687-4f45-9708-019B960494DF}">
                <a14:hiddenLine xmlns:a14="http://schemas.microsoft.com/office/drawing/2010/main" xmlns="" w="12700">
                  <a:noFill/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800" b="1" u="none">
                  <a:solidFill>
                    <a:srgbClr val="FFFF00"/>
                  </a:solidFill>
                  <a:latin typeface="Arial Narrow" charset="0"/>
                  <a:cs typeface="+mn-cs"/>
                </a:rPr>
                <a:t>Modularity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381000" y="6604084"/>
            <a:ext cx="85344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OOAD Using the UML - Introduction to Object Orientation, v 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4.2, 1998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-1999 Rational 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Software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08798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Abstraction?</a:t>
            </a:r>
            <a:endParaRPr lang="en-US" dirty="0"/>
          </a:p>
        </p:txBody>
      </p:sp>
      <p:graphicFrame>
        <p:nvGraphicFramePr>
          <p:cNvPr id="4" name="Object 4"/>
          <p:cNvGraphicFramePr>
            <a:graphicFrameLocks/>
          </p:cNvGraphicFramePr>
          <p:nvPr>
            <p:extLst/>
          </p:nvPr>
        </p:nvGraphicFramePr>
        <p:xfrm>
          <a:off x="2929731" y="1371600"/>
          <a:ext cx="2598738" cy="1163638"/>
        </p:xfrm>
        <a:graphic>
          <a:graphicData uri="http://schemas.openxmlformats.org/presentationml/2006/ole">
            <p:oleObj spid="_x0000_s1068" name="Clip" r:id="rId3" imgW="5373688" imgH="2620963" progId="">
              <p:embed/>
            </p:oleObj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90800" y="2544641"/>
            <a:ext cx="3276600" cy="2047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7950" tIns="53975" rIns="107950" bIns="5397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b="1" u="none" dirty="0" smtClean="0">
                <a:solidFill>
                  <a:schemeClr val="tx2"/>
                </a:solidFill>
                <a:latin typeface="Calibri"/>
                <a:cs typeface="Calibri"/>
              </a:rPr>
              <a:t>Salesperson</a:t>
            </a:r>
          </a:p>
          <a:p>
            <a:pPr>
              <a:spcBef>
                <a:spcPct val="50000"/>
              </a:spcBef>
              <a:defRPr/>
            </a:pPr>
            <a:r>
              <a:rPr lang="en-US" sz="1800" b="1" dirty="0">
                <a:solidFill>
                  <a:srgbClr val="FF2929"/>
                </a:solidFill>
                <a:latin typeface="Calibri"/>
                <a:cs typeface="Calibri"/>
              </a:rPr>
              <a:t>Not saying</a:t>
            </a:r>
          </a:p>
          <a:p>
            <a:pPr>
              <a:spcBef>
                <a:spcPct val="50000"/>
              </a:spcBef>
              <a:defRPr/>
            </a:pPr>
            <a:r>
              <a:rPr lang="en-US" sz="1800" b="1" dirty="0">
                <a:solidFill>
                  <a:srgbClr val="FF2929"/>
                </a:solidFill>
                <a:latin typeface="Calibri"/>
                <a:cs typeface="Calibri"/>
              </a:rPr>
              <a:t>which salesperson</a:t>
            </a:r>
          </a:p>
          <a:p>
            <a:pPr>
              <a:spcBef>
                <a:spcPct val="50000"/>
              </a:spcBef>
              <a:defRPr/>
            </a:pPr>
            <a:r>
              <a:rPr lang="en-US" sz="1800" b="1" dirty="0">
                <a:solidFill>
                  <a:srgbClr val="FF2929"/>
                </a:solidFill>
                <a:latin typeface="Calibri"/>
                <a:cs typeface="Calibri"/>
              </a:rPr>
              <a:t>just a salesperson in general!</a:t>
            </a:r>
            <a:endParaRPr lang="en-US" sz="1200" b="1" dirty="0">
              <a:solidFill>
                <a:srgbClr val="FF2929"/>
              </a:solidFill>
              <a:latin typeface="Calibri"/>
              <a:cs typeface="Calibri"/>
            </a:endParaRPr>
          </a:p>
          <a:p>
            <a:pPr>
              <a:spcBef>
                <a:spcPct val="50000"/>
              </a:spcBef>
              <a:defRPr/>
            </a:pPr>
            <a:endParaRPr lang="en-US" sz="1800" b="1" u="none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304800" y="2763839"/>
            <a:ext cx="2286000" cy="1878013"/>
            <a:chOff x="0" y="2256"/>
            <a:chExt cx="1440" cy="1183"/>
          </a:xfrm>
        </p:grpSpPr>
        <p:graphicFrame>
          <p:nvGraphicFramePr>
            <p:cNvPr id="7" name="Object 7"/>
            <p:cNvGraphicFramePr>
              <a:graphicFrameLocks/>
            </p:cNvGraphicFramePr>
            <p:nvPr/>
          </p:nvGraphicFramePr>
          <p:xfrm>
            <a:off x="330" y="2256"/>
            <a:ext cx="781" cy="897"/>
          </p:xfrm>
          <a:graphic>
            <a:graphicData uri="http://schemas.openxmlformats.org/presentationml/2006/ole">
              <p:oleObj spid="_x0000_s1069" name="Clip" r:id="rId4" imgW="3915591" imgH="4875711" progId="">
                <p:embed/>
              </p:oleObj>
            </a:graphicData>
          </a:graphic>
        </p:graphicFrame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0" y="3196"/>
              <a:ext cx="144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07950" tIns="53975" rIns="107950" bIns="53975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800" b="1" u="none" dirty="0">
                  <a:solidFill>
                    <a:schemeClr val="tx2"/>
                  </a:solidFill>
                  <a:latin typeface="Calibri"/>
                  <a:cs typeface="Calibri"/>
                </a:rPr>
                <a:t>Customer</a:t>
              </a: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5943600" y="3016250"/>
            <a:ext cx="2514600" cy="1327150"/>
            <a:chOff x="2208" y="1776"/>
            <a:chExt cx="1584" cy="836"/>
          </a:xfrm>
        </p:grpSpPr>
        <p:graphicFrame>
          <p:nvGraphicFramePr>
            <p:cNvPr id="10" name="Object 10"/>
            <p:cNvGraphicFramePr>
              <a:graphicFrameLocks/>
            </p:cNvGraphicFramePr>
            <p:nvPr/>
          </p:nvGraphicFramePr>
          <p:xfrm>
            <a:off x="2594" y="1776"/>
            <a:ext cx="812" cy="544"/>
          </p:xfrm>
          <a:graphic>
            <a:graphicData uri="http://schemas.openxmlformats.org/presentationml/2006/ole">
              <p:oleObj spid="_x0000_s1070" name="Clip" r:id="rId5" imgW="4604426" imgH="3362528" progId="">
                <p:embed/>
              </p:oleObj>
            </a:graphicData>
          </a:graphic>
        </p:graphicFrame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208" y="2352"/>
              <a:ext cx="1584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07950" tIns="53975" rIns="107950" bIns="53975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000" b="1" u="none" dirty="0">
                  <a:solidFill>
                    <a:schemeClr val="tx1"/>
                  </a:solidFill>
                  <a:latin typeface="Calibri"/>
                  <a:cs typeface="Calibri"/>
                </a:rPr>
                <a:t>Product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76200" y="5029200"/>
            <a:ext cx="9109869" cy="1097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baseline="30000" dirty="0" smtClean="0">
                <a:latin typeface="Calibri"/>
                <a:cs typeface="Calibri"/>
              </a:rPr>
              <a:t>Dahl, </a:t>
            </a:r>
            <a:r>
              <a:rPr lang="en-US" sz="2800" baseline="30000" dirty="0" err="1" smtClean="0">
                <a:latin typeface="Calibri"/>
                <a:cs typeface="Calibri"/>
              </a:rPr>
              <a:t>Dijkstra</a:t>
            </a:r>
            <a:r>
              <a:rPr lang="en-US" sz="2800" baseline="30000" dirty="0" smtClean="0">
                <a:latin typeface="Calibri"/>
                <a:cs typeface="Calibri"/>
              </a:rPr>
              <a:t>, and Hoare suggest that “abstraction arises from a </a:t>
            </a:r>
            <a:r>
              <a:rPr lang="en-US" sz="2800" b="1" baseline="30000" dirty="0" smtClean="0">
                <a:solidFill>
                  <a:schemeClr val="accent1"/>
                </a:solidFill>
                <a:latin typeface="Calibri"/>
                <a:cs typeface="Calibri"/>
              </a:rPr>
              <a:t>recognition of similarities </a:t>
            </a:r>
            <a:r>
              <a:rPr lang="en-US" sz="2800" baseline="30000" dirty="0" smtClean="0">
                <a:latin typeface="Calibri"/>
                <a:cs typeface="Calibri"/>
              </a:rPr>
              <a:t>between certain objects, situations, or processes in the real world, and the decision to </a:t>
            </a:r>
            <a:r>
              <a:rPr lang="en-US" sz="2800" b="1" i="1" baseline="30000" dirty="0" smtClean="0">
                <a:solidFill>
                  <a:schemeClr val="accent2"/>
                </a:solidFill>
                <a:latin typeface="Calibri"/>
                <a:cs typeface="Calibri"/>
              </a:rPr>
              <a:t>concentrate upon these similarities and to ignore for the time being the differences</a:t>
            </a:r>
            <a:r>
              <a:rPr lang="en-US" sz="2800" baseline="30000" dirty="0" smtClean="0">
                <a:latin typeface="Calibri"/>
                <a:cs typeface="Calibri"/>
              </a:rPr>
              <a:t>”.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75702" y="266431"/>
            <a:ext cx="2709069" cy="1241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b="1" baseline="30000" dirty="0">
                <a:solidFill>
                  <a:srgbClr val="0000FF"/>
                </a:solidFill>
                <a:latin typeface="Calibri"/>
                <a:cs typeface="Calibri"/>
              </a:rPr>
              <a:t>Abstraction is one of the fundamental ways that we as</a:t>
            </a:r>
            <a:r>
              <a:rPr lang="tr-TR" sz="2800" b="1" baseline="300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2800" b="1" baseline="30000" dirty="0">
                <a:solidFill>
                  <a:srgbClr val="0000FF"/>
                </a:solidFill>
                <a:latin typeface="Calibri"/>
                <a:cs typeface="Calibri"/>
              </a:rPr>
              <a:t>humans cope with</a:t>
            </a:r>
            <a:r>
              <a:rPr lang="tr-TR" sz="2800" b="1" baseline="300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2800" b="1" baseline="30000" dirty="0">
                <a:solidFill>
                  <a:srgbClr val="0000FF"/>
                </a:solidFill>
                <a:latin typeface="Calibri"/>
                <a:cs typeface="Calibri"/>
              </a:rPr>
              <a:t>complexity.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1000" y="6604084"/>
            <a:ext cx="85344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OOAD Using the UML - Introduction to Object Orientation, v 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4.2, 1998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-1999 Rational 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Software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09158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752600"/>
            <a:ext cx="5257800" cy="33690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700" y="5705853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1"/>
                </a:solidFill>
              </a:rPr>
              <a:t>Abstraction focuses upon the essential characteristics of some object, relative to the perspective of the viewer. </a:t>
            </a:r>
            <a:endParaRPr lang="en-US" sz="1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58636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4696"/>
            <a:ext cx="7838902" cy="5095965"/>
          </a:xfrm>
        </p:spPr>
        <p:txBody>
          <a:bodyPr/>
          <a:lstStyle/>
          <a:p>
            <a:r>
              <a:rPr lang="tr-TR" dirty="0" err="1" smtClean="0"/>
              <a:t>Abstraction</a:t>
            </a:r>
            <a:r>
              <a:rPr lang="tr-TR" dirty="0" smtClean="0"/>
              <a:t> is </a:t>
            </a:r>
            <a:r>
              <a:rPr lang="en-US" dirty="0"/>
              <a:t>the process of removing physical, spatial, or temporal </a:t>
            </a:r>
            <a:r>
              <a:rPr lang="en-US" dirty="0" smtClean="0"/>
              <a:t>details </a:t>
            </a:r>
            <a:r>
              <a:rPr lang="en-US" dirty="0"/>
              <a:t>or attributes in the study of objects or systems in order to more closely attend to other details of </a:t>
            </a:r>
            <a:r>
              <a:rPr lang="en-US" dirty="0" smtClean="0"/>
              <a:t>interest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en-US" dirty="0"/>
              <a:t>The essence of abstractions is preserving information that is relevant in a given context, and forgetting information that is irrelevant in that context.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1244600"/>
          </a:xfrm>
        </p:spPr>
        <p:txBody>
          <a:bodyPr/>
          <a:lstStyle/>
          <a:p>
            <a:r>
              <a:rPr lang="en-US" dirty="0"/>
              <a:t>What is Abstraction?</a:t>
            </a:r>
          </a:p>
        </p:txBody>
      </p:sp>
    </p:spTree>
    <p:extLst>
      <p:ext uri="{BB962C8B-B14F-4D97-AF65-F5344CB8AC3E}">
        <p14:creationId xmlns:p14="http://schemas.microsoft.com/office/powerpoint/2010/main" xmlns="" val="25811179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Encapsulation?</a:t>
            </a:r>
            <a:endParaRPr lang="en-US" dirty="0"/>
          </a:p>
        </p:txBody>
      </p:sp>
      <p:sp>
        <p:nvSpPr>
          <p:cNvPr id="3" name="Arc 3"/>
          <p:cNvSpPr>
            <a:spLocks/>
          </p:cNvSpPr>
          <p:nvPr/>
        </p:nvSpPr>
        <p:spPr bwMode="auto">
          <a:xfrm>
            <a:off x="2133600" y="3352800"/>
            <a:ext cx="1371600" cy="1371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prstDash val="dash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" name="Arc 4"/>
          <p:cNvSpPr>
            <a:spLocks/>
          </p:cNvSpPr>
          <p:nvPr/>
        </p:nvSpPr>
        <p:spPr bwMode="auto">
          <a:xfrm>
            <a:off x="2438400" y="2978150"/>
            <a:ext cx="1371600" cy="1371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prstDash val="dash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" name="Arc 5"/>
          <p:cNvSpPr>
            <a:spLocks/>
          </p:cNvSpPr>
          <p:nvPr/>
        </p:nvSpPr>
        <p:spPr bwMode="auto">
          <a:xfrm>
            <a:off x="2819400" y="2533650"/>
            <a:ext cx="1371600" cy="1371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prstDash val="dash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Arc 6"/>
          <p:cNvSpPr>
            <a:spLocks/>
          </p:cNvSpPr>
          <p:nvPr/>
        </p:nvSpPr>
        <p:spPr bwMode="auto">
          <a:xfrm>
            <a:off x="3200400" y="2209800"/>
            <a:ext cx="1371600" cy="1371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prstDash val="dash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5638800" y="1371600"/>
            <a:ext cx="2667000" cy="1905000"/>
            <a:chOff x="3600" y="816"/>
            <a:chExt cx="1920" cy="1392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600" y="816"/>
              <a:ext cx="1920" cy="13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3792" y="960"/>
              <a:ext cx="1536" cy="110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368" y="2112"/>
              <a:ext cx="384" cy="49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1" name="Group 11"/>
          <p:cNvGrpSpPr>
            <a:grpSpLocks/>
          </p:cNvGrpSpPr>
          <p:nvPr/>
        </p:nvGrpSpPr>
        <p:grpSpPr bwMode="auto">
          <a:xfrm rot="-2727911">
            <a:off x="1295400" y="4210050"/>
            <a:ext cx="1600200" cy="685800"/>
            <a:chOff x="962" y="2832"/>
            <a:chExt cx="1744" cy="528"/>
          </a:xfrm>
        </p:grpSpPr>
        <p:sp>
          <p:nvSpPr>
            <p:cNvPr id="12" name="AutoShape 12"/>
            <p:cNvSpPr>
              <a:spLocks/>
            </p:cNvSpPr>
            <p:nvPr/>
          </p:nvSpPr>
          <p:spPr bwMode="auto">
            <a:xfrm>
              <a:off x="2612" y="2911"/>
              <a:ext cx="95" cy="150"/>
            </a:xfrm>
            <a:prstGeom prst="rightBracket">
              <a:avLst>
                <a:gd name="adj" fmla="val 78125"/>
              </a:avLst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964" y="2831"/>
              <a:ext cx="1649" cy="52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>
                <a:defRPr/>
              </a:pPr>
              <a:endParaRPr lang="en-US" sz="1800" u="none">
                <a:latin typeface="Arial" charset="0"/>
                <a:cs typeface="+mn-cs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2277" y="2904"/>
              <a:ext cx="99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275" y="3063"/>
              <a:ext cx="99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276" y="3226"/>
              <a:ext cx="99" cy="7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034" y="2902"/>
              <a:ext cx="97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2035" y="3061"/>
              <a:ext cx="97" cy="7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2034" y="3225"/>
              <a:ext cx="97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795" y="2905"/>
              <a:ext cx="99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1794" y="3063"/>
              <a:ext cx="99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1796" y="3225"/>
              <a:ext cx="99" cy="7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1555" y="2902"/>
              <a:ext cx="99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1555" y="3060"/>
              <a:ext cx="99" cy="7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555" y="3224"/>
              <a:ext cx="99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27" name="Rectangle 30"/>
          <p:cNvSpPr txBox="1">
            <a:spLocks noChangeArrowheads="1"/>
          </p:cNvSpPr>
          <p:nvPr/>
        </p:nvSpPr>
        <p:spPr>
          <a:xfrm>
            <a:off x="361950" y="1052513"/>
            <a:ext cx="8489950" cy="5043487"/>
          </a:xfrm>
          <a:prstGeom prst="rect">
            <a:avLst/>
          </a:prstGeom>
        </p:spPr>
        <p:txBody>
          <a:bodyPr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50849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50849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/>
                <a:ea typeface="ヒラギノ角ゴ ProN W3" charset="-128"/>
                <a:cs typeface="Calibri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950849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/>
                <a:ea typeface="ヒラギノ角ゴ ProN W3" charset="-128"/>
                <a:cs typeface="Calibri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950849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/>
                <a:ea typeface="ヒラギノ角ゴ ProN W3" charset="-128"/>
                <a:cs typeface="Calibri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950849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/>
                <a:ea typeface="ヒラギノ角ゴ ProN W3" charset="-128"/>
                <a:cs typeface="Calibri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>
              <a:defRPr/>
            </a:pPr>
            <a:r>
              <a:rPr lang="en-US" dirty="0" smtClean="0">
                <a:cs typeface="+mn-cs"/>
              </a:rPr>
              <a:t>Hide implementation from clients</a:t>
            </a:r>
          </a:p>
          <a:p>
            <a:pPr lvl="1">
              <a:defRPr/>
            </a:pPr>
            <a:r>
              <a:rPr lang="en-US" dirty="0" smtClean="0"/>
              <a:t>Clients depend on interface</a:t>
            </a: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5105400" y="3733800"/>
            <a:ext cx="3676487" cy="1032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pPr>
              <a:defRPr/>
            </a:pPr>
            <a:r>
              <a:rPr lang="en-US" sz="2000" u="none" dirty="0" smtClean="0">
                <a:solidFill>
                  <a:srgbClr val="FF0000"/>
                </a:solidFill>
                <a:cs typeface="+mn-cs"/>
              </a:rPr>
              <a:t>Information Hiding:</a:t>
            </a:r>
          </a:p>
          <a:p>
            <a:pPr>
              <a:defRPr/>
            </a:pPr>
            <a:r>
              <a:rPr lang="en-US" sz="2000" u="none" dirty="0" smtClean="0">
                <a:cs typeface="+mn-cs"/>
              </a:rPr>
              <a:t>How </a:t>
            </a:r>
            <a:r>
              <a:rPr lang="en-US" sz="2000" u="none" dirty="0">
                <a:cs typeface="+mn-cs"/>
              </a:rPr>
              <a:t>does an object encapsulate?</a:t>
            </a:r>
          </a:p>
          <a:p>
            <a:pPr>
              <a:defRPr/>
            </a:pPr>
            <a:r>
              <a:rPr lang="en-US" sz="2000" u="none" dirty="0">
                <a:cs typeface="+mn-cs"/>
              </a:rPr>
              <a:t>What does it encapsulate?</a:t>
            </a:r>
          </a:p>
        </p:txBody>
      </p:sp>
      <p:sp>
        <p:nvSpPr>
          <p:cNvPr id="29" name="Rectangle 28"/>
          <p:cNvSpPr/>
          <p:nvPr/>
        </p:nvSpPr>
        <p:spPr>
          <a:xfrm>
            <a:off x="0" y="57150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baseline="30000" dirty="0">
                <a:solidFill>
                  <a:srgbClr val="0000FF"/>
                </a:solidFill>
                <a:latin typeface="Calibri"/>
                <a:cs typeface="Calibri"/>
              </a:rPr>
              <a:t>Abstraction and encapsulation are complementary concepts: </a:t>
            </a:r>
            <a:r>
              <a:rPr lang="en-US" sz="2400" baseline="30000" dirty="0" smtClean="0">
                <a:solidFill>
                  <a:schemeClr val="accent1"/>
                </a:solidFill>
                <a:latin typeface="Calibri"/>
                <a:cs typeface="Calibri"/>
              </a:rPr>
              <a:t>Abstraction </a:t>
            </a:r>
            <a:r>
              <a:rPr lang="en-US" sz="2400" baseline="30000" dirty="0">
                <a:solidFill>
                  <a:schemeClr val="accent1"/>
                </a:solidFill>
                <a:latin typeface="Calibri"/>
                <a:cs typeface="Calibri"/>
              </a:rPr>
              <a:t>focuses on the observable behavior of an object, whereas encapsulation focuses on the implementation that gives rise to this behavior. </a:t>
            </a:r>
            <a:endParaRPr lang="en-US" sz="2400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1000" y="6604084"/>
            <a:ext cx="85344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OOAD Using the UML - Introduction to Object Orientation, v 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4.2, 1998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-1999 Rational 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Software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51807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Encapsulation?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371600"/>
            <a:ext cx="7086600" cy="510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42753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Modularity?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breaking up of something complex into manageable </a:t>
            </a:r>
            <a:r>
              <a:rPr lang="en-US" dirty="0" smtClean="0"/>
              <a:t>pieces.</a:t>
            </a:r>
            <a:endParaRPr lang="en-US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219200" y="3919200"/>
            <a:ext cx="2286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FF0000"/>
            </a:solidFill>
            <a:miter lim="800000"/>
            <a:headEnd type="none" w="sm" len="sm"/>
            <a:tailEnd type="none" w="lg" len="lg"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u="none" dirty="0">
                <a:solidFill>
                  <a:schemeClr val="tx2"/>
                </a:solidFill>
                <a:latin typeface="Calibri"/>
                <a:cs typeface="Calibri"/>
              </a:rPr>
              <a:t>Order </a:t>
            </a:r>
            <a:r>
              <a:rPr lang="en-US" sz="2000" u="none" dirty="0" smtClean="0">
                <a:solidFill>
                  <a:schemeClr val="tx2"/>
                </a:solidFill>
                <a:latin typeface="Calibri"/>
                <a:cs typeface="Calibri"/>
              </a:rPr>
              <a:t>Processing System</a:t>
            </a:r>
            <a:endParaRPr lang="en-US" sz="2000" u="none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410200" y="4953000"/>
            <a:ext cx="2133600" cy="40011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u="none" dirty="0">
                <a:solidFill>
                  <a:schemeClr val="tx2"/>
                </a:solidFill>
                <a:latin typeface="Calibri"/>
                <a:cs typeface="Calibri"/>
              </a:rPr>
              <a:t>Billing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410201" y="3048000"/>
            <a:ext cx="2133600" cy="40011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u="none" dirty="0" smtClean="0">
                <a:solidFill>
                  <a:schemeClr val="tx2"/>
                </a:solidFill>
                <a:latin typeface="Calibri"/>
                <a:cs typeface="Calibri"/>
              </a:rPr>
              <a:t>Order Entry</a:t>
            </a:r>
            <a:endParaRPr lang="en-US" sz="2000" u="none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410200" y="4038600"/>
            <a:ext cx="2133600" cy="40011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u="none" dirty="0" smtClean="0">
                <a:solidFill>
                  <a:schemeClr val="tx2"/>
                </a:solidFill>
                <a:latin typeface="Calibri"/>
                <a:cs typeface="Calibri"/>
              </a:rPr>
              <a:t>Order Fulfillment</a:t>
            </a:r>
            <a:endParaRPr lang="en-US" sz="2000" u="none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038600" y="3810000"/>
            <a:ext cx="838200" cy="914400"/>
          </a:xfrm>
          <a:prstGeom prst="rightArrow">
            <a:avLst>
              <a:gd name="adj1" fmla="val 38888"/>
              <a:gd name="adj2" fmla="val 30051"/>
            </a:avLst>
          </a:prstGeom>
          <a:solidFill>
            <a:srgbClr val="0080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4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64904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Hierarchy?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57200" y="1219201"/>
            <a:ext cx="1271588" cy="4495799"/>
            <a:chOff x="220" y="640"/>
            <a:chExt cx="1135" cy="348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48" y="3648"/>
              <a:ext cx="87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>
                <a:defRPr/>
              </a:pPr>
              <a:r>
                <a:rPr lang="en-US" sz="1800" b="1" u="none">
                  <a:latin typeface="Calibri"/>
                  <a:cs typeface="Calibri"/>
                </a:rPr>
                <a:t>Decreasing </a:t>
              </a:r>
            </a:p>
            <a:p>
              <a:pPr algn="ctr">
                <a:defRPr/>
              </a:pPr>
              <a:r>
                <a:rPr lang="en-US" sz="1800" b="1" u="none">
                  <a:latin typeface="Calibri"/>
                  <a:cs typeface="Calibri"/>
                </a:rPr>
                <a:t>abstraction</a:t>
              </a: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220" y="1166"/>
              <a:ext cx="1135" cy="2490"/>
            </a:xfrm>
            <a:prstGeom prst="upDownArrow">
              <a:avLst>
                <a:gd name="adj1" fmla="val 50000"/>
                <a:gd name="adj2" fmla="val 43894"/>
              </a:avLst>
            </a:prstGeom>
            <a:gradFill rotWithShape="0">
              <a:gsLst>
                <a:gs pos="0">
                  <a:srgbClr val="FF00FF">
                    <a:gamma/>
                    <a:shade val="46275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49" y="640"/>
              <a:ext cx="87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>
                <a:defRPr/>
              </a:pPr>
              <a:r>
                <a:rPr lang="en-US" sz="1800" b="1" u="none" dirty="0">
                  <a:latin typeface="Calibri"/>
                  <a:cs typeface="Calibri"/>
                </a:rPr>
                <a:t>Increasing </a:t>
              </a:r>
            </a:p>
            <a:p>
              <a:pPr algn="ctr">
                <a:defRPr/>
              </a:pPr>
              <a:r>
                <a:rPr lang="en-US" sz="1800" b="1" u="none" dirty="0">
                  <a:latin typeface="Calibri"/>
                  <a:cs typeface="Calibri"/>
                </a:rPr>
                <a:t>abstraction</a:t>
              </a:r>
            </a:p>
          </p:txBody>
        </p:sp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511491" y="1459468"/>
            <a:ext cx="914012" cy="369332"/>
          </a:xfrm>
          <a:prstGeom prst="rect">
            <a:avLst/>
          </a:prstGeom>
          <a:noFill/>
          <a:ln w="9525">
            <a:noFill/>
            <a:prstDash val="lgDashDot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u="none" dirty="0" smtClean="0">
                <a:latin typeface="Calibri"/>
                <a:cs typeface="Calibri"/>
              </a:rPr>
              <a:t>Vehicle</a:t>
            </a:r>
            <a:endParaRPr lang="en-US" sz="2400" u="none" dirty="0">
              <a:latin typeface="Calibri"/>
              <a:cs typeface="Calibri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919360" y="3364468"/>
            <a:ext cx="6924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lgDashDotDot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u="none" dirty="0" smtClean="0">
                <a:latin typeface="Calibri"/>
                <a:cs typeface="Calibri"/>
              </a:rPr>
              <a:t>Truck</a:t>
            </a:r>
            <a:endParaRPr lang="en-US" sz="2400" u="none" dirty="0">
              <a:latin typeface="Calibri"/>
              <a:cs typeface="Calibri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39561" y="5175806"/>
            <a:ext cx="5135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lgDashDotDot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SUV</a:t>
            </a:r>
            <a:endParaRPr lang="en-US" sz="2400" u="none" dirty="0">
              <a:latin typeface="Calibri"/>
              <a:cs typeface="Calibri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77794" y="3380343"/>
            <a:ext cx="418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lgDashDotDot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u="none" dirty="0" smtClean="0">
                <a:latin typeface="Calibri"/>
                <a:cs typeface="Calibri"/>
              </a:rPr>
              <a:t>Car</a:t>
            </a:r>
            <a:endParaRPr lang="en-US" sz="2400" u="none" dirty="0">
              <a:latin typeface="Calibri"/>
              <a:cs typeface="Calibri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641151" y="5175806"/>
            <a:ext cx="60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lgDashDotDot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u="none" dirty="0" smtClean="0">
                <a:latin typeface="Calibri"/>
                <a:cs typeface="Calibri"/>
              </a:rPr>
              <a:t>MPV</a:t>
            </a:r>
            <a:endParaRPr lang="en-US" sz="2400" u="none" dirty="0">
              <a:latin typeface="Calibri"/>
              <a:cs typeface="Calibri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073924" y="5193268"/>
            <a:ext cx="5661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lgDashDotDot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u="none" dirty="0" smtClean="0">
                <a:latin typeface="Calibri"/>
                <a:cs typeface="Calibri"/>
              </a:rPr>
              <a:t>Mini</a:t>
            </a:r>
            <a:endParaRPr lang="en-US" sz="2400" u="none" dirty="0">
              <a:latin typeface="Calibri"/>
              <a:cs typeface="Calibri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743751" y="3364468"/>
            <a:ext cx="4494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lgDashDotDot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u="none" dirty="0" smtClean="0">
                <a:latin typeface="Calibri"/>
                <a:cs typeface="Calibri"/>
              </a:rPr>
              <a:t>Bus</a:t>
            </a:r>
            <a:endParaRPr lang="en-US" sz="2400" u="none" dirty="0">
              <a:latin typeface="Calibri"/>
              <a:cs typeface="Calibri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649518" y="5193268"/>
            <a:ext cx="5661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lgDashDotDot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u="none" dirty="0" smtClean="0">
                <a:latin typeface="Calibri"/>
                <a:cs typeface="Calibri"/>
              </a:rPr>
              <a:t>Midi</a:t>
            </a:r>
            <a:endParaRPr lang="en-US" sz="2400" u="none" dirty="0">
              <a:latin typeface="Calibri"/>
              <a:cs typeface="Calibri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2332" y="6191563"/>
            <a:ext cx="9067800" cy="36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85000"/>
              </a:spcBef>
              <a:defRPr/>
            </a:pPr>
            <a:r>
              <a:rPr lang="en-US" sz="2000" i="1" u="none" dirty="0">
                <a:solidFill>
                  <a:srgbClr val="FF0000"/>
                </a:solidFill>
                <a:latin typeface="Calibri"/>
                <a:cs typeface="Calibri"/>
              </a:rPr>
              <a:t>Elements at the same level of the hierarchy should be at the same level of </a:t>
            </a:r>
            <a:r>
              <a:rPr lang="en-US" sz="2000" i="1" u="none" dirty="0" smtClean="0">
                <a:solidFill>
                  <a:srgbClr val="FF0000"/>
                </a:solidFill>
                <a:latin typeface="Calibri"/>
                <a:cs typeface="Calibri"/>
              </a:rPr>
              <a:t>abstraction.</a:t>
            </a:r>
            <a:endParaRPr lang="en-US" sz="2000" i="1" u="none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28" name="Straight Arrow Connector 27"/>
          <p:cNvCxnSpPr>
            <a:stCxn id="8" idx="2"/>
            <a:endCxn id="11" idx="0"/>
          </p:cNvCxnSpPr>
          <p:nvPr/>
        </p:nvCxnSpPr>
        <p:spPr bwMode="auto">
          <a:xfrm flipH="1">
            <a:off x="3287212" y="1828800"/>
            <a:ext cx="2681285" cy="155154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14" idx="0"/>
          </p:cNvCxnSpPr>
          <p:nvPr/>
        </p:nvCxnSpPr>
        <p:spPr bwMode="auto">
          <a:xfrm>
            <a:off x="5968497" y="1828800"/>
            <a:ext cx="0" cy="15356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9" idx="0"/>
          </p:cNvCxnSpPr>
          <p:nvPr/>
        </p:nvCxnSpPr>
        <p:spPr bwMode="auto">
          <a:xfrm>
            <a:off x="5968497" y="1828800"/>
            <a:ext cx="2297112" cy="15356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2"/>
            <a:endCxn id="15" idx="0"/>
          </p:cNvCxnSpPr>
          <p:nvPr/>
        </p:nvCxnSpPr>
        <p:spPr bwMode="auto">
          <a:xfrm>
            <a:off x="5968497" y="3733800"/>
            <a:ext cx="964077" cy="14594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2"/>
            <a:endCxn id="13" idx="0"/>
          </p:cNvCxnSpPr>
          <p:nvPr/>
        </p:nvCxnSpPr>
        <p:spPr bwMode="auto">
          <a:xfrm flipH="1">
            <a:off x="5356980" y="3733800"/>
            <a:ext cx="611517" cy="14594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2"/>
            <a:endCxn id="12" idx="0"/>
          </p:cNvCxnSpPr>
          <p:nvPr/>
        </p:nvCxnSpPr>
        <p:spPr bwMode="auto">
          <a:xfrm>
            <a:off x="3287212" y="3749675"/>
            <a:ext cx="655304" cy="142613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2"/>
            <a:endCxn id="10" idx="0"/>
          </p:cNvCxnSpPr>
          <p:nvPr/>
        </p:nvCxnSpPr>
        <p:spPr bwMode="auto">
          <a:xfrm flipH="1">
            <a:off x="2596317" y="3749675"/>
            <a:ext cx="690895" cy="142613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702192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Really an Object?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Formally, an </a:t>
            </a:r>
            <a:r>
              <a:rPr lang="en-US" dirty="0"/>
              <a:t>object is a concept, abstraction, or thing with sharp boundaries and meaning for an </a:t>
            </a:r>
            <a:r>
              <a:rPr lang="en-US" dirty="0" smtClean="0"/>
              <a:t>application.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object</a:t>
            </a:r>
            <a:r>
              <a:rPr lang="en-US" dirty="0"/>
              <a:t> is something that has: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State</a:t>
            </a:r>
            <a:r>
              <a:rPr lang="en-US" dirty="0" smtClean="0"/>
              <a:t> (property, attribute) 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Behavior</a:t>
            </a:r>
            <a:r>
              <a:rPr lang="en-US" dirty="0" smtClean="0"/>
              <a:t> (operation, method)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xmlns="" val="117670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877822">
              <a:defRPr sz="3400"/>
            </a:lvl1pPr>
          </a:lstStyle>
          <a:p>
            <a:pPr lvl="0">
              <a:defRPr sz="1800" b="0"/>
            </a:pPr>
            <a:r>
              <a:rPr sz="3400" b="1" dirty="0"/>
              <a:t>Platform Independence: </a:t>
            </a:r>
            <a:r>
              <a:rPr lang="tr-TR" sz="3400" b="1" dirty="0" smtClean="0"/>
              <a:t/>
            </a:r>
            <a:br>
              <a:rPr lang="tr-TR" sz="3400" b="1" dirty="0" smtClean="0"/>
            </a:br>
            <a:r>
              <a:rPr sz="3400" b="1" dirty="0" smtClean="0"/>
              <a:t>Write </a:t>
            </a:r>
            <a:r>
              <a:rPr sz="3400" b="1" dirty="0"/>
              <a:t>Once Run Anywhere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305800" cy="543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35184" lvl="0" indent="-235184">
              <a:defRPr sz="1800"/>
            </a:pPr>
            <a:r>
              <a:rPr sz="2000" dirty="0"/>
              <a:t>Because the Java VM is available on many different operating systems, the same </a:t>
            </a:r>
            <a:r>
              <a:rPr sz="2000" dirty="0">
                <a:solidFill>
                  <a:srgbClr val="0000FF"/>
                </a:solidFill>
              </a:rPr>
              <a:t>.class </a:t>
            </a:r>
            <a:r>
              <a:rPr sz="2000" dirty="0"/>
              <a:t>files are capable of running on Microsoft Windows, the Solaris™ Operating System (Solaris OS), Linux, or Mac OS.</a:t>
            </a:r>
          </a:p>
        </p:txBody>
      </p:sp>
      <p:pic>
        <p:nvPicPr>
          <p:cNvPr id="129" name="image13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667000" y="2212157"/>
            <a:ext cx="4176608" cy="4313721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2057400" y="6596390"/>
            <a:ext cx="4572000" cy="23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 b="0">
                <a:solidFill>
                  <a:srgbClr val="A6A6A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A6A6A6"/>
                </a:solidFill>
              </a:rPr>
              <a:t>http://docs.oracle.com/javase/tutorial/getStarted/intro/definition.html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is a description of a group of objects with common properties (attributes), behavior (operations), relationships, and semantics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An object is an </a:t>
            </a:r>
            <a:r>
              <a:rPr lang="en-US" u="sng" dirty="0">
                <a:solidFill>
                  <a:srgbClr val="0070C0"/>
                </a:solidFill>
              </a:rPr>
              <a:t>instance of</a:t>
            </a:r>
            <a:r>
              <a:rPr lang="en-US" dirty="0">
                <a:solidFill>
                  <a:srgbClr val="0070C0"/>
                </a:solidFill>
              </a:rPr>
              <a:t> a </a:t>
            </a:r>
            <a:r>
              <a:rPr lang="en-US" dirty="0" smtClean="0">
                <a:solidFill>
                  <a:srgbClr val="0070C0"/>
                </a:solidFill>
              </a:rPr>
              <a:t>class</a:t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A class is an abstraction in that it:</a:t>
            </a:r>
          </a:p>
          <a:p>
            <a:pPr lvl="1"/>
            <a:r>
              <a:rPr lang="en-US" dirty="0"/>
              <a:t>Emphasizes relevant characteristics</a:t>
            </a:r>
          </a:p>
          <a:p>
            <a:pPr lvl="1"/>
            <a:r>
              <a:rPr lang="en-US" dirty="0"/>
              <a:t>Suppresses other characteristics</a:t>
            </a:r>
          </a:p>
        </p:txBody>
      </p:sp>
    </p:spTree>
    <p:extLst>
      <p:ext uri="{BB962C8B-B14F-4D97-AF65-F5344CB8AC3E}">
        <p14:creationId xmlns:p14="http://schemas.microsoft.com/office/powerpoint/2010/main" xmlns="" val="15238862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Class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11450" y="2852738"/>
            <a:ext cx="2619375" cy="143986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757613" y="3884613"/>
            <a:ext cx="809625" cy="766762"/>
            <a:chOff x="2367" y="2447"/>
            <a:chExt cx="510" cy="483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507" y="2462"/>
              <a:ext cx="370" cy="467"/>
            </a:xfrm>
            <a:custGeom>
              <a:avLst/>
              <a:gdLst>
                <a:gd name="T0" fmla="*/ 0 w 370"/>
                <a:gd name="T1" fmla="*/ 342 h 467"/>
                <a:gd name="T2" fmla="*/ 14 w 370"/>
                <a:gd name="T3" fmla="*/ 320 h 467"/>
                <a:gd name="T4" fmla="*/ 10 w 370"/>
                <a:gd name="T5" fmla="*/ 284 h 467"/>
                <a:gd name="T6" fmla="*/ 2 w 370"/>
                <a:gd name="T7" fmla="*/ 205 h 467"/>
                <a:gd name="T8" fmla="*/ 12 w 370"/>
                <a:gd name="T9" fmla="*/ 123 h 467"/>
                <a:gd name="T10" fmla="*/ 36 w 370"/>
                <a:gd name="T11" fmla="*/ 60 h 467"/>
                <a:gd name="T12" fmla="*/ 75 w 370"/>
                <a:gd name="T13" fmla="*/ 24 h 467"/>
                <a:gd name="T14" fmla="*/ 135 w 370"/>
                <a:gd name="T15" fmla="*/ 7 h 467"/>
                <a:gd name="T16" fmla="*/ 205 w 370"/>
                <a:gd name="T17" fmla="*/ 0 h 467"/>
                <a:gd name="T18" fmla="*/ 258 w 370"/>
                <a:gd name="T19" fmla="*/ 7 h 467"/>
                <a:gd name="T20" fmla="*/ 313 w 370"/>
                <a:gd name="T21" fmla="*/ 41 h 467"/>
                <a:gd name="T22" fmla="*/ 337 w 370"/>
                <a:gd name="T23" fmla="*/ 87 h 467"/>
                <a:gd name="T24" fmla="*/ 359 w 370"/>
                <a:gd name="T25" fmla="*/ 142 h 467"/>
                <a:gd name="T26" fmla="*/ 369 w 370"/>
                <a:gd name="T27" fmla="*/ 224 h 467"/>
                <a:gd name="T28" fmla="*/ 357 w 370"/>
                <a:gd name="T29" fmla="*/ 243 h 467"/>
                <a:gd name="T30" fmla="*/ 362 w 370"/>
                <a:gd name="T31" fmla="*/ 265 h 467"/>
                <a:gd name="T32" fmla="*/ 359 w 370"/>
                <a:gd name="T33" fmla="*/ 308 h 467"/>
                <a:gd name="T34" fmla="*/ 347 w 370"/>
                <a:gd name="T35" fmla="*/ 352 h 467"/>
                <a:gd name="T36" fmla="*/ 289 w 370"/>
                <a:gd name="T37" fmla="*/ 426 h 467"/>
                <a:gd name="T38" fmla="*/ 248 w 370"/>
                <a:gd name="T39" fmla="*/ 443 h 467"/>
                <a:gd name="T40" fmla="*/ 200 w 370"/>
                <a:gd name="T41" fmla="*/ 455 h 467"/>
                <a:gd name="T42" fmla="*/ 161 w 370"/>
                <a:gd name="T43" fmla="*/ 466 h 467"/>
                <a:gd name="T44" fmla="*/ 0 w 370"/>
                <a:gd name="T45" fmla="*/ 342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0" h="467">
                  <a:moveTo>
                    <a:pt x="0" y="342"/>
                  </a:moveTo>
                  <a:lnTo>
                    <a:pt x="14" y="320"/>
                  </a:lnTo>
                  <a:lnTo>
                    <a:pt x="10" y="284"/>
                  </a:lnTo>
                  <a:lnTo>
                    <a:pt x="2" y="205"/>
                  </a:lnTo>
                  <a:lnTo>
                    <a:pt x="12" y="123"/>
                  </a:lnTo>
                  <a:lnTo>
                    <a:pt x="36" y="60"/>
                  </a:lnTo>
                  <a:lnTo>
                    <a:pt x="75" y="24"/>
                  </a:lnTo>
                  <a:lnTo>
                    <a:pt x="135" y="7"/>
                  </a:lnTo>
                  <a:lnTo>
                    <a:pt x="205" y="0"/>
                  </a:lnTo>
                  <a:lnTo>
                    <a:pt x="258" y="7"/>
                  </a:lnTo>
                  <a:lnTo>
                    <a:pt x="313" y="41"/>
                  </a:lnTo>
                  <a:lnTo>
                    <a:pt x="337" y="87"/>
                  </a:lnTo>
                  <a:lnTo>
                    <a:pt x="359" y="142"/>
                  </a:lnTo>
                  <a:lnTo>
                    <a:pt x="369" y="224"/>
                  </a:lnTo>
                  <a:lnTo>
                    <a:pt x="357" y="243"/>
                  </a:lnTo>
                  <a:lnTo>
                    <a:pt x="362" y="265"/>
                  </a:lnTo>
                  <a:lnTo>
                    <a:pt x="359" y="308"/>
                  </a:lnTo>
                  <a:lnTo>
                    <a:pt x="347" y="352"/>
                  </a:lnTo>
                  <a:lnTo>
                    <a:pt x="289" y="426"/>
                  </a:lnTo>
                  <a:lnTo>
                    <a:pt x="248" y="443"/>
                  </a:lnTo>
                  <a:lnTo>
                    <a:pt x="200" y="455"/>
                  </a:lnTo>
                  <a:lnTo>
                    <a:pt x="161" y="466"/>
                  </a:lnTo>
                  <a:lnTo>
                    <a:pt x="0" y="342"/>
                  </a:lnTo>
                </a:path>
              </a:pathLst>
            </a:custGeom>
            <a:solidFill>
              <a:srgbClr val="BF7F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488" y="2447"/>
              <a:ext cx="365" cy="380"/>
            </a:xfrm>
            <a:custGeom>
              <a:avLst/>
              <a:gdLst>
                <a:gd name="T0" fmla="*/ 17 w 365"/>
                <a:gd name="T1" fmla="*/ 328 h 380"/>
                <a:gd name="T2" fmla="*/ 2 w 365"/>
                <a:gd name="T3" fmla="*/ 237 h 380"/>
                <a:gd name="T4" fmla="*/ 0 w 365"/>
                <a:gd name="T5" fmla="*/ 186 h 380"/>
                <a:gd name="T6" fmla="*/ 12 w 365"/>
                <a:gd name="T7" fmla="*/ 114 h 380"/>
                <a:gd name="T8" fmla="*/ 31 w 365"/>
                <a:gd name="T9" fmla="*/ 58 h 380"/>
                <a:gd name="T10" fmla="*/ 77 w 365"/>
                <a:gd name="T11" fmla="*/ 15 h 380"/>
                <a:gd name="T12" fmla="*/ 132 w 365"/>
                <a:gd name="T13" fmla="*/ 3 h 380"/>
                <a:gd name="T14" fmla="*/ 202 w 365"/>
                <a:gd name="T15" fmla="*/ 0 h 380"/>
                <a:gd name="T16" fmla="*/ 241 w 365"/>
                <a:gd name="T17" fmla="*/ 5 h 380"/>
                <a:gd name="T18" fmla="*/ 279 w 365"/>
                <a:gd name="T19" fmla="*/ 20 h 380"/>
                <a:gd name="T20" fmla="*/ 313 w 365"/>
                <a:gd name="T21" fmla="*/ 37 h 380"/>
                <a:gd name="T22" fmla="*/ 344 w 365"/>
                <a:gd name="T23" fmla="*/ 61 h 380"/>
                <a:gd name="T24" fmla="*/ 354 w 365"/>
                <a:gd name="T25" fmla="*/ 82 h 380"/>
                <a:gd name="T26" fmla="*/ 318 w 365"/>
                <a:gd name="T27" fmla="*/ 61 h 380"/>
                <a:gd name="T28" fmla="*/ 284 w 365"/>
                <a:gd name="T29" fmla="*/ 58 h 380"/>
                <a:gd name="T30" fmla="*/ 272 w 365"/>
                <a:gd name="T31" fmla="*/ 56 h 380"/>
                <a:gd name="T32" fmla="*/ 301 w 365"/>
                <a:gd name="T33" fmla="*/ 78 h 380"/>
                <a:gd name="T34" fmla="*/ 318 w 365"/>
                <a:gd name="T35" fmla="*/ 102 h 380"/>
                <a:gd name="T36" fmla="*/ 328 w 365"/>
                <a:gd name="T37" fmla="*/ 126 h 380"/>
                <a:gd name="T38" fmla="*/ 342 w 365"/>
                <a:gd name="T39" fmla="*/ 143 h 380"/>
                <a:gd name="T40" fmla="*/ 356 w 365"/>
                <a:gd name="T41" fmla="*/ 164 h 380"/>
                <a:gd name="T42" fmla="*/ 361 w 365"/>
                <a:gd name="T43" fmla="*/ 186 h 380"/>
                <a:gd name="T44" fmla="*/ 364 w 365"/>
                <a:gd name="T45" fmla="*/ 210 h 380"/>
                <a:gd name="T46" fmla="*/ 349 w 365"/>
                <a:gd name="T47" fmla="*/ 256 h 380"/>
                <a:gd name="T48" fmla="*/ 335 w 365"/>
                <a:gd name="T49" fmla="*/ 287 h 380"/>
                <a:gd name="T50" fmla="*/ 316 w 365"/>
                <a:gd name="T51" fmla="*/ 277 h 380"/>
                <a:gd name="T52" fmla="*/ 320 w 365"/>
                <a:gd name="T53" fmla="*/ 265 h 380"/>
                <a:gd name="T54" fmla="*/ 323 w 365"/>
                <a:gd name="T55" fmla="*/ 249 h 380"/>
                <a:gd name="T56" fmla="*/ 311 w 365"/>
                <a:gd name="T57" fmla="*/ 234 h 380"/>
                <a:gd name="T58" fmla="*/ 282 w 365"/>
                <a:gd name="T59" fmla="*/ 241 h 380"/>
                <a:gd name="T60" fmla="*/ 246 w 365"/>
                <a:gd name="T61" fmla="*/ 263 h 380"/>
                <a:gd name="T62" fmla="*/ 231 w 365"/>
                <a:gd name="T63" fmla="*/ 306 h 380"/>
                <a:gd name="T64" fmla="*/ 224 w 365"/>
                <a:gd name="T65" fmla="*/ 326 h 380"/>
                <a:gd name="T66" fmla="*/ 231 w 365"/>
                <a:gd name="T67" fmla="*/ 340 h 380"/>
                <a:gd name="T68" fmla="*/ 246 w 365"/>
                <a:gd name="T69" fmla="*/ 347 h 380"/>
                <a:gd name="T70" fmla="*/ 185 w 365"/>
                <a:gd name="T71" fmla="*/ 367 h 380"/>
                <a:gd name="T72" fmla="*/ 137 w 365"/>
                <a:gd name="T73" fmla="*/ 374 h 380"/>
                <a:gd name="T74" fmla="*/ 99 w 365"/>
                <a:gd name="T75" fmla="*/ 379 h 380"/>
                <a:gd name="T76" fmla="*/ 53 w 365"/>
                <a:gd name="T77" fmla="*/ 352 h 380"/>
                <a:gd name="T78" fmla="*/ 17 w 365"/>
                <a:gd name="T79" fmla="*/ 32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65" h="380">
                  <a:moveTo>
                    <a:pt x="17" y="328"/>
                  </a:moveTo>
                  <a:lnTo>
                    <a:pt x="2" y="237"/>
                  </a:lnTo>
                  <a:lnTo>
                    <a:pt x="0" y="186"/>
                  </a:lnTo>
                  <a:lnTo>
                    <a:pt x="12" y="114"/>
                  </a:lnTo>
                  <a:lnTo>
                    <a:pt x="31" y="58"/>
                  </a:lnTo>
                  <a:lnTo>
                    <a:pt x="77" y="15"/>
                  </a:lnTo>
                  <a:lnTo>
                    <a:pt x="132" y="3"/>
                  </a:lnTo>
                  <a:lnTo>
                    <a:pt x="202" y="0"/>
                  </a:lnTo>
                  <a:lnTo>
                    <a:pt x="241" y="5"/>
                  </a:lnTo>
                  <a:lnTo>
                    <a:pt x="279" y="20"/>
                  </a:lnTo>
                  <a:lnTo>
                    <a:pt x="313" y="37"/>
                  </a:lnTo>
                  <a:lnTo>
                    <a:pt x="344" y="61"/>
                  </a:lnTo>
                  <a:lnTo>
                    <a:pt x="354" y="82"/>
                  </a:lnTo>
                  <a:lnTo>
                    <a:pt x="318" y="61"/>
                  </a:lnTo>
                  <a:lnTo>
                    <a:pt x="284" y="58"/>
                  </a:lnTo>
                  <a:lnTo>
                    <a:pt x="272" y="56"/>
                  </a:lnTo>
                  <a:lnTo>
                    <a:pt x="301" y="78"/>
                  </a:lnTo>
                  <a:lnTo>
                    <a:pt x="318" y="102"/>
                  </a:lnTo>
                  <a:lnTo>
                    <a:pt x="328" y="126"/>
                  </a:lnTo>
                  <a:lnTo>
                    <a:pt x="342" y="143"/>
                  </a:lnTo>
                  <a:lnTo>
                    <a:pt x="356" y="164"/>
                  </a:lnTo>
                  <a:lnTo>
                    <a:pt x="361" y="186"/>
                  </a:lnTo>
                  <a:lnTo>
                    <a:pt x="364" y="210"/>
                  </a:lnTo>
                  <a:lnTo>
                    <a:pt x="349" y="256"/>
                  </a:lnTo>
                  <a:lnTo>
                    <a:pt x="335" y="287"/>
                  </a:lnTo>
                  <a:lnTo>
                    <a:pt x="316" y="277"/>
                  </a:lnTo>
                  <a:lnTo>
                    <a:pt x="320" y="265"/>
                  </a:lnTo>
                  <a:lnTo>
                    <a:pt x="323" y="249"/>
                  </a:lnTo>
                  <a:lnTo>
                    <a:pt x="311" y="234"/>
                  </a:lnTo>
                  <a:lnTo>
                    <a:pt x="282" y="241"/>
                  </a:lnTo>
                  <a:lnTo>
                    <a:pt x="246" y="263"/>
                  </a:lnTo>
                  <a:lnTo>
                    <a:pt x="231" y="306"/>
                  </a:lnTo>
                  <a:lnTo>
                    <a:pt x="224" y="326"/>
                  </a:lnTo>
                  <a:lnTo>
                    <a:pt x="231" y="340"/>
                  </a:lnTo>
                  <a:lnTo>
                    <a:pt x="246" y="347"/>
                  </a:lnTo>
                  <a:lnTo>
                    <a:pt x="185" y="367"/>
                  </a:lnTo>
                  <a:lnTo>
                    <a:pt x="137" y="374"/>
                  </a:lnTo>
                  <a:lnTo>
                    <a:pt x="99" y="379"/>
                  </a:lnTo>
                  <a:lnTo>
                    <a:pt x="53" y="352"/>
                  </a:lnTo>
                  <a:lnTo>
                    <a:pt x="17" y="328"/>
                  </a:lnTo>
                </a:path>
              </a:pathLst>
            </a:custGeom>
            <a:solidFill>
              <a:srgbClr val="3F3F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367" y="2792"/>
              <a:ext cx="305" cy="138"/>
            </a:xfrm>
            <a:custGeom>
              <a:avLst/>
              <a:gdLst>
                <a:gd name="T0" fmla="*/ 0 w 305"/>
                <a:gd name="T1" fmla="*/ 96 h 138"/>
                <a:gd name="T2" fmla="*/ 70 w 305"/>
                <a:gd name="T3" fmla="*/ 65 h 138"/>
                <a:gd name="T4" fmla="*/ 126 w 305"/>
                <a:gd name="T5" fmla="*/ 0 h 138"/>
                <a:gd name="T6" fmla="*/ 304 w 305"/>
                <a:gd name="T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5" h="138">
                  <a:moveTo>
                    <a:pt x="0" y="96"/>
                  </a:moveTo>
                  <a:lnTo>
                    <a:pt x="70" y="65"/>
                  </a:lnTo>
                  <a:lnTo>
                    <a:pt x="126" y="0"/>
                  </a:lnTo>
                  <a:lnTo>
                    <a:pt x="304" y="13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4906963" y="2865438"/>
            <a:ext cx="1403350" cy="2754312"/>
            <a:chOff x="3091" y="1805"/>
            <a:chExt cx="884" cy="1735"/>
          </a:xfrm>
        </p:grpSpPr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155" y="3114"/>
              <a:ext cx="648" cy="426"/>
            </a:xfrm>
            <a:custGeom>
              <a:avLst/>
              <a:gdLst>
                <a:gd name="T0" fmla="*/ 53 w 648"/>
                <a:gd name="T1" fmla="*/ 0 h 426"/>
                <a:gd name="T2" fmla="*/ 0 w 648"/>
                <a:gd name="T3" fmla="*/ 425 h 426"/>
                <a:gd name="T4" fmla="*/ 647 w 648"/>
                <a:gd name="T5" fmla="*/ 425 h 426"/>
                <a:gd name="T6" fmla="*/ 623 w 648"/>
                <a:gd name="T7" fmla="*/ 5 h 426"/>
                <a:gd name="T8" fmla="*/ 53 w 648"/>
                <a:gd name="T9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8" h="426">
                  <a:moveTo>
                    <a:pt x="53" y="0"/>
                  </a:moveTo>
                  <a:lnTo>
                    <a:pt x="0" y="425"/>
                  </a:lnTo>
                  <a:lnTo>
                    <a:pt x="647" y="425"/>
                  </a:lnTo>
                  <a:lnTo>
                    <a:pt x="623" y="5"/>
                  </a:lnTo>
                  <a:lnTo>
                    <a:pt x="53" y="0"/>
                  </a:lnTo>
                </a:path>
              </a:pathLst>
            </a:custGeom>
            <a:solidFill>
              <a:srgbClr val="00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cs typeface="+mn-cs"/>
              </a:endParaRPr>
            </a:p>
          </p:txBody>
        </p: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3091" y="1805"/>
              <a:ext cx="760" cy="1346"/>
              <a:chOff x="3091" y="1805"/>
              <a:chExt cx="760" cy="1346"/>
            </a:xfrm>
          </p:grpSpPr>
          <p:grpSp>
            <p:nvGrpSpPr>
              <p:cNvPr id="15" name="Group 12"/>
              <p:cNvGrpSpPr>
                <a:grpSpLocks/>
              </p:cNvGrpSpPr>
              <p:nvPr/>
            </p:nvGrpSpPr>
            <p:grpSpPr bwMode="auto">
              <a:xfrm>
                <a:off x="3361" y="2224"/>
                <a:ext cx="284" cy="326"/>
                <a:chOff x="3361" y="2224"/>
                <a:chExt cx="284" cy="326"/>
              </a:xfrm>
            </p:grpSpPr>
            <p:sp>
              <p:nvSpPr>
                <p:cNvPr id="60" name="Freeform 13"/>
                <p:cNvSpPr>
                  <a:spLocks/>
                </p:cNvSpPr>
                <p:nvPr/>
              </p:nvSpPr>
              <p:spPr bwMode="auto">
                <a:xfrm>
                  <a:off x="3361" y="2224"/>
                  <a:ext cx="284" cy="326"/>
                </a:xfrm>
                <a:custGeom>
                  <a:avLst/>
                  <a:gdLst>
                    <a:gd name="T0" fmla="*/ 52 w 284"/>
                    <a:gd name="T1" fmla="*/ 0 h 326"/>
                    <a:gd name="T2" fmla="*/ 37 w 284"/>
                    <a:gd name="T3" fmla="*/ 87 h 326"/>
                    <a:gd name="T4" fmla="*/ 29 w 284"/>
                    <a:gd name="T5" fmla="*/ 95 h 326"/>
                    <a:gd name="T6" fmla="*/ 15 w 284"/>
                    <a:gd name="T7" fmla="*/ 104 h 326"/>
                    <a:gd name="T8" fmla="*/ 0 w 284"/>
                    <a:gd name="T9" fmla="*/ 109 h 326"/>
                    <a:gd name="T10" fmla="*/ 18 w 284"/>
                    <a:gd name="T11" fmla="*/ 193 h 326"/>
                    <a:gd name="T12" fmla="*/ 25 w 284"/>
                    <a:gd name="T13" fmla="*/ 234 h 326"/>
                    <a:gd name="T14" fmla="*/ 32 w 284"/>
                    <a:gd name="T15" fmla="*/ 259 h 326"/>
                    <a:gd name="T16" fmla="*/ 43 w 284"/>
                    <a:gd name="T17" fmla="*/ 280 h 326"/>
                    <a:gd name="T18" fmla="*/ 64 w 284"/>
                    <a:gd name="T19" fmla="*/ 294 h 326"/>
                    <a:gd name="T20" fmla="*/ 97 w 284"/>
                    <a:gd name="T21" fmla="*/ 309 h 326"/>
                    <a:gd name="T22" fmla="*/ 138 w 284"/>
                    <a:gd name="T23" fmla="*/ 321 h 326"/>
                    <a:gd name="T24" fmla="*/ 168 w 284"/>
                    <a:gd name="T25" fmla="*/ 325 h 326"/>
                    <a:gd name="T26" fmla="*/ 195 w 284"/>
                    <a:gd name="T27" fmla="*/ 321 h 326"/>
                    <a:gd name="T28" fmla="*/ 226 w 284"/>
                    <a:gd name="T29" fmla="*/ 313 h 326"/>
                    <a:gd name="T30" fmla="*/ 247 w 284"/>
                    <a:gd name="T31" fmla="*/ 300 h 326"/>
                    <a:gd name="T32" fmla="*/ 276 w 284"/>
                    <a:gd name="T33" fmla="*/ 260 h 326"/>
                    <a:gd name="T34" fmla="*/ 283 w 284"/>
                    <a:gd name="T35" fmla="*/ 225 h 326"/>
                    <a:gd name="T36" fmla="*/ 279 w 284"/>
                    <a:gd name="T37" fmla="*/ 176 h 326"/>
                    <a:gd name="T38" fmla="*/ 268 w 284"/>
                    <a:gd name="T39" fmla="*/ 158 h 326"/>
                    <a:gd name="T40" fmla="*/ 236 w 284"/>
                    <a:gd name="T41" fmla="*/ 124 h 326"/>
                    <a:gd name="T42" fmla="*/ 225 w 284"/>
                    <a:gd name="T43" fmla="*/ 113 h 326"/>
                    <a:gd name="T44" fmla="*/ 224 w 284"/>
                    <a:gd name="T45" fmla="*/ 66 h 326"/>
                    <a:gd name="T46" fmla="*/ 230 w 284"/>
                    <a:gd name="T47" fmla="*/ 34 h 326"/>
                    <a:gd name="T48" fmla="*/ 52 w 284"/>
                    <a:gd name="T49" fmla="*/ 0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84" h="326">
                      <a:moveTo>
                        <a:pt x="52" y="0"/>
                      </a:moveTo>
                      <a:lnTo>
                        <a:pt x="37" y="87"/>
                      </a:lnTo>
                      <a:lnTo>
                        <a:pt x="29" y="95"/>
                      </a:lnTo>
                      <a:lnTo>
                        <a:pt x="15" y="104"/>
                      </a:lnTo>
                      <a:lnTo>
                        <a:pt x="0" y="109"/>
                      </a:lnTo>
                      <a:lnTo>
                        <a:pt x="18" y="193"/>
                      </a:lnTo>
                      <a:lnTo>
                        <a:pt x="25" y="234"/>
                      </a:lnTo>
                      <a:lnTo>
                        <a:pt x="32" y="259"/>
                      </a:lnTo>
                      <a:lnTo>
                        <a:pt x="43" y="280"/>
                      </a:lnTo>
                      <a:lnTo>
                        <a:pt x="64" y="294"/>
                      </a:lnTo>
                      <a:lnTo>
                        <a:pt x="97" y="309"/>
                      </a:lnTo>
                      <a:lnTo>
                        <a:pt x="138" y="321"/>
                      </a:lnTo>
                      <a:lnTo>
                        <a:pt x="168" y="325"/>
                      </a:lnTo>
                      <a:lnTo>
                        <a:pt x="195" y="321"/>
                      </a:lnTo>
                      <a:lnTo>
                        <a:pt x="226" y="313"/>
                      </a:lnTo>
                      <a:lnTo>
                        <a:pt x="247" y="300"/>
                      </a:lnTo>
                      <a:lnTo>
                        <a:pt x="276" y="260"/>
                      </a:lnTo>
                      <a:lnTo>
                        <a:pt x="283" y="225"/>
                      </a:lnTo>
                      <a:lnTo>
                        <a:pt x="279" y="176"/>
                      </a:lnTo>
                      <a:lnTo>
                        <a:pt x="268" y="158"/>
                      </a:lnTo>
                      <a:lnTo>
                        <a:pt x="236" y="124"/>
                      </a:lnTo>
                      <a:lnTo>
                        <a:pt x="225" y="113"/>
                      </a:lnTo>
                      <a:lnTo>
                        <a:pt x="224" y="66"/>
                      </a:lnTo>
                      <a:lnTo>
                        <a:pt x="230" y="34"/>
                      </a:lnTo>
                      <a:lnTo>
                        <a:pt x="52" y="0"/>
                      </a:lnTo>
                    </a:path>
                  </a:pathLst>
                </a:custGeom>
                <a:solidFill>
                  <a:srgbClr val="FF9F7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chemeClr val="tx1"/>
                    </a:solidFill>
                    <a:cs typeface="+mn-cs"/>
                  </a:endParaRPr>
                </a:p>
              </p:txBody>
            </p:sp>
            <p:sp>
              <p:nvSpPr>
                <p:cNvPr id="61" name="Freeform 14"/>
                <p:cNvSpPr>
                  <a:spLocks/>
                </p:cNvSpPr>
                <p:nvPr/>
              </p:nvSpPr>
              <p:spPr bwMode="auto">
                <a:xfrm>
                  <a:off x="3362" y="2224"/>
                  <a:ext cx="231" cy="281"/>
                </a:xfrm>
                <a:custGeom>
                  <a:avLst/>
                  <a:gdLst>
                    <a:gd name="T0" fmla="*/ 52 w 231"/>
                    <a:gd name="T1" fmla="*/ 0 h 281"/>
                    <a:gd name="T2" fmla="*/ 37 w 231"/>
                    <a:gd name="T3" fmla="*/ 87 h 281"/>
                    <a:gd name="T4" fmla="*/ 29 w 231"/>
                    <a:gd name="T5" fmla="*/ 95 h 281"/>
                    <a:gd name="T6" fmla="*/ 15 w 231"/>
                    <a:gd name="T7" fmla="*/ 104 h 281"/>
                    <a:gd name="T8" fmla="*/ 0 w 231"/>
                    <a:gd name="T9" fmla="*/ 109 h 281"/>
                    <a:gd name="T10" fmla="*/ 18 w 231"/>
                    <a:gd name="T11" fmla="*/ 193 h 281"/>
                    <a:gd name="T12" fmla="*/ 25 w 231"/>
                    <a:gd name="T13" fmla="*/ 234 h 281"/>
                    <a:gd name="T14" fmla="*/ 32 w 231"/>
                    <a:gd name="T15" fmla="*/ 259 h 281"/>
                    <a:gd name="T16" fmla="*/ 43 w 231"/>
                    <a:gd name="T17" fmla="*/ 280 h 281"/>
                    <a:gd name="T18" fmla="*/ 45 w 231"/>
                    <a:gd name="T19" fmla="*/ 262 h 281"/>
                    <a:gd name="T20" fmla="*/ 45 w 231"/>
                    <a:gd name="T21" fmla="*/ 246 h 281"/>
                    <a:gd name="T22" fmla="*/ 51 w 231"/>
                    <a:gd name="T23" fmla="*/ 231 h 281"/>
                    <a:gd name="T24" fmla="*/ 52 w 231"/>
                    <a:gd name="T25" fmla="*/ 219 h 281"/>
                    <a:gd name="T26" fmla="*/ 56 w 231"/>
                    <a:gd name="T27" fmla="*/ 199 h 281"/>
                    <a:gd name="T28" fmla="*/ 59 w 231"/>
                    <a:gd name="T29" fmla="*/ 182 h 281"/>
                    <a:gd name="T30" fmla="*/ 66 w 231"/>
                    <a:gd name="T31" fmla="*/ 158 h 281"/>
                    <a:gd name="T32" fmla="*/ 75 w 231"/>
                    <a:gd name="T33" fmla="*/ 142 h 281"/>
                    <a:gd name="T34" fmla="*/ 88 w 231"/>
                    <a:gd name="T35" fmla="*/ 129 h 281"/>
                    <a:gd name="T36" fmla="*/ 102 w 231"/>
                    <a:gd name="T37" fmla="*/ 117 h 281"/>
                    <a:gd name="T38" fmla="*/ 119 w 231"/>
                    <a:gd name="T39" fmla="*/ 101 h 281"/>
                    <a:gd name="T40" fmla="*/ 141 w 231"/>
                    <a:gd name="T41" fmla="*/ 88 h 281"/>
                    <a:gd name="T42" fmla="*/ 230 w 231"/>
                    <a:gd name="T43" fmla="*/ 34 h 281"/>
                    <a:gd name="T44" fmla="*/ 52 w 231"/>
                    <a:gd name="T45" fmla="*/ 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31" h="281">
                      <a:moveTo>
                        <a:pt x="52" y="0"/>
                      </a:moveTo>
                      <a:lnTo>
                        <a:pt x="37" y="87"/>
                      </a:lnTo>
                      <a:lnTo>
                        <a:pt x="29" y="95"/>
                      </a:lnTo>
                      <a:lnTo>
                        <a:pt x="15" y="104"/>
                      </a:lnTo>
                      <a:lnTo>
                        <a:pt x="0" y="109"/>
                      </a:lnTo>
                      <a:lnTo>
                        <a:pt x="18" y="193"/>
                      </a:lnTo>
                      <a:lnTo>
                        <a:pt x="25" y="234"/>
                      </a:lnTo>
                      <a:lnTo>
                        <a:pt x="32" y="259"/>
                      </a:lnTo>
                      <a:lnTo>
                        <a:pt x="43" y="280"/>
                      </a:lnTo>
                      <a:lnTo>
                        <a:pt x="45" y="262"/>
                      </a:lnTo>
                      <a:lnTo>
                        <a:pt x="45" y="246"/>
                      </a:lnTo>
                      <a:lnTo>
                        <a:pt x="51" y="231"/>
                      </a:lnTo>
                      <a:lnTo>
                        <a:pt x="52" y="219"/>
                      </a:lnTo>
                      <a:lnTo>
                        <a:pt x="56" y="199"/>
                      </a:lnTo>
                      <a:lnTo>
                        <a:pt x="59" y="182"/>
                      </a:lnTo>
                      <a:lnTo>
                        <a:pt x="66" y="158"/>
                      </a:lnTo>
                      <a:lnTo>
                        <a:pt x="75" y="142"/>
                      </a:lnTo>
                      <a:lnTo>
                        <a:pt x="88" y="129"/>
                      </a:lnTo>
                      <a:lnTo>
                        <a:pt x="102" y="117"/>
                      </a:lnTo>
                      <a:lnTo>
                        <a:pt x="119" y="101"/>
                      </a:lnTo>
                      <a:lnTo>
                        <a:pt x="141" y="88"/>
                      </a:lnTo>
                      <a:lnTo>
                        <a:pt x="230" y="34"/>
                      </a:lnTo>
                      <a:lnTo>
                        <a:pt x="52" y="0"/>
                      </a:lnTo>
                    </a:path>
                  </a:pathLst>
                </a:custGeom>
                <a:solidFill>
                  <a:srgbClr val="FF7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chemeClr val="tx1"/>
                    </a:solidFill>
                    <a:cs typeface="+mn-cs"/>
                  </a:endParaRPr>
                </a:p>
              </p:txBody>
            </p:sp>
            <p:sp>
              <p:nvSpPr>
                <p:cNvPr id="62" name="Freeform 15"/>
                <p:cNvSpPr>
                  <a:spLocks/>
                </p:cNvSpPr>
                <p:nvPr/>
              </p:nvSpPr>
              <p:spPr bwMode="auto">
                <a:xfrm>
                  <a:off x="3361" y="2224"/>
                  <a:ext cx="231" cy="235"/>
                </a:xfrm>
                <a:custGeom>
                  <a:avLst/>
                  <a:gdLst>
                    <a:gd name="T0" fmla="*/ 52 w 231"/>
                    <a:gd name="T1" fmla="*/ 0 h 235"/>
                    <a:gd name="T2" fmla="*/ 37 w 231"/>
                    <a:gd name="T3" fmla="*/ 87 h 235"/>
                    <a:gd name="T4" fmla="*/ 29 w 231"/>
                    <a:gd name="T5" fmla="*/ 95 h 235"/>
                    <a:gd name="T6" fmla="*/ 15 w 231"/>
                    <a:gd name="T7" fmla="*/ 104 h 235"/>
                    <a:gd name="T8" fmla="*/ 0 w 231"/>
                    <a:gd name="T9" fmla="*/ 109 h 235"/>
                    <a:gd name="T10" fmla="*/ 18 w 231"/>
                    <a:gd name="T11" fmla="*/ 193 h 235"/>
                    <a:gd name="T12" fmla="*/ 25 w 231"/>
                    <a:gd name="T13" fmla="*/ 234 h 235"/>
                    <a:gd name="T14" fmla="*/ 27 w 231"/>
                    <a:gd name="T15" fmla="*/ 212 h 235"/>
                    <a:gd name="T16" fmla="*/ 31 w 231"/>
                    <a:gd name="T17" fmla="*/ 191 h 235"/>
                    <a:gd name="T18" fmla="*/ 36 w 231"/>
                    <a:gd name="T19" fmla="*/ 171 h 235"/>
                    <a:gd name="T20" fmla="*/ 37 w 231"/>
                    <a:gd name="T21" fmla="*/ 155 h 235"/>
                    <a:gd name="T22" fmla="*/ 43 w 231"/>
                    <a:gd name="T23" fmla="*/ 141 h 235"/>
                    <a:gd name="T24" fmla="*/ 53 w 231"/>
                    <a:gd name="T25" fmla="*/ 126 h 235"/>
                    <a:gd name="T26" fmla="*/ 65 w 231"/>
                    <a:gd name="T27" fmla="*/ 117 h 235"/>
                    <a:gd name="T28" fmla="*/ 81 w 231"/>
                    <a:gd name="T29" fmla="*/ 111 h 235"/>
                    <a:gd name="T30" fmla="*/ 94 w 231"/>
                    <a:gd name="T31" fmla="*/ 105 h 235"/>
                    <a:gd name="T32" fmla="*/ 117 w 231"/>
                    <a:gd name="T33" fmla="*/ 93 h 235"/>
                    <a:gd name="T34" fmla="*/ 137 w 231"/>
                    <a:gd name="T35" fmla="*/ 83 h 235"/>
                    <a:gd name="T36" fmla="*/ 230 w 231"/>
                    <a:gd name="T37" fmla="*/ 34 h 235"/>
                    <a:gd name="T38" fmla="*/ 52 w 231"/>
                    <a:gd name="T39" fmla="*/ 0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31" h="235">
                      <a:moveTo>
                        <a:pt x="52" y="0"/>
                      </a:moveTo>
                      <a:lnTo>
                        <a:pt x="37" y="87"/>
                      </a:lnTo>
                      <a:lnTo>
                        <a:pt x="29" y="95"/>
                      </a:lnTo>
                      <a:lnTo>
                        <a:pt x="15" y="104"/>
                      </a:lnTo>
                      <a:lnTo>
                        <a:pt x="0" y="109"/>
                      </a:lnTo>
                      <a:lnTo>
                        <a:pt x="18" y="193"/>
                      </a:lnTo>
                      <a:lnTo>
                        <a:pt x="25" y="234"/>
                      </a:lnTo>
                      <a:lnTo>
                        <a:pt x="27" y="212"/>
                      </a:lnTo>
                      <a:lnTo>
                        <a:pt x="31" y="191"/>
                      </a:lnTo>
                      <a:lnTo>
                        <a:pt x="36" y="171"/>
                      </a:lnTo>
                      <a:lnTo>
                        <a:pt x="37" y="155"/>
                      </a:lnTo>
                      <a:lnTo>
                        <a:pt x="43" y="141"/>
                      </a:lnTo>
                      <a:lnTo>
                        <a:pt x="53" y="126"/>
                      </a:lnTo>
                      <a:lnTo>
                        <a:pt x="65" y="117"/>
                      </a:lnTo>
                      <a:lnTo>
                        <a:pt x="81" y="111"/>
                      </a:lnTo>
                      <a:lnTo>
                        <a:pt x="94" y="105"/>
                      </a:lnTo>
                      <a:lnTo>
                        <a:pt x="117" y="93"/>
                      </a:lnTo>
                      <a:lnTo>
                        <a:pt x="137" y="83"/>
                      </a:lnTo>
                      <a:lnTo>
                        <a:pt x="230" y="34"/>
                      </a:lnTo>
                      <a:lnTo>
                        <a:pt x="52" y="0"/>
                      </a:lnTo>
                    </a:path>
                  </a:pathLst>
                </a:custGeom>
                <a:solidFill>
                  <a:srgbClr val="FF9F1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chemeClr val="tx1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16" name="Group 16"/>
              <p:cNvGrpSpPr>
                <a:grpSpLocks/>
              </p:cNvGrpSpPr>
              <p:nvPr/>
            </p:nvGrpSpPr>
            <p:grpSpPr bwMode="auto">
              <a:xfrm>
                <a:off x="3324" y="1805"/>
                <a:ext cx="439" cy="500"/>
                <a:chOff x="3324" y="1805"/>
                <a:chExt cx="439" cy="500"/>
              </a:xfrm>
            </p:grpSpPr>
            <p:grpSp>
              <p:nvGrpSpPr>
                <p:cNvPr id="31" name="Group 17"/>
                <p:cNvGrpSpPr>
                  <a:grpSpLocks/>
                </p:cNvGrpSpPr>
                <p:nvPr/>
              </p:nvGrpSpPr>
              <p:grpSpPr bwMode="auto">
                <a:xfrm>
                  <a:off x="3353" y="1883"/>
                  <a:ext cx="319" cy="422"/>
                  <a:chOff x="3353" y="1883"/>
                  <a:chExt cx="319" cy="422"/>
                </a:xfrm>
              </p:grpSpPr>
              <p:grpSp>
                <p:nvGrpSpPr>
                  <p:cNvPr id="55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3353" y="1883"/>
                    <a:ext cx="319" cy="422"/>
                    <a:chOff x="3353" y="1883"/>
                    <a:chExt cx="319" cy="422"/>
                  </a:xfrm>
                </p:grpSpPr>
                <p:sp>
                  <p:nvSpPr>
                    <p:cNvPr id="57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3417" y="2235"/>
                      <a:ext cx="168" cy="69"/>
                    </a:xfrm>
                    <a:custGeom>
                      <a:avLst/>
                      <a:gdLst>
                        <a:gd name="T0" fmla="*/ 0 w 168"/>
                        <a:gd name="T1" fmla="*/ 0 h 69"/>
                        <a:gd name="T2" fmla="*/ 3 w 168"/>
                        <a:gd name="T3" fmla="*/ 11 h 69"/>
                        <a:gd name="T4" fmla="*/ 8 w 168"/>
                        <a:gd name="T5" fmla="*/ 20 h 69"/>
                        <a:gd name="T6" fmla="*/ 13 w 168"/>
                        <a:gd name="T7" fmla="*/ 28 h 69"/>
                        <a:gd name="T8" fmla="*/ 23 w 168"/>
                        <a:gd name="T9" fmla="*/ 38 h 69"/>
                        <a:gd name="T10" fmla="*/ 33 w 168"/>
                        <a:gd name="T11" fmla="*/ 45 h 69"/>
                        <a:gd name="T12" fmla="*/ 44 w 168"/>
                        <a:gd name="T13" fmla="*/ 53 h 69"/>
                        <a:gd name="T14" fmla="*/ 57 w 168"/>
                        <a:gd name="T15" fmla="*/ 60 h 69"/>
                        <a:gd name="T16" fmla="*/ 69 w 168"/>
                        <a:gd name="T17" fmla="*/ 63 h 69"/>
                        <a:gd name="T18" fmla="*/ 87 w 168"/>
                        <a:gd name="T19" fmla="*/ 67 h 69"/>
                        <a:gd name="T20" fmla="*/ 101 w 168"/>
                        <a:gd name="T21" fmla="*/ 68 h 69"/>
                        <a:gd name="T22" fmla="*/ 123 w 168"/>
                        <a:gd name="T23" fmla="*/ 67 h 69"/>
                        <a:gd name="T24" fmla="*/ 135 w 168"/>
                        <a:gd name="T25" fmla="*/ 64 h 69"/>
                        <a:gd name="T26" fmla="*/ 145 w 168"/>
                        <a:gd name="T27" fmla="*/ 60 h 69"/>
                        <a:gd name="T28" fmla="*/ 155 w 168"/>
                        <a:gd name="T29" fmla="*/ 53 h 69"/>
                        <a:gd name="T30" fmla="*/ 167 w 168"/>
                        <a:gd name="T31" fmla="*/ 41 h 69"/>
                        <a:gd name="T32" fmla="*/ 0 w 168"/>
                        <a:gd name="T33" fmla="*/ 0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168" h="69">
                          <a:moveTo>
                            <a:pt x="0" y="0"/>
                          </a:moveTo>
                          <a:lnTo>
                            <a:pt x="3" y="11"/>
                          </a:lnTo>
                          <a:lnTo>
                            <a:pt x="8" y="20"/>
                          </a:lnTo>
                          <a:lnTo>
                            <a:pt x="13" y="28"/>
                          </a:lnTo>
                          <a:lnTo>
                            <a:pt x="23" y="38"/>
                          </a:lnTo>
                          <a:lnTo>
                            <a:pt x="33" y="45"/>
                          </a:lnTo>
                          <a:lnTo>
                            <a:pt x="44" y="53"/>
                          </a:lnTo>
                          <a:lnTo>
                            <a:pt x="57" y="60"/>
                          </a:lnTo>
                          <a:lnTo>
                            <a:pt x="69" y="63"/>
                          </a:lnTo>
                          <a:lnTo>
                            <a:pt x="87" y="67"/>
                          </a:lnTo>
                          <a:lnTo>
                            <a:pt x="101" y="68"/>
                          </a:lnTo>
                          <a:lnTo>
                            <a:pt x="123" y="67"/>
                          </a:lnTo>
                          <a:lnTo>
                            <a:pt x="135" y="64"/>
                          </a:lnTo>
                          <a:lnTo>
                            <a:pt x="145" y="60"/>
                          </a:lnTo>
                          <a:lnTo>
                            <a:pt x="155" y="53"/>
                          </a:lnTo>
                          <a:lnTo>
                            <a:pt x="167" y="4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7F3F00"/>
                    </a:solidFill>
                    <a:ln w="12700" cap="rnd" cmpd="sng">
                      <a:solidFill>
                        <a:srgbClr val="7F3F00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solidFill>
                          <a:schemeClr val="tx1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58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3353" y="1883"/>
                      <a:ext cx="319" cy="421"/>
                    </a:xfrm>
                    <a:custGeom>
                      <a:avLst/>
                      <a:gdLst>
                        <a:gd name="T0" fmla="*/ 236 w 319"/>
                        <a:gd name="T1" fmla="*/ 385 h 421"/>
                        <a:gd name="T2" fmla="*/ 244 w 319"/>
                        <a:gd name="T3" fmla="*/ 373 h 421"/>
                        <a:gd name="T4" fmla="*/ 252 w 319"/>
                        <a:gd name="T5" fmla="*/ 360 h 421"/>
                        <a:gd name="T6" fmla="*/ 268 w 319"/>
                        <a:gd name="T7" fmla="*/ 324 h 421"/>
                        <a:gd name="T8" fmla="*/ 291 w 319"/>
                        <a:gd name="T9" fmla="*/ 269 h 421"/>
                        <a:gd name="T10" fmla="*/ 303 w 319"/>
                        <a:gd name="T11" fmla="*/ 225 h 421"/>
                        <a:gd name="T12" fmla="*/ 310 w 319"/>
                        <a:gd name="T13" fmla="*/ 185 h 421"/>
                        <a:gd name="T14" fmla="*/ 318 w 319"/>
                        <a:gd name="T15" fmla="*/ 128 h 421"/>
                        <a:gd name="T16" fmla="*/ 316 w 319"/>
                        <a:gd name="T17" fmla="*/ 78 h 421"/>
                        <a:gd name="T18" fmla="*/ 305 w 319"/>
                        <a:gd name="T19" fmla="*/ 50 h 421"/>
                        <a:gd name="T20" fmla="*/ 282 w 319"/>
                        <a:gd name="T21" fmla="*/ 28 h 421"/>
                        <a:gd name="T22" fmla="*/ 248 w 319"/>
                        <a:gd name="T23" fmla="*/ 10 h 421"/>
                        <a:gd name="T24" fmla="*/ 214 w 319"/>
                        <a:gd name="T25" fmla="*/ 2 h 421"/>
                        <a:gd name="T26" fmla="*/ 181 w 319"/>
                        <a:gd name="T27" fmla="*/ 0 h 421"/>
                        <a:gd name="T28" fmla="*/ 149 w 319"/>
                        <a:gd name="T29" fmla="*/ 3 h 421"/>
                        <a:gd name="T30" fmla="*/ 117 w 319"/>
                        <a:gd name="T31" fmla="*/ 8 h 421"/>
                        <a:gd name="T32" fmla="*/ 95 w 319"/>
                        <a:gd name="T33" fmla="*/ 16 h 421"/>
                        <a:gd name="T34" fmla="*/ 73 w 319"/>
                        <a:gd name="T35" fmla="*/ 31 h 421"/>
                        <a:gd name="T36" fmla="*/ 56 w 319"/>
                        <a:gd name="T37" fmla="*/ 51 h 421"/>
                        <a:gd name="T38" fmla="*/ 40 w 319"/>
                        <a:gd name="T39" fmla="*/ 79 h 421"/>
                        <a:gd name="T40" fmla="*/ 31 w 319"/>
                        <a:gd name="T41" fmla="*/ 104 h 421"/>
                        <a:gd name="T42" fmla="*/ 23 w 319"/>
                        <a:gd name="T43" fmla="*/ 132 h 421"/>
                        <a:gd name="T44" fmla="*/ 21 w 319"/>
                        <a:gd name="T45" fmla="*/ 164 h 421"/>
                        <a:gd name="T46" fmla="*/ 19 w 319"/>
                        <a:gd name="T47" fmla="*/ 184 h 421"/>
                        <a:gd name="T48" fmla="*/ 20 w 319"/>
                        <a:gd name="T49" fmla="*/ 198 h 421"/>
                        <a:gd name="T50" fmla="*/ 9 w 319"/>
                        <a:gd name="T51" fmla="*/ 200 h 421"/>
                        <a:gd name="T52" fmla="*/ 2 w 319"/>
                        <a:gd name="T53" fmla="*/ 207 h 421"/>
                        <a:gd name="T54" fmla="*/ 0 w 319"/>
                        <a:gd name="T55" fmla="*/ 215 h 421"/>
                        <a:gd name="T56" fmla="*/ 7 w 319"/>
                        <a:gd name="T57" fmla="*/ 234 h 421"/>
                        <a:gd name="T58" fmla="*/ 15 w 319"/>
                        <a:gd name="T59" fmla="*/ 242 h 421"/>
                        <a:gd name="T60" fmla="*/ 23 w 319"/>
                        <a:gd name="T61" fmla="*/ 254 h 421"/>
                        <a:gd name="T62" fmla="*/ 34 w 319"/>
                        <a:gd name="T63" fmla="*/ 263 h 421"/>
                        <a:gd name="T64" fmla="*/ 48 w 319"/>
                        <a:gd name="T65" fmla="*/ 263 h 421"/>
                        <a:gd name="T66" fmla="*/ 45 w 319"/>
                        <a:gd name="T67" fmla="*/ 285 h 421"/>
                        <a:gd name="T68" fmla="*/ 50 w 319"/>
                        <a:gd name="T69" fmla="*/ 310 h 421"/>
                        <a:gd name="T70" fmla="*/ 57 w 319"/>
                        <a:gd name="T71" fmla="*/ 333 h 421"/>
                        <a:gd name="T72" fmla="*/ 62 w 319"/>
                        <a:gd name="T73" fmla="*/ 351 h 421"/>
                        <a:gd name="T74" fmla="*/ 68 w 319"/>
                        <a:gd name="T75" fmla="*/ 364 h 421"/>
                        <a:gd name="T76" fmla="*/ 74 w 319"/>
                        <a:gd name="T77" fmla="*/ 373 h 421"/>
                        <a:gd name="T78" fmla="*/ 82 w 319"/>
                        <a:gd name="T79" fmla="*/ 383 h 421"/>
                        <a:gd name="T80" fmla="*/ 91 w 319"/>
                        <a:gd name="T81" fmla="*/ 393 h 421"/>
                        <a:gd name="T82" fmla="*/ 104 w 319"/>
                        <a:gd name="T83" fmla="*/ 402 h 421"/>
                        <a:gd name="T84" fmla="*/ 114 w 319"/>
                        <a:gd name="T85" fmla="*/ 408 h 421"/>
                        <a:gd name="T86" fmla="*/ 125 w 319"/>
                        <a:gd name="T87" fmla="*/ 413 h 421"/>
                        <a:gd name="T88" fmla="*/ 137 w 319"/>
                        <a:gd name="T89" fmla="*/ 415 h 421"/>
                        <a:gd name="T90" fmla="*/ 148 w 319"/>
                        <a:gd name="T91" fmla="*/ 417 h 421"/>
                        <a:gd name="T92" fmla="*/ 161 w 319"/>
                        <a:gd name="T93" fmla="*/ 419 h 421"/>
                        <a:gd name="T94" fmla="*/ 174 w 319"/>
                        <a:gd name="T95" fmla="*/ 420 h 421"/>
                        <a:gd name="T96" fmla="*/ 190 w 319"/>
                        <a:gd name="T97" fmla="*/ 418 h 421"/>
                        <a:gd name="T98" fmla="*/ 203 w 319"/>
                        <a:gd name="T99" fmla="*/ 414 h 421"/>
                        <a:gd name="T100" fmla="*/ 214 w 319"/>
                        <a:gd name="T101" fmla="*/ 409 h 421"/>
                        <a:gd name="T102" fmla="*/ 226 w 319"/>
                        <a:gd name="T103" fmla="*/ 397 h 421"/>
                        <a:gd name="T104" fmla="*/ 236 w 319"/>
                        <a:gd name="T105" fmla="*/ 385 h 4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</a:cxnLst>
                      <a:rect l="0" t="0" r="r" b="b"/>
                      <a:pathLst>
                        <a:path w="319" h="421">
                          <a:moveTo>
                            <a:pt x="236" y="385"/>
                          </a:moveTo>
                          <a:lnTo>
                            <a:pt x="244" y="373"/>
                          </a:lnTo>
                          <a:lnTo>
                            <a:pt x="252" y="360"/>
                          </a:lnTo>
                          <a:lnTo>
                            <a:pt x="268" y="324"/>
                          </a:lnTo>
                          <a:lnTo>
                            <a:pt x="291" y="269"/>
                          </a:lnTo>
                          <a:lnTo>
                            <a:pt x="303" y="225"/>
                          </a:lnTo>
                          <a:lnTo>
                            <a:pt x="310" y="185"/>
                          </a:lnTo>
                          <a:lnTo>
                            <a:pt x="318" y="128"/>
                          </a:lnTo>
                          <a:lnTo>
                            <a:pt x="316" y="78"/>
                          </a:lnTo>
                          <a:lnTo>
                            <a:pt x="305" y="50"/>
                          </a:lnTo>
                          <a:lnTo>
                            <a:pt x="282" y="28"/>
                          </a:lnTo>
                          <a:lnTo>
                            <a:pt x="248" y="10"/>
                          </a:lnTo>
                          <a:lnTo>
                            <a:pt x="214" y="2"/>
                          </a:lnTo>
                          <a:lnTo>
                            <a:pt x="181" y="0"/>
                          </a:lnTo>
                          <a:lnTo>
                            <a:pt x="149" y="3"/>
                          </a:lnTo>
                          <a:lnTo>
                            <a:pt x="117" y="8"/>
                          </a:lnTo>
                          <a:lnTo>
                            <a:pt x="95" y="16"/>
                          </a:lnTo>
                          <a:lnTo>
                            <a:pt x="73" y="31"/>
                          </a:lnTo>
                          <a:lnTo>
                            <a:pt x="56" y="51"/>
                          </a:lnTo>
                          <a:lnTo>
                            <a:pt x="40" y="79"/>
                          </a:lnTo>
                          <a:lnTo>
                            <a:pt x="31" y="104"/>
                          </a:lnTo>
                          <a:lnTo>
                            <a:pt x="23" y="132"/>
                          </a:lnTo>
                          <a:lnTo>
                            <a:pt x="21" y="164"/>
                          </a:lnTo>
                          <a:lnTo>
                            <a:pt x="19" y="184"/>
                          </a:lnTo>
                          <a:lnTo>
                            <a:pt x="20" y="198"/>
                          </a:lnTo>
                          <a:lnTo>
                            <a:pt x="9" y="200"/>
                          </a:lnTo>
                          <a:lnTo>
                            <a:pt x="2" y="207"/>
                          </a:lnTo>
                          <a:lnTo>
                            <a:pt x="0" y="215"/>
                          </a:lnTo>
                          <a:lnTo>
                            <a:pt x="7" y="234"/>
                          </a:lnTo>
                          <a:lnTo>
                            <a:pt x="15" y="242"/>
                          </a:lnTo>
                          <a:lnTo>
                            <a:pt x="23" y="254"/>
                          </a:lnTo>
                          <a:lnTo>
                            <a:pt x="34" y="263"/>
                          </a:lnTo>
                          <a:lnTo>
                            <a:pt x="48" y="263"/>
                          </a:lnTo>
                          <a:lnTo>
                            <a:pt x="45" y="285"/>
                          </a:lnTo>
                          <a:lnTo>
                            <a:pt x="50" y="310"/>
                          </a:lnTo>
                          <a:lnTo>
                            <a:pt x="57" y="333"/>
                          </a:lnTo>
                          <a:lnTo>
                            <a:pt x="62" y="351"/>
                          </a:lnTo>
                          <a:lnTo>
                            <a:pt x="68" y="364"/>
                          </a:lnTo>
                          <a:lnTo>
                            <a:pt x="74" y="373"/>
                          </a:lnTo>
                          <a:lnTo>
                            <a:pt x="82" y="383"/>
                          </a:lnTo>
                          <a:lnTo>
                            <a:pt x="91" y="393"/>
                          </a:lnTo>
                          <a:lnTo>
                            <a:pt x="104" y="402"/>
                          </a:lnTo>
                          <a:lnTo>
                            <a:pt x="114" y="408"/>
                          </a:lnTo>
                          <a:lnTo>
                            <a:pt x="125" y="413"/>
                          </a:lnTo>
                          <a:lnTo>
                            <a:pt x="137" y="415"/>
                          </a:lnTo>
                          <a:lnTo>
                            <a:pt x="148" y="417"/>
                          </a:lnTo>
                          <a:lnTo>
                            <a:pt x="161" y="419"/>
                          </a:lnTo>
                          <a:lnTo>
                            <a:pt x="174" y="420"/>
                          </a:lnTo>
                          <a:lnTo>
                            <a:pt x="190" y="418"/>
                          </a:lnTo>
                          <a:lnTo>
                            <a:pt x="203" y="414"/>
                          </a:lnTo>
                          <a:lnTo>
                            <a:pt x="214" y="409"/>
                          </a:lnTo>
                          <a:lnTo>
                            <a:pt x="226" y="397"/>
                          </a:lnTo>
                          <a:lnTo>
                            <a:pt x="236" y="385"/>
                          </a:lnTo>
                        </a:path>
                      </a:pathLst>
                    </a:custGeom>
                    <a:solidFill>
                      <a:srgbClr val="FF9F7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solidFill>
                          <a:schemeClr val="tx1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59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3490" y="2153"/>
                      <a:ext cx="155" cy="152"/>
                    </a:xfrm>
                    <a:custGeom>
                      <a:avLst/>
                      <a:gdLst>
                        <a:gd name="T0" fmla="*/ 99 w 155"/>
                        <a:gd name="T1" fmla="*/ 115 h 152"/>
                        <a:gd name="T2" fmla="*/ 107 w 155"/>
                        <a:gd name="T3" fmla="*/ 103 h 152"/>
                        <a:gd name="T4" fmla="*/ 115 w 155"/>
                        <a:gd name="T5" fmla="*/ 90 h 152"/>
                        <a:gd name="T6" fmla="*/ 131 w 155"/>
                        <a:gd name="T7" fmla="*/ 55 h 152"/>
                        <a:gd name="T8" fmla="*/ 154 w 155"/>
                        <a:gd name="T9" fmla="*/ 0 h 152"/>
                        <a:gd name="T10" fmla="*/ 138 w 155"/>
                        <a:gd name="T11" fmla="*/ 23 h 152"/>
                        <a:gd name="T12" fmla="*/ 123 w 155"/>
                        <a:gd name="T13" fmla="*/ 45 h 152"/>
                        <a:gd name="T14" fmla="*/ 115 w 155"/>
                        <a:gd name="T15" fmla="*/ 62 h 152"/>
                        <a:gd name="T16" fmla="*/ 111 w 155"/>
                        <a:gd name="T17" fmla="*/ 75 h 152"/>
                        <a:gd name="T18" fmla="*/ 103 w 155"/>
                        <a:gd name="T19" fmla="*/ 93 h 152"/>
                        <a:gd name="T20" fmla="*/ 95 w 155"/>
                        <a:gd name="T21" fmla="*/ 108 h 152"/>
                        <a:gd name="T22" fmla="*/ 86 w 155"/>
                        <a:gd name="T23" fmla="*/ 117 h 152"/>
                        <a:gd name="T24" fmla="*/ 78 w 155"/>
                        <a:gd name="T25" fmla="*/ 125 h 152"/>
                        <a:gd name="T26" fmla="*/ 68 w 155"/>
                        <a:gd name="T27" fmla="*/ 131 h 152"/>
                        <a:gd name="T28" fmla="*/ 54 w 155"/>
                        <a:gd name="T29" fmla="*/ 126 h 152"/>
                        <a:gd name="T30" fmla="*/ 50 w 155"/>
                        <a:gd name="T31" fmla="*/ 117 h 152"/>
                        <a:gd name="T32" fmla="*/ 39 w 155"/>
                        <a:gd name="T33" fmla="*/ 107 h 152"/>
                        <a:gd name="T34" fmla="*/ 42 w 155"/>
                        <a:gd name="T35" fmla="*/ 125 h 152"/>
                        <a:gd name="T36" fmla="*/ 34 w 155"/>
                        <a:gd name="T37" fmla="*/ 137 h 152"/>
                        <a:gd name="T38" fmla="*/ 25 w 155"/>
                        <a:gd name="T39" fmla="*/ 143 h 152"/>
                        <a:gd name="T40" fmla="*/ 0 w 155"/>
                        <a:gd name="T41" fmla="*/ 146 h 152"/>
                        <a:gd name="T42" fmla="*/ 11 w 155"/>
                        <a:gd name="T43" fmla="*/ 148 h 152"/>
                        <a:gd name="T44" fmla="*/ 24 w 155"/>
                        <a:gd name="T45" fmla="*/ 150 h 152"/>
                        <a:gd name="T46" fmla="*/ 37 w 155"/>
                        <a:gd name="T47" fmla="*/ 151 h 152"/>
                        <a:gd name="T48" fmla="*/ 53 w 155"/>
                        <a:gd name="T49" fmla="*/ 149 h 152"/>
                        <a:gd name="T50" fmla="*/ 66 w 155"/>
                        <a:gd name="T51" fmla="*/ 145 h 152"/>
                        <a:gd name="T52" fmla="*/ 77 w 155"/>
                        <a:gd name="T53" fmla="*/ 139 h 152"/>
                        <a:gd name="T54" fmla="*/ 89 w 155"/>
                        <a:gd name="T55" fmla="*/ 128 h 152"/>
                        <a:gd name="T56" fmla="*/ 99 w 155"/>
                        <a:gd name="T57" fmla="*/ 115 h 1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155" h="152">
                          <a:moveTo>
                            <a:pt x="99" y="115"/>
                          </a:moveTo>
                          <a:lnTo>
                            <a:pt x="107" y="103"/>
                          </a:lnTo>
                          <a:lnTo>
                            <a:pt x="115" y="90"/>
                          </a:lnTo>
                          <a:lnTo>
                            <a:pt x="131" y="55"/>
                          </a:lnTo>
                          <a:lnTo>
                            <a:pt x="154" y="0"/>
                          </a:lnTo>
                          <a:lnTo>
                            <a:pt x="138" y="23"/>
                          </a:lnTo>
                          <a:lnTo>
                            <a:pt x="123" y="45"/>
                          </a:lnTo>
                          <a:lnTo>
                            <a:pt x="115" y="62"/>
                          </a:lnTo>
                          <a:lnTo>
                            <a:pt x="111" y="75"/>
                          </a:lnTo>
                          <a:lnTo>
                            <a:pt x="103" y="93"/>
                          </a:lnTo>
                          <a:lnTo>
                            <a:pt x="95" y="108"/>
                          </a:lnTo>
                          <a:lnTo>
                            <a:pt x="86" y="117"/>
                          </a:lnTo>
                          <a:lnTo>
                            <a:pt x="78" y="125"/>
                          </a:lnTo>
                          <a:lnTo>
                            <a:pt x="68" y="131"/>
                          </a:lnTo>
                          <a:lnTo>
                            <a:pt x="54" y="126"/>
                          </a:lnTo>
                          <a:lnTo>
                            <a:pt x="50" y="117"/>
                          </a:lnTo>
                          <a:lnTo>
                            <a:pt x="39" y="107"/>
                          </a:lnTo>
                          <a:lnTo>
                            <a:pt x="42" y="125"/>
                          </a:lnTo>
                          <a:lnTo>
                            <a:pt x="34" y="137"/>
                          </a:lnTo>
                          <a:lnTo>
                            <a:pt x="25" y="143"/>
                          </a:lnTo>
                          <a:lnTo>
                            <a:pt x="0" y="146"/>
                          </a:lnTo>
                          <a:lnTo>
                            <a:pt x="11" y="148"/>
                          </a:lnTo>
                          <a:lnTo>
                            <a:pt x="24" y="150"/>
                          </a:lnTo>
                          <a:lnTo>
                            <a:pt x="37" y="151"/>
                          </a:lnTo>
                          <a:lnTo>
                            <a:pt x="53" y="149"/>
                          </a:lnTo>
                          <a:lnTo>
                            <a:pt x="66" y="145"/>
                          </a:lnTo>
                          <a:lnTo>
                            <a:pt x="77" y="139"/>
                          </a:lnTo>
                          <a:lnTo>
                            <a:pt x="89" y="128"/>
                          </a:lnTo>
                          <a:lnTo>
                            <a:pt x="99" y="115"/>
                          </a:lnTo>
                        </a:path>
                      </a:pathLst>
                    </a:custGeom>
                    <a:solidFill>
                      <a:srgbClr val="FF7F3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solidFill>
                          <a:schemeClr val="tx1"/>
                        </a:solidFill>
                        <a:cs typeface="+mn-cs"/>
                      </a:endParaRPr>
                    </a:p>
                  </p:txBody>
                </p:sp>
              </p:grpSp>
              <p:sp>
                <p:nvSpPr>
                  <p:cNvPr id="56" name="Freeform 22"/>
                  <p:cNvSpPr>
                    <a:spLocks/>
                  </p:cNvSpPr>
                  <p:nvPr/>
                </p:nvSpPr>
                <p:spPr bwMode="auto">
                  <a:xfrm>
                    <a:off x="3354" y="2092"/>
                    <a:ext cx="68" cy="144"/>
                  </a:xfrm>
                  <a:custGeom>
                    <a:avLst/>
                    <a:gdLst>
                      <a:gd name="T0" fmla="*/ 62 w 68"/>
                      <a:gd name="T1" fmla="*/ 117 h 144"/>
                      <a:gd name="T2" fmla="*/ 58 w 68"/>
                      <a:gd name="T3" fmla="*/ 107 h 144"/>
                      <a:gd name="T4" fmla="*/ 58 w 68"/>
                      <a:gd name="T5" fmla="*/ 96 h 144"/>
                      <a:gd name="T6" fmla="*/ 59 w 68"/>
                      <a:gd name="T7" fmla="*/ 87 h 144"/>
                      <a:gd name="T8" fmla="*/ 62 w 68"/>
                      <a:gd name="T9" fmla="*/ 77 h 144"/>
                      <a:gd name="T10" fmla="*/ 64 w 68"/>
                      <a:gd name="T11" fmla="*/ 66 h 144"/>
                      <a:gd name="T12" fmla="*/ 64 w 68"/>
                      <a:gd name="T13" fmla="*/ 57 h 144"/>
                      <a:gd name="T14" fmla="*/ 64 w 68"/>
                      <a:gd name="T15" fmla="*/ 48 h 144"/>
                      <a:gd name="T16" fmla="*/ 67 w 68"/>
                      <a:gd name="T17" fmla="*/ 37 h 144"/>
                      <a:gd name="T18" fmla="*/ 63 w 68"/>
                      <a:gd name="T19" fmla="*/ 33 h 144"/>
                      <a:gd name="T20" fmla="*/ 57 w 68"/>
                      <a:gd name="T21" fmla="*/ 27 h 144"/>
                      <a:gd name="T22" fmla="*/ 53 w 68"/>
                      <a:gd name="T23" fmla="*/ 19 h 144"/>
                      <a:gd name="T24" fmla="*/ 51 w 68"/>
                      <a:gd name="T25" fmla="*/ 15 h 144"/>
                      <a:gd name="T26" fmla="*/ 49 w 68"/>
                      <a:gd name="T27" fmla="*/ 9 h 144"/>
                      <a:gd name="T28" fmla="*/ 43 w 68"/>
                      <a:gd name="T29" fmla="*/ 3 h 144"/>
                      <a:gd name="T30" fmla="*/ 38 w 68"/>
                      <a:gd name="T31" fmla="*/ 5 h 144"/>
                      <a:gd name="T32" fmla="*/ 2 w 68"/>
                      <a:gd name="T33" fmla="*/ 0 h 144"/>
                      <a:gd name="T34" fmla="*/ 0 w 68"/>
                      <a:gd name="T35" fmla="*/ 8 h 144"/>
                      <a:gd name="T36" fmla="*/ 6 w 68"/>
                      <a:gd name="T37" fmla="*/ 26 h 144"/>
                      <a:gd name="T38" fmla="*/ 15 w 68"/>
                      <a:gd name="T39" fmla="*/ 35 h 144"/>
                      <a:gd name="T40" fmla="*/ 22 w 68"/>
                      <a:gd name="T41" fmla="*/ 47 h 144"/>
                      <a:gd name="T42" fmla="*/ 34 w 68"/>
                      <a:gd name="T43" fmla="*/ 55 h 144"/>
                      <a:gd name="T44" fmla="*/ 48 w 68"/>
                      <a:gd name="T45" fmla="*/ 55 h 144"/>
                      <a:gd name="T46" fmla="*/ 45 w 68"/>
                      <a:gd name="T47" fmla="*/ 78 h 144"/>
                      <a:gd name="T48" fmla="*/ 50 w 68"/>
                      <a:gd name="T49" fmla="*/ 102 h 144"/>
                      <a:gd name="T50" fmla="*/ 57 w 68"/>
                      <a:gd name="T51" fmla="*/ 126 h 144"/>
                      <a:gd name="T52" fmla="*/ 62 w 68"/>
                      <a:gd name="T53" fmla="*/ 143 h 144"/>
                      <a:gd name="T54" fmla="*/ 62 w 68"/>
                      <a:gd name="T55" fmla="*/ 117 h 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68" h="144">
                        <a:moveTo>
                          <a:pt x="62" y="117"/>
                        </a:moveTo>
                        <a:lnTo>
                          <a:pt x="58" y="107"/>
                        </a:lnTo>
                        <a:lnTo>
                          <a:pt x="58" y="96"/>
                        </a:lnTo>
                        <a:lnTo>
                          <a:pt x="59" y="87"/>
                        </a:lnTo>
                        <a:lnTo>
                          <a:pt x="62" y="77"/>
                        </a:lnTo>
                        <a:lnTo>
                          <a:pt x="64" y="66"/>
                        </a:lnTo>
                        <a:lnTo>
                          <a:pt x="64" y="57"/>
                        </a:lnTo>
                        <a:lnTo>
                          <a:pt x="64" y="48"/>
                        </a:lnTo>
                        <a:lnTo>
                          <a:pt x="67" y="37"/>
                        </a:lnTo>
                        <a:lnTo>
                          <a:pt x="63" y="33"/>
                        </a:lnTo>
                        <a:lnTo>
                          <a:pt x="57" y="27"/>
                        </a:lnTo>
                        <a:lnTo>
                          <a:pt x="53" y="19"/>
                        </a:lnTo>
                        <a:lnTo>
                          <a:pt x="51" y="15"/>
                        </a:lnTo>
                        <a:lnTo>
                          <a:pt x="49" y="9"/>
                        </a:lnTo>
                        <a:lnTo>
                          <a:pt x="43" y="3"/>
                        </a:lnTo>
                        <a:lnTo>
                          <a:pt x="38" y="5"/>
                        </a:lnTo>
                        <a:lnTo>
                          <a:pt x="2" y="0"/>
                        </a:lnTo>
                        <a:lnTo>
                          <a:pt x="0" y="8"/>
                        </a:lnTo>
                        <a:lnTo>
                          <a:pt x="6" y="26"/>
                        </a:lnTo>
                        <a:lnTo>
                          <a:pt x="15" y="35"/>
                        </a:lnTo>
                        <a:lnTo>
                          <a:pt x="22" y="47"/>
                        </a:lnTo>
                        <a:lnTo>
                          <a:pt x="34" y="55"/>
                        </a:lnTo>
                        <a:lnTo>
                          <a:pt x="48" y="55"/>
                        </a:lnTo>
                        <a:lnTo>
                          <a:pt x="45" y="78"/>
                        </a:lnTo>
                        <a:lnTo>
                          <a:pt x="50" y="102"/>
                        </a:lnTo>
                        <a:lnTo>
                          <a:pt x="57" y="126"/>
                        </a:lnTo>
                        <a:lnTo>
                          <a:pt x="62" y="143"/>
                        </a:lnTo>
                        <a:lnTo>
                          <a:pt x="62" y="117"/>
                        </a:lnTo>
                      </a:path>
                    </a:pathLst>
                  </a:custGeom>
                  <a:solidFill>
                    <a:srgbClr val="FF7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solidFill>
                        <a:schemeClr val="tx1"/>
                      </a:solidFill>
                      <a:cs typeface="+mn-cs"/>
                    </a:endParaRPr>
                  </a:p>
                </p:txBody>
              </p:sp>
            </p:grpSp>
            <p:grpSp>
              <p:nvGrpSpPr>
                <p:cNvPr id="32" name="Group 23"/>
                <p:cNvGrpSpPr>
                  <a:grpSpLocks/>
                </p:cNvGrpSpPr>
                <p:nvPr/>
              </p:nvGrpSpPr>
              <p:grpSpPr bwMode="auto">
                <a:xfrm>
                  <a:off x="3430" y="2022"/>
                  <a:ext cx="198" cy="222"/>
                  <a:chOff x="3430" y="2022"/>
                  <a:chExt cx="198" cy="222"/>
                </a:xfrm>
              </p:grpSpPr>
              <p:grpSp>
                <p:nvGrpSpPr>
                  <p:cNvPr id="41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3474" y="2198"/>
                    <a:ext cx="81" cy="46"/>
                    <a:chOff x="3474" y="2198"/>
                    <a:chExt cx="81" cy="46"/>
                  </a:xfrm>
                </p:grpSpPr>
                <p:sp>
                  <p:nvSpPr>
                    <p:cNvPr id="52" name="Oval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83" y="2212"/>
                      <a:ext cx="57" cy="19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solidFill>
                          <a:schemeClr val="tx1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53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3474" y="2198"/>
                      <a:ext cx="81" cy="29"/>
                    </a:xfrm>
                    <a:custGeom>
                      <a:avLst/>
                      <a:gdLst>
                        <a:gd name="T0" fmla="*/ 0 w 81"/>
                        <a:gd name="T1" fmla="*/ 16 h 29"/>
                        <a:gd name="T2" fmla="*/ 7 w 81"/>
                        <a:gd name="T3" fmla="*/ 10 h 29"/>
                        <a:gd name="T4" fmla="*/ 12 w 81"/>
                        <a:gd name="T5" fmla="*/ 7 h 29"/>
                        <a:gd name="T6" fmla="*/ 17 w 81"/>
                        <a:gd name="T7" fmla="*/ 4 h 29"/>
                        <a:gd name="T8" fmla="*/ 23 w 81"/>
                        <a:gd name="T9" fmla="*/ 0 h 29"/>
                        <a:gd name="T10" fmla="*/ 30 w 81"/>
                        <a:gd name="T11" fmla="*/ 0 h 29"/>
                        <a:gd name="T12" fmla="*/ 37 w 81"/>
                        <a:gd name="T13" fmla="*/ 1 h 29"/>
                        <a:gd name="T14" fmla="*/ 42 w 81"/>
                        <a:gd name="T15" fmla="*/ 5 h 29"/>
                        <a:gd name="T16" fmla="*/ 47 w 81"/>
                        <a:gd name="T17" fmla="*/ 5 h 29"/>
                        <a:gd name="T18" fmla="*/ 52 w 81"/>
                        <a:gd name="T19" fmla="*/ 5 h 29"/>
                        <a:gd name="T20" fmla="*/ 59 w 81"/>
                        <a:gd name="T21" fmla="*/ 5 h 29"/>
                        <a:gd name="T22" fmla="*/ 66 w 81"/>
                        <a:gd name="T23" fmla="*/ 9 h 29"/>
                        <a:gd name="T24" fmla="*/ 70 w 81"/>
                        <a:gd name="T25" fmla="*/ 14 h 29"/>
                        <a:gd name="T26" fmla="*/ 72 w 81"/>
                        <a:gd name="T27" fmla="*/ 19 h 29"/>
                        <a:gd name="T28" fmla="*/ 76 w 81"/>
                        <a:gd name="T29" fmla="*/ 24 h 29"/>
                        <a:gd name="T30" fmla="*/ 80 w 81"/>
                        <a:gd name="T31" fmla="*/ 28 h 29"/>
                        <a:gd name="T32" fmla="*/ 58 w 81"/>
                        <a:gd name="T33" fmla="*/ 25 h 29"/>
                        <a:gd name="T34" fmla="*/ 50 w 81"/>
                        <a:gd name="T35" fmla="*/ 23 h 29"/>
                        <a:gd name="T36" fmla="*/ 44 w 81"/>
                        <a:gd name="T37" fmla="*/ 21 h 29"/>
                        <a:gd name="T38" fmla="*/ 38 w 81"/>
                        <a:gd name="T39" fmla="*/ 18 h 29"/>
                        <a:gd name="T40" fmla="*/ 33 w 81"/>
                        <a:gd name="T41" fmla="*/ 19 h 29"/>
                        <a:gd name="T42" fmla="*/ 28 w 81"/>
                        <a:gd name="T43" fmla="*/ 18 h 29"/>
                        <a:gd name="T44" fmla="*/ 18 w 81"/>
                        <a:gd name="T45" fmla="*/ 19 h 29"/>
                        <a:gd name="T46" fmla="*/ 11 w 81"/>
                        <a:gd name="T47" fmla="*/ 18 h 29"/>
                        <a:gd name="T48" fmla="*/ 0 w 81"/>
                        <a:gd name="T49" fmla="*/ 16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81" h="29">
                          <a:moveTo>
                            <a:pt x="0" y="16"/>
                          </a:moveTo>
                          <a:lnTo>
                            <a:pt x="7" y="10"/>
                          </a:lnTo>
                          <a:lnTo>
                            <a:pt x="12" y="7"/>
                          </a:lnTo>
                          <a:lnTo>
                            <a:pt x="17" y="4"/>
                          </a:lnTo>
                          <a:lnTo>
                            <a:pt x="23" y="0"/>
                          </a:lnTo>
                          <a:lnTo>
                            <a:pt x="30" y="0"/>
                          </a:lnTo>
                          <a:lnTo>
                            <a:pt x="37" y="1"/>
                          </a:lnTo>
                          <a:lnTo>
                            <a:pt x="42" y="5"/>
                          </a:lnTo>
                          <a:lnTo>
                            <a:pt x="47" y="5"/>
                          </a:lnTo>
                          <a:lnTo>
                            <a:pt x="52" y="5"/>
                          </a:lnTo>
                          <a:lnTo>
                            <a:pt x="59" y="5"/>
                          </a:lnTo>
                          <a:lnTo>
                            <a:pt x="66" y="9"/>
                          </a:lnTo>
                          <a:lnTo>
                            <a:pt x="70" y="14"/>
                          </a:lnTo>
                          <a:lnTo>
                            <a:pt x="72" y="19"/>
                          </a:lnTo>
                          <a:lnTo>
                            <a:pt x="76" y="24"/>
                          </a:lnTo>
                          <a:lnTo>
                            <a:pt x="80" y="28"/>
                          </a:lnTo>
                          <a:lnTo>
                            <a:pt x="58" y="25"/>
                          </a:lnTo>
                          <a:lnTo>
                            <a:pt x="50" y="23"/>
                          </a:lnTo>
                          <a:lnTo>
                            <a:pt x="44" y="21"/>
                          </a:lnTo>
                          <a:lnTo>
                            <a:pt x="38" y="18"/>
                          </a:lnTo>
                          <a:lnTo>
                            <a:pt x="33" y="19"/>
                          </a:lnTo>
                          <a:lnTo>
                            <a:pt x="28" y="18"/>
                          </a:lnTo>
                          <a:lnTo>
                            <a:pt x="18" y="19"/>
                          </a:lnTo>
                          <a:lnTo>
                            <a:pt x="11" y="18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solidFill>
                          <a:schemeClr val="tx1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54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3474" y="2214"/>
                      <a:ext cx="80" cy="30"/>
                    </a:xfrm>
                    <a:custGeom>
                      <a:avLst/>
                      <a:gdLst>
                        <a:gd name="T0" fmla="*/ 0 w 80"/>
                        <a:gd name="T1" fmla="*/ 0 h 30"/>
                        <a:gd name="T2" fmla="*/ 8 w 80"/>
                        <a:gd name="T3" fmla="*/ 1 h 30"/>
                        <a:gd name="T4" fmla="*/ 16 w 80"/>
                        <a:gd name="T5" fmla="*/ 4 h 30"/>
                        <a:gd name="T6" fmla="*/ 21 w 80"/>
                        <a:gd name="T7" fmla="*/ 4 h 30"/>
                        <a:gd name="T8" fmla="*/ 26 w 80"/>
                        <a:gd name="T9" fmla="*/ 5 h 30"/>
                        <a:gd name="T10" fmla="*/ 32 w 80"/>
                        <a:gd name="T11" fmla="*/ 5 h 30"/>
                        <a:gd name="T12" fmla="*/ 37 w 80"/>
                        <a:gd name="T13" fmla="*/ 8 h 30"/>
                        <a:gd name="T14" fmla="*/ 42 w 80"/>
                        <a:gd name="T15" fmla="*/ 8 h 30"/>
                        <a:gd name="T16" fmla="*/ 48 w 80"/>
                        <a:gd name="T17" fmla="*/ 8 h 30"/>
                        <a:gd name="T18" fmla="*/ 56 w 80"/>
                        <a:gd name="T19" fmla="*/ 9 h 30"/>
                        <a:gd name="T20" fmla="*/ 63 w 80"/>
                        <a:gd name="T21" fmla="*/ 9 h 30"/>
                        <a:gd name="T22" fmla="*/ 71 w 80"/>
                        <a:gd name="T23" fmla="*/ 10 h 30"/>
                        <a:gd name="T24" fmla="*/ 79 w 80"/>
                        <a:gd name="T25" fmla="*/ 12 h 30"/>
                        <a:gd name="T26" fmla="*/ 74 w 80"/>
                        <a:gd name="T27" fmla="*/ 17 h 30"/>
                        <a:gd name="T28" fmla="*/ 64 w 80"/>
                        <a:gd name="T29" fmla="*/ 24 h 30"/>
                        <a:gd name="T30" fmla="*/ 56 w 80"/>
                        <a:gd name="T31" fmla="*/ 28 h 30"/>
                        <a:gd name="T32" fmla="*/ 49 w 80"/>
                        <a:gd name="T33" fmla="*/ 29 h 30"/>
                        <a:gd name="T34" fmla="*/ 42 w 80"/>
                        <a:gd name="T35" fmla="*/ 29 h 30"/>
                        <a:gd name="T36" fmla="*/ 35 w 80"/>
                        <a:gd name="T37" fmla="*/ 29 h 30"/>
                        <a:gd name="T38" fmla="*/ 28 w 80"/>
                        <a:gd name="T39" fmla="*/ 26 h 30"/>
                        <a:gd name="T40" fmla="*/ 21 w 80"/>
                        <a:gd name="T41" fmla="*/ 22 h 30"/>
                        <a:gd name="T42" fmla="*/ 15 w 80"/>
                        <a:gd name="T43" fmla="*/ 17 h 30"/>
                        <a:gd name="T44" fmla="*/ 10 w 80"/>
                        <a:gd name="T45" fmla="*/ 11 h 30"/>
                        <a:gd name="T46" fmla="*/ 6 w 80"/>
                        <a:gd name="T47" fmla="*/ 5 h 30"/>
                        <a:gd name="T48" fmla="*/ 0 w 80"/>
                        <a:gd name="T49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80" h="30">
                          <a:moveTo>
                            <a:pt x="0" y="0"/>
                          </a:moveTo>
                          <a:lnTo>
                            <a:pt x="8" y="1"/>
                          </a:lnTo>
                          <a:lnTo>
                            <a:pt x="16" y="4"/>
                          </a:lnTo>
                          <a:lnTo>
                            <a:pt x="21" y="4"/>
                          </a:lnTo>
                          <a:lnTo>
                            <a:pt x="26" y="5"/>
                          </a:lnTo>
                          <a:lnTo>
                            <a:pt x="32" y="5"/>
                          </a:lnTo>
                          <a:lnTo>
                            <a:pt x="37" y="8"/>
                          </a:lnTo>
                          <a:lnTo>
                            <a:pt x="42" y="8"/>
                          </a:lnTo>
                          <a:lnTo>
                            <a:pt x="48" y="8"/>
                          </a:lnTo>
                          <a:lnTo>
                            <a:pt x="56" y="9"/>
                          </a:lnTo>
                          <a:lnTo>
                            <a:pt x="63" y="9"/>
                          </a:lnTo>
                          <a:lnTo>
                            <a:pt x="71" y="10"/>
                          </a:lnTo>
                          <a:lnTo>
                            <a:pt x="79" y="12"/>
                          </a:lnTo>
                          <a:lnTo>
                            <a:pt x="74" y="17"/>
                          </a:lnTo>
                          <a:lnTo>
                            <a:pt x="64" y="24"/>
                          </a:lnTo>
                          <a:lnTo>
                            <a:pt x="56" y="28"/>
                          </a:lnTo>
                          <a:lnTo>
                            <a:pt x="49" y="29"/>
                          </a:lnTo>
                          <a:lnTo>
                            <a:pt x="42" y="29"/>
                          </a:lnTo>
                          <a:lnTo>
                            <a:pt x="35" y="29"/>
                          </a:lnTo>
                          <a:lnTo>
                            <a:pt x="28" y="26"/>
                          </a:lnTo>
                          <a:lnTo>
                            <a:pt x="21" y="22"/>
                          </a:lnTo>
                          <a:lnTo>
                            <a:pt x="15" y="17"/>
                          </a:lnTo>
                          <a:lnTo>
                            <a:pt x="10" y="11"/>
                          </a:lnTo>
                          <a:lnTo>
                            <a:pt x="6" y="5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001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solidFill>
                          <a:schemeClr val="tx1"/>
                        </a:solidFill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42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3430" y="2022"/>
                    <a:ext cx="198" cy="86"/>
                    <a:chOff x="3430" y="2022"/>
                    <a:chExt cx="198" cy="86"/>
                  </a:xfrm>
                </p:grpSpPr>
                <p:grpSp>
                  <p:nvGrpSpPr>
                    <p:cNvPr id="44" name="Group 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30" y="2022"/>
                      <a:ext cx="82" cy="61"/>
                      <a:chOff x="3430" y="2022"/>
                      <a:chExt cx="82" cy="61"/>
                    </a:xfrm>
                  </p:grpSpPr>
                  <p:sp>
                    <p:nvSpPr>
                      <p:cNvPr id="49" name="Freeform 3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37" y="2022"/>
                        <a:ext cx="75" cy="41"/>
                      </a:xfrm>
                      <a:custGeom>
                        <a:avLst/>
                        <a:gdLst>
                          <a:gd name="T0" fmla="*/ 2 w 75"/>
                          <a:gd name="T1" fmla="*/ 9 h 41"/>
                          <a:gd name="T2" fmla="*/ 19 w 75"/>
                          <a:gd name="T3" fmla="*/ 1 h 41"/>
                          <a:gd name="T4" fmla="*/ 28 w 75"/>
                          <a:gd name="T5" fmla="*/ 0 h 41"/>
                          <a:gd name="T6" fmla="*/ 34 w 75"/>
                          <a:gd name="T7" fmla="*/ 0 h 41"/>
                          <a:gd name="T8" fmla="*/ 46 w 75"/>
                          <a:gd name="T9" fmla="*/ 2 h 41"/>
                          <a:gd name="T10" fmla="*/ 55 w 75"/>
                          <a:gd name="T11" fmla="*/ 7 h 41"/>
                          <a:gd name="T12" fmla="*/ 62 w 75"/>
                          <a:gd name="T13" fmla="*/ 13 h 41"/>
                          <a:gd name="T14" fmla="*/ 68 w 75"/>
                          <a:gd name="T15" fmla="*/ 22 h 41"/>
                          <a:gd name="T16" fmla="*/ 72 w 75"/>
                          <a:gd name="T17" fmla="*/ 30 h 41"/>
                          <a:gd name="T18" fmla="*/ 74 w 75"/>
                          <a:gd name="T19" fmla="*/ 40 h 41"/>
                          <a:gd name="T20" fmla="*/ 62 w 75"/>
                          <a:gd name="T21" fmla="*/ 30 h 41"/>
                          <a:gd name="T22" fmla="*/ 53 w 75"/>
                          <a:gd name="T23" fmla="*/ 21 h 41"/>
                          <a:gd name="T24" fmla="*/ 46 w 75"/>
                          <a:gd name="T25" fmla="*/ 13 h 41"/>
                          <a:gd name="T26" fmla="*/ 37 w 75"/>
                          <a:gd name="T27" fmla="*/ 7 h 41"/>
                          <a:gd name="T28" fmla="*/ 25 w 75"/>
                          <a:gd name="T29" fmla="*/ 5 h 41"/>
                          <a:gd name="T30" fmla="*/ 17 w 75"/>
                          <a:gd name="T31" fmla="*/ 6 h 41"/>
                          <a:gd name="T32" fmla="*/ 0 w 75"/>
                          <a:gd name="T33" fmla="*/ 13 h 41"/>
                          <a:gd name="T34" fmla="*/ 2 w 75"/>
                          <a:gd name="T35" fmla="*/ 9 h 4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75" h="41">
                            <a:moveTo>
                              <a:pt x="2" y="9"/>
                            </a:moveTo>
                            <a:lnTo>
                              <a:pt x="19" y="1"/>
                            </a:lnTo>
                            <a:lnTo>
                              <a:pt x="28" y="0"/>
                            </a:lnTo>
                            <a:lnTo>
                              <a:pt x="34" y="0"/>
                            </a:lnTo>
                            <a:lnTo>
                              <a:pt x="46" y="2"/>
                            </a:lnTo>
                            <a:lnTo>
                              <a:pt x="55" y="7"/>
                            </a:lnTo>
                            <a:lnTo>
                              <a:pt x="62" y="13"/>
                            </a:lnTo>
                            <a:lnTo>
                              <a:pt x="68" y="22"/>
                            </a:lnTo>
                            <a:lnTo>
                              <a:pt x="72" y="30"/>
                            </a:lnTo>
                            <a:lnTo>
                              <a:pt x="74" y="40"/>
                            </a:lnTo>
                            <a:lnTo>
                              <a:pt x="62" y="30"/>
                            </a:lnTo>
                            <a:lnTo>
                              <a:pt x="53" y="21"/>
                            </a:lnTo>
                            <a:lnTo>
                              <a:pt x="46" y="13"/>
                            </a:lnTo>
                            <a:lnTo>
                              <a:pt x="37" y="7"/>
                            </a:lnTo>
                            <a:lnTo>
                              <a:pt x="25" y="5"/>
                            </a:lnTo>
                            <a:lnTo>
                              <a:pt x="17" y="6"/>
                            </a:lnTo>
                            <a:lnTo>
                              <a:pt x="0" y="13"/>
                            </a:lnTo>
                            <a:lnTo>
                              <a:pt x="2" y="9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chemeClr val="tx1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50" name="Freeform 3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30" y="2047"/>
                        <a:ext cx="74" cy="30"/>
                      </a:xfrm>
                      <a:custGeom>
                        <a:avLst/>
                        <a:gdLst>
                          <a:gd name="T0" fmla="*/ 0 w 74"/>
                          <a:gd name="T1" fmla="*/ 9 h 30"/>
                          <a:gd name="T2" fmla="*/ 11 w 74"/>
                          <a:gd name="T3" fmla="*/ 9 h 30"/>
                          <a:gd name="T4" fmla="*/ 17 w 74"/>
                          <a:gd name="T5" fmla="*/ 5 h 30"/>
                          <a:gd name="T6" fmla="*/ 24 w 74"/>
                          <a:gd name="T7" fmla="*/ 2 h 30"/>
                          <a:gd name="T8" fmla="*/ 33 w 74"/>
                          <a:gd name="T9" fmla="*/ 0 h 30"/>
                          <a:gd name="T10" fmla="*/ 41 w 74"/>
                          <a:gd name="T11" fmla="*/ 1 h 30"/>
                          <a:gd name="T12" fmla="*/ 50 w 74"/>
                          <a:gd name="T13" fmla="*/ 3 h 30"/>
                          <a:gd name="T14" fmla="*/ 55 w 74"/>
                          <a:gd name="T15" fmla="*/ 6 h 30"/>
                          <a:gd name="T16" fmla="*/ 63 w 74"/>
                          <a:gd name="T17" fmla="*/ 12 h 30"/>
                          <a:gd name="T18" fmla="*/ 68 w 74"/>
                          <a:gd name="T19" fmla="*/ 18 h 30"/>
                          <a:gd name="T20" fmla="*/ 73 w 74"/>
                          <a:gd name="T21" fmla="*/ 25 h 30"/>
                          <a:gd name="T22" fmla="*/ 71 w 74"/>
                          <a:gd name="T23" fmla="*/ 29 h 30"/>
                          <a:gd name="T24" fmla="*/ 65 w 74"/>
                          <a:gd name="T25" fmla="*/ 29 h 30"/>
                          <a:gd name="T26" fmla="*/ 58 w 74"/>
                          <a:gd name="T27" fmla="*/ 19 h 30"/>
                          <a:gd name="T28" fmla="*/ 53 w 74"/>
                          <a:gd name="T29" fmla="*/ 16 h 30"/>
                          <a:gd name="T30" fmla="*/ 49 w 74"/>
                          <a:gd name="T31" fmla="*/ 21 h 30"/>
                          <a:gd name="T32" fmla="*/ 44 w 74"/>
                          <a:gd name="T33" fmla="*/ 23 h 30"/>
                          <a:gd name="T34" fmla="*/ 39 w 74"/>
                          <a:gd name="T35" fmla="*/ 23 h 30"/>
                          <a:gd name="T36" fmla="*/ 33 w 74"/>
                          <a:gd name="T37" fmla="*/ 21 h 30"/>
                          <a:gd name="T38" fmla="*/ 30 w 74"/>
                          <a:gd name="T39" fmla="*/ 18 h 30"/>
                          <a:gd name="T40" fmla="*/ 28 w 74"/>
                          <a:gd name="T41" fmla="*/ 13 h 30"/>
                          <a:gd name="T42" fmla="*/ 21 w 74"/>
                          <a:gd name="T43" fmla="*/ 16 h 30"/>
                          <a:gd name="T44" fmla="*/ 12 w 74"/>
                          <a:gd name="T45" fmla="*/ 15 h 30"/>
                          <a:gd name="T46" fmla="*/ 6 w 74"/>
                          <a:gd name="T47" fmla="*/ 15 h 30"/>
                          <a:gd name="T48" fmla="*/ 0 w 74"/>
                          <a:gd name="T49" fmla="*/ 9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</a:cxnLst>
                        <a:rect l="0" t="0" r="r" b="b"/>
                        <a:pathLst>
                          <a:path w="74" h="30">
                            <a:moveTo>
                              <a:pt x="0" y="9"/>
                            </a:moveTo>
                            <a:lnTo>
                              <a:pt x="11" y="9"/>
                            </a:lnTo>
                            <a:lnTo>
                              <a:pt x="17" y="5"/>
                            </a:lnTo>
                            <a:lnTo>
                              <a:pt x="24" y="2"/>
                            </a:lnTo>
                            <a:lnTo>
                              <a:pt x="33" y="0"/>
                            </a:lnTo>
                            <a:lnTo>
                              <a:pt x="41" y="1"/>
                            </a:lnTo>
                            <a:lnTo>
                              <a:pt x="50" y="3"/>
                            </a:lnTo>
                            <a:lnTo>
                              <a:pt x="55" y="6"/>
                            </a:lnTo>
                            <a:lnTo>
                              <a:pt x="63" y="12"/>
                            </a:lnTo>
                            <a:lnTo>
                              <a:pt x="68" y="18"/>
                            </a:lnTo>
                            <a:lnTo>
                              <a:pt x="73" y="25"/>
                            </a:lnTo>
                            <a:lnTo>
                              <a:pt x="71" y="29"/>
                            </a:lnTo>
                            <a:lnTo>
                              <a:pt x="65" y="29"/>
                            </a:lnTo>
                            <a:lnTo>
                              <a:pt x="58" y="19"/>
                            </a:lnTo>
                            <a:lnTo>
                              <a:pt x="53" y="16"/>
                            </a:lnTo>
                            <a:lnTo>
                              <a:pt x="49" y="21"/>
                            </a:lnTo>
                            <a:lnTo>
                              <a:pt x="44" y="23"/>
                            </a:lnTo>
                            <a:lnTo>
                              <a:pt x="39" y="23"/>
                            </a:lnTo>
                            <a:lnTo>
                              <a:pt x="33" y="21"/>
                            </a:lnTo>
                            <a:lnTo>
                              <a:pt x="30" y="18"/>
                            </a:lnTo>
                            <a:lnTo>
                              <a:pt x="28" y="13"/>
                            </a:lnTo>
                            <a:lnTo>
                              <a:pt x="21" y="16"/>
                            </a:lnTo>
                            <a:lnTo>
                              <a:pt x="12" y="15"/>
                            </a:lnTo>
                            <a:lnTo>
                              <a:pt x="6" y="15"/>
                            </a:lnTo>
                            <a:lnTo>
                              <a:pt x="0" y="9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chemeClr val="tx1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51" name="Freeform 3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45" y="2066"/>
                        <a:ext cx="34" cy="17"/>
                      </a:xfrm>
                      <a:custGeom>
                        <a:avLst/>
                        <a:gdLst>
                          <a:gd name="T0" fmla="*/ 0 w 34"/>
                          <a:gd name="T1" fmla="*/ 0 h 17"/>
                          <a:gd name="T2" fmla="*/ 6 w 34"/>
                          <a:gd name="T3" fmla="*/ 2 h 17"/>
                          <a:gd name="T4" fmla="*/ 10 w 34"/>
                          <a:gd name="T5" fmla="*/ 6 h 17"/>
                          <a:gd name="T6" fmla="*/ 16 w 34"/>
                          <a:gd name="T7" fmla="*/ 10 h 17"/>
                          <a:gd name="T8" fmla="*/ 21 w 34"/>
                          <a:gd name="T9" fmla="*/ 13 h 17"/>
                          <a:gd name="T10" fmla="*/ 27 w 34"/>
                          <a:gd name="T11" fmla="*/ 13 h 17"/>
                          <a:gd name="T12" fmla="*/ 33 w 34"/>
                          <a:gd name="T13" fmla="*/ 10 h 17"/>
                          <a:gd name="T14" fmla="*/ 26 w 34"/>
                          <a:gd name="T15" fmla="*/ 13 h 17"/>
                          <a:gd name="T16" fmla="*/ 22 w 34"/>
                          <a:gd name="T17" fmla="*/ 16 h 17"/>
                          <a:gd name="T18" fmla="*/ 17 w 34"/>
                          <a:gd name="T19" fmla="*/ 14 h 17"/>
                          <a:gd name="T20" fmla="*/ 8 w 34"/>
                          <a:gd name="T21" fmla="*/ 8 h 17"/>
                          <a:gd name="T22" fmla="*/ 0 w 34"/>
                          <a:gd name="T23" fmla="*/ 0 h 1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</a:cxnLst>
                        <a:rect l="0" t="0" r="r" b="b"/>
                        <a:pathLst>
                          <a:path w="34" h="17">
                            <a:moveTo>
                              <a:pt x="0" y="0"/>
                            </a:moveTo>
                            <a:lnTo>
                              <a:pt x="6" y="2"/>
                            </a:lnTo>
                            <a:lnTo>
                              <a:pt x="10" y="6"/>
                            </a:lnTo>
                            <a:lnTo>
                              <a:pt x="16" y="10"/>
                            </a:lnTo>
                            <a:lnTo>
                              <a:pt x="21" y="13"/>
                            </a:lnTo>
                            <a:lnTo>
                              <a:pt x="27" y="13"/>
                            </a:lnTo>
                            <a:lnTo>
                              <a:pt x="33" y="10"/>
                            </a:lnTo>
                            <a:lnTo>
                              <a:pt x="26" y="13"/>
                            </a:lnTo>
                            <a:lnTo>
                              <a:pt x="22" y="16"/>
                            </a:lnTo>
                            <a:lnTo>
                              <a:pt x="17" y="14"/>
                            </a:lnTo>
                            <a:lnTo>
                              <a:pt x="8" y="8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chemeClr val="tx1"/>
                          </a:solidFill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5" name="Group 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50" y="2049"/>
                      <a:ext cx="78" cy="59"/>
                      <a:chOff x="3550" y="2049"/>
                      <a:chExt cx="78" cy="59"/>
                    </a:xfrm>
                  </p:grpSpPr>
                  <p:sp>
                    <p:nvSpPr>
                      <p:cNvPr id="46" name="Freeform 3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50" y="2049"/>
                        <a:ext cx="78" cy="40"/>
                      </a:xfrm>
                      <a:custGeom>
                        <a:avLst/>
                        <a:gdLst>
                          <a:gd name="T0" fmla="*/ 1 w 78"/>
                          <a:gd name="T1" fmla="*/ 39 h 40"/>
                          <a:gd name="T2" fmla="*/ 0 w 78"/>
                          <a:gd name="T3" fmla="*/ 35 h 40"/>
                          <a:gd name="T4" fmla="*/ 4 w 78"/>
                          <a:gd name="T5" fmla="*/ 23 h 40"/>
                          <a:gd name="T6" fmla="*/ 11 w 78"/>
                          <a:gd name="T7" fmla="*/ 13 h 40"/>
                          <a:gd name="T8" fmla="*/ 18 w 78"/>
                          <a:gd name="T9" fmla="*/ 8 h 40"/>
                          <a:gd name="T10" fmla="*/ 27 w 78"/>
                          <a:gd name="T11" fmla="*/ 3 h 40"/>
                          <a:gd name="T12" fmla="*/ 42 w 78"/>
                          <a:gd name="T13" fmla="*/ 0 h 40"/>
                          <a:gd name="T14" fmla="*/ 55 w 78"/>
                          <a:gd name="T15" fmla="*/ 0 h 40"/>
                          <a:gd name="T16" fmla="*/ 66 w 78"/>
                          <a:gd name="T17" fmla="*/ 0 h 40"/>
                          <a:gd name="T18" fmla="*/ 75 w 78"/>
                          <a:gd name="T19" fmla="*/ 6 h 40"/>
                          <a:gd name="T20" fmla="*/ 77 w 78"/>
                          <a:gd name="T21" fmla="*/ 11 h 40"/>
                          <a:gd name="T22" fmla="*/ 72 w 78"/>
                          <a:gd name="T23" fmla="*/ 8 h 40"/>
                          <a:gd name="T24" fmla="*/ 63 w 78"/>
                          <a:gd name="T25" fmla="*/ 6 h 40"/>
                          <a:gd name="T26" fmla="*/ 49 w 78"/>
                          <a:gd name="T27" fmla="*/ 6 h 40"/>
                          <a:gd name="T28" fmla="*/ 39 w 78"/>
                          <a:gd name="T29" fmla="*/ 8 h 40"/>
                          <a:gd name="T30" fmla="*/ 30 w 78"/>
                          <a:gd name="T31" fmla="*/ 12 h 40"/>
                          <a:gd name="T32" fmla="*/ 22 w 78"/>
                          <a:gd name="T33" fmla="*/ 15 h 40"/>
                          <a:gd name="T34" fmla="*/ 16 w 78"/>
                          <a:gd name="T35" fmla="*/ 20 h 40"/>
                          <a:gd name="T36" fmla="*/ 11 w 78"/>
                          <a:gd name="T37" fmla="*/ 27 h 40"/>
                          <a:gd name="T38" fmla="*/ 7 w 78"/>
                          <a:gd name="T39" fmla="*/ 35 h 40"/>
                          <a:gd name="T40" fmla="*/ 1 w 78"/>
                          <a:gd name="T41" fmla="*/ 39 h 4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</a:cxnLst>
                        <a:rect l="0" t="0" r="r" b="b"/>
                        <a:pathLst>
                          <a:path w="78" h="40">
                            <a:moveTo>
                              <a:pt x="1" y="39"/>
                            </a:moveTo>
                            <a:lnTo>
                              <a:pt x="0" y="35"/>
                            </a:lnTo>
                            <a:lnTo>
                              <a:pt x="4" y="23"/>
                            </a:lnTo>
                            <a:lnTo>
                              <a:pt x="11" y="13"/>
                            </a:lnTo>
                            <a:lnTo>
                              <a:pt x="18" y="8"/>
                            </a:lnTo>
                            <a:lnTo>
                              <a:pt x="27" y="3"/>
                            </a:lnTo>
                            <a:lnTo>
                              <a:pt x="42" y="0"/>
                            </a:lnTo>
                            <a:lnTo>
                              <a:pt x="55" y="0"/>
                            </a:lnTo>
                            <a:lnTo>
                              <a:pt x="66" y="0"/>
                            </a:lnTo>
                            <a:lnTo>
                              <a:pt x="75" y="6"/>
                            </a:lnTo>
                            <a:lnTo>
                              <a:pt x="77" y="11"/>
                            </a:lnTo>
                            <a:lnTo>
                              <a:pt x="72" y="8"/>
                            </a:lnTo>
                            <a:lnTo>
                              <a:pt x="63" y="6"/>
                            </a:lnTo>
                            <a:lnTo>
                              <a:pt x="49" y="6"/>
                            </a:lnTo>
                            <a:lnTo>
                              <a:pt x="39" y="8"/>
                            </a:lnTo>
                            <a:lnTo>
                              <a:pt x="30" y="12"/>
                            </a:lnTo>
                            <a:lnTo>
                              <a:pt x="22" y="15"/>
                            </a:lnTo>
                            <a:lnTo>
                              <a:pt x="16" y="20"/>
                            </a:lnTo>
                            <a:lnTo>
                              <a:pt x="11" y="27"/>
                            </a:lnTo>
                            <a:lnTo>
                              <a:pt x="7" y="35"/>
                            </a:lnTo>
                            <a:lnTo>
                              <a:pt x="1" y="39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chemeClr val="tx1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47" name="Freeform 3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66" y="2072"/>
                        <a:ext cx="62" cy="36"/>
                      </a:xfrm>
                      <a:custGeom>
                        <a:avLst/>
                        <a:gdLst>
                          <a:gd name="T0" fmla="*/ 0 w 62"/>
                          <a:gd name="T1" fmla="*/ 17 h 36"/>
                          <a:gd name="T2" fmla="*/ 1 w 62"/>
                          <a:gd name="T3" fmla="*/ 10 h 36"/>
                          <a:gd name="T4" fmla="*/ 10 w 62"/>
                          <a:gd name="T5" fmla="*/ 4 h 36"/>
                          <a:gd name="T6" fmla="*/ 17 w 62"/>
                          <a:gd name="T7" fmla="*/ 2 h 36"/>
                          <a:gd name="T8" fmla="*/ 27 w 62"/>
                          <a:gd name="T9" fmla="*/ 0 h 36"/>
                          <a:gd name="T10" fmla="*/ 37 w 62"/>
                          <a:gd name="T11" fmla="*/ 2 h 36"/>
                          <a:gd name="T12" fmla="*/ 44 w 62"/>
                          <a:gd name="T13" fmla="*/ 4 h 36"/>
                          <a:gd name="T14" fmla="*/ 53 w 62"/>
                          <a:gd name="T15" fmla="*/ 4 h 36"/>
                          <a:gd name="T16" fmla="*/ 49 w 62"/>
                          <a:gd name="T17" fmla="*/ 8 h 36"/>
                          <a:gd name="T18" fmla="*/ 55 w 62"/>
                          <a:gd name="T19" fmla="*/ 14 h 36"/>
                          <a:gd name="T20" fmla="*/ 56 w 62"/>
                          <a:gd name="T21" fmla="*/ 21 h 36"/>
                          <a:gd name="T22" fmla="*/ 59 w 62"/>
                          <a:gd name="T23" fmla="*/ 28 h 36"/>
                          <a:gd name="T24" fmla="*/ 61 w 62"/>
                          <a:gd name="T25" fmla="*/ 29 h 36"/>
                          <a:gd name="T26" fmla="*/ 59 w 62"/>
                          <a:gd name="T27" fmla="*/ 35 h 36"/>
                          <a:gd name="T28" fmla="*/ 51 w 62"/>
                          <a:gd name="T29" fmla="*/ 31 h 36"/>
                          <a:gd name="T30" fmla="*/ 47 w 62"/>
                          <a:gd name="T31" fmla="*/ 25 h 36"/>
                          <a:gd name="T32" fmla="*/ 46 w 62"/>
                          <a:gd name="T33" fmla="*/ 21 h 36"/>
                          <a:gd name="T34" fmla="*/ 40 w 62"/>
                          <a:gd name="T35" fmla="*/ 20 h 36"/>
                          <a:gd name="T36" fmla="*/ 37 w 62"/>
                          <a:gd name="T37" fmla="*/ 22 h 36"/>
                          <a:gd name="T38" fmla="*/ 31 w 62"/>
                          <a:gd name="T39" fmla="*/ 24 h 36"/>
                          <a:gd name="T40" fmla="*/ 23 w 62"/>
                          <a:gd name="T41" fmla="*/ 24 h 36"/>
                          <a:gd name="T42" fmla="*/ 18 w 62"/>
                          <a:gd name="T43" fmla="*/ 21 h 36"/>
                          <a:gd name="T44" fmla="*/ 15 w 62"/>
                          <a:gd name="T45" fmla="*/ 16 h 36"/>
                          <a:gd name="T46" fmla="*/ 14 w 62"/>
                          <a:gd name="T47" fmla="*/ 12 h 36"/>
                          <a:gd name="T48" fmla="*/ 6 w 62"/>
                          <a:gd name="T49" fmla="*/ 14 h 36"/>
                          <a:gd name="T50" fmla="*/ 0 w 62"/>
                          <a:gd name="T51" fmla="*/ 17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</a:cxnLst>
                        <a:rect l="0" t="0" r="r" b="b"/>
                        <a:pathLst>
                          <a:path w="62" h="36">
                            <a:moveTo>
                              <a:pt x="0" y="17"/>
                            </a:moveTo>
                            <a:lnTo>
                              <a:pt x="1" y="10"/>
                            </a:lnTo>
                            <a:lnTo>
                              <a:pt x="10" y="4"/>
                            </a:lnTo>
                            <a:lnTo>
                              <a:pt x="17" y="2"/>
                            </a:lnTo>
                            <a:lnTo>
                              <a:pt x="27" y="0"/>
                            </a:lnTo>
                            <a:lnTo>
                              <a:pt x="37" y="2"/>
                            </a:lnTo>
                            <a:lnTo>
                              <a:pt x="44" y="4"/>
                            </a:lnTo>
                            <a:lnTo>
                              <a:pt x="53" y="4"/>
                            </a:lnTo>
                            <a:lnTo>
                              <a:pt x="49" y="8"/>
                            </a:lnTo>
                            <a:lnTo>
                              <a:pt x="55" y="14"/>
                            </a:lnTo>
                            <a:lnTo>
                              <a:pt x="56" y="21"/>
                            </a:lnTo>
                            <a:lnTo>
                              <a:pt x="59" y="28"/>
                            </a:lnTo>
                            <a:lnTo>
                              <a:pt x="61" y="29"/>
                            </a:lnTo>
                            <a:lnTo>
                              <a:pt x="59" y="35"/>
                            </a:lnTo>
                            <a:lnTo>
                              <a:pt x="51" y="31"/>
                            </a:lnTo>
                            <a:lnTo>
                              <a:pt x="47" y="25"/>
                            </a:lnTo>
                            <a:lnTo>
                              <a:pt x="46" y="21"/>
                            </a:lnTo>
                            <a:lnTo>
                              <a:pt x="40" y="20"/>
                            </a:lnTo>
                            <a:lnTo>
                              <a:pt x="37" y="22"/>
                            </a:lnTo>
                            <a:lnTo>
                              <a:pt x="31" y="24"/>
                            </a:lnTo>
                            <a:lnTo>
                              <a:pt x="23" y="24"/>
                            </a:lnTo>
                            <a:lnTo>
                              <a:pt x="18" y="21"/>
                            </a:lnTo>
                            <a:lnTo>
                              <a:pt x="15" y="16"/>
                            </a:lnTo>
                            <a:lnTo>
                              <a:pt x="14" y="12"/>
                            </a:lnTo>
                            <a:lnTo>
                              <a:pt x="6" y="14"/>
                            </a:lnTo>
                            <a:lnTo>
                              <a:pt x="0" y="17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chemeClr val="tx1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48" name="Freeform 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61" y="2091"/>
                        <a:ext cx="17" cy="17"/>
                      </a:xfrm>
                      <a:custGeom>
                        <a:avLst/>
                        <a:gdLst>
                          <a:gd name="T0" fmla="*/ 16 w 17"/>
                          <a:gd name="T1" fmla="*/ 0 h 17"/>
                          <a:gd name="T2" fmla="*/ 3 w 17"/>
                          <a:gd name="T3" fmla="*/ 7 h 17"/>
                          <a:gd name="T4" fmla="*/ 0 w 17"/>
                          <a:gd name="T5" fmla="*/ 12 h 17"/>
                          <a:gd name="T6" fmla="*/ 9 w 17"/>
                          <a:gd name="T7" fmla="*/ 16 h 17"/>
                          <a:gd name="T8" fmla="*/ 9 w 17"/>
                          <a:gd name="T9" fmla="*/ 3 h 17"/>
                          <a:gd name="T10" fmla="*/ 16 w 17"/>
                          <a:gd name="T11" fmla="*/ 0 h 1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7" h="17">
                            <a:moveTo>
                              <a:pt x="16" y="0"/>
                            </a:moveTo>
                            <a:lnTo>
                              <a:pt x="3" y="7"/>
                            </a:lnTo>
                            <a:lnTo>
                              <a:pt x="0" y="12"/>
                            </a:lnTo>
                            <a:lnTo>
                              <a:pt x="9" y="16"/>
                            </a:lnTo>
                            <a:lnTo>
                              <a:pt x="9" y="3"/>
                            </a:lnTo>
                            <a:lnTo>
                              <a:pt x="16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chemeClr val="tx1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43" name="Freeform 37"/>
                  <p:cNvSpPr>
                    <a:spLocks/>
                  </p:cNvSpPr>
                  <p:nvPr/>
                </p:nvSpPr>
                <p:spPr bwMode="auto">
                  <a:xfrm>
                    <a:off x="3494" y="2133"/>
                    <a:ext cx="60" cy="34"/>
                  </a:xfrm>
                  <a:custGeom>
                    <a:avLst/>
                    <a:gdLst>
                      <a:gd name="T0" fmla="*/ 15 w 60"/>
                      <a:gd name="T1" fmla="*/ 0 h 34"/>
                      <a:gd name="T2" fmla="*/ 9 w 60"/>
                      <a:gd name="T3" fmla="*/ 3 h 34"/>
                      <a:gd name="T4" fmla="*/ 5 w 60"/>
                      <a:gd name="T5" fmla="*/ 5 h 34"/>
                      <a:gd name="T6" fmla="*/ 1 w 60"/>
                      <a:gd name="T7" fmla="*/ 10 h 34"/>
                      <a:gd name="T8" fmla="*/ 0 w 60"/>
                      <a:gd name="T9" fmla="*/ 15 h 34"/>
                      <a:gd name="T10" fmla="*/ 2 w 60"/>
                      <a:gd name="T11" fmla="*/ 21 h 34"/>
                      <a:gd name="T12" fmla="*/ 10 w 60"/>
                      <a:gd name="T13" fmla="*/ 21 h 34"/>
                      <a:gd name="T14" fmla="*/ 17 w 60"/>
                      <a:gd name="T15" fmla="*/ 25 h 34"/>
                      <a:gd name="T16" fmla="*/ 22 w 60"/>
                      <a:gd name="T17" fmla="*/ 29 h 34"/>
                      <a:gd name="T18" fmla="*/ 29 w 60"/>
                      <a:gd name="T19" fmla="*/ 33 h 34"/>
                      <a:gd name="T20" fmla="*/ 38 w 60"/>
                      <a:gd name="T21" fmla="*/ 31 h 34"/>
                      <a:gd name="T22" fmla="*/ 44 w 60"/>
                      <a:gd name="T23" fmla="*/ 28 h 34"/>
                      <a:gd name="T24" fmla="*/ 53 w 60"/>
                      <a:gd name="T25" fmla="*/ 25 h 34"/>
                      <a:gd name="T26" fmla="*/ 59 w 60"/>
                      <a:gd name="T27" fmla="*/ 2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34">
                        <a:moveTo>
                          <a:pt x="15" y="0"/>
                        </a:moveTo>
                        <a:lnTo>
                          <a:pt x="9" y="3"/>
                        </a:lnTo>
                        <a:lnTo>
                          <a:pt x="5" y="5"/>
                        </a:lnTo>
                        <a:lnTo>
                          <a:pt x="1" y="10"/>
                        </a:lnTo>
                        <a:lnTo>
                          <a:pt x="0" y="15"/>
                        </a:lnTo>
                        <a:lnTo>
                          <a:pt x="2" y="21"/>
                        </a:lnTo>
                        <a:lnTo>
                          <a:pt x="10" y="21"/>
                        </a:lnTo>
                        <a:lnTo>
                          <a:pt x="17" y="25"/>
                        </a:lnTo>
                        <a:lnTo>
                          <a:pt x="22" y="29"/>
                        </a:lnTo>
                        <a:lnTo>
                          <a:pt x="29" y="33"/>
                        </a:lnTo>
                        <a:lnTo>
                          <a:pt x="38" y="31"/>
                        </a:lnTo>
                        <a:lnTo>
                          <a:pt x="44" y="28"/>
                        </a:lnTo>
                        <a:lnTo>
                          <a:pt x="53" y="25"/>
                        </a:lnTo>
                        <a:lnTo>
                          <a:pt x="59" y="25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FF7F3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solidFill>
                        <a:schemeClr val="tx1"/>
                      </a:solidFill>
                      <a:cs typeface="+mn-cs"/>
                    </a:endParaRPr>
                  </a:p>
                </p:txBody>
              </p:sp>
            </p:grpSp>
            <p:grpSp>
              <p:nvGrpSpPr>
                <p:cNvPr id="33" name="Group 38"/>
                <p:cNvGrpSpPr>
                  <a:grpSpLocks/>
                </p:cNvGrpSpPr>
                <p:nvPr/>
              </p:nvGrpSpPr>
              <p:grpSpPr bwMode="auto">
                <a:xfrm>
                  <a:off x="3324" y="1805"/>
                  <a:ext cx="439" cy="427"/>
                  <a:chOff x="3324" y="1805"/>
                  <a:chExt cx="439" cy="427"/>
                </a:xfrm>
              </p:grpSpPr>
              <p:sp>
                <p:nvSpPr>
                  <p:cNvPr id="35" name="Freeform 39"/>
                  <p:cNvSpPr>
                    <a:spLocks/>
                  </p:cNvSpPr>
                  <p:nvPr/>
                </p:nvSpPr>
                <p:spPr bwMode="auto">
                  <a:xfrm>
                    <a:off x="3324" y="1805"/>
                    <a:ext cx="439" cy="427"/>
                  </a:xfrm>
                  <a:custGeom>
                    <a:avLst/>
                    <a:gdLst>
                      <a:gd name="T0" fmla="*/ 67 w 439"/>
                      <a:gd name="T1" fmla="*/ 392 h 427"/>
                      <a:gd name="T2" fmla="*/ 54 w 439"/>
                      <a:gd name="T3" fmla="*/ 373 h 427"/>
                      <a:gd name="T4" fmla="*/ 40 w 439"/>
                      <a:gd name="T5" fmla="*/ 349 h 427"/>
                      <a:gd name="T6" fmla="*/ 31 w 439"/>
                      <a:gd name="T7" fmla="*/ 323 h 427"/>
                      <a:gd name="T8" fmla="*/ 23 w 439"/>
                      <a:gd name="T9" fmla="*/ 303 h 427"/>
                      <a:gd name="T10" fmla="*/ 15 w 439"/>
                      <a:gd name="T11" fmla="*/ 231 h 427"/>
                      <a:gd name="T12" fmla="*/ 0 w 439"/>
                      <a:gd name="T13" fmla="*/ 199 h 427"/>
                      <a:gd name="T14" fmla="*/ 3 w 439"/>
                      <a:gd name="T15" fmla="*/ 160 h 427"/>
                      <a:gd name="T16" fmla="*/ 38 w 439"/>
                      <a:gd name="T17" fmla="*/ 124 h 427"/>
                      <a:gd name="T18" fmla="*/ 57 w 439"/>
                      <a:gd name="T19" fmla="*/ 74 h 427"/>
                      <a:gd name="T20" fmla="*/ 79 w 439"/>
                      <a:gd name="T21" fmla="*/ 45 h 427"/>
                      <a:gd name="T22" fmla="*/ 115 w 439"/>
                      <a:gd name="T23" fmla="*/ 33 h 427"/>
                      <a:gd name="T24" fmla="*/ 168 w 439"/>
                      <a:gd name="T25" fmla="*/ 5 h 427"/>
                      <a:gd name="T26" fmla="*/ 203 w 439"/>
                      <a:gd name="T27" fmla="*/ 2 h 427"/>
                      <a:gd name="T28" fmla="*/ 236 w 439"/>
                      <a:gd name="T29" fmla="*/ 5 h 427"/>
                      <a:gd name="T30" fmla="*/ 285 w 439"/>
                      <a:gd name="T31" fmla="*/ 18 h 427"/>
                      <a:gd name="T32" fmla="*/ 330 w 439"/>
                      <a:gd name="T33" fmla="*/ 35 h 427"/>
                      <a:gd name="T34" fmla="*/ 361 w 439"/>
                      <a:gd name="T35" fmla="*/ 70 h 427"/>
                      <a:gd name="T36" fmla="*/ 376 w 439"/>
                      <a:gd name="T37" fmla="*/ 104 h 427"/>
                      <a:gd name="T38" fmla="*/ 395 w 439"/>
                      <a:gd name="T39" fmla="*/ 132 h 427"/>
                      <a:gd name="T40" fmla="*/ 422 w 439"/>
                      <a:gd name="T41" fmla="*/ 181 h 427"/>
                      <a:gd name="T42" fmla="*/ 438 w 439"/>
                      <a:gd name="T43" fmla="*/ 224 h 427"/>
                      <a:gd name="T44" fmla="*/ 428 w 439"/>
                      <a:gd name="T45" fmla="*/ 262 h 427"/>
                      <a:gd name="T46" fmla="*/ 421 w 439"/>
                      <a:gd name="T47" fmla="*/ 299 h 427"/>
                      <a:gd name="T48" fmla="*/ 393 w 439"/>
                      <a:gd name="T49" fmla="*/ 327 h 427"/>
                      <a:gd name="T50" fmla="*/ 347 w 439"/>
                      <a:gd name="T51" fmla="*/ 373 h 427"/>
                      <a:gd name="T52" fmla="*/ 330 w 439"/>
                      <a:gd name="T53" fmla="*/ 404 h 427"/>
                      <a:gd name="T54" fmla="*/ 286 w 439"/>
                      <a:gd name="T55" fmla="*/ 426 h 427"/>
                      <a:gd name="T56" fmla="*/ 321 w 439"/>
                      <a:gd name="T57" fmla="*/ 345 h 427"/>
                      <a:gd name="T58" fmla="*/ 337 w 439"/>
                      <a:gd name="T59" fmla="*/ 275 h 427"/>
                      <a:gd name="T60" fmla="*/ 332 w 439"/>
                      <a:gd name="T61" fmla="*/ 238 h 427"/>
                      <a:gd name="T62" fmla="*/ 330 w 439"/>
                      <a:gd name="T63" fmla="*/ 188 h 427"/>
                      <a:gd name="T64" fmla="*/ 287 w 439"/>
                      <a:gd name="T65" fmla="*/ 198 h 427"/>
                      <a:gd name="T66" fmla="*/ 243 w 439"/>
                      <a:gd name="T67" fmla="*/ 210 h 427"/>
                      <a:gd name="T68" fmla="*/ 180 w 439"/>
                      <a:gd name="T69" fmla="*/ 208 h 427"/>
                      <a:gd name="T70" fmla="*/ 152 w 439"/>
                      <a:gd name="T71" fmla="*/ 197 h 427"/>
                      <a:gd name="T72" fmla="*/ 118 w 439"/>
                      <a:gd name="T73" fmla="*/ 202 h 427"/>
                      <a:gd name="T74" fmla="*/ 108 w 439"/>
                      <a:gd name="T75" fmla="*/ 229 h 427"/>
                      <a:gd name="T76" fmla="*/ 89 w 439"/>
                      <a:gd name="T77" fmla="*/ 245 h 427"/>
                      <a:gd name="T78" fmla="*/ 77 w 439"/>
                      <a:gd name="T79" fmla="*/ 288 h 427"/>
                      <a:gd name="T80" fmla="*/ 64 w 439"/>
                      <a:gd name="T81" fmla="*/ 298 h 427"/>
                      <a:gd name="T82" fmla="*/ 50 w 439"/>
                      <a:gd name="T83" fmla="*/ 302 h 427"/>
                      <a:gd name="T84" fmla="*/ 45 w 439"/>
                      <a:gd name="T85" fmla="*/ 314 h 427"/>
                      <a:gd name="T86" fmla="*/ 52 w 439"/>
                      <a:gd name="T87" fmla="*/ 333 h 427"/>
                      <a:gd name="T88" fmla="*/ 76 w 439"/>
                      <a:gd name="T89" fmla="*/ 341 h 427"/>
                      <a:gd name="T90" fmla="*/ 84 w 439"/>
                      <a:gd name="T91" fmla="*/ 402 h 4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439" h="427">
                        <a:moveTo>
                          <a:pt x="84" y="402"/>
                        </a:moveTo>
                        <a:lnTo>
                          <a:pt x="67" y="392"/>
                        </a:lnTo>
                        <a:lnTo>
                          <a:pt x="57" y="382"/>
                        </a:lnTo>
                        <a:lnTo>
                          <a:pt x="54" y="373"/>
                        </a:lnTo>
                        <a:lnTo>
                          <a:pt x="50" y="354"/>
                        </a:lnTo>
                        <a:lnTo>
                          <a:pt x="40" y="349"/>
                        </a:lnTo>
                        <a:lnTo>
                          <a:pt x="36" y="332"/>
                        </a:lnTo>
                        <a:lnTo>
                          <a:pt x="31" y="323"/>
                        </a:lnTo>
                        <a:lnTo>
                          <a:pt x="27" y="318"/>
                        </a:lnTo>
                        <a:lnTo>
                          <a:pt x="23" y="303"/>
                        </a:lnTo>
                        <a:lnTo>
                          <a:pt x="6" y="276"/>
                        </a:lnTo>
                        <a:lnTo>
                          <a:pt x="15" y="231"/>
                        </a:lnTo>
                        <a:lnTo>
                          <a:pt x="6" y="226"/>
                        </a:lnTo>
                        <a:lnTo>
                          <a:pt x="0" y="199"/>
                        </a:lnTo>
                        <a:lnTo>
                          <a:pt x="1" y="181"/>
                        </a:lnTo>
                        <a:lnTo>
                          <a:pt x="3" y="160"/>
                        </a:lnTo>
                        <a:lnTo>
                          <a:pt x="13" y="137"/>
                        </a:lnTo>
                        <a:lnTo>
                          <a:pt x="38" y="124"/>
                        </a:lnTo>
                        <a:lnTo>
                          <a:pt x="36" y="101"/>
                        </a:lnTo>
                        <a:lnTo>
                          <a:pt x="57" y="74"/>
                        </a:lnTo>
                        <a:lnTo>
                          <a:pt x="68" y="63"/>
                        </a:lnTo>
                        <a:lnTo>
                          <a:pt x="79" y="45"/>
                        </a:lnTo>
                        <a:lnTo>
                          <a:pt x="97" y="33"/>
                        </a:lnTo>
                        <a:lnTo>
                          <a:pt x="115" y="33"/>
                        </a:lnTo>
                        <a:lnTo>
                          <a:pt x="144" y="7"/>
                        </a:lnTo>
                        <a:lnTo>
                          <a:pt x="168" y="5"/>
                        </a:lnTo>
                        <a:lnTo>
                          <a:pt x="186" y="0"/>
                        </a:lnTo>
                        <a:lnTo>
                          <a:pt x="203" y="2"/>
                        </a:lnTo>
                        <a:lnTo>
                          <a:pt x="219" y="5"/>
                        </a:lnTo>
                        <a:lnTo>
                          <a:pt x="236" y="5"/>
                        </a:lnTo>
                        <a:lnTo>
                          <a:pt x="260" y="7"/>
                        </a:lnTo>
                        <a:lnTo>
                          <a:pt x="285" y="18"/>
                        </a:lnTo>
                        <a:lnTo>
                          <a:pt x="299" y="27"/>
                        </a:lnTo>
                        <a:lnTo>
                          <a:pt x="330" y="35"/>
                        </a:lnTo>
                        <a:lnTo>
                          <a:pt x="350" y="55"/>
                        </a:lnTo>
                        <a:lnTo>
                          <a:pt x="361" y="70"/>
                        </a:lnTo>
                        <a:lnTo>
                          <a:pt x="371" y="87"/>
                        </a:lnTo>
                        <a:lnTo>
                          <a:pt x="376" y="104"/>
                        </a:lnTo>
                        <a:lnTo>
                          <a:pt x="385" y="118"/>
                        </a:lnTo>
                        <a:lnTo>
                          <a:pt x="395" y="132"/>
                        </a:lnTo>
                        <a:lnTo>
                          <a:pt x="412" y="149"/>
                        </a:lnTo>
                        <a:lnTo>
                          <a:pt x="422" y="181"/>
                        </a:lnTo>
                        <a:lnTo>
                          <a:pt x="431" y="206"/>
                        </a:lnTo>
                        <a:lnTo>
                          <a:pt x="438" y="224"/>
                        </a:lnTo>
                        <a:lnTo>
                          <a:pt x="436" y="236"/>
                        </a:lnTo>
                        <a:lnTo>
                          <a:pt x="428" y="262"/>
                        </a:lnTo>
                        <a:lnTo>
                          <a:pt x="419" y="276"/>
                        </a:lnTo>
                        <a:lnTo>
                          <a:pt x="421" y="299"/>
                        </a:lnTo>
                        <a:lnTo>
                          <a:pt x="415" y="312"/>
                        </a:lnTo>
                        <a:lnTo>
                          <a:pt x="393" y="327"/>
                        </a:lnTo>
                        <a:lnTo>
                          <a:pt x="386" y="342"/>
                        </a:lnTo>
                        <a:lnTo>
                          <a:pt x="347" y="373"/>
                        </a:lnTo>
                        <a:lnTo>
                          <a:pt x="347" y="387"/>
                        </a:lnTo>
                        <a:lnTo>
                          <a:pt x="330" y="404"/>
                        </a:lnTo>
                        <a:lnTo>
                          <a:pt x="301" y="419"/>
                        </a:lnTo>
                        <a:lnTo>
                          <a:pt x="286" y="426"/>
                        </a:lnTo>
                        <a:lnTo>
                          <a:pt x="304" y="387"/>
                        </a:lnTo>
                        <a:lnTo>
                          <a:pt x="321" y="345"/>
                        </a:lnTo>
                        <a:lnTo>
                          <a:pt x="330" y="311"/>
                        </a:lnTo>
                        <a:lnTo>
                          <a:pt x="337" y="275"/>
                        </a:lnTo>
                        <a:lnTo>
                          <a:pt x="337" y="257"/>
                        </a:lnTo>
                        <a:lnTo>
                          <a:pt x="332" y="238"/>
                        </a:lnTo>
                        <a:lnTo>
                          <a:pt x="334" y="200"/>
                        </a:lnTo>
                        <a:lnTo>
                          <a:pt x="330" y="188"/>
                        </a:lnTo>
                        <a:lnTo>
                          <a:pt x="321" y="180"/>
                        </a:lnTo>
                        <a:lnTo>
                          <a:pt x="287" y="198"/>
                        </a:lnTo>
                        <a:lnTo>
                          <a:pt x="269" y="206"/>
                        </a:lnTo>
                        <a:lnTo>
                          <a:pt x="243" y="210"/>
                        </a:lnTo>
                        <a:lnTo>
                          <a:pt x="207" y="210"/>
                        </a:lnTo>
                        <a:lnTo>
                          <a:pt x="180" y="208"/>
                        </a:lnTo>
                        <a:lnTo>
                          <a:pt x="166" y="204"/>
                        </a:lnTo>
                        <a:lnTo>
                          <a:pt x="152" y="197"/>
                        </a:lnTo>
                        <a:lnTo>
                          <a:pt x="135" y="197"/>
                        </a:lnTo>
                        <a:lnTo>
                          <a:pt x="118" y="202"/>
                        </a:lnTo>
                        <a:lnTo>
                          <a:pt x="111" y="214"/>
                        </a:lnTo>
                        <a:lnTo>
                          <a:pt x="108" y="229"/>
                        </a:lnTo>
                        <a:lnTo>
                          <a:pt x="101" y="243"/>
                        </a:lnTo>
                        <a:lnTo>
                          <a:pt x="89" y="245"/>
                        </a:lnTo>
                        <a:lnTo>
                          <a:pt x="81" y="262"/>
                        </a:lnTo>
                        <a:lnTo>
                          <a:pt x="77" y="288"/>
                        </a:lnTo>
                        <a:lnTo>
                          <a:pt x="72" y="295"/>
                        </a:lnTo>
                        <a:lnTo>
                          <a:pt x="64" y="298"/>
                        </a:lnTo>
                        <a:lnTo>
                          <a:pt x="56" y="299"/>
                        </a:lnTo>
                        <a:lnTo>
                          <a:pt x="50" y="302"/>
                        </a:lnTo>
                        <a:lnTo>
                          <a:pt x="47" y="308"/>
                        </a:lnTo>
                        <a:lnTo>
                          <a:pt x="45" y="314"/>
                        </a:lnTo>
                        <a:lnTo>
                          <a:pt x="47" y="324"/>
                        </a:lnTo>
                        <a:lnTo>
                          <a:pt x="52" y="333"/>
                        </a:lnTo>
                        <a:lnTo>
                          <a:pt x="63" y="341"/>
                        </a:lnTo>
                        <a:lnTo>
                          <a:pt x="76" y="341"/>
                        </a:lnTo>
                        <a:lnTo>
                          <a:pt x="80" y="376"/>
                        </a:lnTo>
                        <a:lnTo>
                          <a:pt x="84" y="402"/>
                        </a:lnTo>
                      </a:path>
                    </a:pathLst>
                  </a:custGeom>
                  <a:solidFill>
                    <a:srgbClr val="7F5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solidFill>
                        <a:schemeClr val="tx1"/>
                      </a:solidFill>
                      <a:cs typeface="+mn-cs"/>
                    </a:endParaRPr>
                  </a:p>
                </p:txBody>
              </p:sp>
              <p:grpSp>
                <p:nvGrpSpPr>
                  <p:cNvPr id="36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3339" y="1821"/>
                    <a:ext cx="411" cy="300"/>
                    <a:chOff x="3339" y="1821"/>
                    <a:chExt cx="411" cy="300"/>
                  </a:xfrm>
                </p:grpSpPr>
                <p:sp>
                  <p:nvSpPr>
                    <p:cNvPr id="37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3339" y="1934"/>
                      <a:ext cx="173" cy="120"/>
                    </a:xfrm>
                    <a:custGeom>
                      <a:avLst/>
                      <a:gdLst>
                        <a:gd name="T0" fmla="*/ 5 w 173"/>
                        <a:gd name="T1" fmla="*/ 119 h 120"/>
                        <a:gd name="T2" fmla="*/ 36 w 173"/>
                        <a:gd name="T3" fmla="*/ 119 h 120"/>
                        <a:gd name="T4" fmla="*/ 86 w 173"/>
                        <a:gd name="T5" fmla="*/ 93 h 120"/>
                        <a:gd name="T6" fmla="*/ 49 w 173"/>
                        <a:gd name="T7" fmla="*/ 89 h 120"/>
                        <a:gd name="T8" fmla="*/ 21 w 173"/>
                        <a:gd name="T9" fmla="*/ 85 h 120"/>
                        <a:gd name="T10" fmla="*/ 9 w 173"/>
                        <a:gd name="T11" fmla="*/ 81 h 120"/>
                        <a:gd name="T12" fmla="*/ 0 w 173"/>
                        <a:gd name="T13" fmla="*/ 66 h 120"/>
                        <a:gd name="T14" fmla="*/ 0 w 173"/>
                        <a:gd name="T15" fmla="*/ 39 h 120"/>
                        <a:gd name="T16" fmla="*/ 21 w 173"/>
                        <a:gd name="T17" fmla="*/ 49 h 120"/>
                        <a:gd name="T18" fmla="*/ 37 w 173"/>
                        <a:gd name="T19" fmla="*/ 56 h 120"/>
                        <a:gd name="T20" fmla="*/ 61 w 173"/>
                        <a:gd name="T21" fmla="*/ 59 h 120"/>
                        <a:gd name="T22" fmla="*/ 78 w 173"/>
                        <a:gd name="T23" fmla="*/ 61 h 120"/>
                        <a:gd name="T24" fmla="*/ 102 w 173"/>
                        <a:gd name="T25" fmla="*/ 71 h 120"/>
                        <a:gd name="T26" fmla="*/ 85 w 173"/>
                        <a:gd name="T27" fmla="*/ 51 h 120"/>
                        <a:gd name="T28" fmla="*/ 71 w 173"/>
                        <a:gd name="T29" fmla="*/ 40 h 120"/>
                        <a:gd name="T30" fmla="*/ 51 w 173"/>
                        <a:gd name="T31" fmla="*/ 30 h 120"/>
                        <a:gd name="T32" fmla="*/ 53 w 173"/>
                        <a:gd name="T33" fmla="*/ 8 h 120"/>
                        <a:gd name="T34" fmla="*/ 51 w 173"/>
                        <a:gd name="T35" fmla="*/ 0 h 120"/>
                        <a:gd name="T36" fmla="*/ 78 w 173"/>
                        <a:gd name="T37" fmla="*/ 1 h 120"/>
                        <a:gd name="T38" fmla="*/ 78 w 173"/>
                        <a:gd name="T39" fmla="*/ 20 h 120"/>
                        <a:gd name="T40" fmla="*/ 82 w 173"/>
                        <a:gd name="T41" fmla="*/ 34 h 120"/>
                        <a:gd name="T42" fmla="*/ 90 w 173"/>
                        <a:gd name="T43" fmla="*/ 44 h 120"/>
                        <a:gd name="T44" fmla="*/ 106 w 173"/>
                        <a:gd name="T45" fmla="*/ 52 h 120"/>
                        <a:gd name="T46" fmla="*/ 131 w 173"/>
                        <a:gd name="T47" fmla="*/ 61 h 120"/>
                        <a:gd name="T48" fmla="*/ 160 w 173"/>
                        <a:gd name="T49" fmla="*/ 71 h 120"/>
                        <a:gd name="T50" fmla="*/ 172 w 173"/>
                        <a:gd name="T51" fmla="*/ 73 h 1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</a:cxnLst>
                      <a:rect l="0" t="0" r="r" b="b"/>
                      <a:pathLst>
                        <a:path w="173" h="120">
                          <a:moveTo>
                            <a:pt x="5" y="119"/>
                          </a:moveTo>
                          <a:lnTo>
                            <a:pt x="36" y="119"/>
                          </a:lnTo>
                          <a:lnTo>
                            <a:pt x="86" y="93"/>
                          </a:lnTo>
                          <a:lnTo>
                            <a:pt x="49" y="89"/>
                          </a:lnTo>
                          <a:lnTo>
                            <a:pt x="21" y="85"/>
                          </a:lnTo>
                          <a:lnTo>
                            <a:pt x="9" y="81"/>
                          </a:lnTo>
                          <a:lnTo>
                            <a:pt x="0" y="66"/>
                          </a:lnTo>
                          <a:lnTo>
                            <a:pt x="0" y="39"/>
                          </a:lnTo>
                          <a:lnTo>
                            <a:pt x="21" y="49"/>
                          </a:lnTo>
                          <a:lnTo>
                            <a:pt x="37" y="56"/>
                          </a:lnTo>
                          <a:lnTo>
                            <a:pt x="61" y="59"/>
                          </a:lnTo>
                          <a:lnTo>
                            <a:pt x="78" y="61"/>
                          </a:lnTo>
                          <a:lnTo>
                            <a:pt x="102" y="71"/>
                          </a:lnTo>
                          <a:lnTo>
                            <a:pt x="85" y="51"/>
                          </a:lnTo>
                          <a:lnTo>
                            <a:pt x="71" y="40"/>
                          </a:lnTo>
                          <a:lnTo>
                            <a:pt x="51" y="30"/>
                          </a:lnTo>
                          <a:lnTo>
                            <a:pt x="53" y="8"/>
                          </a:lnTo>
                          <a:lnTo>
                            <a:pt x="51" y="0"/>
                          </a:lnTo>
                          <a:lnTo>
                            <a:pt x="78" y="1"/>
                          </a:lnTo>
                          <a:lnTo>
                            <a:pt x="78" y="20"/>
                          </a:lnTo>
                          <a:lnTo>
                            <a:pt x="82" y="34"/>
                          </a:lnTo>
                          <a:lnTo>
                            <a:pt x="90" y="44"/>
                          </a:lnTo>
                          <a:lnTo>
                            <a:pt x="106" y="52"/>
                          </a:lnTo>
                          <a:lnTo>
                            <a:pt x="131" y="61"/>
                          </a:lnTo>
                          <a:lnTo>
                            <a:pt x="160" y="71"/>
                          </a:lnTo>
                          <a:lnTo>
                            <a:pt x="172" y="73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5F3F1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solidFill>
                          <a:schemeClr val="tx1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38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3366" y="1880"/>
                      <a:ext cx="334" cy="99"/>
                    </a:xfrm>
                    <a:custGeom>
                      <a:avLst/>
                      <a:gdLst>
                        <a:gd name="T0" fmla="*/ 0 w 334"/>
                        <a:gd name="T1" fmla="*/ 45 h 99"/>
                        <a:gd name="T2" fmla="*/ 23 w 334"/>
                        <a:gd name="T3" fmla="*/ 38 h 99"/>
                        <a:gd name="T4" fmla="*/ 55 w 334"/>
                        <a:gd name="T5" fmla="*/ 40 h 99"/>
                        <a:gd name="T6" fmla="*/ 78 w 334"/>
                        <a:gd name="T7" fmla="*/ 36 h 99"/>
                        <a:gd name="T8" fmla="*/ 70 w 334"/>
                        <a:gd name="T9" fmla="*/ 58 h 99"/>
                        <a:gd name="T10" fmla="*/ 80 w 334"/>
                        <a:gd name="T11" fmla="*/ 74 h 99"/>
                        <a:gd name="T12" fmla="*/ 102 w 334"/>
                        <a:gd name="T13" fmla="*/ 57 h 99"/>
                        <a:gd name="T14" fmla="*/ 123 w 334"/>
                        <a:gd name="T15" fmla="*/ 36 h 99"/>
                        <a:gd name="T16" fmla="*/ 147 w 334"/>
                        <a:gd name="T17" fmla="*/ 21 h 99"/>
                        <a:gd name="T18" fmla="*/ 178 w 334"/>
                        <a:gd name="T19" fmla="*/ 4 h 99"/>
                        <a:gd name="T20" fmla="*/ 188 w 334"/>
                        <a:gd name="T21" fmla="*/ 0 h 99"/>
                        <a:gd name="T22" fmla="*/ 260 w 334"/>
                        <a:gd name="T23" fmla="*/ 19 h 99"/>
                        <a:gd name="T24" fmla="*/ 285 w 334"/>
                        <a:gd name="T25" fmla="*/ 50 h 99"/>
                        <a:gd name="T26" fmla="*/ 292 w 334"/>
                        <a:gd name="T27" fmla="*/ 59 h 99"/>
                        <a:gd name="T28" fmla="*/ 292 w 334"/>
                        <a:gd name="T29" fmla="*/ 96 h 99"/>
                        <a:gd name="T30" fmla="*/ 307 w 334"/>
                        <a:gd name="T31" fmla="*/ 98 h 99"/>
                        <a:gd name="T32" fmla="*/ 328 w 334"/>
                        <a:gd name="T33" fmla="*/ 74 h 99"/>
                        <a:gd name="T34" fmla="*/ 333 w 334"/>
                        <a:gd name="T35" fmla="*/ 54 h 99"/>
                        <a:gd name="T36" fmla="*/ 333 w 334"/>
                        <a:gd name="T37" fmla="*/ 33 h 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334" h="99">
                          <a:moveTo>
                            <a:pt x="0" y="45"/>
                          </a:moveTo>
                          <a:lnTo>
                            <a:pt x="23" y="38"/>
                          </a:lnTo>
                          <a:lnTo>
                            <a:pt x="55" y="40"/>
                          </a:lnTo>
                          <a:lnTo>
                            <a:pt x="78" y="36"/>
                          </a:lnTo>
                          <a:lnTo>
                            <a:pt x="70" y="58"/>
                          </a:lnTo>
                          <a:lnTo>
                            <a:pt x="80" y="74"/>
                          </a:lnTo>
                          <a:lnTo>
                            <a:pt x="102" y="57"/>
                          </a:lnTo>
                          <a:lnTo>
                            <a:pt x="123" y="36"/>
                          </a:lnTo>
                          <a:lnTo>
                            <a:pt x="147" y="21"/>
                          </a:lnTo>
                          <a:lnTo>
                            <a:pt x="178" y="4"/>
                          </a:lnTo>
                          <a:lnTo>
                            <a:pt x="188" y="0"/>
                          </a:lnTo>
                          <a:lnTo>
                            <a:pt x="260" y="19"/>
                          </a:lnTo>
                          <a:lnTo>
                            <a:pt x="285" y="50"/>
                          </a:lnTo>
                          <a:lnTo>
                            <a:pt x="292" y="59"/>
                          </a:lnTo>
                          <a:lnTo>
                            <a:pt x="292" y="96"/>
                          </a:lnTo>
                          <a:lnTo>
                            <a:pt x="307" y="98"/>
                          </a:lnTo>
                          <a:lnTo>
                            <a:pt x="328" y="74"/>
                          </a:lnTo>
                          <a:lnTo>
                            <a:pt x="333" y="54"/>
                          </a:lnTo>
                          <a:lnTo>
                            <a:pt x="333" y="33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5F3F1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solidFill>
                          <a:schemeClr val="tx1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39" name="Freeform 43"/>
                    <p:cNvSpPr>
                      <a:spLocks/>
                    </p:cNvSpPr>
                    <p:nvPr/>
                  </p:nvSpPr>
                  <p:spPr bwMode="auto">
                    <a:xfrm>
                      <a:off x="3385" y="1821"/>
                      <a:ext cx="294" cy="122"/>
                    </a:xfrm>
                    <a:custGeom>
                      <a:avLst/>
                      <a:gdLst>
                        <a:gd name="T0" fmla="*/ 102 w 294"/>
                        <a:gd name="T1" fmla="*/ 82 h 122"/>
                        <a:gd name="T2" fmla="*/ 78 w 294"/>
                        <a:gd name="T3" fmla="*/ 72 h 122"/>
                        <a:gd name="T4" fmla="*/ 40 w 294"/>
                        <a:gd name="T5" fmla="*/ 72 h 122"/>
                        <a:gd name="T6" fmla="*/ 0 w 294"/>
                        <a:gd name="T7" fmla="*/ 78 h 122"/>
                        <a:gd name="T8" fmla="*/ 61 w 294"/>
                        <a:gd name="T9" fmla="*/ 55 h 122"/>
                        <a:gd name="T10" fmla="*/ 111 w 294"/>
                        <a:gd name="T11" fmla="*/ 54 h 122"/>
                        <a:gd name="T12" fmla="*/ 93 w 294"/>
                        <a:gd name="T13" fmla="*/ 42 h 122"/>
                        <a:gd name="T14" fmla="*/ 56 w 294"/>
                        <a:gd name="T15" fmla="*/ 31 h 122"/>
                        <a:gd name="T16" fmla="*/ 104 w 294"/>
                        <a:gd name="T17" fmla="*/ 29 h 122"/>
                        <a:gd name="T18" fmla="*/ 122 w 294"/>
                        <a:gd name="T19" fmla="*/ 39 h 122"/>
                        <a:gd name="T20" fmla="*/ 145 w 294"/>
                        <a:gd name="T21" fmla="*/ 49 h 122"/>
                        <a:gd name="T22" fmla="*/ 160 w 294"/>
                        <a:gd name="T23" fmla="*/ 35 h 122"/>
                        <a:gd name="T24" fmla="*/ 131 w 294"/>
                        <a:gd name="T25" fmla="*/ 5 h 122"/>
                        <a:gd name="T26" fmla="*/ 152 w 294"/>
                        <a:gd name="T27" fmla="*/ 0 h 122"/>
                        <a:gd name="T28" fmla="*/ 169 w 294"/>
                        <a:gd name="T29" fmla="*/ 0 h 122"/>
                        <a:gd name="T30" fmla="*/ 183 w 294"/>
                        <a:gd name="T31" fmla="*/ 39 h 122"/>
                        <a:gd name="T32" fmla="*/ 198 w 294"/>
                        <a:gd name="T33" fmla="*/ 25 h 122"/>
                        <a:gd name="T34" fmla="*/ 203 w 294"/>
                        <a:gd name="T35" fmla="*/ 11 h 122"/>
                        <a:gd name="T36" fmla="*/ 217 w 294"/>
                        <a:gd name="T37" fmla="*/ 27 h 122"/>
                        <a:gd name="T38" fmla="*/ 228 w 294"/>
                        <a:gd name="T39" fmla="*/ 43 h 122"/>
                        <a:gd name="T40" fmla="*/ 232 w 294"/>
                        <a:gd name="T41" fmla="*/ 51 h 122"/>
                        <a:gd name="T42" fmla="*/ 237 w 294"/>
                        <a:gd name="T43" fmla="*/ 61 h 122"/>
                        <a:gd name="T44" fmla="*/ 249 w 294"/>
                        <a:gd name="T45" fmla="*/ 65 h 122"/>
                        <a:gd name="T46" fmla="*/ 253 w 294"/>
                        <a:gd name="T47" fmla="*/ 35 h 122"/>
                        <a:gd name="T48" fmla="*/ 271 w 294"/>
                        <a:gd name="T49" fmla="*/ 41 h 122"/>
                        <a:gd name="T50" fmla="*/ 268 w 294"/>
                        <a:gd name="T51" fmla="*/ 66 h 122"/>
                        <a:gd name="T52" fmla="*/ 265 w 294"/>
                        <a:gd name="T53" fmla="*/ 77 h 122"/>
                        <a:gd name="T54" fmla="*/ 278 w 294"/>
                        <a:gd name="T55" fmla="*/ 92 h 122"/>
                        <a:gd name="T56" fmla="*/ 293 w 294"/>
                        <a:gd name="T57" fmla="*/ 121 h 1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294" h="122">
                          <a:moveTo>
                            <a:pt x="102" y="82"/>
                          </a:moveTo>
                          <a:lnTo>
                            <a:pt x="78" y="72"/>
                          </a:lnTo>
                          <a:lnTo>
                            <a:pt x="40" y="72"/>
                          </a:lnTo>
                          <a:lnTo>
                            <a:pt x="0" y="78"/>
                          </a:lnTo>
                          <a:lnTo>
                            <a:pt x="61" y="55"/>
                          </a:lnTo>
                          <a:lnTo>
                            <a:pt x="111" y="54"/>
                          </a:lnTo>
                          <a:lnTo>
                            <a:pt x="93" y="42"/>
                          </a:lnTo>
                          <a:lnTo>
                            <a:pt x="56" y="31"/>
                          </a:lnTo>
                          <a:lnTo>
                            <a:pt x="104" y="29"/>
                          </a:lnTo>
                          <a:lnTo>
                            <a:pt x="122" y="39"/>
                          </a:lnTo>
                          <a:lnTo>
                            <a:pt x="145" y="49"/>
                          </a:lnTo>
                          <a:lnTo>
                            <a:pt x="160" y="35"/>
                          </a:lnTo>
                          <a:lnTo>
                            <a:pt x="131" y="5"/>
                          </a:lnTo>
                          <a:lnTo>
                            <a:pt x="152" y="0"/>
                          </a:lnTo>
                          <a:lnTo>
                            <a:pt x="169" y="0"/>
                          </a:lnTo>
                          <a:lnTo>
                            <a:pt x="183" y="39"/>
                          </a:lnTo>
                          <a:lnTo>
                            <a:pt x="198" y="25"/>
                          </a:lnTo>
                          <a:lnTo>
                            <a:pt x="203" y="11"/>
                          </a:lnTo>
                          <a:lnTo>
                            <a:pt x="217" y="27"/>
                          </a:lnTo>
                          <a:lnTo>
                            <a:pt x="228" y="43"/>
                          </a:lnTo>
                          <a:lnTo>
                            <a:pt x="232" y="51"/>
                          </a:lnTo>
                          <a:lnTo>
                            <a:pt x="237" y="61"/>
                          </a:lnTo>
                          <a:lnTo>
                            <a:pt x="249" y="65"/>
                          </a:lnTo>
                          <a:lnTo>
                            <a:pt x="253" y="35"/>
                          </a:lnTo>
                          <a:lnTo>
                            <a:pt x="271" y="41"/>
                          </a:lnTo>
                          <a:lnTo>
                            <a:pt x="268" y="66"/>
                          </a:lnTo>
                          <a:lnTo>
                            <a:pt x="265" y="77"/>
                          </a:lnTo>
                          <a:lnTo>
                            <a:pt x="278" y="92"/>
                          </a:lnTo>
                          <a:lnTo>
                            <a:pt x="293" y="121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5F3F1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solidFill>
                          <a:schemeClr val="tx1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40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3667" y="1935"/>
                      <a:ext cx="83" cy="186"/>
                    </a:xfrm>
                    <a:custGeom>
                      <a:avLst/>
                      <a:gdLst>
                        <a:gd name="T0" fmla="*/ 44 w 83"/>
                        <a:gd name="T1" fmla="*/ 0 h 186"/>
                        <a:gd name="T2" fmla="*/ 64 w 83"/>
                        <a:gd name="T3" fmla="*/ 43 h 186"/>
                        <a:gd name="T4" fmla="*/ 73 w 83"/>
                        <a:gd name="T5" fmla="*/ 67 h 186"/>
                        <a:gd name="T6" fmla="*/ 81 w 83"/>
                        <a:gd name="T7" fmla="*/ 89 h 186"/>
                        <a:gd name="T8" fmla="*/ 82 w 83"/>
                        <a:gd name="T9" fmla="*/ 106 h 186"/>
                        <a:gd name="T10" fmla="*/ 77 w 83"/>
                        <a:gd name="T11" fmla="*/ 127 h 186"/>
                        <a:gd name="T12" fmla="*/ 71 w 83"/>
                        <a:gd name="T13" fmla="*/ 137 h 186"/>
                        <a:gd name="T14" fmla="*/ 64 w 83"/>
                        <a:gd name="T15" fmla="*/ 108 h 186"/>
                        <a:gd name="T16" fmla="*/ 56 w 83"/>
                        <a:gd name="T17" fmla="*/ 84 h 186"/>
                        <a:gd name="T18" fmla="*/ 40 w 83"/>
                        <a:gd name="T19" fmla="*/ 55 h 186"/>
                        <a:gd name="T20" fmla="*/ 25 w 83"/>
                        <a:gd name="T21" fmla="*/ 33 h 186"/>
                        <a:gd name="T22" fmla="*/ 16 w 83"/>
                        <a:gd name="T23" fmla="*/ 81 h 186"/>
                        <a:gd name="T24" fmla="*/ 36 w 83"/>
                        <a:gd name="T25" fmla="*/ 109 h 186"/>
                        <a:gd name="T26" fmla="*/ 47 w 83"/>
                        <a:gd name="T27" fmla="*/ 123 h 186"/>
                        <a:gd name="T28" fmla="*/ 53 w 83"/>
                        <a:gd name="T29" fmla="*/ 185 h 186"/>
                        <a:gd name="T30" fmla="*/ 18 w 83"/>
                        <a:gd name="T31" fmla="*/ 170 h 186"/>
                        <a:gd name="T32" fmla="*/ 11 w 83"/>
                        <a:gd name="T33" fmla="*/ 146 h 186"/>
                        <a:gd name="T34" fmla="*/ 0 w 83"/>
                        <a:gd name="T35" fmla="*/ 117 h 1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</a:cxnLst>
                      <a:rect l="0" t="0" r="r" b="b"/>
                      <a:pathLst>
                        <a:path w="83" h="186">
                          <a:moveTo>
                            <a:pt x="44" y="0"/>
                          </a:moveTo>
                          <a:lnTo>
                            <a:pt x="64" y="43"/>
                          </a:lnTo>
                          <a:lnTo>
                            <a:pt x="73" y="67"/>
                          </a:lnTo>
                          <a:lnTo>
                            <a:pt x="81" y="89"/>
                          </a:lnTo>
                          <a:lnTo>
                            <a:pt x="82" y="106"/>
                          </a:lnTo>
                          <a:lnTo>
                            <a:pt x="77" y="127"/>
                          </a:lnTo>
                          <a:lnTo>
                            <a:pt x="71" y="137"/>
                          </a:lnTo>
                          <a:lnTo>
                            <a:pt x="64" y="108"/>
                          </a:lnTo>
                          <a:lnTo>
                            <a:pt x="56" y="84"/>
                          </a:lnTo>
                          <a:lnTo>
                            <a:pt x="40" y="55"/>
                          </a:lnTo>
                          <a:lnTo>
                            <a:pt x="25" y="33"/>
                          </a:lnTo>
                          <a:lnTo>
                            <a:pt x="16" y="81"/>
                          </a:lnTo>
                          <a:lnTo>
                            <a:pt x="36" y="109"/>
                          </a:lnTo>
                          <a:lnTo>
                            <a:pt x="47" y="123"/>
                          </a:lnTo>
                          <a:lnTo>
                            <a:pt x="53" y="185"/>
                          </a:lnTo>
                          <a:lnTo>
                            <a:pt x="18" y="170"/>
                          </a:lnTo>
                          <a:lnTo>
                            <a:pt x="11" y="146"/>
                          </a:lnTo>
                          <a:lnTo>
                            <a:pt x="0" y="117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5F3F1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solidFill>
                          <a:schemeClr val="tx1"/>
                        </a:solidFill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34" name="Oval 45"/>
                <p:cNvSpPr>
                  <a:spLocks noChangeArrowheads="1"/>
                </p:cNvSpPr>
                <p:nvPr/>
              </p:nvSpPr>
              <p:spPr bwMode="auto">
                <a:xfrm>
                  <a:off x="3385" y="2134"/>
                  <a:ext cx="18" cy="20"/>
                </a:xfrm>
                <a:prstGeom prst="ellipse">
                  <a:avLst/>
                </a:prstGeom>
                <a:solidFill>
                  <a:srgbClr val="FF5FBF"/>
                </a:solidFill>
                <a:ln w="12700">
                  <a:solidFill>
                    <a:srgbClr val="FF009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chemeClr val="tx1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3091" y="2216"/>
                <a:ext cx="760" cy="935"/>
                <a:chOff x="3091" y="2216"/>
                <a:chExt cx="760" cy="935"/>
              </a:xfrm>
            </p:grpSpPr>
            <p:sp>
              <p:nvSpPr>
                <p:cNvPr id="18" name="Freeform 47"/>
                <p:cNvSpPr>
                  <a:spLocks/>
                </p:cNvSpPr>
                <p:nvPr/>
              </p:nvSpPr>
              <p:spPr bwMode="auto">
                <a:xfrm>
                  <a:off x="3449" y="2216"/>
                  <a:ext cx="70" cy="293"/>
                </a:xfrm>
                <a:custGeom>
                  <a:avLst/>
                  <a:gdLst>
                    <a:gd name="T0" fmla="*/ 69 w 70"/>
                    <a:gd name="T1" fmla="*/ 4 h 293"/>
                    <a:gd name="T2" fmla="*/ 13 w 70"/>
                    <a:gd name="T3" fmla="*/ 282 h 293"/>
                    <a:gd name="T4" fmla="*/ 0 w 70"/>
                    <a:gd name="T5" fmla="*/ 292 h 293"/>
                    <a:gd name="T6" fmla="*/ 58 w 70"/>
                    <a:gd name="T7" fmla="*/ 3 h 293"/>
                    <a:gd name="T8" fmla="*/ 62 w 70"/>
                    <a:gd name="T9" fmla="*/ 0 h 293"/>
                    <a:gd name="T10" fmla="*/ 66 w 70"/>
                    <a:gd name="T11" fmla="*/ 0 h 293"/>
                    <a:gd name="T12" fmla="*/ 69 w 70"/>
                    <a:gd name="T13" fmla="*/ 4 h 2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0" h="293">
                      <a:moveTo>
                        <a:pt x="69" y="4"/>
                      </a:moveTo>
                      <a:lnTo>
                        <a:pt x="13" y="282"/>
                      </a:lnTo>
                      <a:lnTo>
                        <a:pt x="0" y="292"/>
                      </a:lnTo>
                      <a:lnTo>
                        <a:pt x="58" y="3"/>
                      </a:lnTo>
                      <a:lnTo>
                        <a:pt x="62" y="0"/>
                      </a:lnTo>
                      <a:lnTo>
                        <a:pt x="66" y="0"/>
                      </a:lnTo>
                      <a:lnTo>
                        <a:pt x="69" y="4"/>
                      </a:lnTo>
                    </a:path>
                  </a:pathLst>
                </a:custGeom>
                <a:solidFill>
                  <a:srgbClr val="BF7F1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chemeClr val="tx1"/>
                    </a:solidFill>
                    <a:cs typeface="+mn-cs"/>
                  </a:endParaRPr>
                </a:p>
              </p:txBody>
            </p:sp>
            <p:grpSp>
              <p:nvGrpSpPr>
                <p:cNvPr id="19" name="Group 48"/>
                <p:cNvGrpSpPr>
                  <a:grpSpLocks/>
                </p:cNvGrpSpPr>
                <p:nvPr/>
              </p:nvGrpSpPr>
              <p:grpSpPr bwMode="auto">
                <a:xfrm>
                  <a:off x="3091" y="2325"/>
                  <a:ext cx="760" cy="826"/>
                  <a:chOff x="3091" y="2325"/>
                  <a:chExt cx="760" cy="826"/>
                </a:xfrm>
              </p:grpSpPr>
              <p:sp>
                <p:nvSpPr>
                  <p:cNvPr id="23" name="Freeform 49"/>
                  <p:cNvSpPr>
                    <a:spLocks/>
                  </p:cNvSpPr>
                  <p:nvPr/>
                </p:nvSpPr>
                <p:spPr bwMode="auto">
                  <a:xfrm>
                    <a:off x="3091" y="2325"/>
                    <a:ext cx="760" cy="826"/>
                  </a:xfrm>
                  <a:custGeom>
                    <a:avLst/>
                    <a:gdLst>
                      <a:gd name="T0" fmla="*/ 263 w 760"/>
                      <a:gd name="T1" fmla="*/ 8 h 826"/>
                      <a:gd name="T2" fmla="*/ 226 w 760"/>
                      <a:gd name="T3" fmla="*/ 17 h 826"/>
                      <a:gd name="T4" fmla="*/ 186 w 760"/>
                      <a:gd name="T5" fmla="*/ 26 h 826"/>
                      <a:gd name="T6" fmla="*/ 157 w 760"/>
                      <a:gd name="T7" fmla="*/ 35 h 826"/>
                      <a:gd name="T8" fmla="*/ 133 w 760"/>
                      <a:gd name="T9" fmla="*/ 48 h 826"/>
                      <a:gd name="T10" fmla="*/ 113 w 760"/>
                      <a:gd name="T11" fmla="*/ 64 h 826"/>
                      <a:gd name="T12" fmla="*/ 93 w 760"/>
                      <a:gd name="T13" fmla="*/ 84 h 826"/>
                      <a:gd name="T14" fmla="*/ 64 w 760"/>
                      <a:gd name="T15" fmla="*/ 126 h 826"/>
                      <a:gd name="T16" fmla="*/ 0 w 760"/>
                      <a:gd name="T17" fmla="*/ 236 h 826"/>
                      <a:gd name="T18" fmla="*/ 18 w 760"/>
                      <a:gd name="T19" fmla="*/ 255 h 826"/>
                      <a:gd name="T20" fmla="*/ 186 w 760"/>
                      <a:gd name="T21" fmla="*/ 334 h 826"/>
                      <a:gd name="T22" fmla="*/ 180 w 760"/>
                      <a:gd name="T23" fmla="*/ 509 h 826"/>
                      <a:gd name="T24" fmla="*/ 165 w 760"/>
                      <a:gd name="T25" fmla="*/ 636 h 826"/>
                      <a:gd name="T26" fmla="*/ 121 w 760"/>
                      <a:gd name="T27" fmla="*/ 758 h 826"/>
                      <a:gd name="T28" fmla="*/ 715 w 760"/>
                      <a:gd name="T29" fmla="*/ 825 h 826"/>
                      <a:gd name="T30" fmla="*/ 620 w 760"/>
                      <a:gd name="T31" fmla="*/ 513 h 826"/>
                      <a:gd name="T32" fmla="*/ 651 w 760"/>
                      <a:gd name="T33" fmla="*/ 482 h 826"/>
                      <a:gd name="T34" fmla="*/ 668 w 760"/>
                      <a:gd name="T35" fmla="*/ 432 h 826"/>
                      <a:gd name="T36" fmla="*/ 669 w 760"/>
                      <a:gd name="T37" fmla="*/ 383 h 826"/>
                      <a:gd name="T38" fmla="*/ 673 w 760"/>
                      <a:gd name="T39" fmla="*/ 340 h 826"/>
                      <a:gd name="T40" fmla="*/ 704 w 760"/>
                      <a:gd name="T41" fmla="*/ 109 h 826"/>
                      <a:gd name="T42" fmla="*/ 682 w 760"/>
                      <a:gd name="T43" fmla="*/ 69 h 826"/>
                      <a:gd name="T44" fmla="*/ 645 w 760"/>
                      <a:gd name="T45" fmla="*/ 45 h 826"/>
                      <a:gd name="T46" fmla="*/ 534 w 760"/>
                      <a:gd name="T47" fmla="*/ 11 h 826"/>
                      <a:gd name="T48" fmla="*/ 514 w 760"/>
                      <a:gd name="T49" fmla="*/ 4 h 826"/>
                      <a:gd name="T50" fmla="*/ 494 w 760"/>
                      <a:gd name="T51" fmla="*/ 0 h 826"/>
                      <a:gd name="T52" fmla="*/ 500 w 760"/>
                      <a:gd name="T53" fmla="*/ 23 h 826"/>
                      <a:gd name="T54" fmla="*/ 514 w 760"/>
                      <a:gd name="T55" fmla="*/ 45 h 826"/>
                      <a:gd name="T56" fmla="*/ 528 w 760"/>
                      <a:gd name="T57" fmla="*/ 71 h 826"/>
                      <a:gd name="T58" fmla="*/ 535 w 760"/>
                      <a:gd name="T59" fmla="*/ 92 h 826"/>
                      <a:gd name="T60" fmla="*/ 537 w 760"/>
                      <a:gd name="T61" fmla="*/ 119 h 826"/>
                      <a:gd name="T62" fmla="*/ 529 w 760"/>
                      <a:gd name="T63" fmla="*/ 146 h 826"/>
                      <a:gd name="T64" fmla="*/ 511 w 760"/>
                      <a:gd name="T65" fmla="*/ 166 h 826"/>
                      <a:gd name="T66" fmla="*/ 482 w 760"/>
                      <a:gd name="T67" fmla="*/ 182 h 826"/>
                      <a:gd name="T68" fmla="*/ 451 w 760"/>
                      <a:gd name="T69" fmla="*/ 192 h 826"/>
                      <a:gd name="T70" fmla="*/ 416 w 760"/>
                      <a:gd name="T71" fmla="*/ 192 h 826"/>
                      <a:gd name="T72" fmla="*/ 383 w 760"/>
                      <a:gd name="T73" fmla="*/ 182 h 826"/>
                      <a:gd name="T74" fmla="*/ 342 w 760"/>
                      <a:gd name="T75" fmla="*/ 160 h 826"/>
                      <a:gd name="T76" fmla="*/ 316 w 760"/>
                      <a:gd name="T77" fmla="*/ 136 h 826"/>
                      <a:gd name="T78" fmla="*/ 302 w 760"/>
                      <a:gd name="T79" fmla="*/ 105 h 826"/>
                      <a:gd name="T80" fmla="*/ 290 w 760"/>
                      <a:gd name="T81" fmla="*/ 69 h 826"/>
                      <a:gd name="T82" fmla="*/ 278 w 760"/>
                      <a:gd name="T83" fmla="*/ 28 h 826"/>
                      <a:gd name="T84" fmla="*/ 276 w 760"/>
                      <a:gd name="T85" fmla="*/ 4 h 8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760" h="826">
                        <a:moveTo>
                          <a:pt x="276" y="4"/>
                        </a:moveTo>
                        <a:lnTo>
                          <a:pt x="263" y="8"/>
                        </a:lnTo>
                        <a:lnTo>
                          <a:pt x="244" y="13"/>
                        </a:lnTo>
                        <a:lnTo>
                          <a:pt x="226" y="17"/>
                        </a:lnTo>
                        <a:lnTo>
                          <a:pt x="205" y="22"/>
                        </a:lnTo>
                        <a:lnTo>
                          <a:pt x="186" y="26"/>
                        </a:lnTo>
                        <a:lnTo>
                          <a:pt x="169" y="31"/>
                        </a:lnTo>
                        <a:lnTo>
                          <a:pt x="157" y="35"/>
                        </a:lnTo>
                        <a:lnTo>
                          <a:pt x="146" y="41"/>
                        </a:lnTo>
                        <a:lnTo>
                          <a:pt x="133" y="48"/>
                        </a:lnTo>
                        <a:lnTo>
                          <a:pt x="122" y="56"/>
                        </a:lnTo>
                        <a:lnTo>
                          <a:pt x="113" y="64"/>
                        </a:lnTo>
                        <a:lnTo>
                          <a:pt x="103" y="73"/>
                        </a:lnTo>
                        <a:lnTo>
                          <a:pt x="93" y="84"/>
                        </a:lnTo>
                        <a:lnTo>
                          <a:pt x="82" y="98"/>
                        </a:lnTo>
                        <a:lnTo>
                          <a:pt x="64" y="126"/>
                        </a:lnTo>
                        <a:lnTo>
                          <a:pt x="36" y="175"/>
                        </a:lnTo>
                        <a:lnTo>
                          <a:pt x="0" y="236"/>
                        </a:lnTo>
                        <a:lnTo>
                          <a:pt x="4" y="245"/>
                        </a:lnTo>
                        <a:lnTo>
                          <a:pt x="18" y="255"/>
                        </a:lnTo>
                        <a:lnTo>
                          <a:pt x="180" y="316"/>
                        </a:lnTo>
                        <a:lnTo>
                          <a:pt x="186" y="334"/>
                        </a:lnTo>
                        <a:lnTo>
                          <a:pt x="187" y="408"/>
                        </a:lnTo>
                        <a:lnTo>
                          <a:pt x="180" y="509"/>
                        </a:lnTo>
                        <a:lnTo>
                          <a:pt x="173" y="586"/>
                        </a:lnTo>
                        <a:lnTo>
                          <a:pt x="165" y="636"/>
                        </a:lnTo>
                        <a:lnTo>
                          <a:pt x="148" y="703"/>
                        </a:lnTo>
                        <a:lnTo>
                          <a:pt x="121" y="758"/>
                        </a:lnTo>
                        <a:lnTo>
                          <a:pt x="86" y="825"/>
                        </a:lnTo>
                        <a:lnTo>
                          <a:pt x="715" y="825"/>
                        </a:lnTo>
                        <a:lnTo>
                          <a:pt x="649" y="657"/>
                        </a:lnTo>
                        <a:lnTo>
                          <a:pt x="620" y="513"/>
                        </a:lnTo>
                        <a:lnTo>
                          <a:pt x="634" y="501"/>
                        </a:lnTo>
                        <a:lnTo>
                          <a:pt x="651" y="482"/>
                        </a:lnTo>
                        <a:lnTo>
                          <a:pt x="661" y="460"/>
                        </a:lnTo>
                        <a:lnTo>
                          <a:pt x="668" y="432"/>
                        </a:lnTo>
                        <a:lnTo>
                          <a:pt x="669" y="407"/>
                        </a:lnTo>
                        <a:lnTo>
                          <a:pt x="669" y="383"/>
                        </a:lnTo>
                        <a:lnTo>
                          <a:pt x="670" y="365"/>
                        </a:lnTo>
                        <a:lnTo>
                          <a:pt x="673" y="340"/>
                        </a:lnTo>
                        <a:lnTo>
                          <a:pt x="759" y="268"/>
                        </a:lnTo>
                        <a:lnTo>
                          <a:pt x="704" y="109"/>
                        </a:lnTo>
                        <a:lnTo>
                          <a:pt x="695" y="85"/>
                        </a:lnTo>
                        <a:lnTo>
                          <a:pt x="682" y="69"/>
                        </a:lnTo>
                        <a:lnTo>
                          <a:pt x="666" y="55"/>
                        </a:lnTo>
                        <a:lnTo>
                          <a:pt x="645" y="45"/>
                        </a:lnTo>
                        <a:lnTo>
                          <a:pt x="551" y="16"/>
                        </a:lnTo>
                        <a:lnTo>
                          <a:pt x="534" y="11"/>
                        </a:lnTo>
                        <a:lnTo>
                          <a:pt x="523" y="7"/>
                        </a:lnTo>
                        <a:lnTo>
                          <a:pt x="514" y="4"/>
                        </a:lnTo>
                        <a:lnTo>
                          <a:pt x="504" y="2"/>
                        </a:lnTo>
                        <a:lnTo>
                          <a:pt x="494" y="0"/>
                        </a:lnTo>
                        <a:lnTo>
                          <a:pt x="494" y="14"/>
                        </a:lnTo>
                        <a:lnTo>
                          <a:pt x="500" y="23"/>
                        </a:lnTo>
                        <a:lnTo>
                          <a:pt x="506" y="33"/>
                        </a:lnTo>
                        <a:lnTo>
                          <a:pt x="514" y="45"/>
                        </a:lnTo>
                        <a:lnTo>
                          <a:pt x="521" y="57"/>
                        </a:lnTo>
                        <a:lnTo>
                          <a:pt x="528" y="71"/>
                        </a:lnTo>
                        <a:lnTo>
                          <a:pt x="532" y="82"/>
                        </a:lnTo>
                        <a:lnTo>
                          <a:pt x="535" y="92"/>
                        </a:lnTo>
                        <a:lnTo>
                          <a:pt x="537" y="105"/>
                        </a:lnTo>
                        <a:lnTo>
                          <a:pt x="537" y="119"/>
                        </a:lnTo>
                        <a:lnTo>
                          <a:pt x="534" y="132"/>
                        </a:lnTo>
                        <a:lnTo>
                          <a:pt x="529" y="146"/>
                        </a:lnTo>
                        <a:lnTo>
                          <a:pt x="522" y="157"/>
                        </a:lnTo>
                        <a:lnTo>
                          <a:pt x="511" y="166"/>
                        </a:lnTo>
                        <a:lnTo>
                          <a:pt x="497" y="175"/>
                        </a:lnTo>
                        <a:lnTo>
                          <a:pt x="482" y="182"/>
                        </a:lnTo>
                        <a:lnTo>
                          <a:pt x="467" y="188"/>
                        </a:lnTo>
                        <a:lnTo>
                          <a:pt x="451" y="192"/>
                        </a:lnTo>
                        <a:lnTo>
                          <a:pt x="436" y="195"/>
                        </a:lnTo>
                        <a:lnTo>
                          <a:pt x="416" y="192"/>
                        </a:lnTo>
                        <a:lnTo>
                          <a:pt x="399" y="187"/>
                        </a:lnTo>
                        <a:lnTo>
                          <a:pt x="383" y="182"/>
                        </a:lnTo>
                        <a:lnTo>
                          <a:pt x="364" y="172"/>
                        </a:lnTo>
                        <a:lnTo>
                          <a:pt x="342" y="160"/>
                        </a:lnTo>
                        <a:lnTo>
                          <a:pt x="330" y="152"/>
                        </a:lnTo>
                        <a:lnTo>
                          <a:pt x="316" y="136"/>
                        </a:lnTo>
                        <a:lnTo>
                          <a:pt x="310" y="121"/>
                        </a:lnTo>
                        <a:lnTo>
                          <a:pt x="302" y="105"/>
                        </a:lnTo>
                        <a:lnTo>
                          <a:pt x="296" y="88"/>
                        </a:lnTo>
                        <a:lnTo>
                          <a:pt x="290" y="69"/>
                        </a:lnTo>
                        <a:lnTo>
                          <a:pt x="285" y="51"/>
                        </a:lnTo>
                        <a:lnTo>
                          <a:pt x="278" y="28"/>
                        </a:lnTo>
                        <a:lnTo>
                          <a:pt x="275" y="12"/>
                        </a:lnTo>
                        <a:lnTo>
                          <a:pt x="276" y="4"/>
                        </a:lnTo>
                      </a:path>
                    </a:pathLst>
                  </a:custGeom>
                  <a:solidFill>
                    <a:srgbClr val="FFF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solidFill>
                        <a:schemeClr val="tx1"/>
                      </a:solidFill>
                      <a:cs typeface="+mn-cs"/>
                    </a:endParaRPr>
                  </a:p>
                </p:txBody>
              </p:sp>
              <p:grpSp>
                <p:nvGrpSpPr>
                  <p:cNvPr id="24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3117" y="2459"/>
                    <a:ext cx="411" cy="606"/>
                    <a:chOff x="3117" y="2459"/>
                    <a:chExt cx="411" cy="606"/>
                  </a:xfrm>
                </p:grpSpPr>
                <p:sp>
                  <p:nvSpPr>
                    <p:cNvPr id="26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3117" y="2459"/>
                      <a:ext cx="411" cy="606"/>
                    </a:xfrm>
                    <a:custGeom>
                      <a:avLst/>
                      <a:gdLst>
                        <a:gd name="T0" fmla="*/ 4 w 411"/>
                        <a:gd name="T1" fmla="*/ 142 h 606"/>
                        <a:gd name="T2" fmla="*/ 0 w 411"/>
                        <a:gd name="T3" fmla="*/ 222 h 606"/>
                        <a:gd name="T4" fmla="*/ 7 w 411"/>
                        <a:gd name="T5" fmla="*/ 368 h 606"/>
                        <a:gd name="T6" fmla="*/ 1 w 411"/>
                        <a:gd name="T7" fmla="*/ 445 h 606"/>
                        <a:gd name="T8" fmla="*/ 10 w 411"/>
                        <a:gd name="T9" fmla="*/ 530 h 606"/>
                        <a:gd name="T10" fmla="*/ 39 w 411"/>
                        <a:gd name="T11" fmla="*/ 605 h 606"/>
                        <a:gd name="T12" fmla="*/ 116 w 411"/>
                        <a:gd name="T13" fmla="*/ 596 h 606"/>
                        <a:gd name="T14" fmla="*/ 204 w 411"/>
                        <a:gd name="T15" fmla="*/ 537 h 606"/>
                        <a:gd name="T16" fmla="*/ 349 w 411"/>
                        <a:gd name="T17" fmla="*/ 318 h 606"/>
                        <a:gd name="T18" fmla="*/ 378 w 411"/>
                        <a:gd name="T19" fmla="*/ 274 h 606"/>
                        <a:gd name="T20" fmla="*/ 387 w 411"/>
                        <a:gd name="T21" fmla="*/ 251 h 606"/>
                        <a:gd name="T22" fmla="*/ 401 w 411"/>
                        <a:gd name="T23" fmla="*/ 204 h 606"/>
                        <a:gd name="T24" fmla="*/ 401 w 411"/>
                        <a:gd name="T25" fmla="*/ 188 h 606"/>
                        <a:gd name="T26" fmla="*/ 392 w 411"/>
                        <a:gd name="T27" fmla="*/ 172 h 606"/>
                        <a:gd name="T28" fmla="*/ 378 w 411"/>
                        <a:gd name="T29" fmla="*/ 155 h 606"/>
                        <a:gd name="T30" fmla="*/ 370 w 411"/>
                        <a:gd name="T31" fmla="*/ 140 h 606"/>
                        <a:gd name="T32" fmla="*/ 371 w 411"/>
                        <a:gd name="T33" fmla="*/ 126 h 606"/>
                        <a:gd name="T34" fmla="*/ 387 w 411"/>
                        <a:gd name="T35" fmla="*/ 131 h 606"/>
                        <a:gd name="T36" fmla="*/ 396 w 411"/>
                        <a:gd name="T37" fmla="*/ 149 h 606"/>
                        <a:gd name="T38" fmla="*/ 402 w 411"/>
                        <a:gd name="T39" fmla="*/ 159 h 606"/>
                        <a:gd name="T40" fmla="*/ 410 w 411"/>
                        <a:gd name="T41" fmla="*/ 156 h 606"/>
                        <a:gd name="T42" fmla="*/ 409 w 411"/>
                        <a:gd name="T43" fmla="*/ 137 h 606"/>
                        <a:gd name="T44" fmla="*/ 404 w 411"/>
                        <a:gd name="T45" fmla="*/ 100 h 606"/>
                        <a:gd name="T46" fmla="*/ 399 w 411"/>
                        <a:gd name="T47" fmla="*/ 82 h 606"/>
                        <a:gd name="T48" fmla="*/ 388 w 411"/>
                        <a:gd name="T49" fmla="*/ 73 h 606"/>
                        <a:gd name="T50" fmla="*/ 377 w 411"/>
                        <a:gd name="T51" fmla="*/ 40 h 606"/>
                        <a:gd name="T52" fmla="*/ 370 w 411"/>
                        <a:gd name="T53" fmla="*/ 17 h 606"/>
                        <a:gd name="T54" fmla="*/ 365 w 411"/>
                        <a:gd name="T55" fmla="*/ 3 h 606"/>
                        <a:gd name="T56" fmla="*/ 353 w 411"/>
                        <a:gd name="T57" fmla="*/ 0 h 606"/>
                        <a:gd name="T58" fmla="*/ 300 w 411"/>
                        <a:gd name="T59" fmla="*/ 78 h 606"/>
                        <a:gd name="T60" fmla="*/ 285 w 411"/>
                        <a:gd name="T61" fmla="*/ 100 h 606"/>
                        <a:gd name="T62" fmla="*/ 282 w 411"/>
                        <a:gd name="T63" fmla="*/ 114 h 606"/>
                        <a:gd name="T64" fmla="*/ 300 w 411"/>
                        <a:gd name="T65" fmla="*/ 179 h 606"/>
                        <a:gd name="T66" fmla="*/ 319 w 411"/>
                        <a:gd name="T67" fmla="*/ 239 h 606"/>
                        <a:gd name="T68" fmla="*/ 159 w 411"/>
                        <a:gd name="T69" fmla="*/ 370 h 606"/>
                        <a:gd name="T70" fmla="*/ 159 w 411"/>
                        <a:gd name="T71" fmla="*/ 184 h 6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411" h="606">
                          <a:moveTo>
                            <a:pt x="14" y="104"/>
                          </a:moveTo>
                          <a:lnTo>
                            <a:pt x="4" y="142"/>
                          </a:lnTo>
                          <a:lnTo>
                            <a:pt x="2" y="169"/>
                          </a:lnTo>
                          <a:lnTo>
                            <a:pt x="0" y="222"/>
                          </a:lnTo>
                          <a:lnTo>
                            <a:pt x="7" y="287"/>
                          </a:lnTo>
                          <a:lnTo>
                            <a:pt x="7" y="368"/>
                          </a:lnTo>
                          <a:lnTo>
                            <a:pt x="3" y="409"/>
                          </a:lnTo>
                          <a:lnTo>
                            <a:pt x="1" y="445"/>
                          </a:lnTo>
                          <a:lnTo>
                            <a:pt x="2" y="489"/>
                          </a:lnTo>
                          <a:lnTo>
                            <a:pt x="10" y="530"/>
                          </a:lnTo>
                          <a:lnTo>
                            <a:pt x="19" y="571"/>
                          </a:lnTo>
                          <a:lnTo>
                            <a:pt x="39" y="605"/>
                          </a:lnTo>
                          <a:lnTo>
                            <a:pt x="79" y="601"/>
                          </a:lnTo>
                          <a:lnTo>
                            <a:pt x="116" y="596"/>
                          </a:lnTo>
                          <a:lnTo>
                            <a:pt x="164" y="581"/>
                          </a:lnTo>
                          <a:lnTo>
                            <a:pt x="204" y="537"/>
                          </a:lnTo>
                          <a:lnTo>
                            <a:pt x="231" y="499"/>
                          </a:lnTo>
                          <a:lnTo>
                            <a:pt x="349" y="318"/>
                          </a:lnTo>
                          <a:lnTo>
                            <a:pt x="373" y="285"/>
                          </a:lnTo>
                          <a:lnTo>
                            <a:pt x="378" y="274"/>
                          </a:lnTo>
                          <a:lnTo>
                            <a:pt x="382" y="262"/>
                          </a:lnTo>
                          <a:lnTo>
                            <a:pt x="387" y="251"/>
                          </a:lnTo>
                          <a:lnTo>
                            <a:pt x="390" y="238"/>
                          </a:lnTo>
                          <a:lnTo>
                            <a:pt x="401" y="204"/>
                          </a:lnTo>
                          <a:lnTo>
                            <a:pt x="402" y="197"/>
                          </a:lnTo>
                          <a:lnTo>
                            <a:pt x="401" y="188"/>
                          </a:lnTo>
                          <a:lnTo>
                            <a:pt x="397" y="180"/>
                          </a:lnTo>
                          <a:lnTo>
                            <a:pt x="392" y="172"/>
                          </a:lnTo>
                          <a:lnTo>
                            <a:pt x="386" y="163"/>
                          </a:lnTo>
                          <a:lnTo>
                            <a:pt x="378" y="155"/>
                          </a:lnTo>
                          <a:lnTo>
                            <a:pt x="376" y="147"/>
                          </a:lnTo>
                          <a:lnTo>
                            <a:pt x="370" y="140"/>
                          </a:lnTo>
                          <a:lnTo>
                            <a:pt x="359" y="131"/>
                          </a:lnTo>
                          <a:lnTo>
                            <a:pt x="371" y="126"/>
                          </a:lnTo>
                          <a:lnTo>
                            <a:pt x="382" y="123"/>
                          </a:lnTo>
                          <a:lnTo>
                            <a:pt x="387" y="131"/>
                          </a:lnTo>
                          <a:lnTo>
                            <a:pt x="394" y="141"/>
                          </a:lnTo>
                          <a:lnTo>
                            <a:pt x="396" y="149"/>
                          </a:lnTo>
                          <a:lnTo>
                            <a:pt x="398" y="155"/>
                          </a:lnTo>
                          <a:lnTo>
                            <a:pt x="402" y="159"/>
                          </a:lnTo>
                          <a:lnTo>
                            <a:pt x="408" y="162"/>
                          </a:lnTo>
                          <a:lnTo>
                            <a:pt x="410" y="156"/>
                          </a:lnTo>
                          <a:lnTo>
                            <a:pt x="410" y="148"/>
                          </a:lnTo>
                          <a:lnTo>
                            <a:pt x="409" y="137"/>
                          </a:lnTo>
                          <a:lnTo>
                            <a:pt x="406" y="119"/>
                          </a:lnTo>
                          <a:lnTo>
                            <a:pt x="404" y="100"/>
                          </a:lnTo>
                          <a:lnTo>
                            <a:pt x="400" y="96"/>
                          </a:lnTo>
                          <a:lnTo>
                            <a:pt x="399" y="82"/>
                          </a:lnTo>
                          <a:lnTo>
                            <a:pt x="398" y="77"/>
                          </a:lnTo>
                          <a:lnTo>
                            <a:pt x="388" y="73"/>
                          </a:lnTo>
                          <a:lnTo>
                            <a:pt x="382" y="53"/>
                          </a:lnTo>
                          <a:lnTo>
                            <a:pt x="377" y="40"/>
                          </a:lnTo>
                          <a:lnTo>
                            <a:pt x="372" y="28"/>
                          </a:lnTo>
                          <a:lnTo>
                            <a:pt x="370" y="17"/>
                          </a:lnTo>
                          <a:lnTo>
                            <a:pt x="369" y="10"/>
                          </a:lnTo>
                          <a:lnTo>
                            <a:pt x="365" y="3"/>
                          </a:lnTo>
                          <a:lnTo>
                            <a:pt x="359" y="0"/>
                          </a:lnTo>
                          <a:lnTo>
                            <a:pt x="353" y="0"/>
                          </a:lnTo>
                          <a:lnTo>
                            <a:pt x="347" y="25"/>
                          </a:lnTo>
                          <a:lnTo>
                            <a:pt x="300" y="78"/>
                          </a:lnTo>
                          <a:lnTo>
                            <a:pt x="290" y="93"/>
                          </a:lnTo>
                          <a:lnTo>
                            <a:pt x="285" y="100"/>
                          </a:lnTo>
                          <a:lnTo>
                            <a:pt x="283" y="107"/>
                          </a:lnTo>
                          <a:lnTo>
                            <a:pt x="282" y="114"/>
                          </a:lnTo>
                          <a:lnTo>
                            <a:pt x="290" y="138"/>
                          </a:lnTo>
                          <a:lnTo>
                            <a:pt x="300" y="179"/>
                          </a:lnTo>
                          <a:lnTo>
                            <a:pt x="311" y="203"/>
                          </a:lnTo>
                          <a:lnTo>
                            <a:pt x="319" y="239"/>
                          </a:lnTo>
                          <a:lnTo>
                            <a:pt x="248" y="294"/>
                          </a:lnTo>
                          <a:lnTo>
                            <a:pt x="159" y="370"/>
                          </a:lnTo>
                          <a:lnTo>
                            <a:pt x="162" y="280"/>
                          </a:lnTo>
                          <a:lnTo>
                            <a:pt x="159" y="184"/>
                          </a:lnTo>
                          <a:lnTo>
                            <a:pt x="14" y="104"/>
                          </a:lnTo>
                        </a:path>
                      </a:pathLst>
                    </a:custGeom>
                    <a:solidFill>
                      <a:srgbClr val="FF9F7F"/>
                    </a:solidFill>
                    <a:ln w="12700" cap="rnd" cmpd="sng">
                      <a:solidFill>
                        <a:srgbClr val="BF3F00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solidFill>
                          <a:schemeClr val="tx1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27" name="Freeform 52"/>
                    <p:cNvSpPr>
                      <a:spLocks/>
                    </p:cNvSpPr>
                    <p:nvPr/>
                  </p:nvSpPr>
                  <p:spPr bwMode="auto">
                    <a:xfrm>
                      <a:off x="3446" y="2534"/>
                      <a:ext cx="59" cy="17"/>
                    </a:xfrm>
                    <a:custGeom>
                      <a:avLst/>
                      <a:gdLst>
                        <a:gd name="T0" fmla="*/ 0 w 59"/>
                        <a:gd name="T1" fmla="*/ 16 h 17"/>
                        <a:gd name="T2" fmla="*/ 38 w 59"/>
                        <a:gd name="T3" fmla="*/ 0 h 17"/>
                        <a:gd name="T4" fmla="*/ 58 w 59"/>
                        <a:gd name="T5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59" h="17">
                          <a:moveTo>
                            <a:pt x="0" y="16"/>
                          </a:moveTo>
                          <a:lnTo>
                            <a:pt x="38" y="0"/>
                          </a:lnTo>
                          <a:lnTo>
                            <a:pt x="58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BF3F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solidFill>
                          <a:schemeClr val="tx1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28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3438" y="2559"/>
                      <a:ext cx="78" cy="17"/>
                    </a:xfrm>
                    <a:custGeom>
                      <a:avLst/>
                      <a:gdLst>
                        <a:gd name="T0" fmla="*/ 0 w 78"/>
                        <a:gd name="T1" fmla="*/ 16 h 17"/>
                        <a:gd name="T2" fmla="*/ 44 w 78"/>
                        <a:gd name="T3" fmla="*/ 3 h 17"/>
                        <a:gd name="T4" fmla="*/ 77 w 78"/>
                        <a:gd name="T5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78" h="17">
                          <a:moveTo>
                            <a:pt x="0" y="16"/>
                          </a:moveTo>
                          <a:lnTo>
                            <a:pt x="44" y="3"/>
                          </a:lnTo>
                          <a:lnTo>
                            <a:pt x="77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BF3F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solidFill>
                          <a:schemeClr val="tx1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29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3445" y="2522"/>
                      <a:ext cx="34" cy="24"/>
                    </a:xfrm>
                    <a:custGeom>
                      <a:avLst/>
                      <a:gdLst>
                        <a:gd name="T0" fmla="*/ 0 w 34"/>
                        <a:gd name="T1" fmla="*/ 23 h 24"/>
                        <a:gd name="T2" fmla="*/ 28 w 34"/>
                        <a:gd name="T3" fmla="*/ 0 h 24"/>
                        <a:gd name="T4" fmla="*/ 33 w 34"/>
                        <a:gd name="T5" fmla="*/ 12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4" h="24">
                          <a:moveTo>
                            <a:pt x="0" y="23"/>
                          </a:moveTo>
                          <a:lnTo>
                            <a:pt x="28" y="0"/>
                          </a:lnTo>
                          <a:lnTo>
                            <a:pt x="33" y="12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BF3F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solidFill>
                          <a:schemeClr val="tx1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30" name="Line 55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470" y="2483"/>
                      <a:ext cx="16" cy="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BF3F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solidFill>
                          <a:schemeClr val="tx1"/>
                        </a:solidFill>
                        <a:cs typeface="+mn-cs"/>
                      </a:endParaRPr>
                    </a:p>
                  </p:txBody>
                </p:sp>
              </p:grpSp>
              <p:sp>
                <p:nvSpPr>
                  <p:cNvPr id="25" name="Freeform 56"/>
                  <p:cNvSpPr>
                    <a:spLocks/>
                  </p:cNvSpPr>
                  <p:nvPr/>
                </p:nvSpPr>
                <p:spPr bwMode="auto">
                  <a:xfrm>
                    <a:off x="3091" y="2529"/>
                    <a:ext cx="195" cy="121"/>
                  </a:xfrm>
                  <a:custGeom>
                    <a:avLst/>
                    <a:gdLst>
                      <a:gd name="T0" fmla="*/ 89 w 195"/>
                      <a:gd name="T1" fmla="*/ 44 h 121"/>
                      <a:gd name="T2" fmla="*/ 16 w 195"/>
                      <a:gd name="T3" fmla="*/ 0 h 121"/>
                      <a:gd name="T4" fmla="*/ 0 w 195"/>
                      <a:gd name="T5" fmla="*/ 32 h 121"/>
                      <a:gd name="T6" fmla="*/ 4 w 195"/>
                      <a:gd name="T7" fmla="*/ 41 h 121"/>
                      <a:gd name="T8" fmla="*/ 18 w 195"/>
                      <a:gd name="T9" fmla="*/ 51 h 121"/>
                      <a:gd name="T10" fmla="*/ 194 w 195"/>
                      <a:gd name="T11" fmla="*/ 120 h 121"/>
                      <a:gd name="T12" fmla="*/ 194 w 195"/>
                      <a:gd name="T13" fmla="*/ 104 h 121"/>
                      <a:gd name="T14" fmla="*/ 89 w 195"/>
                      <a:gd name="T15" fmla="*/ 44 h 1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95" h="121">
                        <a:moveTo>
                          <a:pt x="89" y="44"/>
                        </a:moveTo>
                        <a:lnTo>
                          <a:pt x="16" y="0"/>
                        </a:lnTo>
                        <a:lnTo>
                          <a:pt x="0" y="32"/>
                        </a:lnTo>
                        <a:lnTo>
                          <a:pt x="4" y="41"/>
                        </a:lnTo>
                        <a:lnTo>
                          <a:pt x="18" y="51"/>
                        </a:lnTo>
                        <a:lnTo>
                          <a:pt x="194" y="120"/>
                        </a:lnTo>
                        <a:lnTo>
                          <a:pt x="194" y="104"/>
                        </a:lnTo>
                        <a:lnTo>
                          <a:pt x="89" y="44"/>
                        </a:lnTo>
                      </a:path>
                    </a:pathLst>
                  </a:custGeom>
                  <a:solidFill>
                    <a:srgbClr val="FFF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solidFill>
                        <a:schemeClr val="tx1"/>
                      </a:solidFill>
                      <a:cs typeface="+mn-cs"/>
                    </a:endParaRPr>
                  </a:p>
                </p:txBody>
              </p:sp>
            </p:grpSp>
            <p:grpSp>
              <p:nvGrpSpPr>
                <p:cNvPr id="20" name="Group 57"/>
                <p:cNvGrpSpPr>
                  <a:grpSpLocks/>
                </p:cNvGrpSpPr>
                <p:nvPr/>
              </p:nvGrpSpPr>
              <p:grpSpPr bwMode="auto">
                <a:xfrm>
                  <a:off x="3410" y="2398"/>
                  <a:ext cx="79" cy="140"/>
                  <a:chOff x="3410" y="2398"/>
                  <a:chExt cx="79" cy="140"/>
                </a:xfrm>
              </p:grpSpPr>
              <p:sp>
                <p:nvSpPr>
                  <p:cNvPr id="21" name="Freeform 58"/>
                  <p:cNvSpPr>
                    <a:spLocks/>
                  </p:cNvSpPr>
                  <p:nvPr/>
                </p:nvSpPr>
                <p:spPr bwMode="auto">
                  <a:xfrm>
                    <a:off x="3410" y="2400"/>
                    <a:ext cx="75" cy="138"/>
                  </a:xfrm>
                  <a:custGeom>
                    <a:avLst/>
                    <a:gdLst>
                      <a:gd name="T0" fmla="*/ 71 w 75"/>
                      <a:gd name="T1" fmla="*/ 0 h 138"/>
                      <a:gd name="T2" fmla="*/ 47 w 75"/>
                      <a:gd name="T3" fmla="*/ 9 h 138"/>
                      <a:gd name="T4" fmla="*/ 26 w 75"/>
                      <a:gd name="T5" fmla="*/ 20 h 138"/>
                      <a:gd name="T6" fmla="*/ 11 w 75"/>
                      <a:gd name="T7" fmla="*/ 43 h 138"/>
                      <a:gd name="T8" fmla="*/ 0 w 75"/>
                      <a:gd name="T9" fmla="*/ 60 h 138"/>
                      <a:gd name="T10" fmla="*/ 3 w 75"/>
                      <a:gd name="T11" fmla="*/ 79 h 138"/>
                      <a:gd name="T12" fmla="*/ 4 w 75"/>
                      <a:gd name="T13" fmla="*/ 115 h 138"/>
                      <a:gd name="T14" fmla="*/ 9 w 75"/>
                      <a:gd name="T15" fmla="*/ 137 h 138"/>
                      <a:gd name="T16" fmla="*/ 33 w 75"/>
                      <a:gd name="T17" fmla="*/ 112 h 138"/>
                      <a:gd name="T18" fmla="*/ 34 w 75"/>
                      <a:gd name="T19" fmla="*/ 89 h 138"/>
                      <a:gd name="T20" fmla="*/ 32 w 75"/>
                      <a:gd name="T21" fmla="*/ 79 h 138"/>
                      <a:gd name="T22" fmla="*/ 29 w 75"/>
                      <a:gd name="T23" fmla="*/ 72 h 138"/>
                      <a:gd name="T24" fmla="*/ 34 w 75"/>
                      <a:gd name="T25" fmla="*/ 68 h 138"/>
                      <a:gd name="T26" fmla="*/ 38 w 75"/>
                      <a:gd name="T27" fmla="*/ 63 h 138"/>
                      <a:gd name="T28" fmla="*/ 44 w 75"/>
                      <a:gd name="T29" fmla="*/ 54 h 138"/>
                      <a:gd name="T30" fmla="*/ 46 w 75"/>
                      <a:gd name="T31" fmla="*/ 44 h 138"/>
                      <a:gd name="T32" fmla="*/ 48 w 75"/>
                      <a:gd name="T33" fmla="*/ 35 h 138"/>
                      <a:gd name="T34" fmla="*/ 56 w 75"/>
                      <a:gd name="T35" fmla="*/ 34 h 138"/>
                      <a:gd name="T36" fmla="*/ 64 w 75"/>
                      <a:gd name="T37" fmla="*/ 30 h 138"/>
                      <a:gd name="T38" fmla="*/ 69 w 75"/>
                      <a:gd name="T39" fmla="*/ 25 h 138"/>
                      <a:gd name="T40" fmla="*/ 73 w 75"/>
                      <a:gd name="T41" fmla="*/ 18 h 138"/>
                      <a:gd name="T42" fmla="*/ 74 w 75"/>
                      <a:gd name="T43" fmla="*/ 8 h 138"/>
                      <a:gd name="T44" fmla="*/ 71 w 75"/>
                      <a:gd name="T45" fmla="*/ 0 h 1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75" h="138">
                        <a:moveTo>
                          <a:pt x="71" y="0"/>
                        </a:moveTo>
                        <a:lnTo>
                          <a:pt x="47" y="9"/>
                        </a:lnTo>
                        <a:lnTo>
                          <a:pt x="26" y="20"/>
                        </a:lnTo>
                        <a:lnTo>
                          <a:pt x="11" y="43"/>
                        </a:lnTo>
                        <a:lnTo>
                          <a:pt x="0" y="60"/>
                        </a:lnTo>
                        <a:lnTo>
                          <a:pt x="3" y="79"/>
                        </a:lnTo>
                        <a:lnTo>
                          <a:pt x="4" y="115"/>
                        </a:lnTo>
                        <a:lnTo>
                          <a:pt x="9" y="137"/>
                        </a:lnTo>
                        <a:lnTo>
                          <a:pt x="33" y="112"/>
                        </a:lnTo>
                        <a:lnTo>
                          <a:pt x="34" y="89"/>
                        </a:lnTo>
                        <a:lnTo>
                          <a:pt x="32" y="79"/>
                        </a:lnTo>
                        <a:lnTo>
                          <a:pt x="29" y="72"/>
                        </a:lnTo>
                        <a:lnTo>
                          <a:pt x="34" y="68"/>
                        </a:lnTo>
                        <a:lnTo>
                          <a:pt x="38" y="63"/>
                        </a:lnTo>
                        <a:lnTo>
                          <a:pt x="44" y="54"/>
                        </a:lnTo>
                        <a:lnTo>
                          <a:pt x="46" y="44"/>
                        </a:lnTo>
                        <a:lnTo>
                          <a:pt x="48" y="35"/>
                        </a:lnTo>
                        <a:lnTo>
                          <a:pt x="56" y="34"/>
                        </a:lnTo>
                        <a:lnTo>
                          <a:pt x="64" y="30"/>
                        </a:lnTo>
                        <a:lnTo>
                          <a:pt x="69" y="25"/>
                        </a:lnTo>
                        <a:lnTo>
                          <a:pt x="73" y="18"/>
                        </a:lnTo>
                        <a:lnTo>
                          <a:pt x="74" y="8"/>
                        </a:lnTo>
                        <a:lnTo>
                          <a:pt x="71" y="0"/>
                        </a:lnTo>
                      </a:path>
                    </a:pathLst>
                  </a:custGeom>
                  <a:solidFill>
                    <a:srgbClr val="FF9F7F"/>
                  </a:solidFill>
                  <a:ln w="12700" cap="rnd" cmpd="sng">
                    <a:solidFill>
                      <a:srgbClr val="BF3F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solidFill>
                        <a:schemeClr val="tx1"/>
                      </a:solidFill>
                      <a:cs typeface="+mn-cs"/>
                    </a:endParaRPr>
                  </a:p>
                </p:txBody>
              </p:sp>
              <p:sp>
                <p:nvSpPr>
                  <p:cNvPr id="22" name="Freeform 59"/>
                  <p:cNvSpPr>
                    <a:spLocks/>
                  </p:cNvSpPr>
                  <p:nvPr/>
                </p:nvSpPr>
                <p:spPr bwMode="auto">
                  <a:xfrm>
                    <a:off x="3457" y="2398"/>
                    <a:ext cx="32" cy="17"/>
                  </a:xfrm>
                  <a:custGeom>
                    <a:avLst/>
                    <a:gdLst>
                      <a:gd name="T0" fmla="*/ 0 w 32"/>
                      <a:gd name="T1" fmla="*/ 12 h 17"/>
                      <a:gd name="T2" fmla="*/ 30 w 32"/>
                      <a:gd name="T3" fmla="*/ 0 h 17"/>
                      <a:gd name="T4" fmla="*/ 31 w 32"/>
                      <a:gd name="T5" fmla="*/ 4 h 17"/>
                      <a:gd name="T6" fmla="*/ 28 w 32"/>
                      <a:gd name="T7" fmla="*/ 9 h 17"/>
                      <a:gd name="T8" fmla="*/ 12 w 32"/>
                      <a:gd name="T9" fmla="*/ 14 h 17"/>
                      <a:gd name="T10" fmla="*/ 8 w 32"/>
                      <a:gd name="T11" fmla="*/ 16 h 17"/>
                      <a:gd name="T12" fmla="*/ 3 w 32"/>
                      <a:gd name="T13" fmla="*/ 14 h 17"/>
                      <a:gd name="T14" fmla="*/ 0 w 32"/>
                      <a:gd name="T15" fmla="*/ 1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2" h="17">
                        <a:moveTo>
                          <a:pt x="0" y="12"/>
                        </a:moveTo>
                        <a:lnTo>
                          <a:pt x="30" y="0"/>
                        </a:lnTo>
                        <a:lnTo>
                          <a:pt x="31" y="4"/>
                        </a:lnTo>
                        <a:lnTo>
                          <a:pt x="28" y="9"/>
                        </a:lnTo>
                        <a:lnTo>
                          <a:pt x="12" y="14"/>
                        </a:lnTo>
                        <a:lnTo>
                          <a:pt x="8" y="16"/>
                        </a:lnTo>
                        <a:lnTo>
                          <a:pt x="3" y="14"/>
                        </a:lnTo>
                        <a:lnTo>
                          <a:pt x="0" y="12"/>
                        </a:lnTo>
                      </a:path>
                    </a:pathLst>
                  </a:custGeom>
                  <a:solidFill>
                    <a:srgbClr val="FF001F"/>
                  </a:solidFill>
                  <a:ln w="12700" cap="rnd" cmpd="sng">
                    <a:solidFill>
                      <a:srgbClr val="FF001F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solidFill>
                        <a:schemeClr val="tx1"/>
                      </a:solidFill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3" name="Freeform 60"/>
            <p:cNvSpPr>
              <a:spLocks/>
            </p:cNvSpPr>
            <p:nvPr/>
          </p:nvSpPr>
          <p:spPr bwMode="auto">
            <a:xfrm>
              <a:off x="3477" y="2325"/>
              <a:ext cx="498" cy="596"/>
            </a:xfrm>
            <a:custGeom>
              <a:avLst/>
              <a:gdLst>
                <a:gd name="T0" fmla="*/ 193 w 498"/>
                <a:gd name="T1" fmla="*/ 0 h 596"/>
                <a:gd name="T2" fmla="*/ 482 w 498"/>
                <a:gd name="T3" fmla="*/ 58 h 596"/>
                <a:gd name="T4" fmla="*/ 460 w 498"/>
                <a:gd name="T5" fmla="*/ 65 h 596"/>
                <a:gd name="T6" fmla="*/ 497 w 498"/>
                <a:gd name="T7" fmla="*/ 82 h 596"/>
                <a:gd name="T8" fmla="*/ 332 w 498"/>
                <a:gd name="T9" fmla="*/ 595 h 596"/>
                <a:gd name="T10" fmla="*/ 123 w 498"/>
                <a:gd name="T11" fmla="*/ 571 h 596"/>
                <a:gd name="T12" fmla="*/ 0 w 498"/>
                <a:gd name="T13" fmla="*/ 504 h 596"/>
                <a:gd name="T14" fmla="*/ 193 w 498"/>
                <a:gd name="T15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8" h="596">
                  <a:moveTo>
                    <a:pt x="193" y="0"/>
                  </a:moveTo>
                  <a:lnTo>
                    <a:pt x="482" y="58"/>
                  </a:lnTo>
                  <a:lnTo>
                    <a:pt x="460" y="65"/>
                  </a:lnTo>
                  <a:lnTo>
                    <a:pt x="497" y="82"/>
                  </a:lnTo>
                  <a:lnTo>
                    <a:pt x="332" y="595"/>
                  </a:lnTo>
                  <a:lnTo>
                    <a:pt x="123" y="571"/>
                  </a:lnTo>
                  <a:lnTo>
                    <a:pt x="0" y="504"/>
                  </a:lnTo>
                  <a:lnTo>
                    <a:pt x="193" y="0"/>
                  </a:lnTo>
                </a:path>
              </a:pathLst>
            </a:custGeom>
            <a:solidFill>
              <a:srgbClr val="9FB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cs typeface="+mn-cs"/>
              </a:endParaRPr>
            </a:p>
          </p:txBody>
        </p:sp>
        <p:sp>
          <p:nvSpPr>
            <p:cNvPr id="14" name="Freeform 61"/>
            <p:cNvSpPr>
              <a:spLocks/>
            </p:cNvSpPr>
            <p:nvPr/>
          </p:nvSpPr>
          <p:spPr bwMode="auto">
            <a:xfrm>
              <a:off x="3401" y="2696"/>
              <a:ext cx="520" cy="291"/>
            </a:xfrm>
            <a:custGeom>
              <a:avLst/>
              <a:gdLst>
                <a:gd name="T0" fmla="*/ 478 w 520"/>
                <a:gd name="T1" fmla="*/ 20 h 291"/>
                <a:gd name="T2" fmla="*/ 494 w 520"/>
                <a:gd name="T3" fmla="*/ 117 h 291"/>
                <a:gd name="T4" fmla="*/ 511 w 520"/>
                <a:gd name="T5" fmla="*/ 199 h 291"/>
                <a:gd name="T6" fmla="*/ 519 w 520"/>
                <a:gd name="T7" fmla="*/ 244 h 291"/>
                <a:gd name="T8" fmla="*/ 509 w 520"/>
                <a:gd name="T9" fmla="*/ 270 h 291"/>
                <a:gd name="T10" fmla="*/ 432 w 520"/>
                <a:gd name="T11" fmla="*/ 287 h 291"/>
                <a:gd name="T12" fmla="*/ 275 w 520"/>
                <a:gd name="T13" fmla="*/ 278 h 291"/>
                <a:gd name="T14" fmla="*/ 195 w 520"/>
                <a:gd name="T15" fmla="*/ 290 h 291"/>
                <a:gd name="T16" fmla="*/ 133 w 520"/>
                <a:gd name="T17" fmla="*/ 282 h 291"/>
                <a:gd name="T18" fmla="*/ 53 w 520"/>
                <a:gd name="T19" fmla="*/ 275 h 291"/>
                <a:gd name="T20" fmla="*/ 31 w 520"/>
                <a:gd name="T21" fmla="*/ 241 h 291"/>
                <a:gd name="T22" fmla="*/ 15 w 520"/>
                <a:gd name="T23" fmla="*/ 212 h 291"/>
                <a:gd name="T24" fmla="*/ 4 w 520"/>
                <a:gd name="T25" fmla="*/ 175 h 291"/>
                <a:gd name="T26" fmla="*/ 2 w 520"/>
                <a:gd name="T27" fmla="*/ 152 h 291"/>
                <a:gd name="T28" fmla="*/ 14 w 520"/>
                <a:gd name="T29" fmla="*/ 145 h 291"/>
                <a:gd name="T30" fmla="*/ 27 w 520"/>
                <a:gd name="T31" fmla="*/ 157 h 291"/>
                <a:gd name="T32" fmla="*/ 57 w 520"/>
                <a:gd name="T33" fmla="*/ 171 h 291"/>
                <a:gd name="T34" fmla="*/ 41 w 520"/>
                <a:gd name="T35" fmla="*/ 151 h 291"/>
                <a:gd name="T36" fmla="*/ 65 w 520"/>
                <a:gd name="T37" fmla="*/ 138 h 291"/>
                <a:gd name="T38" fmla="*/ 111 w 520"/>
                <a:gd name="T39" fmla="*/ 133 h 291"/>
                <a:gd name="T40" fmla="*/ 152 w 520"/>
                <a:gd name="T41" fmla="*/ 133 h 291"/>
                <a:gd name="T42" fmla="*/ 114 w 520"/>
                <a:gd name="T43" fmla="*/ 128 h 291"/>
                <a:gd name="T44" fmla="*/ 89 w 520"/>
                <a:gd name="T45" fmla="*/ 128 h 291"/>
                <a:gd name="T46" fmla="*/ 69 w 520"/>
                <a:gd name="T47" fmla="*/ 117 h 291"/>
                <a:gd name="T48" fmla="*/ 94 w 520"/>
                <a:gd name="T49" fmla="*/ 102 h 291"/>
                <a:gd name="T50" fmla="*/ 159 w 520"/>
                <a:gd name="T51" fmla="*/ 97 h 291"/>
                <a:gd name="T52" fmla="*/ 198 w 520"/>
                <a:gd name="T53" fmla="*/ 110 h 291"/>
                <a:gd name="T54" fmla="*/ 221 w 520"/>
                <a:gd name="T55" fmla="*/ 143 h 291"/>
                <a:gd name="T56" fmla="*/ 265 w 520"/>
                <a:gd name="T57" fmla="*/ 167 h 291"/>
                <a:gd name="T58" fmla="*/ 331 w 520"/>
                <a:gd name="T59" fmla="*/ 170 h 291"/>
                <a:gd name="T60" fmla="*/ 408 w 520"/>
                <a:gd name="T61" fmla="*/ 152 h 291"/>
                <a:gd name="T62" fmla="*/ 442 w 520"/>
                <a:gd name="T63" fmla="*/ 6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0" h="291">
                  <a:moveTo>
                    <a:pt x="471" y="0"/>
                  </a:moveTo>
                  <a:lnTo>
                    <a:pt x="478" y="20"/>
                  </a:lnTo>
                  <a:lnTo>
                    <a:pt x="489" y="77"/>
                  </a:lnTo>
                  <a:lnTo>
                    <a:pt x="494" y="117"/>
                  </a:lnTo>
                  <a:lnTo>
                    <a:pt x="503" y="175"/>
                  </a:lnTo>
                  <a:lnTo>
                    <a:pt x="511" y="199"/>
                  </a:lnTo>
                  <a:lnTo>
                    <a:pt x="516" y="223"/>
                  </a:lnTo>
                  <a:lnTo>
                    <a:pt x="519" y="244"/>
                  </a:lnTo>
                  <a:lnTo>
                    <a:pt x="516" y="256"/>
                  </a:lnTo>
                  <a:lnTo>
                    <a:pt x="509" y="270"/>
                  </a:lnTo>
                  <a:lnTo>
                    <a:pt x="494" y="280"/>
                  </a:lnTo>
                  <a:lnTo>
                    <a:pt x="432" y="287"/>
                  </a:lnTo>
                  <a:lnTo>
                    <a:pt x="356" y="287"/>
                  </a:lnTo>
                  <a:lnTo>
                    <a:pt x="275" y="278"/>
                  </a:lnTo>
                  <a:lnTo>
                    <a:pt x="226" y="288"/>
                  </a:lnTo>
                  <a:lnTo>
                    <a:pt x="195" y="290"/>
                  </a:lnTo>
                  <a:lnTo>
                    <a:pt x="163" y="287"/>
                  </a:lnTo>
                  <a:lnTo>
                    <a:pt x="133" y="282"/>
                  </a:lnTo>
                  <a:lnTo>
                    <a:pt x="109" y="281"/>
                  </a:lnTo>
                  <a:lnTo>
                    <a:pt x="53" y="275"/>
                  </a:lnTo>
                  <a:lnTo>
                    <a:pt x="32" y="259"/>
                  </a:lnTo>
                  <a:lnTo>
                    <a:pt x="31" y="241"/>
                  </a:lnTo>
                  <a:lnTo>
                    <a:pt x="19" y="225"/>
                  </a:lnTo>
                  <a:lnTo>
                    <a:pt x="15" y="212"/>
                  </a:lnTo>
                  <a:lnTo>
                    <a:pt x="15" y="191"/>
                  </a:lnTo>
                  <a:lnTo>
                    <a:pt x="4" y="175"/>
                  </a:lnTo>
                  <a:lnTo>
                    <a:pt x="0" y="159"/>
                  </a:lnTo>
                  <a:lnTo>
                    <a:pt x="2" y="152"/>
                  </a:lnTo>
                  <a:lnTo>
                    <a:pt x="7" y="146"/>
                  </a:lnTo>
                  <a:lnTo>
                    <a:pt x="14" y="145"/>
                  </a:lnTo>
                  <a:lnTo>
                    <a:pt x="20" y="148"/>
                  </a:lnTo>
                  <a:lnTo>
                    <a:pt x="27" y="157"/>
                  </a:lnTo>
                  <a:lnTo>
                    <a:pt x="36" y="164"/>
                  </a:lnTo>
                  <a:lnTo>
                    <a:pt x="57" y="171"/>
                  </a:lnTo>
                  <a:lnTo>
                    <a:pt x="45" y="162"/>
                  </a:lnTo>
                  <a:lnTo>
                    <a:pt x="41" y="151"/>
                  </a:lnTo>
                  <a:lnTo>
                    <a:pt x="49" y="143"/>
                  </a:lnTo>
                  <a:lnTo>
                    <a:pt x="65" y="138"/>
                  </a:lnTo>
                  <a:lnTo>
                    <a:pt x="84" y="138"/>
                  </a:lnTo>
                  <a:lnTo>
                    <a:pt x="111" y="133"/>
                  </a:lnTo>
                  <a:lnTo>
                    <a:pt x="143" y="133"/>
                  </a:lnTo>
                  <a:lnTo>
                    <a:pt x="152" y="133"/>
                  </a:lnTo>
                  <a:lnTo>
                    <a:pt x="137" y="126"/>
                  </a:lnTo>
                  <a:lnTo>
                    <a:pt x="114" y="128"/>
                  </a:lnTo>
                  <a:lnTo>
                    <a:pt x="103" y="128"/>
                  </a:lnTo>
                  <a:lnTo>
                    <a:pt x="89" y="128"/>
                  </a:lnTo>
                  <a:lnTo>
                    <a:pt x="74" y="123"/>
                  </a:lnTo>
                  <a:lnTo>
                    <a:pt x="69" y="117"/>
                  </a:lnTo>
                  <a:lnTo>
                    <a:pt x="67" y="107"/>
                  </a:lnTo>
                  <a:lnTo>
                    <a:pt x="94" y="102"/>
                  </a:lnTo>
                  <a:lnTo>
                    <a:pt x="132" y="99"/>
                  </a:lnTo>
                  <a:lnTo>
                    <a:pt x="159" y="97"/>
                  </a:lnTo>
                  <a:lnTo>
                    <a:pt x="181" y="102"/>
                  </a:lnTo>
                  <a:lnTo>
                    <a:pt x="198" y="110"/>
                  </a:lnTo>
                  <a:lnTo>
                    <a:pt x="212" y="129"/>
                  </a:lnTo>
                  <a:lnTo>
                    <a:pt x="221" y="143"/>
                  </a:lnTo>
                  <a:lnTo>
                    <a:pt x="241" y="156"/>
                  </a:lnTo>
                  <a:lnTo>
                    <a:pt x="265" y="167"/>
                  </a:lnTo>
                  <a:lnTo>
                    <a:pt x="297" y="171"/>
                  </a:lnTo>
                  <a:lnTo>
                    <a:pt x="331" y="170"/>
                  </a:lnTo>
                  <a:lnTo>
                    <a:pt x="397" y="152"/>
                  </a:lnTo>
                  <a:lnTo>
                    <a:pt x="408" y="152"/>
                  </a:lnTo>
                  <a:lnTo>
                    <a:pt x="433" y="112"/>
                  </a:lnTo>
                  <a:lnTo>
                    <a:pt x="442" y="68"/>
                  </a:lnTo>
                  <a:lnTo>
                    <a:pt x="471" y="0"/>
                  </a:lnTo>
                </a:path>
              </a:pathLst>
            </a:custGeom>
            <a:solidFill>
              <a:srgbClr val="FF9F7F"/>
            </a:solidFill>
            <a:ln w="12700" cap="rnd" cmpd="sng">
              <a:solidFill>
                <a:srgbClr val="BF3F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cs typeface="+mn-cs"/>
              </a:endParaRPr>
            </a:p>
          </p:txBody>
        </p:sp>
      </p:grp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3052763" y="4368800"/>
            <a:ext cx="906462" cy="1033463"/>
            <a:chOff x="1923" y="2752"/>
            <a:chExt cx="571" cy="651"/>
          </a:xfrm>
        </p:grpSpPr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1990" y="2836"/>
              <a:ext cx="443" cy="517"/>
            </a:xfrm>
            <a:custGeom>
              <a:avLst/>
              <a:gdLst>
                <a:gd name="T0" fmla="*/ 0 w 443"/>
                <a:gd name="T1" fmla="*/ 381 h 517"/>
                <a:gd name="T2" fmla="*/ 10 w 443"/>
                <a:gd name="T3" fmla="*/ 355 h 517"/>
                <a:gd name="T4" fmla="*/ 0 w 443"/>
                <a:gd name="T5" fmla="*/ 292 h 517"/>
                <a:gd name="T6" fmla="*/ 0 w 443"/>
                <a:gd name="T7" fmla="*/ 251 h 517"/>
                <a:gd name="T8" fmla="*/ 8 w 443"/>
                <a:gd name="T9" fmla="*/ 183 h 517"/>
                <a:gd name="T10" fmla="*/ 24 w 443"/>
                <a:gd name="T11" fmla="*/ 135 h 517"/>
                <a:gd name="T12" fmla="*/ 44 w 443"/>
                <a:gd name="T13" fmla="*/ 96 h 517"/>
                <a:gd name="T14" fmla="*/ 70 w 443"/>
                <a:gd name="T15" fmla="*/ 58 h 517"/>
                <a:gd name="T16" fmla="*/ 114 w 443"/>
                <a:gd name="T17" fmla="*/ 29 h 517"/>
                <a:gd name="T18" fmla="*/ 164 w 443"/>
                <a:gd name="T19" fmla="*/ 7 h 517"/>
                <a:gd name="T20" fmla="*/ 229 w 443"/>
                <a:gd name="T21" fmla="*/ 0 h 517"/>
                <a:gd name="T22" fmla="*/ 307 w 443"/>
                <a:gd name="T23" fmla="*/ 19 h 517"/>
                <a:gd name="T24" fmla="*/ 380 w 443"/>
                <a:gd name="T25" fmla="*/ 60 h 517"/>
                <a:gd name="T26" fmla="*/ 418 w 443"/>
                <a:gd name="T27" fmla="*/ 99 h 517"/>
                <a:gd name="T28" fmla="*/ 442 w 443"/>
                <a:gd name="T29" fmla="*/ 147 h 517"/>
                <a:gd name="T30" fmla="*/ 440 w 443"/>
                <a:gd name="T31" fmla="*/ 200 h 517"/>
                <a:gd name="T32" fmla="*/ 430 w 443"/>
                <a:gd name="T33" fmla="*/ 251 h 517"/>
                <a:gd name="T34" fmla="*/ 401 w 443"/>
                <a:gd name="T35" fmla="*/ 308 h 517"/>
                <a:gd name="T36" fmla="*/ 399 w 443"/>
                <a:gd name="T37" fmla="*/ 348 h 517"/>
                <a:gd name="T38" fmla="*/ 396 w 443"/>
                <a:gd name="T39" fmla="*/ 365 h 517"/>
                <a:gd name="T40" fmla="*/ 392 w 443"/>
                <a:gd name="T41" fmla="*/ 381 h 517"/>
                <a:gd name="T42" fmla="*/ 356 w 443"/>
                <a:gd name="T43" fmla="*/ 434 h 517"/>
                <a:gd name="T44" fmla="*/ 336 w 443"/>
                <a:gd name="T45" fmla="*/ 456 h 517"/>
                <a:gd name="T46" fmla="*/ 319 w 443"/>
                <a:gd name="T47" fmla="*/ 479 h 517"/>
                <a:gd name="T48" fmla="*/ 311 w 443"/>
                <a:gd name="T49" fmla="*/ 489 h 517"/>
                <a:gd name="T50" fmla="*/ 304 w 443"/>
                <a:gd name="T51" fmla="*/ 495 h 517"/>
                <a:gd name="T52" fmla="*/ 297 w 443"/>
                <a:gd name="T53" fmla="*/ 498 h 517"/>
                <a:gd name="T54" fmla="*/ 286 w 443"/>
                <a:gd name="T55" fmla="*/ 498 h 517"/>
                <a:gd name="T56" fmla="*/ 270 w 443"/>
                <a:gd name="T57" fmla="*/ 493 h 517"/>
                <a:gd name="T58" fmla="*/ 259 w 443"/>
                <a:gd name="T59" fmla="*/ 492 h 517"/>
                <a:gd name="T60" fmla="*/ 249 w 443"/>
                <a:gd name="T61" fmla="*/ 492 h 517"/>
                <a:gd name="T62" fmla="*/ 218 w 443"/>
                <a:gd name="T63" fmla="*/ 516 h 517"/>
                <a:gd name="T64" fmla="*/ 0 w 443"/>
                <a:gd name="T65" fmla="*/ 381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3" h="517">
                  <a:moveTo>
                    <a:pt x="0" y="381"/>
                  </a:moveTo>
                  <a:lnTo>
                    <a:pt x="10" y="355"/>
                  </a:lnTo>
                  <a:lnTo>
                    <a:pt x="0" y="292"/>
                  </a:lnTo>
                  <a:lnTo>
                    <a:pt x="0" y="251"/>
                  </a:lnTo>
                  <a:lnTo>
                    <a:pt x="8" y="183"/>
                  </a:lnTo>
                  <a:lnTo>
                    <a:pt x="24" y="135"/>
                  </a:lnTo>
                  <a:lnTo>
                    <a:pt x="44" y="96"/>
                  </a:lnTo>
                  <a:lnTo>
                    <a:pt x="70" y="58"/>
                  </a:lnTo>
                  <a:lnTo>
                    <a:pt x="114" y="29"/>
                  </a:lnTo>
                  <a:lnTo>
                    <a:pt x="164" y="7"/>
                  </a:lnTo>
                  <a:lnTo>
                    <a:pt x="229" y="0"/>
                  </a:lnTo>
                  <a:lnTo>
                    <a:pt x="307" y="19"/>
                  </a:lnTo>
                  <a:lnTo>
                    <a:pt x="380" y="60"/>
                  </a:lnTo>
                  <a:lnTo>
                    <a:pt x="418" y="99"/>
                  </a:lnTo>
                  <a:lnTo>
                    <a:pt x="442" y="147"/>
                  </a:lnTo>
                  <a:lnTo>
                    <a:pt x="440" y="200"/>
                  </a:lnTo>
                  <a:lnTo>
                    <a:pt x="430" y="251"/>
                  </a:lnTo>
                  <a:lnTo>
                    <a:pt x="401" y="308"/>
                  </a:lnTo>
                  <a:lnTo>
                    <a:pt x="399" y="348"/>
                  </a:lnTo>
                  <a:lnTo>
                    <a:pt x="396" y="365"/>
                  </a:lnTo>
                  <a:lnTo>
                    <a:pt x="392" y="381"/>
                  </a:lnTo>
                  <a:lnTo>
                    <a:pt x="356" y="434"/>
                  </a:lnTo>
                  <a:lnTo>
                    <a:pt x="336" y="456"/>
                  </a:lnTo>
                  <a:lnTo>
                    <a:pt x="319" y="479"/>
                  </a:lnTo>
                  <a:lnTo>
                    <a:pt x="311" y="489"/>
                  </a:lnTo>
                  <a:lnTo>
                    <a:pt x="304" y="495"/>
                  </a:lnTo>
                  <a:lnTo>
                    <a:pt x="297" y="498"/>
                  </a:lnTo>
                  <a:lnTo>
                    <a:pt x="286" y="498"/>
                  </a:lnTo>
                  <a:lnTo>
                    <a:pt x="270" y="493"/>
                  </a:lnTo>
                  <a:lnTo>
                    <a:pt x="259" y="492"/>
                  </a:lnTo>
                  <a:lnTo>
                    <a:pt x="249" y="492"/>
                  </a:lnTo>
                  <a:lnTo>
                    <a:pt x="218" y="516"/>
                  </a:lnTo>
                  <a:lnTo>
                    <a:pt x="0" y="381"/>
                  </a:lnTo>
                </a:path>
              </a:pathLst>
            </a:custGeom>
            <a:solidFill>
              <a:srgbClr val="FFB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cs typeface="+mn-cs"/>
              </a:endParaRPr>
            </a:p>
          </p:txBody>
        </p:sp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2238" y="3238"/>
              <a:ext cx="61" cy="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cs typeface="+mn-cs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2232" y="3173"/>
              <a:ext cx="53" cy="100"/>
            </a:xfrm>
            <a:custGeom>
              <a:avLst/>
              <a:gdLst>
                <a:gd name="T0" fmla="*/ 3 w 53"/>
                <a:gd name="T1" fmla="*/ 0 h 100"/>
                <a:gd name="T2" fmla="*/ 0 w 53"/>
                <a:gd name="T3" fmla="*/ 15 h 100"/>
                <a:gd name="T4" fmla="*/ 0 w 53"/>
                <a:gd name="T5" fmla="*/ 31 h 100"/>
                <a:gd name="T6" fmla="*/ 10 w 53"/>
                <a:gd name="T7" fmla="*/ 65 h 100"/>
                <a:gd name="T8" fmla="*/ 24 w 53"/>
                <a:gd name="T9" fmla="*/ 94 h 100"/>
                <a:gd name="T10" fmla="*/ 40 w 53"/>
                <a:gd name="T11" fmla="*/ 99 h 100"/>
                <a:gd name="T12" fmla="*/ 52 w 53"/>
                <a:gd name="T13" fmla="*/ 9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00">
                  <a:moveTo>
                    <a:pt x="3" y="0"/>
                  </a:moveTo>
                  <a:lnTo>
                    <a:pt x="0" y="15"/>
                  </a:lnTo>
                  <a:lnTo>
                    <a:pt x="0" y="31"/>
                  </a:lnTo>
                  <a:lnTo>
                    <a:pt x="10" y="65"/>
                  </a:lnTo>
                  <a:lnTo>
                    <a:pt x="24" y="94"/>
                  </a:lnTo>
                  <a:lnTo>
                    <a:pt x="40" y="99"/>
                  </a:lnTo>
                  <a:lnTo>
                    <a:pt x="52" y="94"/>
                  </a:lnTo>
                </a:path>
              </a:pathLst>
            </a:custGeom>
            <a:noFill/>
            <a:ln w="12700" cap="rnd" cmpd="sng">
              <a:solidFill>
                <a:srgbClr val="FF7F3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cs typeface="+mn-cs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1957" y="3188"/>
              <a:ext cx="286" cy="215"/>
            </a:xfrm>
            <a:custGeom>
              <a:avLst/>
              <a:gdLst>
                <a:gd name="T0" fmla="*/ 49 w 286"/>
                <a:gd name="T1" fmla="*/ 0 h 215"/>
                <a:gd name="T2" fmla="*/ 175 w 286"/>
                <a:gd name="T3" fmla="*/ 58 h 215"/>
                <a:gd name="T4" fmla="*/ 220 w 286"/>
                <a:gd name="T5" fmla="*/ 85 h 215"/>
                <a:gd name="T6" fmla="*/ 245 w 286"/>
                <a:gd name="T7" fmla="*/ 104 h 215"/>
                <a:gd name="T8" fmla="*/ 261 w 286"/>
                <a:gd name="T9" fmla="*/ 120 h 215"/>
                <a:gd name="T10" fmla="*/ 271 w 286"/>
                <a:gd name="T11" fmla="*/ 135 h 215"/>
                <a:gd name="T12" fmla="*/ 280 w 286"/>
                <a:gd name="T13" fmla="*/ 150 h 215"/>
                <a:gd name="T14" fmla="*/ 285 w 286"/>
                <a:gd name="T15" fmla="*/ 164 h 215"/>
                <a:gd name="T16" fmla="*/ 249 w 286"/>
                <a:gd name="T17" fmla="*/ 214 h 215"/>
                <a:gd name="T18" fmla="*/ 0 w 286"/>
                <a:gd name="T19" fmla="*/ 34 h 215"/>
                <a:gd name="T20" fmla="*/ 49 w 286"/>
                <a:gd name="T2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215">
                  <a:moveTo>
                    <a:pt x="49" y="0"/>
                  </a:moveTo>
                  <a:lnTo>
                    <a:pt x="175" y="58"/>
                  </a:lnTo>
                  <a:lnTo>
                    <a:pt x="220" y="85"/>
                  </a:lnTo>
                  <a:lnTo>
                    <a:pt x="245" y="104"/>
                  </a:lnTo>
                  <a:lnTo>
                    <a:pt x="261" y="120"/>
                  </a:lnTo>
                  <a:lnTo>
                    <a:pt x="271" y="135"/>
                  </a:lnTo>
                  <a:lnTo>
                    <a:pt x="280" y="150"/>
                  </a:lnTo>
                  <a:lnTo>
                    <a:pt x="285" y="164"/>
                  </a:lnTo>
                  <a:lnTo>
                    <a:pt x="249" y="214"/>
                  </a:lnTo>
                  <a:lnTo>
                    <a:pt x="0" y="34"/>
                  </a:lnTo>
                  <a:lnTo>
                    <a:pt x="49" y="0"/>
                  </a:lnTo>
                </a:path>
              </a:pathLst>
            </a:custGeom>
            <a:solidFill>
              <a:srgbClr val="5F3F1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cs typeface="+mn-cs"/>
              </a:endParaRPr>
            </a:p>
          </p:txBody>
        </p:sp>
        <p:grpSp>
          <p:nvGrpSpPr>
            <p:cNvPr id="68" name="Group 67"/>
            <p:cNvGrpSpPr>
              <a:grpSpLocks/>
            </p:cNvGrpSpPr>
            <p:nvPr/>
          </p:nvGrpSpPr>
          <p:grpSpPr bwMode="auto">
            <a:xfrm>
              <a:off x="1923" y="2752"/>
              <a:ext cx="571" cy="478"/>
              <a:chOff x="1923" y="2752"/>
              <a:chExt cx="571" cy="478"/>
            </a:xfrm>
          </p:grpSpPr>
          <p:sp>
            <p:nvSpPr>
              <p:cNvPr id="69" name="Freeform 68"/>
              <p:cNvSpPr>
                <a:spLocks/>
              </p:cNvSpPr>
              <p:nvPr/>
            </p:nvSpPr>
            <p:spPr bwMode="auto">
              <a:xfrm>
                <a:off x="1923" y="2752"/>
                <a:ext cx="571" cy="478"/>
              </a:xfrm>
              <a:custGeom>
                <a:avLst/>
                <a:gdLst>
                  <a:gd name="T0" fmla="*/ 266 w 571"/>
                  <a:gd name="T1" fmla="*/ 15 h 478"/>
                  <a:gd name="T2" fmla="*/ 290 w 571"/>
                  <a:gd name="T3" fmla="*/ 0 h 478"/>
                  <a:gd name="T4" fmla="*/ 339 w 571"/>
                  <a:gd name="T5" fmla="*/ 23 h 478"/>
                  <a:gd name="T6" fmla="*/ 406 w 571"/>
                  <a:gd name="T7" fmla="*/ 58 h 478"/>
                  <a:gd name="T8" fmla="*/ 539 w 571"/>
                  <a:gd name="T9" fmla="*/ 209 h 478"/>
                  <a:gd name="T10" fmla="*/ 560 w 571"/>
                  <a:gd name="T11" fmla="*/ 233 h 478"/>
                  <a:gd name="T12" fmla="*/ 566 w 571"/>
                  <a:gd name="T13" fmla="*/ 258 h 478"/>
                  <a:gd name="T14" fmla="*/ 570 w 571"/>
                  <a:gd name="T15" fmla="*/ 284 h 478"/>
                  <a:gd name="T16" fmla="*/ 567 w 571"/>
                  <a:gd name="T17" fmla="*/ 306 h 478"/>
                  <a:gd name="T18" fmla="*/ 562 w 571"/>
                  <a:gd name="T19" fmla="*/ 326 h 478"/>
                  <a:gd name="T20" fmla="*/ 552 w 571"/>
                  <a:gd name="T21" fmla="*/ 344 h 478"/>
                  <a:gd name="T22" fmla="*/ 538 w 571"/>
                  <a:gd name="T23" fmla="*/ 358 h 478"/>
                  <a:gd name="T24" fmla="*/ 471 w 571"/>
                  <a:gd name="T25" fmla="*/ 398 h 478"/>
                  <a:gd name="T26" fmla="*/ 453 w 571"/>
                  <a:gd name="T27" fmla="*/ 405 h 478"/>
                  <a:gd name="T28" fmla="*/ 436 w 571"/>
                  <a:gd name="T29" fmla="*/ 406 h 478"/>
                  <a:gd name="T30" fmla="*/ 407 w 571"/>
                  <a:gd name="T31" fmla="*/ 425 h 478"/>
                  <a:gd name="T32" fmla="*/ 363 w 571"/>
                  <a:gd name="T33" fmla="*/ 427 h 478"/>
                  <a:gd name="T34" fmla="*/ 349 w 571"/>
                  <a:gd name="T35" fmla="*/ 431 h 478"/>
                  <a:gd name="T36" fmla="*/ 341 w 571"/>
                  <a:gd name="T37" fmla="*/ 414 h 478"/>
                  <a:gd name="T38" fmla="*/ 325 w 571"/>
                  <a:gd name="T39" fmla="*/ 412 h 478"/>
                  <a:gd name="T40" fmla="*/ 311 w 571"/>
                  <a:gd name="T41" fmla="*/ 415 h 478"/>
                  <a:gd name="T42" fmla="*/ 304 w 571"/>
                  <a:gd name="T43" fmla="*/ 425 h 478"/>
                  <a:gd name="T44" fmla="*/ 300 w 571"/>
                  <a:gd name="T45" fmla="*/ 436 h 478"/>
                  <a:gd name="T46" fmla="*/ 301 w 571"/>
                  <a:gd name="T47" fmla="*/ 443 h 478"/>
                  <a:gd name="T48" fmla="*/ 279 w 571"/>
                  <a:gd name="T49" fmla="*/ 449 h 478"/>
                  <a:gd name="T50" fmla="*/ 254 w 571"/>
                  <a:gd name="T51" fmla="*/ 463 h 478"/>
                  <a:gd name="T52" fmla="*/ 220 w 571"/>
                  <a:gd name="T53" fmla="*/ 465 h 478"/>
                  <a:gd name="T54" fmla="*/ 182 w 571"/>
                  <a:gd name="T55" fmla="*/ 472 h 478"/>
                  <a:gd name="T56" fmla="*/ 139 w 571"/>
                  <a:gd name="T57" fmla="*/ 477 h 478"/>
                  <a:gd name="T58" fmla="*/ 81 w 571"/>
                  <a:gd name="T59" fmla="*/ 463 h 478"/>
                  <a:gd name="T60" fmla="*/ 35 w 571"/>
                  <a:gd name="T61" fmla="*/ 443 h 478"/>
                  <a:gd name="T62" fmla="*/ 28 w 571"/>
                  <a:gd name="T63" fmla="*/ 427 h 478"/>
                  <a:gd name="T64" fmla="*/ 20 w 571"/>
                  <a:gd name="T65" fmla="*/ 413 h 478"/>
                  <a:gd name="T66" fmla="*/ 15 w 571"/>
                  <a:gd name="T67" fmla="*/ 384 h 478"/>
                  <a:gd name="T68" fmla="*/ 5 w 571"/>
                  <a:gd name="T69" fmla="*/ 332 h 478"/>
                  <a:gd name="T70" fmla="*/ 2 w 571"/>
                  <a:gd name="T71" fmla="*/ 307 h 478"/>
                  <a:gd name="T72" fmla="*/ 0 w 571"/>
                  <a:gd name="T73" fmla="*/ 282 h 478"/>
                  <a:gd name="T74" fmla="*/ 3 w 571"/>
                  <a:gd name="T75" fmla="*/ 262 h 478"/>
                  <a:gd name="T76" fmla="*/ 15 w 571"/>
                  <a:gd name="T77" fmla="*/ 236 h 478"/>
                  <a:gd name="T78" fmla="*/ 28 w 571"/>
                  <a:gd name="T79" fmla="*/ 205 h 478"/>
                  <a:gd name="T80" fmla="*/ 53 w 571"/>
                  <a:gd name="T81" fmla="*/ 162 h 478"/>
                  <a:gd name="T82" fmla="*/ 100 w 571"/>
                  <a:gd name="T83" fmla="*/ 100 h 478"/>
                  <a:gd name="T84" fmla="*/ 140 w 571"/>
                  <a:gd name="T85" fmla="*/ 66 h 478"/>
                  <a:gd name="T86" fmla="*/ 200 w 571"/>
                  <a:gd name="T87" fmla="*/ 31 h 478"/>
                  <a:gd name="T88" fmla="*/ 238 w 571"/>
                  <a:gd name="T89" fmla="*/ 23 h 478"/>
                  <a:gd name="T90" fmla="*/ 266 w 571"/>
                  <a:gd name="T91" fmla="*/ 15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71" h="478">
                    <a:moveTo>
                      <a:pt x="266" y="15"/>
                    </a:moveTo>
                    <a:lnTo>
                      <a:pt x="290" y="0"/>
                    </a:lnTo>
                    <a:lnTo>
                      <a:pt x="339" y="23"/>
                    </a:lnTo>
                    <a:lnTo>
                      <a:pt x="406" y="58"/>
                    </a:lnTo>
                    <a:lnTo>
                      <a:pt x="539" y="209"/>
                    </a:lnTo>
                    <a:lnTo>
                      <a:pt x="560" y="233"/>
                    </a:lnTo>
                    <a:lnTo>
                      <a:pt x="566" y="258"/>
                    </a:lnTo>
                    <a:lnTo>
                      <a:pt x="570" y="284"/>
                    </a:lnTo>
                    <a:lnTo>
                      <a:pt x="567" y="306"/>
                    </a:lnTo>
                    <a:lnTo>
                      <a:pt x="562" y="326"/>
                    </a:lnTo>
                    <a:lnTo>
                      <a:pt x="552" y="344"/>
                    </a:lnTo>
                    <a:lnTo>
                      <a:pt x="538" y="358"/>
                    </a:lnTo>
                    <a:lnTo>
                      <a:pt x="471" y="398"/>
                    </a:lnTo>
                    <a:lnTo>
                      <a:pt x="453" y="405"/>
                    </a:lnTo>
                    <a:lnTo>
                      <a:pt x="436" y="406"/>
                    </a:lnTo>
                    <a:lnTo>
                      <a:pt x="407" y="425"/>
                    </a:lnTo>
                    <a:lnTo>
                      <a:pt x="363" y="427"/>
                    </a:lnTo>
                    <a:lnTo>
                      <a:pt x="349" y="431"/>
                    </a:lnTo>
                    <a:lnTo>
                      <a:pt x="341" y="414"/>
                    </a:lnTo>
                    <a:lnTo>
                      <a:pt x="325" y="412"/>
                    </a:lnTo>
                    <a:lnTo>
                      <a:pt x="311" y="415"/>
                    </a:lnTo>
                    <a:lnTo>
                      <a:pt x="304" y="425"/>
                    </a:lnTo>
                    <a:lnTo>
                      <a:pt x="300" y="436"/>
                    </a:lnTo>
                    <a:lnTo>
                      <a:pt x="301" y="443"/>
                    </a:lnTo>
                    <a:lnTo>
                      <a:pt x="279" y="449"/>
                    </a:lnTo>
                    <a:lnTo>
                      <a:pt x="254" y="463"/>
                    </a:lnTo>
                    <a:lnTo>
                      <a:pt x="220" y="465"/>
                    </a:lnTo>
                    <a:lnTo>
                      <a:pt x="182" y="472"/>
                    </a:lnTo>
                    <a:lnTo>
                      <a:pt x="139" y="477"/>
                    </a:lnTo>
                    <a:lnTo>
                      <a:pt x="81" y="463"/>
                    </a:lnTo>
                    <a:lnTo>
                      <a:pt x="35" y="443"/>
                    </a:lnTo>
                    <a:lnTo>
                      <a:pt x="28" y="427"/>
                    </a:lnTo>
                    <a:lnTo>
                      <a:pt x="20" y="413"/>
                    </a:lnTo>
                    <a:lnTo>
                      <a:pt x="15" y="384"/>
                    </a:lnTo>
                    <a:lnTo>
                      <a:pt x="5" y="332"/>
                    </a:lnTo>
                    <a:lnTo>
                      <a:pt x="2" y="307"/>
                    </a:lnTo>
                    <a:lnTo>
                      <a:pt x="0" y="282"/>
                    </a:lnTo>
                    <a:lnTo>
                      <a:pt x="3" y="262"/>
                    </a:lnTo>
                    <a:lnTo>
                      <a:pt x="15" y="236"/>
                    </a:lnTo>
                    <a:lnTo>
                      <a:pt x="28" y="205"/>
                    </a:lnTo>
                    <a:lnTo>
                      <a:pt x="53" y="162"/>
                    </a:lnTo>
                    <a:lnTo>
                      <a:pt x="100" y="100"/>
                    </a:lnTo>
                    <a:lnTo>
                      <a:pt x="140" y="66"/>
                    </a:lnTo>
                    <a:lnTo>
                      <a:pt x="200" y="31"/>
                    </a:lnTo>
                    <a:lnTo>
                      <a:pt x="238" y="23"/>
                    </a:lnTo>
                    <a:lnTo>
                      <a:pt x="266" y="15"/>
                    </a:lnTo>
                  </a:path>
                </a:pathLst>
              </a:custGeom>
              <a:solidFill>
                <a:srgbClr val="9F7F5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chemeClr val="tx1"/>
                  </a:solidFill>
                  <a:cs typeface="+mn-cs"/>
                </a:endParaRPr>
              </a:p>
            </p:txBody>
          </p:sp>
          <p:sp>
            <p:nvSpPr>
              <p:cNvPr id="70" name="Freeform 69"/>
              <p:cNvSpPr>
                <a:spLocks/>
              </p:cNvSpPr>
              <p:nvPr/>
            </p:nvSpPr>
            <p:spPr bwMode="auto">
              <a:xfrm>
                <a:off x="2362" y="3128"/>
                <a:ext cx="83" cy="87"/>
              </a:xfrm>
              <a:custGeom>
                <a:avLst/>
                <a:gdLst>
                  <a:gd name="T0" fmla="*/ 15 w 83"/>
                  <a:gd name="T1" fmla="*/ 10 h 87"/>
                  <a:gd name="T2" fmla="*/ 65 w 83"/>
                  <a:gd name="T3" fmla="*/ 10 h 87"/>
                  <a:gd name="T4" fmla="*/ 59 w 83"/>
                  <a:gd name="T5" fmla="*/ 0 h 87"/>
                  <a:gd name="T6" fmla="*/ 69 w 83"/>
                  <a:gd name="T7" fmla="*/ 0 h 87"/>
                  <a:gd name="T8" fmla="*/ 82 w 83"/>
                  <a:gd name="T9" fmla="*/ 12 h 87"/>
                  <a:gd name="T10" fmla="*/ 82 w 83"/>
                  <a:gd name="T11" fmla="*/ 21 h 87"/>
                  <a:gd name="T12" fmla="*/ 74 w 83"/>
                  <a:gd name="T13" fmla="*/ 22 h 87"/>
                  <a:gd name="T14" fmla="*/ 71 w 83"/>
                  <a:gd name="T15" fmla="*/ 36 h 87"/>
                  <a:gd name="T16" fmla="*/ 68 w 83"/>
                  <a:gd name="T17" fmla="*/ 49 h 87"/>
                  <a:gd name="T18" fmla="*/ 63 w 83"/>
                  <a:gd name="T19" fmla="*/ 61 h 87"/>
                  <a:gd name="T20" fmla="*/ 59 w 83"/>
                  <a:gd name="T21" fmla="*/ 69 h 87"/>
                  <a:gd name="T22" fmla="*/ 55 w 83"/>
                  <a:gd name="T23" fmla="*/ 73 h 87"/>
                  <a:gd name="T24" fmla="*/ 49 w 83"/>
                  <a:gd name="T25" fmla="*/ 78 h 87"/>
                  <a:gd name="T26" fmla="*/ 41 w 83"/>
                  <a:gd name="T27" fmla="*/ 82 h 87"/>
                  <a:gd name="T28" fmla="*/ 34 w 83"/>
                  <a:gd name="T29" fmla="*/ 85 h 87"/>
                  <a:gd name="T30" fmla="*/ 26 w 83"/>
                  <a:gd name="T31" fmla="*/ 85 h 87"/>
                  <a:gd name="T32" fmla="*/ 20 w 83"/>
                  <a:gd name="T33" fmla="*/ 86 h 87"/>
                  <a:gd name="T34" fmla="*/ 27 w 83"/>
                  <a:gd name="T35" fmla="*/ 77 h 87"/>
                  <a:gd name="T36" fmla="*/ 34 w 83"/>
                  <a:gd name="T37" fmla="*/ 76 h 87"/>
                  <a:gd name="T38" fmla="*/ 43 w 83"/>
                  <a:gd name="T39" fmla="*/ 72 h 87"/>
                  <a:gd name="T40" fmla="*/ 50 w 83"/>
                  <a:gd name="T41" fmla="*/ 67 h 87"/>
                  <a:gd name="T42" fmla="*/ 54 w 83"/>
                  <a:gd name="T43" fmla="*/ 61 h 87"/>
                  <a:gd name="T44" fmla="*/ 57 w 83"/>
                  <a:gd name="T45" fmla="*/ 55 h 87"/>
                  <a:gd name="T46" fmla="*/ 61 w 83"/>
                  <a:gd name="T47" fmla="*/ 45 h 87"/>
                  <a:gd name="T48" fmla="*/ 63 w 83"/>
                  <a:gd name="T49" fmla="*/ 33 h 87"/>
                  <a:gd name="T50" fmla="*/ 65 w 83"/>
                  <a:gd name="T51" fmla="*/ 22 h 87"/>
                  <a:gd name="T52" fmla="*/ 0 w 83"/>
                  <a:gd name="T53" fmla="*/ 28 h 87"/>
                  <a:gd name="T54" fmla="*/ 15 w 83"/>
                  <a:gd name="T55" fmla="*/ 1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3" h="87">
                    <a:moveTo>
                      <a:pt x="15" y="10"/>
                    </a:moveTo>
                    <a:lnTo>
                      <a:pt x="65" y="10"/>
                    </a:lnTo>
                    <a:lnTo>
                      <a:pt x="59" y="0"/>
                    </a:lnTo>
                    <a:lnTo>
                      <a:pt x="69" y="0"/>
                    </a:lnTo>
                    <a:lnTo>
                      <a:pt x="82" y="12"/>
                    </a:lnTo>
                    <a:lnTo>
                      <a:pt x="82" y="21"/>
                    </a:lnTo>
                    <a:lnTo>
                      <a:pt x="74" y="22"/>
                    </a:lnTo>
                    <a:lnTo>
                      <a:pt x="71" y="36"/>
                    </a:lnTo>
                    <a:lnTo>
                      <a:pt x="68" y="49"/>
                    </a:lnTo>
                    <a:lnTo>
                      <a:pt x="63" y="61"/>
                    </a:lnTo>
                    <a:lnTo>
                      <a:pt x="59" y="69"/>
                    </a:lnTo>
                    <a:lnTo>
                      <a:pt x="55" y="73"/>
                    </a:lnTo>
                    <a:lnTo>
                      <a:pt x="49" y="78"/>
                    </a:lnTo>
                    <a:lnTo>
                      <a:pt x="41" y="82"/>
                    </a:lnTo>
                    <a:lnTo>
                      <a:pt x="34" y="85"/>
                    </a:lnTo>
                    <a:lnTo>
                      <a:pt x="26" y="85"/>
                    </a:lnTo>
                    <a:lnTo>
                      <a:pt x="20" y="86"/>
                    </a:lnTo>
                    <a:lnTo>
                      <a:pt x="27" y="77"/>
                    </a:lnTo>
                    <a:lnTo>
                      <a:pt x="34" y="76"/>
                    </a:lnTo>
                    <a:lnTo>
                      <a:pt x="43" y="72"/>
                    </a:lnTo>
                    <a:lnTo>
                      <a:pt x="50" y="67"/>
                    </a:lnTo>
                    <a:lnTo>
                      <a:pt x="54" y="61"/>
                    </a:lnTo>
                    <a:lnTo>
                      <a:pt x="57" y="55"/>
                    </a:lnTo>
                    <a:lnTo>
                      <a:pt x="61" y="45"/>
                    </a:lnTo>
                    <a:lnTo>
                      <a:pt x="63" y="33"/>
                    </a:lnTo>
                    <a:lnTo>
                      <a:pt x="65" y="22"/>
                    </a:lnTo>
                    <a:lnTo>
                      <a:pt x="0" y="28"/>
                    </a:lnTo>
                    <a:lnTo>
                      <a:pt x="15" y="10"/>
                    </a:lnTo>
                  </a:path>
                </a:pathLst>
              </a:custGeom>
              <a:solidFill>
                <a:srgbClr val="9F7F5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chemeClr val="tx1"/>
                  </a:solidFill>
                  <a:cs typeface="+mn-cs"/>
                </a:endParaRPr>
              </a:p>
            </p:txBody>
          </p:sp>
        </p:grpSp>
      </p:grp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4059238" y="4541838"/>
            <a:ext cx="882650" cy="1012825"/>
            <a:chOff x="2557" y="2861"/>
            <a:chExt cx="556" cy="638"/>
          </a:xfrm>
        </p:grpSpPr>
        <p:grpSp>
          <p:nvGrpSpPr>
            <p:cNvPr id="72" name="Group 71"/>
            <p:cNvGrpSpPr>
              <a:grpSpLocks/>
            </p:cNvGrpSpPr>
            <p:nvPr/>
          </p:nvGrpSpPr>
          <p:grpSpPr bwMode="auto">
            <a:xfrm>
              <a:off x="2557" y="2861"/>
              <a:ext cx="529" cy="638"/>
              <a:chOff x="2557" y="2861"/>
              <a:chExt cx="529" cy="638"/>
            </a:xfrm>
          </p:grpSpPr>
          <p:sp>
            <p:nvSpPr>
              <p:cNvPr id="74" name="Freeform 72"/>
              <p:cNvSpPr>
                <a:spLocks/>
              </p:cNvSpPr>
              <p:nvPr/>
            </p:nvSpPr>
            <p:spPr bwMode="auto">
              <a:xfrm>
                <a:off x="2595" y="2890"/>
                <a:ext cx="491" cy="609"/>
              </a:xfrm>
              <a:custGeom>
                <a:avLst/>
                <a:gdLst>
                  <a:gd name="T0" fmla="*/ 422 w 491"/>
                  <a:gd name="T1" fmla="*/ 87 h 609"/>
                  <a:gd name="T2" fmla="*/ 456 w 491"/>
                  <a:gd name="T3" fmla="*/ 173 h 609"/>
                  <a:gd name="T4" fmla="*/ 458 w 491"/>
                  <a:gd name="T5" fmla="*/ 202 h 609"/>
                  <a:gd name="T6" fmla="*/ 451 w 491"/>
                  <a:gd name="T7" fmla="*/ 232 h 609"/>
                  <a:gd name="T8" fmla="*/ 456 w 491"/>
                  <a:gd name="T9" fmla="*/ 275 h 609"/>
                  <a:gd name="T10" fmla="*/ 490 w 491"/>
                  <a:gd name="T11" fmla="*/ 343 h 609"/>
                  <a:gd name="T12" fmla="*/ 466 w 491"/>
                  <a:gd name="T13" fmla="*/ 374 h 609"/>
                  <a:gd name="T14" fmla="*/ 475 w 491"/>
                  <a:gd name="T15" fmla="*/ 391 h 609"/>
                  <a:gd name="T16" fmla="*/ 468 w 491"/>
                  <a:gd name="T17" fmla="*/ 429 h 609"/>
                  <a:gd name="T18" fmla="*/ 461 w 491"/>
                  <a:gd name="T19" fmla="*/ 461 h 609"/>
                  <a:gd name="T20" fmla="*/ 458 w 491"/>
                  <a:gd name="T21" fmla="*/ 482 h 609"/>
                  <a:gd name="T22" fmla="*/ 461 w 491"/>
                  <a:gd name="T23" fmla="*/ 511 h 609"/>
                  <a:gd name="T24" fmla="*/ 451 w 491"/>
                  <a:gd name="T25" fmla="*/ 538 h 609"/>
                  <a:gd name="T26" fmla="*/ 429 w 491"/>
                  <a:gd name="T27" fmla="*/ 548 h 609"/>
                  <a:gd name="T28" fmla="*/ 396 w 491"/>
                  <a:gd name="T29" fmla="*/ 555 h 609"/>
                  <a:gd name="T30" fmla="*/ 302 w 491"/>
                  <a:gd name="T31" fmla="*/ 608 h 609"/>
                  <a:gd name="T32" fmla="*/ 34 w 491"/>
                  <a:gd name="T33" fmla="*/ 439 h 609"/>
                  <a:gd name="T34" fmla="*/ 29 w 491"/>
                  <a:gd name="T35" fmla="*/ 374 h 609"/>
                  <a:gd name="T36" fmla="*/ 12 w 491"/>
                  <a:gd name="T37" fmla="*/ 326 h 609"/>
                  <a:gd name="T38" fmla="*/ 8 w 491"/>
                  <a:gd name="T39" fmla="*/ 295 h 609"/>
                  <a:gd name="T40" fmla="*/ 0 w 491"/>
                  <a:gd name="T41" fmla="*/ 251 h 609"/>
                  <a:gd name="T42" fmla="*/ 8 w 491"/>
                  <a:gd name="T43" fmla="*/ 195 h 609"/>
                  <a:gd name="T44" fmla="*/ 22 w 491"/>
                  <a:gd name="T45" fmla="*/ 137 h 609"/>
                  <a:gd name="T46" fmla="*/ 39 w 491"/>
                  <a:gd name="T47" fmla="*/ 96 h 609"/>
                  <a:gd name="T48" fmla="*/ 68 w 491"/>
                  <a:gd name="T49" fmla="*/ 65 h 609"/>
                  <a:gd name="T50" fmla="*/ 104 w 491"/>
                  <a:gd name="T51" fmla="*/ 31 h 609"/>
                  <a:gd name="T52" fmla="*/ 147 w 491"/>
                  <a:gd name="T53" fmla="*/ 12 h 609"/>
                  <a:gd name="T54" fmla="*/ 200 w 491"/>
                  <a:gd name="T55" fmla="*/ 2 h 609"/>
                  <a:gd name="T56" fmla="*/ 241 w 491"/>
                  <a:gd name="T57" fmla="*/ 0 h 609"/>
                  <a:gd name="T58" fmla="*/ 290 w 491"/>
                  <a:gd name="T59" fmla="*/ 2 h 609"/>
                  <a:gd name="T60" fmla="*/ 345 w 491"/>
                  <a:gd name="T61" fmla="*/ 14 h 609"/>
                  <a:gd name="T62" fmla="*/ 386 w 491"/>
                  <a:gd name="T63" fmla="*/ 38 h 609"/>
                  <a:gd name="T64" fmla="*/ 422 w 491"/>
                  <a:gd name="T65" fmla="*/ 87 h 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91" h="609">
                    <a:moveTo>
                      <a:pt x="422" y="87"/>
                    </a:moveTo>
                    <a:lnTo>
                      <a:pt x="456" y="173"/>
                    </a:lnTo>
                    <a:lnTo>
                      <a:pt x="458" y="202"/>
                    </a:lnTo>
                    <a:lnTo>
                      <a:pt x="451" y="232"/>
                    </a:lnTo>
                    <a:lnTo>
                      <a:pt x="456" y="275"/>
                    </a:lnTo>
                    <a:lnTo>
                      <a:pt x="490" y="343"/>
                    </a:lnTo>
                    <a:lnTo>
                      <a:pt x="466" y="374"/>
                    </a:lnTo>
                    <a:lnTo>
                      <a:pt x="475" y="391"/>
                    </a:lnTo>
                    <a:lnTo>
                      <a:pt x="468" y="429"/>
                    </a:lnTo>
                    <a:lnTo>
                      <a:pt x="461" y="461"/>
                    </a:lnTo>
                    <a:lnTo>
                      <a:pt x="458" y="482"/>
                    </a:lnTo>
                    <a:lnTo>
                      <a:pt x="461" y="511"/>
                    </a:lnTo>
                    <a:lnTo>
                      <a:pt x="451" y="538"/>
                    </a:lnTo>
                    <a:lnTo>
                      <a:pt x="429" y="548"/>
                    </a:lnTo>
                    <a:lnTo>
                      <a:pt x="396" y="555"/>
                    </a:lnTo>
                    <a:lnTo>
                      <a:pt x="302" y="608"/>
                    </a:lnTo>
                    <a:lnTo>
                      <a:pt x="34" y="439"/>
                    </a:lnTo>
                    <a:lnTo>
                      <a:pt x="29" y="374"/>
                    </a:lnTo>
                    <a:lnTo>
                      <a:pt x="12" y="326"/>
                    </a:lnTo>
                    <a:lnTo>
                      <a:pt x="8" y="295"/>
                    </a:lnTo>
                    <a:lnTo>
                      <a:pt x="0" y="251"/>
                    </a:lnTo>
                    <a:lnTo>
                      <a:pt x="8" y="195"/>
                    </a:lnTo>
                    <a:lnTo>
                      <a:pt x="22" y="137"/>
                    </a:lnTo>
                    <a:lnTo>
                      <a:pt x="39" y="96"/>
                    </a:lnTo>
                    <a:lnTo>
                      <a:pt x="68" y="65"/>
                    </a:lnTo>
                    <a:lnTo>
                      <a:pt x="104" y="31"/>
                    </a:lnTo>
                    <a:lnTo>
                      <a:pt x="147" y="12"/>
                    </a:lnTo>
                    <a:lnTo>
                      <a:pt x="200" y="2"/>
                    </a:lnTo>
                    <a:lnTo>
                      <a:pt x="241" y="0"/>
                    </a:lnTo>
                    <a:lnTo>
                      <a:pt x="290" y="2"/>
                    </a:lnTo>
                    <a:lnTo>
                      <a:pt x="345" y="14"/>
                    </a:lnTo>
                    <a:lnTo>
                      <a:pt x="386" y="38"/>
                    </a:lnTo>
                    <a:lnTo>
                      <a:pt x="422" y="87"/>
                    </a:lnTo>
                  </a:path>
                </a:pathLst>
              </a:custGeom>
              <a:solidFill>
                <a:srgbClr val="BF7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chemeClr val="tx1"/>
                  </a:solidFill>
                  <a:cs typeface="+mn-cs"/>
                </a:endParaRPr>
              </a:p>
            </p:txBody>
          </p:sp>
          <p:sp>
            <p:nvSpPr>
              <p:cNvPr id="75" name="Freeform 73"/>
              <p:cNvSpPr>
                <a:spLocks/>
              </p:cNvSpPr>
              <p:nvPr/>
            </p:nvSpPr>
            <p:spPr bwMode="auto">
              <a:xfrm>
                <a:off x="2557" y="2861"/>
                <a:ext cx="502" cy="515"/>
              </a:xfrm>
              <a:custGeom>
                <a:avLst/>
                <a:gdLst>
                  <a:gd name="T0" fmla="*/ 41 w 502"/>
                  <a:gd name="T1" fmla="*/ 454 h 515"/>
                  <a:gd name="T2" fmla="*/ 31 w 502"/>
                  <a:gd name="T3" fmla="*/ 391 h 515"/>
                  <a:gd name="T4" fmla="*/ 22 w 502"/>
                  <a:gd name="T5" fmla="*/ 365 h 515"/>
                  <a:gd name="T6" fmla="*/ 5 w 502"/>
                  <a:gd name="T7" fmla="*/ 324 h 515"/>
                  <a:gd name="T8" fmla="*/ 0 w 502"/>
                  <a:gd name="T9" fmla="*/ 290 h 515"/>
                  <a:gd name="T10" fmla="*/ 0 w 502"/>
                  <a:gd name="T11" fmla="*/ 248 h 515"/>
                  <a:gd name="T12" fmla="*/ 7 w 502"/>
                  <a:gd name="T13" fmla="*/ 195 h 515"/>
                  <a:gd name="T14" fmla="*/ 26 w 502"/>
                  <a:gd name="T15" fmla="*/ 142 h 515"/>
                  <a:gd name="T16" fmla="*/ 50 w 502"/>
                  <a:gd name="T17" fmla="*/ 94 h 515"/>
                  <a:gd name="T18" fmla="*/ 82 w 502"/>
                  <a:gd name="T19" fmla="*/ 55 h 515"/>
                  <a:gd name="T20" fmla="*/ 111 w 502"/>
                  <a:gd name="T21" fmla="*/ 31 h 515"/>
                  <a:gd name="T22" fmla="*/ 149 w 502"/>
                  <a:gd name="T23" fmla="*/ 10 h 515"/>
                  <a:gd name="T24" fmla="*/ 190 w 502"/>
                  <a:gd name="T25" fmla="*/ 0 h 515"/>
                  <a:gd name="T26" fmla="*/ 253 w 502"/>
                  <a:gd name="T27" fmla="*/ 0 h 515"/>
                  <a:gd name="T28" fmla="*/ 320 w 502"/>
                  <a:gd name="T29" fmla="*/ 10 h 515"/>
                  <a:gd name="T30" fmla="*/ 371 w 502"/>
                  <a:gd name="T31" fmla="*/ 10 h 515"/>
                  <a:gd name="T32" fmla="*/ 417 w 502"/>
                  <a:gd name="T33" fmla="*/ 14 h 515"/>
                  <a:gd name="T34" fmla="*/ 436 w 502"/>
                  <a:gd name="T35" fmla="*/ 19 h 515"/>
                  <a:gd name="T36" fmla="*/ 455 w 502"/>
                  <a:gd name="T37" fmla="*/ 34 h 515"/>
                  <a:gd name="T38" fmla="*/ 472 w 502"/>
                  <a:gd name="T39" fmla="*/ 65 h 515"/>
                  <a:gd name="T40" fmla="*/ 484 w 502"/>
                  <a:gd name="T41" fmla="*/ 87 h 515"/>
                  <a:gd name="T42" fmla="*/ 501 w 502"/>
                  <a:gd name="T43" fmla="*/ 111 h 515"/>
                  <a:gd name="T44" fmla="*/ 489 w 502"/>
                  <a:gd name="T45" fmla="*/ 147 h 515"/>
                  <a:gd name="T46" fmla="*/ 475 w 502"/>
                  <a:gd name="T47" fmla="*/ 181 h 515"/>
                  <a:gd name="T48" fmla="*/ 475 w 502"/>
                  <a:gd name="T49" fmla="*/ 198 h 515"/>
                  <a:gd name="T50" fmla="*/ 467 w 502"/>
                  <a:gd name="T51" fmla="*/ 219 h 515"/>
                  <a:gd name="T52" fmla="*/ 465 w 502"/>
                  <a:gd name="T53" fmla="*/ 246 h 515"/>
                  <a:gd name="T54" fmla="*/ 451 w 502"/>
                  <a:gd name="T55" fmla="*/ 258 h 515"/>
                  <a:gd name="T56" fmla="*/ 441 w 502"/>
                  <a:gd name="T57" fmla="*/ 338 h 515"/>
                  <a:gd name="T58" fmla="*/ 426 w 502"/>
                  <a:gd name="T59" fmla="*/ 352 h 515"/>
                  <a:gd name="T60" fmla="*/ 412 w 502"/>
                  <a:gd name="T61" fmla="*/ 350 h 515"/>
                  <a:gd name="T62" fmla="*/ 402 w 502"/>
                  <a:gd name="T63" fmla="*/ 331 h 515"/>
                  <a:gd name="T64" fmla="*/ 388 w 502"/>
                  <a:gd name="T65" fmla="*/ 309 h 515"/>
                  <a:gd name="T66" fmla="*/ 369 w 502"/>
                  <a:gd name="T67" fmla="*/ 309 h 515"/>
                  <a:gd name="T68" fmla="*/ 359 w 502"/>
                  <a:gd name="T69" fmla="*/ 338 h 515"/>
                  <a:gd name="T70" fmla="*/ 354 w 502"/>
                  <a:gd name="T71" fmla="*/ 379 h 515"/>
                  <a:gd name="T72" fmla="*/ 359 w 502"/>
                  <a:gd name="T73" fmla="*/ 413 h 515"/>
                  <a:gd name="T74" fmla="*/ 366 w 502"/>
                  <a:gd name="T75" fmla="*/ 432 h 515"/>
                  <a:gd name="T76" fmla="*/ 381 w 502"/>
                  <a:gd name="T77" fmla="*/ 446 h 515"/>
                  <a:gd name="T78" fmla="*/ 407 w 502"/>
                  <a:gd name="T79" fmla="*/ 463 h 515"/>
                  <a:gd name="T80" fmla="*/ 369 w 502"/>
                  <a:gd name="T81" fmla="*/ 456 h 515"/>
                  <a:gd name="T82" fmla="*/ 349 w 502"/>
                  <a:gd name="T83" fmla="*/ 456 h 515"/>
                  <a:gd name="T84" fmla="*/ 345 w 502"/>
                  <a:gd name="T85" fmla="*/ 463 h 515"/>
                  <a:gd name="T86" fmla="*/ 316 w 502"/>
                  <a:gd name="T87" fmla="*/ 495 h 515"/>
                  <a:gd name="T88" fmla="*/ 296 w 502"/>
                  <a:gd name="T89" fmla="*/ 499 h 515"/>
                  <a:gd name="T90" fmla="*/ 272 w 502"/>
                  <a:gd name="T91" fmla="*/ 509 h 515"/>
                  <a:gd name="T92" fmla="*/ 253 w 502"/>
                  <a:gd name="T93" fmla="*/ 514 h 515"/>
                  <a:gd name="T94" fmla="*/ 176 w 502"/>
                  <a:gd name="T95" fmla="*/ 504 h 515"/>
                  <a:gd name="T96" fmla="*/ 142 w 502"/>
                  <a:gd name="T97" fmla="*/ 502 h 515"/>
                  <a:gd name="T98" fmla="*/ 137 w 502"/>
                  <a:gd name="T99" fmla="*/ 492 h 515"/>
                  <a:gd name="T100" fmla="*/ 96 w 502"/>
                  <a:gd name="T101" fmla="*/ 478 h 515"/>
                  <a:gd name="T102" fmla="*/ 67 w 502"/>
                  <a:gd name="T103" fmla="*/ 473 h 515"/>
                  <a:gd name="T104" fmla="*/ 41 w 502"/>
                  <a:gd name="T105" fmla="*/ 454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02" h="515">
                    <a:moveTo>
                      <a:pt x="41" y="454"/>
                    </a:moveTo>
                    <a:lnTo>
                      <a:pt x="31" y="391"/>
                    </a:lnTo>
                    <a:lnTo>
                      <a:pt x="22" y="365"/>
                    </a:lnTo>
                    <a:lnTo>
                      <a:pt x="5" y="324"/>
                    </a:lnTo>
                    <a:lnTo>
                      <a:pt x="0" y="290"/>
                    </a:lnTo>
                    <a:lnTo>
                      <a:pt x="0" y="248"/>
                    </a:lnTo>
                    <a:lnTo>
                      <a:pt x="7" y="195"/>
                    </a:lnTo>
                    <a:lnTo>
                      <a:pt x="26" y="142"/>
                    </a:lnTo>
                    <a:lnTo>
                      <a:pt x="50" y="94"/>
                    </a:lnTo>
                    <a:lnTo>
                      <a:pt x="82" y="55"/>
                    </a:lnTo>
                    <a:lnTo>
                      <a:pt x="111" y="31"/>
                    </a:lnTo>
                    <a:lnTo>
                      <a:pt x="149" y="10"/>
                    </a:lnTo>
                    <a:lnTo>
                      <a:pt x="190" y="0"/>
                    </a:lnTo>
                    <a:lnTo>
                      <a:pt x="253" y="0"/>
                    </a:lnTo>
                    <a:lnTo>
                      <a:pt x="320" y="10"/>
                    </a:lnTo>
                    <a:lnTo>
                      <a:pt x="371" y="10"/>
                    </a:lnTo>
                    <a:lnTo>
                      <a:pt x="417" y="14"/>
                    </a:lnTo>
                    <a:lnTo>
                      <a:pt x="436" y="19"/>
                    </a:lnTo>
                    <a:lnTo>
                      <a:pt x="455" y="34"/>
                    </a:lnTo>
                    <a:lnTo>
                      <a:pt x="472" y="65"/>
                    </a:lnTo>
                    <a:lnTo>
                      <a:pt x="484" y="87"/>
                    </a:lnTo>
                    <a:lnTo>
                      <a:pt x="501" y="111"/>
                    </a:lnTo>
                    <a:lnTo>
                      <a:pt x="489" y="147"/>
                    </a:lnTo>
                    <a:lnTo>
                      <a:pt x="475" y="181"/>
                    </a:lnTo>
                    <a:lnTo>
                      <a:pt x="475" y="198"/>
                    </a:lnTo>
                    <a:lnTo>
                      <a:pt x="467" y="219"/>
                    </a:lnTo>
                    <a:lnTo>
                      <a:pt x="465" y="246"/>
                    </a:lnTo>
                    <a:lnTo>
                      <a:pt x="451" y="258"/>
                    </a:lnTo>
                    <a:lnTo>
                      <a:pt x="441" y="338"/>
                    </a:lnTo>
                    <a:lnTo>
                      <a:pt x="426" y="352"/>
                    </a:lnTo>
                    <a:lnTo>
                      <a:pt x="412" y="350"/>
                    </a:lnTo>
                    <a:lnTo>
                      <a:pt x="402" y="331"/>
                    </a:lnTo>
                    <a:lnTo>
                      <a:pt x="388" y="309"/>
                    </a:lnTo>
                    <a:lnTo>
                      <a:pt x="369" y="309"/>
                    </a:lnTo>
                    <a:lnTo>
                      <a:pt x="359" y="338"/>
                    </a:lnTo>
                    <a:lnTo>
                      <a:pt x="354" y="379"/>
                    </a:lnTo>
                    <a:lnTo>
                      <a:pt x="359" y="413"/>
                    </a:lnTo>
                    <a:lnTo>
                      <a:pt x="366" y="432"/>
                    </a:lnTo>
                    <a:lnTo>
                      <a:pt x="381" y="446"/>
                    </a:lnTo>
                    <a:lnTo>
                      <a:pt x="407" y="463"/>
                    </a:lnTo>
                    <a:lnTo>
                      <a:pt x="369" y="456"/>
                    </a:lnTo>
                    <a:lnTo>
                      <a:pt x="349" y="456"/>
                    </a:lnTo>
                    <a:lnTo>
                      <a:pt x="345" y="463"/>
                    </a:lnTo>
                    <a:lnTo>
                      <a:pt x="316" y="495"/>
                    </a:lnTo>
                    <a:lnTo>
                      <a:pt x="296" y="499"/>
                    </a:lnTo>
                    <a:lnTo>
                      <a:pt x="272" y="509"/>
                    </a:lnTo>
                    <a:lnTo>
                      <a:pt x="253" y="514"/>
                    </a:lnTo>
                    <a:lnTo>
                      <a:pt x="176" y="504"/>
                    </a:lnTo>
                    <a:lnTo>
                      <a:pt x="142" y="502"/>
                    </a:lnTo>
                    <a:lnTo>
                      <a:pt x="137" y="492"/>
                    </a:lnTo>
                    <a:lnTo>
                      <a:pt x="96" y="478"/>
                    </a:lnTo>
                    <a:lnTo>
                      <a:pt x="67" y="473"/>
                    </a:lnTo>
                    <a:lnTo>
                      <a:pt x="41" y="454"/>
                    </a:lnTo>
                  </a:path>
                </a:pathLst>
              </a:custGeom>
              <a:solidFill>
                <a:srgbClr val="5F5F5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chemeClr val="tx1"/>
                  </a:solidFill>
                  <a:cs typeface="+mn-cs"/>
                </a:endParaRPr>
              </a:p>
            </p:txBody>
          </p:sp>
        </p:grpSp>
        <p:sp>
          <p:nvSpPr>
            <p:cNvPr id="73" name="Freeform 74"/>
            <p:cNvSpPr>
              <a:spLocks/>
            </p:cNvSpPr>
            <p:nvPr/>
          </p:nvSpPr>
          <p:spPr bwMode="auto">
            <a:xfrm>
              <a:off x="2983" y="3076"/>
              <a:ext cx="130" cy="155"/>
            </a:xfrm>
            <a:custGeom>
              <a:avLst/>
              <a:gdLst>
                <a:gd name="T0" fmla="*/ 13 w 130"/>
                <a:gd name="T1" fmla="*/ 48 h 155"/>
                <a:gd name="T2" fmla="*/ 94 w 130"/>
                <a:gd name="T3" fmla="*/ 12 h 155"/>
                <a:gd name="T4" fmla="*/ 66 w 130"/>
                <a:gd name="T5" fmla="*/ 12 h 155"/>
                <a:gd name="T6" fmla="*/ 69 w 130"/>
                <a:gd name="T7" fmla="*/ 0 h 155"/>
                <a:gd name="T8" fmla="*/ 127 w 130"/>
                <a:gd name="T9" fmla="*/ 2 h 155"/>
                <a:gd name="T10" fmla="*/ 129 w 130"/>
                <a:gd name="T11" fmla="*/ 12 h 155"/>
                <a:gd name="T12" fmla="*/ 118 w 130"/>
                <a:gd name="T13" fmla="*/ 28 h 155"/>
                <a:gd name="T14" fmla="*/ 120 w 130"/>
                <a:gd name="T15" fmla="*/ 56 h 155"/>
                <a:gd name="T16" fmla="*/ 120 w 130"/>
                <a:gd name="T17" fmla="*/ 87 h 155"/>
                <a:gd name="T18" fmla="*/ 119 w 130"/>
                <a:gd name="T19" fmla="*/ 107 h 155"/>
                <a:gd name="T20" fmla="*/ 113 w 130"/>
                <a:gd name="T21" fmla="*/ 126 h 155"/>
                <a:gd name="T22" fmla="*/ 105 w 130"/>
                <a:gd name="T23" fmla="*/ 137 h 155"/>
                <a:gd name="T24" fmla="*/ 95 w 130"/>
                <a:gd name="T25" fmla="*/ 148 h 155"/>
                <a:gd name="T26" fmla="*/ 83 w 130"/>
                <a:gd name="T27" fmla="*/ 152 h 155"/>
                <a:gd name="T28" fmla="*/ 71 w 130"/>
                <a:gd name="T29" fmla="*/ 154 h 155"/>
                <a:gd name="T30" fmla="*/ 71 w 130"/>
                <a:gd name="T31" fmla="*/ 147 h 155"/>
                <a:gd name="T32" fmla="*/ 88 w 130"/>
                <a:gd name="T33" fmla="*/ 137 h 155"/>
                <a:gd name="T34" fmla="*/ 100 w 130"/>
                <a:gd name="T35" fmla="*/ 123 h 155"/>
                <a:gd name="T36" fmla="*/ 110 w 130"/>
                <a:gd name="T37" fmla="*/ 90 h 155"/>
                <a:gd name="T38" fmla="*/ 111 w 130"/>
                <a:gd name="T39" fmla="*/ 65 h 155"/>
                <a:gd name="T40" fmla="*/ 106 w 130"/>
                <a:gd name="T41" fmla="*/ 41 h 155"/>
                <a:gd name="T42" fmla="*/ 0 w 130"/>
                <a:gd name="T43" fmla="*/ 100 h 155"/>
                <a:gd name="T44" fmla="*/ 13 w 130"/>
                <a:gd name="T45" fmla="*/ 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0" h="155">
                  <a:moveTo>
                    <a:pt x="13" y="48"/>
                  </a:moveTo>
                  <a:lnTo>
                    <a:pt x="94" y="12"/>
                  </a:lnTo>
                  <a:lnTo>
                    <a:pt x="66" y="12"/>
                  </a:lnTo>
                  <a:lnTo>
                    <a:pt x="69" y="0"/>
                  </a:lnTo>
                  <a:lnTo>
                    <a:pt x="127" y="2"/>
                  </a:lnTo>
                  <a:lnTo>
                    <a:pt x="129" y="12"/>
                  </a:lnTo>
                  <a:lnTo>
                    <a:pt x="118" y="28"/>
                  </a:lnTo>
                  <a:lnTo>
                    <a:pt x="120" y="56"/>
                  </a:lnTo>
                  <a:lnTo>
                    <a:pt x="120" y="87"/>
                  </a:lnTo>
                  <a:lnTo>
                    <a:pt x="119" y="107"/>
                  </a:lnTo>
                  <a:lnTo>
                    <a:pt x="113" y="126"/>
                  </a:lnTo>
                  <a:lnTo>
                    <a:pt x="105" y="137"/>
                  </a:lnTo>
                  <a:lnTo>
                    <a:pt x="95" y="148"/>
                  </a:lnTo>
                  <a:lnTo>
                    <a:pt x="83" y="152"/>
                  </a:lnTo>
                  <a:lnTo>
                    <a:pt x="71" y="154"/>
                  </a:lnTo>
                  <a:lnTo>
                    <a:pt x="71" y="147"/>
                  </a:lnTo>
                  <a:lnTo>
                    <a:pt x="88" y="137"/>
                  </a:lnTo>
                  <a:lnTo>
                    <a:pt x="100" y="123"/>
                  </a:lnTo>
                  <a:lnTo>
                    <a:pt x="110" y="90"/>
                  </a:lnTo>
                  <a:lnTo>
                    <a:pt x="111" y="65"/>
                  </a:lnTo>
                  <a:lnTo>
                    <a:pt x="106" y="41"/>
                  </a:lnTo>
                  <a:lnTo>
                    <a:pt x="0" y="100"/>
                  </a:lnTo>
                  <a:lnTo>
                    <a:pt x="13" y="48"/>
                  </a:lnTo>
                </a:path>
              </a:pathLst>
            </a:custGeom>
            <a:solidFill>
              <a:srgbClr val="9F9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cs typeface="+mn-cs"/>
              </a:endParaRPr>
            </a:p>
          </p:txBody>
        </p:sp>
      </p:grp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5581650" y="4303713"/>
            <a:ext cx="38100" cy="30162"/>
          </a:xfrm>
          <a:prstGeom prst="rect">
            <a:avLst/>
          </a:prstGeom>
          <a:solidFill>
            <a:srgbClr val="FADB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77" name="Freeform 76"/>
          <p:cNvSpPr>
            <a:spLocks/>
          </p:cNvSpPr>
          <p:nvPr/>
        </p:nvSpPr>
        <p:spPr bwMode="auto">
          <a:xfrm>
            <a:off x="5478463" y="3849688"/>
            <a:ext cx="44450" cy="115887"/>
          </a:xfrm>
          <a:custGeom>
            <a:avLst/>
            <a:gdLst>
              <a:gd name="T0" fmla="*/ 0 w 28"/>
              <a:gd name="T1" fmla="*/ 72 h 73"/>
              <a:gd name="T2" fmla="*/ 13 w 28"/>
              <a:gd name="T3" fmla="*/ 10 h 73"/>
              <a:gd name="T4" fmla="*/ 18 w 28"/>
              <a:gd name="T5" fmla="*/ 5 h 73"/>
              <a:gd name="T6" fmla="*/ 27 w 28"/>
              <a:gd name="T7" fmla="*/ 0 h 73"/>
              <a:gd name="T8" fmla="*/ 15 w 28"/>
              <a:gd name="T9" fmla="*/ 62 h 73"/>
              <a:gd name="T10" fmla="*/ 0 w 28"/>
              <a:gd name="T11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73">
                <a:moveTo>
                  <a:pt x="0" y="72"/>
                </a:moveTo>
                <a:lnTo>
                  <a:pt x="13" y="10"/>
                </a:lnTo>
                <a:lnTo>
                  <a:pt x="18" y="5"/>
                </a:lnTo>
                <a:lnTo>
                  <a:pt x="27" y="0"/>
                </a:lnTo>
                <a:lnTo>
                  <a:pt x="15" y="62"/>
                </a:lnTo>
                <a:lnTo>
                  <a:pt x="0" y="72"/>
                </a:lnTo>
              </a:path>
            </a:pathLst>
          </a:custGeom>
          <a:solidFill>
            <a:srgbClr val="E56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78" name="Freeform 77"/>
          <p:cNvSpPr>
            <a:spLocks/>
          </p:cNvSpPr>
          <p:nvPr/>
        </p:nvSpPr>
        <p:spPr bwMode="auto">
          <a:xfrm>
            <a:off x="3814763" y="4953000"/>
            <a:ext cx="36512" cy="30163"/>
          </a:xfrm>
          <a:custGeom>
            <a:avLst/>
            <a:gdLst>
              <a:gd name="T0" fmla="*/ 0 w 23"/>
              <a:gd name="T1" fmla="*/ 18 h 19"/>
              <a:gd name="T2" fmla="*/ 20 w 23"/>
              <a:gd name="T3" fmla="*/ 0 h 19"/>
              <a:gd name="T4" fmla="*/ 22 w 23"/>
              <a:gd name="T5" fmla="*/ 17 h 19"/>
              <a:gd name="T6" fmla="*/ 0 w 23"/>
              <a:gd name="T7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" h="19">
                <a:moveTo>
                  <a:pt x="0" y="18"/>
                </a:moveTo>
                <a:lnTo>
                  <a:pt x="20" y="0"/>
                </a:lnTo>
                <a:lnTo>
                  <a:pt x="22" y="17"/>
                </a:lnTo>
                <a:lnTo>
                  <a:pt x="0" y="18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79" name="Freeform 78"/>
          <p:cNvSpPr>
            <a:spLocks/>
          </p:cNvSpPr>
          <p:nvPr/>
        </p:nvSpPr>
        <p:spPr bwMode="auto">
          <a:xfrm>
            <a:off x="5846763" y="4541838"/>
            <a:ext cx="104775" cy="206375"/>
          </a:xfrm>
          <a:custGeom>
            <a:avLst/>
            <a:gdLst>
              <a:gd name="T0" fmla="*/ 20 w 66"/>
              <a:gd name="T1" fmla="*/ 7 h 130"/>
              <a:gd name="T2" fmla="*/ 24 w 66"/>
              <a:gd name="T3" fmla="*/ 19 h 130"/>
              <a:gd name="T4" fmla="*/ 28 w 66"/>
              <a:gd name="T5" fmla="*/ 34 h 130"/>
              <a:gd name="T6" fmla="*/ 30 w 66"/>
              <a:gd name="T7" fmla="*/ 48 h 130"/>
              <a:gd name="T8" fmla="*/ 29 w 66"/>
              <a:gd name="T9" fmla="*/ 62 h 130"/>
              <a:gd name="T10" fmla="*/ 26 w 66"/>
              <a:gd name="T11" fmla="*/ 81 h 130"/>
              <a:gd name="T12" fmla="*/ 20 w 66"/>
              <a:gd name="T13" fmla="*/ 92 h 130"/>
              <a:gd name="T14" fmla="*/ 11 w 66"/>
              <a:gd name="T15" fmla="*/ 105 h 130"/>
              <a:gd name="T16" fmla="*/ 0 w 66"/>
              <a:gd name="T17" fmla="*/ 116 h 130"/>
              <a:gd name="T18" fmla="*/ 7 w 66"/>
              <a:gd name="T19" fmla="*/ 123 h 130"/>
              <a:gd name="T20" fmla="*/ 12 w 66"/>
              <a:gd name="T21" fmla="*/ 125 h 130"/>
              <a:gd name="T22" fmla="*/ 16 w 66"/>
              <a:gd name="T23" fmla="*/ 125 h 130"/>
              <a:gd name="T24" fmla="*/ 21 w 66"/>
              <a:gd name="T25" fmla="*/ 125 h 130"/>
              <a:gd name="T26" fmla="*/ 26 w 66"/>
              <a:gd name="T27" fmla="*/ 123 h 130"/>
              <a:gd name="T28" fmla="*/ 31 w 66"/>
              <a:gd name="T29" fmla="*/ 122 h 130"/>
              <a:gd name="T30" fmla="*/ 38 w 66"/>
              <a:gd name="T31" fmla="*/ 122 h 130"/>
              <a:gd name="T32" fmla="*/ 41 w 66"/>
              <a:gd name="T33" fmla="*/ 124 h 130"/>
              <a:gd name="T34" fmla="*/ 43 w 66"/>
              <a:gd name="T35" fmla="*/ 127 h 130"/>
              <a:gd name="T36" fmla="*/ 49 w 66"/>
              <a:gd name="T37" fmla="*/ 129 h 130"/>
              <a:gd name="T38" fmla="*/ 56 w 66"/>
              <a:gd name="T39" fmla="*/ 126 h 130"/>
              <a:gd name="T40" fmla="*/ 60 w 66"/>
              <a:gd name="T41" fmla="*/ 116 h 130"/>
              <a:gd name="T42" fmla="*/ 63 w 66"/>
              <a:gd name="T43" fmla="*/ 96 h 130"/>
              <a:gd name="T44" fmla="*/ 65 w 66"/>
              <a:gd name="T45" fmla="*/ 75 h 130"/>
              <a:gd name="T46" fmla="*/ 64 w 66"/>
              <a:gd name="T47" fmla="*/ 51 h 130"/>
              <a:gd name="T48" fmla="*/ 61 w 66"/>
              <a:gd name="T49" fmla="*/ 35 h 130"/>
              <a:gd name="T50" fmla="*/ 55 w 66"/>
              <a:gd name="T51" fmla="*/ 14 h 130"/>
              <a:gd name="T52" fmla="*/ 52 w 66"/>
              <a:gd name="T53" fmla="*/ 7 h 130"/>
              <a:gd name="T54" fmla="*/ 48 w 66"/>
              <a:gd name="T55" fmla="*/ 2 h 130"/>
              <a:gd name="T56" fmla="*/ 41 w 66"/>
              <a:gd name="T57" fmla="*/ 0 h 130"/>
              <a:gd name="T58" fmla="*/ 33 w 66"/>
              <a:gd name="T59" fmla="*/ 0 h 130"/>
              <a:gd name="T60" fmla="*/ 25 w 66"/>
              <a:gd name="T61" fmla="*/ 2 h 130"/>
              <a:gd name="T62" fmla="*/ 20 w 66"/>
              <a:gd name="T63" fmla="*/ 7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6" h="130">
                <a:moveTo>
                  <a:pt x="20" y="7"/>
                </a:moveTo>
                <a:lnTo>
                  <a:pt x="24" y="19"/>
                </a:lnTo>
                <a:lnTo>
                  <a:pt x="28" y="34"/>
                </a:lnTo>
                <a:lnTo>
                  <a:pt x="30" y="48"/>
                </a:lnTo>
                <a:lnTo>
                  <a:pt x="29" y="62"/>
                </a:lnTo>
                <a:lnTo>
                  <a:pt x="26" y="81"/>
                </a:lnTo>
                <a:lnTo>
                  <a:pt x="20" y="92"/>
                </a:lnTo>
                <a:lnTo>
                  <a:pt x="11" y="105"/>
                </a:lnTo>
                <a:lnTo>
                  <a:pt x="0" y="116"/>
                </a:lnTo>
                <a:lnTo>
                  <a:pt x="7" y="123"/>
                </a:lnTo>
                <a:lnTo>
                  <a:pt x="12" y="125"/>
                </a:lnTo>
                <a:lnTo>
                  <a:pt x="16" y="125"/>
                </a:lnTo>
                <a:lnTo>
                  <a:pt x="21" y="125"/>
                </a:lnTo>
                <a:lnTo>
                  <a:pt x="26" y="123"/>
                </a:lnTo>
                <a:lnTo>
                  <a:pt x="31" y="122"/>
                </a:lnTo>
                <a:lnTo>
                  <a:pt x="38" y="122"/>
                </a:lnTo>
                <a:lnTo>
                  <a:pt x="41" y="124"/>
                </a:lnTo>
                <a:lnTo>
                  <a:pt x="43" y="127"/>
                </a:lnTo>
                <a:lnTo>
                  <a:pt x="49" y="129"/>
                </a:lnTo>
                <a:lnTo>
                  <a:pt x="56" y="126"/>
                </a:lnTo>
                <a:lnTo>
                  <a:pt x="60" y="116"/>
                </a:lnTo>
                <a:lnTo>
                  <a:pt x="63" y="96"/>
                </a:lnTo>
                <a:lnTo>
                  <a:pt x="65" y="75"/>
                </a:lnTo>
                <a:lnTo>
                  <a:pt x="64" y="51"/>
                </a:lnTo>
                <a:lnTo>
                  <a:pt x="61" y="35"/>
                </a:lnTo>
                <a:lnTo>
                  <a:pt x="55" y="14"/>
                </a:lnTo>
                <a:lnTo>
                  <a:pt x="52" y="7"/>
                </a:lnTo>
                <a:lnTo>
                  <a:pt x="48" y="2"/>
                </a:lnTo>
                <a:lnTo>
                  <a:pt x="41" y="0"/>
                </a:lnTo>
                <a:lnTo>
                  <a:pt x="33" y="0"/>
                </a:lnTo>
                <a:lnTo>
                  <a:pt x="25" y="2"/>
                </a:lnTo>
                <a:lnTo>
                  <a:pt x="20" y="7"/>
                </a:lnTo>
              </a:path>
            </a:pathLst>
          </a:custGeom>
          <a:solidFill>
            <a:srgbClr val="7F5F3F"/>
          </a:solidFill>
          <a:ln w="12700" cap="rnd" cmpd="sng">
            <a:solidFill>
              <a:srgbClr val="3F1F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5184775" y="4432300"/>
            <a:ext cx="771525" cy="1050925"/>
            <a:chOff x="3266" y="2792"/>
            <a:chExt cx="486" cy="662"/>
          </a:xfrm>
        </p:grpSpPr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3266" y="2816"/>
              <a:ext cx="464" cy="638"/>
            </a:xfrm>
            <a:custGeom>
              <a:avLst/>
              <a:gdLst>
                <a:gd name="T0" fmla="*/ 45 w 464"/>
                <a:gd name="T1" fmla="*/ 161 h 638"/>
                <a:gd name="T2" fmla="*/ 24 w 464"/>
                <a:gd name="T3" fmla="*/ 243 h 638"/>
                <a:gd name="T4" fmla="*/ 14 w 464"/>
                <a:gd name="T5" fmla="*/ 291 h 638"/>
                <a:gd name="T6" fmla="*/ 2 w 464"/>
                <a:gd name="T7" fmla="*/ 340 h 638"/>
                <a:gd name="T8" fmla="*/ 0 w 464"/>
                <a:gd name="T9" fmla="*/ 393 h 638"/>
                <a:gd name="T10" fmla="*/ 4 w 464"/>
                <a:gd name="T11" fmla="*/ 432 h 638"/>
                <a:gd name="T12" fmla="*/ 12 w 464"/>
                <a:gd name="T13" fmla="*/ 456 h 638"/>
                <a:gd name="T14" fmla="*/ 14 w 464"/>
                <a:gd name="T15" fmla="*/ 495 h 638"/>
                <a:gd name="T16" fmla="*/ 36 w 464"/>
                <a:gd name="T17" fmla="*/ 519 h 638"/>
                <a:gd name="T18" fmla="*/ 53 w 464"/>
                <a:gd name="T19" fmla="*/ 555 h 638"/>
                <a:gd name="T20" fmla="*/ 91 w 464"/>
                <a:gd name="T21" fmla="*/ 637 h 638"/>
                <a:gd name="T22" fmla="*/ 420 w 464"/>
                <a:gd name="T23" fmla="*/ 567 h 638"/>
                <a:gd name="T24" fmla="*/ 405 w 464"/>
                <a:gd name="T25" fmla="*/ 504 h 638"/>
                <a:gd name="T26" fmla="*/ 427 w 464"/>
                <a:gd name="T27" fmla="*/ 454 h 638"/>
                <a:gd name="T28" fmla="*/ 446 w 464"/>
                <a:gd name="T29" fmla="*/ 386 h 638"/>
                <a:gd name="T30" fmla="*/ 461 w 464"/>
                <a:gd name="T31" fmla="*/ 309 h 638"/>
                <a:gd name="T32" fmla="*/ 463 w 464"/>
                <a:gd name="T33" fmla="*/ 238 h 638"/>
                <a:gd name="T34" fmla="*/ 453 w 464"/>
                <a:gd name="T35" fmla="*/ 169 h 638"/>
                <a:gd name="T36" fmla="*/ 434 w 464"/>
                <a:gd name="T37" fmla="*/ 113 h 638"/>
                <a:gd name="T38" fmla="*/ 393 w 464"/>
                <a:gd name="T39" fmla="*/ 58 h 638"/>
                <a:gd name="T40" fmla="*/ 352 w 464"/>
                <a:gd name="T41" fmla="*/ 24 h 638"/>
                <a:gd name="T42" fmla="*/ 314 w 464"/>
                <a:gd name="T43" fmla="*/ 10 h 638"/>
                <a:gd name="T44" fmla="*/ 263 w 464"/>
                <a:gd name="T45" fmla="*/ 2 h 638"/>
                <a:gd name="T46" fmla="*/ 203 w 464"/>
                <a:gd name="T47" fmla="*/ 0 h 638"/>
                <a:gd name="T48" fmla="*/ 157 w 464"/>
                <a:gd name="T49" fmla="*/ 10 h 638"/>
                <a:gd name="T50" fmla="*/ 122 w 464"/>
                <a:gd name="T51" fmla="*/ 31 h 638"/>
                <a:gd name="T52" fmla="*/ 86 w 464"/>
                <a:gd name="T53" fmla="*/ 60 h 638"/>
                <a:gd name="T54" fmla="*/ 67 w 464"/>
                <a:gd name="T55" fmla="*/ 92 h 638"/>
                <a:gd name="T56" fmla="*/ 50 w 464"/>
                <a:gd name="T57" fmla="*/ 130 h 638"/>
                <a:gd name="T58" fmla="*/ 45 w 464"/>
                <a:gd name="T59" fmla="*/ 161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4" h="638">
                  <a:moveTo>
                    <a:pt x="45" y="161"/>
                  </a:moveTo>
                  <a:lnTo>
                    <a:pt x="24" y="243"/>
                  </a:lnTo>
                  <a:lnTo>
                    <a:pt x="14" y="291"/>
                  </a:lnTo>
                  <a:lnTo>
                    <a:pt x="2" y="340"/>
                  </a:lnTo>
                  <a:lnTo>
                    <a:pt x="0" y="393"/>
                  </a:lnTo>
                  <a:lnTo>
                    <a:pt x="4" y="432"/>
                  </a:lnTo>
                  <a:lnTo>
                    <a:pt x="12" y="456"/>
                  </a:lnTo>
                  <a:lnTo>
                    <a:pt x="14" y="495"/>
                  </a:lnTo>
                  <a:lnTo>
                    <a:pt x="36" y="519"/>
                  </a:lnTo>
                  <a:lnTo>
                    <a:pt x="53" y="555"/>
                  </a:lnTo>
                  <a:lnTo>
                    <a:pt x="91" y="637"/>
                  </a:lnTo>
                  <a:lnTo>
                    <a:pt x="420" y="567"/>
                  </a:lnTo>
                  <a:lnTo>
                    <a:pt x="405" y="504"/>
                  </a:lnTo>
                  <a:lnTo>
                    <a:pt x="427" y="454"/>
                  </a:lnTo>
                  <a:lnTo>
                    <a:pt x="446" y="386"/>
                  </a:lnTo>
                  <a:lnTo>
                    <a:pt x="461" y="309"/>
                  </a:lnTo>
                  <a:lnTo>
                    <a:pt x="463" y="238"/>
                  </a:lnTo>
                  <a:lnTo>
                    <a:pt x="453" y="169"/>
                  </a:lnTo>
                  <a:lnTo>
                    <a:pt x="434" y="113"/>
                  </a:lnTo>
                  <a:lnTo>
                    <a:pt x="393" y="58"/>
                  </a:lnTo>
                  <a:lnTo>
                    <a:pt x="352" y="24"/>
                  </a:lnTo>
                  <a:lnTo>
                    <a:pt x="314" y="10"/>
                  </a:lnTo>
                  <a:lnTo>
                    <a:pt x="263" y="2"/>
                  </a:lnTo>
                  <a:lnTo>
                    <a:pt x="203" y="0"/>
                  </a:lnTo>
                  <a:lnTo>
                    <a:pt x="157" y="10"/>
                  </a:lnTo>
                  <a:lnTo>
                    <a:pt x="122" y="31"/>
                  </a:lnTo>
                  <a:lnTo>
                    <a:pt x="86" y="60"/>
                  </a:lnTo>
                  <a:lnTo>
                    <a:pt x="67" y="92"/>
                  </a:lnTo>
                  <a:lnTo>
                    <a:pt x="50" y="130"/>
                  </a:lnTo>
                  <a:lnTo>
                    <a:pt x="45" y="161"/>
                  </a:lnTo>
                </a:path>
              </a:pathLst>
            </a:custGeom>
            <a:solidFill>
              <a:srgbClr val="FFB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cs typeface="+mn-cs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3266" y="2792"/>
              <a:ext cx="486" cy="577"/>
            </a:xfrm>
            <a:custGeom>
              <a:avLst/>
              <a:gdLst>
                <a:gd name="T0" fmla="*/ 69 w 486"/>
                <a:gd name="T1" fmla="*/ 75 h 577"/>
                <a:gd name="T2" fmla="*/ 113 w 486"/>
                <a:gd name="T3" fmla="*/ 22 h 577"/>
                <a:gd name="T4" fmla="*/ 188 w 486"/>
                <a:gd name="T5" fmla="*/ 0 h 577"/>
                <a:gd name="T6" fmla="*/ 270 w 486"/>
                <a:gd name="T7" fmla="*/ 0 h 577"/>
                <a:gd name="T8" fmla="*/ 331 w 486"/>
                <a:gd name="T9" fmla="*/ 19 h 577"/>
                <a:gd name="T10" fmla="*/ 376 w 486"/>
                <a:gd name="T11" fmla="*/ 51 h 577"/>
                <a:gd name="T12" fmla="*/ 420 w 486"/>
                <a:gd name="T13" fmla="*/ 89 h 577"/>
                <a:gd name="T14" fmla="*/ 458 w 486"/>
                <a:gd name="T15" fmla="*/ 144 h 577"/>
                <a:gd name="T16" fmla="*/ 480 w 486"/>
                <a:gd name="T17" fmla="*/ 231 h 577"/>
                <a:gd name="T18" fmla="*/ 482 w 486"/>
                <a:gd name="T19" fmla="*/ 311 h 577"/>
                <a:gd name="T20" fmla="*/ 468 w 486"/>
                <a:gd name="T21" fmla="*/ 398 h 577"/>
                <a:gd name="T22" fmla="*/ 446 w 486"/>
                <a:gd name="T23" fmla="*/ 492 h 577"/>
                <a:gd name="T24" fmla="*/ 405 w 486"/>
                <a:gd name="T25" fmla="*/ 540 h 577"/>
                <a:gd name="T26" fmla="*/ 350 w 486"/>
                <a:gd name="T27" fmla="*/ 562 h 577"/>
                <a:gd name="T28" fmla="*/ 304 w 486"/>
                <a:gd name="T29" fmla="*/ 576 h 577"/>
                <a:gd name="T30" fmla="*/ 244 w 486"/>
                <a:gd name="T31" fmla="*/ 564 h 577"/>
                <a:gd name="T32" fmla="*/ 202 w 486"/>
                <a:gd name="T33" fmla="*/ 560 h 577"/>
                <a:gd name="T34" fmla="*/ 122 w 486"/>
                <a:gd name="T35" fmla="*/ 555 h 577"/>
                <a:gd name="T36" fmla="*/ 130 w 486"/>
                <a:gd name="T37" fmla="*/ 512 h 577"/>
                <a:gd name="T38" fmla="*/ 126 w 486"/>
                <a:gd name="T39" fmla="*/ 484 h 577"/>
                <a:gd name="T40" fmla="*/ 114 w 486"/>
                <a:gd name="T41" fmla="*/ 466 h 577"/>
                <a:gd name="T42" fmla="*/ 133 w 486"/>
                <a:gd name="T43" fmla="*/ 441 h 577"/>
                <a:gd name="T44" fmla="*/ 130 w 486"/>
                <a:gd name="T45" fmla="*/ 401 h 577"/>
                <a:gd name="T46" fmla="*/ 110 w 486"/>
                <a:gd name="T47" fmla="*/ 343 h 577"/>
                <a:gd name="T48" fmla="*/ 62 w 486"/>
                <a:gd name="T49" fmla="*/ 315 h 577"/>
                <a:gd name="T50" fmla="*/ 28 w 486"/>
                <a:gd name="T51" fmla="*/ 336 h 577"/>
                <a:gd name="T52" fmla="*/ 40 w 486"/>
                <a:gd name="T53" fmla="*/ 387 h 577"/>
                <a:gd name="T54" fmla="*/ 33 w 486"/>
                <a:gd name="T55" fmla="*/ 418 h 577"/>
                <a:gd name="T56" fmla="*/ 14 w 486"/>
                <a:gd name="T57" fmla="*/ 338 h 577"/>
                <a:gd name="T58" fmla="*/ 9 w 486"/>
                <a:gd name="T59" fmla="*/ 250 h 577"/>
                <a:gd name="T60" fmla="*/ 24 w 486"/>
                <a:gd name="T61" fmla="*/ 161 h 577"/>
                <a:gd name="T62" fmla="*/ 60 w 486"/>
                <a:gd name="T63" fmla="*/ 111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6" h="577">
                  <a:moveTo>
                    <a:pt x="60" y="111"/>
                  </a:moveTo>
                  <a:lnTo>
                    <a:pt x="69" y="75"/>
                  </a:lnTo>
                  <a:lnTo>
                    <a:pt x="89" y="38"/>
                  </a:lnTo>
                  <a:lnTo>
                    <a:pt x="113" y="22"/>
                  </a:lnTo>
                  <a:lnTo>
                    <a:pt x="140" y="10"/>
                  </a:lnTo>
                  <a:lnTo>
                    <a:pt x="188" y="0"/>
                  </a:lnTo>
                  <a:lnTo>
                    <a:pt x="224" y="0"/>
                  </a:lnTo>
                  <a:lnTo>
                    <a:pt x="270" y="0"/>
                  </a:lnTo>
                  <a:lnTo>
                    <a:pt x="306" y="7"/>
                  </a:lnTo>
                  <a:lnTo>
                    <a:pt x="331" y="19"/>
                  </a:lnTo>
                  <a:lnTo>
                    <a:pt x="350" y="29"/>
                  </a:lnTo>
                  <a:lnTo>
                    <a:pt x="376" y="51"/>
                  </a:lnTo>
                  <a:lnTo>
                    <a:pt x="400" y="72"/>
                  </a:lnTo>
                  <a:lnTo>
                    <a:pt x="420" y="89"/>
                  </a:lnTo>
                  <a:lnTo>
                    <a:pt x="439" y="111"/>
                  </a:lnTo>
                  <a:lnTo>
                    <a:pt x="458" y="144"/>
                  </a:lnTo>
                  <a:lnTo>
                    <a:pt x="468" y="181"/>
                  </a:lnTo>
                  <a:lnTo>
                    <a:pt x="480" y="231"/>
                  </a:lnTo>
                  <a:lnTo>
                    <a:pt x="485" y="270"/>
                  </a:lnTo>
                  <a:lnTo>
                    <a:pt x="482" y="311"/>
                  </a:lnTo>
                  <a:lnTo>
                    <a:pt x="480" y="352"/>
                  </a:lnTo>
                  <a:lnTo>
                    <a:pt x="468" y="398"/>
                  </a:lnTo>
                  <a:lnTo>
                    <a:pt x="456" y="446"/>
                  </a:lnTo>
                  <a:lnTo>
                    <a:pt x="446" y="492"/>
                  </a:lnTo>
                  <a:lnTo>
                    <a:pt x="427" y="526"/>
                  </a:lnTo>
                  <a:lnTo>
                    <a:pt x="405" y="540"/>
                  </a:lnTo>
                  <a:lnTo>
                    <a:pt x="379" y="552"/>
                  </a:lnTo>
                  <a:lnTo>
                    <a:pt x="350" y="562"/>
                  </a:lnTo>
                  <a:lnTo>
                    <a:pt x="331" y="572"/>
                  </a:lnTo>
                  <a:lnTo>
                    <a:pt x="304" y="576"/>
                  </a:lnTo>
                  <a:lnTo>
                    <a:pt x="280" y="574"/>
                  </a:lnTo>
                  <a:lnTo>
                    <a:pt x="244" y="564"/>
                  </a:lnTo>
                  <a:lnTo>
                    <a:pt x="216" y="563"/>
                  </a:lnTo>
                  <a:lnTo>
                    <a:pt x="202" y="560"/>
                  </a:lnTo>
                  <a:lnTo>
                    <a:pt x="204" y="569"/>
                  </a:lnTo>
                  <a:lnTo>
                    <a:pt x="122" y="555"/>
                  </a:lnTo>
                  <a:lnTo>
                    <a:pt x="132" y="526"/>
                  </a:lnTo>
                  <a:lnTo>
                    <a:pt x="130" y="512"/>
                  </a:lnTo>
                  <a:lnTo>
                    <a:pt x="130" y="499"/>
                  </a:lnTo>
                  <a:lnTo>
                    <a:pt x="126" y="484"/>
                  </a:lnTo>
                  <a:lnTo>
                    <a:pt x="122" y="476"/>
                  </a:lnTo>
                  <a:lnTo>
                    <a:pt x="114" y="466"/>
                  </a:lnTo>
                  <a:lnTo>
                    <a:pt x="124" y="454"/>
                  </a:lnTo>
                  <a:lnTo>
                    <a:pt x="133" y="441"/>
                  </a:lnTo>
                  <a:lnTo>
                    <a:pt x="136" y="429"/>
                  </a:lnTo>
                  <a:lnTo>
                    <a:pt x="130" y="401"/>
                  </a:lnTo>
                  <a:lnTo>
                    <a:pt x="127" y="364"/>
                  </a:lnTo>
                  <a:lnTo>
                    <a:pt x="110" y="343"/>
                  </a:lnTo>
                  <a:lnTo>
                    <a:pt x="86" y="336"/>
                  </a:lnTo>
                  <a:lnTo>
                    <a:pt x="62" y="315"/>
                  </a:lnTo>
                  <a:lnTo>
                    <a:pt x="45" y="315"/>
                  </a:lnTo>
                  <a:lnTo>
                    <a:pt x="28" y="336"/>
                  </a:lnTo>
                  <a:lnTo>
                    <a:pt x="28" y="364"/>
                  </a:lnTo>
                  <a:lnTo>
                    <a:pt x="40" y="387"/>
                  </a:lnTo>
                  <a:lnTo>
                    <a:pt x="42" y="421"/>
                  </a:lnTo>
                  <a:lnTo>
                    <a:pt x="33" y="418"/>
                  </a:lnTo>
                  <a:lnTo>
                    <a:pt x="24" y="412"/>
                  </a:lnTo>
                  <a:lnTo>
                    <a:pt x="14" y="338"/>
                  </a:lnTo>
                  <a:lnTo>
                    <a:pt x="0" y="289"/>
                  </a:lnTo>
                  <a:lnTo>
                    <a:pt x="9" y="250"/>
                  </a:lnTo>
                  <a:lnTo>
                    <a:pt x="16" y="207"/>
                  </a:lnTo>
                  <a:lnTo>
                    <a:pt x="24" y="161"/>
                  </a:lnTo>
                  <a:lnTo>
                    <a:pt x="24" y="140"/>
                  </a:lnTo>
                  <a:lnTo>
                    <a:pt x="60" y="111"/>
                  </a:lnTo>
                </a:path>
              </a:pathLst>
            </a:custGeom>
            <a:solidFill>
              <a:srgbClr val="5F3F1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cs typeface="+mn-cs"/>
              </a:endParaRPr>
            </a:p>
          </p:txBody>
        </p:sp>
      </p:grpSp>
      <p:sp>
        <p:nvSpPr>
          <p:cNvPr id="83" name="Freeform 82"/>
          <p:cNvSpPr>
            <a:spLocks/>
          </p:cNvSpPr>
          <p:nvPr/>
        </p:nvSpPr>
        <p:spPr bwMode="auto">
          <a:xfrm>
            <a:off x="4119563" y="5218113"/>
            <a:ext cx="539750" cy="238125"/>
          </a:xfrm>
          <a:custGeom>
            <a:avLst/>
            <a:gdLst>
              <a:gd name="T0" fmla="*/ 0 w 340"/>
              <a:gd name="T1" fmla="*/ 17 h 150"/>
              <a:gd name="T2" fmla="*/ 7 w 340"/>
              <a:gd name="T3" fmla="*/ 0 h 150"/>
              <a:gd name="T4" fmla="*/ 49 w 340"/>
              <a:gd name="T5" fmla="*/ 2 h 150"/>
              <a:gd name="T6" fmla="*/ 94 w 340"/>
              <a:gd name="T7" fmla="*/ 10 h 150"/>
              <a:gd name="T8" fmla="*/ 164 w 340"/>
              <a:gd name="T9" fmla="*/ 33 h 150"/>
              <a:gd name="T10" fmla="*/ 200 w 340"/>
              <a:gd name="T11" fmla="*/ 49 h 150"/>
              <a:gd name="T12" fmla="*/ 241 w 340"/>
              <a:gd name="T13" fmla="*/ 67 h 150"/>
              <a:gd name="T14" fmla="*/ 285 w 340"/>
              <a:gd name="T15" fmla="*/ 87 h 150"/>
              <a:gd name="T16" fmla="*/ 323 w 340"/>
              <a:gd name="T17" fmla="*/ 108 h 150"/>
              <a:gd name="T18" fmla="*/ 335 w 340"/>
              <a:gd name="T19" fmla="*/ 122 h 150"/>
              <a:gd name="T20" fmla="*/ 339 w 340"/>
              <a:gd name="T21" fmla="*/ 149 h 150"/>
              <a:gd name="T22" fmla="*/ 0 w 340"/>
              <a:gd name="T23" fmla="*/ 17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0" h="150">
                <a:moveTo>
                  <a:pt x="0" y="17"/>
                </a:moveTo>
                <a:lnTo>
                  <a:pt x="7" y="0"/>
                </a:lnTo>
                <a:lnTo>
                  <a:pt x="49" y="2"/>
                </a:lnTo>
                <a:lnTo>
                  <a:pt x="94" y="10"/>
                </a:lnTo>
                <a:lnTo>
                  <a:pt x="164" y="33"/>
                </a:lnTo>
                <a:lnTo>
                  <a:pt x="200" y="49"/>
                </a:lnTo>
                <a:lnTo>
                  <a:pt x="241" y="67"/>
                </a:lnTo>
                <a:lnTo>
                  <a:pt x="285" y="87"/>
                </a:lnTo>
                <a:lnTo>
                  <a:pt x="323" y="108"/>
                </a:lnTo>
                <a:lnTo>
                  <a:pt x="335" y="122"/>
                </a:lnTo>
                <a:lnTo>
                  <a:pt x="339" y="149"/>
                </a:lnTo>
                <a:lnTo>
                  <a:pt x="0" y="1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cs typeface="+mn-cs"/>
            </a:endParaRPr>
          </a:p>
        </p:txBody>
      </p:sp>
      <p:sp>
        <p:nvSpPr>
          <p:cNvPr id="84" name="Freeform 83"/>
          <p:cNvSpPr>
            <a:spLocks/>
          </p:cNvSpPr>
          <p:nvPr/>
        </p:nvSpPr>
        <p:spPr bwMode="auto">
          <a:xfrm>
            <a:off x="2662238" y="5075238"/>
            <a:ext cx="3589337" cy="584200"/>
          </a:xfrm>
          <a:custGeom>
            <a:avLst/>
            <a:gdLst>
              <a:gd name="T0" fmla="*/ 10 w 2261"/>
              <a:gd name="T1" fmla="*/ 265 h 368"/>
              <a:gd name="T2" fmla="*/ 96 w 2261"/>
              <a:gd name="T3" fmla="*/ 158 h 368"/>
              <a:gd name="T4" fmla="*/ 145 w 2261"/>
              <a:gd name="T5" fmla="*/ 111 h 368"/>
              <a:gd name="T6" fmla="*/ 187 w 2261"/>
              <a:gd name="T7" fmla="*/ 76 h 368"/>
              <a:gd name="T8" fmla="*/ 255 w 2261"/>
              <a:gd name="T9" fmla="*/ 20 h 368"/>
              <a:gd name="T10" fmla="*/ 284 w 2261"/>
              <a:gd name="T11" fmla="*/ 0 h 368"/>
              <a:gd name="T12" fmla="*/ 480 w 2261"/>
              <a:gd name="T13" fmla="*/ 96 h 368"/>
              <a:gd name="T14" fmla="*/ 524 w 2261"/>
              <a:gd name="T15" fmla="*/ 147 h 368"/>
              <a:gd name="T16" fmla="*/ 558 w 2261"/>
              <a:gd name="T17" fmla="*/ 188 h 368"/>
              <a:gd name="T18" fmla="*/ 597 w 2261"/>
              <a:gd name="T19" fmla="*/ 234 h 368"/>
              <a:gd name="T20" fmla="*/ 616 w 2261"/>
              <a:gd name="T21" fmla="*/ 265 h 368"/>
              <a:gd name="T22" fmla="*/ 736 w 2261"/>
              <a:gd name="T23" fmla="*/ 199 h 368"/>
              <a:gd name="T24" fmla="*/ 789 w 2261"/>
              <a:gd name="T25" fmla="*/ 168 h 368"/>
              <a:gd name="T26" fmla="*/ 861 w 2261"/>
              <a:gd name="T27" fmla="*/ 143 h 368"/>
              <a:gd name="T28" fmla="*/ 918 w 2261"/>
              <a:gd name="T29" fmla="*/ 96 h 368"/>
              <a:gd name="T30" fmla="*/ 1010 w 2261"/>
              <a:gd name="T31" fmla="*/ 122 h 368"/>
              <a:gd name="T32" fmla="*/ 1086 w 2261"/>
              <a:gd name="T33" fmla="*/ 152 h 368"/>
              <a:gd name="T34" fmla="*/ 1163 w 2261"/>
              <a:gd name="T35" fmla="*/ 184 h 368"/>
              <a:gd name="T36" fmla="*/ 1173 w 2261"/>
              <a:gd name="T37" fmla="*/ 188 h 368"/>
              <a:gd name="T38" fmla="*/ 1231 w 2261"/>
              <a:gd name="T39" fmla="*/ 199 h 368"/>
              <a:gd name="T40" fmla="*/ 1294 w 2261"/>
              <a:gd name="T41" fmla="*/ 265 h 368"/>
              <a:gd name="T42" fmla="*/ 1327 w 2261"/>
              <a:gd name="T43" fmla="*/ 305 h 368"/>
              <a:gd name="T44" fmla="*/ 1409 w 2261"/>
              <a:gd name="T45" fmla="*/ 347 h 368"/>
              <a:gd name="T46" fmla="*/ 1640 w 2261"/>
              <a:gd name="T47" fmla="*/ 224 h 368"/>
              <a:gd name="T48" fmla="*/ 1977 w 2261"/>
              <a:gd name="T49" fmla="*/ 147 h 368"/>
              <a:gd name="T50" fmla="*/ 2102 w 2261"/>
              <a:gd name="T51" fmla="*/ 188 h 368"/>
              <a:gd name="T52" fmla="*/ 2226 w 2261"/>
              <a:gd name="T53" fmla="*/ 269 h 368"/>
              <a:gd name="T54" fmla="*/ 2260 w 2261"/>
              <a:gd name="T55" fmla="*/ 367 h 368"/>
              <a:gd name="T56" fmla="*/ 0 w 2261"/>
              <a:gd name="T57" fmla="*/ 367 h 368"/>
              <a:gd name="T58" fmla="*/ 10 w 2261"/>
              <a:gd name="T59" fmla="*/ 2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261" h="368">
                <a:moveTo>
                  <a:pt x="10" y="265"/>
                </a:moveTo>
                <a:lnTo>
                  <a:pt x="96" y="158"/>
                </a:lnTo>
                <a:lnTo>
                  <a:pt x="145" y="111"/>
                </a:lnTo>
                <a:lnTo>
                  <a:pt x="187" y="76"/>
                </a:lnTo>
                <a:lnTo>
                  <a:pt x="255" y="20"/>
                </a:lnTo>
                <a:lnTo>
                  <a:pt x="284" y="0"/>
                </a:lnTo>
                <a:lnTo>
                  <a:pt x="480" y="96"/>
                </a:lnTo>
                <a:lnTo>
                  <a:pt x="524" y="147"/>
                </a:lnTo>
                <a:lnTo>
                  <a:pt x="558" y="188"/>
                </a:lnTo>
                <a:lnTo>
                  <a:pt x="597" y="234"/>
                </a:lnTo>
                <a:lnTo>
                  <a:pt x="616" y="265"/>
                </a:lnTo>
                <a:lnTo>
                  <a:pt x="736" y="199"/>
                </a:lnTo>
                <a:lnTo>
                  <a:pt x="789" y="168"/>
                </a:lnTo>
                <a:lnTo>
                  <a:pt x="861" y="143"/>
                </a:lnTo>
                <a:lnTo>
                  <a:pt x="918" y="96"/>
                </a:lnTo>
                <a:lnTo>
                  <a:pt x="1010" y="122"/>
                </a:lnTo>
                <a:lnTo>
                  <a:pt x="1086" y="152"/>
                </a:lnTo>
                <a:lnTo>
                  <a:pt x="1163" y="184"/>
                </a:lnTo>
                <a:lnTo>
                  <a:pt x="1173" y="188"/>
                </a:lnTo>
                <a:lnTo>
                  <a:pt x="1231" y="199"/>
                </a:lnTo>
                <a:lnTo>
                  <a:pt x="1294" y="265"/>
                </a:lnTo>
                <a:lnTo>
                  <a:pt x="1327" y="305"/>
                </a:lnTo>
                <a:lnTo>
                  <a:pt x="1409" y="347"/>
                </a:lnTo>
                <a:lnTo>
                  <a:pt x="1640" y="224"/>
                </a:lnTo>
                <a:lnTo>
                  <a:pt x="1977" y="147"/>
                </a:lnTo>
                <a:lnTo>
                  <a:pt x="2102" y="188"/>
                </a:lnTo>
                <a:lnTo>
                  <a:pt x="2226" y="269"/>
                </a:lnTo>
                <a:lnTo>
                  <a:pt x="2260" y="367"/>
                </a:lnTo>
                <a:lnTo>
                  <a:pt x="0" y="367"/>
                </a:lnTo>
                <a:lnTo>
                  <a:pt x="10" y="265"/>
                </a:lnTo>
              </a:path>
            </a:pathLst>
          </a:cu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cs typeface="+mn-cs"/>
            </a:endParaRPr>
          </a:p>
        </p:txBody>
      </p:sp>
      <p:sp>
        <p:nvSpPr>
          <p:cNvPr id="85" name="Freeform 84"/>
          <p:cNvSpPr>
            <a:spLocks/>
          </p:cNvSpPr>
          <p:nvPr/>
        </p:nvSpPr>
        <p:spPr bwMode="auto">
          <a:xfrm>
            <a:off x="3054350" y="5237163"/>
            <a:ext cx="454025" cy="325437"/>
          </a:xfrm>
          <a:custGeom>
            <a:avLst/>
            <a:gdLst>
              <a:gd name="T0" fmla="*/ 0 w 286"/>
              <a:gd name="T1" fmla="*/ 0 h 205"/>
              <a:gd name="T2" fmla="*/ 138 w 286"/>
              <a:gd name="T3" fmla="*/ 33 h 205"/>
              <a:gd name="T4" fmla="*/ 185 w 286"/>
              <a:gd name="T5" fmla="*/ 51 h 205"/>
              <a:gd name="T6" fmla="*/ 210 w 286"/>
              <a:gd name="T7" fmla="*/ 65 h 205"/>
              <a:gd name="T8" fmla="*/ 236 w 286"/>
              <a:gd name="T9" fmla="*/ 86 h 205"/>
              <a:gd name="T10" fmla="*/ 258 w 286"/>
              <a:gd name="T11" fmla="*/ 114 h 205"/>
              <a:gd name="T12" fmla="*/ 273 w 286"/>
              <a:gd name="T13" fmla="*/ 142 h 205"/>
              <a:gd name="T14" fmla="*/ 285 w 286"/>
              <a:gd name="T15" fmla="*/ 171 h 205"/>
              <a:gd name="T16" fmla="*/ 263 w 286"/>
              <a:gd name="T17" fmla="*/ 204 h 205"/>
              <a:gd name="T18" fmla="*/ 253 w 286"/>
              <a:gd name="T19" fmla="*/ 169 h 205"/>
              <a:gd name="T20" fmla="*/ 234 w 286"/>
              <a:gd name="T21" fmla="*/ 138 h 205"/>
              <a:gd name="T22" fmla="*/ 217 w 286"/>
              <a:gd name="T23" fmla="*/ 116 h 205"/>
              <a:gd name="T24" fmla="*/ 202 w 286"/>
              <a:gd name="T25" fmla="*/ 101 h 205"/>
              <a:gd name="T26" fmla="*/ 174 w 286"/>
              <a:gd name="T27" fmla="*/ 84 h 205"/>
              <a:gd name="T28" fmla="*/ 142 w 286"/>
              <a:gd name="T29" fmla="*/ 68 h 205"/>
              <a:gd name="T30" fmla="*/ 97 w 286"/>
              <a:gd name="T31" fmla="*/ 49 h 205"/>
              <a:gd name="T32" fmla="*/ 54 w 286"/>
              <a:gd name="T33" fmla="*/ 29 h 205"/>
              <a:gd name="T34" fmla="*/ 0 w 286"/>
              <a:gd name="T35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6" h="205">
                <a:moveTo>
                  <a:pt x="0" y="0"/>
                </a:moveTo>
                <a:lnTo>
                  <a:pt x="138" y="33"/>
                </a:lnTo>
                <a:lnTo>
                  <a:pt x="185" y="51"/>
                </a:lnTo>
                <a:lnTo>
                  <a:pt x="210" y="65"/>
                </a:lnTo>
                <a:lnTo>
                  <a:pt x="236" y="86"/>
                </a:lnTo>
                <a:lnTo>
                  <a:pt x="258" y="114"/>
                </a:lnTo>
                <a:lnTo>
                  <a:pt x="273" y="142"/>
                </a:lnTo>
                <a:lnTo>
                  <a:pt x="285" y="171"/>
                </a:lnTo>
                <a:lnTo>
                  <a:pt x="263" y="204"/>
                </a:lnTo>
                <a:lnTo>
                  <a:pt x="253" y="169"/>
                </a:lnTo>
                <a:lnTo>
                  <a:pt x="234" y="138"/>
                </a:lnTo>
                <a:lnTo>
                  <a:pt x="217" y="116"/>
                </a:lnTo>
                <a:lnTo>
                  <a:pt x="202" y="101"/>
                </a:lnTo>
                <a:lnTo>
                  <a:pt x="174" y="84"/>
                </a:lnTo>
                <a:lnTo>
                  <a:pt x="142" y="68"/>
                </a:lnTo>
                <a:lnTo>
                  <a:pt x="97" y="49"/>
                </a:lnTo>
                <a:lnTo>
                  <a:pt x="54" y="29"/>
                </a:lnTo>
                <a:lnTo>
                  <a:pt x="0" y="0"/>
                </a:lnTo>
              </a:path>
            </a:pathLst>
          </a:custGeom>
          <a:solidFill>
            <a:srgbClr val="7F7F7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cs typeface="+mn-cs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gray">
          <a:xfrm>
            <a:off x="2938512" y="3046413"/>
            <a:ext cx="995264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600" b="1" u="none" dirty="0">
                <a:solidFill>
                  <a:schemeClr val="bg1"/>
                </a:solidFill>
                <a:latin typeface="Calibri"/>
                <a:cs typeface="Calibri"/>
              </a:rPr>
              <a:t>a + b = 10</a:t>
            </a: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3724738" y="1508125"/>
            <a:ext cx="919823" cy="77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</a:p>
          <a:p>
            <a:pPr algn="ctr">
              <a:defRPr/>
            </a:pPr>
            <a:r>
              <a:rPr lang="en-US" sz="2000" b="1" u="none" dirty="0">
                <a:solidFill>
                  <a:schemeClr val="tx1"/>
                </a:solidFill>
                <a:latin typeface="Calibri"/>
                <a:cs typeface="Calibri"/>
              </a:rPr>
              <a:t>Course</a:t>
            </a:r>
            <a:endParaRPr lang="en-US" sz="2400" b="1" u="none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478183" y="2338388"/>
            <a:ext cx="1405833" cy="203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tr-TR" sz="1800" b="1" dirty="0" err="1" smtClean="0">
                <a:solidFill>
                  <a:srgbClr val="FF0000"/>
                </a:solidFill>
                <a:latin typeface="Calibri"/>
                <a:cs typeface="Calibri"/>
              </a:rPr>
              <a:t>Attri</a:t>
            </a:r>
            <a:r>
              <a:rPr lang="tr-TR" sz="1800" dirty="0" err="1" smtClean="0">
                <a:solidFill>
                  <a:srgbClr val="FF0000"/>
                </a:solidFill>
                <a:latin typeface="Calibri"/>
                <a:cs typeface="Calibri"/>
              </a:rPr>
              <a:t>butes</a:t>
            </a:r>
            <a:endParaRPr lang="en-US" sz="1800" b="1" u="none" dirty="0">
              <a:solidFill>
                <a:srgbClr val="FF0000"/>
              </a:solidFill>
              <a:latin typeface="Calibri"/>
              <a:cs typeface="Calibri"/>
            </a:endParaRPr>
          </a:p>
          <a:p>
            <a:pPr algn="ctr">
              <a:defRPr/>
            </a:pPr>
            <a:r>
              <a:rPr lang="en-US" sz="1800" u="none" dirty="0">
                <a:solidFill>
                  <a:schemeClr val="tx1"/>
                </a:solidFill>
                <a:latin typeface="Calibri"/>
                <a:cs typeface="Calibri"/>
              </a:rPr>
              <a:t>Name</a:t>
            </a:r>
          </a:p>
          <a:p>
            <a:pPr algn="ctr">
              <a:defRPr/>
            </a:pPr>
            <a:r>
              <a:rPr lang="en-US" sz="1800" u="none" dirty="0">
                <a:solidFill>
                  <a:schemeClr val="tx1"/>
                </a:solidFill>
                <a:latin typeface="Calibri"/>
                <a:cs typeface="Calibri"/>
              </a:rPr>
              <a:t>Location</a:t>
            </a:r>
          </a:p>
          <a:p>
            <a:pPr algn="ctr">
              <a:defRPr/>
            </a:pPr>
            <a:r>
              <a:rPr lang="en-US" sz="1800" u="none" dirty="0">
                <a:solidFill>
                  <a:schemeClr val="tx1"/>
                </a:solidFill>
                <a:latin typeface="Calibri"/>
                <a:cs typeface="Calibri"/>
              </a:rPr>
              <a:t>Days offered</a:t>
            </a:r>
          </a:p>
          <a:p>
            <a:pPr algn="ctr">
              <a:defRPr/>
            </a:pPr>
            <a:r>
              <a:rPr lang="en-US" sz="1800" u="none" dirty="0">
                <a:solidFill>
                  <a:schemeClr val="tx1"/>
                </a:solidFill>
                <a:latin typeface="Calibri"/>
                <a:cs typeface="Calibri"/>
              </a:rPr>
              <a:t>Credit hours</a:t>
            </a:r>
          </a:p>
          <a:p>
            <a:pPr algn="ctr">
              <a:defRPr/>
            </a:pPr>
            <a:r>
              <a:rPr lang="en-US" sz="1800" u="none" dirty="0">
                <a:solidFill>
                  <a:schemeClr val="tx1"/>
                </a:solidFill>
                <a:latin typeface="Calibri"/>
                <a:cs typeface="Calibri"/>
              </a:rPr>
              <a:t>Start time</a:t>
            </a:r>
          </a:p>
          <a:p>
            <a:pPr algn="ctr">
              <a:defRPr/>
            </a:pPr>
            <a:r>
              <a:rPr lang="en-US" sz="1800" u="none" dirty="0">
                <a:solidFill>
                  <a:schemeClr val="tx1"/>
                </a:solidFill>
                <a:latin typeface="Calibri"/>
                <a:cs typeface="Calibri"/>
              </a:rPr>
              <a:t>End time</a:t>
            </a: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6607166" y="2338388"/>
            <a:ext cx="2092345" cy="14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en-US" sz="1800" b="1" dirty="0">
                <a:solidFill>
                  <a:srgbClr val="FF0000"/>
                </a:solidFill>
                <a:latin typeface="Calibri"/>
                <a:cs typeface="Calibri"/>
              </a:rPr>
              <a:t>Behavior</a:t>
            </a:r>
          </a:p>
          <a:p>
            <a:pPr algn="ctr">
              <a:defRPr/>
            </a:pPr>
            <a:r>
              <a:rPr lang="en-US" sz="1800" u="none" dirty="0">
                <a:solidFill>
                  <a:schemeClr val="tx1"/>
                </a:solidFill>
                <a:latin typeface="Calibri"/>
                <a:cs typeface="Calibri"/>
              </a:rPr>
              <a:t>Add a student</a:t>
            </a:r>
          </a:p>
          <a:p>
            <a:pPr algn="ctr">
              <a:defRPr/>
            </a:pPr>
            <a:r>
              <a:rPr lang="en-US" sz="1800" u="none" dirty="0">
                <a:solidFill>
                  <a:schemeClr val="tx1"/>
                </a:solidFill>
                <a:latin typeface="Calibri"/>
                <a:cs typeface="Calibri"/>
              </a:rPr>
              <a:t>Delete a student</a:t>
            </a:r>
          </a:p>
          <a:p>
            <a:pPr algn="ctr">
              <a:defRPr/>
            </a:pPr>
            <a:r>
              <a:rPr lang="en-US" sz="1800" u="none" dirty="0">
                <a:solidFill>
                  <a:schemeClr val="tx1"/>
                </a:solidFill>
                <a:latin typeface="Calibri"/>
                <a:cs typeface="Calibri"/>
              </a:rPr>
              <a:t>Get course roster</a:t>
            </a:r>
          </a:p>
          <a:p>
            <a:pPr algn="ctr">
              <a:defRPr/>
            </a:pPr>
            <a:r>
              <a:rPr lang="en-US" sz="1800" u="none" dirty="0">
                <a:solidFill>
                  <a:schemeClr val="tx1"/>
                </a:solidFill>
                <a:latin typeface="Calibri"/>
                <a:cs typeface="Calibri"/>
              </a:rPr>
              <a:t>Determine if it is full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1000" y="6604084"/>
            <a:ext cx="85344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OOAD Using the UML - Introduction to Object Orientation, v 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4.2, 1998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-1999 Rational 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Software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0999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is represented using a compartmented rectangle</a:t>
            </a:r>
          </a:p>
          <a:p>
            <a:endParaRPr lang="en-US" sz="2800" dirty="0"/>
          </a:p>
        </p:txBody>
      </p:sp>
      <p:sp>
        <p:nvSpPr>
          <p:cNvPr id="4" name="Rectangle 1027"/>
          <p:cNvSpPr>
            <a:spLocks noChangeArrowheads="1"/>
          </p:cNvSpPr>
          <p:nvPr/>
        </p:nvSpPr>
        <p:spPr bwMode="auto">
          <a:xfrm>
            <a:off x="1981200" y="3276600"/>
            <a:ext cx="137197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400" u="none" dirty="0">
                <a:solidFill>
                  <a:schemeClr val="tx1"/>
                </a:solidFill>
                <a:latin typeface="Calibri"/>
                <a:cs typeface="Calibri"/>
              </a:rPr>
              <a:t>Professor</a:t>
            </a:r>
          </a:p>
        </p:txBody>
      </p:sp>
      <p:grpSp>
        <p:nvGrpSpPr>
          <p:cNvPr id="5" name="Group 1028"/>
          <p:cNvGrpSpPr>
            <a:grpSpLocks/>
          </p:cNvGrpSpPr>
          <p:nvPr/>
        </p:nvGrpSpPr>
        <p:grpSpPr bwMode="auto">
          <a:xfrm>
            <a:off x="1676400" y="3124200"/>
            <a:ext cx="1981200" cy="1282700"/>
            <a:chOff x="960" y="2164"/>
            <a:chExt cx="1248" cy="808"/>
          </a:xfrm>
        </p:grpSpPr>
        <p:sp>
          <p:nvSpPr>
            <p:cNvPr id="6" name="Rectangle 1029"/>
            <p:cNvSpPr>
              <a:spLocks noChangeArrowheads="1"/>
            </p:cNvSpPr>
            <p:nvPr/>
          </p:nvSpPr>
          <p:spPr bwMode="auto">
            <a:xfrm>
              <a:off x="964" y="2164"/>
              <a:ext cx="1240" cy="80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7" name="Line 1030"/>
            <p:cNvSpPr>
              <a:spLocks noChangeShapeType="1"/>
            </p:cNvSpPr>
            <p:nvPr/>
          </p:nvSpPr>
          <p:spPr bwMode="auto">
            <a:xfrm>
              <a:off x="960" y="2592"/>
              <a:ext cx="1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8" name="Line 1031"/>
            <p:cNvSpPr>
              <a:spLocks noChangeShapeType="1"/>
            </p:cNvSpPr>
            <p:nvPr/>
          </p:nvSpPr>
          <p:spPr bwMode="auto">
            <a:xfrm>
              <a:off x="960" y="2784"/>
              <a:ext cx="1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9" name="Rectangle 1033"/>
          <p:cNvSpPr>
            <a:spLocks noChangeArrowheads="1"/>
          </p:cNvSpPr>
          <p:nvPr/>
        </p:nvSpPr>
        <p:spPr bwMode="auto">
          <a:xfrm>
            <a:off x="4832350" y="3233738"/>
            <a:ext cx="1885950" cy="103663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  <p:grpSp>
        <p:nvGrpSpPr>
          <p:cNvPr id="10" name="Group 1034"/>
          <p:cNvGrpSpPr>
            <a:grpSpLocks/>
          </p:cNvGrpSpPr>
          <p:nvPr/>
        </p:nvGrpSpPr>
        <p:grpSpPr bwMode="auto">
          <a:xfrm>
            <a:off x="6413500" y="3243263"/>
            <a:ext cx="1011238" cy="1984375"/>
            <a:chOff x="4040" y="2043"/>
            <a:chExt cx="637" cy="1250"/>
          </a:xfrm>
        </p:grpSpPr>
        <p:sp>
          <p:nvSpPr>
            <p:cNvPr id="11" name="Freeform 1035"/>
            <p:cNvSpPr>
              <a:spLocks/>
            </p:cNvSpPr>
            <p:nvPr/>
          </p:nvSpPr>
          <p:spPr bwMode="auto">
            <a:xfrm>
              <a:off x="4086" y="2986"/>
              <a:ext cx="468" cy="307"/>
            </a:xfrm>
            <a:custGeom>
              <a:avLst/>
              <a:gdLst>
                <a:gd name="T0" fmla="*/ 39 w 468"/>
                <a:gd name="T1" fmla="*/ 0 h 307"/>
                <a:gd name="T2" fmla="*/ 0 w 468"/>
                <a:gd name="T3" fmla="*/ 306 h 307"/>
                <a:gd name="T4" fmla="*/ 467 w 468"/>
                <a:gd name="T5" fmla="*/ 306 h 307"/>
                <a:gd name="T6" fmla="*/ 449 w 468"/>
                <a:gd name="T7" fmla="*/ 4 h 307"/>
                <a:gd name="T8" fmla="*/ 39 w 468"/>
                <a:gd name="T9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307">
                  <a:moveTo>
                    <a:pt x="39" y="0"/>
                  </a:moveTo>
                  <a:lnTo>
                    <a:pt x="0" y="306"/>
                  </a:lnTo>
                  <a:lnTo>
                    <a:pt x="467" y="306"/>
                  </a:lnTo>
                  <a:lnTo>
                    <a:pt x="449" y="4"/>
                  </a:lnTo>
                  <a:lnTo>
                    <a:pt x="39" y="0"/>
                  </a:lnTo>
                </a:path>
              </a:pathLst>
            </a:custGeom>
            <a:solidFill>
              <a:srgbClr val="00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grpSp>
          <p:nvGrpSpPr>
            <p:cNvPr id="12" name="Group 1036"/>
            <p:cNvGrpSpPr>
              <a:grpSpLocks/>
            </p:cNvGrpSpPr>
            <p:nvPr/>
          </p:nvGrpSpPr>
          <p:grpSpPr bwMode="auto">
            <a:xfrm>
              <a:off x="4040" y="2043"/>
              <a:ext cx="548" cy="970"/>
              <a:chOff x="4040" y="2043"/>
              <a:chExt cx="548" cy="970"/>
            </a:xfrm>
          </p:grpSpPr>
          <p:grpSp>
            <p:nvGrpSpPr>
              <p:cNvPr id="15" name="Group 1037"/>
              <p:cNvGrpSpPr>
                <a:grpSpLocks/>
              </p:cNvGrpSpPr>
              <p:nvPr/>
            </p:nvGrpSpPr>
            <p:grpSpPr bwMode="auto">
              <a:xfrm>
                <a:off x="4235" y="2345"/>
                <a:ext cx="204" cy="235"/>
                <a:chOff x="4235" y="2345"/>
                <a:chExt cx="204" cy="235"/>
              </a:xfrm>
            </p:grpSpPr>
            <p:sp>
              <p:nvSpPr>
                <p:cNvPr id="60" name="Freeform 1038"/>
                <p:cNvSpPr>
                  <a:spLocks/>
                </p:cNvSpPr>
                <p:nvPr/>
              </p:nvSpPr>
              <p:spPr bwMode="auto">
                <a:xfrm>
                  <a:off x="4235" y="2345"/>
                  <a:ext cx="204" cy="235"/>
                </a:xfrm>
                <a:custGeom>
                  <a:avLst/>
                  <a:gdLst>
                    <a:gd name="T0" fmla="*/ 37 w 204"/>
                    <a:gd name="T1" fmla="*/ 0 h 235"/>
                    <a:gd name="T2" fmla="*/ 26 w 204"/>
                    <a:gd name="T3" fmla="*/ 62 h 235"/>
                    <a:gd name="T4" fmla="*/ 20 w 204"/>
                    <a:gd name="T5" fmla="*/ 68 h 235"/>
                    <a:gd name="T6" fmla="*/ 11 w 204"/>
                    <a:gd name="T7" fmla="*/ 75 h 235"/>
                    <a:gd name="T8" fmla="*/ 0 w 204"/>
                    <a:gd name="T9" fmla="*/ 78 h 235"/>
                    <a:gd name="T10" fmla="*/ 12 w 204"/>
                    <a:gd name="T11" fmla="*/ 139 h 235"/>
                    <a:gd name="T12" fmla="*/ 18 w 204"/>
                    <a:gd name="T13" fmla="*/ 168 h 235"/>
                    <a:gd name="T14" fmla="*/ 23 w 204"/>
                    <a:gd name="T15" fmla="*/ 186 h 235"/>
                    <a:gd name="T16" fmla="*/ 30 w 204"/>
                    <a:gd name="T17" fmla="*/ 202 h 235"/>
                    <a:gd name="T18" fmla="*/ 45 w 204"/>
                    <a:gd name="T19" fmla="*/ 212 h 235"/>
                    <a:gd name="T20" fmla="*/ 70 w 204"/>
                    <a:gd name="T21" fmla="*/ 222 h 235"/>
                    <a:gd name="T22" fmla="*/ 99 w 204"/>
                    <a:gd name="T23" fmla="*/ 231 h 235"/>
                    <a:gd name="T24" fmla="*/ 121 w 204"/>
                    <a:gd name="T25" fmla="*/ 234 h 235"/>
                    <a:gd name="T26" fmla="*/ 140 w 204"/>
                    <a:gd name="T27" fmla="*/ 231 h 235"/>
                    <a:gd name="T28" fmla="*/ 162 w 204"/>
                    <a:gd name="T29" fmla="*/ 226 h 235"/>
                    <a:gd name="T30" fmla="*/ 177 w 204"/>
                    <a:gd name="T31" fmla="*/ 216 h 235"/>
                    <a:gd name="T32" fmla="*/ 198 w 204"/>
                    <a:gd name="T33" fmla="*/ 187 h 235"/>
                    <a:gd name="T34" fmla="*/ 203 w 204"/>
                    <a:gd name="T35" fmla="*/ 162 h 235"/>
                    <a:gd name="T36" fmla="*/ 201 w 204"/>
                    <a:gd name="T37" fmla="*/ 127 h 235"/>
                    <a:gd name="T38" fmla="*/ 193 w 204"/>
                    <a:gd name="T39" fmla="*/ 113 h 235"/>
                    <a:gd name="T40" fmla="*/ 169 w 204"/>
                    <a:gd name="T41" fmla="*/ 89 h 235"/>
                    <a:gd name="T42" fmla="*/ 162 w 204"/>
                    <a:gd name="T43" fmla="*/ 82 h 235"/>
                    <a:gd name="T44" fmla="*/ 161 w 204"/>
                    <a:gd name="T45" fmla="*/ 47 h 235"/>
                    <a:gd name="T46" fmla="*/ 165 w 204"/>
                    <a:gd name="T47" fmla="*/ 24 h 235"/>
                    <a:gd name="T48" fmla="*/ 37 w 204"/>
                    <a:gd name="T49" fmla="*/ 0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04" h="235">
                      <a:moveTo>
                        <a:pt x="37" y="0"/>
                      </a:moveTo>
                      <a:lnTo>
                        <a:pt x="26" y="62"/>
                      </a:lnTo>
                      <a:lnTo>
                        <a:pt x="20" y="68"/>
                      </a:lnTo>
                      <a:lnTo>
                        <a:pt x="11" y="75"/>
                      </a:lnTo>
                      <a:lnTo>
                        <a:pt x="0" y="78"/>
                      </a:lnTo>
                      <a:lnTo>
                        <a:pt x="12" y="139"/>
                      </a:lnTo>
                      <a:lnTo>
                        <a:pt x="18" y="168"/>
                      </a:lnTo>
                      <a:lnTo>
                        <a:pt x="23" y="186"/>
                      </a:lnTo>
                      <a:lnTo>
                        <a:pt x="30" y="202"/>
                      </a:lnTo>
                      <a:lnTo>
                        <a:pt x="45" y="212"/>
                      </a:lnTo>
                      <a:lnTo>
                        <a:pt x="70" y="222"/>
                      </a:lnTo>
                      <a:lnTo>
                        <a:pt x="99" y="231"/>
                      </a:lnTo>
                      <a:lnTo>
                        <a:pt x="121" y="234"/>
                      </a:lnTo>
                      <a:lnTo>
                        <a:pt x="140" y="231"/>
                      </a:lnTo>
                      <a:lnTo>
                        <a:pt x="162" y="226"/>
                      </a:lnTo>
                      <a:lnTo>
                        <a:pt x="177" y="216"/>
                      </a:lnTo>
                      <a:lnTo>
                        <a:pt x="198" y="187"/>
                      </a:lnTo>
                      <a:lnTo>
                        <a:pt x="203" y="162"/>
                      </a:lnTo>
                      <a:lnTo>
                        <a:pt x="201" y="127"/>
                      </a:lnTo>
                      <a:lnTo>
                        <a:pt x="193" y="113"/>
                      </a:lnTo>
                      <a:lnTo>
                        <a:pt x="169" y="89"/>
                      </a:lnTo>
                      <a:lnTo>
                        <a:pt x="162" y="82"/>
                      </a:lnTo>
                      <a:lnTo>
                        <a:pt x="161" y="47"/>
                      </a:lnTo>
                      <a:lnTo>
                        <a:pt x="165" y="24"/>
                      </a:lnTo>
                      <a:lnTo>
                        <a:pt x="37" y="0"/>
                      </a:lnTo>
                    </a:path>
                  </a:pathLst>
                </a:custGeom>
                <a:solidFill>
                  <a:srgbClr val="FF9F7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chemeClr val="tx1"/>
                    </a:solidFill>
                    <a:latin typeface="Calibri"/>
                    <a:cs typeface="Calibri"/>
                  </a:endParaRPr>
                </a:p>
              </p:txBody>
            </p:sp>
            <p:sp>
              <p:nvSpPr>
                <p:cNvPr id="61" name="Freeform 1039"/>
                <p:cNvSpPr>
                  <a:spLocks/>
                </p:cNvSpPr>
                <p:nvPr/>
              </p:nvSpPr>
              <p:spPr bwMode="auto">
                <a:xfrm>
                  <a:off x="4235" y="2345"/>
                  <a:ext cx="167" cy="203"/>
                </a:xfrm>
                <a:custGeom>
                  <a:avLst/>
                  <a:gdLst>
                    <a:gd name="T0" fmla="*/ 38 w 167"/>
                    <a:gd name="T1" fmla="*/ 0 h 203"/>
                    <a:gd name="T2" fmla="*/ 27 w 167"/>
                    <a:gd name="T3" fmla="*/ 62 h 203"/>
                    <a:gd name="T4" fmla="*/ 21 w 167"/>
                    <a:gd name="T5" fmla="*/ 68 h 203"/>
                    <a:gd name="T6" fmla="*/ 11 w 167"/>
                    <a:gd name="T7" fmla="*/ 75 h 203"/>
                    <a:gd name="T8" fmla="*/ 0 w 167"/>
                    <a:gd name="T9" fmla="*/ 78 h 203"/>
                    <a:gd name="T10" fmla="*/ 13 w 167"/>
                    <a:gd name="T11" fmla="*/ 139 h 203"/>
                    <a:gd name="T12" fmla="*/ 18 w 167"/>
                    <a:gd name="T13" fmla="*/ 168 h 203"/>
                    <a:gd name="T14" fmla="*/ 23 w 167"/>
                    <a:gd name="T15" fmla="*/ 186 h 203"/>
                    <a:gd name="T16" fmla="*/ 31 w 167"/>
                    <a:gd name="T17" fmla="*/ 202 h 203"/>
                    <a:gd name="T18" fmla="*/ 33 w 167"/>
                    <a:gd name="T19" fmla="*/ 189 h 203"/>
                    <a:gd name="T20" fmla="*/ 33 w 167"/>
                    <a:gd name="T21" fmla="*/ 177 h 203"/>
                    <a:gd name="T22" fmla="*/ 37 w 167"/>
                    <a:gd name="T23" fmla="*/ 166 h 203"/>
                    <a:gd name="T24" fmla="*/ 38 w 167"/>
                    <a:gd name="T25" fmla="*/ 158 h 203"/>
                    <a:gd name="T26" fmla="*/ 41 w 167"/>
                    <a:gd name="T27" fmla="*/ 143 h 203"/>
                    <a:gd name="T28" fmla="*/ 42 w 167"/>
                    <a:gd name="T29" fmla="*/ 131 h 203"/>
                    <a:gd name="T30" fmla="*/ 48 w 167"/>
                    <a:gd name="T31" fmla="*/ 113 h 203"/>
                    <a:gd name="T32" fmla="*/ 54 w 167"/>
                    <a:gd name="T33" fmla="*/ 102 h 203"/>
                    <a:gd name="T34" fmla="*/ 64 w 167"/>
                    <a:gd name="T35" fmla="*/ 92 h 203"/>
                    <a:gd name="T36" fmla="*/ 74 w 167"/>
                    <a:gd name="T37" fmla="*/ 84 h 203"/>
                    <a:gd name="T38" fmla="*/ 86 w 167"/>
                    <a:gd name="T39" fmla="*/ 73 h 203"/>
                    <a:gd name="T40" fmla="*/ 102 w 167"/>
                    <a:gd name="T41" fmla="*/ 63 h 203"/>
                    <a:gd name="T42" fmla="*/ 166 w 167"/>
                    <a:gd name="T43" fmla="*/ 24 h 203"/>
                    <a:gd name="T44" fmla="*/ 38 w 167"/>
                    <a:gd name="T45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67" h="203">
                      <a:moveTo>
                        <a:pt x="38" y="0"/>
                      </a:moveTo>
                      <a:lnTo>
                        <a:pt x="27" y="62"/>
                      </a:lnTo>
                      <a:lnTo>
                        <a:pt x="21" y="68"/>
                      </a:lnTo>
                      <a:lnTo>
                        <a:pt x="11" y="75"/>
                      </a:lnTo>
                      <a:lnTo>
                        <a:pt x="0" y="78"/>
                      </a:lnTo>
                      <a:lnTo>
                        <a:pt x="13" y="139"/>
                      </a:lnTo>
                      <a:lnTo>
                        <a:pt x="18" y="168"/>
                      </a:lnTo>
                      <a:lnTo>
                        <a:pt x="23" y="186"/>
                      </a:lnTo>
                      <a:lnTo>
                        <a:pt x="31" y="202"/>
                      </a:lnTo>
                      <a:lnTo>
                        <a:pt x="33" y="189"/>
                      </a:lnTo>
                      <a:lnTo>
                        <a:pt x="33" y="177"/>
                      </a:lnTo>
                      <a:lnTo>
                        <a:pt x="37" y="166"/>
                      </a:lnTo>
                      <a:lnTo>
                        <a:pt x="38" y="158"/>
                      </a:lnTo>
                      <a:lnTo>
                        <a:pt x="41" y="143"/>
                      </a:lnTo>
                      <a:lnTo>
                        <a:pt x="42" y="131"/>
                      </a:lnTo>
                      <a:lnTo>
                        <a:pt x="48" y="113"/>
                      </a:lnTo>
                      <a:lnTo>
                        <a:pt x="54" y="102"/>
                      </a:lnTo>
                      <a:lnTo>
                        <a:pt x="64" y="92"/>
                      </a:lnTo>
                      <a:lnTo>
                        <a:pt x="74" y="84"/>
                      </a:lnTo>
                      <a:lnTo>
                        <a:pt x="86" y="73"/>
                      </a:lnTo>
                      <a:lnTo>
                        <a:pt x="102" y="63"/>
                      </a:lnTo>
                      <a:lnTo>
                        <a:pt x="166" y="24"/>
                      </a:lnTo>
                      <a:lnTo>
                        <a:pt x="38" y="0"/>
                      </a:lnTo>
                    </a:path>
                  </a:pathLst>
                </a:custGeom>
                <a:solidFill>
                  <a:srgbClr val="FF7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chemeClr val="tx1"/>
                    </a:solidFill>
                    <a:latin typeface="Calibri"/>
                    <a:cs typeface="Calibri"/>
                  </a:endParaRPr>
                </a:p>
              </p:txBody>
            </p:sp>
            <p:sp>
              <p:nvSpPr>
                <p:cNvPr id="62" name="Freeform 1040"/>
                <p:cNvSpPr>
                  <a:spLocks/>
                </p:cNvSpPr>
                <p:nvPr/>
              </p:nvSpPr>
              <p:spPr bwMode="auto">
                <a:xfrm>
                  <a:off x="4235" y="2345"/>
                  <a:ext cx="166" cy="169"/>
                </a:xfrm>
                <a:custGeom>
                  <a:avLst/>
                  <a:gdLst>
                    <a:gd name="T0" fmla="*/ 37 w 166"/>
                    <a:gd name="T1" fmla="*/ 0 h 169"/>
                    <a:gd name="T2" fmla="*/ 26 w 166"/>
                    <a:gd name="T3" fmla="*/ 62 h 169"/>
                    <a:gd name="T4" fmla="*/ 20 w 166"/>
                    <a:gd name="T5" fmla="*/ 68 h 169"/>
                    <a:gd name="T6" fmla="*/ 11 w 166"/>
                    <a:gd name="T7" fmla="*/ 75 h 169"/>
                    <a:gd name="T8" fmla="*/ 0 w 166"/>
                    <a:gd name="T9" fmla="*/ 78 h 169"/>
                    <a:gd name="T10" fmla="*/ 12 w 166"/>
                    <a:gd name="T11" fmla="*/ 139 h 169"/>
                    <a:gd name="T12" fmla="*/ 18 w 166"/>
                    <a:gd name="T13" fmla="*/ 168 h 169"/>
                    <a:gd name="T14" fmla="*/ 19 w 166"/>
                    <a:gd name="T15" fmla="*/ 153 h 169"/>
                    <a:gd name="T16" fmla="*/ 22 w 166"/>
                    <a:gd name="T17" fmla="*/ 137 h 169"/>
                    <a:gd name="T18" fmla="*/ 26 w 166"/>
                    <a:gd name="T19" fmla="*/ 123 h 169"/>
                    <a:gd name="T20" fmla="*/ 26 w 166"/>
                    <a:gd name="T21" fmla="*/ 112 h 169"/>
                    <a:gd name="T22" fmla="*/ 30 w 166"/>
                    <a:gd name="T23" fmla="*/ 101 h 169"/>
                    <a:gd name="T24" fmla="*/ 38 w 166"/>
                    <a:gd name="T25" fmla="*/ 91 h 169"/>
                    <a:gd name="T26" fmla="*/ 47 w 166"/>
                    <a:gd name="T27" fmla="*/ 84 h 169"/>
                    <a:gd name="T28" fmla="*/ 58 w 166"/>
                    <a:gd name="T29" fmla="*/ 80 h 169"/>
                    <a:gd name="T30" fmla="*/ 67 w 166"/>
                    <a:gd name="T31" fmla="*/ 75 h 169"/>
                    <a:gd name="T32" fmla="*/ 84 w 166"/>
                    <a:gd name="T33" fmla="*/ 66 h 169"/>
                    <a:gd name="T34" fmla="*/ 98 w 166"/>
                    <a:gd name="T35" fmla="*/ 60 h 169"/>
                    <a:gd name="T36" fmla="*/ 165 w 166"/>
                    <a:gd name="T37" fmla="*/ 24 h 169"/>
                    <a:gd name="T38" fmla="*/ 37 w 166"/>
                    <a:gd name="T39" fmla="*/ 0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66" h="169">
                      <a:moveTo>
                        <a:pt x="37" y="0"/>
                      </a:moveTo>
                      <a:lnTo>
                        <a:pt x="26" y="62"/>
                      </a:lnTo>
                      <a:lnTo>
                        <a:pt x="20" y="68"/>
                      </a:lnTo>
                      <a:lnTo>
                        <a:pt x="11" y="75"/>
                      </a:lnTo>
                      <a:lnTo>
                        <a:pt x="0" y="78"/>
                      </a:lnTo>
                      <a:lnTo>
                        <a:pt x="12" y="139"/>
                      </a:lnTo>
                      <a:lnTo>
                        <a:pt x="18" y="168"/>
                      </a:lnTo>
                      <a:lnTo>
                        <a:pt x="19" y="153"/>
                      </a:lnTo>
                      <a:lnTo>
                        <a:pt x="22" y="137"/>
                      </a:lnTo>
                      <a:lnTo>
                        <a:pt x="26" y="123"/>
                      </a:lnTo>
                      <a:lnTo>
                        <a:pt x="26" y="112"/>
                      </a:lnTo>
                      <a:lnTo>
                        <a:pt x="30" y="101"/>
                      </a:lnTo>
                      <a:lnTo>
                        <a:pt x="38" y="91"/>
                      </a:lnTo>
                      <a:lnTo>
                        <a:pt x="47" y="84"/>
                      </a:lnTo>
                      <a:lnTo>
                        <a:pt x="58" y="80"/>
                      </a:lnTo>
                      <a:lnTo>
                        <a:pt x="67" y="75"/>
                      </a:lnTo>
                      <a:lnTo>
                        <a:pt x="84" y="66"/>
                      </a:lnTo>
                      <a:lnTo>
                        <a:pt x="98" y="60"/>
                      </a:lnTo>
                      <a:lnTo>
                        <a:pt x="165" y="24"/>
                      </a:lnTo>
                      <a:lnTo>
                        <a:pt x="37" y="0"/>
                      </a:lnTo>
                    </a:path>
                  </a:pathLst>
                </a:custGeom>
                <a:solidFill>
                  <a:srgbClr val="FF9F1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chemeClr val="tx1"/>
                    </a:solidFill>
                    <a:latin typeface="Calibri"/>
                    <a:cs typeface="Calibri"/>
                  </a:endParaRPr>
                </a:p>
              </p:txBody>
            </p:sp>
          </p:grpSp>
          <p:grpSp>
            <p:nvGrpSpPr>
              <p:cNvPr id="16" name="Group 1041"/>
              <p:cNvGrpSpPr>
                <a:grpSpLocks/>
              </p:cNvGrpSpPr>
              <p:nvPr/>
            </p:nvGrpSpPr>
            <p:grpSpPr bwMode="auto">
              <a:xfrm>
                <a:off x="4208" y="2043"/>
                <a:ext cx="317" cy="360"/>
                <a:chOff x="4208" y="2043"/>
                <a:chExt cx="317" cy="360"/>
              </a:xfrm>
            </p:grpSpPr>
            <p:grpSp>
              <p:nvGrpSpPr>
                <p:cNvPr id="31" name="Group 1042"/>
                <p:cNvGrpSpPr>
                  <a:grpSpLocks/>
                </p:cNvGrpSpPr>
                <p:nvPr/>
              </p:nvGrpSpPr>
              <p:grpSpPr bwMode="auto">
                <a:xfrm>
                  <a:off x="4229" y="2099"/>
                  <a:ext cx="230" cy="304"/>
                  <a:chOff x="4229" y="2099"/>
                  <a:chExt cx="230" cy="304"/>
                </a:xfrm>
              </p:grpSpPr>
              <p:grpSp>
                <p:nvGrpSpPr>
                  <p:cNvPr id="55" name="Group 1043"/>
                  <p:cNvGrpSpPr>
                    <a:grpSpLocks/>
                  </p:cNvGrpSpPr>
                  <p:nvPr/>
                </p:nvGrpSpPr>
                <p:grpSpPr bwMode="auto">
                  <a:xfrm>
                    <a:off x="4229" y="2099"/>
                    <a:ext cx="230" cy="304"/>
                    <a:chOff x="4229" y="2099"/>
                    <a:chExt cx="230" cy="304"/>
                  </a:xfrm>
                </p:grpSpPr>
                <p:sp>
                  <p:nvSpPr>
                    <p:cNvPr id="57" name="Freeform 1044"/>
                    <p:cNvSpPr>
                      <a:spLocks/>
                    </p:cNvSpPr>
                    <p:nvPr/>
                  </p:nvSpPr>
                  <p:spPr bwMode="auto">
                    <a:xfrm>
                      <a:off x="4275" y="2352"/>
                      <a:ext cx="121" cy="51"/>
                    </a:xfrm>
                    <a:custGeom>
                      <a:avLst/>
                      <a:gdLst>
                        <a:gd name="T0" fmla="*/ 0 w 121"/>
                        <a:gd name="T1" fmla="*/ 0 h 51"/>
                        <a:gd name="T2" fmla="*/ 2 w 121"/>
                        <a:gd name="T3" fmla="*/ 9 h 51"/>
                        <a:gd name="T4" fmla="*/ 5 w 121"/>
                        <a:gd name="T5" fmla="*/ 15 h 51"/>
                        <a:gd name="T6" fmla="*/ 9 w 121"/>
                        <a:gd name="T7" fmla="*/ 21 h 51"/>
                        <a:gd name="T8" fmla="*/ 16 w 121"/>
                        <a:gd name="T9" fmla="*/ 28 h 51"/>
                        <a:gd name="T10" fmla="*/ 23 w 121"/>
                        <a:gd name="T11" fmla="*/ 33 h 51"/>
                        <a:gd name="T12" fmla="*/ 31 w 121"/>
                        <a:gd name="T13" fmla="*/ 39 h 51"/>
                        <a:gd name="T14" fmla="*/ 41 w 121"/>
                        <a:gd name="T15" fmla="*/ 44 h 51"/>
                        <a:gd name="T16" fmla="*/ 50 w 121"/>
                        <a:gd name="T17" fmla="*/ 46 h 51"/>
                        <a:gd name="T18" fmla="*/ 63 w 121"/>
                        <a:gd name="T19" fmla="*/ 49 h 51"/>
                        <a:gd name="T20" fmla="*/ 73 w 121"/>
                        <a:gd name="T21" fmla="*/ 50 h 51"/>
                        <a:gd name="T22" fmla="*/ 89 w 121"/>
                        <a:gd name="T23" fmla="*/ 49 h 51"/>
                        <a:gd name="T24" fmla="*/ 97 w 121"/>
                        <a:gd name="T25" fmla="*/ 47 h 51"/>
                        <a:gd name="T26" fmla="*/ 104 w 121"/>
                        <a:gd name="T27" fmla="*/ 44 h 51"/>
                        <a:gd name="T28" fmla="*/ 111 w 121"/>
                        <a:gd name="T29" fmla="*/ 39 h 51"/>
                        <a:gd name="T30" fmla="*/ 120 w 121"/>
                        <a:gd name="T31" fmla="*/ 30 h 51"/>
                        <a:gd name="T32" fmla="*/ 0 w 121"/>
                        <a:gd name="T33" fmla="*/ 0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121" h="51">
                          <a:moveTo>
                            <a:pt x="0" y="0"/>
                          </a:moveTo>
                          <a:lnTo>
                            <a:pt x="2" y="9"/>
                          </a:lnTo>
                          <a:lnTo>
                            <a:pt x="5" y="15"/>
                          </a:lnTo>
                          <a:lnTo>
                            <a:pt x="9" y="21"/>
                          </a:lnTo>
                          <a:lnTo>
                            <a:pt x="16" y="28"/>
                          </a:lnTo>
                          <a:lnTo>
                            <a:pt x="23" y="33"/>
                          </a:lnTo>
                          <a:lnTo>
                            <a:pt x="31" y="39"/>
                          </a:lnTo>
                          <a:lnTo>
                            <a:pt x="41" y="44"/>
                          </a:lnTo>
                          <a:lnTo>
                            <a:pt x="50" y="46"/>
                          </a:lnTo>
                          <a:lnTo>
                            <a:pt x="63" y="49"/>
                          </a:lnTo>
                          <a:lnTo>
                            <a:pt x="73" y="50"/>
                          </a:lnTo>
                          <a:lnTo>
                            <a:pt x="89" y="49"/>
                          </a:lnTo>
                          <a:lnTo>
                            <a:pt x="97" y="47"/>
                          </a:lnTo>
                          <a:lnTo>
                            <a:pt x="104" y="44"/>
                          </a:lnTo>
                          <a:lnTo>
                            <a:pt x="111" y="39"/>
                          </a:lnTo>
                          <a:lnTo>
                            <a:pt x="120" y="3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7F3F00"/>
                    </a:solidFill>
                    <a:ln w="12700" cap="rnd" cmpd="sng">
                      <a:solidFill>
                        <a:srgbClr val="7F3F00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58" name="Freeform 1045"/>
                    <p:cNvSpPr>
                      <a:spLocks/>
                    </p:cNvSpPr>
                    <p:nvPr/>
                  </p:nvSpPr>
                  <p:spPr bwMode="auto">
                    <a:xfrm>
                      <a:off x="4229" y="2099"/>
                      <a:ext cx="230" cy="304"/>
                    </a:xfrm>
                    <a:custGeom>
                      <a:avLst/>
                      <a:gdLst>
                        <a:gd name="T0" fmla="*/ 170 w 230"/>
                        <a:gd name="T1" fmla="*/ 277 h 304"/>
                        <a:gd name="T2" fmla="*/ 176 w 230"/>
                        <a:gd name="T3" fmla="*/ 268 h 304"/>
                        <a:gd name="T4" fmla="*/ 181 w 230"/>
                        <a:gd name="T5" fmla="*/ 259 h 304"/>
                        <a:gd name="T6" fmla="*/ 193 w 230"/>
                        <a:gd name="T7" fmla="*/ 234 h 304"/>
                        <a:gd name="T8" fmla="*/ 209 w 230"/>
                        <a:gd name="T9" fmla="*/ 194 h 304"/>
                        <a:gd name="T10" fmla="*/ 218 w 230"/>
                        <a:gd name="T11" fmla="*/ 162 h 304"/>
                        <a:gd name="T12" fmla="*/ 223 w 230"/>
                        <a:gd name="T13" fmla="*/ 133 h 304"/>
                        <a:gd name="T14" fmla="*/ 229 w 230"/>
                        <a:gd name="T15" fmla="*/ 93 h 304"/>
                        <a:gd name="T16" fmla="*/ 227 w 230"/>
                        <a:gd name="T17" fmla="*/ 56 h 304"/>
                        <a:gd name="T18" fmla="*/ 220 w 230"/>
                        <a:gd name="T19" fmla="*/ 36 h 304"/>
                        <a:gd name="T20" fmla="*/ 203 w 230"/>
                        <a:gd name="T21" fmla="*/ 20 h 304"/>
                        <a:gd name="T22" fmla="*/ 178 w 230"/>
                        <a:gd name="T23" fmla="*/ 7 h 304"/>
                        <a:gd name="T24" fmla="*/ 154 w 230"/>
                        <a:gd name="T25" fmla="*/ 2 h 304"/>
                        <a:gd name="T26" fmla="*/ 130 w 230"/>
                        <a:gd name="T27" fmla="*/ 0 h 304"/>
                        <a:gd name="T28" fmla="*/ 107 w 230"/>
                        <a:gd name="T29" fmla="*/ 2 h 304"/>
                        <a:gd name="T30" fmla="*/ 84 w 230"/>
                        <a:gd name="T31" fmla="*/ 6 h 304"/>
                        <a:gd name="T32" fmla="*/ 68 w 230"/>
                        <a:gd name="T33" fmla="*/ 12 h 304"/>
                        <a:gd name="T34" fmla="*/ 53 w 230"/>
                        <a:gd name="T35" fmla="*/ 22 h 304"/>
                        <a:gd name="T36" fmla="*/ 40 w 230"/>
                        <a:gd name="T37" fmla="*/ 37 h 304"/>
                        <a:gd name="T38" fmla="*/ 29 w 230"/>
                        <a:gd name="T39" fmla="*/ 57 h 304"/>
                        <a:gd name="T40" fmla="*/ 22 w 230"/>
                        <a:gd name="T41" fmla="*/ 75 h 304"/>
                        <a:gd name="T42" fmla="*/ 16 w 230"/>
                        <a:gd name="T43" fmla="*/ 95 h 304"/>
                        <a:gd name="T44" fmla="*/ 15 w 230"/>
                        <a:gd name="T45" fmla="*/ 118 h 304"/>
                        <a:gd name="T46" fmla="*/ 13 w 230"/>
                        <a:gd name="T47" fmla="*/ 132 h 304"/>
                        <a:gd name="T48" fmla="*/ 14 w 230"/>
                        <a:gd name="T49" fmla="*/ 143 h 304"/>
                        <a:gd name="T50" fmla="*/ 6 w 230"/>
                        <a:gd name="T51" fmla="*/ 144 h 304"/>
                        <a:gd name="T52" fmla="*/ 1 w 230"/>
                        <a:gd name="T53" fmla="*/ 149 h 304"/>
                        <a:gd name="T54" fmla="*/ 0 w 230"/>
                        <a:gd name="T55" fmla="*/ 155 h 304"/>
                        <a:gd name="T56" fmla="*/ 4 w 230"/>
                        <a:gd name="T57" fmla="*/ 168 h 304"/>
                        <a:gd name="T58" fmla="*/ 11 w 230"/>
                        <a:gd name="T59" fmla="*/ 175 h 304"/>
                        <a:gd name="T60" fmla="*/ 16 w 230"/>
                        <a:gd name="T61" fmla="*/ 183 h 304"/>
                        <a:gd name="T62" fmla="*/ 24 w 230"/>
                        <a:gd name="T63" fmla="*/ 189 h 304"/>
                        <a:gd name="T64" fmla="*/ 35 w 230"/>
                        <a:gd name="T65" fmla="*/ 189 h 304"/>
                        <a:gd name="T66" fmla="*/ 32 w 230"/>
                        <a:gd name="T67" fmla="*/ 205 h 304"/>
                        <a:gd name="T68" fmla="*/ 36 w 230"/>
                        <a:gd name="T69" fmla="*/ 223 h 304"/>
                        <a:gd name="T70" fmla="*/ 41 w 230"/>
                        <a:gd name="T71" fmla="*/ 240 h 304"/>
                        <a:gd name="T72" fmla="*/ 44 w 230"/>
                        <a:gd name="T73" fmla="*/ 253 h 304"/>
                        <a:gd name="T74" fmla="*/ 48 w 230"/>
                        <a:gd name="T75" fmla="*/ 262 h 304"/>
                        <a:gd name="T76" fmla="*/ 53 w 230"/>
                        <a:gd name="T77" fmla="*/ 269 h 304"/>
                        <a:gd name="T78" fmla="*/ 59 w 230"/>
                        <a:gd name="T79" fmla="*/ 276 h 304"/>
                        <a:gd name="T80" fmla="*/ 65 w 230"/>
                        <a:gd name="T81" fmla="*/ 284 h 304"/>
                        <a:gd name="T82" fmla="*/ 75 w 230"/>
                        <a:gd name="T83" fmla="*/ 290 h 304"/>
                        <a:gd name="T84" fmla="*/ 82 w 230"/>
                        <a:gd name="T85" fmla="*/ 294 h 304"/>
                        <a:gd name="T86" fmla="*/ 90 w 230"/>
                        <a:gd name="T87" fmla="*/ 297 h 304"/>
                        <a:gd name="T88" fmla="*/ 98 w 230"/>
                        <a:gd name="T89" fmla="*/ 299 h 304"/>
                        <a:gd name="T90" fmla="*/ 106 w 230"/>
                        <a:gd name="T91" fmla="*/ 301 h 304"/>
                        <a:gd name="T92" fmla="*/ 116 w 230"/>
                        <a:gd name="T93" fmla="*/ 302 h 304"/>
                        <a:gd name="T94" fmla="*/ 125 w 230"/>
                        <a:gd name="T95" fmla="*/ 303 h 304"/>
                        <a:gd name="T96" fmla="*/ 136 w 230"/>
                        <a:gd name="T97" fmla="*/ 301 h 304"/>
                        <a:gd name="T98" fmla="*/ 146 w 230"/>
                        <a:gd name="T99" fmla="*/ 299 h 304"/>
                        <a:gd name="T100" fmla="*/ 154 w 230"/>
                        <a:gd name="T101" fmla="*/ 295 h 304"/>
                        <a:gd name="T102" fmla="*/ 163 w 230"/>
                        <a:gd name="T103" fmla="*/ 286 h 304"/>
                        <a:gd name="T104" fmla="*/ 170 w 230"/>
                        <a:gd name="T105" fmla="*/ 277 h 3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</a:cxnLst>
                      <a:rect l="0" t="0" r="r" b="b"/>
                      <a:pathLst>
                        <a:path w="230" h="304">
                          <a:moveTo>
                            <a:pt x="170" y="277"/>
                          </a:moveTo>
                          <a:lnTo>
                            <a:pt x="176" y="268"/>
                          </a:lnTo>
                          <a:lnTo>
                            <a:pt x="181" y="259"/>
                          </a:lnTo>
                          <a:lnTo>
                            <a:pt x="193" y="234"/>
                          </a:lnTo>
                          <a:lnTo>
                            <a:pt x="209" y="194"/>
                          </a:lnTo>
                          <a:lnTo>
                            <a:pt x="218" y="162"/>
                          </a:lnTo>
                          <a:lnTo>
                            <a:pt x="223" y="133"/>
                          </a:lnTo>
                          <a:lnTo>
                            <a:pt x="229" y="93"/>
                          </a:lnTo>
                          <a:lnTo>
                            <a:pt x="227" y="56"/>
                          </a:lnTo>
                          <a:lnTo>
                            <a:pt x="220" y="36"/>
                          </a:lnTo>
                          <a:lnTo>
                            <a:pt x="203" y="20"/>
                          </a:lnTo>
                          <a:lnTo>
                            <a:pt x="178" y="7"/>
                          </a:lnTo>
                          <a:lnTo>
                            <a:pt x="154" y="2"/>
                          </a:lnTo>
                          <a:lnTo>
                            <a:pt x="130" y="0"/>
                          </a:lnTo>
                          <a:lnTo>
                            <a:pt x="107" y="2"/>
                          </a:lnTo>
                          <a:lnTo>
                            <a:pt x="84" y="6"/>
                          </a:lnTo>
                          <a:lnTo>
                            <a:pt x="68" y="12"/>
                          </a:lnTo>
                          <a:lnTo>
                            <a:pt x="53" y="22"/>
                          </a:lnTo>
                          <a:lnTo>
                            <a:pt x="40" y="37"/>
                          </a:lnTo>
                          <a:lnTo>
                            <a:pt x="29" y="57"/>
                          </a:lnTo>
                          <a:lnTo>
                            <a:pt x="22" y="75"/>
                          </a:lnTo>
                          <a:lnTo>
                            <a:pt x="16" y="95"/>
                          </a:lnTo>
                          <a:lnTo>
                            <a:pt x="15" y="118"/>
                          </a:lnTo>
                          <a:lnTo>
                            <a:pt x="13" y="132"/>
                          </a:lnTo>
                          <a:lnTo>
                            <a:pt x="14" y="143"/>
                          </a:lnTo>
                          <a:lnTo>
                            <a:pt x="6" y="144"/>
                          </a:lnTo>
                          <a:lnTo>
                            <a:pt x="1" y="149"/>
                          </a:lnTo>
                          <a:lnTo>
                            <a:pt x="0" y="155"/>
                          </a:lnTo>
                          <a:lnTo>
                            <a:pt x="4" y="168"/>
                          </a:lnTo>
                          <a:lnTo>
                            <a:pt x="11" y="175"/>
                          </a:lnTo>
                          <a:lnTo>
                            <a:pt x="16" y="183"/>
                          </a:lnTo>
                          <a:lnTo>
                            <a:pt x="24" y="189"/>
                          </a:lnTo>
                          <a:lnTo>
                            <a:pt x="35" y="189"/>
                          </a:lnTo>
                          <a:lnTo>
                            <a:pt x="32" y="205"/>
                          </a:lnTo>
                          <a:lnTo>
                            <a:pt x="36" y="223"/>
                          </a:lnTo>
                          <a:lnTo>
                            <a:pt x="41" y="240"/>
                          </a:lnTo>
                          <a:lnTo>
                            <a:pt x="44" y="253"/>
                          </a:lnTo>
                          <a:lnTo>
                            <a:pt x="48" y="262"/>
                          </a:lnTo>
                          <a:lnTo>
                            <a:pt x="53" y="269"/>
                          </a:lnTo>
                          <a:lnTo>
                            <a:pt x="59" y="276"/>
                          </a:lnTo>
                          <a:lnTo>
                            <a:pt x="65" y="284"/>
                          </a:lnTo>
                          <a:lnTo>
                            <a:pt x="75" y="290"/>
                          </a:lnTo>
                          <a:lnTo>
                            <a:pt x="82" y="294"/>
                          </a:lnTo>
                          <a:lnTo>
                            <a:pt x="90" y="297"/>
                          </a:lnTo>
                          <a:lnTo>
                            <a:pt x="98" y="299"/>
                          </a:lnTo>
                          <a:lnTo>
                            <a:pt x="106" y="301"/>
                          </a:lnTo>
                          <a:lnTo>
                            <a:pt x="116" y="302"/>
                          </a:lnTo>
                          <a:lnTo>
                            <a:pt x="125" y="303"/>
                          </a:lnTo>
                          <a:lnTo>
                            <a:pt x="136" y="301"/>
                          </a:lnTo>
                          <a:lnTo>
                            <a:pt x="146" y="299"/>
                          </a:lnTo>
                          <a:lnTo>
                            <a:pt x="154" y="295"/>
                          </a:lnTo>
                          <a:lnTo>
                            <a:pt x="163" y="286"/>
                          </a:lnTo>
                          <a:lnTo>
                            <a:pt x="170" y="277"/>
                          </a:lnTo>
                        </a:path>
                      </a:pathLst>
                    </a:custGeom>
                    <a:solidFill>
                      <a:srgbClr val="FF9F7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59" name="Freeform 1046"/>
                    <p:cNvSpPr>
                      <a:spLocks/>
                    </p:cNvSpPr>
                    <p:nvPr/>
                  </p:nvSpPr>
                  <p:spPr bwMode="auto">
                    <a:xfrm>
                      <a:off x="4327" y="2293"/>
                      <a:ext cx="112" cy="110"/>
                    </a:xfrm>
                    <a:custGeom>
                      <a:avLst/>
                      <a:gdLst>
                        <a:gd name="T0" fmla="*/ 72 w 112"/>
                        <a:gd name="T1" fmla="*/ 84 h 110"/>
                        <a:gd name="T2" fmla="*/ 78 w 112"/>
                        <a:gd name="T3" fmla="*/ 75 h 110"/>
                        <a:gd name="T4" fmla="*/ 83 w 112"/>
                        <a:gd name="T5" fmla="*/ 66 h 110"/>
                        <a:gd name="T6" fmla="*/ 95 w 112"/>
                        <a:gd name="T7" fmla="*/ 40 h 110"/>
                        <a:gd name="T8" fmla="*/ 111 w 112"/>
                        <a:gd name="T9" fmla="*/ 0 h 110"/>
                        <a:gd name="T10" fmla="*/ 100 w 112"/>
                        <a:gd name="T11" fmla="*/ 17 h 110"/>
                        <a:gd name="T12" fmla="*/ 89 w 112"/>
                        <a:gd name="T13" fmla="*/ 33 h 110"/>
                        <a:gd name="T14" fmla="*/ 83 w 112"/>
                        <a:gd name="T15" fmla="*/ 45 h 110"/>
                        <a:gd name="T16" fmla="*/ 81 w 112"/>
                        <a:gd name="T17" fmla="*/ 55 h 110"/>
                        <a:gd name="T18" fmla="*/ 75 w 112"/>
                        <a:gd name="T19" fmla="*/ 68 h 110"/>
                        <a:gd name="T20" fmla="*/ 69 w 112"/>
                        <a:gd name="T21" fmla="*/ 79 h 110"/>
                        <a:gd name="T22" fmla="*/ 62 w 112"/>
                        <a:gd name="T23" fmla="*/ 85 h 110"/>
                        <a:gd name="T24" fmla="*/ 56 w 112"/>
                        <a:gd name="T25" fmla="*/ 91 h 110"/>
                        <a:gd name="T26" fmla="*/ 49 w 112"/>
                        <a:gd name="T27" fmla="*/ 95 h 110"/>
                        <a:gd name="T28" fmla="*/ 39 w 112"/>
                        <a:gd name="T29" fmla="*/ 91 h 110"/>
                        <a:gd name="T30" fmla="*/ 37 w 112"/>
                        <a:gd name="T31" fmla="*/ 85 h 110"/>
                        <a:gd name="T32" fmla="*/ 29 w 112"/>
                        <a:gd name="T33" fmla="*/ 77 h 110"/>
                        <a:gd name="T34" fmla="*/ 31 w 112"/>
                        <a:gd name="T35" fmla="*/ 91 h 110"/>
                        <a:gd name="T36" fmla="*/ 25 w 112"/>
                        <a:gd name="T37" fmla="*/ 99 h 110"/>
                        <a:gd name="T38" fmla="*/ 19 w 112"/>
                        <a:gd name="T39" fmla="*/ 103 h 110"/>
                        <a:gd name="T40" fmla="*/ 0 w 112"/>
                        <a:gd name="T41" fmla="*/ 106 h 110"/>
                        <a:gd name="T42" fmla="*/ 8 w 112"/>
                        <a:gd name="T43" fmla="*/ 107 h 110"/>
                        <a:gd name="T44" fmla="*/ 18 w 112"/>
                        <a:gd name="T45" fmla="*/ 109 h 110"/>
                        <a:gd name="T46" fmla="*/ 27 w 112"/>
                        <a:gd name="T47" fmla="*/ 109 h 110"/>
                        <a:gd name="T48" fmla="*/ 38 w 112"/>
                        <a:gd name="T49" fmla="*/ 108 h 110"/>
                        <a:gd name="T50" fmla="*/ 48 w 112"/>
                        <a:gd name="T51" fmla="*/ 105 h 110"/>
                        <a:gd name="T52" fmla="*/ 56 w 112"/>
                        <a:gd name="T53" fmla="*/ 101 h 110"/>
                        <a:gd name="T54" fmla="*/ 65 w 112"/>
                        <a:gd name="T55" fmla="*/ 93 h 110"/>
                        <a:gd name="T56" fmla="*/ 72 w 112"/>
                        <a:gd name="T57" fmla="*/ 84 h 1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112" h="110">
                          <a:moveTo>
                            <a:pt x="72" y="84"/>
                          </a:moveTo>
                          <a:lnTo>
                            <a:pt x="78" y="75"/>
                          </a:lnTo>
                          <a:lnTo>
                            <a:pt x="83" y="66"/>
                          </a:lnTo>
                          <a:lnTo>
                            <a:pt x="95" y="40"/>
                          </a:lnTo>
                          <a:lnTo>
                            <a:pt x="111" y="0"/>
                          </a:lnTo>
                          <a:lnTo>
                            <a:pt x="100" y="17"/>
                          </a:lnTo>
                          <a:lnTo>
                            <a:pt x="89" y="33"/>
                          </a:lnTo>
                          <a:lnTo>
                            <a:pt x="83" y="45"/>
                          </a:lnTo>
                          <a:lnTo>
                            <a:pt x="81" y="55"/>
                          </a:lnTo>
                          <a:lnTo>
                            <a:pt x="75" y="68"/>
                          </a:lnTo>
                          <a:lnTo>
                            <a:pt x="69" y="79"/>
                          </a:lnTo>
                          <a:lnTo>
                            <a:pt x="62" y="85"/>
                          </a:lnTo>
                          <a:lnTo>
                            <a:pt x="56" y="91"/>
                          </a:lnTo>
                          <a:lnTo>
                            <a:pt x="49" y="95"/>
                          </a:lnTo>
                          <a:lnTo>
                            <a:pt x="39" y="91"/>
                          </a:lnTo>
                          <a:lnTo>
                            <a:pt x="37" y="85"/>
                          </a:lnTo>
                          <a:lnTo>
                            <a:pt x="29" y="77"/>
                          </a:lnTo>
                          <a:lnTo>
                            <a:pt x="31" y="91"/>
                          </a:lnTo>
                          <a:lnTo>
                            <a:pt x="25" y="99"/>
                          </a:lnTo>
                          <a:lnTo>
                            <a:pt x="19" y="103"/>
                          </a:lnTo>
                          <a:lnTo>
                            <a:pt x="0" y="106"/>
                          </a:lnTo>
                          <a:lnTo>
                            <a:pt x="8" y="107"/>
                          </a:lnTo>
                          <a:lnTo>
                            <a:pt x="18" y="109"/>
                          </a:lnTo>
                          <a:lnTo>
                            <a:pt x="27" y="109"/>
                          </a:lnTo>
                          <a:lnTo>
                            <a:pt x="38" y="108"/>
                          </a:lnTo>
                          <a:lnTo>
                            <a:pt x="48" y="105"/>
                          </a:lnTo>
                          <a:lnTo>
                            <a:pt x="56" y="101"/>
                          </a:lnTo>
                          <a:lnTo>
                            <a:pt x="65" y="93"/>
                          </a:lnTo>
                          <a:lnTo>
                            <a:pt x="72" y="84"/>
                          </a:lnTo>
                        </a:path>
                      </a:pathLst>
                    </a:custGeom>
                    <a:solidFill>
                      <a:srgbClr val="FF7F3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p:txBody>
                </p:sp>
              </p:grpSp>
              <p:sp>
                <p:nvSpPr>
                  <p:cNvPr id="56" name="Freeform 1047"/>
                  <p:cNvSpPr>
                    <a:spLocks/>
                  </p:cNvSpPr>
                  <p:nvPr/>
                </p:nvSpPr>
                <p:spPr bwMode="auto">
                  <a:xfrm>
                    <a:off x="4229" y="2249"/>
                    <a:ext cx="49" cy="105"/>
                  </a:xfrm>
                  <a:custGeom>
                    <a:avLst/>
                    <a:gdLst>
                      <a:gd name="T0" fmla="*/ 45 w 49"/>
                      <a:gd name="T1" fmla="*/ 85 h 105"/>
                      <a:gd name="T2" fmla="*/ 42 w 49"/>
                      <a:gd name="T3" fmla="*/ 78 h 105"/>
                      <a:gd name="T4" fmla="*/ 42 w 49"/>
                      <a:gd name="T5" fmla="*/ 70 h 105"/>
                      <a:gd name="T6" fmla="*/ 43 w 49"/>
                      <a:gd name="T7" fmla="*/ 63 h 105"/>
                      <a:gd name="T8" fmla="*/ 45 w 49"/>
                      <a:gd name="T9" fmla="*/ 56 h 105"/>
                      <a:gd name="T10" fmla="*/ 47 w 49"/>
                      <a:gd name="T11" fmla="*/ 48 h 105"/>
                      <a:gd name="T12" fmla="*/ 47 w 49"/>
                      <a:gd name="T13" fmla="*/ 41 h 105"/>
                      <a:gd name="T14" fmla="*/ 47 w 49"/>
                      <a:gd name="T15" fmla="*/ 35 h 105"/>
                      <a:gd name="T16" fmla="*/ 48 w 49"/>
                      <a:gd name="T17" fmla="*/ 27 h 105"/>
                      <a:gd name="T18" fmla="*/ 46 w 49"/>
                      <a:gd name="T19" fmla="*/ 25 h 105"/>
                      <a:gd name="T20" fmla="*/ 42 w 49"/>
                      <a:gd name="T21" fmla="*/ 20 h 105"/>
                      <a:gd name="T22" fmla="*/ 39 w 49"/>
                      <a:gd name="T23" fmla="*/ 14 h 105"/>
                      <a:gd name="T24" fmla="*/ 37 w 49"/>
                      <a:gd name="T25" fmla="*/ 11 h 105"/>
                      <a:gd name="T26" fmla="*/ 36 w 49"/>
                      <a:gd name="T27" fmla="*/ 7 h 105"/>
                      <a:gd name="T28" fmla="*/ 32 w 49"/>
                      <a:gd name="T29" fmla="*/ 3 h 105"/>
                      <a:gd name="T30" fmla="*/ 28 w 49"/>
                      <a:gd name="T31" fmla="*/ 4 h 105"/>
                      <a:gd name="T32" fmla="*/ 2 w 49"/>
                      <a:gd name="T33" fmla="*/ 0 h 105"/>
                      <a:gd name="T34" fmla="*/ 0 w 49"/>
                      <a:gd name="T35" fmla="*/ 6 h 105"/>
                      <a:gd name="T36" fmla="*/ 5 w 49"/>
                      <a:gd name="T37" fmla="*/ 20 h 105"/>
                      <a:gd name="T38" fmla="*/ 11 w 49"/>
                      <a:gd name="T39" fmla="*/ 26 h 105"/>
                      <a:gd name="T40" fmla="*/ 17 w 49"/>
                      <a:gd name="T41" fmla="*/ 35 h 105"/>
                      <a:gd name="T42" fmla="*/ 25 w 49"/>
                      <a:gd name="T43" fmla="*/ 40 h 105"/>
                      <a:gd name="T44" fmla="*/ 35 w 49"/>
                      <a:gd name="T45" fmla="*/ 40 h 105"/>
                      <a:gd name="T46" fmla="*/ 33 w 49"/>
                      <a:gd name="T47" fmla="*/ 57 h 105"/>
                      <a:gd name="T48" fmla="*/ 36 w 49"/>
                      <a:gd name="T49" fmla="*/ 74 h 105"/>
                      <a:gd name="T50" fmla="*/ 42 w 49"/>
                      <a:gd name="T51" fmla="*/ 91 h 105"/>
                      <a:gd name="T52" fmla="*/ 45 w 49"/>
                      <a:gd name="T53" fmla="*/ 104 h 105"/>
                      <a:gd name="T54" fmla="*/ 45 w 49"/>
                      <a:gd name="T55" fmla="*/ 85 h 1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9" h="105">
                        <a:moveTo>
                          <a:pt x="45" y="85"/>
                        </a:moveTo>
                        <a:lnTo>
                          <a:pt x="42" y="78"/>
                        </a:lnTo>
                        <a:lnTo>
                          <a:pt x="42" y="70"/>
                        </a:lnTo>
                        <a:lnTo>
                          <a:pt x="43" y="63"/>
                        </a:lnTo>
                        <a:lnTo>
                          <a:pt x="45" y="56"/>
                        </a:lnTo>
                        <a:lnTo>
                          <a:pt x="47" y="48"/>
                        </a:lnTo>
                        <a:lnTo>
                          <a:pt x="47" y="41"/>
                        </a:lnTo>
                        <a:lnTo>
                          <a:pt x="47" y="35"/>
                        </a:lnTo>
                        <a:lnTo>
                          <a:pt x="48" y="27"/>
                        </a:lnTo>
                        <a:lnTo>
                          <a:pt x="46" y="25"/>
                        </a:lnTo>
                        <a:lnTo>
                          <a:pt x="42" y="20"/>
                        </a:lnTo>
                        <a:lnTo>
                          <a:pt x="39" y="14"/>
                        </a:lnTo>
                        <a:lnTo>
                          <a:pt x="37" y="11"/>
                        </a:lnTo>
                        <a:lnTo>
                          <a:pt x="36" y="7"/>
                        </a:lnTo>
                        <a:lnTo>
                          <a:pt x="32" y="3"/>
                        </a:lnTo>
                        <a:lnTo>
                          <a:pt x="28" y="4"/>
                        </a:lnTo>
                        <a:lnTo>
                          <a:pt x="2" y="0"/>
                        </a:lnTo>
                        <a:lnTo>
                          <a:pt x="0" y="6"/>
                        </a:lnTo>
                        <a:lnTo>
                          <a:pt x="5" y="20"/>
                        </a:lnTo>
                        <a:lnTo>
                          <a:pt x="11" y="26"/>
                        </a:lnTo>
                        <a:lnTo>
                          <a:pt x="17" y="35"/>
                        </a:lnTo>
                        <a:lnTo>
                          <a:pt x="25" y="40"/>
                        </a:lnTo>
                        <a:lnTo>
                          <a:pt x="35" y="40"/>
                        </a:lnTo>
                        <a:lnTo>
                          <a:pt x="33" y="57"/>
                        </a:lnTo>
                        <a:lnTo>
                          <a:pt x="36" y="74"/>
                        </a:lnTo>
                        <a:lnTo>
                          <a:pt x="42" y="91"/>
                        </a:lnTo>
                        <a:lnTo>
                          <a:pt x="45" y="104"/>
                        </a:lnTo>
                        <a:lnTo>
                          <a:pt x="45" y="85"/>
                        </a:lnTo>
                      </a:path>
                    </a:pathLst>
                  </a:custGeom>
                  <a:solidFill>
                    <a:srgbClr val="FF7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solidFill>
                        <a:schemeClr val="tx1"/>
                      </a:solidFill>
                      <a:latin typeface="Calibri"/>
                      <a:cs typeface="Calibri"/>
                    </a:endParaRPr>
                  </a:p>
                </p:txBody>
              </p:sp>
            </p:grpSp>
            <p:grpSp>
              <p:nvGrpSpPr>
                <p:cNvPr id="32" name="Group 1048"/>
                <p:cNvGrpSpPr>
                  <a:grpSpLocks/>
                </p:cNvGrpSpPr>
                <p:nvPr/>
              </p:nvGrpSpPr>
              <p:grpSpPr bwMode="auto">
                <a:xfrm>
                  <a:off x="4284" y="2199"/>
                  <a:ext cx="143" cy="160"/>
                  <a:chOff x="4284" y="2199"/>
                  <a:chExt cx="143" cy="160"/>
                </a:xfrm>
              </p:grpSpPr>
              <p:grpSp>
                <p:nvGrpSpPr>
                  <p:cNvPr id="41" name="Group 1049"/>
                  <p:cNvGrpSpPr>
                    <a:grpSpLocks/>
                  </p:cNvGrpSpPr>
                  <p:nvPr/>
                </p:nvGrpSpPr>
                <p:grpSpPr bwMode="auto">
                  <a:xfrm>
                    <a:off x="4316" y="2326"/>
                    <a:ext cx="59" cy="33"/>
                    <a:chOff x="4316" y="2326"/>
                    <a:chExt cx="59" cy="33"/>
                  </a:xfrm>
                </p:grpSpPr>
                <p:sp>
                  <p:nvSpPr>
                    <p:cNvPr id="52" name="Oval 10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3" y="2336"/>
                      <a:ext cx="40" cy="1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53" name="Freeform 1051"/>
                    <p:cNvSpPr>
                      <a:spLocks/>
                    </p:cNvSpPr>
                    <p:nvPr/>
                  </p:nvSpPr>
                  <p:spPr bwMode="auto">
                    <a:xfrm>
                      <a:off x="4316" y="2326"/>
                      <a:ext cx="59" cy="21"/>
                    </a:xfrm>
                    <a:custGeom>
                      <a:avLst/>
                      <a:gdLst>
                        <a:gd name="T0" fmla="*/ 0 w 59"/>
                        <a:gd name="T1" fmla="*/ 11 h 21"/>
                        <a:gd name="T2" fmla="*/ 5 w 59"/>
                        <a:gd name="T3" fmla="*/ 7 h 21"/>
                        <a:gd name="T4" fmla="*/ 9 w 59"/>
                        <a:gd name="T5" fmla="*/ 5 h 21"/>
                        <a:gd name="T6" fmla="*/ 12 w 59"/>
                        <a:gd name="T7" fmla="*/ 3 h 21"/>
                        <a:gd name="T8" fmla="*/ 16 w 59"/>
                        <a:gd name="T9" fmla="*/ 0 h 21"/>
                        <a:gd name="T10" fmla="*/ 22 w 59"/>
                        <a:gd name="T11" fmla="*/ 0 h 21"/>
                        <a:gd name="T12" fmla="*/ 27 w 59"/>
                        <a:gd name="T13" fmla="*/ 1 h 21"/>
                        <a:gd name="T14" fmla="*/ 30 w 59"/>
                        <a:gd name="T15" fmla="*/ 4 h 21"/>
                        <a:gd name="T16" fmla="*/ 34 w 59"/>
                        <a:gd name="T17" fmla="*/ 4 h 21"/>
                        <a:gd name="T18" fmla="*/ 37 w 59"/>
                        <a:gd name="T19" fmla="*/ 3 h 21"/>
                        <a:gd name="T20" fmla="*/ 43 w 59"/>
                        <a:gd name="T21" fmla="*/ 4 h 21"/>
                        <a:gd name="T22" fmla="*/ 47 w 59"/>
                        <a:gd name="T23" fmla="*/ 6 h 21"/>
                        <a:gd name="T24" fmla="*/ 50 w 59"/>
                        <a:gd name="T25" fmla="*/ 10 h 21"/>
                        <a:gd name="T26" fmla="*/ 52 w 59"/>
                        <a:gd name="T27" fmla="*/ 14 h 21"/>
                        <a:gd name="T28" fmla="*/ 55 w 59"/>
                        <a:gd name="T29" fmla="*/ 17 h 21"/>
                        <a:gd name="T30" fmla="*/ 58 w 59"/>
                        <a:gd name="T31" fmla="*/ 20 h 21"/>
                        <a:gd name="T32" fmla="*/ 42 w 59"/>
                        <a:gd name="T33" fmla="*/ 18 h 21"/>
                        <a:gd name="T34" fmla="*/ 36 w 59"/>
                        <a:gd name="T35" fmla="*/ 17 h 21"/>
                        <a:gd name="T36" fmla="*/ 32 w 59"/>
                        <a:gd name="T37" fmla="*/ 15 h 21"/>
                        <a:gd name="T38" fmla="*/ 27 w 59"/>
                        <a:gd name="T39" fmla="*/ 13 h 21"/>
                        <a:gd name="T40" fmla="*/ 24 w 59"/>
                        <a:gd name="T41" fmla="*/ 14 h 21"/>
                        <a:gd name="T42" fmla="*/ 20 w 59"/>
                        <a:gd name="T43" fmla="*/ 13 h 21"/>
                        <a:gd name="T44" fmla="*/ 13 w 59"/>
                        <a:gd name="T45" fmla="*/ 14 h 21"/>
                        <a:gd name="T46" fmla="*/ 8 w 59"/>
                        <a:gd name="T47" fmla="*/ 13 h 21"/>
                        <a:gd name="T48" fmla="*/ 0 w 59"/>
                        <a:gd name="T49" fmla="*/ 11 h 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59" h="21">
                          <a:moveTo>
                            <a:pt x="0" y="11"/>
                          </a:moveTo>
                          <a:lnTo>
                            <a:pt x="5" y="7"/>
                          </a:lnTo>
                          <a:lnTo>
                            <a:pt x="9" y="5"/>
                          </a:lnTo>
                          <a:lnTo>
                            <a:pt x="12" y="3"/>
                          </a:lnTo>
                          <a:lnTo>
                            <a:pt x="16" y="0"/>
                          </a:lnTo>
                          <a:lnTo>
                            <a:pt x="22" y="0"/>
                          </a:lnTo>
                          <a:lnTo>
                            <a:pt x="27" y="1"/>
                          </a:lnTo>
                          <a:lnTo>
                            <a:pt x="30" y="4"/>
                          </a:lnTo>
                          <a:lnTo>
                            <a:pt x="34" y="4"/>
                          </a:lnTo>
                          <a:lnTo>
                            <a:pt x="37" y="3"/>
                          </a:lnTo>
                          <a:lnTo>
                            <a:pt x="43" y="4"/>
                          </a:lnTo>
                          <a:lnTo>
                            <a:pt x="47" y="6"/>
                          </a:lnTo>
                          <a:lnTo>
                            <a:pt x="50" y="10"/>
                          </a:lnTo>
                          <a:lnTo>
                            <a:pt x="52" y="14"/>
                          </a:lnTo>
                          <a:lnTo>
                            <a:pt x="55" y="17"/>
                          </a:lnTo>
                          <a:lnTo>
                            <a:pt x="58" y="20"/>
                          </a:lnTo>
                          <a:lnTo>
                            <a:pt x="42" y="18"/>
                          </a:lnTo>
                          <a:lnTo>
                            <a:pt x="36" y="17"/>
                          </a:lnTo>
                          <a:lnTo>
                            <a:pt x="32" y="15"/>
                          </a:lnTo>
                          <a:lnTo>
                            <a:pt x="27" y="13"/>
                          </a:lnTo>
                          <a:lnTo>
                            <a:pt x="24" y="14"/>
                          </a:lnTo>
                          <a:lnTo>
                            <a:pt x="20" y="13"/>
                          </a:lnTo>
                          <a:lnTo>
                            <a:pt x="13" y="14"/>
                          </a:lnTo>
                          <a:lnTo>
                            <a:pt x="8" y="13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54" name="Freeform 1052"/>
                    <p:cNvSpPr>
                      <a:spLocks/>
                    </p:cNvSpPr>
                    <p:nvPr/>
                  </p:nvSpPr>
                  <p:spPr bwMode="auto">
                    <a:xfrm>
                      <a:off x="4316" y="2337"/>
                      <a:ext cx="58" cy="22"/>
                    </a:xfrm>
                    <a:custGeom>
                      <a:avLst/>
                      <a:gdLst>
                        <a:gd name="T0" fmla="*/ 0 w 58"/>
                        <a:gd name="T1" fmla="*/ 0 h 22"/>
                        <a:gd name="T2" fmla="*/ 6 w 58"/>
                        <a:gd name="T3" fmla="*/ 2 h 22"/>
                        <a:gd name="T4" fmla="*/ 11 w 58"/>
                        <a:gd name="T5" fmla="*/ 3 h 22"/>
                        <a:gd name="T6" fmla="*/ 15 w 58"/>
                        <a:gd name="T7" fmla="*/ 3 h 22"/>
                        <a:gd name="T8" fmla="*/ 19 w 58"/>
                        <a:gd name="T9" fmla="*/ 4 h 22"/>
                        <a:gd name="T10" fmla="*/ 23 w 58"/>
                        <a:gd name="T11" fmla="*/ 4 h 22"/>
                        <a:gd name="T12" fmla="*/ 26 w 58"/>
                        <a:gd name="T13" fmla="*/ 6 h 22"/>
                        <a:gd name="T14" fmla="*/ 30 w 58"/>
                        <a:gd name="T15" fmla="*/ 6 h 22"/>
                        <a:gd name="T16" fmla="*/ 34 w 58"/>
                        <a:gd name="T17" fmla="*/ 6 h 22"/>
                        <a:gd name="T18" fmla="*/ 40 w 58"/>
                        <a:gd name="T19" fmla="*/ 7 h 22"/>
                        <a:gd name="T20" fmla="*/ 45 w 58"/>
                        <a:gd name="T21" fmla="*/ 7 h 22"/>
                        <a:gd name="T22" fmla="*/ 51 w 58"/>
                        <a:gd name="T23" fmla="*/ 8 h 22"/>
                        <a:gd name="T24" fmla="*/ 57 w 58"/>
                        <a:gd name="T25" fmla="*/ 9 h 22"/>
                        <a:gd name="T26" fmla="*/ 53 w 58"/>
                        <a:gd name="T27" fmla="*/ 13 h 22"/>
                        <a:gd name="T28" fmla="*/ 46 w 58"/>
                        <a:gd name="T29" fmla="*/ 18 h 22"/>
                        <a:gd name="T30" fmla="*/ 40 w 58"/>
                        <a:gd name="T31" fmla="*/ 21 h 22"/>
                        <a:gd name="T32" fmla="*/ 36 w 58"/>
                        <a:gd name="T33" fmla="*/ 21 h 22"/>
                        <a:gd name="T34" fmla="*/ 30 w 58"/>
                        <a:gd name="T35" fmla="*/ 21 h 22"/>
                        <a:gd name="T36" fmla="*/ 25 w 58"/>
                        <a:gd name="T37" fmla="*/ 21 h 22"/>
                        <a:gd name="T38" fmla="*/ 20 w 58"/>
                        <a:gd name="T39" fmla="*/ 19 h 22"/>
                        <a:gd name="T40" fmla="*/ 15 w 58"/>
                        <a:gd name="T41" fmla="*/ 17 h 22"/>
                        <a:gd name="T42" fmla="*/ 11 w 58"/>
                        <a:gd name="T43" fmla="*/ 13 h 22"/>
                        <a:gd name="T44" fmla="*/ 7 w 58"/>
                        <a:gd name="T45" fmla="*/ 8 h 22"/>
                        <a:gd name="T46" fmla="*/ 4 w 58"/>
                        <a:gd name="T47" fmla="*/ 4 h 22"/>
                        <a:gd name="T48" fmla="*/ 0 w 58"/>
                        <a:gd name="T49" fmla="*/ 0 h 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58" h="22">
                          <a:moveTo>
                            <a:pt x="0" y="0"/>
                          </a:moveTo>
                          <a:lnTo>
                            <a:pt x="6" y="2"/>
                          </a:lnTo>
                          <a:lnTo>
                            <a:pt x="11" y="3"/>
                          </a:lnTo>
                          <a:lnTo>
                            <a:pt x="15" y="3"/>
                          </a:lnTo>
                          <a:lnTo>
                            <a:pt x="19" y="4"/>
                          </a:lnTo>
                          <a:lnTo>
                            <a:pt x="23" y="4"/>
                          </a:lnTo>
                          <a:lnTo>
                            <a:pt x="26" y="6"/>
                          </a:lnTo>
                          <a:lnTo>
                            <a:pt x="30" y="6"/>
                          </a:lnTo>
                          <a:lnTo>
                            <a:pt x="34" y="6"/>
                          </a:lnTo>
                          <a:lnTo>
                            <a:pt x="40" y="7"/>
                          </a:lnTo>
                          <a:lnTo>
                            <a:pt x="45" y="7"/>
                          </a:lnTo>
                          <a:lnTo>
                            <a:pt x="51" y="8"/>
                          </a:lnTo>
                          <a:lnTo>
                            <a:pt x="57" y="9"/>
                          </a:lnTo>
                          <a:lnTo>
                            <a:pt x="53" y="13"/>
                          </a:lnTo>
                          <a:lnTo>
                            <a:pt x="46" y="18"/>
                          </a:lnTo>
                          <a:lnTo>
                            <a:pt x="40" y="21"/>
                          </a:lnTo>
                          <a:lnTo>
                            <a:pt x="36" y="21"/>
                          </a:lnTo>
                          <a:lnTo>
                            <a:pt x="30" y="21"/>
                          </a:lnTo>
                          <a:lnTo>
                            <a:pt x="25" y="21"/>
                          </a:lnTo>
                          <a:lnTo>
                            <a:pt x="20" y="19"/>
                          </a:lnTo>
                          <a:lnTo>
                            <a:pt x="15" y="17"/>
                          </a:lnTo>
                          <a:lnTo>
                            <a:pt x="11" y="13"/>
                          </a:lnTo>
                          <a:lnTo>
                            <a:pt x="7" y="8"/>
                          </a:lnTo>
                          <a:lnTo>
                            <a:pt x="4" y="4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001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p:txBody>
                </p:sp>
              </p:grpSp>
              <p:grpSp>
                <p:nvGrpSpPr>
                  <p:cNvPr id="42" name="Group 1053"/>
                  <p:cNvGrpSpPr>
                    <a:grpSpLocks/>
                  </p:cNvGrpSpPr>
                  <p:nvPr/>
                </p:nvGrpSpPr>
                <p:grpSpPr bwMode="auto">
                  <a:xfrm>
                    <a:off x="4284" y="2199"/>
                    <a:ext cx="143" cy="67"/>
                    <a:chOff x="4284" y="2199"/>
                    <a:chExt cx="143" cy="67"/>
                  </a:xfrm>
                </p:grpSpPr>
                <p:grpSp>
                  <p:nvGrpSpPr>
                    <p:cNvPr id="44" name="Group 105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84" y="2199"/>
                      <a:ext cx="60" cy="49"/>
                      <a:chOff x="4284" y="2199"/>
                      <a:chExt cx="60" cy="49"/>
                    </a:xfrm>
                  </p:grpSpPr>
                  <p:sp>
                    <p:nvSpPr>
                      <p:cNvPr id="49" name="Freeform 105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89" y="2199"/>
                        <a:ext cx="55" cy="30"/>
                      </a:xfrm>
                      <a:custGeom>
                        <a:avLst/>
                        <a:gdLst>
                          <a:gd name="T0" fmla="*/ 2 w 55"/>
                          <a:gd name="T1" fmla="*/ 6 h 30"/>
                          <a:gd name="T2" fmla="*/ 14 w 55"/>
                          <a:gd name="T3" fmla="*/ 1 h 30"/>
                          <a:gd name="T4" fmla="*/ 20 w 55"/>
                          <a:gd name="T5" fmla="*/ 0 h 30"/>
                          <a:gd name="T6" fmla="*/ 25 w 55"/>
                          <a:gd name="T7" fmla="*/ 0 h 30"/>
                          <a:gd name="T8" fmla="*/ 34 w 55"/>
                          <a:gd name="T9" fmla="*/ 2 h 30"/>
                          <a:gd name="T10" fmla="*/ 40 w 55"/>
                          <a:gd name="T11" fmla="*/ 5 h 30"/>
                          <a:gd name="T12" fmla="*/ 45 w 55"/>
                          <a:gd name="T13" fmla="*/ 10 h 30"/>
                          <a:gd name="T14" fmla="*/ 49 w 55"/>
                          <a:gd name="T15" fmla="*/ 16 h 30"/>
                          <a:gd name="T16" fmla="*/ 52 w 55"/>
                          <a:gd name="T17" fmla="*/ 22 h 30"/>
                          <a:gd name="T18" fmla="*/ 54 w 55"/>
                          <a:gd name="T19" fmla="*/ 29 h 30"/>
                          <a:gd name="T20" fmla="*/ 45 w 55"/>
                          <a:gd name="T21" fmla="*/ 22 h 30"/>
                          <a:gd name="T22" fmla="*/ 39 w 55"/>
                          <a:gd name="T23" fmla="*/ 15 h 30"/>
                          <a:gd name="T24" fmla="*/ 34 w 55"/>
                          <a:gd name="T25" fmla="*/ 9 h 30"/>
                          <a:gd name="T26" fmla="*/ 27 w 55"/>
                          <a:gd name="T27" fmla="*/ 5 h 30"/>
                          <a:gd name="T28" fmla="*/ 19 w 55"/>
                          <a:gd name="T29" fmla="*/ 4 h 30"/>
                          <a:gd name="T30" fmla="*/ 12 w 55"/>
                          <a:gd name="T31" fmla="*/ 5 h 30"/>
                          <a:gd name="T32" fmla="*/ 0 w 55"/>
                          <a:gd name="T33" fmla="*/ 9 h 30"/>
                          <a:gd name="T34" fmla="*/ 2 w 55"/>
                          <a:gd name="T35" fmla="*/ 6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55" h="30">
                            <a:moveTo>
                              <a:pt x="2" y="6"/>
                            </a:moveTo>
                            <a:lnTo>
                              <a:pt x="14" y="1"/>
                            </a:lnTo>
                            <a:lnTo>
                              <a:pt x="20" y="0"/>
                            </a:lnTo>
                            <a:lnTo>
                              <a:pt x="25" y="0"/>
                            </a:lnTo>
                            <a:lnTo>
                              <a:pt x="34" y="2"/>
                            </a:lnTo>
                            <a:lnTo>
                              <a:pt x="40" y="5"/>
                            </a:lnTo>
                            <a:lnTo>
                              <a:pt x="45" y="10"/>
                            </a:lnTo>
                            <a:lnTo>
                              <a:pt x="49" y="16"/>
                            </a:lnTo>
                            <a:lnTo>
                              <a:pt x="52" y="22"/>
                            </a:lnTo>
                            <a:lnTo>
                              <a:pt x="54" y="29"/>
                            </a:lnTo>
                            <a:lnTo>
                              <a:pt x="45" y="22"/>
                            </a:lnTo>
                            <a:lnTo>
                              <a:pt x="39" y="15"/>
                            </a:lnTo>
                            <a:lnTo>
                              <a:pt x="34" y="9"/>
                            </a:lnTo>
                            <a:lnTo>
                              <a:pt x="27" y="5"/>
                            </a:lnTo>
                            <a:lnTo>
                              <a:pt x="19" y="4"/>
                            </a:lnTo>
                            <a:lnTo>
                              <a:pt x="12" y="5"/>
                            </a:lnTo>
                            <a:lnTo>
                              <a:pt x="0" y="9"/>
                            </a:lnTo>
                            <a:lnTo>
                              <a:pt x="2" y="6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chemeClr val="tx1"/>
                          </a:solidFill>
                          <a:latin typeface="Calibri"/>
                          <a:cs typeface="Calibri"/>
                        </a:endParaRPr>
                      </a:p>
                    </p:txBody>
                  </p:sp>
                  <p:sp>
                    <p:nvSpPr>
                      <p:cNvPr id="50" name="Freeform 105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84" y="2217"/>
                        <a:ext cx="54" cy="22"/>
                      </a:xfrm>
                      <a:custGeom>
                        <a:avLst/>
                        <a:gdLst>
                          <a:gd name="T0" fmla="*/ 0 w 54"/>
                          <a:gd name="T1" fmla="*/ 6 h 22"/>
                          <a:gd name="T2" fmla="*/ 9 w 54"/>
                          <a:gd name="T3" fmla="*/ 6 h 22"/>
                          <a:gd name="T4" fmla="*/ 13 w 54"/>
                          <a:gd name="T5" fmla="*/ 4 h 22"/>
                          <a:gd name="T6" fmla="*/ 17 w 54"/>
                          <a:gd name="T7" fmla="*/ 2 h 22"/>
                          <a:gd name="T8" fmla="*/ 24 w 54"/>
                          <a:gd name="T9" fmla="*/ 0 h 22"/>
                          <a:gd name="T10" fmla="*/ 30 w 54"/>
                          <a:gd name="T11" fmla="*/ 1 h 22"/>
                          <a:gd name="T12" fmla="*/ 36 w 54"/>
                          <a:gd name="T13" fmla="*/ 2 h 22"/>
                          <a:gd name="T14" fmla="*/ 40 w 54"/>
                          <a:gd name="T15" fmla="*/ 5 h 22"/>
                          <a:gd name="T16" fmla="*/ 46 w 54"/>
                          <a:gd name="T17" fmla="*/ 9 h 22"/>
                          <a:gd name="T18" fmla="*/ 49 w 54"/>
                          <a:gd name="T19" fmla="*/ 13 h 22"/>
                          <a:gd name="T20" fmla="*/ 53 w 54"/>
                          <a:gd name="T21" fmla="*/ 19 h 22"/>
                          <a:gd name="T22" fmla="*/ 51 w 54"/>
                          <a:gd name="T23" fmla="*/ 21 h 22"/>
                          <a:gd name="T24" fmla="*/ 47 w 54"/>
                          <a:gd name="T25" fmla="*/ 21 h 22"/>
                          <a:gd name="T26" fmla="*/ 42 w 54"/>
                          <a:gd name="T27" fmla="*/ 14 h 22"/>
                          <a:gd name="T28" fmla="*/ 39 w 54"/>
                          <a:gd name="T29" fmla="*/ 12 h 22"/>
                          <a:gd name="T30" fmla="*/ 36 w 54"/>
                          <a:gd name="T31" fmla="*/ 16 h 22"/>
                          <a:gd name="T32" fmla="*/ 32 w 54"/>
                          <a:gd name="T33" fmla="*/ 17 h 22"/>
                          <a:gd name="T34" fmla="*/ 28 w 54"/>
                          <a:gd name="T35" fmla="*/ 17 h 22"/>
                          <a:gd name="T36" fmla="*/ 24 w 54"/>
                          <a:gd name="T37" fmla="*/ 16 h 22"/>
                          <a:gd name="T38" fmla="*/ 22 w 54"/>
                          <a:gd name="T39" fmla="*/ 13 h 22"/>
                          <a:gd name="T40" fmla="*/ 21 w 54"/>
                          <a:gd name="T41" fmla="*/ 10 h 22"/>
                          <a:gd name="T42" fmla="*/ 15 w 54"/>
                          <a:gd name="T43" fmla="*/ 12 h 22"/>
                          <a:gd name="T44" fmla="*/ 9 w 54"/>
                          <a:gd name="T45" fmla="*/ 11 h 22"/>
                          <a:gd name="T46" fmla="*/ 4 w 54"/>
                          <a:gd name="T47" fmla="*/ 11 h 22"/>
                          <a:gd name="T48" fmla="*/ 0 w 54"/>
                          <a:gd name="T49" fmla="*/ 6 h 2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</a:cxnLst>
                        <a:rect l="0" t="0" r="r" b="b"/>
                        <a:pathLst>
                          <a:path w="54" h="22">
                            <a:moveTo>
                              <a:pt x="0" y="6"/>
                            </a:moveTo>
                            <a:lnTo>
                              <a:pt x="9" y="6"/>
                            </a:lnTo>
                            <a:lnTo>
                              <a:pt x="13" y="4"/>
                            </a:lnTo>
                            <a:lnTo>
                              <a:pt x="17" y="2"/>
                            </a:lnTo>
                            <a:lnTo>
                              <a:pt x="24" y="0"/>
                            </a:lnTo>
                            <a:lnTo>
                              <a:pt x="30" y="1"/>
                            </a:lnTo>
                            <a:lnTo>
                              <a:pt x="36" y="2"/>
                            </a:lnTo>
                            <a:lnTo>
                              <a:pt x="40" y="5"/>
                            </a:lnTo>
                            <a:lnTo>
                              <a:pt x="46" y="9"/>
                            </a:lnTo>
                            <a:lnTo>
                              <a:pt x="49" y="13"/>
                            </a:lnTo>
                            <a:lnTo>
                              <a:pt x="53" y="19"/>
                            </a:lnTo>
                            <a:lnTo>
                              <a:pt x="51" y="21"/>
                            </a:lnTo>
                            <a:lnTo>
                              <a:pt x="47" y="21"/>
                            </a:lnTo>
                            <a:lnTo>
                              <a:pt x="42" y="14"/>
                            </a:lnTo>
                            <a:lnTo>
                              <a:pt x="39" y="12"/>
                            </a:lnTo>
                            <a:lnTo>
                              <a:pt x="36" y="16"/>
                            </a:lnTo>
                            <a:lnTo>
                              <a:pt x="32" y="17"/>
                            </a:lnTo>
                            <a:lnTo>
                              <a:pt x="28" y="17"/>
                            </a:lnTo>
                            <a:lnTo>
                              <a:pt x="24" y="16"/>
                            </a:lnTo>
                            <a:lnTo>
                              <a:pt x="22" y="13"/>
                            </a:lnTo>
                            <a:lnTo>
                              <a:pt x="21" y="10"/>
                            </a:lnTo>
                            <a:lnTo>
                              <a:pt x="15" y="12"/>
                            </a:lnTo>
                            <a:lnTo>
                              <a:pt x="9" y="11"/>
                            </a:lnTo>
                            <a:lnTo>
                              <a:pt x="4" y="11"/>
                            </a:lnTo>
                            <a:lnTo>
                              <a:pt x="0" y="6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chemeClr val="tx1"/>
                          </a:solidFill>
                          <a:latin typeface="Calibri"/>
                          <a:cs typeface="Calibri"/>
                        </a:endParaRPr>
                      </a:p>
                    </p:txBody>
                  </p:sp>
                  <p:sp>
                    <p:nvSpPr>
                      <p:cNvPr id="51" name="Freeform 105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95" y="2231"/>
                        <a:ext cx="25" cy="17"/>
                      </a:xfrm>
                      <a:custGeom>
                        <a:avLst/>
                        <a:gdLst>
                          <a:gd name="T0" fmla="*/ 0 w 25"/>
                          <a:gd name="T1" fmla="*/ 0 h 17"/>
                          <a:gd name="T2" fmla="*/ 4 w 25"/>
                          <a:gd name="T3" fmla="*/ 1 h 17"/>
                          <a:gd name="T4" fmla="*/ 7 w 25"/>
                          <a:gd name="T5" fmla="*/ 5 h 17"/>
                          <a:gd name="T6" fmla="*/ 11 w 25"/>
                          <a:gd name="T7" fmla="*/ 10 h 17"/>
                          <a:gd name="T8" fmla="*/ 15 w 25"/>
                          <a:gd name="T9" fmla="*/ 12 h 17"/>
                          <a:gd name="T10" fmla="*/ 20 w 25"/>
                          <a:gd name="T11" fmla="*/ 12 h 17"/>
                          <a:gd name="T12" fmla="*/ 24 w 25"/>
                          <a:gd name="T13" fmla="*/ 10 h 17"/>
                          <a:gd name="T14" fmla="*/ 19 w 25"/>
                          <a:gd name="T15" fmla="*/ 12 h 17"/>
                          <a:gd name="T16" fmla="*/ 16 w 25"/>
                          <a:gd name="T17" fmla="*/ 16 h 17"/>
                          <a:gd name="T18" fmla="*/ 12 w 25"/>
                          <a:gd name="T19" fmla="*/ 14 h 17"/>
                          <a:gd name="T20" fmla="*/ 6 w 25"/>
                          <a:gd name="T21" fmla="*/ 8 h 17"/>
                          <a:gd name="T22" fmla="*/ 0 w 25"/>
                          <a:gd name="T23" fmla="*/ 0 h 1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</a:cxnLst>
                        <a:rect l="0" t="0" r="r" b="b"/>
                        <a:pathLst>
                          <a:path w="25" h="17">
                            <a:moveTo>
                              <a:pt x="0" y="0"/>
                            </a:moveTo>
                            <a:lnTo>
                              <a:pt x="4" y="1"/>
                            </a:lnTo>
                            <a:lnTo>
                              <a:pt x="7" y="5"/>
                            </a:lnTo>
                            <a:lnTo>
                              <a:pt x="11" y="10"/>
                            </a:lnTo>
                            <a:lnTo>
                              <a:pt x="15" y="12"/>
                            </a:lnTo>
                            <a:lnTo>
                              <a:pt x="20" y="12"/>
                            </a:lnTo>
                            <a:lnTo>
                              <a:pt x="24" y="10"/>
                            </a:lnTo>
                            <a:lnTo>
                              <a:pt x="19" y="12"/>
                            </a:lnTo>
                            <a:lnTo>
                              <a:pt x="16" y="16"/>
                            </a:lnTo>
                            <a:lnTo>
                              <a:pt x="12" y="14"/>
                            </a:lnTo>
                            <a:lnTo>
                              <a:pt x="6" y="8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chemeClr val="tx1"/>
                          </a:solidFill>
                          <a:latin typeface="Calibri"/>
                          <a:cs typeface="Calibri"/>
                        </a:endParaRPr>
                      </a:p>
                    </p:txBody>
                  </p:sp>
                </p:grpSp>
                <p:grpSp>
                  <p:nvGrpSpPr>
                    <p:cNvPr id="45" name="Group 105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71" y="2219"/>
                      <a:ext cx="56" cy="47"/>
                      <a:chOff x="4371" y="2219"/>
                      <a:chExt cx="56" cy="47"/>
                    </a:xfrm>
                  </p:grpSpPr>
                  <p:sp>
                    <p:nvSpPr>
                      <p:cNvPr id="46" name="Freeform 105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71" y="2219"/>
                        <a:ext cx="56" cy="29"/>
                      </a:xfrm>
                      <a:custGeom>
                        <a:avLst/>
                        <a:gdLst>
                          <a:gd name="T0" fmla="*/ 0 w 56"/>
                          <a:gd name="T1" fmla="*/ 28 h 29"/>
                          <a:gd name="T2" fmla="*/ 0 w 56"/>
                          <a:gd name="T3" fmla="*/ 25 h 29"/>
                          <a:gd name="T4" fmla="*/ 3 w 56"/>
                          <a:gd name="T5" fmla="*/ 16 h 29"/>
                          <a:gd name="T6" fmla="*/ 8 w 56"/>
                          <a:gd name="T7" fmla="*/ 9 h 29"/>
                          <a:gd name="T8" fmla="*/ 12 w 56"/>
                          <a:gd name="T9" fmla="*/ 6 h 29"/>
                          <a:gd name="T10" fmla="*/ 19 w 56"/>
                          <a:gd name="T11" fmla="*/ 2 h 29"/>
                          <a:gd name="T12" fmla="*/ 30 w 56"/>
                          <a:gd name="T13" fmla="*/ 0 h 29"/>
                          <a:gd name="T14" fmla="*/ 39 w 56"/>
                          <a:gd name="T15" fmla="*/ 0 h 29"/>
                          <a:gd name="T16" fmla="*/ 47 w 56"/>
                          <a:gd name="T17" fmla="*/ 0 h 29"/>
                          <a:gd name="T18" fmla="*/ 54 w 56"/>
                          <a:gd name="T19" fmla="*/ 4 h 29"/>
                          <a:gd name="T20" fmla="*/ 55 w 56"/>
                          <a:gd name="T21" fmla="*/ 8 h 29"/>
                          <a:gd name="T22" fmla="*/ 52 w 56"/>
                          <a:gd name="T23" fmla="*/ 6 h 29"/>
                          <a:gd name="T24" fmla="*/ 45 w 56"/>
                          <a:gd name="T25" fmla="*/ 4 h 29"/>
                          <a:gd name="T26" fmla="*/ 35 w 56"/>
                          <a:gd name="T27" fmla="*/ 4 h 29"/>
                          <a:gd name="T28" fmla="*/ 27 w 56"/>
                          <a:gd name="T29" fmla="*/ 6 h 29"/>
                          <a:gd name="T30" fmla="*/ 21 w 56"/>
                          <a:gd name="T31" fmla="*/ 8 h 29"/>
                          <a:gd name="T32" fmla="*/ 15 w 56"/>
                          <a:gd name="T33" fmla="*/ 11 h 29"/>
                          <a:gd name="T34" fmla="*/ 11 w 56"/>
                          <a:gd name="T35" fmla="*/ 14 h 29"/>
                          <a:gd name="T36" fmla="*/ 8 w 56"/>
                          <a:gd name="T37" fmla="*/ 19 h 29"/>
                          <a:gd name="T38" fmla="*/ 5 w 56"/>
                          <a:gd name="T39" fmla="*/ 25 h 29"/>
                          <a:gd name="T40" fmla="*/ 0 w 56"/>
                          <a:gd name="T41" fmla="*/ 28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</a:cxnLst>
                        <a:rect l="0" t="0" r="r" b="b"/>
                        <a:pathLst>
                          <a:path w="56" h="29">
                            <a:moveTo>
                              <a:pt x="0" y="28"/>
                            </a:moveTo>
                            <a:lnTo>
                              <a:pt x="0" y="25"/>
                            </a:lnTo>
                            <a:lnTo>
                              <a:pt x="3" y="16"/>
                            </a:lnTo>
                            <a:lnTo>
                              <a:pt x="8" y="9"/>
                            </a:lnTo>
                            <a:lnTo>
                              <a:pt x="12" y="6"/>
                            </a:lnTo>
                            <a:lnTo>
                              <a:pt x="19" y="2"/>
                            </a:lnTo>
                            <a:lnTo>
                              <a:pt x="30" y="0"/>
                            </a:lnTo>
                            <a:lnTo>
                              <a:pt x="39" y="0"/>
                            </a:lnTo>
                            <a:lnTo>
                              <a:pt x="47" y="0"/>
                            </a:lnTo>
                            <a:lnTo>
                              <a:pt x="54" y="4"/>
                            </a:lnTo>
                            <a:lnTo>
                              <a:pt x="55" y="8"/>
                            </a:lnTo>
                            <a:lnTo>
                              <a:pt x="52" y="6"/>
                            </a:lnTo>
                            <a:lnTo>
                              <a:pt x="45" y="4"/>
                            </a:lnTo>
                            <a:lnTo>
                              <a:pt x="35" y="4"/>
                            </a:lnTo>
                            <a:lnTo>
                              <a:pt x="27" y="6"/>
                            </a:lnTo>
                            <a:lnTo>
                              <a:pt x="21" y="8"/>
                            </a:lnTo>
                            <a:lnTo>
                              <a:pt x="15" y="11"/>
                            </a:lnTo>
                            <a:lnTo>
                              <a:pt x="11" y="14"/>
                            </a:lnTo>
                            <a:lnTo>
                              <a:pt x="8" y="19"/>
                            </a:lnTo>
                            <a:lnTo>
                              <a:pt x="5" y="25"/>
                            </a:lnTo>
                            <a:lnTo>
                              <a:pt x="0" y="28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chemeClr val="tx1"/>
                          </a:solidFill>
                          <a:latin typeface="Calibri"/>
                          <a:cs typeface="Calibri"/>
                        </a:endParaRPr>
                      </a:p>
                    </p:txBody>
                  </p:sp>
                  <p:sp>
                    <p:nvSpPr>
                      <p:cNvPr id="47" name="Freeform 106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2" y="2236"/>
                        <a:ext cx="45" cy="25"/>
                      </a:xfrm>
                      <a:custGeom>
                        <a:avLst/>
                        <a:gdLst>
                          <a:gd name="T0" fmla="*/ 0 w 45"/>
                          <a:gd name="T1" fmla="*/ 12 h 25"/>
                          <a:gd name="T2" fmla="*/ 1 w 45"/>
                          <a:gd name="T3" fmla="*/ 6 h 25"/>
                          <a:gd name="T4" fmla="*/ 7 w 45"/>
                          <a:gd name="T5" fmla="*/ 2 h 25"/>
                          <a:gd name="T6" fmla="*/ 12 w 45"/>
                          <a:gd name="T7" fmla="*/ 1 h 25"/>
                          <a:gd name="T8" fmla="*/ 20 w 45"/>
                          <a:gd name="T9" fmla="*/ 0 h 25"/>
                          <a:gd name="T10" fmla="*/ 27 w 45"/>
                          <a:gd name="T11" fmla="*/ 1 h 25"/>
                          <a:gd name="T12" fmla="*/ 32 w 45"/>
                          <a:gd name="T13" fmla="*/ 2 h 25"/>
                          <a:gd name="T14" fmla="*/ 38 w 45"/>
                          <a:gd name="T15" fmla="*/ 2 h 25"/>
                          <a:gd name="T16" fmla="*/ 36 w 45"/>
                          <a:gd name="T17" fmla="*/ 5 h 25"/>
                          <a:gd name="T18" fmla="*/ 40 w 45"/>
                          <a:gd name="T19" fmla="*/ 9 h 25"/>
                          <a:gd name="T20" fmla="*/ 41 w 45"/>
                          <a:gd name="T21" fmla="*/ 15 h 25"/>
                          <a:gd name="T22" fmla="*/ 43 w 45"/>
                          <a:gd name="T23" fmla="*/ 19 h 25"/>
                          <a:gd name="T24" fmla="*/ 44 w 45"/>
                          <a:gd name="T25" fmla="*/ 20 h 25"/>
                          <a:gd name="T26" fmla="*/ 43 w 45"/>
                          <a:gd name="T27" fmla="*/ 24 h 25"/>
                          <a:gd name="T28" fmla="*/ 37 w 45"/>
                          <a:gd name="T29" fmla="*/ 22 h 25"/>
                          <a:gd name="T30" fmla="*/ 34 w 45"/>
                          <a:gd name="T31" fmla="*/ 17 h 25"/>
                          <a:gd name="T32" fmla="*/ 33 w 45"/>
                          <a:gd name="T33" fmla="*/ 14 h 25"/>
                          <a:gd name="T34" fmla="*/ 29 w 45"/>
                          <a:gd name="T35" fmla="*/ 13 h 25"/>
                          <a:gd name="T36" fmla="*/ 27 w 45"/>
                          <a:gd name="T37" fmla="*/ 15 h 25"/>
                          <a:gd name="T38" fmla="*/ 22 w 45"/>
                          <a:gd name="T39" fmla="*/ 16 h 25"/>
                          <a:gd name="T40" fmla="*/ 17 w 45"/>
                          <a:gd name="T41" fmla="*/ 16 h 25"/>
                          <a:gd name="T42" fmla="*/ 13 w 45"/>
                          <a:gd name="T43" fmla="*/ 14 h 25"/>
                          <a:gd name="T44" fmla="*/ 11 w 45"/>
                          <a:gd name="T45" fmla="*/ 11 h 25"/>
                          <a:gd name="T46" fmla="*/ 11 w 45"/>
                          <a:gd name="T47" fmla="*/ 8 h 25"/>
                          <a:gd name="T48" fmla="*/ 5 w 45"/>
                          <a:gd name="T49" fmla="*/ 9 h 25"/>
                          <a:gd name="T50" fmla="*/ 0 w 45"/>
                          <a:gd name="T51" fmla="*/ 12 h 2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</a:cxnLst>
                        <a:rect l="0" t="0" r="r" b="b"/>
                        <a:pathLst>
                          <a:path w="45" h="25">
                            <a:moveTo>
                              <a:pt x="0" y="12"/>
                            </a:moveTo>
                            <a:lnTo>
                              <a:pt x="1" y="6"/>
                            </a:lnTo>
                            <a:lnTo>
                              <a:pt x="7" y="2"/>
                            </a:lnTo>
                            <a:lnTo>
                              <a:pt x="12" y="1"/>
                            </a:lnTo>
                            <a:lnTo>
                              <a:pt x="20" y="0"/>
                            </a:lnTo>
                            <a:lnTo>
                              <a:pt x="27" y="1"/>
                            </a:lnTo>
                            <a:lnTo>
                              <a:pt x="32" y="2"/>
                            </a:lnTo>
                            <a:lnTo>
                              <a:pt x="38" y="2"/>
                            </a:lnTo>
                            <a:lnTo>
                              <a:pt x="36" y="5"/>
                            </a:lnTo>
                            <a:lnTo>
                              <a:pt x="40" y="9"/>
                            </a:lnTo>
                            <a:lnTo>
                              <a:pt x="41" y="15"/>
                            </a:lnTo>
                            <a:lnTo>
                              <a:pt x="43" y="19"/>
                            </a:lnTo>
                            <a:lnTo>
                              <a:pt x="44" y="20"/>
                            </a:lnTo>
                            <a:lnTo>
                              <a:pt x="43" y="24"/>
                            </a:lnTo>
                            <a:lnTo>
                              <a:pt x="37" y="22"/>
                            </a:lnTo>
                            <a:lnTo>
                              <a:pt x="34" y="17"/>
                            </a:lnTo>
                            <a:lnTo>
                              <a:pt x="33" y="14"/>
                            </a:lnTo>
                            <a:lnTo>
                              <a:pt x="29" y="13"/>
                            </a:lnTo>
                            <a:lnTo>
                              <a:pt x="27" y="15"/>
                            </a:lnTo>
                            <a:lnTo>
                              <a:pt x="22" y="16"/>
                            </a:lnTo>
                            <a:lnTo>
                              <a:pt x="17" y="16"/>
                            </a:lnTo>
                            <a:lnTo>
                              <a:pt x="13" y="14"/>
                            </a:lnTo>
                            <a:lnTo>
                              <a:pt x="11" y="11"/>
                            </a:lnTo>
                            <a:lnTo>
                              <a:pt x="11" y="8"/>
                            </a:lnTo>
                            <a:lnTo>
                              <a:pt x="5" y="9"/>
                            </a:lnTo>
                            <a:lnTo>
                              <a:pt x="0" y="12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chemeClr val="tx1"/>
                          </a:solidFill>
                          <a:latin typeface="Calibri"/>
                          <a:cs typeface="Calibri"/>
                        </a:endParaRPr>
                      </a:p>
                    </p:txBody>
                  </p:sp>
                  <p:sp>
                    <p:nvSpPr>
                      <p:cNvPr id="48" name="Freeform 106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79" y="2249"/>
                        <a:ext cx="17" cy="17"/>
                      </a:xfrm>
                      <a:custGeom>
                        <a:avLst/>
                        <a:gdLst>
                          <a:gd name="T0" fmla="*/ 16 w 17"/>
                          <a:gd name="T1" fmla="*/ 0 h 17"/>
                          <a:gd name="T2" fmla="*/ 0 w 17"/>
                          <a:gd name="T3" fmla="*/ 8 h 17"/>
                          <a:gd name="T4" fmla="*/ 0 w 17"/>
                          <a:gd name="T5" fmla="*/ 13 h 17"/>
                          <a:gd name="T6" fmla="*/ 10 w 17"/>
                          <a:gd name="T7" fmla="*/ 16 h 17"/>
                          <a:gd name="T8" fmla="*/ 10 w 17"/>
                          <a:gd name="T9" fmla="*/ 2 h 17"/>
                          <a:gd name="T10" fmla="*/ 16 w 17"/>
                          <a:gd name="T11" fmla="*/ 0 h 1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7" h="17">
                            <a:moveTo>
                              <a:pt x="16" y="0"/>
                            </a:moveTo>
                            <a:lnTo>
                              <a:pt x="0" y="8"/>
                            </a:lnTo>
                            <a:lnTo>
                              <a:pt x="0" y="13"/>
                            </a:lnTo>
                            <a:lnTo>
                              <a:pt x="10" y="16"/>
                            </a:lnTo>
                            <a:lnTo>
                              <a:pt x="10" y="2"/>
                            </a:lnTo>
                            <a:lnTo>
                              <a:pt x="16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chemeClr val="tx1"/>
                          </a:solidFill>
                          <a:latin typeface="Calibri"/>
                          <a:cs typeface="Calibri"/>
                        </a:endParaRPr>
                      </a:p>
                    </p:txBody>
                  </p:sp>
                </p:grpSp>
              </p:grpSp>
              <p:sp>
                <p:nvSpPr>
                  <p:cNvPr id="43" name="Freeform 1062"/>
                  <p:cNvSpPr>
                    <a:spLocks/>
                  </p:cNvSpPr>
                  <p:nvPr/>
                </p:nvSpPr>
                <p:spPr bwMode="auto">
                  <a:xfrm>
                    <a:off x="4330" y="2279"/>
                    <a:ext cx="44" cy="25"/>
                  </a:xfrm>
                  <a:custGeom>
                    <a:avLst/>
                    <a:gdLst>
                      <a:gd name="T0" fmla="*/ 11 w 44"/>
                      <a:gd name="T1" fmla="*/ 0 h 25"/>
                      <a:gd name="T2" fmla="*/ 7 w 44"/>
                      <a:gd name="T3" fmla="*/ 2 h 25"/>
                      <a:gd name="T4" fmla="*/ 4 w 44"/>
                      <a:gd name="T5" fmla="*/ 4 h 25"/>
                      <a:gd name="T6" fmla="*/ 1 w 44"/>
                      <a:gd name="T7" fmla="*/ 7 h 25"/>
                      <a:gd name="T8" fmla="*/ 0 w 44"/>
                      <a:gd name="T9" fmla="*/ 11 h 25"/>
                      <a:gd name="T10" fmla="*/ 2 w 44"/>
                      <a:gd name="T11" fmla="*/ 15 h 25"/>
                      <a:gd name="T12" fmla="*/ 8 w 44"/>
                      <a:gd name="T13" fmla="*/ 16 h 25"/>
                      <a:gd name="T14" fmla="*/ 13 w 44"/>
                      <a:gd name="T15" fmla="*/ 18 h 25"/>
                      <a:gd name="T16" fmla="*/ 16 w 44"/>
                      <a:gd name="T17" fmla="*/ 21 h 25"/>
                      <a:gd name="T18" fmla="*/ 22 w 44"/>
                      <a:gd name="T19" fmla="*/ 24 h 25"/>
                      <a:gd name="T20" fmla="*/ 28 w 44"/>
                      <a:gd name="T21" fmla="*/ 22 h 25"/>
                      <a:gd name="T22" fmla="*/ 32 w 44"/>
                      <a:gd name="T23" fmla="*/ 20 h 25"/>
                      <a:gd name="T24" fmla="*/ 38 w 44"/>
                      <a:gd name="T25" fmla="*/ 18 h 25"/>
                      <a:gd name="T26" fmla="*/ 43 w 44"/>
                      <a:gd name="T27" fmla="*/ 18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44" h="25">
                        <a:moveTo>
                          <a:pt x="11" y="0"/>
                        </a:moveTo>
                        <a:lnTo>
                          <a:pt x="7" y="2"/>
                        </a:lnTo>
                        <a:lnTo>
                          <a:pt x="4" y="4"/>
                        </a:lnTo>
                        <a:lnTo>
                          <a:pt x="1" y="7"/>
                        </a:lnTo>
                        <a:lnTo>
                          <a:pt x="0" y="11"/>
                        </a:lnTo>
                        <a:lnTo>
                          <a:pt x="2" y="15"/>
                        </a:lnTo>
                        <a:lnTo>
                          <a:pt x="8" y="16"/>
                        </a:lnTo>
                        <a:lnTo>
                          <a:pt x="13" y="18"/>
                        </a:lnTo>
                        <a:lnTo>
                          <a:pt x="16" y="21"/>
                        </a:lnTo>
                        <a:lnTo>
                          <a:pt x="22" y="24"/>
                        </a:lnTo>
                        <a:lnTo>
                          <a:pt x="28" y="22"/>
                        </a:lnTo>
                        <a:lnTo>
                          <a:pt x="32" y="20"/>
                        </a:lnTo>
                        <a:lnTo>
                          <a:pt x="38" y="18"/>
                        </a:lnTo>
                        <a:lnTo>
                          <a:pt x="43" y="18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FF7F3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solidFill>
                        <a:schemeClr val="tx1"/>
                      </a:solidFill>
                      <a:latin typeface="Calibri"/>
                      <a:cs typeface="Calibri"/>
                    </a:endParaRPr>
                  </a:p>
                </p:txBody>
              </p:sp>
            </p:grpSp>
            <p:grpSp>
              <p:nvGrpSpPr>
                <p:cNvPr id="33" name="Group 1063"/>
                <p:cNvGrpSpPr>
                  <a:grpSpLocks/>
                </p:cNvGrpSpPr>
                <p:nvPr/>
              </p:nvGrpSpPr>
              <p:grpSpPr bwMode="auto">
                <a:xfrm>
                  <a:off x="4208" y="2043"/>
                  <a:ext cx="317" cy="308"/>
                  <a:chOff x="4208" y="2043"/>
                  <a:chExt cx="317" cy="308"/>
                </a:xfrm>
              </p:grpSpPr>
              <p:sp>
                <p:nvSpPr>
                  <p:cNvPr id="35" name="Freeform 1064"/>
                  <p:cNvSpPr>
                    <a:spLocks/>
                  </p:cNvSpPr>
                  <p:nvPr/>
                </p:nvSpPr>
                <p:spPr bwMode="auto">
                  <a:xfrm>
                    <a:off x="4208" y="2043"/>
                    <a:ext cx="317" cy="308"/>
                  </a:xfrm>
                  <a:custGeom>
                    <a:avLst/>
                    <a:gdLst>
                      <a:gd name="T0" fmla="*/ 48 w 317"/>
                      <a:gd name="T1" fmla="*/ 282 h 308"/>
                      <a:gd name="T2" fmla="*/ 39 w 317"/>
                      <a:gd name="T3" fmla="*/ 269 h 308"/>
                      <a:gd name="T4" fmla="*/ 28 w 317"/>
                      <a:gd name="T5" fmla="*/ 252 h 308"/>
                      <a:gd name="T6" fmla="*/ 22 w 317"/>
                      <a:gd name="T7" fmla="*/ 232 h 308"/>
                      <a:gd name="T8" fmla="*/ 16 w 317"/>
                      <a:gd name="T9" fmla="*/ 218 h 308"/>
                      <a:gd name="T10" fmla="*/ 11 w 317"/>
                      <a:gd name="T11" fmla="*/ 166 h 308"/>
                      <a:gd name="T12" fmla="*/ 0 w 317"/>
                      <a:gd name="T13" fmla="*/ 143 h 308"/>
                      <a:gd name="T14" fmla="*/ 2 w 317"/>
                      <a:gd name="T15" fmla="*/ 115 h 308"/>
                      <a:gd name="T16" fmla="*/ 27 w 317"/>
                      <a:gd name="T17" fmla="*/ 89 h 308"/>
                      <a:gd name="T18" fmla="*/ 41 w 317"/>
                      <a:gd name="T19" fmla="*/ 53 h 308"/>
                      <a:gd name="T20" fmla="*/ 57 w 317"/>
                      <a:gd name="T21" fmla="*/ 32 h 308"/>
                      <a:gd name="T22" fmla="*/ 83 w 317"/>
                      <a:gd name="T23" fmla="*/ 24 h 308"/>
                      <a:gd name="T24" fmla="*/ 121 w 317"/>
                      <a:gd name="T25" fmla="*/ 3 h 308"/>
                      <a:gd name="T26" fmla="*/ 146 w 317"/>
                      <a:gd name="T27" fmla="*/ 2 h 308"/>
                      <a:gd name="T28" fmla="*/ 170 w 317"/>
                      <a:gd name="T29" fmla="*/ 3 h 308"/>
                      <a:gd name="T30" fmla="*/ 205 w 317"/>
                      <a:gd name="T31" fmla="*/ 13 h 308"/>
                      <a:gd name="T32" fmla="*/ 237 w 317"/>
                      <a:gd name="T33" fmla="*/ 25 h 308"/>
                      <a:gd name="T34" fmla="*/ 260 w 317"/>
                      <a:gd name="T35" fmla="*/ 50 h 308"/>
                      <a:gd name="T36" fmla="*/ 271 w 317"/>
                      <a:gd name="T37" fmla="*/ 74 h 308"/>
                      <a:gd name="T38" fmla="*/ 285 w 317"/>
                      <a:gd name="T39" fmla="*/ 95 h 308"/>
                      <a:gd name="T40" fmla="*/ 304 w 317"/>
                      <a:gd name="T41" fmla="*/ 130 h 308"/>
                      <a:gd name="T42" fmla="*/ 316 w 317"/>
                      <a:gd name="T43" fmla="*/ 161 h 308"/>
                      <a:gd name="T44" fmla="*/ 309 w 317"/>
                      <a:gd name="T45" fmla="*/ 188 h 308"/>
                      <a:gd name="T46" fmla="*/ 303 w 317"/>
                      <a:gd name="T47" fmla="*/ 215 h 308"/>
                      <a:gd name="T48" fmla="*/ 283 w 317"/>
                      <a:gd name="T49" fmla="*/ 235 h 308"/>
                      <a:gd name="T50" fmla="*/ 250 w 317"/>
                      <a:gd name="T51" fmla="*/ 269 h 308"/>
                      <a:gd name="T52" fmla="*/ 238 w 317"/>
                      <a:gd name="T53" fmla="*/ 291 h 308"/>
                      <a:gd name="T54" fmla="*/ 206 w 317"/>
                      <a:gd name="T55" fmla="*/ 307 h 308"/>
                      <a:gd name="T56" fmla="*/ 231 w 317"/>
                      <a:gd name="T57" fmla="*/ 248 h 308"/>
                      <a:gd name="T58" fmla="*/ 243 w 317"/>
                      <a:gd name="T59" fmla="*/ 198 h 308"/>
                      <a:gd name="T60" fmla="*/ 239 w 317"/>
                      <a:gd name="T61" fmla="*/ 171 h 308"/>
                      <a:gd name="T62" fmla="*/ 237 w 317"/>
                      <a:gd name="T63" fmla="*/ 135 h 308"/>
                      <a:gd name="T64" fmla="*/ 207 w 317"/>
                      <a:gd name="T65" fmla="*/ 142 h 308"/>
                      <a:gd name="T66" fmla="*/ 175 w 317"/>
                      <a:gd name="T67" fmla="*/ 151 h 308"/>
                      <a:gd name="T68" fmla="*/ 130 w 317"/>
                      <a:gd name="T69" fmla="*/ 150 h 308"/>
                      <a:gd name="T70" fmla="*/ 109 w 317"/>
                      <a:gd name="T71" fmla="*/ 142 h 308"/>
                      <a:gd name="T72" fmla="*/ 85 w 317"/>
                      <a:gd name="T73" fmla="*/ 146 h 308"/>
                      <a:gd name="T74" fmla="*/ 78 w 317"/>
                      <a:gd name="T75" fmla="*/ 165 h 308"/>
                      <a:gd name="T76" fmla="*/ 64 w 317"/>
                      <a:gd name="T77" fmla="*/ 176 h 308"/>
                      <a:gd name="T78" fmla="*/ 56 w 317"/>
                      <a:gd name="T79" fmla="*/ 208 h 308"/>
                      <a:gd name="T80" fmla="*/ 46 w 317"/>
                      <a:gd name="T81" fmla="*/ 215 h 308"/>
                      <a:gd name="T82" fmla="*/ 36 w 317"/>
                      <a:gd name="T83" fmla="*/ 217 h 308"/>
                      <a:gd name="T84" fmla="*/ 32 w 317"/>
                      <a:gd name="T85" fmla="*/ 226 h 308"/>
                      <a:gd name="T86" fmla="*/ 38 w 317"/>
                      <a:gd name="T87" fmla="*/ 240 h 308"/>
                      <a:gd name="T88" fmla="*/ 54 w 317"/>
                      <a:gd name="T89" fmla="*/ 245 h 308"/>
                      <a:gd name="T90" fmla="*/ 60 w 317"/>
                      <a:gd name="T91" fmla="*/ 289 h 3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317" h="308">
                        <a:moveTo>
                          <a:pt x="60" y="289"/>
                        </a:moveTo>
                        <a:lnTo>
                          <a:pt x="48" y="282"/>
                        </a:lnTo>
                        <a:lnTo>
                          <a:pt x="41" y="275"/>
                        </a:lnTo>
                        <a:lnTo>
                          <a:pt x="39" y="269"/>
                        </a:lnTo>
                        <a:lnTo>
                          <a:pt x="36" y="255"/>
                        </a:lnTo>
                        <a:lnTo>
                          <a:pt x="28" y="252"/>
                        </a:lnTo>
                        <a:lnTo>
                          <a:pt x="25" y="239"/>
                        </a:lnTo>
                        <a:lnTo>
                          <a:pt x="22" y="232"/>
                        </a:lnTo>
                        <a:lnTo>
                          <a:pt x="20" y="229"/>
                        </a:lnTo>
                        <a:lnTo>
                          <a:pt x="16" y="218"/>
                        </a:lnTo>
                        <a:lnTo>
                          <a:pt x="4" y="199"/>
                        </a:lnTo>
                        <a:lnTo>
                          <a:pt x="11" y="166"/>
                        </a:lnTo>
                        <a:lnTo>
                          <a:pt x="4" y="162"/>
                        </a:lnTo>
                        <a:lnTo>
                          <a:pt x="0" y="143"/>
                        </a:lnTo>
                        <a:lnTo>
                          <a:pt x="1" y="130"/>
                        </a:lnTo>
                        <a:lnTo>
                          <a:pt x="2" y="115"/>
                        </a:lnTo>
                        <a:lnTo>
                          <a:pt x="9" y="99"/>
                        </a:lnTo>
                        <a:lnTo>
                          <a:pt x="27" y="89"/>
                        </a:lnTo>
                        <a:lnTo>
                          <a:pt x="25" y="73"/>
                        </a:lnTo>
                        <a:lnTo>
                          <a:pt x="41" y="53"/>
                        </a:lnTo>
                        <a:lnTo>
                          <a:pt x="49" y="45"/>
                        </a:lnTo>
                        <a:lnTo>
                          <a:pt x="57" y="32"/>
                        </a:lnTo>
                        <a:lnTo>
                          <a:pt x="69" y="24"/>
                        </a:lnTo>
                        <a:lnTo>
                          <a:pt x="83" y="24"/>
                        </a:lnTo>
                        <a:lnTo>
                          <a:pt x="104" y="5"/>
                        </a:lnTo>
                        <a:lnTo>
                          <a:pt x="121" y="3"/>
                        </a:lnTo>
                        <a:lnTo>
                          <a:pt x="134" y="0"/>
                        </a:lnTo>
                        <a:lnTo>
                          <a:pt x="146" y="2"/>
                        </a:lnTo>
                        <a:lnTo>
                          <a:pt x="157" y="3"/>
                        </a:lnTo>
                        <a:lnTo>
                          <a:pt x="170" y="3"/>
                        </a:lnTo>
                        <a:lnTo>
                          <a:pt x="187" y="5"/>
                        </a:lnTo>
                        <a:lnTo>
                          <a:pt x="205" y="13"/>
                        </a:lnTo>
                        <a:lnTo>
                          <a:pt x="215" y="19"/>
                        </a:lnTo>
                        <a:lnTo>
                          <a:pt x="237" y="25"/>
                        </a:lnTo>
                        <a:lnTo>
                          <a:pt x="252" y="40"/>
                        </a:lnTo>
                        <a:lnTo>
                          <a:pt x="260" y="50"/>
                        </a:lnTo>
                        <a:lnTo>
                          <a:pt x="268" y="62"/>
                        </a:lnTo>
                        <a:lnTo>
                          <a:pt x="271" y="74"/>
                        </a:lnTo>
                        <a:lnTo>
                          <a:pt x="277" y="85"/>
                        </a:lnTo>
                        <a:lnTo>
                          <a:pt x="285" y="95"/>
                        </a:lnTo>
                        <a:lnTo>
                          <a:pt x="296" y="107"/>
                        </a:lnTo>
                        <a:lnTo>
                          <a:pt x="304" y="130"/>
                        </a:lnTo>
                        <a:lnTo>
                          <a:pt x="310" y="149"/>
                        </a:lnTo>
                        <a:lnTo>
                          <a:pt x="316" y="161"/>
                        </a:lnTo>
                        <a:lnTo>
                          <a:pt x="314" y="170"/>
                        </a:lnTo>
                        <a:lnTo>
                          <a:pt x="309" y="188"/>
                        </a:lnTo>
                        <a:lnTo>
                          <a:pt x="302" y="199"/>
                        </a:lnTo>
                        <a:lnTo>
                          <a:pt x="303" y="215"/>
                        </a:lnTo>
                        <a:lnTo>
                          <a:pt x="299" y="225"/>
                        </a:lnTo>
                        <a:lnTo>
                          <a:pt x="283" y="235"/>
                        </a:lnTo>
                        <a:lnTo>
                          <a:pt x="278" y="246"/>
                        </a:lnTo>
                        <a:lnTo>
                          <a:pt x="250" y="269"/>
                        </a:lnTo>
                        <a:lnTo>
                          <a:pt x="250" y="279"/>
                        </a:lnTo>
                        <a:lnTo>
                          <a:pt x="238" y="291"/>
                        </a:lnTo>
                        <a:lnTo>
                          <a:pt x="217" y="302"/>
                        </a:lnTo>
                        <a:lnTo>
                          <a:pt x="206" y="307"/>
                        </a:lnTo>
                        <a:lnTo>
                          <a:pt x="219" y="279"/>
                        </a:lnTo>
                        <a:lnTo>
                          <a:pt x="231" y="248"/>
                        </a:lnTo>
                        <a:lnTo>
                          <a:pt x="238" y="224"/>
                        </a:lnTo>
                        <a:lnTo>
                          <a:pt x="243" y="198"/>
                        </a:lnTo>
                        <a:lnTo>
                          <a:pt x="243" y="185"/>
                        </a:lnTo>
                        <a:lnTo>
                          <a:pt x="239" y="171"/>
                        </a:lnTo>
                        <a:lnTo>
                          <a:pt x="241" y="144"/>
                        </a:lnTo>
                        <a:lnTo>
                          <a:pt x="237" y="135"/>
                        </a:lnTo>
                        <a:lnTo>
                          <a:pt x="231" y="129"/>
                        </a:lnTo>
                        <a:lnTo>
                          <a:pt x="207" y="142"/>
                        </a:lnTo>
                        <a:lnTo>
                          <a:pt x="194" y="149"/>
                        </a:lnTo>
                        <a:lnTo>
                          <a:pt x="175" y="151"/>
                        </a:lnTo>
                        <a:lnTo>
                          <a:pt x="149" y="151"/>
                        </a:lnTo>
                        <a:lnTo>
                          <a:pt x="130" y="150"/>
                        </a:lnTo>
                        <a:lnTo>
                          <a:pt x="119" y="147"/>
                        </a:lnTo>
                        <a:lnTo>
                          <a:pt x="109" y="142"/>
                        </a:lnTo>
                        <a:lnTo>
                          <a:pt x="97" y="142"/>
                        </a:lnTo>
                        <a:lnTo>
                          <a:pt x="85" y="146"/>
                        </a:lnTo>
                        <a:lnTo>
                          <a:pt x="80" y="154"/>
                        </a:lnTo>
                        <a:lnTo>
                          <a:pt x="78" y="165"/>
                        </a:lnTo>
                        <a:lnTo>
                          <a:pt x="72" y="175"/>
                        </a:lnTo>
                        <a:lnTo>
                          <a:pt x="64" y="176"/>
                        </a:lnTo>
                        <a:lnTo>
                          <a:pt x="58" y="188"/>
                        </a:lnTo>
                        <a:lnTo>
                          <a:pt x="56" y="208"/>
                        </a:lnTo>
                        <a:lnTo>
                          <a:pt x="52" y="212"/>
                        </a:lnTo>
                        <a:lnTo>
                          <a:pt x="46" y="215"/>
                        </a:lnTo>
                        <a:lnTo>
                          <a:pt x="41" y="215"/>
                        </a:lnTo>
                        <a:lnTo>
                          <a:pt x="36" y="217"/>
                        </a:lnTo>
                        <a:lnTo>
                          <a:pt x="34" y="221"/>
                        </a:lnTo>
                        <a:lnTo>
                          <a:pt x="32" y="226"/>
                        </a:lnTo>
                        <a:lnTo>
                          <a:pt x="34" y="234"/>
                        </a:lnTo>
                        <a:lnTo>
                          <a:pt x="38" y="240"/>
                        </a:lnTo>
                        <a:lnTo>
                          <a:pt x="45" y="245"/>
                        </a:lnTo>
                        <a:lnTo>
                          <a:pt x="54" y="245"/>
                        </a:lnTo>
                        <a:lnTo>
                          <a:pt x="57" y="271"/>
                        </a:lnTo>
                        <a:lnTo>
                          <a:pt x="60" y="289"/>
                        </a:lnTo>
                      </a:path>
                    </a:pathLst>
                  </a:custGeom>
                  <a:solidFill>
                    <a:srgbClr val="7F5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solidFill>
                        <a:schemeClr val="tx1"/>
                      </a:solidFill>
                      <a:latin typeface="Calibri"/>
                      <a:cs typeface="Calibri"/>
                    </a:endParaRPr>
                  </a:p>
                </p:txBody>
              </p:sp>
              <p:grpSp>
                <p:nvGrpSpPr>
                  <p:cNvPr id="36" name="Group 1065"/>
                  <p:cNvGrpSpPr>
                    <a:grpSpLocks/>
                  </p:cNvGrpSpPr>
                  <p:nvPr/>
                </p:nvGrpSpPr>
                <p:grpSpPr bwMode="auto">
                  <a:xfrm>
                    <a:off x="4218" y="2054"/>
                    <a:ext cx="297" cy="217"/>
                    <a:chOff x="4218" y="2054"/>
                    <a:chExt cx="297" cy="217"/>
                  </a:xfrm>
                </p:grpSpPr>
                <p:sp>
                  <p:nvSpPr>
                    <p:cNvPr id="37" name="Freeform 1066"/>
                    <p:cNvSpPr>
                      <a:spLocks/>
                    </p:cNvSpPr>
                    <p:nvPr/>
                  </p:nvSpPr>
                  <p:spPr bwMode="auto">
                    <a:xfrm>
                      <a:off x="4218" y="2136"/>
                      <a:ext cx="126" cy="87"/>
                    </a:xfrm>
                    <a:custGeom>
                      <a:avLst/>
                      <a:gdLst>
                        <a:gd name="T0" fmla="*/ 4 w 126"/>
                        <a:gd name="T1" fmla="*/ 86 h 87"/>
                        <a:gd name="T2" fmla="*/ 26 w 126"/>
                        <a:gd name="T3" fmla="*/ 86 h 87"/>
                        <a:gd name="T4" fmla="*/ 62 w 126"/>
                        <a:gd name="T5" fmla="*/ 67 h 87"/>
                        <a:gd name="T6" fmla="*/ 36 w 126"/>
                        <a:gd name="T7" fmla="*/ 64 h 87"/>
                        <a:gd name="T8" fmla="*/ 16 w 126"/>
                        <a:gd name="T9" fmla="*/ 61 h 87"/>
                        <a:gd name="T10" fmla="*/ 7 w 126"/>
                        <a:gd name="T11" fmla="*/ 58 h 87"/>
                        <a:gd name="T12" fmla="*/ 0 w 126"/>
                        <a:gd name="T13" fmla="*/ 47 h 87"/>
                        <a:gd name="T14" fmla="*/ 1 w 126"/>
                        <a:gd name="T15" fmla="*/ 28 h 87"/>
                        <a:gd name="T16" fmla="*/ 16 w 126"/>
                        <a:gd name="T17" fmla="*/ 35 h 87"/>
                        <a:gd name="T18" fmla="*/ 27 w 126"/>
                        <a:gd name="T19" fmla="*/ 40 h 87"/>
                        <a:gd name="T20" fmla="*/ 44 w 126"/>
                        <a:gd name="T21" fmla="*/ 42 h 87"/>
                        <a:gd name="T22" fmla="*/ 57 w 126"/>
                        <a:gd name="T23" fmla="*/ 44 h 87"/>
                        <a:gd name="T24" fmla="*/ 75 w 126"/>
                        <a:gd name="T25" fmla="*/ 51 h 87"/>
                        <a:gd name="T26" fmla="*/ 62 w 126"/>
                        <a:gd name="T27" fmla="*/ 36 h 87"/>
                        <a:gd name="T28" fmla="*/ 52 w 126"/>
                        <a:gd name="T29" fmla="*/ 28 h 87"/>
                        <a:gd name="T30" fmla="*/ 37 w 126"/>
                        <a:gd name="T31" fmla="*/ 21 h 87"/>
                        <a:gd name="T32" fmla="*/ 39 w 126"/>
                        <a:gd name="T33" fmla="*/ 5 h 87"/>
                        <a:gd name="T34" fmla="*/ 37 w 126"/>
                        <a:gd name="T35" fmla="*/ 0 h 87"/>
                        <a:gd name="T36" fmla="*/ 57 w 126"/>
                        <a:gd name="T37" fmla="*/ 1 h 87"/>
                        <a:gd name="T38" fmla="*/ 57 w 126"/>
                        <a:gd name="T39" fmla="*/ 14 h 87"/>
                        <a:gd name="T40" fmla="*/ 60 w 126"/>
                        <a:gd name="T41" fmla="*/ 24 h 87"/>
                        <a:gd name="T42" fmla="*/ 66 w 126"/>
                        <a:gd name="T43" fmla="*/ 31 h 87"/>
                        <a:gd name="T44" fmla="*/ 77 w 126"/>
                        <a:gd name="T45" fmla="*/ 37 h 87"/>
                        <a:gd name="T46" fmla="*/ 95 w 126"/>
                        <a:gd name="T47" fmla="*/ 44 h 87"/>
                        <a:gd name="T48" fmla="*/ 116 w 126"/>
                        <a:gd name="T49" fmla="*/ 51 h 87"/>
                        <a:gd name="T50" fmla="*/ 125 w 126"/>
                        <a:gd name="T51" fmla="*/ 53 h 8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</a:cxnLst>
                      <a:rect l="0" t="0" r="r" b="b"/>
                      <a:pathLst>
                        <a:path w="126" h="87">
                          <a:moveTo>
                            <a:pt x="4" y="86"/>
                          </a:moveTo>
                          <a:lnTo>
                            <a:pt x="26" y="86"/>
                          </a:lnTo>
                          <a:lnTo>
                            <a:pt x="62" y="67"/>
                          </a:lnTo>
                          <a:lnTo>
                            <a:pt x="36" y="64"/>
                          </a:lnTo>
                          <a:lnTo>
                            <a:pt x="16" y="61"/>
                          </a:lnTo>
                          <a:lnTo>
                            <a:pt x="7" y="58"/>
                          </a:lnTo>
                          <a:lnTo>
                            <a:pt x="0" y="47"/>
                          </a:lnTo>
                          <a:lnTo>
                            <a:pt x="1" y="28"/>
                          </a:lnTo>
                          <a:lnTo>
                            <a:pt x="16" y="35"/>
                          </a:lnTo>
                          <a:lnTo>
                            <a:pt x="27" y="40"/>
                          </a:lnTo>
                          <a:lnTo>
                            <a:pt x="44" y="42"/>
                          </a:lnTo>
                          <a:lnTo>
                            <a:pt x="57" y="44"/>
                          </a:lnTo>
                          <a:lnTo>
                            <a:pt x="75" y="51"/>
                          </a:lnTo>
                          <a:lnTo>
                            <a:pt x="62" y="36"/>
                          </a:lnTo>
                          <a:lnTo>
                            <a:pt x="52" y="28"/>
                          </a:lnTo>
                          <a:lnTo>
                            <a:pt x="37" y="21"/>
                          </a:lnTo>
                          <a:lnTo>
                            <a:pt x="39" y="5"/>
                          </a:lnTo>
                          <a:lnTo>
                            <a:pt x="37" y="0"/>
                          </a:lnTo>
                          <a:lnTo>
                            <a:pt x="57" y="1"/>
                          </a:lnTo>
                          <a:lnTo>
                            <a:pt x="57" y="14"/>
                          </a:lnTo>
                          <a:lnTo>
                            <a:pt x="60" y="24"/>
                          </a:lnTo>
                          <a:lnTo>
                            <a:pt x="66" y="31"/>
                          </a:lnTo>
                          <a:lnTo>
                            <a:pt x="77" y="37"/>
                          </a:lnTo>
                          <a:lnTo>
                            <a:pt x="95" y="44"/>
                          </a:lnTo>
                          <a:lnTo>
                            <a:pt x="116" y="51"/>
                          </a:lnTo>
                          <a:lnTo>
                            <a:pt x="125" y="53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5F3F1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38" name="Freeform 1067"/>
                    <p:cNvSpPr>
                      <a:spLocks/>
                    </p:cNvSpPr>
                    <p:nvPr/>
                  </p:nvSpPr>
                  <p:spPr bwMode="auto">
                    <a:xfrm>
                      <a:off x="4238" y="2097"/>
                      <a:ext cx="241" cy="72"/>
                    </a:xfrm>
                    <a:custGeom>
                      <a:avLst/>
                      <a:gdLst>
                        <a:gd name="T0" fmla="*/ 0 w 241"/>
                        <a:gd name="T1" fmla="*/ 32 h 72"/>
                        <a:gd name="T2" fmla="*/ 17 w 241"/>
                        <a:gd name="T3" fmla="*/ 27 h 72"/>
                        <a:gd name="T4" fmla="*/ 40 w 241"/>
                        <a:gd name="T5" fmla="*/ 29 h 72"/>
                        <a:gd name="T6" fmla="*/ 56 w 241"/>
                        <a:gd name="T7" fmla="*/ 26 h 72"/>
                        <a:gd name="T8" fmla="*/ 50 w 241"/>
                        <a:gd name="T9" fmla="*/ 41 h 72"/>
                        <a:gd name="T10" fmla="*/ 58 w 241"/>
                        <a:gd name="T11" fmla="*/ 53 h 72"/>
                        <a:gd name="T12" fmla="*/ 74 w 241"/>
                        <a:gd name="T13" fmla="*/ 41 h 72"/>
                        <a:gd name="T14" fmla="*/ 89 w 241"/>
                        <a:gd name="T15" fmla="*/ 26 h 72"/>
                        <a:gd name="T16" fmla="*/ 106 w 241"/>
                        <a:gd name="T17" fmla="*/ 15 h 72"/>
                        <a:gd name="T18" fmla="*/ 129 w 241"/>
                        <a:gd name="T19" fmla="*/ 3 h 72"/>
                        <a:gd name="T20" fmla="*/ 136 w 241"/>
                        <a:gd name="T21" fmla="*/ 0 h 72"/>
                        <a:gd name="T22" fmla="*/ 188 w 241"/>
                        <a:gd name="T23" fmla="*/ 14 h 72"/>
                        <a:gd name="T24" fmla="*/ 206 w 241"/>
                        <a:gd name="T25" fmla="*/ 36 h 72"/>
                        <a:gd name="T26" fmla="*/ 211 w 241"/>
                        <a:gd name="T27" fmla="*/ 42 h 72"/>
                        <a:gd name="T28" fmla="*/ 210 w 241"/>
                        <a:gd name="T29" fmla="*/ 69 h 72"/>
                        <a:gd name="T30" fmla="*/ 221 w 241"/>
                        <a:gd name="T31" fmla="*/ 71 h 72"/>
                        <a:gd name="T32" fmla="*/ 236 w 241"/>
                        <a:gd name="T33" fmla="*/ 53 h 72"/>
                        <a:gd name="T34" fmla="*/ 240 w 241"/>
                        <a:gd name="T35" fmla="*/ 39 h 72"/>
                        <a:gd name="T36" fmla="*/ 240 w 241"/>
                        <a:gd name="T37" fmla="*/ 23 h 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241" h="72">
                          <a:moveTo>
                            <a:pt x="0" y="32"/>
                          </a:moveTo>
                          <a:lnTo>
                            <a:pt x="17" y="27"/>
                          </a:lnTo>
                          <a:lnTo>
                            <a:pt x="40" y="29"/>
                          </a:lnTo>
                          <a:lnTo>
                            <a:pt x="56" y="26"/>
                          </a:lnTo>
                          <a:lnTo>
                            <a:pt x="50" y="41"/>
                          </a:lnTo>
                          <a:lnTo>
                            <a:pt x="58" y="53"/>
                          </a:lnTo>
                          <a:lnTo>
                            <a:pt x="74" y="41"/>
                          </a:lnTo>
                          <a:lnTo>
                            <a:pt x="89" y="26"/>
                          </a:lnTo>
                          <a:lnTo>
                            <a:pt x="106" y="15"/>
                          </a:lnTo>
                          <a:lnTo>
                            <a:pt x="129" y="3"/>
                          </a:lnTo>
                          <a:lnTo>
                            <a:pt x="136" y="0"/>
                          </a:lnTo>
                          <a:lnTo>
                            <a:pt x="188" y="14"/>
                          </a:lnTo>
                          <a:lnTo>
                            <a:pt x="206" y="36"/>
                          </a:lnTo>
                          <a:lnTo>
                            <a:pt x="211" y="42"/>
                          </a:lnTo>
                          <a:lnTo>
                            <a:pt x="210" y="69"/>
                          </a:lnTo>
                          <a:lnTo>
                            <a:pt x="221" y="71"/>
                          </a:lnTo>
                          <a:lnTo>
                            <a:pt x="236" y="53"/>
                          </a:lnTo>
                          <a:lnTo>
                            <a:pt x="240" y="39"/>
                          </a:lnTo>
                          <a:lnTo>
                            <a:pt x="240" y="23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5F3F1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39" name="Freeform 1068"/>
                    <p:cNvSpPr>
                      <a:spLocks/>
                    </p:cNvSpPr>
                    <p:nvPr/>
                  </p:nvSpPr>
                  <p:spPr bwMode="auto">
                    <a:xfrm>
                      <a:off x="4252" y="2054"/>
                      <a:ext cx="212" cy="89"/>
                    </a:xfrm>
                    <a:custGeom>
                      <a:avLst/>
                      <a:gdLst>
                        <a:gd name="T0" fmla="*/ 74 w 212"/>
                        <a:gd name="T1" fmla="*/ 59 h 89"/>
                        <a:gd name="T2" fmla="*/ 56 w 212"/>
                        <a:gd name="T3" fmla="*/ 52 h 89"/>
                        <a:gd name="T4" fmla="*/ 28 w 212"/>
                        <a:gd name="T5" fmla="*/ 52 h 89"/>
                        <a:gd name="T6" fmla="*/ 0 w 212"/>
                        <a:gd name="T7" fmla="*/ 57 h 89"/>
                        <a:gd name="T8" fmla="*/ 44 w 212"/>
                        <a:gd name="T9" fmla="*/ 40 h 89"/>
                        <a:gd name="T10" fmla="*/ 80 w 212"/>
                        <a:gd name="T11" fmla="*/ 39 h 89"/>
                        <a:gd name="T12" fmla="*/ 67 w 212"/>
                        <a:gd name="T13" fmla="*/ 30 h 89"/>
                        <a:gd name="T14" fmla="*/ 40 w 212"/>
                        <a:gd name="T15" fmla="*/ 23 h 89"/>
                        <a:gd name="T16" fmla="*/ 75 w 212"/>
                        <a:gd name="T17" fmla="*/ 21 h 89"/>
                        <a:gd name="T18" fmla="*/ 87 w 212"/>
                        <a:gd name="T19" fmla="*/ 28 h 89"/>
                        <a:gd name="T20" fmla="*/ 104 w 212"/>
                        <a:gd name="T21" fmla="*/ 36 h 89"/>
                        <a:gd name="T22" fmla="*/ 115 w 212"/>
                        <a:gd name="T23" fmla="*/ 25 h 89"/>
                        <a:gd name="T24" fmla="*/ 94 w 212"/>
                        <a:gd name="T25" fmla="*/ 4 h 89"/>
                        <a:gd name="T26" fmla="*/ 109 w 212"/>
                        <a:gd name="T27" fmla="*/ 0 h 89"/>
                        <a:gd name="T28" fmla="*/ 122 w 212"/>
                        <a:gd name="T29" fmla="*/ 0 h 89"/>
                        <a:gd name="T30" fmla="*/ 132 w 212"/>
                        <a:gd name="T31" fmla="*/ 29 h 89"/>
                        <a:gd name="T32" fmla="*/ 142 w 212"/>
                        <a:gd name="T33" fmla="*/ 18 h 89"/>
                        <a:gd name="T34" fmla="*/ 146 w 212"/>
                        <a:gd name="T35" fmla="*/ 8 h 89"/>
                        <a:gd name="T36" fmla="*/ 156 w 212"/>
                        <a:gd name="T37" fmla="*/ 19 h 89"/>
                        <a:gd name="T38" fmla="*/ 164 w 212"/>
                        <a:gd name="T39" fmla="*/ 32 h 89"/>
                        <a:gd name="T40" fmla="*/ 167 w 212"/>
                        <a:gd name="T41" fmla="*/ 37 h 89"/>
                        <a:gd name="T42" fmla="*/ 171 w 212"/>
                        <a:gd name="T43" fmla="*/ 44 h 89"/>
                        <a:gd name="T44" fmla="*/ 179 w 212"/>
                        <a:gd name="T45" fmla="*/ 47 h 89"/>
                        <a:gd name="T46" fmla="*/ 182 w 212"/>
                        <a:gd name="T47" fmla="*/ 25 h 89"/>
                        <a:gd name="T48" fmla="*/ 195 w 212"/>
                        <a:gd name="T49" fmla="*/ 30 h 89"/>
                        <a:gd name="T50" fmla="*/ 193 w 212"/>
                        <a:gd name="T51" fmla="*/ 48 h 89"/>
                        <a:gd name="T52" fmla="*/ 191 w 212"/>
                        <a:gd name="T53" fmla="*/ 56 h 89"/>
                        <a:gd name="T54" fmla="*/ 200 w 212"/>
                        <a:gd name="T55" fmla="*/ 66 h 89"/>
                        <a:gd name="T56" fmla="*/ 211 w 212"/>
                        <a:gd name="T57" fmla="*/ 8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212" h="89">
                          <a:moveTo>
                            <a:pt x="74" y="59"/>
                          </a:moveTo>
                          <a:lnTo>
                            <a:pt x="56" y="52"/>
                          </a:lnTo>
                          <a:lnTo>
                            <a:pt x="28" y="52"/>
                          </a:lnTo>
                          <a:lnTo>
                            <a:pt x="0" y="57"/>
                          </a:lnTo>
                          <a:lnTo>
                            <a:pt x="44" y="40"/>
                          </a:lnTo>
                          <a:lnTo>
                            <a:pt x="80" y="39"/>
                          </a:lnTo>
                          <a:lnTo>
                            <a:pt x="67" y="30"/>
                          </a:lnTo>
                          <a:lnTo>
                            <a:pt x="40" y="23"/>
                          </a:lnTo>
                          <a:lnTo>
                            <a:pt x="75" y="21"/>
                          </a:lnTo>
                          <a:lnTo>
                            <a:pt x="87" y="28"/>
                          </a:lnTo>
                          <a:lnTo>
                            <a:pt x="104" y="36"/>
                          </a:lnTo>
                          <a:lnTo>
                            <a:pt x="115" y="25"/>
                          </a:lnTo>
                          <a:lnTo>
                            <a:pt x="94" y="4"/>
                          </a:lnTo>
                          <a:lnTo>
                            <a:pt x="109" y="0"/>
                          </a:lnTo>
                          <a:lnTo>
                            <a:pt x="122" y="0"/>
                          </a:lnTo>
                          <a:lnTo>
                            <a:pt x="132" y="29"/>
                          </a:lnTo>
                          <a:lnTo>
                            <a:pt x="142" y="18"/>
                          </a:lnTo>
                          <a:lnTo>
                            <a:pt x="146" y="8"/>
                          </a:lnTo>
                          <a:lnTo>
                            <a:pt x="156" y="19"/>
                          </a:lnTo>
                          <a:lnTo>
                            <a:pt x="164" y="32"/>
                          </a:lnTo>
                          <a:lnTo>
                            <a:pt x="167" y="37"/>
                          </a:lnTo>
                          <a:lnTo>
                            <a:pt x="171" y="44"/>
                          </a:lnTo>
                          <a:lnTo>
                            <a:pt x="179" y="47"/>
                          </a:lnTo>
                          <a:lnTo>
                            <a:pt x="182" y="25"/>
                          </a:lnTo>
                          <a:lnTo>
                            <a:pt x="195" y="30"/>
                          </a:lnTo>
                          <a:lnTo>
                            <a:pt x="193" y="48"/>
                          </a:lnTo>
                          <a:lnTo>
                            <a:pt x="191" y="56"/>
                          </a:lnTo>
                          <a:lnTo>
                            <a:pt x="200" y="66"/>
                          </a:lnTo>
                          <a:lnTo>
                            <a:pt x="211" y="88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5F3F1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40" name="Freeform 1069"/>
                    <p:cNvSpPr>
                      <a:spLocks/>
                    </p:cNvSpPr>
                    <p:nvPr/>
                  </p:nvSpPr>
                  <p:spPr bwMode="auto">
                    <a:xfrm>
                      <a:off x="4455" y="2137"/>
                      <a:ext cx="60" cy="134"/>
                    </a:xfrm>
                    <a:custGeom>
                      <a:avLst/>
                      <a:gdLst>
                        <a:gd name="T0" fmla="*/ 32 w 60"/>
                        <a:gd name="T1" fmla="*/ 0 h 134"/>
                        <a:gd name="T2" fmla="*/ 46 w 60"/>
                        <a:gd name="T3" fmla="*/ 31 h 134"/>
                        <a:gd name="T4" fmla="*/ 53 w 60"/>
                        <a:gd name="T5" fmla="*/ 48 h 134"/>
                        <a:gd name="T6" fmla="*/ 58 w 60"/>
                        <a:gd name="T7" fmla="*/ 64 h 134"/>
                        <a:gd name="T8" fmla="*/ 59 w 60"/>
                        <a:gd name="T9" fmla="*/ 76 h 134"/>
                        <a:gd name="T10" fmla="*/ 56 w 60"/>
                        <a:gd name="T11" fmla="*/ 91 h 134"/>
                        <a:gd name="T12" fmla="*/ 51 w 60"/>
                        <a:gd name="T13" fmla="*/ 98 h 134"/>
                        <a:gd name="T14" fmla="*/ 46 w 60"/>
                        <a:gd name="T15" fmla="*/ 77 h 134"/>
                        <a:gd name="T16" fmla="*/ 40 w 60"/>
                        <a:gd name="T17" fmla="*/ 60 h 134"/>
                        <a:gd name="T18" fmla="*/ 29 w 60"/>
                        <a:gd name="T19" fmla="*/ 39 h 134"/>
                        <a:gd name="T20" fmla="*/ 18 w 60"/>
                        <a:gd name="T21" fmla="*/ 23 h 134"/>
                        <a:gd name="T22" fmla="*/ 11 w 60"/>
                        <a:gd name="T23" fmla="*/ 58 h 134"/>
                        <a:gd name="T24" fmla="*/ 26 w 60"/>
                        <a:gd name="T25" fmla="*/ 78 h 134"/>
                        <a:gd name="T26" fmla="*/ 34 w 60"/>
                        <a:gd name="T27" fmla="*/ 88 h 134"/>
                        <a:gd name="T28" fmla="*/ 38 w 60"/>
                        <a:gd name="T29" fmla="*/ 133 h 134"/>
                        <a:gd name="T30" fmla="*/ 13 w 60"/>
                        <a:gd name="T31" fmla="*/ 122 h 134"/>
                        <a:gd name="T32" fmla="*/ 8 w 60"/>
                        <a:gd name="T33" fmla="*/ 105 h 134"/>
                        <a:gd name="T34" fmla="*/ 0 w 60"/>
                        <a:gd name="T35" fmla="*/ 84 h 1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</a:cxnLst>
                      <a:rect l="0" t="0" r="r" b="b"/>
                      <a:pathLst>
                        <a:path w="60" h="134">
                          <a:moveTo>
                            <a:pt x="32" y="0"/>
                          </a:moveTo>
                          <a:lnTo>
                            <a:pt x="46" y="31"/>
                          </a:lnTo>
                          <a:lnTo>
                            <a:pt x="53" y="48"/>
                          </a:lnTo>
                          <a:lnTo>
                            <a:pt x="58" y="64"/>
                          </a:lnTo>
                          <a:lnTo>
                            <a:pt x="59" y="76"/>
                          </a:lnTo>
                          <a:lnTo>
                            <a:pt x="56" y="91"/>
                          </a:lnTo>
                          <a:lnTo>
                            <a:pt x="51" y="98"/>
                          </a:lnTo>
                          <a:lnTo>
                            <a:pt x="46" y="77"/>
                          </a:lnTo>
                          <a:lnTo>
                            <a:pt x="40" y="60"/>
                          </a:lnTo>
                          <a:lnTo>
                            <a:pt x="29" y="39"/>
                          </a:lnTo>
                          <a:lnTo>
                            <a:pt x="18" y="23"/>
                          </a:lnTo>
                          <a:lnTo>
                            <a:pt x="11" y="58"/>
                          </a:lnTo>
                          <a:lnTo>
                            <a:pt x="26" y="78"/>
                          </a:lnTo>
                          <a:lnTo>
                            <a:pt x="34" y="88"/>
                          </a:lnTo>
                          <a:lnTo>
                            <a:pt x="38" y="133"/>
                          </a:lnTo>
                          <a:lnTo>
                            <a:pt x="13" y="122"/>
                          </a:lnTo>
                          <a:lnTo>
                            <a:pt x="8" y="105"/>
                          </a:lnTo>
                          <a:lnTo>
                            <a:pt x="0" y="84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5F3F1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p:txBody>
                </p:sp>
              </p:grpSp>
            </p:grpSp>
            <p:sp>
              <p:nvSpPr>
                <p:cNvPr id="34" name="Oval 1070"/>
                <p:cNvSpPr>
                  <a:spLocks noChangeArrowheads="1"/>
                </p:cNvSpPr>
                <p:nvPr/>
              </p:nvSpPr>
              <p:spPr bwMode="auto">
                <a:xfrm>
                  <a:off x="4253" y="2281"/>
                  <a:ext cx="11" cy="12"/>
                </a:xfrm>
                <a:prstGeom prst="ellipse">
                  <a:avLst/>
                </a:prstGeom>
                <a:solidFill>
                  <a:srgbClr val="FF5FBF"/>
                </a:solidFill>
                <a:ln w="12700">
                  <a:solidFill>
                    <a:srgbClr val="FF009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chemeClr val="tx1"/>
                    </a:solidFill>
                    <a:latin typeface="Calibri"/>
                    <a:cs typeface="Calibri"/>
                  </a:endParaRPr>
                </a:p>
              </p:txBody>
            </p:sp>
          </p:grpSp>
          <p:grpSp>
            <p:nvGrpSpPr>
              <p:cNvPr id="17" name="Group 1071"/>
              <p:cNvGrpSpPr>
                <a:grpSpLocks/>
              </p:cNvGrpSpPr>
              <p:nvPr/>
            </p:nvGrpSpPr>
            <p:grpSpPr bwMode="auto">
              <a:xfrm>
                <a:off x="4040" y="2339"/>
                <a:ext cx="548" cy="674"/>
                <a:chOff x="4040" y="2339"/>
                <a:chExt cx="548" cy="674"/>
              </a:xfrm>
            </p:grpSpPr>
            <p:sp>
              <p:nvSpPr>
                <p:cNvPr id="18" name="Freeform 1072"/>
                <p:cNvSpPr>
                  <a:spLocks/>
                </p:cNvSpPr>
                <p:nvPr/>
              </p:nvSpPr>
              <p:spPr bwMode="auto">
                <a:xfrm>
                  <a:off x="4298" y="2339"/>
                  <a:ext cx="51" cy="211"/>
                </a:xfrm>
                <a:custGeom>
                  <a:avLst/>
                  <a:gdLst>
                    <a:gd name="T0" fmla="*/ 50 w 51"/>
                    <a:gd name="T1" fmla="*/ 3 h 211"/>
                    <a:gd name="T2" fmla="*/ 10 w 51"/>
                    <a:gd name="T3" fmla="*/ 203 h 211"/>
                    <a:gd name="T4" fmla="*/ 0 w 51"/>
                    <a:gd name="T5" fmla="*/ 210 h 211"/>
                    <a:gd name="T6" fmla="*/ 42 w 51"/>
                    <a:gd name="T7" fmla="*/ 2 h 211"/>
                    <a:gd name="T8" fmla="*/ 44 w 51"/>
                    <a:gd name="T9" fmla="*/ 0 h 211"/>
                    <a:gd name="T10" fmla="*/ 48 w 51"/>
                    <a:gd name="T11" fmla="*/ 0 h 211"/>
                    <a:gd name="T12" fmla="*/ 50 w 51"/>
                    <a:gd name="T13" fmla="*/ 3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1" h="211">
                      <a:moveTo>
                        <a:pt x="50" y="3"/>
                      </a:moveTo>
                      <a:lnTo>
                        <a:pt x="10" y="203"/>
                      </a:lnTo>
                      <a:lnTo>
                        <a:pt x="0" y="210"/>
                      </a:lnTo>
                      <a:lnTo>
                        <a:pt x="42" y="2"/>
                      </a:lnTo>
                      <a:lnTo>
                        <a:pt x="44" y="0"/>
                      </a:lnTo>
                      <a:lnTo>
                        <a:pt x="48" y="0"/>
                      </a:lnTo>
                      <a:lnTo>
                        <a:pt x="50" y="3"/>
                      </a:lnTo>
                    </a:path>
                  </a:pathLst>
                </a:custGeom>
                <a:solidFill>
                  <a:srgbClr val="BF7F1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chemeClr val="tx1"/>
                    </a:solidFill>
                    <a:latin typeface="Calibri"/>
                    <a:cs typeface="Calibri"/>
                  </a:endParaRPr>
                </a:p>
              </p:txBody>
            </p:sp>
            <p:grpSp>
              <p:nvGrpSpPr>
                <p:cNvPr id="19" name="Group 1073"/>
                <p:cNvGrpSpPr>
                  <a:grpSpLocks/>
                </p:cNvGrpSpPr>
                <p:nvPr/>
              </p:nvGrpSpPr>
              <p:grpSpPr bwMode="auto">
                <a:xfrm>
                  <a:off x="4040" y="2418"/>
                  <a:ext cx="548" cy="595"/>
                  <a:chOff x="4040" y="2418"/>
                  <a:chExt cx="548" cy="595"/>
                </a:xfrm>
              </p:grpSpPr>
              <p:sp>
                <p:nvSpPr>
                  <p:cNvPr id="23" name="Freeform 1074"/>
                  <p:cNvSpPr>
                    <a:spLocks/>
                  </p:cNvSpPr>
                  <p:nvPr/>
                </p:nvSpPr>
                <p:spPr bwMode="auto">
                  <a:xfrm>
                    <a:off x="4040" y="2418"/>
                    <a:ext cx="548" cy="595"/>
                  </a:xfrm>
                  <a:custGeom>
                    <a:avLst/>
                    <a:gdLst>
                      <a:gd name="T0" fmla="*/ 189 w 548"/>
                      <a:gd name="T1" fmla="*/ 6 h 595"/>
                      <a:gd name="T2" fmla="*/ 163 w 548"/>
                      <a:gd name="T3" fmla="*/ 12 h 595"/>
                      <a:gd name="T4" fmla="*/ 134 w 548"/>
                      <a:gd name="T5" fmla="*/ 18 h 595"/>
                      <a:gd name="T6" fmla="*/ 113 w 548"/>
                      <a:gd name="T7" fmla="*/ 25 h 595"/>
                      <a:gd name="T8" fmla="*/ 96 w 548"/>
                      <a:gd name="T9" fmla="*/ 34 h 595"/>
                      <a:gd name="T10" fmla="*/ 81 w 548"/>
                      <a:gd name="T11" fmla="*/ 46 h 595"/>
                      <a:gd name="T12" fmla="*/ 67 w 548"/>
                      <a:gd name="T13" fmla="*/ 60 h 595"/>
                      <a:gd name="T14" fmla="*/ 46 w 548"/>
                      <a:gd name="T15" fmla="*/ 90 h 595"/>
                      <a:gd name="T16" fmla="*/ 0 w 548"/>
                      <a:gd name="T17" fmla="*/ 170 h 595"/>
                      <a:gd name="T18" fmla="*/ 13 w 548"/>
                      <a:gd name="T19" fmla="*/ 183 h 595"/>
                      <a:gd name="T20" fmla="*/ 134 w 548"/>
                      <a:gd name="T21" fmla="*/ 241 h 595"/>
                      <a:gd name="T22" fmla="*/ 130 w 548"/>
                      <a:gd name="T23" fmla="*/ 366 h 595"/>
                      <a:gd name="T24" fmla="*/ 119 w 548"/>
                      <a:gd name="T25" fmla="*/ 458 h 595"/>
                      <a:gd name="T26" fmla="*/ 88 w 548"/>
                      <a:gd name="T27" fmla="*/ 546 h 595"/>
                      <a:gd name="T28" fmla="*/ 515 w 548"/>
                      <a:gd name="T29" fmla="*/ 594 h 595"/>
                      <a:gd name="T30" fmla="*/ 447 w 548"/>
                      <a:gd name="T31" fmla="*/ 370 h 595"/>
                      <a:gd name="T32" fmla="*/ 469 w 548"/>
                      <a:gd name="T33" fmla="*/ 347 h 595"/>
                      <a:gd name="T34" fmla="*/ 481 w 548"/>
                      <a:gd name="T35" fmla="*/ 311 h 595"/>
                      <a:gd name="T36" fmla="*/ 482 w 548"/>
                      <a:gd name="T37" fmla="*/ 276 h 595"/>
                      <a:gd name="T38" fmla="*/ 485 w 548"/>
                      <a:gd name="T39" fmla="*/ 245 h 595"/>
                      <a:gd name="T40" fmla="*/ 507 w 548"/>
                      <a:gd name="T41" fmla="*/ 78 h 595"/>
                      <a:gd name="T42" fmla="*/ 492 w 548"/>
                      <a:gd name="T43" fmla="*/ 49 h 595"/>
                      <a:gd name="T44" fmla="*/ 465 w 548"/>
                      <a:gd name="T45" fmla="*/ 32 h 595"/>
                      <a:gd name="T46" fmla="*/ 385 w 548"/>
                      <a:gd name="T47" fmla="*/ 7 h 595"/>
                      <a:gd name="T48" fmla="*/ 370 w 548"/>
                      <a:gd name="T49" fmla="*/ 3 h 595"/>
                      <a:gd name="T50" fmla="*/ 356 w 548"/>
                      <a:gd name="T51" fmla="*/ 0 h 595"/>
                      <a:gd name="T52" fmla="*/ 360 w 548"/>
                      <a:gd name="T53" fmla="*/ 16 h 595"/>
                      <a:gd name="T54" fmla="*/ 370 w 548"/>
                      <a:gd name="T55" fmla="*/ 32 h 595"/>
                      <a:gd name="T56" fmla="*/ 380 w 548"/>
                      <a:gd name="T57" fmla="*/ 51 h 595"/>
                      <a:gd name="T58" fmla="*/ 386 w 548"/>
                      <a:gd name="T59" fmla="*/ 66 h 595"/>
                      <a:gd name="T60" fmla="*/ 387 w 548"/>
                      <a:gd name="T61" fmla="*/ 85 h 595"/>
                      <a:gd name="T62" fmla="*/ 381 w 548"/>
                      <a:gd name="T63" fmla="*/ 105 h 595"/>
                      <a:gd name="T64" fmla="*/ 368 w 548"/>
                      <a:gd name="T65" fmla="*/ 119 h 595"/>
                      <a:gd name="T66" fmla="*/ 347 w 548"/>
                      <a:gd name="T67" fmla="*/ 131 h 595"/>
                      <a:gd name="T68" fmla="*/ 325 w 548"/>
                      <a:gd name="T69" fmla="*/ 138 h 595"/>
                      <a:gd name="T70" fmla="*/ 299 w 548"/>
                      <a:gd name="T71" fmla="*/ 138 h 595"/>
                      <a:gd name="T72" fmla="*/ 276 w 548"/>
                      <a:gd name="T73" fmla="*/ 131 h 595"/>
                      <a:gd name="T74" fmla="*/ 247 w 548"/>
                      <a:gd name="T75" fmla="*/ 115 h 595"/>
                      <a:gd name="T76" fmla="*/ 228 w 548"/>
                      <a:gd name="T77" fmla="*/ 98 h 595"/>
                      <a:gd name="T78" fmla="*/ 218 w 548"/>
                      <a:gd name="T79" fmla="*/ 75 h 595"/>
                      <a:gd name="T80" fmla="*/ 209 w 548"/>
                      <a:gd name="T81" fmla="*/ 49 h 595"/>
                      <a:gd name="T82" fmla="*/ 200 w 548"/>
                      <a:gd name="T83" fmla="*/ 20 h 595"/>
                      <a:gd name="T84" fmla="*/ 199 w 548"/>
                      <a:gd name="T85" fmla="*/ 3 h 5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548" h="595">
                        <a:moveTo>
                          <a:pt x="199" y="3"/>
                        </a:moveTo>
                        <a:lnTo>
                          <a:pt x="189" y="6"/>
                        </a:lnTo>
                        <a:lnTo>
                          <a:pt x="176" y="9"/>
                        </a:lnTo>
                        <a:lnTo>
                          <a:pt x="163" y="12"/>
                        </a:lnTo>
                        <a:lnTo>
                          <a:pt x="148" y="15"/>
                        </a:lnTo>
                        <a:lnTo>
                          <a:pt x="134" y="18"/>
                        </a:lnTo>
                        <a:lnTo>
                          <a:pt x="122" y="22"/>
                        </a:lnTo>
                        <a:lnTo>
                          <a:pt x="113" y="25"/>
                        </a:lnTo>
                        <a:lnTo>
                          <a:pt x="105" y="29"/>
                        </a:lnTo>
                        <a:lnTo>
                          <a:pt x="96" y="34"/>
                        </a:lnTo>
                        <a:lnTo>
                          <a:pt x="88" y="40"/>
                        </a:lnTo>
                        <a:lnTo>
                          <a:pt x="81" y="46"/>
                        </a:lnTo>
                        <a:lnTo>
                          <a:pt x="74" y="52"/>
                        </a:lnTo>
                        <a:lnTo>
                          <a:pt x="67" y="60"/>
                        </a:lnTo>
                        <a:lnTo>
                          <a:pt x="59" y="70"/>
                        </a:lnTo>
                        <a:lnTo>
                          <a:pt x="46" y="90"/>
                        </a:lnTo>
                        <a:lnTo>
                          <a:pt x="26" y="126"/>
                        </a:lnTo>
                        <a:lnTo>
                          <a:pt x="0" y="170"/>
                        </a:lnTo>
                        <a:lnTo>
                          <a:pt x="3" y="176"/>
                        </a:lnTo>
                        <a:lnTo>
                          <a:pt x="13" y="183"/>
                        </a:lnTo>
                        <a:lnTo>
                          <a:pt x="130" y="227"/>
                        </a:lnTo>
                        <a:lnTo>
                          <a:pt x="134" y="241"/>
                        </a:lnTo>
                        <a:lnTo>
                          <a:pt x="135" y="294"/>
                        </a:lnTo>
                        <a:lnTo>
                          <a:pt x="130" y="366"/>
                        </a:lnTo>
                        <a:lnTo>
                          <a:pt x="125" y="422"/>
                        </a:lnTo>
                        <a:lnTo>
                          <a:pt x="119" y="458"/>
                        </a:lnTo>
                        <a:lnTo>
                          <a:pt x="107" y="506"/>
                        </a:lnTo>
                        <a:lnTo>
                          <a:pt x="88" y="546"/>
                        </a:lnTo>
                        <a:lnTo>
                          <a:pt x="62" y="594"/>
                        </a:lnTo>
                        <a:lnTo>
                          <a:pt x="515" y="594"/>
                        </a:lnTo>
                        <a:lnTo>
                          <a:pt x="467" y="473"/>
                        </a:lnTo>
                        <a:lnTo>
                          <a:pt x="447" y="370"/>
                        </a:lnTo>
                        <a:lnTo>
                          <a:pt x="457" y="360"/>
                        </a:lnTo>
                        <a:lnTo>
                          <a:pt x="469" y="347"/>
                        </a:lnTo>
                        <a:lnTo>
                          <a:pt x="477" y="331"/>
                        </a:lnTo>
                        <a:lnTo>
                          <a:pt x="481" y="311"/>
                        </a:lnTo>
                        <a:lnTo>
                          <a:pt x="482" y="293"/>
                        </a:lnTo>
                        <a:lnTo>
                          <a:pt x="482" y="276"/>
                        </a:lnTo>
                        <a:lnTo>
                          <a:pt x="483" y="263"/>
                        </a:lnTo>
                        <a:lnTo>
                          <a:pt x="485" y="245"/>
                        </a:lnTo>
                        <a:lnTo>
                          <a:pt x="547" y="193"/>
                        </a:lnTo>
                        <a:lnTo>
                          <a:pt x="507" y="78"/>
                        </a:lnTo>
                        <a:lnTo>
                          <a:pt x="501" y="61"/>
                        </a:lnTo>
                        <a:lnTo>
                          <a:pt x="492" y="49"/>
                        </a:lnTo>
                        <a:lnTo>
                          <a:pt x="480" y="39"/>
                        </a:lnTo>
                        <a:lnTo>
                          <a:pt x="465" y="32"/>
                        </a:lnTo>
                        <a:lnTo>
                          <a:pt x="397" y="11"/>
                        </a:lnTo>
                        <a:lnTo>
                          <a:pt x="385" y="7"/>
                        </a:lnTo>
                        <a:lnTo>
                          <a:pt x="377" y="4"/>
                        </a:lnTo>
                        <a:lnTo>
                          <a:pt x="370" y="3"/>
                        </a:lnTo>
                        <a:lnTo>
                          <a:pt x="363" y="1"/>
                        </a:lnTo>
                        <a:lnTo>
                          <a:pt x="356" y="0"/>
                        </a:lnTo>
                        <a:lnTo>
                          <a:pt x="356" y="10"/>
                        </a:lnTo>
                        <a:lnTo>
                          <a:pt x="360" y="16"/>
                        </a:lnTo>
                        <a:lnTo>
                          <a:pt x="364" y="24"/>
                        </a:lnTo>
                        <a:lnTo>
                          <a:pt x="370" y="32"/>
                        </a:lnTo>
                        <a:lnTo>
                          <a:pt x="375" y="40"/>
                        </a:lnTo>
                        <a:lnTo>
                          <a:pt x="380" y="51"/>
                        </a:lnTo>
                        <a:lnTo>
                          <a:pt x="383" y="59"/>
                        </a:lnTo>
                        <a:lnTo>
                          <a:pt x="386" y="66"/>
                        </a:lnTo>
                        <a:lnTo>
                          <a:pt x="387" y="75"/>
                        </a:lnTo>
                        <a:lnTo>
                          <a:pt x="387" y="85"/>
                        </a:lnTo>
                        <a:lnTo>
                          <a:pt x="385" y="95"/>
                        </a:lnTo>
                        <a:lnTo>
                          <a:pt x="381" y="105"/>
                        </a:lnTo>
                        <a:lnTo>
                          <a:pt x="376" y="113"/>
                        </a:lnTo>
                        <a:lnTo>
                          <a:pt x="368" y="119"/>
                        </a:lnTo>
                        <a:lnTo>
                          <a:pt x="358" y="126"/>
                        </a:lnTo>
                        <a:lnTo>
                          <a:pt x="347" y="131"/>
                        </a:lnTo>
                        <a:lnTo>
                          <a:pt x="336" y="135"/>
                        </a:lnTo>
                        <a:lnTo>
                          <a:pt x="325" y="138"/>
                        </a:lnTo>
                        <a:lnTo>
                          <a:pt x="314" y="140"/>
                        </a:lnTo>
                        <a:lnTo>
                          <a:pt x="299" y="138"/>
                        </a:lnTo>
                        <a:lnTo>
                          <a:pt x="288" y="135"/>
                        </a:lnTo>
                        <a:lnTo>
                          <a:pt x="276" y="131"/>
                        </a:lnTo>
                        <a:lnTo>
                          <a:pt x="262" y="124"/>
                        </a:lnTo>
                        <a:lnTo>
                          <a:pt x="247" y="115"/>
                        </a:lnTo>
                        <a:lnTo>
                          <a:pt x="238" y="109"/>
                        </a:lnTo>
                        <a:lnTo>
                          <a:pt x="228" y="98"/>
                        </a:lnTo>
                        <a:lnTo>
                          <a:pt x="224" y="87"/>
                        </a:lnTo>
                        <a:lnTo>
                          <a:pt x="218" y="75"/>
                        </a:lnTo>
                        <a:lnTo>
                          <a:pt x="213" y="63"/>
                        </a:lnTo>
                        <a:lnTo>
                          <a:pt x="209" y="49"/>
                        </a:lnTo>
                        <a:lnTo>
                          <a:pt x="206" y="36"/>
                        </a:lnTo>
                        <a:lnTo>
                          <a:pt x="200" y="20"/>
                        </a:lnTo>
                        <a:lnTo>
                          <a:pt x="198" y="9"/>
                        </a:lnTo>
                        <a:lnTo>
                          <a:pt x="199" y="3"/>
                        </a:lnTo>
                      </a:path>
                    </a:pathLst>
                  </a:custGeom>
                  <a:solidFill>
                    <a:srgbClr val="FFF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solidFill>
                        <a:schemeClr val="tx1"/>
                      </a:solidFill>
                      <a:latin typeface="Calibri"/>
                      <a:cs typeface="Calibri"/>
                    </a:endParaRPr>
                  </a:p>
                </p:txBody>
              </p:sp>
              <p:grpSp>
                <p:nvGrpSpPr>
                  <p:cNvPr id="24" name="Group 1075"/>
                  <p:cNvGrpSpPr>
                    <a:grpSpLocks/>
                  </p:cNvGrpSpPr>
                  <p:nvPr/>
                </p:nvGrpSpPr>
                <p:grpSpPr bwMode="auto">
                  <a:xfrm>
                    <a:off x="4059" y="2514"/>
                    <a:ext cx="296" cy="437"/>
                    <a:chOff x="4059" y="2514"/>
                    <a:chExt cx="296" cy="437"/>
                  </a:xfrm>
                </p:grpSpPr>
                <p:sp>
                  <p:nvSpPr>
                    <p:cNvPr id="26" name="Freeform 1076"/>
                    <p:cNvSpPr>
                      <a:spLocks/>
                    </p:cNvSpPr>
                    <p:nvPr/>
                  </p:nvSpPr>
                  <p:spPr bwMode="auto">
                    <a:xfrm>
                      <a:off x="4059" y="2514"/>
                      <a:ext cx="296" cy="437"/>
                    </a:xfrm>
                    <a:custGeom>
                      <a:avLst/>
                      <a:gdLst>
                        <a:gd name="T0" fmla="*/ 3 w 296"/>
                        <a:gd name="T1" fmla="*/ 102 h 437"/>
                        <a:gd name="T2" fmla="*/ 0 w 296"/>
                        <a:gd name="T3" fmla="*/ 160 h 437"/>
                        <a:gd name="T4" fmla="*/ 5 w 296"/>
                        <a:gd name="T5" fmla="*/ 266 h 437"/>
                        <a:gd name="T6" fmla="*/ 0 w 296"/>
                        <a:gd name="T7" fmla="*/ 321 h 437"/>
                        <a:gd name="T8" fmla="*/ 7 w 296"/>
                        <a:gd name="T9" fmla="*/ 382 h 437"/>
                        <a:gd name="T10" fmla="*/ 28 w 296"/>
                        <a:gd name="T11" fmla="*/ 436 h 437"/>
                        <a:gd name="T12" fmla="*/ 83 w 296"/>
                        <a:gd name="T13" fmla="*/ 430 h 437"/>
                        <a:gd name="T14" fmla="*/ 147 w 296"/>
                        <a:gd name="T15" fmla="*/ 387 h 437"/>
                        <a:gd name="T16" fmla="*/ 251 w 296"/>
                        <a:gd name="T17" fmla="*/ 230 h 437"/>
                        <a:gd name="T18" fmla="*/ 272 w 296"/>
                        <a:gd name="T19" fmla="*/ 198 h 437"/>
                        <a:gd name="T20" fmla="*/ 279 w 296"/>
                        <a:gd name="T21" fmla="*/ 181 h 437"/>
                        <a:gd name="T22" fmla="*/ 289 w 296"/>
                        <a:gd name="T23" fmla="*/ 147 h 437"/>
                        <a:gd name="T24" fmla="*/ 289 w 296"/>
                        <a:gd name="T25" fmla="*/ 136 h 437"/>
                        <a:gd name="T26" fmla="*/ 282 w 296"/>
                        <a:gd name="T27" fmla="*/ 124 h 437"/>
                        <a:gd name="T28" fmla="*/ 272 w 296"/>
                        <a:gd name="T29" fmla="*/ 112 h 437"/>
                        <a:gd name="T30" fmla="*/ 267 w 296"/>
                        <a:gd name="T31" fmla="*/ 101 h 437"/>
                        <a:gd name="T32" fmla="*/ 267 w 296"/>
                        <a:gd name="T33" fmla="*/ 91 h 437"/>
                        <a:gd name="T34" fmla="*/ 279 w 296"/>
                        <a:gd name="T35" fmla="*/ 94 h 437"/>
                        <a:gd name="T36" fmla="*/ 285 w 296"/>
                        <a:gd name="T37" fmla="*/ 108 h 437"/>
                        <a:gd name="T38" fmla="*/ 290 w 296"/>
                        <a:gd name="T39" fmla="*/ 115 h 437"/>
                        <a:gd name="T40" fmla="*/ 295 w 296"/>
                        <a:gd name="T41" fmla="*/ 113 h 437"/>
                        <a:gd name="T42" fmla="*/ 294 w 296"/>
                        <a:gd name="T43" fmla="*/ 99 h 437"/>
                        <a:gd name="T44" fmla="*/ 291 w 296"/>
                        <a:gd name="T45" fmla="*/ 72 h 437"/>
                        <a:gd name="T46" fmla="*/ 287 w 296"/>
                        <a:gd name="T47" fmla="*/ 59 h 437"/>
                        <a:gd name="T48" fmla="*/ 279 w 296"/>
                        <a:gd name="T49" fmla="*/ 53 h 437"/>
                        <a:gd name="T50" fmla="*/ 271 w 296"/>
                        <a:gd name="T51" fmla="*/ 29 h 437"/>
                        <a:gd name="T52" fmla="*/ 267 w 296"/>
                        <a:gd name="T53" fmla="*/ 13 h 437"/>
                        <a:gd name="T54" fmla="*/ 263 w 296"/>
                        <a:gd name="T55" fmla="*/ 2 h 437"/>
                        <a:gd name="T56" fmla="*/ 254 w 296"/>
                        <a:gd name="T57" fmla="*/ 0 h 437"/>
                        <a:gd name="T58" fmla="*/ 216 w 296"/>
                        <a:gd name="T59" fmla="*/ 57 h 437"/>
                        <a:gd name="T60" fmla="*/ 205 w 296"/>
                        <a:gd name="T61" fmla="*/ 72 h 437"/>
                        <a:gd name="T62" fmla="*/ 203 w 296"/>
                        <a:gd name="T63" fmla="*/ 82 h 437"/>
                        <a:gd name="T64" fmla="*/ 216 w 296"/>
                        <a:gd name="T65" fmla="*/ 129 h 437"/>
                        <a:gd name="T66" fmla="*/ 229 w 296"/>
                        <a:gd name="T67" fmla="*/ 172 h 437"/>
                        <a:gd name="T68" fmla="*/ 114 w 296"/>
                        <a:gd name="T69" fmla="*/ 267 h 437"/>
                        <a:gd name="T70" fmla="*/ 114 w 296"/>
                        <a:gd name="T71" fmla="*/ 132 h 4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296" h="437">
                          <a:moveTo>
                            <a:pt x="10" y="75"/>
                          </a:moveTo>
                          <a:lnTo>
                            <a:pt x="3" y="102"/>
                          </a:lnTo>
                          <a:lnTo>
                            <a:pt x="1" y="122"/>
                          </a:lnTo>
                          <a:lnTo>
                            <a:pt x="0" y="160"/>
                          </a:lnTo>
                          <a:lnTo>
                            <a:pt x="5" y="207"/>
                          </a:lnTo>
                          <a:lnTo>
                            <a:pt x="5" y="266"/>
                          </a:lnTo>
                          <a:lnTo>
                            <a:pt x="2" y="295"/>
                          </a:lnTo>
                          <a:lnTo>
                            <a:pt x="0" y="321"/>
                          </a:lnTo>
                          <a:lnTo>
                            <a:pt x="1" y="353"/>
                          </a:lnTo>
                          <a:lnTo>
                            <a:pt x="7" y="382"/>
                          </a:lnTo>
                          <a:lnTo>
                            <a:pt x="14" y="412"/>
                          </a:lnTo>
                          <a:lnTo>
                            <a:pt x="28" y="436"/>
                          </a:lnTo>
                          <a:lnTo>
                            <a:pt x="57" y="433"/>
                          </a:lnTo>
                          <a:lnTo>
                            <a:pt x="83" y="430"/>
                          </a:lnTo>
                          <a:lnTo>
                            <a:pt x="118" y="419"/>
                          </a:lnTo>
                          <a:lnTo>
                            <a:pt x="147" y="387"/>
                          </a:lnTo>
                          <a:lnTo>
                            <a:pt x="166" y="360"/>
                          </a:lnTo>
                          <a:lnTo>
                            <a:pt x="251" y="230"/>
                          </a:lnTo>
                          <a:lnTo>
                            <a:pt x="269" y="205"/>
                          </a:lnTo>
                          <a:lnTo>
                            <a:pt x="272" y="198"/>
                          </a:lnTo>
                          <a:lnTo>
                            <a:pt x="275" y="189"/>
                          </a:lnTo>
                          <a:lnTo>
                            <a:pt x="279" y="181"/>
                          </a:lnTo>
                          <a:lnTo>
                            <a:pt x="281" y="172"/>
                          </a:lnTo>
                          <a:lnTo>
                            <a:pt x="289" y="147"/>
                          </a:lnTo>
                          <a:lnTo>
                            <a:pt x="290" y="142"/>
                          </a:lnTo>
                          <a:lnTo>
                            <a:pt x="289" y="136"/>
                          </a:lnTo>
                          <a:lnTo>
                            <a:pt x="286" y="130"/>
                          </a:lnTo>
                          <a:lnTo>
                            <a:pt x="282" y="124"/>
                          </a:lnTo>
                          <a:lnTo>
                            <a:pt x="278" y="118"/>
                          </a:lnTo>
                          <a:lnTo>
                            <a:pt x="272" y="112"/>
                          </a:lnTo>
                          <a:lnTo>
                            <a:pt x="271" y="106"/>
                          </a:lnTo>
                          <a:lnTo>
                            <a:pt x="267" y="101"/>
                          </a:lnTo>
                          <a:lnTo>
                            <a:pt x="258" y="95"/>
                          </a:lnTo>
                          <a:lnTo>
                            <a:pt x="267" y="91"/>
                          </a:lnTo>
                          <a:lnTo>
                            <a:pt x="275" y="89"/>
                          </a:lnTo>
                          <a:lnTo>
                            <a:pt x="279" y="94"/>
                          </a:lnTo>
                          <a:lnTo>
                            <a:pt x="283" y="102"/>
                          </a:lnTo>
                          <a:lnTo>
                            <a:pt x="285" y="108"/>
                          </a:lnTo>
                          <a:lnTo>
                            <a:pt x="287" y="112"/>
                          </a:lnTo>
                          <a:lnTo>
                            <a:pt x="290" y="115"/>
                          </a:lnTo>
                          <a:lnTo>
                            <a:pt x="294" y="117"/>
                          </a:lnTo>
                          <a:lnTo>
                            <a:pt x="295" y="113"/>
                          </a:lnTo>
                          <a:lnTo>
                            <a:pt x="295" y="107"/>
                          </a:lnTo>
                          <a:lnTo>
                            <a:pt x="294" y="99"/>
                          </a:lnTo>
                          <a:lnTo>
                            <a:pt x="293" y="86"/>
                          </a:lnTo>
                          <a:lnTo>
                            <a:pt x="291" y="72"/>
                          </a:lnTo>
                          <a:lnTo>
                            <a:pt x="288" y="69"/>
                          </a:lnTo>
                          <a:lnTo>
                            <a:pt x="287" y="59"/>
                          </a:lnTo>
                          <a:lnTo>
                            <a:pt x="286" y="55"/>
                          </a:lnTo>
                          <a:lnTo>
                            <a:pt x="279" y="53"/>
                          </a:lnTo>
                          <a:lnTo>
                            <a:pt x="275" y="39"/>
                          </a:lnTo>
                          <a:lnTo>
                            <a:pt x="271" y="29"/>
                          </a:lnTo>
                          <a:lnTo>
                            <a:pt x="268" y="20"/>
                          </a:lnTo>
                          <a:lnTo>
                            <a:pt x="267" y="13"/>
                          </a:lnTo>
                          <a:lnTo>
                            <a:pt x="266" y="7"/>
                          </a:lnTo>
                          <a:lnTo>
                            <a:pt x="263" y="2"/>
                          </a:lnTo>
                          <a:lnTo>
                            <a:pt x="258" y="0"/>
                          </a:lnTo>
                          <a:lnTo>
                            <a:pt x="254" y="0"/>
                          </a:lnTo>
                          <a:lnTo>
                            <a:pt x="250" y="18"/>
                          </a:lnTo>
                          <a:lnTo>
                            <a:pt x="216" y="57"/>
                          </a:lnTo>
                          <a:lnTo>
                            <a:pt x="209" y="67"/>
                          </a:lnTo>
                          <a:lnTo>
                            <a:pt x="205" y="72"/>
                          </a:lnTo>
                          <a:lnTo>
                            <a:pt x="203" y="77"/>
                          </a:lnTo>
                          <a:lnTo>
                            <a:pt x="203" y="82"/>
                          </a:lnTo>
                          <a:lnTo>
                            <a:pt x="209" y="99"/>
                          </a:lnTo>
                          <a:lnTo>
                            <a:pt x="216" y="129"/>
                          </a:lnTo>
                          <a:lnTo>
                            <a:pt x="224" y="146"/>
                          </a:lnTo>
                          <a:lnTo>
                            <a:pt x="229" y="172"/>
                          </a:lnTo>
                          <a:lnTo>
                            <a:pt x="179" y="212"/>
                          </a:lnTo>
                          <a:lnTo>
                            <a:pt x="114" y="267"/>
                          </a:lnTo>
                          <a:lnTo>
                            <a:pt x="117" y="202"/>
                          </a:lnTo>
                          <a:lnTo>
                            <a:pt x="114" y="132"/>
                          </a:lnTo>
                          <a:lnTo>
                            <a:pt x="10" y="75"/>
                          </a:lnTo>
                        </a:path>
                      </a:pathLst>
                    </a:custGeom>
                    <a:solidFill>
                      <a:srgbClr val="FF9F7F"/>
                    </a:solidFill>
                    <a:ln w="12700" cap="rnd" cmpd="sng">
                      <a:solidFill>
                        <a:srgbClr val="BF3F00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27" name="Freeform 1077"/>
                    <p:cNvSpPr>
                      <a:spLocks/>
                    </p:cNvSpPr>
                    <p:nvPr/>
                  </p:nvSpPr>
                  <p:spPr bwMode="auto">
                    <a:xfrm>
                      <a:off x="4296" y="2568"/>
                      <a:ext cx="43" cy="17"/>
                    </a:xfrm>
                    <a:custGeom>
                      <a:avLst/>
                      <a:gdLst>
                        <a:gd name="T0" fmla="*/ 0 w 43"/>
                        <a:gd name="T1" fmla="*/ 16 h 17"/>
                        <a:gd name="T2" fmla="*/ 27 w 43"/>
                        <a:gd name="T3" fmla="*/ 0 h 17"/>
                        <a:gd name="T4" fmla="*/ 42 w 43"/>
                        <a:gd name="T5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43" h="17">
                          <a:moveTo>
                            <a:pt x="0" y="16"/>
                          </a:moveTo>
                          <a:lnTo>
                            <a:pt x="27" y="0"/>
                          </a:lnTo>
                          <a:lnTo>
                            <a:pt x="4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BF3F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28" name="Freeform 1078"/>
                    <p:cNvSpPr>
                      <a:spLocks/>
                    </p:cNvSpPr>
                    <p:nvPr/>
                  </p:nvSpPr>
                  <p:spPr bwMode="auto">
                    <a:xfrm>
                      <a:off x="4290" y="2586"/>
                      <a:ext cx="56" cy="17"/>
                    </a:xfrm>
                    <a:custGeom>
                      <a:avLst/>
                      <a:gdLst>
                        <a:gd name="T0" fmla="*/ 0 w 56"/>
                        <a:gd name="T1" fmla="*/ 16 h 17"/>
                        <a:gd name="T2" fmla="*/ 32 w 56"/>
                        <a:gd name="T3" fmla="*/ 4 h 17"/>
                        <a:gd name="T4" fmla="*/ 55 w 56"/>
                        <a:gd name="T5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56" h="17">
                          <a:moveTo>
                            <a:pt x="0" y="16"/>
                          </a:moveTo>
                          <a:lnTo>
                            <a:pt x="32" y="4"/>
                          </a:lnTo>
                          <a:lnTo>
                            <a:pt x="55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BF3F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29" name="Freeform 1079"/>
                    <p:cNvSpPr>
                      <a:spLocks/>
                    </p:cNvSpPr>
                    <p:nvPr/>
                  </p:nvSpPr>
                  <p:spPr bwMode="auto">
                    <a:xfrm>
                      <a:off x="4295" y="2560"/>
                      <a:ext cx="25" cy="17"/>
                    </a:xfrm>
                    <a:custGeom>
                      <a:avLst/>
                      <a:gdLst>
                        <a:gd name="T0" fmla="*/ 0 w 25"/>
                        <a:gd name="T1" fmla="*/ 16 h 17"/>
                        <a:gd name="T2" fmla="*/ 20 w 25"/>
                        <a:gd name="T3" fmla="*/ 0 h 17"/>
                        <a:gd name="T4" fmla="*/ 24 w 25"/>
                        <a:gd name="T5" fmla="*/ 8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5" h="17">
                          <a:moveTo>
                            <a:pt x="0" y="16"/>
                          </a:moveTo>
                          <a:lnTo>
                            <a:pt x="20" y="0"/>
                          </a:lnTo>
                          <a:lnTo>
                            <a:pt x="24" y="8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BF3F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30" name="Line 1080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313" y="2531"/>
                      <a:ext cx="12" cy="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BF3F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p:txBody>
                </p:sp>
              </p:grpSp>
              <p:sp>
                <p:nvSpPr>
                  <p:cNvPr id="25" name="Freeform 1081"/>
                  <p:cNvSpPr>
                    <a:spLocks/>
                  </p:cNvSpPr>
                  <p:nvPr/>
                </p:nvSpPr>
                <p:spPr bwMode="auto">
                  <a:xfrm>
                    <a:off x="4040" y="2565"/>
                    <a:ext cx="141" cy="87"/>
                  </a:xfrm>
                  <a:custGeom>
                    <a:avLst/>
                    <a:gdLst>
                      <a:gd name="T0" fmla="*/ 64 w 141"/>
                      <a:gd name="T1" fmla="*/ 32 h 87"/>
                      <a:gd name="T2" fmla="*/ 12 w 141"/>
                      <a:gd name="T3" fmla="*/ 0 h 87"/>
                      <a:gd name="T4" fmla="*/ 0 w 141"/>
                      <a:gd name="T5" fmla="*/ 23 h 87"/>
                      <a:gd name="T6" fmla="*/ 3 w 141"/>
                      <a:gd name="T7" fmla="*/ 29 h 87"/>
                      <a:gd name="T8" fmla="*/ 13 w 141"/>
                      <a:gd name="T9" fmla="*/ 36 h 87"/>
                      <a:gd name="T10" fmla="*/ 140 w 141"/>
                      <a:gd name="T11" fmla="*/ 86 h 87"/>
                      <a:gd name="T12" fmla="*/ 140 w 141"/>
                      <a:gd name="T13" fmla="*/ 74 h 87"/>
                      <a:gd name="T14" fmla="*/ 64 w 141"/>
                      <a:gd name="T15" fmla="*/ 3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1" h="87">
                        <a:moveTo>
                          <a:pt x="64" y="32"/>
                        </a:moveTo>
                        <a:lnTo>
                          <a:pt x="12" y="0"/>
                        </a:lnTo>
                        <a:lnTo>
                          <a:pt x="0" y="23"/>
                        </a:lnTo>
                        <a:lnTo>
                          <a:pt x="3" y="29"/>
                        </a:lnTo>
                        <a:lnTo>
                          <a:pt x="13" y="36"/>
                        </a:lnTo>
                        <a:lnTo>
                          <a:pt x="140" y="86"/>
                        </a:lnTo>
                        <a:lnTo>
                          <a:pt x="140" y="74"/>
                        </a:lnTo>
                        <a:lnTo>
                          <a:pt x="64" y="32"/>
                        </a:lnTo>
                      </a:path>
                    </a:pathLst>
                  </a:custGeom>
                  <a:solidFill>
                    <a:srgbClr val="FFF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solidFill>
                        <a:schemeClr val="tx1"/>
                      </a:solidFill>
                      <a:latin typeface="Calibri"/>
                      <a:cs typeface="Calibri"/>
                    </a:endParaRPr>
                  </a:p>
                </p:txBody>
              </p:sp>
            </p:grpSp>
            <p:grpSp>
              <p:nvGrpSpPr>
                <p:cNvPr id="20" name="Group 1082"/>
                <p:cNvGrpSpPr>
                  <a:grpSpLocks/>
                </p:cNvGrpSpPr>
                <p:nvPr/>
              </p:nvGrpSpPr>
              <p:grpSpPr bwMode="auto">
                <a:xfrm>
                  <a:off x="4270" y="2470"/>
                  <a:ext cx="57" cy="102"/>
                  <a:chOff x="4270" y="2470"/>
                  <a:chExt cx="57" cy="102"/>
                </a:xfrm>
              </p:grpSpPr>
              <p:sp>
                <p:nvSpPr>
                  <p:cNvPr id="21" name="Freeform 1083"/>
                  <p:cNvSpPr>
                    <a:spLocks/>
                  </p:cNvSpPr>
                  <p:nvPr/>
                </p:nvSpPr>
                <p:spPr bwMode="auto">
                  <a:xfrm>
                    <a:off x="4270" y="2472"/>
                    <a:ext cx="54" cy="100"/>
                  </a:xfrm>
                  <a:custGeom>
                    <a:avLst/>
                    <a:gdLst>
                      <a:gd name="T0" fmla="*/ 51 w 54"/>
                      <a:gd name="T1" fmla="*/ 0 h 100"/>
                      <a:gd name="T2" fmla="*/ 34 w 54"/>
                      <a:gd name="T3" fmla="*/ 6 h 100"/>
                      <a:gd name="T4" fmla="*/ 18 w 54"/>
                      <a:gd name="T5" fmla="*/ 14 h 100"/>
                      <a:gd name="T6" fmla="*/ 8 w 54"/>
                      <a:gd name="T7" fmla="*/ 31 h 100"/>
                      <a:gd name="T8" fmla="*/ 0 w 54"/>
                      <a:gd name="T9" fmla="*/ 43 h 100"/>
                      <a:gd name="T10" fmla="*/ 2 w 54"/>
                      <a:gd name="T11" fmla="*/ 56 h 100"/>
                      <a:gd name="T12" fmla="*/ 3 w 54"/>
                      <a:gd name="T13" fmla="*/ 82 h 100"/>
                      <a:gd name="T14" fmla="*/ 6 w 54"/>
                      <a:gd name="T15" fmla="*/ 99 h 100"/>
                      <a:gd name="T16" fmla="*/ 24 w 54"/>
                      <a:gd name="T17" fmla="*/ 80 h 100"/>
                      <a:gd name="T18" fmla="*/ 24 w 54"/>
                      <a:gd name="T19" fmla="*/ 64 h 100"/>
                      <a:gd name="T20" fmla="*/ 23 w 54"/>
                      <a:gd name="T21" fmla="*/ 56 h 100"/>
                      <a:gd name="T22" fmla="*/ 21 w 54"/>
                      <a:gd name="T23" fmla="*/ 51 h 100"/>
                      <a:gd name="T24" fmla="*/ 24 w 54"/>
                      <a:gd name="T25" fmla="*/ 49 h 100"/>
                      <a:gd name="T26" fmla="*/ 27 w 54"/>
                      <a:gd name="T27" fmla="*/ 45 h 100"/>
                      <a:gd name="T28" fmla="*/ 31 w 54"/>
                      <a:gd name="T29" fmla="*/ 38 h 100"/>
                      <a:gd name="T30" fmla="*/ 33 w 54"/>
                      <a:gd name="T31" fmla="*/ 31 h 100"/>
                      <a:gd name="T32" fmla="*/ 35 w 54"/>
                      <a:gd name="T33" fmla="*/ 25 h 100"/>
                      <a:gd name="T34" fmla="*/ 40 w 54"/>
                      <a:gd name="T35" fmla="*/ 24 h 100"/>
                      <a:gd name="T36" fmla="*/ 46 w 54"/>
                      <a:gd name="T37" fmla="*/ 21 h 100"/>
                      <a:gd name="T38" fmla="*/ 50 w 54"/>
                      <a:gd name="T39" fmla="*/ 18 h 100"/>
                      <a:gd name="T40" fmla="*/ 53 w 54"/>
                      <a:gd name="T41" fmla="*/ 12 h 100"/>
                      <a:gd name="T42" fmla="*/ 53 w 54"/>
                      <a:gd name="T43" fmla="*/ 5 h 100"/>
                      <a:gd name="T44" fmla="*/ 51 w 54"/>
                      <a:gd name="T45" fmla="*/ 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54" h="100">
                        <a:moveTo>
                          <a:pt x="51" y="0"/>
                        </a:moveTo>
                        <a:lnTo>
                          <a:pt x="34" y="6"/>
                        </a:lnTo>
                        <a:lnTo>
                          <a:pt x="18" y="14"/>
                        </a:lnTo>
                        <a:lnTo>
                          <a:pt x="8" y="31"/>
                        </a:lnTo>
                        <a:lnTo>
                          <a:pt x="0" y="43"/>
                        </a:lnTo>
                        <a:lnTo>
                          <a:pt x="2" y="56"/>
                        </a:lnTo>
                        <a:lnTo>
                          <a:pt x="3" y="82"/>
                        </a:lnTo>
                        <a:lnTo>
                          <a:pt x="6" y="99"/>
                        </a:lnTo>
                        <a:lnTo>
                          <a:pt x="24" y="80"/>
                        </a:lnTo>
                        <a:lnTo>
                          <a:pt x="24" y="64"/>
                        </a:lnTo>
                        <a:lnTo>
                          <a:pt x="23" y="56"/>
                        </a:lnTo>
                        <a:lnTo>
                          <a:pt x="21" y="51"/>
                        </a:lnTo>
                        <a:lnTo>
                          <a:pt x="24" y="49"/>
                        </a:lnTo>
                        <a:lnTo>
                          <a:pt x="27" y="45"/>
                        </a:lnTo>
                        <a:lnTo>
                          <a:pt x="31" y="38"/>
                        </a:lnTo>
                        <a:lnTo>
                          <a:pt x="33" y="31"/>
                        </a:lnTo>
                        <a:lnTo>
                          <a:pt x="35" y="25"/>
                        </a:lnTo>
                        <a:lnTo>
                          <a:pt x="40" y="24"/>
                        </a:lnTo>
                        <a:lnTo>
                          <a:pt x="46" y="21"/>
                        </a:lnTo>
                        <a:lnTo>
                          <a:pt x="50" y="18"/>
                        </a:lnTo>
                        <a:lnTo>
                          <a:pt x="53" y="12"/>
                        </a:lnTo>
                        <a:lnTo>
                          <a:pt x="53" y="5"/>
                        </a:lnTo>
                        <a:lnTo>
                          <a:pt x="51" y="0"/>
                        </a:lnTo>
                      </a:path>
                    </a:pathLst>
                  </a:custGeom>
                  <a:solidFill>
                    <a:srgbClr val="FF9F7F"/>
                  </a:solidFill>
                  <a:ln w="12700" cap="rnd" cmpd="sng">
                    <a:solidFill>
                      <a:srgbClr val="BF3F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solidFill>
                        <a:schemeClr val="tx1"/>
                      </a:solidFill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22" name="Freeform 1084"/>
                  <p:cNvSpPr>
                    <a:spLocks/>
                  </p:cNvSpPr>
                  <p:nvPr/>
                </p:nvSpPr>
                <p:spPr bwMode="auto">
                  <a:xfrm>
                    <a:off x="4304" y="2470"/>
                    <a:ext cx="23" cy="17"/>
                  </a:xfrm>
                  <a:custGeom>
                    <a:avLst/>
                    <a:gdLst>
                      <a:gd name="T0" fmla="*/ 0 w 23"/>
                      <a:gd name="T1" fmla="*/ 12 h 17"/>
                      <a:gd name="T2" fmla="*/ 22 w 23"/>
                      <a:gd name="T3" fmla="*/ 0 h 17"/>
                      <a:gd name="T4" fmla="*/ 22 w 23"/>
                      <a:gd name="T5" fmla="*/ 4 h 17"/>
                      <a:gd name="T6" fmla="*/ 20 w 23"/>
                      <a:gd name="T7" fmla="*/ 9 h 17"/>
                      <a:gd name="T8" fmla="*/ 8 w 23"/>
                      <a:gd name="T9" fmla="*/ 16 h 17"/>
                      <a:gd name="T10" fmla="*/ 5 w 23"/>
                      <a:gd name="T11" fmla="*/ 16 h 17"/>
                      <a:gd name="T12" fmla="*/ 2 w 23"/>
                      <a:gd name="T13" fmla="*/ 16 h 17"/>
                      <a:gd name="T14" fmla="*/ 0 w 23"/>
                      <a:gd name="T15" fmla="*/ 1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3" h="17">
                        <a:moveTo>
                          <a:pt x="0" y="12"/>
                        </a:moveTo>
                        <a:lnTo>
                          <a:pt x="22" y="0"/>
                        </a:lnTo>
                        <a:lnTo>
                          <a:pt x="22" y="4"/>
                        </a:lnTo>
                        <a:lnTo>
                          <a:pt x="20" y="9"/>
                        </a:lnTo>
                        <a:lnTo>
                          <a:pt x="8" y="16"/>
                        </a:lnTo>
                        <a:lnTo>
                          <a:pt x="5" y="16"/>
                        </a:lnTo>
                        <a:lnTo>
                          <a:pt x="2" y="16"/>
                        </a:lnTo>
                        <a:lnTo>
                          <a:pt x="0" y="12"/>
                        </a:lnTo>
                      </a:path>
                    </a:pathLst>
                  </a:custGeom>
                  <a:solidFill>
                    <a:srgbClr val="FF001F"/>
                  </a:solidFill>
                  <a:ln w="12700" cap="rnd" cmpd="sng">
                    <a:solidFill>
                      <a:srgbClr val="FF001F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solidFill>
                        <a:schemeClr val="tx1"/>
                      </a:solidFill>
                      <a:latin typeface="Calibri"/>
                      <a:cs typeface="Calibri"/>
                    </a:endParaRPr>
                  </a:p>
                </p:txBody>
              </p:sp>
            </p:grpSp>
          </p:grpSp>
        </p:grpSp>
        <p:sp>
          <p:nvSpPr>
            <p:cNvPr id="13" name="Freeform 1085"/>
            <p:cNvSpPr>
              <a:spLocks/>
            </p:cNvSpPr>
            <p:nvPr/>
          </p:nvSpPr>
          <p:spPr bwMode="auto">
            <a:xfrm>
              <a:off x="4318" y="2418"/>
              <a:ext cx="359" cy="430"/>
            </a:xfrm>
            <a:custGeom>
              <a:avLst/>
              <a:gdLst>
                <a:gd name="T0" fmla="*/ 139 w 359"/>
                <a:gd name="T1" fmla="*/ 0 h 430"/>
                <a:gd name="T2" fmla="*/ 347 w 359"/>
                <a:gd name="T3" fmla="*/ 41 h 430"/>
                <a:gd name="T4" fmla="*/ 332 w 359"/>
                <a:gd name="T5" fmla="*/ 47 h 430"/>
                <a:gd name="T6" fmla="*/ 358 w 359"/>
                <a:gd name="T7" fmla="*/ 59 h 430"/>
                <a:gd name="T8" fmla="*/ 240 w 359"/>
                <a:gd name="T9" fmla="*/ 429 h 430"/>
                <a:gd name="T10" fmla="*/ 89 w 359"/>
                <a:gd name="T11" fmla="*/ 411 h 430"/>
                <a:gd name="T12" fmla="*/ 0 w 359"/>
                <a:gd name="T13" fmla="*/ 363 h 430"/>
                <a:gd name="T14" fmla="*/ 139 w 359"/>
                <a:gd name="T15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9" h="430">
                  <a:moveTo>
                    <a:pt x="139" y="0"/>
                  </a:moveTo>
                  <a:lnTo>
                    <a:pt x="347" y="41"/>
                  </a:lnTo>
                  <a:lnTo>
                    <a:pt x="332" y="47"/>
                  </a:lnTo>
                  <a:lnTo>
                    <a:pt x="358" y="59"/>
                  </a:lnTo>
                  <a:lnTo>
                    <a:pt x="240" y="429"/>
                  </a:lnTo>
                  <a:lnTo>
                    <a:pt x="89" y="411"/>
                  </a:lnTo>
                  <a:lnTo>
                    <a:pt x="0" y="363"/>
                  </a:lnTo>
                  <a:lnTo>
                    <a:pt x="139" y="0"/>
                  </a:lnTo>
                </a:path>
              </a:pathLst>
            </a:custGeom>
            <a:solidFill>
              <a:srgbClr val="9FB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14" name="Freeform 1086"/>
            <p:cNvSpPr>
              <a:spLocks/>
            </p:cNvSpPr>
            <p:nvPr/>
          </p:nvSpPr>
          <p:spPr bwMode="auto">
            <a:xfrm>
              <a:off x="4264" y="2685"/>
              <a:ext cx="374" cy="210"/>
            </a:xfrm>
            <a:custGeom>
              <a:avLst/>
              <a:gdLst>
                <a:gd name="T0" fmla="*/ 344 w 374"/>
                <a:gd name="T1" fmla="*/ 15 h 210"/>
                <a:gd name="T2" fmla="*/ 356 w 374"/>
                <a:gd name="T3" fmla="*/ 84 h 210"/>
                <a:gd name="T4" fmla="*/ 367 w 374"/>
                <a:gd name="T5" fmla="*/ 143 h 210"/>
                <a:gd name="T6" fmla="*/ 373 w 374"/>
                <a:gd name="T7" fmla="*/ 176 h 210"/>
                <a:gd name="T8" fmla="*/ 366 w 374"/>
                <a:gd name="T9" fmla="*/ 195 h 210"/>
                <a:gd name="T10" fmla="*/ 311 w 374"/>
                <a:gd name="T11" fmla="*/ 207 h 210"/>
                <a:gd name="T12" fmla="*/ 198 w 374"/>
                <a:gd name="T13" fmla="*/ 200 h 210"/>
                <a:gd name="T14" fmla="*/ 140 w 374"/>
                <a:gd name="T15" fmla="*/ 209 h 210"/>
                <a:gd name="T16" fmla="*/ 95 w 374"/>
                <a:gd name="T17" fmla="*/ 203 h 210"/>
                <a:gd name="T18" fmla="*/ 37 w 374"/>
                <a:gd name="T19" fmla="*/ 198 h 210"/>
                <a:gd name="T20" fmla="*/ 22 w 374"/>
                <a:gd name="T21" fmla="*/ 174 h 210"/>
                <a:gd name="T22" fmla="*/ 10 w 374"/>
                <a:gd name="T23" fmla="*/ 153 h 210"/>
                <a:gd name="T24" fmla="*/ 2 w 374"/>
                <a:gd name="T25" fmla="*/ 126 h 210"/>
                <a:gd name="T26" fmla="*/ 1 w 374"/>
                <a:gd name="T27" fmla="*/ 110 h 210"/>
                <a:gd name="T28" fmla="*/ 9 w 374"/>
                <a:gd name="T29" fmla="*/ 104 h 210"/>
                <a:gd name="T30" fmla="*/ 19 w 374"/>
                <a:gd name="T31" fmla="*/ 113 h 210"/>
                <a:gd name="T32" fmla="*/ 41 w 374"/>
                <a:gd name="T33" fmla="*/ 123 h 210"/>
                <a:gd name="T34" fmla="*/ 29 w 374"/>
                <a:gd name="T35" fmla="*/ 108 h 210"/>
                <a:gd name="T36" fmla="*/ 46 w 374"/>
                <a:gd name="T37" fmla="*/ 99 h 210"/>
                <a:gd name="T38" fmla="*/ 79 w 374"/>
                <a:gd name="T39" fmla="*/ 96 h 210"/>
                <a:gd name="T40" fmla="*/ 109 w 374"/>
                <a:gd name="T41" fmla="*/ 96 h 210"/>
                <a:gd name="T42" fmla="*/ 81 w 374"/>
                <a:gd name="T43" fmla="*/ 92 h 210"/>
                <a:gd name="T44" fmla="*/ 63 w 374"/>
                <a:gd name="T45" fmla="*/ 92 h 210"/>
                <a:gd name="T46" fmla="*/ 49 w 374"/>
                <a:gd name="T47" fmla="*/ 84 h 210"/>
                <a:gd name="T48" fmla="*/ 67 w 374"/>
                <a:gd name="T49" fmla="*/ 74 h 210"/>
                <a:gd name="T50" fmla="*/ 114 w 374"/>
                <a:gd name="T51" fmla="*/ 70 h 210"/>
                <a:gd name="T52" fmla="*/ 142 w 374"/>
                <a:gd name="T53" fmla="*/ 79 h 210"/>
                <a:gd name="T54" fmla="*/ 159 w 374"/>
                <a:gd name="T55" fmla="*/ 103 h 210"/>
                <a:gd name="T56" fmla="*/ 191 w 374"/>
                <a:gd name="T57" fmla="*/ 120 h 210"/>
                <a:gd name="T58" fmla="*/ 238 w 374"/>
                <a:gd name="T59" fmla="*/ 122 h 210"/>
                <a:gd name="T60" fmla="*/ 293 w 374"/>
                <a:gd name="T61" fmla="*/ 110 h 210"/>
                <a:gd name="T62" fmla="*/ 318 w 374"/>
                <a:gd name="T63" fmla="*/ 4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4" h="210">
                  <a:moveTo>
                    <a:pt x="339" y="0"/>
                  </a:moveTo>
                  <a:lnTo>
                    <a:pt x="344" y="15"/>
                  </a:lnTo>
                  <a:lnTo>
                    <a:pt x="352" y="56"/>
                  </a:lnTo>
                  <a:lnTo>
                    <a:pt x="356" y="84"/>
                  </a:lnTo>
                  <a:lnTo>
                    <a:pt x="362" y="126"/>
                  </a:lnTo>
                  <a:lnTo>
                    <a:pt x="367" y="143"/>
                  </a:lnTo>
                  <a:lnTo>
                    <a:pt x="371" y="161"/>
                  </a:lnTo>
                  <a:lnTo>
                    <a:pt x="373" y="176"/>
                  </a:lnTo>
                  <a:lnTo>
                    <a:pt x="371" y="184"/>
                  </a:lnTo>
                  <a:lnTo>
                    <a:pt x="366" y="195"/>
                  </a:lnTo>
                  <a:lnTo>
                    <a:pt x="355" y="202"/>
                  </a:lnTo>
                  <a:lnTo>
                    <a:pt x="311" y="207"/>
                  </a:lnTo>
                  <a:lnTo>
                    <a:pt x="256" y="207"/>
                  </a:lnTo>
                  <a:lnTo>
                    <a:pt x="198" y="200"/>
                  </a:lnTo>
                  <a:lnTo>
                    <a:pt x="162" y="207"/>
                  </a:lnTo>
                  <a:lnTo>
                    <a:pt x="140" y="209"/>
                  </a:lnTo>
                  <a:lnTo>
                    <a:pt x="117" y="207"/>
                  </a:lnTo>
                  <a:lnTo>
                    <a:pt x="95" y="203"/>
                  </a:lnTo>
                  <a:lnTo>
                    <a:pt x="78" y="202"/>
                  </a:lnTo>
                  <a:lnTo>
                    <a:pt x="37" y="198"/>
                  </a:lnTo>
                  <a:lnTo>
                    <a:pt x="23" y="187"/>
                  </a:lnTo>
                  <a:lnTo>
                    <a:pt x="22" y="174"/>
                  </a:lnTo>
                  <a:lnTo>
                    <a:pt x="13" y="162"/>
                  </a:lnTo>
                  <a:lnTo>
                    <a:pt x="10" y="153"/>
                  </a:lnTo>
                  <a:lnTo>
                    <a:pt x="10" y="138"/>
                  </a:lnTo>
                  <a:lnTo>
                    <a:pt x="2" y="126"/>
                  </a:lnTo>
                  <a:lnTo>
                    <a:pt x="0" y="115"/>
                  </a:lnTo>
                  <a:lnTo>
                    <a:pt x="1" y="110"/>
                  </a:lnTo>
                  <a:lnTo>
                    <a:pt x="4" y="105"/>
                  </a:lnTo>
                  <a:lnTo>
                    <a:pt x="9" y="104"/>
                  </a:lnTo>
                  <a:lnTo>
                    <a:pt x="13" y="107"/>
                  </a:lnTo>
                  <a:lnTo>
                    <a:pt x="19" y="113"/>
                  </a:lnTo>
                  <a:lnTo>
                    <a:pt x="26" y="118"/>
                  </a:lnTo>
                  <a:lnTo>
                    <a:pt x="41" y="123"/>
                  </a:lnTo>
                  <a:lnTo>
                    <a:pt x="32" y="117"/>
                  </a:lnTo>
                  <a:lnTo>
                    <a:pt x="29" y="108"/>
                  </a:lnTo>
                  <a:lnTo>
                    <a:pt x="34" y="103"/>
                  </a:lnTo>
                  <a:lnTo>
                    <a:pt x="46" y="99"/>
                  </a:lnTo>
                  <a:lnTo>
                    <a:pt x="60" y="99"/>
                  </a:lnTo>
                  <a:lnTo>
                    <a:pt x="79" y="96"/>
                  </a:lnTo>
                  <a:lnTo>
                    <a:pt x="102" y="96"/>
                  </a:lnTo>
                  <a:lnTo>
                    <a:pt x="109" y="96"/>
                  </a:lnTo>
                  <a:lnTo>
                    <a:pt x="98" y="91"/>
                  </a:lnTo>
                  <a:lnTo>
                    <a:pt x="81" y="92"/>
                  </a:lnTo>
                  <a:lnTo>
                    <a:pt x="74" y="92"/>
                  </a:lnTo>
                  <a:lnTo>
                    <a:pt x="63" y="92"/>
                  </a:lnTo>
                  <a:lnTo>
                    <a:pt x="53" y="89"/>
                  </a:lnTo>
                  <a:lnTo>
                    <a:pt x="49" y="84"/>
                  </a:lnTo>
                  <a:lnTo>
                    <a:pt x="48" y="77"/>
                  </a:lnTo>
                  <a:lnTo>
                    <a:pt x="67" y="74"/>
                  </a:lnTo>
                  <a:lnTo>
                    <a:pt x="95" y="71"/>
                  </a:lnTo>
                  <a:lnTo>
                    <a:pt x="114" y="70"/>
                  </a:lnTo>
                  <a:lnTo>
                    <a:pt x="130" y="74"/>
                  </a:lnTo>
                  <a:lnTo>
                    <a:pt x="142" y="79"/>
                  </a:lnTo>
                  <a:lnTo>
                    <a:pt x="152" y="93"/>
                  </a:lnTo>
                  <a:lnTo>
                    <a:pt x="159" y="103"/>
                  </a:lnTo>
                  <a:lnTo>
                    <a:pt x="173" y="112"/>
                  </a:lnTo>
                  <a:lnTo>
                    <a:pt x="191" y="120"/>
                  </a:lnTo>
                  <a:lnTo>
                    <a:pt x="213" y="123"/>
                  </a:lnTo>
                  <a:lnTo>
                    <a:pt x="238" y="122"/>
                  </a:lnTo>
                  <a:lnTo>
                    <a:pt x="286" y="110"/>
                  </a:lnTo>
                  <a:lnTo>
                    <a:pt x="293" y="110"/>
                  </a:lnTo>
                  <a:lnTo>
                    <a:pt x="312" y="81"/>
                  </a:lnTo>
                  <a:lnTo>
                    <a:pt x="318" y="49"/>
                  </a:lnTo>
                  <a:lnTo>
                    <a:pt x="339" y="0"/>
                  </a:lnTo>
                </a:path>
              </a:pathLst>
            </a:custGeom>
            <a:solidFill>
              <a:srgbClr val="FF9F7F"/>
            </a:solidFill>
            <a:ln w="12700" cap="rnd" cmpd="sng">
              <a:solidFill>
                <a:srgbClr val="BF3F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63" name="Rectangle 1087"/>
          <p:cNvSpPr>
            <a:spLocks noChangeArrowheads="1"/>
          </p:cNvSpPr>
          <p:nvPr/>
        </p:nvSpPr>
        <p:spPr bwMode="auto">
          <a:xfrm>
            <a:off x="6899275" y="4279900"/>
            <a:ext cx="26988" cy="25400"/>
          </a:xfrm>
          <a:prstGeom prst="rect">
            <a:avLst/>
          </a:prstGeom>
          <a:solidFill>
            <a:srgbClr val="FADB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4" name="Freeform 1088"/>
          <p:cNvSpPr>
            <a:spLocks/>
          </p:cNvSpPr>
          <p:nvPr/>
        </p:nvSpPr>
        <p:spPr bwMode="auto">
          <a:xfrm>
            <a:off x="6824663" y="3952875"/>
            <a:ext cx="33337" cy="84138"/>
          </a:xfrm>
          <a:custGeom>
            <a:avLst/>
            <a:gdLst>
              <a:gd name="T0" fmla="*/ 0 w 21"/>
              <a:gd name="T1" fmla="*/ 52 h 53"/>
              <a:gd name="T2" fmla="*/ 10 w 21"/>
              <a:gd name="T3" fmla="*/ 7 h 53"/>
              <a:gd name="T4" fmla="*/ 13 w 21"/>
              <a:gd name="T5" fmla="*/ 3 h 53"/>
              <a:gd name="T6" fmla="*/ 20 w 21"/>
              <a:gd name="T7" fmla="*/ 0 h 53"/>
              <a:gd name="T8" fmla="*/ 11 w 21"/>
              <a:gd name="T9" fmla="*/ 44 h 53"/>
              <a:gd name="T10" fmla="*/ 0 w 21"/>
              <a:gd name="T11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" h="53">
                <a:moveTo>
                  <a:pt x="0" y="52"/>
                </a:moveTo>
                <a:lnTo>
                  <a:pt x="10" y="7"/>
                </a:lnTo>
                <a:lnTo>
                  <a:pt x="13" y="3"/>
                </a:lnTo>
                <a:lnTo>
                  <a:pt x="20" y="0"/>
                </a:lnTo>
                <a:lnTo>
                  <a:pt x="11" y="44"/>
                </a:lnTo>
                <a:lnTo>
                  <a:pt x="0" y="52"/>
                </a:lnTo>
              </a:path>
            </a:pathLst>
          </a:custGeom>
          <a:solidFill>
            <a:srgbClr val="E56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5" name="Freeform 1089"/>
          <p:cNvSpPr>
            <a:spLocks/>
          </p:cNvSpPr>
          <p:nvPr/>
        </p:nvSpPr>
        <p:spPr bwMode="auto">
          <a:xfrm>
            <a:off x="5626100" y="4746625"/>
            <a:ext cx="26988" cy="26988"/>
          </a:xfrm>
          <a:custGeom>
            <a:avLst/>
            <a:gdLst>
              <a:gd name="T0" fmla="*/ 0 w 17"/>
              <a:gd name="T1" fmla="*/ 16 h 17"/>
              <a:gd name="T2" fmla="*/ 14 w 17"/>
              <a:gd name="T3" fmla="*/ 0 h 17"/>
              <a:gd name="T4" fmla="*/ 16 w 17"/>
              <a:gd name="T5" fmla="*/ 14 h 17"/>
              <a:gd name="T6" fmla="*/ 0 w 17"/>
              <a:gd name="T7" fmla="*/ 1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" h="17">
                <a:moveTo>
                  <a:pt x="0" y="16"/>
                </a:moveTo>
                <a:lnTo>
                  <a:pt x="14" y="0"/>
                </a:lnTo>
                <a:lnTo>
                  <a:pt x="16" y="14"/>
                </a:lnTo>
                <a:lnTo>
                  <a:pt x="0" y="16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6" name="Freeform 1090"/>
          <p:cNvSpPr>
            <a:spLocks/>
          </p:cNvSpPr>
          <p:nvPr/>
        </p:nvSpPr>
        <p:spPr bwMode="auto">
          <a:xfrm>
            <a:off x="7091363" y="4451350"/>
            <a:ext cx="74612" cy="149225"/>
          </a:xfrm>
          <a:custGeom>
            <a:avLst/>
            <a:gdLst>
              <a:gd name="T0" fmla="*/ 14 w 47"/>
              <a:gd name="T1" fmla="*/ 5 h 94"/>
              <a:gd name="T2" fmla="*/ 17 w 47"/>
              <a:gd name="T3" fmla="*/ 14 h 94"/>
              <a:gd name="T4" fmla="*/ 20 w 47"/>
              <a:gd name="T5" fmla="*/ 25 h 94"/>
              <a:gd name="T6" fmla="*/ 21 w 47"/>
              <a:gd name="T7" fmla="*/ 35 h 94"/>
              <a:gd name="T8" fmla="*/ 21 w 47"/>
              <a:gd name="T9" fmla="*/ 44 h 94"/>
              <a:gd name="T10" fmla="*/ 18 w 47"/>
              <a:gd name="T11" fmla="*/ 58 h 94"/>
              <a:gd name="T12" fmla="*/ 14 w 47"/>
              <a:gd name="T13" fmla="*/ 66 h 94"/>
              <a:gd name="T14" fmla="*/ 7 w 47"/>
              <a:gd name="T15" fmla="*/ 76 h 94"/>
              <a:gd name="T16" fmla="*/ 0 w 47"/>
              <a:gd name="T17" fmla="*/ 83 h 94"/>
              <a:gd name="T18" fmla="*/ 4 w 47"/>
              <a:gd name="T19" fmla="*/ 88 h 94"/>
              <a:gd name="T20" fmla="*/ 8 w 47"/>
              <a:gd name="T21" fmla="*/ 90 h 94"/>
              <a:gd name="T22" fmla="*/ 11 w 47"/>
              <a:gd name="T23" fmla="*/ 90 h 94"/>
              <a:gd name="T24" fmla="*/ 15 w 47"/>
              <a:gd name="T25" fmla="*/ 90 h 94"/>
              <a:gd name="T26" fmla="*/ 18 w 47"/>
              <a:gd name="T27" fmla="*/ 88 h 94"/>
              <a:gd name="T28" fmla="*/ 22 w 47"/>
              <a:gd name="T29" fmla="*/ 88 h 94"/>
              <a:gd name="T30" fmla="*/ 27 w 47"/>
              <a:gd name="T31" fmla="*/ 88 h 94"/>
              <a:gd name="T32" fmla="*/ 29 w 47"/>
              <a:gd name="T33" fmla="*/ 89 h 94"/>
              <a:gd name="T34" fmla="*/ 31 w 47"/>
              <a:gd name="T35" fmla="*/ 91 h 94"/>
              <a:gd name="T36" fmla="*/ 35 w 47"/>
              <a:gd name="T37" fmla="*/ 93 h 94"/>
              <a:gd name="T38" fmla="*/ 40 w 47"/>
              <a:gd name="T39" fmla="*/ 91 h 94"/>
              <a:gd name="T40" fmla="*/ 43 w 47"/>
              <a:gd name="T41" fmla="*/ 83 h 94"/>
              <a:gd name="T42" fmla="*/ 45 w 47"/>
              <a:gd name="T43" fmla="*/ 69 h 94"/>
              <a:gd name="T44" fmla="*/ 46 w 47"/>
              <a:gd name="T45" fmla="*/ 54 h 94"/>
              <a:gd name="T46" fmla="*/ 46 w 47"/>
              <a:gd name="T47" fmla="*/ 37 h 94"/>
              <a:gd name="T48" fmla="*/ 44 w 47"/>
              <a:gd name="T49" fmla="*/ 25 h 94"/>
              <a:gd name="T50" fmla="*/ 39 w 47"/>
              <a:gd name="T51" fmla="*/ 10 h 94"/>
              <a:gd name="T52" fmla="*/ 37 w 47"/>
              <a:gd name="T53" fmla="*/ 5 h 94"/>
              <a:gd name="T54" fmla="*/ 34 w 47"/>
              <a:gd name="T55" fmla="*/ 2 h 94"/>
              <a:gd name="T56" fmla="*/ 29 w 47"/>
              <a:gd name="T57" fmla="*/ 0 h 94"/>
              <a:gd name="T58" fmla="*/ 24 w 47"/>
              <a:gd name="T59" fmla="*/ 0 h 94"/>
              <a:gd name="T60" fmla="*/ 18 w 47"/>
              <a:gd name="T61" fmla="*/ 2 h 94"/>
              <a:gd name="T62" fmla="*/ 14 w 47"/>
              <a:gd name="T63" fmla="*/ 5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7" h="94">
                <a:moveTo>
                  <a:pt x="14" y="5"/>
                </a:moveTo>
                <a:lnTo>
                  <a:pt x="17" y="14"/>
                </a:lnTo>
                <a:lnTo>
                  <a:pt x="20" y="25"/>
                </a:lnTo>
                <a:lnTo>
                  <a:pt x="21" y="35"/>
                </a:lnTo>
                <a:lnTo>
                  <a:pt x="21" y="44"/>
                </a:lnTo>
                <a:lnTo>
                  <a:pt x="18" y="58"/>
                </a:lnTo>
                <a:lnTo>
                  <a:pt x="14" y="66"/>
                </a:lnTo>
                <a:lnTo>
                  <a:pt x="7" y="76"/>
                </a:lnTo>
                <a:lnTo>
                  <a:pt x="0" y="83"/>
                </a:lnTo>
                <a:lnTo>
                  <a:pt x="4" y="88"/>
                </a:lnTo>
                <a:lnTo>
                  <a:pt x="8" y="90"/>
                </a:lnTo>
                <a:lnTo>
                  <a:pt x="11" y="90"/>
                </a:lnTo>
                <a:lnTo>
                  <a:pt x="15" y="90"/>
                </a:lnTo>
                <a:lnTo>
                  <a:pt x="18" y="88"/>
                </a:lnTo>
                <a:lnTo>
                  <a:pt x="22" y="88"/>
                </a:lnTo>
                <a:lnTo>
                  <a:pt x="27" y="88"/>
                </a:lnTo>
                <a:lnTo>
                  <a:pt x="29" y="89"/>
                </a:lnTo>
                <a:lnTo>
                  <a:pt x="31" y="91"/>
                </a:lnTo>
                <a:lnTo>
                  <a:pt x="35" y="93"/>
                </a:lnTo>
                <a:lnTo>
                  <a:pt x="40" y="91"/>
                </a:lnTo>
                <a:lnTo>
                  <a:pt x="43" y="83"/>
                </a:lnTo>
                <a:lnTo>
                  <a:pt x="45" y="69"/>
                </a:lnTo>
                <a:lnTo>
                  <a:pt x="46" y="54"/>
                </a:lnTo>
                <a:lnTo>
                  <a:pt x="46" y="37"/>
                </a:lnTo>
                <a:lnTo>
                  <a:pt x="44" y="25"/>
                </a:lnTo>
                <a:lnTo>
                  <a:pt x="39" y="10"/>
                </a:lnTo>
                <a:lnTo>
                  <a:pt x="37" y="5"/>
                </a:lnTo>
                <a:lnTo>
                  <a:pt x="34" y="2"/>
                </a:lnTo>
                <a:lnTo>
                  <a:pt x="29" y="0"/>
                </a:lnTo>
                <a:lnTo>
                  <a:pt x="24" y="0"/>
                </a:lnTo>
                <a:lnTo>
                  <a:pt x="18" y="2"/>
                </a:lnTo>
                <a:lnTo>
                  <a:pt x="14" y="5"/>
                </a:lnTo>
              </a:path>
            </a:pathLst>
          </a:custGeom>
          <a:solidFill>
            <a:srgbClr val="7F5F3F"/>
          </a:solidFill>
          <a:ln w="12700" cap="rnd" cmpd="sng">
            <a:solidFill>
              <a:srgbClr val="3F1F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7" name="Rectangle 1091"/>
          <p:cNvSpPr>
            <a:spLocks noChangeArrowheads="1"/>
          </p:cNvSpPr>
          <p:nvPr/>
        </p:nvSpPr>
        <p:spPr bwMode="auto">
          <a:xfrm>
            <a:off x="4960311" y="4608513"/>
            <a:ext cx="1442703" cy="318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600" u="none" dirty="0">
                <a:solidFill>
                  <a:srgbClr val="0000FF"/>
                </a:solidFill>
                <a:latin typeface="Calibri"/>
                <a:cs typeface="Calibri"/>
              </a:rPr>
              <a:t>Professor Clark</a:t>
            </a:r>
          </a:p>
        </p:txBody>
      </p:sp>
      <p:sp>
        <p:nvSpPr>
          <p:cNvPr id="68" name="Rectangle 1092"/>
          <p:cNvSpPr>
            <a:spLocks noChangeArrowheads="1"/>
          </p:cNvSpPr>
          <p:nvPr/>
        </p:nvSpPr>
        <p:spPr bwMode="white">
          <a:xfrm>
            <a:off x="5058400" y="3349625"/>
            <a:ext cx="89410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Aft>
                <a:spcPct val="30000"/>
              </a:spcAft>
              <a:defRPr/>
            </a:pPr>
            <a:r>
              <a:rPr lang="en-US" sz="1400" b="1" u="none" dirty="0">
                <a:solidFill>
                  <a:schemeClr val="bg1"/>
                </a:solidFill>
                <a:latin typeface="Calibri"/>
                <a:cs typeface="Calibri"/>
              </a:rPr>
              <a:t>a + b = 10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1000" y="6604084"/>
            <a:ext cx="85344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OOAD Using the UML - Introduction to Object Orientation, v 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4.2, 1998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-1999 Rational 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Software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03636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Compartments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 class is comprised of three sections</a:t>
            </a:r>
          </a:p>
          <a:p>
            <a:pPr lvl="1" eaLnBrk="1" hangingPunct="1">
              <a:defRPr/>
            </a:pPr>
            <a:r>
              <a:rPr lang="en-US" dirty="0"/>
              <a:t>The first section contains the </a:t>
            </a:r>
            <a:r>
              <a:rPr lang="en-US" b="1" dirty="0">
                <a:solidFill>
                  <a:schemeClr val="accent1"/>
                </a:solidFill>
              </a:rPr>
              <a:t>class name</a:t>
            </a:r>
          </a:p>
          <a:p>
            <a:pPr lvl="1" eaLnBrk="1" hangingPunct="1">
              <a:defRPr/>
            </a:pPr>
            <a:r>
              <a:rPr lang="en-US" dirty="0"/>
              <a:t>The second section shows the </a:t>
            </a:r>
            <a:r>
              <a:rPr lang="en-US" b="1" dirty="0">
                <a:solidFill>
                  <a:srgbClr val="990000"/>
                </a:solidFill>
              </a:rPr>
              <a:t>structure </a:t>
            </a:r>
            <a:r>
              <a:rPr lang="en-US" dirty="0"/>
              <a:t>(attributes)</a:t>
            </a:r>
          </a:p>
          <a:p>
            <a:pPr lvl="1" eaLnBrk="1" hangingPunct="1">
              <a:defRPr/>
            </a:pPr>
            <a:r>
              <a:rPr lang="en-US" dirty="0"/>
              <a:t>The third section shows the </a:t>
            </a:r>
            <a:r>
              <a:rPr lang="en-US" b="1" dirty="0">
                <a:solidFill>
                  <a:srgbClr val="990000"/>
                </a:solidFill>
              </a:rPr>
              <a:t>behavior</a:t>
            </a:r>
            <a:r>
              <a:rPr lang="en-US" dirty="0"/>
              <a:t> (operations)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009320" y="3581400"/>
            <a:ext cx="4251326" cy="1995488"/>
            <a:chOff x="1018" y="2531"/>
            <a:chExt cx="2678" cy="1257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592" y="2531"/>
              <a:ext cx="10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800" u="none" dirty="0">
                  <a:latin typeface="Calibri"/>
                  <a:cs typeface="Calibri"/>
                </a:rPr>
                <a:t>Professor</a:t>
              </a: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2544" y="2545"/>
              <a:ext cx="1133" cy="1243"/>
              <a:chOff x="768" y="2693"/>
              <a:chExt cx="708" cy="1098"/>
            </a:xfrm>
          </p:grpSpPr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772" y="2693"/>
                <a:ext cx="701" cy="109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Calibri"/>
                  <a:cs typeface="Calibri"/>
                </a:endParaRPr>
              </a:p>
            </p:txBody>
          </p:sp>
          <p:sp>
            <p:nvSpPr>
              <p:cNvPr id="20" name="Line 6"/>
              <p:cNvSpPr>
                <a:spLocks noChangeShapeType="1"/>
              </p:cNvSpPr>
              <p:nvPr/>
            </p:nvSpPr>
            <p:spPr bwMode="auto">
              <a:xfrm>
                <a:off x="768" y="2927"/>
                <a:ext cx="7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Calibri"/>
                  <a:cs typeface="Calibri"/>
                </a:endParaRPr>
              </a:p>
            </p:txBody>
          </p:sp>
          <p:sp>
            <p:nvSpPr>
              <p:cNvPr id="21" name="Line 7"/>
              <p:cNvSpPr>
                <a:spLocks noChangeShapeType="1"/>
              </p:cNvSpPr>
              <p:nvPr/>
            </p:nvSpPr>
            <p:spPr bwMode="auto">
              <a:xfrm>
                <a:off x="768" y="3244"/>
                <a:ext cx="7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Calibri"/>
                  <a:cs typeface="Calibri"/>
                </a:endParaRPr>
              </a:p>
            </p:txBody>
          </p:sp>
        </p:grp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524" y="2749"/>
              <a:ext cx="11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800" u="none" dirty="0">
                  <a:latin typeface="Calibri"/>
                  <a:cs typeface="Calibri"/>
                </a:rPr>
                <a:t>name</a:t>
              </a: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2544" y="2915"/>
              <a:ext cx="11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800" u="none" dirty="0" err="1">
                  <a:latin typeface="Calibri"/>
                  <a:cs typeface="Calibri"/>
                </a:rPr>
                <a:t>empID</a:t>
              </a:r>
              <a:endParaRPr lang="en-US" sz="1800" u="none" dirty="0">
                <a:latin typeface="Calibri"/>
                <a:cs typeface="Calibri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2544" y="3158"/>
              <a:ext cx="11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800" u="none" dirty="0" err="1" smtClean="0">
                  <a:latin typeface="Calibri"/>
                  <a:cs typeface="Calibri"/>
                </a:rPr>
                <a:t>submitGrades</a:t>
              </a:r>
              <a:r>
                <a:rPr lang="en-US" sz="1800" u="none" dirty="0" smtClean="0">
                  <a:latin typeface="Calibri"/>
                  <a:cs typeface="Calibri"/>
                </a:rPr>
                <a:t>( </a:t>
              </a:r>
              <a:r>
                <a:rPr lang="en-US" sz="1800" u="none" dirty="0"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2537" y="3330"/>
              <a:ext cx="11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800" u="none" dirty="0" smtClean="0">
                  <a:latin typeface="Calibri"/>
                  <a:cs typeface="Calibri"/>
                </a:rPr>
                <a:t>setQuota4Class( </a:t>
              </a:r>
              <a:r>
                <a:rPr lang="en-US" sz="1800" u="none" dirty="0"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2544" y="3511"/>
              <a:ext cx="11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800" u="none" dirty="0" err="1" smtClean="0">
                  <a:latin typeface="Calibri"/>
                  <a:cs typeface="Calibri"/>
                </a:rPr>
                <a:t>takeSabbatical</a:t>
              </a:r>
              <a:r>
                <a:rPr lang="en-US" sz="1800" u="none" dirty="0" smtClean="0">
                  <a:latin typeface="Calibri"/>
                  <a:cs typeface="Calibri"/>
                </a:rPr>
                <a:t>( </a:t>
              </a:r>
              <a:r>
                <a:rPr lang="en-US" sz="1800" u="none" dirty="0"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018" y="2544"/>
              <a:ext cx="105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07950" tIns="53975" rIns="107950" bIns="53975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u="none" dirty="0">
                  <a:solidFill>
                    <a:schemeClr val="accent2"/>
                  </a:solidFill>
                  <a:latin typeface="Calibri"/>
                  <a:cs typeface="Calibri"/>
                </a:rPr>
                <a:t>Class Name</a:t>
              </a: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V="1">
              <a:off x="1920" y="2688"/>
              <a:ext cx="62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pPr>
                <a:defRPr/>
              </a:pPr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1056" y="2832"/>
              <a:ext cx="105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07950" tIns="53975" rIns="107950" bIns="53975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u="none" dirty="0">
                  <a:solidFill>
                    <a:schemeClr val="accent2"/>
                  </a:solidFill>
                  <a:latin typeface="Calibri"/>
                  <a:cs typeface="Calibri"/>
                </a:rPr>
                <a:t>Attributes</a:t>
              </a: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 flipV="1">
              <a:off x="1968" y="2976"/>
              <a:ext cx="57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pPr>
                <a:defRPr/>
              </a:pPr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1046" y="3309"/>
              <a:ext cx="105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07950" tIns="53975" rIns="107950" bIns="53975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u="none" dirty="0">
                  <a:solidFill>
                    <a:schemeClr val="accent2"/>
                  </a:solidFill>
                  <a:latin typeface="Calibri"/>
                  <a:cs typeface="Calibri"/>
                </a:rPr>
                <a:t>Operations</a:t>
              </a: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V="1">
              <a:off x="1968" y="3453"/>
              <a:ext cx="57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pPr>
                <a:defRPr/>
              </a:pPr>
              <a:endParaRPr lang="en-US" sz="1800">
                <a:latin typeface="Calibri"/>
                <a:cs typeface="Calibri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381000" y="6604084"/>
            <a:ext cx="85344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OOAD Using the UML - Introduction to Object Orientation, v 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4.2, 1998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-1999 Rational 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Software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" name="Metin kutusu 11"/>
          <p:cNvSpPr txBox="1"/>
          <p:nvPr/>
        </p:nvSpPr>
        <p:spPr>
          <a:xfrm>
            <a:off x="5757703" y="4240562"/>
            <a:ext cx="2801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1600" dirty="0" err="1" smtClean="0">
                <a:solidFill>
                  <a:srgbClr val="0070C0"/>
                </a:solidFill>
              </a:rPr>
              <a:t>Represented</a:t>
            </a:r>
            <a:r>
              <a:rPr lang="tr-TR" sz="1600" dirty="0" smtClean="0">
                <a:solidFill>
                  <a:srgbClr val="0070C0"/>
                </a:solidFill>
              </a:rPr>
              <a:t> in UML </a:t>
            </a:r>
          </a:p>
          <a:p>
            <a:pPr algn="l"/>
            <a:r>
              <a:rPr lang="tr-TR" sz="1600" dirty="0" smtClean="0">
                <a:solidFill>
                  <a:srgbClr val="0070C0"/>
                </a:solidFill>
              </a:rPr>
              <a:t>(</a:t>
            </a:r>
            <a:r>
              <a:rPr lang="tr-TR" sz="1600" b="1" dirty="0" err="1" smtClean="0">
                <a:solidFill>
                  <a:srgbClr val="0070C0"/>
                </a:solidFill>
              </a:rPr>
              <a:t>U</a:t>
            </a:r>
            <a:r>
              <a:rPr lang="tr-TR" sz="1600" dirty="0" err="1" smtClean="0">
                <a:solidFill>
                  <a:srgbClr val="0070C0"/>
                </a:solidFill>
              </a:rPr>
              <a:t>nified</a:t>
            </a:r>
            <a:r>
              <a:rPr lang="tr-TR" sz="1600" dirty="0" smtClean="0">
                <a:solidFill>
                  <a:srgbClr val="0070C0"/>
                </a:solidFill>
              </a:rPr>
              <a:t> </a:t>
            </a:r>
            <a:r>
              <a:rPr lang="tr-TR" sz="1600" b="1" dirty="0" err="1" smtClean="0">
                <a:solidFill>
                  <a:srgbClr val="0070C0"/>
                </a:solidFill>
              </a:rPr>
              <a:t>M</a:t>
            </a:r>
            <a:r>
              <a:rPr lang="tr-TR" sz="1600" dirty="0" err="1" smtClean="0">
                <a:solidFill>
                  <a:srgbClr val="0070C0"/>
                </a:solidFill>
              </a:rPr>
              <a:t>odeling</a:t>
            </a:r>
            <a:r>
              <a:rPr lang="tr-TR" sz="1600" dirty="0" smtClean="0">
                <a:solidFill>
                  <a:srgbClr val="0070C0"/>
                </a:solidFill>
              </a:rPr>
              <a:t> </a:t>
            </a:r>
            <a:r>
              <a:rPr lang="tr-TR" sz="1600" b="1" dirty="0" smtClean="0">
                <a:solidFill>
                  <a:srgbClr val="0070C0"/>
                </a:solidFill>
              </a:rPr>
              <a:t>L</a:t>
            </a:r>
            <a:r>
              <a:rPr lang="tr-TR" sz="1600" dirty="0" smtClean="0">
                <a:solidFill>
                  <a:srgbClr val="0070C0"/>
                </a:solidFill>
              </a:rPr>
              <a:t>anguage)</a:t>
            </a:r>
            <a:endParaRPr lang="tr-TR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60981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Classes do you See?</a:t>
            </a:r>
            <a:endParaRPr lang="en-US" dirty="0"/>
          </a:p>
        </p:txBody>
      </p:sp>
      <p:pic>
        <p:nvPicPr>
          <p:cNvPr id="4" name="Picture 102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0700" y="3328988"/>
            <a:ext cx="1819275" cy="10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" name="Picture 1028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105400"/>
            <a:ext cx="2601913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Picture 1029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76400"/>
            <a:ext cx="1314450" cy="159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" name="Picture 1030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886200"/>
            <a:ext cx="1143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" name="Picture 1031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09800"/>
            <a:ext cx="1255712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" name="Picture 1032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733800"/>
            <a:ext cx="7667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34200" y="1828800"/>
            <a:ext cx="1219200" cy="13887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38800" y="4800600"/>
            <a:ext cx="1219208" cy="126235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81000" y="6604084"/>
            <a:ext cx="85344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OOAD Using the UML - Introduction to Object Orientation, v 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4.2, 1998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-1999 Rational 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Software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61592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between 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 class is an abstract definition of an object</a:t>
            </a:r>
          </a:p>
          <a:p>
            <a:pPr lvl="1" eaLnBrk="1" hangingPunct="1">
              <a:defRPr/>
            </a:pPr>
            <a:r>
              <a:rPr lang="en-US" dirty="0"/>
              <a:t>It defines the structure and behavior of each object in the class</a:t>
            </a:r>
          </a:p>
          <a:p>
            <a:pPr lvl="1" eaLnBrk="1" hangingPunct="1">
              <a:defRPr/>
            </a:pPr>
            <a:r>
              <a:rPr lang="en-US" dirty="0"/>
              <a:t>It serves as a template for creating objects </a:t>
            </a:r>
          </a:p>
          <a:p>
            <a:pPr eaLnBrk="1" hangingPunct="1">
              <a:defRPr/>
            </a:pPr>
            <a:r>
              <a:rPr lang="en-US" dirty="0"/>
              <a:t>Objects are grouped into classes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71669" y="3581400"/>
            <a:ext cx="993862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 u="none">
                <a:solidFill>
                  <a:schemeClr val="tx1"/>
                </a:solidFill>
                <a:latin typeface="Calibri"/>
                <a:cs typeface="Calibri"/>
              </a:rPr>
              <a:t>Objects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5272088" y="4708525"/>
            <a:ext cx="1160462" cy="14288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04404" y="3581400"/>
            <a:ext cx="66294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 b="1" u="none">
                <a:solidFill>
                  <a:schemeClr val="tx1"/>
                </a:solidFill>
                <a:latin typeface="Calibri"/>
                <a:cs typeface="Calibri"/>
              </a:rPr>
              <a:t>Class</a:t>
            </a:r>
          </a:p>
        </p:txBody>
      </p:sp>
      <p:sp>
        <p:nvSpPr>
          <p:cNvPr id="256" name="Rectangle 257"/>
          <p:cNvSpPr>
            <a:spLocks noChangeArrowheads="1"/>
          </p:cNvSpPr>
          <p:nvPr/>
        </p:nvSpPr>
        <p:spPr bwMode="auto">
          <a:xfrm>
            <a:off x="6705600" y="4038600"/>
            <a:ext cx="1981200" cy="1282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57" name="Text Box 258"/>
          <p:cNvSpPr txBox="1">
            <a:spLocks noChangeArrowheads="1"/>
          </p:cNvSpPr>
          <p:nvPr/>
        </p:nvSpPr>
        <p:spPr bwMode="auto">
          <a:xfrm>
            <a:off x="6896100" y="4113213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none">
                <a:solidFill>
                  <a:schemeClr val="tx1"/>
                </a:solidFill>
                <a:latin typeface="Calibri"/>
                <a:cs typeface="Calibri"/>
              </a:rPr>
              <a:t>Professor</a:t>
            </a:r>
          </a:p>
        </p:txBody>
      </p:sp>
      <p:sp>
        <p:nvSpPr>
          <p:cNvPr id="258" name="Line 259"/>
          <p:cNvSpPr>
            <a:spLocks noChangeShapeType="1"/>
          </p:cNvSpPr>
          <p:nvPr/>
        </p:nvSpPr>
        <p:spPr bwMode="auto">
          <a:xfrm>
            <a:off x="6705600" y="4724400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59" name="Line 260"/>
          <p:cNvSpPr>
            <a:spLocks noChangeShapeType="1"/>
          </p:cNvSpPr>
          <p:nvPr/>
        </p:nvSpPr>
        <p:spPr bwMode="auto">
          <a:xfrm>
            <a:off x="6705600" y="5029200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260" name="Picture 25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0" y="3200400"/>
            <a:ext cx="666152" cy="2092452"/>
          </a:xfrm>
          <a:prstGeom prst="rect">
            <a:avLst/>
          </a:prstGeom>
        </p:spPr>
      </p:pic>
      <p:pic>
        <p:nvPicPr>
          <p:cNvPr id="261" name="Picture 26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0" y="4191000"/>
            <a:ext cx="1400338" cy="2042160"/>
          </a:xfrm>
          <a:prstGeom prst="rect">
            <a:avLst/>
          </a:prstGeom>
        </p:spPr>
      </p:pic>
      <p:pic>
        <p:nvPicPr>
          <p:cNvPr id="262" name="Picture 26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0600" y="3222516"/>
            <a:ext cx="774192" cy="2367516"/>
          </a:xfrm>
          <a:prstGeom prst="rect">
            <a:avLst/>
          </a:prstGeom>
        </p:spPr>
      </p:pic>
      <p:sp>
        <p:nvSpPr>
          <p:cNvPr id="263" name="Rectangle 88"/>
          <p:cNvSpPr>
            <a:spLocks noChangeArrowheads="1"/>
          </p:cNvSpPr>
          <p:nvPr/>
        </p:nvSpPr>
        <p:spPr bwMode="auto">
          <a:xfrm>
            <a:off x="609600" y="5486400"/>
            <a:ext cx="1504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600" u="none" dirty="0">
                <a:solidFill>
                  <a:schemeClr val="tx1"/>
                </a:solidFill>
                <a:latin typeface="Calibri"/>
                <a:cs typeface="Calibri"/>
              </a:rPr>
              <a:t>Professor Smith</a:t>
            </a:r>
          </a:p>
        </p:txBody>
      </p:sp>
      <p:sp>
        <p:nvSpPr>
          <p:cNvPr id="264" name="Rectangle 171"/>
          <p:cNvSpPr>
            <a:spLocks noChangeArrowheads="1"/>
          </p:cNvSpPr>
          <p:nvPr/>
        </p:nvSpPr>
        <p:spPr bwMode="auto">
          <a:xfrm>
            <a:off x="2062163" y="6092825"/>
            <a:ext cx="14874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600" u="none" dirty="0">
                <a:solidFill>
                  <a:schemeClr val="tx1"/>
                </a:solidFill>
                <a:latin typeface="Calibri"/>
                <a:cs typeface="Calibri"/>
              </a:rPr>
              <a:t>Professor Jones</a:t>
            </a:r>
          </a:p>
        </p:txBody>
      </p:sp>
      <p:sp>
        <p:nvSpPr>
          <p:cNvPr id="265" name="Rectangle 254"/>
          <p:cNvSpPr>
            <a:spLocks noChangeArrowheads="1"/>
          </p:cNvSpPr>
          <p:nvPr/>
        </p:nvSpPr>
        <p:spPr bwMode="auto">
          <a:xfrm>
            <a:off x="3505200" y="5257800"/>
            <a:ext cx="16113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600" u="none" dirty="0">
                <a:solidFill>
                  <a:schemeClr val="tx1"/>
                </a:solidFill>
                <a:latin typeface="Calibri"/>
                <a:cs typeface="Calibri"/>
              </a:rPr>
              <a:t>Professor Mellon</a:t>
            </a:r>
          </a:p>
        </p:txBody>
      </p:sp>
    </p:spTree>
    <p:extLst>
      <p:ext uri="{BB962C8B-B14F-4D97-AF65-F5344CB8AC3E}">
        <p14:creationId xmlns:p14="http://schemas.microsoft.com/office/powerpoint/2010/main" xmlns="" val="4727374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an Object (property or attribute)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state of an object </a:t>
            </a:r>
            <a:r>
              <a:rPr lang="en-US" dirty="0"/>
              <a:t>encompasses all of the (usually static) properties of the object plus the current (usually dynamic) values of each of these properties.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4343400" y="4648200"/>
            <a:ext cx="762000" cy="762000"/>
          </a:xfrm>
          <a:prstGeom prst="rightArrow">
            <a:avLst>
              <a:gd name="adj1" fmla="val 41110"/>
              <a:gd name="adj2" fmla="val 51620"/>
            </a:avLst>
          </a:prstGeom>
          <a:solidFill>
            <a:srgbClr val="0080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67400" y="3352802"/>
            <a:ext cx="2590800" cy="152400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151667" y="3429002"/>
            <a:ext cx="20095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en-US" sz="2400" b="1" u="sng" dirty="0" err="1" smtClean="0">
                <a:latin typeface="Calibri"/>
                <a:cs typeface="Calibri"/>
              </a:rPr>
              <a:t>CourseOffering</a:t>
            </a:r>
            <a:endParaRPr lang="en-US" sz="2400" u="sng" dirty="0">
              <a:latin typeface="Calibri"/>
              <a:cs typeface="Calibri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5867400" y="3886202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867400" y="3886202"/>
            <a:ext cx="2590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u="none" dirty="0">
                <a:latin typeface="Calibri"/>
                <a:cs typeface="Calibri"/>
              </a:rPr>
              <a:t>number = 101</a:t>
            </a:r>
          </a:p>
          <a:p>
            <a:pPr>
              <a:defRPr/>
            </a:pPr>
            <a:r>
              <a:rPr lang="en-US" sz="1800" u="none" dirty="0" err="1">
                <a:latin typeface="Calibri"/>
                <a:cs typeface="Calibri"/>
              </a:rPr>
              <a:t>startTime</a:t>
            </a:r>
            <a:r>
              <a:rPr lang="en-US" sz="1800" u="none" dirty="0">
                <a:latin typeface="Calibri"/>
                <a:cs typeface="Calibri"/>
              </a:rPr>
              <a:t> = 900</a:t>
            </a:r>
          </a:p>
          <a:p>
            <a:pPr>
              <a:defRPr/>
            </a:pPr>
            <a:r>
              <a:rPr lang="en-US" sz="1800" u="none" dirty="0" err="1">
                <a:latin typeface="Calibri"/>
                <a:cs typeface="Calibri"/>
              </a:rPr>
              <a:t>endTime</a:t>
            </a:r>
            <a:r>
              <a:rPr lang="en-US" sz="1800" u="none" dirty="0">
                <a:latin typeface="Calibri"/>
                <a:cs typeface="Calibri"/>
              </a:rPr>
              <a:t> = 1100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67400" y="5181602"/>
            <a:ext cx="2590800" cy="152400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151667" y="5257802"/>
            <a:ext cx="20095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en-US" sz="2400" b="1" u="sng" dirty="0" err="1" smtClean="0">
                <a:latin typeface="Calibri"/>
                <a:cs typeface="Calibri"/>
              </a:rPr>
              <a:t>CourseOffering</a:t>
            </a:r>
            <a:endParaRPr lang="en-US" sz="2400" u="sng" dirty="0">
              <a:latin typeface="Calibri"/>
              <a:cs typeface="Calibri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5867400" y="5715002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867400" y="5715002"/>
            <a:ext cx="2590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u="none" dirty="0">
                <a:latin typeface="Calibri"/>
                <a:cs typeface="Calibri"/>
              </a:rPr>
              <a:t>number = 104</a:t>
            </a:r>
          </a:p>
          <a:p>
            <a:pPr>
              <a:defRPr/>
            </a:pPr>
            <a:r>
              <a:rPr lang="en-US" sz="1800" u="none" dirty="0" err="1">
                <a:latin typeface="Calibri"/>
                <a:cs typeface="Calibri"/>
              </a:rPr>
              <a:t>startTime</a:t>
            </a:r>
            <a:r>
              <a:rPr lang="en-US" sz="1800" u="none" dirty="0">
                <a:latin typeface="Calibri"/>
                <a:cs typeface="Calibri"/>
              </a:rPr>
              <a:t> = 1300</a:t>
            </a:r>
          </a:p>
          <a:p>
            <a:pPr>
              <a:defRPr/>
            </a:pPr>
            <a:r>
              <a:rPr lang="en-US" sz="1800" u="none" dirty="0" err="1">
                <a:latin typeface="Calibri"/>
                <a:cs typeface="Calibri"/>
              </a:rPr>
              <a:t>endTime</a:t>
            </a:r>
            <a:r>
              <a:rPr lang="en-US" sz="1800" u="none" dirty="0">
                <a:latin typeface="Calibri"/>
                <a:cs typeface="Calibri"/>
              </a:rPr>
              <a:t> = 1500</a:t>
            </a: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371600" y="4267202"/>
            <a:ext cx="2362200" cy="1524001"/>
            <a:chOff x="192" y="1728"/>
            <a:chExt cx="1632" cy="960"/>
          </a:xfrm>
        </p:grpSpPr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92" y="1728"/>
              <a:ext cx="1632" cy="9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338" y="1776"/>
              <a:ext cx="13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2400" b="1" u="none" dirty="0" err="1">
                  <a:latin typeface="Calibri"/>
                  <a:cs typeface="Calibri"/>
                </a:rPr>
                <a:t>CourseOffering</a:t>
              </a:r>
              <a:endParaRPr lang="en-US" sz="2400" u="none" dirty="0">
                <a:latin typeface="Calibri"/>
                <a:cs typeface="Calibri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92" y="2064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192" y="2064"/>
              <a:ext cx="1632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u="none" dirty="0">
                  <a:latin typeface="Calibri"/>
                  <a:cs typeface="Calibri"/>
                </a:rPr>
                <a:t>number</a:t>
              </a:r>
            </a:p>
            <a:p>
              <a:pPr>
                <a:defRPr/>
              </a:pPr>
              <a:r>
                <a:rPr lang="en-US" sz="1800" u="none" dirty="0" err="1">
                  <a:latin typeface="Calibri"/>
                  <a:cs typeface="Calibri"/>
                </a:rPr>
                <a:t>startTime</a:t>
              </a:r>
              <a:r>
                <a:rPr lang="en-US" sz="1800" u="none" dirty="0">
                  <a:latin typeface="Calibri"/>
                  <a:cs typeface="Calibri"/>
                </a:rPr>
                <a:t> </a:t>
              </a:r>
            </a:p>
            <a:p>
              <a:pPr>
                <a:defRPr/>
              </a:pPr>
              <a:r>
                <a:rPr lang="en-US" sz="1800" u="none" dirty="0" err="1">
                  <a:latin typeface="Calibri"/>
                  <a:cs typeface="Calibri"/>
                </a:rPr>
                <a:t>endTime</a:t>
              </a:r>
              <a:endParaRPr lang="en-US" sz="1800" u="none" dirty="0">
                <a:latin typeface="Calibri"/>
                <a:cs typeface="Calibri"/>
              </a:endParaRPr>
            </a:p>
          </p:txBody>
        </p:sp>
      </p:grp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1371600" y="5791200"/>
            <a:ext cx="2362200" cy="152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295400" y="2849562"/>
            <a:ext cx="2362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 b="1" u="none" dirty="0">
                <a:solidFill>
                  <a:schemeClr val="accent2"/>
                </a:solidFill>
                <a:latin typeface="Calibri"/>
                <a:cs typeface="Calibri"/>
              </a:rPr>
              <a:t>Class</a:t>
            </a:r>
            <a:endParaRPr lang="en-US" sz="1800" b="1" u="none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2438400" y="3276600"/>
            <a:ext cx="0" cy="1143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76200" y="4602162"/>
            <a:ext cx="1371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 b="1" u="none" dirty="0">
                <a:solidFill>
                  <a:schemeClr val="accent2"/>
                </a:solidFill>
                <a:latin typeface="Calibri"/>
                <a:cs typeface="Calibri"/>
              </a:rPr>
              <a:t>Attribute</a:t>
            </a:r>
            <a:endParaRPr lang="en-US" sz="1800" b="1" u="none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838200" y="5029200"/>
            <a:ext cx="12192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5105400" y="2398714"/>
            <a:ext cx="2362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 b="1" u="none" dirty="0">
                <a:solidFill>
                  <a:srgbClr val="FF0000"/>
                </a:solidFill>
                <a:latin typeface="Calibri"/>
                <a:cs typeface="Calibri"/>
              </a:rPr>
              <a:t>Object</a:t>
            </a:r>
            <a:endParaRPr lang="en-US" sz="1800" b="1" u="none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6324600" y="2849562"/>
            <a:ext cx="0" cy="685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b="1">
              <a:latin typeface="Calibri"/>
              <a:cs typeface="Calibri"/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7052705" y="2316661"/>
            <a:ext cx="17526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 b="1" u="none" dirty="0" smtClean="0">
                <a:solidFill>
                  <a:srgbClr val="FF0000"/>
                </a:solidFill>
                <a:latin typeface="Calibri"/>
                <a:cs typeface="Calibri"/>
              </a:rPr>
              <a:t>Attribute Value   </a:t>
            </a:r>
            <a:endParaRPr lang="en-US" sz="1800" b="1" u="none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7696199" y="3048003"/>
            <a:ext cx="1" cy="99059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24460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610600" cy="1092200"/>
          </a:xfrm>
        </p:spPr>
        <p:txBody>
          <a:bodyPr/>
          <a:lstStyle/>
          <a:p>
            <a:r>
              <a:rPr lang="en-US" dirty="0" smtClean="0"/>
              <a:t>Behavior of an Object (operation or method)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Behavior is how an object acts and reacts, in terms of its state changes and message passing.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3581400" y="3048000"/>
            <a:ext cx="2743200" cy="2151063"/>
            <a:chOff x="576" y="1296"/>
            <a:chExt cx="1728" cy="135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576" y="1296"/>
              <a:ext cx="1728" cy="1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830" y="1344"/>
              <a:ext cx="12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2400" b="1" u="none" dirty="0" err="1">
                  <a:latin typeface="Calibri"/>
                  <a:cs typeface="Calibri"/>
                </a:rPr>
                <a:t>CourseOffering</a:t>
              </a:r>
              <a:endParaRPr lang="en-US" sz="2400" u="none" dirty="0">
                <a:latin typeface="Calibri"/>
                <a:cs typeface="Calibri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576" y="1632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576" y="1728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76" y="1728"/>
              <a:ext cx="1680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u="none" dirty="0" err="1">
                  <a:latin typeface="Calibri"/>
                  <a:cs typeface="Calibri"/>
                </a:rPr>
                <a:t>addStudent</a:t>
              </a:r>
              <a:r>
                <a:rPr lang="en-US" sz="1800" u="none" dirty="0">
                  <a:latin typeface="Calibri"/>
                  <a:cs typeface="Calibri"/>
                </a:rPr>
                <a:t> </a:t>
              </a:r>
            </a:p>
            <a:p>
              <a:pPr>
                <a:defRPr/>
              </a:pPr>
              <a:r>
                <a:rPr lang="en-US" sz="1800" u="none" dirty="0" err="1">
                  <a:latin typeface="Calibri"/>
                  <a:cs typeface="Calibri"/>
                </a:rPr>
                <a:t>deleteStudent</a:t>
              </a:r>
              <a:endParaRPr lang="en-US" sz="1800" u="none" dirty="0">
                <a:latin typeface="Calibri"/>
                <a:cs typeface="Calibri"/>
              </a:endParaRPr>
            </a:p>
            <a:p>
              <a:pPr>
                <a:defRPr/>
              </a:pPr>
              <a:r>
                <a:rPr lang="en-US" sz="1800" u="none" dirty="0" err="1">
                  <a:latin typeface="Calibri"/>
                  <a:cs typeface="Calibri"/>
                </a:rPr>
                <a:t>getStartTime</a:t>
              </a:r>
              <a:endParaRPr lang="en-US" sz="1800" u="none" dirty="0">
                <a:latin typeface="Calibri"/>
                <a:cs typeface="Calibri"/>
              </a:endParaRPr>
            </a:p>
            <a:p>
              <a:pPr>
                <a:defRPr/>
              </a:pPr>
              <a:r>
                <a:rPr lang="en-US" sz="1800" u="none" dirty="0" err="1">
                  <a:latin typeface="Calibri"/>
                  <a:cs typeface="Calibri"/>
                </a:rPr>
                <a:t>getEndTime</a:t>
              </a:r>
              <a:endParaRPr lang="en-US" sz="1800" u="none" dirty="0">
                <a:latin typeface="Calibri"/>
                <a:cs typeface="Calibri"/>
              </a:endParaRPr>
            </a:p>
            <a:p>
              <a:pPr>
                <a:defRPr/>
              </a:pPr>
              <a:endParaRPr lang="en-US" sz="1800" u="none" dirty="0">
                <a:latin typeface="Calibri"/>
                <a:cs typeface="Calibri"/>
              </a:endParaRPr>
            </a:p>
          </p:txBody>
        </p:sp>
      </p:grp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447800" y="3112030"/>
            <a:ext cx="2362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 b="1" u="none" dirty="0">
                <a:solidFill>
                  <a:schemeClr val="accent2"/>
                </a:solidFill>
                <a:latin typeface="Calibri"/>
                <a:cs typeface="Calibri"/>
              </a:rPr>
              <a:t>Class</a:t>
            </a:r>
            <a:endParaRPr lang="en-US" sz="1800" b="1" u="none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3048000" y="3352800"/>
            <a:ext cx="9144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914400" y="3962400"/>
            <a:ext cx="2362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 b="1" u="none" dirty="0">
                <a:solidFill>
                  <a:schemeClr val="accent2"/>
                </a:solidFill>
                <a:latin typeface="Calibri"/>
                <a:cs typeface="Calibri"/>
              </a:rPr>
              <a:t>Operation</a:t>
            </a:r>
            <a:endParaRPr lang="en-US" sz="1800" b="1" u="none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2819400" y="4224865"/>
            <a:ext cx="13716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04781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of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0"/>
              </a:rPr>
              <a:t>Each object has a </a:t>
            </a:r>
            <a:r>
              <a:rPr lang="en-US" altLang="zh-CN" dirty="0">
                <a:solidFill>
                  <a:srgbClr val="0070C0"/>
                </a:solidFill>
                <a:ea typeface="宋体" charset="0"/>
              </a:rPr>
              <a:t>unique identity</a:t>
            </a:r>
            <a:r>
              <a:rPr lang="en-US" altLang="zh-CN" dirty="0">
                <a:ea typeface="宋体" charset="0"/>
              </a:rPr>
              <a:t>, even if the state is identical to that of another object.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352800"/>
            <a:ext cx="1426286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048000"/>
            <a:ext cx="1132209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95400" y="5105400"/>
            <a:ext cx="269875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 Narrow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 Narrow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 Narrow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 Narrow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 Narrow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Narrow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Narrow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Narrow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Narrow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solidFill>
                  <a:schemeClr val="tx1"/>
                </a:solidFill>
              </a:rPr>
              <a:t>Professor “J Clark” teaches Biology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334000" y="5181600"/>
            <a:ext cx="269875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 Narrow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 Narrow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 Narrow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 Narrow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 Narrow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Narrow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Narrow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Narrow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Narrow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solidFill>
                  <a:schemeClr val="tx1"/>
                </a:solidFill>
              </a:rPr>
              <a:t>Professor “J Clark” teaches Biology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6604084"/>
            <a:ext cx="85344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OOAD Using the UML - Introduction to Object Orientation, v 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4.2, 1998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-1999 Rational 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Software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3172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Class: Automobile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89913"/>
          </a:xfrm>
        </p:spPr>
        <p:txBody>
          <a:bodyPr/>
          <a:lstStyle/>
          <a:p>
            <a:r>
              <a:rPr lang="en-US" altLang="zh-CN" sz="2000" dirty="0" smtClean="0">
                <a:ea typeface="宋体" charset="0"/>
              </a:rPr>
              <a:t>Attributes</a:t>
            </a:r>
            <a:endParaRPr lang="en-US" altLang="zh-CN" sz="2000" dirty="0">
              <a:ea typeface="宋体" charset="0"/>
            </a:endParaRPr>
          </a:p>
          <a:p>
            <a:pPr lvl="1" eaLnBrk="1" hangingPunct="1"/>
            <a:r>
              <a:rPr lang="en-US" altLang="zh-CN" sz="2000" dirty="0">
                <a:ea typeface="宋体" charset="0"/>
              </a:rPr>
              <a:t>manufacturer’s name</a:t>
            </a:r>
          </a:p>
          <a:p>
            <a:pPr lvl="1" eaLnBrk="1" hangingPunct="1"/>
            <a:r>
              <a:rPr lang="en-US" altLang="zh-CN" sz="2000" dirty="0">
                <a:ea typeface="宋体" charset="0"/>
              </a:rPr>
              <a:t>model name</a:t>
            </a:r>
          </a:p>
          <a:p>
            <a:pPr lvl="1" eaLnBrk="1" hangingPunct="1"/>
            <a:r>
              <a:rPr lang="en-US" altLang="zh-CN" sz="2000" dirty="0">
                <a:ea typeface="宋体" charset="0"/>
              </a:rPr>
              <a:t>year made</a:t>
            </a:r>
          </a:p>
          <a:p>
            <a:pPr lvl="1" eaLnBrk="1" hangingPunct="1"/>
            <a:r>
              <a:rPr lang="en-US" altLang="zh-CN" sz="2000" dirty="0">
                <a:ea typeface="宋体" charset="0"/>
              </a:rPr>
              <a:t>color</a:t>
            </a:r>
          </a:p>
          <a:p>
            <a:pPr lvl="1" eaLnBrk="1" hangingPunct="1"/>
            <a:r>
              <a:rPr lang="en-US" altLang="zh-CN" sz="2000" dirty="0">
                <a:ea typeface="宋体" charset="0"/>
              </a:rPr>
              <a:t>number of doors</a:t>
            </a:r>
          </a:p>
          <a:p>
            <a:pPr lvl="1" eaLnBrk="1" hangingPunct="1"/>
            <a:r>
              <a:rPr lang="en-US" altLang="zh-CN" sz="2000" dirty="0">
                <a:ea typeface="宋体" charset="0"/>
              </a:rPr>
              <a:t>size of </a:t>
            </a:r>
            <a:r>
              <a:rPr lang="en-US" altLang="zh-CN" sz="2000" dirty="0" smtClean="0">
                <a:ea typeface="宋体" charset="0"/>
              </a:rPr>
              <a:t>engine</a:t>
            </a:r>
            <a:br>
              <a:rPr lang="en-US" altLang="zh-CN" sz="2000" dirty="0" smtClean="0">
                <a:ea typeface="宋体" charset="0"/>
              </a:rPr>
            </a:br>
            <a:endParaRPr lang="en-US" altLang="zh-CN" sz="2000" dirty="0">
              <a:ea typeface="宋体" charset="0"/>
            </a:endParaRPr>
          </a:p>
          <a:p>
            <a:r>
              <a:rPr lang="en-US" altLang="zh-CN" sz="2000" dirty="0" smtClean="0">
                <a:ea typeface="宋体" charset="0"/>
              </a:rPr>
              <a:t>Methods</a:t>
            </a:r>
            <a:endParaRPr lang="en-US" altLang="zh-CN" sz="2000" dirty="0">
              <a:ea typeface="宋体" charset="0"/>
            </a:endParaRPr>
          </a:p>
          <a:p>
            <a:pPr lvl="1" eaLnBrk="1" hangingPunct="1"/>
            <a:r>
              <a:rPr lang="en-US" altLang="zh-CN" sz="2000" dirty="0">
                <a:ea typeface="宋体" charset="0"/>
              </a:rPr>
              <a:t>Define </a:t>
            </a:r>
            <a:r>
              <a:rPr lang="en-US" altLang="zh-CN" sz="2000" dirty="0" smtClean="0">
                <a:ea typeface="宋体" charset="0"/>
              </a:rPr>
              <a:t>attributes (</a:t>
            </a:r>
            <a:r>
              <a:rPr lang="en-US" altLang="zh-CN" sz="2000" dirty="0">
                <a:ea typeface="宋体" charset="0"/>
              </a:rPr>
              <a:t>specify manufacturer’s name, model, year, etc.)</a:t>
            </a:r>
          </a:p>
          <a:p>
            <a:pPr lvl="1" eaLnBrk="1" hangingPunct="1"/>
            <a:r>
              <a:rPr lang="en-US" altLang="zh-CN" sz="2000" dirty="0">
                <a:ea typeface="宋体" charset="0"/>
              </a:rPr>
              <a:t>Change a data item (color, engine, etc.)</a:t>
            </a:r>
          </a:p>
          <a:p>
            <a:pPr lvl="1" eaLnBrk="1" hangingPunct="1"/>
            <a:r>
              <a:rPr lang="en-US" altLang="zh-CN" sz="2000" dirty="0">
                <a:ea typeface="宋体" charset="0"/>
              </a:rPr>
              <a:t>Display data items</a:t>
            </a:r>
          </a:p>
          <a:p>
            <a:pPr lvl="1" eaLnBrk="1" hangingPunct="1"/>
            <a:r>
              <a:rPr lang="en-US" altLang="zh-CN" sz="2000" dirty="0">
                <a:ea typeface="宋体" charset="0"/>
              </a:rPr>
              <a:t>Calculate cost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23869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3600" b="1"/>
              <a:t>The Java Platform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305800" cy="543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35184" lvl="0" indent="-235184">
              <a:defRPr sz="1800"/>
            </a:pPr>
            <a:r>
              <a:rPr sz="2000" dirty="0"/>
              <a:t>A </a:t>
            </a:r>
            <a:r>
              <a:rPr sz="2000" i="1" dirty="0"/>
              <a:t>platform</a:t>
            </a:r>
            <a:r>
              <a:rPr sz="2000" dirty="0"/>
              <a:t> is the hardware or software environment in which a program runs.</a:t>
            </a:r>
          </a:p>
          <a:p>
            <a:pPr marL="235184" lvl="0" indent="-235184">
              <a:defRPr sz="1800"/>
            </a:pPr>
            <a:r>
              <a:rPr sz="2000" dirty="0"/>
              <a:t>The Java platform has two components:</a:t>
            </a:r>
          </a:p>
          <a:p>
            <a:pPr marL="490855" lvl="1" indent="-211454">
              <a:spcBef>
                <a:spcPts val="500"/>
              </a:spcBef>
              <a:buFont typeface="Wingdings"/>
              <a:defRPr sz="1800"/>
            </a:pPr>
            <a:r>
              <a:rPr dirty="0"/>
              <a:t>The </a:t>
            </a:r>
            <a:r>
              <a:rPr i="1" dirty="0"/>
              <a:t>Java Virtual Machine: </a:t>
            </a:r>
            <a:r>
              <a:rPr dirty="0"/>
              <a:t>It's the base for the Java platform and is ported onto various hardware-based platforms</a:t>
            </a:r>
            <a:endParaRPr sz="2000" dirty="0"/>
          </a:p>
          <a:p>
            <a:pPr marL="490855" lvl="1" indent="-211454">
              <a:spcBef>
                <a:spcPts val="500"/>
              </a:spcBef>
              <a:buFont typeface="Wingdings"/>
              <a:defRPr sz="1800"/>
            </a:pPr>
            <a:r>
              <a:rPr dirty="0"/>
              <a:t>The </a:t>
            </a:r>
            <a:r>
              <a:rPr i="1" dirty="0"/>
              <a:t>Java Application Programming Interface</a:t>
            </a:r>
            <a:r>
              <a:rPr dirty="0"/>
              <a:t> (API): It is a large collection of ready-made software components that provide many useful capabilities.</a:t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endParaRPr dirty="0"/>
          </a:p>
          <a:p>
            <a:pPr marL="235184" lvl="0" indent="-235184">
              <a:defRPr sz="1800"/>
            </a:pPr>
            <a:r>
              <a:rPr sz="2000" dirty="0"/>
              <a:t>As a platform-independent environment, the Java platform can be a bit slower than native code.</a:t>
            </a:r>
          </a:p>
          <a:p>
            <a:pPr marL="446474" lvl="1" indent="-167074">
              <a:spcBef>
                <a:spcPts val="500"/>
              </a:spcBef>
              <a:buFont typeface="Wingdings"/>
              <a:defRPr sz="1800"/>
            </a:pPr>
            <a:r>
              <a:rPr sz="1600" dirty="0"/>
              <a:t>However, advances in compiler and virtual machine technologies are bringing performance close to that of native code without threatening portability.</a:t>
            </a:r>
          </a:p>
        </p:txBody>
      </p:sp>
      <p:pic>
        <p:nvPicPr>
          <p:cNvPr id="134" name="image14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352800" y="3340127"/>
            <a:ext cx="2921000" cy="1394615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2057400" y="6596390"/>
            <a:ext cx="4572000" cy="23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 b="0">
                <a:solidFill>
                  <a:srgbClr val="A6A6A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A6A6A6"/>
                </a:solidFill>
              </a:rPr>
              <a:t>http://docs.oracle.com/javase/tutorial/getStarted/intro/definition.html</a:t>
            </a: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Class: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adius</a:t>
            </a:r>
          </a:p>
          <a:p>
            <a:pPr lvl="1"/>
            <a:r>
              <a:rPr lang="en-US" dirty="0" smtClean="0"/>
              <a:t>Center Coordinates</a:t>
            </a:r>
          </a:p>
          <a:p>
            <a:pPr lvl="2"/>
            <a:r>
              <a:rPr lang="en-US" dirty="0" smtClean="0"/>
              <a:t>X and Y values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Define attributes (radius and center coordinates)</a:t>
            </a:r>
          </a:p>
          <a:p>
            <a:pPr lvl="1"/>
            <a:r>
              <a:rPr lang="en-US" dirty="0" smtClean="0"/>
              <a:t>Find area of the circle</a:t>
            </a:r>
          </a:p>
          <a:p>
            <a:pPr lvl="1"/>
            <a:r>
              <a:rPr lang="en-US" dirty="0" smtClean="0"/>
              <a:t>Find circumference of the circle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63337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Class: Baby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Weight</a:t>
            </a:r>
          </a:p>
          <a:p>
            <a:pPr lvl="1"/>
            <a:r>
              <a:rPr lang="en-US" dirty="0" smtClean="0"/>
              <a:t>Decibel</a:t>
            </a:r>
          </a:p>
          <a:p>
            <a:pPr lvl="1"/>
            <a:r>
              <a:rPr lang="en-US" dirty="0" smtClean="0"/>
              <a:t># poops so far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Get or Set specified attribute value</a:t>
            </a:r>
          </a:p>
          <a:p>
            <a:pPr lvl="1"/>
            <a:r>
              <a:rPr lang="en-US" dirty="0"/>
              <a:t>Poop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81831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435600"/>
          </a:xfrm>
        </p:spPr>
        <p:txBody>
          <a:bodyPr/>
          <a:lstStyle/>
          <a:p>
            <a:r>
              <a:rPr lang="en-US" dirty="0" smtClean="0"/>
              <a:t>So far, we covered basics of objects and object oriented paradigm.</a:t>
            </a:r>
            <a:endParaRPr lang="en-US" dirty="0"/>
          </a:p>
          <a:p>
            <a:pPr lvl="1"/>
            <a:r>
              <a:rPr lang="en-US" dirty="0" smtClean="0"/>
              <a:t>We tried to think in terms of objects.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From now on, we should be seeing objects everywhere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pPr lvl="1"/>
            <a:r>
              <a:rPr lang="en-US" dirty="0" smtClean="0"/>
              <a:t>Or, we should be realizing that we were seeing objects everywhere already.</a:t>
            </a:r>
          </a:p>
          <a:p>
            <a:pPr lvl="1"/>
            <a:r>
              <a:rPr lang="en-US" dirty="0" smtClean="0"/>
              <a:t>This is actually something you do naturally. Why not do programming that way?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We will continue next week with actually creating objects by using Java.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8332580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course material used to prepare this presentation is mostly taken/adopted from the list below: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 err="1"/>
              <a:t>Enginering</a:t>
            </a:r>
            <a:r>
              <a:rPr lang="en-US" dirty="0"/>
              <a:t> (9th </a:t>
            </a:r>
            <a:r>
              <a:rPr lang="en-US" dirty="0" err="1"/>
              <a:t>ed</a:t>
            </a:r>
            <a:r>
              <a:rPr lang="en-US" dirty="0" smtClean="0"/>
              <a:t>)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en-US" dirty="0" err="1" smtClean="0"/>
              <a:t>I.Sommerville</a:t>
            </a:r>
            <a:r>
              <a:rPr lang="en-US" dirty="0" smtClean="0"/>
              <a:t>, </a:t>
            </a:r>
            <a:r>
              <a:rPr lang="en-US" dirty="0"/>
              <a:t>Pearson, 2011</a:t>
            </a:r>
            <a:r>
              <a:rPr lang="en-US" dirty="0" smtClean="0"/>
              <a:t>.</a:t>
            </a:r>
            <a:endParaRPr lang="tr-TR" dirty="0" smtClean="0"/>
          </a:p>
          <a:p>
            <a:pPr lvl="1"/>
            <a:r>
              <a:rPr lang="en-US" dirty="0" smtClean="0"/>
              <a:t>Object Oriented Analysis and Design with Applications, </a:t>
            </a:r>
            <a:r>
              <a:rPr lang="en-US" dirty="0"/>
              <a:t>Grady </a:t>
            </a:r>
            <a:r>
              <a:rPr lang="en-US" dirty="0" err="1"/>
              <a:t>Booch</a:t>
            </a:r>
            <a:r>
              <a:rPr lang="en-US" dirty="0"/>
              <a:t>, Robert A. </a:t>
            </a:r>
            <a:r>
              <a:rPr lang="en-US" dirty="0" err="1"/>
              <a:t>Maksimchuk</a:t>
            </a:r>
            <a:r>
              <a:rPr lang="en-US" dirty="0"/>
              <a:t>, Michael W. Engle, Bobbi J. Young, Jim </a:t>
            </a:r>
            <a:r>
              <a:rPr lang="en-US" dirty="0" err="1"/>
              <a:t>Conallen</a:t>
            </a:r>
            <a:r>
              <a:rPr lang="en-US" dirty="0"/>
              <a:t> and Kelli A. Houston, Addison </a:t>
            </a:r>
            <a:r>
              <a:rPr lang="en-US" dirty="0" smtClean="0"/>
              <a:t>Wesley, 2007.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OOAD Using the UML - Introduction to Object Orientation, v 4.2, 1998-1999 Rational </a:t>
            </a:r>
            <a:r>
              <a:rPr lang="en-US" dirty="0" smtClean="0">
                <a:solidFill>
                  <a:srgbClr val="000000"/>
                </a:solidFill>
              </a:rPr>
              <a:t>Software</a:t>
            </a:r>
          </a:p>
          <a:p>
            <a:pPr lvl="1"/>
            <a:r>
              <a:rPr lang="en-US" dirty="0" smtClean="0"/>
              <a:t>Java </a:t>
            </a:r>
            <a:r>
              <a:rPr lang="en-US" dirty="0"/>
              <a:t>- An Introduction to Problem Solving and Programming, Walter </a:t>
            </a:r>
            <a:r>
              <a:rPr lang="en-US" dirty="0" err="1"/>
              <a:t>Savitch</a:t>
            </a:r>
            <a:r>
              <a:rPr lang="en-US" dirty="0"/>
              <a:t>, Pearson, </a:t>
            </a:r>
            <a:r>
              <a:rPr lang="en-US" dirty="0" smtClean="0"/>
              <a:t>2012.</a:t>
            </a:r>
            <a:endParaRPr lang="en-US" dirty="0"/>
          </a:p>
          <a:p>
            <a:pPr lvl="1"/>
            <a:r>
              <a:rPr lang="en-US" dirty="0" smtClean="0"/>
              <a:t>Ku-Yaw Chang, Da-</a:t>
            </a:r>
            <a:r>
              <a:rPr lang="en-US" dirty="0" err="1" smtClean="0"/>
              <a:t>Yeh</a:t>
            </a:r>
            <a:r>
              <a:rPr lang="en-US" dirty="0" smtClean="0"/>
              <a:t> University.</a:t>
            </a:r>
          </a:p>
        </p:txBody>
      </p:sp>
    </p:spTree>
    <p:extLst>
      <p:ext uri="{BB962C8B-B14F-4D97-AF65-F5344CB8AC3E}">
        <p14:creationId xmlns:p14="http://schemas.microsoft.com/office/powerpoint/2010/main" xmlns="" val="33785971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 defTabSz="877822">
              <a:defRPr sz="1800" b="0"/>
            </a:pPr>
            <a:r>
              <a:rPr sz="3400" b="1"/>
              <a:t>Your First Java Program</a:t>
            </a:r>
            <a:endParaRPr sz="3400"/>
          </a:p>
          <a:p>
            <a:pPr lvl="0" defTabSz="877822">
              <a:defRPr sz="1800" b="0"/>
            </a:pPr>
            <a:r>
              <a:rPr sz="3400" b="1" i="1">
                <a:solidFill>
                  <a:srgbClr val="FF2600"/>
                </a:solidFill>
              </a:rPr>
              <a:t>HelloWorld.java</a:t>
            </a:r>
          </a:p>
        </p:txBody>
      </p:sp>
      <p:sp>
        <p:nvSpPr>
          <p:cNvPr id="138" name="Shape 138"/>
          <p:cNvSpPr/>
          <p:nvPr/>
        </p:nvSpPr>
        <p:spPr>
          <a:xfrm>
            <a:off x="838200" y="1854873"/>
            <a:ext cx="7315200" cy="2054226"/>
          </a:xfrm>
          <a:prstGeom prst="rect">
            <a:avLst/>
          </a:prstGeom>
          <a:ln>
            <a:solidFil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 b="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HelloWorld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endParaRPr sz="200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public static void 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(String[] args) {</a:t>
            </a:r>
            <a:endParaRPr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System.</a:t>
            </a:r>
            <a:r>
              <a:rPr sz="2000" i="1">
                <a:latin typeface="Courier New"/>
                <a:ea typeface="Courier New"/>
                <a:cs typeface="Courier New"/>
                <a:sym typeface="Courier New"/>
              </a:rPr>
              <a:t>out.println("Hello world!");</a:t>
            </a:r>
            <a:endParaRPr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endParaRPr sz="2000"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39" name="Shape 139"/>
          <p:cNvSpPr/>
          <p:nvPr/>
        </p:nvSpPr>
        <p:spPr>
          <a:xfrm>
            <a:off x="838200" y="4639269"/>
            <a:ext cx="7315200" cy="905818"/>
          </a:xfrm>
          <a:prstGeom prst="rect">
            <a:avLst/>
          </a:prstGeom>
          <a:solidFill>
            <a:srgbClr val="D9D9D9"/>
          </a:solidFill>
          <a:ln>
            <a:solidFil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 b="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$ javac HelloWorld.java	</a:t>
            </a:r>
            <a:r>
              <a:rPr sz="200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 </a:t>
            </a:r>
            <a:r>
              <a:rPr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Compile </a:t>
            </a:r>
            <a:endParaRPr sz="2000">
              <a:solidFill>
                <a:srgbClr val="FF0000"/>
              </a:solidFill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$ java HelloWorld      	</a:t>
            </a:r>
            <a:r>
              <a:rPr sz="2000">
                <a:solidFill>
                  <a:srgbClr val="008000"/>
                </a:solidFill>
                <a:latin typeface="Wingdings"/>
                <a:ea typeface="Wingdings"/>
                <a:cs typeface="Wingdings"/>
                <a:sym typeface="Wingdings"/>
              </a:rPr>
              <a:t> </a:t>
            </a:r>
            <a:r>
              <a:rPr sz="20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endParaRPr sz="2000">
              <a:solidFill>
                <a:srgbClr val="008000"/>
              </a:solidFill>
              <a:latin typeface="Calibri Bold"/>
              <a:ea typeface="Calibri Bold"/>
              <a:cs typeface="Calibri Bold"/>
              <a:sym typeface="Calibri Bold"/>
            </a:endParaRPr>
          </a:p>
          <a:p>
            <a:pPr lvl="0" algn="l">
              <a:defRPr sz="1800" b="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Hello world!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9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3600" b="1"/>
              <a:t>Basic Programming Elements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305800" cy="543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38666" lvl="0" indent="-338666">
              <a:defRPr sz="1800"/>
            </a:pPr>
            <a:r>
              <a:rPr sz="2400"/>
              <a:t>Variables, Types and Expressions</a:t>
            </a:r>
          </a:p>
          <a:p>
            <a:pPr marL="338666" lvl="0" indent="-338666">
              <a:defRPr sz="1800"/>
            </a:pPr>
            <a:r>
              <a:rPr sz="2400"/>
              <a:t>Flow of Control</a:t>
            </a:r>
          </a:p>
          <a:p>
            <a:pPr marL="540455" lvl="1" indent="-261055">
              <a:spcBef>
                <a:spcPts val="500"/>
              </a:spcBef>
              <a:buFont typeface="Wingdings"/>
              <a:defRPr sz="1800"/>
            </a:pPr>
            <a:r>
              <a:rPr sz="2000"/>
              <a:t>Branching</a:t>
            </a:r>
          </a:p>
          <a:p>
            <a:pPr marL="540455" lvl="1" indent="-261055">
              <a:spcBef>
                <a:spcPts val="500"/>
              </a:spcBef>
              <a:buFont typeface="Wingdings"/>
              <a:defRPr sz="1800"/>
            </a:pPr>
            <a:r>
              <a:rPr sz="2000"/>
              <a:t>Loops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333399"/>
      </a:accent2>
      <a:accent3>
        <a:srgbClr val="8F8F8F"/>
      </a:accent3>
      <a:accent4>
        <a:srgbClr val="707070"/>
      </a:accent4>
      <a:accent5>
        <a:srgbClr val="CAAAAA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990000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990000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333399"/>
      </a:accent2>
      <a:accent3>
        <a:srgbClr val="8F8F8F"/>
      </a:accent3>
      <a:accent4>
        <a:srgbClr val="707070"/>
      </a:accent4>
      <a:accent5>
        <a:srgbClr val="CAAAAA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990000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990000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2710</Words>
  <Application>Microsoft Office PowerPoint</Application>
  <PresentationFormat>Ekran Gösterisi (4:3)</PresentationFormat>
  <Paragraphs>737</Paragraphs>
  <Slides>73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73</vt:i4>
      </vt:variant>
    </vt:vector>
  </HeadingPairs>
  <TitlesOfParts>
    <vt:vector size="75" baseType="lpstr">
      <vt:lpstr>Default</vt:lpstr>
      <vt:lpstr>Clip</vt:lpstr>
      <vt:lpstr>Slayt 1</vt:lpstr>
      <vt:lpstr>Today</vt:lpstr>
      <vt:lpstr>What is Java?</vt:lpstr>
      <vt:lpstr>What is Java?</vt:lpstr>
      <vt:lpstr>Software Development with Java</vt:lpstr>
      <vt:lpstr>Platform Independence:  Write Once Run Anywhere</vt:lpstr>
      <vt:lpstr>The Java Platform</vt:lpstr>
      <vt:lpstr>Your First Java Program HelloWorld.java</vt:lpstr>
      <vt:lpstr>Basic Programming Elements</vt:lpstr>
      <vt:lpstr>Variables</vt:lpstr>
      <vt:lpstr>Primitive Data Types</vt:lpstr>
      <vt:lpstr>Identifiers</vt:lpstr>
      <vt:lpstr>Java Reserved Words</vt:lpstr>
      <vt:lpstr>Naming Conventions</vt:lpstr>
      <vt:lpstr>Assignment Statements</vt:lpstr>
      <vt:lpstr>Initializing Variables</vt:lpstr>
      <vt:lpstr>Constants</vt:lpstr>
      <vt:lpstr>Imprecision in Floating Point Numbers</vt:lpstr>
      <vt:lpstr>Named Constants</vt:lpstr>
      <vt:lpstr>Assignment Compatibility</vt:lpstr>
      <vt:lpstr>Type Conversion (Casting)</vt:lpstr>
      <vt:lpstr>Operators and Precedence</vt:lpstr>
      <vt:lpstr>Operators and Precedence - Example</vt:lpstr>
      <vt:lpstr>Arrays</vt:lpstr>
      <vt:lpstr>Strings</vt:lpstr>
      <vt:lpstr>Concatenating Strings</vt:lpstr>
      <vt:lpstr>String Methods</vt:lpstr>
      <vt:lpstr>Boolean Type</vt:lpstr>
      <vt:lpstr>Java Comparison Operators</vt:lpstr>
      <vt:lpstr>Java Logical Operators</vt:lpstr>
      <vt:lpstr>Flow of Control</vt:lpstr>
      <vt:lpstr>Basic if Statement</vt:lpstr>
      <vt:lpstr>if-else Statement</vt:lpstr>
      <vt:lpstr>if-else Statement</vt:lpstr>
      <vt:lpstr>Switch Statement</vt:lpstr>
      <vt:lpstr>Switch Statement</vt:lpstr>
      <vt:lpstr>The Conditional (Ternary) Operator</vt:lpstr>
      <vt:lpstr>for Loops</vt:lpstr>
      <vt:lpstr>Varying Control Variable</vt:lpstr>
      <vt:lpstr>For Loop Example</vt:lpstr>
      <vt:lpstr>While Loop</vt:lpstr>
      <vt:lpstr>While Loop Example</vt:lpstr>
      <vt:lpstr>While Loop Example</vt:lpstr>
      <vt:lpstr>Do-While Loop</vt:lpstr>
      <vt:lpstr>Do-While Example</vt:lpstr>
      <vt:lpstr>Break Statement</vt:lpstr>
      <vt:lpstr>Continue Statement</vt:lpstr>
      <vt:lpstr>Breaking a Loop</vt:lpstr>
      <vt:lpstr>Object-Oriented Paradigm</vt:lpstr>
      <vt:lpstr>What is an Object?</vt:lpstr>
      <vt:lpstr>Basic Principles of Object Orientation</vt:lpstr>
      <vt:lpstr>What is Abstraction?</vt:lpstr>
      <vt:lpstr>What is Abstraction?</vt:lpstr>
      <vt:lpstr>What is Abstraction?</vt:lpstr>
      <vt:lpstr>What is Encapsulation?</vt:lpstr>
      <vt:lpstr>What is Encapsulation?</vt:lpstr>
      <vt:lpstr>What is Modularity?</vt:lpstr>
      <vt:lpstr>What is Hierarchy?</vt:lpstr>
      <vt:lpstr>What is Really an Object?</vt:lpstr>
      <vt:lpstr>What is a Class?</vt:lpstr>
      <vt:lpstr>Example Class</vt:lpstr>
      <vt:lpstr>Representing Classes</vt:lpstr>
      <vt:lpstr>Class Compartments</vt:lpstr>
      <vt:lpstr>How Many Classes do you See?</vt:lpstr>
      <vt:lpstr>Relationship between Classes and Objects</vt:lpstr>
      <vt:lpstr>State of an Object (property or attribute)</vt:lpstr>
      <vt:lpstr>Behavior of an Object (operation or method)</vt:lpstr>
      <vt:lpstr>Identity of an Object</vt:lpstr>
      <vt:lpstr>Sample Class: Automobile</vt:lpstr>
      <vt:lpstr>Sample Class: Circle</vt:lpstr>
      <vt:lpstr>Sample Class: Baby</vt:lpstr>
      <vt:lpstr>Summary</vt:lpstr>
      <vt:lpstr>Acknowledgments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Gonenc</dc:creator>
  <cp:lastModifiedBy>İbrahim Burak Tanrıkulu</cp:lastModifiedBy>
  <cp:revision>57</cp:revision>
  <dcterms:modified xsi:type="dcterms:W3CDTF">2020-04-25T12:39:16Z</dcterms:modified>
</cp:coreProperties>
</file>