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02" r:id="rId2"/>
    <p:sldId id="350" r:id="rId3"/>
    <p:sldId id="458" r:id="rId4"/>
    <p:sldId id="460" r:id="rId5"/>
    <p:sldId id="459" r:id="rId6"/>
    <p:sldId id="461" r:id="rId7"/>
    <p:sldId id="462" r:id="rId8"/>
    <p:sldId id="463" r:id="rId9"/>
    <p:sldId id="475" r:id="rId10"/>
    <p:sldId id="476" r:id="rId11"/>
    <p:sldId id="477" r:id="rId12"/>
    <p:sldId id="478" r:id="rId13"/>
    <p:sldId id="479" r:id="rId14"/>
    <p:sldId id="480" r:id="rId15"/>
    <p:sldId id="464" r:id="rId16"/>
    <p:sldId id="466" r:id="rId17"/>
    <p:sldId id="467" r:id="rId18"/>
    <p:sldId id="474" r:id="rId19"/>
    <p:sldId id="481" r:id="rId20"/>
    <p:sldId id="473" r:id="rId21"/>
    <p:sldId id="482" r:id="rId22"/>
    <p:sldId id="484" r:id="rId23"/>
    <p:sldId id="483" r:id="rId24"/>
    <p:sldId id="494" r:id="rId25"/>
    <p:sldId id="538" r:id="rId26"/>
    <p:sldId id="457" r:id="rId27"/>
    <p:sldId id="470" r:id="rId28"/>
    <p:sldId id="485" r:id="rId29"/>
    <p:sldId id="486" r:id="rId30"/>
    <p:sldId id="471" r:id="rId31"/>
    <p:sldId id="487" r:id="rId32"/>
    <p:sldId id="493" r:id="rId33"/>
    <p:sldId id="488" r:id="rId34"/>
    <p:sldId id="472" r:id="rId35"/>
    <p:sldId id="489" r:id="rId36"/>
    <p:sldId id="490" r:id="rId37"/>
    <p:sldId id="491" r:id="rId38"/>
    <p:sldId id="492" r:id="rId39"/>
    <p:sldId id="495" r:id="rId40"/>
    <p:sldId id="496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3" r:id="rId54"/>
    <p:sldId id="514" r:id="rId55"/>
    <p:sldId id="515" r:id="rId56"/>
    <p:sldId id="516" r:id="rId57"/>
    <p:sldId id="518" r:id="rId58"/>
    <p:sldId id="520" r:id="rId59"/>
    <p:sldId id="521" r:id="rId60"/>
    <p:sldId id="523" r:id="rId61"/>
    <p:sldId id="524" r:id="rId62"/>
    <p:sldId id="525" r:id="rId63"/>
    <p:sldId id="532" r:id="rId64"/>
    <p:sldId id="534" r:id="rId65"/>
    <p:sldId id="535" r:id="rId66"/>
    <p:sldId id="536" r:id="rId67"/>
    <p:sldId id="537" r:id="rId68"/>
    <p:sldId id="455" r:id="rId69"/>
    <p:sldId id="539" r:id="rId70"/>
  </p:sldIdLst>
  <p:sldSz cx="9144000" cy="6858000" type="screen4x3"/>
  <p:notesSz cx="9875838" cy="67262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FF"/>
    <a:srgbClr val="DA0048"/>
    <a:srgbClr val="FFFF00"/>
    <a:srgbClr val="FF0000"/>
    <a:srgbClr val="950849"/>
    <a:srgbClr val="008040"/>
    <a:srgbClr val="FF8000"/>
    <a:srgbClr val="DA0055"/>
    <a:srgbClr val="00008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6395" autoAdjust="0"/>
  </p:normalViewPr>
  <p:slideViewPr>
    <p:cSldViewPr>
      <p:cViewPr varScale="1">
        <p:scale>
          <a:sx n="54" d="100"/>
          <a:sy n="54" d="100"/>
        </p:scale>
        <p:origin x="-1157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530" cy="3374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5594023" y="0"/>
            <a:ext cx="4279530" cy="3374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71408-DEB8-43C5-821A-741EF0064EA1}" type="datetimeFigureOut">
              <a:rPr lang="tr-TR" smtClean="0"/>
              <a:pPr/>
              <a:t>25.04.2020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6388759"/>
            <a:ext cx="4279530" cy="3374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edasdasd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5594023" y="6388759"/>
            <a:ext cx="4279530" cy="3374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E2221-68B9-41F2-A0D1-CEB3D968681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82167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55963" y="504825"/>
            <a:ext cx="3363912" cy="2522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87584" y="3194963"/>
            <a:ext cx="7900670" cy="302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146556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65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306699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3116654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2348002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3205989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143263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4195187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706481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48928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76441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247771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426516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9624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369530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244299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308808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15552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9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058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/>
          <a:ea typeface="+mj-ea"/>
          <a:cs typeface="Calibri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50849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Calibri"/>
          <a:ea typeface="+mn-ea"/>
          <a:cs typeface="Calibri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50849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950849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228600"/>
            <a:ext cx="8305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BBM 102 – Introduction to</a:t>
            </a:r>
            <a:r>
              <a:rPr kumimoji="0" lang="en-US" sz="4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II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en-US" sz="3200" i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Spring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201</a:t>
            </a:r>
            <a:r>
              <a:rPr lang="tr-TR" sz="3200" i="1" kern="0" noProof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8</a:t>
            </a:r>
            <a:endParaRPr kumimoji="0" lang="en-US" sz="3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57200" y="28956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Classes </a:t>
            </a:r>
            <a:r>
              <a:rPr lang="en-US" sz="3200" b="1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&amp;</a:t>
            </a:r>
            <a:r>
              <a:rPr kumimoji="0" lang="en-US" sz="32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Objects, Encapsulation in Java</a:t>
            </a:r>
            <a:endParaRPr kumimoji="0" lang="en-US" sz="3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195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Creating Objects of a Class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Objects are created by using the </a:t>
            </a:r>
            <a:r>
              <a:rPr lang="en-US" b="1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en-US" noProof="0" dirty="0" smtClean="0"/>
              <a:t> keyword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0600" y="1905476"/>
            <a:ext cx="4876800" cy="1323439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>
                <a:latin typeface="Courier New"/>
                <a:cs typeface="Courier New"/>
              </a:rPr>
              <a:t>Circle </a:t>
            </a:r>
            <a:r>
              <a:rPr lang="en-US" sz="2000" b="1" dirty="0" err="1" smtClean="0">
                <a:latin typeface="Courier New"/>
                <a:cs typeface="Courier New"/>
              </a:rPr>
              <a:t>circleA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2000" b="1" dirty="0" err="1" smtClean="0">
                <a:latin typeface="Courier New"/>
                <a:cs typeface="Courier New"/>
              </a:rPr>
              <a:t>circleA</a:t>
            </a:r>
            <a:r>
              <a:rPr lang="en-US" sz="2000" b="1" dirty="0" smtClean="0">
                <a:latin typeface="Courier New"/>
                <a:cs typeface="Courier New"/>
              </a:rPr>
              <a:t> = new Circle();</a:t>
            </a:r>
          </a:p>
          <a:p>
            <a:pPr algn="l"/>
            <a:endParaRPr lang="en-US" sz="2000" b="1" dirty="0"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latin typeface="Courier New"/>
                <a:cs typeface="Courier New"/>
              </a:rPr>
              <a:t>Circle </a:t>
            </a:r>
            <a:r>
              <a:rPr lang="en-US" sz="2000" b="1" dirty="0" err="1" smtClean="0">
                <a:latin typeface="Courier New"/>
                <a:cs typeface="Courier New"/>
              </a:rPr>
              <a:t>circleB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new Circle()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5000" y="4003615"/>
            <a:ext cx="902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Calibri"/>
                <a:cs typeface="Calibri"/>
              </a:rPr>
              <a:t>circleA</a:t>
            </a: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16328" y="456247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2268728" y="5019675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28498" y="4025840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Calibri"/>
                <a:cs typeface="Calibri"/>
              </a:rPr>
              <a:t>circleB</a:t>
            </a: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234206" y="45847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6386606" y="5041900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2230628" y="463867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6348506" y="46609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2404173" y="5632450"/>
            <a:ext cx="900112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6555258" y="5562600"/>
            <a:ext cx="901323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0000" y="4800600"/>
            <a:ext cx="150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FF2929"/>
                </a:solidFill>
                <a:latin typeface="Calibri"/>
                <a:cs typeface="Calibri"/>
              </a:rPr>
              <a:t>Two different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FF2929"/>
                </a:solidFill>
                <a:latin typeface="Calibri"/>
                <a:cs typeface="Calibri"/>
              </a:rPr>
              <a:t>circle objects!</a:t>
            </a:r>
            <a:endParaRPr lang="en-US" sz="1800" b="1" dirty="0">
              <a:solidFill>
                <a:srgbClr val="FF292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019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Creating Objects of a Class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3886200" cy="101784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 eaLnBrk="0" hangingPunct="0">
              <a:defRPr/>
            </a:pPr>
            <a:r>
              <a:rPr lang="en-AU" sz="2000" b="1" dirty="0" err="1" smtClean="0">
                <a:latin typeface="Courier New"/>
                <a:ea typeface="ＭＳ Ｐゴシック" charset="0"/>
                <a:cs typeface="Courier New"/>
              </a:rPr>
              <a:t>circleA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= new Circle();</a:t>
            </a:r>
          </a:p>
          <a:p>
            <a:pPr algn="l" eaLnBrk="0" hangingPunct="0">
              <a:defRPr/>
            </a:pPr>
            <a:r>
              <a:rPr lang="en-AU" sz="2000" b="1" dirty="0" err="1">
                <a:latin typeface="Courier New"/>
                <a:ea typeface="ＭＳ Ｐゴシック" charset="0"/>
                <a:cs typeface="Courier New"/>
              </a:rPr>
              <a:t>c</a:t>
            </a:r>
            <a:r>
              <a:rPr lang="en-AU" sz="2000" b="1" dirty="0" err="1" smtClean="0">
                <a:latin typeface="Courier New"/>
                <a:ea typeface="ＭＳ Ｐゴシック" charset="0"/>
                <a:cs typeface="Courier New"/>
              </a:rPr>
              <a:t>ircleB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= new Circle() </a:t>
            </a:r>
            <a:r>
              <a:rPr lang="en-AU" sz="2000" b="1" dirty="0" smtClean="0">
                <a:latin typeface="Courier New"/>
                <a:cs typeface="Courier New"/>
              </a:rPr>
              <a:t>;</a:t>
            </a:r>
            <a:endParaRPr lang="en-AU" sz="2000" b="1" dirty="0">
              <a:latin typeface="Courier New"/>
              <a:cs typeface="Courier New"/>
            </a:endParaRPr>
          </a:p>
          <a:p>
            <a:pPr algn="l" eaLnBrk="0" hangingPunct="0">
              <a:defRPr/>
            </a:pPr>
            <a:r>
              <a:rPr lang="en-AU" sz="2000" b="1" dirty="0" err="1" smtClean="0">
                <a:solidFill>
                  <a:srgbClr val="FF2929"/>
                </a:solidFill>
                <a:latin typeface="Courier New"/>
                <a:cs typeface="Courier New"/>
              </a:rPr>
              <a:t>circleB</a:t>
            </a:r>
            <a:r>
              <a:rPr lang="en-AU" sz="2000" b="1" dirty="0" smtClean="0">
                <a:solidFill>
                  <a:srgbClr val="FF2929"/>
                </a:solidFill>
                <a:latin typeface="Courier New"/>
                <a:cs typeface="Courier New"/>
              </a:rPr>
              <a:t> </a:t>
            </a:r>
            <a:r>
              <a:rPr lang="en-AU" sz="2000" b="1" dirty="0">
                <a:solidFill>
                  <a:srgbClr val="FF2929"/>
                </a:solidFill>
                <a:latin typeface="Courier New"/>
                <a:cs typeface="Courier New"/>
              </a:rPr>
              <a:t>= </a:t>
            </a:r>
            <a:r>
              <a:rPr lang="en-AU" sz="2000" b="1" dirty="0" err="1" smtClean="0">
                <a:solidFill>
                  <a:srgbClr val="FF2929"/>
                </a:solidFill>
                <a:latin typeface="Courier New"/>
                <a:cs typeface="Courier New"/>
              </a:rPr>
              <a:t>circleA</a:t>
            </a:r>
            <a:r>
              <a:rPr lang="en-AU" sz="2000" b="1" dirty="0" smtClean="0">
                <a:solidFill>
                  <a:srgbClr val="FF2929"/>
                </a:solidFill>
                <a:latin typeface="Courier New"/>
                <a:cs typeface="Courier New"/>
              </a:rPr>
              <a:t>;</a:t>
            </a:r>
            <a:endParaRPr lang="en-AU" sz="2000" b="1" dirty="0">
              <a:solidFill>
                <a:srgbClr val="FF2929"/>
              </a:solidFill>
              <a:latin typeface="Courier New"/>
              <a:cs typeface="Courier New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31788" y="3635375"/>
            <a:ext cx="1344613" cy="1774825"/>
            <a:chOff x="209" y="2530"/>
            <a:chExt cx="847" cy="1118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09" y="2530"/>
              <a:ext cx="6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err="1" smtClean="0">
                  <a:latin typeface="Calibri"/>
                  <a:cs typeface="Calibri"/>
                </a:rPr>
                <a:t>circleA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2673350" y="4230688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2792413" y="4618038"/>
            <a:ext cx="176212" cy="581025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968625" y="4670425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auto">
          <a:xfrm>
            <a:off x="2740025" y="42894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2393327" y="3657600"/>
            <a:ext cx="1014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 smtClean="0">
                <a:latin typeface="Calibri"/>
                <a:cs typeface="Calibri"/>
              </a:rPr>
              <a:t>circleB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23013" y="2949575"/>
            <a:ext cx="2551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n>
                  <a:solidFill>
                    <a:srgbClr val="000000"/>
                  </a:solidFill>
                </a:ln>
                <a:latin typeface="Calibri"/>
                <a:cs typeface="Calibri"/>
              </a:rPr>
              <a:t>Before Assignment</a:t>
            </a: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5556772" y="2971800"/>
            <a:ext cx="2342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2929"/>
                </a:solidFill>
                <a:latin typeface="Calibri"/>
                <a:cs typeface="Calibri"/>
              </a:rPr>
              <a:t>After Assignment</a:t>
            </a:r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4495800" y="2819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5059363" y="3657600"/>
            <a:ext cx="1344613" cy="1774825"/>
            <a:chOff x="209" y="2530"/>
            <a:chExt cx="847" cy="1118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209" y="2530"/>
              <a:ext cx="6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err="1" smtClean="0">
                  <a:latin typeface="Calibri"/>
                  <a:cs typeface="Calibri"/>
                </a:rPr>
                <a:t>circleA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7400925" y="4252913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7696200" y="4692650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7467600" y="431165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120902" y="3679825"/>
            <a:ext cx="1014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 smtClean="0">
                <a:latin typeface="Calibri"/>
                <a:cs typeface="Calibri"/>
              </a:rPr>
              <a:t>circleB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 flipH="1">
            <a:off x="6412895" y="4648200"/>
            <a:ext cx="914400" cy="381000"/>
          </a:xfrm>
          <a:prstGeom prst="line">
            <a:avLst/>
          </a:prstGeom>
          <a:noFill/>
          <a:ln w="7620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4800600" y="6019800"/>
            <a:ext cx="389051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alibri"/>
                <a:cs typeface="Calibri"/>
              </a:rPr>
              <a:t>This object does not have a reference anymore: </a:t>
            </a:r>
            <a:r>
              <a:rPr lang="en-US" sz="2000" b="1" dirty="0" err="1" smtClean="0">
                <a:solidFill>
                  <a:srgbClr val="FF0000"/>
                </a:solidFill>
                <a:latin typeface="Calibri"/>
                <a:cs typeface="Calibri"/>
              </a:rPr>
              <a:t>inaccessable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46" name="Straight Arrow Connector 45"/>
          <p:cNvCxnSpPr>
            <a:stCxn id="44" idx="0"/>
            <a:endCxn id="40" idx="3"/>
          </p:cNvCxnSpPr>
          <p:nvPr/>
        </p:nvCxnSpPr>
        <p:spPr bwMode="auto">
          <a:xfrm flipV="1">
            <a:off x="6745859" y="5343058"/>
            <a:ext cx="1061933" cy="676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20767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28" grpId="0"/>
      <p:bldP spid="30" grpId="0" animBg="1"/>
      <p:bldP spid="38" grpId="0" animBg="1"/>
      <p:bldP spid="40" grpId="0" animBg="1"/>
      <p:bldP spid="41" grpId="0" animBg="1"/>
      <p:bldP spid="42" grpId="0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Garbage Collection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noProof="0" dirty="0" smtClean="0"/>
              <a:t>The object which does not have a reference cannot be used anymore.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noProof="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noProof="0" dirty="0" smtClean="0"/>
              <a:t>Such objects become a candidate for automatic garbage collection.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noProof="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noProof="0" dirty="0" smtClean="0"/>
              <a:t>Java collects garbage periodically and releases the memory occupied by such objects to be used in the future.</a:t>
            </a:r>
          </a:p>
          <a:p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191000"/>
            <a:ext cx="275723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9521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Objects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Object’s data is accessed by using the dot notation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Object’s methods are invoked by </a:t>
            </a:r>
            <a:r>
              <a:rPr lang="tr-TR" noProof="0" dirty="0" smtClean="0"/>
              <a:t>same (dot) notation.</a:t>
            </a:r>
            <a:endParaRPr lang="en-US" noProof="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62000" y="1981200"/>
            <a:ext cx="487680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Circle </a:t>
            </a:r>
            <a:r>
              <a:rPr lang="en-AU" sz="2000" b="1" dirty="0" err="1" smtClean="0">
                <a:latin typeface="Courier New"/>
                <a:ea typeface="ＭＳ Ｐゴシック" charset="0"/>
                <a:cs typeface="Courier New"/>
              </a:rPr>
              <a:t>circleA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= new Circle();</a:t>
            </a:r>
          </a:p>
          <a:p>
            <a:pPr algn="l" eaLnBrk="0" hangingPunct="0">
              <a:defRPr/>
            </a:pPr>
            <a:endParaRPr lang="en-AU" sz="2000" b="1" dirty="0">
              <a:latin typeface="Courier New"/>
              <a:ea typeface="ＭＳ Ｐゴシック" charset="0"/>
              <a:cs typeface="Courier New"/>
            </a:endParaRPr>
          </a:p>
          <a:p>
            <a:pPr algn="l" eaLnBrk="0" hangingPunct="0">
              <a:defRPr/>
            </a:pPr>
            <a:r>
              <a:rPr lang="en-AU" sz="2000" b="1" dirty="0" err="1">
                <a:latin typeface="Courier New"/>
                <a:ea typeface="ＭＳ Ｐゴシック" charset="0"/>
                <a:cs typeface="Courier New"/>
              </a:rPr>
              <a:t>circleA</a:t>
            </a:r>
            <a:r>
              <a:rPr lang="en-AU" sz="2000" b="1" dirty="0" err="1" smtClean="0">
                <a:latin typeface="Courier New"/>
                <a:ea typeface="ＭＳ Ｐゴシック" charset="0"/>
                <a:cs typeface="Courier New"/>
              </a:rPr>
              <a:t>.x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= 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25.0;</a:t>
            </a:r>
          </a:p>
          <a:p>
            <a:pPr algn="l" eaLnBrk="0" hangingPunct="0">
              <a:defRPr/>
            </a:pPr>
            <a:r>
              <a:rPr lang="en-AU" sz="2000" b="1" dirty="0" err="1">
                <a:latin typeface="Courier New"/>
                <a:ea typeface="ＭＳ Ｐゴシック" charset="0"/>
                <a:cs typeface="Courier New"/>
              </a:rPr>
              <a:t>circleA</a:t>
            </a:r>
            <a:r>
              <a:rPr lang="en-AU" sz="2000" b="1" dirty="0" err="1" smtClean="0">
                <a:latin typeface="Courier New"/>
                <a:ea typeface="ＭＳ Ｐゴシック" charset="0"/>
                <a:cs typeface="Courier New"/>
              </a:rPr>
              <a:t>.y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= 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25.0;</a:t>
            </a:r>
            <a:endParaRPr lang="en-AU" sz="2000" b="1" dirty="0">
              <a:latin typeface="Courier New"/>
              <a:ea typeface="ＭＳ Ｐゴシック" charset="0"/>
              <a:cs typeface="Courier New"/>
            </a:endParaRPr>
          </a:p>
          <a:p>
            <a:pPr algn="l" eaLnBrk="0" hangingPunct="0">
              <a:defRPr/>
            </a:pPr>
            <a:r>
              <a:rPr lang="en-AU" sz="2000" b="1" dirty="0" err="1">
                <a:latin typeface="Courier New"/>
                <a:ea typeface="ＭＳ Ｐゴシック" charset="0"/>
                <a:cs typeface="Courier New"/>
              </a:rPr>
              <a:t>circleA</a:t>
            </a:r>
            <a:r>
              <a:rPr lang="en-AU" sz="2000" b="1" dirty="0" err="1" smtClean="0">
                <a:latin typeface="Courier New"/>
                <a:ea typeface="ＭＳ Ｐゴシック" charset="0"/>
                <a:cs typeface="Courier New"/>
              </a:rPr>
              <a:t>.r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= 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3.0;</a:t>
            </a:r>
            <a:endParaRPr lang="en-AU" sz="2000" b="1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4857690"/>
            <a:ext cx="4876800" cy="40011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AU" sz="2000" b="1" dirty="0">
                <a:latin typeface="Courier New"/>
                <a:ea typeface="ＭＳ Ｐゴシック" charset="0"/>
                <a:cs typeface="Courier New"/>
              </a:rPr>
              <a:t>d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ouble area = </a:t>
            </a:r>
            <a:r>
              <a:rPr lang="en-AU" sz="2000" b="1" dirty="0" err="1" smtClean="0">
                <a:latin typeface="Courier New"/>
                <a:ea typeface="ＭＳ Ｐゴシック" charset="0"/>
                <a:cs typeface="Courier New"/>
              </a:rPr>
              <a:t>circleA.area</a:t>
            </a:r>
            <a:r>
              <a:rPr lang="en-AU" sz="2000" b="1" dirty="0" smtClean="0">
                <a:latin typeface="Courier New"/>
                <a:ea typeface="ＭＳ Ｐゴシック" charset="0"/>
                <a:cs typeface="Courier New"/>
              </a:rPr>
              <a:t>();</a:t>
            </a:r>
            <a:endParaRPr lang="en-AU" sz="2000" b="1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51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210" y="872489"/>
            <a:ext cx="8915400" cy="5586145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/>
                <a:cs typeface="Courier New"/>
              </a:rPr>
              <a:t>public class Circle {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double x, y; </a:t>
            </a:r>
            <a:r>
              <a:rPr lang="en-US" sz="1700" b="1" dirty="0">
                <a:solidFill>
                  <a:srgbClr val="008000"/>
                </a:solidFill>
                <a:latin typeface="Courier New"/>
                <a:cs typeface="Courier New"/>
              </a:rPr>
              <a:t>// center of the circle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double r;    </a:t>
            </a:r>
            <a:r>
              <a:rPr lang="en-US" sz="1700" b="1" dirty="0">
                <a:solidFill>
                  <a:srgbClr val="008000"/>
                </a:solidFill>
                <a:latin typeface="Courier New"/>
                <a:cs typeface="Courier New"/>
              </a:rPr>
              <a:t>// radius of the circle</a:t>
            </a:r>
          </a:p>
          <a:p>
            <a:pPr algn="l"/>
            <a:endParaRPr lang="en-US" sz="1700" b="1" dirty="0">
              <a:latin typeface="Courier New"/>
              <a:cs typeface="Courier New"/>
            </a:endParaRPr>
          </a:p>
          <a:p>
            <a:pPr algn="l"/>
            <a:r>
              <a:rPr lang="en-US" sz="1700" b="1" dirty="0">
                <a:solidFill>
                  <a:srgbClr val="008000"/>
                </a:solidFill>
                <a:latin typeface="Courier New"/>
                <a:cs typeface="Courier New"/>
              </a:rPr>
              <a:t>	// Methods to return circumference and area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double circumference() { </a:t>
            </a:r>
          </a:p>
          <a:p>
            <a:pPr algn="l"/>
            <a:r>
              <a:rPr lang="is-IS" sz="1700" b="1" dirty="0">
                <a:latin typeface="Courier New"/>
                <a:cs typeface="Courier New"/>
              </a:rPr>
              <a:t>		return 2 * 3.14 * r;</a:t>
            </a:r>
          </a:p>
          <a:p>
            <a:pPr algn="l"/>
            <a:r>
              <a:rPr lang="is-IS" sz="1700" b="1" dirty="0">
                <a:latin typeface="Courier New"/>
                <a:cs typeface="Courier New"/>
              </a:rPr>
              <a:t>	}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double area() { </a:t>
            </a:r>
          </a:p>
          <a:p>
            <a:pPr algn="l"/>
            <a:r>
              <a:rPr lang="is-IS" sz="1700" b="1" dirty="0">
                <a:latin typeface="Courier New"/>
                <a:cs typeface="Courier New"/>
              </a:rPr>
              <a:t>		return 3.14 * r * r; </a:t>
            </a:r>
          </a:p>
          <a:p>
            <a:pPr algn="l"/>
            <a:r>
              <a:rPr lang="is-IS" sz="1700" b="1" dirty="0">
                <a:latin typeface="Courier New"/>
                <a:cs typeface="Courier New"/>
              </a:rPr>
              <a:t>	}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static void main(String[] </a:t>
            </a:r>
            <a:r>
              <a:rPr lang="en-US" sz="1700" b="1" dirty="0" err="1">
                <a:latin typeface="Courier New"/>
                <a:cs typeface="Courier New"/>
              </a:rPr>
              <a:t>args</a:t>
            </a:r>
            <a:r>
              <a:rPr lang="en-US" sz="1700" b="1" dirty="0">
                <a:latin typeface="Courier New"/>
                <a:cs typeface="Courier New"/>
              </a:rPr>
              <a:t>) {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	Circle </a:t>
            </a:r>
            <a:r>
              <a:rPr lang="en-US" sz="1700" b="1" dirty="0" err="1">
                <a:latin typeface="Courier New"/>
                <a:cs typeface="Courier New"/>
              </a:rPr>
              <a:t>circleA</a:t>
            </a:r>
            <a:r>
              <a:rPr lang="en-US" sz="1700" b="1" dirty="0">
                <a:latin typeface="Courier New"/>
                <a:cs typeface="Courier New"/>
              </a:rPr>
              <a:t> = new Circle();</a:t>
            </a:r>
          </a:p>
          <a:p>
            <a:pPr algn="l"/>
            <a:r>
              <a:rPr lang="fr-FR" sz="1700" b="1" dirty="0">
                <a:latin typeface="Courier New"/>
                <a:cs typeface="Courier New"/>
              </a:rPr>
              <a:t>		</a:t>
            </a:r>
            <a:r>
              <a:rPr lang="fr-FR" sz="1700" b="1" dirty="0" err="1">
                <a:latin typeface="Courier New"/>
                <a:cs typeface="Courier New"/>
              </a:rPr>
              <a:t>circleA.x</a:t>
            </a:r>
            <a:r>
              <a:rPr lang="fr-FR" sz="1700" b="1" dirty="0">
                <a:latin typeface="Courier New"/>
                <a:cs typeface="Courier New"/>
              </a:rPr>
              <a:t> = 25.0;</a:t>
            </a:r>
          </a:p>
          <a:p>
            <a:pPr algn="l"/>
            <a:r>
              <a:rPr lang="it-IT" sz="1700" b="1" dirty="0">
                <a:latin typeface="Courier New"/>
                <a:cs typeface="Courier New"/>
              </a:rPr>
              <a:t>		</a:t>
            </a:r>
            <a:r>
              <a:rPr lang="it-IT" sz="1700" b="1" dirty="0" err="1">
                <a:latin typeface="Courier New"/>
                <a:cs typeface="Courier New"/>
              </a:rPr>
              <a:t>circleA.y</a:t>
            </a:r>
            <a:r>
              <a:rPr lang="it-IT" sz="1700" b="1" dirty="0">
                <a:latin typeface="Courier New"/>
                <a:cs typeface="Courier New"/>
              </a:rPr>
              <a:t> = 25.0;</a:t>
            </a:r>
          </a:p>
          <a:p>
            <a:pPr algn="l"/>
            <a:r>
              <a:rPr lang="it-IT" sz="1700" b="1" dirty="0">
                <a:latin typeface="Courier New"/>
                <a:cs typeface="Courier New"/>
              </a:rPr>
              <a:t>		</a:t>
            </a:r>
            <a:r>
              <a:rPr lang="it-IT" sz="1700" b="1" dirty="0" err="1">
                <a:latin typeface="Courier New"/>
                <a:cs typeface="Courier New"/>
              </a:rPr>
              <a:t>circleA.r</a:t>
            </a:r>
            <a:r>
              <a:rPr lang="it-IT" sz="1700" b="1" dirty="0">
                <a:latin typeface="Courier New"/>
                <a:cs typeface="Courier New"/>
              </a:rPr>
              <a:t> = 3.0;</a:t>
            </a:r>
          </a:p>
          <a:p>
            <a:pPr algn="l"/>
            <a:endParaRPr lang="it-IT" sz="1700" b="1" dirty="0">
              <a:latin typeface="Courier New"/>
              <a:cs typeface="Courier New"/>
            </a:endParaRPr>
          </a:p>
          <a:p>
            <a:pPr algn="l"/>
            <a:r>
              <a:rPr lang="it-IT" sz="1700" b="1" dirty="0">
                <a:latin typeface="Courier New"/>
                <a:cs typeface="Courier New"/>
              </a:rPr>
              <a:t>		double area = </a:t>
            </a:r>
            <a:r>
              <a:rPr lang="it-IT" sz="1700" b="1" dirty="0" err="1">
                <a:latin typeface="Courier New"/>
                <a:cs typeface="Courier New"/>
              </a:rPr>
              <a:t>circleA.area</a:t>
            </a:r>
            <a:r>
              <a:rPr lang="it-IT" sz="1700" b="1" dirty="0">
                <a:latin typeface="Courier New"/>
                <a:cs typeface="Courier New"/>
              </a:rPr>
              <a:t>();</a:t>
            </a:r>
          </a:p>
          <a:p>
            <a:pPr algn="l"/>
            <a:r>
              <a:rPr lang="it-IT" sz="1700" b="1" dirty="0">
                <a:latin typeface="Courier New"/>
                <a:cs typeface="Courier New"/>
              </a:rPr>
              <a:t>		</a:t>
            </a:r>
            <a:r>
              <a:rPr lang="it-IT" sz="1700" b="1" dirty="0" err="1">
                <a:latin typeface="Courier New"/>
                <a:cs typeface="Courier New"/>
              </a:rPr>
              <a:t>System.</a:t>
            </a:r>
            <a:r>
              <a:rPr lang="it-IT" sz="1700" b="1" i="1" dirty="0" err="1">
                <a:latin typeface="Courier New"/>
                <a:cs typeface="Courier New"/>
              </a:rPr>
              <a:t>out.println</a:t>
            </a:r>
            <a:r>
              <a:rPr lang="it-IT" sz="1700" b="1" i="1" dirty="0">
                <a:latin typeface="Courier New"/>
                <a:cs typeface="Courier New"/>
              </a:rPr>
              <a:t>("Area of the </a:t>
            </a:r>
            <a:r>
              <a:rPr lang="it-IT" sz="1700" b="1" i="1" dirty="0" err="1">
                <a:latin typeface="Courier New"/>
                <a:cs typeface="Courier New"/>
              </a:rPr>
              <a:t>circle</a:t>
            </a:r>
            <a:r>
              <a:rPr lang="it-IT" sz="1700" b="1" i="1" dirty="0">
                <a:latin typeface="Courier New"/>
                <a:cs typeface="Courier New"/>
              </a:rPr>
              <a:t> </a:t>
            </a:r>
            <a:r>
              <a:rPr lang="it-IT" sz="1700" b="1" i="1" dirty="0" err="1">
                <a:latin typeface="Courier New"/>
                <a:cs typeface="Courier New"/>
              </a:rPr>
              <a:t>is</a:t>
            </a:r>
            <a:r>
              <a:rPr lang="it-IT" sz="1700" b="1" i="1" dirty="0">
                <a:latin typeface="Courier New"/>
                <a:cs typeface="Courier New"/>
              </a:rPr>
              <a:t> " + area);</a:t>
            </a:r>
          </a:p>
          <a:p>
            <a:pPr algn="l"/>
            <a:r>
              <a:rPr lang="it-IT" sz="1700" b="1" dirty="0">
                <a:latin typeface="Courier New"/>
                <a:cs typeface="Courier New"/>
              </a:rPr>
              <a:t>	}</a:t>
            </a:r>
          </a:p>
          <a:p>
            <a:pPr algn="l"/>
            <a:r>
              <a:rPr lang="it-IT" sz="1700" b="1" dirty="0">
                <a:latin typeface="Courier New"/>
                <a:cs typeface="Courier New"/>
              </a:rPr>
              <a:t>}</a:t>
            </a:r>
            <a:endParaRPr lang="en-US" sz="1700" b="1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tr-TR" noProof="0" dirty="0" smtClean="0"/>
              <a:t>A Complete </a:t>
            </a:r>
            <a:r>
              <a:rPr lang="en-US" noProof="0" dirty="0" smtClean="0"/>
              <a:t>Circle Class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756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 Files and Separate </a:t>
            </a:r>
            <a:r>
              <a:rPr lang="en-US" noProof="0" dirty="0" smtClean="0"/>
              <a:t>Compilation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Each </a:t>
            </a:r>
            <a:r>
              <a:rPr lang="en-US" noProof="0" dirty="0"/>
              <a:t>Java class definition </a:t>
            </a:r>
            <a:r>
              <a:rPr lang="en-US" noProof="0" dirty="0" smtClean="0"/>
              <a:t>is usually written </a:t>
            </a:r>
            <a:r>
              <a:rPr lang="en-US" noProof="0" dirty="0"/>
              <a:t>in a file by itself</a:t>
            </a:r>
          </a:p>
          <a:p>
            <a:pPr lvl="1"/>
            <a:r>
              <a:rPr lang="en-US" noProof="0" dirty="0"/>
              <a:t>File begins with </a:t>
            </a:r>
            <a:r>
              <a:rPr lang="en-US" noProof="0" dirty="0" smtClean="0"/>
              <a:t>the name </a:t>
            </a:r>
            <a:r>
              <a:rPr lang="en-US" noProof="0" dirty="0"/>
              <a:t>of the class</a:t>
            </a:r>
          </a:p>
          <a:p>
            <a:pPr lvl="1"/>
            <a:r>
              <a:rPr lang="en-US" noProof="0" dirty="0"/>
              <a:t>Ends with </a:t>
            </a:r>
            <a:r>
              <a:rPr lang="en-US" noProof="0" dirty="0">
                <a:solidFill>
                  <a:srgbClr val="0000FF"/>
                </a:solidFill>
              </a:rPr>
              <a:t>.</a:t>
            </a:r>
            <a:r>
              <a:rPr lang="en-US" noProof="0" dirty="0" smtClean="0">
                <a:solidFill>
                  <a:srgbClr val="0000FF"/>
                </a:solidFill>
              </a:rPr>
              <a:t>java</a:t>
            </a:r>
            <a:br>
              <a:rPr lang="en-US" noProof="0" dirty="0" smtClean="0">
                <a:solidFill>
                  <a:srgbClr val="0000FF"/>
                </a:solidFill>
              </a:rPr>
            </a:br>
            <a:endParaRPr lang="en-US" noProof="0" dirty="0">
              <a:solidFill>
                <a:srgbClr val="0000FF"/>
              </a:solidFill>
            </a:endParaRPr>
          </a:p>
          <a:p>
            <a:r>
              <a:rPr lang="en-US" noProof="0" dirty="0"/>
              <a:t>Class can be compiled </a:t>
            </a:r>
            <a:r>
              <a:rPr lang="en-US" noProof="0" dirty="0" smtClean="0"/>
              <a:t>separately</a:t>
            </a:r>
            <a:br>
              <a:rPr lang="en-US" noProof="0" dirty="0" smtClean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5429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19" y="34635"/>
            <a:ext cx="9102436" cy="663258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/>
                <a:cs typeface="Courier New"/>
              </a:rPr>
              <a:t>public class Dog {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String name</a:t>
            </a:r>
            <a:r>
              <a:rPr lang="en-US" sz="1700" b="1" dirty="0" smtClean="0">
                <a:latin typeface="Courier New"/>
                <a:cs typeface="Courier New"/>
              </a:rPr>
              <a:t>;	</a:t>
            </a:r>
            <a:r>
              <a:rPr lang="en-US" sz="17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Instance variables</a:t>
            </a:r>
            <a:endParaRPr lang="en-US" sz="17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String breed;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</a:t>
            </a:r>
            <a:r>
              <a:rPr lang="en-US" sz="1700" b="1" dirty="0" err="1">
                <a:latin typeface="Courier New"/>
                <a:cs typeface="Courier New"/>
              </a:rPr>
              <a:t>int</a:t>
            </a:r>
            <a:r>
              <a:rPr lang="en-US" sz="1700" b="1" dirty="0">
                <a:latin typeface="Courier New"/>
                <a:cs typeface="Courier New"/>
              </a:rPr>
              <a:t> age;</a:t>
            </a:r>
          </a:p>
          <a:p>
            <a:pPr algn="l"/>
            <a:r>
              <a:rPr lang="en-US" sz="1700" b="1" dirty="0" smtClean="0">
                <a:latin typeface="Courier New"/>
                <a:cs typeface="Courier New"/>
              </a:rPr>
              <a:t>	</a:t>
            </a:r>
          </a:p>
          <a:p>
            <a:pPr algn="l"/>
            <a:r>
              <a:rPr lang="en-US" sz="1700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endParaRPr lang="en-US" sz="17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public </a:t>
            </a:r>
            <a:r>
              <a:rPr lang="en-US" sz="1700" b="1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lang="en-US" sz="1700" b="1" dirty="0" err="1">
                <a:latin typeface="Courier New"/>
                <a:cs typeface="Courier New"/>
              </a:rPr>
              <a:t>writeOutput</a:t>
            </a:r>
            <a:r>
              <a:rPr lang="en-US" sz="1700" b="1" dirty="0">
                <a:latin typeface="Courier New"/>
                <a:cs typeface="Courier New"/>
              </a:rPr>
              <a:t>() {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	</a:t>
            </a:r>
            <a:r>
              <a:rPr lang="en-US" sz="1700" b="1" dirty="0" err="1">
                <a:latin typeface="Courier New"/>
                <a:cs typeface="Courier New"/>
              </a:rPr>
              <a:t>System.</a:t>
            </a:r>
            <a:r>
              <a:rPr lang="en-US" sz="1700" b="1" i="1" dirty="0" err="1">
                <a:latin typeface="Courier New"/>
                <a:cs typeface="Courier New"/>
              </a:rPr>
              <a:t>out.println</a:t>
            </a:r>
            <a:r>
              <a:rPr lang="en-US" sz="1700" b="1" i="1" dirty="0">
                <a:latin typeface="Courier New"/>
                <a:cs typeface="Courier New"/>
              </a:rPr>
              <a:t>("Name: " + name);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	</a:t>
            </a:r>
            <a:r>
              <a:rPr lang="en-US" sz="1700" b="1" dirty="0" err="1">
                <a:latin typeface="Courier New"/>
                <a:cs typeface="Courier New"/>
              </a:rPr>
              <a:t>System.</a:t>
            </a:r>
            <a:r>
              <a:rPr lang="en-US" sz="1700" b="1" i="1" dirty="0" err="1">
                <a:latin typeface="Courier New"/>
                <a:cs typeface="Courier New"/>
              </a:rPr>
              <a:t>out.println</a:t>
            </a:r>
            <a:r>
              <a:rPr lang="en-US" sz="1700" b="1" i="1" dirty="0">
                <a:latin typeface="Courier New"/>
                <a:cs typeface="Courier New"/>
              </a:rPr>
              <a:t>("Breed: " + breed);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	</a:t>
            </a:r>
            <a:r>
              <a:rPr lang="en-US" sz="1700" b="1" dirty="0" err="1">
                <a:latin typeface="Courier New"/>
                <a:cs typeface="Courier New"/>
              </a:rPr>
              <a:t>System.</a:t>
            </a:r>
            <a:r>
              <a:rPr lang="en-US" sz="1700" b="1" i="1" dirty="0" err="1">
                <a:latin typeface="Courier New"/>
                <a:cs typeface="Courier New"/>
              </a:rPr>
              <a:t>out.println</a:t>
            </a:r>
            <a:r>
              <a:rPr lang="en-US" sz="1700" b="1" i="1" dirty="0">
                <a:latin typeface="Courier New"/>
                <a:cs typeface="Courier New"/>
              </a:rPr>
              <a:t>("Age in calendar years: " + age);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	</a:t>
            </a:r>
            <a:r>
              <a:rPr lang="en-US" sz="1700" b="1" dirty="0" err="1">
                <a:latin typeface="Courier New"/>
                <a:cs typeface="Courier New"/>
              </a:rPr>
              <a:t>System.</a:t>
            </a:r>
            <a:r>
              <a:rPr lang="en-US" sz="1700" b="1" i="1" dirty="0" err="1">
                <a:latin typeface="Courier New"/>
                <a:cs typeface="Courier New"/>
              </a:rPr>
              <a:t>out.println</a:t>
            </a:r>
            <a:r>
              <a:rPr lang="en-US" sz="1700" b="1" i="1" dirty="0">
                <a:latin typeface="Courier New"/>
                <a:cs typeface="Courier New"/>
              </a:rPr>
              <a:t>("Age in human years: " + </a:t>
            </a:r>
            <a:endParaRPr lang="en-US" sz="1700" b="1" i="1" dirty="0" smtClean="0">
              <a:latin typeface="Courier New"/>
              <a:cs typeface="Courier New"/>
            </a:endParaRPr>
          </a:p>
          <a:p>
            <a:pPr algn="l"/>
            <a:r>
              <a:rPr lang="en-US" sz="1700" b="1" i="1" dirty="0">
                <a:latin typeface="Courier New"/>
                <a:cs typeface="Courier New"/>
              </a:rPr>
              <a:t>	</a:t>
            </a:r>
            <a:r>
              <a:rPr lang="en-US" sz="1700" b="1" i="1" dirty="0" smtClean="0">
                <a:latin typeface="Courier New"/>
                <a:cs typeface="Courier New"/>
              </a:rPr>
              <a:t>					</a:t>
            </a:r>
            <a:r>
              <a:rPr lang="en-US" sz="1700" b="1" i="1" dirty="0" err="1" smtClean="0">
                <a:latin typeface="Courier New"/>
                <a:cs typeface="Courier New"/>
              </a:rPr>
              <a:t>getAgeInHumanYears</a:t>
            </a:r>
            <a:r>
              <a:rPr lang="en-US" sz="1700" b="1" i="1" dirty="0">
                <a:latin typeface="Courier New"/>
                <a:cs typeface="Courier New"/>
              </a:rPr>
              <a:t>());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</a:t>
            </a:r>
            <a:r>
              <a:rPr lang="en-US" sz="1700" b="1" dirty="0" smtClean="0">
                <a:latin typeface="Courier New"/>
                <a:cs typeface="Courier New"/>
              </a:rPr>
              <a:t>}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</a:t>
            </a:r>
            <a:endParaRPr lang="en-US" sz="1700" b="1" dirty="0" smtClean="0">
              <a:latin typeface="Courier New"/>
              <a:cs typeface="Courier New"/>
            </a:endParaRP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</a:t>
            </a:r>
            <a:endParaRPr lang="tr-TR" sz="1700" b="1" dirty="0" smtClean="0">
              <a:latin typeface="Courier New"/>
              <a:cs typeface="Courier New"/>
            </a:endParaRPr>
          </a:p>
          <a:p>
            <a:pPr algn="l"/>
            <a:r>
              <a:rPr lang="tr-TR" sz="1700" b="1" dirty="0">
                <a:latin typeface="Courier New"/>
                <a:cs typeface="Courier New"/>
              </a:rPr>
              <a:t>	</a:t>
            </a:r>
            <a:r>
              <a:rPr lang="en-US" sz="1700" b="1" dirty="0" smtClean="0">
                <a:latin typeface="Courier New"/>
                <a:cs typeface="Courier New"/>
              </a:rPr>
              <a:t>public </a:t>
            </a:r>
            <a:r>
              <a:rPr lang="en-US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7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700" b="1" dirty="0" err="1">
                <a:latin typeface="Courier New"/>
                <a:cs typeface="Courier New"/>
              </a:rPr>
              <a:t>getAgeInHumanYears</a:t>
            </a:r>
            <a:r>
              <a:rPr lang="en-US" sz="1700" b="1" dirty="0">
                <a:latin typeface="Courier New"/>
                <a:cs typeface="Courier New"/>
              </a:rPr>
              <a:t>() {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	</a:t>
            </a:r>
            <a:r>
              <a:rPr lang="en-US" sz="1700" b="1" dirty="0" err="1">
                <a:latin typeface="Courier New"/>
                <a:cs typeface="Courier New"/>
              </a:rPr>
              <a:t>int</a:t>
            </a: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lang="en-US" sz="1700" b="1" dirty="0" err="1">
                <a:latin typeface="Courier New"/>
                <a:cs typeface="Courier New"/>
              </a:rPr>
              <a:t>humanAge</a:t>
            </a:r>
            <a:r>
              <a:rPr lang="en-US" sz="1700" b="1" dirty="0">
                <a:latin typeface="Courier New"/>
                <a:cs typeface="Courier New"/>
              </a:rPr>
              <a:t> = 0;</a:t>
            </a:r>
          </a:p>
          <a:p>
            <a:pPr algn="l"/>
            <a:r>
              <a:rPr lang="en-US" sz="1700" b="1" dirty="0">
                <a:latin typeface="Courier New"/>
                <a:cs typeface="Courier New"/>
              </a:rPr>
              <a:t>		if (age &lt;= 2) {</a:t>
            </a:r>
          </a:p>
          <a:p>
            <a:pPr algn="l"/>
            <a:r>
              <a:rPr lang="pt-BR" sz="1700" b="1" dirty="0">
                <a:latin typeface="Courier New"/>
                <a:cs typeface="Courier New"/>
              </a:rPr>
              <a:t>			</a:t>
            </a:r>
            <a:r>
              <a:rPr lang="pt-BR" sz="1700" b="1" dirty="0" err="1">
                <a:latin typeface="Courier New"/>
                <a:cs typeface="Courier New"/>
              </a:rPr>
              <a:t>humanAge</a:t>
            </a:r>
            <a:r>
              <a:rPr lang="pt-BR" sz="1700" b="1" dirty="0">
                <a:latin typeface="Courier New"/>
                <a:cs typeface="Courier New"/>
              </a:rPr>
              <a:t> = age * 11;</a:t>
            </a:r>
          </a:p>
          <a:p>
            <a:pPr algn="l"/>
            <a:r>
              <a:rPr lang="da-DK" sz="1700" b="1" dirty="0">
                <a:latin typeface="Courier New"/>
                <a:cs typeface="Courier New"/>
              </a:rPr>
              <a:t>		} </a:t>
            </a:r>
            <a:r>
              <a:rPr lang="da-DK" sz="1700" b="1" dirty="0" err="1">
                <a:latin typeface="Courier New"/>
                <a:cs typeface="Courier New"/>
              </a:rPr>
              <a:t>else</a:t>
            </a:r>
            <a:r>
              <a:rPr lang="da-DK" sz="1700" b="1" dirty="0">
                <a:latin typeface="Courier New"/>
                <a:cs typeface="Courier New"/>
              </a:rPr>
              <a:t> {</a:t>
            </a:r>
          </a:p>
          <a:p>
            <a:pPr algn="l"/>
            <a:r>
              <a:rPr lang="pt-BR" sz="1700" b="1" dirty="0">
                <a:latin typeface="Courier New"/>
                <a:cs typeface="Courier New"/>
              </a:rPr>
              <a:t>			</a:t>
            </a:r>
            <a:r>
              <a:rPr lang="pt-BR" sz="1700" b="1" dirty="0" err="1">
                <a:latin typeface="Courier New"/>
                <a:cs typeface="Courier New"/>
              </a:rPr>
              <a:t>humanAge</a:t>
            </a:r>
            <a:r>
              <a:rPr lang="pt-BR" sz="1700" b="1" dirty="0">
                <a:latin typeface="Courier New"/>
                <a:cs typeface="Courier New"/>
              </a:rPr>
              <a:t> = 22 + ((age - 2) * 5);</a:t>
            </a:r>
          </a:p>
          <a:p>
            <a:pPr algn="l"/>
            <a:r>
              <a:rPr lang="pt-BR" sz="1700" b="1" dirty="0">
                <a:latin typeface="Courier New"/>
                <a:cs typeface="Courier New"/>
              </a:rPr>
              <a:t>		}</a:t>
            </a:r>
          </a:p>
          <a:p>
            <a:pPr algn="l"/>
            <a:r>
              <a:rPr lang="pt-BR" sz="1700" b="1" dirty="0">
                <a:latin typeface="Courier New"/>
                <a:cs typeface="Courier New"/>
              </a:rPr>
              <a:t>		</a:t>
            </a:r>
            <a:r>
              <a:rPr lang="pt-BR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lang="pt-BR" sz="17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BR" sz="1700" b="1" dirty="0" err="1">
                <a:latin typeface="Courier New"/>
                <a:cs typeface="Courier New"/>
              </a:rPr>
              <a:t>humanAge</a:t>
            </a:r>
            <a:r>
              <a:rPr lang="pt-BR" sz="1700" b="1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pt-BR" sz="1700" b="1" dirty="0">
                <a:latin typeface="Courier New"/>
                <a:cs typeface="Courier New"/>
              </a:rPr>
              <a:t>	}</a:t>
            </a:r>
          </a:p>
          <a:p>
            <a:pPr algn="l"/>
            <a:r>
              <a:rPr lang="pt-BR" sz="1700" b="1" dirty="0" smtClean="0">
                <a:latin typeface="Courier New"/>
                <a:cs typeface="Courier New"/>
              </a:rPr>
              <a:t>}</a:t>
            </a:r>
            <a:endParaRPr lang="en-US" sz="1700" b="1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257580"/>
            <a:ext cx="6934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Method that returns nothing: void method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3661895"/>
            <a:ext cx="693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// Method that returns 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a value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6324600"/>
            <a:ext cx="1731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FF"/>
                </a:solidFill>
                <a:latin typeface="Calibri"/>
                <a:cs typeface="Calibri"/>
              </a:rPr>
              <a:t>Example Dog Class</a:t>
            </a:r>
            <a:endParaRPr lang="en-US" sz="16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45589" y="34635"/>
            <a:ext cx="2311111" cy="18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17" y="3352800"/>
            <a:ext cx="1660575" cy="29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891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745" y="4965918"/>
            <a:ext cx="5322455" cy="1815882"/>
          </a:xfrm>
          <a:prstGeom prst="rect">
            <a:avLst/>
          </a:prstGeom>
          <a:solidFill>
            <a:srgbClr val="D9D9D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Name: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Balto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Breed: Siberian Husky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Age in calendar years: 8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Age in human years: 52</a:t>
            </a:r>
          </a:p>
          <a:p>
            <a:pPr algn="l"/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Scooby is a Great Dane.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He is 42 years old, or 222 in human years.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745" y="76200"/>
            <a:ext cx="8980055" cy="477053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err="1">
                <a:latin typeface="Courier New"/>
                <a:cs typeface="Courier New"/>
              </a:rPr>
              <a:t>DogDemo</a:t>
            </a:r>
            <a:r>
              <a:rPr lang="en-US" sz="1600" b="1" dirty="0">
                <a:latin typeface="Courier New"/>
                <a:cs typeface="Courier New"/>
              </a:rPr>
              <a:t>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static void main(String[]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args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)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Dog </a:t>
            </a:r>
            <a:r>
              <a:rPr lang="en-US" sz="1600" b="1" dirty="0" err="1">
                <a:latin typeface="Courier New"/>
                <a:cs typeface="Courier New"/>
              </a:rPr>
              <a:t>balto</a:t>
            </a:r>
            <a:r>
              <a:rPr lang="en-US" sz="1600" b="1" dirty="0">
                <a:latin typeface="Courier New"/>
                <a:cs typeface="Courier New"/>
              </a:rPr>
              <a:t> = new Dog();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balto.name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"</a:t>
            </a:r>
            <a:r>
              <a:rPr lang="en-US" sz="1600" b="1" dirty="0" err="1">
                <a:latin typeface="Courier New"/>
                <a:cs typeface="Courier New"/>
              </a:rPr>
              <a:t>Balto</a:t>
            </a:r>
            <a:r>
              <a:rPr lang="en-US" sz="1600" b="1" dirty="0">
                <a:latin typeface="Courier New"/>
                <a:cs typeface="Courier New"/>
              </a:rPr>
              <a:t>";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balto.age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8;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balto.breed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"Siberian Husky";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balto.writeOutput</a:t>
            </a:r>
            <a:r>
              <a:rPr lang="en-US" sz="1600" b="1" dirty="0">
                <a:latin typeface="Courier New"/>
                <a:cs typeface="Courier New"/>
              </a:rPr>
              <a:t>()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pPr algn="l"/>
            <a:endParaRPr lang="en-US" sz="1600" b="1" dirty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Dog </a:t>
            </a:r>
            <a:r>
              <a:rPr lang="en-US" sz="1600" b="1" dirty="0" err="1">
                <a:latin typeface="Courier New"/>
                <a:cs typeface="Courier New"/>
              </a:rPr>
              <a:t>scooby</a:t>
            </a:r>
            <a:r>
              <a:rPr lang="en-US" sz="1600" b="1" dirty="0">
                <a:latin typeface="Courier New"/>
                <a:cs typeface="Courier New"/>
              </a:rPr>
              <a:t> = new Dog();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scooby.name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"Scooby";</a:t>
            </a: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	</a:t>
            </a:r>
            <a:r>
              <a:rPr lang="cs-CZ" sz="1600" b="1" dirty="0" err="1" smtClean="0">
                <a:latin typeface="Courier New"/>
                <a:cs typeface="Courier New"/>
              </a:rPr>
              <a:t>scooby.age</a:t>
            </a:r>
            <a:r>
              <a:rPr lang="cs-CZ" sz="1600" b="1" dirty="0" smtClean="0">
                <a:latin typeface="Courier New"/>
                <a:cs typeface="Courier New"/>
              </a:rPr>
              <a:t> </a:t>
            </a:r>
            <a:r>
              <a:rPr lang="cs-CZ" sz="1600" b="1" dirty="0">
                <a:latin typeface="Courier New"/>
                <a:cs typeface="Courier New"/>
              </a:rPr>
              <a:t>= 42;</a:t>
            </a: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	</a:t>
            </a:r>
            <a:r>
              <a:rPr lang="cs-CZ" sz="1600" b="1" dirty="0" err="1" smtClean="0">
                <a:latin typeface="Courier New"/>
                <a:cs typeface="Courier New"/>
              </a:rPr>
              <a:t>scooby.breed</a:t>
            </a:r>
            <a:r>
              <a:rPr lang="cs-CZ" sz="1600" b="1" dirty="0" smtClean="0">
                <a:latin typeface="Courier New"/>
                <a:cs typeface="Courier New"/>
              </a:rPr>
              <a:t> </a:t>
            </a:r>
            <a:r>
              <a:rPr lang="cs-CZ" sz="1600" b="1" dirty="0">
                <a:latin typeface="Courier New"/>
                <a:cs typeface="Courier New"/>
              </a:rPr>
              <a:t>= "Great Dane";</a:t>
            </a: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	</a:t>
            </a:r>
            <a:r>
              <a:rPr lang="cs-CZ" sz="1600" b="1" dirty="0" err="1" smtClean="0">
                <a:latin typeface="Courier New"/>
                <a:cs typeface="Courier New"/>
              </a:rPr>
              <a:t>System.</a:t>
            </a:r>
            <a:r>
              <a:rPr lang="cs-CZ" sz="1600" b="1" i="1" dirty="0" err="1" smtClean="0">
                <a:latin typeface="Courier New"/>
                <a:cs typeface="Courier New"/>
              </a:rPr>
              <a:t>out.println</a:t>
            </a:r>
            <a:r>
              <a:rPr lang="cs-CZ" sz="1600" b="1" i="1" dirty="0">
                <a:latin typeface="Courier New"/>
                <a:cs typeface="Courier New"/>
              </a:rPr>
              <a:t>(</a:t>
            </a:r>
            <a:r>
              <a:rPr lang="cs-CZ" sz="1600" b="1" i="1" dirty="0" err="1">
                <a:latin typeface="Courier New"/>
                <a:cs typeface="Courier New"/>
              </a:rPr>
              <a:t>scooby.name</a:t>
            </a:r>
            <a:r>
              <a:rPr lang="cs-CZ" sz="1600" b="1" i="1" dirty="0">
                <a:latin typeface="Courier New"/>
                <a:cs typeface="Courier New"/>
              </a:rPr>
              <a:t> + " </a:t>
            </a:r>
            <a:r>
              <a:rPr lang="cs-CZ" sz="1600" b="1" i="1" dirty="0" err="1">
                <a:latin typeface="Courier New"/>
                <a:cs typeface="Courier New"/>
              </a:rPr>
              <a:t>is</a:t>
            </a:r>
            <a:r>
              <a:rPr lang="cs-CZ" sz="1600" b="1" i="1" dirty="0">
                <a:latin typeface="Courier New"/>
                <a:cs typeface="Courier New"/>
              </a:rPr>
              <a:t> a " + </a:t>
            </a:r>
            <a:r>
              <a:rPr lang="cs-CZ" sz="1600" b="1" i="1" dirty="0" err="1" smtClean="0">
                <a:latin typeface="Courier New"/>
                <a:cs typeface="Courier New"/>
              </a:rPr>
              <a:t>scooby.breed</a:t>
            </a:r>
            <a:r>
              <a:rPr lang="cs-CZ" sz="1600" b="1" i="1" dirty="0" smtClean="0">
                <a:latin typeface="Courier New"/>
                <a:cs typeface="Courier New"/>
              </a:rPr>
              <a:t> </a:t>
            </a:r>
            <a:r>
              <a:rPr lang="cs-CZ" sz="1600" b="1" i="1" dirty="0">
                <a:latin typeface="Courier New"/>
                <a:cs typeface="Courier New"/>
              </a:rPr>
              <a:t>+ ".");</a:t>
            </a: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	</a:t>
            </a:r>
            <a:r>
              <a:rPr lang="cs-CZ" sz="1600" b="1" dirty="0" err="1" smtClean="0">
                <a:latin typeface="Courier New"/>
                <a:cs typeface="Courier New"/>
              </a:rPr>
              <a:t>System.</a:t>
            </a:r>
            <a:r>
              <a:rPr lang="cs-CZ" sz="1600" b="1" i="1" dirty="0" err="1" smtClean="0">
                <a:latin typeface="Courier New"/>
                <a:cs typeface="Courier New"/>
              </a:rPr>
              <a:t>out.print</a:t>
            </a:r>
            <a:r>
              <a:rPr lang="cs-CZ" sz="1600" b="1" i="1" dirty="0">
                <a:latin typeface="Courier New"/>
                <a:cs typeface="Courier New"/>
              </a:rPr>
              <a:t>("He </a:t>
            </a:r>
            <a:r>
              <a:rPr lang="cs-CZ" sz="1600" b="1" i="1" dirty="0" err="1">
                <a:latin typeface="Courier New"/>
                <a:cs typeface="Courier New"/>
              </a:rPr>
              <a:t>is</a:t>
            </a:r>
            <a:r>
              <a:rPr lang="cs-CZ" sz="1600" b="1" i="1" dirty="0">
                <a:latin typeface="Courier New"/>
                <a:cs typeface="Courier New"/>
              </a:rPr>
              <a:t> " + </a:t>
            </a:r>
            <a:r>
              <a:rPr lang="cs-CZ" sz="1600" b="1" i="1" dirty="0" err="1">
                <a:latin typeface="Courier New"/>
                <a:cs typeface="Courier New"/>
              </a:rPr>
              <a:t>scooby.age</a:t>
            </a:r>
            <a:r>
              <a:rPr lang="cs-CZ" sz="1600" b="1" i="1" dirty="0">
                <a:latin typeface="Courier New"/>
                <a:cs typeface="Courier New"/>
              </a:rPr>
              <a:t> + </a:t>
            </a:r>
            <a:r>
              <a:rPr lang="cs-CZ" sz="1600" b="1" i="1" dirty="0" smtClean="0">
                <a:latin typeface="Courier New"/>
                <a:cs typeface="Courier New"/>
              </a:rPr>
              <a:t>" </a:t>
            </a:r>
            <a:r>
              <a:rPr lang="cs-CZ" sz="1600" b="1" i="1" dirty="0" err="1">
                <a:latin typeface="Courier New"/>
                <a:cs typeface="Courier New"/>
              </a:rPr>
              <a:t>years</a:t>
            </a:r>
            <a:r>
              <a:rPr lang="cs-CZ" sz="1600" b="1" i="1" dirty="0">
                <a:latin typeface="Courier New"/>
                <a:cs typeface="Courier New"/>
              </a:rPr>
              <a:t> </a:t>
            </a:r>
            <a:r>
              <a:rPr lang="cs-CZ" sz="1600" b="1" i="1" dirty="0" err="1">
                <a:latin typeface="Courier New"/>
                <a:cs typeface="Courier New"/>
              </a:rPr>
              <a:t>old</a:t>
            </a:r>
            <a:r>
              <a:rPr lang="cs-CZ" sz="1600" b="1" i="1" dirty="0">
                <a:latin typeface="Courier New"/>
                <a:cs typeface="Courier New"/>
              </a:rPr>
              <a:t>, </a:t>
            </a:r>
            <a:r>
              <a:rPr lang="cs-CZ" sz="1600" b="1" i="1" dirty="0" err="1">
                <a:latin typeface="Courier New"/>
                <a:cs typeface="Courier New"/>
              </a:rPr>
              <a:t>or</a:t>
            </a:r>
            <a:r>
              <a:rPr lang="cs-CZ" sz="1600" b="1" i="1" dirty="0">
                <a:latin typeface="Courier New"/>
                <a:cs typeface="Courier New"/>
              </a:rPr>
              <a:t> ");</a:t>
            </a: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		</a:t>
            </a:r>
            <a:endParaRPr lang="cs-CZ" sz="1600" b="1" dirty="0" smtClean="0">
              <a:latin typeface="Courier New"/>
              <a:cs typeface="Courier New"/>
            </a:endParaRP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	</a:t>
            </a:r>
            <a:r>
              <a:rPr lang="cs-CZ" sz="1600" b="1" dirty="0" err="1" smtClean="0">
                <a:latin typeface="Courier New"/>
                <a:cs typeface="Courier New"/>
              </a:rPr>
              <a:t>int</a:t>
            </a:r>
            <a:r>
              <a:rPr lang="cs-CZ" sz="1600" b="1" dirty="0" smtClean="0">
                <a:latin typeface="Courier New"/>
                <a:cs typeface="Courier New"/>
              </a:rPr>
              <a:t> </a:t>
            </a:r>
            <a:r>
              <a:rPr lang="cs-CZ" sz="1600" b="1" dirty="0" err="1">
                <a:latin typeface="Courier New"/>
                <a:cs typeface="Courier New"/>
              </a:rPr>
              <a:t>humanYears</a:t>
            </a:r>
            <a:r>
              <a:rPr lang="cs-CZ" sz="1600" b="1" dirty="0">
                <a:latin typeface="Courier New"/>
                <a:cs typeface="Courier New"/>
              </a:rPr>
              <a:t> = </a:t>
            </a:r>
            <a:r>
              <a:rPr lang="cs-CZ" sz="1600" b="1" dirty="0" err="1">
                <a:latin typeface="Courier New"/>
                <a:cs typeface="Courier New"/>
              </a:rPr>
              <a:t>scooby.getAgeInHumanYears</a:t>
            </a:r>
            <a:r>
              <a:rPr lang="cs-CZ" sz="1600" b="1" dirty="0">
                <a:latin typeface="Courier New"/>
                <a:cs typeface="Courier New"/>
              </a:rPr>
              <a:t>();</a:t>
            </a: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	</a:t>
            </a:r>
            <a:r>
              <a:rPr lang="cs-CZ" sz="1600" b="1" dirty="0" err="1" smtClean="0">
                <a:latin typeface="Courier New"/>
                <a:cs typeface="Courier New"/>
              </a:rPr>
              <a:t>System.</a:t>
            </a:r>
            <a:r>
              <a:rPr lang="cs-CZ" sz="1600" b="1" i="1" dirty="0" err="1" smtClean="0">
                <a:latin typeface="Courier New"/>
                <a:cs typeface="Courier New"/>
              </a:rPr>
              <a:t>out.println</a:t>
            </a:r>
            <a:r>
              <a:rPr lang="cs-CZ" sz="1600" b="1" i="1" dirty="0">
                <a:latin typeface="Courier New"/>
                <a:cs typeface="Courier New"/>
              </a:rPr>
              <a:t>(</a:t>
            </a:r>
            <a:r>
              <a:rPr lang="cs-CZ" sz="1600" b="1" i="1" dirty="0" err="1">
                <a:latin typeface="Courier New"/>
                <a:cs typeface="Courier New"/>
              </a:rPr>
              <a:t>humanYears</a:t>
            </a:r>
            <a:r>
              <a:rPr lang="cs-CZ" sz="1600" b="1" i="1" dirty="0">
                <a:latin typeface="Courier New"/>
                <a:cs typeface="Courier New"/>
              </a:rPr>
              <a:t> + " in </a:t>
            </a:r>
            <a:r>
              <a:rPr lang="cs-CZ" sz="1600" b="1" i="1" dirty="0" err="1">
                <a:latin typeface="Courier New"/>
                <a:cs typeface="Courier New"/>
              </a:rPr>
              <a:t>human</a:t>
            </a:r>
            <a:r>
              <a:rPr lang="cs-CZ" sz="1600" b="1" i="1" dirty="0">
                <a:latin typeface="Courier New"/>
                <a:cs typeface="Courier New"/>
              </a:rPr>
              <a:t> </a:t>
            </a:r>
            <a:r>
              <a:rPr lang="cs-CZ" sz="1600" b="1" i="1" dirty="0" err="1">
                <a:latin typeface="Courier New"/>
                <a:cs typeface="Courier New"/>
              </a:rPr>
              <a:t>years</a:t>
            </a:r>
            <a:r>
              <a:rPr lang="cs-CZ" sz="1600" b="1" i="1" dirty="0">
                <a:latin typeface="Courier New"/>
                <a:cs typeface="Courier New"/>
              </a:rPr>
              <a:t>.");</a:t>
            </a: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 </a:t>
            </a:r>
            <a:r>
              <a:rPr lang="cs-CZ" sz="1600" b="1" dirty="0" smtClean="0">
                <a:latin typeface="Courier New"/>
                <a:cs typeface="Courier New"/>
              </a:rPr>
              <a:t>  </a:t>
            </a:r>
            <a:r>
              <a:rPr lang="cs-CZ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lang="cs-CZ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algn="l"/>
            <a:r>
              <a:rPr lang="cs-CZ" sz="1600" b="1" dirty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152400"/>
            <a:ext cx="2895600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Calibri"/>
                <a:cs typeface="Calibri"/>
              </a:rPr>
              <a:t>DogDemo</a:t>
            </a:r>
            <a:r>
              <a:rPr lang="en-US" sz="2000" b="1" dirty="0" smtClean="0">
                <a:solidFill>
                  <a:srgbClr val="0000FF"/>
                </a:solidFill>
                <a:latin typeface="Calibri"/>
                <a:cs typeface="Calibri"/>
              </a:rPr>
              <a:t> class contains only a main method.</a:t>
            </a:r>
            <a:endParaRPr lang="en-US" sz="2000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5492" y="4934621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cs typeface="Calibri"/>
              </a:rPr>
              <a:t>Program’s output</a:t>
            </a:r>
            <a:endParaRPr lang="en-US" sz="12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200" y="1600200"/>
            <a:ext cx="2057143" cy="1193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1600200"/>
            <a:ext cx="2057143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4439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Accessor</a:t>
            </a:r>
            <a:r>
              <a:rPr lang="en-US" noProof="0" dirty="0" smtClean="0"/>
              <a:t> and </a:t>
            </a:r>
            <a:r>
              <a:rPr lang="en-US" noProof="0" dirty="0" err="1" smtClean="0"/>
              <a:t>Mutator</a:t>
            </a:r>
            <a:r>
              <a:rPr lang="en-US" noProof="0" dirty="0" smtClean="0"/>
              <a:t> Methods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public method that returns data from a private instance variable is called an </a:t>
            </a:r>
            <a:r>
              <a:rPr lang="en-US" noProof="0" dirty="0" err="1"/>
              <a:t>accessor</a:t>
            </a:r>
            <a:r>
              <a:rPr lang="en-US" noProof="0" dirty="0"/>
              <a:t> method, a get method, or a getter. </a:t>
            </a:r>
            <a:endParaRPr lang="en-US" noProof="0" dirty="0" smtClean="0"/>
          </a:p>
          <a:p>
            <a:pPr lvl="1"/>
            <a:r>
              <a:rPr lang="en-US" noProof="0" dirty="0" smtClean="0"/>
              <a:t>The </a:t>
            </a:r>
            <a:r>
              <a:rPr lang="en-US" noProof="0" dirty="0"/>
              <a:t>names of </a:t>
            </a:r>
            <a:r>
              <a:rPr lang="en-US" noProof="0" dirty="0" err="1"/>
              <a:t>accessor</a:t>
            </a:r>
            <a:r>
              <a:rPr lang="en-US" noProof="0" dirty="0"/>
              <a:t> methods typically begin with </a:t>
            </a:r>
            <a:r>
              <a:rPr lang="en-US" b="1" noProof="0" dirty="0">
                <a:solidFill>
                  <a:srgbClr val="0000FF"/>
                </a:solidFill>
              </a:rPr>
              <a:t>get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A </a:t>
            </a:r>
            <a:r>
              <a:rPr lang="en-US" noProof="0" dirty="0"/>
              <a:t>public method that changes the data stored in one or more private instance variables is called a </a:t>
            </a:r>
            <a:r>
              <a:rPr lang="en-US" noProof="0" dirty="0" err="1"/>
              <a:t>mutator</a:t>
            </a:r>
            <a:r>
              <a:rPr lang="en-US" noProof="0" dirty="0"/>
              <a:t> method, a set method, or a </a:t>
            </a:r>
            <a:r>
              <a:rPr lang="en-US" noProof="0" dirty="0" smtClean="0"/>
              <a:t>setter.</a:t>
            </a:r>
          </a:p>
          <a:p>
            <a:pPr lvl="1"/>
            <a:r>
              <a:rPr lang="en-US" noProof="0" dirty="0" smtClean="0"/>
              <a:t>The </a:t>
            </a:r>
            <a:r>
              <a:rPr lang="en-US" noProof="0" dirty="0"/>
              <a:t>names of </a:t>
            </a:r>
            <a:r>
              <a:rPr lang="en-US" noProof="0" dirty="0" err="1"/>
              <a:t>mutator</a:t>
            </a:r>
            <a:r>
              <a:rPr lang="en-US" noProof="0" dirty="0"/>
              <a:t> methods typically begin with </a:t>
            </a:r>
            <a:r>
              <a:rPr lang="en-US" b="1" noProof="0" dirty="0">
                <a:solidFill>
                  <a:srgbClr val="0000FF"/>
                </a:solidFill>
              </a:rPr>
              <a:t>set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45383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210" y="1439882"/>
            <a:ext cx="8915400" cy="3970318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/>
                <a:cs typeface="Courier New"/>
              </a:rPr>
              <a:t>public class Circle {</a:t>
            </a:r>
          </a:p>
          <a:p>
            <a:pPr algn="l"/>
            <a:r>
              <a:rPr lang="en-US" sz="1800" b="1" dirty="0">
                <a:latin typeface="Courier New"/>
                <a:cs typeface="Courier New"/>
              </a:rPr>
              <a:t>	public double x, y; 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// center of the circle</a:t>
            </a:r>
          </a:p>
          <a:p>
            <a:pPr algn="l"/>
            <a:r>
              <a:rPr lang="en-US" sz="1800" b="1" dirty="0">
                <a:latin typeface="Courier New"/>
                <a:cs typeface="Courier New"/>
              </a:rPr>
              <a:t>	public double r;    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// radius of the circle</a:t>
            </a:r>
          </a:p>
          <a:p>
            <a:pPr algn="l"/>
            <a:endParaRPr lang="en-US" sz="1800" b="1" dirty="0" smtClean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public double </a:t>
            </a:r>
            <a:r>
              <a:rPr lang="en-US" sz="1800" b="1" dirty="0" err="1">
                <a:latin typeface="Courier New"/>
                <a:cs typeface="Courier New"/>
              </a:rPr>
              <a:t>getX</a:t>
            </a:r>
            <a:r>
              <a:rPr lang="en-US" sz="1800" b="1" dirty="0">
                <a:latin typeface="Courier New"/>
                <a:cs typeface="Courier New"/>
              </a:rPr>
              <a:t>() { return x; }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public void </a:t>
            </a:r>
            <a:r>
              <a:rPr lang="en-US" sz="1800" b="1" dirty="0" err="1">
                <a:latin typeface="Courier New"/>
                <a:cs typeface="Courier New"/>
              </a:rPr>
              <a:t>setX</a:t>
            </a:r>
            <a:r>
              <a:rPr lang="en-US" sz="1800" b="1" dirty="0">
                <a:latin typeface="Courier New"/>
                <a:cs typeface="Courier New"/>
              </a:rPr>
              <a:t>(double </a:t>
            </a:r>
            <a:r>
              <a:rPr lang="en-US" sz="1800" b="1" dirty="0" err="1" smtClean="0">
                <a:latin typeface="Courier New"/>
                <a:cs typeface="Courier New"/>
              </a:rPr>
              <a:t>centerX</a:t>
            </a:r>
            <a:r>
              <a:rPr lang="en-US" sz="1800" b="1" dirty="0" smtClean="0">
                <a:latin typeface="Courier New"/>
                <a:cs typeface="Courier New"/>
              </a:rPr>
              <a:t>) </a:t>
            </a:r>
            <a:r>
              <a:rPr lang="en-US" sz="1800" b="1" dirty="0">
                <a:latin typeface="Courier New"/>
                <a:cs typeface="Courier New"/>
              </a:rPr>
              <a:t>{ </a:t>
            </a:r>
            <a:r>
              <a:rPr lang="en-US" sz="1800" b="1" dirty="0" smtClean="0">
                <a:latin typeface="Courier New"/>
                <a:cs typeface="Courier New"/>
              </a:rPr>
              <a:t>x </a:t>
            </a:r>
            <a:r>
              <a:rPr lang="en-US" sz="1800" b="1" dirty="0">
                <a:latin typeface="Courier New"/>
                <a:cs typeface="Courier New"/>
              </a:rPr>
              <a:t>= </a:t>
            </a:r>
            <a:r>
              <a:rPr lang="en-US" sz="1800" b="1" dirty="0" err="1" smtClean="0">
                <a:latin typeface="Courier New"/>
                <a:cs typeface="Courier New"/>
              </a:rPr>
              <a:t>centerX</a:t>
            </a:r>
            <a:r>
              <a:rPr lang="en-US" sz="1800" b="1" dirty="0" smtClean="0">
                <a:latin typeface="Courier New"/>
                <a:cs typeface="Courier New"/>
              </a:rPr>
              <a:t>; </a:t>
            </a: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public double </a:t>
            </a:r>
            <a:r>
              <a:rPr lang="en-US" sz="1800" b="1" dirty="0" err="1">
                <a:latin typeface="Courier New"/>
                <a:cs typeface="Courier New"/>
              </a:rPr>
              <a:t>getY</a:t>
            </a:r>
            <a:r>
              <a:rPr lang="en-US" sz="1800" b="1" dirty="0">
                <a:latin typeface="Courier New"/>
                <a:cs typeface="Courier New"/>
              </a:rPr>
              <a:t>() { return y; }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public void </a:t>
            </a:r>
            <a:r>
              <a:rPr lang="en-US" sz="1800" b="1" dirty="0" err="1">
                <a:latin typeface="Courier New"/>
                <a:cs typeface="Courier New"/>
              </a:rPr>
              <a:t>setY</a:t>
            </a:r>
            <a:r>
              <a:rPr lang="en-US" sz="1800" b="1" dirty="0">
                <a:latin typeface="Courier New"/>
                <a:cs typeface="Courier New"/>
              </a:rPr>
              <a:t>(double </a:t>
            </a:r>
            <a:r>
              <a:rPr lang="en-US" sz="1800" b="1" dirty="0" err="1" smtClean="0">
                <a:latin typeface="Courier New"/>
                <a:cs typeface="Courier New"/>
              </a:rPr>
              <a:t>centerY</a:t>
            </a:r>
            <a:r>
              <a:rPr lang="en-US" sz="1800" b="1" dirty="0" smtClean="0">
                <a:latin typeface="Courier New"/>
                <a:cs typeface="Courier New"/>
              </a:rPr>
              <a:t>) </a:t>
            </a:r>
            <a:r>
              <a:rPr lang="en-US" sz="1800" b="1" dirty="0">
                <a:latin typeface="Courier New"/>
                <a:cs typeface="Courier New"/>
              </a:rPr>
              <a:t>{ </a:t>
            </a:r>
            <a:r>
              <a:rPr lang="en-US" sz="1800" b="1" dirty="0" smtClean="0">
                <a:latin typeface="Courier New"/>
                <a:cs typeface="Courier New"/>
              </a:rPr>
              <a:t>y </a:t>
            </a:r>
            <a:r>
              <a:rPr lang="en-US" sz="1800" b="1" dirty="0">
                <a:latin typeface="Courier New"/>
                <a:cs typeface="Courier New"/>
              </a:rPr>
              <a:t>= </a:t>
            </a:r>
            <a:r>
              <a:rPr lang="en-US" sz="1800" b="1" dirty="0" err="1" smtClean="0">
                <a:latin typeface="Courier New"/>
                <a:cs typeface="Courier New"/>
              </a:rPr>
              <a:t>centerY</a:t>
            </a:r>
            <a:r>
              <a:rPr lang="en-US" sz="1800" b="1" dirty="0" smtClean="0">
                <a:latin typeface="Courier New"/>
                <a:cs typeface="Courier New"/>
              </a:rPr>
              <a:t>; </a:t>
            </a: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public double </a:t>
            </a:r>
            <a:r>
              <a:rPr lang="en-US" sz="1800" b="1" dirty="0" err="1">
                <a:latin typeface="Courier New"/>
                <a:cs typeface="Courier New"/>
              </a:rPr>
              <a:t>getR</a:t>
            </a:r>
            <a:r>
              <a:rPr lang="en-US" sz="1800" b="1" dirty="0">
                <a:latin typeface="Courier New"/>
                <a:cs typeface="Courier New"/>
              </a:rPr>
              <a:t>() { return r; }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public void </a:t>
            </a:r>
            <a:r>
              <a:rPr lang="en-US" sz="1800" b="1" dirty="0" err="1">
                <a:latin typeface="Courier New"/>
                <a:cs typeface="Courier New"/>
              </a:rPr>
              <a:t>setR</a:t>
            </a:r>
            <a:r>
              <a:rPr lang="en-US" sz="1800" b="1" dirty="0">
                <a:latin typeface="Courier New"/>
                <a:cs typeface="Courier New"/>
              </a:rPr>
              <a:t>(double </a:t>
            </a:r>
            <a:r>
              <a:rPr lang="en-US" sz="1800" b="1" dirty="0" smtClean="0">
                <a:latin typeface="Courier New"/>
                <a:cs typeface="Courier New"/>
              </a:rPr>
              <a:t>radius) </a:t>
            </a:r>
            <a:r>
              <a:rPr lang="en-US" sz="1800" b="1" dirty="0">
                <a:latin typeface="Courier New"/>
                <a:cs typeface="Courier New"/>
              </a:rPr>
              <a:t>{ </a:t>
            </a:r>
            <a:r>
              <a:rPr lang="en-US" sz="1800" b="1" dirty="0" smtClean="0">
                <a:latin typeface="Courier New"/>
                <a:cs typeface="Courier New"/>
              </a:rPr>
              <a:t>r </a:t>
            </a:r>
            <a:r>
              <a:rPr lang="en-US" sz="1800" b="1" dirty="0">
                <a:latin typeface="Courier New"/>
                <a:cs typeface="Courier New"/>
              </a:rPr>
              <a:t>= </a:t>
            </a:r>
            <a:r>
              <a:rPr lang="en-US" sz="1800" b="1" dirty="0" smtClean="0">
                <a:latin typeface="Courier New"/>
                <a:cs typeface="Courier New"/>
              </a:rPr>
              <a:t>radius; </a:t>
            </a: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algn="l"/>
            <a:endParaRPr lang="en-US" sz="1800" b="1" dirty="0">
              <a:latin typeface="Courier New"/>
              <a:cs typeface="Courier New"/>
            </a:endParaRPr>
          </a:p>
          <a:p>
            <a:pPr algn="l"/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	// Methods to return circumference and area</a:t>
            </a:r>
          </a:p>
          <a:p>
            <a:pPr algn="l"/>
            <a:r>
              <a:rPr lang="it-IT" sz="1800" b="1" dirty="0" smtClean="0">
                <a:latin typeface="Courier New"/>
                <a:cs typeface="Courier New"/>
              </a:rPr>
              <a:t>	… </a:t>
            </a:r>
          </a:p>
          <a:p>
            <a:pPr algn="l"/>
            <a:r>
              <a:rPr lang="it-IT" sz="1800" b="1" dirty="0" smtClean="0">
                <a:latin typeface="Courier New"/>
                <a:cs typeface="Courier New"/>
              </a:rPr>
              <a:t>}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noProof="0" dirty="0" smtClean="0"/>
              <a:t>Circle Class with Getters/Setters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044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Today</a:t>
            </a:r>
            <a:endParaRPr lang="en-US" noProof="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noProof="0" dirty="0" smtClean="0"/>
              <a:t>Classes &amp; Objects</a:t>
            </a:r>
          </a:p>
          <a:p>
            <a:pPr lvl="1"/>
            <a:r>
              <a:rPr lang="en-US" sz="1800" b="1" noProof="0" dirty="0" smtClean="0"/>
              <a:t>Defining Classes, Objects and Methods</a:t>
            </a:r>
            <a:endParaRPr lang="en-US" sz="1800" noProof="0" dirty="0" smtClean="0"/>
          </a:p>
          <a:p>
            <a:pPr lvl="1"/>
            <a:r>
              <a:rPr lang="en-US" sz="1800" b="1" noProof="0" dirty="0" err="1" smtClean="0"/>
              <a:t>Accessor</a:t>
            </a:r>
            <a:r>
              <a:rPr lang="en-US" sz="1800" b="1" noProof="0" dirty="0" smtClean="0"/>
              <a:t> and </a:t>
            </a:r>
            <a:r>
              <a:rPr lang="en-US" sz="1800" b="1" noProof="0" dirty="0" err="1" smtClean="0"/>
              <a:t>Mutator</a:t>
            </a:r>
            <a:r>
              <a:rPr lang="en-US" sz="1800" b="1" noProof="0" dirty="0" smtClean="0"/>
              <a:t> Methods</a:t>
            </a:r>
          </a:p>
          <a:p>
            <a:pPr lvl="1"/>
            <a:r>
              <a:rPr lang="en-US" sz="1800" b="1" noProof="0" dirty="0" smtClean="0"/>
              <a:t>Constructors</a:t>
            </a:r>
          </a:p>
          <a:p>
            <a:pPr lvl="1"/>
            <a:r>
              <a:rPr lang="en-US" sz="1800" b="1" noProof="0" dirty="0" smtClean="0"/>
              <a:t>Static Members</a:t>
            </a:r>
          </a:p>
          <a:p>
            <a:pPr lvl="1"/>
            <a:r>
              <a:rPr lang="en-US" sz="1800" b="1" noProof="0" dirty="0" smtClean="0"/>
              <a:t>Wrapper Classes</a:t>
            </a:r>
          </a:p>
          <a:p>
            <a:pPr lvl="1"/>
            <a:r>
              <a:rPr lang="en-US" sz="1800" b="1" noProof="0" dirty="0" smtClean="0"/>
              <a:t>Parameter Passing</a:t>
            </a:r>
          </a:p>
          <a:p>
            <a:pPr lvl="1"/>
            <a:r>
              <a:rPr lang="en-US" sz="1800" b="1" noProof="0" dirty="0" smtClean="0"/>
              <a:t>Delegation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noProof="0" dirty="0" smtClean="0"/>
              <a:t>Encapsulation</a:t>
            </a:r>
          </a:p>
          <a:p>
            <a:pPr lvl="1"/>
            <a:r>
              <a:rPr lang="en-US" sz="1800" b="1" noProof="0" dirty="0" smtClean="0"/>
              <a:t>Information Hiding</a:t>
            </a:r>
          </a:p>
          <a:p>
            <a:pPr lvl="1"/>
            <a:r>
              <a:rPr lang="en-US" sz="1800" b="1" noProof="0" dirty="0" smtClean="0"/>
              <a:t>Encapsulation</a:t>
            </a:r>
          </a:p>
          <a:p>
            <a:pPr lvl="1"/>
            <a:r>
              <a:rPr lang="en-US" sz="1800" b="1" noProof="0" smtClean="0"/>
              <a:t>The </a:t>
            </a:r>
            <a:r>
              <a:rPr lang="en-US" sz="1800" b="1" noProof="0" dirty="0" smtClean="0"/>
              <a:t>public and private Modifiers</a:t>
            </a:r>
          </a:p>
          <a:p>
            <a:pPr lvl="1"/>
            <a:r>
              <a:rPr lang="en-US" sz="1800" b="1" noProof="0" dirty="0" smtClean="0"/>
              <a:t>UML Class Diagrams</a:t>
            </a:r>
          </a:p>
          <a:p>
            <a:pPr lvl="1"/>
            <a:r>
              <a:rPr lang="en-US" sz="1800" b="1" noProof="0" dirty="0" smtClean="0"/>
              <a:t>Overloading</a:t>
            </a:r>
          </a:p>
          <a:p>
            <a:pPr lvl="1"/>
            <a:r>
              <a:rPr lang="en-US" sz="1800" b="1" noProof="0" dirty="0" smtClean="0"/>
              <a:t>Packages</a:t>
            </a:r>
            <a:endParaRPr lang="en-US" sz="1800" b="1" noProof="0" dirty="0"/>
          </a:p>
        </p:txBody>
      </p:sp>
    </p:spTree>
    <p:extLst>
      <p:ext uri="{BB962C8B-B14F-4D97-AF65-F5344CB8AC3E}">
        <p14:creationId xmlns:p14="http://schemas.microsoft.com/office/powerpoint/2010/main" xmlns="" val="277925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Constructors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 constructor is a special method that gets invoked “automatically” at the time of object creation.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Constructors are normally used for initializing objects with default values unless different values are supplied.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Constructors </a:t>
            </a:r>
            <a:r>
              <a:rPr lang="en-US" noProof="0" dirty="0" smtClean="0">
                <a:solidFill>
                  <a:srgbClr val="0070C0"/>
                </a:solidFill>
              </a:rPr>
              <a:t>have the same name as the class name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u="sng" noProof="0" dirty="0" smtClean="0"/>
              <a:t>Constructors cannot return values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u="sng" noProof="0" dirty="0" smtClean="0"/>
              <a:t>A class can have more than one constructor as long as they have different signatures</a:t>
            </a:r>
            <a:r>
              <a:rPr lang="en-US" noProof="0" dirty="0" smtClean="0"/>
              <a:t> (i.e., different input arguments syntax).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9613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210" y="1567776"/>
            <a:ext cx="8915400" cy="353943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/>
                <a:cs typeface="Courier New"/>
              </a:rPr>
              <a:t>public class Circle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double x, y;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center of the circle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double r;   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radius of the circle</a:t>
            </a:r>
          </a:p>
          <a:p>
            <a:pPr algn="l"/>
            <a:endParaRPr lang="en-US" sz="1600" b="1" dirty="0" smtClean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	// Constructor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Circle(double </a:t>
            </a:r>
            <a:r>
              <a:rPr lang="en-US" sz="1600" b="1" dirty="0" err="1" smtClean="0">
                <a:latin typeface="Courier New"/>
                <a:cs typeface="Courier New"/>
              </a:rPr>
              <a:t>centerX</a:t>
            </a:r>
            <a:r>
              <a:rPr lang="en-US" sz="1600" b="1" dirty="0">
                <a:latin typeface="Courier New"/>
                <a:cs typeface="Courier New"/>
              </a:rPr>
              <a:t>, double </a:t>
            </a:r>
            <a:r>
              <a:rPr lang="en-US" sz="1600" b="1" dirty="0" err="1" smtClean="0">
                <a:latin typeface="Courier New"/>
                <a:cs typeface="Courier New"/>
              </a:rPr>
              <a:t>centerY</a:t>
            </a:r>
            <a:r>
              <a:rPr lang="en-US" sz="1600" b="1" dirty="0">
                <a:latin typeface="Courier New"/>
                <a:cs typeface="Courier New"/>
              </a:rPr>
              <a:t>, double radius)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x = </a:t>
            </a:r>
            <a:r>
              <a:rPr lang="en-US" sz="1600" b="1" dirty="0" err="1">
                <a:latin typeface="Courier New"/>
                <a:cs typeface="Courier New"/>
              </a:rPr>
              <a:t>centerX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en-US" sz="1600" b="1" dirty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y = </a:t>
            </a:r>
            <a:r>
              <a:rPr lang="en-US" sz="1600" b="1" dirty="0" err="1" smtClean="0">
                <a:latin typeface="Courier New"/>
                <a:cs typeface="Courier New"/>
              </a:rPr>
              <a:t>centerY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r = radius;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algn="l"/>
            <a:endParaRPr lang="en-US" sz="1600" b="1" dirty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	// Methods to return circumference and 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area</a:t>
            </a:r>
          </a:p>
          <a:p>
            <a:pPr algn="l"/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	...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it-IT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noProof="0" dirty="0" smtClean="0"/>
              <a:t>Circle Class with Constructor</a:t>
            </a:r>
            <a:endParaRPr lang="en-US" noProof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7498" y="5267287"/>
            <a:ext cx="8915400" cy="3715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 eaLnBrk="0" hangingPunct="0">
              <a:defRPr/>
            </a:pPr>
            <a:r>
              <a:rPr lang="en-AU" sz="1800" b="1" dirty="0">
                <a:latin typeface="Courier New"/>
                <a:ea typeface="ＭＳ Ｐゴシック" charset="0"/>
                <a:cs typeface="Courier New"/>
              </a:rPr>
              <a:t>Circle </a:t>
            </a:r>
            <a:r>
              <a:rPr lang="en-AU" sz="1800" b="1" dirty="0" err="1">
                <a:latin typeface="Courier New"/>
                <a:ea typeface="ＭＳ Ｐゴシック" charset="0"/>
                <a:cs typeface="Courier New"/>
              </a:rPr>
              <a:t>aCircle</a:t>
            </a:r>
            <a:r>
              <a:rPr lang="en-AU" sz="1800" b="1" dirty="0">
                <a:latin typeface="Courier New"/>
                <a:ea typeface="ＭＳ Ｐゴシック" charset="0"/>
                <a:cs typeface="Courier New"/>
              </a:rPr>
              <a:t> = new Circle(10.0, 20.0, 5.0);</a:t>
            </a:r>
          </a:p>
        </p:txBody>
      </p:sp>
    </p:spTree>
    <p:extLst>
      <p:ext uri="{BB962C8B-B14F-4D97-AF65-F5344CB8AC3E}">
        <p14:creationId xmlns:p14="http://schemas.microsoft.com/office/powerpoint/2010/main" xmlns="" val="905250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Multiple Constructors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Sometimes we may want to initialize in a number of different ways, depending on the circumstance.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This can be supported by having multiple constructors having different input arguments (signatures).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496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210" y="914400"/>
            <a:ext cx="8915400" cy="5509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/>
                <a:cs typeface="Courier New"/>
              </a:rPr>
              <a:t>public class Circle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double x, y;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center of the circle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double r;   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radius of the circle</a:t>
            </a:r>
          </a:p>
          <a:p>
            <a:pPr algn="l"/>
            <a:endParaRPr lang="en-US" sz="1600" b="1" dirty="0" smtClean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	// Constructor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	public Circle(double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centerX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, double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centerY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, double radius) {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		x =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centerX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		y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centerY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		r = radius;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  <a:p>
            <a:pPr algn="l"/>
            <a:endParaRPr lang="en-US" sz="1600" b="1" dirty="0" smtClean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	public Circle(double radius) {</a:t>
            </a:r>
          </a:p>
          <a:p>
            <a:pPr algn="l"/>
            <a:r>
              <a:rPr lang="es-ES_tradnl" sz="1600" b="1" dirty="0">
                <a:solidFill>
                  <a:srgbClr val="0000FF"/>
                </a:solidFill>
                <a:latin typeface="Courier New"/>
                <a:cs typeface="Courier New"/>
              </a:rPr>
              <a:t>		x = 0; y = 0; r = </a:t>
            </a:r>
            <a:r>
              <a:rPr lang="es-ES_tradnl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radius</a:t>
            </a:r>
            <a:r>
              <a:rPr lang="es-ES_tradnl" sz="1600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algn="l"/>
            <a:r>
              <a:rPr lang="es-ES_tradnl" sz="16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s-ES_tradnl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s-ES_tradnl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l"/>
            <a:endParaRPr lang="es-ES_tradnl" sz="1600" b="1" dirty="0" smtClean="0">
              <a:latin typeface="Courier New"/>
              <a:cs typeface="Courier New"/>
            </a:endParaRPr>
          </a:p>
          <a:p>
            <a:pPr algn="l"/>
            <a:r>
              <a:rPr lang="es-ES_tradnl" sz="1600" b="1" dirty="0">
                <a:solidFill>
                  <a:srgbClr val="FF8000"/>
                </a:solidFill>
                <a:latin typeface="Courier New"/>
                <a:cs typeface="Courier New"/>
              </a:rPr>
              <a:t>	</a:t>
            </a:r>
            <a:r>
              <a:rPr lang="es-ES_tradnl" sz="1600" b="1" dirty="0" err="1">
                <a:solidFill>
                  <a:srgbClr val="FF8000"/>
                </a:solidFill>
                <a:latin typeface="Courier New"/>
                <a:cs typeface="Courier New"/>
              </a:rPr>
              <a:t>public</a:t>
            </a:r>
            <a:r>
              <a:rPr lang="es-ES_tradnl" sz="1600" b="1" dirty="0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lang="es-ES_tradnl" sz="1600" b="1" dirty="0" err="1">
                <a:solidFill>
                  <a:srgbClr val="FF8000"/>
                </a:solidFill>
                <a:latin typeface="Courier New"/>
                <a:cs typeface="Courier New"/>
              </a:rPr>
              <a:t>Circle</a:t>
            </a:r>
            <a:r>
              <a:rPr lang="es-ES_tradnl" sz="1600" b="1" dirty="0">
                <a:solidFill>
                  <a:srgbClr val="FF8000"/>
                </a:solidFill>
                <a:latin typeface="Courier New"/>
                <a:cs typeface="Courier New"/>
              </a:rPr>
              <a:t>() {</a:t>
            </a:r>
          </a:p>
          <a:p>
            <a:pPr algn="l"/>
            <a:r>
              <a:rPr lang="es-ES_tradnl" sz="1600" b="1" dirty="0">
                <a:solidFill>
                  <a:srgbClr val="FF8000"/>
                </a:solidFill>
                <a:latin typeface="Courier New"/>
                <a:cs typeface="Courier New"/>
              </a:rPr>
              <a:t>		x = 0; y = 0; r = 1.0;</a:t>
            </a:r>
          </a:p>
          <a:p>
            <a:pPr algn="l"/>
            <a:r>
              <a:rPr lang="es-ES_tradnl" sz="1600" b="1" dirty="0">
                <a:solidFill>
                  <a:srgbClr val="FF8000"/>
                </a:solidFill>
                <a:latin typeface="Courier New"/>
                <a:cs typeface="Courier New"/>
              </a:rPr>
              <a:t>	}</a:t>
            </a:r>
            <a:endParaRPr lang="en-US" sz="1600" b="1" dirty="0">
              <a:solidFill>
                <a:srgbClr val="FF8000"/>
              </a:solidFill>
              <a:latin typeface="Courier New"/>
              <a:cs typeface="Courier New"/>
            </a:endParaRPr>
          </a:p>
          <a:p>
            <a:pPr algn="l"/>
            <a:endParaRPr lang="en-US" sz="1600" b="1" dirty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	// Methods to return circumference and 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area</a:t>
            </a:r>
          </a:p>
          <a:p>
            <a:pPr algn="l"/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	...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it-IT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noProof="0" dirty="0" smtClean="0"/>
              <a:t>Circle Class with Multiple Constructors</a:t>
            </a:r>
            <a:endParaRPr lang="en-US" noProof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5948622"/>
            <a:ext cx="6553200" cy="8331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 eaLnBrk="0" hangingPunct="0">
              <a:defRPr/>
            </a:pP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Circle </a:t>
            </a:r>
            <a:r>
              <a:rPr lang="en-AU" sz="1600" b="1" dirty="0" err="1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aCircle</a:t>
            </a: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 = new Circle(10.0, 20.0, 5.0);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Circle </a:t>
            </a:r>
            <a:r>
              <a:rPr lang="en-AU" sz="1600" b="1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bCircle</a:t>
            </a:r>
            <a:r>
              <a:rPr lang="en-AU" sz="16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= new Circle</a:t>
            </a:r>
            <a:r>
              <a:rPr lang="en-AU" sz="16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(5.0</a:t>
            </a: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Circle </a:t>
            </a:r>
            <a:r>
              <a:rPr lang="en-AU" sz="1600" b="1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cCircle</a:t>
            </a:r>
            <a:r>
              <a:rPr lang="en-AU" sz="16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= new Circle</a:t>
            </a:r>
            <a:r>
              <a:rPr lang="en-AU" sz="16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();</a:t>
            </a:r>
            <a:endParaRPr lang="en-AU" sz="1600" b="1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186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200" noProof="0" dirty="0" smtClean="0"/>
              <a:t>Default </a:t>
            </a:r>
            <a:r>
              <a:rPr lang="en-US" altLang="tr-TR" sz="3200" noProof="0" dirty="0"/>
              <a:t>and No-Argument Constructors 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435600"/>
          </a:xfrm>
        </p:spPr>
        <p:txBody>
          <a:bodyPr/>
          <a:lstStyle/>
          <a:p>
            <a:r>
              <a:rPr lang="en-US" altLang="tr-TR" sz="2800" noProof="0" dirty="0" smtClean="0"/>
              <a:t>Every class must have at least one constructor</a:t>
            </a:r>
          </a:p>
          <a:p>
            <a:pPr lvl="1"/>
            <a:endParaRPr lang="en-US" altLang="tr-TR" sz="800" noProof="0" dirty="0" smtClean="0"/>
          </a:p>
          <a:p>
            <a:pPr lvl="1"/>
            <a:r>
              <a:rPr lang="en-US" altLang="tr-TR" sz="2400" noProof="0" dirty="0" smtClean="0">
                <a:solidFill>
                  <a:schemeClr val="accent1"/>
                </a:solidFill>
              </a:rPr>
              <a:t>If </a:t>
            </a:r>
            <a:r>
              <a:rPr lang="en-US" altLang="tr-TR" sz="2400" u="sng" noProof="0" dirty="0" smtClean="0">
                <a:solidFill>
                  <a:schemeClr val="accent1"/>
                </a:solidFill>
              </a:rPr>
              <a:t>no</a:t>
            </a:r>
            <a:r>
              <a:rPr lang="en-US" altLang="tr-TR" sz="2400" noProof="0" dirty="0" smtClean="0">
                <a:solidFill>
                  <a:schemeClr val="accent1"/>
                </a:solidFill>
              </a:rPr>
              <a:t> constructors are declared</a:t>
            </a:r>
            <a:r>
              <a:rPr lang="en-US" altLang="tr-TR" sz="2400" noProof="0" dirty="0" smtClean="0"/>
              <a:t>, the compiler will create a default constructor</a:t>
            </a:r>
          </a:p>
          <a:p>
            <a:pPr lvl="2"/>
            <a:r>
              <a:rPr lang="en-US" altLang="tr-TR" sz="2400" noProof="0" dirty="0" smtClean="0"/>
              <a:t>Takes no arguments and initializes instance variables to their initial values specified in their declaration or to their default values</a:t>
            </a:r>
          </a:p>
          <a:p>
            <a:pPr lvl="3"/>
            <a:r>
              <a:rPr lang="en-US" altLang="tr-TR" noProof="0" dirty="0" smtClean="0"/>
              <a:t>Default values are </a:t>
            </a:r>
            <a:r>
              <a:rPr lang="en-US" altLang="tr-TR" b="1" noProof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altLang="tr-TR" noProof="0" dirty="0" smtClean="0"/>
              <a:t> for primitive numeric types, </a:t>
            </a:r>
            <a:r>
              <a:rPr lang="en-US" altLang="tr-TR" b="1" noProof="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tr-TR" noProof="0" dirty="0" smtClean="0">
                <a:solidFill>
                  <a:srgbClr val="0070C0"/>
                </a:solidFill>
              </a:rPr>
              <a:t> </a:t>
            </a:r>
            <a:r>
              <a:rPr lang="en-US" altLang="tr-TR" noProof="0" dirty="0" smtClean="0"/>
              <a:t>for </a:t>
            </a:r>
            <a:r>
              <a:rPr lang="en-US" altLang="tr-TR" b="1" noProof="0" dirty="0" err="1" smtClean="0">
                <a:latin typeface="Courier New" pitchFamily="49" charset="0"/>
              </a:rPr>
              <a:t>boolean</a:t>
            </a:r>
            <a:r>
              <a:rPr lang="en-US" altLang="tr-TR" noProof="0" dirty="0" smtClean="0"/>
              <a:t> values and </a:t>
            </a:r>
            <a:r>
              <a:rPr lang="en-US" altLang="tr-TR" b="1" noProof="0" dirty="0" smtClean="0">
                <a:solidFill>
                  <a:srgbClr val="0070C0"/>
                </a:solidFill>
                <a:latin typeface="Courier New" pitchFamily="49" charset="0"/>
              </a:rPr>
              <a:t>null</a:t>
            </a:r>
            <a:r>
              <a:rPr lang="en-US" altLang="tr-TR" noProof="0" dirty="0" smtClean="0">
                <a:solidFill>
                  <a:srgbClr val="0070C0"/>
                </a:solidFill>
              </a:rPr>
              <a:t> </a:t>
            </a:r>
            <a:r>
              <a:rPr lang="en-US" altLang="tr-TR" noProof="0" dirty="0" smtClean="0"/>
              <a:t>for 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809311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391400" cy="914400"/>
          </a:xfrm>
          <a:noFill/>
        </p:spPr>
        <p:txBody>
          <a:bodyPr/>
          <a:lstStyle/>
          <a:p>
            <a:r>
              <a:rPr lang="en-US" altLang="tr-TR" noProof="0" dirty="0">
                <a:cs typeface="Times New Roman" pitchFamily="18" charset="0"/>
              </a:rPr>
              <a:t>Common Programming </a:t>
            </a:r>
            <a:r>
              <a:rPr lang="en-US" altLang="tr-TR" noProof="0" dirty="0" smtClean="0">
                <a:cs typeface="Times New Roman" pitchFamily="18" charset="0"/>
              </a:rPr>
              <a:t>Error</a:t>
            </a:r>
            <a:endParaRPr lang="en-US" altLang="tr-TR" noProof="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53400" cy="4314825"/>
          </a:xfrm>
          <a:noFill/>
        </p:spPr>
        <p:txBody>
          <a:bodyPr/>
          <a:lstStyle/>
          <a:p>
            <a:r>
              <a:rPr lang="en-US" altLang="tr-TR" sz="2800" noProof="0" dirty="0" smtClean="0">
                <a:ea typeface="Times New Roman" pitchFamily="18" charset="0"/>
                <a:cs typeface="Helvetica" pitchFamily="34" charset="0"/>
              </a:rPr>
              <a:t>If </a:t>
            </a:r>
            <a:r>
              <a:rPr lang="en-US" altLang="tr-TR" sz="2800" noProof="0" dirty="0">
                <a:ea typeface="Times New Roman" pitchFamily="18" charset="0"/>
                <a:cs typeface="Helvetica" pitchFamily="34" charset="0"/>
              </a:rPr>
              <a:t>a class has constructors, but none of the </a:t>
            </a:r>
            <a:r>
              <a:rPr lang="en-US" altLang="tr-TR" noProof="0" dirty="0">
                <a:solidFill>
                  <a:srgbClr val="0070C0"/>
                </a:solidFill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public</a:t>
            </a:r>
            <a:r>
              <a:rPr lang="en-US" altLang="tr-TR" noProof="0" dirty="0">
                <a:solidFill>
                  <a:srgbClr val="0070C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US" altLang="tr-TR" sz="2800" noProof="0" dirty="0">
                <a:cs typeface="Times New Roman" pitchFamily="18" charset="0"/>
              </a:rPr>
              <a:t>constructors are no-argument constructors, and a program attempts to call a no-argument constructor to initialize an object of the class, a </a:t>
            </a:r>
            <a:r>
              <a:rPr lang="en-US" altLang="tr-TR" sz="2800" u="sng" noProof="0" dirty="0">
                <a:cs typeface="Times New Roman" pitchFamily="18" charset="0"/>
              </a:rPr>
              <a:t>compilation error occurs</a:t>
            </a:r>
            <a:r>
              <a:rPr lang="en-US" altLang="tr-TR" sz="2800" noProof="0" dirty="0">
                <a:cs typeface="Times New Roman" pitchFamily="18" charset="0"/>
              </a:rPr>
              <a:t>. </a:t>
            </a:r>
            <a:endParaRPr lang="en-US" altLang="tr-TR" sz="2800" noProof="0" dirty="0" smtClean="0">
              <a:cs typeface="Times New Roman" pitchFamily="18" charset="0"/>
            </a:endParaRPr>
          </a:p>
          <a:p>
            <a:endParaRPr lang="en-US" altLang="tr-TR" sz="2800" noProof="0" dirty="0">
              <a:cs typeface="Times New Roman" pitchFamily="18" charset="0"/>
            </a:endParaRPr>
          </a:p>
          <a:p>
            <a:r>
              <a:rPr lang="en-US" altLang="tr-TR" sz="2800" noProof="0" dirty="0" smtClean="0">
                <a:cs typeface="Times New Roman" pitchFamily="18" charset="0"/>
              </a:rPr>
              <a:t>A </a:t>
            </a:r>
            <a:r>
              <a:rPr lang="en-US" altLang="tr-TR" sz="2800" noProof="0" dirty="0">
                <a:cs typeface="Times New Roman" pitchFamily="18" charset="0"/>
              </a:rPr>
              <a:t>constructor can be called with no arguments </a:t>
            </a:r>
            <a:r>
              <a:rPr lang="en-US" altLang="tr-TR" sz="2800" u="sng" noProof="0" dirty="0">
                <a:cs typeface="Times New Roman" pitchFamily="18" charset="0"/>
              </a:rPr>
              <a:t>only if the class does not have any constructors</a:t>
            </a:r>
            <a:r>
              <a:rPr lang="en-US" altLang="tr-TR" sz="2800" noProof="0" dirty="0">
                <a:cs typeface="Times New Roman" pitchFamily="18" charset="0"/>
              </a:rPr>
              <a:t> (in which case the default constructor is called) or if the class has a </a:t>
            </a:r>
            <a:r>
              <a:rPr lang="en-US" altLang="tr-TR" noProof="0" dirty="0">
                <a:solidFill>
                  <a:srgbClr val="0070C0"/>
                </a:solidFill>
                <a:latin typeface="Lucida Console" pitchFamily="49" charset="0"/>
              </a:rPr>
              <a:t>public</a:t>
            </a:r>
            <a:r>
              <a:rPr lang="en-US" altLang="tr-TR" sz="2800" noProof="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tr-TR" sz="2800" noProof="0" dirty="0">
                <a:cs typeface="Times New Roman" pitchFamily="18" charset="0"/>
              </a:rPr>
              <a:t>no-argument constructor.</a:t>
            </a:r>
            <a:endParaRPr lang="en-US" altLang="tr-TR" sz="2800" noProof="0" dirty="0"/>
          </a:p>
        </p:txBody>
      </p:sp>
    </p:spTree>
    <p:extLst>
      <p:ext uri="{BB962C8B-B14F-4D97-AF65-F5344CB8AC3E}">
        <p14:creationId xmlns:p14="http://schemas.microsoft.com/office/powerpoint/2010/main" xmlns="" val="165642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Keyword </a:t>
            </a:r>
            <a:r>
              <a:rPr lang="en-US" noProof="0" dirty="0" smtClean="0">
                <a:solidFill>
                  <a:srgbClr val="0000FF"/>
                </a:solidFill>
              </a:rPr>
              <a:t>this</a:t>
            </a:r>
            <a:endParaRPr lang="en-US" noProof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>
                <a:solidFill>
                  <a:srgbClr val="0000FF"/>
                </a:solidFill>
              </a:rPr>
              <a:t>this</a:t>
            </a:r>
            <a:r>
              <a:rPr lang="en-US" noProof="0" dirty="0"/>
              <a:t> keyword can be used to refer to the object </a:t>
            </a:r>
            <a:r>
              <a:rPr lang="en-US" noProof="0" dirty="0" smtClean="0"/>
              <a:t>itself.</a:t>
            </a:r>
          </a:p>
          <a:p>
            <a:pPr eaLnBrk="1" hangingPunct="1"/>
            <a:r>
              <a:rPr lang="en-US" noProof="0" dirty="0" smtClean="0"/>
              <a:t>It </a:t>
            </a:r>
            <a:r>
              <a:rPr lang="en-US" noProof="0" dirty="0"/>
              <a:t>is generally used for accessing class members (from its own methods) when they have the same name as those passed as arguments.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810" y="3089970"/>
            <a:ext cx="6882190" cy="353943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/>
                <a:cs typeface="Courier New"/>
              </a:rPr>
              <a:t>public class Circle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double x, y;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center of the circle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double r;   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radius of the circle</a:t>
            </a:r>
          </a:p>
          <a:p>
            <a:pPr algn="l"/>
            <a:endParaRPr lang="en-US" sz="1600" b="1" dirty="0" smtClean="0">
              <a:latin typeface="Courier New"/>
              <a:cs typeface="Courier New"/>
            </a:endParaRPr>
          </a:p>
          <a:p>
            <a:pPr algn="l"/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b="1" dirty="0">
                <a:latin typeface="Courier New"/>
                <a:cs typeface="Courier New"/>
              </a:rPr>
              <a:t>public double </a:t>
            </a:r>
            <a:r>
              <a:rPr lang="en-US" sz="1600" b="1" dirty="0" err="1">
                <a:latin typeface="Courier New"/>
                <a:cs typeface="Courier New"/>
              </a:rPr>
              <a:t>getX</a:t>
            </a:r>
            <a:r>
              <a:rPr lang="en-US" sz="1600" b="1" dirty="0">
                <a:latin typeface="Courier New"/>
                <a:cs typeface="Courier New"/>
              </a:rPr>
              <a:t>() { return x; }</a:t>
            </a:r>
          </a:p>
          <a:p>
            <a:pPr algn="l"/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b="1" dirty="0">
                <a:latin typeface="Courier New"/>
                <a:cs typeface="Courier New"/>
              </a:rPr>
              <a:t>public void </a:t>
            </a:r>
            <a:r>
              <a:rPr lang="en-US" sz="1600" b="1" dirty="0" err="1">
                <a:latin typeface="Courier New"/>
                <a:cs typeface="Courier New"/>
              </a:rPr>
              <a:t>setX</a:t>
            </a:r>
            <a:r>
              <a:rPr lang="en-US" sz="1600" b="1" dirty="0">
                <a:latin typeface="Courier New"/>
                <a:cs typeface="Courier New"/>
              </a:rPr>
              <a:t>(double </a:t>
            </a:r>
            <a:r>
              <a:rPr lang="en-US" sz="1600" b="1" dirty="0" smtClean="0">
                <a:latin typeface="Courier New"/>
                <a:cs typeface="Courier New"/>
              </a:rPr>
              <a:t>x) </a:t>
            </a:r>
            <a:r>
              <a:rPr lang="en-US" sz="1600" b="1" dirty="0">
                <a:latin typeface="Courier New"/>
                <a:cs typeface="Courier New"/>
              </a:rPr>
              <a:t>{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this.x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smtClean="0">
                <a:latin typeface="Courier New"/>
                <a:cs typeface="Courier New"/>
              </a:rPr>
              <a:t>x; </a:t>
            </a: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 algn="l"/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b="1" dirty="0">
                <a:latin typeface="Courier New"/>
                <a:cs typeface="Courier New"/>
              </a:rPr>
              <a:t>public double </a:t>
            </a:r>
            <a:r>
              <a:rPr lang="en-US" sz="1600" b="1" dirty="0" err="1">
                <a:latin typeface="Courier New"/>
                <a:cs typeface="Courier New"/>
              </a:rPr>
              <a:t>getY</a:t>
            </a:r>
            <a:r>
              <a:rPr lang="en-US" sz="1600" b="1" dirty="0">
                <a:latin typeface="Courier New"/>
                <a:cs typeface="Courier New"/>
              </a:rPr>
              <a:t>() { return y; }</a:t>
            </a:r>
          </a:p>
          <a:p>
            <a:pPr algn="l"/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b="1" dirty="0">
                <a:latin typeface="Courier New"/>
                <a:cs typeface="Courier New"/>
              </a:rPr>
              <a:t>public void </a:t>
            </a:r>
            <a:r>
              <a:rPr lang="en-US" sz="1600" b="1" dirty="0" err="1">
                <a:latin typeface="Courier New"/>
                <a:cs typeface="Courier New"/>
              </a:rPr>
              <a:t>setY</a:t>
            </a:r>
            <a:r>
              <a:rPr lang="en-US" sz="1600" b="1" dirty="0">
                <a:latin typeface="Courier New"/>
                <a:cs typeface="Courier New"/>
              </a:rPr>
              <a:t>(double </a:t>
            </a:r>
            <a:r>
              <a:rPr lang="en-US" sz="1600" b="1" dirty="0" smtClean="0">
                <a:latin typeface="Courier New"/>
                <a:cs typeface="Courier New"/>
              </a:rPr>
              <a:t>y) </a:t>
            </a:r>
            <a:r>
              <a:rPr lang="en-US" sz="1600" b="1" dirty="0">
                <a:latin typeface="Courier New"/>
                <a:cs typeface="Courier New"/>
              </a:rPr>
              <a:t>{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this.y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smtClean="0">
                <a:latin typeface="Courier New"/>
                <a:cs typeface="Courier New"/>
              </a:rPr>
              <a:t>y; </a:t>
            </a: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 algn="l"/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b="1" dirty="0">
                <a:latin typeface="Courier New"/>
                <a:cs typeface="Courier New"/>
              </a:rPr>
              <a:t>public double </a:t>
            </a:r>
            <a:r>
              <a:rPr lang="en-US" sz="1600" b="1" dirty="0" err="1">
                <a:latin typeface="Courier New"/>
                <a:cs typeface="Courier New"/>
              </a:rPr>
              <a:t>getR</a:t>
            </a:r>
            <a:r>
              <a:rPr lang="en-US" sz="1600" b="1" dirty="0">
                <a:latin typeface="Courier New"/>
                <a:cs typeface="Courier New"/>
              </a:rPr>
              <a:t>() { return r; }</a:t>
            </a:r>
          </a:p>
          <a:p>
            <a:pPr algn="l"/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b="1" dirty="0">
                <a:latin typeface="Courier New"/>
                <a:cs typeface="Courier New"/>
              </a:rPr>
              <a:t>public void </a:t>
            </a:r>
            <a:r>
              <a:rPr lang="en-US" sz="1600" b="1" dirty="0" err="1">
                <a:latin typeface="Courier New"/>
                <a:cs typeface="Courier New"/>
              </a:rPr>
              <a:t>setR</a:t>
            </a:r>
            <a:r>
              <a:rPr lang="en-US" sz="1600" b="1" dirty="0">
                <a:latin typeface="Courier New"/>
                <a:cs typeface="Courier New"/>
              </a:rPr>
              <a:t>(double </a:t>
            </a:r>
            <a:r>
              <a:rPr lang="en-US" sz="1600" b="1" dirty="0" smtClean="0">
                <a:latin typeface="Courier New"/>
                <a:cs typeface="Courier New"/>
              </a:rPr>
              <a:t>r) </a:t>
            </a:r>
            <a:r>
              <a:rPr lang="en-US" sz="1600" b="1" dirty="0">
                <a:latin typeface="Courier New"/>
                <a:cs typeface="Courier New"/>
              </a:rPr>
              <a:t>{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this.r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smtClean="0">
                <a:latin typeface="Courier New"/>
                <a:cs typeface="Courier New"/>
              </a:rPr>
              <a:t>r; </a:t>
            </a: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 algn="l"/>
            <a:endParaRPr lang="en-US" sz="1600" b="1" dirty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	// Methods to return circumference and area</a:t>
            </a:r>
          </a:p>
          <a:p>
            <a:pPr algn="l"/>
            <a:r>
              <a:rPr lang="it-IT" sz="1600" b="1" dirty="0" smtClean="0">
                <a:latin typeface="Courier New"/>
                <a:cs typeface="Courier New"/>
              </a:rPr>
              <a:t>	… </a:t>
            </a:r>
          </a:p>
          <a:p>
            <a:pPr algn="l"/>
            <a:r>
              <a:rPr lang="it-IT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564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Static Variables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Java supports definition of </a:t>
            </a:r>
            <a:r>
              <a:rPr lang="en-US" noProof="0" dirty="0" smtClean="0"/>
              <a:t>variables </a:t>
            </a:r>
            <a:r>
              <a:rPr lang="en-US" noProof="0" dirty="0"/>
              <a:t>that can be accessed without creating objects of a </a:t>
            </a:r>
            <a:r>
              <a:rPr lang="en-US" noProof="0" dirty="0" smtClean="0"/>
              <a:t>class.</a:t>
            </a:r>
          </a:p>
          <a:p>
            <a:pPr lvl="1"/>
            <a:r>
              <a:rPr lang="en-US" noProof="0" dirty="0" smtClean="0"/>
              <a:t>Such </a:t>
            </a:r>
            <a:r>
              <a:rPr lang="en-US" noProof="0" dirty="0"/>
              <a:t>members are called Static members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/>
          </a:p>
          <a:p>
            <a:r>
              <a:rPr lang="en-US" noProof="0" dirty="0" smtClean="0"/>
              <a:t>This </a:t>
            </a:r>
            <a:r>
              <a:rPr lang="en-US" noProof="0" dirty="0"/>
              <a:t>feature is useful when we want to create a variable common to all instances of a class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/>
          </a:p>
          <a:p>
            <a:r>
              <a:rPr lang="en-US" noProof="0" dirty="0"/>
              <a:t>One of the most common example is to have </a:t>
            </a:r>
            <a:r>
              <a:rPr lang="en-US" noProof="0" dirty="0">
                <a:solidFill>
                  <a:srgbClr val="DA0048"/>
                </a:solidFill>
              </a:rPr>
              <a:t>a variable that could keep a count of how many objects of a class have been created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/>
          </a:p>
          <a:p>
            <a:r>
              <a:rPr lang="en-US" u="sng" noProof="0" dirty="0" smtClean="0"/>
              <a:t>Java </a:t>
            </a:r>
            <a:r>
              <a:rPr lang="en-US" u="sng" noProof="0" dirty="0"/>
              <a:t>creates only one copy for a static variable which can be used even if the class is never instantiated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14295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Static Variables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Define the variable by using the </a:t>
            </a:r>
            <a:r>
              <a:rPr lang="en-US" noProof="0" dirty="0" smtClean="0">
                <a:solidFill>
                  <a:srgbClr val="0000FF"/>
                </a:solidFill>
              </a:rPr>
              <a:t>static</a:t>
            </a:r>
            <a:r>
              <a:rPr lang="en-US" noProof="0" dirty="0" smtClean="0"/>
              <a:t> keyword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7467600" cy="427809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AU" sz="1600" b="1" dirty="0" smtClean="0">
                <a:latin typeface="Courier New"/>
                <a:cs typeface="Courier New"/>
              </a:rPr>
              <a:t>public class Circle {</a:t>
            </a:r>
          </a:p>
          <a:p>
            <a:pPr eaLnBrk="0" hangingPunct="0">
              <a:defRPr/>
            </a:pPr>
            <a:r>
              <a:rPr lang="en-AU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// Class variable, one for the Circle class.</a:t>
            </a:r>
          </a:p>
          <a:p>
            <a:pPr eaLnBrk="0" hangingPunct="0">
              <a:defRPr/>
            </a:pPr>
            <a:r>
              <a:rPr lang="en-AU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// To keep number of objects created.</a:t>
            </a:r>
          </a:p>
          <a:p>
            <a:pPr eaLnBrk="0" hangingPunct="0">
              <a:defRPr/>
            </a:pPr>
            <a:r>
              <a:rPr lang="en-AU" sz="1600" b="1" dirty="0" smtClean="0">
                <a:latin typeface="Courier New"/>
                <a:cs typeface="Courier New"/>
              </a:rPr>
              <a:t>	public </a:t>
            </a:r>
            <a:r>
              <a:rPr lang="en-AU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static </a:t>
            </a:r>
            <a:r>
              <a:rPr lang="en-AU" sz="1600" b="1" dirty="0" smtClean="0">
                <a:latin typeface="Courier New"/>
                <a:cs typeface="Courier New"/>
              </a:rPr>
              <a:t>int </a:t>
            </a:r>
            <a:r>
              <a:rPr lang="en-AU" sz="1600" b="1" dirty="0" err="1" smtClean="0">
                <a:latin typeface="Courier New"/>
                <a:cs typeface="Courier New"/>
              </a:rPr>
              <a:t>numCircles</a:t>
            </a:r>
            <a:r>
              <a:rPr lang="tr-TR" sz="1600" b="1" dirty="0" smtClean="0">
                <a:latin typeface="Courier New"/>
                <a:cs typeface="Courier New"/>
              </a:rPr>
              <a:t> = 0</a:t>
            </a:r>
            <a:r>
              <a:rPr lang="en-AU" sz="1600" b="1" dirty="0" smtClean="0">
                <a:latin typeface="Courier New"/>
                <a:cs typeface="Courier New"/>
              </a:rPr>
              <a:t>;</a:t>
            </a:r>
          </a:p>
          <a:p>
            <a:pPr eaLnBrk="0" hangingPunct="0">
              <a:defRPr/>
            </a:pPr>
            <a:endParaRPr lang="en-AU" sz="1600" b="1" dirty="0" smtClean="0">
              <a:latin typeface="Courier New"/>
              <a:cs typeface="Courier New"/>
            </a:endParaRPr>
          </a:p>
          <a:p>
            <a:pPr eaLnBrk="0" hangingPunct="0">
              <a:defRPr/>
            </a:pPr>
            <a:r>
              <a:rPr lang="en-AU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// Instance variables, one for each instance</a:t>
            </a:r>
          </a:p>
          <a:p>
            <a:pPr eaLnBrk="0" hangingPunct="0">
              <a:defRPr/>
            </a:pPr>
            <a:r>
              <a:rPr lang="en-AU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// of the Circle class. </a:t>
            </a:r>
          </a:p>
          <a:p>
            <a:pPr eaLnBrk="0" hangingPunct="0">
              <a:defRPr/>
            </a:pPr>
            <a:r>
              <a:rPr lang="en-AU" sz="1600" b="1" dirty="0" smtClean="0">
                <a:latin typeface="Courier New"/>
                <a:cs typeface="Courier New"/>
              </a:rPr>
              <a:t>	public double </a:t>
            </a:r>
            <a:r>
              <a:rPr lang="en-AU" sz="1600" b="1" dirty="0" err="1" smtClean="0">
                <a:latin typeface="Courier New"/>
                <a:cs typeface="Courier New"/>
              </a:rPr>
              <a:t>x,y,r</a:t>
            </a:r>
            <a:r>
              <a:rPr lang="en-AU" sz="1600" b="1" dirty="0" smtClean="0">
                <a:latin typeface="Courier New"/>
                <a:cs typeface="Courier New"/>
              </a:rPr>
              <a:t>; </a:t>
            </a:r>
          </a:p>
          <a:p>
            <a:pPr eaLnBrk="0" hangingPunct="0">
              <a:defRPr/>
            </a:pPr>
            <a:endParaRPr lang="en-AU" sz="1600" b="1" dirty="0" smtClean="0">
              <a:latin typeface="Courier New"/>
              <a:cs typeface="Courier New"/>
            </a:endParaRPr>
          </a:p>
          <a:p>
            <a:pPr eaLnBrk="0" hangingPunct="0">
              <a:defRPr/>
            </a:pPr>
            <a:r>
              <a:rPr lang="en-AU" sz="1600" b="1" dirty="0" smtClean="0">
                <a:latin typeface="Courier New"/>
                <a:cs typeface="Courier New"/>
              </a:rPr>
              <a:t>   </a:t>
            </a:r>
            <a:r>
              <a:rPr lang="en-AU" sz="16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AU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Constructor</a:t>
            </a:r>
            <a:endParaRPr lang="en-AU" sz="1600" b="1" dirty="0" smtClean="0">
              <a:latin typeface="Courier New"/>
              <a:cs typeface="Courier New"/>
            </a:endParaRPr>
          </a:p>
          <a:p>
            <a:pPr eaLnBrk="0" hangingPunct="0">
              <a:defRPr/>
            </a:pPr>
            <a:r>
              <a:rPr lang="en-AU" sz="1600" b="1" dirty="0">
                <a:latin typeface="Courier New"/>
                <a:cs typeface="Courier New"/>
              </a:rPr>
              <a:t>	Circle (double x, double y, double r){</a:t>
            </a:r>
          </a:p>
          <a:p>
            <a:pPr eaLnBrk="0" hangingPunct="0">
              <a:defRPr/>
            </a:pPr>
            <a:r>
              <a:rPr lang="en-AU" sz="1600" b="1" dirty="0">
                <a:latin typeface="Courier New"/>
                <a:cs typeface="Courier New"/>
              </a:rPr>
              <a:t>		</a:t>
            </a:r>
            <a:r>
              <a:rPr lang="en-AU" sz="1600" b="1" dirty="0" err="1">
                <a:latin typeface="Courier New"/>
                <a:cs typeface="Courier New"/>
              </a:rPr>
              <a:t>this.x</a:t>
            </a:r>
            <a:r>
              <a:rPr lang="en-AU" sz="1600" b="1" dirty="0">
                <a:latin typeface="Courier New"/>
                <a:cs typeface="Courier New"/>
              </a:rPr>
              <a:t> = x;</a:t>
            </a:r>
          </a:p>
          <a:p>
            <a:pPr eaLnBrk="0" hangingPunct="0">
              <a:defRPr/>
            </a:pPr>
            <a:r>
              <a:rPr lang="en-AU" sz="1600" b="1" dirty="0">
                <a:latin typeface="Courier New"/>
                <a:cs typeface="Courier New"/>
              </a:rPr>
              <a:t>		</a:t>
            </a:r>
            <a:r>
              <a:rPr lang="en-AU" sz="1600" b="1" dirty="0" err="1">
                <a:latin typeface="Courier New"/>
                <a:cs typeface="Courier New"/>
              </a:rPr>
              <a:t>this.y</a:t>
            </a:r>
            <a:r>
              <a:rPr lang="en-AU" sz="1600" b="1" dirty="0">
                <a:latin typeface="Courier New"/>
                <a:cs typeface="Courier New"/>
              </a:rPr>
              <a:t> = y;</a:t>
            </a:r>
          </a:p>
          <a:p>
            <a:pPr eaLnBrk="0" hangingPunct="0">
              <a:defRPr/>
            </a:pPr>
            <a:r>
              <a:rPr lang="en-AU" sz="1600" b="1" dirty="0">
                <a:latin typeface="Courier New"/>
                <a:cs typeface="Courier New"/>
              </a:rPr>
              <a:t>		</a:t>
            </a:r>
            <a:r>
              <a:rPr lang="en-AU" sz="1600" b="1" dirty="0" err="1">
                <a:latin typeface="Courier New"/>
                <a:cs typeface="Courier New"/>
              </a:rPr>
              <a:t>this.r</a:t>
            </a:r>
            <a:r>
              <a:rPr lang="en-AU" sz="1600" b="1" dirty="0">
                <a:latin typeface="Courier New"/>
                <a:cs typeface="Courier New"/>
              </a:rPr>
              <a:t> = r;</a:t>
            </a:r>
          </a:p>
          <a:p>
            <a:pPr eaLnBrk="0" hangingPunct="0">
              <a:defRPr/>
            </a:pPr>
            <a:r>
              <a:rPr lang="en-AU" sz="1600" b="1" dirty="0">
                <a:latin typeface="Courier New"/>
                <a:cs typeface="Courier New"/>
              </a:rPr>
              <a:t>		</a:t>
            </a:r>
            <a:r>
              <a:rPr lang="en-AU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numCircles</a:t>
            </a:r>
            <a:r>
              <a:rPr lang="en-AU" sz="1600" b="1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</a:p>
          <a:p>
            <a:pPr eaLnBrk="0" hangingPunct="0">
              <a:defRPr/>
            </a:pPr>
            <a:r>
              <a:rPr lang="en-AU" sz="1600" b="1" dirty="0">
                <a:latin typeface="Courier New"/>
                <a:cs typeface="Courier New"/>
              </a:rPr>
              <a:t>	}			</a:t>
            </a:r>
            <a:endParaRPr lang="en-AU" sz="1600" b="1" dirty="0" smtClean="0">
              <a:latin typeface="Courier New"/>
              <a:cs typeface="Courier New"/>
            </a:endParaRPr>
          </a:p>
          <a:p>
            <a:pPr eaLnBrk="0" hangingPunct="0">
              <a:defRPr/>
            </a:pPr>
            <a:r>
              <a:rPr lang="en-AU" sz="1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19400" y="5638800"/>
            <a:ext cx="526947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Circle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circleA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 = new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Circl</a:t>
            </a:r>
            <a:r>
              <a:rPr lang="en-AU" sz="1600" b="1" dirty="0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e(10, 12, 20);    </a:t>
            </a:r>
          </a:p>
          <a:p>
            <a:pPr eaLnBrk="0" hangingPunct="0">
              <a:defRPr/>
            </a:pPr>
            <a:r>
              <a:rPr lang="en-AU" sz="1600" b="1" dirty="0" smtClean="0">
                <a:solidFill>
                  <a:srgbClr val="008000"/>
                </a:solidFill>
                <a:latin typeface="Courier New"/>
                <a:ea typeface="SimSun" charset="0"/>
                <a:cs typeface="Courier New"/>
              </a:rPr>
              <a:t>// </a:t>
            </a:r>
            <a:r>
              <a:rPr lang="en-AU" sz="1600" b="1" dirty="0" err="1" smtClean="0">
                <a:solidFill>
                  <a:srgbClr val="008000"/>
                </a:solidFill>
                <a:latin typeface="Courier New"/>
                <a:ea typeface="SimSun" charset="0"/>
                <a:cs typeface="Courier New"/>
              </a:rPr>
              <a:t>numCircles</a:t>
            </a:r>
            <a:r>
              <a:rPr lang="en-AU" sz="1600" b="1" dirty="0" smtClean="0">
                <a:solidFill>
                  <a:srgbClr val="008000"/>
                </a:solidFill>
                <a:latin typeface="Courier New"/>
                <a:ea typeface="SimSun" charset="0"/>
                <a:cs typeface="Courier New"/>
              </a:rPr>
              <a:t> = 1</a:t>
            </a:r>
            <a:endParaRPr lang="en-US" sz="1600" b="1" dirty="0" smtClean="0">
              <a:solidFill>
                <a:srgbClr val="008000"/>
              </a:solidFill>
              <a:latin typeface="Courier New"/>
              <a:ea typeface="SimSun" charset="0"/>
              <a:cs typeface="Courier New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Circle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circleB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 = new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Circl</a:t>
            </a:r>
            <a:r>
              <a:rPr lang="en-AU" sz="1600" b="1" dirty="0" smtClean="0">
                <a:solidFill>
                  <a:srgbClr val="0000FF"/>
                </a:solidFill>
                <a:latin typeface="Courier New"/>
                <a:ea typeface="SimSun" charset="0"/>
                <a:cs typeface="Courier New"/>
              </a:rPr>
              <a:t>e(5, 3, 10);</a:t>
            </a:r>
          </a:p>
          <a:p>
            <a:pPr eaLnBrk="0" hangingPunct="0">
              <a:defRPr/>
            </a:pPr>
            <a:r>
              <a:rPr lang="en-AU" sz="1600" b="1" dirty="0" smtClean="0">
                <a:solidFill>
                  <a:srgbClr val="008000"/>
                </a:solidFill>
                <a:latin typeface="Courier New"/>
                <a:ea typeface="SimSun" charset="0"/>
                <a:cs typeface="Courier New"/>
              </a:rPr>
              <a:t>// </a:t>
            </a:r>
            <a:r>
              <a:rPr lang="en-AU" sz="1600" b="1" dirty="0" err="1" smtClean="0">
                <a:solidFill>
                  <a:srgbClr val="008000"/>
                </a:solidFill>
                <a:latin typeface="Courier New"/>
                <a:ea typeface="SimSun" charset="0"/>
                <a:cs typeface="Courier New"/>
              </a:rPr>
              <a:t>numCircles</a:t>
            </a:r>
            <a:r>
              <a:rPr lang="en-AU" sz="1600" b="1" dirty="0" smtClean="0">
                <a:solidFill>
                  <a:srgbClr val="008000"/>
                </a:solidFill>
                <a:latin typeface="Courier New"/>
                <a:ea typeface="SimSun" charset="0"/>
                <a:cs typeface="Courier New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xmlns="" val="122209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Instance vs. Static Variables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/>
              <a:t>Instance </a:t>
            </a:r>
            <a:r>
              <a:rPr lang="en-US" i="1" noProof="0" dirty="0" smtClean="0"/>
              <a:t>variables</a:t>
            </a:r>
            <a:r>
              <a:rPr lang="en-US" noProof="0" dirty="0" smtClean="0"/>
              <a:t>:  </a:t>
            </a:r>
            <a:r>
              <a:rPr lang="en-US" noProof="0" dirty="0"/>
              <a:t>One copy per object. </a:t>
            </a:r>
            <a:r>
              <a:rPr lang="en-US" noProof="0" dirty="0" smtClean="0"/>
              <a:t>Every </a:t>
            </a:r>
            <a:r>
              <a:rPr lang="en-US" noProof="0" dirty="0"/>
              <a:t>object has its own instance </a:t>
            </a:r>
            <a:r>
              <a:rPr lang="en-US" noProof="0" dirty="0" smtClean="0"/>
              <a:t>variables.</a:t>
            </a:r>
            <a:endParaRPr lang="en-US" noProof="0" dirty="0"/>
          </a:p>
          <a:p>
            <a:pPr lvl="1"/>
            <a:r>
              <a:rPr lang="en-US" noProof="0" dirty="0"/>
              <a:t>e</a:t>
            </a:r>
            <a:r>
              <a:rPr lang="en-US" noProof="0" dirty="0" smtClean="0"/>
              <a:t>.g</a:t>
            </a:r>
            <a:r>
              <a:rPr lang="en-US" noProof="0" dirty="0"/>
              <a:t>. </a:t>
            </a:r>
            <a:r>
              <a:rPr lang="en-US" sz="1800" b="1" noProof="0" dirty="0" err="1" smtClean="0">
                <a:latin typeface="+mj-lt"/>
                <a:cs typeface="Courier"/>
              </a:rPr>
              <a:t>x,y,r</a:t>
            </a:r>
            <a:r>
              <a:rPr lang="en-US" sz="1800" b="1" noProof="0" dirty="0" smtClean="0">
                <a:latin typeface="Courier New"/>
                <a:cs typeface="Courier New"/>
              </a:rPr>
              <a:t> </a:t>
            </a:r>
            <a:r>
              <a:rPr lang="en-US" noProof="0" dirty="0"/>
              <a:t>(</a:t>
            </a:r>
            <a:r>
              <a:rPr lang="en-US" noProof="0" dirty="0" smtClean="0"/>
              <a:t>center </a:t>
            </a:r>
            <a:r>
              <a:rPr lang="en-US" noProof="0" dirty="0"/>
              <a:t>and radius </a:t>
            </a:r>
            <a:r>
              <a:rPr lang="en-US" noProof="0" dirty="0" smtClean="0"/>
              <a:t>of </a:t>
            </a:r>
            <a:r>
              <a:rPr lang="en-US" noProof="0" dirty="0"/>
              <a:t>the circle</a:t>
            </a:r>
            <a:r>
              <a:rPr lang="en-US" noProof="0" dirty="0" smtClean="0"/>
              <a:t>)</a:t>
            </a:r>
            <a:br>
              <a:rPr lang="en-US" noProof="0" dirty="0" smtClean="0"/>
            </a:br>
            <a:endParaRPr lang="en-US" noProof="0" dirty="0"/>
          </a:p>
          <a:p>
            <a:r>
              <a:rPr lang="en-US" i="1" noProof="0" dirty="0"/>
              <a:t>Static </a:t>
            </a:r>
            <a:r>
              <a:rPr lang="en-US" i="1" noProof="0" dirty="0" smtClean="0"/>
              <a:t>variables</a:t>
            </a:r>
            <a:r>
              <a:rPr lang="en-US" noProof="0" dirty="0" smtClean="0"/>
              <a:t>: </a:t>
            </a:r>
            <a:r>
              <a:rPr lang="en-US" noProof="0" dirty="0"/>
              <a:t>One copy per class.</a:t>
            </a:r>
          </a:p>
          <a:p>
            <a:pPr lvl="1"/>
            <a:r>
              <a:rPr lang="en-US" noProof="0" dirty="0"/>
              <a:t>e</a:t>
            </a:r>
            <a:r>
              <a:rPr lang="en-US" noProof="0" dirty="0" smtClean="0"/>
              <a:t>.g</a:t>
            </a:r>
            <a:r>
              <a:rPr lang="en-US" noProof="0" dirty="0"/>
              <a:t>. </a:t>
            </a:r>
            <a:r>
              <a:rPr lang="en-US" sz="1800" b="1" noProof="0" dirty="0" err="1">
                <a:latin typeface="+mj-lt"/>
                <a:cs typeface="Courier"/>
              </a:rPr>
              <a:t>numCircles</a:t>
            </a:r>
            <a:r>
              <a:rPr lang="en-US" sz="1800" noProof="0" dirty="0"/>
              <a:t> </a:t>
            </a:r>
            <a:r>
              <a:rPr lang="en-US" noProof="0" dirty="0"/>
              <a:t>(total number of circle objects created)</a:t>
            </a:r>
          </a:p>
        </p:txBody>
      </p:sp>
    </p:spTree>
    <p:extLst>
      <p:ext uri="{BB962C8B-B14F-4D97-AF65-F5344CB8AC3E}">
        <p14:creationId xmlns:p14="http://schemas.microsoft.com/office/powerpoint/2010/main" xmlns="" val="83385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 and Method </a:t>
            </a:r>
            <a:r>
              <a:rPr lang="en-US" noProof="0" dirty="0" smtClean="0"/>
              <a:t>Definitions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Java </a:t>
            </a:r>
            <a:r>
              <a:rPr lang="en-US" noProof="0" dirty="0"/>
              <a:t>program consists of objects</a:t>
            </a:r>
          </a:p>
          <a:p>
            <a:pPr lvl="1"/>
            <a:r>
              <a:rPr lang="en-US" noProof="0" dirty="0"/>
              <a:t>Objects of class types</a:t>
            </a:r>
          </a:p>
          <a:p>
            <a:pPr lvl="1"/>
            <a:r>
              <a:rPr lang="en-US" noProof="0" dirty="0"/>
              <a:t>Objects that interact with one </a:t>
            </a:r>
            <a:r>
              <a:rPr lang="en-US" noProof="0" dirty="0" smtClean="0"/>
              <a:t>another</a:t>
            </a:r>
            <a:br>
              <a:rPr lang="en-US" noProof="0" dirty="0" smtClean="0"/>
            </a:br>
            <a:endParaRPr lang="en-US" noProof="0" dirty="0"/>
          </a:p>
          <a:p>
            <a:r>
              <a:rPr lang="en-US" noProof="0" dirty="0"/>
              <a:t>Program objects can represent</a:t>
            </a:r>
          </a:p>
          <a:p>
            <a:pPr lvl="1"/>
            <a:r>
              <a:rPr lang="en-US" noProof="0" dirty="0"/>
              <a:t>Objects in real world</a:t>
            </a:r>
          </a:p>
          <a:p>
            <a:pPr lvl="1"/>
            <a:r>
              <a:rPr lang="en-US" noProof="0" dirty="0" smtClean="0"/>
              <a:t>Abstractions</a:t>
            </a:r>
            <a:endParaRPr lang="tr-TR" dirty="0"/>
          </a:p>
          <a:p>
            <a:pPr lvl="1"/>
            <a:r>
              <a:rPr lang="tr-TR" dirty="0"/>
              <a:t>Software components</a:t>
            </a:r>
            <a:endParaRPr lang="en-US" dirty="0"/>
          </a:p>
          <a:p>
            <a:pPr marL="279400" lvl="1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7335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Static Methods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class can have methods that are defined as </a:t>
            </a:r>
            <a:r>
              <a:rPr lang="en-US" b="1" noProof="0" dirty="0" smtClean="0">
                <a:solidFill>
                  <a:srgbClr val="0000FF"/>
                </a:solidFill>
              </a:rPr>
              <a:t>static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u="sng" noProof="0" dirty="0" smtClean="0"/>
              <a:t>Static </a:t>
            </a:r>
            <a:r>
              <a:rPr lang="en-US" u="sng" noProof="0" dirty="0"/>
              <a:t>methods can be accessed without using objects</a:t>
            </a:r>
            <a:r>
              <a:rPr lang="en-US" noProof="0" dirty="0"/>
              <a:t>. </a:t>
            </a:r>
            <a:r>
              <a:rPr lang="tr-TR" noProof="0" dirty="0" err="1" smtClean="0"/>
              <a:t>So</a:t>
            </a:r>
            <a:r>
              <a:rPr lang="en-US" noProof="0" dirty="0" smtClean="0"/>
              <a:t>, </a:t>
            </a:r>
            <a:r>
              <a:rPr lang="en-US" noProof="0" dirty="0"/>
              <a:t>there is </a:t>
            </a:r>
            <a:r>
              <a:rPr lang="en-US" b="1" noProof="0" dirty="0">
                <a:solidFill>
                  <a:srgbClr val="DA0048"/>
                </a:solidFill>
              </a:rPr>
              <a:t>NO</a:t>
            </a:r>
            <a:r>
              <a:rPr lang="en-US" noProof="0" dirty="0">
                <a:solidFill>
                  <a:srgbClr val="DA0048"/>
                </a:solidFill>
              </a:rPr>
              <a:t> need to create </a:t>
            </a:r>
            <a:r>
              <a:rPr lang="en-US" noProof="0" dirty="0" smtClean="0">
                <a:solidFill>
                  <a:srgbClr val="DA0048"/>
                </a:solidFill>
              </a:rPr>
              <a:t>objects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Static </a:t>
            </a:r>
            <a:r>
              <a:rPr lang="en-US" noProof="0" dirty="0"/>
              <a:t>methods are generally used to group related library functions that don’t depend on data members of its </a:t>
            </a:r>
            <a:r>
              <a:rPr lang="en-US" noProof="0" dirty="0" smtClean="0"/>
              <a:t>class.</a:t>
            </a:r>
          </a:p>
          <a:p>
            <a:pPr lvl="1"/>
            <a:r>
              <a:rPr lang="en-US" noProof="0" dirty="0"/>
              <a:t>e</a:t>
            </a:r>
            <a:r>
              <a:rPr lang="en-US" noProof="0" dirty="0" smtClean="0"/>
              <a:t>.g., </a:t>
            </a:r>
            <a:r>
              <a:rPr lang="en-US" noProof="0" dirty="0"/>
              <a:t>Math library functions.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713541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Static Methods</a:t>
            </a:r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762000" y="1378803"/>
            <a:ext cx="7391400" cy="378565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/>
                <a:cs typeface="Courier New"/>
              </a:rPr>
              <a:t>class Comparator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max(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a,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b)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if (a &gt; b)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	return a;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else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	return b;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algn="l"/>
            <a:endParaRPr lang="en-US" sz="1600" b="1" dirty="0"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public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1600" b="1" dirty="0">
                <a:latin typeface="Courier New"/>
                <a:cs typeface="Courier New"/>
              </a:rPr>
              <a:t> String max(String a, String b) {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if (</a:t>
            </a:r>
            <a:r>
              <a:rPr lang="en-US" sz="1600" b="1" dirty="0" err="1">
                <a:latin typeface="Courier New"/>
                <a:cs typeface="Courier New"/>
              </a:rPr>
              <a:t>a.compareTo</a:t>
            </a:r>
            <a:r>
              <a:rPr lang="en-US" sz="1600" b="1" dirty="0">
                <a:latin typeface="Courier New"/>
                <a:cs typeface="Courier New"/>
              </a:rPr>
              <a:t>(b) &gt; 0)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	return a;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else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		return b;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algn="l"/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GB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5341203"/>
            <a:ext cx="739140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sz="1600" b="1" dirty="0">
                <a:solidFill>
                  <a:srgbClr val="008000"/>
                </a:solidFill>
                <a:latin typeface="Courier New"/>
                <a:cs typeface="Courier New"/>
              </a:rPr>
              <a:t>Max methods are directly accessed using </a:t>
            </a:r>
            <a:r>
              <a:rPr lang="en-GB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ClassName</a:t>
            </a: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</a:p>
          <a:p>
            <a:pPr eaLnBrk="0" hangingPunct="0">
              <a:defRPr/>
            </a:pP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NO </a:t>
            </a:r>
            <a:r>
              <a:rPr lang="en-GB" sz="1600" b="1" dirty="0">
                <a:solidFill>
                  <a:srgbClr val="008000"/>
                </a:solidFill>
                <a:latin typeface="Courier New"/>
                <a:cs typeface="Courier New"/>
              </a:rPr>
              <a:t>Objects </a:t>
            </a: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created</a:t>
            </a:r>
            <a:r>
              <a:rPr lang="en-GB" sz="1600" b="1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endParaRPr lang="en-GB" sz="16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eaLnBrk="0" hangingPunct="0">
              <a:defRPr/>
            </a:pPr>
            <a:r>
              <a:rPr lang="en-GB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System.out.println</a:t>
            </a:r>
            <a:r>
              <a:rPr lang="en-GB" sz="16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GB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Comparator.max</a:t>
            </a:r>
            <a:r>
              <a:rPr lang="en-GB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(5, 10)</a:t>
            </a:r>
            <a:r>
              <a:rPr lang="en-GB" sz="1600" b="1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eaLnBrk="0" hangingPunct="0">
              <a:defRPr/>
            </a:pPr>
            <a:r>
              <a:rPr lang="en-GB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System.out.println</a:t>
            </a:r>
            <a:r>
              <a:rPr lang="en-GB" sz="16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GB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Comparator.max</a:t>
            </a:r>
            <a:r>
              <a:rPr lang="en-GB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(“ANKARA”, “SAMSUN”)</a:t>
            </a:r>
            <a:r>
              <a:rPr lang="en-GB"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GB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lang="en-GB" sz="16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148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More Static Methods: The </a:t>
            </a:r>
            <a:r>
              <a:rPr lang="en-US" noProof="0" dirty="0" smtClean="0">
                <a:solidFill>
                  <a:srgbClr val="0000FF"/>
                </a:solidFill>
              </a:rPr>
              <a:t>Math</a:t>
            </a:r>
            <a:r>
              <a:rPr lang="en-US" noProof="0" dirty="0" smtClean="0"/>
              <a:t> Class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It is like including libraries in C language</a:t>
            </a:r>
          </a:p>
          <a:p>
            <a:r>
              <a:rPr lang="en-US" noProof="0" dirty="0" smtClean="0"/>
              <a:t>It contains standard mathematical methods</a:t>
            </a:r>
          </a:p>
          <a:p>
            <a:pPr lvl="1"/>
            <a:r>
              <a:rPr lang="en-US" noProof="0" dirty="0" smtClean="0"/>
              <a:t>They are all static</a:t>
            </a:r>
          </a:p>
          <a:p>
            <a:pPr lvl="1"/>
            <a:r>
              <a:rPr lang="en-US" noProof="0" dirty="0" err="1" smtClean="0"/>
              <a:t>Java.lang.Math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3113782"/>
            <a:ext cx="548640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3857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GB" sz="1600" b="1" dirty="0" err="1" smtClean="0">
                <a:latin typeface="Courier New"/>
                <a:cs typeface="Courier New"/>
              </a:rPr>
              <a:t>Math.pow</a:t>
            </a:r>
            <a:r>
              <a:rPr lang="en-GB" sz="1600" b="1" dirty="0" smtClean="0">
                <a:latin typeface="Courier New"/>
                <a:cs typeface="Courier New"/>
              </a:rPr>
              <a:t>(2.0, 3.0)		</a:t>
            </a: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8</a:t>
            </a:r>
          </a:p>
          <a:p>
            <a:pPr eaLnBrk="0" hangingPunct="0">
              <a:defRPr/>
            </a:pPr>
            <a:r>
              <a:rPr lang="en-GB" sz="1600" b="1" dirty="0" err="1" smtClean="0">
                <a:latin typeface="Courier New"/>
                <a:cs typeface="Courier New"/>
              </a:rPr>
              <a:t>Math.max</a:t>
            </a:r>
            <a:r>
              <a:rPr lang="en-GB" sz="1600" b="1" dirty="0" smtClean="0">
                <a:latin typeface="Courier New"/>
                <a:cs typeface="Courier New"/>
              </a:rPr>
              <a:t>(5, 6)			</a:t>
            </a: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6</a:t>
            </a:r>
          </a:p>
          <a:p>
            <a:pPr eaLnBrk="0" hangingPunct="0">
              <a:defRPr/>
            </a:pPr>
            <a:r>
              <a:rPr lang="en-GB" sz="1600" b="1" dirty="0" err="1" smtClean="0">
                <a:latin typeface="Courier New"/>
                <a:cs typeface="Courier New"/>
              </a:rPr>
              <a:t>Math.round</a:t>
            </a:r>
            <a:r>
              <a:rPr lang="en-GB" sz="1600" b="1" dirty="0" smtClean="0">
                <a:latin typeface="Courier New"/>
                <a:cs typeface="Courier New"/>
              </a:rPr>
              <a:t>(6.2)			</a:t>
            </a: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6</a:t>
            </a:r>
          </a:p>
          <a:p>
            <a:pPr eaLnBrk="0" hangingPunct="0">
              <a:defRPr/>
            </a:pPr>
            <a:r>
              <a:rPr lang="en-GB" sz="1600" b="1" dirty="0" err="1" smtClean="0">
                <a:latin typeface="Courier New"/>
                <a:cs typeface="Courier New"/>
              </a:rPr>
              <a:t>Math.sqrt</a:t>
            </a:r>
            <a:r>
              <a:rPr lang="en-GB" sz="1600" b="1" dirty="0" smtClean="0">
                <a:latin typeface="Courier New"/>
                <a:cs typeface="Courier New"/>
              </a:rPr>
              <a:t>(4.0)			</a:t>
            </a:r>
            <a:r>
              <a:rPr lang="en-GB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2.0</a:t>
            </a:r>
            <a:endParaRPr lang="en-GB" sz="16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263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 Cleanup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Recall: Memory deallocation is automatic in Java</a:t>
            </a:r>
          </a:p>
          <a:p>
            <a:pPr lvl="1"/>
            <a:r>
              <a:rPr lang="en-US" noProof="0" dirty="0" smtClean="0"/>
              <a:t>No dangling pointers and no memory leak problem.</a:t>
            </a:r>
          </a:p>
          <a:p>
            <a:r>
              <a:rPr lang="en-US" noProof="0" dirty="0" smtClean="0"/>
              <a:t>Java allows to define </a:t>
            </a:r>
            <a:r>
              <a:rPr lang="en-US" b="1" noProof="0" dirty="0" smtClean="0">
                <a:solidFill>
                  <a:srgbClr val="0000FF"/>
                </a:solidFill>
              </a:rPr>
              <a:t>finalize</a:t>
            </a:r>
            <a:r>
              <a:rPr lang="en-US" noProof="0" dirty="0" smtClean="0">
                <a:solidFill>
                  <a:srgbClr val="0000FF"/>
                </a:solidFill>
              </a:rPr>
              <a:t> </a:t>
            </a:r>
            <a:r>
              <a:rPr lang="en-US" noProof="0" dirty="0" smtClean="0"/>
              <a:t>method, which is invoked (if defined) just before the object destruction.</a:t>
            </a:r>
          </a:p>
          <a:p>
            <a:r>
              <a:rPr lang="en-US" noProof="0" dirty="0" smtClean="0"/>
              <a:t>This presents an opportunity to perform record maintenance operation or clean up any special allocations made by the user.</a:t>
            </a:r>
          </a:p>
          <a:p>
            <a:r>
              <a:rPr lang="en-US" noProof="0" dirty="0" smtClean="0"/>
              <a:t>The finalize method will be called by the Garbage Collector, but </a:t>
            </a:r>
            <a:r>
              <a:rPr lang="en-US" u="sng" noProof="0" dirty="0" smtClean="0"/>
              <a:t>when this will happen is not deterministic</a:t>
            </a:r>
            <a:r>
              <a:rPr lang="en-US" noProof="0" dirty="0" smtClean="0"/>
              <a:t>. </a:t>
            </a:r>
            <a:r>
              <a:rPr lang="en-US" noProof="0" dirty="0" smtClean="0">
                <a:solidFill>
                  <a:srgbClr val="DA0048"/>
                </a:solidFill>
              </a:rPr>
              <a:t>Try to avoid finalize</a:t>
            </a:r>
            <a:r>
              <a:rPr lang="en-US" noProof="0" dirty="0" smtClean="0"/>
              <a:t>. </a:t>
            </a:r>
          </a:p>
          <a:p>
            <a:endParaRPr lang="en-US" noProof="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8077200" cy="10793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 eaLnBrk="0" hangingPunct="0">
              <a:defRPr/>
            </a:pPr>
            <a:r>
              <a:rPr lang="en-AU" sz="1600" b="1" dirty="0" smtClean="0">
                <a:latin typeface="Courier New"/>
                <a:ea typeface="ＭＳ Ｐゴシック" charset="0"/>
                <a:cs typeface="Courier New"/>
              </a:rPr>
              <a:t>protected 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void </a:t>
            </a:r>
            <a:r>
              <a:rPr lang="en-AU" sz="1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finalize()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throws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IOException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{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Circle.numCircles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=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Circle.numCircles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--;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System.out.println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AU" sz="1600" b="1" dirty="0" smtClean="0">
                <a:latin typeface="Courier New"/>
                <a:ea typeface="ＭＳ Ｐゴシック" charset="0"/>
                <a:cs typeface="Courier New"/>
              </a:rPr>
              <a:t>“Number 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of circles:”+ </a:t>
            </a:r>
            <a:r>
              <a:rPr lang="tr-TR" sz="1600" b="1" dirty="0" smtClean="0">
                <a:latin typeface="Courier New"/>
                <a:ea typeface="ＭＳ Ｐゴシック" charset="0"/>
                <a:cs typeface="Courier New"/>
              </a:rPr>
              <a:t>C</a:t>
            </a:r>
            <a:r>
              <a:rPr lang="en-AU" sz="1600" b="1" dirty="0" err="1" smtClean="0">
                <a:latin typeface="Courier New"/>
                <a:ea typeface="ＭＳ Ｐゴシック" charset="0"/>
                <a:cs typeface="Courier New"/>
              </a:rPr>
              <a:t>ircle.num_circles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9292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914400"/>
          </a:xfrm>
        </p:spPr>
        <p:txBody>
          <a:bodyPr/>
          <a:lstStyle/>
          <a:p>
            <a:r>
              <a:rPr lang="en-US" noProof="0" dirty="0" smtClean="0"/>
              <a:t>Wrapper Classes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64200"/>
          </a:xfrm>
        </p:spPr>
        <p:txBody>
          <a:bodyPr/>
          <a:lstStyle/>
          <a:p>
            <a:r>
              <a:rPr lang="en-US" noProof="0" dirty="0" smtClean="0"/>
              <a:t>Each of Java's primitive data types has a class dedicated to it.</a:t>
            </a:r>
          </a:p>
          <a:p>
            <a:pPr lvl="1"/>
            <a:r>
              <a:rPr lang="en-US" b="1" noProof="0" dirty="0" smtClean="0"/>
              <a:t>B</a:t>
            </a:r>
            <a:r>
              <a:rPr lang="en-US" noProof="0" dirty="0" smtClean="0"/>
              <a:t>oolean, </a:t>
            </a:r>
            <a:r>
              <a:rPr lang="en-US" b="1" noProof="0" dirty="0" smtClean="0"/>
              <a:t>B</a:t>
            </a:r>
            <a:r>
              <a:rPr lang="en-US" noProof="0" dirty="0" smtClean="0"/>
              <a:t>yte, </a:t>
            </a:r>
            <a:r>
              <a:rPr lang="en-US" b="1" noProof="0" dirty="0" smtClean="0"/>
              <a:t>C</a:t>
            </a:r>
            <a:r>
              <a:rPr lang="en-US" noProof="0" dirty="0" smtClean="0"/>
              <a:t>haracter, </a:t>
            </a:r>
            <a:r>
              <a:rPr lang="en-US" b="1" noProof="0" dirty="0" smtClean="0"/>
              <a:t>I</a:t>
            </a:r>
            <a:r>
              <a:rPr lang="en-US" noProof="0" dirty="0" smtClean="0"/>
              <a:t>nteger, </a:t>
            </a:r>
            <a:r>
              <a:rPr lang="en-US" b="1" noProof="0" dirty="0" smtClean="0"/>
              <a:t>F</a:t>
            </a:r>
            <a:r>
              <a:rPr lang="en-US" noProof="0" dirty="0" smtClean="0"/>
              <a:t>loat, </a:t>
            </a:r>
            <a:r>
              <a:rPr lang="en-US" b="1" noProof="0" dirty="0" smtClean="0"/>
              <a:t>D</a:t>
            </a:r>
            <a:r>
              <a:rPr lang="en-US" noProof="0" dirty="0" smtClean="0"/>
              <a:t>ouble, </a:t>
            </a:r>
            <a:r>
              <a:rPr lang="en-US" b="1" noProof="0" dirty="0" smtClean="0"/>
              <a:t>L</a:t>
            </a:r>
            <a:r>
              <a:rPr lang="en-US" noProof="0" dirty="0" smtClean="0"/>
              <a:t>ong, </a:t>
            </a:r>
            <a:r>
              <a:rPr lang="en-US" b="1" noProof="0" dirty="0" smtClean="0"/>
              <a:t>S</a:t>
            </a:r>
            <a:r>
              <a:rPr lang="en-US" noProof="0" dirty="0" smtClean="0"/>
              <a:t>hort</a:t>
            </a:r>
          </a:p>
          <a:p>
            <a:pPr lvl="1"/>
            <a:r>
              <a:rPr lang="en-US" noProof="0" dirty="0" smtClean="0"/>
              <a:t>These are known as wrapper classes, because they "wrap" the primitive data type into an object of that class.</a:t>
            </a:r>
          </a:p>
          <a:p>
            <a:pPr lvl="1"/>
            <a:r>
              <a:rPr lang="en-US" noProof="0" dirty="0" smtClean="0"/>
              <a:t>They contain useful predefined constants and methods</a:t>
            </a:r>
          </a:p>
          <a:p>
            <a:pPr lvl="1"/>
            <a:r>
              <a:rPr lang="en-US" noProof="0" dirty="0" smtClean="0"/>
              <a:t>The wrapper classes are part of the </a:t>
            </a:r>
            <a:r>
              <a:rPr lang="en-US" noProof="0" dirty="0" err="1" smtClean="0">
                <a:solidFill>
                  <a:srgbClr val="0000FF"/>
                </a:solidFill>
              </a:rPr>
              <a:t>java.lang</a:t>
            </a:r>
            <a:r>
              <a:rPr lang="en-US" noProof="0" dirty="0" smtClean="0"/>
              <a:t> package, which is imported by default into all Java programs. </a:t>
            </a:r>
          </a:p>
          <a:p>
            <a:pPr lvl="1"/>
            <a:r>
              <a:rPr lang="en-US" noProof="0" dirty="0" smtClean="0"/>
              <a:t>Since Java 5.0 we have </a:t>
            </a:r>
            <a:r>
              <a:rPr lang="en-US" noProof="0" dirty="0" err="1" smtClean="0"/>
              <a:t>autoboxing</a:t>
            </a:r>
            <a:r>
              <a:rPr lang="en-US" noProof="0" dirty="0" smtClean="0"/>
              <a:t> and unboxing.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962400"/>
            <a:ext cx="6324600" cy="263149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Defining objects of wrapper class</a:t>
            </a:r>
          </a:p>
          <a:p>
            <a:pPr algn="l"/>
            <a:r>
              <a:rPr lang="en-US" sz="1500" b="1" dirty="0" smtClean="0">
                <a:latin typeface="Courier New"/>
                <a:cs typeface="Courier New"/>
              </a:rPr>
              <a:t>Integer x </a:t>
            </a:r>
            <a:r>
              <a:rPr lang="en-US" sz="1500" b="1" dirty="0">
                <a:latin typeface="Courier New"/>
                <a:cs typeface="Courier New"/>
              </a:rPr>
              <a:t>= new Integer(33);</a:t>
            </a:r>
          </a:p>
          <a:p>
            <a:pPr algn="l"/>
            <a:r>
              <a:rPr lang="en-US" sz="1500" b="1" dirty="0" smtClean="0">
                <a:latin typeface="Courier New"/>
                <a:cs typeface="Courier New"/>
              </a:rPr>
              <a:t>Integer y = 33;</a:t>
            </a:r>
            <a:r>
              <a:rPr lang="tr-TR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tr-TR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Autoboxing</a:t>
            </a:r>
            <a:r>
              <a:rPr lang="tr-TR" sz="1500" b="1" dirty="0" smtClean="0">
                <a:latin typeface="Courier New"/>
                <a:cs typeface="Courier New"/>
              </a:rPr>
              <a:t>	</a:t>
            </a:r>
            <a:endParaRPr lang="en-US" sz="1500" b="1" dirty="0" smtClean="0">
              <a:latin typeface="Courier New"/>
              <a:cs typeface="Courier New"/>
            </a:endParaRPr>
          </a:p>
          <a:p>
            <a:pPr algn="l"/>
            <a:r>
              <a:rPr lang="tr-TR" sz="1500" b="1" dirty="0" smtClean="0">
                <a:latin typeface="Courier New"/>
                <a:cs typeface="Courier New"/>
              </a:rPr>
              <a:t>int yInt = y; </a:t>
            </a:r>
            <a:r>
              <a:rPr lang="en-US" sz="15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tr-TR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Unboxing</a:t>
            </a:r>
            <a:r>
              <a:rPr lang="tr-TR" sz="1500" b="1" dirty="0">
                <a:latin typeface="Courier New"/>
                <a:cs typeface="Courier New"/>
              </a:rPr>
              <a:t>	</a:t>
            </a:r>
            <a:endParaRPr lang="tr-TR" sz="1500" b="1" dirty="0" smtClean="0">
              <a:latin typeface="Courier New"/>
              <a:cs typeface="Courier New"/>
            </a:endParaRPr>
          </a:p>
          <a:p>
            <a:pPr algn="l"/>
            <a:endParaRPr lang="en-US" sz="1500" b="1" dirty="0">
              <a:latin typeface="Courier New"/>
              <a:cs typeface="Courier New"/>
            </a:endParaRPr>
          </a:p>
          <a:p>
            <a:pPr algn="l"/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Convert string to an integer</a:t>
            </a:r>
          </a:p>
          <a:p>
            <a:pPr algn="l"/>
            <a:r>
              <a:rPr lang="en-US" sz="1500" b="1" dirty="0" smtClean="0">
                <a:latin typeface="Courier New"/>
                <a:cs typeface="Courier New"/>
              </a:rPr>
              <a:t>String </a:t>
            </a:r>
            <a:r>
              <a:rPr lang="en-US" sz="1500" b="1" dirty="0">
                <a:latin typeface="Courier New"/>
                <a:cs typeface="Courier New"/>
              </a:rPr>
              <a:t>s = "</a:t>
            </a:r>
            <a:r>
              <a:rPr lang="en-US" sz="1500" b="1" dirty="0" smtClean="0">
                <a:latin typeface="Courier New"/>
                <a:cs typeface="Courier New"/>
              </a:rPr>
              <a:t>123”;</a:t>
            </a:r>
          </a:p>
          <a:p>
            <a:pPr algn="l"/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 err="1">
                <a:latin typeface="Courier New"/>
                <a:cs typeface="Courier New"/>
              </a:rPr>
              <a:t>Integer.parseInt</a:t>
            </a:r>
            <a:r>
              <a:rPr lang="en-US" sz="1500" b="1" dirty="0">
                <a:latin typeface="Courier New"/>
                <a:cs typeface="Courier New"/>
              </a:rPr>
              <a:t>(s)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pPr algn="l"/>
            <a:endParaRPr lang="en-US" sz="1500" b="1" dirty="0">
              <a:latin typeface="Courier New"/>
              <a:cs typeface="Courier New"/>
            </a:endParaRPr>
          </a:p>
          <a:p>
            <a:pPr algn="l"/>
            <a:r>
              <a:rPr lang="en-US" sz="1500" b="1" dirty="0">
                <a:solidFill>
                  <a:srgbClr val="008000"/>
                </a:solidFill>
                <a:latin typeface="Courier New"/>
                <a:cs typeface="Courier New"/>
              </a:rPr>
              <a:t>//Converting from hexadecimal to 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decimal</a:t>
            </a:r>
          </a:p>
          <a:p>
            <a:pPr algn="l"/>
            <a:r>
              <a:rPr lang="en-US" sz="1500" b="1" dirty="0" smtClean="0">
                <a:latin typeface="Courier New"/>
                <a:cs typeface="Courier New"/>
              </a:rPr>
              <a:t>Integer</a:t>
            </a:r>
            <a:r>
              <a:rPr lang="en-US" sz="1500" b="1" dirty="0">
                <a:latin typeface="Courier New"/>
                <a:cs typeface="Courier New"/>
              </a:rPr>
              <a:t> </a:t>
            </a:r>
            <a:r>
              <a:rPr lang="en-US" sz="1500" b="1" dirty="0" smtClean="0">
                <a:latin typeface="Courier New"/>
                <a:cs typeface="Courier New"/>
              </a:rPr>
              <a:t>hex2Int</a:t>
            </a:r>
            <a:r>
              <a:rPr lang="en-US" sz="1500" b="1" dirty="0">
                <a:latin typeface="Courier New"/>
                <a:cs typeface="Courier New"/>
              </a:rPr>
              <a:t> = </a:t>
            </a:r>
            <a:r>
              <a:rPr lang="en-US" sz="1500" b="1" dirty="0" err="1">
                <a:latin typeface="Courier New"/>
                <a:cs typeface="Courier New"/>
              </a:rPr>
              <a:t>Integer.valueOf</a:t>
            </a:r>
            <a:r>
              <a:rPr lang="en-US" sz="1500" b="1" dirty="0">
                <a:latin typeface="Courier New"/>
                <a:cs typeface="Courier New"/>
              </a:rPr>
              <a:t>("D", 16)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42088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Parameter Passing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 smtClean="0"/>
              <a:t>Java works as «Call by Value» for parameter-passing.</a:t>
            </a:r>
          </a:p>
          <a:p>
            <a:pPr lvl="1"/>
            <a:r>
              <a:rPr lang="tr-TR" dirty="0" smtClean="0"/>
              <a:t>Copy of the primitive types</a:t>
            </a:r>
          </a:p>
          <a:p>
            <a:pPr lvl="1"/>
            <a:r>
              <a:rPr lang="tr-TR" noProof="0" dirty="0" smtClean="0"/>
              <a:t>Copy of the reference of the Class types.</a:t>
            </a:r>
          </a:p>
          <a:p>
            <a:r>
              <a:rPr lang="en-US" noProof="0" dirty="0" smtClean="0"/>
              <a:t>Copy of the reference to the object is passed into </a:t>
            </a:r>
            <a:r>
              <a:rPr lang="tr-TR" noProof="0" dirty="0" smtClean="0"/>
              <a:t>the </a:t>
            </a:r>
            <a:r>
              <a:rPr lang="en-US" noProof="0" dirty="0" smtClean="0"/>
              <a:t>method, original value </a:t>
            </a:r>
            <a:r>
              <a:rPr lang="en-US" noProof="0" dirty="0" err="1" smtClean="0"/>
              <a:t>unchange</a:t>
            </a:r>
            <a:r>
              <a:rPr lang="tr-TR" noProof="0" dirty="0" smtClean="0"/>
              <a:t>d, but you may change the attributes of the objects.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35301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474" y="60475"/>
            <a:ext cx="9031515" cy="5755423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SimSun" charset="0"/>
                <a:cs typeface="SimSun" charset="0"/>
              </a:defRPr>
            </a:lvl9pPr>
          </a:lstStyle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public class 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ReferenceTest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 {</a:t>
            </a:r>
          </a:p>
          <a:p>
            <a:pPr algn="l">
              <a:defRPr/>
            </a:pPr>
            <a:endParaRPr lang="en-AU" b="1" dirty="0" smtClean="0">
              <a:latin typeface="Courier New"/>
              <a:ea typeface="ＭＳ Ｐゴシック" charset="0"/>
              <a:cs typeface="Courier New"/>
            </a:endParaRP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public static void main (String[] 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args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){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	Circle c1 = new  Circle(5, 5, 20);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	Circle c2 = new Circle(1, 1, 10);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	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System.out.println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 ( “c1 Radius = “ + c1.getRadius());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	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System.out.println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 ( “c2 Radius = “ + c2.getRadius());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	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   </a:t>
            </a:r>
            <a:r>
              <a:rPr lang="en-AU" b="1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parameterTester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(c1, c2);</a:t>
            </a:r>
          </a:p>
          <a:p>
            <a:pPr algn="l" eaLnBrk="1" hangingPunct="1">
              <a:defRPr/>
            </a:pPr>
            <a:r>
              <a:rPr lang="en-AU" b="1" dirty="0" smtClean="0">
                <a:latin typeface="Courier New"/>
                <a:cs typeface="Courier New"/>
              </a:rPr>
              <a:t>   </a:t>
            </a:r>
          </a:p>
          <a:p>
            <a:pPr algn="l" eaLnBrk="1" hangingPunct="1">
              <a:defRPr/>
            </a:pPr>
            <a:r>
              <a:rPr lang="en-AU" b="1" dirty="0" smtClean="0">
                <a:latin typeface="Courier New"/>
                <a:cs typeface="Courier New"/>
              </a:rPr>
              <a:t>  	   </a:t>
            </a:r>
            <a:r>
              <a:rPr lang="en-AU" b="1" dirty="0" err="1" smtClean="0">
                <a:latin typeface="Courier New"/>
                <a:cs typeface="Courier New"/>
              </a:rPr>
              <a:t>System.out.println</a:t>
            </a:r>
            <a:r>
              <a:rPr lang="en-AU" b="1" dirty="0" smtClean="0">
                <a:latin typeface="Courier New"/>
                <a:cs typeface="Courier New"/>
              </a:rPr>
              <a:t> ( “c1 Radius = “ + c1.getRadius());</a:t>
            </a:r>
          </a:p>
          <a:p>
            <a:pPr algn="l" eaLnBrk="1" hangingPunct="1">
              <a:defRPr/>
            </a:pPr>
            <a:r>
              <a:rPr lang="en-AU" b="1" dirty="0" smtClean="0">
                <a:latin typeface="Courier New"/>
                <a:cs typeface="Courier New"/>
              </a:rPr>
              <a:t>      </a:t>
            </a:r>
            <a:r>
              <a:rPr lang="en-AU" b="1" dirty="0" err="1" smtClean="0">
                <a:latin typeface="Courier New"/>
                <a:cs typeface="Courier New"/>
              </a:rPr>
              <a:t>System.out.println</a:t>
            </a:r>
            <a:r>
              <a:rPr lang="en-AU" b="1" dirty="0" smtClean="0">
                <a:latin typeface="Courier New"/>
                <a:cs typeface="Courier New"/>
              </a:rPr>
              <a:t> ( “c2 Radius = “ + c2.getRadius());</a:t>
            </a:r>
            <a:endParaRPr lang="en-AU" b="1" dirty="0" smtClean="0">
              <a:latin typeface="Courier New"/>
              <a:ea typeface="ＭＳ Ｐゴシック" charset="0"/>
              <a:cs typeface="Courier New"/>
            </a:endParaRP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}</a:t>
            </a:r>
          </a:p>
          <a:p>
            <a:pPr algn="l">
              <a:defRPr/>
            </a:pPr>
            <a:endParaRPr lang="en-AU" b="1" dirty="0" smtClean="0">
              <a:latin typeface="Courier New"/>
              <a:ea typeface="ＭＳ Ｐゴシック" charset="0"/>
              <a:cs typeface="Courier New"/>
            </a:endParaRP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public static void </a:t>
            </a:r>
            <a:r>
              <a:rPr lang="en-AU" b="1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parameterTester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(Circle 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circleA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, Circle 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circleB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){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	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circleA.setRadius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(15);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		</a:t>
            </a:r>
            <a:r>
              <a:rPr lang="en-AU" b="1" dirty="0" err="1" smtClean="0">
                <a:latin typeface="Courier New"/>
                <a:ea typeface="ＭＳ Ｐゴシック" charset="0"/>
                <a:cs typeface="Courier New"/>
              </a:rPr>
              <a:t>circleB</a:t>
            </a:r>
            <a:r>
              <a:rPr lang="en-AU" b="1" dirty="0" smtClean="0">
                <a:latin typeface="Courier New"/>
                <a:ea typeface="ＭＳ Ｐゴシック" charset="0"/>
                <a:cs typeface="Courier New"/>
              </a:rPr>
              <a:t> = new Circle(0, 0, 100);</a:t>
            </a:r>
          </a:p>
          <a:p>
            <a:pPr algn="l">
              <a:defRPr/>
            </a:pPr>
            <a:endParaRPr lang="en-AU" b="1" dirty="0" smtClean="0">
              <a:latin typeface="Courier New"/>
              <a:ea typeface="ＭＳ Ｐゴシック" charset="0"/>
              <a:cs typeface="Courier New"/>
            </a:endParaRPr>
          </a:p>
          <a:p>
            <a:pPr algn="l" eaLnBrk="1" hangingPunct="1">
              <a:defRPr/>
            </a:pPr>
            <a:r>
              <a:rPr lang="en-AU" b="1" dirty="0" smtClean="0">
                <a:latin typeface="Courier New"/>
                <a:cs typeface="Courier New"/>
              </a:rPr>
              <a:t>      </a:t>
            </a:r>
            <a:r>
              <a:rPr lang="en-AU" b="1" dirty="0" err="1" smtClean="0">
                <a:latin typeface="Courier New"/>
                <a:cs typeface="Courier New"/>
              </a:rPr>
              <a:t>System.out.println</a:t>
            </a:r>
            <a:r>
              <a:rPr lang="en-AU" b="1" dirty="0" smtClean="0">
                <a:latin typeface="Courier New"/>
                <a:cs typeface="Courier New"/>
              </a:rPr>
              <a:t> ( “</a:t>
            </a:r>
            <a:r>
              <a:rPr lang="en-AU" altLang="ja-JP" b="1" dirty="0" err="1" smtClean="0">
                <a:latin typeface="Courier New"/>
                <a:cs typeface="Courier New"/>
              </a:rPr>
              <a:t>circleA</a:t>
            </a:r>
            <a:r>
              <a:rPr lang="en-AU" altLang="ja-JP" b="1" dirty="0" smtClean="0">
                <a:latin typeface="Courier New"/>
                <a:cs typeface="Courier New"/>
              </a:rPr>
              <a:t> Radius = </a:t>
            </a:r>
            <a:r>
              <a:rPr lang="en-AU" b="1" dirty="0" smtClean="0">
                <a:latin typeface="Courier New"/>
                <a:cs typeface="Courier New"/>
              </a:rPr>
              <a:t>“</a:t>
            </a:r>
            <a:r>
              <a:rPr lang="en-AU" altLang="ja-JP" b="1" dirty="0" smtClean="0">
                <a:latin typeface="Courier New"/>
                <a:cs typeface="Courier New"/>
              </a:rPr>
              <a:t> + </a:t>
            </a:r>
            <a:r>
              <a:rPr lang="en-AU" altLang="ja-JP" b="1" dirty="0" err="1" smtClean="0">
                <a:latin typeface="Courier New"/>
                <a:cs typeface="Courier New"/>
              </a:rPr>
              <a:t>circleA.getRadius</a:t>
            </a:r>
            <a:r>
              <a:rPr lang="en-AU" altLang="ja-JP" b="1" dirty="0" smtClean="0">
                <a:latin typeface="Courier New"/>
                <a:cs typeface="Courier New"/>
              </a:rPr>
              <a:t>());</a:t>
            </a:r>
          </a:p>
          <a:p>
            <a:pPr algn="l" eaLnBrk="1" hangingPunct="1">
              <a:defRPr/>
            </a:pPr>
            <a:r>
              <a:rPr lang="en-AU" b="1" dirty="0" smtClean="0">
                <a:latin typeface="Courier New"/>
                <a:cs typeface="Courier New"/>
              </a:rPr>
              <a:t>      </a:t>
            </a:r>
            <a:r>
              <a:rPr lang="en-AU" b="1" dirty="0" err="1" smtClean="0">
                <a:latin typeface="Courier New"/>
                <a:cs typeface="Courier New"/>
              </a:rPr>
              <a:t>System.out.println</a:t>
            </a:r>
            <a:r>
              <a:rPr lang="en-AU" b="1" dirty="0" smtClean="0">
                <a:latin typeface="Courier New"/>
                <a:cs typeface="Courier New"/>
              </a:rPr>
              <a:t> ( “</a:t>
            </a:r>
            <a:r>
              <a:rPr lang="en-AU" altLang="ja-JP" b="1" dirty="0" err="1" smtClean="0">
                <a:latin typeface="Courier New"/>
                <a:cs typeface="Courier New"/>
              </a:rPr>
              <a:t>circleB</a:t>
            </a:r>
            <a:r>
              <a:rPr lang="en-AU" altLang="ja-JP" b="1" dirty="0" smtClean="0">
                <a:latin typeface="Courier New"/>
                <a:cs typeface="Courier New"/>
              </a:rPr>
              <a:t> Radius = </a:t>
            </a:r>
            <a:r>
              <a:rPr lang="en-AU" b="1" dirty="0" smtClean="0">
                <a:latin typeface="Courier New"/>
                <a:cs typeface="Courier New"/>
              </a:rPr>
              <a:t>“</a:t>
            </a:r>
            <a:r>
              <a:rPr lang="en-AU" altLang="ja-JP" b="1" dirty="0" smtClean="0">
                <a:latin typeface="Courier New"/>
                <a:cs typeface="Courier New"/>
              </a:rPr>
              <a:t> + </a:t>
            </a:r>
            <a:r>
              <a:rPr lang="en-AU" altLang="ja-JP" b="1" dirty="0" err="1" smtClean="0">
                <a:latin typeface="Courier New"/>
                <a:cs typeface="Courier New"/>
              </a:rPr>
              <a:t>circleB.getRadius</a:t>
            </a:r>
            <a:r>
              <a:rPr lang="en-AU" altLang="ja-JP" b="1" dirty="0" smtClean="0">
                <a:latin typeface="Courier New"/>
                <a:cs typeface="Courier New"/>
              </a:rPr>
              <a:t>());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cs typeface="Courier New"/>
              </a:rPr>
              <a:t>	}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cs typeface="Courier New"/>
              </a:rPr>
              <a:t>	</a:t>
            </a:r>
          </a:p>
          <a:p>
            <a:pPr algn="l">
              <a:defRPr/>
            </a:pPr>
            <a:r>
              <a:rPr lang="en-AU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5236330"/>
            <a:ext cx="3276600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c1 Radius =  20.0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c2 Radius =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10.0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l"/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circleA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Radius = 15.0</a:t>
            </a:r>
          </a:p>
          <a:p>
            <a:pPr algn="l"/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circleB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Radius =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100.0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c1 Radius =  15.0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c2 Radius = 10.0</a:t>
            </a:r>
          </a:p>
        </p:txBody>
      </p:sp>
    </p:spTree>
    <p:extLst>
      <p:ext uri="{BB962C8B-B14F-4D97-AF65-F5344CB8AC3E}">
        <p14:creationId xmlns:p14="http://schemas.microsoft.com/office/powerpoint/2010/main" xmlns="" val="3750865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Delegation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Ability for a class to delegate its responsibilities to another class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/>
          </a:p>
          <a:p>
            <a:r>
              <a:rPr lang="en-US" noProof="0" dirty="0"/>
              <a:t>A way of making an object invoking services of other objects through containership. </a:t>
            </a:r>
          </a:p>
        </p:txBody>
      </p:sp>
    </p:spTree>
    <p:extLst>
      <p:ext uri="{BB962C8B-B14F-4D97-AF65-F5344CB8AC3E}">
        <p14:creationId xmlns:p14="http://schemas.microsoft.com/office/powerpoint/2010/main" xmlns="" val="101935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285" y="1237834"/>
            <a:ext cx="8305800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public class </a:t>
            </a: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Point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{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    private double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xCoord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    private double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yCoord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algn="l" eaLnBrk="0" hangingPunct="0">
              <a:defRPr/>
            </a:pPr>
            <a:endParaRPr lang="en-AU" sz="1600" b="1" dirty="0">
              <a:latin typeface="Courier New"/>
              <a:ea typeface="ＭＳ Ｐゴシック" charset="0"/>
              <a:cs typeface="Courier New"/>
            </a:endParaRP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    public double </a:t>
            </a:r>
            <a:r>
              <a:rPr lang="en-AU" sz="1600" b="1" dirty="0" err="1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getXCoord</a:t>
            </a:r>
            <a:r>
              <a:rPr lang="en-AU" sz="1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()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{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		return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xCoord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    }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    public double </a:t>
            </a:r>
            <a:r>
              <a:rPr lang="en-AU" sz="1600" b="1" dirty="0" err="1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getYCoord</a:t>
            </a:r>
            <a:r>
              <a:rPr lang="en-AU" sz="1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()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{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		return </a:t>
            </a:r>
            <a:r>
              <a:rPr lang="en-AU" sz="1600" b="1" dirty="0" err="1">
                <a:latin typeface="Courier New"/>
                <a:ea typeface="ＭＳ Ｐゴシック" charset="0"/>
                <a:cs typeface="Courier New"/>
              </a:rPr>
              <a:t>yCoord</a:t>
            </a: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       }</a:t>
            </a:r>
          </a:p>
          <a:p>
            <a:pPr algn="l" eaLnBrk="0" hangingPunct="0">
              <a:defRPr/>
            </a:pPr>
            <a:r>
              <a:rPr lang="en-AU" sz="1600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17285" y="4244876"/>
            <a:ext cx="8305800" cy="230832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public class Circle {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       private </a:t>
            </a:r>
            <a:r>
              <a:rPr lang="en-AU" sz="16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Point</a:t>
            </a: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AU" sz="1600" b="1" dirty="0" err="1" smtClean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center</a:t>
            </a:r>
            <a:r>
              <a:rPr lang="en-AU" sz="1600" b="1" dirty="0" smtClean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;</a:t>
            </a:r>
            <a:endParaRPr lang="en-AU" sz="1600" b="1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       public double </a:t>
            </a:r>
            <a:r>
              <a:rPr lang="en-AU" sz="1600" b="1" dirty="0" err="1" smtClean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getCenterX</a:t>
            </a: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(){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		return </a:t>
            </a:r>
            <a:r>
              <a:rPr lang="en-AU" sz="1600" b="1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center.getXCoord</a:t>
            </a:r>
            <a:r>
              <a:rPr lang="en-AU" sz="1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()</a:t>
            </a:r>
            <a:r>
              <a:rPr lang="en-AU" sz="1600" b="1" dirty="0" smtClean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;		</a:t>
            </a:r>
            <a:r>
              <a:rPr lang="en-AU" sz="1600" b="1" dirty="0" smtClean="0"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// Delegation</a:t>
            </a:r>
            <a:endParaRPr lang="en-AU" sz="1600" b="1" dirty="0">
              <a:solidFill>
                <a:srgbClr val="008000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       }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       public double </a:t>
            </a:r>
            <a:r>
              <a:rPr lang="en-AU" sz="1600" b="1" dirty="0" err="1" smtClean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getCenterY</a:t>
            </a: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(){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		return </a:t>
            </a:r>
            <a:r>
              <a:rPr lang="en-AU" sz="1600" b="1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center.getYCoord</a:t>
            </a:r>
            <a:r>
              <a:rPr lang="en-AU" sz="1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()</a:t>
            </a: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;		</a:t>
            </a:r>
            <a:r>
              <a:rPr lang="en-AU" sz="1600" b="1" dirty="0"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// Delegation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       }</a:t>
            </a:r>
          </a:p>
          <a:p>
            <a:pPr algn="l" eaLnBrk="0" hangingPunct="0">
              <a:defRPr/>
            </a:pPr>
            <a:r>
              <a:rPr lang="en-AU" sz="1600" b="1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Delegation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2056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Information Hiding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noProof="0" dirty="0" smtClean="0"/>
              <a:t>Programmer using a class method need </a:t>
            </a:r>
            <a:r>
              <a:rPr lang="en-US" sz="2800" u="sng" noProof="0" dirty="0" smtClean="0"/>
              <a:t>not</a:t>
            </a:r>
            <a:r>
              <a:rPr lang="en-US" sz="2800" noProof="0" dirty="0" smtClean="0"/>
              <a:t> know details of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smtClean="0"/>
              <a:t>Only needs to know </a:t>
            </a:r>
            <a:r>
              <a:rPr lang="en-US" sz="2400" i="1" u="sng" noProof="0" dirty="0" smtClean="0"/>
              <a:t>what</a:t>
            </a:r>
            <a:r>
              <a:rPr lang="en-US" sz="2400" noProof="0" dirty="0" smtClean="0"/>
              <a:t> the method does</a:t>
            </a:r>
          </a:p>
          <a:p>
            <a:pPr lvl="1" eaLnBrk="1" hangingPunct="1">
              <a:lnSpc>
                <a:spcPct val="90000"/>
              </a:lnSpc>
            </a:pPr>
            <a:endParaRPr lang="en-US" sz="24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noProof="0" dirty="0" smtClean="0">
                <a:solidFill>
                  <a:srgbClr val="FF0000"/>
                </a:solidFill>
              </a:rPr>
              <a:t>Information hiding: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smtClean="0"/>
              <a:t>Designing a method so it can be used without knowing details</a:t>
            </a:r>
          </a:p>
          <a:p>
            <a:pPr lvl="1" eaLnBrk="1" hangingPunct="1">
              <a:lnSpc>
                <a:spcPct val="90000"/>
              </a:lnSpc>
            </a:pPr>
            <a:endParaRPr lang="en-US" sz="24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noProof="0" dirty="0" smtClean="0"/>
              <a:t>Also referred to as </a:t>
            </a:r>
            <a:r>
              <a:rPr lang="en-US" sz="2800" b="1" i="1" noProof="0" dirty="0" smtClean="0">
                <a:solidFill>
                  <a:srgbClr val="FF0000"/>
                </a:solidFill>
              </a:rPr>
              <a:t>encapsulation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b="1" i="1" noProof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noProof="0" dirty="0" smtClean="0"/>
              <a:t>Method design should separate </a:t>
            </a:r>
            <a:r>
              <a:rPr lang="en-US" sz="2800" i="1" noProof="0" dirty="0" smtClean="0"/>
              <a:t>what</a:t>
            </a:r>
            <a:r>
              <a:rPr lang="en-US" sz="2800" noProof="0" dirty="0" smtClean="0"/>
              <a:t> from </a:t>
            </a:r>
            <a:r>
              <a:rPr lang="en-US" sz="2800" i="1" noProof="0" dirty="0" smtClean="0"/>
              <a:t>how</a:t>
            </a:r>
            <a:endParaRPr lang="en-US" sz="2800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4798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Java Classes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class is a collection of fields (data) and methods (procedure or function) that operate on that data.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86200" y="2895600"/>
            <a:ext cx="2438400" cy="6411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/>
              <a:t>Circle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86200" y="3505200"/>
            <a:ext cx="2438400" cy="894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center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radius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86200" y="4383224"/>
            <a:ext cx="2438400" cy="874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circumference()</a:t>
            </a:r>
          </a:p>
          <a:p>
            <a:pPr>
              <a:defRPr/>
            </a:pPr>
            <a:r>
              <a:rPr lang="en-US" sz="2400" dirty="0"/>
              <a:t>area()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71600" y="3048000"/>
            <a:ext cx="16764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u="none" dirty="0">
                <a:solidFill>
                  <a:schemeClr val="accent2"/>
                </a:solidFill>
                <a:latin typeface="Calibri"/>
                <a:cs typeface="Calibri"/>
              </a:rPr>
              <a:t>Class Name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2803525" y="3276600"/>
            <a:ext cx="990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431925" y="3733800"/>
            <a:ext cx="16764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u="none" dirty="0">
                <a:solidFill>
                  <a:schemeClr val="accent2"/>
                </a:solidFill>
                <a:latin typeface="Calibri"/>
                <a:cs typeface="Calibri"/>
              </a:rPr>
              <a:t>Attributes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2879725" y="3962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416050" y="4567237"/>
            <a:ext cx="16764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u="none" dirty="0">
                <a:solidFill>
                  <a:schemeClr val="accent2"/>
                </a:solidFill>
                <a:latin typeface="Calibri"/>
                <a:cs typeface="Calibri"/>
              </a:rPr>
              <a:t>Operations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2879725" y="4795837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744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Encapsulation</a:t>
            </a: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35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noProof="0" dirty="0" smtClean="0"/>
              <a:t>Encapsulation</a:t>
            </a:r>
            <a:r>
              <a:rPr lang="en-US" noProof="0" dirty="0" smtClean="0"/>
              <a:t>: Hiding implementation details of an </a:t>
            </a:r>
            <a:br>
              <a:rPr lang="en-US" noProof="0" dirty="0" smtClean="0"/>
            </a:br>
            <a:r>
              <a:rPr lang="en-US" noProof="0" dirty="0" smtClean="0"/>
              <a:t>object from its clients.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0" dirty="0" smtClean="0">
                <a:solidFill>
                  <a:srgbClr val="0070C0"/>
                </a:solidFill>
              </a:rPr>
              <a:t>Encapsulation provides </a:t>
            </a:r>
            <a:r>
              <a:rPr lang="en-US" i="1" u="sng" noProof="0" dirty="0" smtClean="0">
                <a:solidFill>
                  <a:srgbClr val="0070C0"/>
                </a:solidFill>
              </a:rPr>
              <a:t>abstraction</a:t>
            </a:r>
            <a:r>
              <a:rPr lang="en-US" noProof="0" dirty="0" smtClean="0">
                <a:solidFill>
                  <a:srgbClr val="0070C0"/>
                </a:solidFill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0" dirty="0" smtClean="0"/>
              <a:t>separates </a:t>
            </a:r>
            <a:r>
              <a:rPr lang="en-US" u="sng" noProof="0" dirty="0" smtClean="0"/>
              <a:t>external view (behavior)</a:t>
            </a:r>
            <a:r>
              <a:rPr lang="en-US" noProof="0" dirty="0" smtClean="0"/>
              <a:t> from </a:t>
            </a:r>
            <a:r>
              <a:rPr lang="en-US" u="sng" noProof="0" dirty="0" smtClean="0"/>
              <a:t>internal view (state)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0" dirty="0" smtClean="0">
                <a:solidFill>
                  <a:srgbClr val="0070C0"/>
                </a:solidFill>
              </a:rPr>
              <a:t>Encapsulation protects the </a:t>
            </a:r>
            <a:r>
              <a:rPr lang="en-US" u="sng" noProof="0" dirty="0" smtClean="0">
                <a:solidFill>
                  <a:srgbClr val="0070C0"/>
                </a:solidFill>
              </a:rPr>
              <a:t>integrity of an object's data</a:t>
            </a:r>
            <a:r>
              <a:rPr lang="en-US" noProof="0" dirty="0" smtClean="0">
                <a:solidFill>
                  <a:srgbClr val="0070C0"/>
                </a:solidFill>
              </a:rPr>
              <a:t>.</a:t>
            </a:r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3505200" y="4090987"/>
            <a:ext cx="4991100" cy="2090737"/>
            <a:chOff x="2208" y="2928"/>
            <a:chExt cx="3144" cy="1317"/>
          </a:xfrm>
        </p:grpSpPr>
        <p:pic>
          <p:nvPicPr>
            <p:cNvPr id="7173" name="Picture 5" descr="boardb4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928"/>
              <a:ext cx="1680" cy="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6" descr="r-4c_r-4b_improve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934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2" name="Picture 7" descr="video-ip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1066800" y="3743325"/>
            <a:ext cx="1536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899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Visibility Modifiers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All parts of a </a:t>
            </a:r>
            <a:r>
              <a:rPr lang="en-US" i="1" noProof="0" dirty="0" smtClean="0"/>
              <a:t>class</a:t>
            </a:r>
            <a:r>
              <a:rPr lang="en-US" noProof="0" dirty="0" smtClean="0"/>
              <a:t> have </a:t>
            </a:r>
            <a:r>
              <a:rPr lang="en-US" noProof="0" dirty="0" smtClean="0">
                <a:solidFill>
                  <a:srgbClr val="0070C0"/>
                </a:solidFill>
              </a:rPr>
              <a:t>visibility modifiers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Java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noProof="0" dirty="0" smtClean="0"/>
              <a:t>public</a:t>
            </a:r>
            <a:r>
              <a:rPr lang="en-US" noProof="0" dirty="0" smtClean="0"/>
              <a:t>, protected, </a:t>
            </a:r>
            <a:r>
              <a:rPr lang="en-US" b="1" noProof="0" dirty="0" smtClean="0"/>
              <a:t>private</a:t>
            </a:r>
            <a:endParaRPr lang="en-US" noProof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>
                <a:solidFill>
                  <a:schemeClr val="accent1"/>
                </a:solidFill>
              </a:rPr>
              <a:t>do not use these modifiers on local </a:t>
            </a:r>
            <a:r>
              <a:rPr lang="tr-TR" noProof="0" dirty="0" smtClean="0">
                <a:solidFill>
                  <a:schemeClr val="accent1"/>
                </a:solidFill>
              </a:rPr>
              <a:t>(method) </a:t>
            </a:r>
            <a:r>
              <a:rPr lang="en-US" noProof="0" dirty="0" smtClean="0">
                <a:solidFill>
                  <a:schemeClr val="accent1"/>
                </a:solidFill>
              </a:rPr>
              <a:t>variables (syntax error)</a:t>
            </a:r>
          </a:p>
          <a:p>
            <a:pPr eaLnBrk="1" hangingPunct="1">
              <a:lnSpc>
                <a:spcPct val="90000"/>
              </a:lnSpc>
            </a:pPr>
            <a:endParaRPr lang="en-US" sz="1100" b="1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b="1" noProof="0" dirty="0" smtClean="0">
                <a:solidFill>
                  <a:srgbClr val="0070C0"/>
                </a:solidFill>
              </a:rPr>
              <a:t>public</a:t>
            </a:r>
            <a:r>
              <a:rPr lang="en-US" noProof="0" dirty="0" smtClean="0">
                <a:solidFill>
                  <a:srgbClr val="0070C0"/>
                </a:solidFill>
              </a:rPr>
              <a:t> </a:t>
            </a:r>
            <a:r>
              <a:rPr lang="en-US" noProof="0" dirty="0" smtClean="0"/>
              <a:t>means that constructor, method, or field </a:t>
            </a:r>
            <a:r>
              <a:rPr lang="en-US" u="sng" noProof="0" dirty="0" smtClean="0"/>
              <a:t>may be accessed</a:t>
            </a:r>
            <a:r>
              <a:rPr lang="en-US" noProof="0" dirty="0" smtClean="0"/>
              <a:t> outside of the 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part of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>
                <a:solidFill>
                  <a:schemeClr val="accent1"/>
                </a:solidFill>
              </a:rPr>
              <a:t>constructors and methods are generally public</a:t>
            </a:r>
          </a:p>
          <a:p>
            <a:pPr eaLnBrk="1" hangingPunct="1">
              <a:lnSpc>
                <a:spcPct val="90000"/>
              </a:lnSpc>
            </a:pPr>
            <a:endParaRPr lang="en-US" sz="1100" b="1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b="1" noProof="0" dirty="0" smtClean="0">
                <a:solidFill>
                  <a:srgbClr val="0070C0"/>
                </a:solidFill>
              </a:rPr>
              <a:t>private</a:t>
            </a:r>
            <a:r>
              <a:rPr lang="en-US" noProof="0" dirty="0" smtClean="0">
                <a:solidFill>
                  <a:srgbClr val="0070C0"/>
                </a:solidFill>
              </a:rPr>
              <a:t> </a:t>
            </a:r>
            <a:r>
              <a:rPr lang="en-US" noProof="0" dirty="0" smtClean="0"/>
              <a:t>means that part of the class is </a:t>
            </a:r>
            <a:r>
              <a:rPr lang="en-US" u="sng" noProof="0" dirty="0" smtClean="0"/>
              <a:t>hidden and inaccessible</a:t>
            </a:r>
            <a:r>
              <a:rPr lang="en-US" noProof="0" dirty="0" smtClean="0"/>
              <a:t> by code outside of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part of the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>
                <a:solidFill>
                  <a:schemeClr val="accent1"/>
                </a:solidFill>
              </a:rPr>
              <a:t>data fields are generally private</a:t>
            </a:r>
          </a:p>
        </p:txBody>
      </p:sp>
    </p:spTree>
    <p:extLst>
      <p:ext uri="{BB962C8B-B14F-4D97-AF65-F5344CB8AC3E}">
        <p14:creationId xmlns:p14="http://schemas.microsoft.com/office/powerpoint/2010/main" xmlns="" val="1107477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93162" cy="1143000"/>
          </a:xfrm>
        </p:spPr>
        <p:txBody>
          <a:bodyPr/>
          <a:lstStyle/>
          <a:p>
            <a:pPr eaLnBrk="1" hangingPunct="1"/>
            <a:r>
              <a:rPr lang="en-US" sz="4000" noProof="0" dirty="0" smtClean="0"/>
              <a:t>The </a:t>
            </a:r>
            <a:r>
              <a:rPr lang="en-US" sz="36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sz="4000" noProof="0" dirty="0" smtClean="0"/>
              <a:t> and </a:t>
            </a:r>
            <a:r>
              <a:rPr lang="en-US" sz="36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</a:t>
            </a:r>
            <a:r>
              <a:rPr lang="en-US" sz="4000" noProof="0" dirty="0" smtClean="0"/>
              <a:t> Modifiers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34400" cy="5283200"/>
          </a:xfrm>
        </p:spPr>
        <p:txBody>
          <a:bodyPr/>
          <a:lstStyle/>
          <a:p>
            <a:pPr eaLnBrk="1" hangingPunct="1"/>
            <a:r>
              <a:rPr lang="en-US" sz="2800" noProof="0" dirty="0" smtClean="0"/>
              <a:t>Type specified as </a:t>
            </a:r>
            <a:r>
              <a:rPr lang="en-US" sz="28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</a:p>
          <a:p>
            <a:pPr lvl="1" eaLnBrk="1" hangingPunct="1"/>
            <a:r>
              <a:rPr lang="en-US" sz="2800" noProof="0" dirty="0" smtClean="0"/>
              <a:t>Any other class can directly access that object by name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noProof="0" dirty="0" smtClean="0"/>
              <a:t>Classes are generally specified as </a:t>
            </a:r>
            <a:r>
              <a:rPr lang="en-US" sz="28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noProof="0" dirty="0" smtClean="0"/>
              <a:t>Instance variables are usually </a:t>
            </a:r>
            <a:r>
              <a:rPr lang="en-US" sz="2800" u="sng" noProof="0" dirty="0" smtClean="0"/>
              <a:t>not</a:t>
            </a:r>
            <a:r>
              <a:rPr lang="en-US" sz="2800" noProof="0" dirty="0" smtClean="0"/>
              <a:t> </a:t>
            </a:r>
            <a:r>
              <a:rPr lang="en-US" sz="28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</a:p>
          <a:p>
            <a:pPr lvl="1" eaLnBrk="1" hangingPunct="1"/>
            <a:r>
              <a:rPr lang="en-US" sz="2800" noProof="0" dirty="0" smtClean="0"/>
              <a:t>Instead specify as </a:t>
            </a:r>
            <a:r>
              <a:rPr lang="en-US" sz="28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xmlns="" val="59365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Private fields</a:t>
            </a:r>
          </a:p>
        </p:txBody>
      </p:sp>
      <p:sp>
        <p:nvSpPr>
          <p:cNvPr id="11192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A field can be declared </a:t>
            </a:r>
            <a:r>
              <a:rPr lang="en-US" i="1" noProof="0" dirty="0" smtClean="0"/>
              <a:t>private</a:t>
            </a:r>
            <a:r>
              <a:rPr lang="en-US" noProof="0" dirty="0" smtClean="0"/>
              <a:t>.</a:t>
            </a:r>
          </a:p>
          <a:p>
            <a:pPr lvl="1" eaLnBrk="1" hangingPunct="1"/>
            <a:r>
              <a:rPr lang="en-US" noProof="0" dirty="0" smtClean="0">
                <a:solidFill>
                  <a:schemeClr val="accent1"/>
                </a:solidFill>
              </a:rPr>
              <a:t>No code outside the class can access or change it.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1000" noProof="0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noProof="0" dirty="0" smtClean="0">
                <a:latin typeface="Courier New" panose="02070309020205020404" pitchFamily="49" charset="0"/>
              </a:rPr>
              <a:t>	</a:t>
            </a:r>
            <a:r>
              <a:rPr lang="en-US" b="1" noProof="0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private</a:t>
            </a:r>
            <a:r>
              <a:rPr lang="en-US" noProof="0" dirty="0" smtClean="0">
                <a:latin typeface="Courier New" panose="02070309020205020404" pitchFamily="49" charset="0"/>
              </a:rPr>
              <a:t> </a:t>
            </a:r>
            <a:r>
              <a:rPr lang="en-US" b="1" noProof="0" dirty="0" smtClean="0"/>
              <a:t>type</a:t>
            </a:r>
            <a:r>
              <a:rPr lang="en-US" noProof="0" dirty="0" smtClean="0">
                <a:latin typeface="Courier New" panose="02070309020205020404" pitchFamily="49" charset="0"/>
              </a:rPr>
              <a:t> </a:t>
            </a:r>
            <a:r>
              <a:rPr lang="en-US" b="1" noProof="0" dirty="0" smtClean="0"/>
              <a:t>name</a:t>
            </a:r>
            <a:r>
              <a:rPr lang="en-US" noProof="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noProof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Examples: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noProof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noProof="0" dirty="0" smtClean="0">
                <a:latin typeface="Courier New" panose="02070309020205020404" pitchFamily="49" charset="0"/>
              </a:rPr>
              <a:t>	</a:t>
            </a:r>
            <a:r>
              <a:rPr lang="en-US" b="1" noProof="0" dirty="0" smtClean="0">
                <a:latin typeface="Courier New" panose="02070309020205020404" pitchFamily="49" charset="0"/>
              </a:rPr>
              <a:t>private</a:t>
            </a:r>
            <a:r>
              <a:rPr lang="en-US" noProof="0" dirty="0" smtClean="0">
                <a:latin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</a:rPr>
              <a:t>int</a:t>
            </a:r>
            <a:r>
              <a:rPr lang="en-US" noProof="0" dirty="0" smtClean="0">
                <a:latin typeface="Courier New" panose="02070309020205020404" pitchFamily="49" charset="0"/>
              </a:rPr>
              <a:t> id;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noProof="0" dirty="0" smtClean="0">
                <a:latin typeface="Courier New" panose="02070309020205020404" pitchFamily="49" charset="0"/>
              </a:rPr>
              <a:t>	</a:t>
            </a:r>
            <a:r>
              <a:rPr lang="en-US" b="1" noProof="0" dirty="0" smtClean="0">
                <a:latin typeface="Courier New" panose="02070309020205020404" pitchFamily="49" charset="0"/>
              </a:rPr>
              <a:t>private</a:t>
            </a:r>
            <a:r>
              <a:rPr lang="en-US" noProof="0" dirty="0" smtClean="0">
                <a:latin typeface="Courier New" panose="02070309020205020404" pitchFamily="49" charset="0"/>
              </a:rPr>
              <a:t> String name;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noProof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noProof="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Client code sees an error when accessing private fields:</a:t>
            </a:r>
          </a:p>
          <a:p>
            <a:pPr lvl="1" eaLnBrk="1" hangingPunct="1">
              <a:lnSpc>
                <a:spcPct val="90000"/>
              </a:lnSpc>
            </a:pPr>
            <a:endParaRPr lang="en-US" sz="800" noProof="0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800" b="1" noProof="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PointMain.java:11: x has private access in Point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800" b="1" noProof="0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b="1" noProof="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("p1 is (" + p1.x + ", " + p1.y + ")");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800" b="1" noProof="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                         ^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875154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Accessing private state</a:t>
            </a:r>
          </a:p>
        </p:txBody>
      </p:sp>
      <p:sp>
        <p:nvSpPr>
          <p:cNvPr id="1120259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35600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We can provide methods to get and/or set a field's value: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noProof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A "read-only" access to the x field ("</a:t>
            </a:r>
            <a:r>
              <a:rPr lang="en-US" sz="1800" b="1" noProof="0" dirty="0" err="1" smtClean="0">
                <a:solidFill>
                  <a:srgbClr val="008080"/>
                </a:solidFill>
                <a:latin typeface="Courier New" panose="02070309020205020404" pitchFamily="49" charset="0"/>
              </a:rPr>
              <a:t>accessor</a:t>
            </a:r>
            <a:r>
              <a:rPr lang="en-US" sz="18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noProof="0" dirty="0" smtClean="0">
                <a:latin typeface="Courier New" panose="02070309020205020404" pitchFamily="49" charset="0"/>
              </a:rPr>
              <a:t>	public </a:t>
            </a:r>
            <a:r>
              <a:rPr lang="en-US" sz="18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</a:rPr>
              <a:t>getX</a:t>
            </a:r>
            <a:r>
              <a:rPr lang="en-US" sz="1800" noProof="0" dirty="0" smtClean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noProof="0" dirty="0" smtClean="0">
                <a:latin typeface="Courier New" panose="02070309020205020404" pitchFamily="49" charset="0"/>
              </a:rPr>
              <a:t>	    return x;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noProof="0" dirty="0" smtClean="0">
                <a:latin typeface="Courier New" panose="02070309020205020404" pitchFamily="49" charset="0"/>
              </a:rPr>
              <a:t>	}</a:t>
            </a:r>
            <a:endParaRPr lang="en-US" sz="1800" noProof="0" dirty="0" smtClean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700" noProof="0" dirty="0" smtClean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	// Allows clients to change the x field ("</a:t>
            </a:r>
            <a:r>
              <a:rPr lang="en-US" sz="1800" b="1" noProof="0" dirty="0" err="1" smtClean="0">
                <a:solidFill>
                  <a:srgbClr val="008080"/>
                </a:solidFill>
                <a:latin typeface="Courier New" panose="02070309020205020404" pitchFamily="49" charset="0"/>
              </a:rPr>
              <a:t>mutator</a:t>
            </a:r>
            <a:r>
              <a:rPr lang="en-US" sz="18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noProof="0" dirty="0" smtClean="0">
                <a:latin typeface="Courier New" panose="02070309020205020404" pitchFamily="49" charset="0"/>
              </a:rPr>
              <a:t>	public void </a:t>
            </a:r>
            <a:r>
              <a:rPr lang="en-US" sz="1800" noProof="0" dirty="0" err="1" smtClean="0">
                <a:latin typeface="Courier New" panose="02070309020205020404" pitchFamily="49" charset="0"/>
              </a:rPr>
              <a:t>setX</a:t>
            </a:r>
            <a:r>
              <a:rPr lang="en-US" sz="1800" noProof="0" dirty="0" smtClean="0">
                <a:latin typeface="Courier New" panose="02070309020205020404" pitchFamily="49" charset="0"/>
              </a:rPr>
              <a:t>(</a:t>
            </a:r>
            <a:r>
              <a:rPr lang="en-US" sz="18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</a:rPr>
              <a:t>newX</a:t>
            </a:r>
            <a:r>
              <a:rPr lang="en-US" sz="1800" noProof="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noProof="0" dirty="0" smtClean="0">
                <a:latin typeface="Courier New" panose="02070309020205020404" pitchFamily="49" charset="0"/>
              </a:rPr>
              <a:t>	    x = </a:t>
            </a:r>
            <a:r>
              <a:rPr lang="en-US" sz="1800" noProof="0" dirty="0" err="1" smtClean="0">
                <a:latin typeface="Courier New" panose="02070309020205020404" pitchFamily="49" charset="0"/>
              </a:rPr>
              <a:t>newX</a:t>
            </a:r>
            <a:r>
              <a:rPr lang="en-US" sz="1800" noProof="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noProof="0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noProof="0" dirty="0" smtClean="0">
              <a:latin typeface="Courier New" panose="02070309020205020404" pitchFamily="49" charset="0"/>
            </a:endParaRPr>
          </a:p>
          <a:p>
            <a:r>
              <a:rPr lang="en-US" noProof="0" dirty="0" smtClean="0"/>
              <a:t>Client code will look more like this: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noProof="0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	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600" noProof="0" dirty="0" smtClean="0">
                <a:latin typeface="Courier New" panose="02070309020205020404" pitchFamily="49" charset="0"/>
              </a:rPr>
              <a:t>("p1: (" + </a:t>
            </a:r>
            <a:r>
              <a:rPr lang="en-US" sz="1600" b="1" noProof="0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p1.getX()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", " + </a:t>
            </a:r>
            <a:r>
              <a:rPr lang="en-US" sz="1600" b="1" noProof="0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p1.getY()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")");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	p1.setX(14);</a:t>
            </a:r>
            <a:endParaRPr lang="en-US" sz="1800" b="1" noProof="0" dirty="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b="1" noProof="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052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Programming Example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228600" y="1041400"/>
            <a:ext cx="8440271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tr-T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tr-T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setDimensions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newWidth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newHeight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newWidth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newHeight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528505" y="3252757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410200" y="3350229"/>
            <a:ext cx="3485029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sz="1800" dirty="0"/>
              <a:t>Note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setDimensions</a:t>
            </a:r>
            <a:r>
              <a:rPr lang="en-US" sz="1800" dirty="0"/>
              <a:t> </a:t>
            </a:r>
            <a:r>
              <a:rPr lang="en-US" sz="1800" dirty="0" smtClean="0"/>
              <a:t>method : This </a:t>
            </a:r>
            <a:r>
              <a:rPr lang="en-US" sz="1800" dirty="0"/>
              <a:t>is the only way the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width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height</a:t>
            </a:r>
            <a:r>
              <a:rPr lang="en-US" sz="1800" dirty="0"/>
              <a:t> may be altered outside the class</a:t>
            </a:r>
          </a:p>
          <a:p>
            <a:pPr algn="l"/>
            <a:endParaRPr lang="tr-TR" sz="1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95599" y="5310157"/>
            <a:ext cx="5562601" cy="1319243"/>
          </a:xfrm>
          <a:solidFill>
            <a:srgbClr val="FFFF66"/>
          </a:solidFill>
        </p:spPr>
        <p:txBody>
          <a:bodyPr/>
          <a:lstStyle/>
          <a:p>
            <a:pPr eaLnBrk="1" hangingPunct="1"/>
            <a:r>
              <a:rPr lang="en-US" sz="2000" noProof="0" dirty="0" smtClean="0"/>
              <a:t>Statement such as</a:t>
            </a:r>
            <a:br>
              <a:rPr lang="en-US" sz="2000" noProof="0" dirty="0" smtClean="0"/>
            </a:br>
            <a:r>
              <a:rPr lang="en-US" sz="2000" noProof="0" dirty="0" smtClean="0"/>
              <a:t>	</a:t>
            </a:r>
            <a:r>
              <a:rPr lang="en-US" sz="1800" b="1" noProof="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box.width</a:t>
            </a:r>
            <a:r>
              <a:rPr lang="en-US" sz="18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= 6;</a:t>
            </a:r>
            <a:r>
              <a:rPr lang="en-US" sz="1800" noProof="0" dirty="0" smtClean="0"/>
              <a:t>   </a:t>
            </a:r>
            <a:br>
              <a:rPr lang="en-US" sz="1800" noProof="0" dirty="0" smtClean="0"/>
            </a:br>
            <a:r>
              <a:rPr lang="en-US" sz="1800" noProof="0" dirty="0" smtClean="0"/>
              <a:t>		</a:t>
            </a:r>
            <a:r>
              <a:rPr lang="en-US" sz="2000" noProof="0" dirty="0" smtClean="0"/>
              <a:t>is </a:t>
            </a:r>
            <a:r>
              <a:rPr lang="en-US" sz="2000" u="sng" noProof="0" dirty="0" smtClean="0"/>
              <a:t>illegal</a:t>
            </a:r>
            <a:r>
              <a:rPr lang="en-US" sz="2000" noProof="0" dirty="0" smtClean="0"/>
              <a:t> since width is</a:t>
            </a:r>
            <a:r>
              <a:rPr lang="en-US" sz="20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private</a:t>
            </a:r>
          </a:p>
          <a:p>
            <a:r>
              <a:rPr lang="en-US" sz="2000" noProof="0" dirty="0" smtClean="0"/>
              <a:t>Keeps remaining elements of the class consistent</a:t>
            </a:r>
            <a:endParaRPr lang="en-US" sz="2000" b="1" noProof="0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795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6705600" y="76200"/>
            <a:ext cx="2286000" cy="773723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Point class</a:t>
            </a: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76200" y="76200"/>
            <a:ext cx="6400800" cy="67056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endParaRPr lang="en-US" sz="800" b="1" noProof="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A Point object represents an (x, y) location.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public class Point {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private </a:t>
            </a:r>
            <a:r>
              <a:rPr lang="en-US" sz="1600" b="1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 x;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private </a:t>
            </a:r>
            <a:r>
              <a:rPr lang="en-US" sz="1600" b="1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 y;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900" noProof="0" dirty="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public Point(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initialX</a:t>
            </a:r>
            <a:r>
              <a:rPr lang="en-US" sz="1600" noProof="0" dirty="0" smtClean="0">
                <a:latin typeface="Courier New" panose="02070309020205020404" pitchFamily="49" charset="0"/>
              </a:rPr>
              <a:t>,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initialY</a:t>
            </a:r>
            <a:r>
              <a:rPr lang="en-US" sz="1600" noProof="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x =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initialX</a:t>
            </a:r>
            <a:r>
              <a:rPr lang="en-US" sz="1600" noProof="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y =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initialY</a:t>
            </a:r>
            <a:r>
              <a:rPr lang="en-US" sz="1600" noProof="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900" noProof="0" dirty="0" smtClean="0">
                <a:latin typeface="Courier New" panose="02070309020205020404" pitchFamily="49" charset="0"/>
              </a:rPr>
              <a:t>     </a:t>
            </a:r>
            <a:r>
              <a:rPr lang="en-US" sz="1600" noProof="0" dirty="0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public double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distanceFromOrigin</a:t>
            </a:r>
            <a:r>
              <a:rPr lang="en-US" sz="1600" noProof="0" dirty="0" smtClean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return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Math.sqrt</a:t>
            </a:r>
            <a:r>
              <a:rPr lang="en-US" sz="1600" noProof="0" dirty="0" smtClean="0">
                <a:latin typeface="Courier New" panose="02070309020205020404" pitchFamily="49" charset="0"/>
              </a:rPr>
              <a:t>(x * x + y * y);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public </a:t>
            </a:r>
            <a:r>
              <a:rPr lang="en-US" sz="1600" b="1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 </a:t>
            </a:r>
            <a:r>
              <a:rPr lang="en-US" sz="1600" b="1" noProof="0" dirty="0" err="1" smtClean="0">
                <a:latin typeface="Courier New" panose="02070309020205020404" pitchFamily="49" charset="0"/>
              </a:rPr>
              <a:t>getX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    return x;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900" b="1" noProof="0" dirty="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public </a:t>
            </a:r>
            <a:r>
              <a:rPr lang="en-US" sz="1600" b="1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 </a:t>
            </a:r>
            <a:r>
              <a:rPr lang="en-US" sz="1600" b="1" noProof="0" dirty="0" err="1" smtClean="0">
                <a:latin typeface="Courier New" panose="02070309020205020404" pitchFamily="49" charset="0"/>
              </a:rPr>
              <a:t>getY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    return y;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public void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setLocation</a:t>
            </a:r>
            <a:r>
              <a:rPr lang="en-US" sz="1600" noProof="0" dirty="0" smtClean="0">
                <a:latin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newX</a:t>
            </a:r>
            <a:r>
              <a:rPr lang="en-US" sz="1600" noProof="0" dirty="0" smtClean="0">
                <a:latin typeface="Courier New" panose="02070309020205020404" pitchFamily="49" charset="0"/>
              </a:rPr>
              <a:t>,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newY</a:t>
            </a:r>
            <a:r>
              <a:rPr lang="en-US" sz="1600" noProof="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x =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newX</a:t>
            </a:r>
            <a:r>
              <a:rPr lang="en-US" sz="1600" noProof="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y =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newY</a:t>
            </a:r>
            <a:r>
              <a:rPr lang="en-US" sz="1600" noProof="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public void translate(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</a:rPr>
              <a:t> dx,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dy</a:t>
            </a:r>
            <a:r>
              <a:rPr lang="en-US" sz="1600" noProof="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x = x + dx;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y = y +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dy</a:t>
            </a:r>
            <a:r>
              <a:rPr lang="en-US" sz="1600" noProof="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9581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Client code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572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noProof="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public class PointMain4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public static void main(String[]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args</a:t>
            </a:r>
            <a:r>
              <a:rPr lang="en-US" sz="1600" noProof="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    // create two Point objects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Point p1 = new Point(5, 2);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Point p2 = new Point(4, 3);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noProof="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    // print each point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600" noProof="0" dirty="0" smtClean="0">
                <a:latin typeface="Courier New" panose="02070309020205020404" pitchFamily="49" charset="0"/>
              </a:rPr>
              <a:t>("p1: (" + 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p1.getX()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", " + 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p1.getY()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")");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600" noProof="0" dirty="0" smtClean="0">
                <a:latin typeface="Courier New" panose="02070309020205020404" pitchFamily="49" charset="0"/>
              </a:rPr>
              <a:t>("p2: (" + 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p2.getX()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", " + 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p2.getY()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")");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noProof="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noProof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    // move p2 and then print it again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p2.translate(2, 4);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      </a:t>
            </a:r>
            <a:r>
              <a:rPr lang="en-US" sz="1600" noProof="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600" noProof="0" dirty="0" smtClean="0">
                <a:latin typeface="Courier New" panose="02070309020205020404" pitchFamily="49" charset="0"/>
              </a:rPr>
              <a:t>("p2: (" + 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p2.getX()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", " + </a:t>
            </a:r>
            <a:r>
              <a:rPr lang="en-US" sz="1600" b="1" noProof="0" dirty="0" smtClean="0">
                <a:latin typeface="Courier New" panose="02070309020205020404" pitchFamily="49" charset="0"/>
              </a:rPr>
              <a:t>p2.getY()</a:t>
            </a:r>
            <a:r>
              <a:rPr lang="en-US" sz="1600" noProof="0" dirty="0" smtClean="0">
                <a:latin typeface="Courier New" panose="02070309020205020404" pitchFamily="49" charset="0"/>
              </a:rPr>
              <a:t> + ")");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noProof="0" dirty="0" smtClean="0">
                <a:latin typeface="Courier New" panose="02070309020205020404" pitchFamily="49" charset="0"/>
              </a:rPr>
              <a:t>}</a:t>
            </a:r>
            <a:endParaRPr lang="en-US" sz="1600" noProof="0" dirty="0" smtClean="0"/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noProof="0" dirty="0" smtClean="0"/>
          </a:p>
        </p:txBody>
      </p:sp>
      <p:sp>
        <p:nvSpPr>
          <p:cNvPr id="2" name="Dikdörtgen 1"/>
          <p:cNvSpPr/>
          <p:nvPr/>
        </p:nvSpPr>
        <p:spPr>
          <a:xfrm>
            <a:off x="6400800" y="5410200"/>
            <a:ext cx="2362200" cy="1077218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dirty="0" smtClean="0"/>
              <a:t>OUTPUT</a:t>
            </a:r>
            <a:r>
              <a:rPr lang="tr-TR" sz="1600" b="1" dirty="0" smtClean="0"/>
              <a:t>  </a:t>
            </a:r>
            <a:r>
              <a:rPr lang="en-US" sz="1600" b="1" dirty="0" smtClean="0"/>
              <a:t>:</a:t>
            </a:r>
            <a:endParaRPr lang="tr-TR" sz="1600" b="1" dirty="0" smtClean="0"/>
          </a:p>
          <a:p>
            <a:pPr algn="l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b="1" dirty="0"/>
          </a:p>
          <a:p>
            <a:pPr algn="l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p1 is (5, 2)</a:t>
            </a:r>
          </a:p>
          <a:p>
            <a:pPr algn="l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p2 is (4, 3)</a:t>
            </a:r>
          </a:p>
          <a:p>
            <a:pPr algn="l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p2 is (6, 7)</a:t>
            </a:r>
          </a:p>
        </p:txBody>
      </p:sp>
    </p:spTree>
    <p:extLst>
      <p:ext uri="{BB962C8B-B14F-4D97-AF65-F5344CB8AC3E}">
        <p14:creationId xmlns:p14="http://schemas.microsoft.com/office/powerpoint/2010/main" xmlns="" val="2975918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Encapsulation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435600"/>
          </a:xfrm>
        </p:spPr>
        <p:txBody>
          <a:bodyPr/>
          <a:lstStyle/>
          <a:p>
            <a:pPr eaLnBrk="1" hangingPunct="1"/>
            <a:r>
              <a:rPr lang="en-US" sz="2800" noProof="0" dirty="0" smtClean="0"/>
              <a:t>Consider example of driving a car</a:t>
            </a:r>
          </a:p>
          <a:p>
            <a:pPr lvl="1" eaLnBrk="1" hangingPunct="1"/>
            <a:r>
              <a:rPr lang="en-US" sz="2400" noProof="0" dirty="0" smtClean="0"/>
              <a:t>We see and use break pedal, accelerator pedal, steering wheel – know </a:t>
            </a:r>
            <a:r>
              <a:rPr lang="en-US" sz="2400" u="sng" noProof="0" dirty="0" smtClean="0"/>
              <a:t>what</a:t>
            </a:r>
            <a:r>
              <a:rPr lang="en-US" sz="2400" noProof="0" dirty="0" smtClean="0"/>
              <a:t> they do</a:t>
            </a:r>
          </a:p>
          <a:p>
            <a:pPr lvl="1" eaLnBrk="1" hangingPunct="1"/>
            <a:r>
              <a:rPr lang="en-US" sz="2400" noProof="0" dirty="0" smtClean="0"/>
              <a:t>We do </a:t>
            </a:r>
            <a:r>
              <a:rPr lang="en-US" sz="2400" u="sng" noProof="0" dirty="0" smtClean="0"/>
              <a:t>not</a:t>
            </a:r>
            <a:r>
              <a:rPr lang="en-US" sz="2400" noProof="0" dirty="0" smtClean="0"/>
              <a:t> see mechanical details of </a:t>
            </a:r>
            <a:r>
              <a:rPr lang="en-US" sz="2400" u="sng" noProof="0" dirty="0" smtClean="0"/>
              <a:t>how</a:t>
            </a:r>
            <a:r>
              <a:rPr lang="en-US" sz="2400" noProof="0" dirty="0" smtClean="0"/>
              <a:t> they do their jobs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noProof="0" dirty="0" smtClean="0"/>
              <a:t>Encapsulation divides class definition into</a:t>
            </a:r>
          </a:p>
          <a:p>
            <a:pPr lvl="1" eaLnBrk="1" hangingPunct="1"/>
            <a:r>
              <a:rPr lang="en-US" sz="2400" i="1" noProof="0" dirty="0" smtClean="0"/>
              <a:t>Class interface</a:t>
            </a:r>
          </a:p>
          <a:p>
            <a:pPr lvl="1" eaLnBrk="1" hangingPunct="1"/>
            <a:r>
              <a:rPr lang="en-US" sz="2400" i="1" noProof="0" dirty="0" smtClean="0"/>
              <a:t>Class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4956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Encapsulation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i="1" noProof="0" dirty="0" smtClean="0">
                <a:solidFill>
                  <a:srgbClr val="0070C0"/>
                </a:solidFill>
              </a:rPr>
              <a:t>Class interface</a:t>
            </a:r>
          </a:p>
          <a:p>
            <a:pPr lvl="1" eaLnBrk="1" hangingPunct="1"/>
            <a:r>
              <a:rPr lang="en-US" sz="2400" noProof="0" dirty="0" smtClean="0"/>
              <a:t>Tells </a:t>
            </a:r>
            <a:r>
              <a:rPr lang="en-US" sz="2400" u="sng" noProof="0" dirty="0" smtClean="0"/>
              <a:t>what</a:t>
            </a:r>
            <a:r>
              <a:rPr lang="en-US" sz="2400" noProof="0" dirty="0" smtClean="0"/>
              <a:t> the class does</a:t>
            </a:r>
          </a:p>
          <a:p>
            <a:pPr lvl="1" eaLnBrk="1" hangingPunct="1"/>
            <a:r>
              <a:rPr lang="en-US" sz="2400" noProof="0" dirty="0" smtClean="0">
                <a:solidFill>
                  <a:schemeClr val="accent1"/>
                </a:solidFill>
              </a:rPr>
              <a:t>Gives headings for public methods</a:t>
            </a:r>
            <a:r>
              <a:rPr lang="en-US" sz="2400" noProof="0" dirty="0" smtClean="0"/>
              <a:t> and comments about them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i="1" noProof="0" dirty="0" smtClean="0">
                <a:solidFill>
                  <a:srgbClr val="0070C0"/>
                </a:solidFill>
              </a:rPr>
              <a:t>Class implementation</a:t>
            </a:r>
          </a:p>
          <a:p>
            <a:pPr lvl="1" eaLnBrk="1" hangingPunct="1"/>
            <a:r>
              <a:rPr lang="en-US" sz="2400" noProof="0" dirty="0" smtClean="0"/>
              <a:t>Contains private variables</a:t>
            </a:r>
          </a:p>
          <a:p>
            <a:pPr lvl="1" eaLnBrk="1" hangingPunct="1"/>
            <a:r>
              <a:rPr lang="en-US" sz="2400" noProof="0" dirty="0" smtClean="0"/>
              <a:t>Includes </a:t>
            </a:r>
            <a:r>
              <a:rPr lang="tr-TR" sz="2400" noProof="0" dirty="0" err="1" smtClean="0"/>
              <a:t>implementations</a:t>
            </a:r>
            <a:r>
              <a:rPr lang="tr-TR" sz="2400" noProof="0" dirty="0" smtClean="0"/>
              <a:t> </a:t>
            </a:r>
            <a:r>
              <a:rPr lang="en-US" sz="2400" noProof="0" dirty="0" smtClean="0"/>
              <a:t>of public and private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4111207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Defining a Java Class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Syntax: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Bare bone class definition:</a:t>
            </a:r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1295400" y="2029361"/>
            <a:ext cx="66294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/>
                <a:cs typeface="Courier New"/>
              </a:rPr>
              <a:t>class  </a:t>
            </a:r>
            <a:r>
              <a:rPr lang="en-US" sz="2000" b="1" i="1" dirty="0" err="1" smtClean="0">
                <a:latin typeface="Courier New"/>
                <a:cs typeface="Courier New"/>
              </a:rPr>
              <a:t>ClassName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  <a:endParaRPr lang="en-US" sz="2000" b="1" dirty="0">
              <a:latin typeface="Courier New"/>
              <a:cs typeface="Courier New"/>
            </a:endParaRP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[</a:t>
            </a:r>
            <a:r>
              <a:rPr lang="en-US" sz="2000" b="1" dirty="0">
                <a:latin typeface="Courier New"/>
                <a:cs typeface="Courier New"/>
              </a:rPr>
              <a:t>fields declaration]</a:t>
            </a:r>
          </a:p>
          <a:p>
            <a:pPr algn="l"/>
            <a:r>
              <a:rPr lang="en-US" sz="2000" b="1" dirty="0" smtClean="0">
                <a:latin typeface="Courier New"/>
                <a:cs typeface="Courier New"/>
              </a:rPr>
              <a:t>	[</a:t>
            </a:r>
            <a:r>
              <a:rPr lang="en-US" sz="2000" b="1" dirty="0">
                <a:latin typeface="Courier New"/>
                <a:cs typeface="Courier New"/>
              </a:rPr>
              <a:t>methods declaration]</a:t>
            </a: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4495800"/>
            <a:ext cx="66294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/* This is my first java class.</a:t>
            </a:r>
          </a:p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It is not complete yet. */</a:t>
            </a: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c</a:t>
            </a:r>
            <a:r>
              <a:rPr lang="en-US" sz="2000" b="1" dirty="0" smtClean="0">
                <a:latin typeface="Courier New"/>
                <a:cs typeface="Courier New"/>
              </a:rPr>
              <a:t>lass Circle {</a:t>
            </a:r>
            <a:endParaRPr lang="en-US" sz="2000" b="1" dirty="0">
              <a:latin typeface="Courier New"/>
              <a:cs typeface="Courier New"/>
            </a:endParaRP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fields will come here</a:t>
            </a:r>
          </a:p>
          <a:p>
            <a:pPr algn="l"/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// methods will come here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endParaRPr lang="en-US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113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85825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Encapsulation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5551"/>
            <a:ext cx="8153400" cy="755650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A well encapsulated class definition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6979750" y="3911025"/>
            <a:ext cx="1707050" cy="584775"/>
          </a:xfrm>
          <a:prstGeom prst="rect">
            <a:avLst/>
          </a:prstGeom>
          <a:solidFill>
            <a:srgbClr val="FFE4C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1">
                <a:latin typeface="Times New Roman" panose="02020603050405020304" pitchFamily="18" charset="0"/>
              </a:rPr>
              <a:t>Programmer who uses the class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6172200" y="4227712"/>
            <a:ext cx="735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450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5334000" cy="4715076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659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Encapsulation – Best Practices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8400"/>
            <a:ext cx="8534400" cy="4957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noProof="0" dirty="0" smtClean="0"/>
              <a:t>Preface class definition with comment on how to use class</a:t>
            </a:r>
          </a:p>
          <a:p>
            <a:pPr eaLnBrk="1" hangingPunct="1">
              <a:lnSpc>
                <a:spcPct val="90000"/>
              </a:lnSpc>
            </a:pPr>
            <a:endParaRPr lang="en-US" sz="8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noProof="0" dirty="0" smtClean="0"/>
              <a:t>Declare all instance variables in the class as private.</a:t>
            </a:r>
          </a:p>
          <a:p>
            <a:pPr eaLnBrk="1" hangingPunct="1">
              <a:lnSpc>
                <a:spcPct val="90000"/>
              </a:lnSpc>
            </a:pPr>
            <a:endParaRPr lang="en-US" sz="8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noProof="0" dirty="0" smtClean="0"/>
              <a:t>Provide public </a:t>
            </a:r>
            <a:r>
              <a:rPr lang="en-US" sz="2600" noProof="0" dirty="0" err="1" smtClean="0"/>
              <a:t>accessor</a:t>
            </a:r>
            <a:r>
              <a:rPr lang="en-US" sz="2600" noProof="0" dirty="0" smtClean="0"/>
              <a:t> methods to retrieve data and provide public methods to manipulate data</a:t>
            </a:r>
            <a:endParaRPr lang="en-US" sz="2400" noProof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noProof="0" dirty="0" smtClean="0"/>
              <a:t>Such methods could include public </a:t>
            </a:r>
            <a:r>
              <a:rPr lang="en-US" sz="2000" noProof="0" dirty="0" err="1" smtClean="0"/>
              <a:t>mutator</a:t>
            </a:r>
            <a:r>
              <a:rPr lang="en-US" sz="2000" noProof="0" dirty="0" smtClean="0"/>
              <a:t> methods.</a:t>
            </a:r>
          </a:p>
          <a:p>
            <a:pPr eaLnBrk="1" hangingPunct="1">
              <a:lnSpc>
                <a:spcPct val="90000"/>
              </a:lnSpc>
            </a:pPr>
            <a:endParaRPr lang="en-US" sz="8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noProof="0" dirty="0" smtClean="0"/>
              <a:t>Place a comment before each public method heading that fully specifies how to use</a:t>
            </a:r>
            <a:r>
              <a:rPr lang="tr-TR" sz="2600" noProof="0" dirty="0" smtClean="0"/>
              <a:t> </a:t>
            </a:r>
            <a:r>
              <a:rPr lang="tr-TR" sz="2600" noProof="0" dirty="0" err="1" smtClean="0"/>
              <a:t>the</a:t>
            </a:r>
            <a:r>
              <a:rPr lang="en-US" sz="2600" noProof="0" dirty="0" smtClean="0"/>
              <a:t> method.</a:t>
            </a:r>
          </a:p>
          <a:p>
            <a:pPr eaLnBrk="1" hangingPunct="1">
              <a:lnSpc>
                <a:spcPct val="90000"/>
              </a:lnSpc>
            </a:pPr>
            <a:endParaRPr lang="en-US" sz="8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noProof="0" dirty="0" smtClean="0"/>
              <a:t>Make any helping methods private.</a:t>
            </a:r>
          </a:p>
          <a:p>
            <a:pPr eaLnBrk="1" hangingPunct="1">
              <a:lnSpc>
                <a:spcPct val="90000"/>
              </a:lnSpc>
            </a:pPr>
            <a:endParaRPr lang="en-US" sz="8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noProof="0" dirty="0" smtClean="0"/>
              <a:t>Write comments within class definition to describe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xmlns="" val="66860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Benefits of encapsulation</a:t>
            </a: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0" dirty="0" smtClean="0"/>
              <a:t>Provides </a:t>
            </a:r>
            <a:r>
              <a:rPr lang="en-US" noProof="0" dirty="0" smtClean="0">
                <a:solidFill>
                  <a:schemeClr val="accent1"/>
                </a:solidFill>
              </a:rPr>
              <a:t>abstraction</a:t>
            </a:r>
            <a:r>
              <a:rPr lang="en-US" noProof="0" dirty="0" smtClean="0"/>
              <a:t> between an object and its clients.</a:t>
            </a:r>
          </a:p>
          <a:p>
            <a:pPr lvl="1" eaLnBrk="1" hangingPunct="1">
              <a:lnSpc>
                <a:spcPct val="110000"/>
              </a:lnSpc>
            </a:pPr>
            <a:endParaRPr lang="en-US" noProof="0" dirty="0" smtClean="0"/>
          </a:p>
          <a:p>
            <a:pPr eaLnBrk="1" hangingPunct="1">
              <a:lnSpc>
                <a:spcPct val="110000"/>
              </a:lnSpc>
            </a:pPr>
            <a:r>
              <a:rPr lang="en-US" noProof="0" dirty="0" smtClean="0"/>
              <a:t>Protects an object from unwanted access by clients.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0" dirty="0" smtClean="0"/>
              <a:t>A bank app forbids a client to change an </a:t>
            </a:r>
            <a:r>
              <a:rPr lang="en-US" noProof="0" dirty="0" smtClean="0">
                <a:latin typeface="Courier New" panose="02070309020205020404" pitchFamily="49" charset="0"/>
              </a:rPr>
              <a:t>Account</a:t>
            </a:r>
            <a:r>
              <a:rPr lang="en-US" noProof="0" dirty="0" smtClean="0"/>
              <a:t>'s balance.</a:t>
            </a:r>
          </a:p>
          <a:p>
            <a:pPr lvl="1" eaLnBrk="1" hangingPunct="1">
              <a:lnSpc>
                <a:spcPct val="110000"/>
              </a:lnSpc>
            </a:pPr>
            <a:endParaRPr lang="en-US" noProof="0" dirty="0" smtClean="0"/>
          </a:p>
          <a:p>
            <a:pPr eaLnBrk="1" hangingPunct="1">
              <a:lnSpc>
                <a:spcPct val="110000"/>
              </a:lnSpc>
            </a:pPr>
            <a:r>
              <a:rPr lang="en-US" noProof="0" dirty="0" smtClean="0"/>
              <a:t>Allows you to change the class implementation.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0" dirty="0" smtClean="0">
                <a:latin typeface="Courier New" panose="02070309020205020404" pitchFamily="49" charset="0"/>
              </a:rPr>
              <a:t>Point</a:t>
            </a:r>
            <a:r>
              <a:rPr lang="en-US" noProof="0" dirty="0" smtClean="0"/>
              <a:t> could be rewritten to use polar coordinates</a:t>
            </a:r>
            <a:br>
              <a:rPr lang="en-US" noProof="0" dirty="0" smtClean="0"/>
            </a:br>
            <a:r>
              <a:rPr lang="en-US" noProof="0" dirty="0" smtClean="0"/>
              <a:t>(radius </a:t>
            </a:r>
            <a:r>
              <a:rPr lang="en-US" i="1" noProof="0" dirty="0" smtClean="0"/>
              <a:t>r</a:t>
            </a:r>
            <a:r>
              <a:rPr lang="en-US" noProof="0" dirty="0" smtClean="0"/>
              <a:t>, angle </a:t>
            </a:r>
            <a:r>
              <a:rPr lang="en-US" i="1" noProof="0" dirty="0" smtClean="0"/>
              <a:t>θ</a:t>
            </a:r>
            <a:r>
              <a:rPr lang="en-US" noProof="0" dirty="0" smtClean="0"/>
              <a:t>), but with the same methods.</a:t>
            </a:r>
          </a:p>
          <a:p>
            <a:pPr lvl="1" eaLnBrk="1" hangingPunct="1">
              <a:lnSpc>
                <a:spcPct val="110000"/>
              </a:lnSpc>
            </a:pPr>
            <a:endParaRPr lang="en-US" noProof="0" dirty="0" smtClean="0"/>
          </a:p>
          <a:p>
            <a:pPr eaLnBrk="1" hangingPunct="1">
              <a:lnSpc>
                <a:spcPct val="110000"/>
              </a:lnSpc>
            </a:pPr>
            <a:r>
              <a:rPr lang="en-US" noProof="0" dirty="0" smtClean="0"/>
              <a:t>Allows you to constrain objects' state (</a:t>
            </a:r>
            <a:r>
              <a:rPr lang="en-US" b="1" noProof="0" dirty="0" smtClean="0"/>
              <a:t>invariants</a:t>
            </a:r>
            <a:r>
              <a:rPr lang="en-US" noProof="0" dirty="0" smtClean="0"/>
              <a:t>).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0" dirty="0" smtClean="0"/>
              <a:t>Example: Only allow </a:t>
            </a:r>
            <a:r>
              <a:rPr lang="en-US" noProof="0" dirty="0" smtClean="0">
                <a:latin typeface="Courier New" panose="02070309020205020404" pitchFamily="49" charset="0"/>
              </a:rPr>
              <a:t>Point</a:t>
            </a:r>
            <a:r>
              <a:rPr lang="en-US" noProof="0" dirty="0" smtClean="0"/>
              <a:t>s with non-negative coordinates.</a:t>
            </a:r>
          </a:p>
        </p:txBody>
      </p:sp>
      <p:pic>
        <p:nvPicPr>
          <p:cNvPr id="1123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337" b="50542"/>
          <a:stretch>
            <a:fillRect/>
          </a:stretch>
        </p:blipFill>
        <p:spPr bwMode="auto">
          <a:xfrm>
            <a:off x="7010400" y="3124200"/>
            <a:ext cx="193742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300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/>
          <a:lstStyle/>
          <a:p>
            <a:r>
              <a:rPr lang="en-US" altLang="tr-TR" noProof="0" dirty="0"/>
              <a:t>Outline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4548" y="1006182"/>
            <a:ext cx="1981200" cy="75247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tr-TR" noProof="0" dirty="0"/>
              <a:t>Time1.java</a:t>
            </a:r>
          </a:p>
          <a:p>
            <a:pPr marL="0" indent="0">
              <a:buNone/>
            </a:pPr>
            <a:r>
              <a:rPr lang="en-US" altLang="tr-TR" sz="1600" b="0" noProof="0" dirty="0">
                <a:latin typeface="Times New Roman" pitchFamily="18" charset="0"/>
              </a:rPr>
              <a:t>(1 of 2)</a:t>
            </a:r>
          </a:p>
        </p:txBody>
      </p:sp>
      <p:graphicFrame>
        <p:nvGraphicFramePr>
          <p:cNvPr id="817156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4925" y="1009650"/>
          <a:ext cx="7129463" cy="4327525"/>
        </p:xfrm>
        <a:graphic>
          <a:graphicData uri="http://schemas.openxmlformats.org/presentationml/2006/ole">
            <p:oleObj spid="_x0000_s1059" name="Document" r:id="rId3" imgW="7093817" imgH="4306318" progId="">
              <p:embed/>
            </p:oleObj>
          </a:graphicData>
        </a:graphic>
      </p:graphicFrame>
      <p:sp>
        <p:nvSpPr>
          <p:cNvPr id="817157" name="Text Box 5"/>
          <p:cNvSpPr txBox="1">
            <a:spLocks noChangeArrowheads="1"/>
          </p:cNvSpPr>
          <p:nvPr/>
        </p:nvSpPr>
        <p:spPr bwMode="auto">
          <a:xfrm>
            <a:off x="3667760" y="1491615"/>
            <a:ext cx="2589212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private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instance variables</a:t>
            </a:r>
          </a:p>
        </p:txBody>
      </p:sp>
      <p:sp>
        <p:nvSpPr>
          <p:cNvPr id="817158" name="Line 6"/>
          <p:cNvSpPr>
            <a:spLocks noChangeShapeType="1"/>
          </p:cNvSpPr>
          <p:nvPr/>
        </p:nvSpPr>
        <p:spPr bwMode="auto">
          <a:xfrm flipH="1">
            <a:off x="2209800" y="160909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5257800" y="3600450"/>
            <a:ext cx="3200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Declare </a:t>
            </a: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public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method </a:t>
            </a: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setTime</a:t>
            </a:r>
          </a:p>
        </p:txBody>
      </p:sp>
      <p:sp>
        <p:nvSpPr>
          <p:cNvPr id="817160" name="Line 8"/>
          <p:cNvSpPr>
            <a:spLocks noChangeShapeType="1"/>
          </p:cNvSpPr>
          <p:nvPr/>
        </p:nvSpPr>
        <p:spPr bwMode="auto">
          <a:xfrm flipH="1" flipV="1">
            <a:off x="4191000" y="3600449"/>
            <a:ext cx="106680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7161" name="Text Box 9"/>
          <p:cNvSpPr txBox="1">
            <a:spLocks noChangeArrowheads="1"/>
          </p:cNvSpPr>
          <p:nvPr/>
        </p:nvSpPr>
        <p:spPr bwMode="auto">
          <a:xfrm>
            <a:off x="3048000" y="5048250"/>
            <a:ext cx="35052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Validate parameter values before setting instance variables</a:t>
            </a:r>
          </a:p>
        </p:txBody>
      </p:sp>
      <p:sp>
        <p:nvSpPr>
          <p:cNvPr id="817162" name="Line 10"/>
          <p:cNvSpPr>
            <a:spLocks noChangeShapeType="1"/>
          </p:cNvSpPr>
          <p:nvPr/>
        </p:nvSpPr>
        <p:spPr bwMode="auto">
          <a:xfrm flipH="1" flipV="1">
            <a:off x="2819400" y="436245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0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7" grpId="0" animBg="1"/>
      <p:bldP spid="817158" grpId="0" animBg="1"/>
      <p:bldP spid="817159" grpId="0" animBg="1"/>
      <p:bldP spid="817160" grpId="0" animBg="1"/>
      <p:bldP spid="817161" grpId="0" animBg="1"/>
      <p:bldP spid="8171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/>
          <a:lstStyle/>
          <a:p>
            <a:r>
              <a:rPr lang="en-US" altLang="tr-TR" noProof="0" dirty="0"/>
              <a:t>Outline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2800" y="990600"/>
            <a:ext cx="1981200" cy="762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tr-TR" noProof="0" dirty="0"/>
              <a:t>Time1.java</a:t>
            </a:r>
          </a:p>
          <a:p>
            <a:pPr marL="0" indent="0">
              <a:buNone/>
            </a:pPr>
            <a:r>
              <a:rPr lang="en-US" altLang="tr-TR" sz="2000" noProof="0" dirty="0" smtClean="0"/>
              <a:t>(2 </a:t>
            </a:r>
            <a:r>
              <a:rPr lang="en-US" altLang="tr-TR" sz="2000" noProof="0" dirty="0"/>
              <a:t>of 2)</a:t>
            </a:r>
          </a:p>
          <a:p>
            <a:endParaRPr lang="en-US" altLang="tr-TR" noProof="0" dirty="0" smtClean="0"/>
          </a:p>
          <a:p>
            <a:pPr marL="0" indent="0">
              <a:buNone/>
            </a:pPr>
            <a:endParaRPr lang="en-US" altLang="tr-TR" sz="1600" b="0" noProof="0" dirty="0">
              <a:latin typeface="Times New Roman" pitchFamily="18" charset="0"/>
            </a:endParaRPr>
          </a:p>
        </p:txBody>
      </p:sp>
      <p:graphicFrame>
        <p:nvGraphicFramePr>
          <p:cNvPr id="81818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0" y="990600"/>
          <a:ext cx="7129463" cy="3806825"/>
        </p:xfrm>
        <a:graphic>
          <a:graphicData uri="http://schemas.openxmlformats.org/presentationml/2006/ole">
            <p:oleObj spid="_x0000_s2083" name="Document" r:id="rId3" imgW="7063425" imgH="3772080" progId="Word.Document.8">
              <p:embed/>
            </p:oleObj>
          </a:graphicData>
        </a:graphic>
      </p:graphicFrame>
      <p:sp>
        <p:nvSpPr>
          <p:cNvPr id="818181" name="Text Box 5"/>
          <p:cNvSpPr txBox="1">
            <a:spLocks noChangeArrowheads="1"/>
          </p:cNvSpPr>
          <p:nvPr/>
        </p:nvSpPr>
        <p:spPr bwMode="auto">
          <a:xfrm>
            <a:off x="5181600" y="2189162"/>
            <a:ext cx="1524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format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strings</a:t>
            </a:r>
          </a:p>
        </p:txBody>
      </p:sp>
      <p:sp>
        <p:nvSpPr>
          <p:cNvPr id="818182" name="Line 6"/>
          <p:cNvSpPr>
            <a:spLocks noChangeShapeType="1"/>
          </p:cNvSpPr>
          <p:nvPr/>
        </p:nvSpPr>
        <p:spPr bwMode="auto">
          <a:xfrm flipH="1" flipV="1">
            <a:off x="2667000" y="19812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8183" name="Line 7"/>
          <p:cNvSpPr>
            <a:spLocks noChangeShapeType="1"/>
          </p:cNvSpPr>
          <p:nvPr/>
        </p:nvSpPr>
        <p:spPr bwMode="auto">
          <a:xfrm flipH="1">
            <a:off x="2514600" y="243840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4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1" grpId="0" animBg="1"/>
      <p:bldP spid="818182" grpId="0" animBg="1"/>
      <p:bldP spid="81818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/>
          <a:lstStyle/>
          <a:p>
            <a:r>
              <a:rPr lang="en-US" altLang="tr-TR" noProof="0" dirty="0"/>
              <a:t>Outline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914400"/>
            <a:ext cx="1981200" cy="762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tr-TR" noProof="0" dirty="0" smtClean="0"/>
              <a:t>Time1Test.java</a:t>
            </a:r>
            <a:r>
              <a:rPr lang="en-US" altLang="tr-TR" sz="2000" noProof="0" dirty="0" smtClean="0">
                <a:latin typeface="Times New Roman" pitchFamily="18" charset="0"/>
              </a:rPr>
              <a:t>(1 </a:t>
            </a:r>
            <a:r>
              <a:rPr lang="en-US" altLang="tr-TR" sz="2000" noProof="0" dirty="0">
                <a:latin typeface="Times New Roman" pitchFamily="18" charset="0"/>
              </a:rPr>
              <a:t>of 2)</a:t>
            </a:r>
            <a:endParaRPr lang="en-US" altLang="tr-TR" noProof="0" dirty="0">
              <a:latin typeface="Times New Roman" pitchFamily="18" charset="0"/>
            </a:endParaRPr>
          </a:p>
          <a:p>
            <a:endParaRPr lang="en-US" altLang="tr-TR" noProof="0" dirty="0"/>
          </a:p>
        </p:txBody>
      </p:sp>
      <p:graphicFrame>
        <p:nvGraphicFramePr>
          <p:cNvPr id="82534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0" y="958850"/>
          <a:ext cx="7267575" cy="3765550"/>
        </p:xfrm>
        <a:graphic>
          <a:graphicData uri="http://schemas.openxmlformats.org/presentationml/2006/ole">
            <p:oleObj spid="_x0000_s3107" name="Document" r:id="rId3" imgW="7253182" imgH="3758020" progId="Word.Document.8">
              <p:embed/>
            </p:oleObj>
          </a:graphicData>
        </a:graphic>
      </p:graphicFrame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4572000" y="1949450"/>
            <a:ext cx="2133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Create a </a:t>
            </a: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Time1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object</a:t>
            </a:r>
          </a:p>
        </p:txBody>
      </p:sp>
      <p:sp>
        <p:nvSpPr>
          <p:cNvPr id="825350" name="Line 6"/>
          <p:cNvSpPr>
            <a:spLocks noChangeShapeType="1"/>
          </p:cNvSpPr>
          <p:nvPr/>
        </p:nvSpPr>
        <p:spPr bwMode="auto">
          <a:xfrm flipH="1">
            <a:off x="2971800" y="225425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25351" name="Text Box 7"/>
          <p:cNvSpPr txBox="1">
            <a:spLocks noChangeArrowheads="1"/>
          </p:cNvSpPr>
          <p:nvPr/>
        </p:nvSpPr>
        <p:spPr bwMode="auto">
          <a:xfrm>
            <a:off x="5562600" y="3397250"/>
            <a:ext cx="3352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Call </a:t>
            </a: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toUniversalString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method</a:t>
            </a:r>
          </a:p>
        </p:txBody>
      </p:sp>
      <p:sp>
        <p:nvSpPr>
          <p:cNvPr id="825352" name="Line 8"/>
          <p:cNvSpPr>
            <a:spLocks noChangeShapeType="1"/>
          </p:cNvSpPr>
          <p:nvPr/>
        </p:nvSpPr>
        <p:spPr bwMode="auto">
          <a:xfrm flipH="1">
            <a:off x="4876800" y="3549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5562600" y="3930650"/>
            <a:ext cx="2286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Call </a:t>
            </a: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toString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method</a:t>
            </a:r>
          </a:p>
        </p:txBody>
      </p:sp>
      <p:sp>
        <p:nvSpPr>
          <p:cNvPr id="825354" name="Line 10"/>
          <p:cNvSpPr>
            <a:spLocks noChangeShapeType="1"/>
          </p:cNvSpPr>
          <p:nvPr/>
        </p:nvSpPr>
        <p:spPr bwMode="auto">
          <a:xfrm flipH="1" flipV="1">
            <a:off x="4114800" y="40068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1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9" grpId="0" animBg="1"/>
      <p:bldP spid="825350" grpId="0" animBg="1"/>
      <p:bldP spid="825351" grpId="0" animBg="1"/>
      <p:bldP spid="825352" grpId="0" animBg="1"/>
      <p:bldP spid="825353" grpId="0" animBg="1"/>
      <p:bldP spid="82535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76200"/>
            <a:ext cx="2057400" cy="396875"/>
          </a:xfrm>
        </p:spPr>
        <p:txBody>
          <a:bodyPr/>
          <a:lstStyle/>
          <a:p>
            <a:r>
              <a:rPr lang="en-US" altLang="tr-TR" noProof="0" dirty="0"/>
              <a:t>Outline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10400" y="838200"/>
            <a:ext cx="1981200" cy="762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tr-TR" noProof="0" dirty="0" smtClean="0"/>
              <a:t>Time1Test.java</a:t>
            </a:r>
          </a:p>
          <a:p>
            <a:pPr marL="0" indent="0">
              <a:buNone/>
            </a:pPr>
            <a:r>
              <a:rPr lang="en-US" altLang="tr-TR" sz="1600" b="0" noProof="0" dirty="0" smtClean="0">
                <a:latin typeface="Times New Roman" pitchFamily="18" charset="0"/>
              </a:rPr>
              <a:t>(2 of </a:t>
            </a:r>
            <a:r>
              <a:rPr lang="en-US" altLang="tr-TR" sz="1600" b="0" noProof="0" dirty="0">
                <a:latin typeface="Times New Roman" pitchFamily="18" charset="0"/>
              </a:rPr>
              <a:t>2)</a:t>
            </a:r>
          </a:p>
        </p:txBody>
      </p:sp>
      <p:graphicFrame>
        <p:nvGraphicFramePr>
          <p:cNvPr id="82637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0" y="885825"/>
          <a:ext cx="7127875" cy="5514975"/>
        </p:xfrm>
        <a:graphic>
          <a:graphicData uri="http://schemas.openxmlformats.org/presentationml/2006/ole">
            <p:oleObj spid="_x0000_s4131" name="Document" r:id="rId3" imgW="7156021" imgH="5536807" progId="Word.Document.8">
              <p:embed/>
            </p:oleObj>
          </a:graphicData>
        </a:graphic>
      </p:graphicFrame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4419600" y="885825"/>
            <a:ext cx="2133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Call </a:t>
            </a: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setTime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method</a:t>
            </a:r>
          </a:p>
        </p:txBody>
      </p:sp>
      <p:sp>
        <p:nvSpPr>
          <p:cNvPr id="826374" name="Line 6"/>
          <p:cNvSpPr>
            <a:spLocks noChangeShapeType="1"/>
          </p:cNvSpPr>
          <p:nvPr/>
        </p:nvSpPr>
        <p:spPr bwMode="auto">
          <a:xfrm flipH="1">
            <a:off x="3048000" y="11906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5867400" y="2562225"/>
            <a:ext cx="2133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25000"/>
              </a:spcAft>
              <a:buClr>
                <a:srgbClr val="000000"/>
              </a:buClr>
            </a:pP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Call </a:t>
            </a:r>
            <a:r>
              <a:rPr lang="en-US" altLang="tr-TR" sz="16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setTime</a:t>
            </a:r>
            <a:r>
              <a:rPr lang="en-US" altLang="tr-TR" sz="160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method with invalid values</a:t>
            </a:r>
          </a:p>
        </p:txBody>
      </p:sp>
      <p:sp>
        <p:nvSpPr>
          <p:cNvPr id="826376" name="Line 8"/>
          <p:cNvSpPr>
            <a:spLocks noChangeShapeType="1"/>
          </p:cNvSpPr>
          <p:nvPr/>
        </p:nvSpPr>
        <p:spPr bwMode="auto">
          <a:xfrm flipH="1">
            <a:off x="3124200" y="28670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3" grpId="0" animBg="1"/>
      <p:bldP spid="826374" grpId="0" animBg="1"/>
      <p:bldP spid="826375" grpId="0" animBg="1"/>
      <p:bldP spid="8263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1092200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Software Development Observations &amp; Tips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10600" cy="5511800"/>
          </a:xfrm>
        </p:spPr>
        <p:txBody>
          <a:bodyPr/>
          <a:lstStyle/>
          <a:p>
            <a:r>
              <a:rPr lang="en-US" altLang="tr-TR" noProof="0" dirty="0">
                <a:ea typeface="Times New Roman" pitchFamily="18" charset="0"/>
                <a:cs typeface="Helvetica" pitchFamily="34" charset="0"/>
              </a:rPr>
              <a:t>When one object of a class has a reference to another object of the same class, the first object can access all the second object’s data and methods (including those that are </a:t>
            </a:r>
            <a:r>
              <a:rPr lang="en-US" altLang="tr-TR" sz="2000" noProof="0" dirty="0"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private</a:t>
            </a:r>
            <a:r>
              <a:rPr lang="en-US" altLang="tr-TR" noProof="0" dirty="0">
                <a:cs typeface="Times New Roman" pitchFamily="18" charset="0"/>
              </a:rPr>
              <a:t>).</a:t>
            </a:r>
            <a:r>
              <a:rPr lang="en-US" altLang="tr-TR" noProof="0" dirty="0"/>
              <a:t> </a:t>
            </a:r>
            <a:endParaRPr lang="en-US" altLang="tr-TR" noProof="0" dirty="0" smtClean="0"/>
          </a:p>
          <a:p>
            <a:endParaRPr lang="en-US" altLang="tr-TR" noProof="0" dirty="0"/>
          </a:p>
          <a:p>
            <a:r>
              <a:rPr lang="en-US" altLang="tr-TR" noProof="0" dirty="0">
                <a:cs typeface="Times New Roman" pitchFamily="18" charset="0"/>
              </a:rPr>
              <a:t>When implementing a method of a class, use the class’s </a:t>
            </a:r>
            <a:r>
              <a:rPr lang="en-US" altLang="tr-TR" i="1" noProof="0" dirty="0"/>
              <a:t>set</a:t>
            </a:r>
            <a:r>
              <a:rPr lang="en-US" altLang="tr-TR" noProof="0" dirty="0">
                <a:cs typeface="Times New Roman" pitchFamily="18" charset="0"/>
              </a:rPr>
              <a:t> and </a:t>
            </a:r>
            <a:r>
              <a:rPr lang="en-US" altLang="tr-TR" i="1" noProof="0" dirty="0"/>
              <a:t>get</a:t>
            </a:r>
            <a:r>
              <a:rPr lang="en-US" altLang="tr-TR" noProof="0" dirty="0">
                <a:cs typeface="Times New Roman" pitchFamily="18" charset="0"/>
              </a:rPr>
              <a:t> methods to access the class’s </a:t>
            </a:r>
            <a:r>
              <a:rPr lang="en-US" altLang="tr-TR" sz="2000" noProof="0" dirty="0"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private</a:t>
            </a:r>
            <a:r>
              <a:rPr lang="en-US" altLang="tr-TR" noProof="0" dirty="0">
                <a:cs typeface="Times New Roman" pitchFamily="18" charset="0"/>
              </a:rPr>
              <a:t> data. This simplifies code maintenance and reduces the likelihood of errors.</a:t>
            </a:r>
            <a:r>
              <a:rPr lang="en-US" altLang="tr-TR" noProof="0" dirty="0"/>
              <a:t> </a:t>
            </a:r>
            <a:endParaRPr lang="en-US" altLang="tr-TR" noProof="0" dirty="0" smtClean="0"/>
          </a:p>
          <a:p>
            <a:endParaRPr lang="en-US" altLang="tr-TR" noProof="0" dirty="0" smtClean="0"/>
          </a:p>
          <a:p>
            <a:r>
              <a:rPr lang="en-US" altLang="tr-TR" noProof="0" dirty="0">
                <a:cs typeface="Times New Roman" pitchFamily="18" charset="0"/>
              </a:rPr>
              <a:t>This architecture helps hide the implementation of a class from its clients, which improves </a:t>
            </a:r>
            <a:r>
              <a:rPr lang="en-US" altLang="tr-TR" noProof="0" dirty="0">
                <a:solidFill>
                  <a:schemeClr val="accent1"/>
                </a:solidFill>
                <a:cs typeface="Times New Roman" pitchFamily="18" charset="0"/>
              </a:rPr>
              <a:t>program </a:t>
            </a:r>
            <a:r>
              <a:rPr lang="en-US" altLang="tr-TR" noProof="0" dirty="0" smtClean="0">
                <a:solidFill>
                  <a:schemeClr val="accent1"/>
                </a:solidFill>
                <a:cs typeface="Times New Roman" pitchFamily="18" charset="0"/>
              </a:rPr>
              <a:t>modifiability</a:t>
            </a:r>
            <a:endParaRPr lang="en-US" altLang="tr-TR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7630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305800" cy="1092200"/>
          </a:xfrm>
        </p:spPr>
        <p:txBody>
          <a:bodyPr/>
          <a:lstStyle/>
          <a:p>
            <a:r>
              <a:rPr lang="en-US" altLang="tr-TR" noProof="0" dirty="0" smtClean="0">
                <a:latin typeface="Courier New" pitchFamily="49" charset="0"/>
              </a:rPr>
              <a:t>final</a:t>
            </a:r>
            <a:r>
              <a:rPr lang="en-US" altLang="tr-TR" noProof="0" dirty="0" smtClean="0"/>
              <a:t> </a:t>
            </a:r>
            <a:r>
              <a:rPr lang="en-US" altLang="tr-TR" noProof="0" dirty="0"/>
              <a:t>Instance Variables 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5283200"/>
          </a:xfrm>
        </p:spPr>
        <p:txBody>
          <a:bodyPr/>
          <a:lstStyle/>
          <a:p>
            <a:r>
              <a:rPr lang="en-US" altLang="tr-TR" sz="2800" noProof="0" dirty="0" smtClean="0">
                <a:latin typeface="Courier New" pitchFamily="49" charset="0"/>
              </a:rPr>
              <a:t>final</a:t>
            </a:r>
            <a:r>
              <a:rPr lang="en-US" altLang="tr-TR" sz="2800" noProof="0" dirty="0" smtClean="0"/>
              <a:t> </a:t>
            </a:r>
            <a:r>
              <a:rPr lang="en-US" altLang="tr-TR" sz="2800" noProof="0" dirty="0"/>
              <a:t>instance variables</a:t>
            </a:r>
          </a:p>
          <a:p>
            <a:pPr lvl="1"/>
            <a:r>
              <a:rPr lang="en-US" altLang="tr-TR" sz="2400" noProof="0" dirty="0"/>
              <a:t>Keyword </a:t>
            </a:r>
            <a:r>
              <a:rPr lang="en-US" altLang="tr-TR" sz="2400" noProof="0" dirty="0">
                <a:solidFill>
                  <a:srgbClr val="0070C0"/>
                </a:solidFill>
                <a:latin typeface="Courier New" pitchFamily="49" charset="0"/>
              </a:rPr>
              <a:t>final</a:t>
            </a:r>
          </a:p>
          <a:p>
            <a:pPr lvl="2"/>
            <a:r>
              <a:rPr lang="en-US" altLang="tr-TR" sz="2400" noProof="0" dirty="0">
                <a:solidFill>
                  <a:schemeClr val="accent1"/>
                </a:solidFill>
              </a:rPr>
              <a:t>Specifies that a variable is not modifiable (is a </a:t>
            </a:r>
            <a:r>
              <a:rPr lang="en-US" altLang="tr-TR" sz="2400" u="sng" noProof="0" dirty="0">
                <a:solidFill>
                  <a:schemeClr val="accent1"/>
                </a:solidFill>
              </a:rPr>
              <a:t>constant</a:t>
            </a:r>
            <a:r>
              <a:rPr lang="en-US" altLang="tr-TR" sz="2400" noProof="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tr-TR" sz="2400" noProof="0" dirty="0">
                <a:latin typeface="Courier New" pitchFamily="49" charset="0"/>
              </a:rPr>
              <a:t>final</a:t>
            </a:r>
            <a:r>
              <a:rPr lang="en-US" altLang="tr-TR" sz="2400" noProof="0" dirty="0"/>
              <a:t> instance variables can be </a:t>
            </a:r>
            <a:r>
              <a:rPr lang="en-US" altLang="tr-TR" sz="2400" u="sng" noProof="0" dirty="0"/>
              <a:t>initialized at their declaration</a:t>
            </a:r>
          </a:p>
          <a:p>
            <a:pPr lvl="2"/>
            <a:r>
              <a:rPr lang="en-US" altLang="tr-TR" sz="2400" noProof="0" dirty="0"/>
              <a:t>If they are not initialized in their declarations, they must be initialized in </a:t>
            </a:r>
            <a:r>
              <a:rPr lang="en-US" altLang="tr-TR" sz="2400" u="sng" noProof="0" dirty="0"/>
              <a:t>all</a:t>
            </a:r>
            <a:r>
              <a:rPr lang="en-US" altLang="tr-TR" sz="2400" noProof="0" dirty="0"/>
              <a:t> </a:t>
            </a:r>
            <a:r>
              <a:rPr lang="en-US" altLang="tr-TR" sz="2400" noProof="0" dirty="0" smtClean="0"/>
              <a:t>constructors</a:t>
            </a:r>
          </a:p>
          <a:p>
            <a:endParaRPr lang="en-US" altLang="tr-TR" sz="2800" noProof="0" dirty="0"/>
          </a:p>
          <a:p>
            <a:r>
              <a:rPr lang="en-US" altLang="tr-TR" sz="2800" noProof="0" dirty="0">
                <a:cs typeface="Times New Roman" pitchFamily="18" charset="0"/>
              </a:rPr>
              <a:t>If an instance variable should not be modified, declare it to be </a:t>
            </a:r>
            <a:r>
              <a:rPr lang="en-US" altLang="tr-TR" sz="2800" noProof="0" dirty="0">
                <a:solidFill>
                  <a:srgbClr val="0070C0"/>
                </a:solidFill>
                <a:latin typeface="Courier" pitchFamily="49" charset="0"/>
              </a:rPr>
              <a:t>final</a:t>
            </a:r>
            <a:r>
              <a:rPr lang="en-US" altLang="tr-TR" sz="2800" noProof="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tr-TR" sz="2800" noProof="0" dirty="0">
                <a:cs typeface="Times New Roman" pitchFamily="18" charset="0"/>
              </a:rPr>
              <a:t>to prevent </a:t>
            </a:r>
            <a:r>
              <a:rPr lang="en-US" altLang="tr-TR" sz="2800" noProof="0" dirty="0" smtClean="0">
                <a:cs typeface="Times New Roman" pitchFamily="18" charset="0"/>
              </a:rPr>
              <a:t>any erroneous modification</a:t>
            </a:r>
            <a:r>
              <a:rPr lang="en-US" altLang="tr-TR" sz="2800" noProof="0" dirty="0">
                <a:cs typeface="Times New Roman" pitchFamily="18" charset="0"/>
              </a:rPr>
              <a:t>.</a:t>
            </a:r>
            <a:endParaRPr lang="en-US" altLang="tr-TR" sz="2800" noProof="0" dirty="0"/>
          </a:p>
          <a:p>
            <a:pPr marL="0" indent="0">
              <a:buNone/>
            </a:pPr>
            <a:endParaRPr lang="en-US" altLang="tr-TR" sz="2800" noProof="0" dirty="0"/>
          </a:p>
        </p:txBody>
      </p:sp>
    </p:spTree>
    <p:extLst>
      <p:ext uri="{BB962C8B-B14F-4D97-AF65-F5344CB8AC3E}">
        <p14:creationId xmlns:p14="http://schemas.microsoft.com/office/powerpoint/2010/main" xmlns="" val="2679195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834312" cy="914400"/>
          </a:xfrm>
          <a:noFill/>
        </p:spPr>
        <p:txBody>
          <a:bodyPr/>
          <a:lstStyle/>
          <a:p>
            <a:r>
              <a:rPr lang="en-US" altLang="tr-TR" sz="3200" noProof="0" dirty="0" smtClean="0">
                <a:latin typeface="Courier New" pitchFamily="49" charset="0"/>
              </a:rPr>
              <a:t>static final</a:t>
            </a:r>
            <a:r>
              <a:rPr lang="en-US" altLang="tr-TR" sz="3200" noProof="0" dirty="0" smtClean="0"/>
              <a:t> </a:t>
            </a:r>
            <a:r>
              <a:rPr lang="en-US" altLang="tr-TR" sz="3200" noProof="0" dirty="0"/>
              <a:t>Instance Variables </a:t>
            </a:r>
          </a:p>
        </p:txBody>
      </p:sp>
      <p:sp>
        <p:nvSpPr>
          <p:cNvPr id="924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1" cy="4572000"/>
          </a:xfrm>
          <a:noFill/>
        </p:spPr>
        <p:txBody>
          <a:bodyPr/>
          <a:lstStyle/>
          <a:p>
            <a:r>
              <a:rPr lang="en-US" altLang="tr-TR" noProof="0" dirty="0" smtClean="0">
                <a:ea typeface="Times New Roman" pitchFamily="18" charset="0"/>
                <a:cs typeface="Helvetica" pitchFamily="34" charset="0"/>
              </a:rPr>
              <a:t>A </a:t>
            </a:r>
            <a:r>
              <a:rPr lang="en-US" altLang="tr-TR" sz="2400" noProof="0" dirty="0" smtClean="0">
                <a:latin typeface="Courier New" panose="02070309020205020404" pitchFamily="49" charset="0"/>
                <a:ea typeface="LucidaSansTypewriter" pitchFamily="49" charset="0"/>
                <a:cs typeface="Courier New" panose="02070309020205020404" pitchFamily="49" charset="0"/>
              </a:rPr>
              <a:t>final</a:t>
            </a:r>
            <a:r>
              <a:rPr lang="en-US" altLang="tr-TR" noProof="0" dirty="0" smtClean="0">
                <a:cs typeface="Times New Roman" pitchFamily="18" charset="0"/>
              </a:rPr>
              <a:t> field should also be declared </a:t>
            </a:r>
            <a:r>
              <a:rPr lang="en-US" altLang="tr-TR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tr-TR" noProof="0" dirty="0" smtClean="0">
                <a:cs typeface="Times New Roman" pitchFamily="18" charset="0"/>
              </a:rPr>
              <a:t> if it is initialized in its declaration. </a:t>
            </a:r>
          </a:p>
          <a:p>
            <a:endParaRPr lang="en-US" altLang="tr-TR" sz="800" noProof="0" dirty="0" smtClean="0">
              <a:cs typeface="Times New Roman" pitchFamily="18" charset="0"/>
            </a:endParaRPr>
          </a:p>
          <a:p>
            <a:r>
              <a:rPr lang="en-US" altLang="tr-TR" noProof="0" dirty="0" smtClean="0">
                <a:cs typeface="Times New Roman" pitchFamily="18" charset="0"/>
              </a:rPr>
              <a:t>Once a </a:t>
            </a:r>
            <a:r>
              <a:rPr lang="en-US" altLang="tr-TR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tr-TR" noProof="0" dirty="0" smtClean="0">
                <a:cs typeface="Times New Roman" pitchFamily="18" charset="0"/>
              </a:rPr>
              <a:t> field is initialized in its declaration, its value can never change. </a:t>
            </a:r>
          </a:p>
          <a:p>
            <a:endParaRPr lang="en-US" altLang="tr-TR" sz="800" noProof="0" dirty="0" smtClean="0">
              <a:cs typeface="Times New Roman" pitchFamily="18" charset="0"/>
            </a:endParaRPr>
          </a:p>
          <a:p>
            <a:r>
              <a:rPr lang="en-US" altLang="tr-TR" noProof="0" dirty="0" smtClean="0">
                <a:cs typeface="Times New Roman" pitchFamily="18" charset="0"/>
              </a:rPr>
              <a:t>Therefore, it is not necessary to have a separate copy of the field for every object of the class. </a:t>
            </a:r>
          </a:p>
          <a:p>
            <a:endParaRPr lang="en-US" altLang="tr-TR" sz="800" noProof="0" dirty="0" smtClean="0">
              <a:cs typeface="Times New Roman" pitchFamily="18" charset="0"/>
            </a:endParaRPr>
          </a:p>
          <a:p>
            <a:r>
              <a:rPr lang="en-US" altLang="tr-TR" noProof="0" dirty="0" smtClean="0">
                <a:cs typeface="Times New Roman" pitchFamily="18" charset="0"/>
              </a:rPr>
              <a:t>Making the field </a:t>
            </a:r>
            <a:r>
              <a:rPr lang="en-US" altLang="tr-TR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tr-TR" noProof="0" dirty="0" smtClean="0">
                <a:cs typeface="Times New Roman" pitchFamily="18" charset="0"/>
              </a:rPr>
              <a:t> enables all objects of the class to share the </a:t>
            </a:r>
            <a:r>
              <a:rPr lang="en-US" altLang="tr-TR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tr-TR" noProof="0" dirty="0" smtClean="0">
                <a:cs typeface="Times New Roman" pitchFamily="18" charset="0"/>
              </a:rPr>
              <a:t> field.</a:t>
            </a:r>
            <a:r>
              <a:rPr lang="en-US" altLang="tr-TR" noProof="0" dirty="0" smtClean="0"/>
              <a:t> </a:t>
            </a:r>
          </a:p>
          <a:p>
            <a:endParaRPr lang="en-US" altLang="tr-TR" sz="800" noProof="0" dirty="0" smtClean="0"/>
          </a:p>
          <a:p>
            <a:r>
              <a:rPr lang="en-US" altLang="tr-TR" noProof="0" dirty="0" smtClean="0"/>
              <a:t>Example: </a:t>
            </a:r>
            <a:r>
              <a:rPr lang="en-US" altLang="tr-TR" sz="2000" b="1" noProof="0" dirty="0" smtClean="0">
                <a:solidFill>
                  <a:schemeClr val="accent1"/>
                </a:solidFill>
                <a:latin typeface="Courier" pitchFamily="49" charset="0"/>
              </a:rPr>
              <a:t>public static final double PI </a:t>
            </a:r>
            <a:r>
              <a:rPr lang="en-US" altLang="tr-TR" sz="2000" b="1" noProof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3.14</a:t>
            </a:r>
            <a:r>
              <a:rPr lang="en-US" sz="2000" b="1" noProof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1592</a:t>
            </a:r>
            <a:r>
              <a:rPr lang="en-US" altLang="tr-TR" sz="2000" b="1" noProof="0" dirty="0" smtClean="0">
                <a:solidFill>
                  <a:schemeClr val="accent1"/>
                </a:solidFill>
                <a:latin typeface="Courier" pitchFamily="49" charset="0"/>
              </a:rPr>
              <a:t>;</a:t>
            </a:r>
            <a:endParaRPr lang="en-US" altLang="tr-TR" b="1" noProof="0" dirty="0">
              <a:solidFill>
                <a:schemeClr val="accent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980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Adding Fields to Class Circle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Add fields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The fields are also called the </a:t>
            </a:r>
            <a:r>
              <a:rPr lang="en-US" b="1" i="1" noProof="0" dirty="0" smtClean="0">
                <a:solidFill>
                  <a:srgbClr val="0000FF"/>
                </a:solidFill>
              </a:rPr>
              <a:t>instance</a:t>
            </a:r>
            <a:r>
              <a:rPr lang="en-US" noProof="0" dirty="0" smtClean="0">
                <a:solidFill>
                  <a:srgbClr val="0000FF"/>
                </a:solidFill>
              </a:rPr>
              <a:t> </a:t>
            </a:r>
            <a:r>
              <a:rPr lang="en-US" b="1" i="1" noProof="0" dirty="0" smtClean="0">
                <a:solidFill>
                  <a:srgbClr val="0000FF"/>
                </a:solidFill>
              </a:rPr>
              <a:t>variables</a:t>
            </a:r>
            <a:r>
              <a:rPr lang="en-US" noProof="0" dirty="0" smtClean="0"/>
              <a:t>.</a:t>
            </a:r>
          </a:p>
          <a:p>
            <a:pPr lvl="1"/>
            <a:r>
              <a:rPr lang="en-US" noProof="0" dirty="0" smtClean="0"/>
              <a:t>Each object, or instance of the class has its own copy of these instance variables 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Do not worry about what </a:t>
            </a:r>
            <a:r>
              <a:rPr lang="en-US" i="1" noProof="0" dirty="0" smtClean="0"/>
              <a:t>public</a:t>
            </a:r>
            <a:r>
              <a:rPr lang="en-US" noProof="0" dirty="0" smtClean="0"/>
              <a:t> means at the moment.</a:t>
            </a:r>
          </a:p>
          <a:p>
            <a:pPr lvl="1"/>
            <a:r>
              <a:rPr lang="en-US" noProof="0" dirty="0" smtClean="0"/>
              <a:t>Access modifiers (public, private and protected will be covered later)</a:t>
            </a:r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1066800" y="2029361"/>
            <a:ext cx="7467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/>
                <a:cs typeface="Courier New"/>
              </a:rPr>
              <a:t>class Circle 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public </a:t>
            </a:r>
            <a:r>
              <a:rPr lang="en-US" sz="2000" b="1" dirty="0">
                <a:latin typeface="Courier New"/>
                <a:cs typeface="Courier New"/>
              </a:rPr>
              <a:t>double x, y;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center coordinates</a:t>
            </a: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public </a:t>
            </a:r>
            <a:r>
              <a:rPr lang="en-US" sz="2000" b="1" dirty="0">
                <a:latin typeface="Courier New"/>
                <a:cs typeface="Courier New"/>
              </a:rPr>
              <a:t>double r;   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radius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of the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circle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347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UML Class Diagrams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An automobile class outline as a UML class diagram</a:t>
            </a:r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6456498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577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347788"/>
            <a:ext cx="5346700" cy="412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UML Class Diagrams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Example: </a:t>
            </a:r>
            <a:br>
              <a:rPr lang="en-US" noProof="0" dirty="0" smtClean="0"/>
            </a:br>
            <a:r>
              <a:rPr lang="en-US" sz="3000" b="1" noProof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Purchase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class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3276600"/>
            <a:ext cx="2971800" cy="2510017"/>
            <a:chOff x="990600" y="3276600"/>
            <a:chExt cx="2971800" cy="2510828"/>
          </a:xfrm>
        </p:grpSpPr>
        <p:sp>
          <p:nvSpPr>
            <p:cNvPr id="6" name="Rounded Rectangle 5"/>
            <p:cNvSpPr/>
            <p:nvPr/>
          </p:nvSpPr>
          <p:spPr>
            <a:xfrm>
              <a:off x="3581400" y="3276600"/>
              <a:ext cx="381000" cy="19659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63" name="TextBox 6"/>
            <p:cNvSpPr txBox="1">
              <a:spLocks noChangeArrowheads="1"/>
            </p:cNvSpPr>
            <p:nvPr/>
          </p:nvSpPr>
          <p:spPr bwMode="auto">
            <a:xfrm>
              <a:off x="990600" y="4586711"/>
              <a:ext cx="2027238" cy="1200717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chemeClr val="bg1">
                      <a:lumMod val="50000"/>
                    </a:schemeClr>
                  </a:solidFill>
                </a:rPr>
                <a:t>Plus signs imply public access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544763" y="3870517"/>
              <a:ext cx="990600" cy="6717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611563" y="1914435"/>
            <a:ext cx="5121273" cy="1200329"/>
            <a:chOff x="3611880" y="1914033"/>
            <a:chExt cx="5120949" cy="1200861"/>
          </a:xfrm>
        </p:grpSpPr>
        <p:sp>
          <p:nvSpPr>
            <p:cNvPr id="13" name="Rounded Rectangle 12"/>
            <p:cNvSpPr/>
            <p:nvPr/>
          </p:nvSpPr>
          <p:spPr>
            <a:xfrm>
              <a:off x="3611880" y="2103120"/>
              <a:ext cx="350815" cy="822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60" name="TextBox 13"/>
            <p:cNvSpPr txBox="1">
              <a:spLocks noChangeArrowheads="1"/>
            </p:cNvSpPr>
            <p:nvPr/>
          </p:nvSpPr>
          <p:spPr bwMode="auto">
            <a:xfrm>
              <a:off x="6705721" y="1914033"/>
              <a:ext cx="2027108" cy="1200861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chemeClr val="bg1">
                      <a:lumMod val="50000"/>
                    </a:schemeClr>
                  </a:solidFill>
                </a:rPr>
                <a:t>Minus signs imply private access</a:t>
              </a:r>
            </a:p>
          </p:txBody>
        </p:sp>
        <p:cxnSp>
          <p:nvCxnSpPr>
            <p:cNvPr id="16" name="Straight Arrow Connector 15"/>
            <p:cNvCxnSpPr>
              <a:stCxn id="49160" idx="1"/>
              <a:endCxn id="13" idx="3"/>
            </p:cNvCxnSpPr>
            <p:nvPr/>
          </p:nvCxnSpPr>
          <p:spPr>
            <a:xfrm flipH="1">
              <a:off x="3962695" y="2514464"/>
              <a:ext cx="274302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4669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UML Class Diagrams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359400"/>
          </a:xfrm>
        </p:spPr>
        <p:txBody>
          <a:bodyPr/>
          <a:lstStyle/>
          <a:p>
            <a:pPr eaLnBrk="1" hangingPunct="1"/>
            <a:r>
              <a:rPr lang="en-US" sz="2800" noProof="0" dirty="0" smtClean="0"/>
              <a:t>Contains more than interface, less than full implementation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noProof="0" dirty="0" smtClean="0"/>
              <a:t>Usually written </a:t>
            </a:r>
            <a:r>
              <a:rPr lang="en-US" sz="2800" i="1" noProof="0" dirty="0" smtClean="0">
                <a:solidFill>
                  <a:schemeClr val="accent1"/>
                </a:solidFill>
              </a:rPr>
              <a:t>before</a:t>
            </a:r>
            <a:r>
              <a:rPr lang="en-US" sz="2800" noProof="0" dirty="0" smtClean="0">
                <a:solidFill>
                  <a:schemeClr val="accent1"/>
                </a:solidFill>
              </a:rPr>
              <a:t> </a:t>
            </a:r>
            <a:r>
              <a:rPr lang="en-US" sz="2800" noProof="0" dirty="0" smtClean="0"/>
              <a:t>class is defined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noProof="0" dirty="0" smtClean="0"/>
              <a:t>Used by the programmer defining the class</a:t>
            </a:r>
          </a:p>
          <a:p>
            <a:pPr lvl="1" eaLnBrk="1" hangingPunct="1"/>
            <a:r>
              <a:rPr lang="en-US" sz="2400" noProof="0" dirty="0" smtClean="0"/>
              <a:t>Co</a:t>
            </a:r>
            <a:r>
              <a:rPr lang="tr-TR" sz="2400" noProof="0" dirty="0" err="1" smtClean="0"/>
              <a:t>rresponds</a:t>
            </a:r>
            <a:r>
              <a:rPr lang="tr-TR" sz="2400" noProof="0" dirty="0" smtClean="0"/>
              <a:t> </a:t>
            </a:r>
            <a:r>
              <a:rPr lang="tr-TR" sz="2400" noProof="0" dirty="0" err="1" smtClean="0"/>
              <a:t>to</a:t>
            </a:r>
            <a:r>
              <a:rPr lang="en-US" sz="2400" noProof="0" dirty="0" smtClean="0"/>
              <a:t> the </a:t>
            </a:r>
            <a:r>
              <a:rPr lang="en-US" sz="2400" i="1" noProof="0" dirty="0" smtClean="0"/>
              <a:t>interface</a:t>
            </a:r>
            <a:r>
              <a:rPr lang="en-US" sz="2400" noProof="0" dirty="0" smtClean="0"/>
              <a:t> used by programmer who uses the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43739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200" noProof="0" dirty="0" smtClean="0"/>
              <a:t>How to Import a Library</a:t>
            </a:r>
            <a:endParaRPr lang="en-US" altLang="tr-TR" sz="3200" noProof="0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noProof="0" dirty="0" smtClean="0"/>
              <a:t>Import the reusable class into a program</a:t>
            </a:r>
          </a:p>
          <a:p>
            <a:pPr lvl="1"/>
            <a:endParaRPr lang="en-US" altLang="tr-TR" sz="2400" noProof="0" dirty="0" smtClean="0"/>
          </a:p>
          <a:p>
            <a:pPr lvl="1"/>
            <a:r>
              <a:rPr lang="en-US" altLang="tr-TR" sz="2400" noProof="0" dirty="0" smtClean="0"/>
              <a:t>Single-type-import declaration</a:t>
            </a:r>
          </a:p>
          <a:p>
            <a:pPr lvl="2"/>
            <a:r>
              <a:rPr lang="en-US" altLang="tr-TR" sz="2400" noProof="0" dirty="0" smtClean="0"/>
              <a:t>Imports a single class</a:t>
            </a:r>
          </a:p>
          <a:p>
            <a:pPr lvl="2"/>
            <a:r>
              <a:rPr lang="en-US" altLang="tr-TR" sz="2400" noProof="0" dirty="0" smtClean="0"/>
              <a:t>Example: </a:t>
            </a:r>
            <a:r>
              <a:rPr lang="en-US" altLang="tr-TR" sz="2400" noProof="0" dirty="0" smtClean="0">
                <a:latin typeface="Courier New" pitchFamily="49" charset="0"/>
              </a:rPr>
              <a:t>import</a:t>
            </a:r>
            <a:r>
              <a:rPr lang="en-US" altLang="tr-TR" sz="2400" noProof="0" dirty="0" smtClean="0"/>
              <a:t> </a:t>
            </a:r>
            <a:r>
              <a:rPr lang="en-US" altLang="tr-TR" sz="2400" noProof="0" dirty="0" err="1" smtClean="0">
                <a:latin typeface="Courier New" pitchFamily="49" charset="0"/>
              </a:rPr>
              <a:t>java.util.Random</a:t>
            </a:r>
            <a:r>
              <a:rPr lang="en-US" altLang="tr-TR" sz="2400" noProof="0" dirty="0" smtClean="0">
                <a:latin typeface="Courier New" pitchFamily="49" charset="0"/>
              </a:rPr>
              <a:t>;</a:t>
            </a:r>
          </a:p>
          <a:p>
            <a:pPr lvl="1"/>
            <a:endParaRPr lang="en-US" altLang="tr-TR" sz="2400" noProof="0" dirty="0" smtClean="0"/>
          </a:p>
          <a:p>
            <a:pPr lvl="1"/>
            <a:r>
              <a:rPr lang="en-US" altLang="tr-TR" sz="2400" noProof="0" dirty="0" smtClean="0"/>
              <a:t>Type-import-on-demand declaration</a:t>
            </a:r>
          </a:p>
          <a:p>
            <a:pPr lvl="2"/>
            <a:r>
              <a:rPr lang="en-US" altLang="tr-TR" sz="2400" noProof="0" dirty="0" smtClean="0"/>
              <a:t>Imports all classes in a package</a:t>
            </a:r>
          </a:p>
          <a:p>
            <a:pPr lvl="2"/>
            <a:r>
              <a:rPr lang="en-US" altLang="tr-TR" sz="2400" noProof="0" dirty="0" smtClean="0"/>
              <a:t>Example: </a:t>
            </a:r>
            <a:r>
              <a:rPr lang="en-US" altLang="tr-TR" sz="2400" noProof="0" dirty="0" smtClean="0">
                <a:latin typeface="Courier New" pitchFamily="49" charset="0"/>
              </a:rPr>
              <a:t>import</a:t>
            </a:r>
            <a:r>
              <a:rPr lang="en-US" altLang="tr-TR" sz="2400" noProof="0" dirty="0" smtClean="0"/>
              <a:t> </a:t>
            </a:r>
            <a:r>
              <a:rPr lang="en-US" altLang="tr-TR" sz="2400" noProof="0" dirty="0" err="1" smtClean="0">
                <a:latin typeface="Courier New" pitchFamily="49" charset="0"/>
              </a:rPr>
              <a:t>java.util</a:t>
            </a:r>
            <a:r>
              <a:rPr lang="en-US" altLang="tr-TR" sz="2400" noProof="0" dirty="0" smtClean="0">
                <a:latin typeface="Courier New" pitchFamily="49" charset="0"/>
              </a:rPr>
              <a:t>.*;</a:t>
            </a:r>
            <a:endParaRPr lang="en-US" altLang="tr-TR" sz="2400" noProof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16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Overloading Basics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359400"/>
          </a:xfrm>
        </p:spPr>
        <p:txBody>
          <a:bodyPr/>
          <a:lstStyle/>
          <a:p>
            <a:pPr eaLnBrk="1" hangingPunct="1"/>
            <a:r>
              <a:rPr lang="en-US" sz="2800" noProof="0" dirty="0" smtClean="0"/>
              <a:t>When two or more methods have same name within the same class</a:t>
            </a:r>
          </a:p>
          <a:p>
            <a:pPr eaLnBrk="1" hangingPunct="1"/>
            <a:endParaRPr lang="en-US" sz="800" noProof="0" dirty="0" smtClean="0"/>
          </a:p>
          <a:p>
            <a:pPr eaLnBrk="1" hangingPunct="1"/>
            <a:r>
              <a:rPr lang="en-US" sz="2800" noProof="0" dirty="0" smtClean="0"/>
              <a:t>Java distinguishes the methods by number and types of parameters</a:t>
            </a:r>
          </a:p>
          <a:p>
            <a:pPr lvl="1" eaLnBrk="1" hangingPunct="1"/>
            <a:r>
              <a:rPr lang="en-US" sz="2400" noProof="0" dirty="0" smtClean="0"/>
              <a:t>If it cannot match a call with a definition, it attempts to do type conversions</a:t>
            </a:r>
          </a:p>
          <a:p>
            <a:pPr eaLnBrk="1" hangingPunct="1"/>
            <a:endParaRPr lang="en-US" sz="800" noProof="0" dirty="0" smtClean="0"/>
          </a:p>
          <a:p>
            <a:pPr eaLnBrk="1" hangingPunct="1"/>
            <a:r>
              <a:rPr lang="en-US" sz="2800" noProof="0" dirty="0" smtClean="0"/>
              <a:t>A method's name and number and type of parameters is called the </a:t>
            </a:r>
            <a:r>
              <a:rPr lang="en-US" sz="2800" i="1" noProof="0" dirty="0" smtClean="0"/>
              <a:t>signature</a:t>
            </a:r>
            <a:endParaRPr lang="en-US" sz="2800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54429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533400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Programming Example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0" y="539889"/>
            <a:ext cx="9143999" cy="56323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tr-TR" sz="18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tr-TR" sz="1800" b="1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18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18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illustrates</a:t>
            </a:r>
            <a:r>
              <a:rPr lang="tr-TR" sz="18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r>
              <a:rPr lang="tr-TR" sz="18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*/ </a:t>
            </a:r>
            <a:endParaRPr lang="en-US" sz="1800" b="1" dirty="0" smtClean="0">
              <a:solidFill>
                <a:srgbClr val="00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average1 =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Overload.getAverage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(40.0, 50.0);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average2 =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Overload.getAverage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(1.0, 2.0, 3.0);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average3 =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Overload.getAverage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('a', 'c');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("average1 = " + average1);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("average2 = " + average2);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("average3 = " + average3); 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getAverage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/ 2.0; 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getAverage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/ 3.0; 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getAverage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(((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/ 2); </a:t>
            </a:r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tr-T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tr-T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5622634" y="3124200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324600" y="5835487"/>
            <a:ext cx="2415989" cy="1039336"/>
          </a:xfrm>
          <a:solidFill>
            <a:srgbClr val="FFFF66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sz="1800" b="1" noProof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average1= 45.0</a:t>
            </a:r>
          </a:p>
          <a:p>
            <a:pPr marL="0" indent="0" eaLnBrk="1" hangingPunct="1">
              <a:buNone/>
            </a:pPr>
            <a:r>
              <a:rPr lang="en-US" sz="1800" b="1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b="1" noProof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verage2= 2.0</a:t>
            </a:r>
          </a:p>
          <a:p>
            <a:pPr marL="0" indent="0" eaLnBrk="1" hangingPunct="1">
              <a:buNone/>
            </a:pPr>
            <a:r>
              <a:rPr lang="en-US" sz="1800" b="1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b="1" noProof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verage3 = b </a:t>
            </a:r>
            <a:endParaRPr lang="en-US" sz="2000" b="1" noProof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874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noProof="0" dirty="0" smtClean="0"/>
              <a:t>Overloading and Type Conversion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35600"/>
          </a:xfrm>
        </p:spPr>
        <p:txBody>
          <a:bodyPr/>
          <a:lstStyle/>
          <a:p>
            <a:pPr eaLnBrk="1" hangingPunct="1"/>
            <a:r>
              <a:rPr lang="en-US" sz="2800" noProof="0" dirty="0" smtClean="0"/>
              <a:t>Overloading and automatic type conversion can conflict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noProof="0" dirty="0" smtClean="0"/>
              <a:t>Remember the compiler attempts to overload before it does type conversion</a:t>
            </a:r>
          </a:p>
          <a:p>
            <a:pPr eaLnBrk="1" hangingPunct="1"/>
            <a:endParaRPr lang="en-US" sz="2800" noProof="0" dirty="0" smtClean="0"/>
          </a:p>
          <a:p>
            <a:pPr eaLnBrk="1" hangingPunct="1"/>
            <a:r>
              <a:rPr lang="en-US" sz="2800" noProof="0" dirty="0" smtClean="0"/>
              <a:t>Use descriptive method names, avoid overloading when possible</a:t>
            </a:r>
          </a:p>
        </p:txBody>
      </p:sp>
    </p:spTree>
    <p:extLst>
      <p:ext uri="{BB962C8B-B14F-4D97-AF65-F5344CB8AC3E}">
        <p14:creationId xmlns:p14="http://schemas.microsoft.com/office/powerpoint/2010/main" xmlns="" val="335353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Overloading and Return Type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noProof="0" dirty="0" smtClean="0"/>
              <a:t>You can not overload a method where the only difference is the type of value returned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35456"/>
            <a:ext cx="5329607" cy="2695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3032309" y="2592387"/>
            <a:ext cx="2922587" cy="2741613"/>
          </a:xfrm>
          <a:prstGeom prst="noSmoking">
            <a:avLst/>
          </a:prstGeom>
          <a:solidFill>
            <a:srgbClr val="FF0000">
              <a:alpha val="37000"/>
            </a:srgbClr>
          </a:solidFill>
          <a:ln w="12700" algn="ctr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86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35600"/>
          </a:xfrm>
        </p:spPr>
        <p:txBody>
          <a:bodyPr/>
          <a:lstStyle/>
          <a:p>
            <a:pPr eaLnBrk="1" hangingPunct="1">
              <a:defRPr/>
            </a:pPr>
            <a:r>
              <a:rPr lang="en-US" noProof="0" dirty="0" smtClean="0"/>
              <a:t>Classes, objects, and methods are the basic components used in Java programming.</a:t>
            </a:r>
            <a:br>
              <a:rPr lang="en-US" noProof="0" dirty="0" smtClean="0"/>
            </a:br>
            <a:endParaRPr lang="en-US" noProof="0" dirty="0" smtClean="0"/>
          </a:p>
          <a:p>
            <a:pPr>
              <a:defRPr/>
            </a:pPr>
            <a:r>
              <a:rPr lang="en-US" noProof="0" dirty="0" smtClean="0"/>
              <a:t>Constructors allow seamless initialization of objects.</a:t>
            </a:r>
            <a:br>
              <a:rPr lang="en-US" noProof="0" dirty="0" smtClean="0"/>
            </a:br>
            <a:endParaRPr lang="en-US" noProof="0" dirty="0" smtClean="0"/>
          </a:p>
          <a:p>
            <a:pPr>
              <a:defRPr/>
            </a:pPr>
            <a:r>
              <a:rPr lang="en-US" noProof="0" dirty="0" smtClean="0"/>
              <a:t>Classes can have static members, which serve as global members of all objects of a class.</a:t>
            </a:r>
            <a:br>
              <a:rPr lang="en-US" noProof="0" dirty="0" smtClean="0"/>
            </a:br>
            <a:endParaRPr lang="en-US" noProof="0" dirty="0" smtClean="0"/>
          </a:p>
          <a:p>
            <a:pPr>
              <a:defRPr/>
            </a:pPr>
            <a:r>
              <a:rPr lang="en-US" noProof="0" dirty="0" smtClean="0"/>
              <a:t>Objects can be passed as parameters and they can be used for exchanging messages.</a:t>
            </a:r>
          </a:p>
          <a:p>
            <a:pPr marL="0" indent="0">
              <a:buNone/>
            </a:pP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49816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/>
              <a:t>Usage of visibility modifiers for encapsulation</a:t>
            </a:r>
          </a:p>
          <a:p>
            <a:r>
              <a:rPr lang="en-US" sz="2800" noProof="0" dirty="0" smtClean="0"/>
              <a:t>Separation of interface and implementation is important</a:t>
            </a:r>
          </a:p>
          <a:p>
            <a:r>
              <a:rPr lang="en-US" sz="2800" noProof="0" dirty="0" smtClean="0"/>
              <a:t>Class designers use UML notation to describe classes</a:t>
            </a:r>
          </a:p>
          <a:p>
            <a:r>
              <a:rPr lang="en-US" sz="2800" noProof="0" dirty="0" smtClean="0"/>
              <a:t>Use packages for software reusability</a:t>
            </a:r>
          </a:p>
          <a:p>
            <a:r>
              <a:rPr lang="en-US" sz="2800" noProof="0" dirty="0" smtClean="0"/>
              <a:t>Overloading must be done with care</a:t>
            </a:r>
          </a:p>
        </p:txBody>
      </p:sp>
    </p:spTree>
    <p:extLst>
      <p:ext uri="{BB962C8B-B14F-4D97-AF65-F5344CB8AC3E}">
        <p14:creationId xmlns:p14="http://schemas.microsoft.com/office/powerpoint/2010/main" xmlns="" val="4226969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Adding Methods to a Class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 class with only data fields </a:t>
            </a:r>
            <a:r>
              <a:rPr lang="en-US" u="sng" noProof="0" dirty="0" smtClean="0"/>
              <a:t>has no life</a:t>
            </a:r>
            <a:r>
              <a:rPr lang="en-US" noProof="0" dirty="0" smtClean="0"/>
              <a:t>.</a:t>
            </a:r>
          </a:p>
          <a:p>
            <a:pPr lvl="1"/>
            <a:r>
              <a:rPr lang="en-US" noProof="0" dirty="0" smtClean="0"/>
              <a:t>Objects created by such a class </a:t>
            </a:r>
            <a:r>
              <a:rPr lang="en-US" noProof="0" dirty="0" smtClean="0">
                <a:solidFill>
                  <a:srgbClr val="0070C0"/>
                </a:solidFill>
              </a:rPr>
              <a:t>cannot respond to any message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>
                <a:solidFill>
                  <a:srgbClr val="0070C0"/>
                </a:solidFill>
              </a:rPr>
              <a:t>Methods</a:t>
            </a:r>
            <a:r>
              <a:rPr lang="en-US" noProof="0" dirty="0" smtClean="0"/>
              <a:t> are declared inside the body of the class.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The general form of a method declaration is: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methodName</a:t>
            </a:r>
            <a:r>
              <a:rPr lang="en-US" noProof="0" dirty="0" smtClean="0"/>
              <a:t>(parameter-list) part of the declaration is also known as the method signature. </a:t>
            </a:r>
          </a:p>
          <a:p>
            <a:pPr lvl="1"/>
            <a:r>
              <a:rPr lang="en-US" u="sng" noProof="0" dirty="0" smtClean="0"/>
              <a:t>Method signatures in a class must be unique</a:t>
            </a:r>
            <a:r>
              <a:rPr lang="en-US" noProof="0" dirty="0" smtClean="0"/>
              <a:t>!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838200" y="3733800"/>
            <a:ext cx="5257800" cy="1323439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/>
                <a:cs typeface="Courier New"/>
              </a:rPr>
              <a:t>type </a:t>
            </a:r>
            <a:r>
              <a:rPr lang="en-US" sz="2000" b="1" dirty="0" err="1">
                <a:latin typeface="Courier New"/>
                <a:cs typeface="Courier New"/>
              </a:rPr>
              <a:t>MethodName</a:t>
            </a:r>
            <a:r>
              <a:rPr lang="en-US" sz="2000" b="1" dirty="0">
                <a:latin typeface="Courier New"/>
                <a:cs typeface="Courier New"/>
              </a:rPr>
              <a:t> (parameter-list)</a:t>
            </a: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	Method-body;</a:t>
            </a: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63869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Adding Methods to Class Circle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09600" y="1697772"/>
            <a:ext cx="784860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/>
                <a:cs typeface="Courier New"/>
              </a:rPr>
              <a:t>public class Circle {</a:t>
            </a:r>
          </a:p>
          <a:p>
            <a:pPr algn="l"/>
            <a:r>
              <a:rPr lang="en-US" sz="2000" b="1" dirty="0" smtClean="0">
                <a:latin typeface="Courier New"/>
                <a:cs typeface="Courier New"/>
              </a:rPr>
              <a:t>	public </a:t>
            </a:r>
            <a:r>
              <a:rPr lang="en-US" sz="2000" b="1" dirty="0">
                <a:latin typeface="Courier New"/>
                <a:cs typeface="Courier New"/>
              </a:rPr>
              <a:t>double x, y;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center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of the circle</a:t>
            </a:r>
          </a:p>
          <a:p>
            <a:pPr algn="l"/>
            <a:r>
              <a:rPr lang="en-US" sz="2000" b="1" dirty="0" smtClean="0">
                <a:latin typeface="Courier New"/>
                <a:cs typeface="Courier New"/>
              </a:rPr>
              <a:t>	public </a:t>
            </a:r>
            <a:r>
              <a:rPr lang="en-US" sz="2000" b="1" dirty="0">
                <a:latin typeface="Courier New"/>
                <a:cs typeface="Courier New"/>
              </a:rPr>
              <a:t>double r;   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radius of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the circle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endParaRPr lang="en-US" sz="2000" b="1" dirty="0"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	// Method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to return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circumference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latin typeface="Courier New"/>
                <a:cs typeface="Courier New"/>
              </a:rPr>
              <a:t>	public </a:t>
            </a:r>
            <a:r>
              <a:rPr lang="en-US" sz="2000" b="1" dirty="0">
                <a:latin typeface="Courier New"/>
                <a:cs typeface="Courier New"/>
              </a:rPr>
              <a:t>double circumference() { </a:t>
            </a:r>
          </a:p>
          <a:p>
            <a:pPr algn="l"/>
            <a:r>
              <a:rPr lang="is-IS" sz="2000" b="1" dirty="0" smtClean="0">
                <a:latin typeface="Courier New"/>
                <a:cs typeface="Courier New"/>
              </a:rPr>
              <a:t>		return 2 * 3.14 * r</a:t>
            </a:r>
            <a:r>
              <a:rPr lang="is-IS" sz="2000" b="1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is-IS" sz="2000" b="1" dirty="0" smtClean="0">
                <a:latin typeface="Courier New"/>
                <a:cs typeface="Courier New"/>
              </a:rPr>
              <a:t>	}</a:t>
            </a:r>
          </a:p>
          <a:p>
            <a:pPr algn="l"/>
            <a:endParaRPr lang="is-IS" sz="2000" b="1" dirty="0">
              <a:latin typeface="Courier New"/>
              <a:cs typeface="Courier New"/>
            </a:endParaRPr>
          </a:p>
          <a:p>
            <a:pPr algn="l"/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	// Method to return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area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latin typeface="Courier New"/>
                <a:cs typeface="Courier New"/>
              </a:rPr>
              <a:t>	public </a:t>
            </a:r>
            <a:r>
              <a:rPr lang="en-US" sz="2000" b="1" dirty="0">
                <a:latin typeface="Courier New"/>
                <a:cs typeface="Courier New"/>
              </a:rPr>
              <a:t>double area() { </a:t>
            </a:r>
          </a:p>
          <a:p>
            <a:pPr algn="l"/>
            <a:r>
              <a:rPr lang="is-IS" sz="2000" b="1" dirty="0" smtClean="0">
                <a:latin typeface="Courier New"/>
                <a:cs typeface="Courier New"/>
              </a:rPr>
              <a:t>		return </a:t>
            </a:r>
            <a:r>
              <a:rPr lang="is-IS" sz="2000" b="1" dirty="0">
                <a:latin typeface="Courier New"/>
                <a:cs typeface="Courier New"/>
              </a:rPr>
              <a:t>3.14 * r * r; </a:t>
            </a:r>
          </a:p>
          <a:p>
            <a:pPr algn="l"/>
            <a:r>
              <a:rPr lang="is-IS" sz="2000" b="1" dirty="0" smtClean="0">
                <a:latin typeface="Courier New"/>
                <a:cs typeface="Courier New"/>
              </a:rPr>
              <a:t>	}</a:t>
            </a:r>
            <a:endParaRPr lang="is-IS" sz="2000" b="1" dirty="0">
              <a:latin typeface="Courier New"/>
              <a:cs typeface="Courier New"/>
            </a:endParaRPr>
          </a:p>
          <a:p>
            <a:pPr algn="l"/>
            <a:r>
              <a:rPr lang="is-IS" sz="2000" b="1" dirty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08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Defining Reference Variables of a Class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 class can be thought as a type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A variable (reference) can be defined as of that type (class)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39624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>
                <a:latin typeface="Courier New"/>
                <a:cs typeface="Courier New"/>
              </a:rPr>
              <a:t>Circle </a:t>
            </a:r>
            <a:r>
              <a:rPr lang="en-US" sz="2000" b="1" dirty="0" err="1" smtClean="0">
                <a:latin typeface="Courier New"/>
                <a:cs typeface="Courier New"/>
              </a:rPr>
              <a:t>circleA</a:t>
            </a:r>
            <a:r>
              <a:rPr lang="en-US" sz="2000" b="1" dirty="0" smtClean="0">
                <a:latin typeface="Courier New"/>
                <a:cs typeface="Courier New"/>
              </a:rPr>
              <a:t>, </a:t>
            </a:r>
            <a:r>
              <a:rPr lang="en-US" sz="2000" b="1" dirty="0" err="1" smtClean="0">
                <a:latin typeface="Courier New"/>
                <a:cs typeface="Courier New"/>
              </a:rPr>
              <a:t>circleB</a:t>
            </a:r>
            <a:r>
              <a:rPr lang="en-US" sz="2000" b="1" dirty="0" smtClean="0">
                <a:latin typeface="Courier New"/>
                <a:cs typeface="Courier New"/>
              </a:rPr>
              <a:t>; </a:t>
            </a:r>
            <a:endParaRPr lang="en-US" sz="2000" b="1" dirty="0">
              <a:solidFill>
                <a:srgbClr val="008040"/>
              </a:solidFill>
              <a:latin typeface="Courier New"/>
              <a:cs typeface="Courier New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68419" y="3844865"/>
            <a:ext cx="902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Calibri"/>
                <a:cs typeface="Calibri"/>
              </a:rPr>
              <a:t>circleA</a:t>
            </a: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79747" y="4403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432147" y="4860925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42469" y="6019800"/>
            <a:ext cx="30804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alibri"/>
                <a:cs typeface="Calibri"/>
              </a:rPr>
              <a:t>Points to nothing (Null Reference)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91917" y="3867090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Calibri"/>
                <a:cs typeface="Calibri"/>
              </a:rPr>
              <a:t>circleB</a:t>
            </a: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397625" y="442595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6550025" y="4883150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034922" y="6019800"/>
            <a:ext cx="30804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tx1"/>
                </a:solidFill>
                <a:latin typeface="Calibri"/>
                <a:cs typeface="Calibri"/>
              </a:rPr>
              <a:t>Points to nothing (Null Reference)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2394047" y="44799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511925" y="450215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1898747" y="5622925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null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5943600" y="5622925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xmlns="" val="2552089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6595</TotalTime>
  <Pages>0</Pages>
  <Words>2797</Words>
  <Characters>0</Characters>
  <Application>Microsoft Office PowerPoint</Application>
  <PresentationFormat>Ekran Gösterisi (4:3)</PresentationFormat>
  <Lines>0</Lines>
  <Paragraphs>782</Paragraphs>
  <Slides>69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71" baseType="lpstr">
      <vt:lpstr>Title and Content</vt:lpstr>
      <vt:lpstr>Document</vt:lpstr>
      <vt:lpstr>Slayt 1</vt:lpstr>
      <vt:lpstr>Today</vt:lpstr>
      <vt:lpstr>Class and Method Definitions</vt:lpstr>
      <vt:lpstr>Java Classes</vt:lpstr>
      <vt:lpstr>Defining a Java Class</vt:lpstr>
      <vt:lpstr>Adding Fields to Class Circle</vt:lpstr>
      <vt:lpstr>Adding Methods to a Class</vt:lpstr>
      <vt:lpstr>Adding Methods to Class Circle</vt:lpstr>
      <vt:lpstr>Defining Reference Variables of a Class</vt:lpstr>
      <vt:lpstr>Creating Objects of a Class</vt:lpstr>
      <vt:lpstr>Creating Objects of a Class</vt:lpstr>
      <vt:lpstr>Garbage Collection</vt:lpstr>
      <vt:lpstr>Using Objects</vt:lpstr>
      <vt:lpstr>A Complete Circle Class</vt:lpstr>
      <vt:lpstr>Class Files and Separate Compilation</vt:lpstr>
      <vt:lpstr>Slayt 16</vt:lpstr>
      <vt:lpstr>Slayt 17</vt:lpstr>
      <vt:lpstr>Accessor and Mutator Methods</vt:lpstr>
      <vt:lpstr>Circle Class with Getters/Setters</vt:lpstr>
      <vt:lpstr>Constructors</vt:lpstr>
      <vt:lpstr>Circle Class with Constructor</vt:lpstr>
      <vt:lpstr>Multiple Constructors</vt:lpstr>
      <vt:lpstr>Circle Class with Multiple Constructors</vt:lpstr>
      <vt:lpstr>Default and No-Argument Constructors </vt:lpstr>
      <vt:lpstr>Common Programming Error</vt:lpstr>
      <vt:lpstr>The Keyword this</vt:lpstr>
      <vt:lpstr>Static Variables</vt:lpstr>
      <vt:lpstr>Using Static Variables</vt:lpstr>
      <vt:lpstr>Instance vs. Static Variables</vt:lpstr>
      <vt:lpstr>Static Methods</vt:lpstr>
      <vt:lpstr>Using Static Methods</vt:lpstr>
      <vt:lpstr>More Static Methods: The Math Class</vt:lpstr>
      <vt:lpstr>Object Cleanup</vt:lpstr>
      <vt:lpstr>Wrapper Classes</vt:lpstr>
      <vt:lpstr>Parameter Passing</vt:lpstr>
      <vt:lpstr>Slayt 36</vt:lpstr>
      <vt:lpstr>Delegation</vt:lpstr>
      <vt:lpstr>Using Delegation</vt:lpstr>
      <vt:lpstr>Information Hiding</vt:lpstr>
      <vt:lpstr>Encapsulation</vt:lpstr>
      <vt:lpstr>Visibility Modifiers</vt:lpstr>
      <vt:lpstr>The public and private Modifiers</vt:lpstr>
      <vt:lpstr>Private fields</vt:lpstr>
      <vt:lpstr>Accessing private state</vt:lpstr>
      <vt:lpstr>Programming Example</vt:lpstr>
      <vt:lpstr>Point class</vt:lpstr>
      <vt:lpstr>Client code</vt:lpstr>
      <vt:lpstr>Encapsulation</vt:lpstr>
      <vt:lpstr>Encapsulation</vt:lpstr>
      <vt:lpstr>Encapsulation</vt:lpstr>
      <vt:lpstr>Encapsulation – Best Practices </vt:lpstr>
      <vt:lpstr>Benefits of encapsulation</vt:lpstr>
      <vt:lpstr>Outline</vt:lpstr>
      <vt:lpstr>Outline</vt:lpstr>
      <vt:lpstr>Outline</vt:lpstr>
      <vt:lpstr>Outline</vt:lpstr>
      <vt:lpstr>Software Development Observations &amp; Tips</vt:lpstr>
      <vt:lpstr>final Instance Variables </vt:lpstr>
      <vt:lpstr>static final Instance Variables </vt:lpstr>
      <vt:lpstr>UML Class Diagrams</vt:lpstr>
      <vt:lpstr>UML Class Diagrams</vt:lpstr>
      <vt:lpstr>UML Class Diagrams</vt:lpstr>
      <vt:lpstr>How to Import a Library</vt:lpstr>
      <vt:lpstr>Overloading Basics</vt:lpstr>
      <vt:lpstr>Programming Example</vt:lpstr>
      <vt:lpstr>Overloading and Type Conversion</vt:lpstr>
      <vt:lpstr>Overloading and Return Type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İbrahim Burak Tanrıkulu</cp:lastModifiedBy>
  <cp:revision>895</cp:revision>
  <cp:lastPrinted>2017-02-28T14:10:44Z</cp:lastPrinted>
  <dcterms:created xsi:type="dcterms:W3CDTF">2011-01-05T18:04:29Z</dcterms:created>
  <dcterms:modified xsi:type="dcterms:W3CDTF">2020-04-25T12:47:26Z</dcterms:modified>
</cp:coreProperties>
</file>