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759" r:id="rId3"/>
    <p:sldMasterId id="2147483773" r:id="rId4"/>
    <p:sldMasterId id="2147483785" r:id="rId5"/>
    <p:sldMasterId id="2147483797" r:id="rId6"/>
    <p:sldMasterId id="2147483811" r:id="rId7"/>
  </p:sldMasterIdLst>
  <p:notesMasterIdLst>
    <p:notesMasterId r:id="rId53"/>
  </p:notesMasterIdLst>
  <p:sldIdLst>
    <p:sldId id="256" r:id="rId8"/>
    <p:sldId id="257" r:id="rId9"/>
    <p:sldId id="301" r:id="rId10"/>
    <p:sldId id="302" r:id="rId11"/>
    <p:sldId id="303" r:id="rId12"/>
    <p:sldId id="304" r:id="rId13"/>
    <p:sldId id="305" r:id="rId14"/>
    <p:sldId id="296" r:id="rId15"/>
    <p:sldId id="298" r:id="rId16"/>
    <p:sldId id="297" r:id="rId17"/>
    <p:sldId id="355" r:id="rId18"/>
    <p:sldId id="370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5" r:id="rId27"/>
    <p:sldId id="366" r:id="rId28"/>
    <p:sldId id="371" r:id="rId29"/>
    <p:sldId id="300" r:id="rId30"/>
    <p:sldId id="372" r:id="rId31"/>
    <p:sldId id="307" r:id="rId32"/>
    <p:sldId id="308" r:id="rId33"/>
    <p:sldId id="309" r:id="rId34"/>
    <p:sldId id="374" r:id="rId35"/>
    <p:sldId id="325" r:id="rId36"/>
    <p:sldId id="379" r:id="rId37"/>
    <p:sldId id="326" r:id="rId38"/>
    <p:sldId id="327" r:id="rId39"/>
    <p:sldId id="328" r:id="rId40"/>
    <p:sldId id="376" r:id="rId41"/>
    <p:sldId id="377" r:id="rId42"/>
    <p:sldId id="378" r:id="rId43"/>
    <p:sldId id="329" r:id="rId44"/>
    <p:sldId id="330" r:id="rId45"/>
    <p:sldId id="331" r:id="rId46"/>
    <p:sldId id="332" r:id="rId47"/>
    <p:sldId id="334" r:id="rId48"/>
    <p:sldId id="335" r:id="rId49"/>
    <p:sldId id="336" r:id="rId50"/>
    <p:sldId id="354" r:id="rId51"/>
    <p:sldId id="295" r:id="rId5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32"/>
  </p:normalViewPr>
  <p:slideViewPr>
    <p:cSldViewPr>
      <p:cViewPr varScale="1"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D69DF-E24D-4FA2-9C1C-2D636EBFF1DC}" type="datetimeFigureOut">
              <a:rPr lang="tr-TR" smtClean="0"/>
              <a:t>08.05.2019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06DD-CF88-4B03-A251-22EC12947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8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58A0E6-34A4-4383-B06F-145ABF7DD26E}" type="datetimeFigureOut">
              <a:rPr lang="tr-TR" smtClean="0"/>
              <a:t>08.05.2019</a:t>
            </a:fld>
            <a:endParaRPr lang="tr-T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F97EF3-F0C7-49B5-9E73-57A2C3A3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4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5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8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6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95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88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54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2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83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51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8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99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26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60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1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59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84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5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1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150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6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55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32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52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62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18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62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1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2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867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937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69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80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75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25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77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61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81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027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55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9E934E-3B31-4503-9EAC-C67B2FB4E41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205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6255A-5C4D-40B3-9F4F-C1FBF13A7DC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6FF09-1D15-4A2D-BE44-A37024B71C5A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47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F69E1-9C4B-44F5-AA3F-E77B419D1FC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72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E0E43-2828-4A47-BC09-98A233C4F61D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25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8373F-E3FB-4EED-A609-636D7C7EBA38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35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4AA04-2DBC-4727-BBB6-367086E8AE4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49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6ECE4E-300F-49FA-857C-733CC2B223C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053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BFC631-2E53-4027-88CC-4ACF08202E84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354CF-31EE-4F27-ABD5-02DBE1A82DB7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108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636A7-4CEC-4234-B541-9DE241FC8D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131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155009-32D2-4921-A9E3-E2B25CA3A31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3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229600" y="1166813"/>
            <a:ext cx="914400" cy="97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9600" y="2297113"/>
            <a:ext cx="914400" cy="97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D102-F639-4264-948B-9D0DFA4EBD3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83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03131-EF5D-4AF8-A2A1-133F0AC93A69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236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C52C54-AADA-4886-B34C-F326E06C0BFB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515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C5B5C-5BC5-484B-AD23-2448CE22872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208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50D29-8A94-45D0-A1F2-66D27F377A6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780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3EC1D5-9824-4C6D-9952-6E897DFE9592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208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F6AF4-1ECA-497A-BB2E-0498BDA8D7AF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90B8E-049F-409D-90BF-BE1957C33795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91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EF1D52-CEF7-459C-8A06-E6F26D4A6856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485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75CE-E021-4CB1-9B99-CD7284F4C3D1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139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C9FBD6-0817-493D-8EA5-46EB4290CA5E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715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04C275-DDE7-4FD6-9E5A-C32445AAF96C}" type="slidenum">
              <a:rPr lang="en-US" altLang="tr-TR">
                <a:solidFill>
                  <a:srgbClr val="000000"/>
                </a:solidFill>
              </a:rPr>
              <a:pPr/>
              <a:t>‹#›</a:t>
            </a:fld>
            <a:endParaRPr lang="en-US" altLang="tr-T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  <a:endParaRPr lang="en-US" dirty="0">
              <a:sym typeface="Calibri Bold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 dirty="0">
              <a:sym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/>
          <a:ea typeface="+mj-ea"/>
          <a:cs typeface="Calibri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50849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Calibri"/>
          <a:ea typeface="+mn-ea"/>
          <a:cs typeface="Calibri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950849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/>
          <a:ea typeface="ヒラギノ角ゴ ProN W3" charset="-128"/>
          <a:cs typeface="Calibri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628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187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8161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10A140F-4BFB-42F1-9B94-5007FAEC52B1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3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solidFill>
                  <a:srgbClr val="000000"/>
                </a:solidFill>
                <a:cs typeface="Times New Roman" pitchFamily="18" charset="0"/>
              </a:rPr>
              <a:t> 2005 Pearson Education, Inc.  All rights reserved.</a:t>
            </a:r>
          </a:p>
        </p:txBody>
      </p:sp>
      <p:sp>
        <p:nvSpPr>
          <p:cNvPr id="816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6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ts val="1600"/>
        </a:spcAf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</a:defRPr>
      </a:lvl2pPr>
      <a:lvl3pPr marL="46355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3pPr>
      <a:lvl4pPr marL="682625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4pPr>
      <a:lvl5pPr marL="8636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eaLnBrk="1" fontAlgn="base" hangingPunct="1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9C9F1241-57F4-4954-B785-D8B28322559B}" type="slidenum">
              <a:rPr lang="en-US" altLang="tr-TR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pPr/>
              <a:t>‹#›</a:t>
            </a:fld>
            <a:endParaRPr lang="en-US" altLang="tr-TR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Aft>
                <a:spcPct val="25000"/>
              </a:spcAft>
              <a:buClr>
                <a:srgbClr val="000000"/>
              </a:buClr>
            </a:pPr>
            <a:endParaRPr lang="tr-TR" sz="1600">
              <a:solidFill>
                <a:srgbClr val="275A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 sz="1200">
                <a:latin typeface="Arial" charset="0"/>
                <a:cs typeface="Times New Roman" pitchFamily="18" charset="0"/>
                <a:sym typeface="Symbol" pitchFamily="18" charset="2"/>
              </a:rPr>
              <a:t></a:t>
            </a:r>
            <a:r>
              <a:rPr lang="en-US" altLang="tr-TR" sz="1200">
                <a:latin typeface="Arial" charset="0"/>
                <a:cs typeface="Times New Roman" pitchFamily="18" charset="0"/>
              </a:rPr>
              <a:t> 2005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19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revisited.blogspot.com/2010/10/difference-between-hashmap-and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228600"/>
            <a:ext cx="8305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BBM 102 – Introduction to</a:t>
            </a:r>
            <a:r>
              <a:rPr kumimoji="0" lang="en-US" sz="4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Programming II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en-US" sz="3200" i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Spring</a:t>
            </a:r>
            <a:r>
              <a:rPr kumimoji="0" lang="en-US" sz="32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3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</a:t>
            </a:r>
            <a:r>
              <a:rPr lang="tr-TR" sz="3200" i="1" kern="0" noProof="0" dirty="0">
                <a:latin typeface="Calibri" pitchFamily="34" charset="0"/>
                <a:ea typeface="+mj-ea"/>
                <a:cs typeface="+mj-cs"/>
              </a:rPr>
              <a:t>9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57200" y="28956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tr-T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Collections Framework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9939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It </a:t>
            </a:r>
            <a:r>
              <a:rPr lang="en-US" dirty="0"/>
              <a:t>is the highest level of Java’s framework for collection classes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/>
              <a:t>t describes the basic operations that all collection classes </a:t>
            </a:r>
            <a:r>
              <a:rPr lang="tr-TR" dirty="0"/>
              <a:t>(except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tr-TR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tr-TR" dirty="0"/>
              <a:t> </a:t>
            </a:r>
            <a:r>
              <a:rPr lang="en-US" dirty="0"/>
              <a:t>should </a:t>
            </a:r>
            <a:r>
              <a:rPr lang="en-US" dirty="0" smtClean="0"/>
              <a:t>implement</a:t>
            </a:r>
            <a:endParaRPr lang="tr-TR"/>
          </a:p>
          <a:p>
            <a:r>
              <a:rPr lang="en-US" smtClean="0"/>
              <a:t>The </a:t>
            </a:r>
            <a:r>
              <a:rPr lang="en-US" dirty="0"/>
              <a:t>JDK does not provide any </a:t>
            </a:r>
            <a:r>
              <a:rPr lang="en-US" i="1" dirty="0"/>
              <a:t>direct</a:t>
            </a:r>
            <a:r>
              <a:rPr lang="en-US" dirty="0"/>
              <a:t> implementations of this interface: it provides implementations of more specific sub</a:t>
            </a:r>
            <a:r>
              <a:rPr lang="tr-TR" dirty="0"/>
              <a:t>-</a:t>
            </a:r>
            <a:r>
              <a:rPr lang="en-US" dirty="0"/>
              <a:t>interfaces like Set and List</a:t>
            </a:r>
            <a:r>
              <a:rPr lang="tr-TR" dirty="0"/>
              <a:t> as in the example diagram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79908"/>
            <a:ext cx="5166420" cy="29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09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636912"/>
            <a:ext cx="3265240" cy="9361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a Set?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293096"/>
            <a:ext cx="3960440" cy="2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0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Set</a:t>
            </a:r>
            <a:r>
              <a:rPr lang="en-US" dirty="0"/>
              <a:t> is a </a:t>
            </a:r>
            <a:r>
              <a:rPr lang="en-US" b="1" dirty="0"/>
              <a:t>Collection</a:t>
            </a:r>
            <a:r>
              <a:rPr lang="en-US" dirty="0"/>
              <a:t> that contains unique elements (i.e., no duplicate elements).</a:t>
            </a:r>
            <a:endParaRPr lang="tr-TR" dirty="0"/>
          </a:p>
          <a:p>
            <a:r>
              <a:rPr lang="en-US" dirty="0"/>
              <a:t>The collections framework contains several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tr-TR" dirty="0"/>
              <a:t>i</a:t>
            </a:r>
            <a:r>
              <a:rPr lang="en-US" dirty="0" err="1"/>
              <a:t>mplementations</a:t>
            </a:r>
            <a:r>
              <a:rPr lang="en-US" dirty="0"/>
              <a:t>, including </a:t>
            </a:r>
            <a:r>
              <a:rPr lang="en-US" b="1" dirty="0" err="1"/>
              <a:t>HashSet</a:t>
            </a:r>
            <a:r>
              <a:rPr lang="en-US" dirty="0"/>
              <a:t> </a:t>
            </a:r>
          </a:p>
          <a:p>
            <a:r>
              <a:rPr lang="en-US" dirty="0"/>
              <a:t>Major operations are: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ing an element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Remov</a:t>
            </a:r>
            <a:r>
              <a:rPr lang="en-US" dirty="0"/>
              <a:t>ing an element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ing whether an element exists</a:t>
            </a:r>
          </a:p>
          <a:p>
            <a:r>
              <a:rPr lang="en-US" dirty="0"/>
              <a:t>Useful for answering questions of the form “have I seen this before?”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620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305800" cy="4579639"/>
          </a:xfrm>
        </p:spPr>
      </p:pic>
    </p:spTree>
    <p:extLst>
      <p:ext uri="{BB962C8B-B14F-4D97-AF65-F5344CB8AC3E}">
        <p14:creationId xmlns:p14="http://schemas.microsoft.com/office/powerpoint/2010/main" val="13495658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7306008" cy="5435600"/>
          </a:xfrm>
        </p:spPr>
      </p:pic>
    </p:spTree>
    <p:extLst>
      <p:ext uri="{BB962C8B-B14F-4D97-AF65-F5344CB8AC3E}">
        <p14:creationId xmlns:p14="http://schemas.microsoft.com/office/powerpoint/2010/main" val="15587123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7987"/>
            <a:ext cx="8305800" cy="4898025"/>
          </a:xfrm>
        </p:spPr>
      </p:pic>
    </p:spTree>
    <p:extLst>
      <p:ext uri="{BB962C8B-B14F-4D97-AF65-F5344CB8AC3E}">
        <p14:creationId xmlns:p14="http://schemas.microsoft.com/office/powerpoint/2010/main" val="20837925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305800" cy="5028821"/>
          </a:xfrm>
        </p:spPr>
      </p:pic>
    </p:spTree>
    <p:extLst>
      <p:ext uri="{BB962C8B-B14F-4D97-AF65-F5344CB8AC3E}">
        <p14:creationId xmlns:p14="http://schemas.microsoft.com/office/powerpoint/2010/main" val="10407167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049702" cy="5435600"/>
          </a:xfrm>
        </p:spPr>
      </p:pic>
    </p:spTree>
    <p:extLst>
      <p:ext uri="{BB962C8B-B14F-4D97-AF65-F5344CB8AC3E}">
        <p14:creationId xmlns:p14="http://schemas.microsoft.com/office/powerpoint/2010/main" val="13400816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3" y="1219200"/>
            <a:ext cx="7874274" cy="5435600"/>
          </a:xfrm>
        </p:spPr>
      </p:pic>
    </p:spTree>
    <p:extLst>
      <p:ext uri="{BB962C8B-B14F-4D97-AF65-F5344CB8AC3E}">
        <p14:creationId xmlns:p14="http://schemas.microsoft.com/office/powerpoint/2010/main" val="587597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an item: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set</a:t>
            </a:r>
            <a:r>
              <a:rPr lang="en-US" b="1" dirty="0" err="1"/>
              <a:t>.add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value</a:t>
            </a:r>
            <a:r>
              <a:rPr lang="en-US" b="1" dirty="0"/>
              <a:t>)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To check whether a value exists</a:t>
            </a:r>
          </a:p>
          <a:p>
            <a:pPr marL="539750" lvl="2" indent="-254000">
              <a:spcBef>
                <a:spcPts val="600"/>
              </a:spcBef>
              <a:buSzPct val="60000"/>
              <a:buFont typeface="Wingdings 2" charset="2"/>
              <a:buChar char="¢"/>
            </a:pPr>
            <a:r>
              <a:rPr lang="en-US" b="1" dirty="0" err="1">
                <a:solidFill>
                  <a:schemeClr val="accent1"/>
                </a:solidFill>
              </a:rPr>
              <a:t>set</a:t>
            </a:r>
            <a:r>
              <a:rPr lang="en-US" b="1" dirty="0" err="1"/>
              <a:t>.contains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value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To remove an item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set</a:t>
            </a:r>
            <a:r>
              <a:rPr lang="en-US" b="1" dirty="0" err="1"/>
              <a:t>.remove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value</a:t>
            </a:r>
            <a:r>
              <a:rPr lang="en-US" b="1" dirty="0"/>
              <a:t>)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Union of two sets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set1</a:t>
            </a:r>
            <a:r>
              <a:rPr lang="en-US" b="1" dirty="0" smtClean="0"/>
              <a:t>.addAll(</a:t>
            </a:r>
            <a:r>
              <a:rPr lang="en-US" b="1" dirty="0" smtClean="0">
                <a:solidFill>
                  <a:schemeClr val="accent1"/>
                </a:solidFill>
              </a:rPr>
              <a:t>set2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Intersection </a:t>
            </a:r>
            <a:r>
              <a:rPr lang="en-US" dirty="0"/>
              <a:t>of two sets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set1</a:t>
            </a:r>
            <a:r>
              <a:rPr lang="en-US" b="1" dirty="0" smtClean="0"/>
              <a:t>.retainAll(</a:t>
            </a:r>
            <a:r>
              <a:rPr lang="en-US" b="1" dirty="0" smtClean="0">
                <a:solidFill>
                  <a:schemeClr val="accent1"/>
                </a:solidFill>
              </a:rPr>
              <a:t>set2</a:t>
            </a:r>
            <a:r>
              <a:rPr lang="en-US" b="1" dirty="0" smtClean="0"/>
              <a:t>)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Difference </a:t>
            </a:r>
            <a:r>
              <a:rPr lang="en-US" dirty="0"/>
              <a:t>of two sets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set1</a:t>
            </a:r>
            <a:r>
              <a:rPr lang="en-US" b="1" dirty="0" smtClean="0"/>
              <a:t>.removeAll(</a:t>
            </a:r>
            <a:r>
              <a:rPr lang="en-US" b="1" dirty="0" smtClean="0">
                <a:solidFill>
                  <a:schemeClr val="accent1"/>
                </a:solidFill>
              </a:rPr>
              <a:t>set2</a:t>
            </a:r>
            <a:r>
              <a:rPr lang="en-US" b="1" dirty="0" smtClean="0"/>
              <a:t>)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266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The </a:t>
            </a:r>
            <a:r>
              <a:rPr lang="tr-TR" sz="2200" b="1" dirty="0">
                <a:latin typeface="Courier New" pitchFamily="49" charset="0"/>
                <a:cs typeface="Courier New" pitchFamily="49" charset="0"/>
              </a:rPr>
              <a:t>java.util.Arrays</a:t>
            </a:r>
            <a:r>
              <a:rPr lang="tr-TR" dirty="0"/>
              <a:t> class</a:t>
            </a:r>
          </a:p>
          <a:p>
            <a:r>
              <a:rPr lang="tr-TR" dirty="0"/>
              <a:t>Java Collection Framework</a:t>
            </a:r>
          </a:p>
          <a:p>
            <a:pPr lvl="1"/>
            <a:r>
              <a:rPr lang="tr-TR" dirty="0" err="1"/>
              <a:t>java.util.Collection</a:t>
            </a:r>
            <a:r>
              <a:rPr lang="tr-TR" dirty="0"/>
              <a:t> interface</a:t>
            </a:r>
          </a:p>
          <a:p>
            <a:pPr lvl="1"/>
            <a:r>
              <a:rPr lang="tr-TR" dirty="0"/>
              <a:t>java.util.</a:t>
            </a:r>
            <a:r>
              <a:rPr lang="tr-TR" dirty="0">
                <a:solidFill>
                  <a:schemeClr val="accent1"/>
                </a:solidFill>
              </a:rPr>
              <a:t>List</a:t>
            </a:r>
            <a:r>
              <a:rPr lang="tr-TR" dirty="0"/>
              <a:t> interface</a:t>
            </a:r>
          </a:p>
          <a:p>
            <a:pPr lvl="2"/>
            <a:r>
              <a:rPr lang="tr-TR" dirty="0"/>
              <a:t>java.util.ArrayList class</a:t>
            </a:r>
          </a:p>
          <a:p>
            <a:pPr lvl="1"/>
            <a:r>
              <a:rPr lang="tr-TR" dirty="0" err="1"/>
              <a:t>java.util.</a:t>
            </a:r>
            <a:r>
              <a:rPr lang="tr-TR" dirty="0" err="1">
                <a:solidFill>
                  <a:schemeClr val="accent1"/>
                </a:solidFill>
              </a:rPr>
              <a:t>Set</a:t>
            </a:r>
            <a:r>
              <a:rPr lang="tr-TR" dirty="0"/>
              <a:t> interface</a:t>
            </a:r>
          </a:p>
          <a:p>
            <a:pPr lvl="2"/>
            <a:r>
              <a:rPr lang="tr-TR" dirty="0" err="1"/>
              <a:t>java.util.HashSet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pPr lvl="1"/>
            <a:r>
              <a:rPr lang="tr-TR" dirty="0" err="1"/>
              <a:t>java.util.</a:t>
            </a:r>
            <a:r>
              <a:rPr lang="tr-TR" dirty="0" err="1">
                <a:solidFill>
                  <a:schemeClr val="accent1"/>
                </a:solidFill>
              </a:rPr>
              <a:t>Map</a:t>
            </a:r>
            <a:r>
              <a:rPr lang="tr-TR" dirty="0"/>
              <a:t> </a:t>
            </a:r>
            <a:r>
              <a:rPr lang="tr-TR" dirty="0" err="1"/>
              <a:t>interface</a:t>
            </a:r>
            <a:endParaRPr lang="tr-TR" dirty="0"/>
          </a:p>
          <a:p>
            <a:pPr lvl="2"/>
            <a:r>
              <a:rPr lang="tr-TR" dirty="0" err="1"/>
              <a:t>java.util.HashMap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pPr lvl="2"/>
            <a:r>
              <a:rPr lang="tr-TR" dirty="0" err="1"/>
              <a:t>java.util.Hashtable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pPr lvl="2"/>
            <a:r>
              <a:rPr lang="tr-TR" dirty="0" err="1"/>
              <a:t>java.util.Properties</a:t>
            </a:r>
            <a:r>
              <a:rPr lang="tr-TR" dirty="0"/>
              <a:t> </a:t>
            </a:r>
            <a:r>
              <a:rPr lang="tr-TR" dirty="0" err="1"/>
              <a:t>class</a:t>
            </a:r>
            <a:endParaRPr lang="tr-TR" dirty="0"/>
          </a:p>
          <a:p>
            <a:pPr marL="0" lvl="1" indent="0">
              <a:spcBef>
                <a:spcPts val="600"/>
              </a:spcBef>
              <a:buSzPct val="60000"/>
              <a:buNone/>
            </a:pPr>
            <a:endParaRPr lang="tr-TR" dirty="0"/>
          </a:p>
          <a:p>
            <a:pPr lvl="2"/>
            <a:endParaRPr lang="tr-TR" dirty="0"/>
          </a:p>
          <a:p>
            <a:pPr lvl="1"/>
            <a:endParaRPr lang="tr-TR" dirty="0"/>
          </a:p>
          <a:p>
            <a:pPr lvl="2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2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65704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HashSet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43527" cy="489654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996988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HashSet – Example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412776"/>
            <a:ext cx="7920881" cy="460851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031565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636912"/>
            <a:ext cx="3265240" cy="9361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a List?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3884013" cy="22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224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(sometimes called a </a:t>
            </a:r>
            <a:r>
              <a:rPr lang="en-US" b="1" dirty="0"/>
              <a:t>sequence</a:t>
            </a:r>
            <a:r>
              <a:rPr lang="en-US" dirty="0"/>
              <a:t>) is an ordered Collection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en-US" dirty="0"/>
              <a:t>can contain duplicate elements</a:t>
            </a:r>
            <a:endParaRPr lang="tr-TR" dirty="0"/>
          </a:p>
          <a:p>
            <a:r>
              <a:rPr lang="en-US" dirty="0"/>
              <a:t>Like array indices, List indices are zero based (i.e., the first element's index is zero)</a:t>
            </a:r>
            <a:endParaRPr lang="tr-TR" dirty="0"/>
          </a:p>
          <a:p>
            <a:r>
              <a:rPr lang="en-US" dirty="0"/>
              <a:t>In addition to the methods inherited from Collection</a:t>
            </a:r>
            <a:r>
              <a:rPr lang="tr-TR" dirty="0"/>
              <a:t>, List provides methods for;</a:t>
            </a:r>
          </a:p>
          <a:p>
            <a:pPr lvl="1"/>
            <a:r>
              <a:rPr lang="en-US" dirty="0"/>
              <a:t>manipulating elements via their indices</a:t>
            </a:r>
            <a:endParaRPr lang="tr-TR" dirty="0"/>
          </a:p>
          <a:p>
            <a:pPr lvl="1"/>
            <a:r>
              <a:rPr lang="tr-TR" dirty="0"/>
              <a:t>m</a:t>
            </a:r>
            <a:r>
              <a:rPr lang="en-US" dirty="0" err="1"/>
              <a:t>anipulating</a:t>
            </a:r>
            <a:r>
              <a:rPr lang="en-US" dirty="0"/>
              <a:t> a specified range of elements</a:t>
            </a:r>
            <a:endParaRPr lang="tr-TR" dirty="0"/>
          </a:p>
          <a:p>
            <a:pPr lvl="1"/>
            <a:r>
              <a:rPr lang="en-US" dirty="0"/>
              <a:t>searching for elements </a:t>
            </a:r>
            <a:endParaRPr lang="tr-TR" dirty="0"/>
          </a:p>
          <a:p>
            <a:pPr lvl="1"/>
            <a:r>
              <a:rPr lang="en-US" dirty="0"/>
              <a:t>getting a </a:t>
            </a:r>
            <a:r>
              <a:rPr lang="en-US" b="1" dirty="0" err="1"/>
              <a:t>ListIterator</a:t>
            </a:r>
            <a:r>
              <a:rPr lang="en-US" dirty="0"/>
              <a:t> to access the elements.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7160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visit every element of a collection, you can use the “for each”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ElemType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collection){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r>
              <a:rPr lang="en-US" dirty="0"/>
              <a:t>Alternatively, you can use an </a:t>
            </a:r>
            <a:r>
              <a:rPr lang="en-US" b="1" dirty="0">
                <a:solidFill>
                  <a:schemeClr val="accent1"/>
                </a:solidFill>
              </a:rPr>
              <a:t>iterator</a:t>
            </a:r>
            <a:r>
              <a:rPr lang="en-US" dirty="0"/>
              <a:t>, an object whose job is to walk over the elements of a collection.</a:t>
            </a:r>
          </a:p>
          <a:p>
            <a:r>
              <a:rPr lang="en-US" dirty="0"/>
              <a:t>The iterator has two commands: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hasNext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 returns true if there are more items to visit.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next()</a:t>
            </a:r>
            <a:r>
              <a:rPr lang="en-US" dirty="0"/>
              <a:t> returns the next item and moves the iterator to the next position.</a:t>
            </a:r>
          </a:p>
        </p:txBody>
      </p:sp>
    </p:spTree>
    <p:extLst>
      <p:ext uri="{BB962C8B-B14F-4D97-AF65-F5344CB8AC3E}">
        <p14:creationId xmlns:p14="http://schemas.microsoft.com/office/powerpoint/2010/main" val="17129703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ArrayList and Iterator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030334" cy="489654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886752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ArrayList and Iterator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5"/>
            <a:ext cx="8352929" cy="48563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326872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ArrayList and Iterator -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167397" cy="460851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642788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636912"/>
            <a:ext cx="3265240" cy="9361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a Map?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3884013" cy="22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616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s associate keys to values and cannot contain duplicate keys (i.e., each key can map to only one value</a:t>
            </a:r>
            <a:r>
              <a:rPr lang="tr-TR" dirty="0"/>
              <a:t>)</a:t>
            </a:r>
          </a:p>
          <a:p>
            <a:r>
              <a:rPr lang="en-US" b="1" dirty="0"/>
              <a:t>Map</a:t>
            </a:r>
            <a:r>
              <a:rPr lang="en-US" dirty="0"/>
              <a:t>s differ from </a:t>
            </a:r>
            <a:r>
              <a:rPr lang="en-US" b="1" dirty="0"/>
              <a:t>Set</a:t>
            </a:r>
            <a:r>
              <a:rPr lang="en-US" dirty="0"/>
              <a:t>s in that </a:t>
            </a:r>
            <a:r>
              <a:rPr lang="en-US" b="1" dirty="0"/>
              <a:t>Map</a:t>
            </a:r>
            <a:r>
              <a:rPr lang="en-US" dirty="0"/>
              <a:t>s contain keys and values, whereas </a:t>
            </a:r>
            <a:r>
              <a:rPr lang="en-US" b="1" dirty="0"/>
              <a:t>Set</a:t>
            </a:r>
            <a:r>
              <a:rPr lang="en-US" dirty="0"/>
              <a:t>s contain only values</a:t>
            </a:r>
            <a:endParaRPr lang="tr-TR" dirty="0"/>
          </a:p>
          <a:p>
            <a:pPr lvl="1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872837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</a:t>
            </a:r>
            <a:r>
              <a:rPr lang="en-US" dirty="0" err="1"/>
              <a:t>rovides</a:t>
            </a:r>
            <a:r>
              <a:rPr lang="en-US" dirty="0"/>
              <a:t> </a:t>
            </a:r>
            <a:r>
              <a:rPr lang="tr-TR" dirty="0"/>
              <a:t>high-level </a:t>
            </a:r>
            <a:r>
              <a:rPr lang="en-US" dirty="0"/>
              <a:t>static methods for manipulating arrays</a:t>
            </a:r>
            <a:r>
              <a:rPr lang="tr-TR" dirty="0"/>
              <a:t>, such as:</a:t>
            </a:r>
          </a:p>
          <a:p>
            <a:pPr lvl="1"/>
            <a:r>
              <a:rPr lang="en-US" b="1" dirty="0"/>
              <a:t>sort</a:t>
            </a:r>
            <a:r>
              <a:rPr lang="en-US" dirty="0"/>
              <a:t> for sorting an array, </a:t>
            </a:r>
            <a:endParaRPr lang="tr-TR" dirty="0"/>
          </a:p>
          <a:p>
            <a:pPr lvl="1"/>
            <a:r>
              <a:rPr lang="en-US" b="1" dirty="0" err="1"/>
              <a:t>binarySearch</a:t>
            </a:r>
            <a:r>
              <a:rPr lang="en-US" dirty="0"/>
              <a:t> for searching a sorted array, </a:t>
            </a:r>
            <a:endParaRPr lang="tr-TR" dirty="0"/>
          </a:p>
          <a:p>
            <a:pPr lvl="1"/>
            <a:r>
              <a:rPr lang="en-US" b="1" dirty="0"/>
              <a:t>equals </a:t>
            </a:r>
            <a:r>
              <a:rPr lang="en-US" dirty="0"/>
              <a:t>for comparing arrays </a:t>
            </a:r>
            <a:endParaRPr lang="tr-TR" dirty="0"/>
          </a:p>
          <a:p>
            <a:pPr lvl="1"/>
            <a:r>
              <a:rPr lang="en-US" b="1" dirty="0"/>
              <a:t>fill</a:t>
            </a:r>
            <a:r>
              <a:rPr lang="en-US" dirty="0"/>
              <a:t> for placing values into an array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09255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332656"/>
            <a:ext cx="8305800" cy="5435600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https://javarevisited.blogspot.com/2010/10/difference-between-hashmap-and.html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210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78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HashMap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8100901" cy="489654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1148334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HashMap – Example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08503" cy="475252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687864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HashMap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043684" cy="49685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839398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636912"/>
            <a:ext cx="4608512" cy="9361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a </a:t>
            </a:r>
            <a:r>
              <a:rPr lang="en-US" dirty="0" err="1">
                <a:solidFill>
                  <a:schemeClr val="accent1"/>
                </a:solidFill>
              </a:rPr>
              <a:t>Hashtable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63" y="4005064"/>
            <a:ext cx="4542285" cy="26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897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5867400" cy="4127500"/>
          </a:xfrm>
        </p:spPr>
      </p:pic>
    </p:spTree>
    <p:extLst>
      <p:ext uri="{BB962C8B-B14F-4D97-AF65-F5344CB8AC3E}">
        <p14:creationId xmlns:p14="http://schemas.microsoft.com/office/powerpoint/2010/main" val="14319097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032500" cy="3975100"/>
          </a:xfrm>
        </p:spPr>
      </p:pic>
    </p:spTree>
    <p:extLst>
      <p:ext uri="{BB962C8B-B14F-4D97-AF65-F5344CB8AC3E}">
        <p14:creationId xmlns:p14="http://schemas.microsoft.com/office/powerpoint/2010/main" val="33740480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java.util.Properties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Properties</a:t>
            </a:r>
            <a:r>
              <a:rPr lang="en-US" dirty="0"/>
              <a:t> object is a </a:t>
            </a:r>
            <a:r>
              <a:rPr lang="en-US" i="1" dirty="0"/>
              <a:t>persistent</a:t>
            </a:r>
            <a:r>
              <a:rPr lang="en-US" dirty="0"/>
              <a:t> </a:t>
            </a:r>
            <a:r>
              <a:rPr lang="en-US" b="1" dirty="0" err="1"/>
              <a:t>Hashtable</a:t>
            </a:r>
            <a:r>
              <a:rPr lang="en-US" b="1" dirty="0"/>
              <a:t> </a:t>
            </a:r>
            <a:r>
              <a:rPr lang="en-US" dirty="0"/>
              <a:t>that </a:t>
            </a:r>
            <a:endParaRPr lang="tr-TR" dirty="0"/>
          </a:p>
          <a:p>
            <a:pPr lvl="1"/>
            <a:r>
              <a:rPr lang="en-US" dirty="0"/>
              <a:t>stores key-value pairs of strings</a:t>
            </a:r>
            <a:r>
              <a:rPr lang="tr-TR" dirty="0"/>
              <a:t> </a:t>
            </a:r>
          </a:p>
          <a:p>
            <a:pPr lvl="1"/>
            <a:r>
              <a:rPr lang="en-US" dirty="0" err="1"/>
              <a:t>assum</a:t>
            </a:r>
            <a:r>
              <a:rPr lang="tr-TR" dirty="0"/>
              <a:t>es</a:t>
            </a:r>
            <a:r>
              <a:rPr lang="en-US" dirty="0"/>
              <a:t> that you use methods </a:t>
            </a:r>
            <a:r>
              <a:rPr lang="en-US" b="1" dirty="0" err="1"/>
              <a:t>setProperty</a:t>
            </a:r>
            <a:r>
              <a:rPr lang="en-US" dirty="0"/>
              <a:t> and </a:t>
            </a:r>
            <a:r>
              <a:rPr lang="en-US" b="1" dirty="0" err="1"/>
              <a:t>getProperty</a:t>
            </a:r>
            <a:r>
              <a:rPr lang="en-US" dirty="0"/>
              <a:t> to manipulate the table rather than inherited </a:t>
            </a:r>
            <a:r>
              <a:rPr lang="en-US" b="1" dirty="0" err="1"/>
              <a:t>Hashtable</a:t>
            </a:r>
            <a:r>
              <a:rPr lang="en-US" b="1" dirty="0"/>
              <a:t> </a:t>
            </a:r>
            <a:r>
              <a:rPr lang="en-US" dirty="0"/>
              <a:t>methods put and get. </a:t>
            </a:r>
          </a:p>
          <a:p>
            <a:pPr lvl="1"/>
            <a:r>
              <a:rPr lang="en-US" dirty="0"/>
              <a:t>A common use of Properties objects </a:t>
            </a:r>
            <a:r>
              <a:rPr lang="tr-TR" dirty="0"/>
              <a:t>i</a:t>
            </a:r>
            <a:r>
              <a:rPr lang="en-US" dirty="0"/>
              <a:t>s to maintain application-configuration data or user preferences for applications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891162"/>
            <a:ext cx="2750840" cy="26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08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67340"/>
            <a:ext cx="8077388" cy="44819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645065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– Example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050181" cy="468052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164997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Arrays –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851310" cy="482453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35107216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50474" cy="223224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0704845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– Example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913548" cy="439248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7058377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756845" cy="403244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652442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Properties – Example (continued)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156420" cy="460851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692475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05800" cy="5435600"/>
          </a:xfrm>
        </p:spPr>
        <p:txBody>
          <a:bodyPr/>
          <a:lstStyle/>
          <a:p>
            <a:r>
              <a:rPr lang="tr-TR" dirty="0"/>
              <a:t>Arrays are used for a group of objects, but maintanence is difficult when the size of the group changes during the execution of the program</a:t>
            </a:r>
          </a:p>
          <a:p>
            <a:r>
              <a:rPr lang="tr-TR" dirty="0"/>
              <a:t>Java Collection Framework includes many interfaces and classes to easily manage groups of objects </a:t>
            </a:r>
          </a:p>
          <a:p>
            <a:r>
              <a:rPr lang="tr-TR" dirty="0"/>
              <a:t>The interfaces and classes of the framework are mostly in </a:t>
            </a:r>
            <a:r>
              <a:rPr lang="tr-TR" b="1" dirty="0"/>
              <a:t>java.util</a:t>
            </a:r>
            <a:r>
              <a:rPr lang="tr-TR" dirty="0"/>
              <a:t> package</a:t>
            </a:r>
          </a:p>
          <a:p>
            <a:r>
              <a:rPr lang="tr-TR" dirty="0"/>
              <a:t>Various interfaces include methods for special algorithms of various data structures</a:t>
            </a:r>
          </a:p>
          <a:p>
            <a:r>
              <a:rPr lang="tr-TR" dirty="0"/>
              <a:t>Framework includes various implementations of these interfaces</a:t>
            </a:r>
          </a:p>
          <a:p>
            <a:r>
              <a:rPr lang="tr-TR" dirty="0"/>
              <a:t>It is possible to implement or extend the interfaces/classes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framework</a:t>
            </a:r>
            <a:r>
              <a:rPr lang="tr-TR" dirty="0"/>
              <a:t> for new/different implementations of new/different data structures   </a:t>
            </a:r>
          </a:p>
        </p:txBody>
      </p:sp>
    </p:spTree>
    <p:extLst>
      <p:ext uri="{BB962C8B-B14F-4D97-AF65-F5344CB8AC3E}">
        <p14:creationId xmlns:p14="http://schemas.microsoft.com/office/powerpoint/2010/main" val="6084315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Acknowledg</a:t>
            </a:r>
            <a:r>
              <a:rPr lang="tr-TR" dirty="0"/>
              <a:t>e</a:t>
            </a:r>
            <a:r>
              <a:rPr lang="en-US" dirty="0" err="1"/>
              <a:t>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material used to prepare this presentation is mostly taken/adopted from the list below:</a:t>
            </a:r>
          </a:p>
          <a:p>
            <a:pPr lvl="1"/>
            <a:r>
              <a:rPr lang="en-US" dirty="0"/>
              <a:t>Java - How to Program, Paul </a:t>
            </a:r>
            <a:r>
              <a:rPr lang="en-US" dirty="0" err="1"/>
              <a:t>Deitel</a:t>
            </a:r>
            <a:r>
              <a:rPr lang="en-US" dirty="0"/>
              <a:t> and Harvey </a:t>
            </a:r>
            <a:r>
              <a:rPr lang="en-US" dirty="0" err="1"/>
              <a:t>Deitel</a:t>
            </a:r>
            <a:r>
              <a:rPr lang="en-US" dirty="0"/>
              <a:t>, Prentice Hall, 2012</a:t>
            </a:r>
            <a:endParaRPr lang="tr-TR" dirty="0"/>
          </a:p>
          <a:p>
            <a:pPr lvl="1"/>
            <a:r>
              <a:rPr lang="tr-TR" dirty="0"/>
              <a:t>Building Java Programs – A Back to Basics Approach, Stuart Reges and Marty Stepp, Addison Wesley, 2011</a:t>
            </a:r>
          </a:p>
          <a:p>
            <a:pPr lvl="1"/>
            <a:r>
              <a:rPr lang="tr-TR" dirty="0"/>
              <a:t>Stanford, </a:t>
            </a:r>
            <a:r>
              <a:rPr lang="tr-TR" dirty="0" err="1"/>
              <a:t>Collections</a:t>
            </a:r>
            <a:r>
              <a:rPr lang="tr-TR" dirty="0"/>
              <a:t> – </a:t>
            </a:r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4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Arrays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89480" cy="446449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099011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Arrays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5"/>
            <a:ext cx="7704856" cy="464644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796443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Arrays – Example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" y="1412776"/>
            <a:ext cx="7783335" cy="482453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056187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Group of objects can be kept in an array, but arrays are not feasible when number of objects increase or decrease during the execution of the program</a:t>
            </a:r>
          </a:p>
          <a:p>
            <a:r>
              <a:rPr lang="en-US" dirty="0"/>
              <a:t>The</a:t>
            </a:r>
            <a:r>
              <a:rPr lang="tr-TR" dirty="0"/>
              <a:t> </a:t>
            </a:r>
            <a:r>
              <a:rPr lang="en-US" b="1" i="1" dirty="0"/>
              <a:t>Java Collections Framework</a:t>
            </a:r>
            <a:r>
              <a:rPr lang="tr-TR" dirty="0"/>
              <a:t> </a:t>
            </a:r>
            <a:r>
              <a:rPr lang="en-US" dirty="0"/>
              <a:t>is a collection of interfaces and classes that may be used to manipulate groups of objects</a:t>
            </a:r>
            <a:endParaRPr lang="tr-TR" dirty="0"/>
          </a:p>
          <a:p>
            <a:r>
              <a:rPr lang="en-US" dirty="0"/>
              <a:t>The classes implemented in the </a:t>
            </a:r>
            <a:r>
              <a:rPr lang="en-US" b="1" i="1" dirty="0"/>
              <a:t>Java Collections Framework </a:t>
            </a:r>
            <a:r>
              <a:rPr lang="en-US" dirty="0"/>
              <a:t>serve as reusable data structures and include algorithms for common tasks such as sorting or searching</a:t>
            </a:r>
            <a:endParaRPr lang="tr-TR" dirty="0"/>
          </a:p>
          <a:p>
            <a:r>
              <a:rPr lang="en-US" dirty="0"/>
              <a:t>The framework uses parameterized classes so you can use them with the classes of your </a:t>
            </a:r>
            <a:r>
              <a:rPr lang="tr-TR" dirty="0"/>
              <a:t>choice</a:t>
            </a:r>
          </a:p>
          <a:p>
            <a:r>
              <a:rPr lang="en-US" dirty="0"/>
              <a:t>The framework</a:t>
            </a:r>
            <a:r>
              <a:rPr lang="tr-TR" dirty="0"/>
              <a:t> is largely contained in the package </a:t>
            </a:r>
            <a:r>
              <a:rPr lang="tr-TR" b="1" dirty="0">
                <a:latin typeface="Courier New" pitchFamily="49" charset="0"/>
                <a:cs typeface="Courier New" pitchFamily="49" charset="0"/>
              </a:rPr>
              <a:t>java.util</a:t>
            </a:r>
          </a:p>
        </p:txBody>
      </p:sp>
    </p:spTree>
    <p:extLst>
      <p:ext uri="{BB962C8B-B14F-4D97-AF65-F5344CB8AC3E}">
        <p14:creationId xmlns:p14="http://schemas.microsoft.com/office/powerpoint/2010/main" val="42283956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The three major collections in Java: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en-US" dirty="0"/>
              <a:t>A collection of elements that is guaranteed to contain </a:t>
            </a:r>
            <a:r>
              <a:rPr lang="en-US" u="sng" dirty="0"/>
              <a:t>no duplicates</a:t>
            </a:r>
            <a:r>
              <a:rPr lang="en-US" dirty="0"/>
              <a:t>.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en-US" dirty="0"/>
              <a:t>An </a:t>
            </a:r>
            <a:r>
              <a:rPr lang="en-US" u="sng" dirty="0"/>
              <a:t>ordered collection</a:t>
            </a:r>
            <a:r>
              <a:rPr lang="en-US" dirty="0"/>
              <a:t> of elements, often accessed by integer indexes or by</a:t>
            </a:r>
            <a:r>
              <a:rPr lang="tr-TR" dirty="0"/>
              <a:t> </a:t>
            </a:r>
            <a:r>
              <a:rPr lang="en-US" dirty="0"/>
              <a:t>iteration.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Map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en-US" dirty="0"/>
              <a:t>A </a:t>
            </a:r>
            <a:r>
              <a:rPr lang="en-US" u="sng" dirty="0"/>
              <a:t>collection of key/value pairs</a:t>
            </a:r>
            <a:r>
              <a:rPr lang="en-US" dirty="0"/>
              <a:t> in which each key is associated with a corresponding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6182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ode">
  <a:themeElements>
    <a:clrScheme name="1_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0F7F7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4705</TotalTime>
  <Words>826</Words>
  <Application>Microsoft Office PowerPoint</Application>
  <PresentationFormat>On-screen Show (4:3)</PresentationFormat>
  <Paragraphs>129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ＭＳ Ｐゴシック</vt:lpstr>
      <vt:lpstr>Arial</vt:lpstr>
      <vt:lpstr>Arial Narrow</vt:lpstr>
      <vt:lpstr>Calibri</vt:lpstr>
      <vt:lpstr>Calibri Bold</vt:lpstr>
      <vt:lpstr>Courier New</vt:lpstr>
      <vt:lpstr>Lucida Console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Theme1</vt:lpstr>
      <vt:lpstr>1_Code</vt:lpstr>
      <vt:lpstr>2_Code</vt:lpstr>
      <vt:lpstr>Paragraphs</vt:lpstr>
      <vt:lpstr>1_Paragraphs</vt:lpstr>
      <vt:lpstr>3_Code</vt:lpstr>
      <vt:lpstr>2_Paragraphs</vt:lpstr>
      <vt:lpstr>PowerPoint Presentation</vt:lpstr>
      <vt:lpstr>Today</vt:lpstr>
      <vt:lpstr>java.util.Arrays</vt:lpstr>
      <vt:lpstr>Arrays – Example</vt:lpstr>
      <vt:lpstr>Arrays – Example (continued)</vt:lpstr>
      <vt:lpstr>Arrays – Example (continued)</vt:lpstr>
      <vt:lpstr>Arrays – Example (continued)</vt:lpstr>
      <vt:lpstr>Java Collections Framework</vt:lpstr>
      <vt:lpstr>Basic collections</vt:lpstr>
      <vt:lpstr>java.util.Collection interface</vt:lpstr>
      <vt:lpstr>What is a Set?</vt:lpstr>
      <vt:lpstr>java.util.Set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Set Operations</vt:lpstr>
      <vt:lpstr>HashSet - Example</vt:lpstr>
      <vt:lpstr>HashSet – Example (continued)</vt:lpstr>
      <vt:lpstr>What is a List?</vt:lpstr>
      <vt:lpstr>java.util.List interface</vt:lpstr>
      <vt:lpstr>Iterators</vt:lpstr>
      <vt:lpstr>ArrayList and Iterator - Example</vt:lpstr>
      <vt:lpstr>ArrayList and Iterator – Example (continued)</vt:lpstr>
      <vt:lpstr>ArrayList and Iterator - Example (continued)</vt:lpstr>
      <vt:lpstr>What is a Map?</vt:lpstr>
      <vt:lpstr>java.util.Map interface</vt:lpstr>
      <vt:lpstr>PowerPoint Presentation</vt:lpstr>
      <vt:lpstr>HashMap - Example</vt:lpstr>
      <vt:lpstr>HashMap – Example (continued)</vt:lpstr>
      <vt:lpstr>HashMap – Example (continued)</vt:lpstr>
      <vt:lpstr>What is a Hashtable?</vt:lpstr>
      <vt:lpstr>PowerPoint Presentation</vt:lpstr>
      <vt:lpstr>PowerPoint Presentation</vt:lpstr>
      <vt:lpstr>java.util.Properties class</vt:lpstr>
      <vt:lpstr>Properties - Example</vt:lpstr>
      <vt:lpstr>Properties – Example (continued)</vt:lpstr>
      <vt:lpstr>Properties – Example (continued)</vt:lpstr>
      <vt:lpstr>Properties – Example (continued)</vt:lpstr>
      <vt:lpstr>Properties – Example (continued)</vt:lpstr>
      <vt:lpstr>Properties – Example (continued)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</dc:creator>
  <cp:lastModifiedBy>bjkbauer</cp:lastModifiedBy>
  <cp:revision>294</cp:revision>
  <cp:lastPrinted>2014-04-15T12:28:28Z</cp:lastPrinted>
  <dcterms:created xsi:type="dcterms:W3CDTF">2014-03-11T09:39:04Z</dcterms:created>
  <dcterms:modified xsi:type="dcterms:W3CDTF">2019-05-08T08:55:24Z</dcterms:modified>
</cp:coreProperties>
</file>