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5" r:id="rId2"/>
    <p:sldMasterId id="2147483759" r:id="rId3"/>
    <p:sldMasterId id="2147483773" r:id="rId4"/>
    <p:sldMasterId id="2147483785" r:id="rId5"/>
    <p:sldMasterId id="2147483797" r:id="rId6"/>
    <p:sldMasterId id="2147483811" r:id="rId7"/>
  </p:sldMasterIdLst>
  <p:notesMasterIdLst>
    <p:notesMasterId r:id="rId58"/>
  </p:notesMasterIdLst>
  <p:handoutMasterIdLst>
    <p:handoutMasterId r:id="rId59"/>
  </p:handoutMasterIdLst>
  <p:sldIdLst>
    <p:sldId id="256" r:id="rId8"/>
    <p:sldId id="257" r:id="rId9"/>
    <p:sldId id="355" r:id="rId10"/>
    <p:sldId id="356" r:id="rId11"/>
    <p:sldId id="357" r:id="rId12"/>
    <p:sldId id="401" r:id="rId13"/>
    <p:sldId id="402" r:id="rId14"/>
    <p:sldId id="358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73" r:id="rId28"/>
    <p:sldId id="374" r:id="rId29"/>
    <p:sldId id="375" r:id="rId30"/>
    <p:sldId id="403" r:id="rId31"/>
    <p:sldId id="376" r:id="rId32"/>
    <p:sldId id="377" r:id="rId33"/>
    <p:sldId id="379" r:id="rId34"/>
    <p:sldId id="380" r:id="rId35"/>
    <p:sldId id="384" r:id="rId36"/>
    <p:sldId id="378" r:id="rId37"/>
    <p:sldId id="381" r:id="rId38"/>
    <p:sldId id="382" r:id="rId39"/>
    <p:sldId id="383" r:id="rId40"/>
    <p:sldId id="385" r:id="rId41"/>
    <p:sldId id="387" r:id="rId42"/>
    <p:sldId id="386" r:id="rId43"/>
    <p:sldId id="388" r:id="rId44"/>
    <p:sldId id="389" r:id="rId45"/>
    <p:sldId id="391" r:id="rId46"/>
    <p:sldId id="390" r:id="rId47"/>
    <p:sldId id="404" r:id="rId48"/>
    <p:sldId id="392" r:id="rId49"/>
    <p:sldId id="394" r:id="rId50"/>
    <p:sldId id="393" r:id="rId51"/>
    <p:sldId id="395" r:id="rId52"/>
    <p:sldId id="396" r:id="rId53"/>
    <p:sldId id="397" r:id="rId54"/>
    <p:sldId id="400" r:id="rId55"/>
    <p:sldId id="354" r:id="rId56"/>
    <p:sldId id="399" r:id="rId57"/>
  </p:sldIdLst>
  <p:sldSz cx="9144000" cy="6858000" type="screen4x3"/>
  <p:notesSz cx="6670675" cy="9858375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2" autoAdjust="0"/>
    <p:restoredTop sz="94660"/>
  </p:normalViewPr>
  <p:slideViewPr>
    <p:cSldViewPr>
      <p:cViewPr varScale="1">
        <p:scale>
          <a:sx n="80" d="100"/>
          <a:sy n="80" d="100"/>
        </p:scale>
        <p:origin x="1435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viewProps" Target="viewProps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90626" cy="4946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778505" y="1"/>
            <a:ext cx="2890626" cy="4946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392A7-D6FA-4A1C-B4E8-D5E2EE358CC7}" type="datetimeFigureOut">
              <a:rPr lang="tr-TR" smtClean="0"/>
              <a:t>28.05.2019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9363746"/>
            <a:ext cx="2890626" cy="4946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778505" y="9363746"/>
            <a:ext cx="2890626" cy="4946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79430-D076-4796-B6EE-D051D398C2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1579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626" cy="4929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8505" y="0"/>
            <a:ext cx="2890626" cy="4929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D69DF-E24D-4FA2-9C1C-2D636EBFF1DC}" type="datetimeFigureOut">
              <a:rPr lang="tr-TR" smtClean="0"/>
              <a:t>28.05.2019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71538" y="739775"/>
            <a:ext cx="4927600" cy="3697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7068" y="4682728"/>
            <a:ext cx="5336540" cy="443626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3745"/>
            <a:ext cx="2890626" cy="4929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8505" y="9363745"/>
            <a:ext cx="2890626" cy="4929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806DD-CF88-4B03-A251-22EC12947E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789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65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806DD-CF88-4B03-A251-22EC12947EEF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0122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58A0E6-34A4-4383-B06F-145ABF7DD26E}" type="datetimeFigureOut">
              <a:rPr lang="tr-TR" smtClean="0"/>
              <a:t>28.05.2019</a:t>
            </a:fld>
            <a:endParaRPr lang="tr-TR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962400" y="6408738"/>
            <a:ext cx="2768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AF97EF3-F0C7-49B5-9E73-57A2C3A3B7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947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9E934E-3B31-4503-9EAC-C67B2FB4E41C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559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96255A-5C4D-40B3-9F4F-C1FBF13A7DCE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788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D6FF09-1D15-4A2D-BE44-A37024B71C5A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80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62800" y="1166813"/>
            <a:ext cx="914400" cy="2109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166813"/>
            <a:ext cx="914400" cy="2109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7F69E1-9C4B-44F5-AA3F-E77B419D1FC1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887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CE0E43-2828-4A47-BC09-98A233C4F61D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507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F8373F-E3FB-4EED-A609-636D7C7EBA38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263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C4AA04-2DBC-4727-BBB6-367086E8AE4E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78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6ECE4E-300F-49FA-857C-733CC2B223C7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91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BFC631-2E53-4027-88CC-4ACF08202E84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295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2354CF-31EE-4F27-ABD5-02DBE1A82DB7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2887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29650" y="152400"/>
            <a:ext cx="514350" cy="3124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86600" y="152400"/>
            <a:ext cx="1390650" cy="3124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1636A7-4CEC-4234-B541-9DE241FC8D1E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454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600" y="152400"/>
            <a:ext cx="2057400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62800" y="1166813"/>
            <a:ext cx="914400" cy="2109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166813"/>
            <a:ext cx="914400" cy="2109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10400" y="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D155009-32D2-4921-A9E3-E2B25CA3A31E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5329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600" y="152400"/>
            <a:ext cx="2057400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62800" y="1166813"/>
            <a:ext cx="914400" cy="2109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8229600" y="1166813"/>
            <a:ext cx="914400" cy="97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8229600" y="2297113"/>
            <a:ext cx="914400" cy="979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010400" y="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64AD102-F639-4264-948B-9D0DFA4EBD3C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8836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9E934E-3B31-4503-9EAC-C67B2FB4E41C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4517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96255A-5C4D-40B3-9F4F-C1FBF13A7DCE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1686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D6FF09-1D15-4A2D-BE44-A37024B71C5A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4992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62800" y="1166813"/>
            <a:ext cx="914400" cy="2109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166813"/>
            <a:ext cx="914400" cy="2109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7F69E1-9C4B-44F5-AA3F-E77B419D1FC1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8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CE0E43-2828-4A47-BC09-98A233C4F61D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8262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F8373F-E3FB-4EED-A609-636D7C7EBA38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7604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C4AA04-2DBC-4727-BBB6-367086E8AE4E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301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6ECE4E-300F-49FA-857C-733CC2B223C7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599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BFC631-2E53-4027-88CC-4ACF08202E84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6848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2354CF-31EE-4F27-ABD5-02DBE1A82DB7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492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29650" y="152400"/>
            <a:ext cx="514350" cy="3124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86600" y="152400"/>
            <a:ext cx="1390650" cy="3124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1636A7-4CEC-4234-B541-9DE241FC8D1E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3350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600" y="152400"/>
            <a:ext cx="2057400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62800" y="1166813"/>
            <a:ext cx="914400" cy="2109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166813"/>
            <a:ext cx="914400" cy="2109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10400" y="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D155009-32D2-4921-A9E3-E2B25CA3A31E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0212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600" y="152400"/>
            <a:ext cx="2057400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62800" y="1166813"/>
            <a:ext cx="914400" cy="2109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8229600" y="1166813"/>
            <a:ext cx="914400" cy="97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8229600" y="2297113"/>
            <a:ext cx="914400" cy="979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010400" y="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64AD102-F639-4264-948B-9D0DFA4EBD3C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1150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B03131-EF5D-4AF8-A2A1-133F0AC93A69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36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C52C54-AADA-4886-B34C-F326E06C0BFB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5553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1C5B5C-5BC5-484B-AD23-2448CE228726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8327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341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750D29-8A94-45D0-A1F2-66D27F377A65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7525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3EC1D5-9824-4C6D-9952-6E897DFE9592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7626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5F6AF4-1ECA-497A-BB2E-0498BDA8D7AF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9184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190B8E-049F-409D-90BF-BE1957C33795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6621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EF1D52-CEF7-459C-8A06-E6F26D4A6856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1014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0575CE-E021-4CB1-9B99-CD7284F4C3D1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9623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C9FBD6-0817-493D-8EA5-46EB4290CA5E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78676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04C275-DDE7-4FD6-9E5A-C32445AAF96C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73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B03131-EF5D-4AF8-A2A1-133F0AC93A69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29370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C52C54-AADA-4886-B34C-F326E06C0BFB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695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1C5B5C-5BC5-484B-AD23-2448CE228726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98802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341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750D29-8A94-45D0-A1F2-66D27F377A65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8759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3EC1D5-9824-4C6D-9952-6E897DFE9592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7725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5F6AF4-1ECA-497A-BB2E-0498BDA8D7AF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4771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190B8E-049F-409D-90BF-BE1957C33795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66151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EF1D52-CEF7-459C-8A06-E6F26D4A6856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78124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0575CE-E021-4CB1-9B99-CD7284F4C3D1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0274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C9FBD6-0817-493D-8EA5-46EB4290CA5E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8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04C275-DDE7-4FD6-9E5A-C32445AAF96C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55504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9E934E-3B31-4503-9EAC-C67B2FB4E41C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32055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96255A-5C4D-40B3-9F4F-C1FBF13A7DCE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7836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D6FF09-1D15-4A2D-BE44-A37024B71C5A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66472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62800" y="1166813"/>
            <a:ext cx="914400" cy="2109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166813"/>
            <a:ext cx="914400" cy="2109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7F69E1-9C4B-44F5-AA3F-E77B419D1FC1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5721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CE0E43-2828-4A47-BC09-98A233C4F61D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63259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F8373F-E3FB-4EED-A609-636D7C7EBA38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03545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C4AA04-2DBC-4727-BBB6-367086E8AE4E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84908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6ECE4E-300F-49FA-857C-733CC2B223C7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00536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BFC631-2E53-4027-88CC-4ACF08202E84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9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2354CF-31EE-4F27-ABD5-02DBE1A82DB7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41085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29650" y="152400"/>
            <a:ext cx="514350" cy="3124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86600" y="152400"/>
            <a:ext cx="1390650" cy="3124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1636A7-4CEC-4234-B541-9DE241FC8D1E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31311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600" y="152400"/>
            <a:ext cx="2057400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62800" y="1166813"/>
            <a:ext cx="914400" cy="2109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166813"/>
            <a:ext cx="914400" cy="2109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10400" y="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D155009-32D2-4921-A9E3-E2B25CA3A31E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19735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600" y="152400"/>
            <a:ext cx="2057400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62800" y="1166813"/>
            <a:ext cx="914400" cy="2109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8229600" y="1166813"/>
            <a:ext cx="914400" cy="97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8229600" y="2297113"/>
            <a:ext cx="914400" cy="979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010400" y="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64AD102-F639-4264-948B-9D0DFA4EBD3C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6834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B03131-EF5D-4AF8-A2A1-133F0AC93A69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72365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C52C54-AADA-4886-B34C-F326E06C0BFB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75159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1C5B5C-5BC5-484B-AD23-2448CE228726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22081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341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750D29-8A94-45D0-A1F2-66D27F377A65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07803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3EC1D5-9824-4C6D-9952-6E897DFE9592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72083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5F6AF4-1ECA-497A-BB2E-0498BDA8D7AF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15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190B8E-049F-409D-90BF-BE1957C33795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49911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EF1D52-CEF7-459C-8A06-E6F26D4A6856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54852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0575CE-E021-4CB1-9B99-CD7284F4C3D1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11394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C9FBD6-0817-493D-8EA5-46EB4290CA5E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97155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04C275-DDE7-4FD6-9E5A-C32445AAF96C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title style</a:t>
            </a:r>
            <a:endParaRPr lang="en-US" dirty="0">
              <a:sym typeface="Calibri Bold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3058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smtClean="0">
                <a:sym typeface="Calibri Bold" charset="0"/>
              </a:rPr>
              <a:t>Second level</a:t>
            </a:r>
          </a:p>
          <a:p>
            <a:pPr lvl="2"/>
            <a:r>
              <a:rPr lang="en-US" smtClean="0">
                <a:sym typeface="Calibri Bold" charset="0"/>
              </a:rPr>
              <a:t>Third level</a:t>
            </a:r>
          </a:p>
          <a:p>
            <a:pPr lvl="3"/>
            <a:r>
              <a:rPr lang="en-US" smtClean="0">
                <a:sym typeface="Calibri Bold" charset="0"/>
              </a:rPr>
              <a:t>Fourth level</a:t>
            </a:r>
          </a:p>
          <a:p>
            <a:pPr lvl="4"/>
            <a:r>
              <a:rPr lang="en-US" smtClean="0">
                <a:sym typeface="Calibri Bold" charset="0"/>
              </a:rPr>
              <a:t>Fifth level</a:t>
            </a:r>
            <a:endParaRPr lang="en-US" dirty="0">
              <a:sym typeface="Calibri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/>
          <a:ea typeface="+mj-ea"/>
          <a:cs typeface="Calibri"/>
          <a:sym typeface="Calibri Bol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eaLnBrk="1" fontAlgn="base" hangingPunct="1">
        <a:spcBef>
          <a:spcPts val="600"/>
        </a:spcBef>
        <a:spcAft>
          <a:spcPct val="0"/>
        </a:spcAft>
        <a:buClr>
          <a:srgbClr val="950849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Calibri"/>
          <a:ea typeface="+mn-ea"/>
          <a:cs typeface="Calibri"/>
          <a:sym typeface="Calibri Bold" charset="0"/>
        </a:defRPr>
      </a:lvl1pPr>
      <a:lvl2pPr marL="514350" indent="-234950" algn="l" rtl="0" eaLnBrk="1" fontAlgn="base" hangingPunct="1">
        <a:spcBef>
          <a:spcPts val="500"/>
        </a:spcBef>
        <a:spcAft>
          <a:spcPct val="0"/>
        </a:spcAft>
        <a:buClr>
          <a:srgbClr val="950849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/>
          <a:ea typeface="ヒラギノ角ゴ ProN W3" charset="-128"/>
          <a:cs typeface="Calibri"/>
          <a:sym typeface="Calibri" charset="0"/>
        </a:defRPr>
      </a:lvl2pPr>
      <a:lvl3pPr marL="800100" indent="-203200" algn="l" rtl="0" eaLnBrk="1" fontAlgn="base" hangingPunct="1">
        <a:spcBef>
          <a:spcPts val="500"/>
        </a:spcBef>
        <a:spcAft>
          <a:spcPct val="0"/>
        </a:spcAft>
        <a:buClr>
          <a:srgbClr val="950849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/>
          <a:ea typeface="ヒラギノ角ゴ ProN W3" charset="-128"/>
          <a:cs typeface="Calibri"/>
          <a:sym typeface="Calibri" charset="0"/>
        </a:defRPr>
      </a:lvl3pPr>
      <a:lvl4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950849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/>
          <a:ea typeface="ヒラギノ角ゴ ProN W3" charset="-128"/>
          <a:cs typeface="Calibri"/>
          <a:sym typeface="Calibri" charset="0"/>
        </a:defRPr>
      </a:lvl4pPr>
      <a:lvl5pPr marL="1460500" indent="-228600" algn="l" rtl="0" eaLnBrk="1" fontAlgn="base" hangingPunct="1">
        <a:spcBef>
          <a:spcPts val="500"/>
        </a:spcBef>
        <a:spcAft>
          <a:spcPct val="0"/>
        </a:spcAft>
        <a:buClr>
          <a:srgbClr val="950849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/>
          <a:ea typeface="ヒラギノ角ゴ ProN W3" charset="-128"/>
          <a:cs typeface="Calibri"/>
          <a:sym typeface="Calibri" charset="0"/>
        </a:defRPr>
      </a:lvl5pPr>
      <a:lvl6pPr marL="19177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62800" y="1166813"/>
            <a:ext cx="1981200" cy="210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86600" y="152400"/>
            <a:ext cx="2057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81613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fld id="{910A140F-4BFB-42F1-9B94-5007FAEC52B1}" type="slidenum">
              <a:rPr lang="en-US" altLang="tr-TR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pPr/>
              <a:t>‹#›</a:t>
            </a:fld>
            <a:endParaRPr lang="en-US" altLang="tr-TR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816133" name="Rectangle 5"/>
          <p:cNvSpPr>
            <a:spLocks noChangeArrowheads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tr-TR" sz="12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</a:t>
            </a:r>
            <a:r>
              <a:rPr lang="en-US" altLang="tr-TR" sz="1200" smtClean="0">
                <a:solidFill>
                  <a:srgbClr val="000000"/>
                </a:solidFill>
                <a:cs typeface="Times New Roman" pitchFamily="18" charset="0"/>
              </a:rPr>
              <a:t> 2005 Pearson Education, Inc.  All rights reserved.</a:t>
            </a:r>
          </a:p>
        </p:txBody>
      </p:sp>
      <p:sp>
        <p:nvSpPr>
          <p:cNvPr id="816134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58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Aft>
                <a:spcPct val="25000"/>
              </a:spcAft>
              <a:buClr>
                <a:srgbClr val="000000"/>
              </a:buClr>
            </a:pPr>
            <a:endParaRPr lang="tr-TR" sz="1600" smtClean="0">
              <a:solidFill>
                <a:srgbClr val="275AFF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816135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077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Aft>
                <a:spcPct val="25000"/>
              </a:spcAft>
              <a:buClr>
                <a:srgbClr val="000000"/>
              </a:buClr>
            </a:pPr>
            <a:endParaRPr lang="tr-TR" sz="1600" smtClean="0">
              <a:solidFill>
                <a:srgbClr val="275AFF"/>
              </a:solidFill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88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0"/>
        </a:spcBef>
        <a:spcAft>
          <a:spcPts val="1600"/>
        </a:spcAft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115888" indent="-1588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</a:defRPr>
      </a:lvl2pPr>
      <a:lvl3pPr marL="46355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3pPr>
      <a:lvl4pPr marL="682625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4pPr>
      <a:lvl5pPr marL="86360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5pPr>
      <a:lvl6pPr marL="132080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6pPr>
      <a:lvl7pPr marL="177800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7pPr>
      <a:lvl8pPr marL="223520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8pPr>
      <a:lvl9pPr marL="269240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62800" y="1166813"/>
            <a:ext cx="1981200" cy="210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86600" y="152400"/>
            <a:ext cx="2057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81613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fld id="{910A140F-4BFB-42F1-9B94-5007FAEC52B1}" type="slidenum">
              <a:rPr lang="en-US" altLang="tr-TR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pPr/>
              <a:t>‹#›</a:t>
            </a:fld>
            <a:endParaRPr lang="en-US" altLang="tr-TR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816133" name="Rectangle 5"/>
          <p:cNvSpPr>
            <a:spLocks noChangeArrowheads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tr-TR" sz="12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</a:t>
            </a:r>
            <a:r>
              <a:rPr lang="en-US" altLang="tr-TR" sz="1200" smtClean="0">
                <a:solidFill>
                  <a:srgbClr val="000000"/>
                </a:solidFill>
                <a:cs typeface="Times New Roman" pitchFamily="18" charset="0"/>
              </a:rPr>
              <a:t> 2005 Pearson Education, Inc.  All rights reserved.</a:t>
            </a:r>
          </a:p>
        </p:txBody>
      </p:sp>
      <p:sp>
        <p:nvSpPr>
          <p:cNvPr id="816134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58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Aft>
                <a:spcPct val="25000"/>
              </a:spcAft>
              <a:buClr>
                <a:srgbClr val="000000"/>
              </a:buClr>
            </a:pPr>
            <a:endParaRPr lang="tr-TR" sz="1600" smtClean="0">
              <a:solidFill>
                <a:srgbClr val="275AFF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816135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077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Aft>
                <a:spcPct val="25000"/>
              </a:spcAft>
              <a:buClr>
                <a:srgbClr val="000000"/>
              </a:buClr>
            </a:pPr>
            <a:endParaRPr lang="tr-TR" sz="1600" smtClean="0">
              <a:solidFill>
                <a:srgbClr val="275AFF"/>
              </a:solidFill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31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0"/>
        </a:spcBef>
        <a:spcAft>
          <a:spcPts val="1600"/>
        </a:spcAft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115888" indent="-1588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</a:defRPr>
      </a:lvl2pPr>
      <a:lvl3pPr marL="46355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3pPr>
      <a:lvl4pPr marL="682625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4pPr>
      <a:lvl5pPr marL="86360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5pPr>
      <a:lvl6pPr marL="132080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6pPr>
      <a:lvl7pPr marL="177800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7pPr>
      <a:lvl8pPr marL="223520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8pPr>
      <a:lvl9pPr marL="269240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fld id="{9C9F1241-57F4-4954-B785-D8B28322559B}" type="slidenum">
              <a:rPr lang="en-US" altLang="tr-TR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pPr/>
              <a:t>‹#›</a:t>
            </a:fld>
            <a:endParaRPr lang="en-US" altLang="tr-TR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80010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183306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Aft>
                <a:spcPct val="25000"/>
              </a:spcAft>
              <a:buClr>
                <a:srgbClr val="000000"/>
              </a:buClr>
            </a:pPr>
            <a:endParaRPr lang="tr-TR" sz="1600" smtClean="0">
              <a:solidFill>
                <a:srgbClr val="275AFF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83307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Aft>
                <a:spcPct val="25000"/>
              </a:spcAft>
              <a:buClr>
                <a:srgbClr val="000000"/>
              </a:buClr>
            </a:pPr>
            <a:endParaRPr lang="tr-TR" sz="1600" smtClean="0">
              <a:solidFill>
                <a:srgbClr val="275AFF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83308" name="Rectangle 12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sz="1200" smtClean="0">
                <a:latin typeface="Arial" charset="0"/>
                <a:cs typeface="Times New Roman" pitchFamily="18" charset="0"/>
                <a:sym typeface="Symbol" pitchFamily="18" charset="2"/>
              </a:rPr>
              <a:t></a:t>
            </a:r>
            <a:r>
              <a:rPr lang="en-US" altLang="tr-TR" sz="1200" smtClean="0">
                <a:latin typeface="Arial" charset="0"/>
                <a:cs typeface="Times New Roman" pitchFamily="18" charset="0"/>
              </a:rPr>
              <a:t> 2005 Pearson Education, Inc.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3628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9pPr>
    </p:titleStyle>
    <p:bodyStyle>
      <a:lvl1pPr marL="2286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7713" indent="-290513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2200" b="1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3pPr>
      <a:lvl4pPr marL="1662113" indent="-290513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fld id="{9C9F1241-57F4-4954-B785-D8B28322559B}" type="slidenum">
              <a:rPr lang="en-US" altLang="tr-TR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pPr/>
              <a:t>‹#›</a:t>
            </a:fld>
            <a:endParaRPr lang="en-US" altLang="tr-TR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80010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183306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Aft>
                <a:spcPct val="25000"/>
              </a:spcAft>
              <a:buClr>
                <a:srgbClr val="000000"/>
              </a:buClr>
            </a:pPr>
            <a:endParaRPr lang="tr-TR" sz="1600" smtClean="0">
              <a:solidFill>
                <a:srgbClr val="275AFF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83307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Aft>
                <a:spcPct val="25000"/>
              </a:spcAft>
              <a:buClr>
                <a:srgbClr val="000000"/>
              </a:buClr>
            </a:pPr>
            <a:endParaRPr lang="tr-TR" sz="1600" smtClean="0">
              <a:solidFill>
                <a:srgbClr val="275AFF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83308" name="Rectangle 12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sz="1200" smtClean="0">
                <a:latin typeface="Arial" charset="0"/>
                <a:cs typeface="Times New Roman" pitchFamily="18" charset="0"/>
                <a:sym typeface="Symbol" pitchFamily="18" charset="2"/>
              </a:rPr>
              <a:t></a:t>
            </a:r>
            <a:r>
              <a:rPr lang="en-US" altLang="tr-TR" sz="1200" smtClean="0">
                <a:latin typeface="Arial" charset="0"/>
                <a:cs typeface="Times New Roman" pitchFamily="18" charset="0"/>
              </a:rPr>
              <a:t> 2005 Pearson Education, Inc.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4187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9pPr>
    </p:titleStyle>
    <p:bodyStyle>
      <a:lvl1pPr marL="2286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7713" indent="-290513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2200" b="1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3pPr>
      <a:lvl4pPr marL="1662113" indent="-290513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62800" y="1166813"/>
            <a:ext cx="1981200" cy="210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86600" y="152400"/>
            <a:ext cx="2057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81613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fld id="{910A140F-4BFB-42F1-9B94-5007FAEC52B1}" type="slidenum">
              <a:rPr lang="en-US" altLang="tr-TR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pPr/>
              <a:t>‹#›</a:t>
            </a:fld>
            <a:endParaRPr lang="en-US" altLang="tr-TR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816133" name="Rectangle 5"/>
          <p:cNvSpPr>
            <a:spLocks noChangeArrowheads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tr-TR" sz="12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</a:t>
            </a:r>
            <a:r>
              <a:rPr lang="en-US" altLang="tr-TR" sz="1200" smtClean="0">
                <a:solidFill>
                  <a:srgbClr val="000000"/>
                </a:solidFill>
                <a:cs typeface="Times New Roman" pitchFamily="18" charset="0"/>
              </a:rPr>
              <a:t> 2005 Pearson Education, Inc.  All rights reserved.</a:t>
            </a:r>
          </a:p>
        </p:txBody>
      </p:sp>
      <p:sp>
        <p:nvSpPr>
          <p:cNvPr id="816134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58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Aft>
                <a:spcPct val="25000"/>
              </a:spcAft>
              <a:buClr>
                <a:srgbClr val="000000"/>
              </a:buClr>
            </a:pPr>
            <a:endParaRPr lang="tr-TR" sz="1600" smtClean="0">
              <a:solidFill>
                <a:srgbClr val="275AFF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816135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077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Aft>
                <a:spcPct val="25000"/>
              </a:spcAft>
              <a:buClr>
                <a:srgbClr val="000000"/>
              </a:buClr>
            </a:pPr>
            <a:endParaRPr lang="tr-TR" sz="1600" smtClean="0">
              <a:solidFill>
                <a:srgbClr val="275AFF"/>
              </a:solidFill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1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0"/>
        </a:spcBef>
        <a:spcAft>
          <a:spcPts val="1600"/>
        </a:spcAft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115888" indent="-1588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</a:defRPr>
      </a:lvl2pPr>
      <a:lvl3pPr marL="46355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3pPr>
      <a:lvl4pPr marL="682625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4pPr>
      <a:lvl5pPr marL="86360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5pPr>
      <a:lvl6pPr marL="132080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6pPr>
      <a:lvl7pPr marL="177800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7pPr>
      <a:lvl8pPr marL="223520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8pPr>
      <a:lvl9pPr marL="269240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fld id="{9C9F1241-57F4-4954-B785-D8B28322559B}" type="slidenum">
              <a:rPr lang="en-US" altLang="tr-TR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pPr/>
              <a:t>‹#›</a:t>
            </a:fld>
            <a:endParaRPr lang="en-US" altLang="tr-TR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80010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183306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Aft>
                <a:spcPct val="25000"/>
              </a:spcAft>
              <a:buClr>
                <a:srgbClr val="000000"/>
              </a:buClr>
            </a:pPr>
            <a:endParaRPr lang="tr-TR" sz="1600" smtClean="0">
              <a:solidFill>
                <a:srgbClr val="275AFF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83307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Aft>
                <a:spcPct val="25000"/>
              </a:spcAft>
              <a:buClr>
                <a:srgbClr val="000000"/>
              </a:buClr>
            </a:pPr>
            <a:endParaRPr lang="tr-TR" sz="1600" smtClean="0">
              <a:solidFill>
                <a:srgbClr val="275AFF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83308" name="Rectangle 12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sz="1200" smtClean="0">
                <a:latin typeface="Arial" charset="0"/>
                <a:cs typeface="Times New Roman" pitchFamily="18" charset="0"/>
                <a:sym typeface="Symbol" pitchFamily="18" charset="2"/>
              </a:rPr>
              <a:t></a:t>
            </a:r>
            <a:r>
              <a:rPr lang="en-US" altLang="tr-TR" sz="1200" smtClean="0">
                <a:latin typeface="Arial" charset="0"/>
                <a:cs typeface="Times New Roman" pitchFamily="18" charset="0"/>
              </a:rPr>
              <a:t> 2005 Pearson Education, Inc.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1194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9pPr>
    </p:titleStyle>
    <p:bodyStyle>
      <a:lvl1pPr marL="2286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7713" indent="-290513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2200" b="1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3pPr>
      <a:lvl4pPr marL="1662113" indent="-290513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Erich_Gamm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381000" y="228600"/>
            <a:ext cx="8305800" cy="172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BBM 102 – Introduction to</a:t>
            </a:r>
            <a:r>
              <a:rPr kumimoji="0" lang="en-US" sz="4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Programming II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/>
            </a:r>
            <a:b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lang="en-US" sz="3200" i="1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Spring</a:t>
            </a:r>
            <a:r>
              <a:rPr kumimoji="0" lang="en-US" sz="32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32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201</a:t>
            </a:r>
            <a:r>
              <a:rPr lang="tr-TR" sz="3200" i="1" kern="0" noProof="0" dirty="0">
                <a:latin typeface="Calibri" pitchFamily="34" charset="0"/>
                <a:ea typeface="+mj-ea"/>
                <a:cs typeface="+mj-cs"/>
              </a:rPr>
              <a:t>9</a:t>
            </a:r>
            <a:endParaRPr kumimoji="0" lang="en-US" sz="32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457200" y="2895600"/>
            <a:ext cx="767873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tr-TR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Streams</a:t>
            </a:r>
            <a:r>
              <a:rPr kumimoji="0" lang="tr-TR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and Input</a:t>
            </a:r>
            <a:r>
              <a:rPr lang="tr-TR" sz="3200" b="1" kern="0" dirty="0" smtClean="0">
                <a:latin typeface="Calibri" pitchFamily="34" charset="0"/>
              </a:rPr>
              <a:t>/</a:t>
            </a:r>
            <a:r>
              <a:rPr kumimoji="0" lang="tr-TR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Output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993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FileExample Program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1800" b="1" dirty="0"/>
              <a:t>public class </a:t>
            </a:r>
            <a:r>
              <a:rPr lang="tr-TR" sz="1800" b="1" dirty="0" smtClean="0"/>
              <a:t>FileExample </a:t>
            </a:r>
            <a:r>
              <a:rPr lang="tr-TR" sz="1800" b="1" dirty="0"/>
              <a:t>{</a:t>
            </a:r>
          </a:p>
          <a:p>
            <a:pPr marL="0" indent="0">
              <a:buNone/>
            </a:pPr>
            <a:r>
              <a:rPr lang="tr-TR" sz="1800" b="1" dirty="0" smtClean="0"/>
              <a:t>        </a:t>
            </a:r>
            <a:r>
              <a:rPr lang="en-US" sz="1800" b="1" dirty="0" smtClean="0"/>
              <a:t>public </a:t>
            </a:r>
            <a:r>
              <a:rPr lang="en-US" sz="1800" b="1" dirty="0"/>
              <a:t>static void main(String[] </a:t>
            </a:r>
            <a:r>
              <a:rPr lang="en-US" sz="1800" b="1" dirty="0" err="1"/>
              <a:t>args</a:t>
            </a:r>
            <a:r>
              <a:rPr lang="en-US" sz="1800" b="1" dirty="0"/>
              <a:t>) {</a:t>
            </a:r>
          </a:p>
          <a:p>
            <a:pPr marL="0" indent="0">
              <a:buNone/>
            </a:pPr>
            <a:r>
              <a:rPr lang="tr-TR" sz="1800" b="1" dirty="0" smtClean="0"/>
              <a:t>	</a:t>
            </a:r>
            <a:r>
              <a:rPr lang="en-US" sz="1800" b="1" dirty="0" smtClean="0"/>
              <a:t>File </a:t>
            </a:r>
            <a:r>
              <a:rPr lang="en-US" sz="1800" b="1" dirty="0"/>
              <a:t>path = new File("h:\\example");</a:t>
            </a:r>
          </a:p>
          <a:p>
            <a:pPr marL="0" indent="0">
              <a:buNone/>
            </a:pPr>
            <a:r>
              <a:rPr lang="tr-TR" sz="1800" b="1" dirty="0" smtClean="0"/>
              <a:t>	if </a:t>
            </a:r>
            <a:r>
              <a:rPr lang="tr-TR" sz="1800" b="1" dirty="0"/>
              <a:t>(!path.exists()) </a:t>
            </a:r>
            <a:r>
              <a:rPr lang="tr-TR" sz="1800" b="1" dirty="0" smtClean="0"/>
              <a:t>{		 </a:t>
            </a:r>
            <a:r>
              <a:rPr lang="tr-TR" sz="1800" b="1" dirty="0">
                <a:solidFill>
                  <a:srgbClr val="FF0000"/>
                </a:solidFill>
              </a:rPr>
              <a:t>// </a:t>
            </a:r>
            <a:r>
              <a:rPr lang="en-US" sz="1800" b="1" dirty="0">
                <a:solidFill>
                  <a:srgbClr val="FF0000"/>
                </a:solidFill>
              </a:rPr>
              <a:t>It does not exist, create a directory!</a:t>
            </a:r>
            <a:endParaRPr lang="tr-TR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1800" b="1" dirty="0" smtClean="0"/>
              <a:t>	        path.mkdir();	</a:t>
            </a:r>
            <a:endParaRPr lang="tr-TR" sz="1800" b="1" dirty="0"/>
          </a:p>
          <a:p>
            <a:pPr marL="0" indent="0">
              <a:buNone/>
            </a:pPr>
            <a:r>
              <a:rPr lang="tr-TR" sz="1800" b="1" dirty="0" smtClean="0"/>
              <a:t>	} </a:t>
            </a:r>
            <a:r>
              <a:rPr lang="tr-TR" sz="1800" b="1" dirty="0"/>
              <a:t>else if (path.isDirectory()) </a:t>
            </a:r>
            <a:r>
              <a:rPr lang="tr-TR" sz="1800" b="1" dirty="0" smtClean="0"/>
              <a:t>{	</a:t>
            </a:r>
            <a:r>
              <a:rPr lang="tr-TR" sz="1800" b="1" dirty="0" smtClean="0">
                <a:solidFill>
                  <a:srgbClr val="FF0000"/>
                </a:solidFill>
              </a:rPr>
              <a:t>// </a:t>
            </a:r>
            <a:r>
              <a:rPr lang="en-US" sz="1800" b="1" dirty="0" smtClean="0">
                <a:solidFill>
                  <a:srgbClr val="FF0000"/>
                </a:solidFill>
              </a:rPr>
              <a:t>It </a:t>
            </a:r>
            <a:r>
              <a:rPr lang="en-US" sz="1800" b="1" dirty="0">
                <a:solidFill>
                  <a:srgbClr val="FF0000"/>
                </a:solidFill>
              </a:rPr>
              <a:t>is a directory</a:t>
            </a:r>
            <a:r>
              <a:rPr lang="en-US" sz="1800" b="1" dirty="0" smtClean="0">
                <a:solidFill>
                  <a:srgbClr val="FF0000"/>
                </a:solidFill>
              </a:rPr>
              <a:t>!</a:t>
            </a:r>
            <a:r>
              <a:rPr lang="tr-TR" sz="1800" b="1" dirty="0" smtClean="0">
                <a:solidFill>
                  <a:srgbClr val="FF0000"/>
                </a:solidFill>
              </a:rPr>
              <a:t> List the contents</a:t>
            </a:r>
            <a:endParaRPr lang="tr-TR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1800" b="1" dirty="0" smtClean="0"/>
              <a:t>	        String</a:t>
            </a:r>
            <a:r>
              <a:rPr lang="tr-TR" sz="1800" b="1" dirty="0"/>
              <a:t>[] contentOfDirectory = path.list();</a:t>
            </a:r>
          </a:p>
          <a:p>
            <a:pPr marL="0" indent="0">
              <a:buNone/>
            </a:pPr>
            <a:r>
              <a:rPr lang="tr-TR" sz="1800" b="1" dirty="0" smtClean="0"/>
              <a:t>	        for </a:t>
            </a:r>
            <a:r>
              <a:rPr lang="tr-TR" sz="1800" b="1" dirty="0"/>
              <a:t>(String filename : contentOfDirectory) {</a:t>
            </a:r>
          </a:p>
          <a:p>
            <a:pPr marL="0" indent="0">
              <a:buNone/>
            </a:pPr>
            <a:r>
              <a:rPr lang="tr-TR" sz="1800" b="1" dirty="0" smtClean="0"/>
              <a:t>		System.out.println(filename</a:t>
            </a:r>
            <a:r>
              <a:rPr lang="tr-TR" sz="1800" b="1" dirty="0"/>
              <a:t>);</a:t>
            </a:r>
          </a:p>
          <a:p>
            <a:pPr marL="0" indent="0">
              <a:buNone/>
            </a:pPr>
            <a:r>
              <a:rPr lang="tr-TR" sz="1800" b="1" dirty="0" smtClean="0"/>
              <a:t>	        }</a:t>
            </a:r>
            <a:endParaRPr lang="tr-TR" sz="1800" b="1" dirty="0"/>
          </a:p>
          <a:p>
            <a:pPr marL="0" indent="0">
              <a:buNone/>
            </a:pPr>
            <a:r>
              <a:rPr lang="tr-TR" sz="1800" b="1" dirty="0" smtClean="0"/>
              <a:t>	} </a:t>
            </a:r>
            <a:r>
              <a:rPr lang="tr-TR" sz="1800" b="1" dirty="0"/>
              <a:t>else </a:t>
            </a:r>
            <a:r>
              <a:rPr lang="tr-TR" sz="1800" b="1" dirty="0" smtClean="0"/>
              <a:t>{			</a:t>
            </a:r>
            <a:r>
              <a:rPr lang="tr-TR" sz="1800" b="1" dirty="0" smtClean="0">
                <a:solidFill>
                  <a:srgbClr val="FF0000"/>
                </a:solidFill>
              </a:rPr>
              <a:t>// </a:t>
            </a:r>
            <a:r>
              <a:rPr lang="en-US" sz="1800" b="1" dirty="0">
                <a:solidFill>
                  <a:srgbClr val="FF0000"/>
                </a:solidFill>
              </a:rPr>
              <a:t>It is a file</a:t>
            </a:r>
            <a:r>
              <a:rPr lang="en-US" sz="1800" b="1" dirty="0" smtClean="0">
                <a:solidFill>
                  <a:srgbClr val="FF0000"/>
                </a:solidFill>
              </a:rPr>
              <a:t>!</a:t>
            </a:r>
            <a:r>
              <a:rPr lang="tr-TR" sz="1800" b="1" dirty="0" smtClean="0">
                <a:solidFill>
                  <a:srgbClr val="FF0000"/>
                </a:solidFill>
              </a:rPr>
              <a:t> Display the properties of the file</a:t>
            </a:r>
            <a:endParaRPr lang="tr-TR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1800" b="1" dirty="0" smtClean="0"/>
              <a:t>	        System.out.println</a:t>
            </a:r>
            <a:r>
              <a:rPr lang="tr-TR" sz="1800" b="1" dirty="0"/>
              <a:t>("Read:" + path.canRead() + </a:t>
            </a:r>
            <a:endParaRPr lang="tr-TR" sz="1800" b="1" dirty="0" smtClean="0"/>
          </a:p>
          <a:p>
            <a:pPr marL="0" indent="0">
              <a:buNone/>
            </a:pPr>
            <a:r>
              <a:rPr lang="tr-TR" sz="1800" b="1" dirty="0"/>
              <a:t>	</a:t>
            </a:r>
            <a:r>
              <a:rPr lang="tr-TR" sz="1800" b="1" dirty="0" smtClean="0"/>
              <a:t>	", </a:t>
            </a:r>
            <a:r>
              <a:rPr lang="tr-TR" sz="1800" b="1" dirty="0"/>
              <a:t>Write: " + path.canWrite() + </a:t>
            </a:r>
            <a:r>
              <a:rPr lang="tr-TR" sz="1800" b="1" dirty="0" smtClean="0"/>
              <a:t>", </a:t>
            </a:r>
            <a:r>
              <a:rPr lang="tr-TR" sz="1800" b="1" dirty="0"/>
              <a:t>Hidden: " + path.isHidden());</a:t>
            </a:r>
          </a:p>
          <a:p>
            <a:pPr marL="0" indent="0">
              <a:buNone/>
            </a:pPr>
            <a:r>
              <a:rPr lang="tr-TR" sz="1800" b="1" dirty="0" smtClean="0"/>
              <a:t>	}</a:t>
            </a:r>
            <a:endParaRPr lang="tr-TR" sz="1800" b="1" dirty="0"/>
          </a:p>
          <a:p>
            <a:pPr marL="0" indent="0">
              <a:buNone/>
            </a:pPr>
            <a:r>
              <a:rPr lang="tr-TR" sz="1800" b="1" dirty="0" smtClean="0"/>
              <a:t>        }</a:t>
            </a:r>
            <a:endParaRPr lang="tr-TR" sz="1800" b="1" dirty="0"/>
          </a:p>
          <a:p>
            <a:pPr marL="0" indent="0">
              <a:buNone/>
            </a:pPr>
            <a:r>
              <a:rPr lang="tr-TR" sz="1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7152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Revisiting java.util.Scanner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Class Scanner is an easy way to read input from keyboard, remember?</a:t>
            </a:r>
          </a:p>
          <a:p>
            <a:pPr marL="0" indent="0">
              <a:buNone/>
            </a:pPr>
            <a:r>
              <a:rPr lang="tr-TR" sz="2000" dirty="0"/>
              <a:t>	 // create a scanner </a:t>
            </a:r>
            <a:r>
              <a:rPr lang="tr-TR" sz="2000" dirty="0" smtClean="0"/>
              <a:t>System.in (keyboard)</a:t>
            </a:r>
          </a:p>
          <a:p>
            <a:pPr marL="0" indent="0">
              <a:buNone/>
            </a:pPr>
            <a:r>
              <a:rPr lang="tr-TR" sz="2000" dirty="0"/>
              <a:t>	</a:t>
            </a:r>
            <a:r>
              <a:rPr lang="tr-TR" sz="2000" dirty="0" smtClean="0"/>
              <a:t>Scanner scanner = new Scanner(</a:t>
            </a:r>
            <a:r>
              <a:rPr lang="tr-TR" sz="2000" b="1" dirty="0" smtClean="0">
                <a:solidFill>
                  <a:srgbClr val="FF0000"/>
                </a:solidFill>
              </a:rPr>
              <a:t>System.in</a:t>
            </a:r>
            <a:r>
              <a:rPr lang="tr-TR" sz="2000" dirty="0" smtClean="0"/>
              <a:t>); </a:t>
            </a:r>
          </a:p>
          <a:p>
            <a:pPr marL="0" indent="0">
              <a:buNone/>
            </a:pPr>
            <a:r>
              <a:rPr lang="tr-TR" sz="2000" dirty="0"/>
              <a:t>	</a:t>
            </a:r>
            <a:r>
              <a:rPr lang="tr-TR" sz="2000" dirty="0" smtClean="0"/>
              <a:t>// read a string from keyboard and write it to System.out (monitor)</a:t>
            </a:r>
          </a:p>
          <a:p>
            <a:pPr marL="0" indent="0">
              <a:buNone/>
            </a:pPr>
            <a:r>
              <a:rPr lang="tr-TR" sz="2000" dirty="0"/>
              <a:t>	</a:t>
            </a:r>
            <a:r>
              <a:rPr lang="tr-TR" sz="2000" b="1" dirty="0" smtClean="0">
                <a:solidFill>
                  <a:srgbClr val="FF0000"/>
                </a:solidFill>
              </a:rPr>
              <a:t>System.out</a:t>
            </a:r>
            <a:r>
              <a:rPr lang="tr-TR" sz="2000" dirty="0" smtClean="0"/>
              <a:t>.println(scanner.next());</a:t>
            </a:r>
            <a:br>
              <a:rPr lang="tr-TR" sz="2000" dirty="0" smtClean="0"/>
            </a:br>
            <a:endParaRPr lang="tr-TR" sz="2000" dirty="0" smtClean="0"/>
          </a:p>
          <a:p>
            <a:r>
              <a:rPr lang="tr-TR" dirty="0" smtClean="0"/>
              <a:t>It takes an inputstream to its constructor and reads </a:t>
            </a:r>
            <a:r>
              <a:rPr lang="tr-TR" dirty="0" err="1" smtClean="0"/>
              <a:t>from</a:t>
            </a:r>
            <a:r>
              <a:rPr lang="tr-TR" dirty="0" smtClean="0"/>
              <a:t> it</a:t>
            </a:r>
            <a:br>
              <a:rPr lang="tr-TR" dirty="0" smtClean="0"/>
            </a:br>
            <a:endParaRPr lang="tr-TR" dirty="0" smtClean="0"/>
          </a:p>
          <a:p>
            <a:r>
              <a:rPr lang="tr-TR" dirty="0" smtClean="0"/>
              <a:t>What if we give a File object to the constructor?</a:t>
            </a:r>
            <a:endParaRPr lang="tr-TR" dirty="0"/>
          </a:p>
          <a:p>
            <a:pPr marL="889000" lvl="3" indent="0">
              <a:buNone/>
            </a:pPr>
            <a:r>
              <a:rPr lang="tr-TR" dirty="0"/>
              <a:t>	 // create a scanner </a:t>
            </a:r>
            <a:r>
              <a:rPr lang="tr-TR" dirty="0" smtClean="0"/>
              <a:t>for the file example.txt</a:t>
            </a:r>
          </a:p>
          <a:p>
            <a:pPr marL="889000" lvl="3" indent="0">
              <a:buNone/>
            </a:pPr>
            <a:r>
              <a:rPr lang="en-US" dirty="0" smtClean="0"/>
              <a:t>scanner </a:t>
            </a:r>
            <a:r>
              <a:rPr lang="en-US" dirty="0"/>
              <a:t>= new Scanner(</a:t>
            </a:r>
            <a:r>
              <a:rPr lang="en-US" b="1" dirty="0">
                <a:solidFill>
                  <a:srgbClr val="FF0000"/>
                </a:solidFill>
              </a:rPr>
              <a:t>new File</a:t>
            </a:r>
            <a:r>
              <a:rPr lang="en-US" b="1" dirty="0" smtClean="0">
                <a:solidFill>
                  <a:srgbClr val="FF0000"/>
                </a:solidFill>
              </a:rPr>
              <a:t>("</a:t>
            </a:r>
            <a:r>
              <a:rPr lang="tr-TR" b="1" dirty="0" smtClean="0">
                <a:solidFill>
                  <a:srgbClr val="FF0000"/>
                </a:solidFill>
              </a:rPr>
              <a:t>c</a:t>
            </a:r>
            <a:r>
              <a:rPr lang="en-US" b="1" dirty="0" smtClean="0">
                <a:solidFill>
                  <a:srgbClr val="FF0000"/>
                </a:solidFill>
              </a:rPr>
              <a:t>:example.txt</a:t>
            </a:r>
            <a:r>
              <a:rPr lang="en-US" b="1" dirty="0">
                <a:solidFill>
                  <a:srgbClr val="FF0000"/>
                </a:solidFill>
              </a:rPr>
              <a:t>")</a:t>
            </a:r>
            <a:r>
              <a:rPr lang="en-US" dirty="0"/>
              <a:t>);</a:t>
            </a:r>
          </a:p>
          <a:p>
            <a:pPr marL="889000" lvl="3" indent="0">
              <a:buNone/>
            </a:pPr>
            <a:r>
              <a:rPr lang="tr-TR" dirty="0"/>
              <a:t>	// read a string from </a:t>
            </a:r>
            <a:r>
              <a:rPr lang="tr-TR" dirty="0" smtClean="0"/>
              <a:t>the file and </a:t>
            </a:r>
            <a:r>
              <a:rPr lang="tr-TR" dirty="0"/>
              <a:t>write it to System.out (monitor)</a:t>
            </a:r>
          </a:p>
          <a:p>
            <a:pPr marL="889000" lvl="3" indent="0">
              <a:buNone/>
            </a:pPr>
            <a:r>
              <a:rPr lang="tr-TR" b="1" dirty="0" smtClean="0">
                <a:solidFill>
                  <a:srgbClr val="FF0000"/>
                </a:solidFill>
              </a:rPr>
              <a:t>System.out</a:t>
            </a:r>
            <a:r>
              <a:rPr lang="tr-TR" dirty="0" smtClean="0"/>
              <a:t>.println(scanner.next());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41513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Scanner example: display contents of a file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305800" cy="5435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tr-TR" dirty="0" smtClean="0"/>
              <a:t>	Scanner </a:t>
            </a:r>
            <a:r>
              <a:rPr lang="tr-TR" dirty="0"/>
              <a:t>scanner = null;</a:t>
            </a:r>
          </a:p>
          <a:p>
            <a:pPr marL="0" indent="0">
              <a:buNone/>
            </a:pPr>
            <a:r>
              <a:rPr lang="tr-TR" dirty="0" smtClean="0"/>
              <a:t>	try </a:t>
            </a:r>
            <a:r>
              <a:rPr lang="tr-TR" dirty="0"/>
              <a:t>{</a:t>
            </a:r>
          </a:p>
          <a:p>
            <a:pPr marL="0" indent="0">
              <a:buNone/>
            </a:pPr>
            <a:r>
              <a:rPr lang="tr-TR" dirty="0" smtClean="0"/>
              <a:t>		</a:t>
            </a:r>
            <a:r>
              <a:rPr lang="en-US" dirty="0" smtClean="0"/>
              <a:t>scanner </a:t>
            </a:r>
            <a:r>
              <a:rPr lang="en-US" dirty="0"/>
              <a:t>= new Scanner(new </a:t>
            </a:r>
            <a:r>
              <a:rPr lang="en-US" dirty="0" smtClean="0"/>
              <a:t>File(</a:t>
            </a:r>
            <a:r>
              <a:rPr lang="tr-TR" dirty="0" smtClean="0"/>
              <a:t>args[0]</a:t>
            </a:r>
            <a:r>
              <a:rPr lang="en-US" dirty="0" smtClean="0"/>
              <a:t>));</a:t>
            </a:r>
            <a:endParaRPr lang="en-US" dirty="0"/>
          </a:p>
          <a:p>
            <a:pPr marL="0" indent="0">
              <a:buNone/>
            </a:pPr>
            <a:r>
              <a:rPr lang="tr-TR" dirty="0" smtClean="0"/>
              <a:t>		while </a:t>
            </a:r>
            <a:r>
              <a:rPr lang="tr-TR" dirty="0"/>
              <a:t>(scanner.hasNext()) {</a:t>
            </a:r>
          </a:p>
          <a:p>
            <a:pPr marL="0" indent="0">
              <a:buNone/>
            </a:pPr>
            <a:r>
              <a:rPr lang="tr-TR" dirty="0" smtClean="0"/>
              <a:t>			System.out.println(scanner.nextLine</a:t>
            </a:r>
            <a:r>
              <a:rPr lang="tr-TR" dirty="0"/>
              <a:t>());</a:t>
            </a:r>
          </a:p>
          <a:p>
            <a:pPr marL="0" indent="0">
              <a:buNone/>
            </a:pPr>
            <a:r>
              <a:rPr lang="tr-TR" dirty="0" smtClean="0"/>
              <a:t>		}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	} </a:t>
            </a:r>
            <a:r>
              <a:rPr lang="tr-TR" dirty="0"/>
              <a:t>catch (Exception e) {</a:t>
            </a:r>
          </a:p>
          <a:p>
            <a:pPr marL="0" indent="0">
              <a:buNone/>
            </a:pPr>
            <a:r>
              <a:rPr lang="tr-TR" dirty="0" smtClean="0"/>
              <a:t>		e.printStackTrace</a:t>
            </a:r>
            <a:r>
              <a:rPr lang="tr-TR" dirty="0"/>
              <a:t>();</a:t>
            </a:r>
          </a:p>
          <a:p>
            <a:pPr marL="0" indent="0">
              <a:buNone/>
            </a:pPr>
            <a:r>
              <a:rPr lang="tr-TR" dirty="0" smtClean="0"/>
              <a:t>	} </a:t>
            </a:r>
            <a:r>
              <a:rPr lang="tr-TR" dirty="0"/>
              <a:t>finally {</a:t>
            </a:r>
          </a:p>
          <a:p>
            <a:pPr marL="0" indent="0">
              <a:buNone/>
            </a:pPr>
            <a:r>
              <a:rPr lang="tr-TR" dirty="0" smtClean="0"/>
              <a:t>		if </a:t>
            </a:r>
            <a:r>
              <a:rPr lang="tr-TR" dirty="0"/>
              <a:t>(scanner != null) scanner.close();</a:t>
            </a:r>
          </a:p>
          <a:p>
            <a:pPr marL="0" indent="0">
              <a:buNone/>
            </a:pPr>
            <a:r>
              <a:rPr lang="tr-TR" dirty="0" smtClean="0"/>
              <a:t>	}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44146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 I/O Library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Mostly under the package </a:t>
            </a:r>
            <a:r>
              <a:rPr lang="tr-TR" b="1" dirty="0"/>
              <a:t>java.io</a:t>
            </a:r>
            <a:r>
              <a:rPr lang="tr-TR" dirty="0"/>
              <a:t> </a:t>
            </a:r>
            <a:endParaRPr lang="tr-TR" dirty="0" smtClean="0"/>
          </a:p>
          <a:p>
            <a:r>
              <a:rPr lang="tr-TR" dirty="0" smtClean="0"/>
              <a:t>Includes classes, interfaces and exceptions for</a:t>
            </a:r>
          </a:p>
          <a:p>
            <a:pPr lvl="1"/>
            <a:r>
              <a:rPr lang="tr-TR" dirty="0" smtClean="0"/>
              <a:t>Input/Output</a:t>
            </a:r>
          </a:p>
          <a:p>
            <a:pPr lvl="1"/>
            <a:r>
              <a:rPr lang="tr-TR" dirty="0" smtClean="0"/>
              <a:t>Binary/Text</a:t>
            </a:r>
          </a:p>
          <a:p>
            <a:pPr lvl="1"/>
            <a:r>
              <a:rPr lang="tr-TR" dirty="0" smtClean="0"/>
              <a:t>Sequential/Random Access</a:t>
            </a:r>
          </a:p>
          <a:p>
            <a:r>
              <a:rPr lang="tr-TR" dirty="0" smtClean="0"/>
              <a:t>JDK versions improved the library in time, adding new classes/interfaces.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77086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n2_24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647" y="152400"/>
            <a:ext cx="6291262" cy="6477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 9"/>
          <p:cNvSpPr/>
          <p:nvPr/>
        </p:nvSpPr>
        <p:spPr>
          <a:xfrm>
            <a:off x="2298779" y="119270"/>
            <a:ext cx="6060459" cy="1848678"/>
          </a:xfrm>
          <a:custGeom>
            <a:avLst/>
            <a:gdLst>
              <a:gd name="connsiteX0" fmla="*/ 0 w 6060459"/>
              <a:gd name="connsiteY0" fmla="*/ 556591 h 1848678"/>
              <a:gd name="connsiteX1" fmla="*/ 268356 w 6060459"/>
              <a:gd name="connsiteY1" fmla="*/ 626165 h 1848678"/>
              <a:gd name="connsiteX2" fmla="*/ 318052 w 6060459"/>
              <a:gd name="connsiteY2" fmla="*/ 636104 h 1848678"/>
              <a:gd name="connsiteX3" fmla="*/ 357808 w 6060459"/>
              <a:gd name="connsiteY3" fmla="*/ 646043 h 1848678"/>
              <a:gd name="connsiteX4" fmla="*/ 477078 w 6060459"/>
              <a:gd name="connsiteY4" fmla="*/ 655982 h 1848678"/>
              <a:gd name="connsiteX5" fmla="*/ 606287 w 6060459"/>
              <a:gd name="connsiteY5" fmla="*/ 646043 h 1848678"/>
              <a:gd name="connsiteX6" fmla="*/ 655982 w 6060459"/>
              <a:gd name="connsiteY6" fmla="*/ 626165 h 1848678"/>
              <a:gd name="connsiteX7" fmla="*/ 755373 w 6060459"/>
              <a:gd name="connsiteY7" fmla="*/ 596347 h 1848678"/>
              <a:gd name="connsiteX8" fmla="*/ 805069 w 6060459"/>
              <a:gd name="connsiteY8" fmla="*/ 586408 h 1848678"/>
              <a:gd name="connsiteX9" fmla="*/ 884582 w 6060459"/>
              <a:gd name="connsiteY9" fmla="*/ 566530 h 1848678"/>
              <a:gd name="connsiteX10" fmla="*/ 1182756 w 6060459"/>
              <a:gd name="connsiteY10" fmla="*/ 556591 h 1848678"/>
              <a:gd name="connsiteX11" fmla="*/ 1232452 w 6060459"/>
              <a:gd name="connsiteY11" fmla="*/ 526773 h 1848678"/>
              <a:gd name="connsiteX12" fmla="*/ 1302026 w 6060459"/>
              <a:gd name="connsiteY12" fmla="*/ 506895 h 1848678"/>
              <a:gd name="connsiteX13" fmla="*/ 1421295 w 6060459"/>
              <a:gd name="connsiteY13" fmla="*/ 477078 h 1848678"/>
              <a:gd name="connsiteX14" fmla="*/ 1451113 w 6060459"/>
              <a:gd name="connsiteY14" fmla="*/ 467139 h 1848678"/>
              <a:gd name="connsiteX15" fmla="*/ 1580321 w 6060459"/>
              <a:gd name="connsiteY15" fmla="*/ 457200 h 1848678"/>
              <a:gd name="connsiteX16" fmla="*/ 1709530 w 6060459"/>
              <a:gd name="connsiteY16" fmla="*/ 437321 h 1848678"/>
              <a:gd name="connsiteX17" fmla="*/ 1798982 w 6060459"/>
              <a:gd name="connsiteY17" fmla="*/ 427382 h 1848678"/>
              <a:gd name="connsiteX18" fmla="*/ 1888434 w 6060459"/>
              <a:gd name="connsiteY18" fmla="*/ 397565 h 1848678"/>
              <a:gd name="connsiteX19" fmla="*/ 1918252 w 6060459"/>
              <a:gd name="connsiteY19" fmla="*/ 377687 h 1848678"/>
              <a:gd name="connsiteX20" fmla="*/ 1987826 w 6060459"/>
              <a:gd name="connsiteY20" fmla="*/ 357808 h 1848678"/>
              <a:gd name="connsiteX21" fmla="*/ 2047460 w 6060459"/>
              <a:gd name="connsiteY21" fmla="*/ 337930 h 1848678"/>
              <a:gd name="connsiteX22" fmla="*/ 2256182 w 6060459"/>
              <a:gd name="connsiteY22" fmla="*/ 327991 h 1848678"/>
              <a:gd name="connsiteX23" fmla="*/ 2345634 w 6060459"/>
              <a:gd name="connsiteY23" fmla="*/ 318052 h 1848678"/>
              <a:gd name="connsiteX24" fmla="*/ 2375452 w 6060459"/>
              <a:gd name="connsiteY24" fmla="*/ 308113 h 1848678"/>
              <a:gd name="connsiteX25" fmla="*/ 2623930 w 6060459"/>
              <a:gd name="connsiteY25" fmla="*/ 288234 h 1848678"/>
              <a:gd name="connsiteX26" fmla="*/ 2693504 w 6060459"/>
              <a:gd name="connsiteY26" fmla="*/ 278295 h 1848678"/>
              <a:gd name="connsiteX27" fmla="*/ 2743200 w 6060459"/>
              <a:gd name="connsiteY27" fmla="*/ 258417 h 1848678"/>
              <a:gd name="connsiteX28" fmla="*/ 2862469 w 6060459"/>
              <a:gd name="connsiteY28" fmla="*/ 238539 h 1848678"/>
              <a:gd name="connsiteX29" fmla="*/ 2922104 w 6060459"/>
              <a:gd name="connsiteY29" fmla="*/ 228600 h 1848678"/>
              <a:gd name="connsiteX30" fmla="*/ 3011556 w 6060459"/>
              <a:gd name="connsiteY30" fmla="*/ 188843 h 1848678"/>
              <a:gd name="connsiteX31" fmla="*/ 3071191 w 6060459"/>
              <a:gd name="connsiteY31" fmla="*/ 168965 h 1848678"/>
              <a:gd name="connsiteX32" fmla="*/ 3120887 w 6060459"/>
              <a:gd name="connsiteY32" fmla="*/ 159026 h 1848678"/>
              <a:gd name="connsiteX33" fmla="*/ 3160643 w 6060459"/>
              <a:gd name="connsiteY33" fmla="*/ 139147 h 1848678"/>
              <a:gd name="connsiteX34" fmla="*/ 3220278 w 6060459"/>
              <a:gd name="connsiteY34" fmla="*/ 69573 h 1848678"/>
              <a:gd name="connsiteX35" fmla="*/ 3260034 w 6060459"/>
              <a:gd name="connsiteY35" fmla="*/ 59634 h 1848678"/>
              <a:gd name="connsiteX36" fmla="*/ 3289852 w 6060459"/>
              <a:gd name="connsiteY36" fmla="*/ 49695 h 1848678"/>
              <a:gd name="connsiteX37" fmla="*/ 3558208 w 6060459"/>
              <a:gd name="connsiteY37" fmla="*/ 29817 h 1848678"/>
              <a:gd name="connsiteX38" fmla="*/ 4860234 w 6060459"/>
              <a:gd name="connsiteY38" fmla="*/ 19878 h 1848678"/>
              <a:gd name="connsiteX39" fmla="*/ 5049078 w 6060459"/>
              <a:gd name="connsiteY39" fmla="*/ 9939 h 1848678"/>
              <a:gd name="connsiteX40" fmla="*/ 5188226 w 6060459"/>
              <a:gd name="connsiteY40" fmla="*/ 0 h 1848678"/>
              <a:gd name="connsiteX41" fmla="*/ 5327373 w 6060459"/>
              <a:gd name="connsiteY41" fmla="*/ 9939 h 1848678"/>
              <a:gd name="connsiteX42" fmla="*/ 5396947 w 6060459"/>
              <a:gd name="connsiteY42" fmla="*/ 39756 h 1848678"/>
              <a:gd name="connsiteX43" fmla="*/ 5426765 w 6060459"/>
              <a:gd name="connsiteY43" fmla="*/ 59634 h 1848678"/>
              <a:gd name="connsiteX44" fmla="*/ 5466521 w 6060459"/>
              <a:gd name="connsiteY44" fmla="*/ 69573 h 1848678"/>
              <a:gd name="connsiteX45" fmla="*/ 5526156 w 6060459"/>
              <a:gd name="connsiteY45" fmla="*/ 89452 h 1848678"/>
              <a:gd name="connsiteX46" fmla="*/ 5585791 w 6060459"/>
              <a:gd name="connsiteY46" fmla="*/ 109330 h 1848678"/>
              <a:gd name="connsiteX47" fmla="*/ 5615608 w 6060459"/>
              <a:gd name="connsiteY47" fmla="*/ 119269 h 1848678"/>
              <a:gd name="connsiteX48" fmla="*/ 5645426 w 6060459"/>
              <a:gd name="connsiteY48" fmla="*/ 139147 h 1848678"/>
              <a:gd name="connsiteX49" fmla="*/ 5705060 w 6060459"/>
              <a:gd name="connsiteY49" fmla="*/ 149087 h 1848678"/>
              <a:gd name="connsiteX50" fmla="*/ 5734878 w 6060459"/>
              <a:gd name="connsiteY50" fmla="*/ 159026 h 1848678"/>
              <a:gd name="connsiteX51" fmla="*/ 5784573 w 6060459"/>
              <a:gd name="connsiteY51" fmla="*/ 218660 h 1848678"/>
              <a:gd name="connsiteX52" fmla="*/ 5824330 w 6060459"/>
              <a:gd name="connsiteY52" fmla="*/ 278295 h 1848678"/>
              <a:gd name="connsiteX53" fmla="*/ 5953539 w 6060459"/>
              <a:gd name="connsiteY53" fmla="*/ 397565 h 1848678"/>
              <a:gd name="connsiteX54" fmla="*/ 5983356 w 6060459"/>
              <a:gd name="connsiteY54" fmla="*/ 417443 h 1848678"/>
              <a:gd name="connsiteX55" fmla="*/ 6013173 w 6060459"/>
              <a:gd name="connsiteY55" fmla="*/ 427382 h 1848678"/>
              <a:gd name="connsiteX56" fmla="*/ 6052930 w 6060459"/>
              <a:gd name="connsiteY56" fmla="*/ 467139 h 1848678"/>
              <a:gd name="connsiteX57" fmla="*/ 6023113 w 6060459"/>
              <a:gd name="connsiteY57" fmla="*/ 834887 h 1848678"/>
              <a:gd name="connsiteX58" fmla="*/ 6003234 w 6060459"/>
              <a:gd name="connsiteY58" fmla="*/ 914400 h 1848678"/>
              <a:gd name="connsiteX59" fmla="*/ 5943600 w 6060459"/>
              <a:gd name="connsiteY59" fmla="*/ 964095 h 1848678"/>
              <a:gd name="connsiteX60" fmla="*/ 5824330 w 6060459"/>
              <a:gd name="connsiteY60" fmla="*/ 1033669 h 1848678"/>
              <a:gd name="connsiteX61" fmla="*/ 5784573 w 6060459"/>
              <a:gd name="connsiteY61" fmla="*/ 1043608 h 1848678"/>
              <a:gd name="connsiteX62" fmla="*/ 5724939 w 6060459"/>
              <a:gd name="connsiteY62" fmla="*/ 1063487 h 1848678"/>
              <a:gd name="connsiteX63" fmla="*/ 5675243 w 6060459"/>
              <a:gd name="connsiteY63" fmla="*/ 1103243 h 1848678"/>
              <a:gd name="connsiteX64" fmla="*/ 5615608 w 6060459"/>
              <a:gd name="connsiteY64" fmla="*/ 1123121 h 1848678"/>
              <a:gd name="connsiteX65" fmla="*/ 5546034 w 6060459"/>
              <a:gd name="connsiteY65" fmla="*/ 1152939 h 1848678"/>
              <a:gd name="connsiteX66" fmla="*/ 5257800 w 6060459"/>
              <a:gd name="connsiteY66" fmla="*/ 1172817 h 1848678"/>
              <a:gd name="connsiteX67" fmla="*/ 4899991 w 6060459"/>
              <a:gd name="connsiteY67" fmla="*/ 1182756 h 1848678"/>
              <a:gd name="connsiteX68" fmla="*/ 4810539 w 6060459"/>
              <a:gd name="connsiteY68" fmla="*/ 1192695 h 1848678"/>
              <a:gd name="connsiteX69" fmla="*/ 4691269 w 6060459"/>
              <a:gd name="connsiteY69" fmla="*/ 1202634 h 1848678"/>
              <a:gd name="connsiteX70" fmla="*/ 4661452 w 6060459"/>
              <a:gd name="connsiteY70" fmla="*/ 1212573 h 1848678"/>
              <a:gd name="connsiteX71" fmla="*/ 4621695 w 6060459"/>
              <a:gd name="connsiteY71" fmla="*/ 1222513 h 1848678"/>
              <a:gd name="connsiteX72" fmla="*/ 4581939 w 6060459"/>
              <a:gd name="connsiteY72" fmla="*/ 1242391 h 1848678"/>
              <a:gd name="connsiteX73" fmla="*/ 4532243 w 6060459"/>
              <a:gd name="connsiteY73" fmla="*/ 1262269 h 1848678"/>
              <a:gd name="connsiteX74" fmla="*/ 4452730 w 6060459"/>
              <a:gd name="connsiteY74" fmla="*/ 1282147 h 1848678"/>
              <a:gd name="connsiteX75" fmla="*/ 4373217 w 6060459"/>
              <a:gd name="connsiteY75" fmla="*/ 1311965 h 1848678"/>
              <a:gd name="connsiteX76" fmla="*/ 4323521 w 6060459"/>
              <a:gd name="connsiteY76" fmla="*/ 1321904 h 1848678"/>
              <a:gd name="connsiteX77" fmla="*/ 4283765 w 6060459"/>
              <a:gd name="connsiteY77" fmla="*/ 1341782 h 1848678"/>
              <a:gd name="connsiteX78" fmla="*/ 4253947 w 6060459"/>
              <a:gd name="connsiteY78" fmla="*/ 1351721 h 1848678"/>
              <a:gd name="connsiteX79" fmla="*/ 4174434 w 6060459"/>
              <a:gd name="connsiteY79" fmla="*/ 1381539 h 1848678"/>
              <a:gd name="connsiteX80" fmla="*/ 4134678 w 6060459"/>
              <a:gd name="connsiteY80" fmla="*/ 1441173 h 1848678"/>
              <a:gd name="connsiteX81" fmla="*/ 4084982 w 6060459"/>
              <a:gd name="connsiteY81" fmla="*/ 1540565 h 1848678"/>
              <a:gd name="connsiteX82" fmla="*/ 4015408 w 6060459"/>
              <a:gd name="connsiteY82" fmla="*/ 1600200 h 1848678"/>
              <a:gd name="connsiteX83" fmla="*/ 3985591 w 6060459"/>
              <a:gd name="connsiteY83" fmla="*/ 1610139 h 1848678"/>
              <a:gd name="connsiteX84" fmla="*/ 3925956 w 6060459"/>
              <a:gd name="connsiteY84" fmla="*/ 1649895 h 1848678"/>
              <a:gd name="connsiteX85" fmla="*/ 3846443 w 6060459"/>
              <a:gd name="connsiteY85" fmla="*/ 1669773 h 1848678"/>
              <a:gd name="connsiteX86" fmla="*/ 3786808 w 6060459"/>
              <a:gd name="connsiteY86" fmla="*/ 1689652 h 1848678"/>
              <a:gd name="connsiteX87" fmla="*/ 3756991 w 6060459"/>
              <a:gd name="connsiteY87" fmla="*/ 1699591 h 1848678"/>
              <a:gd name="connsiteX88" fmla="*/ 3717234 w 6060459"/>
              <a:gd name="connsiteY88" fmla="*/ 1709530 h 1848678"/>
              <a:gd name="connsiteX89" fmla="*/ 3637721 w 6060459"/>
              <a:gd name="connsiteY89" fmla="*/ 1739347 h 1848678"/>
              <a:gd name="connsiteX90" fmla="*/ 3568147 w 6060459"/>
              <a:gd name="connsiteY90" fmla="*/ 1769165 h 1848678"/>
              <a:gd name="connsiteX91" fmla="*/ 3419060 w 6060459"/>
              <a:gd name="connsiteY91" fmla="*/ 1789043 h 1848678"/>
              <a:gd name="connsiteX92" fmla="*/ 3140765 w 6060459"/>
              <a:gd name="connsiteY92" fmla="*/ 1808921 h 1848678"/>
              <a:gd name="connsiteX93" fmla="*/ 3101008 w 6060459"/>
              <a:gd name="connsiteY93" fmla="*/ 1818860 h 1848678"/>
              <a:gd name="connsiteX94" fmla="*/ 3021495 w 6060459"/>
              <a:gd name="connsiteY94" fmla="*/ 1848678 h 1848678"/>
              <a:gd name="connsiteX95" fmla="*/ 2395330 w 6060459"/>
              <a:gd name="connsiteY95" fmla="*/ 1838739 h 1848678"/>
              <a:gd name="connsiteX96" fmla="*/ 2335695 w 6060459"/>
              <a:gd name="connsiteY96" fmla="*/ 1828800 h 1848678"/>
              <a:gd name="connsiteX97" fmla="*/ 2305878 w 6060459"/>
              <a:gd name="connsiteY97" fmla="*/ 1808921 h 1848678"/>
              <a:gd name="connsiteX98" fmla="*/ 2276060 w 6060459"/>
              <a:gd name="connsiteY98" fmla="*/ 1798982 h 1848678"/>
              <a:gd name="connsiteX99" fmla="*/ 2216426 w 6060459"/>
              <a:gd name="connsiteY99" fmla="*/ 1739347 h 1848678"/>
              <a:gd name="connsiteX100" fmla="*/ 2166730 w 6060459"/>
              <a:gd name="connsiteY100" fmla="*/ 1699591 h 1848678"/>
              <a:gd name="connsiteX101" fmla="*/ 2146852 w 6060459"/>
              <a:gd name="connsiteY101" fmla="*/ 1669773 h 1848678"/>
              <a:gd name="connsiteX102" fmla="*/ 2097156 w 6060459"/>
              <a:gd name="connsiteY102" fmla="*/ 1630017 h 1848678"/>
              <a:gd name="connsiteX103" fmla="*/ 2067339 w 6060459"/>
              <a:gd name="connsiteY103" fmla="*/ 1590260 h 1848678"/>
              <a:gd name="connsiteX104" fmla="*/ 2057400 w 6060459"/>
              <a:gd name="connsiteY104" fmla="*/ 1560443 h 1848678"/>
              <a:gd name="connsiteX105" fmla="*/ 2037521 w 6060459"/>
              <a:gd name="connsiteY105" fmla="*/ 1520687 h 1848678"/>
              <a:gd name="connsiteX106" fmla="*/ 1967947 w 6060459"/>
              <a:gd name="connsiteY106" fmla="*/ 1421295 h 1848678"/>
              <a:gd name="connsiteX107" fmla="*/ 1948069 w 6060459"/>
              <a:gd name="connsiteY107" fmla="*/ 1391478 h 1848678"/>
              <a:gd name="connsiteX108" fmla="*/ 1918252 w 6060459"/>
              <a:gd name="connsiteY108" fmla="*/ 1371600 h 1848678"/>
              <a:gd name="connsiteX109" fmla="*/ 1868556 w 6060459"/>
              <a:gd name="connsiteY109" fmla="*/ 1232452 h 1848678"/>
              <a:gd name="connsiteX110" fmla="*/ 1858617 w 6060459"/>
              <a:gd name="connsiteY110" fmla="*/ 1073426 h 1848678"/>
              <a:gd name="connsiteX111" fmla="*/ 1838739 w 6060459"/>
              <a:gd name="connsiteY111" fmla="*/ 1043608 h 1848678"/>
              <a:gd name="connsiteX112" fmla="*/ 1789043 w 6060459"/>
              <a:gd name="connsiteY112" fmla="*/ 1003852 h 1848678"/>
              <a:gd name="connsiteX113" fmla="*/ 1749287 w 6060459"/>
              <a:gd name="connsiteY113" fmla="*/ 993913 h 1848678"/>
              <a:gd name="connsiteX114" fmla="*/ 1610139 w 6060459"/>
              <a:gd name="connsiteY114" fmla="*/ 964095 h 1848678"/>
              <a:gd name="connsiteX115" fmla="*/ 1570382 w 6060459"/>
              <a:gd name="connsiteY115" fmla="*/ 954156 h 1848678"/>
              <a:gd name="connsiteX116" fmla="*/ 924339 w 6060459"/>
              <a:gd name="connsiteY116" fmla="*/ 944217 h 1848678"/>
              <a:gd name="connsiteX117" fmla="*/ 665921 w 6060459"/>
              <a:gd name="connsiteY117" fmla="*/ 934278 h 1848678"/>
              <a:gd name="connsiteX118" fmla="*/ 616226 w 6060459"/>
              <a:gd name="connsiteY118" fmla="*/ 914400 h 1848678"/>
              <a:gd name="connsiteX119" fmla="*/ 556591 w 6060459"/>
              <a:gd name="connsiteY119" fmla="*/ 904460 h 1848678"/>
              <a:gd name="connsiteX120" fmla="*/ 516834 w 6060459"/>
              <a:gd name="connsiteY120" fmla="*/ 884582 h 1848678"/>
              <a:gd name="connsiteX121" fmla="*/ 487017 w 6060459"/>
              <a:gd name="connsiteY121" fmla="*/ 874643 h 1848678"/>
              <a:gd name="connsiteX122" fmla="*/ 437321 w 6060459"/>
              <a:gd name="connsiteY122" fmla="*/ 805069 h 1848678"/>
              <a:gd name="connsiteX123" fmla="*/ 387626 w 6060459"/>
              <a:gd name="connsiteY123" fmla="*/ 725556 h 1848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6060459" h="1848678">
                <a:moveTo>
                  <a:pt x="0" y="556591"/>
                </a:moveTo>
                <a:cubicBezTo>
                  <a:pt x="117494" y="603588"/>
                  <a:pt x="39005" y="575198"/>
                  <a:pt x="268356" y="626165"/>
                </a:cubicBezTo>
                <a:cubicBezTo>
                  <a:pt x="284847" y="629830"/>
                  <a:pt x="301561" y="632439"/>
                  <a:pt x="318052" y="636104"/>
                </a:cubicBezTo>
                <a:cubicBezTo>
                  <a:pt x="331387" y="639067"/>
                  <a:pt x="344254" y="644349"/>
                  <a:pt x="357808" y="646043"/>
                </a:cubicBezTo>
                <a:cubicBezTo>
                  <a:pt x="397394" y="650991"/>
                  <a:pt x="437321" y="652669"/>
                  <a:pt x="477078" y="655982"/>
                </a:cubicBezTo>
                <a:cubicBezTo>
                  <a:pt x="520148" y="652669"/>
                  <a:pt x="563678" y="653144"/>
                  <a:pt x="606287" y="646043"/>
                </a:cubicBezTo>
                <a:cubicBezTo>
                  <a:pt x="623885" y="643110"/>
                  <a:pt x="639215" y="632262"/>
                  <a:pt x="655982" y="626165"/>
                </a:cubicBezTo>
                <a:cubicBezTo>
                  <a:pt x="694901" y="612013"/>
                  <a:pt x="717242" y="604821"/>
                  <a:pt x="755373" y="596347"/>
                </a:cubicBezTo>
                <a:cubicBezTo>
                  <a:pt x="771864" y="592682"/>
                  <a:pt x="788608" y="590207"/>
                  <a:pt x="805069" y="586408"/>
                </a:cubicBezTo>
                <a:cubicBezTo>
                  <a:pt x="831689" y="580265"/>
                  <a:pt x="857277" y="567440"/>
                  <a:pt x="884582" y="566530"/>
                </a:cubicBezTo>
                <a:lnTo>
                  <a:pt x="1182756" y="556591"/>
                </a:lnTo>
                <a:cubicBezTo>
                  <a:pt x="1199321" y="546652"/>
                  <a:pt x="1214620" y="534203"/>
                  <a:pt x="1232452" y="526773"/>
                </a:cubicBezTo>
                <a:cubicBezTo>
                  <a:pt x="1254716" y="517496"/>
                  <a:pt x="1278973" y="513988"/>
                  <a:pt x="1302026" y="506895"/>
                </a:cubicBezTo>
                <a:cubicBezTo>
                  <a:pt x="1458673" y="458696"/>
                  <a:pt x="1266074" y="511571"/>
                  <a:pt x="1421295" y="477078"/>
                </a:cubicBezTo>
                <a:cubicBezTo>
                  <a:pt x="1431522" y="474805"/>
                  <a:pt x="1440717" y="468438"/>
                  <a:pt x="1451113" y="467139"/>
                </a:cubicBezTo>
                <a:cubicBezTo>
                  <a:pt x="1493976" y="461781"/>
                  <a:pt x="1537319" y="461296"/>
                  <a:pt x="1580321" y="457200"/>
                </a:cubicBezTo>
                <a:cubicBezTo>
                  <a:pt x="1760402" y="440049"/>
                  <a:pt x="1580639" y="455734"/>
                  <a:pt x="1709530" y="437321"/>
                </a:cubicBezTo>
                <a:cubicBezTo>
                  <a:pt x="1739229" y="433078"/>
                  <a:pt x="1769165" y="430695"/>
                  <a:pt x="1798982" y="427382"/>
                </a:cubicBezTo>
                <a:cubicBezTo>
                  <a:pt x="1932712" y="360519"/>
                  <a:pt x="1734294" y="455367"/>
                  <a:pt x="1888434" y="397565"/>
                </a:cubicBezTo>
                <a:cubicBezTo>
                  <a:pt x="1899619" y="393371"/>
                  <a:pt x="1907568" y="383029"/>
                  <a:pt x="1918252" y="377687"/>
                </a:cubicBezTo>
                <a:cubicBezTo>
                  <a:pt x="1934961" y="369333"/>
                  <a:pt x="1971893" y="362588"/>
                  <a:pt x="1987826" y="357808"/>
                </a:cubicBezTo>
                <a:cubicBezTo>
                  <a:pt x="2007896" y="351787"/>
                  <a:pt x="2026530" y="338927"/>
                  <a:pt x="2047460" y="337930"/>
                </a:cubicBezTo>
                <a:lnTo>
                  <a:pt x="2256182" y="327991"/>
                </a:lnTo>
                <a:cubicBezTo>
                  <a:pt x="2285999" y="324678"/>
                  <a:pt x="2316041" y="322984"/>
                  <a:pt x="2345634" y="318052"/>
                </a:cubicBezTo>
                <a:cubicBezTo>
                  <a:pt x="2355968" y="316330"/>
                  <a:pt x="2365118" y="309835"/>
                  <a:pt x="2375452" y="308113"/>
                </a:cubicBezTo>
                <a:cubicBezTo>
                  <a:pt x="2441841" y="297048"/>
                  <a:pt x="2569243" y="291652"/>
                  <a:pt x="2623930" y="288234"/>
                </a:cubicBezTo>
                <a:cubicBezTo>
                  <a:pt x="2647121" y="284921"/>
                  <a:pt x="2670777" y="283977"/>
                  <a:pt x="2693504" y="278295"/>
                </a:cubicBezTo>
                <a:cubicBezTo>
                  <a:pt x="2710813" y="273968"/>
                  <a:pt x="2725833" y="262503"/>
                  <a:pt x="2743200" y="258417"/>
                </a:cubicBezTo>
                <a:cubicBezTo>
                  <a:pt x="2782433" y="249186"/>
                  <a:pt x="2822713" y="245165"/>
                  <a:pt x="2862469" y="238539"/>
                </a:cubicBezTo>
                <a:lnTo>
                  <a:pt x="2922104" y="228600"/>
                </a:lnTo>
                <a:cubicBezTo>
                  <a:pt x="2963770" y="207766"/>
                  <a:pt x="2965019" y="205765"/>
                  <a:pt x="3011556" y="188843"/>
                </a:cubicBezTo>
                <a:cubicBezTo>
                  <a:pt x="3031248" y="181682"/>
                  <a:pt x="3050644" y="173074"/>
                  <a:pt x="3071191" y="168965"/>
                </a:cubicBezTo>
                <a:lnTo>
                  <a:pt x="3120887" y="159026"/>
                </a:lnTo>
                <a:cubicBezTo>
                  <a:pt x="3134139" y="152400"/>
                  <a:pt x="3149261" y="148632"/>
                  <a:pt x="3160643" y="139147"/>
                </a:cubicBezTo>
                <a:cubicBezTo>
                  <a:pt x="3186014" y="118004"/>
                  <a:pt x="3179767" y="79701"/>
                  <a:pt x="3220278" y="69573"/>
                </a:cubicBezTo>
                <a:cubicBezTo>
                  <a:pt x="3233530" y="66260"/>
                  <a:pt x="3246900" y="63387"/>
                  <a:pt x="3260034" y="59634"/>
                </a:cubicBezTo>
                <a:cubicBezTo>
                  <a:pt x="3270108" y="56756"/>
                  <a:pt x="3279467" y="51080"/>
                  <a:pt x="3289852" y="49695"/>
                </a:cubicBezTo>
                <a:cubicBezTo>
                  <a:pt x="3321176" y="45519"/>
                  <a:pt x="3541076" y="30052"/>
                  <a:pt x="3558208" y="29817"/>
                </a:cubicBezTo>
                <a:lnTo>
                  <a:pt x="4860234" y="19878"/>
                </a:lnTo>
                <a:lnTo>
                  <a:pt x="5049078" y="9939"/>
                </a:lnTo>
                <a:cubicBezTo>
                  <a:pt x="5095494" y="7126"/>
                  <a:pt x="5141725" y="0"/>
                  <a:pt x="5188226" y="0"/>
                </a:cubicBezTo>
                <a:cubicBezTo>
                  <a:pt x="5234727" y="0"/>
                  <a:pt x="5280991" y="6626"/>
                  <a:pt x="5327373" y="9939"/>
                </a:cubicBezTo>
                <a:cubicBezTo>
                  <a:pt x="5402234" y="59844"/>
                  <a:pt x="5307092" y="1247"/>
                  <a:pt x="5396947" y="39756"/>
                </a:cubicBezTo>
                <a:cubicBezTo>
                  <a:pt x="5407927" y="44461"/>
                  <a:pt x="5415785" y="54929"/>
                  <a:pt x="5426765" y="59634"/>
                </a:cubicBezTo>
                <a:cubicBezTo>
                  <a:pt x="5439320" y="65015"/>
                  <a:pt x="5453437" y="65648"/>
                  <a:pt x="5466521" y="69573"/>
                </a:cubicBezTo>
                <a:cubicBezTo>
                  <a:pt x="5486591" y="75594"/>
                  <a:pt x="5506278" y="82826"/>
                  <a:pt x="5526156" y="89452"/>
                </a:cubicBezTo>
                <a:lnTo>
                  <a:pt x="5585791" y="109330"/>
                </a:lnTo>
                <a:cubicBezTo>
                  <a:pt x="5595730" y="112643"/>
                  <a:pt x="5606891" y="113458"/>
                  <a:pt x="5615608" y="119269"/>
                </a:cubicBezTo>
                <a:cubicBezTo>
                  <a:pt x="5625547" y="125895"/>
                  <a:pt x="5634094" y="135369"/>
                  <a:pt x="5645426" y="139147"/>
                </a:cubicBezTo>
                <a:cubicBezTo>
                  <a:pt x="5664544" y="145520"/>
                  <a:pt x="5685388" y="144715"/>
                  <a:pt x="5705060" y="149087"/>
                </a:cubicBezTo>
                <a:cubicBezTo>
                  <a:pt x="5715287" y="151360"/>
                  <a:pt x="5724939" y="155713"/>
                  <a:pt x="5734878" y="159026"/>
                </a:cubicBezTo>
                <a:cubicBezTo>
                  <a:pt x="5805908" y="265571"/>
                  <a:pt x="5695293" y="103872"/>
                  <a:pt x="5784573" y="218660"/>
                </a:cubicBezTo>
                <a:cubicBezTo>
                  <a:pt x="5799241" y="237518"/>
                  <a:pt x="5807437" y="261402"/>
                  <a:pt x="5824330" y="278295"/>
                </a:cubicBezTo>
                <a:cubicBezTo>
                  <a:pt x="5902109" y="356074"/>
                  <a:pt x="5889235" y="351633"/>
                  <a:pt x="5953539" y="397565"/>
                </a:cubicBezTo>
                <a:cubicBezTo>
                  <a:pt x="5963259" y="404508"/>
                  <a:pt x="5972672" y="412101"/>
                  <a:pt x="5983356" y="417443"/>
                </a:cubicBezTo>
                <a:cubicBezTo>
                  <a:pt x="5992727" y="422128"/>
                  <a:pt x="6003234" y="424069"/>
                  <a:pt x="6013173" y="427382"/>
                </a:cubicBezTo>
                <a:cubicBezTo>
                  <a:pt x="6026425" y="440634"/>
                  <a:pt x="6053498" y="448406"/>
                  <a:pt x="6052930" y="467139"/>
                </a:cubicBezTo>
                <a:cubicBezTo>
                  <a:pt x="6042542" y="809940"/>
                  <a:pt x="6091906" y="697297"/>
                  <a:pt x="6023113" y="834887"/>
                </a:cubicBezTo>
                <a:cubicBezTo>
                  <a:pt x="6019333" y="853784"/>
                  <a:pt x="6013420" y="894028"/>
                  <a:pt x="6003234" y="914400"/>
                </a:cubicBezTo>
                <a:cubicBezTo>
                  <a:pt x="5981658" y="957553"/>
                  <a:pt x="5985953" y="937624"/>
                  <a:pt x="5943600" y="964095"/>
                </a:cubicBezTo>
                <a:cubicBezTo>
                  <a:pt x="5894137" y="995010"/>
                  <a:pt x="5893616" y="1016348"/>
                  <a:pt x="5824330" y="1033669"/>
                </a:cubicBezTo>
                <a:cubicBezTo>
                  <a:pt x="5811078" y="1036982"/>
                  <a:pt x="5797657" y="1039683"/>
                  <a:pt x="5784573" y="1043608"/>
                </a:cubicBezTo>
                <a:cubicBezTo>
                  <a:pt x="5764503" y="1049629"/>
                  <a:pt x="5724939" y="1063487"/>
                  <a:pt x="5724939" y="1063487"/>
                </a:cubicBezTo>
                <a:cubicBezTo>
                  <a:pt x="5708418" y="1080008"/>
                  <a:pt x="5697810" y="1093213"/>
                  <a:pt x="5675243" y="1103243"/>
                </a:cubicBezTo>
                <a:cubicBezTo>
                  <a:pt x="5656095" y="1111753"/>
                  <a:pt x="5634349" y="1113750"/>
                  <a:pt x="5615608" y="1123121"/>
                </a:cubicBezTo>
                <a:cubicBezTo>
                  <a:pt x="5591295" y="1135278"/>
                  <a:pt x="5572362" y="1147088"/>
                  <a:pt x="5546034" y="1152939"/>
                </a:cubicBezTo>
                <a:cubicBezTo>
                  <a:pt x="5454294" y="1173326"/>
                  <a:pt x="5343303" y="1169919"/>
                  <a:pt x="5257800" y="1172817"/>
                </a:cubicBezTo>
                <a:lnTo>
                  <a:pt x="4899991" y="1182756"/>
                </a:lnTo>
                <a:lnTo>
                  <a:pt x="4810539" y="1192695"/>
                </a:lnTo>
                <a:cubicBezTo>
                  <a:pt x="4770824" y="1196477"/>
                  <a:pt x="4730814" y="1197361"/>
                  <a:pt x="4691269" y="1202634"/>
                </a:cubicBezTo>
                <a:cubicBezTo>
                  <a:pt x="4680884" y="1204019"/>
                  <a:pt x="4671525" y="1209695"/>
                  <a:pt x="4661452" y="1212573"/>
                </a:cubicBezTo>
                <a:cubicBezTo>
                  <a:pt x="4648317" y="1216326"/>
                  <a:pt x="4634485" y="1217716"/>
                  <a:pt x="4621695" y="1222513"/>
                </a:cubicBezTo>
                <a:cubicBezTo>
                  <a:pt x="4607822" y="1227715"/>
                  <a:pt x="4595478" y="1236374"/>
                  <a:pt x="4581939" y="1242391"/>
                </a:cubicBezTo>
                <a:cubicBezTo>
                  <a:pt x="4565635" y="1249637"/>
                  <a:pt x="4548948" y="1256005"/>
                  <a:pt x="4532243" y="1262269"/>
                </a:cubicBezTo>
                <a:cubicBezTo>
                  <a:pt x="4486799" y="1279310"/>
                  <a:pt x="4512055" y="1267315"/>
                  <a:pt x="4452730" y="1282147"/>
                </a:cubicBezTo>
                <a:cubicBezTo>
                  <a:pt x="4414129" y="1291798"/>
                  <a:pt x="4418775" y="1298298"/>
                  <a:pt x="4373217" y="1311965"/>
                </a:cubicBezTo>
                <a:cubicBezTo>
                  <a:pt x="4357036" y="1316819"/>
                  <a:pt x="4340086" y="1318591"/>
                  <a:pt x="4323521" y="1321904"/>
                </a:cubicBezTo>
                <a:cubicBezTo>
                  <a:pt x="4310269" y="1328530"/>
                  <a:pt x="4297383" y="1335946"/>
                  <a:pt x="4283765" y="1341782"/>
                </a:cubicBezTo>
                <a:cubicBezTo>
                  <a:pt x="4274135" y="1345909"/>
                  <a:pt x="4263757" y="1348042"/>
                  <a:pt x="4253947" y="1351721"/>
                </a:cubicBezTo>
                <a:cubicBezTo>
                  <a:pt x="4158870" y="1387376"/>
                  <a:pt x="4242115" y="1358979"/>
                  <a:pt x="4174434" y="1381539"/>
                </a:cubicBezTo>
                <a:cubicBezTo>
                  <a:pt x="4161182" y="1401417"/>
                  <a:pt x="4140472" y="1417996"/>
                  <a:pt x="4134678" y="1441173"/>
                </a:cubicBezTo>
                <a:cubicBezTo>
                  <a:pt x="4123455" y="1486065"/>
                  <a:pt x="4124428" y="1501119"/>
                  <a:pt x="4084982" y="1540565"/>
                </a:cubicBezTo>
                <a:cubicBezTo>
                  <a:pt x="4061483" y="1564064"/>
                  <a:pt x="4045159" y="1583199"/>
                  <a:pt x="4015408" y="1600200"/>
                </a:cubicBezTo>
                <a:cubicBezTo>
                  <a:pt x="4006312" y="1605398"/>
                  <a:pt x="3994749" y="1605051"/>
                  <a:pt x="3985591" y="1610139"/>
                </a:cubicBezTo>
                <a:cubicBezTo>
                  <a:pt x="3964707" y="1621741"/>
                  <a:pt x="3948621" y="1642340"/>
                  <a:pt x="3925956" y="1649895"/>
                </a:cubicBezTo>
                <a:cubicBezTo>
                  <a:pt x="3835476" y="1680055"/>
                  <a:pt x="3978388" y="1633787"/>
                  <a:pt x="3846443" y="1669773"/>
                </a:cubicBezTo>
                <a:cubicBezTo>
                  <a:pt x="3826228" y="1675286"/>
                  <a:pt x="3806686" y="1683026"/>
                  <a:pt x="3786808" y="1689652"/>
                </a:cubicBezTo>
                <a:cubicBezTo>
                  <a:pt x="3776869" y="1692965"/>
                  <a:pt x="3767155" y="1697050"/>
                  <a:pt x="3756991" y="1699591"/>
                </a:cubicBezTo>
                <a:lnTo>
                  <a:pt x="3717234" y="1709530"/>
                </a:lnTo>
                <a:cubicBezTo>
                  <a:pt x="3606538" y="1764878"/>
                  <a:pt x="3745992" y="1698744"/>
                  <a:pt x="3637721" y="1739347"/>
                </a:cubicBezTo>
                <a:cubicBezTo>
                  <a:pt x="3580821" y="1760685"/>
                  <a:pt x="3617517" y="1756823"/>
                  <a:pt x="3568147" y="1769165"/>
                </a:cubicBezTo>
                <a:cubicBezTo>
                  <a:pt x="3517127" y="1781920"/>
                  <a:pt x="3473521" y="1784743"/>
                  <a:pt x="3419060" y="1789043"/>
                </a:cubicBezTo>
                <a:lnTo>
                  <a:pt x="3140765" y="1808921"/>
                </a:lnTo>
                <a:cubicBezTo>
                  <a:pt x="3127513" y="1812234"/>
                  <a:pt x="3113798" y="1814064"/>
                  <a:pt x="3101008" y="1818860"/>
                </a:cubicBezTo>
                <a:cubicBezTo>
                  <a:pt x="2997059" y="1857842"/>
                  <a:pt x="3123545" y="1823166"/>
                  <a:pt x="3021495" y="1848678"/>
                </a:cubicBezTo>
                <a:lnTo>
                  <a:pt x="2395330" y="1838739"/>
                </a:lnTo>
                <a:cubicBezTo>
                  <a:pt x="2375186" y="1838155"/>
                  <a:pt x="2354813" y="1835173"/>
                  <a:pt x="2335695" y="1828800"/>
                </a:cubicBezTo>
                <a:cubicBezTo>
                  <a:pt x="2324363" y="1825022"/>
                  <a:pt x="2316562" y="1814263"/>
                  <a:pt x="2305878" y="1808921"/>
                </a:cubicBezTo>
                <a:cubicBezTo>
                  <a:pt x="2296507" y="1804236"/>
                  <a:pt x="2285999" y="1802295"/>
                  <a:pt x="2276060" y="1798982"/>
                </a:cubicBezTo>
                <a:cubicBezTo>
                  <a:pt x="2242550" y="1748716"/>
                  <a:pt x="2271900" y="1785576"/>
                  <a:pt x="2216426" y="1739347"/>
                </a:cubicBezTo>
                <a:cubicBezTo>
                  <a:pt x="2159784" y="1692145"/>
                  <a:pt x="2240439" y="1748731"/>
                  <a:pt x="2166730" y="1699591"/>
                </a:cubicBezTo>
                <a:cubicBezTo>
                  <a:pt x="2160104" y="1689652"/>
                  <a:pt x="2154314" y="1679101"/>
                  <a:pt x="2146852" y="1669773"/>
                </a:cubicBezTo>
                <a:cubicBezTo>
                  <a:pt x="2130668" y="1649543"/>
                  <a:pt x="2119292" y="1644775"/>
                  <a:pt x="2097156" y="1630017"/>
                </a:cubicBezTo>
                <a:cubicBezTo>
                  <a:pt x="2087217" y="1616765"/>
                  <a:pt x="2075558" y="1604643"/>
                  <a:pt x="2067339" y="1590260"/>
                </a:cubicBezTo>
                <a:cubicBezTo>
                  <a:pt x="2062141" y="1581164"/>
                  <a:pt x="2061527" y="1570072"/>
                  <a:pt x="2057400" y="1560443"/>
                </a:cubicBezTo>
                <a:cubicBezTo>
                  <a:pt x="2051563" y="1546825"/>
                  <a:pt x="2045144" y="1533392"/>
                  <a:pt x="2037521" y="1520687"/>
                </a:cubicBezTo>
                <a:cubicBezTo>
                  <a:pt x="2003240" y="1463553"/>
                  <a:pt x="2001932" y="1468873"/>
                  <a:pt x="1967947" y="1421295"/>
                </a:cubicBezTo>
                <a:cubicBezTo>
                  <a:pt x="1961004" y="1411575"/>
                  <a:pt x="1956516" y="1399925"/>
                  <a:pt x="1948069" y="1391478"/>
                </a:cubicBezTo>
                <a:cubicBezTo>
                  <a:pt x="1939622" y="1383031"/>
                  <a:pt x="1928191" y="1378226"/>
                  <a:pt x="1918252" y="1371600"/>
                </a:cubicBezTo>
                <a:cubicBezTo>
                  <a:pt x="1869482" y="1274062"/>
                  <a:pt x="1883367" y="1321317"/>
                  <a:pt x="1868556" y="1232452"/>
                </a:cubicBezTo>
                <a:cubicBezTo>
                  <a:pt x="1865243" y="1179443"/>
                  <a:pt x="1866900" y="1125888"/>
                  <a:pt x="1858617" y="1073426"/>
                </a:cubicBezTo>
                <a:cubicBezTo>
                  <a:pt x="1856754" y="1061627"/>
                  <a:pt x="1846201" y="1052936"/>
                  <a:pt x="1838739" y="1043608"/>
                </a:cubicBezTo>
                <a:cubicBezTo>
                  <a:pt x="1827589" y="1029670"/>
                  <a:pt x="1804763" y="1010589"/>
                  <a:pt x="1789043" y="1003852"/>
                </a:cubicBezTo>
                <a:cubicBezTo>
                  <a:pt x="1776488" y="998471"/>
                  <a:pt x="1762539" y="997226"/>
                  <a:pt x="1749287" y="993913"/>
                </a:cubicBezTo>
                <a:cubicBezTo>
                  <a:pt x="1685874" y="951637"/>
                  <a:pt x="1741008" y="981544"/>
                  <a:pt x="1610139" y="964095"/>
                </a:cubicBezTo>
                <a:cubicBezTo>
                  <a:pt x="1596599" y="962290"/>
                  <a:pt x="1584036" y="954552"/>
                  <a:pt x="1570382" y="954156"/>
                </a:cubicBezTo>
                <a:cubicBezTo>
                  <a:pt x="1355099" y="947916"/>
                  <a:pt x="1139687" y="947530"/>
                  <a:pt x="924339" y="944217"/>
                </a:cubicBezTo>
                <a:cubicBezTo>
                  <a:pt x="838200" y="940904"/>
                  <a:pt x="751723" y="942581"/>
                  <a:pt x="665921" y="934278"/>
                </a:cubicBezTo>
                <a:cubicBezTo>
                  <a:pt x="648163" y="932559"/>
                  <a:pt x="633438" y="919094"/>
                  <a:pt x="616226" y="914400"/>
                </a:cubicBezTo>
                <a:cubicBezTo>
                  <a:pt x="596784" y="909097"/>
                  <a:pt x="576469" y="907773"/>
                  <a:pt x="556591" y="904460"/>
                </a:cubicBezTo>
                <a:cubicBezTo>
                  <a:pt x="543339" y="897834"/>
                  <a:pt x="530453" y="890418"/>
                  <a:pt x="516834" y="884582"/>
                </a:cubicBezTo>
                <a:cubicBezTo>
                  <a:pt x="507204" y="880455"/>
                  <a:pt x="495734" y="880454"/>
                  <a:pt x="487017" y="874643"/>
                </a:cubicBezTo>
                <a:cubicBezTo>
                  <a:pt x="451882" y="851220"/>
                  <a:pt x="458048" y="839614"/>
                  <a:pt x="437321" y="805069"/>
                </a:cubicBezTo>
                <a:cubicBezTo>
                  <a:pt x="371525" y="695409"/>
                  <a:pt x="415049" y="780403"/>
                  <a:pt x="387626" y="725556"/>
                </a:cubicBezTo>
              </a:path>
            </a:pathLst>
          </a:cu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418048" y="2027583"/>
            <a:ext cx="5516218" cy="1331843"/>
          </a:xfrm>
          <a:custGeom>
            <a:avLst/>
            <a:gdLst>
              <a:gd name="connsiteX0" fmla="*/ 59635 w 5516218"/>
              <a:gd name="connsiteY0" fmla="*/ 427382 h 1331843"/>
              <a:gd name="connsiteX1" fmla="*/ 576470 w 5516218"/>
              <a:gd name="connsiteY1" fmla="*/ 427382 h 1331843"/>
              <a:gd name="connsiteX2" fmla="*/ 626165 w 5516218"/>
              <a:gd name="connsiteY2" fmla="*/ 417443 h 1331843"/>
              <a:gd name="connsiteX3" fmla="*/ 864704 w 5516218"/>
              <a:gd name="connsiteY3" fmla="*/ 407504 h 1331843"/>
              <a:gd name="connsiteX4" fmla="*/ 993913 w 5516218"/>
              <a:gd name="connsiteY4" fmla="*/ 387626 h 1331843"/>
              <a:gd name="connsiteX5" fmla="*/ 1043609 w 5516218"/>
              <a:gd name="connsiteY5" fmla="*/ 367747 h 1331843"/>
              <a:gd name="connsiteX6" fmla="*/ 1103244 w 5516218"/>
              <a:gd name="connsiteY6" fmla="*/ 357808 h 1331843"/>
              <a:gd name="connsiteX7" fmla="*/ 1152939 w 5516218"/>
              <a:gd name="connsiteY7" fmla="*/ 347869 h 1331843"/>
              <a:gd name="connsiteX8" fmla="*/ 1192696 w 5516218"/>
              <a:gd name="connsiteY8" fmla="*/ 327991 h 1331843"/>
              <a:gd name="connsiteX9" fmla="*/ 1252331 w 5516218"/>
              <a:gd name="connsiteY9" fmla="*/ 308113 h 1331843"/>
              <a:gd name="connsiteX10" fmla="*/ 1311965 w 5516218"/>
              <a:gd name="connsiteY10" fmla="*/ 268356 h 1331843"/>
              <a:gd name="connsiteX11" fmla="*/ 1341783 w 5516218"/>
              <a:gd name="connsiteY11" fmla="*/ 248478 h 1331843"/>
              <a:gd name="connsiteX12" fmla="*/ 1421296 w 5516218"/>
              <a:gd name="connsiteY12" fmla="*/ 228600 h 1331843"/>
              <a:gd name="connsiteX13" fmla="*/ 1967948 w 5516218"/>
              <a:gd name="connsiteY13" fmla="*/ 208721 h 1331843"/>
              <a:gd name="connsiteX14" fmla="*/ 2117035 w 5516218"/>
              <a:gd name="connsiteY14" fmla="*/ 188843 h 1331843"/>
              <a:gd name="connsiteX15" fmla="*/ 2673626 w 5516218"/>
              <a:gd name="connsiteY15" fmla="*/ 168965 h 1331843"/>
              <a:gd name="connsiteX16" fmla="*/ 2763078 w 5516218"/>
              <a:gd name="connsiteY16" fmla="*/ 149087 h 1331843"/>
              <a:gd name="connsiteX17" fmla="*/ 2792896 w 5516218"/>
              <a:gd name="connsiteY17" fmla="*/ 139147 h 1331843"/>
              <a:gd name="connsiteX18" fmla="*/ 2832652 w 5516218"/>
              <a:gd name="connsiteY18" fmla="*/ 129208 h 1331843"/>
              <a:gd name="connsiteX19" fmla="*/ 2862470 w 5516218"/>
              <a:gd name="connsiteY19" fmla="*/ 119269 h 1331843"/>
              <a:gd name="connsiteX20" fmla="*/ 3051313 w 5516218"/>
              <a:gd name="connsiteY20" fmla="*/ 109330 h 1331843"/>
              <a:gd name="connsiteX21" fmla="*/ 3170583 w 5516218"/>
              <a:gd name="connsiteY21" fmla="*/ 89452 h 1331843"/>
              <a:gd name="connsiteX22" fmla="*/ 3230218 w 5516218"/>
              <a:gd name="connsiteY22" fmla="*/ 69574 h 1331843"/>
              <a:gd name="connsiteX23" fmla="*/ 3319670 w 5516218"/>
              <a:gd name="connsiteY23" fmla="*/ 59634 h 1331843"/>
              <a:gd name="connsiteX24" fmla="*/ 3369365 w 5516218"/>
              <a:gd name="connsiteY24" fmla="*/ 39756 h 1331843"/>
              <a:gd name="connsiteX25" fmla="*/ 3508513 w 5516218"/>
              <a:gd name="connsiteY25" fmla="*/ 19878 h 1331843"/>
              <a:gd name="connsiteX26" fmla="*/ 3548270 w 5516218"/>
              <a:gd name="connsiteY26" fmla="*/ 9939 h 1331843"/>
              <a:gd name="connsiteX27" fmla="*/ 3607904 w 5516218"/>
              <a:gd name="connsiteY27" fmla="*/ 0 h 1331843"/>
              <a:gd name="connsiteX28" fmla="*/ 3856383 w 5516218"/>
              <a:gd name="connsiteY28" fmla="*/ 9939 h 1331843"/>
              <a:gd name="connsiteX29" fmla="*/ 4005470 w 5516218"/>
              <a:gd name="connsiteY29" fmla="*/ 19878 h 1331843"/>
              <a:gd name="connsiteX30" fmla="*/ 4174435 w 5516218"/>
              <a:gd name="connsiteY30" fmla="*/ 29817 h 1331843"/>
              <a:gd name="connsiteX31" fmla="*/ 4244009 w 5516218"/>
              <a:gd name="connsiteY31" fmla="*/ 39756 h 1331843"/>
              <a:gd name="connsiteX32" fmla="*/ 4353339 w 5516218"/>
              <a:gd name="connsiteY32" fmla="*/ 69574 h 1331843"/>
              <a:gd name="connsiteX33" fmla="*/ 4472609 w 5516218"/>
              <a:gd name="connsiteY33" fmla="*/ 79513 h 1331843"/>
              <a:gd name="connsiteX34" fmla="*/ 4562061 w 5516218"/>
              <a:gd name="connsiteY34" fmla="*/ 89452 h 1331843"/>
              <a:gd name="connsiteX35" fmla="*/ 4800600 w 5516218"/>
              <a:gd name="connsiteY35" fmla="*/ 109330 h 1331843"/>
              <a:gd name="connsiteX36" fmla="*/ 4929809 w 5516218"/>
              <a:gd name="connsiteY36" fmla="*/ 129208 h 1331843"/>
              <a:gd name="connsiteX37" fmla="*/ 4959626 w 5516218"/>
              <a:gd name="connsiteY37" fmla="*/ 139147 h 1331843"/>
              <a:gd name="connsiteX38" fmla="*/ 5128591 w 5516218"/>
              <a:gd name="connsiteY38" fmla="*/ 159026 h 1331843"/>
              <a:gd name="connsiteX39" fmla="*/ 5158409 w 5516218"/>
              <a:gd name="connsiteY39" fmla="*/ 178904 h 1331843"/>
              <a:gd name="connsiteX40" fmla="*/ 5188226 w 5516218"/>
              <a:gd name="connsiteY40" fmla="*/ 188843 h 1331843"/>
              <a:gd name="connsiteX41" fmla="*/ 5227983 w 5516218"/>
              <a:gd name="connsiteY41" fmla="*/ 238539 h 1331843"/>
              <a:gd name="connsiteX42" fmla="*/ 5287618 w 5516218"/>
              <a:gd name="connsiteY42" fmla="*/ 258417 h 1331843"/>
              <a:gd name="connsiteX43" fmla="*/ 5317435 w 5516218"/>
              <a:gd name="connsiteY43" fmla="*/ 278295 h 1331843"/>
              <a:gd name="connsiteX44" fmla="*/ 5377070 w 5516218"/>
              <a:gd name="connsiteY44" fmla="*/ 298174 h 1331843"/>
              <a:gd name="connsiteX45" fmla="*/ 5406887 w 5516218"/>
              <a:gd name="connsiteY45" fmla="*/ 327991 h 1331843"/>
              <a:gd name="connsiteX46" fmla="*/ 5456583 w 5516218"/>
              <a:gd name="connsiteY46" fmla="*/ 367747 h 1331843"/>
              <a:gd name="connsiteX47" fmla="*/ 5476461 w 5516218"/>
              <a:gd name="connsiteY47" fmla="*/ 407504 h 1331843"/>
              <a:gd name="connsiteX48" fmla="*/ 5516218 w 5516218"/>
              <a:gd name="connsiteY48" fmla="*/ 457200 h 1331843"/>
              <a:gd name="connsiteX49" fmla="*/ 5506278 w 5516218"/>
              <a:gd name="connsiteY49" fmla="*/ 546652 h 1331843"/>
              <a:gd name="connsiteX50" fmla="*/ 5486400 w 5516218"/>
              <a:gd name="connsiteY50" fmla="*/ 586408 h 1331843"/>
              <a:gd name="connsiteX51" fmla="*/ 5456583 w 5516218"/>
              <a:gd name="connsiteY51" fmla="*/ 655982 h 1331843"/>
              <a:gd name="connsiteX52" fmla="*/ 5436704 w 5516218"/>
              <a:gd name="connsiteY52" fmla="*/ 725556 h 1331843"/>
              <a:gd name="connsiteX53" fmla="*/ 5416826 w 5516218"/>
              <a:gd name="connsiteY53" fmla="*/ 765313 h 1331843"/>
              <a:gd name="connsiteX54" fmla="*/ 5406887 w 5516218"/>
              <a:gd name="connsiteY54" fmla="*/ 795130 h 1331843"/>
              <a:gd name="connsiteX55" fmla="*/ 5347252 w 5516218"/>
              <a:gd name="connsiteY55" fmla="*/ 864704 h 1331843"/>
              <a:gd name="connsiteX56" fmla="*/ 5307496 w 5516218"/>
              <a:gd name="connsiteY56" fmla="*/ 884582 h 1331843"/>
              <a:gd name="connsiteX57" fmla="*/ 5247861 w 5516218"/>
              <a:gd name="connsiteY57" fmla="*/ 944217 h 1331843"/>
              <a:gd name="connsiteX58" fmla="*/ 5218044 w 5516218"/>
              <a:gd name="connsiteY58" fmla="*/ 964095 h 1331843"/>
              <a:gd name="connsiteX59" fmla="*/ 5158409 w 5516218"/>
              <a:gd name="connsiteY59" fmla="*/ 1003852 h 1331843"/>
              <a:gd name="connsiteX60" fmla="*/ 5128591 w 5516218"/>
              <a:gd name="connsiteY60" fmla="*/ 1033669 h 1331843"/>
              <a:gd name="connsiteX61" fmla="*/ 5029200 w 5516218"/>
              <a:gd name="connsiteY61" fmla="*/ 1073426 h 1331843"/>
              <a:gd name="connsiteX62" fmla="*/ 4989444 w 5516218"/>
              <a:gd name="connsiteY62" fmla="*/ 1103243 h 1331843"/>
              <a:gd name="connsiteX63" fmla="*/ 4959626 w 5516218"/>
              <a:gd name="connsiteY63" fmla="*/ 1113182 h 1331843"/>
              <a:gd name="connsiteX64" fmla="*/ 4890052 w 5516218"/>
              <a:gd name="connsiteY64" fmla="*/ 1133060 h 1331843"/>
              <a:gd name="connsiteX65" fmla="*/ 4850296 w 5516218"/>
              <a:gd name="connsiteY65" fmla="*/ 1152939 h 1331843"/>
              <a:gd name="connsiteX66" fmla="*/ 4393096 w 5516218"/>
              <a:gd name="connsiteY66" fmla="*/ 1162878 h 1331843"/>
              <a:gd name="connsiteX67" fmla="*/ 4303644 w 5516218"/>
              <a:gd name="connsiteY67" fmla="*/ 1182756 h 1331843"/>
              <a:gd name="connsiteX68" fmla="*/ 4005470 w 5516218"/>
              <a:gd name="connsiteY68" fmla="*/ 1192695 h 1331843"/>
              <a:gd name="connsiteX69" fmla="*/ 3955774 w 5516218"/>
              <a:gd name="connsiteY69" fmla="*/ 1202634 h 1331843"/>
              <a:gd name="connsiteX70" fmla="*/ 3896139 w 5516218"/>
              <a:gd name="connsiteY70" fmla="*/ 1212574 h 1331843"/>
              <a:gd name="connsiteX71" fmla="*/ 3856383 w 5516218"/>
              <a:gd name="connsiteY71" fmla="*/ 1232452 h 1331843"/>
              <a:gd name="connsiteX72" fmla="*/ 3816626 w 5516218"/>
              <a:gd name="connsiteY72" fmla="*/ 1242391 h 1331843"/>
              <a:gd name="connsiteX73" fmla="*/ 3687418 w 5516218"/>
              <a:gd name="connsiteY73" fmla="*/ 1272208 h 1331843"/>
              <a:gd name="connsiteX74" fmla="*/ 3647661 w 5516218"/>
              <a:gd name="connsiteY74" fmla="*/ 1282147 h 1331843"/>
              <a:gd name="connsiteX75" fmla="*/ 3339548 w 5516218"/>
              <a:gd name="connsiteY75" fmla="*/ 1302026 h 1331843"/>
              <a:gd name="connsiteX76" fmla="*/ 2941983 w 5516218"/>
              <a:gd name="connsiteY76" fmla="*/ 1321904 h 1331843"/>
              <a:gd name="connsiteX77" fmla="*/ 2812774 w 5516218"/>
              <a:gd name="connsiteY77" fmla="*/ 1331843 h 1331843"/>
              <a:gd name="connsiteX78" fmla="*/ 2415209 w 5516218"/>
              <a:gd name="connsiteY78" fmla="*/ 1321904 h 1331843"/>
              <a:gd name="connsiteX79" fmla="*/ 2355574 w 5516218"/>
              <a:gd name="connsiteY79" fmla="*/ 1282147 h 1331843"/>
              <a:gd name="connsiteX80" fmla="*/ 2276061 w 5516218"/>
              <a:gd name="connsiteY80" fmla="*/ 1242391 h 1331843"/>
              <a:gd name="connsiteX81" fmla="*/ 2246244 w 5516218"/>
              <a:gd name="connsiteY81" fmla="*/ 1232452 h 1331843"/>
              <a:gd name="connsiteX82" fmla="*/ 2216426 w 5516218"/>
              <a:gd name="connsiteY82" fmla="*/ 1212574 h 1331843"/>
              <a:gd name="connsiteX83" fmla="*/ 2186609 w 5516218"/>
              <a:gd name="connsiteY83" fmla="*/ 1202634 h 1331843"/>
              <a:gd name="connsiteX84" fmla="*/ 2156791 w 5516218"/>
              <a:gd name="connsiteY84" fmla="*/ 1182756 h 1331843"/>
              <a:gd name="connsiteX85" fmla="*/ 2097157 w 5516218"/>
              <a:gd name="connsiteY85" fmla="*/ 1152939 h 1331843"/>
              <a:gd name="connsiteX86" fmla="*/ 2077278 w 5516218"/>
              <a:gd name="connsiteY86" fmla="*/ 1133060 h 1331843"/>
              <a:gd name="connsiteX87" fmla="*/ 2017644 w 5516218"/>
              <a:gd name="connsiteY87" fmla="*/ 1093304 h 1331843"/>
              <a:gd name="connsiteX88" fmla="*/ 1997765 w 5516218"/>
              <a:gd name="connsiteY88" fmla="*/ 1073426 h 1331843"/>
              <a:gd name="connsiteX89" fmla="*/ 1948070 w 5516218"/>
              <a:gd name="connsiteY89" fmla="*/ 1063487 h 1331843"/>
              <a:gd name="connsiteX90" fmla="*/ 1878496 w 5516218"/>
              <a:gd name="connsiteY90" fmla="*/ 1043608 h 1331843"/>
              <a:gd name="connsiteX91" fmla="*/ 1848678 w 5516218"/>
              <a:gd name="connsiteY91" fmla="*/ 1023730 h 1331843"/>
              <a:gd name="connsiteX92" fmla="*/ 1689652 w 5516218"/>
              <a:gd name="connsiteY92" fmla="*/ 964095 h 1331843"/>
              <a:gd name="connsiteX93" fmla="*/ 1590261 w 5516218"/>
              <a:gd name="connsiteY93" fmla="*/ 944217 h 1331843"/>
              <a:gd name="connsiteX94" fmla="*/ 1510748 w 5516218"/>
              <a:gd name="connsiteY94" fmla="*/ 924339 h 1331843"/>
              <a:gd name="connsiteX95" fmla="*/ 1083365 w 5516218"/>
              <a:gd name="connsiteY95" fmla="*/ 914400 h 1331843"/>
              <a:gd name="connsiteX96" fmla="*/ 1043609 w 5516218"/>
              <a:gd name="connsiteY96" fmla="*/ 904460 h 1331843"/>
              <a:gd name="connsiteX97" fmla="*/ 1013791 w 5516218"/>
              <a:gd name="connsiteY97" fmla="*/ 894521 h 1331843"/>
              <a:gd name="connsiteX98" fmla="*/ 805070 w 5516218"/>
              <a:gd name="connsiteY98" fmla="*/ 884582 h 1331843"/>
              <a:gd name="connsiteX99" fmla="*/ 606287 w 5516218"/>
              <a:gd name="connsiteY99" fmla="*/ 864704 h 1331843"/>
              <a:gd name="connsiteX100" fmla="*/ 367748 w 5516218"/>
              <a:gd name="connsiteY100" fmla="*/ 854765 h 1331843"/>
              <a:gd name="connsiteX101" fmla="*/ 288235 w 5516218"/>
              <a:gd name="connsiteY101" fmla="*/ 834887 h 1331843"/>
              <a:gd name="connsiteX102" fmla="*/ 238539 w 5516218"/>
              <a:gd name="connsiteY102" fmla="*/ 815008 h 1331843"/>
              <a:gd name="connsiteX103" fmla="*/ 159026 w 5516218"/>
              <a:gd name="connsiteY103" fmla="*/ 795130 h 1331843"/>
              <a:gd name="connsiteX104" fmla="*/ 129209 w 5516218"/>
              <a:gd name="connsiteY104" fmla="*/ 785191 h 1331843"/>
              <a:gd name="connsiteX105" fmla="*/ 119270 w 5516218"/>
              <a:gd name="connsiteY105" fmla="*/ 755374 h 1331843"/>
              <a:gd name="connsiteX106" fmla="*/ 99391 w 5516218"/>
              <a:gd name="connsiteY106" fmla="*/ 735495 h 1331843"/>
              <a:gd name="connsiteX107" fmla="*/ 79513 w 5516218"/>
              <a:gd name="connsiteY107" fmla="*/ 705678 h 1331843"/>
              <a:gd name="connsiteX108" fmla="*/ 69574 w 5516218"/>
              <a:gd name="connsiteY108" fmla="*/ 675860 h 1331843"/>
              <a:gd name="connsiteX109" fmla="*/ 39757 w 5516218"/>
              <a:gd name="connsiteY109" fmla="*/ 655982 h 1331843"/>
              <a:gd name="connsiteX110" fmla="*/ 19878 w 5516218"/>
              <a:gd name="connsiteY110" fmla="*/ 636104 h 1331843"/>
              <a:gd name="connsiteX111" fmla="*/ 0 w 5516218"/>
              <a:gd name="connsiteY111" fmla="*/ 586408 h 1331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16218" h="1331843">
                <a:moveTo>
                  <a:pt x="59635" y="427382"/>
                </a:moveTo>
                <a:cubicBezTo>
                  <a:pt x="307917" y="441175"/>
                  <a:pt x="260236" y="443599"/>
                  <a:pt x="576470" y="427382"/>
                </a:cubicBezTo>
                <a:cubicBezTo>
                  <a:pt x="593341" y="426517"/>
                  <a:pt x="609312" y="418605"/>
                  <a:pt x="626165" y="417443"/>
                </a:cubicBezTo>
                <a:cubicBezTo>
                  <a:pt x="705558" y="411968"/>
                  <a:pt x="785191" y="410817"/>
                  <a:pt x="864704" y="407504"/>
                </a:cubicBezTo>
                <a:cubicBezTo>
                  <a:pt x="875674" y="405937"/>
                  <a:pt x="978745" y="391763"/>
                  <a:pt x="993913" y="387626"/>
                </a:cubicBezTo>
                <a:cubicBezTo>
                  <a:pt x="1011126" y="382932"/>
                  <a:pt x="1026396" y="372441"/>
                  <a:pt x="1043609" y="367747"/>
                </a:cubicBezTo>
                <a:cubicBezTo>
                  <a:pt x="1063051" y="362444"/>
                  <a:pt x="1083417" y="361413"/>
                  <a:pt x="1103244" y="357808"/>
                </a:cubicBezTo>
                <a:cubicBezTo>
                  <a:pt x="1119865" y="354786"/>
                  <a:pt x="1136374" y="351182"/>
                  <a:pt x="1152939" y="347869"/>
                </a:cubicBezTo>
                <a:cubicBezTo>
                  <a:pt x="1166191" y="341243"/>
                  <a:pt x="1178939" y="333494"/>
                  <a:pt x="1192696" y="327991"/>
                </a:cubicBezTo>
                <a:cubicBezTo>
                  <a:pt x="1212151" y="320209"/>
                  <a:pt x="1252331" y="308113"/>
                  <a:pt x="1252331" y="308113"/>
                </a:cubicBezTo>
                <a:lnTo>
                  <a:pt x="1311965" y="268356"/>
                </a:lnTo>
                <a:cubicBezTo>
                  <a:pt x="1321904" y="261730"/>
                  <a:pt x="1330451" y="252255"/>
                  <a:pt x="1341783" y="248478"/>
                </a:cubicBezTo>
                <a:cubicBezTo>
                  <a:pt x="1383166" y="234684"/>
                  <a:pt x="1368519" y="238196"/>
                  <a:pt x="1421296" y="228600"/>
                </a:cubicBezTo>
                <a:cubicBezTo>
                  <a:pt x="1620474" y="192385"/>
                  <a:pt x="1626926" y="215681"/>
                  <a:pt x="1967948" y="208721"/>
                </a:cubicBezTo>
                <a:cubicBezTo>
                  <a:pt x="1994961" y="204862"/>
                  <a:pt x="2092951" y="190449"/>
                  <a:pt x="2117035" y="188843"/>
                </a:cubicBezTo>
                <a:cubicBezTo>
                  <a:pt x="2259673" y="179334"/>
                  <a:pt x="2554062" y="172482"/>
                  <a:pt x="2673626" y="168965"/>
                </a:cubicBezTo>
                <a:cubicBezTo>
                  <a:pt x="2707782" y="162134"/>
                  <a:pt x="2730330" y="158444"/>
                  <a:pt x="2763078" y="149087"/>
                </a:cubicBezTo>
                <a:cubicBezTo>
                  <a:pt x="2773152" y="146209"/>
                  <a:pt x="2782822" y="142025"/>
                  <a:pt x="2792896" y="139147"/>
                </a:cubicBezTo>
                <a:cubicBezTo>
                  <a:pt x="2806030" y="135394"/>
                  <a:pt x="2819518" y="132961"/>
                  <a:pt x="2832652" y="129208"/>
                </a:cubicBezTo>
                <a:cubicBezTo>
                  <a:pt x="2842726" y="126330"/>
                  <a:pt x="2852036" y="120218"/>
                  <a:pt x="2862470" y="119269"/>
                </a:cubicBezTo>
                <a:cubicBezTo>
                  <a:pt x="2925246" y="113562"/>
                  <a:pt x="2988365" y="112643"/>
                  <a:pt x="3051313" y="109330"/>
                </a:cubicBezTo>
                <a:cubicBezTo>
                  <a:pt x="3081178" y="105064"/>
                  <a:pt x="3138610" y="98172"/>
                  <a:pt x="3170583" y="89452"/>
                </a:cubicBezTo>
                <a:cubicBezTo>
                  <a:pt x="3190798" y="83939"/>
                  <a:pt x="3209393" y="71888"/>
                  <a:pt x="3230218" y="69574"/>
                </a:cubicBezTo>
                <a:lnTo>
                  <a:pt x="3319670" y="59634"/>
                </a:lnTo>
                <a:cubicBezTo>
                  <a:pt x="3336235" y="53008"/>
                  <a:pt x="3352153" y="44450"/>
                  <a:pt x="3369365" y="39756"/>
                </a:cubicBezTo>
                <a:cubicBezTo>
                  <a:pt x="3398859" y="31712"/>
                  <a:pt x="3483874" y="23984"/>
                  <a:pt x="3508513" y="19878"/>
                </a:cubicBezTo>
                <a:cubicBezTo>
                  <a:pt x="3521987" y="17632"/>
                  <a:pt x="3534875" y="12618"/>
                  <a:pt x="3548270" y="9939"/>
                </a:cubicBezTo>
                <a:cubicBezTo>
                  <a:pt x="3568031" y="5987"/>
                  <a:pt x="3588026" y="3313"/>
                  <a:pt x="3607904" y="0"/>
                </a:cubicBezTo>
                <a:lnTo>
                  <a:pt x="3856383" y="9939"/>
                </a:lnTo>
                <a:cubicBezTo>
                  <a:pt x="3906127" y="12426"/>
                  <a:pt x="3955761" y="16771"/>
                  <a:pt x="4005470" y="19878"/>
                </a:cubicBezTo>
                <a:lnTo>
                  <a:pt x="4174435" y="29817"/>
                </a:lnTo>
                <a:cubicBezTo>
                  <a:pt x="4197626" y="33130"/>
                  <a:pt x="4221182" y="34488"/>
                  <a:pt x="4244009" y="39756"/>
                </a:cubicBezTo>
                <a:cubicBezTo>
                  <a:pt x="4324830" y="58407"/>
                  <a:pt x="4278938" y="60821"/>
                  <a:pt x="4353339" y="69574"/>
                </a:cubicBezTo>
                <a:cubicBezTo>
                  <a:pt x="4392960" y="74235"/>
                  <a:pt x="4432894" y="75731"/>
                  <a:pt x="4472609" y="79513"/>
                </a:cubicBezTo>
                <a:cubicBezTo>
                  <a:pt x="4502475" y="82357"/>
                  <a:pt x="4532183" y="86736"/>
                  <a:pt x="4562061" y="89452"/>
                </a:cubicBezTo>
                <a:cubicBezTo>
                  <a:pt x="4641522" y="96676"/>
                  <a:pt x="4721897" y="96213"/>
                  <a:pt x="4800600" y="109330"/>
                </a:cubicBezTo>
                <a:cubicBezTo>
                  <a:pt x="4883343" y="123120"/>
                  <a:pt x="4840285" y="116419"/>
                  <a:pt x="4929809" y="129208"/>
                </a:cubicBezTo>
                <a:cubicBezTo>
                  <a:pt x="4939748" y="132521"/>
                  <a:pt x="4949318" y="137273"/>
                  <a:pt x="4959626" y="139147"/>
                </a:cubicBezTo>
                <a:cubicBezTo>
                  <a:pt x="4981108" y="143053"/>
                  <a:pt x="5111207" y="157094"/>
                  <a:pt x="5128591" y="159026"/>
                </a:cubicBezTo>
                <a:cubicBezTo>
                  <a:pt x="5138530" y="165652"/>
                  <a:pt x="5147725" y="173562"/>
                  <a:pt x="5158409" y="178904"/>
                </a:cubicBezTo>
                <a:cubicBezTo>
                  <a:pt x="5167780" y="183589"/>
                  <a:pt x="5180045" y="182298"/>
                  <a:pt x="5188226" y="188843"/>
                </a:cubicBezTo>
                <a:cubicBezTo>
                  <a:pt x="5211636" y="207571"/>
                  <a:pt x="5200965" y="225030"/>
                  <a:pt x="5227983" y="238539"/>
                </a:cubicBezTo>
                <a:cubicBezTo>
                  <a:pt x="5246724" y="247910"/>
                  <a:pt x="5287618" y="258417"/>
                  <a:pt x="5287618" y="258417"/>
                </a:cubicBezTo>
                <a:cubicBezTo>
                  <a:pt x="5297557" y="265043"/>
                  <a:pt x="5306519" y="273444"/>
                  <a:pt x="5317435" y="278295"/>
                </a:cubicBezTo>
                <a:cubicBezTo>
                  <a:pt x="5336583" y="286805"/>
                  <a:pt x="5377070" y="298174"/>
                  <a:pt x="5377070" y="298174"/>
                </a:cubicBezTo>
                <a:cubicBezTo>
                  <a:pt x="5387009" y="308113"/>
                  <a:pt x="5396089" y="318993"/>
                  <a:pt x="5406887" y="327991"/>
                </a:cubicBezTo>
                <a:cubicBezTo>
                  <a:pt x="5482126" y="390690"/>
                  <a:pt x="5398741" y="309908"/>
                  <a:pt x="5456583" y="367747"/>
                </a:cubicBezTo>
                <a:cubicBezTo>
                  <a:pt x="5463209" y="380999"/>
                  <a:pt x="5466976" y="396122"/>
                  <a:pt x="5476461" y="407504"/>
                </a:cubicBezTo>
                <a:cubicBezTo>
                  <a:pt x="5526415" y="467450"/>
                  <a:pt x="5492484" y="386004"/>
                  <a:pt x="5516218" y="457200"/>
                </a:cubicBezTo>
                <a:cubicBezTo>
                  <a:pt x="5512905" y="487017"/>
                  <a:pt x="5513024" y="517419"/>
                  <a:pt x="5506278" y="546652"/>
                </a:cubicBezTo>
                <a:cubicBezTo>
                  <a:pt x="5502946" y="561089"/>
                  <a:pt x="5491602" y="572535"/>
                  <a:pt x="5486400" y="586408"/>
                </a:cubicBezTo>
                <a:cubicBezTo>
                  <a:pt x="5458894" y="659759"/>
                  <a:pt x="5496867" y="595557"/>
                  <a:pt x="5456583" y="655982"/>
                </a:cubicBezTo>
                <a:cubicBezTo>
                  <a:pt x="5451537" y="676167"/>
                  <a:pt x="5445263" y="705586"/>
                  <a:pt x="5436704" y="725556"/>
                </a:cubicBezTo>
                <a:cubicBezTo>
                  <a:pt x="5430867" y="739174"/>
                  <a:pt x="5422662" y="751694"/>
                  <a:pt x="5416826" y="765313"/>
                </a:cubicBezTo>
                <a:cubicBezTo>
                  <a:pt x="5412699" y="774943"/>
                  <a:pt x="5411572" y="785759"/>
                  <a:pt x="5406887" y="795130"/>
                </a:cubicBezTo>
                <a:cubicBezTo>
                  <a:pt x="5396945" y="815013"/>
                  <a:pt x="5363555" y="856553"/>
                  <a:pt x="5347252" y="864704"/>
                </a:cubicBezTo>
                <a:cubicBezTo>
                  <a:pt x="5334000" y="871330"/>
                  <a:pt x="5319065" y="875326"/>
                  <a:pt x="5307496" y="884582"/>
                </a:cubicBezTo>
                <a:cubicBezTo>
                  <a:pt x="5285544" y="902144"/>
                  <a:pt x="5271252" y="928623"/>
                  <a:pt x="5247861" y="944217"/>
                </a:cubicBezTo>
                <a:cubicBezTo>
                  <a:pt x="5237922" y="950843"/>
                  <a:pt x="5227221" y="956448"/>
                  <a:pt x="5218044" y="964095"/>
                </a:cubicBezTo>
                <a:cubicBezTo>
                  <a:pt x="5168409" y="1005457"/>
                  <a:pt x="5210809" y="986385"/>
                  <a:pt x="5158409" y="1003852"/>
                </a:cubicBezTo>
                <a:cubicBezTo>
                  <a:pt x="5148470" y="1013791"/>
                  <a:pt x="5140878" y="1026843"/>
                  <a:pt x="5128591" y="1033669"/>
                </a:cubicBezTo>
                <a:cubicBezTo>
                  <a:pt x="4968010" y="1122880"/>
                  <a:pt x="5149141" y="998462"/>
                  <a:pt x="5029200" y="1073426"/>
                </a:cubicBezTo>
                <a:cubicBezTo>
                  <a:pt x="5015153" y="1082205"/>
                  <a:pt x="5003826" y="1095025"/>
                  <a:pt x="4989444" y="1103243"/>
                </a:cubicBezTo>
                <a:cubicBezTo>
                  <a:pt x="4980347" y="1108441"/>
                  <a:pt x="4969700" y="1110304"/>
                  <a:pt x="4959626" y="1113182"/>
                </a:cubicBezTo>
                <a:cubicBezTo>
                  <a:pt x="4934414" y="1120385"/>
                  <a:pt x="4913878" y="1122849"/>
                  <a:pt x="4890052" y="1133060"/>
                </a:cubicBezTo>
                <a:cubicBezTo>
                  <a:pt x="4876434" y="1138897"/>
                  <a:pt x="4865086" y="1152052"/>
                  <a:pt x="4850296" y="1152939"/>
                </a:cubicBezTo>
                <a:cubicBezTo>
                  <a:pt x="4698134" y="1162069"/>
                  <a:pt x="4545496" y="1159565"/>
                  <a:pt x="4393096" y="1162878"/>
                </a:cubicBezTo>
                <a:cubicBezTo>
                  <a:pt x="4374741" y="1167467"/>
                  <a:pt x="4319999" y="1181821"/>
                  <a:pt x="4303644" y="1182756"/>
                </a:cubicBezTo>
                <a:cubicBezTo>
                  <a:pt x="4204359" y="1188429"/>
                  <a:pt x="4104861" y="1189382"/>
                  <a:pt x="4005470" y="1192695"/>
                </a:cubicBezTo>
                <a:lnTo>
                  <a:pt x="3955774" y="1202634"/>
                </a:lnTo>
                <a:cubicBezTo>
                  <a:pt x="3935947" y="1206239"/>
                  <a:pt x="3915442" y="1206783"/>
                  <a:pt x="3896139" y="1212574"/>
                </a:cubicBezTo>
                <a:cubicBezTo>
                  <a:pt x="3881948" y="1216831"/>
                  <a:pt x="3870256" y="1227250"/>
                  <a:pt x="3856383" y="1232452"/>
                </a:cubicBezTo>
                <a:cubicBezTo>
                  <a:pt x="3843593" y="1237248"/>
                  <a:pt x="3829878" y="1239078"/>
                  <a:pt x="3816626" y="1242391"/>
                </a:cubicBezTo>
                <a:cubicBezTo>
                  <a:pt x="3755839" y="1282916"/>
                  <a:pt x="3807799" y="1255011"/>
                  <a:pt x="3687418" y="1272208"/>
                </a:cubicBezTo>
                <a:cubicBezTo>
                  <a:pt x="3673895" y="1274140"/>
                  <a:pt x="3661216" y="1280453"/>
                  <a:pt x="3647661" y="1282147"/>
                </a:cubicBezTo>
                <a:cubicBezTo>
                  <a:pt x="3570398" y="1291805"/>
                  <a:pt x="3402605" y="1298707"/>
                  <a:pt x="3339548" y="1302026"/>
                </a:cubicBezTo>
                <a:cubicBezTo>
                  <a:pt x="3181387" y="1341565"/>
                  <a:pt x="3336600" y="1305797"/>
                  <a:pt x="2941983" y="1321904"/>
                </a:cubicBezTo>
                <a:cubicBezTo>
                  <a:pt x="2898822" y="1323666"/>
                  <a:pt x="2855844" y="1328530"/>
                  <a:pt x="2812774" y="1331843"/>
                </a:cubicBezTo>
                <a:lnTo>
                  <a:pt x="2415209" y="1321904"/>
                </a:lnTo>
                <a:cubicBezTo>
                  <a:pt x="2391458" y="1319322"/>
                  <a:pt x="2376943" y="1292831"/>
                  <a:pt x="2355574" y="1282147"/>
                </a:cubicBezTo>
                <a:cubicBezTo>
                  <a:pt x="2329070" y="1268895"/>
                  <a:pt x="2304173" y="1251762"/>
                  <a:pt x="2276061" y="1242391"/>
                </a:cubicBezTo>
                <a:cubicBezTo>
                  <a:pt x="2266122" y="1239078"/>
                  <a:pt x="2255615" y="1237137"/>
                  <a:pt x="2246244" y="1232452"/>
                </a:cubicBezTo>
                <a:cubicBezTo>
                  <a:pt x="2235560" y="1227110"/>
                  <a:pt x="2227110" y="1217916"/>
                  <a:pt x="2216426" y="1212574"/>
                </a:cubicBezTo>
                <a:cubicBezTo>
                  <a:pt x="2207055" y="1207889"/>
                  <a:pt x="2195980" y="1207319"/>
                  <a:pt x="2186609" y="1202634"/>
                </a:cubicBezTo>
                <a:cubicBezTo>
                  <a:pt x="2175925" y="1197292"/>
                  <a:pt x="2167475" y="1188098"/>
                  <a:pt x="2156791" y="1182756"/>
                </a:cubicBezTo>
                <a:cubicBezTo>
                  <a:pt x="2107804" y="1158263"/>
                  <a:pt x="2144628" y="1190916"/>
                  <a:pt x="2097157" y="1152939"/>
                </a:cubicBezTo>
                <a:cubicBezTo>
                  <a:pt x="2089839" y="1147085"/>
                  <a:pt x="2084775" y="1138683"/>
                  <a:pt x="2077278" y="1133060"/>
                </a:cubicBezTo>
                <a:cubicBezTo>
                  <a:pt x="2058166" y="1118726"/>
                  <a:pt x="2034537" y="1110197"/>
                  <a:pt x="2017644" y="1093304"/>
                </a:cubicBezTo>
                <a:cubicBezTo>
                  <a:pt x="2011018" y="1086678"/>
                  <a:pt x="2006378" y="1077117"/>
                  <a:pt x="1997765" y="1073426"/>
                </a:cubicBezTo>
                <a:cubicBezTo>
                  <a:pt x="1982238" y="1066772"/>
                  <a:pt x="1964561" y="1067152"/>
                  <a:pt x="1948070" y="1063487"/>
                </a:cubicBezTo>
                <a:cubicBezTo>
                  <a:pt x="1936609" y="1060940"/>
                  <a:pt x="1891776" y="1050248"/>
                  <a:pt x="1878496" y="1043608"/>
                </a:cubicBezTo>
                <a:cubicBezTo>
                  <a:pt x="1867812" y="1038266"/>
                  <a:pt x="1859524" y="1028736"/>
                  <a:pt x="1848678" y="1023730"/>
                </a:cubicBezTo>
                <a:cubicBezTo>
                  <a:pt x="1827129" y="1013785"/>
                  <a:pt x="1726003" y="973183"/>
                  <a:pt x="1689652" y="964095"/>
                </a:cubicBezTo>
                <a:cubicBezTo>
                  <a:pt x="1656874" y="955900"/>
                  <a:pt x="1623039" y="952411"/>
                  <a:pt x="1590261" y="944217"/>
                </a:cubicBezTo>
                <a:cubicBezTo>
                  <a:pt x="1563757" y="937591"/>
                  <a:pt x="1538061" y="924974"/>
                  <a:pt x="1510748" y="924339"/>
                </a:cubicBezTo>
                <a:lnTo>
                  <a:pt x="1083365" y="914400"/>
                </a:lnTo>
                <a:cubicBezTo>
                  <a:pt x="1070113" y="911087"/>
                  <a:pt x="1056743" y="908213"/>
                  <a:pt x="1043609" y="904460"/>
                </a:cubicBezTo>
                <a:cubicBezTo>
                  <a:pt x="1033535" y="901582"/>
                  <a:pt x="1024232" y="895391"/>
                  <a:pt x="1013791" y="894521"/>
                </a:cubicBezTo>
                <a:cubicBezTo>
                  <a:pt x="944379" y="888737"/>
                  <a:pt x="874644" y="887895"/>
                  <a:pt x="805070" y="884582"/>
                </a:cubicBezTo>
                <a:cubicBezTo>
                  <a:pt x="722904" y="857194"/>
                  <a:pt x="779378" y="873147"/>
                  <a:pt x="606287" y="864704"/>
                </a:cubicBezTo>
                <a:lnTo>
                  <a:pt x="367748" y="854765"/>
                </a:lnTo>
                <a:cubicBezTo>
                  <a:pt x="341244" y="848139"/>
                  <a:pt x="313601" y="845034"/>
                  <a:pt x="288235" y="834887"/>
                </a:cubicBezTo>
                <a:cubicBezTo>
                  <a:pt x="271670" y="828261"/>
                  <a:pt x="255592" y="820255"/>
                  <a:pt x="238539" y="815008"/>
                </a:cubicBezTo>
                <a:cubicBezTo>
                  <a:pt x="212427" y="806973"/>
                  <a:pt x="184944" y="803769"/>
                  <a:pt x="159026" y="795130"/>
                </a:cubicBezTo>
                <a:lnTo>
                  <a:pt x="129209" y="785191"/>
                </a:lnTo>
                <a:cubicBezTo>
                  <a:pt x="125896" y="775252"/>
                  <a:pt x="124660" y="764358"/>
                  <a:pt x="119270" y="755374"/>
                </a:cubicBezTo>
                <a:cubicBezTo>
                  <a:pt x="114449" y="747338"/>
                  <a:pt x="105245" y="742813"/>
                  <a:pt x="99391" y="735495"/>
                </a:cubicBezTo>
                <a:cubicBezTo>
                  <a:pt x="91929" y="726167"/>
                  <a:pt x="86139" y="715617"/>
                  <a:pt x="79513" y="705678"/>
                </a:cubicBezTo>
                <a:cubicBezTo>
                  <a:pt x="76200" y="695739"/>
                  <a:pt x="76119" y="684041"/>
                  <a:pt x="69574" y="675860"/>
                </a:cubicBezTo>
                <a:cubicBezTo>
                  <a:pt x="62112" y="666532"/>
                  <a:pt x="49085" y="663444"/>
                  <a:pt x="39757" y="655982"/>
                </a:cubicBezTo>
                <a:cubicBezTo>
                  <a:pt x="32440" y="650128"/>
                  <a:pt x="26504" y="642730"/>
                  <a:pt x="19878" y="636104"/>
                </a:cubicBezTo>
                <a:cubicBezTo>
                  <a:pt x="7596" y="599259"/>
                  <a:pt x="14624" y="615658"/>
                  <a:pt x="0" y="586408"/>
                </a:cubicBezTo>
              </a:path>
            </a:pathLst>
          </a:custGeom>
          <a:ln w="57150">
            <a:solidFill>
              <a:srgbClr val="00B0F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467744" y="3260035"/>
            <a:ext cx="5625548" cy="1610139"/>
          </a:xfrm>
          <a:custGeom>
            <a:avLst/>
            <a:gdLst>
              <a:gd name="connsiteX0" fmla="*/ 0 w 5625548"/>
              <a:gd name="connsiteY0" fmla="*/ 805069 h 1610139"/>
              <a:gd name="connsiteX1" fmla="*/ 685800 w 5625548"/>
              <a:gd name="connsiteY1" fmla="*/ 785191 h 1610139"/>
              <a:gd name="connsiteX2" fmla="*/ 765313 w 5625548"/>
              <a:gd name="connsiteY2" fmla="*/ 765313 h 1610139"/>
              <a:gd name="connsiteX3" fmla="*/ 805069 w 5625548"/>
              <a:gd name="connsiteY3" fmla="*/ 755374 h 1610139"/>
              <a:gd name="connsiteX4" fmla="*/ 854765 w 5625548"/>
              <a:gd name="connsiteY4" fmla="*/ 745435 h 1610139"/>
              <a:gd name="connsiteX5" fmla="*/ 914400 w 5625548"/>
              <a:gd name="connsiteY5" fmla="*/ 725556 h 1610139"/>
              <a:gd name="connsiteX6" fmla="*/ 1023730 w 5625548"/>
              <a:gd name="connsiteY6" fmla="*/ 695739 h 1610139"/>
              <a:gd name="connsiteX7" fmla="*/ 1063487 w 5625548"/>
              <a:gd name="connsiteY7" fmla="*/ 685800 h 1610139"/>
              <a:gd name="connsiteX8" fmla="*/ 1113182 w 5625548"/>
              <a:gd name="connsiteY8" fmla="*/ 665922 h 1610139"/>
              <a:gd name="connsiteX9" fmla="*/ 1152939 w 5625548"/>
              <a:gd name="connsiteY9" fmla="*/ 655982 h 1610139"/>
              <a:gd name="connsiteX10" fmla="*/ 1202635 w 5625548"/>
              <a:gd name="connsiteY10" fmla="*/ 636104 h 1610139"/>
              <a:gd name="connsiteX11" fmla="*/ 1302026 w 5625548"/>
              <a:gd name="connsiteY11" fmla="*/ 616226 h 1610139"/>
              <a:gd name="connsiteX12" fmla="*/ 1461052 w 5625548"/>
              <a:gd name="connsiteY12" fmla="*/ 556591 h 1610139"/>
              <a:gd name="connsiteX13" fmla="*/ 1649895 w 5625548"/>
              <a:gd name="connsiteY13" fmla="*/ 526774 h 1610139"/>
              <a:gd name="connsiteX14" fmla="*/ 1679713 w 5625548"/>
              <a:gd name="connsiteY14" fmla="*/ 516835 h 1610139"/>
              <a:gd name="connsiteX15" fmla="*/ 1719469 w 5625548"/>
              <a:gd name="connsiteY15" fmla="*/ 506895 h 1610139"/>
              <a:gd name="connsiteX16" fmla="*/ 1779104 w 5625548"/>
              <a:gd name="connsiteY16" fmla="*/ 487017 h 1610139"/>
              <a:gd name="connsiteX17" fmla="*/ 1789043 w 5625548"/>
              <a:gd name="connsiteY17" fmla="*/ 457200 h 1610139"/>
              <a:gd name="connsiteX18" fmla="*/ 1838739 w 5625548"/>
              <a:gd name="connsiteY18" fmla="*/ 407504 h 1610139"/>
              <a:gd name="connsiteX19" fmla="*/ 1878495 w 5625548"/>
              <a:gd name="connsiteY19" fmla="*/ 318052 h 1610139"/>
              <a:gd name="connsiteX20" fmla="*/ 1948069 w 5625548"/>
              <a:gd name="connsiteY20" fmla="*/ 258417 h 1610139"/>
              <a:gd name="connsiteX21" fmla="*/ 1987826 w 5625548"/>
              <a:gd name="connsiteY21" fmla="*/ 238539 h 1610139"/>
              <a:gd name="connsiteX22" fmla="*/ 2027582 w 5625548"/>
              <a:gd name="connsiteY22" fmla="*/ 228600 h 1610139"/>
              <a:gd name="connsiteX23" fmla="*/ 2057400 w 5625548"/>
              <a:gd name="connsiteY23" fmla="*/ 218661 h 1610139"/>
              <a:gd name="connsiteX24" fmla="*/ 2146852 w 5625548"/>
              <a:gd name="connsiteY24" fmla="*/ 198782 h 1610139"/>
              <a:gd name="connsiteX25" fmla="*/ 2216426 w 5625548"/>
              <a:gd name="connsiteY25" fmla="*/ 168965 h 1610139"/>
              <a:gd name="connsiteX26" fmla="*/ 2286000 w 5625548"/>
              <a:gd name="connsiteY26" fmla="*/ 149087 h 1610139"/>
              <a:gd name="connsiteX27" fmla="*/ 2305878 w 5625548"/>
              <a:gd name="connsiteY27" fmla="*/ 129208 h 1610139"/>
              <a:gd name="connsiteX28" fmla="*/ 2375452 w 5625548"/>
              <a:gd name="connsiteY28" fmla="*/ 109330 h 1610139"/>
              <a:gd name="connsiteX29" fmla="*/ 2544417 w 5625548"/>
              <a:gd name="connsiteY29" fmla="*/ 89452 h 1610139"/>
              <a:gd name="connsiteX30" fmla="*/ 2743200 w 5625548"/>
              <a:gd name="connsiteY30" fmla="*/ 69574 h 1610139"/>
              <a:gd name="connsiteX31" fmla="*/ 3170582 w 5625548"/>
              <a:gd name="connsiteY31" fmla="*/ 59635 h 1610139"/>
              <a:gd name="connsiteX32" fmla="*/ 3369365 w 5625548"/>
              <a:gd name="connsiteY32" fmla="*/ 49695 h 1610139"/>
              <a:gd name="connsiteX33" fmla="*/ 3707295 w 5625548"/>
              <a:gd name="connsiteY33" fmla="*/ 29817 h 1610139"/>
              <a:gd name="connsiteX34" fmla="*/ 4412974 w 5625548"/>
              <a:gd name="connsiteY34" fmla="*/ 19878 h 1610139"/>
              <a:gd name="connsiteX35" fmla="*/ 4681330 w 5625548"/>
              <a:gd name="connsiteY35" fmla="*/ 0 h 1610139"/>
              <a:gd name="connsiteX36" fmla="*/ 5138530 w 5625548"/>
              <a:gd name="connsiteY36" fmla="*/ 9939 h 1610139"/>
              <a:gd name="connsiteX37" fmla="*/ 5178287 w 5625548"/>
              <a:gd name="connsiteY37" fmla="*/ 19878 h 1610139"/>
              <a:gd name="connsiteX38" fmla="*/ 5227982 w 5625548"/>
              <a:gd name="connsiteY38" fmla="*/ 69574 h 1610139"/>
              <a:gd name="connsiteX39" fmla="*/ 5237922 w 5625548"/>
              <a:gd name="connsiteY39" fmla="*/ 99391 h 1610139"/>
              <a:gd name="connsiteX40" fmla="*/ 5297556 w 5625548"/>
              <a:gd name="connsiteY40" fmla="*/ 159026 h 1610139"/>
              <a:gd name="connsiteX41" fmla="*/ 5377069 w 5625548"/>
              <a:gd name="connsiteY41" fmla="*/ 238539 h 1610139"/>
              <a:gd name="connsiteX42" fmla="*/ 5396948 w 5625548"/>
              <a:gd name="connsiteY42" fmla="*/ 258417 h 1610139"/>
              <a:gd name="connsiteX43" fmla="*/ 5426765 w 5625548"/>
              <a:gd name="connsiteY43" fmla="*/ 278295 h 1610139"/>
              <a:gd name="connsiteX44" fmla="*/ 5466522 w 5625548"/>
              <a:gd name="connsiteY44" fmla="*/ 298174 h 1610139"/>
              <a:gd name="connsiteX45" fmla="*/ 5506278 w 5625548"/>
              <a:gd name="connsiteY45" fmla="*/ 327991 h 1610139"/>
              <a:gd name="connsiteX46" fmla="*/ 5516217 w 5625548"/>
              <a:gd name="connsiteY46" fmla="*/ 357808 h 1610139"/>
              <a:gd name="connsiteX47" fmla="*/ 5536095 w 5625548"/>
              <a:gd name="connsiteY47" fmla="*/ 377687 h 1610139"/>
              <a:gd name="connsiteX48" fmla="*/ 5555974 w 5625548"/>
              <a:gd name="connsiteY48" fmla="*/ 407504 h 1610139"/>
              <a:gd name="connsiteX49" fmla="*/ 5575852 w 5625548"/>
              <a:gd name="connsiteY49" fmla="*/ 447261 h 1610139"/>
              <a:gd name="connsiteX50" fmla="*/ 5605669 w 5625548"/>
              <a:gd name="connsiteY50" fmla="*/ 487017 h 1610139"/>
              <a:gd name="connsiteX51" fmla="*/ 5625548 w 5625548"/>
              <a:gd name="connsiteY51" fmla="*/ 516835 h 1610139"/>
              <a:gd name="connsiteX52" fmla="*/ 5605669 w 5625548"/>
              <a:gd name="connsiteY52" fmla="*/ 646043 h 1610139"/>
              <a:gd name="connsiteX53" fmla="*/ 5565913 w 5625548"/>
              <a:gd name="connsiteY53" fmla="*/ 705678 h 1610139"/>
              <a:gd name="connsiteX54" fmla="*/ 5526156 w 5625548"/>
              <a:gd name="connsiteY54" fmla="*/ 785191 h 1610139"/>
              <a:gd name="connsiteX55" fmla="*/ 5496339 w 5625548"/>
              <a:gd name="connsiteY55" fmla="*/ 834887 h 1610139"/>
              <a:gd name="connsiteX56" fmla="*/ 5486400 w 5625548"/>
              <a:gd name="connsiteY56" fmla="*/ 864704 h 1610139"/>
              <a:gd name="connsiteX57" fmla="*/ 5416826 w 5625548"/>
              <a:gd name="connsiteY57" fmla="*/ 924339 h 1610139"/>
              <a:gd name="connsiteX58" fmla="*/ 5387008 w 5625548"/>
              <a:gd name="connsiteY58" fmla="*/ 964095 h 1610139"/>
              <a:gd name="connsiteX59" fmla="*/ 5307495 w 5625548"/>
              <a:gd name="connsiteY59" fmla="*/ 1043608 h 1610139"/>
              <a:gd name="connsiteX60" fmla="*/ 5257800 w 5625548"/>
              <a:gd name="connsiteY60" fmla="*/ 1083365 h 1610139"/>
              <a:gd name="connsiteX61" fmla="*/ 5218043 w 5625548"/>
              <a:gd name="connsiteY61" fmla="*/ 1093304 h 1610139"/>
              <a:gd name="connsiteX62" fmla="*/ 5118652 w 5625548"/>
              <a:gd name="connsiteY62" fmla="*/ 1113182 h 1610139"/>
              <a:gd name="connsiteX63" fmla="*/ 5019261 w 5625548"/>
              <a:gd name="connsiteY63" fmla="*/ 1143000 h 1610139"/>
              <a:gd name="connsiteX64" fmla="*/ 4721087 w 5625548"/>
              <a:gd name="connsiteY64" fmla="*/ 1162878 h 1610139"/>
              <a:gd name="connsiteX65" fmla="*/ 4005469 w 5625548"/>
              <a:gd name="connsiteY65" fmla="*/ 1182756 h 1610139"/>
              <a:gd name="connsiteX66" fmla="*/ 3925956 w 5625548"/>
              <a:gd name="connsiteY66" fmla="*/ 1202635 h 1610139"/>
              <a:gd name="connsiteX67" fmla="*/ 3866322 w 5625548"/>
              <a:gd name="connsiteY67" fmla="*/ 1212574 h 1610139"/>
              <a:gd name="connsiteX68" fmla="*/ 3806687 w 5625548"/>
              <a:gd name="connsiteY68" fmla="*/ 1232452 h 1610139"/>
              <a:gd name="connsiteX69" fmla="*/ 3776869 w 5625548"/>
              <a:gd name="connsiteY69" fmla="*/ 1242391 h 1610139"/>
              <a:gd name="connsiteX70" fmla="*/ 3707295 w 5625548"/>
              <a:gd name="connsiteY70" fmla="*/ 1262269 h 1610139"/>
              <a:gd name="connsiteX71" fmla="*/ 3607904 w 5625548"/>
              <a:gd name="connsiteY71" fmla="*/ 1321904 h 1610139"/>
              <a:gd name="connsiteX72" fmla="*/ 3548269 w 5625548"/>
              <a:gd name="connsiteY72" fmla="*/ 1361661 h 1610139"/>
              <a:gd name="connsiteX73" fmla="*/ 3518452 w 5625548"/>
              <a:gd name="connsiteY73" fmla="*/ 1381539 h 1610139"/>
              <a:gd name="connsiteX74" fmla="*/ 3498574 w 5625548"/>
              <a:gd name="connsiteY74" fmla="*/ 1411356 h 1610139"/>
              <a:gd name="connsiteX75" fmla="*/ 3429000 w 5625548"/>
              <a:gd name="connsiteY75" fmla="*/ 1441174 h 1610139"/>
              <a:gd name="connsiteX76" fmla="*/ 3359426 w 5625548"/>
              <a:gd name="connsiteY76" fmla="*/ 1470991 h 1610139"/>
              <a:gd name="connsiteX77" fmla="*/ 3279913 w 5625548"/>
              <a:gd name="connsiteY77" fmla="*/ 1480930 h 1610139"/>
              <a:gd name="connsiteX78" fmla="*/ 3250095 w 5625548"/>
              <a:gd name="connsiteY78" fmla="*/ 1490869 h 1610139"/>
              <a:gd name="connsiteX79" fmla="*/ 3200400 w 5625548"/>
              <a:gd name="connsiteY79" fmla="*/ 1500808 h 1610139"/>
              <a:gd name="connsiteX80" fmla="*/ 3110948 w 5625548"/>
              <a:gd name="connsiteY80" fmla="*/ 1550504 h 1610139"/>
              <a:gd name="connsiteX81" fmla="*/ 3061252 w 5625548"/>
              <a:gd name="connsiteY81" fmla="*/ 1560443 h 1610139"/>
              <a:gd name="connsiteX82" fmla="*/ 3031435 w 5625548"/>
              <a:gd name="connsiteY82" fmla="*/ 1570382 h 1610139"/>
              <a:gd name="connsiteX83" fmla="*/ 2932043 w 5625548"/>
              <a:gd name="connsiteY83" fmla="*/ 1590261 h 1610139"/>
              <a:gd name="connsiteX84" fmla="*/ 2892287 w 5625548"/>
              <a:gd name="connsiteY84" fmla="*/ 1600200 h 1610139"/>
              <a:gd name="connsiteX85" fmla="*/ 2703443 w 5625548"/>
              <a:gd name="connsiteY85" fmla="*/ 1610139 h 1610139"/>
              <a:gd name="connsiteX86" fmla="*/ 2375452 w 5625548"/>
              <a:gd name="connsiteY86" fmla="*/ 1600200 h 1610139"/>
              <a:gd name="connsiteX87" fmla="*/ 2345635 w 5625548"/>
              <a:gd name="connsiteY87" fmla="*/ 1590261 h 1610139"/>
              <a:gd name="connsiteX88" fmla="*/ 2295939 w 5625548"/>
              <a:gd name="connsiteY88" fmla="*/ 1580322 h 1610139"/>
              <a:gd name="connsiteX89" fmla="*/ 2236304 w 5625548"/>
              <a:gd name="connsiteY89" fmla="*/ 1570382 h 1610139"/>
              <a:gd name="connsiteX90" fmla="*/ 2176669 w 5625548"/>
              <a:gd name="connsiteY90" fmla="*/ 1550504 h 1610139"/>
              <a:gd name="connsiteX91" fmla="*/ 2117035 w 5625548"/>
              <a:gd name="connsiteY91" fmla="*/ 1510748 h 1610139"/>
              <a:gd name="connsiteX92" fmla="*/ 2087217 w 5625548"/>
              <a:gd name="connsiteY92" fmla="*/ 1490869 h 1610139"/>
              <a:gd name="connsiteX93" fmla="*/ 2027582 w 5625548"/>
              <a:gd name="connsiteY93" fmla="*/ 1470991 h 1610139"/>
              <a:gd name="connsiteX94" fmla="*/ 1997765 w 5625548"/>
              <a:gd name="connsiteY94" fmla="*/ 1451113 h 1610139"/>
              <a:gd name="connsiteX95" fmla="*/ 1928191 w 5625548"/>
              <a:gd name="connsiteY95" fmla="*/ 1431235 h 1610139"/>
              <a:gd name="connsiteX96" fmla="*/ 1878495 w 5625548"/>
              <a:gd name="connsiteY96" fmla="*/ 1411356 h 1610139"/>
              <a:gd name="connsiteX97" fmla="*/ 1838739 w 5625548"/>
              <a:gd name="connsiteY97" fmla="*/ 1401417 h 1610139"/>
              <a:gd name="connsiteX98" fmla="*/ 1749287 w 5625548"/>
              <a:gd name="connsiteY98" fmla="*/ 1371600 h 1610139"/>
              <a:gd name="connsiteX99" fmla="*/ 1719469 w 5625548"/>
              <a:gd name="connsiteY99" fmla="*/ 1361661 h 1610139"/>
              <a:gd name="connsiteX100" fmla="*/ 1620078 w 5625548"/>
              <a:gd name="connsiteY100" fmla="*/ 1321904 h 1610139"/>
              <a:gd name="connsiteX101" fmla="*/ 1580322 w 5625548"/>
              <a:gd name="connsiteY101" fmla="*/ 1302026 h 1610139"/>
              <a:gd name="connsiteX102" fmla="*/ 1550504 w 5625548"/>
              <a:gd name="connsiteY102" fmla="*/ 1292087 h 1610139"/>
              <a:gd name="connsiteX103" fmla="*/ 1441174 w 5625548"/>
              <a:gd name="connsiteY103" fmla="*/ 1252330 h 1610139"/>
              <a:gd name="connsiteX104" fmla="*/ 1252330 w 5625548"/>
              <a:gd name="connsiteY104" fmla="*/ 1232452 h 1610139"/>
              <a:gd name="connsiteX105" fmla="*/ 1123122 w 5625548"/>
              <a:gd name="connsiteY105" fmla="*/ 1212574 h 1610139"/>
              <a:gd name="connsiteX106" fmla="*/ 705678 w 5625548"/>
              <a:gd name="connsiteY106" fmla="*/ 1202635 h 1610139"/>
              <a:gd name="connsiteX107" fmla="*/ 665922 w 5625548"/>
              <a:gd name="connsiteY107" fmla="*/ 1192695 h 1610139"/>
              <a:gd name="connsiteX108" fmla="*/ 556591 w 5625548"/>
              <a:gd name="connsiteY108" fmla="*/ 1182756 h 1610139"/>
              <a:gd name="connsiteX109" fmla="*/ 506895 w 5625548"/>
              <a:gd name="connsiteY109" fmla="*/ 1162878 h 1610139"/>
              <a:gd name="connsiteX110" fmla="*/ 457200 w 5625548"/>
              <a:gd name="connsiteY110" fmla="*/ 1152939 h 1610139"/>
              <a:gd name="connsiteX111" fmla="*/ 397565 w 5625548"/>
              <a:gd name="connsiteY111" fmla="*/ 1133061 h 1610139"/>
              <a:gd name="connsiteX112" fmla="*/ 367748 w 5625548"/>
              <a:gd name="connsiteY112" fmla="*/ 1123122 h 1610139"/>
              <a:gd name="connsiteX113" fmla="*/ 308113 w 5625548"/>
              <a:gd name="connsiteY113" fmla="*/ 1083365 h 1610139"/>
              <a:gd name="connsiteX114" fmla="*/ 278295 w 5625548"/>
              <a:gd name="connsiteY114" fmla="*/ 1063487 h 1610139"/>
              <a:gd name="connsiteX115" fmla="*/ 238539 w 5625548"/>
              <a:gd name="connsiteY115" fmla="*/ 1033669 h 1610139"/>
              <a:gd name="connsiteX116" fmla="*/ 198782 w 5625548"/>
              <a:gd name="connsiteY116" fmla="*/ 1013791 h 1610139"/>
              <a:gd name="connsiteX117" fmla="*/ 139148 w 5625548"/>
              <a:gd name="connsiteY117" fmla="*/ 983974 h 1610139"/>
              <a:gd name="connsiteX118" fmla="*/ 119269 w 5625548"/>
              <a:gd name="connsiteY118" fmla="*/ 964095 h 1610139"/>
              <a:gd name="connsiteX119" fmla="*/ 109330 w 5625548"/>
              <a:gd name="connsiteY119" fmla="*/ 934278 h 1610139"/>
              <a:gd name="connsiteX120" fmla="*/ 69574 w 5625548"/>
              <a:gd name="connsiteY120" fmla="*/ 904461 h 1610139"/>
              <a:gd name="connsiteX121" fmla="*/ 9939 w 5625548"/>
              <a:gd name="connsiteY121" fmla="*/ 854765 h 161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5625548" h="1610139">
                <a:moveTo>
                  <a:pt x="0" y="805069"/>
                </a:moveTo>
                <a:lnTo>
                  <a:pt x="685800" y="785191"/>
                </a:lnTo>
                <a:cubicBezTo>
                  <a:pt x="723180" y="783170"/>
                  <a:pt x="733478" y="774409"/>
                  <a:pt x="765313" y="765313"/>
                </a:cubicBezTo>
                <a:cubicBezTo>
                  <a:pt x="778447" y="761560"/>
                  <a:pt x="791734" y="758337"/>
                  <a:pt x="805069" y="755374"/>
                </a:cubicBezTo>
                <a:cubicBezTo>
                  <a:pt x="821560" y="751709"/>
                  <a:pt x="838467" y="749880"/>
                  <a:pt x="854765" y="745435"/>
                </a:cubicBezTo>
                <a:cubicBezTo>
                  <a:pt x="874980" y="739922"/>
                  <a:pt x="893853" y="729665"/>
                  <a:pt x="914400" y="725556"/>
                </a:cubicBezTo>
                <a:cubicBezTo>
                  <a:pt x="1086320" y="691172"/>
                  <a:pt x="821950" y="746183"/>
                  <a:pt x="1023730" y="695739"/>
                </a:cubicBezTo>
                <a:cubicBezTo>
                  <a:pt x="1036982" y="692426"/>
                  <a:pt x="1050528" y="690120"/>
                  <a:pt x="1063487" y="685800"/>
                </a:cubicBezTo>
                <a:cubicBezTo>
                  <a:pt x="1080413" y="680158"/>
                  <a:pt x="1096257" y="671564"/>
                  <a:pt x="1113182" y="665922"/>
                </a:cubicBezTo>
                <a:cubicBezTo>
                  <a:pt x="1126141" y="661602"/>
                  <a:pt x="1139980" y="660302"/>
                  <a:pt x="1152939" y="655982"/>
                </a:cubicBezTo>
                <a:cubicBezTo>
                  <a:pt x="1169865" y="650340"/>
                  <a:pt x="1185709" y="641746"/>
                  <a:pt x="1202635" y="636104"/>
                </a:cubicBezTo>
                <a:cubicBezTo>
                  <a:pt x="1232290" y="626219"/>
                  <a:pt x="1272663" y="621120"/>
                  <a:pt x="1302026" y="616226"/>
                </a:cubicBezTo>
                <a:cubicBezTo>
                  <a:pt x="1314745" y="611138"/>
                  <a:pt x="1429886" y="562824"/>
                  <a:pt x="1461052" y="556591"/>
                </a:cubicBezTo>
                <a:cubicBezTo>
                  <a:pt x="1589861" y="530829"/>
                  <a:pt x="1526863" y="540444"/>
                  <a:pt x="1649895" y="526774"/>
                </a:cubicBezTo>
                <a:cubicBezTo>
                  <a:pt x="1659834" y="523461"/>
                  <a:pt x="1669639" y="519713"/>
                  <a:pt x="1679713" y="516835"/>
                </a:cubicBezTo>
                <a:cubicBezTo>
                  <a:pt x="1692847" y="513082"/>
                  <a:pt x="1706385" y="510820"/>
                  <a:pt x="1719469" y="506895"/>
                </a:cubicBezTo>
                <a:cubicBezTo>
                  <a:pt x="1739539" y="500874"/>
                  <a:pt x="1779104" y="487017"/>
                  <a:pt x="1779104" y="487017"/>
                </a:cubicBezTo>
                <a:cubicBezTo>
                  <a:pt x="1782417" y="477078"/>
                  <a:pt x="1782498" y="465381"/>
                  <a:pt x="1789043" y="457200"/>
                </a:cubicBezTo>
                <a:cubicBezTo>
                  <a:pt x="1832113" y="403363"/>
                  <a:pt x="1808922" y="474594"/>
                  <a:pt x="1838739" y="407504"/>
                </a:cubicBezTo>
                <a:cubicBezTo>
                  <a:pt x="1861769" y="355686"/>
                  <a:pt x="1847351" y="354387"/>
                  <a:pt x="1878495" y="318052"/>
                </a:cubicBezTo>
                <a:cubicBezTo>
                  <a:pt x="1901801" y="290861"/>
                  <a:pt x="1918527" y="275298"/>
                  <a:pt x="1948069" y="258417"/>
                </a:cubicBezTo>
                <a:cubicBezTo>
                  <a:pt x="1960933" y="251066"/>
                  <a:pt x="1973953" y="243741"/>
                  <a:pt x="1987826" y="238539"/>
                </a:cubicBezTo>
                <a:cubicBezTo>
                  <a:pt x="2000616" y="233743"/>
                  <a:pt x="2014448" y="232353"/>
                  <a:pt x="2027582" y="228600"/>
                </a:cubicBezTo>
                <a:cubicBezTo>
                  <a:pt x="2037656" y="225722"/>
                  <a:pt x="2047236" y="221202"/>
                  <a:pt x="2057400" y="218661"/>
                </a:cubicBezTo>
                <a:cubicBezTo>
                  <a:pt x="2139387" y="198164"/>
                  <a:pt x="2075426" y="219190"/>
                  <a:pt x="2146852" y="198782"/>
                </a:cubicBezTo>
                <a:cubicBezTo>
                  <a:pt x="2193472" y="185462"/>
                  <a:pt x="2163414" y="191684"/>
                  <a:pt x="2216426" y="168965"/>
                </a:cubicBezTo>
                <a:cubicBezTo>
                  <a:pt x="2236390" y="160409"/>
                  <a:pt x="2265824" y="154131"/>
                  <a:pt x="2286000" y="149087"/>
                </a:cubicBezTo>
                <a:cubicBezTo>
                  <a:pt x="2292626" y="142461"/>
                  <a:pt x="2297843" y="134029"/>
                  <a:pt x="2305878" y="129208"/>
                </a:cubicBezTo>
                <a:cubicBezTo>
                  <a:pt x="2316710" y="122709"/>
                  <a:pt x="2367182" y="111693"/>
                  <a:pt x="2375452" y="109330"/>
                </a:cubicBezTo>
                <a:cubicBezTo>
                  <a:pt x="2470828" y="82080"/>
                  <a:pt x="2299637" y="111704"/>
                  <a:pt x="2544417" y="89452"/>
                </a:cubicBezTo>
                <a:cubicBezTo>
                  <a:pt x="2653844" y="79504"/>
                  <a:pt x="2611759" y="74354"/>
                  <a:pt x="2743200" y="69574"/>
                </a:cubicBezTo>
                <a:cubicBezTo>
                  <a:pt x="2885605" y="64396"/>
                  <a:pt x="3028121" y="62948"/>
                  <a:pt x="3170582" y="59635"/>
                </a:cubicBezTo>
                <a:lnTo>
                  <a:pt x="3369365" y="49695"/>
                </a:lnTo>
                <a:cubicBezTo>
                  <a:pt x="3627033" y="32517"/>
                  <a:pt x="3246452" y="39519"/>
                  <a:pt x="3707295" y="29817"/>
                </a:cubicBezTo>
                <a:lnTo>
                  <a:pt x="4412974" y="19878"/>
                </a:lnTo>
                <a:cubicBezTo>
                  <a:pt x="4498310" y="11344"/>
                  <a:pt x="4598070" y="0"/>
                  <a:pt x="4681330" y="0"/>
                </a:cubicBezTo>
                <a:cubicBezTo>
                  <a:pt x="4833766" y="0"/>
                  <a:pt x="4986130" y="6626"/>
                  <a:pt x="5138530" y="9939"/>
                </a:cubicBezTo>
                <a:cubicBezTo>
                  <a:pt x="5151782" y="13252"/>
                  <a:pt x="5165731" y="14497"/>
                  <a:pt x="5178287" y="19878"/>
                </a:cubicBezTo>
                <a:cubicBezTo>
                  <a:pt x="5203588" y="30721"/>
                  <a:pt x="5215934" y="45478"/>
                  <a:pt x="5227982" y="69574"/>
                </a:cubicBezTo>
                <a:cubicBezTo>
                  <a:pt x="5232667" y="78945"/>
                  <a:pt x="5231490" y="91121"/>
                  <a:pt x="5237922" y="99391"/>
                </a:cubicBezTo>
                <a:cubicBezTo>
                  <a:pt x="5255181" y="121581"/>
                  <a:pt x="5277678" y="139148"/>
                  <a:pt x="5297556" y="159026"/>
                </a:cubicBezTo>
                <a:lnTo>
                  <a:pt x="5377069" y="238539"/>
                </a:lnTo>
                <a:cubicBezTo>
                  <a:pt x="5383695" y="245165"/>
                  <a:pt x="5389151" y="253219"/>
                  <a:pt x="5396948" y="258417"/>
                </a:cubicBezTo>
                <a:cubicBezTo>
                  <a:pt x="5406887" y="265043"/>
                  <a:pt x="5416394" y="272368"/>
                  <a:pt x="5426765" y="278295"/>
                </a:cubicBezTo>
                <a:cubicBezTo>
                  <a:pt x="5439629" y="285646"/>
                  <a:pt x="5453958" y="290321"/>
                  <a:pt x="5466522" y="298174"/>
                </a:cubicBezTo>
                <a:cubicBezTo>
                  <a:pt x="5480569" y="306953"/>
                  <a:pt x="5493026" y="318052"/>
                  <a:pt x="5506278" y="327991"/>
                </a:cubicBezTo>
                <a:cubicBezTo>
                  <a:pt x="5509591" y="337930"/>
                  <a:pt x="5510827" y="348824"/>
                  <a:pt x="5516217" y="357808"/>
                </a:cubicBezTo>
                <a:cubicBezTo>
                  <a:pt x="5521038" y="365843"/>
                  <a:pt x="5530241" y="370370"/>
                  <a:pt x="5536095" y="377687"/>
                </a:cubicBezTo>
                <a:cubicBezTo>
                  <a:pt x="5543557" y="387015"/>
                  <a:pt x="5550047" y="397133"/>
                  <a:pt x="5555974" y="407504"/>
                </a:cubicBezTo>
                <a:cubicBezTo>
                  <a:pt x="5563325" y="420368"/>
                  <a:pt x="5567999" y="434697"/>
                  <a:pt x="5575852" y="447261"/>
                </a:cubicBezTo>
                <a:cubicBezTo>
                  <a:pt x="5584631" y="461308"/>
                  <a:pt x="5596041" y="473538"/>
                  <a:pt x="5605669" y="487017"/>
                </a:cubicBezTo>
                <a:cubicBezTo>
                  <a:pt x="5612612" y="496738"/>
                  <a:pt x="5618922" y="506896"/>
                  <a:pt x="5625548" y="516835"/>
                </a:cubicBezTo>
                <a:cubicBezTo>
                  <a:pt x="5624086" y="531456"/>
                  <a:pt x="5623141" y="614592"/>
                  <a:pt x="5605669" y="646043"/>
                </a:cubicBezTo>
                <a:cubicBezTo>
                  <a:pt x="5594067" y="666927"/>
                  <a:pt x="5573468" y="683013"/>
                  <a:pt x="5565913" y="705678"/>
                </a:cubicBezTo>
                <a:cubicBezTo>
                  <a:pt x="5543072" y="774203"/>
                  <a:pt x="5560852" y="750497"/>
                  <a:pt x="5526156" y="785191"/>
                </a:cubicBezTo>
                <a:cubicBezTo>
                  <a:pt x="5498001" y="869657"/>
                  <a:pt x="5537268" y="766671"/>
                  <a:pt x="5496339" y="834887"/>
                </a:cubicBezTo>
                <a:cubicBezTo>
                  <a:pt x="5490949" y="843871"/>
                  <a:pt x="5492211" y="855987"/>
                  <a:pt x="5486400" y="864704"/>
                </a:cubicBezTo>
                <a:cubicBezTo>
                  <a:pt x="5464761" y="897162"/>
                  <a:pt x="5444384" y="896781"/>
                  <a:pt x="5416826" y="924339"/>
                </a:cubicBezTo>
                <a:cubicBezTo>
                  <a:pt x="5405113" y="936052"/>
                  <a:pt x="5398090" y="951782"/>
                  <a:pt x="5387008" y="964095"/>
                </a:cubicBezTo>
                <a:cubicBezTo>
                  <a:pt x="5386944" y="964166"/>
                  <a:pt x="5325187" y="1025916"/>
                  <a:pt x="5307495" y="1043608"/>
                </a:cubicBezTo>
                <a:cubicBezTo>
                  <a:pt x="5291463" y="1059640"/>
                  <a:pt x="5279744" y="1073960"/>
                  <a:pt x="5257800" y="1083365"/>
                </a:cubicBezTo>
                <a:cubicBezTo>
                  <a:pt x="5245244" y="1088746"/>
                  <a:pt x="5231400" y="1090442"/>
                  <a:pt x="5218043" y="1093304"/>
                </a:cubicBezTo>
                <a:cubicBezTo>
                  <a:pt x="5185007" y="1100383"/>
                  <a:pt x="5150705" y="1102497"/>
                  <a:pt x="5118652" y="1113182"/>
                </a:cubicBezTo>
                <a:cubicBezTo>
                  <a:pt x="5095431" y="1120923"/>
                  <a:pt x="5047159" y="1138708"/>
                  <a:pt x="5019261" y="1143000"/>
                </a:cubicBezTo>
                <a:cubicBezTo>
                  <a:pt x="4924419" y="1157591"/>
                  <a:pt x="4811565" y="1158570"/>
                  <a:pt x="4721087" y="1162878"/>
                </a:cubicBezTo>
                <a:cubicBezTo>
                  <a:pt x="4419904" y="1205904"/>
                  <a:pt x="4844098" y="1148291"/>
                  <a:pt x="4005469" y="1182756"/>
                </a:cubicBezTo>
                <a:cubicBezTo>
                  <a:pt x="3978172" y="1183878"/>
                  <a:pt x="3952904" y="1198144"/>
                  <a:pt x="3925956" y="1202635"/>
                </a:cubicBezTo>
                <a:cubicBezTo>
                  <a:pt x="3906078" y="1205948"/>
                  <a:pt x="3885873" y="1207686"/>
                  <a:pt x="3866322" y="1212574"/>
                </a:cubicBezTo>
                <a:cubicBezTo>
                  <a:pt x="3845994" y="1217656"/>
                  <a:pt x="3826565" y="1225826"/>
                  <a:pt x="3806687" y="1232452"/>
                </a:cubicBezTo>
                <a:cubicBezTo>
                  <a:pt x="3796748" y="1235765"/>
                  <a:pt x="3787033" y="1239850"/>
                  <a:pt x="3776869" y="1242391"/>
                </a:cubicBezTo>
                <a:cubicBezTo>
                  <a:pt x="3726949" y="1254871"/>
                  <a:pt x="3750072" y="1248011"/>
                  <a:pt x="3707295" y="1262269"/>
                </a:cubicBezTo>
                <a:cubicBezTo>
                  <a:pt x="3652567" y="1316999"/>
                  <a:pt x="3739743" y="1234011"/>
                  <a:pt x="3607904" y="1321904"/>
                </a:cubicBezTo>
                <a:lnTo>
                  <a:pt x="3548269" y="1361661"/>
                </a:lnTo>
                <a:lnTo>
                  <a:pt x="3518452" y="1381539"/>
                </a:lnTo>
                <a:cubicBezTo>
                  <a:pt x="3511826" y="1391478"/>
                  <a:pt x="3507751" y="1403709"/>
                  <a:pt x="3498574" y="1411356"/>
                </a:cubicBezTo>
                <a:cubicBezTo>
                  <a:pt x="3475304" y="1430748"/>
                  <a:pt x="3454590" y="1430207"/>
                  <a:pt x="3429000" y="1441174"/>
                </a:cubicBezTo>
                <a:cubicBezTo>
                  <a:pt x="3403753" y="1451994"/>
                  <a:pt x="3386414" y="1466084"/>
                  <a:pt x="3359426" y="1470991"/>
                </a:cubicBezTo>
                <a:cubicBezTo>
                  <a:pt x="3333146" y="1475769"/>
                  <a:pt x="3306417" y="1477617"/>
                  <a:pt x="3279913" y="1480930"/>
                </a:cubicBezTo>
                <a:cubicBezTo>
                  <a:pt x="3269974" y="1484243"/>
                  <a:pt x="3260259" y="1488328"/>
                  <a:pt x="3250095" y="1490869"/>
                </a:cubicBezTo>
                <a:cubicBezTo>
                  <a:pt x="3233706" y="1494966"/>
                  <a:pt x="3216426" y="1495466"/>
                  <a:pt x="3200400" y="1500808"/>
                </a:cubicBezTo>
                <a:cubicBezTo>
                  <a:pt x="3142374" y="1520150"/>
                  <a:pt x="3174640" y="1525028"/>
                  <a:pt x="3110948" y="1550504"/>
                </a:cubicBezTo>
                <a:cubicBezTo>
                  <a:pt x="3095263" y="1556778"/>
                  <a:pt x="3077641" y="1556346"/>
                  <a:pt x="3061252" y="1560443"/>
                </a:cubicBezTo>
                <a:cubicBezTo>
                  <a:pt x="3051088" y="1562984"/>
                  <a:pt x="3041643" y="1568026"/>
                  <a:pt x="3031435" y="1570382"/>
                </a:cubicBezTo>
                <a:cubicBezTo>
                  <a:pt x="2998513" y="1577979"/>
                  <a:pt x="2964821" y="1582066"/>
                  <a:pt x="2932043" y="1590261"/>
                </a:cubicBezTo>
                <a:cubicBezTo>
                  <a:pt x="2918791" y="1593574"/>
                  <a:pt x="2905895" y="1599017"/>
                  <a:pt x="2892287" y="1600200"/>
                </a:cubicBezTo>
                <a:cubicBezTo>
                  <a:pt x="2829489" y="1605661"/>
                  <a:pt x="2766391" y="1606826"/>
                  <a:pt x="2703443" y="1610139"/>
                </a:cubicBezTo>
                <a:cubicBezTo>
                  <a:pt x="2594113" y="1606826"/>
                  <a:pt x="2484664" y="1606267"/>
                  <a:pt x="2375452" y="1600200"/>
                </a:cubicBezTo>
                <a:cubicBezTo>
                  <a:pt x="2364992" y="1599619"/>
                  <a:pt x="2355799" y="1592802"/>
                  <a:pt x="2345635" y="1590261"/>
                </a:cubicBezTo>
                <a:cubicBezTo>
                  <a:pt x="2329246" y="1586164"/>
                  <a:pt x="2312560" y="1583344"/>
                  <a:pt x="2295939" y="1580322"/>
                </a:cubicBezTo>
                <a:cubicBezTo>
                  <a:pt x="2276112" y="1576717"/>
                  <a:pt x="2255855" y="1575270"/>
                  <a:pt x="2236304" y="1570382"/>
                </a:cubicBezTo>
                <a:cubicBezTo>
                  <a:pt x="2215976" y="1565300"/>
                  <a:pt x="2176669" y="1550504"/>
                  <a:pt x="2176669" y="1550504"/>
                </a:cubicBezTo>
                <a:lnTo>
                  <a:pt x="2117035" y="1510748"/>
                </a:lnTo>
                <a:cubicBezTo>
                  <a:pt x="2107096" y="1504122"/>
                  <a:pt x="2098550" y="1494646"/>
                  <a:pt x="2087217" y="1490869"/>
                </a:cubicBezTo>
                <a:lnTo>
                  <a:pt x="2027582" y="1470991"/>
                </a:lnTo>
                <a:cubicBezTo>
                  <a:pt x="2017643" y="1464365"/>
                  <a:pt x="2008449" y="1456455"/>
                  <a:pt x="1997765" y="1451113"/>
                </a:cubicBezTo>
                <a:cubicBezTo>
                  <a:pt x="1978620" y="1441540"/>
                  <a:pt x="1947300" y="1437605"/>
                  <a:pt x="1928191" y="1431235"/>
                </a:cubicBezTo>
                <a:cubicBezTo>
                  <a:pt x="1911265" y="1425593"/>
                  <a:pt x="1895421" y="1416998"/>
                  <a:pt x="1878495" y="1411356"/>
                </a:cubicBezTo>
                <a:cubicBezTo>
                  <a:pt x="1865536" y="1407036"/>
                  <a:pt x="1851823" y="1405342"/>
                  <a:pt x="1838739" y="1401417"/>
                </a:cubicBezTo>
                <a:cubicBezTo>
                  <a:pt x="1838722" y="1401412"/>
                  <a:pt x="1764204" y="1376572"/>
                  <a:pt x="1749287" y="1371600"/>
                </a:cubicBezTo>
                <a:cubicBezTo>
                  <a:pt x="1739348" y="1368287"/>
                  <a:pt x="1728840" y="1366347"/>
                  <a:pt x="1719469" y="1361661"/>
                </a:cubicBezTo>
                <a:cubicBezTo>
                  <a:pt x="1626243" y="1315046"/>
                  <a:pt x="1742883" y="1371026"/>
                  <a:pt x="1620078" y="1321904"/>
                </a:cubicBezTo>
                <a:cubicBezTo>
                  <a:pt x="1606321" y="1316401"/>
                  <a:pt x="1593940" y="1307862"/>
                  <a:pt x="1580322" y="1302026"/>
                </a:cubicBezTo>
                <a:cubicBezTo>
                  <a:pt x="1570692" y="1297899"/>
                  <a:pt x="1560314" y="1295766"/>
                  <a:pt x="1550504" y="1292087"/>
                </a:cubicBezTo>
                <a:cubicBezTo>
                  <a:pt x="1531301" y="1284886"/>
                  <a:pt x="1459075" y="1253822"/>
                  <a:pt x="1441174" y="1252330"/>
                </a:cubicBezTo>
                <a:cubicBezTo>
                  <a:pt x="1327504" y="1242858"/>
                  <a:pt x="1344400" y="1246616"/>
                  <a:pt x="1252330" y="1232452"/>
                </a:cubicBezTo>
                <a:cubicBezTo>
                  <a:pt x="1229728" y="1228975"/>
                  <a:pt x="1142734" y="1213374"/>
                  <a:pt x="1123122" y="1212574"/>
                </a:cubicBezTo>
                <a:cubicBezTo>
                  <a:pt x="984050" y="1206898"/>
                  <a:pt x="844826" y="1205948"/>
                  <a:pt x="705678" y="1202635"/>
                </a:cubicBezTo>
                <a:cubicBezTo>
                  <a:pt x="692426" y="1199322"/>
                  <a:pt x="679462" y="1194500"/>
                  <a:pt x="665922" y="1192695"/>
                </a:cubicBezTo>
                <a:cubicBezTo>
                  <a:pt x="629649" y="1187858"/>
                  <a:pt x="592558" y="1189500"/>
                  <a:pt x="556591" y="1182756"/>
                </a:cubicBezTo>
                <a:cubicBezTo>
                  <a:pt x="539055" y="1179468"/>
                  <a:pt x="523984" y="1168005"/>
                  <a:pt x="506895" y="1162878"/>
                </a:cubicBezTo>
                <a:cubicBezTo>
                  <a:pt x="490714" y="1158024"/>
                  <a:pt x="473498" y="1157384"/>
                  <a:pt x="457200" y="1152939"/>
                </a:cubicBezTo>
                <a:cubicBezTo>
                  <a:pt x="436985" y="1147426"/>
                  <a:pt x="417443" y="1139687"/>
                  <a:pt x="397565" y="1133061"/>
                </a:cubicBezTo>
                <a:lnTo>
                  <a:pt x="367748" y="1123122"/>
                </a:lnTo>
                <a:lnTo>
                  <a:pt x="308113" y="1083365"/>
                </a:lnTo>
                <a:cubicBezTo>
                  <a:pt x="298174" y="1076739"/>
                  <a:pt x="287851" y="1070654"/>
                  <a:pt x="278295" y="1063487"/>
                </a:cubicBezTo>
                <a:cubicBezTo>
                  <a:pt x="265043" y="1053548"/>
                  <a:pt x="252586" y="1042449"/>
                  <a:pt x="238539" y="1033669"/>
                </a:cubicBezTo>
                <a:cubicBezTo>
                  <a:pt x="225975" y="1025816"/>
                  <a:pt x="211646" y="1021142"/>
                  <a:pt x="198782" y="1013791"/>
                </a:cubicBezTo>
                <a:cubicBezTo>
                  <a:pt x="144832" y="982963"/>
                  <a:pt x="193817" y="1002197"/>
                  <a:pt x="139148" y="983974"/>
                </a:cubicBezTo>
                <a:cubicBezTo>
                  <a:pt x="132522" y="977348"/>
                  <a:pt x="124090" y="972131"/>
                  <a:pt x="119269" y="964095"/>
                </a:cubicBezTo>
                <a:cubicBezTo>
                  <a:pt x="113879" y="955111"/>
                  <a:pt x="116037" y="942326"/>
                  <a:pt x="109330" y="934278"/>
                </a:cubicBezTo>
                <a:cubicBezTo>
                  <a:pt x="98725" y="921552"/>
                  <a:pt x="81955" y="915466"/>
                  <a:pt x="69574" y="904461"/>
                </a:cubicBezTo>
                <a:cubicBezTo>
                  <a:pt x="11031" y="852422"/>
                  <a:pt x="44225" y="854765"/>
                  <a:pt x="9939" y="854765"/>
                </a:cubicBezTo>
              </a:path>
            </a:pathLst>
          </a:custGeom>
          <a:ln w="57150">
            <a:solidFill>
              <a:srgbClr val="00206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4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348474" y="4353339"/>
            <a:ext cx="6211957" cy="1749287"/>
          </a:xfrm>
          <a:custGeom>
            <a:avLst/>
            <a:gdLst>
              <a:gd name="connsiteX0" fmla="*/ 0 w 6211957"/>
              <a:gd name="connsiteY0" fmla="*/ 427383 h 1749287"/>
              <a:gd name="connsiteX1" fmla="*/ 59635 w 6211957"/>
              <a:gd name="connsiteY1" fmla="*/ 437322 h 1749287"/>
              <a:gd name="connsiteX2" fmla="*/ 397565 w 6211957"/>
              <a:gd name="connsiteY2" fmla="*/ 457200 h 1749287"/>
              <a:gd name="connsiteX3" fmla="*/ 775252 w 6211957"/>
              <a:gd name="connsiteY3" fmla="*/ 427383 h 1749287"/>
              <a:gd name="connsiteX4" fmla="*/ 864705 w 6211957"/>
              <a:gd name="connsiteY4" fmla="*/ 397565 h 1749287"/>
              <a:gd name="connsiteX5" fmla="*/ 894522 w 6211957"/>
              <a:gd name="connsiteY5" fmla="*/ 387626 h 1749287"/>
              <a:gd name="connsiteX6" fmla="*/ 924339 w 6211957"/>
              <a:gd name="connsiteY6" fmla="*/ 377687 h 1749287"/>
              <a:gd name="connsiteX7" fmla="*/ 1421296 w 6211957"/>
              <a:gd name="connsiteY7" fmla="*/ 387626 h 1749287"/>
              <a:gd name="connsiteX8" fmla="*/ 1818861 w 6211957"/>
              <a:gd name="connsiteY8" fmla="*/ 407504 h 1749287"/>
              <a:gd name="connsiteX9" fmla="*/ 1848678 w 6211957"/>
              <a:gd name="connsiteY9" fmla="*/ 417444 h 1749287"/>
              <a:gd name="connsiteX10" fmla="*/ 1868557 w 6211957"/>
              <a:gd name="connsiteY10" fmla="*/ 437322 h 1749287"/>
              <a:gd name="connsiteX11" fmla="*/ 1898374 w 6211957"/>
              <a:gd name="connsiteY11" fmla="*/ 457200 h 1749287"/>
              <a:gd name="connsiteX12" fmla="*/ 1987826 w 6211957"/>
              <a:gd name="connsiteY12" fmla="*/ 496957 h 1749287"/>
              <a:gd name="connsiteX13" fmla="*/ 2017644 w 6211957"/>
              <a:gd name="connsiteY13" fmla="*/ 506896 h 1749287"/>
              <a:gd name="connsiteX14" fmla="*/ 2087218 w 6211957"/>
              <a:gd name="connsiteY14" fmla="*/ 516835 h 1749287"/>
              <a:gd name="connsiteX15" fmla="*/ 2286000 w 6211957"/>
              <a:gd name="connsiteY15" fmla="*/ 536713 h 1749287"/>
              <a:gd name="connsiteX16" fmla="*/ 2345635 w 6211957"/>
              <a:gd name="connsiteY16" fmla="*/ 546652 h 1749287"/>
              <a:gd name="connsiteX17" fmla="*/ 2474844 w 6211957"/>
              <a:gd name="connsiteY17" fmla="*/ 556591 h 1749287"/>
              <a:gd name="connsiteX18" fmla="*/ 2554357 w 6211957"/>
              <a:gd name="connsiteY18" fmla="*/ 566531 h 1749287"/>
              <a:gd name="connsiteX19" fmla="*/ 3260035 w 6211957"/>
              <a:gd name="connsiteY19" fmla="*/ 556591 h 1749287"/>
              <a:gd name="connsiteX20" fmla="*/ 3289852 w 6211957"/>
              <a:gd name="connsiteY20" fmla="*/ 546652 h 1749287"/>
              <a:gd name="connsiteX21" fmla="*/ 3309731 w 6211957"/>
              <a:gd name="connsiteY21" fmla="*/ 526774 h 1749287"/>
              <a:gd name="connsiteX22" fmla="*/ 3389244 w 6211957"/>
              <a:gd name="connsiteY22" fmla="*/ 457200 h 1749287"/>
              <a:gd name="connsiteX23" fmla="*/ 3419061 w 6211957"/>
              <a:gd name="connsiteY23" fmla="*/ 417444 h 1749287"/>
              <a:gd name="connsiteX24" fmla="*/ 3458818 w 6211957"/>
              <a:gd name="connsiteY24" fmla="*/ 397565 h 1749287"/>
              <a:gd name="connsiteX25" fmla="*/ 3498574 w 6211957"/>
              <a:gd name="connsiteY25" fmla="*/ 367748 h 1749287"/>
              <a:gd name="connsiteX26" fmla="*/ 3548270 w 6211957"/>
              <a:gd name="connsiteY26" fmla="*/ 318052 h 1749287"/>
              <a:gd name="connsiteX27" fmla="*/ 3568148 w 6211957"/>
              <a:gd name="connsiteY27" fmla="*/ 288235 h 1749287"/>
              <a:gd name="connsiteX28" fmla="*/ 3647661 w 6211957"/>
              <a:gd name="connsiteY28" fmla="*/ 248478 h 1749287"/>
              <a:gd name="connsiteX29" fmla="*/ 3677478 w 6211957"/>
              <a:gd name="connsiteY29" fmla="*/ 238539 h 1749287"/>
              <a:gd name="connsiteX30" fmla="*/ 3727174 w 6211957"/>
              <a:gd name="connsiteY30" fmla="*/ 218661 h 1749287"/>
              <a:gd name="connsiteX31" fmla="*/ 3756992 w 6211957"/>
              <a:gd name="connsiteY31" fmla="*/ 208722 h 1749287"/>
              <a:gd name="connsiteX32" fmla="*/ 3806687 w 6211957"/>
              <a:gd name="connsiteY32" fmla="*/ 188844 h 1749287"/>
              <a:gd name="connsiteX33" fmla="*/ 3846444 w 6211957"/>
              <a:gd name="connsiteY33" fmla="*/ 168965 h 1749287"/>
              <a:gd name="connsiteX34" fmla="*/ 3925957 w 6211957"/>
              <a:gd name="connsiteY34" fmla="*/ 149087 h 1749287"/>
              <a:gd name="connsiteX35" fmla="*/ 3955774 w 6211957"/>
              <a:gd name="connsiteY35" fmla="*/ 139148 h 1749287"/>
              <a:gd name="connsiteX36" fmla="*/ 3985592 w 6211957"/>
              <a:gd name="connsiteY36" fmla="*/ 119270 h 1749287"/>
              <a:gd name="connsiteX37" fmla="*/ 4025348 w 6211957"/>
              <a:gd name="connsiteY37" fmla="*/ 109331 h 1749287"/>
              <a:gd name="connsiteX38" fmla="*/ 4114800 w 6211957"/>
              <a:gd name="connsiteY38" fmla="*/ 79513 h 1749287"/>
              <a:gd name="connsiteX39" fmla="*/ 4144618 w 6211957"/>
              <a:gd name="connsiteY39" fmla="*/ 69574 h 1749287"/>
              <a:gd name="connsiteX40" fmla="*/ 4244009 w 6211957"/>
              <a:gd name="connsiteY40" fmla="*/ 49696 h 1749287"/>
              <a:gd name="connsiteX41" fmla="*/ 4273826 w 6211957"/>
              <a:gd name="connsiteY41" fmla="*/ 39757 h 1749287"/>
              <a:gd name="connsiteX42" fmla="*/ 4353339 w 6211957"/>
              <a:gd name="connsiteY42" fmla="*/ 29818 h 1749287"/>
              <a:gd name="connsiteX43" fmla="*/ 4383157 w 6211957"/>
              <a:gd name="connsiteY43" fmla="*/ 9939 h 1749287"/>
              <a:gd name="connsiteX44" fmla="*/ 4422913 w 6211957"/>
              <a:gd name="connsiteY44" fmla="*/ 0 h 1749287"/>
              <a:gd name="connsiteX45" fmla="*/ 5068957 w 6211957"/>
              <a:gd name="connsiteY45" fmla="*/ 9939 h 1749287"/>
              <a:gd name="connsiteX46" fmla="*/ 5257800 w 6211957"/>
              <a:gd name="connsiteY46" fmla="*/ 39757 h 1749287"/>
              <a:gd name="connsiteX47" fmla="*/ 5347252 w 6211957"/>
              <a:gd name="connsiteY47" fmla="*/ 49696 h 1749287"/>
              <a:gd name="connsiteX48" fmla="*/ 5387009 w 6211957"/>
              <a:gd name="connsiteY48" fmla="*/ 59635 h 1749287"/>
              <a:gd name="connsiteX49" fmla="*/ 5546035 w 6211957"/>
              <a:gd name="connsiteY49" fmla="*/ 79513 h 1749287"/>
              <a:gd name="connsiteX50" fmla="*/ 5585792 w 6211957"/>
              <a:gd name="connsiteY50" fmla="*/ 89452 h 1749287"/>
              <a:gd name="connsiteX51" fmla="*/ 5645426 w 6211957"/>
              <a:gd name="connsiteY51" fmla="*/ 109331 h 1749287"/>
              <a:gd name="connsiteX52" fmla="*/ 5685183 w 6211957"/>
              <a:gd name="connsiteY52" fmla="*/ 139148 h 1749287"/>
              <a:gd name="connsiteX53" fmla="*/ 5734878 w 6211957"/>
              <a:gd name="connsiteY53" fmla="*/ 168965 h 1749287"/>
              <a:gd name="connsiteX54" fmla="*/ 5824331 w 6211957"/>
              <a:gd name="connsiteY54" fmla="*/ 268357 h 1749287"/>
              <a:gd name="connsiteX55" fmla="*/ 5834270 w 6211957"/>
              <a:gd name="connsiteY55" fmla="*/ 298174 h 1749287"/>
              <a:gd name="connsiteX56" fmla="*/ 5893905 w 6211957"/>
              <a:gd name="connsiteY56" fmla="*/ 367748 h 1749287"/>
              <a:gd name="connsiteX57" fmla="*/ 5933661 w 6211957"/>
              <a:gd name="connsiteY57" fmla="*/ 397565 h 1749287"/>
              <a:gd name="connsiteX58" fmla="*/ 5973418 w 6211957"/>
              <a:gd name="connsiteY58" fmla="*/ 437322 h 1749287"/>
              <a:gd name="connsiteX59" fmla="*/ 6052931 w 6211957"/>
              <a:gd name="connsiteY59" fmla="*/ 506896 h 1749287"/>
              <a:gd name="connsiteX60" fmla="*/ 6082748 w 6211957"/>
              <a:gd name="connsiteY60" fmla="*/ 536713 h 1749287"/>
              <a:gd name="connsiteX61" fmla="*/ 6102626 w 6211957"/>
              <a:gd name="connsiteY61" fmla="*/ 566531 h 1749287"/>
              <a:gd name="connsiteX62" fmla="*/ 6142383 w 6211957"/>
              <a:gd name="connsiteY62" fmla="*/ 646044 h 1749287"/>
              <a:gd name="connsiteX63" fmla="*/ 6182139 w 6211957"/>
              <a:gd name="connsiteY63" fmla="*/ 655983 h 1749287"/>
              <a:gd name="connsiteX64" fmla="*/ 6192078 w 6211957"/>
              <a:gd name="connsiteY64" fmla="*/ 785191 h 1749287"/>
              <a:gd name="connsiteX65" fmla="*/ 6211957 w 6211957"/>
              <a:gd name="connsiteY65" fmla="*/ 854765 h 1749287"/>
              <a:gd name="connsiteX66" fmla="*/ 6192078 w 6211957"/>
              <a:gd name="connsiteY66" fmla="*/ 974035 h 1749287"/>
              <a:gd name="connsiteX67" fmla="*/ 6142383 w 6211957"/>
              <a:gd name="connsiteY67" fmla="*/ 1063487 h 1749287"/>
              <a:gd name="connsiteX68" fmla="*/ 6072809 w 6211957"/>
              <a:gd name="connsiteY68" fmla="*/ 1162878 h 1749287"/>
              <a:gd name="connsiteX69" fmla="*/ 6062870 w 6211957"/>
              <a:gd name="connsiteY69" fmla="*/ 1192696 h 1749287"/>
              <a:gd name="connsiteX70" fmla="*/ 6013174 w 6211957"/>
              <a:gd name="connsiteY70" fmla="*/ 1252331 h 1749287"/>
              <a:gd name="connsiteX71" fmla="*/ 5993296 w 6211957"/>
              <a:gd name="connsiteY71" fmla="*/ 1282148 h 1749287"/>
              <a:gd name="connsiteX72" fmla="*/ 5933661 w 6211957"/>
              <a:gd name="connsiteY72" fmla="*/ 1331844 h 1749287"/>
              <a:gd name="connsiteX73" fmla="*/ 5913783 w 6211957"/>
              <a:gd name="connsiteY73" fmla="*/ 1361661 h 1749287"/>
              <a:gd name="connsiteX74" fmla="*/ 5883965 w 6211957"/>
              <a:gd name="connsiteY74" fmla="*/ 1381539 h 1749287"/>
              <a:gd name="connsiteX75" fmla="*/ 5874026 w 6211957"/>
              <a:gd name="connsiteY75" fmla="*/ 1411357 h 1749287"/>
              <a:gd name="connsiteX76" fmla="*/ 5844209 w 6211957"/>
              <a:gd name="connsiteY76" fmla="*/ 1441174 h 1749287"/>
              <a:gd name="connsiteX77" fmla="*/ 5804452 w 6211957"/>
              <a:gd name="connsiteY77" fmla="*/ 1500809 h 1749287"/>
              <a:gd name="connsiteX78" fmla="*/ 5724939 w 6211957"/>
              <a:gd name="connsiteY78" fmla="*/ 1590261 h 1749287"/>
              <a:gd name="connsiteX79" fmla="*/ 5665305 w 6211957"/>
              <a:gd name="connsiteY79" fmla="*/ 1620078 h 1749287"/>
              <a:gd name="connsiteX80" fmla="*/ 5645426 w 6211957"/>
              <a:gd name="connsiteY80" fmla="*/ 1649896 h 1749287"/>
              <a:gd name="connsiteX81" fmla="*/ 5615609 w 6211957"/>
              <a:gd name="connsiteY81" fmla="*/ 1659835 h 1749287"/>
              <a:gd name="connsiteX82" fmla="*/ 5585792 w 6211957"/>
              <a:gd name="connsiteY82" fmla="*/ 1679713 h 1749287"/>
              <a:gd name="connsiteX83" fmla="*/ 5387009 w 6211957"/>
              <a:gd name="connsiteY83" fmla="*/ 1699591 h 1749287"/>
              <a:gd name="connsiteX84" fmla="*/ 5098774 w 6211957"/>
              <a:gd name="connsiteY84" fmla="*/ 1709531 h 1749287"/>
              <a:gd name="connsiteX85" fmla="*/ 4939748 w 6211957"/>
              <a:gd name="connsiteY85" fmla="*/ 1719470 h 1749287"/>
              <a:gd name="connsiteX86" fmla="*/ 4512365 w 6211957"/>
              <a:gd name="connsiteY86" fmla="*/ 1729409 h 1749287"/>
              <a:gd name="connsiteX87" fmla="*/ 4422913 w 6211957"/>
              <a:gd name="connsiteY87" fmla="*/ 1749287 h 1749287"/>
              <a:gd name="connsiteX88" fmla="*/ 4035287 w 6211957"/>
              <a:gd name="connsiteY88" fmla="*/ 1729409 h 1749287"/>
              <a:gd name="connsiteX89" fmla="*/ 3975652 w 6211957"/>
              <a:gd name="connsiteY89" fmla="*/ 1719470 h 1749287"/>
              <a:gd name="connsiteX90" fmla="*/ 3955774 w 6211957"/>
              <a:gd name="connsiteY90" fmla="*/ 1699591 h 1749287"/>
              <a:gd name="connsiteX91" fmla="*/ 3925957 w 6211957"/>
              <a:gd name="connsiteY91" fmla="*/ 1679713 h 1749287"/>
              <a:gd name="connsiteX92" fmla="*/ 3906078 w 6211957"/>
              <a:gd name="connsiteY92" fmla="*/ 1659835 h 1749287"/>
              <a:gd name="connsiteX93" fmla="*/ 3876261 w 6211957"/>
              <a:gd name="connsiteY93" fmla="*/ 1639957 h 1749287"/>
              <a:gd name="connsiteX94" fmla="*/ 3826565 w 6211957"/>
              <a:gd name="connsiteY94" fmla="*/ 1590261 h 1749287"/>
              <a:gd name="connsiteX95" fmla="*/ 3816626 w 6211957"/>
              <a:gd name="connsiteY95" fmla="*/ 1560444 h 1749287"/>
              <a:gd name="connsiteX96" fmla="*/ 3747052 w 6211957"/>
              <a:gd name="connsiteY96" fmla="*/ 1480931 h 1749287"/>
              <a:gd name="connsiteX97" fmla="*/ 3697357 w 6211957"/>
              <a:gd name="connsiteY97" fmla="*/ 1421296 h 1749287"/>
              <a:gd name="connsiteX98" fmla="*/ 3657600 w 6211957"/>
              <a:gd name="connsiteY98" fmla="*/ 1361661 h 1749287"/>
              <a:gd name="connsiteX99" fmla="*/ 3607905 w 6211957"/>
              <a:gd name="connsiteY99" fmla="*/ 1321904 h 1749287"/>
              <a:gd name="connsiteX100" fmla="*/ 3578087 w 6211957"/>
              <a:gd name="connsiteY100" fmla="*/ 1302026 h 1749287"/>
              <a:gd name="connsiteX101" fmla="*/ 3518452 w 6211957"/>
              <a:gd name="connsiteY101" fmla="*/ 1242391 h 1749287"/>
              <a:gd name="connsiteX102" fmla="*/ 3478696 w 6211957"/>
              <a:gd name="connsiteY102" fmla="*/ 1192696 h 1749287"/>
              <a:gd name="connsiteX103" fmla="*/ 3458818 w 6211957"/>
              <a:gd name="connsiteY103" fmla="*/ 1162878 h 1749287"/>
              <a:gd name="connsiteX104" fmla="*/ 3379305 w 6211957"/>
              <a:gd name="connsiteY104" fmla="*/ 1103244 h 1749287"/>
              <a:gd name="connsiteX105" fmla="*/ 3289852 w 6211957"/>
              <a:gd name="connsiteY105" fmla="*/ 1053548 h 1749287"/>
              <a:gd name="connsiteX106" fmla="*/ 3260035 w 6211957"/>
              <a:gd name="connsiteY106" fmla="*/ 1023731 h 1749287"/>
              <a:gd name="connsiteX107" fmla="*/ 3230218 w 6211957"/>
              <a:gd name="connsiteY107" fmla="*/ 1013791 h 1749287"/>
              <a:gd name="connsiteX108" fmla="*/ 3130826 w 6211957"/>
              <a:gd name="connsiteY108" fmla="*/ 954157 h 1749287"/>
              <a:gd name="connsiteX109" fmla="*/ 3071192 w 6211957"/>
              <a:gd name="connsiteY109" fmla="*/ 914400 h 1749287"/>
              <a:gd name="connsiteX110" fmla="*/ 3011557 w 6211957"/>
              <a:gd name="connsiteY110" fmla="*/ 894522 h 1749287"/>
              <a:gd name="connsiteX111" fmla="*/ 2981739 w 6211957"/>
              <a:gd name="connsiteY111" fmla="*/ 884583 h 1749287"/>
              <a:gd name="connsiteX112" fmla="*/ 2941983 w 6211957"/>
              <a:gd name="connsiteY112" fmla="*/ 874644 h 1749287"/>
              <a:gd name="connsiteX113" fmla="*/ 2882348 w 6211957"/>
              <a:gd name="connsiteY113" fmla="*/ 854765 h 1749287"/>
              <a:gd name="connsiteX114" fmla="*/ 2673626 w 6211957"/>
              <a:gd name="connsiteY114" fmla="*/ 844826 h 1749287"/>
              <a:gd name="connsiteX115" fmla="*/ 2156792 w 6211957"/>
              <a:gd name="connsiteY115" fmla="*/ 815009 h 1749287"/>
              <a:gd name="connsiteX116" fmla="*/ 1689652 w 6211957"/>
              <a:gd name="connsiteY116" fmla="*/ 795131 h 1749287"/>
              <a:gd name="connsiteX117" fmla="*/ 447261 w 6211957"/>
              <a:gd name="connsiteY117" fmla="*/ 785191 h 1749287"/>
              <a:gd name="connsiteX118" fmla="*/ 407505 w 6211957"/>
              <a:gd name="connsiteY118" fmla="*/ 775252 h 1749287"/>
              <a:gd name="connsiteX119" fmla="*/ 387626 w 6211957"/>
              <a:gd name="connsiteY119" fmla="*/ 755374 h 1749287"/>
              <a:gd name="connsiteX120" fmla="*/ 347870 w 6211957"/>
              <a:gd name="connsiteY120" fmla="*/ 745435 h 1749287"/>
              <a:gd name="connsiteX121" fmla="*/ 318052 w 6211957"/>
              <a:gd name="connsiteY121" fmla="*/ 725557 h 1749287"/>
              <a:gd name="connsiteX122" fmla="*/ 298174 w 6211957"/>
              <a:gd name="connsiteY122" fmla="*/ 705678 h 1749287"/>
              <a:gd name="connsiteX123" fmla="*/ 228600 w 6211957"/>
              <a:gd name="connsiteY123" fmla="*/ 665922 h 1749287"/>
              <a:gd name="connsiteX124" fmla="*/ 178905 w 6211957"/>
              <a:gd name="connsiteY124" fmla="*/ 655983 h 1749287"/>
              <a:gd name="connsiteX125" fmla="*/ 119270 w 6211957"/>
              <a:gd name="connsiteY125" fmla="*/ 626165 h 1749287"/>
              <a:gd name="connsiteX126" fmla="*/ 79513 w 6211957"/>
              <a:gd name="connsiteY126" fmla="*/ 616226 h 174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6211957" h="1749287">
                <a:moveTo>
                  <a:pt x="0" y="427383"/>
                </a:moveTo>
                <a:cubicBezTo>
                  <a:pt x="19878" y="430696"/>
                  <a:pt x="39621" y="434967"/>
                  <a:pt x="59635" y="437322"/>
                </a:cubicBezTo>
                <a:cubicBezTo>
                  <a:pt x="178128" y="451262"/>
                  <a:pt x="271629" y="451725"/>
                  <a:pt x="397565" y="457200"/>
                </a:cubicBezTo>
                <a:cubicBezTo>
                  <a:pt x="475246" y="454426"/>
                  <a:pt x="670149" y="462418"/>
                  <a:pt x="775252" y="427383"/>
                </a:cubicBezTo>
                <a:lnTo>
                  <a:pt x="864705" y="397565"/>
                </a:lnTo>
                <a:lnTo>
                  <a:pt x="894522" y="387626"/>
                </a:lnTo>
                <a:lnTo>
                  <a:pt x="924339" y="377687"/>
                </a:lnTo>
                <a:lnTo>
                  <a:pt x="1421296" y="387626"/>
                </a:lnTo>
                <a:cubicBezTo>
                  <a:pt x="1765328" y="395817"/>
                  <a:pt x="1650578" y="379457"/>
                  <a:pt x="1818861" y="407504"/>
                </a:cubicBezTo>
                <a:cubicBezTo>
                  <a:pt x="1828800" y="410817"/>
                  <a:pt x="1839694" y="412054"/>
                  <a:pt x="1848678" y="417444"/>
                </a:cubicBezTo>
                <a:cubicBezTo>
                  <a:pt x="1856713" y="422265"/>
                  <a:pt x="1861240" y="431468"/>
                  <a:pt x="1868557" y="437322"/>
                </a:cubicBezTo>
                <a:cubicBezTo>
                  <a:pt x="1877885" y="444784"/>
                  <a:pt x="1888003" y="451274"/>
                  <a:pt x="1898374" y="457200"/>
                </a:cubicBezTo>
                <a:cubicBezTo>
                  <a:pt x="1927116" y="473623"/>
                  <a:pt x="1956854" y="485342"/>
                  <a:pt x="1987826" y="496957"/>
                </a:cubicBezTo>
                <a:cubicBezTo>
                  <a:pt x="1997636" y="500636"/>
                  <a:pt x="2007371" y="504841"/>
                  <a:pt x="2017644" y="506896"/>
                </a:cubicBezTo>
                <a:cubicBezTo>
                  <a:pt x="2040616" y="511490"/>
                  <a:pt x="2063997" y="513739"/>
                  <a:pt x="2087218" y="516835"/>
                </a:cubicBezTo>
                <a:cubicBezTo>
                  <a:pt x="2283752" y="543039"/>
                  <a:pt x="2024459" y="507653"/>
                  <a:pt x="2286000" y="536713"/>
                </a:cubicBezTo>
                <a:cubicBezTo>
                  <a:pt x="2306029" y="538938"/>
                  <a:pt x="2325593" y="544542"/>
                  <a:pt x="2345635" y="546652"/>
                </a:cubicBezTo>
                <a:cubicBezTo>
                  <a:pt x="2388595" y="551174"/>
                  <a:pt x="2431842" y="552495"/>
                  <a:pt x="2474844" y="556591"/>
                </a:cubicBezTo>
                <a:cubicBezTo>
                  <a:pt x="2501434" y="559124"/>
                  <a:pt x="2527853" y="563218"/>
                  <a:pt x="2554357" y="566531"/>
                </a:cubicBezTo>
                <a:lnTo>
                  <a:pt x="3260035" y="556591"/>
                </a:lnTo>
                <a:cubicBezTo>
                  <a:pt x="3270508" y="556308"/>
                  <a:pt x="3280868" y="552042"/>
                  <a:pt x="3289852" y="546652"/>
                </a:cubicBezTo>
                <a:cubicBezTo>
                  <a:pt x="3297887" y="541831"/>
                  <a:pt x="3302414" y="532628"/>
                  <a:pt x="3309731" y="526774"/>
                </a:cubicBezTo>
                <a:cubicBezTo>
                  <a:pt x="3352837" y="492290"/>
                  <a:pt x="3343267" y="518503"/>
                  <a:pt x="3389244" y="457200"/>
                </a:cubicBezTo>
                <a:cubicBezTo>
                  <a:pt x="3399183" y="443948"/>
                  <a:pt x="3406484" y="428224"/>
                  <a:pt x="3419061" y="417444"/>
                </a:cubicBezTo>
                <a:cubicBezTo>
                  <a:pt x="3430311" y="407801"/>
                  <a:pt x="3446254" y="405418"/>
                  <a:pt x="3458818" y="397565"/>
                </a:cubicBezTo>
                <a:cubicBezTo>
                  <a:pt x="3472865" y="388786"/>
                  <a:pt x="3486193" y="378753"/>
                  <a:pt x="3498574" y="367748"/>
                </a:cubicBezTo>
                <a:cubicBezTo>
                  <a:pt x="3516083" y="352184"/>
                  <a:pt x="3535275" y="337544"/>
                  <a:pt x="3548270" y="318052"/>
                </a:cubicBezTo>
                <a:cubicBezTo>
                  <a:pt x="3554896" y="308113"/>
                  <a:pt x="3559701" y="296682"/>
                  <a:pt x="3568148" y="288235"/>
                </a:cubicBezTo>
                <a:cubicBezTo>
                  <a:pt x="3587362" y="269021"/>
                  <a:pt x="3624884" y="257020"/>
                  <a:pt x="3647661" y="248478"/>
                </a:cubicBezTo>
                <a:cubicBezTo>
                  <a:pt x="3657471" y="244799"/>
                  <a:pt x="3667668" y="242218"/>
                  <a:pt x="3677478" y="238539"/>
                </a:cubicBezTo>
                <a:cubicBezTo>
                  <a:pt x="3694183" y="232275"/>
                  <a:pt x="3710469" y="224925"/>
                  <a:pt x="3727174" y="218661"/>
                </a:cubicBezTo>
                <a:cubicBezTo>
                  <a:pt x="3736984" y="214982"/>
                  <a:pt x="3747182" y="212401"/>
                  <a:pt x="3756992" y="208722"/>
                </a:cubicBezTo>
                <a:cubicBezTo>
                  <a:pt x="3773697" y="202458"/>
                  <a:pt x="3790384" y="196090"/>
                  <a:pt x="3806687" y="188844"/>
                </a:cubicBezTo>
                <a:cubicBezTo>
                  <a:pt x="3820227" y="182826"/>
                  <a:pt x="3832388" y="173650"/>
                  <a:pt x="3846444" y="168965"/>
                </a:cubicBezTo>
                <a:cubicBezTo>
                  <a:pt x="3872362" y="160326"/>
                  <a:pt x="3899600" y="156275"/>
                  <a:pt x="3925957" y="149087"/>
                </a:cubicBezTo>
                <a:cubicBezTo>
                  <a:pt x="3936064" y="146330"/>
                  <a:pt x="3946403" y="143833"/>
                  <a:pt x="3955774" y="139148"/>
                </a:cubicBezTo>
                <a:cubicBezTo>
                  <a:pt x="3966458" y="133806"/>
                  <a:pt x="3974612" y="123975"/>
                  <a:pt x="3985592" y="119270"/>
                </a:cubicBezTo>
                <a:cubicBezTo>
                  <a:pt x="3998147" y="113889"/>
                  <a:pt x="4012264" y="113256"/>
                  <a:pt x="4025348" y="109331"/>
                </a:cubicBezTo>
                <a:cubicBezTo>
                  <a:pt x="4055453" y="100299"/>
                  <a:pt x="4084983" y="89452"/>
                  <a:pt x="4114800" y="79513"/>
                </a:cubicBezTo>
                <a:cubicBezTo>
                  <a:pt x="4124739" y="76200"/>
                  <a:pt x="4134454" y="72115"/>
                  <a:pt x="4144618" y="69574"/>
                </a:cubicBezTo>
                <a:cubicBezTo>
                  <a:pt x="4203925" y="54747"/>
                  <a:pt x="4170900" y="61881"/>
                  <a:pt x="4244009" y="49696"/>
                </a:cubicBezTo>
                <a:cubicBezTo>
                  <a:pt x="4253948" y="46383"/>
                  <a:pt x="4263518" y="41631"/>
                  <a:pt x="4273826" y="39757"/>
                </a:cubicBezTo>
                <a:cubicBezTo>
                  <a:pt x="4300106" y="34979"/>
                  <a:pt x="4327570" y="36846"/>
                  <a:pt x="4353339" y="29818"/>
                </a:cubicBezTo>
                <a:cubicBezTo>
                  <a:pt x="4364864" y="26675"/>
                  <a:pt x="4372177" y="14645"/>
                  <a:pt x="4383157" y="9939"/>
                </a:cubicBezTo>
                <a:cubicBezTo>
                  <a:pt x="4395712" y="4558"/>
                  <a:pt x="4409661" y="3313"/>
                  <a:pt x="4422913" y="0"/>
                </a:cubicBezTo>
                <a:cubicBezTo>
                  <a:pt x="4638261" y="3313"/>
                  <a:pt x="4853739" y="1766"/>
                  <a:pt x="5068957" y="9939"/>
                </a:cubicBezTo>
                <a:cubicBezTo>
                  <a:pt x="5213473" y="15427"/>
                  <a:pt x="5166255" y="26679"/>
                  <a:pt x="5257800" y="39757"/>
                </a:cubicBezTo>
                <a:cubicBezTo>
                  <a:pt x="5287499" y="44000"/>
                  <a:pt x="5317435" y="46383"/>
                  <a:pt x="5347252" y="49696"/>
                </a:cubicBezTo>
                <a:cubicBezTo>
                  <a:pt x="5360504" y="53009"/>
                  <a:pt x="5373469" y="57830"/>
                  <a:pt x="5387009" y="59635"/>
                </a:cubicBezTo>
                <a:cubicBezTo>
                  <a:pt x="5527030" y="78304"/>
                  <a:pt x="5454054" y="59073"/>
                  <a:pt x="5546035" y="79513"/>
                </a:cubicBezTo>
                <a:cubicBezTo>
                  <a:pt x="5559370" y="82476"/>
                  <a:pt x="5572708" y="85527"/>
                  <a:pt x="5585792" y="89452"/>
                </a:cubicBezTo>
                <a:cubicBezTo>
                  <a:pt x="5605862" y="95473"/>
                  <a:pt x="5645426" y="109331"/>
                  <a:pt x="5645426" y="109331"/>
                </a:cubicBezTo>
                <a:cubicBezTo>
                  <a:pt x="5658678" y="119270"/>
                  <a:pt x="5671400" y="129959"/>
                  <a:pt x="5685183" y="139148"/>
                </a:cubicBezTo>
                <a:cubicBezTo>
                  <a:pt x="5701257" y="149864"/>
                  <a:pt x="5719927" y="156732"/>
                  <a:pt x="5734878" y="168965"/>
                </a:cubicBezTo>
                <a:cubicBezTo>
                  <a:pt x="5781044" y="206738"/>
                  <a:pt x="5792485" y="225895"/>
                  <a:pt x="5824331" y="268357"/>
                </a:cubicBezTo>
                <a:cubicBezTo>
                  <a:pt x="5827644" y="278296"/>
                  <a:pt x="5829585" y="288803"/>
                  <a:pt x="5834270" y="298174"/>
                </a:cubicBezTo>
                <a:cubicBezTo>
                  <a:pt x="5846290" y="322214"/>
                  <a:pt x="5874342" y="353076"/>
                  <a:pt x="5893905" y="367748"/>
                </a:cubicBezTo>
                <a:cubicBezTo>
                  <a:pt x="5907157" y="377687"/>
                  <a:pt x="5921195" y="386657"/>
                  <a:pt x="5933661" y="397565"/>
                </a:cubicBezTo>
                <a:cubicBezTo>
                  <a:pt x="5947766" y="409906"/>
                  <a:pt x="5958425" y="426077"/>
                  <a:pt x="5973418" y="437322"/>
                </a:cubicBezTo>
                <a:cubicBezTo>
                  <a:pt x="6028167" y="478384"/>
                  <a:pt x="6001461" y="455426"/>
                  <a:pt x="6052931" y="506896"/>
                </a:cubicBezTo>
                <a:cubicBezTo>
                  <a:pt x="6062870" y="516835"/>
                  <a:pt x="6074951" y="525018"/>
                  <a:pt x="6082748" y="536713"/>
                </a:cubicBezTo>
                <a:cubicBezTo>
                  <a:pt x="6089374" y="546652"/>
                  <a:pt x="6096906" y="556044"/>
                  <a:pt x="6102626" y="566531"/>
                </a:cubicBezTo>
                <a:cubicBezTo>
                  <a:pt x="6116816" y="592546"/>
                  <a:pt x="6113635" y="638857"/>
                  <a:pt x="6142383" y="646044"/>
                </a:cubicBezTo>
                <a:lnTo>
                  <a:pt x="6182139" y="655983"/>
                </a:lnTo>
                <a:cubicBezTo>
                  <a:pt x="6185452" y="699052"/>
                  <a:pt x="6187031" y="742290"/>
                  <a:pt x="6192078" y="785191"/>
                </a:cubicBezTo>
                <a:cubicBezTo>
                  <a:pt x="6194347" y="804475"/>
                  <a:pt x="6205531" y="835486"/>
                  <a:pt x="6211957" y="854765"/>
                </a:cubicBezTo>
                <a:cubicBezTo>
                  <a:pt x="6206743" y="896480"/>
                  <a:pt x="6205214" y="934628"/>
                  <a:pt x="6192078" y="974035"/>
                </a:cubicBezTo>
                <a:cubicBezTo>
                  <a:pt x="6169874" y="1040646"/>
                  <a:pt x="6179352" y="1008033"/>
                  <a:pt x="6142383" y="1063487"/>
                </a:cubicBezTo>
                <a:cubicBezTo>
                  <a:pt x="6074497" y="1165315"/>
                  <a:pt x="6154450" y="1060826"/>
                  <a:pt x="6072809" y="1162878"/>
                </a:cubicBezTo>
                <a:cubicBezTo>
                  <a:pt x="6069496" y="1172817"/>
                  <a:pt x="6068068" y="1183599"/>
                  <a:pt x="6062870" y="1192696"/>
                </a:cubicBezTo>
                <a:cubicBezTo>
                  <a:pt x="6029046" y="1251888"/>
                  <a:pt x="6043851" y="1213984"/>
                  <a:pt x="6013174" y="1252331"/>
                </a:cubicBezTo>
                <a:cubicBezTo>
                  <a:pt x="6005712" y="1261659"/>
                  <a:pt x="6000943" y="1272972"/>
                  <a:pt x="5993296" y="1282148"/>
                </a:cubicBezTo>
                <a:cubicBezTo>
                  <a:pt x="5969383" y="1310843"/>
                  <a:pt x="5962977" y="1312299"/>
                  <a:pt x="5933661" y="1331844"/>
                </a:cubicBezTo>
                <a:cubicBezTo>
                  <a:pt x="5927035" y="1341783"/>
                  <a:pt x="5922230" y="1353215"/>
                  <a:pt x="5913783" y="1361661"/>
                </a:cubicBezTo>
                <a:cubicBezTo>
                  <a:pt x="5905336" y="1370108"/>
                  <a:pt x="5891427" y="1372211"/>
                  <a:pt x="5883965" y="1381539"/>
                </a:cubicBezTo>
                <a:cubicBezTo>
                  <a:pt x="5877420" y="1389720"/>
                  <a:pt x="5879837" y="1402640"/>
                  <a:pt x="5874026" y="1411357"/>
                </a:cubicBezTo>
                <a:cubicBezTo>
                  <a:pt x="5866229" y="1423052"/>
                  <a:pt x="5852838" y="1430079"/>
                  <a:pt x="5844209" y="1441174"/>
                </a:cubicBezTo>
                <a:cubicBezTo>
                  <a:pt x="5829541" y="1460032"/>
                  <a:pt x="5817704" y="1480931"/>
                  <a:pt x="5804452" y="1500809"/>
                </a:cubicBezTo>
                <a:cubicBezTo>
                  <a:pt x="5785511" y="1529221"/>
                  <a:pt x="5754117" y="1580535"/>
                  <a:pt x="5724939" y="1590261"/>
                </a:cubicBezTo>
                <a:cubicBezTo>
                  <a:pt x="5683790" y="1603977"/>
                  <a:pt x="5703839" y="1594389"/>
                  <a:pt x="5665305" y="1620078"/>
                </a:cubicBezTo>
                <a:cubicBezTo>
                  <a:pt x="5658679" y="1630017"/>
                  <a:pt x="5654754" y="1642434"/>
                  <a:pt x="5645426" y="1649896"/>
                </a:cubicBezTo>
                <a:cubicBezTo>
                  <a:pt x="5637245" y="1656441"/>
                  <a:pt x="5624980" y="1655150"/>
                  <a:pt x="5615609" y="1659835"/>
                </a:cubicBezTo>
                <a:cubicBezTo>
                  <a:pt x="5604925" y="1665177"/>
                  <a:pt x="5596977" y="1675519"/>
                  <a:pt x="5585792" y="1679713"/>
                </a:cubicBezTo>
                <a:cubicBezTo>
                  <a:pt x="5543206" y="1695683"/>
                  <a:pt x="5388001" y="1699546"/>
                  <a:pt x="5387009" y="1699591"/>
                </a:cubicBezTo>
                <a:cubicBezTo>
                  <a:pt x="5290973" y="1703956"/>
                  <a:pt x="5194815" y="1705262"/>
                  <a:pt x="5098774" y="1709531"/>
                </a:cubicBezTo>
                <a:cubicBezTo>
                  <a:pt x="5045714" y="1711889"/>
                  <a:pt x="4992830" y="1717671"/>
                  <a:pt x="4939748" y="1719470"/>
                </a:cubicBezTo>
                <a:cubicBezTo>
                  <a:pt x="4797330" y="1724298"/>
                  <a:pt x="4654826" y="1726096"/>
                  <a:pt x="4512365" y="1729409"/>
                </a:cubicBezTo>
                <a:cubicBezTo>
                  <a:pt x="4497031" y="1733243"/>
                  <a:pt x="4435532" y="1749287"/>
                  <a:pt x="4422913" y="1749287"/>
                </a:cubicBezTo>
                <a:cubicBezTo>
                  <a:pt x="4272123" y="1749287"/>
                  <a:pt x="4174882" y="1740147"/>
                  <a:pt x="4035287" y="1729409"/>
                </a:cubicBezTo>
                <a:cubicBezTo>
                  <a:pt x="4015409" y="1726096"/>
                  <a:pt x="3994521" y="1726546"/>
                  <a:pt x="3975652" y="1719470"/>
                </a:cubicBezTo>
                <a:cubicBezTo>
                  <a:pt x="3966878" y="1716180"/>
                  <a:pt x="3963091" y="1705445"/>
                  <a:pt x="3955774" y="1699591"/>
                </a:cubicBezTo>
                <a:cubicBezTo>
                  <a:pt x="3946446" y="1692129"/>
                  <a:pt x="3935285" y="1687175"/>
                  <a:pt x="3925957" y="1679713"/>
                </a:cubicBezTo>
                <a:cubicBezTo>
                  <a:pt x="3918640" y="1673859"/>
                  <a:pt x="3913395" y="1665689"/>
                  <a:pt x="3906078" y="1659835"/>
                </a:cubicBezTo>
                <a:cubicBezTo>
                  <a:pt x="3896750" y="1652373"/>
                  <a:pt x="3885251" y="1647823"/>
                  <a:pt x="3876261" y="1639957"/>
                </a:cubicBezTo>
                <a:cubicBezTo>
                  <a:pt x="3858630" y="1624530"/>
                  <a:pt x="3826565" y="1590261"/>
                  <a:pt x="3826565" y="1590261"/>
                </a:cubicBezTo>
                <a:cubicBezTo>
                  <a:pt x="3823252" y="1580322"/>
                  <a:pt x="3821824" y="1569540"/>
                  <a:pt x="3816626" y="1560444"/>
                </a:cubicBezTo>
                <a:cubicBezTo>
                  <a:pt x="3798374" y="1528503"/>
                  <a:pt x="3772716" y="1506594"/>
                  <a:pt x="3747052" y="1480931"/>
                </a:cubicBezTo>
                <a:cubicBezTo>
                  <a:pt x="3692792" y="1372408"/>
                  <a:pt x="3762914" y="1496219"/>
                  <a:pt x="3697357" y="1421296"/>
                </a:cubicBezTo>
                <a:cubicBezTo>
                  <a:pt x="3681625" y="1403316"/>
                  <a:pt x="3677478" y="1374913"/>
                  <a:pt x="3657600" y="1361661"/>
                </a:cubicBezTo>
                <a:cubicBezTo>
                  <a:pt x="3565817" y="1300472"/>
                  <a:pt x="3678724" y="1378560"/>
                  <a:pt x="3607905" y="1321904"/>
                </a:cubicBezTo>
                <a:cubicBezTo>
                  <a:pt x="3598577" y="1314442"/>
                  <a:pt x="3587015" y="1309962"/>
                  <a:pt x="3578087" y="1302026"/>
                </a:cubicBezTo>
                <a:cubicBezTo>
                  <a:pt x="3557076" y="1283349"/>
                  <a:pt x="3518452" y="1242391"/>
                  <a:pt x="3518452" y="1242391"/>
                </a:cubicBezTo>
                <a:cubicBezTo>
                  <a:pt x="3499102" y="1184342"/>
                  <a:pt x="3523653" y="1237654"/>
                  <a:pt x="3478696" y="1192696"/>
                </a:cubicBezTo>
                <a:cubicBezTo>
                  <a:pt x="3470249" y="1184249"/>
                  <a:pt x="3466280" y="1172206"/>
                  <a:pt x="3458818" y="1162878"/>
                </a:cubicBezTo>
                <a:cubicBezTo>
                  <a:pt x="3441694" y="1141473"/>
                  <a:pt x="3396643" y="1109024"/>
                  <a:pt x="3379305" y="1103244"/>
                </a:cubicBezTo>
                <a:cubicBezTo>
                  <a:pt x="3341811" y="1090745"/>
                  <a:pt x="3324026" y="1087722"/>
                  <a:pt x="3289852" y="1053548"/>
                </a:cubicBezTo>
                <a:cubicBezTo>
                  <a:pt x="3279913" y="1043609"/>
                  <a:pt x="3271730" y="1031528"/>
                  <a:pt x="3260035" y="1023731"/>
                </a:cubicBezTo>
                <a:cubicBezTo>
                  <a:pt x="3251318" y="1017919"/>
                  <a:pt x="3239442" y="1018758"/>
                  <a:pt x="3230218" y="1013791"/>
                </a:cubicBezTo>
                <a:cubicBezTo>
                  <a:pt x="3196200" y="995473"/>
                  <a:pt x="3162973" y="975589"/>
                  <a:pt x="3130826" y="954157"/>
                </a:cubicBezTo>
                <a:cubicBezTo>
                  <a:pt x="3110948" y="940905"/>
                  <a:pt x="3093857" y="921955"/>
                  <a:pt x="3071192" y="914400"/>
                </a:cubicBezTo>
                <a:lnTo>
                  <a:pt x="3011557" y="894522"/>
                </a:lnTo>
                <a:cubicBezTo>
                  <a:pt x="3001618" y="891209"/>
                  <a:pt x="2991903" y="887124"/>
                  <a:pt x="2981739" y="884583"/>
                </a:cubicBezTo>
                <a:cubicBezTo>
                  <a:pt x="2968487" y="881270"/>
                  <a:pt x="2955067" y="878569"/>
                  <a:pt x="2941983" y="874644"/>
                </a:cubicBezTo>
                <a:cubicBezTo>
                  <a:pt x="2921913" y="868623"/>
                  <a:pt x="2903278" y="855762"/>
                  <a:pt x="2882348" y="854765"/>
                </a:cubicBezTo>
                <a:lnTo>
                  <a:pt x="2673626" y="844826"/>
                </a:lnTo>
                <a:cubicBezTo>
                  <a:pt x="2437751" y="797651"/>
                  <a:pt x="2608012" y="825752"/>
                  <a:pt x="2156792" y="815009"/>
                </a:cubicBezTo>
                <a:cubicBezTo>
                  <a:pt x="1973929" y="778437"/>
                  <a:pt x="2096651" y="800005"/>
                  <a:pt x="1689652" y="795131"/>
                </a:cubicBezTo>
                <a:lnTo>
                  <a:pt x="447261" y="785191"/>
                </a:lnTo>
                <a:cubicBezTo>
                  <a:pt x="434009" y="781878"/>
                  <a:pt x="419723" y="781361"/>
                  <a:pt x="407505" y="775252"/>
                </a:cubicBezTo>
                <a:cubicBezTo>
                  <a:pt x="399123" y="771061"/>
                  <a:pt x="396008" y="759565"/>
                  <a:pt x="387626" y="755374"/>
                </a:cubicBezTo>
                <a:cubicBezTo>
                  <a:pt x="375408" y="749265"/>
                  <a:pt x="361122" y="748748"/>
                  <a:pt x="347870" y="745435"/>
                </a:cubicBezTo>
                <a:cubicBezTo>
                  <a:pt x="337931" y="738809"/>
                  <a:pt x="327380" y="733019"/>
                  <a:pt x="318052" y="725557"/>
                </a:cubicBezTo>
                <a:cubicBezTo>
                  <a:pt x="310735" y="719703"/>
                  <a:pt x="305491" y="711532"/>
                  <a:pt x="298174" y="705678"/>
                </a:cubicBezTo>
                <a:cubicBezTo>
                  <a:pt x="282594" y="693213"/>
                  <a:pt x="246091" y="671752"/>
                  <a:pt x="228600" y="665922"/>
                </a:cubicBezTo>
                <a:cubicBezTo>
                  <a:pt x="212574" y="660580"/>
                  <a:pt x="195470" y="659296"/>
                  <a:pt x="178905" y="655983"/>
                </a:cubicBezTo>
                <a:cubicBezTo>
                  <a:pt x="147692" y="624770"/>
                  <a:pt x="170559" y="640819"/>
                  <a:pt x="119270" y="626165"/>
                </a:cubicBezTo>
                <a:cubicBezTo>
                  <a:pt x="80816" y="615178"/>
                  <a:pt x="101666" y="616226"/>
                  <a:pt x="79513" y="616226"/>
                </a:cubicBezTo>
              </a:path>
            </a:pathLst>
          </a:custGeom>
          <a:ln w="57150">
            <a:solidFill>
              <a:srgbClr val="00B05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1053" y="503260"/>
            <a:ext cx="1619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FF0000"/>
                </a:solidFill>
              </a:rPr>
              <a:t>Binary Input </a:t>
            </a:r>
          </a:p>
          <a:p>
            <a:pPr algn="ctr"/>
            <a:r>
              <a:rPr lang="tr-TR" dirty="0" smtClean="0">
                <a:solidFill>
                  <a:srgbClr val="FF0000"/>
                </a:solidFill>
              </a:rPr>
              <a:t>(byte oriented)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552" y="2276872"/>
            <a:ext cx="186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00B0F0"/>
                </a:solidFill>
              </a:rPr>
              <a:t>Binary Output</a:t>
            </a:r>
          </a:p>
          <a:p>
            <a:pPr algn="ctr"/>
            <a:r>
              <a:rPr lang="tr-TR" dirty="0">
                <a:solidFill>
                  <a:srgbClr val="00B0F0"/>
                </a:solidFill>
              </a:rPr>
              <a:t>(byte oriented)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880438"/>
            <a:ext cx="20784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002060"/>
                </a:solidFill>
              </a:rPr>
              <a:t>Text Input</a:t>
            </a:r>
          </a:p>
          <a:p>
            <a:pPr algn="ctr"/>
            <a:r>
              <a:rPr lang="tr-TR" dirty="0" smtClean="0">
                <a:solidFill>
                  <a:srgbClr val="002060"/>
                </a:solidFill>
              </a:rPr>
              <a:t>(character oriented) 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685508"/>
            <a:ext cx="21034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00B050"/>
                </a:solidFill>
              </a:rPr>
              <a:t>Text Output</a:t>
            </a:r>
          </a:p>
          <a:p>
            <a:pPr algn="ctr"/>
            <a:r>
              <a:rPr lang="tr-TR" dirty="0" smtClean="0">
                <a:solidFill>
                  <a:srgbClr val="00B050"/>
                </a:solidFill>
              </a:rPr>
              <a:t>(character oriented)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2280523" y="1888435"/>
            <a:ext cx="1956315" cy="336978"/>
          </a:xfrm>
          <a:custGeom>
            <a:avLst/>
            <a:gdLst>
              <a:gd name="connsiteX0" fmla="*/ 0 w 1821629"/>
              <a:gd name="connsiteY0" fmla="*/ 159026 h 336978"/>
              <a:gd name="connsiteX1" fmla="*/ 49695 w 1821629"/>
              <a:gd name="connsiteY1" fmla="*/ 178904 h 336978"/>
              <a:gd name="connsiteX2" fmla="*/ 99391 w 1821629"/>
              <a:gd name="connsiteY2" fmla="*/ 188843 h 336978"/>
              <a:gd name="connsiteX3" fmla="*/ 129208 w 1821629"/>
              <a:gd name="connsiteY3" fmla="*/ 208722 h 336978"/>
              <a:gd name="connsiteX4" fmla="*/ 258417 w 1821629"/>
              <a:gd name="connsiteY4" fmla="*/ 238539 h 336978"/>
              <a:gd name="connsiteX5" fmla="*/ 407504 w 1821629"/>
              <a:gd name="connsiteY5" fmla="*/ 258417 h 336978"/>
              <a:gd name="connsiteX6" fmla="*/ 626165 w 1821629"/>
              <a:gd name="connsiteY6" fmla="*/ 268356 h 336978"/>
              <a:gd name="connsiteX7" fmla="*/ 725556 w 1821629"/>
              <a:gd name="connsiteY7" fmla="*/ 278295 h 336978"/>
              <a:gd name="connsiteX8" fmla="*/ 775252 w 1821629"/>
              <a:gd name="connsiteY8" fmla="*/ 298174 h 336978"/>
              <a:gd name="connsiteX9" fmla="*/ 815008 w 1821629"/>
              <a:gd name="connsiteY9" fmla="*/ 308113 h 336978"/>
              <a:gd name="connsiteX10" fmla="*/ 844826 w 1821629"/>
              <a:gd name="connsiteY10" fmla="*/ 318052 h 336978"/>
              <a:gd name="connsiteX11" fmla="*/ 894521 w 1821629"/>
              <a:gd name="connsiteY11" fmla="*/ 308113 h 336978"/>
              <a:gd name="connsiteX12" fmla="*/ 924339 w 1821629"/>
              <a:gd name="connsiteY12" fmla="*/ 298174 h 336978"/>
              <a:gd name="connsiteX13" fmla="*/ 1143000 w 1821629"/>
              <a:gd name="connsiteY13" fmla="*/ 308113 h 336978"/>
              <a:gd name="connsiteX14" fmla="*/ 1570382 w 1821629"/>
              <a:gd name="connsiteY14" fmla="*/ 308113 h 336978"/>
              <a:gd name="connsiteX15" fmla="*/ 1630017 w 1821629"/>
              <a:gd name="connsiteY15" fmla="*/ 288235 h 336978"/>
              <a:gd name="connsiteX16" fmla="*/ 1689652 w 1821629"/>
              <a:gd name="connsiteY16" fmla="*/ 268356 h 336978"/>
              <a:gd name="connsiteX17" fmla="*/ 1719469 w 1821629"/>
              <a:gd name="connsiteY17" fmla="*/ 258417 h 336978"/>
              <a:gd name="connsiteX18" fmla="*/ 1779104 w 1821629"/>
              <a:gd name="connsiteY18" fmla="*/ 218661 h 336978"/>
              <a:gd name="connsiteX19" fmla="*/ 1808921 w 1821629"/>
              <a:gd name="connsiteY19" fmla="*/ 198782 h 336978"/>
              <a:gd name="connsiteX20" fmla="*/ 1808921 w 1821629"/>
              <a:gd name="connsiteY20" fmla="*/ 109330 h 336978"/>
              <a:gd name="connsiteX21" fmla="*/ 1779104 w 1821629"/>
              <a:gd name="connsiteY21" fmla="*/ 99391 h 336978"/>
              <a:gd name="connsiteX22" fmla="*/ 1749287 w 1821629"/>
              <a:gd name="connsiteY22" fmla="*/ 79513 h 336978"/>
              <a:gd name="connsiteX23" fmla="*/ 1689652 w 1821629"/>
              <a:gd name="connsiteY23" fmla="*/ 59635 h 336978"/>
              <a:gd name="connsiteX24" fmla="*/ 1580321 w 1821629"/>
              <a:gd name="connsiteY24" fmla="*/ 29817 h 336978"/>
              <a:gd name="connsiteX25" fmla="*/ 1162878 w 1821629"/>
              <a:gd name="connsiteY25" fmla="*/ 19878 h 336978"/>
              <a:gd name="connsiteX26" fmla="*/ 1033669 w 1821629"/>
              <a:gd name="connsiteY26" fmla="*/ 9939 h 336978"/>
              <a:gd name="connsiteX27" fmla="*/ 924339 w 1821629"/>
              <a:gd name="connsiteY27" fmla="*/ 0 h 336978"/>
              <a:gd name="connsiteX28" fmla="*/ 417443 w 1821629"/>
              <a:gd name="connsiteY28" fmla="*/ 9939 h 336978"/>
              <a:gd name="connsiteX29" fmla="*/ 367748 w 1821629"/>
              <a:gd name="connsiteY29" fmla="*/ 19878 h 336978"/>
              <a:gd name="connsiteX30" fmla="*/ 327991 w 1821629"/>
              <a:gd name="connsiteY30" fmla="*/ 29817 h 336978"/>
              <a:gd name="connsiteX31" fmla="*/ 208721 w 1821629"/>
              <a:gd name="connsiteY31" fmla="*/ 39756 h 336978"/>
              <a:gd name="connsiteX32" fmla="*/ 129208 w 1821629"/>
              <a:gd name="connsiteY32" fmla="*/ 99391 h 336978"/>
              <a:gd name="connsiteX33" fmla="*/ 39756 w 1821629"/>
              <a:gd name="connsiteY33" fmla="*/ 139148 h 336978"/>
              <a:gd name="connsiteX34" fmla="*/ 0 w 1821629"/>
              <a:gd name="connsiteY34" fmla="*/ 159026 h 336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821629" h="336978">
                <a:moveTo>
                  <a:pt x="0" y="159026"/>
                </a:moveTo>
                <a:cubicBezTo>
                  <a:pt x="16565" y="165652"/>
                  <a:pt x="32606" y="173777"/>
                  <a:pt x="49695" y="178904"/>
                </a:cubicBezTo>
                <a:cubicBezTo>
                  <a:pt x="65876" y="183758"/>
                  <a:pt x="83573" y="182911"/>
                  <a:pt x="99391" y="188843"/>
                </a:cubicBezTo>
                <a:cubicBezTo>
                  <a:pt x="110576" y="193037"/>
                  <a:pt x="117982" y="204640"/>
                  <a:pt x="129208" y="208722"/>
                </a:cubicBezTo>
                <a:cubicBezTo>
                  <a:pt x="148849" y="215864"/>
                  <a:pt x="229088" y="233651"/>
                  <a:pt x="258417" y="238539"/>
                </a:cubicBezTo>
                <a:cubicBezTo>
                  <a:pt x="278999" y="241969"/>
                  <a:pt x="390753" y="257300"/>
                  <a:pt x="407504" y="258417"/>
                </a:cubicBezTo>
                <a:cubicBezTo>
                  <a:pt x="480305" y="263270"/>
                  <a:pt x="553278" y="265043"/>
                  <a:pt x="626165" y="268356"/>
                </a:cubicBezTo>
                <a:cubicBezTo>
                  <a:pt x="659295" y="271669"/>
                  <a:pt x="692907" y="271765"/>
                  <a:pt x="725556" y="278295"/>
                </a:cubicBezTo>
                <a:cubicBezTo>
                  <a:pt x="743051" y="281794"/>
                  <a:pt x="758326" y="292532"/>
                  <a:pt x="775252" y="298174"/>
                </a:cubicBezTo>
                <a:cubicBezTo>
                  <a:pt x="788211" y="302494"/>
                  <a:pt x="801874" y="304360"/>
                  <a:pt x="815008" y="308113"/>
                </a:cubicBezTo>
                <a:cubicBezTo>
                  <a:pt x="825082" y="310991"/>
                  <a:pt x="834887" y="314739"/>
                  <a:pt x="844826" y="318052"/>
                </a:cubicBezTo>
                <a:cubicBezTo>
                  <a:pt x="861391" y="314739"/>
                  <a:pt x="878132" y="312210"/>
                  <a:pt x="894521" y="308113"/>
                </a:cubicBezTo>
                <a:cubicBezTo>
                  <a:pt x="904685" y="305572"/>
                  <a:pt x="913862" y="298174"/>
                  <a:pt x="924339" y="298174"/>
                </a:cubicBezTo>
                <a:cubicBezTo>
                  <a:pt x="997301" y="298174"/>
                  <a:pt x="1070113" y="304800"/>
                  <a:pt x="1143000" y="308113"/>
                </a:cubicBezTo>
                <a:cubicBezTo>
                  <a:pt x="1295323" y="358887"/>
                  <a:pt x="1203518" y="332039"/>
                  <a:pt x="1570382" y="308113"/>
                </a:cubicBezTo>
                <a:cubicBezTo>
                  <a:pt x="1591291" y="306749"/>
                  <a:pt x="1610139" y="294861"/>
                  <a:pt x="1630017" y="288235"/>
                </a:cubicBezTo>
                <a:lnTo>
                  <a:pt x="1689652" y="268356"/>
                </a:lnTo>
                <a:cubicBezTo>
                  <a:pt x="1699591" y="265043"/>
                  <a:pt x="1710752" y="264228"/>
                  <a:pt x="1719469" y="258417"/>
                </a:cubicBezTo>
                <a:lnTo>
                  <a:pt x="1779104" y="218661"/>
                </a:lnTo>
                <a:lnTo>
                  <a:pt x="1808921" y="198782"/>
                </a:lnTo>
                <a:cubicBezTo>
                  <a:pt x="1819810" y="166119"/>
                  <a:pt x="1831018" y="147999"/>
                  <a:pt x="1808921" y="109330"/>
                </a:cubicBezTo>
                <a:cubicBezTo>
                  <a:pt x="1803723" y="100234"/>
                  <a:pt x="1788475" y="104076"/>
                  <a:pt x="1779104" y="99391"/>
                </a:cubicBezTo>
                <a:cubicBezTo>
                  <a:pt x="1768420" y="94049"/>
                  <a:pt x="1760203" y="84364"/>
                  <a:pt x="1749287" y="79513"/>
                </a:cubicBezTo>
                <a:cubicBezTo>
                  <a:pt x="1730139" y="71003"/>
                  <a:pt x="1709530" y="66261"/>
                  <a:pt x="1689652" y="59635"/>
                </a:cubicBezTo>
                <a:cubicBezTo>
                  <a:pt x="1659044" y="49432"/>
                  <a:pt x="1604475" y="30392"/>
                  <a:pt x="1580321" y="29817"/>
                </a:cubicBezTo>
                <a:lnTo>
                  <a:pt x="1162878" y="19878"/>
                </a:lnTo>
                <a:lnTo>
                  <a:pt x="1033669" y="9939"/>
                </a:lnTo>
                <a:cubicBezTo>
                  <a:pt x="997202" y="6900"/>
                  <a:pt x="960933" y="0"/>
                  <a:pt x="924339" y="0"/>
                </a:cubicBezTo>
                <a:cubicBezTo>
                  <a:pt x="755341" y="0"/>
                  <a:pt x="586408" y="6626"/>
                  <a:pt x="417443" y="9939"/>
                </a:cubicBezTo>
                <a:cubicBezTo>
                  <a:pt x="400878" y="13252"/>
                  <a:pt x="384239" y="16213"/>
                  <a:pt x="367748" y="19878"/>
                </a:cubicBezTo>
                <a:cubicBezTo>
                  <a:pt x="354413" y="22841"/>
                  <a:pt x="341546" y="28123"/>
                  <a:pt x="327991" y="29817"/>
                </a:cubicBezTo>
                <a:cubicBezTo>
                  <a:pt x="288405" y="34765"/>
                  <a:pt x="248478" y="36443"/>
                  <a:pt x="208721" y="39756"/>
                </a:cubicBezTo>
                <a:cubicBezTo>
                  <a:pt x="151618" y="96860"/>
                  <a:pt x="181251" y="82044"/>
                  <a:pt x="129208" y="99391"/>
                </a:cubicBezTo>
                <a:cubicBezTo>
                  <a:pt x="81957" y="130892"/>
                  <a:pt x="110722" y="115492"/>
                  <a:pt x="39756" y="139148"/>
                </a:cubicBezTo>
                <a:lnTo>
                  <a:pt x="0" y="159026"/>
                </a:lnTo>
                <a:close/>
              </a:path>
            </a:pathLst>
          </a:custGeom>
          <a:ln w="57150">
            <a:solidFill>
              <a:srgbClr val="FFFF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7544" y="1842917"/>
            <a:ext cx="181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FFFF00"/>
                </a:solidFill>
              </a:rPr>
              <a:t>Random Access</a:t>
            </a:r>
            <a:endParaRPr lang="tr-T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4170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Creating a text file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An easy way to create a text file is using </a:t>
            </a:r>
            <a:r>
              <a:rPr lang="tr-TR" b="1" dirty="0" smtClean="0"/>
              <a:t>java.io.PrintWriter</a:t>
            </a:r>
            <a:endParaRPr lang="tr-TR" dirty="0" smtClean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r>
              <a:rPr lang="en-US" sz="2000" dirty="0" smtClean="0"/>
              <a:t>public </a:t>
            </a:r>
            <a:r>
              <a:rPr lang="en-US" sz="2000" dirty="0"/>
              <a:t>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tr-TR" sz="2000" dirty="0"/>
              <a:t> </a:t>
            </a:r>
            <a:r>
              <a:rPr lang="tr-TR" sz="2000" dirty="0" smtClean="0"/>
              <a:t>       PrintWriter </a:t>
            </a:r>
            <a:r>
              <a:rPr lang="tr-TR" sz="2000" dirty="0"/>
              <a:t>outputStream = null;</a:t>
            </a:r>
          </a:p>
          <a:p>
            <a:pPr marL="0" indent="0">
              <a:buNone/>
            </a:pPr>
            <a:r>
              <a:rPr lang="tr-TR" sz="2000" dirty="0" smtClean="0"/>
              <a:t>        try {</a:t>
            </a:r>
          </a:p>
          <a:p>
            <a:pPr marL="0" indent="0">
              <a:buNone/>
            </a:pPr>
            <a:r>
              <a:rPr lang="tr-TR" sz="2000" dirty="0"/>
              <a:t>	</a:t>
            </a:r>
            <a:r>
              <a:rPr lang="tr-TR" sz="2000" dirty="0" smtClean="0"/>
              <a:t>outputStream </a:t>
            </a:r>
            <a:r>
              <a:rPr lang="tr-TR" sz="2000" dirty="0"/>
              <a:t>= new PrintWriter</a:t>
            </a:r>
            <a:r>
              <a:rPr lang="tr-TR" sz="2000" dirty="0" smtClean="0"/>
              <a:t>("c:out.txt");  </a:t>
            </a:r>
            <a:r>
              <a:rPr lang="tr-TR" sz="2000" b="1" dirty="0" smtClean="0">
                <a:solidFill>
                  <a:srgbClr val="FF0000"/>
                </a:solidFill>
              </a:rPr>
              <a:t>// open the file</a:t>
            </a:r>
          </a:p>
          <a:p>
            <a:pPr marL="0" indent="0">
              <a:buNone/>
            </a:pPr>
            <a:r>
              <a:rPr lang="tr-TR" sz="2000" dirty="0" smtClean="0"/>
              <a:t>	</a:t>
            </a:r>
            <a:r>
              <a:rPr lang="en-US" sz="2000" dirty="0" err="1" smtClean="0"/>
              <a:t>outputStream.println</a:t>
            </a:r>
            <a:r>
              <a:rPr lang="en-US" sz="2000" dirty="0" smtClean="0"/>
              <a:t>("</a:t>
            </a:r>
            <a:r>
              <a:rPr lang="tr-TR" sz="2000" dirty="0" smtClean="0"/>
              <a:t>Example</a:t>
            </a:r>
            <a:r>
              <a:rPr lang="en-US" sz="2000" dirty="0" smtClean="0"/>
              <a:t> line</a:t>
            </a:r>
            <a:r>
              <a:rPr lang="tr-TR" sz="2000" dirty="0" smtClean="0"/>
              <a:t>..</a:t>
            </a:r>
            <a:r>
              <a:rPr lang="en-US" sz="2000" dirty="0" smtClean="0"/>
              <a:t>");</a:t>
            </a:r>
            <a:r>
              <a:rPr lang="tr-TR" sz="2000" dirty="0" smtClean="0"/>
              <a:t> </a:t>
            </a:r>
            <a:r>
              <a:rPr lang="tr-TR" sz="2000" b="1" dirty="0" smtClean="0">
                <a:solidFill>
                  <a:srgbClr val="FF0000"/>
                </a:solidFill>
              </a:rPr>
              <a:t>// write something to the file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2000" dirty="0" smtClean="0"/>
              <a:t>        } catch(FileNotFoundException e) {</a:t>
            </a:r>
          </a:p>
          <a:p>
            <a:pPr marL="0" indent="0">
              <a:buNone/>
            </a:pPr>
            <a:r>
              <a:rPr lang="tr-TR" sz="2000" dirty="0" smtClean="0"/>
              <a:t>	</a:t>
            </a:r>
            <a:r>
              <a:rPr lang="en-US" sz="2000" dirty="0" err="1" smtClean="0"/>
              <a:t>System.out.println</a:t>
            </a:r>
            <a:r>
              <a:rPr lang="en-US" sz="2000" dirty="0"/>
              <a:t>("Error opening the file!");</a:t>
            </a:r>
          </a:p>
          <a:p>
            <a:pPr marL="0" indent="0">
              <a:buNone/>
            </a:pPr>
            <a:r>
              <a:rPr lang="tr-TR" sz="2000" dirty="0" smtClean="0"/>
              <a:t>        } </a:t>
            </a:r>
            <a:r>
              <a:rPr lang="tr-TR" sz="2000" dirty="0"/>
              <a:t>finally </a:t>
            </a:r>
            <a:r>
              <a:rPr lang="tr-TR" sz="2000" dirty="0" smtClean="0"/>
              <a:t>{</a:t>
            </a:r>
            <a:endParaRPr lang="tr-TR" sz="2000" dirty="0"/>
          </a:p>
          <a:p>
            <a:pPr marL="0" indent="0">
              <a:buNone/>
            </a:pPr>
            <a:r>
              <a:rPr lang="tr-TR" sz="2000" dirty="0" smtClean="0"/>
              <a:t>	if (outputStream != null)     outputStream.close(); </a:t>
            </a:r>
            <a:r>
              <a:rPr lang="tr-TR" sz="2000" b="1" dirty="0" smtClean="0">
                <a:solidFill>
                  <a:srgbClr val="FF0000"/>
                </a:solidFill>
              </a:rPr>
              <a:t>// close the file</a:t>
            </a:r>
            <a:endParaRPr lang="tr-T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2000" dirty="0" smtClean="0"/>
              <a:t>        }</a:t>
            </a:r>
            <a:endParaRPr lang="tr-TR" sz="2000" dirty="0"/>
          </a:p>
          <a:p>
            <a:pPr marL="0" indent="0">
              <a:buNone/>
            </a:pPr>
            <a:r>
              <a:rPr lang="tr-T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0980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Example: from keyboard to file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9744"/>
            <a:ext cx="8305800" cy="54356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public static void main(String[] </a:t>
            </a:r>
            <a:r>
              <a:rPr lang="en-US" sz="1600" b="1" dirty="0" err="1"/>
              <a:t>args</a:t>
            </a:r>
            <a:r>
              <a:rPr lang="en-US" sz="1600" b="1" dirty="0"/>
              <a:t>) {</a:t>
            </a:r>
          </a:p>
          <a:p>
            <a:pPr marL="0" indent="0">
              <a:buNone/>
            </a:pPr>
            <a:r>
              <a:rPr lang="tr-TR" sz="1600" b="1" dirty="0" smtClean="0"/>
              <a:t>        PrintWriter </a:t>
            </a:r>
            <a:r>
              <a:rPr lang="tr-TR" sz="1600" b="1" dirty="0"/>
              <a:t>outputStream = null</a:t>
            </a:r>
            <a:r>
              <a:rPr lang="tr-TR" sz="1600" b="1" dirty="0" smtClean="0"/>
              <a:t>;   	</a:t>
            </a:r>
          </a:p>
          <a:p>
            <a:pPr marL="0" indent="0">
              <a:buNone/>
            </a:pPr>
            <a:r>
              <a:rPr lang="tr-TR" sz="1600" b="1" dirty="0"/>
              <a:t> </a:t>
            </a:r>
            <a:r>
              <a:rPr lang="tr-TR" sz="1600" b="1" dirty="0" smtClean="0"/>
              <a:t>       Scanner scanner = null;</a:t>
            </a:r>
          </a:p>
          <a:p>
            <a:pPr marL="0" indent="0">
              <a:buNone/>
            </a:pPr>
            <a:r>
              <a:rPr lang="tr-TR" sz="1600" b="1" dirty="0" smtClean="0"/>
              <a:t>        try </a:t>
            </a:r>
            <a:r>
              <a:rPr lang="tr-TR" sz="1600" b="1" dirty="0"/>
              <a:t>{</a:t>
            </a:r>
          </a:p>
          <a:p>
            <a:pPr marL="0" indent="0">
              <a:buNone/>
            </a:pPr>
            <a:r>
              <a:rPr lang="tr-TR" sz="1600" b="1" dirty="0" smtClean="0"/>
              <a:t>	outputStream </a:t>
            </a:r>
            <a:r>
              <a:rPr lang="tr-TR" sz="1600" b="1" dirty="0"/>
              <a:t>= new PrintWriter(args[0</a:t>
            </a:r>
            <a:r>
              <a:rPr lang="tr-TR" sz="1600" b="1" dirty="0" smtClean="0"/>
              <a:t>]);   </a:t>
            </a:r>
            <a:r>
              <a:rPr lang="tr-TR" sz="1600" b="1" dirty="0" smtClean="0">
                <a:solidFill>
                  <a:srgbClr val="FF0000"/>
                </a:solidFill>
              </a:rPr>
              <a:t>// open the file</a:t>
            </a:r>
            <a:endParaRPr lang="tr-TR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1600" b="1" dirty="0" smtClean="0"/>
              <a:t>	scanner </a:t>
            </a:r>
            <a:r>
              <a:rPr lang="tr-TR" sz="1600" b="1" dirty="0"/>
              <a:t>= new Scanner(System.in</a:t>
            </a:r>
            <a:r>
              <a:rPr lang="tr-TR" sz="1600" b="1" dirty="0" smtClean="0"/>
              <a:t>);	</a:t>
            </a:r>
            <a:r>
              <a:rPr lang="tr-TR" sz="1600" b="1" dirty="0" smtClean="0">
                <a:solidFill>
                  <a:srgbClr val="FF0000"/>
                </a:solidFill>
              </a:rPr>
              <a:t>// create scanner for keyboard</a:t>
            </a:r>
            <a:endParaRPr lang="tr-TR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1600" b="1" dirty="0" smtClean="0"/>
              <a:t>	String </a:t>
            </a:r>
            <a:r>
              <a:rPr lang="tr-TR" sz="1600" b="1" dirty="0"/>
              <a:t>str = scanner.nextLine</a:t>
            </a:r>
            <a:r>
              <a:rPr lang="tr-TR" sz="1600" b="1" dirty="0" smtClean="0"/>
              <a:t>();		</a:t>
            </a:r>
            <a:r>
              <a:rPr lang="tr-TR" sz="1600" b="1" dirty="0" smtClean="0">
                <a:solidFill>
                  <a:srgbClr val="FF0000"/>
                </a:solidFill>
              </a:rPr>
              <a:t>// get the first line</a:t>
            </a:r>
            <a:endParaRPr lang="tr-TR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1600" b="1" dirty="0" smtClean="0"/>
              <a:t>	while </a:t>
            </a:r>
            <a:r>
              <a:rPr lang="tr-TR" sz="1600" b="1" dirty="0"/>
              <a:t>(!str.equalsIgnoreCase("exit")) </a:t>
            </a:r>
            <a:r>
              <a:rPr lang="tr-TR" sz="1600" b="1" dirty="0" smtClean="0"/>
              <a:t>{	</a:t>
            </a:r>
            <a:r>
              <a:rPr lang="tr-TR" sz="1600" b="1" dirty="0" smtClean="0">
                <a:solidFill>
                  <a:srgbClr val="FF0000"/>
                </a:solidFill>
              </a:rPr>
              <a:t>// if it is not «exit»</a:t>
            </a:r>
            <a:endParaRPr lang="tr-TR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1600" b="1" dirty="0" smtClean="0"/>
              <a:t>		outputStream.println(str);	</a:t>
            </a:r>
            <a:r>
              <a:rPr lang="tr-TR" sz="1600" b="1" dirty="0" smtClean="0">
                <a:solidFill>
                  <a:srgbClr val="FF0000"/>
                </a:solidFill>
              </a:rPr>
              <a:t>// write it to the file</a:t>
            </a:r>
            <a:endParaRPr lang="tr-TR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1600" b="1" dirty="0" smtClean="0"/>
              <a:t>		str </a:t>
            </a:r>
            <a:r>
              <a:rPr lang="tr-TR" sz="1600" b="1" dirty="0"/>
              <a:t>= scanner.nextLine</a:t>
            </a:r>
            <a:r>
              <a:rPr lang="tr-TR" sz="1600" b="1" dirty="0" smtClean="0"/>
              <a:t>();	</a:t>
            </a:r>
            <a:r>
              <a:rPr lang="tr-TR" sz="1600" b="1" dirty="0" smtClean="0">
                <a:solidFill>
                  <a:srgbClr val="FF0000"/>
                </a:solidFill>
              </a:rPr>
              <a:t>// get a new line</a:t>
            </a:r>
            <a:endParaRPr lang="tr-TR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1600" b="1" dirty="0" smtClean="0"/>
              <a:t>	}</a:t>
            </a:r>
            <a:endParaRPr lang="tr-TR" sz="1600" b="1" dirty="0"/>
          </a:p>
          <a:p>
            <a:pPr marL="0" indent="0">
              <a:buNone/>
            </a:pPr>
            <a:r>
              <a:rPr lang="tr-TR" sz="1600" b="1" dirty="0" smtClean="0"/>
              <a:t>        } </a:t>
            </a:r>
            <a:r>
              <a:rPr lang="tr-TR" sz="1600" b="1" dirty="0"/>
              <a:t>catch(FileNotFoundException e) {</a:t>
            </a:r>
          </a:p>
          <a:p>
            <a:pPr marL="0" indent="0">
              <a:buNone/>
            </a:pPr>
            <a:r>
              <a:rPr lang="tr-TR" sz="1600" b="1" dirty="0" smtClean="0"/>
              <a:t>	</a:t>
            </a:r>
            <a:r>
              <a:rPr lang="en-US" sz="1600" b="1" dirty="0" err="1" smtClean="0"/>
              <a:t>System.out.println</a:t>
            </a:r>
            <a:r>
              <a:rPr lang="en-US" sz="1600" b="1" dirty="0"/>
              <a:t>("Error opening the file!");</a:t>
            </a:r>
          </a:p>
          <a:p>
            <a:pPr marL="0" indent="0">
              <a:buNone/>
            </a:pPr>
            <a:r>
              <a:rPr lang="tr-TR" sz="1600" b="1" dirty="0" smtClean="0"/>
              <a:t>        } </a:t>
            </a:r>
            <a:r>
              <a:rPr lang="tr-TR" sz="1600" b="1" dirty="0"/>
              <a:t>finally {</a:t>
            </a:r>
          </a:p>
          <a:p>
            <a:pPr marL="0" indent="0">
              <a:buNone/>
            </a:pPr>
            <a:r>
              <a:rPr lang="tr-TR" sz="1600" b="1" dirty="0" smtClean="0"/>
              <a:t>	if </a:t>
            </a:r>
            <a:r>
              <a:rPr lang="tr-TR" sz="1600" b="1" dirty="0"/>
              <a:t>(outputStream != null) outputStream.close</a:t>
            </a:r>
            <a:r>
              <a:rPr lang="tr-TR" sz="1600" b="1" dirty="0" smtClean="0"/>
              <a:t>();	</a:t>
            </a:r>
            <a:r>
              <a:rPr lang="tr-TR" sz="1600" b="1" dirty="0" smtClean="0">
                <a:solidFill>
                  <a:srgbClr val="FF0000"/>
                </a:solidFill>
              </a:rPr>
              <a:t>// close the file</a:t>
            </a:r>
            <a:endParaRPr lang="tr-TR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1600" b="1" dirty="0" smtClean="0"/>
              <a:t>	if </a:t>
            </a:r>
            <a:r>
              <a:rPr lang="tr-TR" sz="1600" b="1" dirty="0"/>
              <a:t>(scanner != null) scanner.close</a:t>
            </a:r>
            <a:r>
              <a:rPr lang="tr-TR" sz="1600" b="1" dirty="0" smtClean="0"/>
              <a:t>();		</a:t>
            </a:r>
            <a:r>
              <a:rPr lang="tr-TR" sz="1600" b="1" dirty="0" smtClean="0">
                <a:solidFill>
                  <a:srgbClr val="FF0000"/>
                </a:solidFill>
              </a:rPr>
              <a:t>// close the scanner</a:t>
            </a:r>
            <a:endParaRPr lang="tr-TR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1600" b="1" dirty="0" smtClean="0"/>
              <a:t>        }</a:t>
            </a:r>
            <a:endParaRPr lang="tr-TR" sz="1600" b="1" dirty="0"/>
          </a:p>
          <a:p>
            <a:pPr marL="0" indent="0">
              <a:buNone/>
            </a:pPr>
            <a:r>
              <a:rPr lang="tr-TR" sz="16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0843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Decorator Pattern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Software Design Patterns</a:t>
            </a:r>
          </a:p>
          <a:p>
            <a:pPr lvl="1"/>
            <a:r>
              <a:rPr lang="tr-TR" dirty="0" smtClean="0"/>
              <a:t>"</a:t>
            </a:r>
            <a:r>
              <a:rPr lang="en-US" dirty="0" smtClean="0"/>
              <a:t>In</a:t>
            </a:r>
            <a:r>
              <a:rPr lang="en-US" dirty="0"/>
              <a:t> software engineering, a </a:t>
            </a:r>
            <a:r>
              <a:rPr lang="en-US" b="1" dirty="0"/>
              <a:t>design pattern</a:t>
            </a:r>
            <a:r>
              <a:rPr lang="en-US" dirty="0"/>
              <a:t> is a general reusable solution to a commonly occurring problem within a given context in software </a:t>
            </a:r>
            <a:r>
              <a:rPr lang="en-US" dirty="0" smtClean="0"/>
              <a:t>design</a:t>
            </a:r>
            <a:r>
              <a:rPr lang="tr-TR" dirty="0"/>
              <a:t>"</a:t>
            </a:r>
            <a:r>
              <a:rPr lang="tr-TR" dirty="0" smtClean="0"/>
              <a:t> (wikipedia)</a:t>
            </a:r>
          </a:p>
          <a:p>
            <a:pPr lvl="1"/>
            <a:r>
              <a:rPr lang="en-US" dirty="0"/>
              <a:t>Design patterns gained popularity in computer science after the book </a:t>
            </a:r>
            <a:r>
              <a:rPr lang="en-US" b="1" i="1" dirty="0"/>
              <a:t>Design Patterns: Elements of Reusable Object-Oriented Software</a:t>
            </a:r>
            <a:r>
              <a:rPr lang="en-US" dirty="0"/>
              <a:t> was published in 1994 by the so-called "Gang of Four" </a:t>
            </a:r>
            <a:r>
              <a:rPr lang="en-US" dirty="0" smtClean="0"/>
              <a:t>(</a:t>
            </a:r>
            <a:r>
              <a:rPr lang="en-US" dirty="0" smtClean="0">
                <a:hlinkClick r:id="rId2" tooltip="Erich Gamma"/>
              </a:rPr>
              <a:t>Er</a:t>
            </a:r>
            <a:r>
              <a:rPr lang="en-US" dirty="0">
                <a:hlinkClick r:id="rId2" tooltip="Erich Gamma"/>
              </a:rPr>
              <a:t>i</a:t>
            </a:r>
            <a:r>
              <a:rPr lang="en-US" dirty="0" smtClean="0">
                <a:hlinkClick r:id="rId2" tooltip="Erich Gamma"/>
              </a:rPr>
              <a:t>ch</a:t>
            </a:r>
            <a:r>
              <a:rPr lang="tr-TR" dirty="0" smtClean="0"/>
              <a:t> Gamma,</a:t>
            </a:r>
            <a:r>
              <a:rPr lang="en-US" dirty="0"/>
              <a:t> Richard Helm, Ralph Johnson, and John </a:t>
            </a:r>
            <a:r>
              <a:rPr lang="en-US" dirty="0" err="1"/>
              <a:t>Vlissides</a:t>
            </a:r>
            <a:r>
              <a:rPr lang="en-US" dirty="0"/>
              <a:t> </a:t>
            </a:r>
            <a:r>
              <a:rPr lang="en-US" dirty="0" smtClean="0"/>
              <a:t>), </a:t>
            </a:r>
            <a:r>
              <a:rPr lang="en-US" dirty="0"/>
              <a:t>which is frequently abbreviated as </a:t>
            </a:r>
            <a:r>
              <a:rPr lang="en-US" dirty="0" smtClean="0"/>
              <a:t>”</a:t>
            </a:r>
            <a:r>
              <a:rPr lang="en-US" dirty="0" err="1" smtClean="0"/>
              <a:t>GoF</a:t>
            </a:r>
            <a:r>
              <a:rPr lang="en-US" dirty="0"/>
              <a:t>". 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96332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Decorator Pattern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Decorator Pattern adds a new functionality to an existing object</a:t>
            </a:r>
          </a:p>
          <a:p>
            <a:r>
              <a:rPr lang="tr-TR" dirty="0" smtClean="0"/>
              <a:t>A decorator class decorates an inner </a:t>
            </a:r>
            <a:r>
              <a:rPr lang="tr-TR" dirty="0" err="1" smtClean="0"/>
              <a:t>object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uses its methods to serve in a different way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04864"/>
            <a:ext cx="3733006" cy="16798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33056"/>
            <a:ext cx="6792020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917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Decorator Pattern in java.io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InputStream </a:t>
            </a:r>
            <a:r>
              <a:rPr lang="tr-TR" dirty="0" smtClean="0"/>
              <a:t>and </a:t>
            </a:r>
            <a:r>
              <a:rPr lang="tr-TR" b="1" dirty="0" smtClean="0"/>
              <a:t>Reader </a:t>
            </a:r>
            <a:r>
              <a:rPr lang="tr-TR" dirty="0" smtClean="0"/>
              <a:t>classes (and their subclasses) has basic methods called </a:t>
            </a:r>
            <a:r>
              <a:rPr lang="tr-TR" b="1" dirty="0" smtClean="0"/>
              <a:t>read() </a:t>
            </a:r>
            <a:r>
              <a:rPr lang="tr-TR" dirty="0" smtClean="0"/>
              <a:t>for reading a single byte or an array of bytes</a:t>
            </a:r>
          </a:p>
          <a:p>
            <a:r>
              <a:rPr lang="tr-TR" b="1" dirty="0" smtClean="0"/>
              <a:t>OutputStream </a:t>
            </a:r>
            <a:r>
              <a:rPr lang="tr-TR" dirty="0"/>
              <a:t>and </a:t>
            </a:r>
            <a:r>
              <a:rPr lang="tr-TR" b="1" dirty="0" smtClean="0"/>
              <a:t>Writer </a:t>
            </a:r>
            <a:r>
              <a:rPr lang="tr-TR" dirty="0" smtClean="0"/>
              <a:t>classes </a:t>
            </a:r>
            <a:r>
              <a:rPr lang="tr-TR" dirty="0"/>
              <a:t>(and their subclasses) has basic methods called </a:t>
            </a:r>
            <a:r>
              <a:rPr lang="tr-TR" b="1" dirty="0" smtClean="0"/>
              <a:t>write()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 smtClean="0"/>
              <a:t>writing</a:t>
            </a:r>
            <a:r>
              <a:rPr lang="tr-TR" dirty="0" smtClean="0"/>
              <a:t> a </a:t>
            </a:r>
            <a:r>
              <a:rPr lang="tr-TR" dirty="0"/>
              <a:t>single byte or an array of </a:t>
            </a:r>
            <a:r>
              <a:rPr lang="tr-TR" dirty="0" smtClean="0"/>
              <a:t>bytes</a:t>
            </a:r>
          </a:p>
          <a:p>
            <a:r>
              <a:rPr lang="tr-TR" dirty="0" smtClean="0"/>
              <a:t>Problem: A new access to the disk for each byte will slow down the application seriously</a:t>
            </a:r>
          </a:p>
          <a:p>
            <a:r>
              <a:rPr lang="tr-TR" dirty="0" smtClean="0"/>
              <a:t>Solution: Bytes may be collected before reading from or writing to the disk. This will reduce the number of physical disk operations</a:t>
            </a:r>
          </a:p>
          <a:p>
            <a:r>
              <a:rPr lang="tr-TR" dirty="0" smtClean="0"/>
              <a:t>Decorator classes</a:t>
            </a:r>
          </a:p>
          <a:p>
            <a:pPr lvl="1"/>
            <a:r>
              <a:rPr lang="tr-TR" dirty="0" smtClean="0"/>
              <a:t>java.io.BufferedInputStream, java.io.BufferedReader</a:t>
            </a:r>
          </a:p>
          <a:p>
            <a:pPr lvl="1"/>
            <a:r>
              <a:rPr lang="tr-TR" dirty="0" smtClean="0"/>
              <a:t>java.io.BufferedOutputStream</a:t>
            </a:r>
            <a:r>
              <a:rPr lang="tr-TR" dirty="0"/>
              <a:t>, </a:t>
            </a:r>
            <a:r>
              <a:rPr lang="tr-TR" dirty="0" smtClean="0"/>
              <a:t>java.io.BufferedWriter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3103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Streams and Files</a:t>
            </a:r>
          </a:p>
          <a:p>
            <a:r>
              <a:rPr lang="tr-TR" dirty="0" smtClean="0"/>
              <a:t>Text/Binary Files</a:t>
            </a:r>
          </a:p>
          <a:p>
            <a:r>
              <a:rPr lang="tr-TR" dirty="0" smtClean="0"/>
              <a:t>java.io.File class</a:t>
            </a:r>
          </a:p>
          <a:p>
            <a:r>
              <a:rPr lang="tr-TR" dirty="0"/>
              <a:t>Revisiting </a:t>
            </a:r>
            <a:r>
              <a:rPr lang="tr-TR" dirty="0" smtClean="0"/>
              <a:t>java.util.Scanner</a:t>
            </a:r>
          </a:p>
          <a:p>
            <a:r>
              <a:rPr lang="tr-TR" dirty="0" smtClean="0"/>
              <a:t>Java I/O Library</a:t>
            </a:r>
          </a:p>
          <a:p>
            <a:r>
              <a:rPr lang="tr-TR" dirty="0" smtClean="0"/>
              <a:t>Decorator Pattern</a:t>
            </a:r>
          </a:p>
          <a:p>
            <a:r>
              <a:rPr lang="tr-TR" b="1" dirty="0" smtClean="0"/>
              <a:t>InputStream</a:t>
            </a:r>
            <a:r>
              <a:rPr lang="tr-TR" dirty="0" smtClean="0"/>
              <a:t>s and </a:t>
            </a:r>
            <a:r>
              <a:rPr lang="tr-TR" b="1" dirty="0" smtClean="0"/>
              <a:t>OutputStream</a:t>
            </a:r>
            <a:r>
              <a:rPr lang="tr-TR" dirty="0" smtClean="0"/>
              <a:t>s</a:t>
            </a:r>
          </a:p>
          <a:p>
            <a:r>
              <a:rPr lang="tr-TR" b="1" dirty="0" smtClean="0"/>
              <a:t>Reader</a:t>
            </a:r>
            <a:r>
              <a:rPr lang="tr-TR" dirty="0" smtClean="0"/>
              <a:t>s and </a:t>
            </a:r>
            <a:r>
              <a:rPr lang="tr-TR" b="1" dirty="0" smtClean="0"/>
              <a:t>Writer</a:t>
            </a:r>
            <a:r>
              <a:rPr lang="tr-TR" dirty="0" smtClean="0"/>
              <a:t>s</a:t>
            </a:r>
          </a:p>
          <a:p>
            <a:r>
              <a:rPr lang="tr-TR" dirty="0" smtClean="0"/>
              <a:t>Sequential Access vs Random Access</a:t>
            </a:r>
          </a:p>
          <a:p>
            <a:r>
              <a:rPr lang="tr-TR" dirty="0" smtClean="0"/>
              <a:t>java.io.RandomAccessFile</a:t>
            </a:r>
          </a:p>
          <a:p>
            <a:r>
              <a:rPr lang="tr-TR" dirty="0" smtClean="0"/>
              <a:t>Serialization</a:t>
            </a:r>
          </a:p>
        </p:txBody>
      </p:sp>
    </p:spTree>
    <p:extLst>
      <p:ext uri="{BB962C8B-B14F-4D97-AF65-F5344CB8AC3E}">
        <p14:creationId xmlns:p14="http://schemas.microsoft.com/office/powerpoint/2010/main" val="1956570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BufferedReader example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</a:t>
            </a:r>
            <a:r>
              <a:rPr lang="en-US" sz="2000" dirty="0" smtClean="0"/>
              <a:t>{</a:t>
            </a:r>
            <a:endParaRPr lang="en-US" sz="2000" dirty="0"/>
          </a:p>
          <a:p>
            <a:pPr marL="0" indent="0">
              <a:buNone/>
            </a:pPr>
            <a:r>
              <a:rPr lang="tr-TR" sz="2000" dirty="0" smtClean="0"/>
              <a:t>        BufferedReader </a:t>
            </a:r>
            <a:r>
              <a:rPr lang="tr-TR" sz="2000" dirty="0"/>
              <a:t>reader = null;</a:t>
            </a:r>
          </a:p>
          <a:p>
            <a:pPr marL="0" indent="0">
              <a:buNone/>
            </a:pPr>
            <a:r>
              <a:rPr lang="tr-TR" sz="2000" dirty="0" smtClean="0"/>
              <a:t>        try </a:t>
            </a:r>
            <a:r>
              <a:rPr lang="tr-TR" sz="2000" dirty="0"/>
              <a:t>{</a:t>
            </a:r>
          </a:p>
          <a:p>
            <a:pPr marL="0" indent="0">
              <a:buNone/>
            </a:pPr>
            <a:r>
              <a:rPr lang="tr-TR" sz="2000" b="1" dirty="0" smtClean="0"/>
              <a:t>	</a:t>
            </a:r>
            <a:r>
              <a:rPr lang="en-US" sz="2000" b="1" dirty="0" smtClean="0"/>
              <a:t>reader </a:t>
            </a:r>
            <a:r>
              <a:rPr lang="en-US" sz="2000" b="1" dirty="0"/>
              <a:t>= new </a:t>
            </a:r>
            <a:r>
              <a:rPr lang="en-US" sz="2000" b="1" dirty="0" err="1"/>
              <a:t>BufferedReader</a:t>
            </a:r>
            <a:r>
              <a:rPr lang="en-US" sz="2000" b="1" dirty="0"/>
              <a:t>(new </a:t>
            </a:r>
            <a:r>
              <a:rPr lang="en-US" sz="2000" b="1" dirty="0" err="1"/>
              <a:t>FileReader</a:t>
            </a:r>
            <a:r>
              <a:rPr lang="en-US" sz="2000" b="1" dirty="0"/>
              <a:t>(new </a:t>
            </a:r>
            <a:r>
              <a:rPr lang="en-US" sz="2000" b="1" dirty="0" smtClean="0"/>
              <a:t>File(</a:t>
            </a:r>
            <a:r>
              <a:rPr lang="tr-TR" sz="2000" b="1" dirty="0" smtClean="0"/>
              <a:t>args[0]</a:t>
            </a:r>
            <a:r>
              <a:rPr lang="en-US" sz="2000" b="1" dirty="0" smtClean="0"/>
              <a:t>)));</a:t>
            </a:r>
            <a:endParaRPr lang="en-US" sz="2000" b="1" dirty="0"/>
          </a:p>
          <a:p>
            <a:pPr marL="0" indent="0">
              <a:buNone/>
            </a:pPr>
            <a:r>
              <a:rPr lang="tr-TR" sz="2000" dirty="0" smtClean="0"/>
              <a:t>	String </a:t>
            </a:r>
            <a:r>
              <a:rPr lang="tr-TR" sz="2000" dirty="0"/>
              <a:t>line;</a:t>
            </a:r>
          </a:p>
          <a:p>
            <a:pPr marL="0" indent="0">
              <a:buNone/>
            </a:pPr>
            <a:r>
              <a:rPr lang="tr-TR" sz="2000" dirty="0" smtClean="0"/>
              <a:t>	while </a:t>
            </a:r>
            <a:r>
              <a:rPr lang="tr-TR" sz="2000" dirty="0"/>
              <a:t>((line = </a:t>
            </a:r>
            <a:r>
              <a:rPr lang="tr-TR" sz="2000" b="1" dirty="0"/>
              <a:t>reader.readLine()</a:t>
            </a:r>
            <a:r>
              <a:rPr lang="tr-TR" sz="2000" dirty="0"/>
              <a:t>) != null) {</a:t>
            </a:r>
          </a:p>
          <a:p>
            <a:pPr marL="0" indent="0">
              <a:buNone/>
            </a:pPr>
            <a:r>
              <a:rPr lang="tr-TR" sz="2000" dirty="0" smtClean="0"/>
              <a:t>	        System.out.println(line</a:t>
            </a:r>
            <a:r>
              <a:rPr lang="tr-TR" sz="2000" dirty="0"/>
              <a:t>);</a:t>
            </a:r>
          </a:p>
          <a:p>
            <a:pPr marL="0" indent="0">
              <a:buNone/>
            </a:pPr>
            <a:r>
              <a:rPr lang="tr-TR" sz="2000" dirty="0" smtClean="0"/>
              <a:t>	}</a:t>
            </a:r>
            <a:endParaRPr lang="tr-TR" sz="2000" dirty="0"/>
          </a:p>
          <a:p>
            <a:pPr marL="0" indent="0">
              <a:buNone/>
            </a:pPr>
            <a:r>
              <a:rPr lang="tr-TR" sz="2000" dirty="0" smtClean="0"/>
              <a:t>        } </a:t>
            </a:r>
            <a:r>
              <a:rPr lang="tr-TR" sz="2000" dirty="0"/>
              <a:t>catch (Exception e) {</a:t>
            </a:r>
          </a:p>
          <a:p>
            <a:pPr marL="0" indent="0">
              <a:buNone/>
            </a:pPr>
            <a:r>
              <a:rPr lang="tr-TR" sz="2000" dirty="0" smtClean="0"/>
              <a:t>	e.printStackTrace</a:t>
            </a:r>
            <a:r>
              <a:rPr lang="tr-TR" sz="2000" dirty="0"/>
              <a:t>();</a:t>
            </a:r>
          </a:p>
          <a:p>
            <a:pPr marL="0" indent="0">
              <a:buNone/>
            </a:pPr>
            <a:r>
              <a:rPr lang="tr-TR" sz="2000" dirty="0" smtClean="0"/>
              <a:t>        } </a:t>
            </a:r>
            <a:r>
              <a:rPr lang="tr-TR" sz="2000" dirty="0"/>
              <a:t>finally {</a:t>
            </a:r>
          </a:p>
          <a:p>
            <a:pPr marL="0" indent="0">
              <a:buNone/>
            </a:pPr>
            <a:r>
              <a:rPr lang="tr-TR" sz="2000" dirty="0" smtClean="0"/>
              <a:t>	if </a:t>
            </a:r>
            <a:r>
              <a:rPr lang="tr-TR" sz="2000" dirty="0"/>
              <a:t>(reader != null) reader.close();</a:t>
            </a:r>
          </a:p>
          <a:p>
            <a:pPr marL="0" indent="0">
              <a:buNone/>
            </a:pPr>
            <a:r>
              <a:rPr lang="tr-TR" sz="2000" dirty="0" smtClean="0"/>
              <a:t>        }</a:t>
            </a:r>
            <a:endParaRPr lang="tr-TR" sz="2000" dirty="0"/>
          </a:p>
          <a:p>
            <a:pPr marL="0" indent="0">
              <a:buNone/>
            </a:pPr>
            <a:r>
              <a:rPr lang="tr-T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0494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 more complicated decoration example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say that we have a bunch of </a:t>
            </a:r>
            <a:r>
              <a:rPr lang="en-US" dirty="0" smtClean="0"/>
              <a:t>Java </a:t>
            </a:r>
            <a:r>
              <a:rPr lang="en-US" dirty="0"/>
              <a:t>objects in a </a:t>
            </a:r>
            <a:r>
              <a:rPr lang="en-US" dirty="0" err="1"/>
              <a:t>Gzipped</a:t>
            </a:r>
            <a:r>
              <a:rPr lang="en-US" dirty="0"/>
              <a:t> file </a:t>
            </a:r>
            <a:r>
              <a:rPr lang="tr-TR" dirty="0" smtClean="0"/>
              <a:t>named ‘objects.gz’ </a:t>
            </a:r>
            <a:r>
              <a:rPr lang="en-US" dirty="0" smtClean="0"/>
              <a:t>and </a:t>
            </a:r>
            <a:r>
              <a:rPr lang="en-US" dirty="0"/>
              <a:t>that we want to read them a bit quickly</a:t>
            </a:r>
            <a:endParaRPr lang="tr-TR" dirty="0" smtClean="0"/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FF0000"/>
                </a:solidFill>
              </a:rPr>
              <a:t>	// </a:t>
            </a:r>
            <a:r>
              <a:rPr lang="en-US" dirty="0" smtClean="0">
                <a:solidFill>
                  <a:srgbClr val="FF0000"/>
                </a:solidFill>
              </a:rPr>
              <a:t>First </a:t>
            </a:r>
            <a:r>
              <a:rPr lang="en-US" dirty="0">
                <a:solidFill>
                  <a:srgbClr val="FF0000"/>
                </a:solidFill>
              </a:rPr>
              <a:t>open an </a:t>
            </a:r>
            <a:r>
              <a:rPr lang="en-US" dirty="0" err="1">
                <a:solidFill>
                  <a:srgbClr val="FF0000"/>
                </a:solidFill>
              </a:rPr>
              <a:t>inputstream</a:t>
            </a:r>
            <a:r>
              <a:rPr lang="en-US" dirty="0">
                <a:solidFill>
                  <a:srgbClr val="FF0000"/>
                </a:solidFill>
              </a:rPr>
              <a:t> of it:</a:t>
            </a:r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en-US" dirty="0" err="1" smtClean="0"/>
              <a:t>FileInputStream</a:t>
            </a:r>
            <a:r>
              <a:rPr lang="en-US" dirty="0" smtClean="0"/>
              <a:t> </a:t>
            </a:r>
            <a:r>
              <a:rPr lang="en-US" dirty="0" err="1"/>
              <a:t>fis</a:t>
            </a:r>
            <a:r>
              <a:rPr lang="en-US" dirty="0"/>
              <a:t> = new </a:t>
            </a:r>
            <a:r>
              <a:rPr lang="en-US" dirty="0" err="1"/>
              <a:t>FileInputStream</a:t>
            </a:r>
            <a:r>
              <a:rPr lang="en-US" dirty="0" smtClean="0"/>
              <a:t>("objects.gz");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</a:rPr>
              <a:t>	// </a:t>
            </a:r>
            <a:r>
              <a:rPr lang="en-US" dirty="0" smtClean="0">
                <a:solidFill>
                  <a:srgbClr val="FF0000"/>
                </a:solidFill>
              </a:rPr>
              <a:t>We </a:t>
            </a:r>
            <a:r>
              <a:rPr lang="en-US" dirty="0">
                <a:solidFill>
                  <a:srgbClr val="FF0000"/>
                </a:solidFill>
              </a:rPr>
              <a:t>want </a:t>
            </a:r>
            <a:r>
              <a:rPr lang="en-US" dirty="0" err="1">
                <a:solidFill>
                  <a:srgbClr val="FF0000"/>
                </a:solidFill>
              </a:rPr>
              <a:t>speeeed</a:t>
            </a:r>
            <a:r>
              <a:rPr lang="en-US" dirty="0">
                <a:solidFill>
                  <a:srgbClr val="FF0000"/>
                </a:solidFill>
              </a:rPr>
              <a:t>, so let's buffer it in memory:</a:t>
            </a:r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en-US" dirty="0" err="1" smtClean="0"/>
              <a:t>BufferedInputStream</a:t>
            </a:r>
            <a:r>
              <a:rPr lang="en-US" dirty="0" smtClean="0"/>
              <a:t> </a:t>
            </a:r>
            <a:r>
              <a:rPr lang="en-US" dirty="0" err="1"/>
              <a:t>bis</a:t>
            </a:r>
            <a:r>
              <a:rPr lang="en-US" dirty="0"/>
              <a:t> = new </a:t>
            </a:r>
            <a:r>
              <a:rPr lang="en-US" dirty="0" err="1"/>
              <a:t>BufferedInputStream</a:t>
            </a:r>
            <a:r>
              <a:rPr lang="en-US" dirty="0"/>
              <a:t>(</a:t>
            </a:r>
            <a:r>
              <a:rPr lang="en-US" dirty="0" err="1"/>
              <a:t>fis</a:t>
            </a:r>
            <a:r>
              <a:rPr lang="en-US" dirty="0" smtClean="0"/>
              <a:t>);</a:t>
            </a:r>
            <a:endParaRPr lang="tr-TR" dirty="0"/>
          </a:p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</a:rPr>
              <a:t>	// 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file is </a:t>
            </a:r>
            <a:r>
              <a:rPr lang="en-US" dirty="0" err="1">
                <a:solidFill>
                  <a:srgbClr val="FF0000"/>
                </a:solidFill>
              </a:rPr>
              <a:t>gzipped</a:t>
            </a:r>
            <a:r>
              <a:rPr lang="en-US" dirty="0">
                <a:solidFill>
                  <a:srgbClr val="FF0000"/>
                </a:solidFill>
              </a:rPr>
              <a:t>, so we need to </a:t>
            </a:r>
            <a:r>
              <a:rPr lang="en-US" dirty="0" err="1">
                <a:solidFill>
                  <a:srgbClr val="FF0000"/>
                </a:solidFill>
              </a:rPr>
              <a:t>ungzip</a:t>
            </a:r>
            <a:r>
              <a:rPr lang="en-US" dirty="0">
                <a:solidFill>
                  <a:srgbClr val="FF0000"/>
                </a:solidFill>
              </a:rPr>
              <a:t> it:</a:t>
            </a:r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en-US" dirty="0" err="1" smtClean="0"/>
              <a:t>GzipInputStream</a:t>
            </a:r>
            <a:r>
              <a:rPr lang="en-US" dirty="0" smtClean="0"/>
              <a:t> </a:t>
            </a:r>
            <a:r>
              <a:rPr lang="en-US" dirty="0" err="1"/>
              <a:t>gis</a:t>
            </a:r>
            <a:r>
              <a:rPr lang="en-US" dirty="0"/>
              <a:t> = new </a:t>
            </a:r>
            <a:r>
              <a:rPr lang="en-US" dirty="0" err="1"/>
              <a:t>GzipInputStream</a:t>
            </a:r>
            <a:r>
              <a:rPr lang="en-US" dirty="0"/>
              <a:t>(</a:t>
            </a:r>
            <a:r>
              <a:rPr lang="en-US" dirty="0" err="1"/>
              <a:t>bis</a:t>
            </a:r>
            <a:r>
              <a:rPr lang="en-US" dirty="0" smtClean="0"/>
              <a:t>);</a:t>
            </a:r>
            <a:endParaRPr lang="tr-TR" dirty="0"/>
          </a:p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</a:rPr>
              <a:t>	// </a:t>
            </a:r>
            <a:r>
              <a:rPr lang="en-US" dirty="0" smtClean="0">
                <a:solidFill>
                  <a:srgbClr val="FF0000"/>
                </a:solidFill>
              </a:rPr>
              <a:t>We </a:t>
            </a:r>
            <a:r>
              <a:rPr lang="en-US" dirty="0">
                <a:solidFill>
                  <a:srgbClr val="FF0000"/>
                </a:solidFill>
              </a:rPr>
              <a:t>need to </a:t>
            </a:r>
            <a:r>
              <a:rPr lang="tr-TR" dirty="0" smtClean="0">
                <a:solidFill>
                  <a:srgbClr val="FF0000"/>
                </a:solidFill>
              </a:rPr>
              <a:t>read </a:t>
            </a:r>
            <a:r>
              <a:rPr lang="en-US" dirty="0" smtClean="0">
                <a:solidFill>
                  <a:srgbClr val="FF0000"/>
                </a:solidFill>
              </a:rPr>
              <a:t>those </a:t>
            </a:r>
            <a:r>
              <a:rPr lang="en-US" dirty="0">
                <a:solidFill>
                  <a:srgbClr val="FF0000"/>
                </a:solidFill>
              </a:rPr>
              <a:t>Java objects:</a:t>
            </a:r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en-US" dirty="0" err="1" smtClean="0"/>
              <a:t>ObjectInputStream</a:t>
            </a:r>
            <a:r>
              <a:rPr lang="en-US" dirty="0" smtClean="0"/>
              <a:t> </a:t>
            </a:r>
            <a:r>
              <a:rPr lang="en-US" dirty="0" err="1"/>
              <a:t>ois</a:t>
            </a:r>
            <a:r>
              <a:rPr lang="en-US" dirty="0"/>
              <a:t> = new </a:t>
            </a:r>
            <a:r>
              <a:rPr lang="en-US" dirty="0" err="1"/>
              <a:t>ObjectInputStream</a:t>
            </a:r>
            <a:r>
              <a:rPr lang="en-US" dirty="0"/>
              <a:t>(</a:t>
            </a:r>
            <a:r>
              <a:rPr lang="en-US" dirty="0" err="1"/>
              <a:t>gis</a:t>
            </a:r>
            <a:r>
              <a:rPr lang="en-US" dirty="0" smtClean="0"/>
              <a:t>);</a:t>
            </a:r>
            <a:endParaRPr lang="tr-TR" dirty="0"/>
          </a:p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</a:rPr>
              <a:t>	// </a:t>
            </a:r>
            <a:r>
              <a:rPr lang="en-US" dirty="0" smtClean="0">
                <a:solidFill>
                  <a:srgbClr val="FF0000"/>
                </a:solidFill>
              </a:rPr>
              <a:t>Now </a:t>
            </a:r>
            <a:r>
              <a:rPr lang="en-US" dirty="0">
                <a:solidFill>
                  <a:srgbClr val="FF0000"/>
                </a:solidFill>
              </a:rPr>
              <a:t>we can finally use it:</a:t>
            </a:r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en-US" dirty="0" err="1" smtClean="0"/>
              <a:t>SomeObject</a:t>
            </a:r>
            <a:r>
              <a:rPr lang="en-US" dirty="0" smtClean="0"/>
              <a:t> </a:t>
            </a:r>
            <a:r>
              <a:rPr lang="en-US" dirty="0" err="1"/>
              <a:t>someObject</a:t>
            </a:r>
            <a:r>
              <a:rPr lang="en-US" dirty="0"/>
              <a:t> = (</a:t>
            </a:r>
            <a:r>
              <a:rPr lang="en-US" dirty="0" err="1"/>
              <a:t>SomeObject</a:t>
            </a:r>
            <a:r>
              <a:rPr lang="en-US" dirty="0"/>
              <a:t>) </a:t>
            </a:r>
            <a:r>
              <a:rPr lang="en-US" dirty="0" err="1"/>
              <a:t>ois.readObject</a:t>
            </a:r>
            <a:r>
              <a:rPr lang="en-US" dirty="0"/>
              <a:t>();</a:t>
            </a:r>
            <a:endParaRPr lang="tr-TR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3779912" y="2780928"/>
            <a:ext cx="4248472" cy="6480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Oval 5"/>
          <p:cNvSpPr/>
          <p:nvPr/>
        </p:nvSpPr>
        <p:spPr bwMode="auto">
          <a:xfrm>
            <a:off x="3275856" y="2492896"/>
            <a:ext cx="576064" cy="360040"/>
          </a:xfrm>
          <a:prstGeom prst="ellipse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95936" y="3356992"/>
            <a:ext cx="576064" cy="432048"/>
          </a:xfrm>
          <a:prstGeom prst="ellipse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4537112" y="3717032"/>
            <a:ext cx="2592288" cy="6480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Oval 9"/>
          <p:cNvSpPr/>
          <p:nvPr/>
        </p:nvSpPr>
        <p:spPr bwMode="auto">
          <a:xfrm>
            <a:off x="3491880" y="4293096"/>
            <a:ext cx="504056" cy="432048"/>
          </a:xfrm>
          <a:prstGeom prst="ellipse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3995936" y="4581128"/>
            <a:ext cx="3672408" cy="6480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3779912" y="5165576"/>
            <a:ext cx="504056" cy="432048"/>
          </a:xfrm>
          <a:prstGeom prst="ellipse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4283968" y="5453608"/>
            <a:ext cx="2376264" cy="6480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984185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InputStream and subclasses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InputStream</a:t>
            </a:r>
            <a:r>
              <a:rPr lang="en-US" dirty="0" err="1"/>
              <a:t>’s</a:t>
            </a:r>
            <a:r>
              <a:rPr lang="en-US" dirty="0"/>
              <a:t> job is to represent classes that produce input from </a:t>
            </a:r>
            <a:r>
              <a:rPr lang="en-US" dirty="0" smtClean="0"/>
              <a:t>different </a:t>
            </a:r>
            <a:r>
              <a:rPr lang="en-US" dirty="0"/>
              <a:t>sources. These sources can be</a:t>
            </a:r>
            <a:r>
              <a:rPr lang="en-US" dirty="0" smtClean="0"/>
              <a:t>: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/>
              <a:t>An array of </a:t>
            </a:r>
            <a:r>
              <a:rPr lang="en-US" dirty="0" smtClean="0"/>
              <a:t>bytes</a:t>
            </a:r>
            <a:r>
              <a:rPr lang="tr-TR" dirty="0" smtClean="0"/>
              <a:t> (</a:t>
            </a:r>
            <a:r>
              <a:rPr lang="tr-TR" b="1" dirty="0"/>
              <a:t>java.io.</a:t>
            </a:r>
            <a:r>
              <a:rPr lang="tr-TR" b="1" dirty="0" smtClean="0"/>
              <a:t>ByteArrayInputStream</a:t>
            </a:r>
            <a:r>
              <a:rPr lang="tr-TR" dirty="0" smtClean="0"/>
              <a:t>)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String </a:t>
            </a:r>
            <a:r>
              <a:rPr lang="en-US" dirty="0" smtClean="0"/>
              <a:t>object</a:t>
            </a:r>
            <a:r>
              <a:rPr lang="tr-TR" dirty="0" smtClean="0"/>
              <a:t> (</a:t>
            </a:r>
            <a:r>
              <a:rPr lang="tr-TR" b="1" dirty="0"/>
              <a:t>java.io.</a:t>
            </a:r>
            <a:r>
              <a:rPr lang="tr-TR" b="1" dirty="0" smtClean="0"/>
              <a:t>StringBufferInputStream</a:t>
            </a:r>
            <a:r>
              <a:rPr lang="tr-TR" dirty="0"/>
              <a:t>)</a:t>
            </a:r>
            <a:endParaRPr lang="en-US" dirty="0"/>
          </a:p>
          <a:p>
            <a:r>
              <a:rPr lang="en-US" dirty="0" smtClean="0"/>
              <a:t>A file</a:t>
            </a:r>
            <a:r>
              <a:rPr lang="tr-TR" dirty="0"/>
              <a:t> </a:t>
            </a:r>
            <a:r>
              <a:rPr lang="tr-TR" dirty="0" smtClean="0"/>
              <a:t>(</a:t>
            </a:r>
            <a:r>
              <a:rPr lang="tr-TR" b="1" dirty="0"/>
              <a:t>java.io.</a:t>
            </a:r>
            <a:r>
              <a:rPr lang="tr-TR" b="1" dirty="0" smtClean="0"/>
              <a:t>FileInputStream</a:t>
            </a:r>
            <a:r>
              <a:rPr lang="tr-TR" dirty="0"/>
              <a:t>)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"pipe," </a:t>
            </a:r>
            <a:r>
              <a:rPr lang="tr-TR" dirty="0" smtClean="0"/>
              <a:t>(</a:t>
            </a:r>
            <a:r>
              <a:rPr lang="tr-TR" b="1" dirty="0"/>
              <a:t>java.io.</a:t>
            </a:r>
            <a:r>
              <a:rPr lang="tr-TR" b="1" dirty="0" smtClean="0"/>
              <a:t>PipedInputStream</a:t>
            </a:r>
            <a:r>
              <a:rPr lang="tr-TR" dirty="0"/>
              <a:t>)</a:t>
            </a:r>
            <a:endParaRPr lang="tr-TR" dirty="0" smtClean="0"/>
          </a:p>
          <a:p>
            <a:pPr lvl="1"/>
            <a:r>
              <a:rPr lang="tr-TR" dirty="0" smtClean="0"/>
              <a:t>Pipe </a:t>
            </a:r>
            <a:r>
              <a:rPr lang="en-US" dirty="0" smtClean="0"/>
              <a:t>works </a:t>
            </a:r>
            <a:r>
              <a:rPr lang="en-US" dirty="0"/>
              <a:t>like a physical pipe: You put things in at one end and they come </a:t>
            </a:r>
            <a:r>
              <a:rPr lang="en-US" dirty="0" smtClean="0"/>
              <a:t>out </a:t>
            </a:r>
            <a:r>
              <a:rPr lang="en-US" dirty="0"/>
              <a:t>the other. </a:t>
            </a:r>
          </a:p>
          <a:p>
            <a:r>
              <a:rPr lang="en-US" dirty="0" smtClean="0"/>
              <a:t>A </a:t>
            </a:r>
            <a:r>
              <a:rPr lang="en-US" dirty="0"/>
              <a:t>sequence of other streams, so you can collect them together into a single </a:t>
            </a:r>
            <a:r>
              <a:rPr lang="en-US" dirty="0" smtClean="0"/>
              <a:t>stream</a:t>
            </a:r>
            <a:r>
              <a:rPr lang="tr-TR" dirty="0"/>
              <a:t> </a:t>
            </a:r>
            <a:r>
              <a:rPr lang="tr-TR" dirty="0" smtClean="0"/>
              <a:t>(</a:t>
            </a:r>
            <a:r>
              <a:rPr lang="tr-TR" b="1" dirty="0"/>
              <a:t>java.io.</a:t>
            </a:r>
            <a:r>
              <a:rPr lang="tr-TR" b="1" dirty="0" smtClean="0"/>
              <a:t>SequenceInputStream</a:t>
            </a:r>
            <a:r>
              <a:rPr lang="tr-TR" dirty="0"/>
              <a:t>)</a:t>
            </a:r>
            <a:endParaRPr lang="en-US" dirty="0"/>
          </a:p>
          <a:p>
            <a:r>
              <a:rPr lang="en-US" dirty="0" smtClean="0"/>
              <a:t>Other </a:t>
            </a:r>
            <a:r>
              <a:rPr lang="en-US" dirty="0"/>
              <a:t>sources, such as an </a:t>
            </a:r>
            <a:r>
              <a:rPr lang="en-US" dirty="0" smtClean="0"/>
              <a:t>Internet</a:t>
            </a:r>
            <a:r>
              <a:rPr lang="tr-TR" dirty="0" smtClean="0"/>
              <a:t> </a:t>
            </a:r>
            <a:r>
              <a:rPr lang="en-US" dirty="0" smtClean="0"/>
              <a:t>connection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61678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OutputStream and subclasses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array of </a:t>
            </a:r>
            <a:r>
              <a:rPr lang="en-US" dirty="0" smtClean="0"/>
              <a:t>bytes</a:t>
            </a:r>
            <a:r>
              <a:rPr lang="tr-TR" dirty="0" smtClean="0"/>
              <a:t> (</a:t>
            </a:r>
            <a:r>
              <a:rPr lang="tr-TR" b="1" dirty="0"/>
              <a:t>java.io.</a:t>
            </a:r>
            <a:r>
              <a:rPr lang="tr-TR" b="1" dirty="0" smtClean="0"/>
              <a:t>ByteArrayOutputStream</a:t>
            </a:r>
            <a:r>
              <a:rPr lang="tr-TR" dirty="0" smtClean="0"/>
              <a:t>)</a:t>
            </a:r>
            <a:endParaRPr lang="en-US" dirty="0"/>
          </a:p>
          <a:p>
            <a:r>
              <a:rPr lang="en-US" dirty="0" smtClean="0"/>
              <a:t>A file</a:t>
            </a:r>
            <a:r>
              <a:rPr lang="tr-TR" dirty="0"/>
              <a:t> </a:t>
            </a:r>
            <a:r>
              <a:rPr lang="tr-TR" dirty="0" smtClean="0"/>
              <a:t>(</a:t>
            </a:r>
            <a:r>
              <a:rPr lang="tr-TR" b="1" dirty="0"/>
              <a:t>java.io.</a:t>
            </a:r>
            <a:r>
              <a:rPr lang="tr-TR" b="1" dirty="0" smtClean="0"/>
              <a:t>FileOutputStream</a:t>
            </a:r>
            <a:r>
              <a:rPr lang="tr-TR" dirty="0"/>
              <a:t>)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"pipe," </a:t>
            </a:r>
            <a:r>
              <a:rPr lang="tr-TR" dirty="0" smtClean="0"/>
              <a:t>(</a:t>
            </a:r>
            <a:r>
              <a:rPr lang="tr-TR" b="1" dirty="0"/>
              <a:t>java.io.</a:t>
            </a:r>
            <a:r>
              <a:rPr lang="tr-TR" b="1" dirty="0" smtClean="0"/>
              <a:t>PipedOutputStream</a:t>
            </a:r>
            <a:r>
              <a:rPr lang="tr-TR" dirty="0"/>
              <a:t>)</a:t>
            </a:r>
            <a:endParaRPr lang="tr-TR" dirty="0" smtClean="0"/>
          </a:p>
          <a:p>
            <a:pPr lvl="2"/>
            <a:r>
              <a:rPr lang="tr-TR" dirty="0" smtClean="0"/>
              <a:t>Pipe </a:t>
            </a:r>
            <a:r>
              <a:rPr lang="en-US" dirty="0" smtClean="0"/>
              <a:t>works </a:t>
            </a:r>
            <a:r>
              <a:rPr lang="en-US" dirty="0"/>
              <a:t>like a physical pipe: You put things in at one end and they come </a:t>
            </a:r>
            <a:r>
              <a:rPr lang="en-US" dirty="0" smtClean="0"/>
              <a:t>out </a:t>
            </a:r>
            <a:r>
              <a:rPr lang="en-US" dirty="0"/>
              <a:t>the other.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71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over the input and out stream classes mentioned in the previous two slides!</a:t>
            </a:r>
          </a:p>
          <a:p>
            <a:r>
              <a:rPr lang="en-US" dirty="0" smtClean="0"/>
              <a:t>Try to understand at least how they basically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34941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Decorating InputStreams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java.io.DataInputStream</a:t>
            </a:r>
            <a:r>
              <a:rPr lang="tr-TR" dirty="0" smtClean="0"/>
              <a:t>: </a:t>
            </a:r>
            <a:r>
              <a:rPr lang="en-US" dirty="0"/>
              <a:t>read primitives </a:t>
            </a:r>
            <a:r>
              <a:rPr lang="en-US" dirty="0" smtClean="0"/>
              <a:t>(</a:t>
            </a:r>
            <a:r>
              <a:rPr lang="en-US" dirty="0" err="1"/>
              <a:t>int</a:t>
            </a:r>
            <a:r>
              <a:rPr lang="en-US" dirty="0"/>
              <a:t>, char, long, etc.) </a:t>
            </a:r>
            <a:r>
              <a:rPr lang="en-US" dirty="0" smtClean="0"/>
              <a:t>from </a:t>
            </a:r>
            <a:r>
              <a:rPr lang="en-US" dirty="0"/>
              <a:t>a stream in a </a:t>
            </a:r>
            <a:r>
              <a:rPr lang="en-US" dirty="0" smtClean="0"/>
              <a:t>portable </a:t>
            </a:r>
            <a:r>
              <a:rPr lang="en-US" dirty="0"/>
              <a:t>fashion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b="1" dirty="0" smtClean="0"/>
          </a:p>
          <a:p>
            <a:r>
              <a:rPr lang="tr-TR" b="1" dirty="0"/>
              <a:t>java.io.</a:t>
            </a:r>
            <a:r>
              <a:rPr lang="tr-TR" b="1" dirty="0" smtClean="0"/>
              <a:t>BufferedInputStream</a:t>
            </a:r>
            <a:r>
              <a:rPr lang="tr-TR" dirty="0" smtClean="0"/>
              <a:t>: </a:t>
            </a:r>
            <a:r>
              <a:rPr lang="en-US" dirty="0" smtClean="0"/>
              <a:t>prevents </a:t>
            </a:r>
            <a:r>
              <a:rPr lang="en-US" dirty="0"/>
              <a:t>a </a:t>
            </a:r>
            <a:r>
              <a:rPr lang="en-US" dirty="0" smtClean="0"/>
              <a:t>physical </a:t>
            </a:r>
            <a:r>
              <a:rPr lang="en-US" dirty="0"/>
              <a:t>read every time </a:t>
            </a:r>
            <a:r>
              <a:rPr lang="en-US" dirty="0" smtClean="0"/>
              <a:t>you </a:t>
            </a:r>
            <a:r>
              <a:rPr lang="en-US" dirty="0"/>
              <a:t>want more data. </a:t>
            </a:r>
            <a:endParaRPr lang="tr-TR" dirty="0" smtClean="0"/>
          </a:p>
          <a:p>
            <a:endParaRPr lang="tr-TR" b="1" dirty="0" smtClean="0"/>
          </a:p>
          <a:p>
            <a:r>
              <a:rPr lang="tr-TR" b="1" dirty="0"/>
              <a:t>java.io.</a:t>
            </a:r>
            <a:r>
              <a:rPr lang="tr-TR" b="1" dirty="0" smtClean="0"/>
              <a:t>LineNumberInputStream</a:t>
            </a:r>
            <a:r>
              <a:rPr lang="tr-TR" dirty="0" smtClean="0"/>
              <a:t>: </a:t>
            </a:r>
            <a:r>
              <a:rPr lang="en-US" dirty="0"/>
              <a:t>Keeps track of line </a:t>
            </a:r>
            <a:r>
              <a:rPr lang="en-US" dirty="0" smtClean="0"/>
              <a:t>numbers </a:t>
            </a:r>
            <a:r>
              <a:rPr lang="en-US" dirty="0"/>
              <a:t>in the input </a:t>
            </a:r>
            <a:r>
              <a:rPr lang="en-US" dirty="0" smtClean="0"/>
              <a:t>stream</a:t>
            </a:r>
            <a:r>
              <a:rPr lang="en-US" dirty="0"/>
              <a:t>; you can call </a:t>
            </a:r>
            <a:r>
              <a:rPr lang="en-US" dirty="0" err="1" smtClean="0"/>
              <a:t>getLineNumber</a:t>
            </a:r>
            <a:r>
              <a:rPr lang="en-US" dirty="0"/>
              <a:t>( ) and </a:t>
            </a:r>
            <a:r>
              <a:rPr lang="en-US" dirty="0" err="1" smtClean="0"/>
              <a:t>setLineNumber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 smtClean="0"/>
              <a:t>).</a:t>
            </a:r>
          </a:p>
          <a:p>
            <a:pPr lvl="1"/>
            <a:r>
              <a:rPr lang="en-US" i="1" dirty="0"/>
              <a:t>This class incorrectly assumes that bytes adequately represent characters.</a:t>
            </a:r>
            <a:endParaRPr lang="tr-TR" dirty="0" smtClean="0"/>
          </a:p>
          <a:p>
            <a:endParaRPr lang="tr-TR" b="1" dirty="0" smtClean="0"/>
          </a:p>
          <a:p>
            <a:r>
              <a:rPr lang="tr-TR" b="1" dirty="0"/>
              <a:t>java.io.</a:t>
            </a:r>
            <a:r>
              <a:rPr lang="tr-TR" b="1" dirty="0" smtClean="0"/>
              <a:t>PushbackInputStream</a:t>
            </a:r>
            <a:r>
              <a:rPr lang="tr-TR" dirty="0" smtClean="0"/>
              <a:t>: </a:t>
            </a:r>
            <a:r>
              <a:rPr lang="en-US" dirty="0"/>
              <a:t>Has a one-byte pushback </a:t>
            </a:r>
            <a:r>
              <a:rPr lang="en-US" dirty="0" smtClean="0"/>
              <a:t>buffer </a:t>
            </a:r>
            <a:r>
              <a:rPr lang="en-US" dirty="0"/>
              <a:t>so that you can </a:t>
            </a:r>
            <a:r>
              <a:rPr lang="en-US" dirty="0" smtClean="0"/>
              <a:t>push </a:t>
            </a:r>
            <a:r>
              <a:rPr lang="en-US" dirty="0"/>
              <a:t>back the last </a:t>
            </a:r>
            <a:r>
              <a:rPr lang="en-US" dirty="0" smtClean="0"/>
              <a:t>character </a:t>
            </a:r>
            <a:r>
              <a:rPr lang="en-US" dirty="0"/>
              <a:t>read.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04605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Decorating OutputStreams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java.io.</a:t>
            </a:r>
            <a:r>
              <a:rPr lang="tr-TR" b="1" dirty="0" smtClean="0"/>
              <a:t>DataOutputStream</a:t>
            </a:r>
            <a:r>
              <a:rPr lang="tr-TR" dirty="0" smtClean="0"/>
              <a:t>: write </a:t>
            </a:r>
            <a:r>
              <a:rPr lang="en-US" dirty="0" smtClean="0"/>
              <a:t>primitives (</a:t>
            </a:r>
            <a:r>
              <a:rPr lang="en-US" dirty="0" err="1"/>
              <a:t>int</a:t>
            </a:r>
            <a:r>
              <a:rPr lang="en-US" dirty="0"/>
              <a:t>, char, long, etc.) </a:t>
            </a:r>
            <a:r>
              <a:rPr lang="en-US" dirty="0" smtClean="0"/>
              <a:t>from </a:t>
            </a:r>
            <a:r>
              <a:rPr lang="en-US" dirty="0"/>
              <a:t>a stream in a </a:t>
            </a:r>
            <a:r>
              <a:rPr lang="en-US" dirty="0" smtClean="0"/>
              <a:t>portable </a:t>
            </a:r>
            <a:r>
              <a:rPr lang="en-US" dirty="0"/>
              <a:t>fashion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b="1" dirty="0" smtClean="0"/>
          </a:p>
          <a:p>
            <a:r>
              <a:rPr lang="tr-TR" b="1" dirty="0"/>
              <a:t>java.io.</a:t>
            </a:r>
            <a:r>
              <a:rPr lang="tr-TR" b="1" dirty="0" smtClean="0"/>
              <a:t>BufferedOutputStream</a:t>
            </a:r>
            <a:r>
              <a:rPr lang="tr-TR" dirty="0" smtClean="0"/>
              <a:t>: </a:t>
            </a:r>
            <a:r>
              <a:rPr lang="en-US" dirty="0" smtClean="0"/>
              <a:t>prevent </a:t>
            </a:r>
            <a:r>
              <a:rPr lang="en-US" dirty="0"/>
              <a:t>a </a:t>
            </a:r>
            <a:r>
              <a:rPr lang="en-US" dirty="0" smtClean="0"/>
              <a:t>physical </a:t>
            </a:r>
            <a:r>
              <a:rPr lang="tr-TR" dirty="0" smtClean="0"/>
              <a:t>write </a:t>
            </a:r>
            <a:r>
              <a:rPr lang="en-US" dirty="0" smtClean="0"/>
              <a:t>every </a:t>
            </a:r>
            <a:r>
              <a:rPr lang="en-US" dirty="0"/>
              <a:t>time </a:t>
            </a:r>
            <a:r>
              <a:rPr lang="en-US" dirty="0" smtClean="0"/>
              <a:t>you </a:t>
            </a:r>
            <a:r>
              <a:rPr lang="tr-TR" dirty="0" smtClean="0"/>
              <a:t>send a piece of </a:t>
            </a:r>
            <a:r>
              <a:rPr lang="en-US" dirty="0" smtClean="0"/>
              <a:t>data</a:t>
            </a:r>
            <a:r>
              <a:rPr lang="en-US" dirty="0"/>
              <a:t>. </a:t>
            </a:r>
            <a:endParaRPr lang="tr-TR" dirty="0" smtClean="0"/>
          </a:p>
          <a:p>
            <a:endParaRPr lang="tr-TR" b="1" dirty="0" smtClean="0"/>
          </a:p>
          <a:p>
            <a:r>
              <a:rPr lang="tr-TR" b="1" dirty="0"/>
              <a:t>java.io.</a:t>
            </a:r>
            <a:r>
              <a:rPr lang="tr-TR" b="1" dirty="0" smtClean="0"/>
              <a:t>PrintStream</a:t>
            </a:r>
            <a:r>
              <a:rPr lang="tr-TR" dirty="0" smtClean="0"/>
              <a:t>: </a:t>
            </a:r>
            <a:r>
              <a:rPr lang="en-US" dirty="0" smtClean="0"/>
              <a:t>For </a:t>
            </a:r>
            <a:r>
              <a:rPr lang="en-US" dirty="0"/>
              <a:t>producing formatted </a:t>
            </a:r>
            <a:r>
              <a:rPr lang="en-US" dirty="0" smtClean="0"/>
              <a:t>output</a:t>
            </a:r>
            <a:r>
              <a:rPr lang="en-US" dirty="0"/>
              <a:t>. While </a:t>
            </a:r>
            <a:r>
              <a:rPr lang="en-US" dirty="0" err="1" smtClean="0"/>
              <a:t>DataOutputStream</a:t>
            </a:r>
            <a:r>
              <a:rPr lang="en-US" dirty="0" smtClean="0"/>
              <a:t> handles </a:t>
            </a:r>
            <a:r>
              <a:rPr lang="en-US" dirty="0"/>
              <a:t>the storage of </a:t>
            </a:r>
            <a:r>
              <a:rPr lang="en-US" dirty="0" smtClean="0"/>
              <a:t>data</a:t>
            </a:r>
            <a:r>
              <a:rPr lang="en-US" dirty="0"/>
              <a:t>, </a:t>
            </a:r>
            <a:r>
              <a:rPr lang="en-US" dirty="0" err="1"/>
              <a:t>PrintStream</a:t>
            </a:r>
            <a:r>
              <a:rPr lang="en-US" dirty="0"/>
              <a:t> </a:t>
            </a:r>
            <a:r>
              <a:rPr lang="en-US" dirty="0" smtClean="0"/>
              <a:t>handles display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205883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Example Program: create a copy of a file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throws Exception {</a:t>
            </a:r>
          </a:p>
          <a:p>
            <a:pPr marL="0" indent="0">
              <a:buNone/>
            </a:pPr>
            <a:r>
              <a:rPr lang="tr-TR" sz="1800" dirty="0" smtClean="0"/>
              <a:t>        BufferedInputStream </a:t>
            </a:r>
            <a:r>
              <a:rPr lang="tr-TR" sz="1800" dirty="0"/>
              <a:t>bis = null;</a:t>
            </a:r>
          </a:p>
          <a:p>
            <a:pPr marL="0" indent="0">
              <a:buNone/>
            </a:pPr>
            <a:r>
              <a:rPr lang="tr-TR" sz="1800" dirty="0" smtClean="0"/>
              <a:t>        BufferedOutputStream </a:t>
            </a:r>
            <a:r>
              <a:rPr lang="tr-TR" sz="1800" dirty="0"/>
              <a:t>bos = null</a:t>
            </a:r>
            <a:r>
              <a:rPr lang="tr-TR" sz="1800" dirty="0" smtClean="0"/>
              <a:t>;</a:t>
            </a:r>
            <a:endParaRPr lang="tr-TR" sz="1800" dirty="0"/>
          </a:p>
          <a:p>
            <a:pPr marL="0" indent="0">
              <a:buNone/>
            </a:pPr>
            <a:r>
              <a:rPr lang="tr-TR" sz="1800" dirty="0" smtClean="0"/>
              <a:t>        try </a:t>
            </a:r>
            <a:r>
              <a:rPr lang="tr-TR" sz="1800" dirty="0"/>
              <a:t>{</a:t>
            </a:r>
          </a:p>
          <a:p>
            <a:pPr marL="0" indent="0">
              <a:buNone/>
            </a:pPr>
            <a:r>
              <a:rPr lang="tr-TR" sz="1800" dirty="0" smtClean="0"/>
              <a:t>	</a:t>
            </a:r>
            <a:r>
              <a:rPr lang="en-US" sz="1800" dirty="0" err="1" smtClean="0"/>
              <a:t>bis</a:t>
            </a:r>
            <a:r>
              <a:rPr lang="en-US" sz="1800" dirty="0" smtClean="0"/>
              <a:t> </a:t>
            </a:r>
            <a:r>
              <a:rPr lang="en-US" sz="1800" dirty="0"/>
              <a:t>= new </a:t>
            </a:r>
            <a:r>
              <a:rPr lang="en-US" sz="1800" b="1" dirty="0" err="1">
                <a:solidFill>
                  <a:srgbClr val="FF0000"/>
                </a:solidFill>
              </a:rPr>
              <a:t>BufferedInputStream</a:t>
            </a:r>
            <a:r>
              <a:rPr lang="en-US" sz="1800" dirty="0"/>
              <a:t>(new </a:t>
            </a:r>
            <a:r>
              <a:rPr lang="en-US" sz="1800" b="1" dirty="0" err="1">
                <a:solidFill>
                  <a:srgbClr val="FF0000"/>
                </a:solidFill>
              </a:rPr>
              <a:t>FileInputStream</a:t>
            </a:r>
            <a:r>
              <a:rPr lang="en-US" sz="1800" dirty="0"/>
              <a:t>(new File(</a:t>
            </a:r>
            <a:r>
              <a:rPr lang="en-US" sz="1800" dirty="0" err="1"/>
              <a:t>args</a:t>
            </a:r>
            <a:r>
              <a:rPr lang="en-US" sz="1800" dirty="0"/>
              <a:t>[0])));</a:t>
            </a:r>
          </a:p>
          <a:p>
            <a:pPr marL="0" indent="0">
              <a:buNone/>
            </a:pPr>
            <a:r>
              <a:rPr lang="tr-TR" sz="1800" dirty="0" smtClean="0"/>
              <a:t>	</a:t>
            </a:r>
            <a:r>
              <a:rPr lang="en-US" sz="1800" dirty="0" err="1" smtClean="0"/>
              <a:t>bos</a:t>
            </a:r>
            <a:r>
              <a:rPr lang="en-US" sz="1800" dirty="0" smtClean="0"/>
              <a:t> </a:t>
            </a:r>
            <a:r>
              <a:rPr lang="en-US" sz="1800" dirty="0"/>
              <a:t>= new </a:t>
            </a:r>
            <a:r>
              <a:rPr lang="en-US" sz="1800" b="1" dirty="0" err="1">
                <a:solidFill>
                  <a:srgbClr val="0070C0"/>
                </a:solidFill>
              </a:rPr>
              <a:t>BufferedOutputStream</a:t>
            </a:r>
            <a:r>
              <a:rPr lang="en-US" sz="1800" dirty="0"/>
              <a:t>(new </a:t>
            </a:r>
            <a:r>
              <a:rPr lang="en-US" sz="1800" b="1" dirty="0" err="1">
                <a:solidFill>
                  <a:srgbClr val="0070C0"/>
                </a:solidFill>
              </a:rPr>
              <a:t>FileOutputStream</a:t>
            </a:r>
            <a:r>
              <a:rPr lang="en-US" sz="1800" dirty="0"/>
              <a:t>(new File(</a:t>
            </a:r>
            <a:r>
              <a:rPr lang="en-US" sz="1800" dirty="0" err="1"/>
              <a:t>args</a:t>
            </a:r>
            <a:r>
              <a:rPr lang="en-US" sz="1800" dirty="0"/>
              <a:t>[1])));</a:t>
            </a:r>
          </a:p>
          <a:p>
            <a:pPr marL="0" indent="0">
              <a:buNone/>
            </a:pPr>
            <a:r>
              <a:rPr lang="tr-TR" sz="1800" dirty="0" smtClean="0"/>
              <a:t>	</a:t>
            </a:r>
            <a:r>
              <a:rPr lang="tr-TR" sz="1800" dirty="0" err="1" smtClean="0"/>
              <a:t>byte</a:t>
            </a:r>
            <a:r>
              <a:rPr lang="tr-TR" sz="1800" dirty="0" smtClean="0"/>
              <a:t> </a:t>
            </a:r>
            <a:r>
              <a:rPr lang="tr-TR" sz="1800" dirty="0" err="1" smtClean="0"/>
              <a:t>oneByte</a:t>
            </a:r>
            <a:r>
              <a:rPr lang="tr-TR" sz="1800" dirty="0" smtClean="0"/>
              <a:t>;</a:t>
            </a:r>
          </a:p>
          <a:p>
            <a:pPr marL="0" indent="0">
              <a:buNone/>
            </a:pPr>
            <a:r>
              <a:rPr lang="tr-TR" sz="1800" dirty="0" smtClean="0"/>
              <a:t>	// </a:t>
            </a:r>
            <a:r>
              <a:rPr lang="tr-TR" sz="1800" dirty="0"/>
              <a:t>read a byte. -1 will be returned at </a:t>
            </a:r>
            <a:r>
              <a:rPr lang="tr-TR" sz="1800" dirty="0" smtClean="0"/>
              <a:t>the </a:t>
            </a:r>
            <a:r>
              <a:rPr lang="tr-TR" sz="1800" dirty="0"/>
              <a:t>end of the file.</a:t>
            </a:r>
          </a:p>
          <a:p>
            <a:pPr marL="0" indent="0">
              <a:buNone/>
            </a:pPr>
            <a:r>
              <a:rPr lang="tr-TR" sz="1800" dirty="0" smtClean="0"/>
              <a:t>	while </a:t>
            </a:r>
            <a:r>
              <a:rPr lang="tr-TR" sz="1800" dirty="0"/>
              <a:t>((oneByte = bis.read()) != -1) </a:t>
            </a:r>
            <a:r>
              <a:rPr lang="tr-TR" sz="1800" dirty="0" smtClean="0"/>
              <a:t>{   </a:t>
            </a:r>
            <a:endParaRPr lang="tr-TR" sz="1800" dirty="0"/>
          </a:p>
          <a:p>
            <a:pPr marL="0" indent="0">
              <a:buNone/>
            </a:pPr>
            <a:r>
              <a:rPr lang="tr-TR" sz="1800" dirty="0" smtClean="0"/>
              <a:t>	        bos.write(oneByte);	             	// </a:t>
            </a:r>
            <a:r>
              <a:rPr lang="tr-TR" sz="1800" dirty="0"/>
              <a:t> </a:t>
            </a:r>
            <a:r>
              <a:rPr lang="tr-TR" sz="1800" dirty="0" smtClean="0"/>
              <a:t>write the byte to the output</a:t>
            </a:r>
            <a:endParaRPr lang="tr-TR" sz="1800" dirty="0"/>
          </a:p>
          <a:p>
            <a:pPr marL="0" indent="0">
              <a:buNone/>
            </a:pPr>
            <a:r>
              <a:rPr lang="tr-TR" sz="1800" dirty="0" smtClean="0"/>
              <a:t>	}</a:t>
            </a:r>
            <a:endParaRPr lang="tr-TR" sz="1800" dirty="0"/>
          </a:p>
          <a:p>
            <a:pPr marL="0" indent="0">
              <a:buNone/>
            </a:pPr>
            <a:r>
              <a:rPr lang="tr-TR" sz="1800" dirty="0" smtClean="0"/>
              <a:t>        } </a:t>
            </a:r>
            <a:r>
              <a:rPr lang="tr-TR" sz="1800" dirty="0"/>
              <a:t>finally {</a:t>
            </a:r>
          </a:p>
          <a:p>
            <a:pPr marL="0" indent="0">
              <a:buNone/>
            </a:pPr>
            <a:r>
              <a:rPr lang="tr-TR" sz="1800" dirty="0" smtClean="0"/>
              <a:t>	if </a:t>
            </a:r>
            <a:r>
              <a:rPr lang="tr-TR" sz="1800" dirty="0"/>
              <a:t>(bis != null) bis.close</a:t>
            </a:r>
            <a:r>
              <a:rPr lang="tr-TR" sz="1800" dirty="0" smtClean="0"/>
              <a:t>();		// close the streams</a:t>
            </a:r>
            <a:endParaRPr lang="tr-TR" sz="1800" dirty="0"/>
          </a:p>
          <a:p>
            <a:pPr marL="0" indent="0">
              <a:buNone/>
            </a:pPr>
            <a:r>
              <a:rPr lang="tr-TR" sz="1800" dirty="0" smtClean="0"/>
              <a:t>	if </a:t>
            </a:r>
            <a:r>
              <a:rPr lang="tr-TR" sz="1800" dirty="0"/>
              <a:t>(bos != null) bos.close();</a:t>
            </a:r>
          </a:p>
          <a:p>
            <a:pPr marL="0" indent="0">
              <a:buNone/>
            </a:pPr>
            <a:r>
              <a:rPr lang="tr-TR" sz="1800" dirty="0" smtClean="0"/>
              <a:t>        }</a:t>
            </a:r>
            <a:endParaRPr lang="tr-TR" sz="1800" dirty="0"/>
          </a:p>
          <a:p>
            <a:pPr marL="0" indent="0">
              <a:buNone/>
            </a:pPr>
            <a:r>
              <a:rPr lang="tr-TR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1167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Is it too slow?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throws Exception {</a:t>
            </a:r>
          </a:p>
          <a:p>
            <a:pPr marL="0" indent="0">
              <a:buNone/>
            </a:pPr>
            <a:r>
              <a:rPr lang="tr-TR" sz="1800" dirty="0" smtClean="0"/>
              <a:t>        BufferedInputStream </a:t>
            </a:r>
            <a:r>
              <a:rPr lang="tr-TR" sz="1800" dirty="0"/>
              <a:t>bis = null;</a:t>
            </a:r>
          </a:p>
          <a:p>
            <a:pPr marL="0" indent="0">
              <a:buNone/>
            </a:pPr>
            <a:r>
              <a:rPr lang="tr-TR" sz="1800" dirty="0" smtClean="0"/>
              <a:t>        BufferedOutputStream </a:t>
            </a:r>
            <a:r>
              <a:rPr lang="tr-TR" sz="1800" dirty="0"/>
              <a:t>bos = null;</a:t>
            </a:r>
          </a:p>
          <a:p>
            <a:pPr marL="0" indent="0">
              <a:buNone/>
            </a:pPr>
            <a:r>
              <a:rPr lang="tr-TR" sz="1800" dirty="0" smtClean="0"/>
              <a:t>        </a:t>
            </a:r>
            <a:r>
              <a:rPr lang="en-US" sz="1800" dirty="0" smtClean="0"/>
              <a:t>byte</a:t>
            </a:r>
            <a:r>
              <a:rPr lang="en-US" sz="1800" dirty="0"/>
              <a:t>[] bytes = new byte[1024 * 16</a:t>
            </a:r>
            <a:r>
              <a:rPr lang="en-US" sz="1800" dirty="0" smtClean="0"/>
              <a:t>];</a:t>
            </a:r>
            <a:r>
              <a:rPr lang="tr-TR" sz="1800" dirty="0"/>
              <a:t> </a:t>
            </a:r>
            <a:r>
              <a:rPr lang="tr-TR" sz="1800" dirty="0" smtClean="0"/>
              <a:t>  </a:t>
            </a:r>
            <a:r>
              <a:rPr lang="tr-TR" sz="1800" b="1" dirty="0" smtClean="0">
                <a:solidFill>
                  <a:srgbClr val="FF0000"/>
                </a:solidFill>
              </a:rPr>
              <a:t>// bytes will be read in this by 16K chunks</a:t>
            </a: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1800" dirty="0" smtClean="0"/>
              <a:t>        try </a:t>
            </a:r>
            <a:r>
              <a:rPr lang="tr-TR" sz="1800" dirty="0"/>
              <a:t>{</a:t>
            </a:r>
          </a:p>
          <a:p>
            <a:pPr marL="0" indent="0">
              <a:buNone/>
            </a:pPr>
            <a:r>
              <a:rPr lang="tr-TR" sz="1800" dirty="0" smtClean="0"/>
              <a:t>	</a:t>
            </a:r>
            <a:r>
              <a:rPr lang="en-US" sz="1800" dirty="0" err="1" smtClean="0"/>
              <a:t>bis</a:t>
            </a:r>
            <a:r>
              <a:rPr lang="en-US" sz="1800" dirty="0" smtClean="0"/>
              <a:t> </a:t>
            </a:r>
            <a:r>
              <a:rPr lang="en-US" sz="1800" dirty="0"/>
              <a:t>= new </a:t>
            </a:r>
            <a:r>
              <a:rPr lang="en-US" sz="1800" dirty="0" err="1"/>
              <a:t>BufferedInputStream</a:t>
            </a:r>
            <a:r>
              <a:rPr lang="en-US" sz="1800" dirty="0"/>
              <a:t>(new </a:t>
            </a:r>
            <a:r>
              <a:rPr lang="en-US" sz="1800" dirty="0" err="1"/>
              <a:t>FileInputStream</a:t>
            </a:r>
            <a:r>
              <a:rPr lang="en-US" sz="1800" dirty="0"/>
              <a:t>(new File(</a:t>
            </a:r>
            <a:r>
              <a:rPr lang="en-US" sz="1800" dirty="0" err="1"/>
              <a:t>args</a:t>
            </a:r>
            <a:r>
              <a:rPr lang="en-US" sz="1800" dirty="0"/>
              <a:t>[0])));</a:t>
            </a:r>
          </a:p>
          <a:p>
            <a:pPr marL="0" indent="0">
              <a:buNone/>
            </a:pPr>
            <a:r>
              <a:rPr lang="tr-TR" sz="1800" dirty="0" smtClean="0"/>
              <a:t>	</a:t>
            </a:r>
            <a:r>
              <a:rPr lang="en-US" sz="1800" dirty="0" err="1" smtClean="0"/>
              <a:t>bos</a:t>
            </a:r>
            <a:r>
              <a:rPr lang="en-US" sz="1800" dirty="0" smtClean="0"/>
              <a:t> </a:t>
            </a:r>
            <a:r>
              <a:rPr lang="en-US" sz="1800" dirty="0"/>
              <a:t>= new </a:t>
            </a:r>
            <a:r>
              <a:rPr lang="en-US" sz="1800" dirty="0" err="1"/>
              <a:t>BufferedOutputStream</a:t>
            </a:r>
            <a:r>
              <a:rPr lang="en-US" sz="1800" dirty="0"/>
              <a:t>(new </a:t>
            </a:r>
            <a:r>
              <a:rPr lang="en-US" sz="1800" dirty="0" err="1"/>
              <a:t>FileOutputStream</a:t>
            </a:r>
            <a:r>
              <a:rPr lang="en-US" sz="1800" dirty="0"/>
              <a:t>(new File(</a:t>
            </a:r>
            <a:r>
              <a:rPr lang="en-US" sz="1800" dirty="0" err="1"/>
              <a:t>args</a:t>
            </a:r>
            <a:r>
              <a:rPr lang="en-US" sz="1800" dirty="0"/>
              <a:t>[1])));</a:t>
            </a:r>
          </a:p>
          <a:p>
            <a:pPr marL="0" indent="0">
              <a:buNone/>
            </a:pPr>
            <a:r>
              <a:rPr lang="tr-TR" sz="1800" dirty="0" smtClean="0"/>
              <a:t>	int </a:t>
            </a:r>
            <a:r>
              <a:rPr lang="tr-TR" sz="1800" dirty="0"/>
              <a:t>size;</a:t>
            </a:r>
          </a:p>
          <a:p>
            <a:pPr marL="0" indent="0">
              <a:buNone/>
            </a:pPr>
            <a:r>
              <a:rPr lang="tr-TR" sz="1800" dirty="0" smtClean="0"/>
              <a:t>	while </a:t>
            </a:r>
            <a:r>
              <a:rPr lang="tr-TR" sz="1800" dirty="0"/>
              <a:t>((size = bis.read(bytes)) &gt; -1) </a:t>
            </a:r>
            <a:r>
              <a:rPr lang="tr-TR" sz="1800" dirty="0" smtClean="0"/>
              <a:t>{	</a:t>
            </a:r>
            <a:endParaRPr lang="tr-TR" sz="1800" dirty="0"/>
          </a:p>
          <a:p>
            <a:pPr marL="0" indent="0">
              <a:buNone/>
            </a:pPr>
            <a:r>
              <a:rPr lang="tr-TR" sz="1800" dirty="0" smtClean="0"/>
              <a:t>	        bos.write(bytes</a:t>
            </a:r>
            <a:r>
              <a:rPr lang="tr-TR" sz="1800" dirty="0"/>
              <a:t>);</a:t>
            </a:r>
          </a:p>
          <a:p>
            <a:pPr marL="0" indent="0">
              <a:buNone/>
            </a:pPr>
            <a:r>
              <a:rPr lang="tr-TR" sz="1800" dirty="0" smtClean="0"/>
              <a:t>	}</a:t>
            </a:r>
            <a:endParaRPr lang="tr-TR" sz="1800" dirty="0"/>
          </a:p>
          <a:p>
            <a:pPr marL="0" indent="0">
              <a:buNone/>
            </a:pPr>
            <a:r>
              <a:rPr lang="tr-TR" sz="1800" dirty="0" smtClean="0"/>
              <a:t>        } </a:t>
            </a:r>
            <a:r>
              <a:rPr lang="tr-TR" sz="1800" dirty="0"/>
              <a:t>finally {</a:t>
            </a:r>
          </a:p>
          <a:p>
            <a:pPr marL="0" indent="0">
              <a:buNone/>
            </a:pPr>
            <a:r>
              <a:rPr lang="tr-TR" sz="1800" dirty="0" smtClean="0"/>
              <a:t>	if </a:t>
            </a:r>
            <a:r>
              <a:rPr lang="tr-TR" sz="1800" dirty="0"/>
              <a:t>(bis != null) bis.close();</a:t>
            </a:r>
          </a:p>
          <a:p>
            <a:pPr marL="0" indent="0">
              <a:buNone/>
            </a:pPr>
            <a:r>
              <a:rPr lang="tr-TR" sz="1800" dirty="0" smtClean="0"/>
              <a:t>	if </a:t>
            </a:r>
            <a:r>
              <a:rPr lang="tr-TR" sz="1800" dirty="0"/>
              <a:t>(bos != null) bos.close();</a:t>
            </a:r>
          </a:p>
          <a:p>
            <a:pPr marL="0" indent="0">
              <a:buNone/>
            </a:pPr>
            <a:r>
              <a:rPr lang="tr-TR" sz="1800" dirty="0"/>
              <a:t> </a:t>
            </a:r>
            <a:r>
              <a:rPr lang="tr-TR" sz="1800" dirty="0" smtClean="0"/>
              <a:t>      }</a:t>
            </a:r>
            <a:endParaRPr lang="tr-TR" sz="1800" dirty="0"/>
          </a:p>
          <a:p>
            <a:pPr marL="0" indent="0">
              <a:buNone/>
            </a:pPr>
            <a:r>
              <a:rPr lang="tr-TR" sz="1800" dirty="0"/>
              <a:t>}</a:t>
            </a:r>
          </a:p>
          <a:p>
            <a:pPr marL="0" indent="0">
              <a:buNone/>
            </a:pP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8238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Another example: download a web page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2000" i="1" dirty="0" smtClean="0"/>
              <a:t>// please note that exception handling is not coded properly!!</a:t>
            </a:r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r>
              <a:rPr lang="en-US" sz="2000" dirty="0" smtClean="0"/>
              <a:t>public </a:t>
            </a:r>
            <a:r>
              <a:rPr lang="en-US" sz="2000" dirty="0"/>
              <a:t>static void main(String[] </a:t>
            </a:r>
            <a:r>
              <a:rPr lang="en-US" sz="2000" dirty="0" err="1"/>
              <a:t>args</a:t>
            </a:r>
            <a:r>
              <a:rPr lang="en-US" sz="2000" dirty="0"/>
              <a:t>) throws Exception </a:t>
            </a:r>
            <a:r>
              <a:rPr lang="en-US" sz="2000" dirty="0" smtClean="0"/>
              <a:t>{</a:t>
            </a:r>
            <a:endParaRPr lang="en-US" sz="2000" dirty="0"/>
          </a:p>
          <a:p>
            <a:pPr marL="0" indent="0">
              <a:buNone/>
            </a:pPr>
            <a:r>
              <a:rPr lang="tr-TR" sz="2000" b="1" dirty="0" smtClean="0">
                <a:solidFill>
                  <a:srgbClr val="FF0000"/>
                </a:solidFill>
              </a:rPr>
              <a:t>        URL </a:t>
            </a:r>
            <a:r>
              <a:rPr lang="tr-TR" sz="2000" b="1" dirty="0">
                <a:solidFill>
                  <a:srgbClr val="FF0000"/>
                </a:solidFill>
              </a:rPr>
              <a:t>url = new URL("http://web.cs.hacettepe.edu.tr/~bbm102</a:t>
            </a:r>
            <a:r>
              <a:rPr lang="tr-TR" sz="2000" b="1" dirty="0" smtClean="0">
                <a:solidFill>
                  <a:srgbClr val="FF0000"/>
                </a:solidFill>
              </a:rPr>
              <a:t>/");</a:t>
            </a:r>
            <a:endParaRPr lang="tr-T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2000" b="1" dirty="0" smtClean="0">
                <a:solidFill>
                  <a:srgbClr val="FF0000"/>
                </a:solidFill>
              </a:rPr>
              <a:t>        BufferedInputStream </a:t>
            </a:r>
            <a:r>
              <a:rPr lang="tr-TR" sz="2000" b="1" dirty="0">
                <a:solidFill>
                  <a:srgbClr val="FF0000"/>
                </a:solidFill>
              </a:rPr>
              <a:t>bis = new BufferedInputStream(url.openStream());</a:t>
            </a:r>
          </a:p>
          <a:p>
            <a:pPr marL="0" indent="0">
              <a:buNone/>
            </a:pPr>
            <a:r>
              <a:rPr lang="tr-TR" sz="2000" dirty="0" smtClean="0"/>
              <a:t>        </a:t>
            </a:r>
            <a:r>
              <a:rPr lang="en-US" sz="2000" dirty="0" smtClean="0"/>
              <a:t>Buffered</a:t>
            </a:r>
            <a:r>
              <a:rPr lang="tr-TR" sz="2000" dirty="0" smtClean="0"/>
              <a:t>OutputStream</a:t>
            </a:r>
            <a:r>
              <a:rPr lang="en-US" sz="2000" dirty="0" smtClean="0"/>
              <a:t> b</a:t>
            </a:r>
            <a:r>
              <a:rPr lang="tr-TR" sz="2000" dirty="0" smtClean="0"/>
              <a:t>os</a:t>
            </a:r>
            <a:r>
              <a:rPr lang="en-US" sz="2000" dirty="0" smtClean="0"/>
              <a:t> </a:t>
            </a:r>
            <a:r>
              <a:rPr lang="en-US" sz="2000" dirty="0"/>
              <a:t>= new </a:t>
            </a:r>
            <a:r>
              <a:rPr lang="en-US" sz="2000" dirty="0" smtClean="0"/>
              <a:t>Buffered</a:t>
            </a:r>
            <a:r>
              <a:rPr lang="tr-TR" sz="2000" dirty="0" smtClean="0"/>
              <a:t>OutputStream</a:t>
            </a:r>
            <a:r>
              <a:rPr lang="en-US" sz="2000" dirty="0" smtClean="0"/>
              <a:t>(</a:t>
            </a:r>
            <a:endParaRPr lang="tr-TR" sz="2000" dirty="0" smtClean="0"/>
          </a:p>
          <a:p>
            <a:pPr marL="0" indent="0">
              <a:buNone/>
            </a:pPr>
            <a:r>
              <a:rPr lang="tr-TR" sz="2000" dirty="0"/>
              <a:t>	</a:t>
            </a:r>
            <a:r>
              <a:rPr lang="tr-TR" sz="2000" dirty="0" smtClean="0"/>
              <a:t>	</a:t>
            </a:r>
            <a:r>
              <a:rPr lang="en-US" sz="2000" dirty="0" smtClean="0"/>
              <a:t>new File</a:t>
            </a:r>
            <a:r>
              <a:rPr lang="tr-TR" sz="2000" dirty="0" smtClean="0"/>
              <a:t>OutputStream</a:t>
            </a:r>
            <a:r>
              <a:rPr lang="en-US" sz="2000" dirty="0" smtClean="0"/>
              <a:t>(new </a:t>
            </a:r>
            <a:r>
              <a:rPr lang="en-US" sz="2000" dirty="0"/>
              <a:t>File</a:t>
            </a:r>
            <a:r>
              <a:rPr lang="en-US" sz="2000" dirty="0" smtClean="0"/>
              <a:t>("</a:t>
            </a:r>
            <a:r>
              <a:rPr lang="en-US" sz="2000" dirty="0" err="1" smtClean="0"/>
              <a:t>dow</a:t>
            </a:r>
            <a:r>
              <a:rPr lang="tr-TR" sz="2000" dirty="0" smtClean="0"/>
              <a:t>n</a:t>
            </a:r>
            <a:r>
              <a:rPr lang="en-US" sz="2000" dirty="0" smtClean="0"/>
              <a:t>loadedPage.html</a:t>
            </a:r>
            <a:r>
              <a:rPr lang="en-US" sz="2000" dirty="0"/>
              <a:t>")));</a:t>
            </a:r>
          </a:p>
          <a:p>
            <a:pPr marL="0" indent="0">
              <a:buNone/>
            </a:pPr>
            <a:r>
              <a:rPr lang="tr-TR" sz="2000" dirty="0" smtClean="0"/>
              <a:t>        </a:t>
            </a:r>
            <a:r>
              <a:rPr lang="en-US" sz="2000" dirty="0" smtClean="0"/>
              <a:t>for 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c = </a:t>
            </a:r>
            <a:r>
              <a:rPr lang="en-US" sz="2000" dirty="0" err="1"/>
              <a:t>bis.read</a:t>
            </a:r>
            <a:r>
              <a:rPr lang="en-US" sz="2000" dirty="0"/>
              <a:t>(); c != -1; c = </a:t>
            </a:r>
            <a:r>
              <a:rPr lang="en-US" sz="2000" dirty="0" err="1"/>
              <a:t>bis.read</a:t>
            </a:r>
            <a:r>
              <a:rPr lang="en-US" sz="2000" dirty="0"/>
              <a:t>()) {</a:t>
            </a:r>
          </a:p>
          <a:p>
            <a:pPr marL="0" indent="0">
              <a:buNone/>
            </a:pPr>
            <a:r>
              <a:rPr lang="tr-TR" sz="2000" dirty="0" smtClean="0"/>
              <a:t>	bos.write(c</a:t>
            </a:r>
            <a:r>
              <a:rPr lang="tr-TR" sz="2000" dirty="0"/>
              <a:t>);</a:t>
            </a:r>
          </a:p>
          <a:p>
            <a:pPr marL="0" indent="0">
              <a:buNone/>
            </a:pPr>
            <a:r>
              <a:rPr lang="tr-TR" sz="2000" dirty="0" smtClean="0"/>
              <a:t>        }</a:t>
            </a:r>
            <a:endParaRPr lang="tr-TR" sz="2000" dirty="0"/>
          </a:p>
          <a:p>
            <a:pPr marL="0" indent="0">
              <a:buNone/>
            </a:pPr>
            <a:r>
              <a:rPr lang="tr-TR" sz="2000" dirty="0" smtClean="0"/>
              <a:t>        bis.close</a:t>
            </a:r>
            <a:r>
              <a:rPr lang="tr-TR" sz="2000" dirty="0"/>
              <a:t>();</a:t>
            </a:r>
          </a:p>
          <a:p>
            <a:pPr marL="0" indent="0">
              <a:buNone/>
            </a:pPr>
            <a:r>
              <a:rPr lang="tr-TR" sz="2000" dirty="0" smtClean="0"/>
              <a:t>        bos.close</a:t>
            </a:r>
            <a:r>
              <a:rPr lang="tr-TR" sz="2000" dirty="0"/>
              <a:t>();</a:t>
            </a:r>
          </a:p>
          <a:p>
            <a:pPr marL="0" indent="0">
              <a:buNone/>
            </a:pPr>
            <a:r>
              <a:rPr lang="tr-T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4635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Streams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 smtClean="0"/>
              <a:t>stream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a flow </a:t>
            </a:r>
            <a:r>
              <a:rPr lang="en-US" dirty="0" smtClean="0"/>
              <a:t>of </a:t>
            </a:r>
            <a:r>
              <a:rPr lang="en-US" dirty="0"/>
              <a:t>data. The data might be characters, numbers, or bytes consisting of binary </a:t>
            </a:r>
            <a:r>
              <a:rPr lang="en-US" dirty="0" smtClean="0"/>
              <a:t>digits.</a:t>
            </a:r>
            <a:endParaRPr lang="tr-TR" dirty="0" smtClean="0"/>
          </a:p>
          <a:p>
            <a:r>
              <a:rPr lang="en-US" dirty="0"/>
              <a:t>If the data flows into your program, the stream is called an </a:t>
            </a:r>
            <a:r>
              <a:rPr lang="en-US" b="1" dirty="0"/>
              <a:t>input </a:t>
            </a:r>
            <a:r>
              <a:rPr lang="en-US" b="1" dirty="0" smtClean="0"/>
              <a:t>stream</a:t>
            </a:r>
            <a:r>
              <a:rPr lang="tr-TR" dirty="0"/>
              <a:t> </a:t>
            </a:r>
            <a:r>
              <a:rPr lang="tr-TR" dirty="0" smtClean="0"/>
              <a:t>(example: </a:t>
            </a:r>
            <a:r>
              <a:rPr lang="tr-TR" b="1" dirty="0" smtClean="0"/>
              <a:t>System.in</a:t>
            </a:r>
            <a:r>
              <a:rPr lang="tr-TR" dirty="0" smtClean="0"/>
              <a:t>).</a:t>
            </a:r>
          </a:p>
          <a:p>
            <a:r>
              <a:rPr lang="en-US" dirty="0"/>
              <a:t>If the data flows out of your program, the stream is called an </a:t>
            </a:r>
            <a:r>
              <a:rPr lang="en-US" b="1" dirty="0"/>
              <a:t>output </a:t>
            </a:r>
            <a:r>
              <a:rPr lang="en-US" b="1" dirty="0" smtClean="0"/>
              <a:t>stream</a:t>
            </a:r>
            <a:r>
              <a:rPr lang="tr-TR" b="1" dirty="0" smtClean="0"/>
              <a:t> </a:t>
            </a:r>
            <a:r>
              <a:rPr lang="tr-TR" dirty="0" smtClean="0"/>
              <a:t>(example: </a:t>
            </a:r>
            <a:r>
              <a:rPr lang="tr-TR" b="1" dirty="0" smtClean="0"/>
              <a:t>System.out</a:t>
            </a:r>
            <a:r>
              <a:rPr lang="tr-TR" dirty="0" smtClean="0"/>
              <a:t>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15" y="4005064"/>
            <a:ext cx="6839905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82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Readers and Writers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InputStream</a:t>
            </a:r>
            <a:r>
              <a:rPr lang="tr-TR" dirty="0" smtClean="0"/>
              <a:t> and </a:t>
            </a:r>
            <a:r>
              <a:rPr lang="tr-TR" b="1" dirty="0" smtClean="0"/>
              <a:t>OutputStream</a:t>
            </a:r>
            <a:r>
              <a:rPr lang="tr-TR" dirty="0" smtClean="0"/>
              <a:t> classes provide functionality in the form of </a:t>
            </a:r>
            <a:r>
              <a:rPr lang="tr-TR" b="1" dirty="0" smtClean="0"/>
              <a:t>byte oriented I/O</a:t>
            </a:r>
            <a:br>
              <a:rPr lang="tr-TR" b="1" dirty="0" smtClean="0"/>
            </a:br>
            <a:endParaRPr lang="tr-TR" b="1" dirty="0" smtClean="0"/>
          </a:p>
          <a:p>
            <a:r>
              <a:rPr lang="en-US" b="1" dirty="0" smtClean="0"/>
              <a:t>Reader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smtClean="0"/>
              <a:t>Writer</a:t>
            </a:r>
            <a:r>
              <a:rPr lang="en-US" dirty="0" smtClean="0"/>
              <a:t> </a:t>
            </a:r>
            <a:r>
              <a:rPr lang="tr-TR" dirty="0" smtClean="0"/>
              <a:t>were added to the library with Java 1.1. These </a:t>
            </a:r>
            <a:r>
              <a:rPr lang="en-US" dirty="0" smtClean="0"/>
              <a:t>classes </a:t>
            </a:r>
            <a:r>
              <a:rPr lang="en-US" dirty="0"/>
              <a:t>provide </a:t>
            </a:r>
            <a:r>
              <a:rPr lang="en-US" b="1" dirty="0"/>
              <a:t>Unicode-compliant, character-based </a:t>
            </a:r>
            <a:r>
              <a:rPr lang="en-US" b="1" dirty="0" smtClean="0"/>
              <a:t>I/O</a:t>
            </a:r>
            <a:br>
              <a:rPr lang="en-US" b="1" dirty="0" smtClean="0"/>
            </a:br>
            <a:endParaRPr lang="tr-TR" b="1" dirty="0" smtClean="0"/>
          </a:p>
          <a:p>
            <a:r>
              <a:rPr lang="tr-TR" dirty="0" smtClean="0"/>
              <a:t>Almost all of the original Java I/O stream classes have corresponding </a:t>
            </a:r>
            <a:r>
              <a:rPr lang="tr-TR" b="1" dirty="0" smtClean="0"/>
              <a:t>Reader</a:t>
            </a:r>
            <a:r>
              <a:rPr lang="tr-TR" dirty="0" smtClean="0"/>
              <a:t> and </a:t>
            </a:r>
            <a:r>
              <a:rPr lang="tr-TR" b="1" dirty="0" smtClean="0"/>
              <a:t>Writer</a:t>
            </a:r>
            <a:r>
              <a:rPr lang="tr-TR" dirty="0" smtClean="0"/>
              <a:t> classes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03001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InputStream/OutputStream</a:t>
            </a:r>
            <a:br>
              <a:rPr lang="tr-TR" dirty="0" smtClean="0"/>
            </a:br>
            <a:r>
              <a:rPr lang="tr-TR" dirty="0" smtClean="0"/>
              <a:t>Reader/Writer correspondings</a:t>
            </a:r>
            <a:endParaRPr lang="tr-T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907818"/>
              </p:ext>
            </p:extLst>
          </p:nvPr>
        </p:nvGraphicFramePr>
        <p:xfrm>
          <a:off x="1524000" y="1397000"/>
          <a:ext cx="6096000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b="0" dirty="0" smtClean="0"/>
                        <a:t>InputStream/OutputStream</a:t>
                      </a:r>
                      <a:endParaRPr lang="tr-T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 smtClean="0"/>
                        <a:t>Reader/Writer</a:t>
                      </a:r>
                      <a:endParaRPr lang="tr-T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0" dirty="0" smtClean="0"/>
                        <a:t>InputStream </a:t>
                      </a:r>
                      <a:endParaRPr lang="tr-T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 smtClean="0"/>
                        <a:t>Reader</a:t>
                      </a:r>
                    </a:p>
                    <a:p>
                      <a:r>
                        <a:rPr lang="tr-TR" b="0" dirty="0" smtClean="0"/>
                        <a:t>adapter: InputStreamReader</a:t>
                      </a:r>
                      <a:endParaRPr lang="tr-T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0" dirty="0" smtClean="0"/>
                        <a:t>OutputStream </a:t>
                      </a:r>
                      <a:endParaRPr lang="tr-T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 smtClean="0"/>
                        <a:t>Writer </a:t>
                      </a:r>
                    </a:p>
                    <a:p>
                      <a:r>
                        <a:rPr lang="tr-TR" b="0" dirty="0" smtClean="0"/>
                        <a:t>adapter: OutputStreamWriter</a:t>
                      </a:r>
                      <a:endParaRPr lang="tr-T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0" dirty="0" smtClean="0"/>
                        <a:t>FilelnputStream</a:t>
                      </a:r>
                      <a:endParaRPr lang="tr-T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 smtClean="0"/>
                        <a:t>FileReader</a:t>
                      </a:r>
                      <a:endParaRPr lang="tr-T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0" dirty="0" smtClean="0"/>
                        <a:t>FileOutputStream</a:t>
                      </a:r>
                      <a:endParaRPr lang="tr-T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 smtClean="0"/>
                        <a:t>FileWriter</a:t>
                      </a:r>
                      <a:endParaRPr lang="tr-T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0" dirty="0" smtClean="0"/>
                        <a:t>StringBufferlnputStream </a:t>
                      </a:r>
                      <a:endParaRPr lang="tr-T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 smtClean="0"/>
                        <a:t>StringReader</a:t>
                      </a:r>
                      <a:endParaRPr lang="tr-T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0" i="1" dirty="0" smtClean="0"/>
                        <a:t>(no corresponding class)</a:t>
                      </a:r>
                      <a:endParaRPr lang="tr-TR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 smtClean="0"/>
                        <a:t>StringWriter</a:t>
                      </a:r>
                      <a:endParaRPr lang="tr-T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0" dirty="0" smtClean="0"/>
                        <a:t>ByteArrayInputStream</a:t>
                      </a:r>
                      <a:endParaRPr lang="tr-T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 smtClean="0"/>
                        <a:t>CharArrayReader</a:t>
                      </a:r>
                      <a:endParaRPr lang="tr-T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0" dirty="0" smtClean="0"/>
                        <a:t>ByteArrayOutputStream</a:t>
                      </a:r>
                      <a:endParaRPr lang="tr-T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 smtClean="0"/>
                        <a:t>CharArrayWriter</a:t>
                      </a:r>
                      <a:endParaRPr lang="tr-T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0" dirty="0" smtClean="0"/>
                        <a:t>PipedInputStream</a:t>
                      </a:r>
                      <a:endParaRPr lang="tr-T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 smtClean="0"/>
                        <a:t>PipedReader</a:t>
                      </a:r>
                      <a:endParaRPr lang="tr-T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0" dirty="0" smtClean="0"/>
                        <a:t>PipedOutputStream</a:t>
                      </a:r>
                      <a:endParaRPr lang="tr-T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 smtClean="0"/>
                        <a:t>PipedWriter</a:t>
                      </a:r>
                      <a:endParaRPr lang="tr-T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557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Decorator correspondings</a:t>
            </a:r>
            <a:endParaRPr lang="tr-T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842233"/>
              </p:ext>
            </p:extLst>
          </p:nvPr>
        </p:nvGraphicFramePr>
        <p:xfrm>
          <a:off x="1524000" y="1397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b="0" dirty="0" smtClean="0"/>
                        <a:t>InputStream/OutputStream</a:t>
                      </a:r>
                      <a:endParaRPr lang="tr-T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 smtClean="0"/>
                        <a:t>Reader/Writer</a:t>
                      </a:r>
                      <a:endParaRPr lang="tr-T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0" dirty="0" smtClean="0"/>
                        <a:t>BufferedInputStream</a:t>
                      </a:r>
                      <a:endParaRPr lang="tr-T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 smtClean="0"/>
                        <a:t>BufferedReader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0" dirty="0" smtClean="0"/>
                        <a:t>BufferedOutputStream </a:t>
                      </a:r>
                      <a:endParaRPr lang="tr-T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 smtClean="0"/>
                        <a:t>BufferedWriter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0" dirty="0" smtClean="0"/>
                        <a:t>PrintStream</a:t>
                      </a:r>
                      <a:endParaRPr lang="tr-T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 smtClean="0"/>
                        <a:t>PrintWriter</a:t>
                      </a:r>
                      <a:endParaRPr lang="tr-T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0" dirty="0" smtClean="0"/>
                        <a:t>LineNumberInputStream</a:t>
                      </a:r>
                      <a:endParaRPr lang="tr-T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 smtClean="0"/>
                        <a:t>LineNumberReader</a:t>
                      </a:r>
                      <a:endParaRPr lang="tr-T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0" i="0" dirty="0" smtClean="0"/>
                        <a:t>PushbacklnputStream</a:t>
                      </a:r>
                      <a:endParaRPr lang="tr-TR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 smtClean="0"/>
                        <a:t>PushbackReader</a:t>
                      </a:r>
                      <a:endParaRPr lang="tr-T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545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Example program: copy a file line by line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throws Exception {</a:t>
            </a:r>
          </a:p>
          <a:p>
            <a:pPr marL="0" indent="0">
              <a:buNone/>
            </a:pPr>
            <a:r>
              <a:rPr lang="tr-TR" sz="1800" dirty="0" smtClean="0"/>
              <a:t>        BufferedReader </a:t>
            </a:r>
            <a:r>
              <a:rPr lang="tr-TR" sz="1800" dirty="0"/>
              <a:t>br = null;</a:t>
            </a:r>
          </a:p>
          <a:p>
            <a:pPr marL="0" indent="0">
              <a:buNone/>
            </a:pPr>
            <a:r>
              <a:rPr lang="tr-TR" sz="1800" dirty="0" smtClean="0"/>
              <a:t>        PrintWriter </a:t>
            </a:r>
            <a:r>
              <a:rPr lang="tr-TR" sz="1800" dirty="0"/>
              <a:t>pw = null</a:t>
            </a:r>
            <a:r>
              <a:rPr lang="tr-TR" sz="1800" dirty="0" smtClean="0"/>
              <a:t>;</a:t>
            </a:r>
            <a:endParaRPr lang="tr-TR" sz="1800" dirty="0"/>
          </a:p>
          <a:p>
            <a:pPr marL="0" indent="0">
              <a:buNone/>
            </a:pPr>
            <a:r>
              <a:rPr lang="tr-TR" sz="1800" dirty="0" smtClean="0"/>
              <a:t>        try </a:t>
            </a:r>
            <a:r>
              <a:rPr lang="tr-TR" sz="1800" dirty="0"/>
              <a:t>{</a:t>
            </a:r>
          </a:p>
          <a:p>
            <a:pPr marL="0" indent="0">
              <a:buNone/>
            </a:pPr>
            <a:r>
              <a:rPr lang="tr-TR" sz="1800" dirty="0"/>
              <a:t>	</a:t>
            </a:r>
            <a:r>
              <a:rPr lang="en-US" sz="1800" dirty="0" err="1" smtClean="0"/>
              <a:t>br</a:t>
            </a:r>
            <a:r>
              <a:rPr lang="en-US" sz="1800" dirty="0" smtClean="0"/>
              <a:t> </a:t>
            </a:r>
            <a:r>
              <a:rPr lang="en-US" sz="1800" dirty="0"/>
              <a:t>= new </a:t>
            </a:r>
            <a:r>
              <a:rPr lang="en-US" sz="1800" b="1" dirty="0" err="1">
                <a:solidFill>
                  <a:srgbClr val="FF0000"/>
                </a:solidFill>
              </a:rPr>
              <a:t>BufferedReader</a:t>
            </a:r>
            <a:r>
              <a:rPr lang="en-US" sz="1800" dirty="0"/>
              <a:t>(new </a:t>
            </a:r>
            <a:r>
              <a:rPr lang="en-US" sz="1800" b="1" dirty="0" err="1">
                <a:solidFill>
                  <a:srgbClr val="FF0000"/>
                </a:solidFill>
              </a:rPr>
              <a:t>FileReader</a:t>
            </a:r>
            <a:r>
              <a:rPr lang="en-US" sz="1800" dirty="0"/>
              <a:t>(new File(</a:t>
            </a:r>
            <a:r>
              <a:rPr lang="en-US" sz="1800" dirty="0" err="1"/>
              <a:t>args</a:t>
            </a:r>
            <a:r>
              <a:rPr lang="en-US" sz="1800" dirty="0"/>
              <a:t>[0])));</a:t>
            </a:r>
          </a:p>
          <a:p>
            <a:pPr marL="0" indent="0">
              <a:buNone/>
            </a:pPr>
            <a:r>
              <a:rPr lang="tr-TR" sz="1800" dirty="0" smtClean="0"/>
              <a:t>	</a:t>
            </a:r>
            <a:r>
              <a:rPr lang="en-US" sz="1800" dirty="0" smtClean="0"/>
              <a:t>pw </a:t>
            </a:r>
            <a:r>
              <a:rPr lang="en-US" sz="1800" dirty="0"/>
              <a:t>= new </a:t>
            </a:r>
            <a:r>
              <a:rPr lang="en-US" sz="1800" b="1" dirty="0" err="1">
                <a:solidFill>
                  <a:srgbClr val="FF0000"/>
                </a:solidFill>
              </a:rPr>
              <a:t>PrintWriter</a:t>
            </a:r>
            <a:r>
              <a:rPr lang="en-US" sz="1800" dirty="0" smtClean="0"/>
              <a:t>(</a:t>
            </a:r>
            <a:endParaRPr lang="tr-TR" sz="1800" dirty="0" smtClean="0"/>
          </a:p>
          <a:p>
            <a:pPr marL="0" indent="0">
              <a:buNone/>
            </a:pPr>
            <a:r>
              <a:rPr lang="tr-TR" sz="1800" dirty="0"/>
              <a:t>	</a:t>
            </a:r>
            <a:r>
              <a:rPr lang="tr-TR" sz="1800" dirty="0" smtClean="0"/>
              <a:t>	</a:t>
            </a:r>
            <a:r>
              <a:rPr lang="en-US" sz="1800" dirty="0" smtClean="0"/>
              <a:t>new </a:t>
            </a:r>
            <a:r>
              <a:rPr lang="en-US" sz="1800" b="1" dirty="0" err="1">
                <a:solidFill>
                  <a:srgbClr val="FF0000"/>
                </a:solidFill>
              </a:rPr>
              <a:t>BufferedWriter</a:t>
            </a:r>
            <a:r>
              <a:rPr lang="en-US" sz="1800" dirty="0"/>
              <a:t>(new </a:t>
            </a:r>
            <a:r>
              <a:rPr lang="en-US" sz="1800" b="1" dirty="0" err="1">
                <a:solidFill>
                  <a:srgbClr val="FF0000"/>
                </a:solidFill>
              </a:rPr>
              <a:t>FileWriter</a:t>
            </a:r>
            <a:r>
              <a:rPr lang="en-US" sz="1800" dirty="0"/>
              <a:t>(new File(</a:t>
            </a:r>
            <a:r>
              <a:rPr lang="en-US" sz="1800" dirty="0" err="1"/>
              <a:t>args</a:t>
            </a:r>
            <a:r>
              <a:rPr lang="en-US" sz="1800" dirty="0"/>
              <a:t>[1]))));</a:t>
            </a:r>
          </a:p>
          <a:p>
            <a:pPr marL="0" indent="0">
              <a:buNone/>
            </a:pPr>
            <a:r>
              <a:rPr lang="tr-TR" sz="1800" dirty="0" smtClean="0"/>
              <a:t>	String </a:t>
            </a:r>
            <a:r>
              <a:rPr lang="tr-TR" sz="1800" dirty="0"/>
              <a:t>line;</a:t>
            </a:r>
          </a:p>
          <a:p>
            <a:pPr marL="0" indent="0">
              <a:buNone/>
            </a:pPr>
            <a:r>
              <a:rPr lang="tr-TR" sz="1800" dirty="0" smtClean="0"/>
              <a:t>	while </a:t>
            </a:r>
            <a:r>
              <a:rPr lang="tr-TR" sz="1800" dirty="0"/>
              <a:t>((line = br.readLine()) != null) </a:t>
            </a:r>
            <a:r>
              <a:rPr lang="tr-TR" sz="1800" dirty="0" smtClean="0"/>
              <a:t>{	// read a line. null at the end of the file</a:t>
            </a:r>
            <a:endParaRPr lang="tr-TR" sz="1800" dirty="0"/>
          </a:p>
          <a:p>
            <a:pPr marL="0" indent="0">
              <a:buNone/>
            </a:pPr>
            <a:r>
              <a:rPr lang="tr-TR" sz="1800" dirty="0" smtClean="0"/>
              <a:t>	        pw.println(line);		// write a line</a:t>
            </a:r>
            <a:endParaRPr lang="tr-TR" sz="1800" dirty="0"/>
          </a:p>
          <a:p>
            <a:pPr marL="0" indent="0">
              <a:buNone/>
            </a:pPr>
            <a:r>
              <a:rPr lang="tr-TR" sz="1800" dirty="0" smtClean="0"/>
              <a:t>	}</a:t>
            </a:r>
            <a:endParaRPr lang="tr-TR" sz="1800" dirty="0"/>
          </a:p>
          <a:p>
            <a:pPr marL="0" indent="0">
              <a:buNone/>
            </a:pPr>
            <a:r>
              <a:rPr lang="tr-TR" sz="1800" dirty="0" smtClean="0"/>
              <a:t>        } </a:t>
            </a:r>
            <a:r>
              <a:rPr lang="tr-TR" sz="1800" dirty="0"/>
              <a:t>finally {</a:t>
            </a:r>
          </a:p>
          <a:p>
            <a:pPr marL="0" indent="0">
              <a:buNone/>
            </a:pPr>
            <a:r>
              <a:rPr lang="tr-TR" sz="1800" dirty="0" smtClean="0"/>
              <a:t>	if </a:t>
            </a:r>
            <a:r>
              <a:rPr lang="tr-TR" sz="1800" dirty="0"/>
              <a:t>(br != null) br.close();</a:t>
            </a:r>
          </a:p>
          <a:p>
            <a:pPr marL="0" indent="0">
              <a:buNone/>
            </a:pPr>
            <a:r>
              <a:rPr lang="tr-TR" sz="1800" dirty="0" smtClean="0"/>
              <a:t>	if </a:t>
            </a:r>
            <a:r>
              <a:rPr lang="tr-TR" sz="1800" dirty="0"/>
              <a:t>(pw != null) pw.close();</a:t>
            </a:r>
          </a:p>
          <a:p>
            <a:pPr marL="0" indent="0">
              <a:buNone/>
            </a:pPr>
            <a:r>
              <a:rPr lang="tr-TR" sz="1800" dirty="0" smtClean="0"/>
              <a:t>        }</a:t>
            </a:r>
            <a:endParaRPr lang="tr-TR" sz="1800" dirty="0"/>
          </a:p>
          <a:p>
            <a:pPr marL="0" indent="0">
              <a:buNone/>
            </a:pPr>
            <a:r>
              <a:rPr lang="tr-TR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1498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Random Access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Reading the next byte/string/number or writing to the next location is called sequential </a:t>
            </a:r>
            <a:r>
              <a:rPr lang="tr-TR" dirty="0" err="1" smtClean="0"/>
              <a:t>access</a:t>
            </a:r>
            <a:r>
              <a:rPr lang="tr-TR" dirty="0" smtClean="0"/>
              <a:t>.</a:t>
            </a:r>
            <a:br>
              <a:rPr lang="tr-TR" dirty="0" smtClean="0"/>
            </a:br>
            <a:endParaRPr lang="tr-TR" dirty="0" smtClean="0"/>
          </a:p>
          <a:p>
            <a:r>
              <a:rPr lang="tr-TR" dirty="0" smtClean="0"/>
              <a:t>Sequential access is easy and efficient when you don’t know the contents of a file or just want to create a copy of it for </a:t>
            </a:r>
            <a:r>
              <a:rPr lang="tr-TR" dirty="0" err="1" smtClean="0"/>
              <a:t>example</a:t>
            </a:r>
            <a:r>
              <a:rPr lang="tr-TR" dirty="0" smtClean="0"/>
              <a:t>.</a:t>
            </a:r>
            <a:br>
              <a:rPr lang="tr-TR" dirty="0" smtClean="0"/>
            </a:br>
            <a:endParaRPr lang="tr-TR" dirty="0" smtClean="0"/>
          </a:p>
          <a:p>
            <a:r>
              <a:rPr lang="tr-TR" dirty="0" smtClean="0"/>
              <a:t>On the other hand, if you know the sizes of records in a file, you can move in the file to read or change a specific record. This is random </a:t>
            </a:r>
            <a:r>
              <a:rPr lang="tr-TR" dirty="0" err="1" smtClean="0"/>
              <a:t>access</a:t>
            </a:r>
            <a:r>
              <a:rPr lang="tr-TR" dirty="0" smtClean="0"/>
              <a:t>.</a:t>
            </a:r>
            <a:br>
              <a:rPr lang="tr-TR" dirty="0" smtClean="0"/>
            </a:br>
            <a:endParaRPr lang="tr-TR" dirty="0" smtClean="0"/>
          </a:p>
          <a:p>
            <a:r>
              <a:rPr lang="tr-TR" dirty="0" smtClean="0"/>
              <a:t>All records don’t </a:t>
            </a:r>
            <a:r>
              <a:rPr lang="en-US" dirty="0"/>
              <a:t>have to be the same size; you just have to determine how big they are and where they are </a:t>
            </a:r>
            <a:r>
              <a:rPr lang="en-US" dirty="0" smtClean="0"/>
              <a:t>placed </a:t>
            </a:r>
            <a:r>
              <a:rPr lang="en-US" dirty="0"/>
              <a:t>in the file.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761869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Let’s clarify it by an image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24" y="1556792"/>
            <a:ext cx="7057967" cy="423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326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java.io.RandomAccessFile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U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tr-TR" dirty="0" smtClean="0"/>
              <a:t>random </a:t>
            </a:r>
            <a:r>
              <a:rPr lang="tr-TR" dirty="0" err="1" smtClean="0"/>
              <a:t>access</a:t>
            </a:r>
            <a:r>
              <a:rPr lang="tr-TR" dirty="0" smtClean="0"/>
              <a:t>.</a:t>
            </a:r>
            <a:br>
              <a:rPr lang="tr-TR" dirty="0" smtClean="0"/>
            </a:br>
            <a:endParaRPr lang="tr-TR" dirty="0" smtClean="0"/>
          </a:p>
          <a:p>
            <a:r>
              <a:rPr lang="tr-TR" dirty="0" smtClean="0"/>
              <a:t>I</a:t>
            </a:r>
            <a:r>
              <a:rPr lang="en-US" dirty="0" smtClean="0"/>
              <a:t>s </a:t>
            </a:r>
            <a:r>
              <a:rPr lang="en-US" dirty="0"/>
              <a:t>not part of the </a:t>
            </a:r>
            <a:r>
              <a:rPr lang="en-US" dirty="0" err="1" smtClean="0"/>
              <a:t>InputStream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err="1"/>
              <a:t>OutputStream</a:t>
            </a:r>
            <a:r>
              <a:rPr lang="en-US" dirty="0"/>
              <a:t> </a:t>
            </a:r>
            <a:r>
              <a:rPr lang="en-US" dirty="0" smtClean="0"/>
              <a:t>hierarchy</a:t>
            </a:r>
            <a:r>
              <a:rPr lang="tr-TR" dirty="0"/>
              <a:t>.</a:t>
            </a:r>
            <a:r>
              <a:rPr lang="tr-TR" dirty="0" smtClean="0"/>
              <a:t> I</a:t>
            </a:r>
            <a:r>
              <a:rPr lang="en-US" dirty="0" smtClean="0"/>
              <a:t>t’s </a:t>
            </a:r>
            <a:r>
              <a:rPr lang="en-US" dirty="0"/>
              <a:t>a completely separate class, written from </a:t>
            </a:r>
            <a:r>
              <a:rPr lang="en-US" dirty="0" smtClean="0"/>
              <a:t>scratch</a:t>
            </a:r>
            <a:r>
              <a:rPr lang="tr-TR" dirty="0" smtClean="0"/>
              <a:t>.</a:t>
            </a:r>
            <a:br>
              <a:rPr lang="tr-TR" dirty="0" smtClean="0"/>
            </a:br>
            <a:endParaRPr lang="tr-TR" dirty="0" smtClean="0"/>
          </a:p>
          <a:p>
            <a:r>
              <a:rPr lang="tr-TR" dirty="0" smtClean="0"/>
              <a:t>Some methods:</a:t>
            </a:r>
          </a:p>
          <a:p>
            <a:pPr lvl="1"/>
            <a:r>
              <a:rPr lang="tr-TR" dirty="0"/>
              <a:t>getFilePointer( </a:t>
            </a:r>
            <a:r>
              <a:rPr lang="tr-TR" dirty="0" smtClean="0"/>
              <a:t>): </a:t>
            </a:r>
            <a:r>
              <a:rPr lang="en-US" dirty="0"/>
              <a:t>find out where you are </a:t>
            </a: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file</a:t>
            </a:r>
            <a:endParaRPr lang="tr-TR" dirty="0" smtClean="0"/>
          </a:p>
          <a:p>
            <a:pPr lvl="1"/>
            <a:r>
              <a:rPr lang="tr-TR" dirty="0"/>
              <a:t>seek( </a:t>
            </a:r>
            <a:r>
              <a:rPr lang="tr-TR" dirty="0" smtClean="0"/>
              <a:t>): </a:t>
            </a:r>
            <a:r>
              <a:rPr lang="en-US" dirty="0"/>
              <a:t>move to a new point in the </a:t>
            </a:r>
            <a:r>
              <a:rPr lang="en-US" dirty="0" smtClean="0"/>
              <a:t>file</a:t>
            </a:r>
            <a:endParaRPr lang="tr-TR" dirty="0" smtClean="0"/>
          </a:p>
          <a:p>
            <a:pPr lvl="1"/>
            <a:r>
              <a:rPr lang="tr-TR" dirty="0" smtClean="0"/>
              <a:t>length(): return </a:t>
            </a:r>
            <a:r>
              <a:rPr lang="en-US" dirty="0" smtClean="0"/>
              <a:t>the </a:t>
            </a:r>
            <a:r>
              <a:rPr lang="tr-TR" dirty="0" smtClean="0"/>
              <a:t>length </a:t>
            </a:r>
            <a:r>
              <a:rPr lang="en-US" dirty="0" smtClean="0"/>
              <a:t>of the file</a:t>
            </a:r>
            <a:br>
              <a:rPr lang="en-US" dirty="0" smtClean="0"/>
            </a:br>
            <a:endParaRPr lang="tr-TR" dirty="0" smtClean="0"/>
          </a:p>
          <a:p>
            <a:r>
              <a:rPr lang="en-US" dirty="0"/>
              <a:t>the constructors require a second argument (identical </a:t>
            </a:r>
            <a:r>
              <a:rPr lang="en-US" dirty="0" smtClean="0"/>
              <a:t>to </a:t>
            </a:r>
            <a:r>
              <a:rPr lang="en-US" dirty="0" err="1"/>
              <a:t>fopen</a:t>
            </a:r>
            <a:r>
              <a:rPr lang="en-US" dirty="0" smtClean="0"/>
              <a:t>() </a:t>
            </a:r>
            <a:r>
              <a:rPr lang="en-US" dirty="0"/>
              <a:t>in C) indicating whether you are just randomly reading ("r") or reading and </a:t>
            </a:r>
            <a:r>
              <a:rPr lang="en-US" dirty="0" smtClean="0"/>
              <a:t>writing </a:t>
            </a:r>
            <a:r>
              <a:rPr lang="en-US" dirty="0"/>
              <a:t>("</a:t>
            </a:r>
            <a:r>
              <a:rPr lang="en-US" dirty="0" err="1"/>
              <a:t>rw</a:t>
            </a:r>
            <a:r>
              <a:rPr lang="en-US" dirty="0"/>
              <a:t>"). There’s no support for </a:t>
            </a:r>
            <a:r>
              <a:rPr lang="en-US" dirty="0" smtClean="0"/>
              <a:t>write-only</a:t>
            </a:r>
            <a:r>
              <a:rPr lang="tr-TR" dirty="0" smtClean="0"/>
              <a:t> </a:t>
            </a:r>
            <a:r>
              <a:rPr lang="en-US" dirty="0" smtClean="0"/>
              <a:t>files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37602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Example program: Editing courses</a:t>
            </a:r>
            <a:br>
              <a:rPr lang="tr-TR" dirty="0" smtClean="0"/>
            </a:br>
            <a:r>
              <a:rPr lang="tr-TR" dirty="0" smtClean="0"/>
              <a:t>Course.java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3760"/>
            <a:ext cx="4186808" cy="54356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tr-TR" sz="1600" b="1" dirty="0"/>
              <a:t>public class Course {</a:t>
            </a:r>
          </a:p>
          <a:p>
            <a:pPr marL="0" indent="0">
              <a:buNone/>
            </a:pPr>
            <a:r>
              <a:rPr lang="tr-TR" sz="1600" b="1" dirty="0"/>
              <a:t> </a:t>
            </a:r>
            <a:r>
              <a:rPr lang="tr-TR" sz="1600" b="1" dirty="0" smtClean="0"/>
              <a:t>       private </a:t>
            </a:r>
            <a:r>
              <a:rPr lang="tr-TR" sz="1600" b="1" dirty="0"/>
              <a:t>String code;</a:t>
            </a:r>
          </a:p>
          <a:p>
            <a:pPr marL="0" indent="0">
              <a:buNone/>
            </a:pPr>
            <a:r>
              <a:rPr lang="tr-TR" sz="1600" b="1" dirty="0" smtClean="0"/>
              <a:t>        private </a:t>
            </a:r>
            <a:r>
              <a:rPr lang="tr-TR" sz="1600" b="1" dirty="0"/>
              <a:t>String name;</a:t>
            </a:r>
          </a:p>
          <a:p>
            <a:pPr marL="0" indent="0">
              <a:buNone/>
            </a:pPr>
            <a:r>
              <a:rPr lang="tr-TR" sz="1600" b="1" dirty="0" smtClean="0"/>
              <a:t>        private </a:t>
            </a:r>
            <a:r>
              <a:rPr lang="tr-TR" sz="1600" b="1" dirty="0"/>
              <a:t>int credit;</a:t>
            </a:r>
          </a:p>
          <a:p>
            <a:pPr marL="0" indent="0">
              <a:buNone/>
            </a:pPr>
            <a:endParaRPr lang="tr-TR" sz="1600" b="1" dirty="0"/>
          </a:p>
          <a:p>
            <a:pPr marL="0" indent="0">
              <a:buNone/>
            </a:pPr>
            <a:r>
              <a:rPr lang="tr-TR" sz="1600" b="1" dirty="0" smtClean="0"/>
              <a:t>        </a:t>
            </a:r>
            <a:r>
              <a:rPr lang="en-US" sz="1600" b="1" dirty="0" smtClean="0"/>
              <a:t>public </a:t>
            </a:r>
            <a:r>
              <a:rPr lang="en-US" sz="1600" b="1" dirty="0"/>
              <a:t>Course(String </a:t>
            </a:r>
            <a:r>
              <a:rPr lang="tr-TR" sz="1600" b="1" dirty="0" smtClean="0"/>
              <a:t>c</a:t>
            </a:r>
            <a:r>
              <a:rPr lang="en-US" sz="1600" b="1" dirty="0" smtClean="0"/>
              <a:t>, </a:t>
            </a:r>
            <a:r>
              <a:rPr lang="en-US" sz="1600" b="1" dirty="0"/>
              <a:t>String </a:t>
            </a:r>
            <a:r>
              <a:rPr lang="tr-TR" sz="1600" b="1" dirty="0" smtClean="0"/>
              <a:t>n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</a:t>
            </a:r>
            <a:r>
              <a:rPr lang="tr-TR" sz="1600" b="1" dirty="0" smtClean="0"/>
              <a:t>cr</a:t>
            </a:r>
            <a:r>
              <a:rPr lang="en-US" sz="1600" b="1" dirty="0" smtClean="0"/>
              <a:t>) </a:t>
            </a:r>
            <a:r>
              <a:rPr lang="en-US" sz="1600" b="1" dirty="0"/>
              <a:t>{</a:t>
            </a:r>
          </a:p>
          <a:p>
            <a:pPr marL="0" indent="0">
              <a:buNone/>
            </a:pPr>
            <a:r>
              <a:rPr lang="tr-TR" sz="1600" b="1" dirty="0" smtClean="0"/>
              <a:t>	this.setCode(c);</a:t>
            </a:r>
            <a:endParaRPr lang="tr-TR" sz="1600" b="1" dirty="0"/>
          </a:p>
          <a:p>
            <a:pPr marL="0" indent="0">
              <a:buNone/>
            </a:pPr>
            <a:r>
              <a:rPr lang="tr-TR" sz="1600" b="1" dirty="0" smtClean="0"/>
              <a:t>	this.setName(n);</a:t>
            </a:r>
            <a:endParaRPr lang="tr-TR" sz="1600" b="1" dirty="0"/>
          </a:p>
          <a:p>
            <a:pPr marL="0" indent="0">
              <a:buNone/>
            </a:pPr>
            <a:r>
              <a:rPr lang="tr-TR" sz="1600" b="1" dirty="0" smtClean="0"/>
              <a:t>	this.credit </a:t>
            </a:r>
            <a:r>
              <a:rPr lang="tr-TR" sz="1600" b="1" dirty="0"/>
              <a:t>= </a:t>
            </a:r>
            <a:r>
              <a:rPr lang="tr-TR" sz="1600" b="1" dirty="0" smtClean="0"/>
              <a:t>cr;</a:t>
            </a:r>
            <a:endParaRPr lang="tr-TR" sz="1600" b="1" dirty="0"/>
          </a:p>
          <a:p>
            <a:pPr marL="0" indent="0">
              <a:buNone/>
            </a:pPr>
            <a:r>
              <a:rPr lang="tr-TR" sz="1600" b="1" dirty="0"/>
              <a:t> </a:t>
            </a:r>
            <a:r>
              <a:rPr lang="tr-TR" sz="1600" b="1" dirty="0" smtClean="0"/>
              <a:t>       }</a:t>
            </a:r>
            <a:endParaRPr lang="tr-TR" sz="1600" b="1" dirty="0"/>
          </a:p>
          <a:p>
            <a:pPr marL="0" indent="0">
              <a:buNone/>
            </a:pPr>
            <a:r>
              <a:rPr lang="tr-TR" sz="1600" b="1" dirty="0"/>
              <a:t> </a:t>
            </a:r>
            <a:r>
              <a:rPr lang="tr-TR" sz="1600" b="1" dirty="0" smtClean="0"/>
              <a:t>       public </a:t>
            </a:r>
            <a:r>
              <a:rPr lang="tr-TR" sz="1600" b="1" dirty="0"/>
              <a:t>int getCredit() { return credit; }</a:t>
            </a:r>
          </a:p>
          <a:p>
            <a:pPr marL="0" indent="0">
              <a:buNone/>
            </a:pPr>
            <a:r>
              <a:rPr lang="tr-TR" sz="1600" b="1" dirty="0"/>
              <a:t>        public void setCredit(int </a:t>
            </a:r>
            <a:r>
              <a:rPr lang="tr-TR" sz="1600" b="1" dirty="0" smtClean="0"/>
              <a:t>c) { this.credit </a:t>
            </a:r>
            <a:r>
              <a:rPr lang="tr-TR" sz="1600" b="1" dirty="0"/>
              <a:t>= </a:t>
            </a:r>
            <a:r>
              <a:rPr lang="tr-TR" sz="1600" b="1" dirty="0" smtClean="0"/>
              <a:t>c; }</a:t>
            </a:r>
            <a:endParaRPr lang="tr-TR" sz="1600" b="1" dirty="0"/>
          </a:p>
          <a:p>
            <a:pPr marL="0" indent="0">
              <a:buNone/>
            </a:pPr>
            <a:r>
              <a:rPr lang="tr-TR" sz="1600" b="1" dirty="0" smtClean="0"/>
              <a:t>        </a:t>
            </a:r>
          </a:p>
          <a:p>
            <a:pPr marL="0" indent="0">
              <a:buNone/>
            </a:pPr>
            <a:r>
              <a:rPr lang="tr-TR" sz="1600" b="1" dirty="0"/>
              <a:t> </a:t>
            </a:r>
            <a:r>
              <a:rPr lang="tr-TR" sz="1600" b="1" dirty="0" smtClean="0"/>
              <a:t>       </a:t>
            </a:r>
            <a:r>
              <a:rPr lang="en-US" sz="1600" b="1" dirty="0" smtClean="0"/>
              <a:t>public </a:t>
            </a:r>
            <a:r>
              <a:rPr lang="en-US" sz="1600" b="1" dirty="0"/>
              <a:t>String </a:t>
            </a:r>
            <a:r>
              <a:rPr lang="en-US" sz="1600" b="1" dirty="0" err="1"/>
              <a:t>getCode</a:t>
            </a:r>
            <a:r>
              <a:rPr lang="en-US" sz="1600" b="1" dirty="0"/>
              <a:t>() { return code; }</a:t>
            </a:r>
          </a:p>
          <a:p>
            <a:pPr marL="0" indent="0">
              <a:buNone/>
            </a:pPr>
            <a:r>
              <a:rPr lang="tr-TR" sz="1600" b="1" dirty="0"/>
              <a:t> </a:t>
            </a:r>
            <a:r>
              <a:rPr lang="tr-TR" sz="1600" b="1" dirty="0" smtClean="0"/>
              <a:t>       public </a:t>
            </a:r>
            <a:r>
              <a:rPr lang="tr-TR" sz="1600" b="1" dirty="0"/>
              <a:t>void setCode(String code) {</a:t>
            </a:r>
          </a:p>
          <a:p>
            <a:pPr marL="0" indent="0">
              <a:buNone/>
            </a:pPr>
            <a:r>
              <a:rPr lang="tr-TR" sz="1600" b="1" dirty="0" smtClean="0"/>
              <a:t>	this.code = </a:t>
            </a:r>
            <a:r>
              <a:rPr lang="tr-TR" sz="1600" b="1" dirty="0" smtClean="0">
                <a:solidFill>
                  <a:srgbClr val="FF0000"/>
                </a:solidFill>
              </a:rPr>
              <a:t>to40Chars(code</a:t>
            </a:r>
            <a:r>
              <a:rPr lang="tr-TR" sz="1600" b="1" dirty="0">
                <a:solidFill>
                  <a:srgbClr val="FF0000"/>
                </a:solidFill>
              </a:rPr>
              <a:t>)</a:t>
            </a:r>
            <a:r>
              <a:rPr lang="tr-TR" sz="1600" b="1" dirty="0"/>
              <a:t>;</a:t>
            </a:r>
          </a:p>
          <a:p>
            <a:pPr marL="0" indent="0">
              <a:buNone/>
            </a:pPr>
            <a:r>
              <a:rPr lang="tr-TR" sz="1600" b="1" dirty="0"/>
              <a:t> </a:t>
            </a:r>
            <a:r>
              <a:rPr lang="tr-TR" sz="1600" b="1" dirty="0" smtClean="0"/>
              <a:t>       }</a:t>
            </a:r>
            <a:endParaRPr lang="tr-TR" sz="16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724400" y="1233760"/>
            <a:ext cx="4114800" cy="543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50849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  <a:sym typeface="Calibri Bold" charset="0"/>
              </a:defRPr>
            </a:lvl1pPr>
            <a:lvl2pPr marL="514350" indent="-23495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950849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/>
                <a:ea typeface="ヒラギノ角ゴ ProN W3" charset="-128"/>
                <a:cs typeface="Calibri"/>
                <a:sym typeface="Calibri" charset="0"/>
              </a:defRPr>
            </a:lvl2pPr>
            <a:lvl3pPr marL="800100" indent="-2032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950849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/>
                <a:ea typeface="ヒラギノ角ゴ ProN W3" charset="-128"/>
                <a:cs typeface="Calibri"/>
                <a:sym typeface="Calibri" charset="0"/>
              </a:defRPr>
            </a:lvl3pPr>
            <a:lvl4pPr marL="11430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950849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/>
                <a:ea typeface="ヒラギノ角ゴ ProN W3" charset="-128"/>
                <a:cs typeface="Calibri"/>
                <a:sym typeface="Calibri" charset="0"/>
              </a:defRPr>
            </a:lvl4pPr>
            <a:lvl5pPr marL="14605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950849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/>
                <a:ea typeface="ヒラギノ角ゴ ProN W3" charset="-128"/>
                <a:cs typeface="Calibri"/>
                <a:sym typeface="Calibri" charset="0"/>
              </a:defRPr>
            </a:lvl5pPr>
            <a:lvl6pPr marL="19177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tr-TR" sz="1600" b="1" dirty="0" smtClean="0"/>
              <a:t>        public String getName() { return name; }</a:t>
            </a:r>
          </a:p>
          <a:p>
            <a:pPr marL="0" indent="0">
              <a:buFont typeface="Wingdings 2" charset="2"/>
              <a:buNone/>
            </a:pPr>
            <a:r>
              <a:rPr lang="tr-TR" sz="1600" b="1" dirty="0" smtClean="0"/>
              <a:t>        public void setName(String name) {</a:t>
            </a:r>
          </a:p>
          <a:p>
            <a:pPr marL="0" indent="0">
              <a:buFont typeface="Wingdings 2" charset="2"/>
              <a:buNone/>
            </a:pPr>
            <a:r>
              <a:rPr lang="tr-TR" sz="1600" b="1" dirty="0"/>
              <a:t>	</a:t>
            </a:r>
            <a:r>
              <a:rPr lang="tr-TR" sz="1600" b="1" dirty="0" smtClean="0"/>
              <a:t>this.name = </a:t>
            </a:r>
            <a:r>
              <a:rPr lang="tr-TR" sz="1600" b="1" dirty="0" smtClean="0">
                <a:solidFill>
                  <a:srgbClr val="FF0000"/>
                </a:solidFill>
              </a:rPr>
              <a:t>to40Chars(name)</a:t>
            </a:r>
            <a:r>
              <a:rPr lang="tr-TR" sz="1600" b="1" dirty="0" smtClean="0"/>
              <a:t>;</a:t>
            </a:r>
          </a:p>
          <a:p>
            <a:pPr marL="0" indent="0">
              <a:buFont typeface="Wingdings 2" charset="2"/>
              <a:buNone/>
            </a:pPr>
            <a:r>
              <a:rPr lang="tr-TR" sz="1600" b="1" dirty="0" smtClean="0"/>
              <a:t>        }</a:t>
            </a:r>
          </a:p>
          <a:p>
            <a:pPr marL="0" indent="0">
              <a:buFont typeface="Wingdings 2" charset="2"/>
              <a:buNone/>
            </a:pPr>
            <a:r>
              <a:rPr lang="tr-TR" sz="1600" b="1" dirty="0" smtClean="0"/>
              <a:t>        </a:t>
            </a:r>
            <a:r>
              <a:rPr lang="tr-TR" sz="1600" b="1" dirty="0" smtClean="0">
                <a:solidFill>
                  <a:srgbClr val="FF0000"/>
                </a:solidFill>
              </a:rPr>
              <a:t>private String to40Chars(String str) {</a:t>
            </a:r>
          </a:p>
          <a:p>
            <a:pPr marL="0" indent="0">
              <a:buFont typeface="Wingdings 2" charset="2"/>
              <a:buNone/>
            </a:pPr>
            <a:r>
              <a:rPr lang="tr-TR" sz="1600" b="1" dirty="0" smtClean="0">
                <a:solidFill>
                  <a:srgbClr val="FF0000"/>
                </a:solidFill>
              </a:rPr>
              <a:t>	String tmp = str;</a:t>
            </a:r>
          </a:p>
          <a:p>
            <a:pPr marL="0" indent="0">
              <a:buFont typeface="Wingdings 2" charset="2"/>
              <a:buNone/>
            </a:pPr>
            <a:r>
              <a:rPr lang="tr-TR" sz="1600" b="1" dirty="0" smtClean="0">
                <a:solidFill>
                  <a:srgbClr val="FF0000"/>
                </a:solidFill>
              </a:rPr>
              <a:t>	for (int i = str.length(); i &lt; 40; i++) {</a:t>
            </a:r>
          </a:p>
          <a:p>
            <a:pPr marL="0" indent="0">
              <a:buFont typeface="Wingdings 2" charset="2"/>
              <a:buNone/>
            </a:pPr>
            <a:r>
              <a:rPr lang="tr-TR" sz="1600" b="1" dirty="0" smtClean="0">
                <a:solidFill>
                  <a:srgbClr val="FF0000"/>
                </a:solidFill>
              </a:rPr>
              <a:t>	        tmp += ' ';</a:t>
            </a:r>
          </a:p>
          <a:p>
            <a:pPr marL="0" indent="0">
              <a:buFont typeface="Wingdings 2" charset="2"/>
              <a:buNone/>
            </a:pPr>
            <a:r>
              <a:rPr lang="tr-TR" sz="1600" b="1" dirty="0">
                <a:solidFill>
                  <a:srgbClr val="FF0000"/>
                </a:solidFill>
              </a:rPr>
              <a:t>	</a:t>
            </a:r>
            <a:r>
              <a:rPr lang="tr-TR" sz="1600" b="1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Font typeface="Wingdings 2" charset="2"/>
              <a:buNone/>
            </a:pPr>
            <a:r>
              <a:rPr lang="tr-TR" sz="1600" b="1" dirty="0" smtClean="0">
                <a:solidFill>
                  <a:srgbClr val="FF0000"/>
                </a:solidFill>
              </a:rPr>
              <a:t>	return tmp.substring(0, 40);</a:t>
            </a:r>
          </a:p>
          <a:p>
            <a:pPr marL="0" indent="0">
              <a:buFont typeface="Wingdings 2" charset="2"/>
              <a:buNone/>
            </a:pPr>
            <a:r>
              <a:rPr lang="tr-TR" sz="1600" b="1" dirty="0" smtClean="0">
                <a:solidFill>
                  <a:srgbClr val="FF0000"/>
                </a:solidFill>
              </a:rPr>
              <a:t>        }</a:t>
            </a:r>
          </a:p>
          <a:p>
            <a:pPr marL="0" indent="0">
              <a:buFont typeface="Wingdings 2" charset="2"/>
              <a:buNone/>
            </a:pPr>
            <a:r>
              <a:rPr lang="tr-TR" sz="1600" b="1" dirty="0" smtClean="0"/>
              <a:t>        public String toString() {</a:t>
            </a:r>
          </a:p>
          <a:p>
            <a:pPr marL="0" indent="0">
              <a:buNone/>
            </a:pPr>
            <a:r>
              <a:rPr lang="tr-TR" sz="1600" b="1" dirty="0" smtClean="0"/>
              <a:t>	</a:t>
            </a:r>
            <a:r>
              <a:rPr lang="tr-TR" sz="1600" b="1" dirty="0"/>
              <a:t>return code + " - " + </a:t>
            </a:r>
            <a:endParaRPr lang="tr-TR" sz="1600" b="1" dirty="0" smtClean="0"/>
          </a:p>
          <a:p>
            <a:pPr marL="0" indent="0">
              <a:buNone/>
            </a:pPr>
            <a:r>
              <a:rPr lang="tr-TR" sz="1600" b="1" dirty="0"/>
              <a:t>	 </a:t>
            </a:r>
            <a:r>
              <a:rPr lang="tr-TR" sz="1600" b="1" dirty="0" smtClean="0"/>
              <a:t>           name </a:t>
            </a:r>
            <a:r>
              <a:rPr lang="tr-TR" sz="1600" b="1" dirty="0"/>
              <a:t>+ " - " </a:t>
            </a:r>
            <a:r>
              <a:rPr lang="tr-TR" sz="1600" b="1" dirty="0" smtClean="0"/>
              <a:t>+</a:t>
            </a:r>
          </a:p>
          <a:p>
            <a:pPr marL="0" indent="0">
              <a:buNone/>
            </a:pPr>
            <a:r>
              <a:rPr lang="tr-TR" sz="1600" b="1" dirty="0"/>
              <a:t>	</a:t>
            </a:r>
            <a:r>
              <a:rPr lang="tr-TR" sz="1600" b="1" dirty="0" smtClean="0"/>
              <a:t>            credit;        </a:t>
            </a:r>
          </a:p>
          <a:p>
            <a:pPr marL="0" indent="0">
              <a:buNone/>
            </a:pPr>
            <a:r>
              <a:rPr lang="tr-TR" sz="1600" b="1" dirty="0"/>
              <a:t> </a:t>
            </a:r>
            <a:r>
              <a:rPr lang="tr-TR" sz="1600" b="1" dirty="0" smtClean="0"/>
              <a:t>       }</a:t>
            </a:r>
          </a:p>
          <a:p>
            <a:pPr marL="0" indent="0">
              <a:buFont typeface="Wingdings 2" charset="2"/>
              <a:buNone/>
            </a:pPr>
            <a:r>
              <a:rPr lang="tr-TR" sz="1600" b="1" dirty="0" smtClean="0"/>
              <a:t>}</a:t>
            </a:r>
            <a:endParaRPr lang="tr-TR" sz="1600" b="1" dirty="0"/>
          </a:p>
        </p:txBody>
      </p:sp>
    </p:spTree>
    <p:extLst>
      <p:ext uri="{BB962C8B-B14F-4D97-AF65-F5344CB8AC3E}">
        <p14:creationId xmlns:p14="http://schemas.microsoft.com/office/powerpoint/2010/main" val="31815060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Program.java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throws Exception </a:t>
            </a:r>
            <a:r>
              <a:rPr lang="en-US" sz="1800" dirty="0" smtClean="0"/>
              <a:t>{</a:t>
            </a:r>
            <a:endParaRPr lang="tr-TR" sz="1800" dirty="0" smtClean="0"/>
          </a:p>
          <a:p>
            <a:pPr marL="0" indent="0">
              <a:buNone/>
            </a:pPr>
            <a:r>
              <a:rPr lang="tr-TR" sz="1800" dirty="0" smtClean="0">
                <a:solidFill>
                  <a:srgbClr val="00B050"/>
                </a:solidFill>
              </a:rPr>
              <a:t>        // create course objects</a:t>
            </a:r>
          </a:p>
          <a:p>
            <a:pPr marL="0" indent="0">
              <a:buNone/>
            </a:pPr>
            <a:r>
              <a:rPr lang="tr-TR" sz="1800" dirty="0"/>
              <a:t> </a:t>
            </a:r>
            <a:r>
              <a:rPr lang="tr-TR" sz="1800" dirty="0" smtClean="0"/>
              <a:t>       Course</a:t>
            </a:r>
            <a:r>
              <a:rPr lang="tr-TR" sz="1800" dirty="0"/>
              <a:t>[] courses = new Course[4];</a:t>
            </a:r>
          </a:p>
          <a:p>
            <a:pPr marL="0" indent="0">
              <a:buNone/>
            </a:pPr>
            <a:r>
              <a:rPr lang="tr-TR" sz="1800" dirty="0" smtClean="0"/>
              <a:t>        </a:t>
            </a:r>
            <a:r>
              <a:rPr lang="en-US" sz="1800" dirty="0" smtClean="0"/>
              <a:t>courses[0</a:t>
            </a:r>
            <a:r>
              <a:rPr lang="en-US" sz="1800" dirty="0"/>
              <a:t>] = new Course("BBM101", "</a:t>
            </a:r>
            <a:r>
              <a:rPr lang="en-US" sz="1800" dirty="0" err="1"/>
              <a:t>Programlamaya</a:t>
            </a:r>
            <a:r>
              <a:rPr lang="en-US" sz="1800" dirty="0"/>
              <a:t> </a:t>
            </a:r>
            <a:r>
              <a:rPr lang="en-US" sz="1800" dirty="0" err="1"/>
              <a:t>Giris</a:t>
            </a:r>
            <a:r>
              <a:rPr lang="en-US" sz="1800" dirty="0"/>
              <a:t> I", 3);</a:t>
            </a:r>
          </a:p>
          <a:p>
            <a:pPr marL="0" indent="0">
              <a:buNone/>
            </a:pPr>
            <a:r>
              <a:rPr lang="tr-TR" sz="1800" dirty="0" smtClean="0"/>
              <a:t>        </a:t>
            </a:r>
            <a:r>
              <a:rPr lang="en-US" sz="1800" dirty="0" smtClean="0"/>
              <a:t>courses[1</a:t>
            </a:r>
            <a:r>
              <a:rPr lang="en-US" sz="1800" dirty="0"/>
              <a:t>] = new Course("BBM102", "</a:t>
            </a:r>
            <a:r>
              <a:rPr lang="en-US" sz="1800" dirty="0" err="1"/>
              <a:t>Programlamaya</a:t>
            </a:r>
            <a:r>
              <a:rPr lang="en-US" sz="1800" dirty="0"/>
              <a:t> </a:t>
            </a:r>
            <a:r>
              <a:rPr lang="en-US" sz="1800" dirty="0" err="1"/>
              <a:t>Giris</a:t>
            </a:r>
            <a:r>
              <a:rPr lang="en-US" sz="1800" dirty="0"/>
              <a:t> II", 3);</a:t>
            </a:r>
          </a:p>
          <a:p>
            <a:pPr marL="0" indent="0">
              <a:buNone/>
            </a:pPr>
            <a:r>
              <a:rPr lang="tr-TR" sz="1800" dirty="0" smtClean="0"/>
              <a:t>        </a:t>
            </a:r>
            <a:r>
              <a:rPr lang="en-US" sz="1800" dirty="0" smtClean="0"/>
              <a:t>courses[2</a:t>
            </a:r>
            <a:r>
              <a:rPr lang="en-US" sz="1800" dirty="0"/>
              <a:t>] = new Course("BBM103", "</a:t>
            </a:r>
            <a:r>
              <a:rPr lang="en-US" sz="1800" dirty="0" err="1"/>
              <a:t>Programlamaya</a:t>
            </a:r>
            <a:r>
              <a:rPr lang="en-US" sz="1800" dirty="0"/>
              <a:t> </a:t>
            </a:r>
            <a:r>
              <a:rPr lang="en-US" sz="1800" dirty="0" err="1"/>
              <a:t>Giris</a:t>
            </a:r>
            <a:r>
              <a:rPr lang="en-US" sz="1800" dirty="0"/>
              <a:t> Lab I", 3);</a:t>
            </a:r>
          </a:p>
          <a:p>
            <a:pPr marL="0" indent="0">
              <a:buNone/>
            </a:pPr>
            <a:r>
              <a:rPr lang="tr-TR" sz="1800" dirty="0" smtClean="0"/>
              <a:t>        </a:t>
            </a:r>
            <a:r>
              <a:rPr lang="en-US" sz="1800" dirty="0" smtClean="0"/>
              <a:t>courses[3</a:t>
            </a:r>
            <a:r>
              <a:rPr lang="en-US" sz="1800" dirty="0"/>
              <a:t>] = new Course("BBM104", "</a:t>
            </a:r>
            <a:r>
              <a:rPr lang="en-US" sz="1800" dirty="0" err="1"/>
              <a:t>Programlamaya</a:t>
            </a:r>
            <a:r>
              <a:rPr lang="en-US" sz="1800" dirty="0"/>
              <a:t> </a:t>
            </a:r>
            <a:r>
              <a:rPr lang="en-US" sz="1800" dirty="0" err="1"/>
              <a:t>Giris</a:t>
            </a:r>
            <a:r>
              <a:rPr lang="en-US" sz="1800" dirty="0"/>
              <a:t> Lab II", 3);</a:t>
            </a:r>
          </a:p>
          <a:p>
            <a:pPr marL="0" indent="0">
              <a:buNone/>
            </a:pPr>
            <a:r>
              <a:rPr lang="tr-TR" sz="1800" dirty="0" smtClean="0"/>
              <a:t>        </a:t>
            </a:r>
            <a:r>
              <a:rPr lang="tr-TR" sz="1800" dirty="0">
                <a:solidFill>
                  <a:srgbClr val="00B050"/>
                </a:solidFill>
              </a:rPr>
              <a:t>// </a:t>
            </a:r>
            <a:r>
              <a:rPr lang="tr-TR" sz="1800" dirty="0" smtClean="0">
                <a:solidFill>
                  <a:srgbClr val="00B050"/>
                </a:solidFill>
              </a:rPr>
              <a:t>open the file. It will be accessed randomly</a:t>
            </a:r>
            <a:endParaRPr lang="tr-TR" sz="1800" dirty="0" smtClean="0"/>
          </a:p>
          <a:p>
            <a:pPr marL="0" indent="0">
              <a:buNone/>
            </a:pPr>
            <a:r>
              <a:rPr lang="tr-TR" sz="1800" dirty="0" smtClean="0"/>
              <a:t>        </a:t>
            </a:r>
            <a:r>
              <a:rPr lang="en-US" sz="1800" dirty="0" err="1"/>
              <a:t>RandomAccessFile</a:t>
            </a:r>
            <a:r>
              <a:rPr lang="en-US" sz="1800" dirty="0"/>
              <a:t> </a:t>
            </a:r>
            <a:r>
              <a:rPr lang="en-US" sz="1800" dirty="0" err="1"/>
              <a:t>raf</a:t>
            </a:r>
            <a:r>
              <a:rPr lang="en-US" sz="1800" dirty="0"/>
              <a:t> = new </a:t>
            </a:r>
            <a:r>
              <a:rPr lang="en-US" sz="1800" dirty="0" err="1"/>
              <a:t>RandomAccessFile</a:t>
            </a:r>
            <a:r>
              <a:rPr lang="en-US" sz="1800" dirty="0"/>
              <a:t>(new File("courses.txt"), "</a:t>
            </a:r>
            <a:r>
              <a:rPr lang="en-US" sz="1800" b="1" dirty="0" err="1">
                <a:solidFill>
                  <a:srgbClr val="FF0000"/>
                </a:solidFill>
              </a:rPr>
              <a:t>rw</a:t>
            </a:r>
            <a:r>
              <a:rPr lang="en-US" sz="1800" dirty="0"/>
              <a:t>");</a:t>
            </a:r>
            <a:endParaRPr lang="tr-TR" sz="1800" dirty="0" smtClean="0"/>
          </a:p>
          <a:p>
            <a:pPr marL="0" indent="0">
              <a:buNone/>
            </a:pPr>
            <a:r>
              <a:rPr lang="tr-TR" sz="1800" dirty="0" smtClean="0"/>
              <a:t>        </a:t>
            </a:r>
            <a:r>
              <a:rPr lang="tr-TR" sz="1800" dirty="0" smtClean="0">
                <a:solidFill>
                  <a:srgbClr val="00B050"/>
                </a:solidFill>
              </a:rPr>
              <a:t>// write the courses to a file. Each course is a record</a:t>
            </a:r>
          </a:p>
          <a:p>
            <a:pPr marL="0" indent="0">
              <a:buNone/>
            </a:pPr>
            <a:r>
              <a:rPr lang="tr-TR" sz="1800" dirty="0" smtClean="0"/>
              <a:t>        for </a:t>
            </a:r>
            <a:r>
              <a:rPr lang="tr-TR" sz="1800" dirty="0"/>
              <a:t>(int i = 0; i &lt; courses.length; i++) {</a:t>
            </a:r>
          </a:p>
          <a:p>
            <a:pPr marL="0" indent="0">
              <a:buNone/>
            </a:pPr>
            <a:r>
              <a:rPr lang="tr-TR" sz="1800" dirty="0" smtClean="0"/>
              <a:t>	</a:t>
            </a:r>
            <a:r>
              <a:rPr lang="tr-TR" sz="1800" b="1" dirty="0" smtClean="0">
                <a:solidFill>
                  <a:srgbClr val="FF0000"/>
                </a:solidFill>
              </a:rPr>
              <a:t>raf.writeBytes</a:t>
            </a:r>
            <a:r>
              <a:rPr lang="tr-TR" sz="1800" dirty="0" smtClean="0"/>
              <a:t>(courses[i</a:t>
            </a:r>
            <a:r>
              <a:rPr lang="tr-TR" sz="1800" dirty="0"/>
              <a:t>].getCode</a:t>
            </a:r>
            <a:r>
              <a:rPr lang="tr-TR" sz="1800" dirty="0" smtClean="0"/>
              <a:t>());	</a:t>
            </a:r>
            <a:r>
              <a:rPr lang="tr-TR" sz="1800" dirty="0" smtClean="0">
                <a:solidFill>
                  <a:srgbClr val="00B050"/>
                </a:solidFill>
              </a:rPr>
              <a:t>// write the code as string</a:t>
            </a:r>
            <a:endParaRPr lang="tr-TR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tr-TR" sz="1800" dirty="0" smtClean="0"/>
              <a:t>	</a:t>
            </a:r>
            <a:r>
              <a:rPr lang="tr-TR" sz="1800" b="1" dirty="0" smtClean="0">
                <a:solidFill>
                  <a:srgbClr val="FF0000"/>
                </a:solidFill>
              </a:rPr>
              <a:t>raf.writeBytes</a:t>
            </a:r>
            <a:r>
              <a:rPr lang="tr-TR" sz="1800" dirty="0" smtClean="0"/>
              <a:t>(courses[i</a:t>
            </a:r>
            <a:r>
              <a:rPr lang="tr-TR" sz="1800" dirty="0"/>
              <a:t>].getName</a:t>
            </a:r>
            <a:r>
              <a:rPr lang="tr-TR" sz="1800" dirty="0" smtClean="0"/>
              <a:t>());	</a:t>
            </a:r>
            <a:r>
              <a:rPr lang="tr-TR" sz="1800" dirty="0">
                <a:solidFill>
                  <a:srgbClr val="00B050"/>
                </a:solidFill>
              </a:rPr>
              <a:t>// write the </a:t>
            </a:r>
            <a:r>
              <a:rPr lang="tr-TR" sz="1800" dirty="0" smtClean="0">
                <a:solidFill>
                  <a:srgbClr val="00B050"/>
                </a:solidFill>
              </a:rPr>
              <a:t>name as string</a:t>
            </a:r>
            <a:endParaRPr lang="tr-TR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tr-TR" sz="1800" dirty="0" smtClean="0"/>
              <a:t>	</a:t>
            </a:r>
            <a:r>
              <a:rPr lang="tr-TR" sz="1800" b="1" dirty="0" smtClean="0">
                <a:solidFill>
                  <a:srgbClr val="FF0000"/>
                </a:solidFill>
              </a:rPr>
              <a:t>raf.writeInt</a:t>
            </a:r>
            <a:r>
              <a:rPr lang="tr-TR" sz="1800" dirty="0" smtClean="0"/>
              <a:t>(courses[i</a:t>
            </a:r>
            <a:r>
              <a:rPr lang="tr-TR" sz="1800" dirty="0"/>
              <a:t>].getCredit</a:t>
            </a:r>
            <a:r>
              <a:rPr lang="tr-TR" sz="1800" dirty="0" smtClean="0"/>
              <a:t>());	</a:t>
            </a:r>
            <a:r>
              <a:rPr lang="tr-TR" sz="1800" dirty="0" smtClean="0">
                <a:solidFill>
                  <a:srgbClr val="00B050"/>
                </a:solidFill>
              </a:rPr>
              <a:t>// write the credit as int</a:t>
            </a:r>
            <a:endParaRPr lang="tr-TR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tr-TR" sz="1800" dirty="0" smtClean="0"/>
              <a:t>        }</a:t>
            </a:r>
            <a:endParaRPr lang="tr-TR" sz="1800" dirty="0"/>
          </a:p>
          <a:p>
            <a:pPr marL="0" indent="0">
              <a:buNone/>
            </a:pPr>
            <a:endParaRPr lang="tr-TR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156176" y="980728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FF0000"/>
                </a:solidFill>
              </a:rPr>
              <a:t>RandomAccessFile is given a mode while opening the file. rw: read/write (similar to c) 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524328" y="3933056"/>
            <a:ext cx="720080" cy="50405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7884368" y="2181058"/>
            <a:ext cx="0" cy="175199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784882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Program.java (continued)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1800" dirty="0" smtClean="0">
                <a:solidFill>
                  <a:srgbClr val="00B050"/>
                </a:solidFill>
              </a:rPr>
              <a:t>        // let’s read the second course’s data and create a course object</a:t>
            </a:r>
          </a:p>
          <a:p>
            <a:pPr marL="0" indent="0">
              <a:buNone/>
            </a:pPr>
            <a:r>
              <a:rPr lang="tr-TR" sz="1800" dirty="0" smtClean="0"/>
              <a:t>        byte</a:t>
            </a:r>
            <a:r>
              <a:rPr lang="tr-TR" sz="1800" dirty="0"/>
              <a:t>[] bytes = new byte[40</a:t>
            </a:r>
            <a:r>
              <a:rPr lang="tr-TR" sz="1800" dirty="0" smtClean="0"/>
              <a:t>];	</a:t>
            </a:r>
            <a:r>
              <a:rPr lang="tr-TR" sz="1800" dirty="0" smtClean="0">
                <a:solidFill>
                  <a:srgbClr val="00B050"/>
                </a:solidFill>
              </a:rPr>
              <a:t>// data will be read in this as chunks of 40 bytes</a:t>
            </a:r>
            <a:endParaRPr lang="tr-TR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tr-TR" sz="1800" dirty="0"/>
              <a:t> </a:t>
            </a:r>
            <a:endParaRPr lang="tr-TR" sz="1800" dirty="0" smtClean="0"/>
          </a:p>
          <a:p>
            <a:pPr marL="0" indent="0">
              <a:buNone/>
            </a:pPr>
            <a:r>
              <a:rPr lang="tr-TR" sz="1800" dirty="0">
                <a:solidFill>
                  <a:srgbClr val="00B050"/>
                </a:solidFill>
              </a:rPr>
              <a:t> </a:t>
            </a:r>
            <a:r>
              <a:rPr lang="tr-TR" sz="1800" dirty="0" smtClean="0">
                <a:solidFill>
                  <a:srgbClr val="00B050"/>
                </a:solidFill>
              </a:rPr>
              <a:t>       </a:t>
            </a:r>
            <a:r>
              <a:rPr lang="en-US" sz="1800" dirty="0" smtClean="0">
                <a:solidFill>
                  <a:srgbClr val="00B050"/>
                </a:solidFill>
              </a:rPr>
              <a:t>// </a:t>
            </a:r>
            <a:r>
              <a:rPr lang="en-US" sz="1800" dirty="0">
                <a:solidFill>
                  <a:srgbClr val="00B050"/>
                </a:solidFill>
              </a:rPr>
              <a:t>seek to the </a:t>
            </a:r>
            <a:r>
              <a:rPr lang="tr-TR" sz="1800" dirty="0" smtClean="0">
                <a:solidFill>
                  <a:srgbClr val="00B050"/>
                </a:solidFill>
              </a:rPr>
              <a:t>2nd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dirty="0">
                <a:solidFill>
                  <a:srgbClr val="00B050"/>
                </a:solidFill>
              </a:rPr>
              <a:t>record. each record is 40 + 40 + 4 bytes long.</a:t>
            </a:r>
            <a:r>
              <a:rPr lang="tr-TR" sz="1800" dirty="0" smtClean="0"/>
              <a:t> 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FF0000"/>
                </a:solidFill>
              </a:rPr>
              <a:t>        </a:t>
            </a:r>
            <a:r>
              <a:rPr lang="pt-BR" sz="1800" dirty="0" smtClean="0">
                <a:solidFill>
                  <a:srgbClr val="FF0000"/>
                </a:solidFill>
              </a:rPr>
              <a:t>raf.seek</a:t>
            </a:r>
            <a:r>
              <a:rPr lang="pt-BR" sz="1800" dirty="0">
                <a:solidFill>
                  <a:srgbClr val="FF0000"/>
                </a:solidFill>
              </a:rPr>
              <a:t>((40 + 40 + 4) * </a:t>
            </a:r>
            <a:r>
              <a:rPr lang="pt-BR" sz="1800" dirty="0" smtClean="0">
                <a:solidFill>
                  <a:srgbClr val="FF0000"/>
                </a:solidFill>
              </a:rPr>
              <a:t>(</a:t>
            </a:r>
            <a:r>
              <a:rPr lang="tr-TR" sz="1800" dirty="0" smtClean="0">
                <a:solidFill>
                  <a:srgbClr val="FF0000"/>
                </a:solidFill>
              </a:rPr>
              <a:t>2</a:t>
            </a:r>
            <a:r>
              <a:rPr lang="pt-BR" sz="1800" dirty="0" smtClean="0">
                <a:solidFill>
                  <a:srgbClr val="FF0000"/>
                </a:solidFill>
              </a:rPr>
              <a:t> </a:t>
            </a:r>
            <a:r>
              <a:rPr lang="pt-BR" sz="1800" dirty="0">
                <a:solidFill>
                  <a:srgbClr val="FF0000"/>
                </a:solidFill>
              </a:rPr>
              <a:t>- 1));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 smtClean="0"/>
              <a:t>        </a:t>
            </a:r>
            <a:r>
              <a:rPr lang="tr-TR" sz="1800" dirty="0" smtClean="0">
                <a:solidFill>
                  <a:srgbClr val="FF0000"/>
                </a:solidFill>
              </a:rPr>
              <a:t>raf.read(bytes</a:t>
            </a:r>
            <a:r>
              <a:rPr lang="tr-TR" sz="18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tr-TR" sz="1800" dirty="0" smtClean="0"/>
              <a:t>        String </a:t>
            </a:r>
            <a:r>
              <a:rPr lang="tr-TR" sz="1800" dirty="0"/>
              <a:t>code = new String(bytes</a:t>
            </a:r>
            <a:r>
              <a:rPr lang="tr-TR" sz="1800" dirty="0" smtClean="0"/>
              <a:t>);	</a:t>
            </a:r>
            <a:r>
              <a:rPr lang="tr-TR" sz="1800" dirty="0" smtClean="0">
                <a:solidFill>
                  <a:srgbClr val="00B050"/>
                </a:solidFill>
              </a:rPr>
              <a:t>// first 40 byte is the code of the course</a:t>
            </a:r>
            <a:endParaRPr lang="tr-TR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 smtClean="0"/>
              <a:t>        raf.read(bytes);		</a:t>
            </a:r>
            <a:r>
              <a:rPr lang="tr-TR" sz="1800" dirty="0">
                <a:solidFill>
                  <a:srgbClr val="00B050"/>
                </a:solidFill>
              </a:rPr>
              <a:t>// </a:t>
            </a:r>
            <a:r>
              <a:rPr lang="tr-TR" sz="1800" dirty="0" smtClean="0">
                <a:solidFill>
                  <a:srgbClr val="00B050"/>
                </a:solidFill>
              </a:rPr>
              <a:t>second 40 </a:t>
            </a:r>
            <a:r>
              <a:rPr lang="tr-TR" sz="1800" dirty="0">
                <a:solidFill>
                  <a:srgbClr val="00B050"/>
                </a:solidFill>
              </a:rPr>
              <a:t>byte is the </a:t>
            </a:r>
            <a:r>
              <a:rPr lang="tr-TR" sz="1800" dirty="0" smtClean="0">
                <a:solidFill>
                  <a:srgbClr val="00B050"/>
                </a:solidFill>
              </a:rPr>
              <a:t>name of </a:t>
            </a:r>
            <a:r>
              <a:rPr lang="tr-TR" sz="1800" dirty="0">
                <a:solidFill>
                  <a:srgbClr val="00B050"/>
                </a:solidFill>
              </a:rPr>
              <a:t>the </a:t>
            </a:r>
            <a:r>
              <a:rPr lang="tr-TR" sz="1800" dirty="0" smtClean="0">
                <a:solidFill>
                  <a:srgbClr val="00B050"/>
                </a:solidFill>
              </a:rPr>
              <a:t>course</a:t>
            </a:r>
            <a:endParaRPr lang="tr-TR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tr-TR" sz="1800" dirty="0" smtClean="0"/>
              <a:t>        String </a:t>
            </a:r>
            <a:r>
              <a:rPr lang="tr-TR" sz="1800" dirty="0"/>
              <a:t>name = new String(bytes);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 smtClean="0">
                <a:solidFill>
                  <a:srgbClr val="FF0000"/>
                </a:solidFill>
              </a:rPr>
              <a:t>        raf.read(bytes</a:t>
            </a:r>
            <a:r>
              <a:rPr lang="tr-TR" sz="1800" dirty="0">
                <a:solidFill>
                  <a:srgbClr val="FF0000"/>
                </a:solidFill>
              </a:rPr>
              <a:t>, 0, 4</a:t>
            </a:r>
            <a:r>
              <a:rPr lang="tr-TR" sz="1800" dirty="0" smtClean="0">
                <a:solidFill>
                  <a:srgbClr val="FF0000"/>
                </a:solidFill>
              </a:rPr>
              <a:t>);</a:t>
            </a:r>
            <a:r>
              <a:rPr lang="tr-TR" sz="1800" dirty="0" smtClean="0"/>
              <a:t>		</a:t>
            </a:r>
            <a:r>
              <a:rPr lang="tr-TR" sz="1800" dirty="0" smtClean="0">
                <a:solidFill>
                  <a:srgbClr val="00B050"/>
                </a:solidFill>
              </a:rPr>
              <a:t>// read 4 bytes: the credit</a:t>
            </a:r>
            <a:endParaRPr lang="tr-TR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tr-TR" sz="1800" dirty="0" smtClean="0"/>
              <a:t>        int </a:t>
            </a:r>
            <a:r>
              <a:rPr lang="tr-TR" sz="1800" dirty="0"/>
              <a:t>credit = ByteBuffer.wrap(bytes).getInt</a:t>
            </a:r>
            <a:r>
              <a:rPr lang="tr-TR" sz="1800" dirty="0" smtClean="0"/>
              <a:t>();		</a:t>
            </a:r>
            <a:r>
              <a:rPr lang="tr-TR" sz="1800" dirty="0" smtClean="0">
                <a:solidFill>
                  <a:srgbClr val="00B050"/>
                </a:solidFill>
              </a:rPr>
              <a:t>// convert byte array to int</a:t>
            </a:r>
            <a:endParaRPr lang="tr-TR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tr-TR" sz="1800" dirty="0" smtClean="0"/>
              <a:t>        System.out.println(</a:t>
            </a:r>
            <a:r>
              <a:rPr lang="en-US" sz="1800" dirty="0" smtClean="0"/>
              <a:t>new </a:t>
            </a:r>
            <a:r>
              <a:rPr lang="en-US" sz="1800" dirty="0"/>
              <a:t>Course(code, name, credit</a:t>
            </a:r>
            <a:r>
              <a:rPr lang="en-US" sz="1800" dirty="0" smtClean="0"/>
              <a:t>)</a:t>
            </a:r>
            <a:r>
              <a:rPr lang="tr-TR" sz="1800" dirty="0" smtClean="0"/>
              <a:t>)</a:t>
            </a:r>
            <a:r>
              <a:rPr lang="en-US" sz="1800" dirty="0" smtClean="0"/>
              <a:t>;</a:t>
            </a:r>
            <a:r>
              <a:rPr lang="tr-TR" sz="1800" dirty="0" smtClean="0"/>
              <a:t>  </a:t>
            </a:r>
            <a:r>
              <a:rPr lang="tr-TR" sz="1800" dirty="0" smtClean="0">
                <a:solidFill>
                  <a:srgbClr val="00B050"/>
                </a:solidFill>
              </a:rPr>
              <a:t>// create and print the course</a:t>
            </a: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tr-TR" sz="1800" dirty="0"/>
          </a:p>
        </p:txBody>
      </p:sp>
      <p:sp>
        <p:nvSpPr>
          <p:cNvPr id="4" name="Oval 3"/>
          <p:cNvSpPr/>
          <p:nvPr/>
        </p:nvSpPr>
        <p:spPr bwMode="auto">
          <a:xfrm>
            <a:off x="1691680" y="2564904"/>
            <a:ext cx="432048" cy="43204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2051720" y="2924944"/>
            <a:ext cx="648072" cy="3929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2591780" y="325579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0070C0"/>
                </a:solidFill>
              </a:rPr>
              <a:t>code 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166933" y="2593166"/>
            <a:ext cx="432048" cy="43204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2483768" y="2986650"/>
            <a:ext cx="1152128" cy="40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630115" y="320368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0070C0"/>
                </a:solidFill>
              </a:rPr>
              <a:t>name</a:t>
            </a:r>
            <a:endParaRPr lang="tr-TR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>
            <a:endCxn id="16" idx="1"/>
          </p:cNvCxnSpPr>
          <p:nvPr/>
        </p:nvCxnSpPr>
        <p:spPr bwMode="auto">
          <a:xfrm>
            <a:off x="2923017" y="2971957"/>
            <a:ext cx="1072919" cy="21779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995936" y="300508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0070C0"/>
                </a:solidFill>
              </a:rPr>
              <a:t>credit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2555776" y="2564904"/>
            <a:ext cx="432048" cy="43204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3115004" y="2593166"/>
            <a:ext cx="520892" cy="43204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3648168" y="2744924"/>
            <a:ext cx="13558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5008916" y="2593166"/>
            <a:ext cx="3379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0070C0"/>
                </a:solidFill>
              </a:rPr>
              <a:t>n</a:t>
            </a:r>
            <a:r>
              <a:rPr lang="tr-TR" dirty="0" smtClean="0">
                <a:solidFill>
                  <a:srgbClr val="0070C0"/>
                </a:solidFill>
              </a:rPr>
              <a:t> – 1 records must be skipped to seek to the nth record</a:t>
            </a:r>
            <a:endParaRPr lang="tr-T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08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1" grpId="0" animBg="1"/>
      <p:bldP spid="13" grpId="0"/>
      <p:bldP spid="16" grpId="0"/>
      <p:bldP spid="18" grpId="0" animBg="1"/>
      <p:bldP spid="19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Files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The keyboard and the screen deal with temporary data</a:t>
            </a:r>
          </a:p>
          <a:p>
            <a:r>
              <a:rPr lang="tr-TR" dirty="0" smtClean="0"/>
              <a:t>Files provide a way to store data permanently</a:t>
            </a:r>
          </a:p>
          <a:p>
            <a:r>
              <a:rPr lang="en-US" dirty="0"/>
              <a:t>All of the data in any file is stored as </a:t>
            </a:r>
            <a:r>
              <a:rPr lang="en-US" dirty="0" smtClean="0"/>
              <a:t>bits</a:t>
            </a:r>
            <a:r>
              <a:rPr lang="tr-TR" dirty="0" smtClean="0"/>
              <a:t>, or 0s </a:t>
            </a:r>
            <a:r>
              <a:rPr lang="tr-TR" dirty="0" err="1" smtClean="0"/>
              <a:t>and</a:t>
            </a:r>
            <a:r>
              <a:rPr lang="tr-TR" dirty="0" smtClean="0"/>
              <a:t> 1s.</a:t>
            </a:r>
          </a:p>
          <a:p>
            <a:r>
              <a:rPr lang="tr-TR" dirty="0" err="1" smtClean="0"/>
              <a:t>Files</a:t>
            </a:r>
            <a:r>
              <a:rPr lang="tr-TR" dirty="0" smtClean="0"/>
              <a:t> are categorized as </a:t>
            </a:r>
            <a:r>
              <a:rPr lang="tr-TR" b="1" dirty="0" smtClean="0"/>
              <a:t>text files</a:t>
            </a:r>
            <a:r>
              <a:rPr lang="tr-TR" dirty="0" smtClean="0"/>
              <a:t> and </a:t>
            </a:r>
            <a:r>
              <a:rPr lang="tr-TR" b="1" dirty="0" smtClean="0"/>
              <a:t>binary files</a:t>
            </a:r>
          </a:p>
          <a:p>
            <a:pPr lvl="1"/>
            <a:endParaRPr lang="tr-TR" dirty="0" smtClean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68368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Program.java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>
                <a:solidFill>
                  <a:srgbClr val="00B050"/>
                </a:solidFill>
              </a:rPr>
              <a:t>       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tr-TR" dirty="0" smtClean="0">
                <a:solidFill>
                  <a:srgbClr val="00B050"/>
                </a:solidFill>
              </a:rPr>
              <a:t>let’s </a:t>
            </a:r>
            <a:r>
              <a:rPr lang="en-US" dirty="0" smtClean="0">
                <a:solidFill>
                  <a:srgbClr val="00B050"/>
                </a:solidFill>
              </a:rPr>
              <a:t>update </a:t>
            </a:r>
            <a:r>
              <a:rPr lang="en-US" dirty="0">
                <a:solidFill>
                  <a:srgbClr val="00B050"/>
                </a:solidFill>
              </a:rPr>
              <a:t>the name of the 4th </a:t>
            </a:r>
            <a:r>
              <a:rPr lang="en-US" dirty="0" smtClean="0">
                <a:solidFill>
                  <a:srgbClr val="00B050"/>
                </a:solidFill>
              </a:rPr>
              <a:t>course</a:t>
            </a:r>
            <a:endParaRPr lang="tr-TR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tr-TR" dirty="0" smtClean="0">
                <a:solidFill>
                  <a:srgbClr val="00B050"/>
                </a:solidFill>
              </a:rPr>
              <a:t>       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tr-TR" dirty="0" smtClean="0">
                <a:solidFill>
                  <a:srgbClr val="00B050"/>
                </a:solidFill>
              </a:rPr>
              <a:t>seek to the beginning of name of 4th course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smtClean="0">
                <a:solidFill>
                  <a:srgbClr val="FF0000"/>
                </a:solidFill>
              </a:rPr>
              <a:t>       </a:t>
            </a:r>
            <a:r>
              <a:rPr lang="en-US" dirty="0" err="1" smtClean="0">
                <a:solidFill>
                  <a:srgbClr val="FF0000"/>
                </a:solidFill>
              </a:rPr>
              <a:t>raf.seek</a:t>
            </a:r>
            <a:r>
              <a:rPr lang="en-US" dirty="0"/>
              <a:t>((40 + 40 + 4) * (4 - 1) + 40</a:t>
            </a:r>
            <a:r>
              <a:rPr lang="en-US" dirty="0" smtClean="0"/>
              <a:t>);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>
                <a:solidFill>
                  <a:srgbClr val="00B050"/>
                </a:solidFill>
              </a:rPr>
              <a:t>        // write the new name of the course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tr-TR" dirty="0" smtClean="0"/>
              <a:t>        raf.writeBytes</a:t>
            </a:r>
            <a:r>
              <a:rPr lang="tr-TR" dirty="0"/>
              <a:t>("Programlamaya Giris Laboratory II</a:t>
            </a:r>
            <a:r>
              <a:rPr lang="tr-TR" dirty="0" smtClean="0"/>
              <a:t>");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>
                <a:solidFill>
                  <a:srgbClr val="00B050"/>
                </a:solidFill>
              </a:rPr>
              <a:t>        // close the file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  raf.close();</a:t>
            </a:r>
          </a:p>
          <a:p>
            <a:pPr marL="0" indent="0">
              <a:buNone/>
            </a:pPr>
            <a:r>
              <a:rPr lang="tr-TR" dirty="0" smtClean="0"/>
              <a:t>} </a:t>
            </a:r>
            <a:r>
              <a:rPr lang="tr-TR" dirty="0" smtClean="0">
                <a:solidFill>
                  <a:srgbClr val="00B050"/>
                </a:solidFill>
              </a:rPr>
              <a:t>// end of main</a:t>
            </a:r>
            <a:endParaRPr lang="tr-TR" dirty="0">
              <a:solidFill>
                <a:srgbClr val="00B050"/>
              </a:solidFill>
            </a:endParaRPr>
          </a:p>
        </p:txBody>
      </p:sp>
      <p:cxnSp>
        <p:nvCxnSpPr>
          <p:cNvPr id="4" name="Straight Arrow Connector 3"/>
          <p:cNvCxnSpPr>
            <a:endCxn id="5" idx="1"/>
          </p:cNvCxnSpPr>
          <p:nvPr/>
        </p:nvCxnSpPr>
        <p:spPr bwMode="auto">
          <a:xfrm>
            <a:off x="3635896" y="3080853"/>
            <a:ext cx="2448272" cy="29356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6084168" y="318975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0070C0"/>
                </a:solidFill>
              </a:rPr>
              <a:t>Seek to the 4th record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195736" y="2492897"/>
            <a:ext cx="2520280" cy="587956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5270782" y="2814848"/>
            <a:ext cx="74137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Oval 9"/>
          <p:cNvSpPr/>
          <p:nvPr/>
        </p:nvSpPr>
        <p:spPr bwMode="auto">
          <a:xfrm>
            <a:off x="4824028" y="2486875"/>
            <a:ext cx="468052" cy="587956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2160" y="263018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0070C0"/>
                </a:solidFill>
              </a:rPr>
              <a:t>Seek to the name field</a:t>
            </a:r>
            <a:endParaRPr lang="tr-T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701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0" grpId="0" animBg="1"/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Investigate file opening modes in Java!</a:t>
            </a:r>
          </a:p>
          <a:p>
            <a:pPr lvl="1"/>
            <a:r>
              <a:rPr lang="en-US" dirty="0" smtClean="0"/>
              <a:t>read, write, append,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89193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Serialization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"</a:t>
            </a:r>
            <a:r>
              <a:rPr lang="tr-TR" b="1" dirty="0" smtClean="0"/>
              <a:t>S</a:t>
            </a:r>
            <a:r>
              <a:rPr lang="en-US" b="1" dirty="0" err="1" smtClean="0"/>
              <a:t>erialization</a:t>
            </a:r>
            <a:r>
              <a:rPr lang="en-US" dirty="0"/>
              <a:t> is the process of translating data structures or object state into a format that can be stored (for example, in a file or memory buffer, or transmitted across a network connection link) and </a:t>
            </a:r>
            <a:r>
              <a:rPr lang="en-US" dirty="0" smtClean="0"/>
              <a:t>reconstructed</a:t>
            </a:r>
            <a:r>
              <a:rPr lang="tr-TR" dirty="0" smtClean="0"/>
              <a:t> (</a:t>
            </a:r>
            <a:r>
              <a:rPr lang="tr-TR" b="1" dirty="0" smtClean="0"/>
              <a:t>deserialization</a:t>
            </a:r>
            <a:r>
              <a:rPr lang="tr-TR" dirty="0" smtClean="0"/>
              <a:t>)</a:t>
            </a:r>
            <a:r>
              <a:rPr lang="en-US" dirty="0" smtClean="0"/>
              <a:t> </a:t>
            </a:r>
            <a:r>
              <a:rPr lang="en-US" dirty="0"/>
              <a:t>later in the same or another computer </a:t>
            </a:r>
            <a:r>
              <a:rPr lang="en-US" dirty="0" smtClean="0"/>
              <a:t>environment</a:t>
            </a:r>
            <a:r>
              <a:rPr lang="tr-TR" dirty="0"/>
              <a:t>"</a:t>
            </a:r>
            <a:r>
              <a:rPr lang="tr-TR" dirty="0" smtClean="0"/>
              <a:t> (ref: </a:t>
            </a:r>
            <a:r>
              <a:rPr lang="tr-TR" dirty="0" err="1" smtClean="0"/>
              <a:t>wikipedia</a:t>
            </a:r>
            <a:r>
              <a:rPr lang="tr-TR" dirty="0" smtClean="0"/>
              <a:t>)</a:t>
            </a:r>
            <a:br>
              <a:rPr lang="tr-TR" dirty="0" smtClean="0"/>
            </a:br>
            <a:endParaRPr lang="tr-TR" dirty="0" smtClean="0"/>
          </a:p>
          <a:p>
            <a:r>
              <a:rPr lang="tr-TR" dirty="0" smtClean="0"/>
              <a:t>In Java, serialization is usually used to save/read objects to/from files using ObjectOutputStream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ObjectInputStream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 smtClean="0"/>
          </a:p>
          <a:p>
            <a:r>
              <a:rPr lang="tr-TR" dirty="0" smtClean="0"/>
              <a:t>A class must implement </a:t>
            </a:r>
            <a:r>
              <a:rPr lang="tr-TR" b="1" dirty="0" smtClean="0"/>
              <a:t>java.io.Serializable</a:t>
            </a:r>
            <a:r>
              <a:rPr lang="tr-TR" dirty="0" smtClean="0"/>
              <a:t> interface to be serializable. It is a marker interface (has no methods to implement) </a:t>
            </a:r>
          </a:p>
        </p:txBody>
      </p:sp>
    </p:spTree>
    <p:extLst>
      <p:ext uri="{BB962C8B-B14F-4D97-AF65-F5344CB8AC3E}">
        <p14:creationId xmlns:p14="http://schemas.microsoft.com/office/powerpoint/2010/main" val="2341352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Serialization Rules in Java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/>
              <a:t>primitive types are </a:t>
            </a:r>
            <a:r>
              <a:rPr lang="en-US" dirty="0" err="1"/>
              <a:t>serializable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Transient fields (with transient modifier) are NOT serialized, (i.e., not saved or restored). A class that implements </a:t>
            </a:r>
            <a:r>
              <a:rPr lang="en-US" dirty="0" err="1"/>
              <a:t>Serializable</a:t>
            </a:r>
            <a:r>
              <a:rPr lang="en-US" dirty="0"/>
              <a:t> must mark transient fields of classes that do not support serialization (e.g., a file stream)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Static fields (with static modifier) are Not serialized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If member </a:t>
            </a:r>
            <a:r>
              <a:rPr lang="en-US" dirty="0" smtClean="0"/>
              <a:t>variables </a:t>
            </a:r>
            <a:r>
              <a:rPr lang="en-US" dirty="0"/>
              <a:t>of a </a:t>
            </a:r>
            <a:r>
              <a:rPr lang="en-US" dirty="0" err="1"/>
              <a:t>serializable</a:t>
            </a:r>
            <a:r>
              <a:rPr lang="en-US" dirty="0"/>
              <a:t> object reference to a non-</a:t>
            </a:r>
            <a:r>
              <a:rPr lang="en-US" dirty="0" err="1"/>
              <a:t>serializable</a:t>
            </a:r>
            <a:r>
              <a:rPr lang="en-US" dirty="0"/>
              <a:t> object, the code will compile but a </a:t>
            </a:r>
            <a:r>
              <a:rPr lang="en-US" dirty="0" err="1" smtClean="0"/>
              <a:t>RuntimeException</a:t>
            </a:r>
            <a:r>
              <a:rPr lang="en-US" dirty="0" smtClean="0"/>
              <a:t> </a:t>
            </a:r>
            <a:r>
              <a:rPr lang="en-US" dirty="0"/>
              <a:t>will be thrown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5874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Example Program: save/read the students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4114800" cy="54356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public class Student </a:t>
            </a:r>
            <a:endParaRPr lang="tr-TR" sz="1800" dirty="0" smtClean="0"/>
          </a:p>
          <a:p>
            <a:pPr marL="0" indent="0">
              <a:buNone/>
            </a:pPr>
            <a:r>
              <a:rPr lang="tr-TR" sz="1800" dirty="0" smtClean="0"/>
              <a:t>         </a:t>
            </a:r>
            <a:r>
              <a:rPr lang="en-US" sz="1800" b="1" dirty="0" smtClean="0">
                <a:solidFill>
                  <a:srgbClr val="FF0000"/>
                </a:solidFill>
              </a:rPr>
              <a:t>implements</a:t>
            </a:r>
            <a:r>
              <a:rPr lang="tr-TR" sz="1800" b="1" dirty="0" smtClean="0">
                <a:solidFill>
                  <a:srgbClr val="FF0000"/>
                </a:solidFill>
              </a:rPr>
              <a:t> java.io.</a:t>
            </a:r>
            <a:r>
              <a:rPr lang="en-US" sz="1800" b="1" dirty="0" err="1" smtClean="0">
                <a:solidFill>
                  <a:srgbClr val="FF0000"/>
                </a:solidFill>
              </a:rPr>
              <a:t>Serializable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tr-TR" sz="1800" dirty="0" smtClean="0"/>
              <a:t>        </a:t>
            </a:r>
          </a:p>
          <a:p>
            <a:pPr marL="0" indent="0">
              <a:buNone/>
            </a:pPr>
            <a:r>
              <a:rPr lang="tr-TR" sz="1800" dirty="0" smtClean="0"/>
              <a:t>        private </a:t>
            </a:r>
            <a:r>
              <a:rPr lang="tr-TR" sz="1800" dirty="0"/>
              <a:t>int id;</a:t>
            </a:r>
          </a:p>
          <a:p>
            <a:pPr marL="0" indent="0">
              <a:buNone/>
            </a:pPr>
            <a:r>
              <a:rPr lang="tr-TR" sz="1800" dirty="0" smtClean="0"/>
              <a:t>        private </a:t>
            </a:r>
            <a:r>
              <a:rPr lang="tr-TR" sz="1800" dirty="0"/>
              <a:t>String firstName;</a:t>
            </a:r>
          </a:p>
          <a:p>
            <a:pPr marL="0" indent="0">
              <a:buNone/>
            </a:pPr>
            <a:r>
              <a:rPr lang="tr-TR" sz="1800" dirty="0" smtClean="0"/>
              <a:t>        private </a:t>
            </a:r>
            <a:r>
              <a:rPr lang="tr-TR" sz="1800" dirty="0"/>
              <a:t>String lastName</a:t>
            </a:r>
            <a:r>
              <a:rPr lang="tr-TR" sz="1800" dirty="0" smtClean="0"/>
              <a:t>;</a:t>
            </a:r>
          </a:p>
          <a:p>
            <a:pPr marL="0" indent="0">
              <a:buNone/>
            </a:pPr>
            <a:r>
              <a:rPr lang="tr-TR" sz="1800" dirty="0"/>
              <a:t> </a:t>
            </a:r>
            <a:r>
              <a:rPr lang="tr-TR" sz="1800" dirty="0" smtClean="0"/>
              <a:t>       </a:t>
            </a:r>
            <a:r>
              <a:rPr lang="tr-TR" sz="1800" b="1" dirty="0" smtClean="0">
                <a:solidFill>
                  <a:srgbClr val="FF0000"/>
                </a:solidFill>
              </a:rPr>
              <a:t>transient</a:t>
            </a:r>
            <a:r>
              <a:rPr lang="tr-TR" sz="1800" dirty="0" smtClean="0">
                <a:solidFill>
                  <a:srgbClr val="FF0000"/>
                </a:solidFill>
              </a:rPr>
              <a:t> </a:t>
            </a:r>
            <a:r>
              <a:rPr lang="tr-TR" sz="1800" dirty="0" smtClean="0"/>
              <a:t>private String dummy;</a:t>
            </a:r>
            <a:endParaRPr lang="tr-TR" sz="1800" dirty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/>
              <a:t> </a:t>
            </a:r>
            <a:r>
              <a:rPr lang="tr-TR" sz="1800" dirty="0" smtClean="0"/>
              <a:t>       public </a:t>
            </a:r>
            <a:r>
              <a:rPr lang="tr-TR" sz="1800" dirty="0"/>
              <a:t>Student(int id, String </a:t>
            </a:r>
            <a:r>
              <a:rPr lang="tr-TR" sz="1800" dirty="0" smtClean="0"/>
              <a:t>firstName,</a:t>
            </a:r>
          </a:p>
          <a:p>
            <a:pPr marL="0" indent="0">
              <a:buNone/>
            </a:pPr>
            <a:r>
              <a:rPr lang="tr-TR" sz="1800" dirty="0"/>
              <a:t>	</a:t>
            </a:r>
            <a:r>
              <a:rPr lang="tr-TR" sz="1800" dirty="0" smtClean="0"/>
              <a:t>String lastName, String dummy) </a:t>
            </a:r>
            <a:r>
              <a:rPr lang="tr-TR" sz="1800" dirty="0"/>
              <a:t>{</a:t>
            </a:r>
          </a:p>
          <a:p>
            <a:pPr marL="0" indent="0">
              <a:buNone/>
            </a:pPr>
            <a:r>
              <a:rPr lang="tr-TR" sz="1800" dirty="0" smtClean="0"/>
              <a:t>	this.id </a:t>
            </a:r>
            <a:r>
              <a:rPr lang="tr-TR" sz="1800" dirty="0"/>
              <a:t>= id;</a:t>
            </a:r>
          </a:p>
          <a:p>
            <a:pPr marL="0" indent="0">
              <a:buNone/>
            </a:pPr>
            <a:r>
              <a:rPr lang="tr-TR" sz="1800" dirty="0" smtClean="0"/>
              <a:t>	this.firstName </a:t>
            </a:r>
            <a:r>
              <a:rPr lang="tr-TR" sz="1800" dirty="0"/>
              <a:t>= firstName;</a:t>
            </a:r>
          </a:p>
          <a:p>
            <a:pPr marL="0" indent="0">
              <a:buNone/>
            </a:pPr>
            <a:r>
              <a:rPr lang="tr-TR" sz="1800" dirty="0" smtClean="0"/>
              <a:t>	this.lastName </a:t>
            </a:r>
            <a:r>
              <a:rPr lang="tr-TR" sz="1800" dirty="0"/>
              <a:t>= lastName</a:t>
            </a:r>
            <a:r>
              <a:rPr lang="tr-TR" sz="1800" dirty="0" smtClean="0"/>
              <a:t>;</a:t>
            </a:r>
          </a:p>
          <a:p>
            <a:pPr marL="0" indent="0">
              <a:buNone/>
            </a:pPr>
            <a:r>
              <a:rPr lang="tr-TR" sz="1800" dirty="0"/>
              <a:t>	</a:t>
            </a:r>
            <a:r>
              <a:rPr lang="tr-TR" sz="1800" dirty="0" smtClean="0"/>
              <a:t>this.dummy = dummy;</a:t>
            </a:r>
            <a:endParaRPr lang="tr-TR" sz="1800" dirty="0"/>
          </a:p>
          <a:p>
            <a:pPr marL="0" indent="0">
              <a:buNone/>
            </a:pPr>
            <a:r>
              <a:rPr lang="tr-TR" sz="1800" dirty="0" smtClean="0"/>
              <a:t>       }</a:t>
            </a:r>
            <a:endParaRPr lang="tr-TR" sz="1800" dirty="0"/>
          </a:p>
          <a:p>
            <a:pPr marL="0" indent="0">
              <a:buNone/>
            </a:pPr>
            <a:r>
              <a:rPr lang="tr-TR" sz="1800" dirty="0"/>
              <a:t> </a:t>
            </a:r>
            <a:r>
              <a:rPr lang="tr-TR" sz="1800" dirty="0" smtClean="0"/>
              <a:t>   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644008" y="1196752"/>
            <a:ext cx="4258816" cy="543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50849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  <a:sym typeface="Calibri Bold" charset="0"/>
              </a:defRPr>
            </a:lvl1pPr>
            <a:lvl2pPr marL="514350" indent="-23495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950849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/>
                <a:ea typeface="ヒラギノ角ゴ ProN W3" charset="-128"/>
                <a:cs typeface="Calibri"/>
                <a:sym typeface="Calibri" charset="0"/>
              </a:defRPr>
            </a:lvl2pPr>
            <a:lvl3pPr marL="800100" indent="-2032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950849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/>
                <a:ea typeface="ヒラギノ角ゴ ProN W3" charset="-128"/>
                <a:cs typeface="Calibri"/>
                <a:sym typeface="Calibri" charset="0"/>
              </a:defRPr>
            </a:lvl3pPr>
            <a:lvl4pPr marL="11430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950849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/>
                <a:ea typeface="ヒラギノ角ゴ ProN W3" charset="-128"/>
                <a:cs typeface="Calibri"/>
                <a:sym typeface="Calibri" charset="0"/>
              </a:defRPr>
            </a:lvl4pPr>
            <a:lvl5pPr marL="14605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950849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/>
                <a:ea typeface="ヒラギノ角ゴ ProN W3" charset="-128"/>
                <a:cs typeface="Calibri"/>
                <a:sym typeface="Calibri" charset="0"/>
              </a:defRPr>
            </a:lvl5pPr>
            <a:lvl6pPr marL="19177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r>
              <a:rPr lang="tr-TR" sz="1800" dirty="0" smtClean="0"/>
              <a:t>       // </a:t>
            </a:r>
            <a:r>
              <a:rPr lang="tr-TR" sz="1800" dirty="0"/>
              <a:t>getters and setters</a:t>
            </a:r>
            <a:r>
              <a:rPr lang="tr-TR" sz="1800" dirty="0" smtClean="0"/>
              <a:t> are written here</a:t>
            </a:r>
          </a:p>
          <a:p>
            <a:pPr marL="0" indent="0">
              <a:buFont typeface="Wingdings 2" charset="2"/>
              <a:buNone/>
            </a:pPr>
            <a:endParaRPr lang="tr-TR" sz="1800" dirty="0"/>
          </a:p>
          <a:p>
            <a:pPr marL="0" indent="0">
              <a:buFont typeface="Wingdings 2" charset="2"/>
              <a:buNone/>
            </a:pPr>
            <a:r>
              <a:rPr lang="tr-TR" sz="1800" dirty="0" smtClean="0"/>
              <a:t>       public String toString() {</a:t>
            </a:r>
          </a:p>
          <a:p>
            <a:pPr marL="0" indent="0">
              <a:buFont typeface="Wingdings 2" charset="2"/>
              <a:buNone/>
            </a:pPr>
            <a:r>
              <a:rPr lang="tr-TR" sz="1800" dirty="0" smtClean="0"/>
              <a:t>	return id + " - " + </a:t>
            </a:r>
          </a:p>
          <a:p>
            <a:pPr marL="0" indent="0">
              <a:buFont typeface="Wingdings 2" charset="2"/>
              <a:buNone/>
            </a:pPr>
            <a:r>
              <a:rPr lang="tr-TR" sz="1800" dirty="0"/>
              <a:t>	</a:t>
            </a:r>
            <a:r>
              <a:rPr lang="tr-TR" sz="1800" dirty="0" smtClean="0"/>
              <a:t>	firstName + " " + </a:t>
            </a:r>
          </a:p>
          <a:p>
            <a:pPr marL="0" indent="0">
              <a:buNone/>
            </a:pPr>
            <a:r>
              <a:rPr lang="tr-TR" sz="1800" dirty="0"/>
              <a:t>	</a:t>
            </a:r>
            <a:r>
              <a:rPr lang="tr-TR" sz="1800" dirty="0" smtClean="0"/>
              <a:t>	lastName + </a:t>
            </a:r>
            <a:r>
              <a:rPr lang="tr-TR" sz="1800" dirty="0"/>
              <a:t> " " + </a:t>
            </a:r>
          </a:p>
          <a:p>
            <a:pPr marL="0" indent="0">
              <a:buFont typeface="Wingdings 2" charset="2"/>
              <a:buNone/>
            </a:pPr>
            <a:r>
              <a:rPr lang="tr-TR" sz="1800" dirty="0" smtClean="0"/>
              <a:t>		dummy;</a:t>
            </a:r>
          </a:p>
          <a:p>
            <a:pPr marL="0" indent="0">
              <a:buFont typeface="Wingdings 2" charset="2"/>
              <a:buNone/>
            </a:pPr>
            <a:r>
              <a:rPr lang="tr-TR" sz="1800" dirty="0" smtClean="0"/>
              <a:t>        }</a:t>
            </a:r>
          </a:p>
          <a:p>
            <a:pPr marL="0" indent="0">
              <a:buFont typeface="Wingdings 2" charset="2"/>
              <a:buNone/>
            </a:pPr>
            <a:endParaRPr lang="tr-TR" sz="1800" dirty="0" smtClean="0"/>
          </a:p>
          <a:p>
            <a:pPr marL="0" indent="0">
              <a:buFont typeface="Wingdings 2" charset="2"/>
              <a:buNone/>
            </a:pPr>
            <a:r>
              <a:rPr lang="tr-TR" sz="1800" dirty="0" smtClean="0"/>
              <a:t>}</a:t>
            </a:r>
          </a:p>
          <a:p>
            <a:pPr marL="0" indent="0">
              <a:buFont typeface="Wingdings 2" charset="2"/>
              <a:buNone/>
            </a:pP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42464088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Program.java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throws Exception {</a:t>
            </a:r>
          </a:p>
          <a:p>
            <a:pPr marL="0" indent="0">
              <a:buNone/>
            </a:pPr>
            <a:r>
              <a:rPr lang="tr-TR" sz="2000" dirty="0" smtClean="0">
                <a:solidFill>
                  <a:srgbClr val="00B050"/>
                </a:solidFill>
              </a:rPr>
              <a:t>        // </a:t>
            </a:r>
            <a:r>
              <a:rPr lang="tr-TR" sz="2000" dirty="0">
                <a:solidFill>
                  <a:srgbClr val="00B050"/>
                </a:solidFill>
              </a:rPr>
              <a:t>create students</a:t>
            </a:r>
          </a:p>
          <a:p>
            <a:pPr marL="0" indent="0">
              <a:buNone/>
            </a:pPr>
            <a:r>
              <a:rPr lang="tr-TR" sz="2000" dirty="0" smtClean="0"/>
              <a:t>        Student</a:t>
            </a:r>
            <a:r>
              <a:rPr lang="tr-TR" sz="2000" dirty="0"/>
              <a:t>[] students = new Student[2];</a:t>
            </a:r>
          </a:p>
          <a:p>
            <a:pPr marL="0" indent="0">
              <a:buNone/>
            </a:pPr>
            <a:r>
              <a:rPr lang="tr-TR" sz="2000" dirty="0" smtClean="0"/>
              <a:t>        </a:t>
            </a:r>
            <a:r>
              <a:rPr lang="en-US" sz="2000" dirty="0" smtClean="0"/>
              <a:t>students[0</a:t>
            </a:r>
            <a:r>
              <a:rPr lang="en-US" sz="2000" dirty="0"/>
              <a:t>] = new Student(20131234, "Ali", "</a:t>
            </a:r>
            <a:r>
              <a:rPr lang="en-US" sz="2000" dirty="0" err="1"/>
              <a:t>Doğru</a:t>
            </a:r>
            <a:r>
              <a:rPr lang="en-US" sz="2000" dirty="0"/>
              <a:t>", "dummy1");</a:t>
            </a:r>
          </a:p>
          <a:p>
            <a:pPr marL="0" indent="0">
              <a:buNone/>
            </a:pPr>
            <a:r>
              <a:rPr lang="tr-TR" sz="2000" dirty="0" smtClean="0"/>
              <a:t>        students[1</a:t>
            </a:r>
            <a:r>
              <a:rPr lang="tr-TR" sz="2000" dirty="0"/>
              <a:t>] = new Student(20135678, "Veli", "Yanlış", "dummy2</a:t>
            </a:r>
            <a:r>
              <a:rPr lang="tr-TR" sz="2000" dirty="0" smtClean="0"/>
              <a:t>");</a:t>
            </a:r>
          </a:p>
          <a:p>
            <a:pPr marL="0" indent="0">
              <a:buNone/>
            </a:pPr>
            <a:r>
              <a:rPr lang="tr-TR" sz="2000" dirty="0" smtClean="0">
                <a:solidFill>
                  <a:srgbClr val="00B050"/>
                </a:solidFill>
              </a:rPr>
              <a:t>        // </a:t>
            </a:r>
            <a:r>
              <a:rPr lang="tr-TR" sz="2000" dirty="0">
                <a:solidFill>
                  <a:srgbClr val="00B050"/>
                </a:solidFill>
              </a:rPr>
              <a:t>create the file</a:t>
            </a:r>
          </a:p>
          <a:p>
            <a:pPr marL="0" indent="0">
              <a:buNone/>
            </a:pPr>
            <a:r>
              <a:rPr lang="tr-TR" sz="2000" dirty="0" smtClean="0"/>
              <a:t>        </a:t>
            </a:r>
            <a:r>
              <a:rPr lang="en-US" sz="2000" dirty="0" err="1" smtClean="0"/>
              <a:t>ObjectOutputStream</a:t>
            </a:r>
            <a:r>
              <a:rPr lang="en-US" sz="2000" dirty="0" smtClean="0"/>
              <a:t> </a:t>
            </a:r>
            <a:r>
              <a:rPr lang="en-US" sz="2000" dirty="0" err="1"/>
              <a:t>oos</a:t>
            </a:r>
            <a:r>
              <a:rPr lang="en-US" sz="2000" dirty="0"/>
              <a:t> = </a:t>
            </a:r>
            <a:r>
              <a:rPr lang="en-US" sz="2000" b="1" dirty="0">
                <a:solidFill>
                  <a:srgbClr val="FF0000"/>
                </a:solidFill>
              </a:rPr>
              <a:t>new </a:t>
            </a:r>
            <a:r>
              <a:rPr lang="en-US" sz="2000" b="1" dirty="0" err="1">
                <a:solidFill>
                  <a:srgbClr val="FF0000"/>
                </a:solidFill>
              </a:rPr>
              <a:t>ObjectOutputStream</a:t>
            </a:r>
            <a:r>
              <a:rPr lang="en-US" sz="2000" dirty="0"/>
              <a:t>(new </a:t>
            </a:r>
            <a:endParaRPr lang="tr-TR" sz="2000" dirty="0" smtClean="0"/>
          </a:p>
          <a:p>
            <a:pPr marL="0" indent="0">
              <a:buNone/>
            </a:pPr>
            <a:r>
              <a:rPr lang="tr-TR" sz="2000" dirty="0"/>
              <a:t>	</a:t>
            </a:r>
            <a:r>
              <a:rPr lang="tr-TR" sz="2000" dirty="0" smtClean="0"/>
              <a:t>	</a:t>
            </a:r>
            <a:r>
              <a:rPr lang="en-US" sz="2000" dirty="0" err="1" smtClean="0"/>
              <a:t>FileOutputStream</a:t>
            </a:r>
            <a:r>
              <a:rPr lang="en-US" sz="2000" dirty="0" smtClean="0"/>
              <a:t>(new </a:t>
            </a:r>
            <a:r>
              <a:rPr lang="en-US" sz="2000" dirty="0"/>
              <a:t>File</a:t>
            </a:r>
            <a:r>
              <a:rPr lang="en-US" sz="2000" dirty="0" smtClean="0"/>
              <a:t>("students.dat</a:t>
            </a:r>
            <a:r>
              <a:rPr lang="en-US" sz="2000" dirty="0"/>
              <a:t>")));</a:t>
            </a:r>
          </a:p>
          <a:p>
            <a:pPr marL="0" indent="0">
              <a:buNone/>
            </a:pPr>
            <a:r>
              <a:rPr lang="tr-TR" sz="2000" dirty="0" smtClean="0"/>
              <a:t>        </a:t>
            </a:r>
            <a:r>
              <a:rPr lang="nn-NO" sz="2000" dirty="0" smtClean="0"/>
              <a:t>for </a:t>
            </a:r>
            <a:r>
              <a:rPr lang="nn-NO" sz="2000" dirty="0"/>
              <a:t>(int i = 0; i &lt; students.length; i++) {</a:t>
            </a:r>
          </a:p>
          <a:p>
            <a:pPr marL="0" indent="0">
              <a:buNone/>
            </a:pPr>
            <a:r>
              <a:rPr lang="tr-TR" sz="2000" dirty="0" smtClean="0">
                <a:solidFill>
                  <a:srgbClr val="00B050"/>
                </a:solidFill>
              </a:rPr>
              <a:t>	</a:t>
            </a:r>
            <a:r>
              <a:rPr lang="tr-TR" sz="2000" b="1" dirty="0" smtClean="0">
                <a:solidFill>
                  <a:srgbClr val="FF0000"/>
                </a:solidFill>
              </a:rPr>
              <a:t>oos.writeObject</a:t>
            </a:r>
            <a:r>
              <a:rPr lang="tr-TR" sz="2000" dirty="0" smtClean="0"/>
              <a:t>(students[i]);</a:t>
            </a:r>
            <a:r>
              <a:rPr lang="en-US" sz="2000" dirty="0">
                <a:solidFill>
                  <a:srgbClr val="00B050"/>
                </a:solidFill>
              </a:rPr>
              <a:t> // write the </a:t>
            </a:r>
            <a:r>
              <a:rPr lang="en-US" sz="2000" dirty="0" smtClean="0">
                <a:solidFill>
                  <a:srgbClr val="00B050"/>
                </a:solidFill>
              </a:rPr>
              <a:t>object </a:t>
            </a:r>
            <a:r>
              <a:rPr lang="en-US" sz="2000" dirty="0">
                <a:solidFill>
                  <a:srgbClr val="00B050"/>
                </a:solidFill>
              </a:rPr>
              <a:t>to file </a:t>
            </a:r>
            <a:r>
              <a:rPr lang="en-US" sz="2000" dirty="0" smtClean="0">
                <a:solidFill>
                  <a:srgbClr val="00B050"/>
                </a:solidFill>
              </a:rPr>
              <a:t>serializing</a:t>
            </a:r>
            <a:endParaRPr lang="tr-TR" sz="2000" dirty="0" smtClean="0"/>
          </a:p>
          <a:p>
            <a:pPr marL="0" indent="0">
              <a:buNone/>
            </a:pPr>
            <a:r>
              <a:rPr lang="tr-TR" sz="2000" dirty="0" smtClean="0"/>
              <a:t>	System.out.println(students[i]);  </a:t>
            </a:r>
            <a:r>
              <a:rPr lang="tr-TR" sz="2000" dirty="0" smtClean="0">
                <a:solidFill>
                  <a:srgbClr val="00B050"/>
                </a:solidFill>
              </a:rPr>
              <a:t>// print the object</a:t>
            </a:r>
            <a:endParaRPr lang="tr-TR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tr-TR" sz="2000" dirty="0" smtClean="0"/>
              <a:t>        }</a:t>
            </a:r>
            <a:endParaRPr lang="tr-TR" sz="2000" dirty="0"/>
          </a:p>
          <a:p>
            <a:pPr marL="0" indent="0">
              <a:buNone/>
            </a:pPr>
            <a:r>
              <a:rPr lang="tr-TR" sz="2000" dirty="0" smtClean="0"/>
              <a:t>        oos.close();		</a:t>
            </a:r>
            <a:r>
              <a:rPr lang="tr-TR" sz="2000" dirty="0" smtClean="0">
                <a:solidFill>
                  <a:srgbClr val="00B050"/>
                </a:solidFill>
              </a:rPr>
              <a:t>// close the file</a:t>
            </a:r>
            <a:endParaRPr lang="tr-TR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598474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Program.java (continued)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>
                <a:solidFill>
                  <a:srgbClr val="00B050"/>
                </a:solidFill>
              </a:rPr>
              <a:t>        // let’s read and display the saved objects on the screen</a:t>
            </a:r>
          </a:p>
          <a:p>
            <a:pPr marL="0" indent="0">
              <a:buNone/>
            </a:pPr>
            <a:endParaRPr lang="tr-TR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tr-TR" dirty="0" smtClean="0">
                <a:solidFill>
                  <a:srgbClr val="00B050"/>
                </a:solidFill>
              </a:rPr>
              <a:t>        // </a:t>
            </a:r>
            <a:r>
              <a:rPr lang="tr-TR" dirty="0">
                <a:solidFill>
                  <a:srgbClr val="00B050"/>
                </a:solidFill>
              </a:rPr>
              <a:t>open the file</a:t>
            </a:r>
          </a:p>
          <a:p>
            <a:pPr marL="0" indent="0">
              <a:buNone/>
            </a:pPr>
            <a:r>
              <a:rPr lang="tr-TR" dirty="0" smtClean="0"/>
              <a:t>        </a:t>
            </a:r>
            <a:r>
              <a:rPr lang="en-US" dirty="0" err="1" smtClean="0"/>
              <a:t>ObjectInputStream</a:t>
            </a:r>
            <a:r>
              <a:rPr lang="en-US" dirty="0" smtClean="0"/>
              <a:t> </a:t>
            </a:r>
            <a:r>
              <a:rPr lang="en-US" dirty="0" err="1"/>
              <a:t>ois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new </a:t>
            </a:r>
            <a:r>
              <a:rPr lang="en-US" b="1" dirty="0" err="1">
                <a:solidFill>
                  <a:srgbClr val="FF0000"/>
                </a:solidFill>
              </a:rPr>
              <a:t>ObjectInputStream</a:t>
            </a:r>
            <a:r>
              <a:rPr lang="en-US" dirty="0" smtClean="0"/>
              <a:t>(</a:t>
            </a:r>
            <a:endParaRPr lang="tr-TR" dirty="0" smtClean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	</a:t>
            </a:r>
            <a:r>
              <a:rPr lang="en-US" dirty="0" smtClean="0"/>
              <a:t>new </a:t>
            </a:r>
            <a:r>
              <a:rPr lang="en-US" dirty="0" err="1"/>
              <a:t>FileInputStream</a:t>
            </a:r>
            <a:r>
              <a:rPr lang="en-US" dirty="0"/>
              <a:t>(new File</a:t>
            </a:r>
            <a:r>
              <a:rPr lang="en-US" dirty="0" smtClean="0"/>
              <a:t>("students.dat</a:t>
            </a:r>
            <a:r>
              <a:rPr lang="en-US" dirty="0"/>
              <a:t>")));</a:t>
            </a:r>
          </a:p>
          <a:p>
            <a:pPr marL="0" indent="0">
              <a:buNone/>
            </a:pPr>
            <a:r>
              <a:rPr lang="tr-TR" dirty="0" smtClean="0"/>
              <a:t>        </a:t>
            </a:r>
            <a:r>
              <a:rPr lang="nn-NO" dirty="0" smtClean="0"/>
              <a:t>for </a:t>
            </a:r>
            <a:r>
              <a:rPr lang="nn-NO" dirty="0"/>
              <a:t>(int i = 0; i &lt; students.length; i++) {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tr-TR" dirty="0" smtClean="0">
                <a:solidFill>
                  <a:srgbClr val="00B050"/>
                </a:solidFill>
              </a:rPr>
              <a:t>read </a:t>
            </a:r>
            <a:r>
              <a:rPr lang="en-US" dirty="0" smtClean="0">
                <a:solidFill>
                  <a:srgbClr val="00B050"/>
                </a:solidFill>
              </a:rPr>
              <a:t>the </a:t>
            </a:r>
            <a:r>
              <a:rPr lang="en-US" dirty="0">
                <a:solidFill>
                  <a:srgbClr val="00B050"/>
                </a:solidFill>
              </a:rPr>
              <a:t>student object from file </a:t>
            </a:r>
            <a:r>
              <a:rPr lang="en-US" dirty="0" err="1">
                <a:solidFill>
                  <a:srgbClr val="00B050"/>
                </a:solidFill>
              </a:rPr>
              <a:t>deserializing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tr-TR" dirty="0" smtClean="0"/>
              <a:t>	Student </a:t>
            </a:r>
            <a:r>
              <a:rPr lang="tr-TR" dirty="0"/>
              <a:t>s = (Student) </a:t>
            </a:r>
            <a:r>
              <a:rPr lang="tr-TR" b="1" dirty="0">
                <a:solidFill>
                  <a:srgbClr val="FF0000"/>
                </a:solidFill>
              </a:rPr>
              <a:t>ois.readObject()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dirty="0" smtClean="0"/>
              <a:t>	System.out.println(s</a:t>
            </a:r>
            <a:r>
              <a:rPr lang="tr-TR" dirty="0"/>
              <a:t>);</a:t>
            </a:r>
          </a:p>
          <a:p>
            <a:pPr marL="0" indent="0">
              <a:buNone/>
            </a:pPr>
            <a:r>
              <a:rPr lang="tr-TR" dirty="0" smtClean="0"/>
              <a:t>        }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  ois.close();</a:t>
            </a:r>
          </a:p>
          <a:p>
            <a:pPr marL="0" indent="0">
              <a:buNone/>
            </a:pPr>
            <a:r>
              <a:rPr lang="tr-TR" dirty="0"/>
              <a:t>}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35726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Output of the program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i="1" dirty="0" smtClean="0"/>
              <a:t>Objects written to the file:</a:t>
            </a:r>
          </a:p>
          <a:p>
            <a:pPr marL="0" indent="0">
              <a:buNone/>
            </a:pPr>
            <a:r>
              <a:rPr lang="tr-TR" dirty="0" smtClean="0"/>
              <a:t>20131234 </a:t>
            </a:r>
            <a:r>
              <a:rPr lang="tr-TR" dirty="0"/>
              <a:t>- Ali Doğru - </a:t>
            </a:r>
            <a:r>
              <a:rPr lang="tr-TR" b="1" dirty="0">
                <a:solidFill>
                  <a:srgbClr val="FF0000"/>
                </a:solidFill>
              </a:rPr>
              <a:t>dummy1</a:t>
            </a:r>
          </a:p>
          <a:p>
            <a:pPr marL="0" indent="0">
              <a:buNone/>
            </a:pPr>
            <a:r>
              <a:rPr lang="tr-TR" dirty="0"/>
              <a:t>20135678 - Veli Yanlış - </a:t>
            </a:r>
            <a:r>
              <a:rPr lang="tr-TR" b="1" dirty="0">
                <a:solidFill>
                  <a:srgbClr val="FF0000"/>
                </a:solidFill>
              </a:rPr>
              <a:t>dummy2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i="1" dirty="0" smtClean="0"/>
              <a:t>Objects read from the file:</a:t>
            </a:r>
            <a:endParaRPr lang="tr-TR" i="1" dirty="0"/>
          </a:p>
          <a:p>
            <a:pPr marL="0" indent="0">
              <a:buNone/>
            </a:pPr>
            <a:r>
              <a:rPr lang="tr-TR" dirty="0"/>
              <a:t>20131234 - Ali Doğru - </a:t>
            </a:r>
            <a:r>
              <a:rPr lang="tr-TR" b="1" dirty="0">
                <a:solidFill>
                  <a:srgbClr val="FF0000"/>
                </a:solidFill>
              </a:rPr>
              <a:t>null</a:t>
            </a:r>
          </a:p>
          <a:p>
            <a:pPr marL="0" indent="0">
              <a:buNone/>
            </a:pPr>
            <a:r>
              <a:rPr lang="tr-TR" dirty="0"/>
              <a:t>20135678 - Veli Yanlış </a:t>
            </a:r>
            <a:r>
              <a:rPr lang="tr-TR" dirty="0" smtClean="0"/>
              <a:t>– </a:t>
            </a:r>
            <a:r>
              <a:rPr lang="tr-TR" b="1" dirty="0" smtClean="0">
                <a:solidFill>
                  <a:srgbClr val="FF0000"/>
                </a:solidFill>
              </a:rPr>
              <a:t>null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</a:rPr>
              <a:t>Note that, transient field named dummy is not serialized. So, it is null when the objects are deserialized!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3131840" y="1556792"/>
            <a:ext cx="1872208" cy="100811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771800" y="3356992"/>
            <a:ext cx="1872208" cy="100811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4860032" y="2348880"/>
            <a:ext cx="432048" cy="288032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10" name="Straight Arrow Connector 9"/>
          <p:cNvCxnSpPr>
            <a:stCxn id="5" idx="5"/>
          </p:cNvCxnSpPr>
          <p:nvPr/>
        </p:nvCxnSpPr>
        <p:spPr bwMode="auto">
          <a:xfrm>
            <a:off x="4369829" y="4217469"/>
            <a:ext cx="922251" cy="101173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48943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java.nio.*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Be </a:t>
            </a:r>
            <a:r>
              <a:rPr lang="tr-TR" dirty="0" err="1" smtClean="0"/>
              <a:t>aware</a:t>
            </a:r>
            <a:r>
              <a:rPr lang="tr-TR" dirty="0" smtClean="0"/>
              <a:t> of a bit more complex library of Java: The </a:t>
            </a:r>
            <a:r>
              <a:rPr lang="en-US" dirty="0" smtClean="0"/>
              <a:t>"</a:t>
            </a:r>
            <a:r>
              <a:rPr lang="tr-TR" dirty="0" smtClean="0"/>
              <a:t>new</a:t>
            </a:r>
            <a:r>
              <a:rPr lang="en-US" dirty="0" smtClean="0"/>
              <a:t>"</a:t>
            </a:r>
            <a:r>
              <a:rPr lang="tr-TR" dirty="0" smtClean="0"/>
              <a:t> I/O</a:t>
            </a:r>
          </a:p>
          <a:p>
            <a:r>
              <a:rPr lang="tr-TR" dirty="0" smtClean="0"/>
              <a:t>It was</a:t>
            </a:r>
            <a:r>
              <a:rPr lang="en-US" dirty="0" smtClean="0"/>
              <a:t> </a:t>
            </a:r>
            <a:r>
              <a:rPr lang="en-US" dirty="0"/>
              <a:t>introduced in JDK 1.4 in the java.nio.* </a:t>
            </a:r>
            <a:r>
              <a:rPr lang="en-US" dirty="0" smtClean="0"/>
              <a:t>packages</a:t>
            </a:r>
            <a:endParaRPr lang="en-US" dirty="0"/>
          </a:p>
          <a:p>
            <a:r>
              <a:rPr lang="tr-TR" dirty="0" smtClean="0"/>
              <a:t>It’s main goal is </a:t>
            </a:r>
            <a:r>
              <a:rPr lang="en-US" dirty="0" smtClean="0"/>
              <a:t>speed</a:t>
            </a:r>
            <a:r>
              <a:rPr lang="tr-TR" dirty="0" smtClean="0"/>
              <a:t>. It uses </a:t>
            </a:r>
            <a:r>
              <a:rPr lang="tr-TR" b="1" i="1" dirty="0" smtClean="0"/>
              <a:t>channels</a:t>
            </a:r>
            <a:r>
              <a:rPr lang="tr-TR" dirty="0" smtClean="0"/>
              <a:t> and </a:t>
            </a:r>
            <a:r>
              <a:rPr lang="tr-TR" b="1" i="1" dirty="0" smtClean="0"/>
              <a:t>buffers</a:t>
            </a:r>
            <a:r>
              <a:rPr lang="tr-TR" dirty="0" smtClean="0"/>
              <a:t> for I/O (closer to the operating system’s way of performing I/O)</a:t>
            </a:r>
            <a:endParaRPr lang="tr-TR" dirty="0"/>
          </a:p>
          <a:p>
            <a:r>
              <a:rPr lang="tr-TR" dirty="0" smtClean="0"/>
              <a:t>It supports a </a:t>
            </a:r>
            <a:r>
              <a:rPr lang="tr-TR" dirty="0" err="1" smtClean="0"/>
              <a:t>non-blocking</a:t>
            </a:r>
            <a:r>
              <a:rPr lang="tr-TR" dirty="0" smtClean="0"/>
              <a:t> I/O model.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84899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Summary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 stream is an object that </a:t>
            </a:r>
            <a:r>
              <a:rPr lang="tr-TR" dirty="0" smtClean="0"/>
              <a:t>either </a:t>
            </a:r>
          </a:p>
          <a:p>
            <a:pPr lvl="1"/>
            <a:r>
              <a:rPr lang="tr-TR" dirty="0" smtClean="0"/>
              <a:t>Delivers data from your program to a destination, such as a file or screen, </a:t>
            </a:r>
            <a:r>
              <a:rPr lang="tr-TR" dirty="0"/>
              <a:t>(output stream)</a:t>
            </a:r>
            <a:r>
              <a:rPr lang="tr-TR" dirty="0" smtClean="0"/>
              <a:t> or</a:t>
            </a:r>
          </a:p>
          <a:p>
            <a:pPr lvl="1"/>
            <a:r>
              <a:rPr lang="tr-TR" dirty="0" smtClean="0"/>
              <a:t>Takes data from a source, such as a file or the keyboard, and delivers data to your program (input stream)</a:t>
            </a:r>
          </a:p>
          <a:p>
            <a:r>
              <a:rPr lang="tr-TR" dirty="0" smtClean="0"/>
              <a:t>Files are handled as text or binary files</a:t>
            </a:r>
          </a:p>
          <a:p>
            <a:r>
              <a:rPr lang="tr-TR" dirty="0" smtClean="0"/>
              <a:t>Java has classes to handle binary (byte oriented) or text (character oriented) files</a:t>
            </a:r>
          </a:p>
          <a:p>
            <a:r>
              <a:rPr lang="tr-TR" dirty="0" smtClean="0"/>
              <a:t>Decoration is used to give extra functionality to existing objects. Java I/O library benefits the decoration pattern</a:t>
            </a:r>
          </a:p>
          <a:p>
            <a:r>
              <a:rPr lang="tr-TR" dirty="0" smtClean="0"/>
              <a:t>Java supports both sequential and random file access</a:t>
            </a:r>
          </a:p>
          <a:p>
            <a:r>
              <a:rPr lang="tr-TR" dirty="0" smtClean="0"/>
              <a:t>Serialization is the job of converting an object to a bit stream that can be saved or transferred to be deserialized later</a:t>
            </a:r>
          </a:p>
          <a:p>
            <a:r>
              <a:rPr lang="tr-TR" dirty="0" smtClean="0"/>
              <a:t>Java’s nio library is a fast option for I/O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08431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Text/Binary Files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Text files</a:t>
            </a:r>
          </a:p>
          <a:p>
            <a:pPr lvl="1"/>
            <a:r>
              <a:rPr lang="tr-TR" dirty="0" err="1"/>
              <a:t>T</a:t>
            </a:r>
            <a:r>
              <a:rPr lang="tr-TR" dirty="0" err="1" smtClean="0"/>
              <a:t>he</a:t>
            </a:r>
            <a:r>
              <a:rPr lang="tr-TR" dirty="0" smtClean="0"/>
              <a:t> </a:t>
            </a:r>
            <a:r>
              <a:rPr lang="tr-TR" dirty="0"/>
              <a:t>bits represent printable </a:t>
            </a:r>
            <a:r>
              <a:rPr lang="tr-TR" dirty="0" smtClean="0"/>
              <a:t>(</a:t>
            </a:r>
            <a:r>
              <a:rPr lang="en-US" dirty="0" smtClean="0"/>
              <a:t>easily </a:t>
            </a:r>
            <a:r>
              <a:rPr lang="en-US" dirty="0"/>
              <a:t>readable by humans when </a:t>
            </a:r>
            <a:r>
              <a:rPr lang="en-US" dirty="0" smtClean="0"/>
              <a:t>printed</a:t>
            </a:r>
            <a:r>
              <a:rPr lang="tr-TR" dirty="0" smtClean="0"/>
              <a:t>) </a:t>
            </a:r>
            <a:r>
              <a:rPr lang="tr-TR" dirty="0"/>
              <a:t>characters. </a:t>
            </a:r>
          </a:p>
          <a:p>
            <a:pPr lvl="1"/>
            <a:r>
              <a:rPr lang="tr-TR" dirty="0"/>
              <a:t>The characters are coded with </a:t>
            </a:r>
            <a:r>
              <a:rPr lang="tr-TR" dirty="0" smtClean="0"/>
              <a:t>a </a:t>
            </a:r>
            <a:r>
              <a:rPr lang="en-US" dirty="0" smtClean="0"/>
              <a:t>"</a:t>
            </a:r>
            <a:r>
              <a:rPr lang="tr-TR" dirty="0" smtClean="0"/>
              <a:t>character set</a:t>
            </a:r>
            <a:r>
              <a:rPr lang="en-US" dirty="0" smtClean="0"/>
              <a:t>"</a:t>
            </a:r>
            <a:r>
              <a:rPr lang="tr-TR" dirty="0" smtClean="0"/>
              <a:t>, ASCII, ISO-8859-1, utf-8..</a:t>
            </a:r>
            <a:endParaRPr lang="tr-TR" dirty="0"/>
          </a:p>
          <a:p>
            <a:pPr lvl="1"/>
            <a:r>
              <a:rPr lang="tr-TR" dirty="0" err="1" smtClean="0"/>
              <a:t>They</a:t>
            </a:r>
            <a:r>
              <a:rPr lang="tr-TR" dirty="0" smtClean="0"/>
              <a:t> can </a:t>
            </a:r>
            <a:r>
              <a:rPr lang="tr-TR" dirty="0"/>
              <a:t>be edited with a </a:t>
            </a:r>
            <a:r>
              <a:rPr lang="en-US" dirty="0"/>
              <a:t>" </a:t>
            </a:r>
            <a:r>
              <a:rPr lang="tr-TR" dirty="0"/>
              <a:t>text </a:t>
            </a:r>
            <a:r>
              <a:rPr lang="tr-TR" dirty="0" smtClean="0"/>
              <a:t>editor</a:t>
            </a:r>
            <a:r>
              <a:rPr lang="en-US" dirty="0"/>
              <a:t> "</a:t>
            </a:r>
            <a:endParaRPr lang="tr-TR" dirty="0" smtClean="0"/>
          </a:p>
          <a:p>
            <a:pPr lvl="1"/>
            <a:r>
              <a:rPr lang="tr-TR" dirty="0" smtClean="0"/>
              <a:t>Examples: Program source files (.java, .c), files </a:t>
            </a:r>
            <a:r>
              <a:rPr lang="tr-TR" dirty="0" err="1" smtClean="0"/>
              <a:t>saved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a </a:t>
            </a:r>
            <a:r>
              <a:rPr lang="tr-TR" dirty="0" err="1" smtClean="0"/>
              <a:t>text</a:t>
            </a:r>
            <a:r>
              <a:rPr lang="tr-TR" dirty="0" smtClean="0"/>
              <a:t> </a:t>
            </a:r>
            <a:r>
              <a:rPr lang="tr-TR" dirty="0" err="1" smtClean="0"/>
              <a:t>editor</a:t>
            </a:r>
            <a:r>
              <a:rPr lang="tr-TR" dirty="0" smtClean="0"/>
              <a:t>, </a:t>
            </a:r>
            <a:r>
              <a:rPr lang="tr-TR" dirty="0" err="1" smtClean="0"/>
              <a:t>e.g</a:t>
            </a:r>
            <a:r>
              <a:rPr lang="tr-TR" dirty="0" smtClean="0"/>
              <a:t>. </a:t>
            </a:r>
            <a:r>
              <a:rPr lang="tr-TR" i="1" dirty="0" err="1" smtClean="0"/>
              <a:t>Notepad.exe</a:t>
            </a:r>
            <a:r>
              <a:rPr lang="tr-TR" dirty="0" smtClean="0"/>
              <a:t>  </a:t>
            </a:r>
            <a:endParaRPr lang="tr-TR" dirty="0"/>
          </a:p>
          <a:p>
            <a:r>
              <a:rPr lang="tr-TR" dirty="0" smtClean="0"/>
              <a:t>Binary Files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bits represent other types of encoded information, such as executable instructions or numeric data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They are </a:t>
            </a:r>
            <a:r>
              <a:rPr lang="en-US" dirty="0"/>
              <a:t>easily read by the computer but not humans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</a:t>
            </a:r>
            <a:r>
              <a:rPr lang="en-US" dirty="0" smtClean="0"/>
              <a:t>hey </a:t>
            </a:r>
            <a:r>
              <a:rPr lang="en-US" dirty="0"/>
              <a:t>are </a:t>
            </a:r>
            <a:r>
              <a:rPr lang="en-US" i="1" dirty="0"/>
              <a:t>not</a:t>
            </a:r>
            <a:r>
              <a:rPr lang="en-US" dirty="0"/>
              <a:t> "printable" </a:t>
            </a:r>
            <a:r>
              <a:rPr lang="en-US" dirty="0" smtClean="0"/>
              <a:t>files</a:t>
            </a:r>
            <a:endParaRPr lang="tr-TR" dirty="0" smtClean="0"/>
          </a:p>
          <a:p>
            <a:pPr lvl="1">
              <a:lnSpc>
                <a:spcPct val="90000"/>
              </a:lnSpc>
            </a:pPr>
            <a:r>
              <a:rPr lang="tr-TR" dirty="0" smtClean="0"/>
              <a:t>Examples: Executables (.exe), images (.jpg, .png), music (.mp3), or video (.avi, .mov) files</a:t>
            </a:r>
            <a:endParaRPr lang="en-US" dirty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19666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Acknowledg</a:t>
            </a:r>
            <a:r>
              <a:rPr lang="tr-TR" dirty="0" smtClean="0"/>
              <a:t>e</a:t>
            </a:r>
            <a:r>
              <a:rPr lang="en-US" dirty="0" err="1" smtClean="0"/>
              <a:t>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course material used to prepare this presentation is </a:t>
            </a:r>
            <a:r>
              <a:rPr lang="tr-TR" dirty="0" smtClean="0"/>
              <a:t>par</a:t>
            </a:r>
            <a:r>
              <a:rPr lang="en-US" dirty="0" smtClean="0"/>
              <a:t>t</a:t>
            </a:r>
            <a:r>
              <a:rPr lang="tr-TR" dirty="0" smtClean="0"/>
              <a:t>ial</a:t>
            </a:r>
            <a:r>
              <a:rPr lang="en-US" dirty="0" err="1" smtClean="0"/>
              <a:t>ly</a:t>
            </a:r>
            <a:r>
              <a:rPr lang="en-US" dirty="0" smtClean="0"/>
              <a:t> taken/adopted from the list below:</a:t>
            </a:r>
          </a:p>
          <a:p>
            <a:pPr lvl="1"/>
            <a:r>
              <a:rPr lang="tr-TR" dirty="0" smtClean="0"/>
              <a:t>Thinking in Java 4th Ed., Bruce Eckel, Prentice Hall, 2006</a:t>
            </a:r>
          </a:p>
          <a:p>
            <a:pPr lvl="1"/>
            <a:r>
              <a:rPr lang="en-US" dirty="0"/>
              <a:t>Java - An Introduction to Problem Solving and Programming, Walter </a:t>
            </a:r>
            <a:r>
              <a:rPr lang="en-US" dirty="0" err="1"/>
              <a:t>Savitch</a:t>
            </a:r>
            <a:r>
              <a:rPr lang="en-US" dirty="0"/>
              <a:t>, Pearson, </a:t>
            </a:r>
            <a:r>
              <a:rPr lang="en-US" dirty="0" smtClean="0"/>
              <a:t>2012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36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615776"/>
            <a:ext cx="9080500" cy="619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96" y="44624"/>
            <a:ext cx="6957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ASCII (American Standard Code for Information Interchange) Code Table</a:t>
            </a:r>
          </a:p>
        </p:txBody>
      </p:sp>
    </p:spTree>
    <p:extLst>
      <p:ext uri="{BB962C8B-B14F-4D97-AF65-F5344CB8AC3E}">
        <p14:creationId xmlns:p14="http://schemas.microsoft.com/office/powerpoint/2010/main" val="365470275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295400"/>
            <a:ext cx="7277100" cy="4254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496" y="44624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Extended ASCII 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2518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Text/Binary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07288" cy="5435600"/>
          </a:xfrm>
        </p:spPr>
        <p:txBody>
          <a:bodyPr/>
          <a:lstStyle/>
          <a:p>
            <a:r>
              <a:rPr lang="tr-TR" dirty="0" smtClean="0"/>
              <a:t>Confused? Let’s see an example: </a:t>
            </a:r>
            <a:r>
              <a:rPr lang="tr-TR" dirty="0" err="1" smtClean="0"/>
              <a:t>We</a:t>
            </a:r>
            <a:r>
              <a:rPr lang="tr-TR" dirty="0" smtClean="0"/>
              <a:t> want to write the number 127 into a file. </a:t>
            </a:r>
          </a:p>
          <a:p>
            <a:endParaRPr lang="tr-TR" dirty="0" smtClean="0"/>
          </a:p>
          <a:p>
            <a:r>
              <a:rPr lang="tr-TR" dirty="0" smtClean="0"/>
              <a:t>If we write it </a:t>
            </a:r>
            <a:r>
              <a:rPr lang="tr-TR" dirty="0" err="1" smtClean="0"/>
              <a:t>into</a:t>
            </a:r>
            <a:r>
              <a:rPr lang="tr-TR" dirty="0" smtClean="0"/>
              <a:t> an ASCII coded text file:</a:t>
            </a:r>
          </a:p>
          <a:p>
            <a:pPr lvl="1"/>
            <a:r>
              <a:rPr lang="tr-TR" dirty="0" smtClean="0"/>
              <a:t>Three bytes will be used for each character: 1  , 2, and 7</a:t>
            </a:r>
          </a:p>
          <a:p>
            <a:pPr lvl="1"/>
            <a:r>
              <a:rPr lang="tr-TR" dirty="0" smtClean="0"/>
              <a:t>Binary values of these characters: </a:t>
            </a:r>
            <a:r>
              <a:rPr lang="en-US" dirty="0"/>
              <a:t>00110001, 00110010, 00110111</a:t>
            </a:r>
            <a:r>
              <a:rPr lang="tr-TR" dirty="0" smtClean="0"/>
              <a:t> </a:t>
            </a:r>
          </a:p>
          <a:p>
            <a:pPr lvl="1"/>
            <a:endParaRPr lang="tr-TR" dirty="0"/>
          </a:p>
          <a:p>
            <a:r>
              <a:rPr lang="tr-TR" dirty="0"/>
              <a:t>If we write it into a </a:t>
            </a:r>
            <a:r>
              <a:rPr lang="tr-TR" dirty="0" smtClean="0"/>
              <a:t>binary file:</a:t>
            </a:r>
          </a:p>
          <a:p>
            <a:pPr lvl="1"/>
            <a:r>
              <a:rPr lang="tr-TR" dirty="0" smtClean="0"/>
              <a:t>One byte (variable is defined as byte): 01111111</a:t>
            </a:r>
          </a:p>
          <a:p>
            <a:pPr lvl="1"/>
            <a:r>
              <a:rPr lang="tr-TR" dirty="0" smtClean="0"/>
              <a:t>Two bytes (</a:t>
            </a:r>
            <a:r>
              <a:rPr lang="tr-TR" dirty="0"/>
              <a:t>variable is defined as </a:t>
            </a:r>
            <a:r>
              <a:rPr lang="tr-TR" dirty="0" smtClean="0"/>
              <a:t>short): 00000000 01111111</a:t>
            </a:r>
          </a:p>
          <a:p>
            <a:pPr lvl="1"/>
            <a:r>
              <a:rPr lang="tr-TR" dirty="0" smtClean="0"/>
              <a:t>Four bytes (variable is defined as int): </a:t>
            </a:r>
            <a:br>
              <a:rPr lang="tr-TR" dirty="0" smtClean="0"/>
            </a:br>
            <a:r>
              <a:rPr lang="tr-TR" dirty="0" smtClean="0"/>
              <a:t>				00000000 </a:t>
            </a:r>
            <a:r>
              <a:rPr lang="tr-TR" dirty="0"/>
              <a:t>00000000 </a:t>
            </a:r>
            <a:r>
              <a:rPr lang="tr-TR" dirty="0" smtClean="0"/>
              <a:t>00000000 01111111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53308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java.io.File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Do not be </a:t>
            </a:r>
            <a:r>
              <a:rPr lang="tr-TR" dirty="0" err="1" smtClean="0"/>
              <a:t>deceived</a:t>
            </a:r>
            <a:r>
              <a:rPr lang="tr-TR" dirty="0" smtClean="0"/>
              <a:t> with the name of it! Class represents a path rather than a file!</a:t>
            </a:r>
          </a:p>
          <a:p>
            <a:r>
              <a:rPr lang="tr-TR" dirty="0" smtClean="0"/>
              <a:t>Can be used to</a:t>
            </a:r>
          </a:p>
          <a:p>
            <a:pPr lvl="1"/>
            <a:r>
              <a:rPr lang="tr-TR" dirty="0" smtClean="0"/>
              <a:t>Check if the path exists or not </a:t>
            </a:r>
          </a:p>
          <a:p>
            <a:pPr lvl="1"/>
            <a:r>
              <a:rPr lang="tr-TR" dirty="0" smtClean="0"/>
              <a:t>Check if the path is a file or a directory</a:t>
            </a:r>
          </a:p>
          <a:p>
            <a:pPr lvl="1"/>
            <a:r>
              <a:rPr lang="tr-TR" dirty="0" smtClean="0"/>
              <a:t>Check/edit the file/directory’s readable, writable, executable, hidden properties</a:t>
            </a:r>
          </a:p>
          <a:p>
            <a:pPr lvl="1"/>
            <a:r>
              <a:rPr lang="tr-TR" dirty="0" smtClean="0"/>
              <a:t>Create/delete file/directory</a:t>
            </a:r>
          </a:p>
          <a:p>
            <a:pPr lvl="1"/>
            <a:r>
              <a:rPr lang="tr-TR" dirty="0" smtClean="0"/>
              <a:t>Get the contents of a directory</a:t>
            </a:r>
          </a:p>
          <a:p>
            <a:pPr lvl="1"/>
            <a:r>
              <a:rPr lang="tr-TR" dirty="0" smtClean="0"/>
              <a:t>Get the last modification date </a:t>
            </a:r>
            <a:r>
              <a:rPr lang="tr-TR" dirty="0" err="1" smtClean="0"/>
              <a:t>and</a:t>
            </a:r>
            <a:r>
              <a:rPr lang="tr-TR" dirty="0" smtClean="0"/>
              <a:t> time of </a:t>
            </a:r>
            <a:r>
              <a:rPr lang="tr-TR" dirty="0" err="1" smtClean="0"/>
              <a:t>the</a:t>
            </a:r>
            <a:r>
              <a:rPr lang="tr-TR" dirty="0" smtClean="0"/>
              <a:t> file/</a:t>
            </a:r>
            <a:r>
              <a:rPr lang="tr-TR" dirty="0" err="1" smtClean="0"/>
              <a:t>directory</a:t>
            </a:r>
            <a:endParaRPr lang="tr-TR" dirty="0" smtClean="0"/>
          </a:p>
          <a:p>
            <a:pPr lvl="1"/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645740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de">
  <a:themeElements>
    <a:clrScheme name="1_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ode">
      <a:majorFont>
        <a:latin typeface="Arial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F7F7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F7F7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1_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ode">
  <a:themeElements>
    <a:clrScheme name="1_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ode">
      <a:majorFont>
        <a:latin typeface="Arial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F7F7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F7F7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1_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aragraphs">
  <a:themeElements>
    <a:clrScheme name="Paragraph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F7F7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F7F7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Paragraph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Paragraphs">
  <a:themeElements>
    <a:clrScheme name="Paragraph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F7F7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F7F7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Paragraph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Code">
  <a:themeElements>
    <a:clrScheme name="1_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ode">
      <a:majorFont>
        <a:latin typeface="Arial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F7F7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F7F7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1_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Paragraphs">
  <a:themeElements>
    <a:clrScheme name="Paragraph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F7F7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F7F7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Paragraph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8359</TotalTime>
  <Words>2202</Words>
  <Application>Microsoft Office PowerPoint</Application>
  <PresentationFormat>On-screen Show (4:3)</PresentationFormat>
  <Paragraphs>529</Paragraphs>
  <Slides>50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50</vt:i4>
      </vt:variant>
    </vt:vector>
  </HeadingPairs>
  <TitlesOfParts>
    <vt:vector size="70" baseType="lpstr">
      <vt:lpstr>ＭＳ Ｐゴシック</vt:lpstr>
      <vt:lpstr>Arial</vt:lpstr>
      <vt:lpstr>Arial Narrow</vt:lpstr>
      <vt:lpstr>Calibri</vt:lpstr>
      <vt:lpstr>Calibri Bold</vt:lpstr>
      <vt:lpstr>Gill Sans</vt:lpstr>
      <vt:lpstr>Lucida Console</vt:lpstr>
      <vt:lpstr>Symbol</vt:lpstr>
      <vt:lpstr>Times New Roman</vt:lpstr>
      <vt:lpstr>Wingdings</vt:lpstr>
      <vt:lpstr>Wingdings 2</vt:lpstr>
      <vt:lpstr>ヒラギノ角ゴ ProN W3</vt:lpstr>
      <vt:lpstr>ヒラギノ角ゴ ProN W6</vt:lpstr>
      <vt:lpstr>Theme1</vt:lpstr>
      <vt:lpstr>1_Code</vt:lpstr>
      <vt:lpstr>2_Code</vt:lpstr>
      <vt:lpstr>Paragraphs</vt:lpstr>
      <vt:lpstr>1_Paragraphs</vt:lpstr>
      <vt:lpstr>3_Code</vt:lpstr>
      <vt:lpstr>2_Paragraphs</vt:lpstr>
      <vt:lpstr>PowerPoint Presentation</vt:lpstr>
      <vt:lpstr>Today</vt:lpstr>
      <vt:lpstr>Streams</vt:lpstr>
      <vt:lpstr>Files</vt:lpstr>
      <vt:lpstr>Text/Binary Files</vt:lpstr>
      <vt:lpstr>PowerPoint Presentation</vt:lpstr>
      <vt:lpstr>PowerPoint Presentation</vt:lpstr>
      <vt:lpstr>Text/Binary Files</vt:lpstr>
      <vt:lpstr>java.io.File</vt:lpstr>
      <vt:lpstr>FileExample Program</vt:lpstr>
      <vt:lpstr>Revisiting java.util.Scanner</vt:lpstr>
      <vt:lpstr>Scanner example: display contents of a file</vt:lpstr>
      <vt:lpstr>Java I/O Library</vt:lpstr>
      <vt:lpstr>PowerPoint Presentation</vt:lpstr>
      <vt:lpstr>Creating a text file</vt:lpstr>
      <vt:lpstr>Example: from keyboard to file</vt:lpstr>
      <vt:lpstr>Decorator Pattern</vt:lpstr>
      <vt:lpstr>Decorator Pattern</vt:lpstr>
      <vt:lpstr>Decorator Pattern in java.io</vt:lpstr>
      <vt:lpstr>BufferedReader example</vt:lpstr>
      <vt:lpstr>A more complicated decoration example</vt:lpstr>
      <vt:lpstr>InputStream and subclasses</vt:lpstr>
      <vt:lpstr>OutputStream and subclasses</vt:lpstr>
      <vt:lpstr>Homework</vt:lpstr>
      <vt:lpstr>Decorating InputStreams</vt:lpstr>
      <vt:lpstr>Decorating OutputStreams</vt:lpstr>
      <vt:lpstr>Example Program: create a copy of a file</vt:lpstr>
      <vt:lpstr>Is it too slow?</vt:lpstr>
      <vt:lpstr>Another example: download a web page</vt:lpstr>
      <vt:lpstr>Readers and Writers</vt:lpstr>
      <vt:lpstr>InputStream/OutputStream Reader/Writer correspondings</vt:lpstr>
      <vt:lpstr>Decorator correspondings</vt:lpstr>
      <vt:lpstr>Example program: copy a file line by line</vt:lpstr>
      <vt:lpstr>Random Access</vt:lpstr>
      <vt:lpstr>Let’s clarify it by an image</vt:lpstr>
      <vt:lpstr>java.io.RandomAccessFile</vt:lpstr>
      <vt:lpstr>Example program: Editing courses Course.java</vt:lpstr>
      <vt:lpstr>Program.java</vt:lpstr>
      <vt:lpstr>Program.java (continued)</vt:lpstr>
      <vt:lpstr>Program.java</vt:lpstr>
      <vt:lpstr>Homework</vt:lpstr>
      <vt:lpstr>Serialization</vt:lpstr>
      <vt:lpstr>Serialization Rules in Java</vt:lpstr>
      <vt:lpstr>Example Program: save/read the students</vt:lpstr>
      <vt:lpstr>Program.java</vt:lpstr>
      <vt:lpstr>Program.java (continued)</vt:lpstr>
      <vt:lpstr>Output of the program</vt:lpstr>
      <vt:lpstr>java.nio.*</vt:lpstr>
      <vt:lpstr>Summary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Oguz</dc:creator>
  <cp:lastModifiedBy>bjkbauer</cp:lastModifiedBy>
  <cp:revision>576</cp:revision>
  <cp:lastPrinted>2017-05-09T15:04:32Z</cp:lastPrinted>
  <dcterms:created xsi:type="dcterms:W3CDTF">2014-03-11T09:39:04Z</dcterms:created>
  <dcterms:modified xsi:type="dcterms:W3CDTF">2019-05-28T13:45:00Z</dcterms:modified>
</cp:coreProperties>
</file>