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3.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3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3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9.xml" ContentType="application/vnd.openxmlformats-officedocument.presentationml.notesSlide+xml"/>
  <Override PartName="/ppt/tags/tag134.xml" ContentType="application/vnd.openxmlformats-officedocument.presentationml.tags+xml"/>
  <Override PartName="/ppt/notesSlides/notesSlide40.xml" ContentType="application/vnd.openxmlformats-officedocument.presentationml.notesSlide+xml"/>
  <Override PartName="/ppt/tags/tag135.xml" ContentType="application/vnd.openxmlformats-officedocument.presentationml.tags+xml"/>
  <Override PartName="/ppt/notesSlides/notesSlide41.xml" ContentType="application/vnd.openxmlformats-officedocument.presentationml.notesSlide+xml"/>
  <Override PartName="/ppt/tags/tag136.xml" ContentType="application/vnd.openxmlformats-officedocument.presentationml.tags+xml"/>
  <Override PartName="/ppt/notesSlides/notesSlide4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43.xml" ContentType="application/vnd.openxmlformats-officedocument.presentationml.notesSlide+xml"/>
  <Override PartName="/ppt/tags/tag139.xml" ContentType="application/vnd.openxmlformats-officedocument.presentationml.tags+xml"/>
  <Override PartName="/ppt/notesSlides/notesSlide44.xml" ContentType="application/vnd.openxmlformats-officedocument.presentationml.notesSlide+xml"/>
  <Override PartName="/ppt/tags/tag140.xml" ContentType="application/vnd.openxmlformats-officedocument.presentationml.tags+xml"/>
  <Override PartName="/ppt/notesSlides/notesSlide45.xml" ContentType="application/vnd.openxmlformats-officedocument.presentationml.notesSlide+xml"/>
  <Override PartName="/ppt/tags/tag141.xml" ContentType="application/vnd.openxmlformats-officedocument.presentationml.tags+xml"/>
  <Override PartName="/ppt/notesSlides/notesSlide46.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8.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49.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5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5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2.xml" ContentType="application/vnd.openxmlformats-officedocument.presentationml.notesSlide+xml"/>
  <Override PartName="/ppt/tags/tag160.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61.xml" ContentType="application/vnd.openxmlformats-officedocument.presentationml.tags+xml"/>
  <Override PartName="/ppt/notesSlides/notesSlide56.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57.xml" ContentType="application/vnd.openxmlformats-officedocument.presentationml.notesSlide+xml"/>
  <Override PartName="/ppt/tags/tag165.xml" ContentType="application/vnd.openxmlformats-officedocument.presentationml.tags+xml"/>
  <Override PartName="/ppt/notesSlides/notesSlide58.xml" ContentType="application/vnd.openxmlformats-officedocument.presentationml.notesSlide+xml"/>
  <Override PartName="/ppt/tags/tag166.xml" ContentType="application/vnd.openxmlformats-officedocument.presentationml.tags+xml"/>
  <Override PartName="/ppt/notesSlides/notesSlide59.xml" ContentType="application/vnd.openxmlformats-officedocument.presentationml.notesSlide+xml"/>
  <Override PartName="/ppt/tags/tag167.xml" ContentType="application/vnd.openxmlformats-officedocument.presentationml.tags+xml"/>
  <Override PartName="/ppt/notesSlides/notesSlide60.xml" ContentType="application/vnd.openxmlformats-officedocument.presentationml.notesSlide+xml"/>
  <Override PartName="/ppt/tags/tag168.xml" ContentType="application/vnd.openxmlformats-officedocument.presentationml.tags+xml"/>
  <Override PartName="/ppt/notesSlides/notesSlide6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62.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63.xml" ContentType="application/vnd.openxmlformats-officedocument.presentationml.notesSlide+xml"/>
  <Override PartName="/ppt/tags/tag173.xml" ContentType="application/vnd.openxmlformats-officedocument.presentationml.tags+xml"/>
  <Override PartName="/ppt/notesSlides/notesSlide64.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65.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66.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67.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68.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69.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7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71.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72.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73.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74.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75.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76.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77.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78.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79.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80.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81.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82.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83.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84.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85.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86.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87.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88.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89.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90.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91.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92.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93.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94.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9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96.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97.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98.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99.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100.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61" r:id="rId3"/>
    <p:sldId id="458" r:id="rId4"/>
    <p:sldId id="459" r:id="rId5"/>
    <p:sldId id="460" r:id="rId6"/>
    <p:sldId id="461" r:id="rId7"/>
    <p:sldId id="462" r:id="rId8"/>
    <p:sldId id="463" r:id="rId9"/>
    <p:sldId id="464" r:id="rId10"/>
    <p:sldId id="466" r:id="rId11"/>
    <p:sldId id="559" r:id="rId12"/>
    <p:sldId id="468" r:id="rId13"/>
    <p:sldId id="469" r:id="rId14"/>
    <p:sldId id="471" r:id="rId15"/>
    <p:sldId id="560" r:id="rId16"/>
    <p:sldId id="472" r:id="rId17"/>
    <p:sldId id="473" r:id="rId18"/>
    <p:sldId id="474" r:id="rId19"/>
    <p:sldId id="475" r:id="rId20"/>
    <p:sldId id="476" r:id="rId21"/>
    <p:sldId id="477" r:id="rId22"/>
    <p:sldId id="478" r:id="rId23"/>
    <p:sldId id="479" r:id="rId24"/>
    <p:sldId id="561" r:id="rId25"/>
    <p:sldId id="481" r:id="rId26"/>
    <p:sldId id="482" r:id="rId27"/>
    <p:sldId id="562" r:id="rId28"/>
    <p:sldId id="484" r:id="rId29"/>
    <p:sldId id="485" r:id="rId30"/>
    <p:sldId id="486" r:id="rId31"/>
    <p:sldId id="487" r:id="rId32"/>
    <p:sldId id="488" r:id="rId33"/>
    <p:sldId id="489" r:id="rId34"/>
    <p:sldId id="563" r:id="rId35"/>
    <p:sldId id="492" r:id="rId36"/>
    <p:sldId id="564" r:id="rId37"/>
    <p:sldId id="565" r:id="rId38"/>
    <p:sldId id="494" r:id="rId39"/>
    <p:sldId id="496" r:id="rId40"/>
    <p:sldId id="566" r:id="rId41"/>
    <p:sldId id="497" r:id="rId42"/>
    <p:sldId id="498" r:id="rId43"/>
    <p:sldId id="499" r:id="rId44"/>
    <p:sldId id="500" r:id="rId45"/>
    <p:sldId id="501" r:id="rId46"/>
    <p:sldId id="502" r:id="rId47"/>
    <p:sldId id="503" r:id="rId48"/>
    <p:sldId id="505" r:id="rId49"/>
    <p:sldId id="567" r:id="rId50"/>
    <p:sldId id="568" r:id="rId51"/>
    <p:sldId id="507" r:id="rId52"/>
    <p:sldId id="509" r:id="rId53"/>
    <p:sldId id="56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70" r:id="rId68"/>
    <p:sldId id="571" r:id="rId69"/>
    <p:sldId id="525" r:id="rId70"/>
    <p:sldId id="572" r:id="rId71"/>
    <p:sldId id="573" r:id="rId72"/>
    <p:sldId id="528" r:id="rId73"/>
    <p:sldId id="574" r:id="rId74"/>
    <p:sldId id="530" r:id="rId75"/>
    <p:sldId id="575" r:id="rId76"/>
    <p:sldId id="576" r:id="rId77"/>
    <p:sldId id="533" r:id="rId78"/>
    <p:sldId id="536" r:id="rId79"/>
    <p:sldId id="577" r:id="rId80"/>
    <p:sldId id="578" r:id="rId81"/>
    <p:sldId id="579" r:id="rId82"/>
    <p:sldId id="580" r:id="rId83"/>
    <p:sldId id="539" r:id="rId84"/>
    <p:sldId id="540" r:id="rId85"/>
    <p:sldId id="541" r:id="rId86"/>
    <p:sldId id="542" r:id="rId87"/>
    <p:sldId id="543" r:id="rId88"/>
    <p:sldId id="544" r:id="rId89"/>
    <p:sldId id="545" r:id="rId90"/>
    <p:sldId id="546" r:id="rId91"/>
    <p:sldId id="547" r:id="rId92"/>
    <p:sldId id="581" r:id="rId93"/>
    <p:sldId id="549" r:id="rId94"/>
    <p:sldId id="550" r:id="rId95"/>
    <p:sldId id="551" r:id="rId96"/>
    <p:sldId id="553" r:id="rId97"/>
    <p:sldId id="582" r:id="rId98"/>
    <p:sldId id="554" r:id="rId99"/>
    <p:sldId id="556" r:id="rId100"/>
    <p:sldId id="583" r:id="rId101"/>
    <p:sldId id="558" r:id="rId102"/>
    <p:sldId id="584"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78046" autoAdjust="0"/>
  </p:normalViewPr>
  <p:slideViewPr>
    <p:cSldViewPr>
      <p:cViewPr varScale="1">
        <p:scale>
          <a:sx n="60" d="100"/>
          <a:sy n="60" d="100"/>
        </p:scale>
        <p:origin x="-139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8/30/2012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101</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102</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12</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16</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18</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19</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22</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25</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26</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28</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29</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30</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31</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32</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35</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36</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37</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38</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39</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41</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42</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44</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47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48</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49</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50</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51</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52</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53</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54</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55</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56</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8685C-D1B0-4D8B-B0A5-2B18BF8B052D}" type="slidenum">
              <a:rPr lang="en-US"/>
              <a:pPr/>
              <a:t>57</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C99AA-8100-4649-997E-E119C710D76B}" type="slidenum">
              <a:rPr lang="en-US"/>
              <a:pPr/>
              <a:t>58</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EB43B-2887-4459-945B-4649A99177B0}" type="slidenum">
              <a:rPr lang="en-US"/>
              <a:pPr/>
              <a:t>59</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4387-E047-4D0D-A470-32D5B95B03F5}" type="slidenum">
              <a:rPr lang="en-US"/>
              <a:pPr/>
              <a:t>60</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62</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63</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64</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65</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66</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67</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68</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69</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70</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71</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72</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73</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74</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75</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76</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77</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78</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79</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80</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81</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82</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83</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84</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85</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3EDD-2402-4025-9301-04A68722F7A5}" type="slidenum">
              <a:rPr lang="en-US"/>
              <a:pPr/>
              <a:t>86</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9D6EC-A901-41AE-B0D3-BB8AB40B09A7}" type="slidenum">
              <a:rPr lang="en-US"/>
              <a:pPr/>
              <a:t>87</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7EA7-8485-4F46-9ECE-6C17A06C1684}" type="slidenum">
              <a:rPr lang="en-US"/>
              <a:pPr/>
              <a:t>88</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12666-4D26-4316-8569-176DB7E2413B}" type="slidenum">
              <a:rPr lang="en-US"/>
              <a:pPr/>
              <a:t>89</a:t>
            </a:fld>
            <a:endParaRPr lang="en-US"/>
          </a:p>
        </p:txBody>
      </p:sp>
      <p:sp>
        <p:nvSpPr>
          <p:cNvPr id="1149954" name="Rectangle 2"/>
          <p:cNvSpPr>
            <a:spLocks noGrp="1" noRot="1" noChangeAspect="1" noChangeArrowheads="1" noTextEdit="1"/>
          </p:cNvSpPr>
          <p:nvPr>
            <p:ph type="sldImg"/>
          </p:nvPr>
        </p:nvSpPr>
        <p:spPr>
          <a:ln/>
        </p:spPr>
      </p:sp>
      <p:sp>
        <p:nvSpPr>
          <p:cNvPr id="114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5FF5E-5707-4E1E-8632-46B73F03C4DA}" type="slidenum">
              <a:rPr lang="en-US"/>
              <a:pPr/>
              <a:t>90</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71A7-81F4-4CD6-8D7C-595E015E504E}" type="slidenum">
              <a:rPr lang="en-US"/>
              <a:pPr/>
              <a:t>91</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92</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93</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B5160-BE02-4DC6-803D-717C32EB1A4C}" type="slidenum">
              <a:rPr lang="en-US"/>
              <a:pPr/>
              <a:t>94</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F064B-F6E5-4689-8D43-7268D02714BD}" type="slidenum">
              <a:rPr lang="en-US"/>
              <a:pPr/>
              <a:t>95</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96</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97</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8C314-482E-41A2-8DA9-AED6D2F6D02D}" type="slidenum">
              <a:rPr lang="en-US"/>
              <a:pPr/>
              <a:t>98</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99</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100</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806022"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3 </a:t>
            </a:r>
            <a:r>
              <a:rPr lang="en-US" sz="1400" baseline="0" dirty="0" smtClean="0">
                <a:solidFill>
                  <a:schemeClr val="bg1">
                    <a:lumMod val="50000"/>
                  </a:schemeClr>
                </a:solidFill>
              </a:rPr>
              <a:t>&lt;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3 </a:t>
            </a:r>
            <a:r>
              <a:rPr lang="en-US" sz="1400" baseline="0" dirty="0" smtClean="0">
                <a:solidFill>
                  <a:schemeClr val="bg1">
                    <a:lumMod val="50000"/>
                  </a:schemeClr>
                </a:solidFill>
              </a:rPr>
              <a:t>&lt;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806017"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8/30/2012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9.xml"/><Relationship Id="rId7" Type="http://schemas.openxmlformats.org/officeDocument/2006/relationships/notesSlide" Target="../notesSlides/notesSlide9.xml"/><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slideLayout" Target="../slideLayouts/slideLayout2.xml"/><Relationship Id="rId11" Type="http://schemas.openxmlformats.org/officeDocument/2006/relationships/image" Target="../media/image10.wmf"/><Relationship Id="rId5" Type="http://schemas.openxmlformats.org/officeDocument/2006/relationships/tags" Target="../tags/tag31.xml"/><Relationship Id="rId10" Type="http://schemas.openxmlformats.org/officeDocument/2006/relationships/oleObject" Target="../embeddings/oleObject8.bin"/><Relationship Id="rId4" Type="http://schemas.openxmlformats.org/officeDocument/2006/relationships/tags" Target="../tags/tag30.xml"/><Relationship Id="rId9" Type="http://schemas.openxmlformats.org/officeDocument/2006/relationships/image" Target="../media/image9.emf"/></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99.xml"/><Relationship Id="rId3" Type="http://schemas.openxmlformats.org/officeDocument/2006/relationships/tags" Target="../tags/tag360.xml"/><Relationship Id="rId7" Type="http://schemas.openxmlformats.org/officeDocument/2006/relationships/slideLayout" Target="../slideLayouts/slideLayout2.xml"/><Relationship Id="rId2" Type="http://schemas.openxmlformats.org/officeDocument/2006/relationships/tags" Target="../tags/tag359.xml"/><Relationship Id="rId1" Type="http://schemas.openxmlformats.org/officeDocument/2006/relationships/vmlDrawing" Target="../drawings/vmlDrawing66.vml"/><Relationship Id="rId6" Type="http://schemas.openxmlformats.org/officeDocument/2006/relationships/tags" Target="../tags/tag363.xml"/><Relationship Id="rId5" Type="http://schemas.openxmlformats.org/officeDocument/2006/relationships/tags" Target="../tags/tag362.xml"/><Relationship Id="rId10" Type="http://schemas.openxmlformats.org/officeDocument/2006/relationships/image" Target="../media/image74.wmf"/><Relationship Id="rId4" Type="http://schemas.openxmlformats.org/officeDocument/2006/relationships/tags" Target="../tags/tag361.xml"/><Relationship Id="rId9" Type="http://schemas.openxmlformats.org/officeDocument/2006/relationships/oleObject" Target="../embeddings/oleObject94.bin"/></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100.xml"/><Relationship Id="rId3" Type="http://schemas.openxmlformats.org/officeDocument/2006/relationships/tags" Target="../tags/tag365.xml"/><Relationship Id="rId7" Type="http://schemas.openxmlformats.org/officeDocument/2006/relationships/slideLayout" Target="../slideLayouts/slideLayout2.xml"/><Relationship Id="rId2" Type="http://schemas.openxmlformats.org/officeDocument/2006/relationships/tags" Target="../tags/tag364.xml"/><Relationship Id="rId1" Type="http://schemas.openxmlformats.org/officeDocument/2006/relationships/vmlDrawing" Target="../drawings/vmlDrawing67.vml"/><Relationship Id="rId6" Type="http://schemas.openxmlformats.org/officeDocument/2006/relationships/tags" Target="../tags/tag368.xml"/><Relationship Id="rId5" Type="http://schemas.openxmlformats.org/officeDocument/2006/relationships/tags" Target="../tags/tag367.xml"/><Relationship Id="rId10" Type="http://schemas.openxmlformats.org/officeDocument/2006/relationships/image" Target="../media/image75.wmf"/><Relationship Id="rId4" Type="http://schemas.openxmlformats.org/officeDocument/2006/relationships/tags" Target="../tags/tag366.xml"/><Relationship Id="rId9" Type="http://schemas.openxmlformats.org/officeDocument/2006/relationships/oleObject" Target="../embeddings/oleObject95.bin"/></Relationships>
</file>

<file path=ppt/slides/_rels/slide102.xml.rels><?xml version="1.0" encoding="UTF-8" standalone="yes"?>
<Relationships xmlns="http://schemas.openxmlformats.org/package/2006/relationships"><Relationship Id="rId8" Type="http://schemas.openxmlformats.org/officeDocument/2006/relationships/notesSlide" Target="../notesSlides/notesSlide101.xml"/><Relationship Id="rId3" Type="http://schemas.openxmlformats.org/officeDocument/2006/relationships/tags" Target="../tags/tag370.xml"/><Relationship Id="rId7" Type="http://schemas.openxmlformats.org/officeDocument/2006/relationships/slideLayout" Target="../slideLayouts/slideLayout2.xml"/><Relationship Id="rId2" Type="http://schemas.openxmlformats.org/officeDocument/2006/relationships/tags" Target="../tags/tag369.xml"/><Relationship Id="rId1" Type="http://schemas.openxmlformats.org/officeDocument/2006/relationships/vmlDrawing" Target="../drawings/vmlDrawing68.vml"/><Relationship Id="rId6" Type="http://schemas.openxmlformats.org/officeDocument/2006/relationships/tags" Target="../tags/tag373.xml"/><Relationship Id="rId5" Type="http://schemas.openxmlformats.org/officeDocument/2006/relationships/tags" Target="../tags/tag372.xml"/><Relationship Id="rId10" Type="http://schemas.openxmlformats.org/officeDocument/2006/relationships/image" Target="../media/image75.wmf"/><Relationship Id="rId4" Type="http://schemas.openxmlformats.org/officeDocument/2006/relationships/tags" Target="../tags/tag371.xml"/><Relationship Id="rId9" Type="http://schemas.openxmlformats.org/officeDocument/2006/relationships/oleObject" Target="../embeddings/oleObject96.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3.xml"/><Relationship Id="rId7" Type="http://schemas.openxmlformats.org/officeDocument/2006/relationships/slideLayout" Target="../slideLayouts/slideLayout2.xml"/><Relationship Id="rId12" Type="http://schemas.openxmlformats.org/officeDocument/2006/relationships/image" Target="../media/image10.wmf"/><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11" Type="http://schemas.openxmlformats.org/officeDocument/2006/relationships/oleObject" Target="../embeddings/oleObject10.bin"/><Relationship Id="rId5" Type="http://schemas.openxmlformats.org/officeDocument/2006/relationships/tags" Target="../tags/tag35.xml"/><Relationship Id="rId10" Type="http://schemas.openxmlformats.org/officeDocument/2006/relationships/image" Target="../media/image11.emf"/><Relationship Id="rId4" Type="http://schemas.openxmlformats.org/officeDocument/2006/relationships/tags" Target="../tags/tag34.xml"/><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wmf"/><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40.xml"/><Relationship Id="rId7" Type="http://schemas.openxmlformats.org/officeDocument/2006/relationships/notesSlide" Target="../notesSlides/notesSlide1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emf"/><Relationship Id="rId3" Type="http://schemas.openxmlformats.org/officeDocument/2006/relationships/tags" Target="../tags/tag44.xml"/><Relationship Id="rId7" Type="http://schemas.openxmlformats.org/officeDocument/2006/relationships/notesSlide" Target="../notesSlides/notesSlide13.xml"/><Relationship Id="rId12" Type="http://schemas.openxmlformats.org/officeDocument/2006/relationships/oleObject" Target="../embeddings/oleObject15.bin"/><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slideLayout" Target="../slideLayouts/slideLayout2.xml"/><Relationship Id="rId11" Type="http://schemas.openxmlformats.org/officeDocument/2006/relationships/image" Target="../media/image15.wmf"/><Relationship Id="rId5" Type="http://schemas.openxmlformats.org/officeDocument/2006/relationships/tags" Target="../tags/tag46.xml"/><Relationship Id="rId10" Type="http://schemas.openxmlformats.org/officeDocument/2006/relationships/oleObject" Target="../embeddings/oleObject14.bin"/><Relationship Id="rId4" Type="http://schemas.openxmlformats.org/officeDocument/2006/relationships/tags" Target="../tags/tag45.xml"/><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7.wmf"/><Relationship Id="rId3" Type="http://schemas.openxmlformats.org/officeDocument/2006/relationships/tags" Target="../tags/tag48.xml"/><Relationship Id="rId7" Type="http://schemas.openxmlformats.org/officeDocument/2006/relationships/notesSlide" Target="../notesSlides/notesSlide14.xml"/><Relationship Id="rId12" Type="http://schemas.openxmlformats.org/officeDocument/2006/relationships/oleObject" Target="../embeddings/oleObject18.bin"/><Relationship Id="rId2" Type="http://schemas.openxmlformats.org/officeDocument/2006/relationships/tags" Target="../tags/tag47.xml"/><Relationship Id="rId1" Type="http://schemas.openxmlformats.org/officeDocument/2006/relationships/vmlDrawing" Target="../drawings/vmlDrawing10.vml"/><Relationship Id="rId6" Type="http://schemas.openxmlformats.org/officeDocument/2006/relationships/slideLayout" Target="../slideLayouts/slideLayout2.xml"/><Relationship Id="rId11" Type="http://schemas.openxmlformats.org/officeDocument/2006/relationships/image" Target="../media/image15.wmf"/><Relationship Id="rId5" Type="http://schemas.openxmlformats.org/officeDocument/2006/relationships/tags" Target="../tags/tag50.xml"/><Relationship Id="rId10" Type="http://schemas.openxmlformats.org/officeDocument/2006/relationships/oleObject" Target="../embeddings/oleObject17.bin"/><Relationship Id="rId4" Type="http://schemas.openxmlformats.org/officeDocument/2006/relationships/tags" Target="../tags/tag49.xml"/><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52.xml"/><Relationship Id="rId7" Type="http://schemas.openxmlformats.org/officeDocument/2006/relationships/oleObject" Target="../embeddings/oleObject19.bin"/><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55.xml"/><Relationship Id="rId7" Type="http://schemas.openxmlformats.org/officeDocument/2006/relationships/notesSlide" Target="../notesSlides/notesSlide16.xml"/><Relationship Id="rId2" Type="http://schemas.openxmlformats.org/officeDocument/2006/relationships/tags" Target="../tags/tag54.xml"/><Relationship Id="rId1"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59.xml"/><Relationship Id="rId7" Type="http://schemas.openxmlformats.org/officeDocument/2006/relationships/oleObject" Target="../embeddings/oleObject21.bin"/><Relationship Id="rId12" Type="http://schemas.openxmlformats.org/officeDocument/2006/relationships/image" Target="../media/image21.wmf"/><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notesSlide" Target="../notesSlides/notesSlide17.xml"/><Relationship Id="rId11" Type="http://schemas.openxmlformats.org/officeDocument/2006/relationships/oleObject" Target="../embeddings/oleObject23.bin"/><Relationship Id="rId5" Type="http://schemas.openxmlformats.org/officeDocument/2006/relationships/slideLayout" Target="../slideLayouts/slideLayout2.xml"/><Relationship Id="rId10" Type="http://schemas.openxmlformats.org/officeDocument/2006/relationships/image" Target="../media/image20.wmf"/><Relationship Id="rId4" Type="http://schemas.openxmlformats.org/officeDocument/2006/relationships/tags" Target="../tags/tag60.xml"/><Relationship Id="rId9"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tags" Target="../tags/tag62.xml"/><Relationship Id="rId7" Type="http://schemas.openxmlformats.org/officeDocument/2006/relationships/oleObject" Target="../embeddings/oleObject24.bin"/><Relationship Id="rId12" Type="http://schemas.openxmlformats.org/officeDocument/2006/relationships/image" Target="../media/image20.wmf"/><Relationship Id="rId2" Type="http://schemas.openxmlformats.org/officeDocument/2006/relationships/tags" Target="../tags/tag61.xml"/><Relationship Id="rId1" Type="http://schemas.openxmlformats.org/officeDocument/2006/relationships/vmlDrawing" Target="../drawings/vmlDrawing14.vml"/><Relationship Id="rId6" Type="http://schemas.openxmlformats.org/officeDocument/2006/relationships/notesSlide" Target="../notesSlides/notesSlide18.xml"/><Relationship Id="rId11" Type="http://schemas.openxmlformats.org/officeDocument/2006/relationships/oleObject" Target="../embeddings/oleObject26.bin"/><Relationship Id="rId5" Type="http://schemas.openxmlformats.org/officeDocument/2006/relationships/slideLayout" Target="../slideLayouts/slideLayout2.xml"/><Relationship Id="rId10" Type="http://schemas.openxmlformats.org/officeDocument/2006/relationships/image" Target="../media/image15.wmf"/><Relationship Id="rId4" Type="http://schemas.openxmlformats.org/officeDocument/2006/relationships/tags" Target="../tags/tag63.xml"/><Relationship Id="rId9"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tags" Target="../tags/tag65.xml"/><Relationship Id="rId7" Type="http://schemas.openxmlformats.org/officeDocument/2006/relationships/oleObject" Target="../embeddings/oleObject27.bin"/><Relationship Id="rId2" Type="http://schemas.openxmlformats.org/officeDocument/2006/relationships/tags" Target="../tags/tag64.xml"/><Relationship Id="rId1" Type="http://schemas.openxmlformats.org/officeDocument/2006/relationships/vmlDrawing" Target="../drawings/vmlDrawing15.vml"/><Relationship Id="rId6" Type="http://schemas.openxmlformats.org/officeDocument/2006/relationships/notesSlide" Target="../notesSlides/notesSlide19.xml"/><Relationship Id="rId5" Type="http://schemas.openxmlformats.org/officeDocument/2006/relationships/slideLayout" Target="../slideLayouts/slideLayout2.xml"/><Relationship Id="rId10" Type="http://schemas.openxmlformats.org/officeDocument/2006/relationships/image" Target="../media/image24.wmf"/><Relationship Id="rId4" Type="http://schemas.openxmlformats.org/officeDocument/2006/relationships/tags" Target="../tags/tag66.xml"/><Relationship Id="rId9"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68.xml"/><Relationship Id="rId7" Type="http://schemas.openxmlformats.org/officeDocument/2006/relationships/oleObject" Target="../embeddings/oleObject29.bin"/><Relationship Id="rId2" Type="http://schemas.openxmlformats.org/officeDocument/2006/relationships/tags" Target="../tags/tag67.xml"/><Relationship Id="rId1" Type="http://schemas.openxmlformats.org/officeDocument/2006/relationships/vmlDrawing" Target="../drawings/vmlDrawing16.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tags" Target="../tags/tag71.xml"/><Relationship Id="rId7" Type="http://schemas.openxmlformats.org/officeDocument/2006/relationships/oleObject" Target="../embeddings/oleObject30.bin"/><Relationship Id="rId2" Type="http://schemas.openxmlformats.org/officeDocument/2006/relationships/tags" Target="../tags/tag70.xml"/><Relationship Id="rId1" Type="http://schemas.openxmlformats.org/officeDocument/2006/relationships/vmlDrawing" Target="../drawings/vmlDrawing17.v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tags" Target="../tags/tag76.xml"/><Relationship Id="rId7" Type="http://schemas.openxmlformats.org/officeDocument/2006/relationships/oleObject" Target="../embeddings/oleObject31.bin"/><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79.xml"/><Relationship Id="rId7" Type="http://schemas.openxmlformats.org/officeDocument/2006/relationships/oleObject" Target="../embeddings/oleObject32.bin"/><Relationship Id="rId2" Type="http://schemas.openxmlformats.org/officeDocument/2006/relationships/tags" Target="../tags/tag78.xml"/><Relationship Id="rId1" Type="http://schemas.openxmlformats.org/officeDocument/2006/relationships/vmlDrawing" Target="../drawings/vmlDrawing19.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82.xml"/><Relationship Id="rId7" Type="http://schemas.openxmlformats.org/officeDocument/2006/relationships/notesSlide" Target="../notesSlides/notesSlide25.xml"/><Relationship Id="rId2" Type="http://schemas.openxmlformats.org/officeDocument/2006/relationships/tags" Target="../tags/tag81.xml"/><Relationship Id="rId1" Type="http://schemas.openxmlformats.org/officeDocument/2006/relationships/vmlDrawing" Target="../drawings/vmlDrawing20.vml"/><Relationship Id="rId6" Type="http://schemas.openxmlformats.org/officeDocument/2006/relationships/slideLayout" Target="../slideLayouts/slideLayout2.xml"/><Relationship Id="rId11" Type="http://schemas.openxmlformats.org/officeDocument/2006/relationships/image" Target="../media/image30.wmf"/><Relationship Id="rId5" Type="http://schemas.openxmlformats.org/officeDocument/2006/relationships/tags" Target="../tags/tag84.xml"/><Relationship Id="rId10" Type="http://schemas.openxmlformats.org/officeDocument/2006/relationships/oleObject" Target="../embeddings/oleObject34.bin"/><Relationship Id="rId4" Type="http://schemas.openxmlformats.org/officeDocument/2006/relationships/tags" Target="../tags/tag83.xml"/><Relationship Id="rId9"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86.xml"/><Relationship Id="rId7" Type="http://schemas.openxmlformats.org/officeDocument/2006/relationships/notesSlide" Target="../notesSlides/notesSlide26.xml"/><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slideLayout" Target="../slideLayouts/slideLayout2.xml"/><Relationship Id="rId11" Type="http://schemas.openxmlformats.org/officeDocument/2006/relationships/image" Target="../media/image31.wmf"/><Relationship Id="rId5" Type="http://schemas.openxmlformats.org/officeDocument/2006/relationships/tags" Target="../tags/tag88.xml"/><Relationship Id="rId10" Type="http://schemas.openxmlformats.org/officeDocument/2006/relationships/oleObject" Target="../embeddings/oleObject36.bin"/><Relationship Id="rId4" Type="http://schemas.openxmlformats.org/officeDocument/2006/relationships/tags" Target="../tags/tag87.xml"/><Relationship Id="rId9" Type="http://schemas.openxmlformats.org/officeDocument/2006/relationships/image" Target="../media/image30.w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13" Type="http://schemas.openxmlformats.org/officeDocument/2006/relationships/oleObject" Target="../embeddings/oleObject39.bin"/><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33.wmf"/><Relationship Id="rId2" Type="http://schemas.openxmlformats.org/officeDocument/2006/relationships/tags" Target="../tags/tag91.xml"/><Relationship Id="rId1" Type="http://schemas.openxmlformats.org/officeDocument/2006/relationships/vmlDrawing" Target="../drawings/vmlDrawing22.vml"/><Relationship Id="rId6" Type="http://schemas.openxmlformats.org/officeDocument/2006/relationships/tags" Target="../tags/tag95.xml"/><Relationship Id="rId11" Type="http://schemas.openxmlformats.org/officeDocument/2006/relationships/oleObject" Target="../embeddings/oleObject38.bin"/><Relationship Id="rId5" Type="http://schemas.openxmlformats.org/officeDocument/2006/relationships/tags" Target="../tags/tag94.xml"/><Relationship Id="rId10" Type="http://schemas.openxmlformats.org/officeDocument/2006/relationships/image" Target="../media/image32.wmf"/><Relationship Id="rId4" Type="http://schemas.openxmlformats.org/officeDocument/2006/relationships/tags" Target="../tags/tag93.xml"/><Relationship Id="rId9" Type="http://schemas.openxmlformats.org/officeDocument/2006/relationships/oleObject" Target="../embeddings/oleObject37.bin"/><Relationship Id="rId14" Type="http://schemas.openxmlformats.org/officeDocument/2006/relationships/image" Target="../media/image34.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tags" Target="../tags/tag97.xml"/><Relationship Id="rId7" Type="http://schemas.openxmlformats.org/officeDocument/2006/relationships/oleObject" Target="../embeddings/oleObject40.bin"/><Relationship Id="rId2" Type="http://schemas.openxmlformats.org/officeDocument/2006/relationships/tags" Target="../tags/tag96.xml"/><Relationship Id="rId1" Type="http://schemas.openxmlformats.org/officeDocument/2006/relationships/vmlDrawing" Target="../drawings/vmlDrawing23.v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98.xml"/></Relationships>
</file>

<file path=ppt/slides/_rels/slide3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tags" Target="../tags/tag100.xml"/><Relationship Id="rId7" Type="http://schemas.openxmlformats.org/officeDocument/2006/relationships/oleObject" Target="../embeddings/oleObject41.bin"/><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01.xml"/></Relationships>
</file>

<file path=ppt/slides/_rels/slide3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tags" Target="../tags/tag103.xml"/><Relationship Id="rId7" Type="http://schemas.openxmlformats.org/officeDocument/2006/relationships/oleObject" Target="../embeddings/oleObject42.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3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tags" Target="../tags/tag106.xml"/><Relationship Id="rId7" Type="http://schemas.openxmlformats.org/officeDocument/2006/relationships/oleObject" Target="../embeddings/oleObject43.bin"/><Relationship Id="rId2" Type="http://schemas.openxmlformats.org/officeDocument/2006/relationships/tags" Target="../tags/tag105.xml"/><Relationship Id="rId1" Type="http://schemas.openxmlformats.org/officeDocument/2006/relationships/vmlDrawing" Target="../drawings/vmlDrawing26.v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3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tags" Target="../tags/tag109.xml"/><Relationship Id="rId7" Type="http://schemas.openxmlformats.org/officeDocument/2006/relationships/oleObject" Target="../embeddings/oleObject44.bin"/><Relationship Id="rId2" Type="http://schemas.openxmlformats.org/officeDocument/2006/relationships/tags" Target="../tags/tag108.xml"/><Relationship Id="rId1" Type="http://schemas.openxmlformats.org/officeDocument/2006/relationships/vmlDrawing" Target="../drawings/vmlDrawing27.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notesSlide" Target="../notesSlides/notesSlide37.xml"/><Relationship Id="rId5" Type="http://schemas.openxmlformats.org/officeDocument/2006/relationships/tags" Target="../tags/tag122.xml"/><Relationship Id="rId10" Type="http://schemas.openxmlformats.org/officeDocument/2006/relationships/slideLayout" Target="../slideLayouts/slideLayout2.xml"/><Relationship Id="rId4" Type="http://schemas.openxmlformats.org/officeDocument/2006/relationships/tags" Target="../tags/tag121.xml"/><Relationship Id="rId9" Type="http://schemas.openxmlformats.org/officeDocument/2006/relationships/tags" Target="../tags/tag12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notesSlide" Target="../notesSlides/notesSlide39.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2.xml"/><Relationship Id="rId5" Type="http://schemas.openxmlformats.org/officeDocument/2006/relationships/tags" Target="../tags/tag133.xml"/><Relationship Id="rId4" Type="http://schemas.openxmlformats.org/officeDocument/2006/relationships/tags" Target="../tags/tag13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vmlDrawing" Target="../drawings/vmlDrawing28.vml"/><Relationship Id="rId6" Type="http://schemas.openxmlformats.org/officeDocument/2006/relationships/image" Target="../media/image40.wmf"/><Relationship Id="rId5" Type="http://schemas.openxmlformats.org/officeDocument/2006/relationships/oleObject" Target="../embeddings/oleObject45.bin"/><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vmlDrawing" Target="../drawings/vmlDrawing29.vml"/><Relationship Id="rId6" Type="http://schemas.openxmlformats.org/officeDocument/2006/relationships/image" Target="../media/image41.wmf"/><Relationship Id="rId5" Type="http://schemas.openxmlformats.org/officeDocument/2006/relationships/oleObject" Target="../embeddings/oleObject46.bin"/><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vmlDrawing" Target="../drawings/vmlDrawing30.vml"/><Relationship Id="rId6" Type="http://schemas.openxmlformats.org/officeDocument/2006/relationships/image" Target="../media/image42.wmf"/><Relationship Id="rId5" Type="http://schemas.openxmlformats.org/officeDocument/2006/relationships/oleObject" Target="../embeddings/oleObject47.bin"/><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tags" Target="../tags/tag138.xml"/><Relationship Id="rId7" Type="http://schemas.openxmlformats.org/officeDocument/2006/relationships/image" Target="../media/image43.wmf"/><Relationship Id="rId2" Type="http://schemas.openxmlformats.org/officeDocument/2006/relationships/tags" Target="../tags/tag137.xml"/><Relationship Id="rId1" Type="http://schemas.openxmlformats.org/officeDocument/2006/relationships/vmlDrawing" Target="../drawings/vmlDrawing31.vml"/><Relationship Id="rId6" Type="http://schemas.openxmlformats.org/officeDocument/2006/relationships/oleObject" Target="../embeddings/oleObject48.bin"/><Relationship Id="rId5" Type="http://schemas.openxmlformats.org/officeDocument/2006/relationships/notesSlide" Target="../notesSlides/notesSlide43.xml"/><Relationship Id="rId4" Type="http://schemas.openxmlformats.org/officeDocument/2006/relationships/slideLayout" Target="../slideLayouts/slideLayout2.xml"/><Relationship Id="rId9" Type="http://schemas.openxmlformats.org/officeDocument/2006/relationships/image" Target="../media/image39.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40.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emf"/><Relationship Id="rId2" Type="http://schemas.openxmlformats.org/officeDocument/2006/relationships/tags" Target="../tags/tag141.xml"/><Relationship Id="rId1" Type="http://schemas.openxmlformats.org/officeDocument/2006/relationships/vmlDrawing" Target="../drawings/vmlDrawing32.vml"/><Relationship Id="rId6" Type="http://schemas.openxmlformats.org/officeDocument/2006/relationships/image" Target="../media/image45.emf"/><Relationship Id="rId5" Type="http://schemas.openxmlformats.org/officeDocument/2006/relationships/oleObject" Target="../embeddings/oleObject50.bin"/><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47.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notesSlide" Target="../notesSlides/notesSlide48.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Layout" Target="../slideLayouts/slideLayout2.xml"/><Relationship Id="rId5" Type="http://schemas.openxmlformats.org/officeDocument/2006/relationships/tags" Target="../tags/tag149.xml"/><Relationship Id="rId4" Type="http://schemas.openxmlformats.org/officeDocument/2006/relationships/tags" Target="../tags/tag14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notesSlide" Target="../notesSlides/notesSlide51.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notesSlide" Target="../notesSlides/notesSlide52.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60.xml"/><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49.emf"/><Relationship Id="rId4" Type="http://schemas.openxmlformats.org/officeDocument/2006/relationships/oleObject" Target="../embeddings/oleObject5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5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tags" Target="../tags/tag163.xml"/><Relationship Id="rId7" Type="http://schemas.openxmlformats.org/officeDocument/2006/relationships/oleObject" Target="../embeddings/oleObject52.bin"/><Relationship Id="rId2" Type="http://schemas.openxmlformats.org/officeDocument/2006/relationships/tags" Target="../tags/tag162.xml"/><Relationship Id="rId1" Type="http://schemas.openxmlformats.org/officeDocument/2006/relationships/vmlDrawing" Target="../drawings/vmlDrawing34.vml"/><Relationship Id="rId6" Type="http://schemas.openxmlformats.org/officeDocument/2006/relationships/notesSlide" Target="../notesSlides/notesSlide57.xml"/><Relationship Id="rId5" Type="http://schemas.openxmlformats.org/officeDocument/2006/relationships/slideLayout" Target="../slideLayouts/slideLayout2.xml"/><Relationship Id="rId10" Type="http://schemas.openxmlformats.org/officeDocument/2006/relationships/image" Target="../media/image51.wmf"/><Relationship Id="rId4" Type="http://schemas.openxmlformats.org/officeDocument/2006/relationships/tags" Target="../tags/tag164.xml"/><Relationship Id="rId9" Type="http://schemas.openxmlformats.org/officeDocument/2006/relationships/oleObject" Target="../embeddings/oleObject53.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vmlDrawing" Target="../drawings/vmlDrawing35.vml"/><Relationship Id="rId6" Type="http://schemas.openxmlformats.org/officeDocument/2006/relationships/image" Target="../media/image52.wmf"/><Relationship Id="rId5" Type="http://schemas.openxmlformats.org/officeDocument/2006/relationships/oleObject" Target="../embeddings/oleObject54.bin"/><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vmlDrawing" Target="../drawings/vmlDrawing36.vml"/><Relationship Id="rId6" Type="http://schemas.openxmlformats.org/officeDocument/2006/relationships/image" Target="../media/image53.wmf"/><Relationship Id="rId5" Type="http://schemas.openxmlformats.org/officeDocument/2006/relationships/oleObject" Target="../embeddings/oleObject55.bin"/><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63.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54.wmf"/><Relationship Id="rId2" Type="http://schemas.openxmlformats.org/officeDocument/2006/relationships/tags" Target="../tags/tag169.xml"/><Relationship Id="rId1" Type="http://schemas.openxmlformats.org/officeDocument/2006/relationships/vmlDrawing" Target="../drawings/vmlDrawing37.vml"/><Relationship Id="rId6" Type="http://schemas.openxmlformats.org/officeDocument/2006/relationships/oleObject" Target="../embeddings/oleObject56.bin"/><Relationship Id="rId5" Type="http://schemas.openxmlformats.org/officeDocument/2006/relationships/notesSlide" Target="../notesSlides/notesSlide62.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55.wmf"/><Relationship Id="rId2" Type="http://schemas.openxmlformats.org/officeDocument/2006/relationships/tags" Target="../tags/tag171.xml"/><Relationship Id="rId1" Type="http://schemas.openxmlformats.org/officeDocument/2006/relationships/vmlDrawing" Target="../drawings/vmlDrawing38.vml"/><Relationship Id="rId6" Type="http://schemas.openxmlformats.org/officeDocument/2006/relationships/oleObject" Target="../embeddings/oleObject57.bin"/><Relationship Id="rId5" Type="http://schemas.openxmlformats.org/officeDocument/2006/relationships/notesSlide" Target="../notesSlides/notesSlide63.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tags" Target="../tags/tag175.xml"/><Relationship Id="rId7" Type="http://schemas.openxmlformats.org/officeDocument/2006/relationships/notesSlide" Target="../notesSlides/notesSlide65.xml"/><Relationship Id="rId2" Type="http://schemas.openxmlformats.org/officeDocument/2006/relationships/tags" Target="../tags/tag174.xml"/><Relationship Id="rId1"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image" Target="../media/image56.wmf"/></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9.xml"/><Relationship Id="rId7" Type="http://schemas.openxmlformats.org/officeDocument/2006/relationships/tags" Target="../tags/tag183.xml"/><Relationship Id="rId2" Type="http://schemas.openxmlformats.org/officeDocument/2006/relationships/tags" Target="../tags/tag178.xml"/><Relationship Id="rId1" Type="http://schemas.openxmlformats.org/officeDocument/2006/relationships/vmlDrawing" Target="../drawings/vmlDrawing40.vml"/><Relationship Id="rId6" Type="http://schemas.openxmlformats.org/officeDocument/2006/relationships/tags" Target="../tags/tag182.xml"/><Relationship Id="rId11" Type="http://schemas.openxmlformats.org/officeDocument/2006/relationships/image" Target="../media/image57.wmf"/><Relationship Id="rId5" Type="http://schemas.openxmlformats.org/officeDocument/2006/relationships/tags" Target="../tags/tag181.xml"/><Relationship Id="rId10" Type="http://schemas.openxmlformats.org/officeDocument/2006/relationships/oleObject" Target="../embeddings/oleObject59.bin"/><Relationship Id="rId4" Type="http://schemas.openxmlformats.org/officeDocument/2006/relationships/tags" Target="../tags/tag180.xml"/><Relationship Id="rId9"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5.xml"/><Relationship Id="rId7" Type="http://schemas.openxmlformats.org/officeDocument/2006/relationships/tags" Target="../tags/tag189.xml"/><Relationship Id="rId2" Type="http://schemas.openxmlformats.org/officeDocument/2006/relationships/tags" Target="../tags/tag184.xml"/><Relationship Id="rId1" Type="http://schemas.openxmlformats.org/officeDocument/2006/relationships/vmlDrawing" Target="../drawings/vmlDrawing41.vml"/><Relationship Id="rId6" Type="http://schemas.openxmlformats.org/officeDocument/2006/relationships/tags" Target="../tags/tag188.xml"/><Relationship Id="rId11" Type="http://schemas.openxmlformats.org/officeDocument/2006/relationships/image" Target="../media/image57.wmf"/><Relationship Id="rId5" Type="http://schemas.openxmlformats.org/officeDocument/2006/relationships/tags" Target="../tags/tag187.xml"/><Relationship Id="rId10" Type="http://schemas.openxmlformats.org/officeDocument/2006/relationships/oleObject" Target="../embeddings/oleObject60.bin"/><Relationship Id="rId4" Type="http://schemas.openxmlformats.org/officeDocument/2006/relationships/tags" Target="../tags/tag186.xml"/><Relationship Id="rId9"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vmlDrawing" Target="../drawings/vmlDrawing42.vml"/><Relationship Id="rId6" Type="http://schemas.openxmlformats.org/officeDocument/2006/relationships/tags" Target="../tags/tag194.xml"/><Relationship Id="rId11" Type="http://schemas.openxmlformats.org/officeDocument/2006/relationships/image" Target="../media/image57.wmf"/><Relationship Id="rId5" Type="http://schemas.openxmlformats.org/officeDocument/2006/relationships/tags" Target="../tags/tag193.xml"/><Relationship Id="rId10" Type="http://schemas.openxmlformats.org/officeDocument/2006/relationships/oleObject" Target="../embeddings/oleObject61.bin"/><Relationship Id="rId4" Type="http://schemas.openxmlformats.org/officeDocument/2006/relationships/tags" Target="../tags/tag192.xml"/><Relationship Id="rId9"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w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notesSlide" Target="../notesSlides/notesSlide6.xml"/><Relationship Id="rId5" Type="http://schemas.openxmlformats.org/officeDocument/2006/relationships/tags" Target="../tags/tag14.xml"/><Relationship Id="rId15" Type="http://schemas.openxmlformats.org/officeDocument/2006/relationships/image" Target="../media/image5.wmf"/><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vmlDrawing" Target="../drawings/vmlDrawing43.vml"/><Relationship Id="rId6" Type="http://schemas.openxmlformats.org/officeDocument/2006/relationships/tags" Target="../tags/tag200.xml"/><Relationship Id="rId11" Type="http://schemas.openxmlformats.org/officeDocument/2006/relationships/image" Target="../media/image58.wmf"/><Relationship Id="rId5" Type="http://schemas.openxmlformats.org/officeDocument/2006/relationships/tags" Target="../tags/tag199.xml"/><Relationship Id="rId10" Type="http://schemas.openxmlformats.org/officeDocument/2006/relationships/oleObject" Target="../embeddings/oleObject62.bin"/><Relationship Id="rId4" Type="http://schemas.openxmlformats.org/officeDocument/2006/relationships/tags" Target="../tags/tag198.xml"/><Relationship Id="rId9"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vmlDrawing" Target="../drawings/vmlDrawing44.vml"/><Relationship Id="rId6" Type="http://schemas.openxmlformats.org/officeDocument/2006/relationships/tags" Target="../tags/tag206.xml"/><Relationship Id="rId11" Type="http://schemas.openxmlformats.org/officeDocument/2006/relationships/image" Target="../media/image58.wmf"/><Relationship Id="rId5" Type="http://schemas.openxmlformats.org/officeDocument/2006/relationships/tags" Target="../tags/tag205.xml"/><Relationship Id="rId10" Type="http://schemas.openxmlformats.org/officeDocument/2006/relationships/oleObject" Target="../embeddings/oleObject63.bin"/><Relationship Id="rId4" Type="http://schemas.openxmlformats.org/officeDocument/2006/relationships/tags" Target="../tags/tag204.xml"/><Relationship Id="rId9"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vmlDrawing" Target="../drawings/vmlDrawing45.vml"/><Relationship Id="rId6" Type="http://schemas.openxmlformats.org/officeDocument/2006/relationships/tags" Target="../tags/tag212.xml"/><Relationship Id="rId11" Type="http://schemas.openxmlformats.org/officeDocument/2006/relationships/image" Target="../media/image58.wmf"/><Relationship Id="rId5" Type="http://schemas.openxmlformats.org/officeDocument/2006/relationships/tags" Target="../tags/tag211.xml"/><Relationship Id="rId10" Type="http://schemas.openxmlformats.org/officeDocument/2006/relationships/oleObject" Target="../embeddings/oleObject64.bin"/><Relationship Id="rId4" Type="http://schemas.openxmlformats.org/officeDocument/2006/relationships/tags" Target="../tags/tag210.xml"/><Relationship Id="rId9"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image" Target="../media/image59.wmf"/><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oleObject" Target="../embeddings/oleObject65.bin"/><Relationship Id="rId17" Type="http://schemas.openxmlformats.org/officeDocument/2006/relationships/image" Target="../media/image61.wmf"/><Relationship Id="rId2" Type="http://schemas.openxmlformats.org/officeDocument/2006/relationships/tags" Target="../tags/tag214.xml"/><Relationship Id="rId16" Type="http://schemas.openxmlformats.org/officeDocument/2006/relationships/oleObject" Target="../embeddings/oleObject67.bin"/><Relationship Id="rId1" Type="http://schemas.openxmlformats.org/officeDocument/2006/relationships/vmlDrawing" Target="../drawings/vmlDrawing46.vml"/><Relationship Id="rId6" Type="http://schemas.openxmlformats.org/officeDocument/2006/relationships/tags" Target="../tags/tag218.xml"/><Relationship Id="rId11" Type="http://schemas.openxmlformats.org/officeDocument/2006/relationships/notesSlide" Target="../notesSlides/notesSlide72.xml"/><Relationship Id="rId5" Type="http://schemas.openxmlformats.org/officeDocument/2006/relationships/tags" Target="../tags/tag217.xml"/><Relationship Id="rId15" Type="http://schemas.openxmlformats.org/officeDocument/2006/relationships/image" Target="../media/image60.wmf"/><Relationship Id="rId10" Type="http://schemas.openxmlformats.org/officeDocument/2006/relationships/slideLayout" Target="../slideLayouts/slideLayout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oleObject" Target="../embeddings/oleObject66.bin"/></Relationships>
</file>

<file path=ppt/slides/_rels/slide74.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59.wmf"/><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oleObject" Target="../embeddings/oleObject68.bin"/><Relationship Id="rId17" Type="http://schemas.openxmlformats.org/officeDocument/2006/relationships/image" Target="../media/image61.wmf"/><Relationship Id="rId2" Type="http://schemas.openxmlformats.org/officeDocument/2006/relationships/tags" Target="../tags/tag222.xml"/><Relationship Id="rId16" Type="http://schemas.openxmlformats.org/officeDocument/2006/relationships/oleObject" Target="../embeddings/oleObject70.bin"/><Relationship Id="rId1" Type="http://schemas.openxmlformats.org/officeDocument/2006/relationships/vmlDrawing" Target="../drawings/vmlDrawing47.vml"/><Relationship Id="rId6" Type="http://schemas.openxmlformats.org/officeDocument/2006/relationships/tags" Target="../tags/tag226.xml"/><Relationship Id="rId11" Type="http://schemas.openxmlformats.org/officeDocument/2006/relationships/notesSlide" Target="../notesSlides/notesSlide73.xml"/><Relationship Id="rId5" Type="http://schemas.openxmlformats.org/officeDocument/2006/relationships/tags" Target="../tags/tag225.xml"/><Relationship Id="rId15" Type="http://schemas.openxmlformats.org/officeDocument/2006/relationships/image" Target="../media/image60.wmf"/><Relationship Id="rId10" Type="http://schemas.openxmlformats.org/officeDocument/2006/relationships/slideLayout" Target="../slideLayouts/slideLayout2.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oleObject" Target="../embeddings/oleObject69.bin"/></Relationships>
</file>

<file path=ppt/slides/_rels/slide75.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oleObject" Target="../embeddings/oleObject71.bin"/><Relationship Id="rId18" Type="http://schemas.openxmlformats.org/officeDocument/2006/relationships/image" Target="../media/image62.wmf"/><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notesSlide" Target="../notesSlides/notesSlide74.xml"/><Relationship Id="rId17" Type="http://schemas.openxmlformats.org/officeDocument/2006/relationships/oleObject" Target="../embeddings/oleObject73.bin"/><Relationship Id="rId2" Type="http://schemas.openxmlformats.org/officeDocument/2006/relationships/tags" Target="../tags/tag230.xml"/><Relationship Id="rId16" Type="http://schemas.openxmlformats.org/officeDocument/2006/relationships/image" Target="../media/image61.wmf"/><Relationship Id="rId1" Type="http://schemas.openxmlformats.org/officeDocument/2006/relationships/vmlDrawing" Target="../drawings/vmlDrawing48.vml"/><Relationship Id="rId6" Type="http://schemas.openxmlformats.org/officeDocument/2006/relationships/tags" Target="../tags/tag234.xml"/><Relationship Id="rId11" Type="http://schemas.openxmlformats.org/officeDocument/2006/relationships/slideLayout" Target="../slideLayouts/slideLayout2.xml"/><Relationship Id="rId5" Type="http://schemas.openxmlformats.org/officeDocument/2006/relationships/tags" Target="../tags/tag233.xml"/><Relationship Id="rId15" Type="http://schemas.openxmlformats.org/officeDocument/2006/relationships/oleObject" Target="../embeddings/oleObject72.bin"/><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image" Target="../media/image60.wmf"/></Relationships>
</file>

<file path=ppt/slides/_rels/slide76.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oleObject" Target="../embeddings/oleObject74.bin"/><Relationship Id="rId18" Type="http://schemas.openxmlformats.org/officeDocument/2006/relationships/image" Target="../media/image62.wmf"/><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notesSlide" Target="../notesSlides/notesSlide75.xml"/><Relationship Id="rId17" Type="http://schemas.openxmlformats.org/officeDocument/2006/relationships/oleObject" Target="../embeddings/oleObject76.bin"/><Relationship Id="rId2" Type="http://schemas.openxmlformats.org/officeDocument/2006/relationships/tags" Target="../tags/tag239.xml"/><Relationship Id="rId16" Type="http://schemas.openxmlformats.org/officeDocument/2006/relationships/image" Target="../media/image61.wmf"/><Relationship Id="rId1" Type="http://schemas.openxmlformats.org/officeDocument/2006/relationships/vmlDrawing" Target="../drawings/vmlDrawing49.vml"/><Relationship Id="rId6" Type="http://schemas.openxmlformats.org/officeDocument/2006/relationships/tags" Target="../tags/tag243.xml"/><Relationship Id="rId11" Type="http://schemas.openxmlformats.org/officeDocument/2006/relationships/slideLayout" Target="../slideLayouts/slideLayout2.xml"/><Relationship Id="rId5" Type="http://schemas.openxmlformats.org/officeDocument/2006/relationships/tags" Target="../tags/tag242.xml"/><Relationship Id="rId15" Type="http://schemas.openxmlformats.org/officeDocument/2006/relationships/oleObject" Target="../embeddings/oleObject75.bin"/><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image" Target="../media/image60.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tags" Target="../tags/tag249.xml"/><Relationship Id="rId7" Type="http://schemas.openxmlformats.org/officeDocument/2006/relationships/notesSlide" Target="../notesSlides/notesSlide76.xml"/><Relationship Id="rId2" Type="http://schemas.openxmlformats.org/officeDocument/2006/relationships/tags" Target="../tags/tag248.xml"/><Relationship Id="rId1" Type="http://schemas.openxmlformats.org/officeDocument/2006/relationships/vmlDrawing" Target="../drawings/vmlDrawing50.vml"/><Relationship Id="rId6" Type="http://schemas.openxmlformats.org/officeDocument/2006/relationships/slideLayout" Target="../slideLayouts/slideLayout2.xml"/><Relationship Id="rId5" Type="http://schemas.openxmlformats.org/officeDocument/2006/relationships/tags" Target="../tags/tag251.xml"/><Relationship Id="rId4" Type="http://schemas.openxmlformats.org/officeDocument/2006/relationships/tags" Target="../tags/tag250.xml"/><Relationship Id="rId9" Type="http://schemas.openxmlformats.org/officeDocument/2006/relationships/image" Target="../media/image63.wmf"/></Relationships>
</file>

<file path=ppt/slides/_rels/slide7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vmlDrawing" Target="../drawings/vmlDrawing51.vml"/><Relationship Id="rId6" Type="http://schemas.openxmlformats.org/officeDocument/2006/relationships/tags" Target="../tags/tag256.xml"/><Relationship Id="rId11" Type="http://schemas.openxmlformats.org/officeDocument/2006/relationships/image" Target="../media/image64.wmf"/><Relationship Id="rId5" Type="http://schemas.openxmlformats.org/officeDocument/2006/relationships/tags" Target="../tags/tag255.xml"/><Relationship Id="rId10" Type="http://schemas.openxmlformats.org/officeDocument/2006/relationships/oleObject" Target="../embeddings/oleObject78.bin"/><Relationship Id="rId4" Type="http://schemas.openxmlformats.org/officeDocument/2006/relationships/tags" Target="../tags/tag254.xml"/><Relationship Id="rId9"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vmlDrawing" Target="../drawings/vmlDrawing52.vml"/><Relationship Id="rId6" Type="http://schemas.openxmlformats.org/officeDocument/2006/relationships/tags" Target="../tags/tag262.xml"/><Relationship Id="rId11" Type="http://schemas.openxmlformats.org/officeDocument/2006/relationships/image" Target="../media/image64.wmf"/><Relationship Id="rId5" Type="http://schemas.openxmlformats.org/officeDocument/2006/relationships/tags" Target="../tags/tag261.xml"/><Relationship Id="rId10" Type="http://schemas.openxmlformats.org/officeDocument/2006/relationships/oleObject" Target="../embeddings/oleObject79.bin"/><Relationship Id="rId4" Type="http://schemas.openxmlformats.org/officeDocument/2006/relationships/tags" Target="../tags/tag260.xml"/><Relationship Id="rId9"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5.xml"/><Relationship Id="rId7" Type="http://schemas.openxmlformats.org/officeDocument/2006/relationships/tags" Target="../tags/tag269.xml"/><Relationship Id="rId2" Type="http://schemas.openxmlformats.org/officeDocument/2006/relationships/tags" Target="../tags/tag264.xml"/><Relationship Id="rId1" Type="http://schemas.openxmlformats.org/officeDocument/2006/relationships/vmlDrawing" Target="../drawings/vmlDrawing53.vml"/><Relationship Id="rId6" Type="http://schemas.openxmlformats.org/officeDocument/2006/relationships/tags" Target="../tags/tag268.xml"/><Relationship Id="rId11" Type="http://schemas.openxmlformats.org/officeDocument/2006/relationships/image" Target="../media/image64.wmf"/><Relationship Id="rId5" Type="http://schemas.openxmlformats.org/officeDocument/2006/relationships/tags" Target="../tags/tag267.xml"/><Relationship Id="rId10" Type="http://schemas.openxmlformats.org/officeDocument/2006/relationships/oleObject" Target="../embeddings/oleObject80.bin"/><Relationship Id="rId4" Type="http://schemas.openxmlformats.org/officeDocument/2006/relationships/tags" Target="../tags/tag266.xml"/><Relationship Id="rId9"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54.vml"/><Relationship Id="rId6" Type="http://schemas.openxmlformats.org/officeDocument/2006/relationships/tags" Target="../tags/tag274.xml"/><Relationship Id="rId11" Type="http://schemas.openxmlformats.org/officeDocument/2006/relationships/image" Target="../media/image65.wmf"/><Relationship Id="rId5" Type="http://schemas.openxmlformats.org/officeDocument/2006/relationships/tags" Target="../tags/tag273.xml"/><Relationship Id="rId10" Type="http://schemas.openxmlformats.org/officeDocument/2006/relationships/oleObject" Target="../embeddings/oleObject81.bin"/><Relationship Id="rId4" Type="http://schemas.openxmlformats.org/officeDocument/2006/relationships/tags" Target="../tags/tag272.xml"/><Relationship Id="rId9"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vmlDrawing" Target="../drawings/vmlDrawing55.vml"/><Relationship Id="rId6" Type="http://schemas.openxmlformats.org/officeDocument/2006/relationships/tags" Target="../tags/tag280.xml"/><Relationship Id="rId11" Type="http://schemas.openxmlformats.org/officeDocument/2006/relationships/image" Target="../media/image65.wmf"/><Relationship Id="rId5" Type="http://schemas.openxmlformats.org/officeDocument/2006/relationships/tags" Target="../tags/tag279.xml"/><Relationship Id="rId10" Type="http://schemas.openxmlformats.org/officeDocument/2006/relationships/oleObject" Target="../embeddings/oleObject82.bin"/><Relationship Id="rId4" Type="http://schemas.openxmlformats.org/officeDocument/2006/relationships/tags" Target="../tags/tag278.xml"/><Relationship Id="rId9"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3.xml"/><Relationship Id="rId7" Type="http://schemas.openxmlformats.org/officeDocument/2006/relationships/tags" Target="../tags/tag287.xml"/><Relationship Id="rId2" Type="http://schemas.openxmlformats.org/officeDocument/2006/relationships/tags" Target="../tags/tag282.xml"/><Relationship Id="rId1" Type="http://schemas.openxmlformats.org/officeDocument/2006/relationships/vmlDrawing" Target="../drawings/vmlDrawing56.vml"/><Relationship Id="rId6" Type="http://schemas.openxmlformats.org/officeDocument/2006/relationships/tags" Target="../tags/tag286.xml"/><Relationship Id="rId11" Type="http://schemas.openxmlformats.org/officeDocument/2006/relationships/image" Target="../media/image65.wmf"/><Relationship Id="rId5" Type="http://schemas.openxmlformats.org/officeDocument/2006/relationships/tags" Target="../tags/tag285.xml"/><Relationship Id="rId10" Type="http://schemas.openxmlformats.org/officeDocument/2006/relationships/oleObject" Target="../embeddings/oleObject83.bin"/><Relationship Id="rId4" Type="http://schemas.openxmlformats.org/officeDocument/2006/relationships/tags" Target="../tags/tag284.xml"/><Relationship Id="rId9"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7.wmf"/><Relationship Id="rId3" Type="http://schemas.openxmlformats.org/officeDocument/2006/relationships/tags" Target="../tags/tag289.xml"/><Relationship Id="rId7" Type="http://schemas.openxmlformats.org/officeDocument/2006/relationships/tags" Target="../tags/tag293.xml"/><Relationship Id="rId12" Type="http://schemas.openxmlformats.org/officeDocument/2006/relationships/oleObject" Target="../embeddings/oleObject85.bin"/><Relationship Id="rId2" Type="http://schemas.openxmlformats.org/officeDocument/2006/relationships/tags" Target="../tags/tag288.xml"/><Relationship Id="rId1" Type="http://schemas.openxmlformats.org/officeDocument/2006/relationships/vmlDrawing" Target="../drawings/vmlDrawing57.vml"/><Relationship Id="rId6" Type="http://schemas.openxmlformats.org/officeDocument/2006/relationships/tags" Target="../tags/tag292.xml"/><Relationship Id="rId11" Type="http://schemas.openxmlformats.org/officeDocument/2006/relationships/image" Target="../media/image66.wmf"/><Relationship Id="rId5" Type="http://schemas.openxmlformats.org/officeDocument/2006/relationships/tags" Target="../tags/tag291.xml"/><Relationship Id="rId10" Type="http://schemas.openxmlformats.org/officeDocument/2006/relationships/oleObject" Target="../embeddings/oleObject84.bin"/><Relationship Id="rId4" Type="http://schemas.openxmlformats.org/officeDocument/2006/relationships/tags" Target="../tags/tag290.xml"/><Relationship Id="rId9" Type="http://schemas.openxmlformats.org/officeDocument/2006/relationships/notesSlide" Target="../notesSlides/notesSlide83.xml"/><Relationship Id="rId14" Type="http://schemas.openxmlformats.org/officeDocument/2006/relationships/image" Target="../media/image68.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tags" Target="../tags/tag295.xml"/><Relationship Id="rId7" Type="http://schemas.openxmlformats.org/officeDocument/2006/relationships/notesSlide" Target="../notesSlides/notesSlide84.xml"/><Relationship Id="rId2" Type="http://schemas.openxmlformats.org/officeDocument/2006/relationships/tags" Target="../tags/tag294.xml"/><Relationship Id="rId1" Type="http://schemas.openxmlformats.org/officeDocument/2006/relationships/vmlDrawing" Target="../drawings/vmlDrawing58.vml"/><Relationship Id="rId6" Type="http://schemas.openxmlformats.org/officeDocument/2006/relationships/slideLayout" Target="../slideLayouts/slideLayout2.xml"/><Relationship Id="rId5" Type="http://schemas.openxmlformats.org/officeDocument/2006/relationships/tags" Target="../tags/tag297.xml"/><Relationship Id="rId4" Type="http://schemas.openxmlformats.org/officeDocument/2006/relationships/tags" Target="../tags/tag296.xml"/><Relationship Id="rId9" Type="http://schemas.openxmlformats.org/officeDocument/2006/relationships/image" Target="../media/image69.wmf"/></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5.xml"/><Relationship Id="rId3" Type="http://schemas.openxmlformats.org/officeDocument/2006/relationships/tags" Target="../tags/tag299.xml"/><Relationship Id="rId7" Type="http://schemas.openxmlformats.org/officeDocument/2006/relationships/slideLayout" Target="../slideLayouts/slideLayout2.xml"/><Relationship Id="rId2" Type="http://schemas.openxmlformats.org/officeDocument/2006/relationships/tags" Target="../tags/tag298.xml"/><Relationship Id="rId1" Type="http://schemas.openxmlformats.org/officeDocument/2006/relationships/vmlDrawing" Target="../drawings/vmlDrawing59.vml"/><Relationship Id="rId6" Type="http://schemas.openxmlformats.org/officeDocument/2006/relationships/tags" Target="../tags/tag302.xml"/><Relationship Id="rId5" Type="http://schemas.openxmlformats.org/officeDocument/2006/relationships/tags" Target="../tags/tag301.xml"/><Relationship Id="rId10" Type="http://schemas.openxmlformats.org/officeDocument/2006/relationships/image" Target="../media/image70.wmf"/><Relationship Id="rId4" Type="http://schemas.openxmlformats.org/officeDocument/2006/relationships/tags" Target="../tags/tag300.xml"/><Relationship Id="rId9" Type="http://schemas.openxmlformats.org/officeDocument/2006/relationships/oleObject" Target="../embeddings/oleObject87.bin"/></Relationships>
</file>

<file path=ppt/slides/_rels/slide87.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notesSlide" Target="../notesSlides/notesSlide86.xml"/><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tags" Target="../tags/tag307.xml"/><Relationship Id="rId7" Type="http://schemas.openxmlformats.org/officeDocument/2006/relationships/notesSlide" Target="../notesSlides/notesSlide87.xml"/><Relationship Id="rId2" Type="http://schemas.openxmlformats.org/officeDocument/2006/relationships/tags" Target="../tags/tag306.xml"/><Relationship Id="rId1" Type="http://schemas.openxmlformats.org/officeDocument/2006/relationships/vmlDrawing" Target="../drawings/vmlDrawing60.vml"/><Relationship Id="rId6" Type="http://schemas.openxmlformats.org/officeDocument/2006/relationships/slideLayout" Target="../slideLayouts/slideLayout2.xml"/><Relationship Id="rId5" Type="http://schemas.openxmlformats.org/officeDocument/2006/relationships/tags" Target="../tags/tag309.xml"/><Relationship Id="rId4" Type="http://schemas.openxmlformats.org/officeDocument/2006/relationships/tags" Target="../tags/tag308.xml"/><Relationship Id="rId9" Type="http://schemas.openxmlformats.org/officeDocument/2006/relationships/image" Target="../media/image71.wmf"/></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88.xml"/><Relationship Id="rId3" Type="http://schemas.openxmlformats.org/officeDocument/2006/relationships/tags" Target="../tags/tag311.xml"/><Relationship Id="rId7" Type="http://schemas.openxmlformats.org/officeDocument/2006/relationships/slideLayout" Target="../slideLayouts/slideLayout2.xml"/><Relationship Id="rId2" Type="http://schemas.openxmlformats.org/officeDocument/2006/relationships/tags" Target="../tags/tag310.xml"/><Relationship Id="rId1" Type="http://schemas.openxmlformats.org/officeDocument/2006/relationships/vmlDrawing" Target="../drawings/vmlDrawing61.vml"/><Relationship Id="rId6" Type="http://schemas.openxmlformats.org/officeDocument/2006/relationships/tags" Target="../tags/tag314.xml"/><Relationship Id="rId5" Type="http://schemas.openxmlformats.org/officeDocument/2006/relationships/tags" Target="../tags/tag313.xml"/><Relationship Id="rId10" Type="http://schemas.openxmlformats.org/officeDocument/2006/relationships/image" Target="../media/image72.wmf"/><Relationship Id="rId4" Type="http://schemas.openxmlformats.org/officeDocument/2006/relationships/tags" Target="../tags/tag312.xml"/><Relationship Id="rId9" Type="http://schemas.openxmlformats.org/officeDocument/2006/relationships/oleObject" Target="../embeddings/oleObject89.bin"/></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w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7.wmf"/><Relationship Id="rId5" Type="http://schemas.openxmlformats.org/officeDocument/2006/relationships/tags" Target="../tags/tag25.xml"/><Relationship Id="rId10" Type="http://schemas.openxmlformats.org/officeDocument/2006/relationships/oleObject" Target="../embeddings/oleObject5.bin"/><Relationship Id="rId4" Type="http://schemas.openxmlformats.org/officeDocument/2006/relationships/tags" Target="../tags/tag24.xml"/><Relationship Id="rId9"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89.xml"/><Relationship Id="rId3" Type="http://schemas.openxmlformats.org/officeDocument/2006/relationships/tags" Target="../tags/tag316.xml"/><Relationship Id="rId7" Type="http://schemas.openxmlformats.org/officeDocument/2006/relationships/slideLayout" Target="../slideLayouts/slideLayout2.xml"/><Relationship Id="rId2" Type="http://schemas.openxmlformats.org/officeDocument/2006/relationships/tags" Target="../tags/tag315.xml"/><Relationship Id="rId1" Type="http://schemas.openxmlformats.org/officeDocument/2006/relationships/vmlDrawing" Target="../drawings/vmlDrawing62.vml"/><Relationship Id="rId6" Type="http://schemas.openxmlformats.org/officeDocument/2006/relationships/tags" Target="../tags/tag319.xml"/><Relationship Id="rId5" Type="http://schemas.openxmlformats.org/officeDocument/2006/relationships/tags" Target="../tags/tag318.xml"/><Relationship Id="rId10" Type="http://schemas.openxmlformats.org/officeDocument/2006/relationships/image" Target="../media/image72.wmf"/><Relationship Id="rId4" Type="http://schemas.openxmlformats.org/officeDocument/2006/relationships/tags" Target="../tags/tag317.xml"/><Relationship Id="rId9" Type="http://schemas.openxmlformats.org/officeDocument/2006/relationships/oleObject" Target="../embeddings/oleObject90.bin"/></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90.xml"/><Relationship Id="rId3" Type="http://schemas.openxmlformats.org/officeDocument/2006/relationships/tags" Target="../tags/tag322.xml"/><Relationship Id="rId7" Type="http://schemas.openxmlformats.org/officeDocument/2006/relationships/slideLayout" Target="../slideLayouts/slideLayout2.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tags" Target="../tags/tag327.xml"/><Relationship Id="rId7" Type="http://schemas.openxmlformats.org/officeDocument/2006/relationships/notesSlide" Target="../notesSlides/notesSlide91.xml"/><Relationship Id="rId2" Type="http://schemas.openxmlformats.org/officeDocument/2006/relationships/tags" Target="../tags/tag326.xml"/><Relationship Id="rId1" Type="http://schemas.openxmlformats.org/officeDocument/2006/relationships/vmlDrawing" Target="../drawings/vmlDrawing63.vml"/><Relationship Id="rId6" Type="http://schemas.openxmlformats.org/officeDocument/2006/relationships/slideLayout" Target="../slideLayouts/slideLayout2.xml"/><Relationship Id="rId5" Type="http://schemas.openxmlformats.org/officeDocument/2006/relationships/tags" Target="../tags/tag329.xml"/><Relationship Id="rId4" Type="http://schemas.openxmlformats.org/officeDocument/2006/relationships/tags" Target="../tags/tag328.xml"/><Relationship Id="rId9" Type="http://schemas.openxmlformats.org/officeDocument/2006/relationships/image" Target="../media/image73.w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tags" Target="../tags/tag331.xml"/><Relationship Id="rId7" Type="http://schemas.openxmlformats.org/officeDocument/2006/relationships/notesSlide" Target="../notesSlides/notesSlide92.xml"/><Relationship Id="rId2" Type="http://schemas.openxmlformats.org/officeDocument/2006/relationships/tags" Target="../tags/tag330.xml"/><Relationship Id="rId1" Type="http://schemas.openxmlformats.org/officeDocument/2006/relationships/vmlDrawing" Target="../drawings/vmlDrawing64.vml"/><Relationship Id="rId6" Type="http://schemas.openxmlformats.org/officeDocument/2006/relationships/slideLayout" Target="../slideLayouts/slideLayout2.xml"/><Relationship Id="rId5" Type="http://schemas.openxmlformats.org/officeDocument/2006/relationships/tags" Target="../tags/tag333.xml"/><Relationship Id="rId4" Type="http://schemas.openxmlformats.org/officeDocument/2006/relationships/tags" Target="../tags/tag332.xml"/><Relationship Id="rId9" Type="http://schemas.openxmlformats.org/officeDocument/2006/relationships/image" Target="../media/image73.wmf"/></Relationships>
</file>

<file path=ppt/slides/_rels/slide94.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notesSlide" Target="../notesSlides/notesSlide93.xml"/><Relationship Id="rId5" Type="http://schemas.openxmlformats.org/officeDocument/2006/relationships/slideLayout" Target="../slideLayouts/slideLayout2.xml"/><Relationship Id="rId4" Type="http://schemas.openxmlformats.org/officeDocument/2006/relationships/tags" Target="../tags/tag337.xml"/></Relationships>
</file>

<file path=ppt/slides/_rels/slide95.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notesSlide" Target="../notesSlides/notesSlide94.xml"/><Relationship Id="rId5" Type="http://schemas.openxmlformats.org/officeDocument/2006/relationships/slideLayout" Target="../slideLayouts/slideLayout2.xml"/><Relationship Id="rId4" Type="http://schemas.openxmlformats.org/officeDocument/2006/relationships/tags" Target="../tags/tag341.xml"/></Relationships>
</file>

<file path=ppt/slides/_rels/slide96.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tags" Target="../tags/tag345.xml"/></Relationships>
</file>

<file path=ppt/slides/_rels/slide97.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notesSlide" Target="../notesSlides/notesSlide96.xml"/><Relationship Id="rId5" Type="http://schemas.openxmlformats.org/officeDocument/2006/relationships/slideLayout" Target="../slideLayouts/slideLayout2.xml"/><Relationship Id="rId4" Type="http://schemas.openxmlformats.org/officeDocument/2006/relationships/tags" Target="../tags/tag349.xml"/></Relationships>
</file>

<file path=ppt/slides/_rels/slide98.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notesSlide" Target="../notesSlides/notesSlide97.xml"/><Relationship Id="rId5" Type="http://schemas.openxmlformats.org/officeDocument/2006/relationships/slideLayout" Target="../slideLayouts/slideLayout2.xml"/><Relationship Id="rId4" Type="http://schemas.openxmlformats.org/officeDocument/2006/relationships/tags" Target="../tags/tag353.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8.xml"/><Relationship Id="rId3" Type="http://schemas.openxmlformats.org/officeDocument/2006/relationships/tags" Target="../tags/tag355.xml"/><Relationship Id="rId7" Type="http://schemas.openxmlformats.org/officeDocument/2006/relationships/slideLayout" Target="../slideLayouts/slideLayout2.xml"/><Relationship Id="rId2" Type="http://schemas.openxmlformats.org/officeDocument/2006/relationships/tags" Target="../tags/tag354.xml"/><Relationship Id="rId1" Type="http://schemas.openxmlformats.org/officeDocument/2006/relationships/vmlDrawing" Target="../drawings/vmlDrawing65.vml"/><Relationship Id="rId6" Type="http://schemas.openxmlformats.org/officeDocument/2006/relationships/tags" Target="../tags/tag358.xml"/><Relationship Id="rId5" Type="http://schemas.openxmlformats.org/officeDocument/2006/relationships/tags" Target="../tags/tag357.xml"/><Relationship Id="rId10" Type="http://schemas.openxmlformats.org/officeDocument/2006/relationships/image" Target="../media/image74.wmf"/><Relationship Id="rId4" Type="http://schemas.openxmlformats.org/officeDocument/2006/relationships/tags" Target="../tags/tag356.xml"/><Relationship Id="rId9" Type="http://schemas.openxmlformats.org/officeDocument/2006/relationships/oleObject" Target="../embeddings/oleObject9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418803779"/>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132131"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endParaRPr lang="en-US" sz="3200" b="1" dirty="0" smtClean="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49820803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132132" name="VISIO" r:id="rId10" imgW="1057895" imgH="885396" progId="Visio.Drawing.6">
                  <p:embed/>
                </p:oleObj>
              </mc:Choice>
              <mc:Fallback>
                <p:oleObj name="VISIO" r:id="rId10" imgW="1057895" imgH="885396"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4997920"/>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2 trays/ 1/3 hour = </a:t>
            </a:r>
            <a:r>
              <a:rPr lang="en-US" sz="2400" b="1" dirty="0">
                <a:solidFill>
                  <a:schemeClr val="accent1"/>
                </a:solidFill>
                <a:latin typeface="Times New Roman" pitchFamily="18" charset="0"/>
                <a:cs typeface="Arial" charset="0"/>
              </a:rPr>
              <a:t>6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1684887919"/>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219143" name="VISIO" r:id="rId9" imgW="5784076" imgH="1799796" progId="Visio.Drawing.6">
                  <p:embed/>
                </p:oleObj>
              </mc:Choice>
              <mc:Fallback>
                <p:oleObj name="VISIO" r:id="rId9" imgW="5784076" imgH="1799796"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92379"/>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2168084746"/>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199697"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endParaRPr lang="en-US" sz="2400" b="1"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4258292430"/>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3739081484"/>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220167"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trays/ 1/4 hour = </a:t>
            </a:r>
            <a:r>
              <a:rPr lang="en-US" sz="2400" b="1" dirty="0">
                <a:solidFill>
                  <a:schemeClr val="accent1"/>
                </a:solidFill>
                <a:latin typeface="Times New Roman" pitchFamily="18" charset="0"/>
                <a:cs typeface="Arial" charset="0"/>
              </a:rPr>
              <a:t>4 trays/hour</a:t>
            </a: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r>
              <a:rPr lang="en-US" sz="2400" dirty="0">
                <a:latin typeface="Times New Roman" pitchFamily="18" charset="0"/>
                <a:cs typeface="Arial" charset="0"/>
              </a:rPr>
              <a:t>Using both techniques, the throughput would be </a:t>
            </a:r>
            <a:r>
              <a:rPr lang="en-US" sz="2400" b="1" dirty="0">
                <a:latin typeface="Times New Roman" pitchFamily="18" charset="0"/>
                <a:cs typeface="Arial" charset="0"/>
              </a:rPr>
              <a:t>8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1444271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1101575616"/>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200732" name="VISIO" r:id="rId9" imgW="2486160" imgH="1114560" progId="Visio.Drawing.6">
                  <p:embed/>
                </p:oleObj>
              </mc:Choice>
              <mc:Fallback>
                <p:oleObj name="VISIO" r:id="rId9" imgW="2486160" imgH="1114560" progId="Visio.Drawing.6">
                  <p:embed/>
                  <p:pic>
                    <p:nvPicPr>
                      <p:cNvPr id="0" name=""/>
                      <p:cNvPicPr>
                        <a:picLocks noChangeAspect="1" noChangeArrowheads="1"/>
                      </p:cNvPicPr>
                      <p:nvPr/>
                    </p:nvPicPr>
                    <p:blipFill>
                      <a:blip r:embed="rId10"/>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r>
              <a:rPr lang="en-US" sz="3200" b="1" dirty="0" smtClean="0">
                <a:solidFill>
                  <a:srgbClr val="C00000"/>
                </a:solidFill>
                <a:latin typeface="Times New Roman" pitchFamily="18" charset="0"/>
                <a:cs typeface="Arial" charset="0"/>
              </a:rPr>
              <a:t>Memory!</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r>
              <a:rPr lang="en-US" sz="3200" b="1" dirty="0" smtClean="0">
                <a:solidFill>
                  <a:srgbClr val="C00000"/>
                </a:solidFill>
                <a:latin typeface="Times New Roman" pitchFamily="18" charset="0"/>
                <a:cs typeface="Arial" charset="0"/>
              </a:rPr>
              <a:t>Invalid State</a:t>
            </a:r>
          </a:p>
          <a:p>
            <a:pPr lvl="1">
              <a:spcBef>
                <a:spcPct val="20000"/>
              </a:spcBef>
            </a:pPr>
            <a:r>
              <a:rPr lang="en-US" sz="3200" i="1" dirty="0" smtClean="0">
                <a:latin typeface="Times New Roman" pitchFamily="18" charset="0"/>
                <a:cs typeface="Arial" charset="0"/>
              </a:rPr>
              <a:t>   </a:t>
            </a:r>
            <a:r>
              <a:rPr lang="en-US" sz="3200" i="1" dirty="0" smtClean="0">
                <a:solidFill>
                  <a:srgbClr val="C00000"/>
                </a:solidFill>
                <a:latin typeface="Times New Roman" pitchFamily="18" charset="0"/>
                <a:cs typeface="Arial" charset="0"/>
              </a:rPr>
              <a:t>Q </a:t>
            </a:r>
            <a:r>
              <a:rPr lang="en-US" sz="3200" dirty="0">
                <a:solidFill>
                  <a:srgbClr val="C00000"/>
                </a:solidFill>
                <a:latin typeface="Times New Roman" pitchFamily="18" charset="0"/>
                <a:cs typeface="Arial" charset="0"/>
              </a:rPr>
              <a:t>≠ NOT </a:t>
            </a:r>
            <a:r>
              <a:rPr lang="en-US" sz="3200" i="1" dirty="0">
                <a:solidFill>
                  <a:srgbClr val="C00000"/>
                </a:solidFill>
                <a:latin typeface="Times New Roman" pitchFamily="18" charset="0"/>
                <a:cs typeface="Arial" charset="0"/>
              </a:rPr>
              <a:t>Q</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379231665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200733" name="VISIO" r:id="rId11" imgW="1057895" imgH="885396" progId="Visio.Drawing.6">
                  <p:embed/>
                </p:oleObj>
              </mc:Choice>
              <mc:Fallback>
                <p:oleObj name="VISIO" r:id="rId11" imgW="1057895" imgH="885396"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6"/>
            </p:custDataLst>
          </p:nvPr>
        </p:nvSpPr>
        <p:spPr bwMode="auto">
          <a:xfrm>
            <a:off x="1295400" y="5943600"/>
            <a:ext cx="152400" cy="0"/>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904359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p14="http://schemas.microsoft.com/office/powerpoint/2010/main" val="1273466715"/>
              </p:ext>
            </p:extLst>
          </p:nvPr>
        </p:nvGraphicFramePr>
        <p:xfrm>
          <a:off x="6019800" y="3048000"/>
          <a:ext cx="2743200" cy="2655888"/>
        </p:xfrm>
        <a:graphic>
          <a:graphicData uri="http://schemas.openxmlformats.org/presentationml/2006/ole">
            <mc:AlternateContent xmlns:mc="http://schemas.openxmlformats.org/markup-compatibility/2006">
              <mc:Choice xmlns:v="urn:schemas-microsoft-com:vml" Requires="v">
                <p:oleObj spid="_x0000_s134161" name="VISIO" r:id="rId6" imgW="885960" imgH="857880" progId="Visio.Drawing.6">
                  <p:embed/>
                </p:oleObj>
              </mc:Choice>
              <mc:Fallback>
                <p:oleObj name="VISIO" r:id="rId6" imgW="885960" imgH="8578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048000"/>
                        <a:ext cx="2743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stands for Set/Reset Latch</a:t>
            </a:r>
          </a:p>
          <a:p>
            <a:pPr marL="742950" lvl="1" indent="-285750">
              <a:spcBef>
                <a:spcPct val="20000"/>
              </a:spcBef>
              <a:buFontTx/>
              <a:buChar char="–"/>
            </a:pPr>
            <a:r>
              <a:rPr lang="en-US" sz="2600" dirty="0">
                <a:latin typeface="Times New Roman" pitchFamily="18" charset="0"/>
                <a:cs typeface="Arial" charset="0"/>
              </a:rPr>
              <a:t>Stores one bit of state (</a:t>
            </a:r>
            <a:r>
              <a:rPr lang="en-US" sz="2600" i="1" dirty="0">
                <a:latin typeface="Times New Roman" pitchFamily="18" charset="0"/>
                <a:cs typeface="Arial" charset="0"/>
              </a:rPr>
              <a:t>Q</a:t>
            </a:r>
            <a:r>
              <a:rPr lang="en-US" sz="2600" dirty="0">
                <a:latin typeface="Times New Roman" pitchFamily="18" charset="0"/>
                <a:cs typeface="Arial" charset="0"/>
              </a:rPr>
              <a:t>)</a:t>
            </a:r>
          </a:p>
          <a:p>
            <a:pPr marL="342900" indent="-342900">
              <a:spcBef>
                <a:spcPct val="20000"/>
              </a:spcBef>
              <a:buFontTx/>
              <a:buChar char="•"/>
            </a:pPr>
            <a:r>
              <a:rPr lang="en-US" sz="3200" dirty="0">
                <a:latin typeface="Times New Roman" pitchFamily="18" charset="0"/>
                <a:cs typeface="Arial" charset="0"/>
              </a:rPr>
              <a:t>Control what value is being stored with </a:t>
            </a:r>
            <a:r>
              <a:rPr lang="en-US" sz="3200" i="1" dirty="0">
                <a:latin typeface="Times New Roman" pitchFamily="18" charset="0"/>
                <a:cs typeface="Arial" charset="0"/>
              </a:rPr>
              <a:t>S</a:t>
            </a:r>
            <a:r>
              <a:rPr lang="en-US" sz="3200" dirty="0">
                <a:latin typeface="Times New Roman" pitchFamily="18" charset="0"/>
                <a:cs typeface="Arial" charset="0"/>
              </a:rPr>
              <a:t>, </a:t>
            </a:r>
            <a:r>
              <a:rPr lang="en-US" sz="3200" i="1" dirty="0">
                <a:latin typeface="Times New Roman" pitchFamily="18" charset="0"/>
                <a:cs typeface="Arial" charset="0"/>
              </a:rPr>
              <a:t>R</a:t>
            </a:r>
            <a:r>
              <a:rPr lang="en-US" sz="3200" dirty="0">
                <a:latin typeface="Times New Roman" pitchFamily="18" charset="0"/>
                <a:cs typeface="Arial" charset="0"/>
              </a:rPr>
              <a:t> inputs</a:t>
            </a:r>
          </a:p>
          <a:p>
            <a:pPr marL="742950" lvl="1" indent="-285750">
              <a:spcBef>
                <a:spcPct val="20000"/>
              </a:spcBef>
              <a:buFontTx/>
              <a:buChar char="–"/>
            </a:pPr>
            <a:r>
              <a:rPr lang="en-US" sz="3200" b="1" dirty="0">
                <a:solidFill>
                  <a:schemeClr val="accent1"/>
                </a:solidFill>
                <a:latin typeface="Times New Roman" pitchFamily="18" charset="0"/>
                <a:cs typeface="Arial" charset="0"/>
              </a:rPr>
              <a:t>Set: </a:t>
            </a:r>
            <a:r>
              <a:rPr lang="en-US" sz="3200" dirty="0">
                <a:latin typeface="Times New Roman" pitchFamily="18" charset="0"/>
                <a:cs typeface="Arial" charset="0"/>
              </a:rPr>
              <a:t>Make the output 1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1, </a:t>
            </a:r>
            <a:r>
              <a:rPr lang="en-US" sz="3200" i="1" dirty="0">
                <a:latin typeface="Times New Roman" pitchFamily="18" charset="0"/>
                <a:cs typeface="Arial" charset="0"/>
              </a:rPr>
              <a:t>R </a:t>
            </a:r>
            <a:r>
              <a:rPr lang="en-US" sz="3200" dirty="0">
                <a:latin typeface="Times New Roman" pitchFamily="18" charset="0"/>
                <a:cs typeface="Arial" charset="0"/>
              </a:rPr>
              <a:t>= 0,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1</a:t>
            </a:r>
            <a:r>
              <a:rPr lang="en-US" sz="3200" dirty="0">
                <a:latin typeface="Times New Roman" pitchFamily="18" charset="0"/>
                <a:cs typeface="Arial" charset="0"/>
              </a:rPr>
              <a:t>)</a:t>
            </a:r>
          </a:p>
          <a:p>
            <a:pPr marL="742950" lvl="1" indent="-285750">
              <a:spcBef>
                <a:spcPct val="20000"/>
              </a:spcBef>
              <a:buFontTx/>
              <a:buChar char="–"/>
            </a:pPr>
            <a:r>
              <a:rPr lang="en-US" sz="3200" b="1" dirty="0">
                <a:solidFill>
                  <a:schemeClr val="accent1"/>
                </a:solidFill>
                <a:latin typeface="Times New Roman" pitchFamily="18" charset="0"/>
                <a:cs typeface="Arial" charset="0"/>
              </a:rPr>
              <a:t>Reset: </a:t>
            </a:r>
            <a:r>
              <a:rPr lang="en-US" sz="3200" dirty="0">
                <a:latin typeface="Times New Roman" pitchFamily="18" charset="0"/>
                <a:cs typeface="Arial" charset="0"/>
              </a:rPr>
              <a:t>Make the output 0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0, </a:t>
            </a:r>
            <a:r>
              <a:rPr lang="en-US" sz="3200" i="1" dirty="0">
                <a:latin typeface="Times New Roman" pitchFamily="18" charset="0"/>
                <a:cs typeface="Arial" charset="0"/>
              </a:rPr>
              <a:t>R </a:t>
            </a:r>
            <a:r>
              <a:rPr lang="en-US" sz="3200" dirty="0">
                <a:latin typeface="Times New Roman" pitchFamily="18" charset="0"/>
                <a:cs typeface="Arial" charset="0"/>
              </a:rPr>
              <a:t>= 1,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0</a:t>
            </a:r>
            <a:r>
              <a:rPr lang="en-US" sz="3200" dirty="0">
                <a:latin typeface="Times New Roman" pitchFamily="18" charset="0"/>
                <a:cs typeface="Arial" charset="0"/>
              </a:rPr>
              <a:t>)</a:t>
            </a: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b="1" dirty="0">
                <a:solidFill>
                  <a:srgbClr val="FF3300"/>
                </a:solidFill>
                <a:latin typeface="Times New Roman" pitchFamily="18" charset="0"/>
                <a:cs typeface="Arial" charset="0"/>
              </a:rPr>
              <a:t>Must do something to avoid</a:t>
            </a:r>
          </a:p>
          <a:p>
            <a:pPr marL="342900" indent="-342900">
              <a:spcBef>
                <a:spcPct val="20000"/>
              </a:spcBef>
            </a:pPr>
            <a:r>
              <a:rPr lang="en-US" sz="3200" b="1" dirty="0">
                <a:solidFill>
                  <a:srgbClr val="FF3300"/>
                </a:solidFill>
                <a:latin typeface="Times New Roman" pitchFamily="18" charset="0"/>
                <a:cs typeface="Arial" charset="0"/>
              </a:rPr>
              <a:t>	invalid state (when </a:t>
            </a:r>
            <a:r>
              <a:rPr lang="en-US" sz="3200" b="1" i="1" dirty="0">
                <a:solidFill>
                  <a:srgbClr val="FF3300"/>
                </a:solidFill>
                <a:latin typeface="Times New Roman" pitchFamily="18" charset="0"/>
                <a:cs typeface="Arial" charset="0"/>
              </a:rPr>
              <a:t>S</a:t>
            </a:r>
            <a:r>
              <a:rPr lang="en-US" sz="3200" b="1" dirty="0">
                <a:solidFill>
                  <a:srgbClr val="FF3300"/>
                </a:solidFill>
                <a:latin typeface="Times New Roman" pitchFamily="18" charset="0"/>
                <a:cs typeface="Arial" charset="0"/>
              </a:rPr>
              <a:t> = </a:t>
            </a:r>
            <a:r>
              <a:rPr lang="en-US" sz="3200" b="1" i="1" dirty="0">
                <a:solidFill>
                  <a:srgbClr val="FF3300"/>
                </a:solidFill>
                <a:latin typeface="Times New Roman" pitchFamily="18" charset="0"/>
                <a:cs typeface="Arial" charset="0"/>
              </a:rPr>
              <a:t>R</a:t>
            </a:r>
            <a:r>
              <a:rPr lang="en-US" sz="3200" b="1" dirty="0">
                <a:solidFill>
                  <a:srgbClr val="FF3300"/>
                </a:solidFill>
                <a:latin typeface="Times New Roman" pitchFamily="18" charset="0"/>
                <a:cs typeface="Arial" charset="0"/>
              </a:rPr>
              <a:t> = 1)</a:t>
            </a:r>
          </a:p>
          <a:p>
            <a:pPr marL="342900" indent="-342900">
              <a:spcBef>
                <a:spcPct val="20000"/>
              </a:spcBef>
            </a:pPr>
            <a:endParaRPr lang="en-US" sz="2400" b="1" i="1" baseline="-25000" dirty="0">
              <a:solidFill>
                <a:srgbClr val="FF3300"/>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Symbol</a:t>
            </a:r>
            <a:endParaRPr lang="en-US" sz="4400" dirty="0">
              <a:solidFill>
                <a:schemeClr val="bg1"/>
              </a:solidFill>
              <a:latin typeface="+mj-lt"/>
            </a:endParaRPr>
          </a:p>
        </p:txBody>
      </p:sp>
    </p:spTree>
    <p:extLst>
      <p:ext uri="{BB962C8B-B14F-4D97-AF65-F5344CB8AC3E}">
        <p14:creationId xmlns:p14="http://schemas.microsoft.com/office/powerpoint/2010/main" val="33835523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spid="_x0000_s135185" name="VISIO" r:id="rId8" imgW="885960" imgH="913680" progId="Visio.Drawing.6">
                  <p:embed/>
                </p:oleObj>
              </mc:Choice>
              <mc:Fallback>
                <p:oleObj name="VISIO" r:id="rId8" imgW="885960" imgH="913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914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742950" lvl="1" indent="-285750">
              <a:spcBef>
                <a:spcPct val="20000"/>
              </a:spcBef>
              <a:buFontTx/>
              <a:buChar char="–"/>
            </a:pPr>
            <a:r>
              <a:rPr lang="en-US" sz="2600" b="1" i="1" dirty="0">
                <a:latin typeface="Times New Roman" pitchFamily="18" charset="0"/>
                <a:cs typeface="Arial" charset="0"/>
              </a:rPr>
              <a:t>CLK</a:t>
            </a:r>
            <a:r>
              <a:rPr lang="en-US" sz="2600" b="1" dirty="0">
                <a:latin typeface="Times New Roman" pitchFamily="18" charset="0"/>
                <a:cs typeface="Arial" charset="0"/>
              </a:rPr>
              <a:t>:</a:t>
            </a:r>
            <a:r>
              <a:rPr lang="en-US" sz="2600" dirty="0">
                <a:latin typeface="Times New Roman" pitchFamily="18" charset="0"/>
                <a:cs typeface="Arial" charset="0"/>
              </a:rPr>
              <a:t> controls </a:t>
            </a:r>
            <a:r>
              <a:rPr lang="en-US" sz="2600" i="1" dirty="0">
                <a:latin typeface="Times New Roman" pitchFamily="18" charset="0"/>
                <a:cs typeface="Arial" charset="0"/>
              </a:rPr>
              <a:t>when</a:t>
            </a:r>
            <a:r>
              <a:rPr lang="en-US" sz="2600" dirty="0">
                <a:latin typeface="Times New Roman" pitchFamily="18" charset="0"/>
                <a:cs typeface="Arial" charset="0"/>
              </a:rPr>
              <a:t> the output changes</a:t>
            </a:r>
          </a:p>
          <a:p>
            <a:pPr marL="742950" lvl="1" indent="-285750">
              <a:spcBef>
                <a:spcPct val="20000"/>
              </a:spcBef>
              <a:buFontTx/>
              <a:buChar char="–"/>
            </a:pPr>
            <a:r>
              <a:rPr lang="en-US" sz="2600" b="1" i="1" dirty="0">
                <a:latin typeface="Times New Roman" pitchFamily="18" charset="0"/>
                <a:cs typeface="Arial" charset="0"/>
              </a:rPr>
              <a:t>D</a:t>
            </a:r>
            <a:r>
              <a:rPr lang="en-US" sz="2600" dirty="0">
                <a:latin typeface="Times New Roman" pitchFamily="18" charset="0"/>
                <a:cs typeface="Arial" charset="0"/>
              </a:rPr>
              <a:t> (the data input): controls </a:t>
            </a:r>
            <a:r>
              <a:rPr lang="en-US" sz="2600" i="1" dirty="0">
                <a:latin typeface="Times New Roman" pitchFamily="18" charset="0"/>
                <a:cs typeface="Arial" charset="0"/>
              </a:rPr>
              <a:t>what</a:t>
            </a:r>
            <a:r>
              <a:rPr lang="en-US" sz="2600" dirty="0">
                <a:latin typeface="Times New Roman" pitchFamily="18" charset="0"/>
                <a:cs typeface="Arial" charset="0"/>
              </a:rPr>
              <a:t> the output changes to</a:t>
            </a:r>
          </a:p>
          <a:p>
            <a:pPr marL="342900" indent="-342900">
              <a:spcBef>
                <a:spcPct val="20000"/>
              </a:spcBef>
              <a:buFontTx/>
              <a:buChar char="•"/>
            </a:pPr>
            <a:r>
              <a:rPr lang="en-US" sz="3200" dirty="0">
                <a:latin typeface="Times New Roman" pitchFamily="18" charset="0"/>
                <a:cs typeface="Arial" charset="0"/>
              </a:rPr>
              <a:t>Function</a:t>
            </a: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1</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D</a:t>
            </a:r>
            <a:r>
              <a:rPr lang="en-US" sz="2600" dirty="0" smtClean="0">
                <a:latin typeface="Times New Roman" pitchFamily="18" charset="0"/>
                <a:cs typeface="Arial" charset="0"/>
              </a:rPr>
              <a:t> </a:t>
            </a:r>
            <a:r>
              <a:rPr lang="en-US" sz="2600" dirty="0">
                <a:latin typeface="Times New Roman" pitchFamily="18" charset="0"/>
                <a:cs typeface="Arial" charset="0"/>
              </a:rPr>
              <a:t>passes through to </a:t>
            </a:r>
            <a:r>
              <a:rPr lang="en-US" sz="2600" i="1" dirty="0">
                <a:latin typeface="Times New Roman" pitchFamily="18" charset="0"/>
                <a:cs typeface="Arial" charset="0"/>
              </a:rPr>
              <a:t>Q </a:t>
            </a:r>
            <a:r>
              <a:rPr lang="en-US" sz="2600" dirty="0" smtClean="0">
                <a:latin typeface="Times New Roman" pitchFamily="18" charset="0"/>
                <a:cs typeface="Arial" charset="0"/>
              </a:rPr>
              <a:t>(</a:t>
            </a:r>
            <a:r>
              <a:rPr lang="en-US" sz="2600" i="1" dirty="0" smtClean="0">
                <a:latin typeface="Times New Roman" pitchFamily="18" charset="0"/>
                <a:cs typeface="Arial" charset="0"/>
              </a:rPr>
              <a:t>transparent</a:t>
            </a:r>
            <a:r>
              <a:rPr lang="en-US" sz="2600" dirty="0">
                <a:latin typeface="Times New Roman" pitchFamily="18" charset="0"/>
                <a:cs typeface="Arial" charset="0"/>
              </a:rPr>
              <a:t>)</a:t>
            </a:r>
            <a:endParaRPr lang="en-US" sz="2600" i="1"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0</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Q</a:t>
            </a:r>
            <a:r>
              <a:rPr lang="en-US" sz="2600" dirty="0" smtClean="0">
                <a:latin typeface="Times New Roman" pitchFamily="18" charset="0"/>
                <a:cs typeface="Arial" charset="0"/>
              </a:rPr>
              <a:t> </a:t>
            </a:r>
            <a:r>
              <a:rPr lang="en-US" sz="2600" dirty="0">
                <a:latin typeface="Times New Roman" pitchFamily="18" charset="0"/>
                <a:cs typeface="Arial" charset="0"/>
              </a:rPr>
              <a:t>holds its previous value </a:t>
            </a:r>
            <a:r>
              <a:rPr lang="en-US" sz="2600" dirty="0" smtClean="0">
                <a:latin typeface="Times New Roman" pitchFamily="18" charset="0"/>
                <a:cs typeface="Arial" charset="0"/>
              </a:rPr>
              <a:t>(</a:t>
            </a:r>
            <a:r>
              <a:rPr lang="en-US" sz="2600" i="1" dirty="0" smtClean="0">
                <a:latin typeface="Times New Roman" pitchFamily="18" charset="0"/>
                <a:cs typeface="Arial" charset="0"/>
              </a:rPr>
              <a:t>opaque</a:t>
            </a:r>
            <a:r>
              <a:rPr lang="en-US" sz="2600" dirty="0">
                <a:latin typeface="Times New Roman" pitchFamily="18" charset="0"/>
                <a:cs typeface="Arial" charset="0"/>
              </a:rPr>
              <a:t>)</a:t>
            </a:r>
            <a:endParaRPr lang="en-US" sz="2600" i="1" baseline="-250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Avoids invalid case when </a:t>
            </a:r>
            <a:endParaRPr lang="en-US" sz="3200" dirty="0" smtClean="0">
              <a:latin typeface="Times New Roman" pitchFamily="18" charset="0"/>
              <a:cs typeface="Arial" charset="0"/>
            </a:endParaRPr>
          </a:p>
          <a:p>
            <a:pPr>
              <a:spcBef>
                <a:spcPct val="20000"/>
              </a:spcBef>
            </a:pPr>
            <a:r>
              <a:rPr lang="en-US" sz="3200" i="1" dirty="0">
                <a:latin typeface="Times New Roman" pitchFamily="18" charset="0"/>
                <a:cs typeface="Arial" charset="0"/>
              </a:rPr>
              <a:t> </a:t>
            </a:r>
            <a:r>
              <a:rPr lang="en-US" sz="3200" i="1" dirty="0" smtClean="0">
                <a:latin typeface="Times New Roman" pitchFamily="18" charset="0"/>
                <a:cs typeface="Arial" charset="0"/>
              </a:rPr>
              <a:t>  Q </a:t>
            </a:r>
            <a:r>
              <a:rPr lang="en-US" sz="3200" dirty="0">
                <a:latin typeface="Times New Roman" pitchFamily="18" charset="0"/>
                <a:cs typeface="Arial" charset="0"/>
              </a:rPr>
              <a:t>≠ NOT </a:t>
            </a:r>
            <a:r>
              <a:rPr lang="en-US" sz="3200" i="1" dirty="0">
                <a:latin typeface="Times New Roman" pitchFamily="18" charset="0"/>
                <a:cs typeface="Arial" charset="0"/>
              </a:rPr>
              <a:t>Q</a:t>
            </a:r>
          </a:p>
        </p:txBody>
      </p:sp>
      <p:sp>
        <p:nvSpPr>
          <p:cNvPr id="959495" name="Line 7"/>
          <p:cNvSpPr>
            <a:spLocks noChangeShapeType="1"/>
          </p:cNvSpPr>
          <p:nvPr>
            <p:custDataLst>
              <p:tags r:id="rId5"/>
            </p:custDataLst>
          </p:nvPr>
        </p:nvSpPr>
        <p:spPr bwMode="auto">
          <a:xfrm>
            <a:off x="3048000" y="5943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a:t>
            </a:r>
            <a:endParaRPr lang="en-US" sz="4400" dirty="0">
              <a:solidFill>
                <a:schemeClr val="bg1"/>
              </a:solidFill>
              <a:latin typeface="+mj-lt"/>
            </a:endParaRPr>
          </a:p>
        </p:txBody>
      </p:sp>
    </p:spTree>
    <p:extLst>
      <p:ext uri="{BB962C8B-B14F-4D97-AF65-F5344CB8AC3E}">
        <p14:creationId xmlns:p14="http://schemas.microsoft.com/office/powerpoint/2010/main" val="5275685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1896262232"/>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137263"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3830248347"/>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137264"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485672352"/>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137265"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21405844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201769"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201770"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3326242997"/>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201771"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38443126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spid="_x0000_s138257" name="VISIO" r:id="rId7" imgW="963360" imgH="914400" progId="Visio.Drawing.6">
                  <p:embed/>
                </p:oleObj>
              </mc:Choice>
              <mc:Fallback>
                <p:oleObj name="VISIO" r:id="rId7" imgW="963360" imgH="914400" progId="Visio.Drawing.6">
                  <p:embed/>
                  <p:pic>
                    <p:nvPicPr>
                      <p:cNvPr id="0" name=""/>
                      <p:cNvPicPr>
                        <a:picLocks noChangeAspect="1" noChangeArrowheads="1"/>
                      </p:cNvPicPr>
                      <p:nvPr/>
                    </p:nvPicPr>
                    <p:blipFill>
                      <a:blip r:embed="rId8"/>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914400" y="1143000"/>
            <a:ext cx="563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Inputs</a:t>
            </a:r>
            <a:r>
              <a:rPr lang="en-US" sz="3200" b="1" dirty="0">
                <a:latin typeface="Times New Roman" pitchFamily="18" charset="0"/>
                <a:cs typeface="Arial" charset="0"/>
              </a:rPr>
              <a:t>:</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500" dirty="0" smtClean="0">
                <a:latin typeface="Times New Roman" pitchFamily="18" charset="0"/>
                <a:cs typeface="Arial" charset="0"/>
              </a:rPr>
              <a:t>Samples </a:t>
            </a:r>
            <a:r>
              <a:rPr lang="en-US" sz="2500" i="1" dirty="0">
                <a:latin typeface="Times New Roman" pitchFamily="18" charset="0"/>
                <a:cs typeface="Arial" charset="0"/>
              </a:rPr>
              <a:t>D</a:t>
            </a:r>
            <a:r>
              <a:rPr lang="en-US" sz="2500" dirty="0">
                <a:latin typeface="Times New Roman" pitchFamily="18" charset="0"/>
                <a:cs typeface="Arial" charset="0"/>
              </a:rPr>
              <a:t>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1143000" lvl="2" indent="-228600">
              <a:spcBef>
                <a:spcPct val="20000"/>
              </a:spcBef>
              <a:buFontTx/>
              <a:buChar char="•"/>
            </a:pPr>
            <a:r>
              <a:rPr lang="en-US" sz="2500" dirty="0">
                <a:latin typeface="Times New Roman" pitchFamily="18" charset="0"/>
                <a:cs typeface="Arial" charset="0"/>
              </a:rPr>
              <a:t>When </a:t>
            </a:r>
            <a:r>
              <a:rPr lang="en-US" sz="2500" i="1" dirty="0">
                <a:latin typeface="Times New Roman" pitchFamily="18" charset="0"/>
                <a:cs typeface="Arial" charset="0"/>
              </a:rPr>
              <a:t>CLK</a:t>
            </a:r>
            <a:r>
              <a:rPr lang="en-US" sz="2500" dirty="0">
                <a:latin typeface="Times New Roman" pitchFamily="18" charset="0"/>
                <a:cs typeface="Arial" charset="0"/>
              </a:rPr>
              <a:t> rises from 0 to 1, </a:t>
            </a:r>
            <a:r>
              <a:rPr lang="en-US" sz="2500" i="1" dirty="0">
                <a:latin typeface="Times New Roman" pitchFamily="18" charset="0"/>
                <a:cs typeface="Arial" charset="0"/>
              </a:rPr>
              <a:t>D</a:t>
            </a:r>
            <a:r>
              <a:rPr lang="en-US" sz="2500" dirty="0">
                <a:latin typeface="Times New Roman" pitchFamily="18" charset="0"/>
                <a:cs typeface="Arial" charset="0"/>
              </a:rPr>
              <a:t> passes through to </a:t>
            </a:r>
            <a:r>
              <a:rPr lang="en-US" sz="2500" i="1" dirty="0">
                <a:latin typeface="Times New Roman" pitchFamily="18" charset="0"/>
                <a:cs typeface="Arial" charset="0"/>
              </a:rPr>
              <a:t>Q</a:t>
            </a:r>
          </a:p>
          <a:p>
            <a:pPr marL="1143000" lvl="2" indent="-228600">
              <a:spcBef>
                <a:spcPct val="20000"/>
              </a:spcBef>
              <a:buFontTx/>
              <a:buChar char="•"/>
            </a:pPr>
            <a:r>
              <a:rPr lang="en-US" sz="2500" dirty="0">
                <a:latin typeface="Times New Roman" pitchFamily="18" charset="0"/>
                <a:cs typeface="Arial" charset="0"/>
              </a:rPr>
              <a:t>Otherwise, </a:t>
            </a:r>
            <a:r>
              <a:rPr lang="en-US" sz="2500" i="1" dirty="0">
                <a:latin typeface="Times New Roman" pitchFamily="18" charset="0"/>
                <a:cs typeface="Arial" charset="0"/>
              </a:rPr>
              <a:t>Q</a:t>
            </a:r>
            <a:r>
              <a:rPr lang="en-US" sz="2500" dirty="0">
                <a:latin typeface="Times New Roman" pitchFamily="18" charset="0"/>
                <a:cs typeface="Arial" charset="0"/>
              </a:rPr>
              <a:t> holds its previous value</a:t>
            </a:r>
          </a:p>
          <a:p>
            <a:pPr marL="742950" lvl="1" indent="-285750">
              <a:spcBef>
                <a:spcPct val="20000"/>
              </a:spcBef>
              <a:buFontTx/>
              <a:buChar char="–"/>
            </a:pPr>
            <a:r>
              <a:rPr lang="en-US" sz="2500" i="1" dirty="0">
                <a:latin typeface="Times New Roman" pitchFamily="18" charset="0"/>
                <a:cs typeface="Arial" charset="0"/>
              </a:rPr>
              <a:t>Q </a:t>
            </a:r>
            <a:r>
              <a:rPr lang="en-US" sz="2500" dirty="0">
                <a:latin typeface="Times New Roman" pitchFamily="18" charset="0"/>
                <a:cs typeface="Arial" charset="0"/>
              </a:rPr>
              <a:t>changes only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342900" indent="-342900">
              <a:spcBef>
                <a:spcPct val="20000"/>
              </a:spcBef>
              <a:buFontTx/>
              <a:buChar char="•"/>
            </a:pPr>
            <a:r>
              <a:rPr lang="en-US" sz="3200" dirty="0" smtClean="0">
                <a:latin typeface="Times New Roman" pitchFamily="18" charset="0"/>
                <a:cs typeface="Arial" charset="0"/>
              </a:rPr>
              <a:t>Called </a:t>
            </a:r>
            <a:r>
              <a:rPr lang="en-US" sz="3200" i="1" dirty="0" smtClean="0">
                <a:latin typeface="Times New Roman" pitchFamily="18" charset="0"/>
                <a:cs typeface="Arial" charset="0"/>
              </a:rPr>
              <a:t>edge-triggered</a:t>
            </a:r>
            <a:endParaRPr lang="en-US" sz="3200" dirty="0" smtClean="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a:t>
            </a:r>
            <a:r>
              <a:rPr lang="en-US" sz="3200" dirty="0" smtClean="0">
                <a:latin typeface="Times New Roman" pitchFamily="18" charset="0"/>
                <a:cs typeface="Arial" charset="0"/>
              </a:rPr>
              <a:t>ctivated </a:t>
            </a:r>
            <a:r>
              <a:rPr lang="en-US" sz="3200" dirty="0">
                <a:latin typeface="Times New Roman" pitchFamily="18" charset="0"/>
                <a:cs typeface="Arial" charset="0"/>
              </a:rPr>
              <a:t>on the clock edge</a:t>
            </a:r>
          </a:p>
          <a:p>
            <a:pPr marL="342900" indent="-342900">
              <a:spcBef>
                <a:spcPct val="20000"/>
              </a:spcBef>
            </a:pPr>
            <a:endParaRPr lang="en-US" sz="24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a:t>
            </a:r>
            <a:endParaRPr lang="en-US" sz="4400" dirty="0">
              <a:solidFill>
                <a:schemeClr val="bg1"/>
              </a:solidFill>
              <a:latin typeface="+mj-lt"/>
            </a:endParaRPr>
          </a:p>
        </p:txBody>
      </p:sp>
    </p:spTree>
    <p:extLst>
      <p:ext uri="{BB962C8B-B14F-4D97-AF65-F5344CB8AC3E}">
        <p14:creationId xmlns:p14="http://schemas.microsoft.com/office/powerpoint/2010/main" val="1720931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spid="_x0000_s139281" name="VISIO" r:id="rId8" imgW="1400040" imgH="1085760" progId="Visio.Drawing.6">
                  <p:embed/>
                </p:oleObj>
              </mc:Choice>
              <mc:Fallback>
                <p:oleObj name="VISIO" r:id="rId8" imgW="1400040" imgH="1085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964223"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Two back-to-back latches (L1 and L2) controlled by complementary clocks</a:t>
            </a: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0</a:t>
            </a:r>
          </a:p>
          <a:p>
            <a:pPr marL="742950" lvl="1" indent="-285750">
              <a:spcBef>
                <a:spcPct val="20000"/>
              </a:spcBef>
              <a:buFontTx/>
              <a:buChar char="–"/>
            </a:pPr>
            <a:r>
              <a:rPr lang="en-US" sz="2000" dirty="0">
                <a:latin typeface="Times New Roman" pitchFamily="18" charset="0"/>
                <a:cs typeface="Arial" charset="0"/>
              </a:rPr>
              <a:t>L1 is transparent</a:t>
            </a:r>
          </a:p>
          <a:p>
            <a:pPr marL="742950" lvl="1" indent="-285750">
              <a:spcBef>
                <a:spcPct val="20000"/>
              </a:spcBef>
              <a:buFontTx/>
              <a:buChar char="–"/>
            </a:pPr>
            <a:r>
              <a:rPr lang="en-US" sz="2000" dirty="0">
                <a:latin typeface="Times New Roman" pitchFamily="18" charset="0"/>
                <a:cs typeface="Arial" charset="0"/>
              </a:rPr>
              <a:t>L2 is opaque</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N1</a:t>
            </a: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1</a:t>
            </a:r>
          </a:p>
          <a:p>
            <a:pPr marL="742950" lvl="1" indent="-285750">
              <a:spcBef>
                <a:spcPct val="20000"/>
              </a:spcBef>
              <a:buFontTx/>
              <a:buChar char="–"/>
            </a:pPr>
            <a:r>
              <a:rPr lang="en-US" sz="2000" dirty="0">
                <a:latin typeface="Times New Roman" pitchFamily="18" charset="0"/>
                <a:cs typeface="Arial" charset="0"/>
              </a:rPr>
              <a:t>L2 is transparent</a:t>
            </a:r>
          </a:p>
          <a:p>
            <a:pPr marL="742950" lvl="1" indent="-285750">
              <a:spcBef>
                <a:spcPct val="20000"/>
              </a:spcBef>
              <a:buFontTx/>
              <a:buChar char="–"/>
            </a:pPr>
            <a:r>
              <a:rPr lang="en-US" sz="2000" dirty="0">
                <a:latin typeface="Times New Roman" pitchFamily="18" charset="0"/>
                <a:cs typeface="Arial" charset="0"/>
              </a:rPr>
              <a:t>L1 is opaque</a:t>
            </a:r>
          </a:p>
          <a:p>
            <a:pPr marL="742950" lvl="1" indent="-285750">
              <a:spcBef>
                <a:spcPct val="20000"/>
              </a:spcBef>
              <a:buFontTx/>
              <a:buChar char="–"/>
            </a:pPr>
            <a:r>
              <a:rPr lang="en-US" sz="2000" dirty="0">
                <a:latin typeface="Times New Roman" pitchFamily="18" charset="0"/>
                <a:cs typeface="Arial" charset="0"/>
              </a:rPr>
              <a:t>N1 passes through to </a:t>
            </a:r>
            <a:r>
              <a:rPr lang="en-US" sz="2000" i="1" dirty="0">
                <a:latin typeface="Times New Roman" pitchFamily="18" charset="0"/>
                <a:cs typeface="Arial" charset="0"/>
              </a:rPr>
              <a:t>Q</a:t>
            </a:r>
          </a:p>
          <a:p>
            <a:pPr marL="342900" indent="-342900">
              <a:spcBef>
                <a:spcPct val="20000"/>
              </a:spcBef>
              <a:buFontTx/>
              <a:buChar char="•"/>
            </a:pPr>
            <a:r>
              <a:rPr lang="en-US" sz="2400" dirty="0">
                <a:latin typeface="Times New Roman" pitchFamily="18" charset="0"/>
                <a:cs typeface="Arial" charset="0"/>
              </a:rPr>
              <a:t>Thus, on the edge of the clock (when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rises from 0   1</a:t>
            </a:r>
            <a:r>
              <a:rPr lang="en-US" sz="2400" dirty="0">
                <a:solidFill>
                  <a:schemeClr val="tx2"/>
                </a:solidFill>
                <a:latin typeface="Times New Roman" pitchFamily="18" charset="0"/>
                <a:cs typeface="Arial" charset="0"/>
              </a:rPr>
              <a:t>)</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a:t>
            </a:r>
            <a:r>
              <a:rPr lang="en-US" sz="2000" i="1" dirty="0">
                <a:latin typeface="Times New Roman" pitchFamily="18" charset="0"/>
                <a:cs typeface="Arial" charset="0"/>
              </a:rPr>
              <a:t>Q</a:t>
            </a:r>
          </a:p>
          <a:p>
            <a:pPr marL="342900" indent="-342900">
              <a:spcBef>
                <a:spcPct val="20000"/>
              </a:spcBef>
            </a:pPr>
            <a:endParaRPr lang="en-US" sz="2400" i="1" baseline="-25000" dirty="0">
              <a:latin typeface="Times New Roman" pitchFamily="18" charset="0"/>
              <a:cs typeface="Arial" charset="0"/>
            </a:endParaRPr>
          </a:p>
        </p:txBody>
      </p:sp>
      <p:sp>
        <p:nvSpPr>
          <p:cNvPr id="962571" name="Line 11"/>
          <p:cNvSpPr>
            <a:spLocks noChangeShapeType="1"/>
          </p:cNvSpPr>
          <p:nvPr>
            <p:custDataLst>
              <p:tags r:id="rId5"/>
            </p:custDataLst>
          </p:nvPr>
        </p:nvSpPr>
        <p:spPr bwMode="auto">
          <a:xfrm>
            <a:off x="7162800" y="48768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 Internal Circuit</a:t>
            </a:r>
            <a:endParaRPr lang="en-US" sz="4400" dirty="0">
              <a:solidFill>
                <a:schemeClr val="bg1"/>
              </a:solidFill>
              <a:latin typeface="+mj-lt"/>
            </a:endParaRPr>
          </a:p>
        </p:txBody>
      </p:sp>
    </p:spTree>
    <p:extLst>
      <p:ext uri="{BB962C8B-B14F-4D97-AF65-F5344CB8AC3E}">
        <p14:creationId xmlns:p14="http://schemas.microsoft.com/office/powerpoint/2010/main" val="14525308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0339" name="VISIO" r:id="rId7" imgW="491760" imgH="603000" progId="Visio.Drawing.6">
                  <p:embed/>
                </p:oleObj>
              </mc:Choice>
              <mc:Fallback>
                <p:oleObj name="VISIO" r:id="rId7" imgW="491760" imgH="6030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p14="http://schemas.microsoft.com/office/powerpoint/2010/main" val="2276601635"/>
              </p:ext>
            </p:extLst>
          </p:nvPr>
        </p:nvGraphicFramePr>
        <p:xfrm>
          <a:off x="4648200" y="1066800"/>
          <a:ext cx="1404937" cy="1711325"/>
        </p:xfrm>
        <a:graphic>
          <a:graphicData uri="http://schemas.openxmlformats.org/presentationml/2006/ole">
            <mc:AlternateContent xmlns:mc="http://schemas.openxmlformats.org/markup-compatibility/2006">
              <mc:Choice xmlns:v="urn:schemas-microsoft-com:vml" Requires="v">
                <p:oleObj spid="_x0000_s140340" name="VISIO" r:id="rId9" imgW="495000" imgH="603000" progId="Visio.Drawing.6">
                  <p:embed/>
                </p:oleObj>
              </mc:Choice>
              <mc:Fallback>
                <p:oleObj name="VISIO" r:id="rId9" imgW="49500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066800"/>
                        <a:ext cx="1404937"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4010640862"/>
              </p:ext>
            </p:extLst>
          </p:nvPr>
        </p:nvGraphicFramePr>
        <p:xfrm>
          <a:off x="729824" y="3276600"/>
          <a:ext cx="8261776" cy="2203450"/>
        </p:xfrm>
        <a:graphic>
          <a:graphicData uri="http://schemas.openxmlformats.org/presentationml/2006/ole">
            <mc:AlternateContent xmlns:mc="http://schemas.openxmlformats.org/markup-compatibility/2006">
              <mc:Choice xmlns:v="urn:schemas-microsoft-com:vml" Requires="v">
                <p:oleObj spid="_x0000_s140341" name="VISIO" r:id="rId11" imgW="4835160" imgH="1288800" progId="Visio.Drawing.6">
                  <p:embed/>
                </p:oleObj>
              </mc:Choice>
              <mc:Fallback>
                <p:oleObj name="VISIO" r:id="rId11" imgW="4835160" imgH="12888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824" y="3276600"/>
                        <a:ext cx="8261776" cy="2203450"/>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spTree>
    <p:extLst>
      <p:ext uri="{BB962C8B-B14F-4D97-AF65-F5344CB8AC3E}">
        <p14:creationId xmlns:p14="http://schemas.microsoft.com/office/powerpoint/2010/main" val="26942955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spid="_x0000_s141363" name="VISIO" r:id="rId7" imgW="4835160" imgH="1292040" progId="Visio.Drawing.6">
                  <p:embed/>
                </p:oleObj>
              </mc:Choice>
              <mc:Fallback>
                <p:oleObj name="VISIO" r:id="rId7" imgW="4835160" imgH="1292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graphicFrame>
        <p:nvGraphicFramePr>
          <p:cNvPr id="4" name="Object 3"/>
          <p:cNvGraphicFramePr>
            <a:graphicFrameLocks noChangeAspect="1"/>
          </p:cNvGraphicFramePr>
          <p:nvPr>
            <p:custDataLst>
              <p:tags r:id="rId3"/>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1364" name="VISIO" r:id="rId9" imgW="491547" imgH="602985" progId="Visio.Drawing.6">
                  <p:embed/>
                </p:oleObj>
              </mc:Choice>
              <mc:Fallback>
                <p:oleObj name="VISIO" r:id="rId9" imgW="491547" imgH="602985" progId="Visio.Drawing.6">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4"/>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spid="_x0000_s141365" name="VISIO" r:id="rId11" imgW="494600" imgH="602985" progId="Visio.Drawing.6">
                  <p:embed/>
                </p:oleObj>
              </mc:Choice>
              <mc:Fallback>
                <p:oleObj name="VISIO" r:id="rId11" imgW="494600" imgH="602985" progId="Visio.Drawing.6">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 :: Topics</a:t>
            </a:r>
            <a:endParaRPr lang="en-US" sz="4400" dirty="0">
              <a:solidFill>
                <a:schemeClr val="bg1"/>
              </a:solidFill>
              <a:latin typeface="+mj-lt"/>
            </a:endParaRP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p>
          <a:p>
            <a:r>
              <a:rPr lang="en-US" b="1" dirty="0" smtClean="0"/>
              <a:t>Latches and Flip-Flops</a:t>
            </a:r>
          </a:p>
          <a:p>
            <a:r>
              <a:rPr lang="en-US" b="1" smtClean="0"/>
              <a:t>Synchronous Logic Design</a:t>
            </a:r>
          </a:p>
          <a:p>
            <a:r>
              <a:rPr lang="en-US" b="1" dirty="0" smtClean="0"/>
              <a:t>Finite State Machines</a:t>
            </a:r>
          </a:p>
          <a:p>
            <a:r>
              <a:rPr lang="en-US" b="1" dirty="0" smtClean="0"/>
              <a:t>Timing of Sequential Logic</a:t>
            </a:r>
          </a:p>
          <a:p>
            <a:r>
              <a:rPr lang="en-US" b="1" dirty="0" smtClean="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942690955"/>
              </p:ext>
            </p:extLst>
          </p:nvPr>
        </p:nvGraphicFramePr>
        <p:xfrm>
          <a:off x="1676400" y="990600"/>
          <a:ext cx="2786063" cy="5257800"/>
        </p:xfrm>
        <a:graphic>
          <a:graphicData uri="http://schemas.openxmlformats.org/presentationml/2006/ole">
            <mc:AlternateContent xmlns:mc="http://schemas.openxmlformats.org/markup-compatibility/2006">
              <mc:Choice xmlns:v="urn:schemas-microsoft-com:vml" Requires="v">
                <p:oleObj spid="_x0000_s142368"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990600"/>
                        <a:ext cx="27860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42369"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Registers</a:t>
            </a:r>
            <a:endParaRPr lang="en-US" sz="4400" dirty="0">
              <a:solidFill>
                <a:schemeClr val="bg1"/>
              </a:solidFill>
              <a:latin typeface="+mj-lt"/>
            </a:endParaRPr>
          </a:p>
        </p:txBody>
      </p:sp>
    </p:spTree>
    <p:extLst>
      <p:ext uri="{BB962C8B-B14F-4D97-AF65-F5344CB8AC3E}">
        <p14:creationId xmlns:p14="http://schemas.microsoft.com/office/powerpoint/2010/main" val="4757662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p14="http://schemas.microsoft.com/office/powerpoint/2010/main" val="1534044580"/>
              </p:ext>
            </p:extLst>
          </p:nvPr>
        </p:nvGraphicFramePr>
        <p:xfrm>
          <a:off x="2057400" y="3592512"/>
          <a:ext cx="4949825" cy="2732088"/>
        </p:xfrm>
        <a:graphic>
          <a:graphicData uri="http://schemas.openxmlformats.org/presentationml/2006/ole">
            <mc:AlternateContent xmlns:mc="http://schemas.openxmlformats.org/markup-compatibility/2006">
              <mc:Choice xmlns:v="urn:schemas-microsoft-com:vml" Requires="v">
                <p:oleObj spid="_x0000_s143377" name="VISIO" r:id="rId7" imgW="2128680" imgH="1174680" progId="Visio.Drawing.6">
                  <p:embed/>
                </p:oleObj>
              </mc:Choice>
              <mc:Fallback>
                <p:oleObj name="VISIO" r:id="rId7" imgW="2128680" imgH="1174680" progId="Visio.Drawing.6">
                  <p:embed/>
                  <p:pic>
                    <p:nvPicPr>
                      <p:cNvPr id="0" name=""/>
                      <p:cNvPicPr>
                        <a:picLocks noChangeAspect="1" noChangeArrowheads="1"/>
                      </p:cNvPicPr>
                      <p:nvPr/>
                    </p:nvPicPr>
                    <p:blipFill>
                      <a:blip r:embed="rId8"/>
                      <a:srcRect/>
                      <a:stretch>
                        <a:fillRect/>
                      </a:stretch>
                    </p:blipFill>
                    <p:spPr bwMode="auto">
                      <a:xfrm>
                        <a:off x="2057400" y="3592512"/>
                        <a:ext cx="4949825"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1002" name="Rectangle 10"/>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EN</a:t>
            </a:r>
          </a:p>
          <a:p>
            <a:pPr marL="742950" lvl="1" indent="-285750">
              <a:spcBef>
                <a:spcPct val="20000"/>
              </a:spcBef>
              <a:buFontTx/>
              <a:buChar char="–"/>
            </a:pPr>
            <a:r>
              <a:rPr lang="en-US" sz="2300" dirty="0">
                <a:latin typeface="Times New Roman" pitchFamily="18" charset="0"/>
                <a:cs typeface="Arial" charset="0"/>
              </a:rPr>
              <a:t>The enable input (</a:t>
            </a:r>
            <a:r>
              <a:rPr lang="en-US" sz="2300" i="1" dirty="0">
                <a:latin typeface="Times New Roman" pitchFamily="18" charset="0"/>
                <a:cs typeface="Arial" charset="0"/>
              </a:rPr>
              <a:t>EN</a:t>
            </a:r>
            <a:r>
              <a:rPr lang="en-US" sz="2300" dirty="0">
                <a:latin typeface="Times New Roman" pitchFamily="18" charset="0"/>
                <a:cs typeface="Arial" charset="0"/>
              </a:rPr>
              <a:t>) controls when new data (</a:t>
            </a:r>
            <a:r>
              <a:rPr lang="en-US" sz="2300" i="1" dirty="0">
                <a:latin typeface="Times New Roman" pitchFamily="18" charset="0"/>
                <a:cs typeface="Arial" charset="0"/>
              </a:rPr>
              <a:t>D</a:t>
            </a:r>
            <a:r>
              <a:rPr lang="en-US" sz="2300" dirty="0">
                <a:latin typeface="Times New Roman" pitchFamily="18" charset="0"/>
                <a:cs typeface="Arial" charset="0"/>
              </a:rPr>
              <a:t>) is stored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1: </a:t>
            </a:r>
            <a:r>
              <a:rPr lang="en-US" sz="2300" i="1" dirty="0" smtClean="0">
                <a:latin typeface="Times New Roman" pitchFamily="18" charset="0"/>
                <a:cs typeface="Arial" charset="0"/>
              </a:rPr>
              <a:t>D</a:t>
            </a:r>
            <a:r>
              <a:rPr lang="en-US" sz="2300" dirty="0" smtClean="0">
                <a:latin typeface="Times New Roman" pitchFamily="18" charset="0"/>
                <a:cs typeface="Arial" charset="0"/>
              </a:rPr>
              <a:t> </a:t>
            </a:r>
            <a:r>
              <a:rPr lang="en-US" sz="2300" dirty="0">
                <a:latin typeface="Times New Roman" pitchFamily="18" charset="0"/>
                <a:cs typeface="Arial" charset="0"/>
              </a:rPr>
              <a:t>passes through to </a:t>
            </a:r>
            <a:r>
              <a:rPr lang="en-US" sz="2300" i="1" dirty="0">
                <a:latin typeface="Times New Roman" pitchFamily="18" charset="0"/>
                <a:cs typeface="Arial" charset="0"/>
              </a:rPr>
              <a:t>Q</a:t>
            </a:r>
            <a:r>
              <a:rPr lang="en-US" sz="2300" dirty="0">
                <a:latin typeface="Times New Roman" pitchFamily="18" charset="0"/>
                <a:cs typeface="Arial" charset="0"/>
              </a:rPr>
              <a:t> on the clock edge </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0: </a:t>
            </a:r>
            <a:r>
              <a:rPr lang="en-US" sz="2300" dirty="0" smtClean="0">
                <a:latin typeface="Times New Roman" pitchFamily="18" charset="0"/>
                <a:cs typeface="Arial" charset="0"/>
              </a:rPr>
              <a:t>the </a:t>
            </a:r>
            <a:r>
              <a:rPr lang="en-US" sz="2300" dirty="0">
                <a:latin typeface="Times New Roman" pitchFamily="18" charset="0"/>
                <a:cs typeface="Arial" charset="0"/>
              </a:rPr>
              <a:t>flip-flop retains its previous state</a:t>
            </a:r>
            <a:endParaRPr lang="en-US" sz="23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Enabled Flip-Flops</a:t>
            </a:r>
            <a:endParaRPr lang="en-US" sz="4400" dirty="0">
              <a:solidFill>
                <a:schemeClr val="bg1"/>
              </a:solidFill>
              <a:latin typeface="+mj-lt"/>
            </a:endParaRPr>
          </a:p>
        </p:txBody>
      </p:sp>
    </p:spTree>
    <p:extLst>
      <p:ext uri="{BB962C8B-B14F-4D97-AF65-F5344CB8AC3E}">
        <p14:creationId xmlns:p14="http://schemas.microsoft.com/office/powerpoint/2010/main" val="114556726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p14="http://schemas.microsoft.com/office/powerpoint/2010/main" val="2762162737"/>
              </p:ext>
            </p:extLst>
          </p:nvPr>
        </p:nvGraphicFramePr>
        <p:xfrm>
          <a:off x="2766218" y="3190875"/>
          <a:ext cx="3611563" cy="3057525"/>
        </p:xfrm>
        <a:graphic>
          <a:graphicData uri="http://schemas.openxmlformats.org/presentationml/2006/ole">
            <mc:AlternateContent xmlns:mc="http://schemas.openxmlformats.org/markup-compatibility/2006">
              <mc:Choice xmlns:v="urn:schemas-microsoft-com:vml" Requires="v">
                <p:oleObj spid="_x0000_s144402"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218" y="3190875"/>
                        <a:ext cx="3611563" cy="3057525"/>
                      </a:xfrm>
                      <a:prstGeom prst="rect">
                        <a:avLst/>
                      </a:prstGeom>
                    </p:spPr>
                  </p:pic>
                </p:oleObj>
              </mc:Fallback>
            </mc:AlternateContent>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914400" y="122506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Reset</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forced to 0 </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flip-flop </a:t>
            </a:r>
            <a:r>
              <a:rPr lang="en-US" sz="2600" dirty="0">
                <a:latin typeface="Times New Roman" pitchFamily="18" charset="0"/>
                <a:cs typeface="Arial" charset="0"/>
              </a:rPr>
              <a:t>behaves </a:t>
            </a:r>
            <a:r>
              <a:rPr lang="en-US" sz="2600" dirty="0" smtClean="0">
                <a:latin typeface="Times New Roman" pitchFamily="18" charset="0"/>
                <a:cs typeface="Arial" charset="0"/>
              </a:rPr>
              <a:t>as </a:t>
            </a:r>
            <a:r>
              <a:rPr lang="en-US" sz="2600" dirty="0">
                <a:latin typeface="Times New Roman" pitchFamily="18" charset="0"/>
                <a:cs typeface="Arial" charset="0"/>
              </a:rPr>
              <a:t>ordinary D flip-flop</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1402115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28479730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999996947"/>
              </p:ext>
            </p:extLst>
          </p:nvPr>
        </p:nvGraphicFramePr>
        <p:xfrm>
          <a:off x="2636206" y="4267200"/>
          <a:ext cx="3154994" cy="2209800"/>
        </p:xfrm>
        <a:graphic>
          <a:graphicData uri="http://schemas.openxmlformats.org/presentationml/2006/ole">
            <mc:AlternateContent xmlns:mc="http://schemas.openxmlformats.org/markup-compatibility/2006">
              <mc:Choice xmlns:v="urn:schemas-microsoft-com:vml" Requires="v">
                <p:oleObj spid="_x0000_s202767" name="VISIO" r:id="rId7" imgW="1514332" imgH="1060948" progId="Visio.Drawing.6">
                  <p:embed/>
                </p:oleObj>
              </mc:Choice>
              <mc:Fallback>
                <p:oleObj name="VISIO" r:id="rId7" imgW="1514332" imgH="106094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206" y="4267200"/>
                        <a:ext cx="3154994" cy="2209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903115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p14="http://schemas.microsoft.com/office/powerpoint/2010/main" val="3779882188"/>
              </p:ext>
            </p:extLst>
          </p:nvPr>
        </p:nvGraphicFramePr>
        <p:xfrm>
          <a:off x="2743200" y="3200400"/>
          <a:ext cx="3306763" cy="2798763"/>
        </p:xfrm>
        <a:graphic>
          <a:graphicData uri="http://schemas.openxmlformats.org/presentationml/2006/ole">
            <mc:AlternateContent xmlns:mc="http://schemas.openxmlformats.org/markup-compatibility/2006">
              <mc:Choice xmlns:v="urn:schemas-microsoft-com:vml" Requires="v">
                <p:oleObj spid="_x0000_s146449"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200400"/>
                        <a:ext cx="3306763" cy="2798763"/>
                      </a:xfrm>
                      <a:prstGeom prst="rect">
                        <a:avLst/>
                      </a:prstGeom>
                    </p:spPr>
                  </p:pic>
                </p:oleObj>
              </mc:Fallback>
            </mc:AlternateContent>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Set</a:t>
            </a:r>
            <a:endParaRPr lang="en-US" sz="3200" dirty="0">
              <a:latin typeface="Times New Roman" pitchFamily="18" charset="0"/>
              <a:cs typeface="Arial" charset="0"/>
            </a:endParaRPr>
          </a:p>
          <a:p>
            <a:pPr marL="342900" indent="-342900">
              <a:spcBef>
                <a:spcPct val="20000"/>
              </a:spcBef>
              <a:buFontTx/>
              <a:buChar char="•"/>
            </a:pPr>
            <a:r>
              <a:rPr lang="en-US" sz="3200" b="1" dirty="0" smtClean="0">
                <a:latin typeface="Times New Roman" pitchFamily="18" charset="0"/>
                <a:cs typeface="Arial" charset="0"/>
              </a:rPr>
              <a:t>Function</a:t>
            </a:r>
            <a:r>
              <a:rPr lang="en-US" sz="3200" b="1" dirty="0">
                <a:latin typeface="Times New Roman" pitchFamily="18" charset="0"/>
                <a:cs typeface="Arial" charset="0"/>
              </a:rPr>
              <a:t>:</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set to 1 </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the </a:t>
            </a:r>
            <a:r>
              <a:rPr lang="en-US" sz="2600" dirty="0">
                <a:latin typeface="Times New Roman" pitchFamily="18" charset="0"/>
                <a:cs typeface="Arial" charset="0"/>
              </a:rPr>
              <a:t>flip-flop behaves </a:t>
            </a:r>
            <a:r>
              <a:rPr lang="en-US" sz="2600" dirty="0" smtClean="0">
                <a:latin typeface="Times New Roman" pitchFamily="18" charset="0"/>
                <a:cs typeface="Arial" charset="0"/>
              </a:rPr>
              <a:t>as ordinary </a:t>
            </a:r>
            <a:r>
              <a:rPr lang="en-US" sz="2600" dirty="0">
                <a:latin typeface="Times New Roman" pitchFamily="18" charset="0"/>
                <a:cs typeface="Arial" charset="0"/>
              </a:rPr>
              <a:t>D flip-flop</a:t>
            </a:r>
            <a:endParaRPr lang="en-US" sz="26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Settable Flip-Flops</a:t>
            </a:r>
            <a:endParaRPr lang="en-US" sz="4400" dirty="0">
              <a:solidFill>
                <a:schemeClr val="bg1"/>
              </a:solidFill>
              <a:latin typeface="+mj-lt"/>
            </a:endParaRPr>
          </a:p>
        </p:txBody>
      </p:sp>
    </p:spTree>
    <p:extLst>
      <p:ext uri="{BB962C8B-B14F-4D97-AF65-F5344CB8AC3E}">
        <p14:creationId xmlns:p14="http://schemas.microsoft.com/office/powerpoint/2010/main" val="207725270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181472033"/>
              </p:ext>
            </p:ext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spid="_x0000_s147488" name="VISIO" r:id="rId8" imgW="1685880" imgH="857160" progId="Visio.Drawing.6">
                  <p:embed/>
                </p:oleObj>
              </mc:Choice>
              <mc:Fallback>
                <p:oleObj name="VISIO" r:id="rId8" imgW="1685880" imgH="8571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9756062"/>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147489" name="VISIO" r:id="rId10" imgW="1460520" imgH="431640" progId="Visio.Drawing.6">
                  <p:embed/>
                </p:oleObj>
              </mc:Choice>
              <mc:Fallback>
                <p:oleObj name="VISIO" r:id="rId10" imgW="1460520" imgH="43164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spTree>
    <p:extLst>
      <p:ext uri="{BB962C8B-B14F-4D97-AF65-F5344CB8AC3E}">
        <p14:creationId xmlns:p14="http://schemas.microsoft.com/office/powerpoint/2010/main" val="16420717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203803" name="VISIO" r:id="rId8" imgW="1460520" imgH="431640" progId="Visio.Drawing.6">
                  <p:embed/>
                </p:oleObj>
              </mc:Choice>
              <mc:Fallback>
                <p:oleObj name="VISIO" r:id="rId8" imgW="1460520" imgH="431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No </a:t>
            </a:r>
            <a:r>
              <a:rPr lang="en-US" sz="2200" dirty="0">
                <a:latin typeface="Times New Roman" pitchFamily="18" charset="0"/>
                <a:cs typeface="Arial" charset="0"/>
              </a:rPr>
              <a:t>inputs and 1-3 outputs</a:t>
            </a:r>
          </a:p>
          <a:p>
            <a:pPr marL="342900" indent="-342900">
              <a:spcBef>
                <a:spcPct val="20000"/>
              </a:spcBef>
              <a:buFontTx/>
              <a:buChar char="•"/>
            </a:pPr>
            <a:r>
              <a:rPr lang="en-US" sz="2200" dirty="0" err="1" smtClean="0">
                <a:latin typeface="Times New Roman" pitchFamily="18" charset="0"/>
                <a:cs typeface="Arial" charset="0"/>
              </a:rPr>
              <a:t>Astable</a:t>
            </a:r>
            <a:r>
              <a:rPr lang="en-US" sz="2200" dirty="0" smtClean="0">
                <a:latin typeface="Times New Roman" pitchFamily="18" charset="0"/>
                <a:cs typeface="Arial" charset="0"/>
              </a:rPr>
              <a:t> circuit, oscillates</a:t>
            </a:r>
            <a:endParaRPr lang="en-US" sz="22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Period </a:t>
            </a:r>
            <a:r>
              <a:rPr lang="en-US" sz="2200" dirty="0">
                <a:latin typeface="Times New Roman" pitchFamily="18" charset="0"/>
                <a:cs typeface="Arial" charset="0"/>
              </a:rPr>
              <a:t>depends on </a:t>
            </a:r>
            <a:r>
              <a:rPr lang="en-US" sz="2200" dirty="0" smtClean="0">
                <a:latin typeface="Times New Roman" pitchFamily="18" charset="0"/>
                <a:cs typeface="Arial" charset="0"/>
              </a:rPr>
              <a:t>inverter delay</a:t>
            </a:r>
            <a:endParaRPr lang="en-US" sz="22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It </a:t>
            </a:r>
            <a:r>
              <a:rPr lang="en-US" sz="2200" dirty="0">
                <a:latin typeface="Times New Roman" pitchFamily="18" charset="0"/>
                <a:cs typeface="Arial" charset="0"/>
              </a:rPr>
              <a:t>has a </a:t>
            </a:r>
            <a:r>
              <a:rPr lang="en-US" sz="2200" b="1" i="1" dirty="0">
                <a:latin typeface="Times New Roman" pitchFamily="18" charset="0"/>
                <a:cs typeface="Arial" charset="0"/>
              </a:rPr>
              <a:t>cyclic path</a:t>
            </a:r>
            <a:r>
              <a:rPr lang="en-US" sz="2200" dirty="0">
                <a:latin typeface="Times New Roman" pitchFamily="18" charset="0"/>
                <a:cs typeface="Arial" charset="0"/>
              </a:rPr>
              <a:t>: output fed back to input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spid="_x0000_s203804" name="VISIO" r:id="rId10" imgW="1744980" imgH="856488" progId="Visio.Drawing.6">
                  <p:embed/>
                </p:oleObj>
              </mc:Choice>
              <mc:Fallback>
                <p:oleObj name="VISIO" r:id="rId10" imgW="1744980" imgH="856488"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Breaks cyclic paths by </a:t>
            </a:r>
            <a:r>
              <a:rPr lang="en-US" sz="2400" b="1" dirty="0">
                <a:latin typeface="Times New Roman" pitchFamily="18" charset="0"/>
                <a:cs typeface="Arial" charset="0"/>
              </a:rPr>
              <a:t>inserting registers</a:t>
            </a:r>
          </a:p>
          <a:p>
            <a:pPr marL="342900" indent="-342900">
              <a:spcBef>
                <a:spcPct val="20000"/>
              </a:spcBef>
              <a:buFontTx/>
              <a:buChar char="•"/>
            </a:pPr>
            <a:r>
              <a:rPr lang="en-US" sz="2400" dirty="0" smtClean="0">
                <a:latin typeface="Times New Roman" pitchFamily="18" charset="0"/>
                <a:cs typeface="Arial" charset="0"/>
              </a:rPr>
              <a:t>Registers </a:t>
            </a:r>
            <a:r>
              <a:rPr lang="en-US" sz="2400" dirty="0">
                <a:latin typeface="Times New Roman" pitchFamily="18" charset="0"/>
                <a:cs typeface="Arial" charset="0"/>
              </a:rPr>
              <a:t>contain </a:t>
            </a:r>
            <a:r>
              <a:rPr lang="en-US" sz="2400" b="1" dirty="0" smtClean="0">
                <a:latin typeface="Times New Roman" pitchFamily="18" charset="0"/>
                <a:cs typeface="Arial" charset="0"/>
              </a:rPr>
              <a:t>state</a:t>
            </a:r>
            <a:r>
              <a:rPr lang="en-US" sz="2400" dirty="0" smtClean="0">
                <a:latin typeface="Times New Roman" pitchFamily="18" charset="0"/>
                <a:cs typeface="Arial" charset="0"/>
              </a:rPr>
              <a:t> </a:t>
            </a:r>
            <a:r>
              <a:rPr lang="en-US" sz="2400" dirty="0">
                <a:latin typeface="Times New Roman" pitchFamily="18" charset="0"/>
                <a:cs typeface="Arial" charset="0"/>
              </a:rPr>
              <a:t>of the system</a:t>
            </a:r>
          </a:p>
          <a:p>
            <a:pPr marL="342900" indent="-342900">
              <a:spcBef>
                <a:spcPct val="20000"/>
              </a:spcBef>
              <a:buFontTx/>
              <a:buChar char="•"/>
            </a:pPr>
            <a:r>
              <a:rPr lang="en-US" sz="2400" dirty="0" smtClean="0">
                <a:latin typeface="Times New Roman" pitchFamily="18" charset="0"/>
                <a:cs typeface="Arial" charset="0"/>
              </a:rPr>
              <a:t>State </a:t>
            </a:r>
            <a:r>
              <a:rPr lang="en-US" sz="2400" dirty="0">
                <a:latin typeface="Times New Roman" pitchFamily="18" charset="0"/>
                <a:cs typeface="Arial" charset="0"/>
              </a:rPr>
              <a:t>changes at </a:t>
            </a:r>
            <a:r>
              <a:rPr lang="en-US" sz="2400" dirty="0" smtClean="0">
                <a:latin typeface="Times New Roman" pitchFamily="18" charset="0"/>
                <a:cs typeface="Arial" charset="0"/>
              </a:rPr>
              <a:t>clock edge</a:t>
            </a:r>
            <a:r>
              <a:rPr lang="en-US" sz="2400" dirty="0">
                <a:latin typeface="Times New Roman" pitchFamily="18" charset="0"/>
                <a:cs typeface="Arial" charset="0"/>
              </a:rPr>
              <a:t>:</a:t>
            </a:r>
            <a:r>
              <a:rPr lang="en-US" sz="2400" dirty="0" smtClean="0">
                <a:latin typeface="Times New Roman" pitchFamily="18" charset="0"/>
                <a:cs typeface="Arial" charset="0"/>
              </a:rPr>
              <a:t> system </a:t>
            </a:r>
            <a:r>
              <a:rPr lang="en-US" sz="2400" b="1" dirty="0" smtClean="0">
                <a:latin typeface="Times New Roman" pitchFamily="18" charset="0"/>
                <a:cs typeface="Arial" charset="0"/>
              </a:rPr>
              <a:t>synchronized</a:t>
            </a:r>
            <a:r>
              <a:rPr lang="en-US" sz="2400" dirty="0" smtClean="0">
                <a:latin typeface="Times New Roman" pitchFamily="18" charset="0"/>
                <a:cs typeface="Arial" charset="0"/>
              </a:rPr>
              <a:t>  to the clock</a:t>
            </a:r>
            <a:endParaRPr lang="en-US" sz="2400" dirty="0">
              <a:latin typeface="Times New Roman" pitchFamily="18" charset="0"/>
              <a:cs typeface="Arial" charset="0"/>
            </a:endParaRPr>
          </a:p>
          <a:p>
            <a:pPr marL="342900" indent="-342900">
              <a:spcBef>
                <a:spcPct val="20000"/>
              </a:spcBef>
              <a:buFontTx/>
              <a:buChar char="•"/>
            </a:pPr>
            <a:r>
              <a:rPr lang="en-US" sz="2400" b="1" dirty="0">
                <a:latin typeface="Times New Roman" pitchFamily="18" charset="0"/>
                <a:cs typeface="Arial" charset="0"/>
              </a:rPr>
              <a:t>Rules</a:t>
            </a:r>
            <a:r>
              <a:rPr lang="en-US" sz="2400" dirty="0">
                <a:latin typeface="Times New Roman" pitchFamily="18" charset="0"/>
                <a:cs typeface="Arial" charset="0"/>
              </a:rPr>
              <a:t> of synchronous sequential circuit composition:</a:t>
            </a:r>
          </a:p>
          <a:p>
            <a:pPr marL="742950" lvl="1" indent="-285750">
              <a:spcBef>
                <a:spcPct val="20000"/>
              </a:spcBef>
              <a:buFontTx/>
              <a:buChar char="–"/>
            </a:pPr>
            <a:r>
              <a:rPr lang="en-US" sz="2000" dirty="0">
                <a:latin typeface="Times New Roman" pitchFamily="18" charset="0"/>
                <a:cs typeface="Arial" charset="0"/>
              </a:rPr>
              <a:t>Every circuit element is either a register or a combinational circuit</a:t>
            </a:r>
          </a:p>
          <a:p>
            <a:pPr marL="742950" lvl="1" indent="-285750">
              <a:spcBef>
                <a:spcPct val="20000"/>
              </a:spcBef>
              <a:buFontTx/>
              <a:buChar char="–"/>
            </a:pPr>
            <a:r>
              <a:rPr lang="en-US" sz="2000" dirty="0">
                <a:latin typeface="Times New Roman" pitchFamily="18" charset="0"/>
                <a:cs typeface="Arial" charset="0"/>
              </a:rPr>
              <a:t>At least one circuit element is a register</a:t>
            </a:r>
          </a:p>
          <a:p>
            <a:pPr marL="742950" lvl="1" indent="-285750">
              <a:spcBef>
                <a:spcPct val="20000"/>
              </a:spcBef>
              <a:buFontTx/>
              <a:buChar char="–"/>
            </a:pPr>
            <a:r>
              <a:rPr lang="en-US" sz="2000" dirty="0">
                <a:latin typeface="Times New Roman" pitchFamily="18" charset="0"/>
                <a:cs typeface="Arial" charset="0"/>
              </a:rPr>
              <a:t>All registers receive the same clock signal</a:t>
            </a:r>
          </a:p>
          <a:p>
            <a:pPr marL="742950" lvl="1" indent="-285750">
              <a:spcBef>
                <a:spcPct val="20000"/>
              </a:spcBef>
              <a:buFontTx/>
              <a:buChar char="–"/>
            </a:pPr>
            <a:r>
              <a:rPr lang="en-US" sz="2000" dirty="0">
                <a:latin typeface="Times New Roman" pitchFamily="18" charset="0"/>
                <a:cs typeface="Arial" charset="0"/>
              </a:rPr>
              <a:t>Every cyclic path contains at least one register</a:t>
            </a:r>
          </a:p>
          <a:p>
            <a:pPr marL="342900" indent="-342900">
              <a:spcBef>
                <a:spcPct val="20000"/>
              </a:spcBef>
              <a:buFontTx/>
              <a:buChar char="•"/>
            </a:pPr>
            <a:r>
              <a:rPr lang="en-US" sz="2400" dirty="0">
                <a:latin typeface="Times New Roman" pitchFamily="18" charset="0"/>
                <a:cs typeface="Arial" charset="0"/>
              </a:rPr>
              <a:t>Two common synchronous sequential circuits</a:t>
            </a:r>
          </a:p>
          <a:p>
            <a:pPr marL="742950" lvl="1" indent="-285750">
              <a:spcBef>
                <a:spcPct val="20000"/>
              </a:spcBef>
              <a:buFontTx/>
              <a:buChar char="–"/>
            </a:pPr>
            <a:r>
              <a:rPr lang="en-US" sz="2000" dirty="0">
                <a:latin typeface="Times New Roman" pitchFamily="18" charset="0"/>
                <a:cs typeface="Arial" charset="0"/>
              </a:rPr>
              <a:t>Finite State Machines (FSMs)</a:t>
            </a:r>
          </a:p>
          <a:p>
            <a:pPr marL="742950" lvl="1" indent="-285750">
              <a:spcBef>
                <a:spcPct val="20000"/>
              </a:spcBef>
              <a:buFontTx/>
              <a:buChar char="–"/>
            </a:pPr>
            <a:r>
              <a:rPr lang="en-US" sz="2000" dirty="0">
                <a:latin typeface="Times New Roman" pitchFamily="18" charset="0"/>
                <a:cs typeface="Arial" charset="0"/>
              </a:rPr>
              <a:t>Pipelines</a:t>
            </a:r>
          </a:p>
        </p:txBody>
      </p:sp>
      <p:sp>
        <p:nvSpPr>
          <p:cNvPr id="7" name="TextBox 6"/>
          <p:cNvSpPr txBox="1"/>
          <p:nvPr/>
        </p:nvSpPr>
        <p:spPr>
          <a:xfrm>
            <a:off x="1143000" y="68759"/>
            <a:ext cx="7924800" cy="707886"/>
          </a:xfrm>
          <a:prstGeom prst="rect">
            <a:avLst/>
          </a:prstGeom>
          <a:noFill/>
        </p:spPr>
        <p:txBody>
          <a:bodyPr wrap="square" rtlCol="0">
            <a:spAutoFit/>
          </a:bodyPr>
          <a:lstStyle/>
          <a:p>
            <a:r>
              <a:rPr lang="en-US" sz="4000" dirty="0" smtClean="0">
                <a:solidFill>
                  <a:schemeClr val="bg1"/>
                </a:solidFill>
                <a:latin typeface="+mj-lt"/>
              </a:rPr>
              <a:t>Synchronous Sequential Logic Design</a:t>
            </a:r>
            <a:endParaRPr lang="en-US" sz="4000" dirty="0">
              <a:solidFill>
                <a:schemeClr val="bg1"/>
              </a:solidFill>
              <a:latin typeface="+mj-lt"/>
            </a:endParaRPr>
          </a:p>
        </p:txBody>
      </p:sp>
    </p:spTree>
    <p:extLst>
      <p:ext uri="{BB962C8B-B14F-4D97-AF65-F5344CB8AC3E}">
        <p14:creationId xmlns:p14="http://schemas.microsoft.com/office/powerpoint/2010/main" val="28651769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p14="http://schemas.microsoft.com/office/powerpoint/2010/main" val="4270326307"/>
              </p:ext>
            </p:extLst>
          </p:nvPr>
        </p:nvGraphicFramePr>
        <p:xfrm>
          <a:off x="5867400" y="1219200"/>
          <a:ext cx="2971800" cy="1560513"/>
        </p:xfrm>
        <a:graphic>
          <a:graphicData uri="http://schemas.openxmlformats.org/presentationml/2006/ole">
            <mc:AlternateContent xmlns:mc="http://schemas.openxmlformats.org/markup-compatibility/2006">
              <mc:Choice xmlns:v="urn:schemas-microsoft-com:vml" Requires="v">
                <p:oleObj spid="_x0000_s149551" name="VISIO" r:id="rId9" imgW="1484640" imgH="779760" progId="Visio.Drawing.6">
                  <p:embed/>
                </p:oleObj>
              </mc:Choice>
              <mc:Fallback>
                <p:oleObj name="VISIO" r:id="rId9" imgW="1484640" imgH="7797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219200"/>
                        <a:ext cx="2971800" cy="1560513"/>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p14="http://schemas.microsoft.com/office/powerpoint/2010/main" val="737569374"/>
              </p:ext>
            </p:extLst>
          </p:nvPr>
        </p:nvGraphicFramePr>
        <p:xfrm>
          <a:off x="1389185" y="4953000"/>
          <a:ext cx="2819400" cy="1601788"/>
        </p:xfrm>
        <a:graphic>
          <a:graphicData uri="http://schemas.openxmlformats.org/presentationml/2006/ole">
            <mc:AlternateContent xmlns:mc="http://schemas.openxmlformats.org/markup-compatibility/2006">
              <mc:Choice xmlns:v="urn:schemas-microsoft-com:vml" Requires="v">
                <p:oleObj spid="_x0000_s149552" name="VISIO" r:id="rId11" imgW="1286640" imgH="730080" progId="Visio.Drawing.6">
                  <p:embed/>
                </p:oleObj>
              </mc:Choice>
              <mc:Fallback>
                <p:oleObj name="VISIO" r:id="rId11" imgW="1286640" imgH="73008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9185" y="4953000"/>
                        <a:ext cx="2819400" cy="1601788"/>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p14="http://schemas.microsoft.com/office/powerpoint/2010/main" val="3435212621"/>
              </p:ext>
            </p:extLst>
          </p:nvPr>
        </p:nvGraphicFramePr>
        <p:xfrm>
          <a:off x="4343400" y="4953000"/>
          <a:ext cx="3048000" cy="1635125"/>
        </p:xfrm>
        <a:graphic>
          <a:graphicData uri="http://schemas.openxmlformats.org/presentationml/2006/ole">
            <mc:AlternateContent xmlns:mc="http://schemas.openxmlformats.org/markup-compatibility/2006">
              <mc:Choice xmlns:v="urn:schemas-microsoft-com:vml" Requires="v">
                <p:oleObj spid="_x0000_s149553" name="VISIO" r:id="rId13" imgW="1360440" imgH="730080" progId="Visio.Drawing.6">
                  <p:embed/>
                </p:oleObj>
              </mc:Choice>
              <mc:Fallback>
                <p:oleObj name="VISIO" r:id="rId13" imgW="1360440" imgH="73008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4953000"/>
                        <a:ext cx="3048000" cy="1635125"/>
                      </a:xfrm>
                      <a:prstGeom prst="rect">
                        <a:avLst/>
                      </a:prstGeom>
                    </p:spPr>
                  </p:pic>
                </p:oleObj>
              </mc:Fallback>
            </mc:AlternateContent>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Consists of:</a:t>
            </a:r>
          </a:p>
          <a:p>
            <a:pPr marL="742950" lvl="1" indent="-285750">
              <a:spcBef>
                <a:spcPct val="20000"/>
              </a:spcBef>
              <a:buFontTx/>
              <a:buChar char="–"/>
            </a:pPr>
            <a:r>
              <a:rPr lang="en-US" sz="3200" b="1" dirty="0">
                <a:latin typeface="Times New Roman" pitchFamily="18" charset="0"/>
                <a:cs typeface="Arial" charset="0"/>
              </a:rPr>
              <a:t>State </a:t>
            </a:r>
            <a:r>
              <a:rPr lang="en-US" sz="3200" b="1" dirty="0" smtClean="0">
                <a:latin typeface="Times New Roman" pitchFamily="18" charset="0"/>
                <a:cs typeface="Arial" charset="0"/>
              </a:rPr>
              <a:t>register</a:t>
            </a:r>
            <a:endParaRPr lang="en-US" sz="3200" b="1"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Stores </a:t>
            </a:r>
            <a:r>
              <a:rPr lang="en-US" sz="2600" dirty="0" smtClean="0">
                <a:latin typeface="Times New Roman" pitchFamily="18" charset="0"/>
                <a:cs typeface="Arial" charset="0"/>
              </a:rPr>
              <a:t>current state </a:t>
            </a:r>
            <a:endParaRPr lang="en-US" sz="2600"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Loads </a:t>
            </a:r>
            <a:r>
              <a:rPr lang="en-US" sz="2600" dirty="0" smtClean="0">
                <a:latin typeface="Times New Roman" pitchFamily="18" charset="0"/>
                <a:cs typeface="Arial" charset="0"/>
              </a:rPr>
              <a:t>next </a:t>
            </a:r>
            <a:r>
              <a:rPr lang="en-US" sz="2600" dirty="0">
                <a:latin typeface="Times New Roman" pitchFamily="18" charset="0"/>
                <a:cs typeface="Arial" charset="0"/>
              </a:rPr>
              <a:t>state at </a:t>
            </a:r>
            <a:r>
              <a:rPr lang="en-US" sz="2600" dirty="0" smtClean="0">
                <a:latin typeface="Times New Roman" pitchFamily="18" charset="0"/>
                <a:cs typeface="Arial" charset="0"/>
              </a:rPr>
              <a:t>clock edge</a:t>
            </a:r>
            <a:endParaRPr lang="en-US" sz="2600" dirty="0">
              <a:latin typeface="Times New Roman" pitchFamily="18" charset="0"/>
              <a:cs typeface="Arial" charset="0"/>
            </a:endParaRPr>
          </a:p>
          <a:p>
            <a:pPr marL="742950" lvl="1" indent="-285750">
              <a:spcBef>
                <a:spcPct val="20000"/>
              </a:spcBef>
              <a:buFontTx/>
              <a:buChar char="–"/>
            </a:pPr>
            <a:r>
              <a:rPr lang="en-US" sz="3200" b="1" dirty="0">
                <a:latin typeface="Times New Roman" pitchFamily="18" charset="0"/>
                <a:cs typeface="Arial" charset="0"/>
              </a:rPr>
              <a:t>Combinational </a:t>
            </a:r>
            <a:r>
              <a:rPr lang="en-US" sz="3200" b="1" dirty="0" smtClean="0">
                <a:latin typeface="Times New Roman" pitchFamily="18" charset="0"/>
                <a:cs typeface="Arial" charset="0"/>
              </a:rPr>
              <a:t>logic</a:t>
            </a:r>
            <a:endParaRPr lang="en-US" sz="3200" b="1"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Computes the next state</a:t>
            </a:r>
          </a:p>
          <a:p>
            <a:pPr marL="1143000" lvl="2" indent="-228600">
              <a:spcBef>
                <a:spcPct val="20000"/>
              </a:spcBef>
              <a:buFontTx/>
              <a:buChar char="•"/>
            </a:pPr>
            <a:r>
              <a:rPr lang="en-US" sz="2600" dirty="0">
                <a:latin typeface="Times New Roman" pitchFamily="18" charset="0"/>
                <a:cs typeface="Arial" charset="0"/>
              </a:rPr>
              <a:t>Computes the outputs</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 (FSM)</a:t>
            </a:r>
            <a:endParaRPr lang="en-US" sz="4400" dirty="0">
              <a:solidFill>
                <a:schemeClr val="bg1"/>
              </a:solidFill>
              <a:latin typeface="+mj-lt"/>
            </a:endParaRPr>
          </a:p>
        </p:txBody>
      </p:sp>
    </p:spTree>
    <p:extLst>
      <p:ext uri="{BB962C8B-B14F-4D97-AF65-F5344CB8AC3E}">
        <p14:creationId xmlns:p14="http://schemas.microsoft.com/office/powerpoint/2010/main" val="13788846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914400" y="12954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a circuit necessary to explain its future behavior</a:t>
            </a:r>
          </a:p>
          <a:p>
            <a:pPr lvl="1"/>
            <a:r>
              <a:rPr lang="en-US" b="1" dirty="0">
                <a:solidFill>
                  <a:schemeClr val="accent1"/>
                </a:solidFill>
              </a:rPr>
              <a:t>Latches and flip-flops: </a:t>
            </a:r>
            <a:r>
              <a:rPr lang="en-US" dirty="0"/>
              <a:t>state elements that store one bit of state</a:t>
            </a:r>
          </a:p>
          <a:p>
            <a:pPr lvl="1"/>
            <a:r>
              <a:rPr lang="en-US" b="1" dirty="0">
                <a:solidFill>
                  <a:schemeClr val="accent1"/>
                </a:solidFill>
              </a:rPr>
              <a:t>Synchronous sequential circuits: </a:t>
            </a:r>
            <a:r>
              <a:rPr lang="en-US" dirty="0"/>
              <a:t>combinational logic followed by a bank of flip-flops</a:t>
            </a:r>
            <a:endParaRPr lang="en-GB"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2239553577"/>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150546"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Next state </a:t>
            </a:r>
            <a:r>
              <a:rPr lang="en-US" sz="2400" dirty="0" smtClean="0">
                <a:latin typeface="Times New Roman" pitchFamily="18" charset="0"/>
                <a:cs typeface="Arial" charset="0"/>
              </a:rPr>
              <a:t>determined </a:t>
            </a:r>
            <a:r>
              <a:rPr lang="en-US" sz="2400" dirty="0">
                <a:latin typeface="Times New Roman" pitchFamily="18" charset="0"/>
                <a:cs typeface="Arial" charset="0"/>
              </a:rPr>
              <a:t>by </a:t>
            </a:r>
            <a:r>
              <a:rPr lang="en-US" sz="2400" dirty="0" smtClean="0">
                <a:latin typeface="Times New Roman" pitchFamily="18" charset="0"/>
                <a:cs typeface="Arial" charset="0"/>
              </a:rPr>
              <a:t>current </a:t>
            </a:r>
            <a:r>
              <a:rPr lang="en-US" sz="2400" dirty="0">
                <a:latin typeface="Times New Roman" pitchFamily="18" charset="0"/>
                <a:cs typeface="Arial" charset="0"/>
              </a:rPr>
              <a:t>state and </a:t>
            </a:r>
            <a:r>
              <a:rPr lang="en-US" sz="2400" dirty="0" smtClean="0">
                <a:latin typeface="Times New Roman" pitchFamily="18" charset="0"/>
                <a:cs typeface="Arial" charset="0"/>
              </a:rPr>
              <a:t>inputs</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Two types of finite state machines differ in </a:t>
            </a:r>
            <a:r>
              <a:rPr lang="en-US" sz="2400" dirty="0" smtClean="0">
                <a:latin typeface="Times New Roman" pitchFamily="18" charset="0"/>
                <a:cs typeface="Arial" charset="0"/>
              </a:rPr>
              <a:t>output </a:t>
            </a:r>
            <a:r>
              <a:rPr lang="en-US" sz="2400" dirty="0">
                <a:latin typeface="Times New Roman" pitchFamily="18" charset="0"/>
                <a:cs typeface="Arial" charset="0"/>
              </a:rPr>
              <a:t>logic:</a:t>
            </a:r>
          </a:p>
          <a:p>
            <a:pPr marL="742950" lvl="1" indent="-285750">
              <a:spcBef>
                <a:spcPct val="20000"/>
              </a:spcBef>
              <a:buFontTx/>
              <a:buChar char="–"/>
            </a:pPr>
            <a:r>
              <a:rPr lang="en-US" sz="2000" b="1" dirty="0">
                <a:solidFill>
                  <a:schemeClr val="accent1"/>
                </a:solidFill>
                <a:latin typeface="Times New Roman" pitchFamily="18" charset="0"/>
                <a:cs typeface="Arial" charset="0"/>
              </a:rPr>
              <a:t>Moore FSM: </a:t>
            </a:r>
            <a:r>
              <a:rPr lang="en-US" sz="2000" dirty="0">
                <a:latin typeface="Times New Roman" pitchFamily="18" charset="0"/>
                <a:cs typeface="Arial" charset="0"/>
              </a:rPr>
              <a:t>outputs depend only on </a:t>
            </a:r>
            <a:r>
              <a:rPr lang="en-US" sz="2000" dirty="0" smtClean="0">
                <a:latin typeface="Times New Roman" pitchFamily="18" charset="0"/>
                <a:cs typeface="Arial" charset="0"/>
              </a:rPr>
              <a:t>current </a:t>
            </a:r>
            <a:r>
              <a:rPr lang="en-US" sz="2000" dirty="0">
                <a:latin typeface="Times New Roman" pitchFamily="18" charset="0"/>
                <a:cs typeface="Arial" charset="0"/>
              </a:rPr>
              <a:t>state</a:t>
            </a:r>
          </a:p>
          <a:p>
            <a:pPr marL="742950" lvl="1" indent="-285750">
              <a:spcBef>
                <a:spcPct val="20000"/>
              </a:spcBef>
              <a:buFontTx/>
              <a:buChar char="–"/>
            </a:pPr>
            <a:r>
              <a:rPr lang="en-US" sz="2000" b="1" dirty="0">
                <a:solidFill>
                  <a:schemeClr val="accent1"/>
                </a:solidFill>
                <a:latin typeface="Times New Roman" pitchFamily="18" charset="0"/>
                <a:cs typeface="Arial" charset="0"/>
              </a:rPr>
              <a:t>Mealy FSM: </a:t>
            </a:r>
            <a:r>
              <a:rPr lang="en-US" sz="2000" dirty="0">
                <a:latin typeface="Times New Roman" pitchFamily="18" charset="0"/>
                <a:cs typeface="Arial" charset="0"/>
              </a:rPr>
              <a:t>outputs depend on </a:t>
            </a:r>
            <a:r>
              <a:rPr lang="en-US" sz="2000" dirty="0" smtClean="0">
                <a:latin typeface="Times New Roman" pitchFamily="18" charset="0"/>
                <a:cs typeface="Arial" charset="0"/>
              </a:rPr>
              <a:t>current </a:t>
            </a:r>
            <a:r>
              <a:rPr lang="en-US" sz="2000" dirty="0">
                <a:latin typeface="Times New Roman" pitchFamily="18" charset="0"/>
                <a:cs typeface="Arial" charset="0"/>
              </a:rPr>
              <a:t>state </a:t>
            </a:r>
            <a:r>
              <a:rPr lang="en-US" sz="2000" i="1" dirty="0">
                <a:latin typeface="Times New Roman" pitchFamily="18" charset="0"/>
                <a:cs typeface="Arial" charset="0"/>
              </a:rPr>
              <a:t>and</a:t>
            </a:r>
            <a:r>
              <a:rPr lang="en-US" sz="2000" dirty="0">
                <a:latin typeface="Times New Roman" pitchFamily="18" charset="0"/>
                <a:cs typeface="Arial" charset="0"/>
              </a:rPr>
              <a:t> </a:t>
            </a:r>
            <a:r>
              <a:rPr lang="en-US" sz="2000" dirty="0" smtClean="0">
                <a:latin typeface="Times New Roman" pitchFamily="18" charset="0"/>
                <a:cs typeface="Arial" charset="0"/>
              </a:rPr>
              <a:t>inputs</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Machines (FSMs)</a:t>
            </a:r>
            <a:endParaRPr lang="en-US" sz="4400" dirty="0">
              <a:solidFill>
                <a:schemeClr val="bg1"/>
              </a:solidFill>
              <a:latin typeface="+mj-lt"/>
            </a:endParaRPr>
          </a:p>
        </p:txBody>
      </p:sp>
    </p:spTree>
    <p:extLst>
      <p:ext uri="{BB962C8B-B14F-4D97-AF65-F5344CB8AC3E}">
        <p14:creationId xmlns:p14="http://schemas.microsoft.com/office/powerpoint/2010/main" val="1879230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p14="http://schemas.microsoft.com/office/powerpoint/2010/main" val="2753320852"/>
              </p:ext>
            </p:extLst>
          </p:nvPr>
        </p:nvGraphicFramePr>
        <p:xfrm>
          <a:off x="3276600" y="2428875"/>
          <a:ext cx="4567238" cy="3895725"/>
        </p:xfrm>
        <a:graphic>
          <a:graphicData uri="http://schemas.openxmlformats.org/presentationml/2006/ole">
            <mc:AlternateContent xmlns:mc="http://schemas.openxmlformats.org/markup-compatibility/2006">
              <mc:Choice xmlns:v="urn:schemas-microsoft-com:vml" Requires="v">
                <p:oleObj spid="_x0000_s151569" name="VISIO" r:id="rId7" imgW="2278080" imgH="1943280" progId="Visio.Drawing.6">
                  <p:embed/>
                </p:oleObj>
              </mc:Choice>
              <mc:Fallback>
                <p:oleObj name="VISIO" r:id="rId7" imgW="2278080" imgH="19432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28875"/>
                        <a:ext cx="45672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Traffic light controller</a:t>
            </a:r>
          </a:p>
          <a:p>
            <a:pPr marL="742950" lvl="1" indent="-285750">
              <a:spcBef>
                <a:spcPct val="20000"/>
              </a:spcBef>
              <a:buFontTx/>
              <a:buChar char="–"/>
            </a:pPr>
            <a:r>
              <a:rPr lang="en-US" sz="2600" dirty="0">
                <a:latin typeface="Times New Roman" pitchFamily="18" charset="0"/>
                <a:cs typeface="Arial" charset="0"/>
              </a:rPr>
              <a:t>Traffic sensors: </a:t>
            </a:r>
            <a:r>
              <a:rPr lang="en-US" sz="2600" i="1" dirty="0">
                <a:latin typeface="Times New Roman" pitchFamily="18" charset="0"/>
                <a:cs typeface="Arial" charset="0"/>
              </a:rPr>
              <a:t>T</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T</a:t>
            </a:r>
            <a:r>
              <a:rPr lang="en-US" sz="2600" i="1" baseline="-25000" dirty="0">
                <a:latin typeface="Times New Roman" pitchFamily="18" charset="0"/>
                <a:cs typeface="Arial" charset="0"/>
              </a:rPr>
              <a:t>B</a:t>
            </a:r>
            <a:r>
              <a:rPr lang="en-US" sz="2600" dirty="0">
                <a:latin typeface="Times New Roman" pitchFamily="18" charset="0"/>
                <a:cs typeface="Arial" charset="0"/>
              </a:rPr>
              <a:t> (TRUE when there’s traffic)</a:t>
            </a:r>
          </a:p>
          <a:p>
            <a:pPr marL="742950" lvl="1" indent="-285750">
              <a:spcBef>
                <a:spcPct val="20000"/>
              </a:spcBef>
              <a:buFontTx/>
              <a:buChar char="–"/>
            </a:pPr>
            <a:r>
              <a:rPr lang="en-US" sz="2600" dirty="0">
                <a:latin typeface="Times New Roman" pitchFamily="18" charset="0"/>
                <a:cs typeface="Arial" charset="0"/>
              </a:rPr>
              <a:t>Lights: </a:t>
            </a:r>
            <a:r>
              <a:rPr lang="en-US" sz="2600" i="1" dirty="0">
                <a:latin typeface="Times New Roman" pitchFamily="18" charset="0"/>
                <a:cs typeface="Arial" charset="0"/>
              </a:rPr>
              <a:t>L</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L</a:t>
            </a:r>
            <a:r>
              <a:rPr lang="en-US" sz="26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Example</a:t>
            </a:r>
            <a:endParaRPr lang="en-US" sz="4400" dirty="0">
              <a:solidFill>
                <a:schemeClr val="bg1"/>
              </a:solidFill>
              <a:latin typeface="+mj-lt"/>
            </a:endParaRPr>
          </a:p>
        </p:txBody>
      </p:sp>
    </p:spTree>
    <p:extLst>
      <p:ext uri="{BB962C8B-B14F-4D97-AF65-F5344CB8AC3E}">
        <p14:creationId xmlns:p14="http://schemas.microsoft.com/office/powerpoint/2010/main" val="23730555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p14="http://schemas.microsoft.com/office/powerpoint/2010/main" val="2964182797"/>
              </p:ext>
            </p:ext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spid="_x0000_s152593" name="VISIO" r:id="rId7" imgW="1628640" imgH="1343160" progId="Visio.Drawing.6">
                  <p:embed/>
                </p:oleObj>
              </mc:Choice>
              <mc:Fallback>
                <p:oleObj name="VISIO" r:id="rId7" imgW="1628640" imgH="1343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Reset</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B</a:t>
            </a:r>
          </a:p>
          <a:p>
            <a:pPr marL="342900" indent="-342900">
              <a:spcBef>
                <a:spcPct val="20000"/>
              </a:spcBef>
              <a:buFontTx/>
              <a:buChar char="•"/>
            </a:pPr>
            <a:r>
              <a:rPr lang="en-US" sz="3200" dirty="0">
                <a:latin typeface="Times New Roman" pitchFamily="18" charset="0"/>
                <a:cs typeface="Arial" charset="0"/>
              </a:rPr>
              <a:t>Outputs: </a:t>
            </a:r>
            <a:r>
              <a:rPr lang="en-US" sz="3200" i="1" dirty="0">
                <a:latin typeface="Times New Roman" pitchFamily="18" charset="0"/>
                <a:cs typeface="Arial" charset="0"/>
              </a:rPr>
              <a:t>L</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L</a:t>
            </a:r>
            <a:r>
              <a:rPr lang="en-US" sz="32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Black Box</a:t>
            </a:r>
            <a:endParaRPr lang="en-US" sz="4400" dirty="0">
              <a:solidFill>
                <a:schemeClr val="bg1"/>
              </a:solidFill>
              <a:latin typeface="+mj-lt"/>
            </a:endParaRPr>
          </a:p>
        </p:txBody>
      </p:sp>
    </p:spTree>
    <p:extLst>
      <p:ext uri="{BB962C8B-B14F-4D97-AF65-F5344CB8AC3E}">
        <p14:creationId xmlns:p14="http://schemas.microsoft.com/office/powerpoint/2010/main" val="4446177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p14="http://schemas.microsoft.com/office/powerpoint/2010/main" val="1129997399"/>
              </p:ext>
            </p:extLst>
          </p:nvPr>
        </p:nvGraphicFramePr>
        <p:xfrm>
          <a:off x="4648200" y="1981200"/>
          <a:ext cx="4314825" cy="4298950"/>
        </p:xfrm>
        <a:graphic>
          <a:graphicData uri="http://schemas.openxmlformats.org/presentationml/2006/ole">
            <mc:AlternateContent xmlns:mc="http://schemas.openxmlformats.org/markup-compatibility/2006">
              <mc:Choice xmlns:v="urn:schemas-microsoft-com:vml" Requires="v">
                <p:oleObj spid="_x0000_s153617"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81200"/>
                        <a:ext cx="4314825" cy="4298950"/>
                      </a:xfrm>
                      <a:prstGeom prst="rect">
                        <a:avLst/>
                      </a:prstGeom>
                    </p:spPr>
                  </p:pic>
                </p:oleObj>
              </mc:Fallback>
            </mc:AlternateContent>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spTree>
    <p:extLst>
      <p:ext uri="{BB962C8B-B14F-4D97-AF65-F5344CB8AC3E}">
        <p14:creationId xmlns:p14="http://schemas.microsoft.com/office/powerpoint/2010/main" val="28924237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796942865"/>
              </p:ext>
            </p:extLst>
          </p:nvPr>
        </p:nvGraphicFramePr>
        <p:xfrm>
          <a:off x="4648200" y="1905000"/>
          <a:ext cx="4314825" cy="4298950"/>
        </p:xfrm>
        <a:graphic>
          <a:graphicData uri="http://schemas.openxmlformats.org/presentationml/2006/ole">
            <mc:AlternateContent xmlns:mc="http://schemas.openxmlformats.org/markup-compatibility/2006">
              <mc:Choice xmlns:v="urn:schemas-microsoft-com:vml" Requires="v">
                <p:oleObj spid="_x0000_s204815" name="VISIO" r:id="rId7" imgW="2001299" imgH="1993667" progId="Visio.Drawing.6">
                  <p:embed/>
                </p:oleObj>
              </mc:Choice>
              <mc:Fallback>
                <p:oleObj name="VISIO" r:id="rId7" imgW="2001299" imgH="1993667"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050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4136759396"/>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0834377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1705124145"/>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133550865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826391555"/>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2210792558"/>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Tree>
    <p:extLst>
      <p:ext uri="{BB962C8B-B14F-4D97-AF65-F5344CB8AC3E}">
        <p14:creationId xmlns:p14="http://schemas.microsoft.com/office/powerpoint/2010/main" val="8488513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565971182"/>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3560791044"/>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65403" name="Rectangle 91"/>
          <p:cNvSpPr>
            <a:spLocks noChangeArrowheads="1"/>
          </p:cNvSpPr>
          <p:nvPr>
            <p:custDataLst>
              <p:tags r:id="rId4"/>
            </p:custDataLst>
          </p:nvPr>
        </p:nvSpPr>
        <p:spPr bwMode="auto">
          <a:xfrm>
            <a:off x="1828800" y="5111262"/>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 </a:t>
            </a:r>
            <a:r>
              <a:rPr lang="en-US" dirty="0">
                <a:latin typeface="Symbol" pitchFamily="18" charset="2"/>
                <a:cs typeface="Arial" charset="0"/>
              </a:rPr>
              <a:t>Å</a:t>
            </a:r>
            <a:r>
              <a:rPr lang="en-US" sz="2400" i="1" dirty="0">
                <a:latin typeface="Times New Roman" pitchFamily="18" charset="0"/>
                <a:cs typeface="Arial" charset="0"/>
              </a:rPr>
              <a:t> S</a:t>
            </a:r>
            <a:r>
              <a:rPr lang="en-US" sz="2400" baseline="-25000" dirty="0">
                <a:latin typeface="Times New Roman" pitchFamily="18" charset="0"/>
                <a:cs typeface="Arial" charset="0"/>
              </a:rPr>
              <a:t>0</a:t>
            </a:r>
            <a:r>
              <a:rPr lang="en-US" sz="2400" i="1" dirty="0">
                <a:latin typeface="Times New Roman" pitchFamily="18" charset="0"/>
                <a:cs typeface="Arial" charset="0"/>
              </a:rPr>
              <a:t> </a:t>
            </a:r>
          </a:p>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B</a:t>
            </a:r>
          </a:p>
        </p:txBody>
      </p:sp>
      <p:sp>
        <p:nvSpPr>
          <p:cNvPr id="1165404" name="Line 92"/>
          <p:cNvSpPr>
            <a:spLocks noChangeShapeType="1"/>
          </p:cNvSpPr>
          <p:nvPr>
            <p:custDataLst>
              <p:tags r:id="rId5"/>
            </p:custDataLst>
          </p:nvPr>
        </p:nvSpPr>
        <p:spPr bwMode="auto">
          <a:xfrm>
            <a:off x="25908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Line 93"/>
          <p:cNvSpPr>
            <a:spLocks noChangeShapeType="1"/>
          </p:cNvSpPr>
          <p:nvPr>
            <p:custDataLst>
              <p:tags r:id="rId6"/>
            </p:custDataLst>
          </p:nvPr>
        </p:nvSpPr>
        <p:spPr bwMode="auto">
          <a:xfrm>
            <a:off x="28956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6" name="Line 94"/>
          <p:cNvSpPr>
            <a:spLocks noChangeShapeType="1"/>
          </p:cNvSpPr>
          <p:nvPr>
            <p:custDataLst>
              <p:tags r:id="rId7"/>
            </p:custDataLst>
          </p:nvPr>
        </p:nvSpPr>
        <p:spPr bwMode="auto">
          <a:xfrm>
            <a:off x="3962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7" name="Line 95"/>
          <p:cNvSpPr>
            <a:spLocks noChangeShapeType="1"/>
          </p:cNvSpPr>
          <p:nvPr>
            <p:custDataLst>
              <p:tags r:id="rId8"/>
            </p:custDataLst>
          </p:nvPr>
        </p:nvSpPr>
        <p:spPr bwMode="auto">
          <a:xfrm>
            <a:off x="42672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15" name="Line 93"/>
          <p:cNvSpPr>
            <a:spLocks noChangeShapeType="1"/>
          </p:cNvSpPr>
          <p:nvPr>
            <p:custDataLst>
              <p:tags r:id="rId9"/>
            </p:custDataLst>
          </p:nvPr>
        </p:nvSpPr>
        <p:spPr bwMode="auto">
          <a:xfrm>
            <a:off x="3200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1614055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51831977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3618844426"/>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28576314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Give sequence to events</a:t>
            </a:r>
          </a:p>
          <a:p>
            <a:pPr marL="342900" indent="-342900">
              <a:spcBef>
                <a:spcPct val="20000"/>
              </a:spcBef>
              <a:buFontTx/>
              <a:buChar char="•"/>
            </a:pPr>
            <a:r>
              <a:rPr lang="en-US" sz="3200" dirty="0">
                <a:latin typeface="Times New Roman" pitchFamily="18" charset="0"/>
                <a:cs typeface="Arial" charset="0"/>
              </a:rPr>
              <a:t>Have memory (short-term)</a:t>
            </a:r>
          </a:p>
          <a:p>
            <a:pPr marL="342900" indent="-342900">
              <a:spcBef>
                <a:spcPct val="20000"/>
              </a:spcBef>
              <a:buFontTx/>
              <a:buChar char="•"/>
            </a:pPr>
            <a:r>
              <a:rPr lang="en-US" sz="3200" dirty="0">
                <a:latin typeface="Times New Roman" pitchFamily="18" charset="0"/>
                <a:cs typeface="Arial" charset="0"/>
              </a:rPr>
              <a:t>Use feedback from output to input to store information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Circuits</a:t>
            </a:r>
            <a:endParaRPr lang="en-US" sz="4400" dirty="0">
              <a:solidFill>
                <a:schemeClr val="bg1"/>
              </a:solidFill>
              <a:latin typeface="+mj-lt"/>
            </a:endParaRPr>
          </a:p>
        </p:txBody>
      </p:sp>
    </p:spTree>
    <p:extLst>
      <p:ext uri="{BB962C8B-B14F-4D97-AF65-F5344CB8AC3E}">
        <p14:creationId xmlns:p14="http://schemas.microsoft.com/office/powerpoint/2010/main" val="91046013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92967142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1694209200"/>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430" name="Rectangle 70"/>
          <p:cNvSpPr>
            <a:spLocks noChangeArrowheads="1"/>
          </p:cNvSpPr>
          <p:nvPr>
            <p:custDataLst>
              <p:tags r:id="rId3"/>
            </p:custDataLst>
          </p:nvPr>
        </p:nvSpPr>
        <p:spPr bwMode="auto">
          <a:xfrm>
            <a:off x="2590800" y="43434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endParaRPr lang="en-US" sz="2400" i="1" baseline="-25000" dirty="0">
              <a:latin typeface="Times New Roman" pitchFamily="18" charset="0"/>
              <a:cs typeface="Arial" charset="0"/>
            </a:endParaRPr>
          </a:p>
        </p:txBody>
      </p:sp>
      <p:sp>
        <p:nvSpPr>
          <p:cNvPr id="1167431" name="Line 71"/>
          <p:cNvSpPr>
            <a:spLocks noChangeShapeType="1"/>
          </p:cNvSpPr>
          <p:nvPr>
            <p:custDataLst>
              <p:tags r:id="rId4"/>
            </p:custDataLst>
          </p:nvPr>
        </p:nvSpPr>
        <p:spPr bwMode="auto">
          <a:xfrm>
            <a:off x="3429000" y="4876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2" name="Line 72"/>
          <p:cNvSpPr>
            <a:spLocks noChangeShapeType="1"/>
          </p:cNvSpPr>
          <p:nvPr>
            <p:custDataLst>
              <p:tags r:id="rId5"/>
            </p:custDataLst>
          </p:nvPr>
        </p:nvSpPr>
        <p:spPr bwMode="auto">
          <a:xfrm>
            <a:off x="3429000" y="5257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103792377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spid="_x0000_s155665" name="VISIO" r:id="rId5" imgW="769680" imgH="1343160" progId="Visio.Drawing.6">
                  <p:embed/>
                </p:oleObj>
              </mc:Choice>
              <mc:Fallback>
                <p:oleObj name="VISIO" r:id="rId5" imgW="769680" imgH="13431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State Register</a:t>
            </a:r>
            <a:endParaRPr lang="en-US" sz="4400" dirty="0">
              <a:solidFill>
                <a:schemeClr val="bg1"/>
              </a:solidFill>
              <a:latin typeface="+mj-lt"/>
            </a:endParaRPr>
          </a:p>
        </p:txBody>
      </p:sp>
    </p:spTree>
    <p:extLst>
      <p:ext uri="{BB962C8B-B14F-4D97-AF65-F5344CB8AC3E}">
        <p14:creationId xmlns:p14="http://schemas.microsoft.com/office/powerpoint/2010/main" val="54328272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spid="_x0000_s156689" name="VISIO" r:id="rId5" imgW="2461680" imgH="1628640" progId="Visio.Drawing.6">
                  <p:embed/>
                </p:oleObj>
              </mc:Choice>
              <mc:Fallback>
                <p:oleObj name="VISIO" r:id="rId5" imgW="246168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Next State Logic</a:t>
            </a:r>
            <a:endParaRPr lang="en-US" sz="4400" dirty="0">
              <a:solidFill>
                <a:schemeClr val="bg1"/>
              </a:solidFill>
              <a:latin typeface="+mj-lt"/>
            </a:endParaRPr>
          </a:p>
        </p:txBody>
      </p:sp>
    </p:spTree>
    <p:extLst>
      <p:ext uri="{BB962C8B-B14F-4D97-AF65-F5344CB8AC3E}">
        <p14:creationId xmlns:p14="http://schemas.microsoft.com/office/powerpoint/2010/main" val="68659886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spid="_x0000_s157713" name="VISIO" r:id="rId5" imgW="3498840" imgH="1628640" progId="Visio.Drawing.6">
                  <p:embed/>
                </p:oleObj>
              </mc:Choice>
              <mc:Fallback>
                <p:oleObj name="VISIO" r:id="rId5" imgW="349884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Output Logic</a:t>
            </a:r>
            <a:endParaRPr lang="en-US" sz="4400" dirty="0">
              <a:solidFill>
                <a:schemeClr val="bg1"/>
              </a:solidFill>
              <a:latin typeface="+mj-lt"/>
            </a:endParaRPr>
          </a:p>
        </p:txBody>
      </p:sp>
    </p:spTree>
    <p:extLst>
      <p:ext uri="{BB962C8B-B14F-4D97-AF65-F5344CB8AC3E}">
        <p14:creationId xmlns:p14="http://schemas.microsoft.com/office/powerpoint/2010/main" val="186720907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99151602"/>
              </p:ext>
            </p:extLst>
          </p:nvPr>
        </p:nvGraphicFramePr>
        <p:xfrm>
          <a:off x="457200" y="1143000"/>
          <a:ext cx="8839200" cy="3295650"/>
        </p:xfrm>
        <a:graphic>
          <a:graphicData uri="http://schemas.openxmlformats.org/presentationml/2006/ole">
            <mc:AlternateContent xmlns:mc="http://schemas.openxmlformats.org/markup-compatibility/2006">
              <mc:Choice xmlns:v="urn:schemas-microsoft-com:vml" Requires="v">
                <p:oleObj spid="_x0000_s158752" name="VISIO" r:id="rId6" imgW="5529240" imgH="2543040" progId="Visio.Drawing.6">
                  <p:embed/>
                </p:oleObj>
              </mc:Choice>
              <mc:Fallback>
                <p:oleObj name="VISIO" r:id="rId6" imgW="5529240" imgH="2543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1430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p14="http://schemas.microsoft.com/office/powerpoint/2010/main" val="4201977697"/>
              </p:ext>
            </p:extLst>
          </p:nvPr>
        </p:nvGraphicFramePr>
        <p:xfrm>
          <a:off x="3810000" y="4343400"/>
          <a:ext cx="2209800" cy="2201862"/>
        </p:xfrm>
        <a:graphic>
          <a:graphicData uri="http://schemas.openxmlformats.org/presentationml/2006/ole">
            <mc:AlternateContent xmlns:mc="http://schemas.openxmlformats.org/markup-compatibility/2006">
              <mc:Choice xmlns:v="urn:schemas-microsoft-com:vml" Requires="v">
                <p:oleObj spid="_x0000_s158753" name="VISIO" r:id="rId8" imgW="2000160" imgH="1992960" progId="Visio.Drawing.6">
                  <p:embed/>
                </p:oleObj>
              </mc:Choice>
              <mc:Fallback>
                <p:oleObj name="VISIO" r:id="rId8" imgW="2000160" imgH="1992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343400"/>
                        <a:ext cx="2209800"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Timing Diagram</a:t>
            </a:r>
            <a:endParaRPr lang="en-US" sz="4400" dirty="0">
              <a:solidFill>
                <a:schemeClr val="bg1"/>
              </a:solidFill>
              <a:latin typeface="+mj-lt"/>
            </a:endParaRPr>
          </a:p>
        </p:txBody>
      </p:sp>
    </p:spTree>
    <p:extLst>
      <p:ext uri="{BB962C8B-B14F-4D97-AF65-F5344CB8AC3E}">
        <p14:creationId xmlns:p14="http://schemas.microsoft.com/office/powerpoint/2010/main" val="11167947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Binary</a:t>
            </a:r>
            <a:r>
              <a:rPr lang="en-US" sz="3200" dirty="0">
                <a:latin typeface="Times New Roman" pitchFamily="18" charset="0"/>
                <a:cs typeface="Arial" charset="0"/>
              </a:rPr>
              <a:t> encoding: </a:t>
            </a:r>
            <a:endParaRPr lang="en-US" sz="3200" dirty="0" smtClean="0">
              <a:latin typeface="Times New Roman" pitchFamily="18" charset="0"/>
              <a:cs typeface="Arial" charset="0"/>
            </a:endParaRP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four states, 00, 01, 10, 11</a:t>
            </a:r>
          </a:p>
          <a:p>
            <a:pPr marL="342900" indent="-342900">
              <a:spcBef>
                <a:spcPct val="20000"/>
              </a:spcBef>
              <a:buFontTx/>
              <a:buChar char="•"/>
            </a:pPr>
            <a:r>
              <a:rPr lang="en-US" sz="3200" b="1" dirty="0">
                <a:latin typeface="Times New Roman" pitchFamily="18" charset="0"/>
                <a:cs typeface="Arial" charset="0"/>
              </a:rPr>
              <a:t>One-hot</a:t>
            </a:r>
            <a:r>
              <a:rPr lang="en-US" sz="3200" dirty="0">
                <a:latin typeface="Times New Roman" pitchFamily="18" charset="0"/>
                <a:cs typeface="Arial" charset="0"/>
              </a:rPr>
              <a:t> encoding</a:t>
            </a:r>
          </a:p>
          <a:p>
            <a:pPr marL="742950" lvl="1" indent="-285750">
              <a:spcBef>
                <a:spcPct val="20000"/>
              </a:spcBef>
              <a:buFontTx/>
              <a:buChar char="–"/>
            </a:pPr>
            <a:r>
              <a:rPr lang="en-US" sz="2600" dirty="0">
                <a:latin typeface="Times New Roman" pitchFamily="18" charset="0"/>
                <a:cs typeface="Arial" charset="0"/>
              </a:rPr>
              <a:t>One state bit per state</a:t>
            </a:r>
          </a:p>
          <a:p>
            <a:pPr marL="742950" lvl="1" indent="-285750">
              <a:spcBef>
                <a:spcPct val="20000"/>
              </a:spcBef>
              <a:buFontTx/>
              <a:buChar char="–"/>
            </a:pPr>
            <a:r>
              <a:rPr lang="en-US" sz="2600" dirty="0">
                <a:latin typeface="Times New Roman" pitchFamily="18" charset="0"/>
                <a:cs typeface="Arial" charset="0"/>
              </a:rPr>
              <a:t>Only one state bit </a:t>
            </a:r>
            <a:r>
              <a:rPr lang="en-US" sz="2600" dirty="0" smtClean="0">
                <a:latin typeface="Times New Roman" pitchFamily="18" charset="0"/>
                <a:cs typeface="Arial" charset="0"/>
              </a:rPr>
              <a:t>HIGH </a:t>
            </a:r>
            <a:r>
              <a:rPr lang="en-US" sz="2600" dirty="0">
                <a:latin typeface="Times New Roman" pitchFamily="18" charset="0"/>
                <a:cs typeface="Arial" charset="0"/>
              </a:rPr>
              <a:t>at once</a:t>
            </a: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a:t>
            </a:r>
            <a:r>
              <a:rPr lang="en-US" sz="2600" dirty="0" smtClean="0">
                <a:latin typeface="Times New Roman" pitchFamily="18" charset="0"/>
                <a:cs typeface="Arial" charset="0"/>
              </a:rPr>
              <a:t>4 </a:t>
            </a:r>
            <a:r>
              <a:rPr lang="en-US" sz="2600" dirty="0">
                <a:latin typeface="Times New Roman" pitchFamily="18" charset="0"/>
                <a:cs typeface="Arial" charset="0"/>
              </a:rPr>
              <a:t>states, 0001, 0010, 0100, 1000</a:t>
            </a:r>
          </a:p>
          <a:p>
            <a:pPr marL="742950" lvl="1" indent="-285750">
              <a:spcBef>
                <a:spcPct val="20000"/>
              </a:spcBef>
              <a:buFontTx/>
              <a:buChar char="–"/>
            </a:pPr>
            <a:r>
              <a:rPr lang="en-US" sz="2600" dirty="0">
                <a:latin typeface="Times New Roman" pitchFamily="18" charset="0"/>
                <a:cs typeface="Arial" charset="0"/>
              </a:rPr>
              <a:t>Requires more flip-flops</a:t>
            </a:r>
          </a:p>
          <a:p>
            <a:pPr marL="742950" lvl="1" indent="-285750">
              <a:spcBef>
                <a:spcPct val="20000"/>
              </a:spcBef>
              <a:buFontTx/>
              <a:buChar char="–"/>
            </a:pPr>
            <a:r>
              <a:rPr lang="en-US" sz="2600" dirty="0">
                <a:latin typeface="Times New Roman" pitchFamily="18" charset="0"/>
                <a:cs typeface="Arial" charset="0"/>
              </a:rPr>
              <a:t>Often next state and output logic is simpler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Encoding</a:t>
            </a:r>
            <a:endParaRPr lang="en-US" sz="4400" dirty="0">
              <a:solidFill>
                <a:schemeClr val="bg1"/>
              </a:solidFill>
              <a:latin typeface="+mj-lt"/>
            </a:endParaRPr>
          </a:p>
        </p:txBody>
      </p:sp>
    </p:spTree>
    <p:extLst>
      <p:ext uri="{BB962C8B-B14F-4D97-AF65-F5344CB8AC3E}">
        <p14:creationId xmlns:p14="http://schemas.microsoft.com/office/powerpoint/2010/main" val="242565849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Alyssa P. Hacker has a snail that crawls down a paper tape with 1’s and 0’s on it. The snail smiles whenever the last two digits it has crawled over are 01.  Design Moore and Mealy FSMs of the snail’s brain.</a:t>
            </a: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vs. Mealy FSM</a:t>
            </a:r>
            <a:endParaRPr lang="en-US" sz="4400" dirty="0">
              <a:solidFill>
                <a:schemeClr val="bg1"/>
              </a:solidFill>
              <a:latin typeface="+mj-lt"/>
            </a:endParaRP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21082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smtClean="0">
                <a:latin typeface="Times New Roman" pitchFamily="18" charset="0"/>
                <a:cs typeface="Arial" charset="0"/>
              </a:rPr>
              <a:t>Mealy </a:t>
            </a:r>
            <a:r>
              <a:rPr lang="en-US" sz="2000" dirty="0">
                <a:latin typeface="Times New Roman" pitchFamily="18" charset="0"/>
                <a:cs typeface="Arial" charset="0"/>
              </a:rPr>
              <a:t>FSM: arcs indicate input/output</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Transition Diagrams</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spid="_x0000_s160789"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3094179296"/>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603286893"/>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63996541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305044350"/>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84069357"/>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
        <p:nvSpPr>
          <p:cNvPr id="6" name="Rectangle 44"/>
          <p:cNvSpPr>
            <a:spLocks noChangeArrowheads="1"/>
          </p:cNvSpPr>
          <p:nvPr>
            <p:custDataLst>
              <p:tags r:id="rId4"/>
            </p:custDataLst>
          </p:nvPr>
        </p:nvSpPr>
        <p:spPr bwMode="auto">
          <a:xfrm>
            <a:off x="2743200" y="54864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i="1" dirty="0" smtClean="0">
                <a:latin typeface="Times New Roman" pitchFamily="18" charset="0"/>
                <a:cs typeface="Arial" charset="0"/>
              </a:rPr>
              <a:t>A</a:t>
            </a:r>
          </a:p>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A</a:t>
            </a:r>
            <a:endParaRPr lang="en-US" sz="2400" i="1" baseline="-25000" dirty="0">
              <a:latin typeface="Times New Roman" pitchFamily="18" charset="0"/>
              <a:cs typeface="Arial" charset="0"/>
            </a:endParaRPr>
          </a:p>
        </p:txBody>
      </p:sp>
      <p:sp>
        <p:nvSpPr>
          <p:cNvPr id="7" name="Line 72"/>
          <p:cNvSpPr>
            <a:spLocks noChangeShapeType="1"/>
          </p:cNvSpPr>
          <p:nvPr>
            <p:custDataLst>
              <p:tags r:id="rId5"/>
            </p:custDataLst>
          </p:nvPr>
        </p:nvSpPr>
        <p:spPr bwMode="auto">
          <a:xfrm>
            <a:off x="3581400" y="6019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45355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state of a circuit influences its future behavior</a:t>
            </a:r>
          </a:p>
          <a:p>
            <a:pPr marL="342900" indent="-342900">
              <a:spcBef>
                <a:spcPct val="20000"/>
              </a:spcBef>
              <a:buFontTx/>
              <a:buChar char="•"/>
            </a:pPr>
            <a:r>
              <a:rPr lang="en-US" sz="3200" dirty="0">
                <a:latin typeface="Times New Roman" pitchFamily="18" charset="0"/>
                <a:cs typeface="Arial" charset="0"/>
              </a:rPr>
              <a:t>State elements store state</a:t>
            </a:r>
          </a:p>
          <a:p>
            <a:pPr marL="742950" lvl="1" indent="-285750">
              <a:spcBef>
                <a:spcPct val="20000"/>
              </a:spcBef>
              <a:buFontTx/>
              <a:buChar char="–"/>
            </a:pPr>
            <a:r>
              <a:rPr lang="en-US" sz="2800" dirty="0" err="1">
                <a:latin typeface="Times New Roman" pitchFamily="18" charset="0"/>
                <a:cs typeface="Arial" charset="0"/>
              </a:rPr>
              <a:t>Bistable</a:t>
            </a:r>
            <a:r>
              <a:rPr lang="en-US" sz="2800" dirty="0">
                <a:latin typeface="Times New Roman" pitchFamily="18" charset="0"/>
                <a:cs typeface="Arial" charset="0"/>
              </a:rPr>
              <a:t> circuit</a:t>
            </a:r>
          </a:p>
          <a:p>
            <a:pPr marL="742950" lvl="1" indent="-285750">
              <a:spcBef>
                <a:spcPct val="20000"/>
              </a:spcBef>
              <a:buFontTx/>
              <a:buChar char="–"/>
            </a:pPr>
            <a:r>
              <a:rPr lang="en-US" sz="2800" dirty="0">
                <a:latin typeface="Times New Roman" pitchFamily="18" charset="0"/>
                <a:cs typeface="Arial" charset="0"/>
              </a:rPr>
              <a:t>SR Latch</a:t>
            </a:r>
          </a:p>
          <a:p>
            <a:pPr marL="742950" lvl="1" indent="-285750">
              <a:spcBef>
                <a:spcPct val="20000"/>
              </a:spcBef>
              <a:buFontTx/>
              <a:buChar char="–"/>
            </a:pPr>
            <a:r>
              <a:rPr lang="en-US" sz="2800" dirty="0">
                <a:latin typeface="Times New Roman" pitchFamily="18" charset="0"/>
                <a:cs typeface="Arial" charset="0"/>
              </a:rPr>
              <a:t>D Latch</a:t>
            </a:r>
          </a:p>
          <a:p>
            <a:pPr marL="742950" lvl="1" indent="-285750">
              <a:spcBef>
                <a:spcPct val="20000"/>
              </a:spcBef>
              <a:buFontTx/>
              <a:buChar char="–"/>
            </a:pPr>
            <a:r>
              <a:rPr lang="en-US" sz="2800" dirty="0">
                <a:latin typeface="Times New Roman" pitchFamily="18" charset="0"/>
                <a:cs typeface="Arial" charset="0"/>
              </a:rPr>
              <a:t>D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Elements</a:t>
            </a:r>
            <a:endParaRPr lang="en-US" sz="4400" dirty="0">
              <a:solidFill>
                <a:schemeClr val="bg1"/>
              </a:solidFill>
              <a:latin typeface="+mj-lt"/>
            </a:endParaRPr>
          </a:p>
        </p:txBody>
      </p:sp>
    </p:spTree>
    <p:extLst>
      <p:ext uri="{BB962C8B-B14F-4D97-AF65-F5344CB8AC3E}">
        <p14:creationId xmlns:p14="http://schemas.microsoft.com/office/powerpoint/2010/main" val="1951659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33035104"/>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223013823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86634302"/>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302321833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846018132"/>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3580680101"/>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02015984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190142258"/>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454761240"/>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81065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Schematic</a:t>
            </a:r>
            <a:endParaRPr lang="en-US" sz="4400" dirty="0">
              <a:solidFill>
                <a:schemeClr val="bg1"/>
              </a:solidFill>
              <a:latin typeface="+mj-lt"/>
            </a:endParaRP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Mealy FSM Schematic</a:t>
            </a:r>
            <a:endParaRPr lang="en-US" sz="4400" dirty="0">
              <a:solidFill>
                <a:schemeClr val="bg1"/>
              </a:solidFill>
              <a:latin typeface="+mj-lt"/>
            </a:endParaRP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&amp; Mealy Timing Diagram</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87203579"/>
              </p:ext>
            </p:extLst>
          </p:nvPr>
        </p:nvGraphicFramePr>
        <p:xfrm>
          <a:off x="762000" y="1828800"/>
          <a:ext cx="8066169" cy="3232150"/>
        </p:xfrm>
        <a:graphic>
          <a:graphicData uri="http://schemas.openxmlformats.org/presentationml/2006/ole">
            <mc:AlternateContent xmlns:mc="http://schemas.openxmlformats.org/markup-compatibility/2006">
              <mc:Choice xmlns:v="urn:schemas-microsoft-com:vml" Requires="v">
                <p:oleObj spid="_x0000_s163857"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762000" y="1828800"/>
                        <a:ext cx="8066169" cy="323215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4" name="Rectangle 4"/>
          <p:cNvSpPr>
            <a:spLocks noGrp="1" noChangeArrowheads="1"/>
          </p:cNvSpPr>
          <p:nvPr>
            <p:ph idx="4294967295"/>
            <p:custDataLst>
              <p:tags r:id="rId1"/>
            </p:custDataLst>
          </p:nvPr>
        </p:nvSpPr>
        <p:spPr>
          <a:xfrm>
            <a:off x="914400" y="1143000"/>
            <a:ext cx="8229600" cy="4525963"/>
          </a:xfrm>
        </p:spPr>
        <p:txBody>
          <a:bodyPr/>
          <a:lstStyle/>
          <a:p>
            <a:r>
              <a:rPr lang="en-US" dirty="0"/>
              <a:t>Break complex FSMs into smaller interacting FSMs</a:t>
            </a:r>
          </a:p>
          <a:p>
            <a:r>
              <a:rPr lang="en-US" dirty="0"/>
              <a:t>Example: Modify </a:t>
            </a:r>
            <a:r>
              <a:rPr lang="en-US" dirty="0" smtClean="0"/>
              <a:t>traffic </a:t>
            </a:r>
            <a:r>
              <a:rPr lang="en-US" dirty="0"/>
              <a:t>light controller to have </a:t>
            </a:r>
            <a:r>
              <a:rPr lang="en-US" dirty="0" smtClean="0"/>
              <a:t>Parade </a:t>
            </a:r>
            <a:r>
              <a:rPr lang="en-US" dirty="0"/>
              <a:t>Mode.</a:t>
            </a:r>
          </a:p>
          <a:p>
            <a:pPr lvl="1"/>
            <a:r>
              <a:rPr lang="en-US" dirty="0" smtClean="0"/>
              <a:t>Two </a:t>
            </a:r>
            <a:r>
              <a:rPr lang="en-US" dirty="0"/>
              <a:t>more inputs: </a:t>
            </a:r>
            <a:r>
              <a:rPr lang="en-US" i="1" dirty="0"/>
              <a:t>P</a:t>
            </a:r>
            <a:r>
              <a:rPr lang="en-US" dirty="0"/>
              <a:t>, </a:t>
            </a:r>
            <a:r>
              <a:rPr lang="en-US" i="1" dirty="0"/>
              <a:t>R</a:t>
            </a:r>
          </a:p>
          <a:p>
            <a:pPr lvl="1"/>
            <a:r>
              <a:rPr lang="en-US" dirty="0"/>
              <a:t>When </a:t>
            </a:r>
            <a:r>
              <a:rPr lang="en-US" b="1" i="1" dirty="0"/>
              <a:t>P</a:t>
            </a:r>
            <a:r>
              <a:rPr lang="en-US" b="1" dirty="0"/>
              <a:t> = 1</a:t>
            </a:r>
            <a:r>
              <a:rPr lang="en-US" dirty="0"/>
              <a:t>, </a:t>
            </a:r>
            <a:r>
              <a:rPr lang="en-US" dirty="0" smtClean="0"/>
              <a:t>enter </a:t>
            </a:r>
            <a:r>
              <a:rPr lang="en-US" dirty="0"/>
              <a:t>Parade Mode </a:t>
            </a:r>
            <a:r>
              <a:rPr lang="en-US" dirty="0" smtClean="0"/>
              <a:t>&amp; </a:t>
            </a:r>
            <a:r>
              <a:rPr lang="en-US" dirty="0"/>
              <a:t>Bravado </a:t>
            </a:r>
            <a:r>
              <a:rPr lang="en-US" dirty="0" smtClean="0"/>
              <a:t>Blvd </a:t>
            </a:r>
            <a:r>
              <a:rPr lang="en-US" dirty="0"/>
              <a:t>light stays </a:t>
            </a:r>
            <a:r>
              <a:rPr lang="en-US" dirty="0" smtClean="0"/>
              <a:t>green</a:t>
            </a:r>
            <a:endParaRPr lang="en-US" dirty="0"/>
          </a:p>
          <a:p>
            <a:pPr lvl="1"/>
            <a:r>
              <a:rPr lang="en-US" dirty="0"/>
              <a:t>When </a:t>
            </a:r>
            <a:r>
              <a:rPr lang="en-US" b="1" i="1" dirty="0"/>
              <a:t>R</a:t>
            </a:r>
            <a:r>
              <a:rPr lang="en-US" b="1" dirty="0"/>
              <a:t> = 1</a:t>
            </a:r>
            <a:r>
              <a:rPr lang="en-US" dirty="0"/>
              <a:t>, </a:t>
            </a:r>
            <a:r>
              <a:rPr lang="en-US" dirty="0" smtClean="0"/>
              <a:t>leave </a:t>
            </a:r>
            <a:r>
              <a:rPr lang="en-US" dirty="0"/>
              <a:t>Parade Mode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Factoring State Machines</a:t>
            </a:r>
            <a:endParaRPr lang="en-US" sz="4400" dirty="0">
              <a:solidFill>
                <a:schemeClr val="bg1"/>
              </a:solidFill>
              <a:latin typeface="+mj-lt"/>
            </a:endParaRPr>
          </a:p>
        </p:txBody>
      </p:sp>
    </p:spTree>
    <p:extLst>
      <p:ext uri="{BB962C8B-B14F-4D97-AF65-F5344CB8AC3E}">
        <p14:creationId xmlns:p14="http://schemas.microsoft.com/office/powerpoint/2010/main" val="867016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3"/>
          <p:cNvSpPr>
            <a:spLocks noGrp="1" noChangeArrowheads="1"/>
          </p:cNvSpPr>
          <p:nvPr>
            <p:ph sz="half" idx="4294967295"/>
            <p:custDataLst>
              <p:tags r:id="rId2"/>
            </p:custDataLst>
          </p:nvPr>
        </p:nvSpPr>
        <p:spPr>
          <a:xfrm>
            <a:off x="914400" y="1219200"/>
            <a:ext cx="7696200" cy="4953000"/>
          </a:xfrm>
        </p:spPr>
        <p:txBody>
          <a:bodyPr/>
          <a:lstStyle/>
          <a:p>
            <a:pPr>
              <a:buFontTx/>
              <a:buNone/>
            </a:pPr>
            <a:r>
              <a:rPr lang="en-US" b="1" dirty="0" err="1">
                <a:solidFill>
                  <a:schemeClr val="accent1"/>
                </a:solidFill>
              </a:rPr>
              <a:t>Unfactored</a:t>
            </a:r>
            <a:r>
              <a:rPr lang="en-US" b="1" dirty="0">
                <a:solidFill>
                  <a:schemeClr val="accent1"/>
                </a:solidFill>
              </a:rPr>
              <a:t> FSM</a:t>
            </a:r>
          </a:p>
          <a:p>
            <a:pPr>
              <a:buFontTx/>
              <a:buNone/>
            </a:pPr>
            <a:endParaRPr lang="en-US" b="1" dirty="0">
              <a:solidFill>
                <a:schemeClr val="accent1"/>
              </a:solidFill>
            </a:endParaRPr>
          </a:p>
          <a:p>
            <a:pPr>
              <a:buFontTx/>
              <a:buNone/>
            </a:pPr>
            <a:endParaRPr lang="en-US" b="1" dirty="0">
              <a:solidFill>
                <a:schemeClr val="accent1"/>
              </a:solidFill>
            </a:endParaRPr>
          </a:p>
          <a:p>
            <a:pPr>
              <a:buFontTx/>
              <a:buNone/>
            </a:pPr>
            <a:r>
              <a:rPr lang="en-US" b="1" dirty="0">
                <a:solidFill>
                  <a:schemeClr val="accent1"/>
                </a:solidFill>
              </a:rPr>
              <a:t>Factored FSM</a:t>
            </a:r>
          </a:p>
        </p:txBody>
      </p:sp>
      <p:graphicFrame>
        <p:nvGraphicFramePr>
          <p:cNvPr id="1025030" name="Object 6"/>
          <p:cNvGraphicFramePr>
            <a:graphicFrameLocks noGrp="1" noChangeAspect="1"/>
          </p:cNvGraphicFramePr>
          <p:nvPr>
            <p:ph sz="quarter" idx="4294967295"/>
            <p:custDataLst>
              <p:tags r:id="rId3"/>
            </p:custDataLst>
            <p:extLst>
              <p:ext uri="{D42A27DB-BD31-4B8C-83A1-F6EECF244321}">
                <p14:modId xmlns:p14="http://schemas.microsoft.com/office/powerpoint/2010/main" val="4266640376"/>
              </p:ext>
            </p:extLst>
          </p:nvPr>
        </p:nvGraphicFramePr>
        <p:xfrm>
          <a:off x="3962400" y="1295400"/>
          <a:ext cx="2676525" cy="1268413"/>
        </p:xfrm>
        <a:graphic>
          <a:graphicData uri="http://schemas.openxmlformats.org/presentationml/2006/ole">
            <mc:AlternateContent xmlns:mc="http://schemas.openxmlformats.org/markup-compatibility/2006">
              <mc:Choice xmlns:v="urn:schemas-microsoft-com:vml" Requires="v">
                <p:oleObj spid="_x0000_s164896" name="VISIO" r:id="rId7" imgW="1542960" imgH="732600" progId="Visio.Drawing.6">
                  <p:embed/>
                </p:oleObj>
              </mc:Choice>
              <mc:Fallback>
                <p:oleObj name="VISIO" r:id="rId7" imgW="1542960" imgH="732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1295400"/>
                        <a:ext cx="2676525" cy="1268413"/>
                      </a:xfrm>
                      <a:prstGeom prst="rect">
                        <a:avLst/>
                      </a:prstGeom>
                    </p:spPr>
                  </p:pic>
                </p:oleObj>
              </mc:Fallback>
            </mc:AlternateContent>
          </a:graphicData>
        </a:graphic>
      </p:graphicFrame>
      <p:graphicFrame>
        <p:nvGraphicFramePr>
          <p:cNvPr id="1025031"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3699986584"/>
              </p:ext>
            </p:extLst>
          </p:nvPr>
        </p:nvGraphicFramePr>
        <p:xfrm>
          <a:off x="4114800" y="2971800"/>
          <a:ext cx="2338387" cy="3276600"/>
        </p:xfrm>
        <a:graphic>
          <a:graphicData uri="http://schemas.openxmlformats.org/presentationml/2006/ole">
            <mc:AlternateContent xmlns:mc="http://schemas.openxmlformats.org/markup-compatibility/2006">
              <mc:Choice xmlns:v="urn:schemas-microsoft-com:vml" Requires="v">
                <p:oleObj spid="_x0000_s164897" name="VISIO" r:id="rId9" imgW="1542960" imgH="2161440" progId="Visio.Drawing.6">
                  <p:embed/>
                </p:oleObj>
              </mc:Choice>
              <mc:Fallback>
                <p:oleObj name="VISIO" r:id="rId9" imgW="1542960" imgH="21614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971800"/>
                        <a:ext cx="23383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Parade FSM</a:t>
            </a:r>
            <a:endParaRPr lang="en-US" sz="4400" dirty="0">
              <a:solidFill>
                <a:schemeClr val="bg1"/>
              </a:solidFill>
              <a:latin typeface="+mj-lt"/>
            </a:endParaRPr>
          </a:p>
        </p:txBody>
      </p:sp>
    </p:spTree>
    <p:extLst>
      <p:ext uri="{BB962C8B-B14F-4D97-AF65-F5344CB8AC3E}">
        <p14:creationId xmlns:p14="http://schemas.microsoft.com/office/powerpoint/2010/main" val="785903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8105" name="Object 9"/>
          <p:cNvGraphicFramePr>
            <a:graphicFrameLocks noGrp="1" noChangeAspect="1"/>
          </p:cNvGraphicFramePr>
          <p:nvPr>
            <p:ph idx="4294967295"/>
            <p:custDataLst>
              <p:tags r:id="rId2"/>
            </p:custDataLst>
            <p:extLst>
              <p:ext uri="{D42A27DB-BD31-4B8C-83A1-F6EECF244321}">
                <p14:modId xmlns:p14="http://schemas.microsoft.com/office/powerpoint/2010/main" val="353936333"/>
              </p:ext>
            </p:extLst>
          </p:nvPr>
        </p:nvGraphicFramePr>
        <p:xfrm>
          <a:off x="685800" y="990600"/>
          <a:ext cx="7772400" cy="5373687"/>
        </p:xfrm>
        <a:graphic>
          <a:graphicData uri="http://schemas.openxmlformats.org/presentationml/2006/ole">
            <mc:AlternateContent xmlns:mc="http://schemas.openxmlformats.org/markup-compatibility/2006">
              <mc:Choice xmlns:v="urn:schemas-microsoft-com:vml" Requires="v">
                <p:oleObj spid="_x0000_s165905" name="VISIO" r:id="rId5" imgW="4286160" imgH="2963880" progId="Visio.Drawing.6">
                  <p:embed/>
                </p:oleObj>
              </mc:Choice>
              <mc:Fallback>
                <p:oleObj name="VISIO" r:id="rId5" imgW="4286160" imgH="29638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90600"/>
                        <a:ext cx="77724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Unfactored</a:t>
            </a:r>
            <a:r>
              <a:rPr lang="en-US" sz="4400" dirty="0" smtClean="0">
                <a:solidFill>
                  <a:schemeClr val="bg1"/>
                </a:solidFill>
                <a:latin typeface="+mj-lt"/>
              </a:rPr>
              <a:t> FSM</a:t>
            </a:r>
            <a:endParaRPr lang="en-US" sz="4400" dirty="0">
              <a:solidFill>
                <a:schemeClr val="bg1"/>
              </a:solidFill>
              <a:latin typeface="+mj-lt"/>
            </a:endParaRPr>
          </a:p>
        </p:txBody>
      </p:sp>
    </p:spTree>
    <p:extLst>
      <p:ext uri="{BB962C8B-B14F-4D97-AF65-F5344CB8AC3E}">
        <p14:creationId xmlns:p14="http://schemas.microsoft.com/office/powerpoint/2010/main" val="289493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26993"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Fundamental building block of other state elements</a:t>
            </a:r>
          </a:p>
          <a:p>
            <a:pPr marL="342900" indent="-342900">
              <a:spcBef>
                <a:spcPct val="20000"/>
              </a:spcBef>
              <a:buFontTx/>
              <a:buChar char="•"/>
            </a:pPr>
            <a:r>
              <a:rPr lang="en-US" sz="3200" dirty="0">
                <a:latin typeface="Times New Roman" pitchFamily="18" charset="0"/>
                <a:cs typeface="Arial" charset="0"/>
              </a:rPr>
              <a:t>Two outputs: </a:t>
            </a:r>
            <a:r>
              <a:rPr lang="en-US" sz="3200" i="1" dirty="0">
                <a:latin typeface="Times New Roman" pitchFamily="18" charset="0"/>
                <a:cs typeface="Arial" charset="0"/>
              </a:rPr>
              <a:t>Q</a:t>
            </a:r>
            <a:r>
              <a:rPr lang="en-US" sz="3200" dirty="0">
                <a:latin typeface="Times New Roman" pitchFamily="18" charset="0"/>
                <a:cs typeface="Arial" charset="0"/>
              </a:rPr>
              <a:t>, </a:t>
            </a:r>
            <a:r>
              <a:rPr lang="en-US" sz="3200" i="1" dirty="0">
                <a:latin typeface="Times New Roman" pitchFamily="18" charset="0"/>
                <a:cs typeface="Arial" charset="0"/>
              </a:rPr>
              <a:t>Q</a:t>
            </a:r>
          </a:p>
          <a:p>
            <a:pPr marL="342900" indent="-342900">
              <a:spcBef>
                <a:spcPct val="20000"/>
              </a:spcBef>
              <a:buFontTx/>
              <a:buChar char="•"/>
            </a:pPr>
            <a:r>
              <a:rPr lang="en-US" sz="3200" dirty="0">
                <a:latin typeface="Times New Roman" pitchFamily="18" charset="0"/>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endParaRPr lang="en-US" sz="4400" dirty="0">
              <a:solidFill>
                <a:schemeClr val="bg1"/>
              </a:solidFill>
              <a:latin typeface="+mj-lt"/>
            </a:endParaRPr>
          </a:p>
        </p:txBody>
      </p:sp>
    </p:spTree>
    <p:extLst>
      <p:ext uri="{BB962C8B-B14F-4D97-AF65-F5344CB8AC3E}">
        <p14:creationId xmlns:p14="http://schemas.microsoft.com/office/powerpoint/2010/main" val="162311628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0148" name="Object 4"/>
          <p:cNvGraphicFramePr>
            <a:graphicFrameLocks noGrp="1" noChangeAspect="1"/>
          </p:cNvGraphicFramePr>
          <p:nvPr>
            <p:ph idx="4294967295"/>
            <p:custDataLst>
              <p:tags r:id="rId2"/>
            </p:custDataLst>
            <p:extLst>
              <p:ext uri="{D42A27DB-BD31-4B8C-83A1-F6EECF244321}">
                <p14:modId xmlns:p14="http://schemas.microsoft.com/office/powerpoint/2010/main" val="4084888728"/>
              </p:ext>
            </p:extLst>
          </p:nvPr>
        </p:nvGraphicFramePr>
        <p:xfrm>
          <a:off x="990600" y="1447800"/>
          <a:ext cx="7772400" cy="4027487"/>
        </p:xfrm>
        <a:graphic>
          <a:graphicData uri="http://schemas.openxmlformats.org/presentationml/2006/ole">
            <mc:AlternateContent xmlns:mc="http://schemas.openxmlformats.org/markup-compatibility/2006">
              <mc:Choice xmlns:v="urn:schemas-microsoft-com:vml" Requires="v">
                <p:oleObj spid="_x0000_s166929" name="VISIO" r:id="rId5" imgW="4286160" imgH="2221560" progId="Visio.Drawing.6">
                  <p:embed/>
                </p:oleObj>
              </mc:Choice>
              <mc:Fallback>
                <p:oleObj name="VISIO" r:id="rId5" imgW="4286160" imgH="22215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447800"/>
                        <a:ext cx="7772400" cy="4027487"/>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Factored FSM</a:t>
            </a:r>
            <a:endParaRPr lang="en-US" sz="4400" dirty="0">
              <a:solidFill>
                <a:schemeClr val="bg1"/>
              </a:solidFill>
              <a:latin typeface="+mj-lt"/>
            </a:endParaRPr>
          </a:p>
        </p:txBody>
      </p:sp>
    </p:spTree>
    <p:extLst>
      <p:ext uri="{BB962C8B-B14F-4D97-AF65-F5344CB8AC3E}">
        <p14:creationId xmlns:p14="http://schemas.microsoft.com/office/powerpoint/2010/main" val="230149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2600" dirty="0">
                <a:latin typeface="Times New Roman" pitchFamily="18" charset="0"/>
                <a:cs typeface="Arial" charset="0"/>
              </a:rPr>
              <a:t>Identify </a:t>
            </a:r>
            <a:r>
              <a:rPr lang="en-US" sz="2600" dirty="0" smtClean="0">
                <a:latin typeface="Times New Roman" pitchFamily="18" charset="0"/>
                <a:cs typeface="Arial" charset="0"/>
              </a:rPr>
              <a:t>inputs </a:t>
            </a:r>
            <a:r>
              <a:rPr lang="en-US" sz="2600" dirty="0">
                <a:latin typeface="Times New Roman" pitchFamily="18" charset="0"/>
                <a:cs typeface="Arial" charset="0"/>
              </a:rPr>
              <a:t>and outputs</a:t>
            </a:r>
          </a:p>
          <a:p>
            <a:pPr marL="533400" indent="-533400">
              <a:spcBef>
                <a:spcPct val="20000"/>
              </a:spcBef>
              <a:buFontTx/>
              <a:buChar char="•"/>
            </a:pPr>
            <a:r>
              <a:rPr lang="en-US" sz="2600" dirty="0">
                <a:latin typeface="Times New Roman" pitchFamily="18" charset="0"/>
                <a:cs typeface="Arial" charset="0"/>
              </a:rPr>
              <a:t>Sketch </a:t>
            </a:r>
            <a:r>
              <a:rPr lang="en-US" sz="2600" dirty="0" smtClean="0">
                <a:latin typeface="Times New Roman" pitchFamily="18" charset="0"/>
                <a:cs typeface="Arial" charset="0"/>
              </a:rPr>
              <a:t>state </a:t>
            </a:r>
            <a:r>
              <a:rPr lang="en-US" sz="2600" dirty="0">
                <a:latin typeface="Times New Roman" pitchFamily="18" charset="0"/>
                <a:cs typeface="Arial" charset="0"/>
              </a:rPr>
              <a:t>transition diagram</a:t>
            </a:r>
          </a:p>
          <a:p>
            <a:pPr marL="533400" indent="-533400">
              <a:spcBef>
                <a:spcPct val="20000"/>
              </a:spcBef>
              <a:buFontTx/>
              <a:buChar char="•"/>
            </a:pPr>
            <a:r>
              <a:rPr lang="en-US" sz="2600" dirty="0">
                <a:latin typeface="Times New Roman" pitchFamily="18" charset="0"/>
                <a:cs typeface="Arial" charset="0"/>
              </a:rPr>
              <a:t>Write </a:t>
            </a:r>
            <a:r>
              <a:rPr lang="en-US" sz="2600" dirty="0" smtClean="0">
                <a:latin typeface="Times New Roman" pitchFamily="18" charset="0"/>
                <a:cs typeface="Arial" charset="0"/>
              </a:rPr>
              <a:t>state </a:t>
            </a:r>
            <a:r>
              <a:rPr lang="en-US" sz="2600" dirty="0">
                <a:latin typeface="Times New Roman" pitchFamily="18" charset="0"/>
                <a:cs typeface="Arial" charset="0"/>
              </a:rPr>
              <a:t>transition table</a:t>
            </a:r>
          </a:p>
          <a:p>
            <a:pPr marL="533400" indent="-533400">
              <a:spcBef>
                <a:spcPct val="20000"/>
              </a:spcBef>
              <a:buFontTx/>
              <a:buChar char="•"/>
            </a:pPr>
            <a:r>
              <a:rPr lang="en-US" sz="2600" dirty="0">
                <a:latin typeface="Times New Roman" pitchFamily="18" charset="0"/>
                <a:cs typeface="Arial" charset="0"/>
              </a:rPr>
              <a:t>Select state encodings</a:t>
            </a:r>
          </a:p>
          <a:p>
            <a:pPr marL="533400" indent="-533400">
              <a:spcBef>
                <a:spcPct val="20000"/>
              </a:spcBef>
              <a:buFontTx/>
              <a:buChar char="•"/>
            </a:pPr>
            <a:r>
              <a:rPr lang="en-US" sz="2600" dirty="0">
                <a:latin typeface="Times New Roman" pitchFamily="18" charset="0"/>
                <a:cs typeface="Arial" charset="0"/>
              </a:rPr>
              <a:t>For </a:t>
            </a:r>
            <a:r>
              <a:rPr lang="en-US" sz="2600" dirty="0" smtClean="0">
                <a:latin typeface="Times New Roman" pitchFamily="18" charset="0"/>
                <a:cs typeface="Arial" charset="0"/>
              </a:rPr>
              <a:t>Moore </a:t>
            </a:r>
            <a:r>
              <a:rPr lang="en-US" sz="2600" dirty="0">
                <a:latin typeface="Times New Roman" pitchFamily="18" charset="0"/>
                <a:cs typeface="Arial" charset="0"/>
              </a:rPr>
              <a:t>machine:</a:t>
            </a:r>
          </a:p>
          <a:p>
            <a:pPr marL="914400" lvl="1" indent="-457200">
              <a:spcBef>
                <a:spcPct val="20000"/>
              </a:spcBef>
              <a:buFontTx/>
              <a:buChar char="–"/>
            </a:pPr>
            <a:r>
              <a:rPr lang="en-US" sz="2200" dirty="0">
                <a:latin typeface="Times New Roman" pitchFamily="18" charset="0"/>
                <a:cs typeface="Arial" charset="0"/>
              </a:rPr>
              <a:t>Rewrite </a:t>
            </a:r>
            <a:r>
              <a:rPr lang="en-US" sz="2200" dirty="0" smtClean="0">
                <a:latin typeface="Times New Roman" pitchFamily="18" charset="0"/>
                <a:cs typeface="Arial" charset="0"/>
              </a:rPr>
              <a:t>state </a:t>
            </a:r>
            <a:r>
              <a:rPr lang="en-US" sz="2200" dirty="0">
                <a:latin typeface="Times New Roman" pitchFamily="18" charset="0"/>
                <a:cs typeface="Arial" charset="0"/>
              </a:rPr>
              <a:t>transition table with </a:t>
            </a:r>
            <a:r>
              <a:rPr lang="en-US" sz="2200" dirty="0" smtClean="0">
                <a:latin typeface="Times New Roman" pitchFamily="18" charset="0"/>
                <a:cs typeface="Arial" charset="0"/>
              </a:rPr>
              <a:t>state </a:t>
            </a:r>
            <a:r>
              <a:rPr lang="en-US" sz="2200" dirty="0">
                <a:latin typeface="Times New Roman" pitchFamily="18" charset="0"/>
                <a:cs typeface="Arial" charset="0"/>
              </a:rPr>
              <a:t>encodings</a:t>
            </a:r>
          </a:p>
          <a:p>
            <a:pPr marL="914400" lvl="1" indent="-457200">
              <a:spcBef>
                <a:spcPct val="20000"/>
              </a:spcBef>
              <a:buFontTx/>
              <a:buChar char="–"/>
            </a:pPr>
            <a:r>
              <a:rPr lang="en-US" sz="2200" dirty="0">
                <a:latin typeface="Times New Roman" pitchFamily="18" charset="0"/>
                <a:cs typeface="Arial" charset="0"/>
              </a:rPr>
              <a:t>Write </a:t>
            </a:r>
            <a:r>
              <a:rPr lang="en-US" sz="2200" dirty="0" smtClean="0">
                <a:latin typeface="Times New Roman" pitchFamily="18" charset="0"/>
                <a:cs typeface="Arial" charset="0"/>
              </a:rPr>
              <a:t>output </a:t>
            </a:r>
            <a:r>
              <a:rPr lang="en-US" sz="2200" dirty="0">
                <a:latin typeface="Times New Roman" pitchFamily="18" charset="0"/>
                <a:cs typeface="Arial" charset="0"/>
              </a:rPr>
              <a:t>table</a:t>
            </a:r>
          </a:p>
          <a:p>
            <a:pPr marL="533400" indent="-533400">
              <a:spcBef>
                <a:spcPct val="20000"/>
              </a:spcBef>
              <a:buFontTx/>
              <a:buChar char="•"/>
            </a:pPr>
            <a:r>
              <a:rPr lang="en-US" sz="2600" dirty="0">
                <a:latin typeface="Times New Roman" pitchFamily="18" charset="0"/>
                <a:cs typeface="Arial" charset="0"/>
              </a:rPr>
              <a:t>For a Mealy machine:</a:t>
            </a:r>
          </a:p>
          <a:p>
            <a:pPr marL="914400" lvl="1" indent="-457200">
              <a:spcBef>
                <a:spcPct val="20000"/>
              </a:spcBef>
              <a:buFontTx/>
              <a:buChar char="–"/>
            </a:pPr>
            <a:r>
              <a:rPr lang="en-US" sz="2200" dirty="0">
                <a:latin typeface="Times New Roman" pitchFamily="18" charset="0"/>
                <a:cs typeface="Arial" charset="0"/>
              </a:rPr>
              <a:t>Rewrite </a:t>
            </a:r>
            <a:r>
              <a:rPr lang="en-US" sz="2200" dirty="0" smtClean="0">
                <a:latin typeface="Times New Roman" pitchFamily="18" charset="0"/>
                <a:cs typeface="Arial" charset="0"/>
              </a:rPr>
              <a:t>combined </a:t>
            </a:r>
            <a:r>
              <a:rPr lang="en-US" sz="2200" dirty="0">
                <a:latin typeface="Times New Roman" pitchFamily="18" charset="0"/>
                <a:cs typeface="Arial" charset="0"/>
              </a:rPr>
              <a:t>state transition and output table with </a:t>
            </a:r>
            <a:r>
              <a:rPr lang="en-US" sz="2200" dirty="0" smtClean="0">
                <a:latin typeface="Times New Roman" pitchFamily="18" charset="0"/>
                <a:cs typeface="Arial" charset="0"/>
              </a:rPr>
              <a:t>state </a:t>
            </a:r>
            <a:r>
              <a:rPr lang="en-US" sz="2200" dirty="0">
                <a:latin typeface="Times New Roman" pitchFamily="18" charset="0"/>
                <a:cs typeface="Arial" charset="0"/>
              </a:rPr>
              <a:t>encodings</a:t>
            </a:r>
          </a:p>
          <a:p>
            <a:pPr marL="533400" indent="-533400">
              <a:spcBef>
                <a:spcPct val="20000"/>
              </a:spcBef>
              <a:buFontTx/>
              <a:buChar char="•"/>
            </a:pPr>
            <a:r>
              <a:rPr lang="en-US" sz="2600" dirty="0">
                <a:latin typeface="Times New Roman" pitchFamily="18" charset="0"/>
                <a:cs typeface="Arial" charset="0"/>
              </a:rPr>
              <a:t>Write Boolean equations for </a:t>
            </a:r>
            <a:r>
              <a:rPr lang="en-US" sz="2600" dirty="0" smtClean="0">
                <a:latin typeface="Times New Roman" pitchFamily="18" charset="0"/>
                <a:cs typeface="Arial" charset="0"/>
              </a:rPr>
              <a:t>next </a:t>
            </a:r>
            <a:r>
              <a:rPr lang="en-US" sz="2600" dirty="0">
                <a:latin typeface="Times New Roman" pitchFamily="18" charset="0"/>
                <a:cs typeface="Arial" charset="0"/>
              </a:rPr>
              <a:t>state and output logic</a:t>
            </a:r>
          </a:p>
          <a:p>
            <a:pPr marL="533400" indent="-533400">
              <a:spcBef>
                <a:spcPct val="20000"/>
              </a:spcBef>
              <a:buFontTx/>
              <a:buChar char="•"/>
            </a:pPr>
            <a:r>
              <a:rPr lang="en-US" sz="2600" dirty="0">
                <a:latin typeface="Times New Roman" pitchFamily="18" charset="0"/>
                <a:cs typeface="Arial" charset="0"/>
              </a:rPr>
              <a:t>Sketch the circuit 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Design Procedure</a:t>
            </a:r>
            <a:endParaRPr lang="en-US" sz="4400" dirty="0">
              <a:solidFill>
                <a:schemeClr val="bg1"/>
              </a:solidFill>
              <a:latin typeface="+mj-lt"/>
            </a:endParaRPr>
          </a:p>
        </p:txBody>
      </p:sp>
    </p:spTree>
    <p:extLst>
      <p:ext uri="{BB962C8B-B14F-4D97-AF65-F5344CB8AC3E}">
        <p14:creationId xmlns:p14="http://schemas.microsoft.com/office/powerpoint/2010/main" val="211466508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Times New Roman" pitchFamily="18" charset="0"/>
                <a:cs typeface="Arial" charset="0"/>
              </a:rPr>
              <a:t>Flip-flop samples </a:t>
            </a:r>
            <a:r>
              <a:rPr lang="en-US" sz="3200" i="1" dirty="0">
                <a:latin typeface="Times New Roman" pitchFamily="18" charset="0"/>
                <a:cs typeface="Arial" charset="0"/>
              </a:rPr>
              <a:t>D</a:t>
            </a:r>
            <a:r>
              <a:rPr lang="en-US" sz="3200" dirty="0">
                <a:latin typeface="Times New Roman" pitchFamily="18" charset="0"/>
                <a:cs typeface="Arial" charset="0"/>
              </a:rPr>
              <a:t> at clock edge</a:t>
            </a:r>
          </a:p>
          <a:p>
            <a:pPr marL="533400" indent="-533400">
              <a:spcBef>
                <a:spcPct val="20000"/>
              </a:spcBef>
              <a:buFontTx/>
              <a:buChar char="•"/>
            </a:pPr>
            <a:r>
              <a:rPr lang="en-US" sz="3200" i="1" dirty="0">
                <a:latin typeface="Times New Roman" pitchFamily="18" charset="0"/>
                <a:cs typeface="Arial" charset="0"/>
              </a:rPr>
              <a:t>D</a:t>
            </a:r>
            <a:r>
              <a:rPr lang="en-US" sz="3200" dirty="0">
                <a:latin typeface="Times New Roman" pitchFamily="18" charset="0"/>
                <a:cs typeface="Arial" charset="0"/>
              </a:rPr>
              <a:t> must be stable </a:t>
            </a:r>
            <a:r>
              <a:rPr lang="en-US" sz="3200" dirty="0" smtClean="0">
                <a:latin typeface="Times New Roman" pitchFamily="18" charset="0"/>
                <a:cs typeface="Arial" charset="0"/>
              </a:rPr>
              <a:t>when </a:t>
            </a:r>
            <a:r>
              <a:rPr lang="en-US" sz="3200" dirty="0">
                <a:latin typeface="Times New Roman" pitchFamily="18" charset="0"/>
                <a:cs typeface="Arial" charset="0"/>
              </a:rPr>
              <a:t>sampled</a:t>
            </a:r>
          </a:p>
          <a:p>
            <a:pPr marL="533400" indent="-533400">
              <a:spcBef>
                <a:spcPct val="20000"/>
              </a:spcBef>
              <a:buFontTx/>
              <a:buChar char="•"/>
            </a:pPr>
            <a:r>
              <a:rPr lang="en-US" sz="3200" dirty="0">
                <a:latin typeface="Times New Roman" pitchFamily="18" charset="0"/>
                <a:cs typeface="Arial" charset="0"/>
              </a:rPr>
              <a:t>Similar to a photograph, </a:t>
            </a:r>
            <a:r>
              <a:rPr lang="en-US" sz="3200" i="1" dirty="0">
                <a:latin typeface="Times New Roman" pitchFamily="18" charset="0"/>
                <a:cs typeface="Arial" charset="0"/>
              </a:rPr>
              <a:t>D</a:t>
            </a:r>
            <a:r>
              <a:rPr lang="en-US" sz="3200" dirty="0">
                <a:latin typeface="Times New Roman" pitchFamily="18" charset="0"/>
                <a:cs typeface="Arial" charset="0"/>
              </a:rPr>
              <a:t> must be stable around </a:t>
            </a:r>
            <a:r>
              <a:rPr lang="en-US" sz="3200" dirty="0" smtClean="0">
                <a:latin typeface="Times New Roman" pitchFamily="18" charset="0"/>
                <a:cs typeface="Arial" charset="0"/>
              </a:rPr>
              <a:t>clock </a:t>
            </a:r>
            <a:r>
              <a:rPr lang="en-US" sz="3200" dirty="0">
                <a:latin typeface="Times New Roman" pitchFamily="18" charset="0"/>
                <a:cs typeface="Arial" charset="0"/>
              </a:rPr>
              <a:t>edge</a:t>
            </a:r>
          </a:p>
          <a:p>
            <a:pPr marL="533400" indent="-533400">
              <a:spcBef>
                <a:spcPct val="20000"/>
              </a:spcBef>
              <a:buFontTx/>
              <a:buChar char="•"/>
            </a:pPr>
            <a:r>
              <a:rPr lang="en-US" sz="3200" dirty="0">
                <a:latin typeface="Times New Roman" pitchFamily="18" charset="0"/>
                <a:cs typeface="Arial" charset="0"/>
              </a:rPr>
              <a:t>If </a:t>
            </a:r>
            <a:r>
              <a:rPr lang="en-US" sz="3200" dirty="0" smtClean="0">
                <a:latin typeface="Times New Roman" pitchFamily="18" charset="0"/>
                <a:cs typeface="Arial" charset="0"/>
              </a:rPr>
              <a:t>not, </a:t>
            </a:r>
            <a:r>
              <a:rPr lang="en-US" sz="3200" dirty="0" err="1">
                <a:latin typeface="Times New Roman" pitchFamily="18" charset="0"/>
                <a:cs typeface="Arial" charset="0"/>
              </a:rPr>
              <a:t>metastability</a:t>
            </a:r>
            <a:r>
              <a:rPr lang="en-US" sz="3200" dirty="0">
                <a:latin typeface="Times New Roman" pitchFamily="18" charset="0"/>
                <a:cs typeface="Arial" charset="0"/>
              </a:rPr>
              <a:t> can occur</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a:t>
            </a:r>
            <a:endParaRPr lang="en-US" sz="4400" dirty="0">
              <a:solidFill>
                <a:schemeClr val="bg1"/>
              </a:solidFill>
              <a:latin typeface="+mj-lt"/>
            </a:endParaRPr>
          </a:p>
        </p:txBody>
      </p:sp>
    </p:spTree>
    <p:extLst>
      <p:ext uri="{BB962C8B-B14F-4D97-AF65-F5344CB8AC3E}">
        <p14:creationId xmlns:p14="http://schemas.microsoft.com/office/powerpoint/2010/main" val="2682787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659557700"/>
              </p:ext>
            </p:extLst>
          </p:nvPr>
        </p:nvGraphicFramePr>
        <p:xfrm>
          <a:off x="2209800" y="3733800"/>
          <a:ext cx="4572000" cy="2809875"/>
        </p:xfrm>
        <a:graphic>
          <a:graphicData uri="http://schemas.openxmlformats.org/presentationml/2006/ole">
            <mc:AlternateContent xmlns:mc="http://schemas.openxmlformats.org/markup-compatibility/2006">
              <mc:Choice xmlns:v="urn:schemas-microsoft-com:vml" Requires="v">
                <p:oleObj spid="_x0000_s167954" name="VISIO" r:id="rId6" imgW="1968120" imgH="1209240" progId="Visio.Drawing.6">
                  <p:embed/>
                </p:oleObj>
              </mc:Choice>
              <mc:Fallback>
                <p:oleObj name="VISIO" r:id="rId6" imgW="1968120" imgH="1209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733800"/>
                        <a:ext cx="4572000" cy="2809875"/>
                      </a:xfrm>
                      <a:prstGeom prst="rect">
                        <a:avLst/>
                      </a:prstGeom>
                    </p:spPr>
                  </p:pic>
                </p:oleObj>
              </mc:Fallback>
            </mc:AlternateContent>
          </a:graphicData>
        </a:graphic>
      </p:graphicFrame>
      <p:sp>
        <p:nvSpPr>
          <p:cNvPr id="1224707"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Setup time: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before</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(i.e. not changing)</a:t>
            </a:r>
          </a:p>
          <a:p>
            <a:pPr marL="342900" indent="-342900">
              <a:spcBef>
                <a:spcPct val="20000"/>
              </a:spcBef>
              <a:buFontTx/>
              <a:buChar char="•"/>
            </a:pPr>
            <a:r>
              <a:rPr lang="en-US" sz="2400" b="1" dirty="0">
                <a:solidFill>
                  <a:schemeClr val="accent1"/>
                </a:solidFill>
                <a:latin typeface="Times New Roman" pitchFamily="18" charset="0"/>
                <a:cs typeface="Arial" charset="0"/>
              </a:rPr>
              <a:t>Hold time:</a:t>
            </a:r>
            <a:r>
              <a:rPr lang="en-US" sz="2400" dirty="0">
                <a:solidFill>
                  <a:schemeClr val="accent1"/>
                </a:solidFill>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after</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a:t>
            </a:r>
          </a:p>
          <a:p>
            <a:pPr marL="342900" indent="-342900">
              <a:spcBef>
                <a:spcPct val="20000"/>
              </a:spcBef>
              <a:buFontTx/>
              <a:buChar char="•"/>
            </a:pPr>
            <a:r>
              <a:rPr lang="en-US" sz="2400" b="1" dirty="0">
                <a:solidFill>
                  <a:schemeClr val="accent1"/>
                </a:solidFill>
                <a:latin typeface="Times New Roman" pitchFamily="18" charset="0"/>
                <a:cs typeface="Arial" charset="0"/>
              </a:rPr>
              <a:t>Aperture time: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around</a:t>
            </a:r>
            <a:r>
              <a:rPr lang="en-US" sz="2400" dirty="0">
                <a:latin typeface="Times New Roman" pitchFamily="18" charset="0"/>
                <a:cs typeface="Arial" charset="0"/>
              </a:rPr>
              <a:t> clock 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108109990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699424127"/>
              </p:ext>
            </p:extLst>
          </p:nvPr>
        </p:nvGraphicFramePr>
        <p:xfrm>
          <a:off x="2057400" y="3046413"/>
          <a:ext cx="4953000" cy="3354387"/>
        </p:xfrm>
        <a:graphic>
          <a:graphicData uri="http://schemas.openxmlformats.org/presentationml/2006/ole">
            <mc:AlternateContent xmlns:mc="http://schemas.openxmlformats.org/markup-compatibility/2006">
              <mc:Choice xmlns:v="urn:schemas-microsoft-com:vml" Requires="v">
                <p:oleObj spid="_x0000_s168978" name="VISIO" r:id="rId6" imgW="1912680" imgH="1294920" progId="Visio.Drawing.6">
                  <p:embed/>
                </p:oleObj>
              </mc:Choice>
              <mc:Fallback>
                <p:oleObj name="VISIO" r:id="rId6" imgW="1912680" imgH="12949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6413"/>
                        <a:ext cx="4953000" cy="3354387"/>
                      </a:xfrm>
                      <a:prstGeom prst="rect">
                        <a:avLst/>
                      </a:prstGeom>
                    </p:spPr>
                  </p:pic>
                </p:oleObj>
              </mc:Fallback>
            </mc:AlternateContent>
          </a:graphicData>
        </a:graphic>
      </p:graphicFrame>
      <p:sp>
        <p:nvSpPr>
          <p:cNvPr id="1226755"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Propagation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pcq</a:t>
            </a:r>
            <a:r>
              <a:rPr lang="en-US" sz="2400" dirty="0">
                <a:latin typeface="Times New Roman" pitchFamily="18" charset="0"/>
                <a:cs typeface="Arial" charset="0"/>
              </a:rPr>
              <a:t> = time after clock edge that the output </a:t>
            </a:r>
            <a:r>
              <a:rPr lang="en-US" sz="2400" i="1" dirty="0">
                <a:latin typeface="Times New Roman" pitchFamily="18" charset="0"/>
                <a:cs typeface="Arial" charset="0"/>
              </a:rPr>
              <a:t>Q</a:t>
            </a:r>
            <a:r>
              <a:rPr lang="en-US" sz="2400" dirty="0">
                <a:latin typeface="Times New Roman" pitchFamily="18" charset="0"/>
                <a:cs typeface="Arial" charset="0"/>
              </a:rPr>
              <a:t> is guaranteed to be stable (i.e., to stop changing)</a:t>
            </a:r>
          </a:p>
          <a:p>
            <a:pPr marL="342900" indent="-342900">
              <a:spcBef>
                <a:spcPct val="20000"/>
              </a:spcBef>
              <a:buFontTx/>
              <a:buChar char="•"/>
            </a:pPr>
            <a:r>
              <a:rPr lang="en-US" sz="2400" b="1" dirty="0">
                <a:solidFill>
                  <a:schemeClr val="accent1"/>
                </a:solidFill>
                <a:latin typeface="Times New Roman" pitchFamily="18" charset="0"/>
                <a:cs typeface="Arial" charset="0"/>
              </a:rPr>
              <a:t>Contamination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ccq</a:t>
            </a:r>
            <a:r>
              <a:rPr lang="en-US" sz="2400" dirty="0">
                <a:latin typeface="Times New Roman" pitchFamily="18" charset="0"/>
                <a:cs typeface="Arial" charset="0"/>
              </a:rPr>
              <a:t> = time after clock edge that </a:t>
            </a:r>
            <a:r>
              <a:rPr lang="en-US" sz="2400" i="1" dirty="0">
                <a:latin typeface="Times New Roman" pitchFamily="18" charset="0"/>
                <a:cs typeface="Arial" charset="0"/>
              </a:rPr>
              <a:t>Q</a:t>
            </a:r>
            <a:r>
              <a:rPr lang="en-US" sz="2400" dirty="0">
                <a:latin typeface="Times New Roman" pitchFamily="18" charset="0"/>
                <a:cs typeface="Arial" charset="0"/>
              </a:rPr>
              <a:t> might be unstable (i.e., start changing)</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Output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3118303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Synchronous </a:t>
            </a:r>
            <a:r>
              <a:rPr lang="en-US" sz="3200" dirty="0">
                <a:latin typeface="Times New Roman" pitchFamily="18" charset="0"/>
                <a:cs typeface="Arial" charset="0"/>
              </a:rPr>
              <a:t>sequential circuit </a:t>
            </a:r>
            <a:r>
              <a:rPr lang="en-US" sz="3200" dirty="0" smtClean="0">
                <a:latin typeface="Times New Roman" pitchFamily="18" charset="0"/>
                <a:cs typeface="Arial" charset="0"/>
              </a:rPr>
              <a:t>inputs must </a:t>
            </a:r>
            <a:r>
              <a:rPr lang="en-US" sz="3200" dirty="0">
                <a:latin typeface="Times New Roman" pitchFamily="18" charset="0"/>
                <a:cs typeface="Arial" charset="0"/>
              </a:rPr>
              <a:t>be stable during </a:t>
            </a:r>
            <a:r>
              <a:rPr lang="en-US" sz="3200" dirty="0" smtClean="0">
                <a:latin typeface="Times New Roman" pitchFamily="18" charset="0"/>
                <a:cs typeface="Arial" charset="0"/>
              </a:rPr>
              <a:t>aperture </a:t>
            </a:r>
            <a:r>
              <a:rPr lang="en-US" sz="3200" dirty="0">
                <a:latin typeface="Times New Roman" pitchFamily="18" charset="0"/>
                <a:cs typeface="Arial" charset="0"/>
              </a:rPr>
              <a:t>(setup and hold) time around </a:t>
            </a:r>
            <a:r>
              <a:rPr lang="en-US" sz="3200" dirty="0" smtClean="0">
                <a:latin typeface="Times New Roman" pitchFamily="18" charset="0"/>
                <a:cs typeface="Arial" charset="0"/>
              </a:rPr>
              <a:t>clock edge</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Specifically, </a:t>
            </a:r>
            <a:r>
              <a:rPr lang="en-US" sz="3200" dirty="0" smtClean="0">
                <a:latin typeface="Times New Roman" pitchFamily="18" charset="0"/>
                <a:cs typeface="Arial" charset="0"/>
              </a:rPr>
              <a:t>inputs </a:t>
            </a:r>
            <a:r>
              <a:rPr lang="en-US" sz="3200" dirty="0">
                <a:latin typeface="Times New Roman" pitchFamily="18" charset="0"/>
                <a:cs typeface="Arial" charset="0"/>
              </a:rPr>
              <a:t>must be stable</a:t>
            </a:r>
          </a:p>
          <a:p>
            <a:pPr marL="742950" lvl="1" indent="-285750">
              <a:spcBef>
                <a:spcPct val="20000"/>
              </a:spcBef>
              <a:buFontTx/>
              <a:buChar char="–"/>
            </a:pPr>
            <a:r>
              <a:rPr lang="en-US" sz="2600" dirty="0">
                <a:latin typeface="Times New Roman" pitchFamily="18" charset="0"/>
                <a:cs typeface="Arial" charset="0"/>
              </a:rPr>
              <a:t>at least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before the clock edge</a:t>
            </a:r>
          </a:p>
          <a:p>
            <a:pPr marL="742950" lvl="1" indent="-285750">
              <a:spcBef>
                <a:spcPct val="20000"/>
              </a:spcBef>
              <a:buFontTx/>
              <a:buChar char="–"/>
            </a:pPr>
            <a:r>
              <a:rPr lang="en-US" sz="2600" dirty="0">
                <a:latin typeface="Times New Roman" pitchFamily="18" charset="0"/>
                <a:cs typeface="Arial" charset="0"/>
              </a:rPr>
              <a:t>at least until </a:t>
            </a:r>
            <a:r>
              <a:rPr lang="en-US" sz="2600" i="1" dirty="0" err="1">
                <a:latin typeface="Times New Roman" pitchFamily="18" charset="0"/>
                <a:cs typeface="Arial" charset="0"/>
              </a:rPr>
              <a:t>t</a:t>
            </a:r>
            <a:r>
              <a:rPr lang="en-US" sz="2600" baseline="-25000" dirty="0" err="1">
                <a:latin typeface="Times New Roman" pitchFamily="18" charset="0"/>
                <a:cs typeface="Arial" charset="0"/>
              </a:rPr>
              <a:t>hold</a:t>
            </a:r>
            <a:r>
              <a:rPr lang="en-US" sz="2600" dirty="0">
                <a:latin typeface="Times New Roman" pitchFamily="18" charset="0"/>
                <a:cs typeface="Arial" charset="0"/>
              </a:rPr>
              <a:t> after the clock edge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226452097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914400" y="1219200"/>
            <a:ext cx="7696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333005227"/>
              </p:ext>
            </p:extLst>
          </p:nvPr>
        </p:nvGraphicFramePr>
        <p:xfrm>
          <a:off x="2133600" y="2617787"/>
          <a:ext cx="4481513" cy="3935413"/>
        </p:xfrm>
        <a:graphic>
          <a:graphicData uri="http://schemas.openxmlformats.org/presentationml/2006/ole">
            <mc:AlternateContent xmlns:mc="http://schemas.openxmlformats.org/markup-compatibility/2006">
              <mc:Choice xmlns:v="urn:schemas-microsoft-com:vml" Requires="v">
                <p:oleObj spid="_x0000_s170002" name="VISIO" r:id="rId8" imgW="1952280" imgH="1714680" progId="Visio.Drawing.6">
                  <p:embed/>
                </p:oleObj>
              </mc:Choice>
              <mc:Fallback>
                <p:oleObj name="VISIO" r:id="rId8" imgW="1952280" imgH="1714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617787"/>
                        <a:ext cx="448151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19426111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5836"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6860"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213953698"/>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173075"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r>
              <a:rPr lang="en-US" sz="2800" dirty="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11569723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p14="http://schemas.microsoft.com/office/powerpoint/2010/main" val="492054104"/>
              </p:ext>
            </p:extLst>
          </p:nvPr>
        </p:nvGraphicFramePr>
        <p:xfrm>
          <a:off x="6553200" y="1868487"/>
          <a:ext cx="1752600" cy="1484313"/>
        </p:xfrm>
        <a:graphic>
          <a:graphicData uri="http://schemas.openxmlformats.org/presentationml/2006/ole">
            <mc:AlternateContent xmlns:mc="http://schemas.openxmlformats.org/markup-compatibility/2006">
              <mc:Choice xmlns:v="urn:schemas-microsoft-com:vml" Requires="v">
                <p:oleObj spid="_x0000_s128034"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8684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p14="http://schemas.microsoft.com/office/powerpoint/2010/main" val="352170361"/>
              </p:ext>
            </p:extLst>
          </p:nvPr>
        </p:nvGraphicFramePr>
        <p:xfrm>
          <a:off x="6553200" y="3697287"/>
          <a:ext cx="1752600" cy="1484313"/>
        </p:xfrm>
        <a:graphic>
          <a:graphicData uri="http://schemas.openxmlformats.org/presentationml/2006/ole">
            <mc:AlternateContent xmlns:mc="http://schemas.openxmlformats.org/markup-compatibility/2006">
              <mc:Choice xmlns:v="urn:schemas-microsoft-com:vml" Requires="v">
                <p:oleObj spid="_x0000_s128035" name="VISIO" r:id="rId14" imgW="914400" imgH="774720" progId="Visio.Drawing.6">
                  <p:embed/>
                </p:oleObj>
              </mc:Choice>
              <mc:Fallback>
                <p:oleObj name="VISIO" r:id="rId14" imgW="914400" imgH="77472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36972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Consider the two possible cases:</a:t>
            </a: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0: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1,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0 (consistent)</a:t>
            </a:r>
          </a:p>
          <a:p>
            <a:pPr lvl="1">
              <a:spcBef>
                <a:spcPct val="20000"/>
              </a:spcBef>
            </a:pPr>
            <a:endParaRPr lang="en-US" sz="2800" dirty="0">
              <a:latin typeface="Times New Roman" pitchFamily="18" charset="0"/>
              <a:cs typeface="Arial" charset="0"/>
            </a:endParaRP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1: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0,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1 (consistent)</a:t>
            </a:r>
          </a:p>
          <a:p>
            <a:pPr lvl="1">
              <a:spcBef>
                <a:spcPct val="20000"/>
              </a:spcBef>
            </a:pPr>
            <a:endParaRPr lang="en-US" sz="2800" dirty="0" smtClean="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Stores </a:t>
            </a:r>
            <a:r>
              <a:rPr lang="en-US" sz="2600" dirty="0">
                <a:latin typeface="Times New Roman" pitchFamily="18" charset="0"/>
                <a:cs typeface="Arial" charset="0"/>
              </a:rPr>
              <a:t>1 bit of state in the state variable, Q (or </a:t>
            </a:r>
            <a:r>
              <a:rPr lang="en-US" sz="2600" dirty="0" smtClean="0">
                <a:latin typeface="Times New Roman" pitchFamily="18" charset="0"/>
                <a:cs typeface="Arial" charset="0"/>
              </a:rPr>
              <a:t>Q)</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But there are </a:t>
            </a:r>
            <a:r>
              <a:rPr lang="en-US" sz="2600" b="1" dirty="0">
                <a:solidFill>
                  <a:srgbClr val="C00000"/>
                </a:solidFill>
                <a:latin typeface="Times New Roman" pitchFamily="18" charset="0"/>
                <a:cs typeface="Arial" charset="0"/>
              </a:rPr>
              <a:t>no inputs to control the state</a:t>
            </a:r>
          </a:p>
        </p:txBody>
      </p:sp>
      <p:sp>
        <p:nvSpPr>
          <p:cNvPr id="969734" name="Line 6"/>
          <p:cNvSpPr>
            <a:spLocks noChangeShapeType="1"/>
          </p:cNvSpPr>
          <p:nvPr>
            <p:custDataLst>
              <p:tags r:id="rId6"/>
            </p:custDataLst>
          </p:nvPr>
        </p:nvSpPr>
        <p:spPr bwMode="auto">
          <a:xfrm>
            <a:off x="7641860" y="3048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7"/>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8"/>
            </p:custDataLst>
          </p:nvPr>
        </p:nvSpPr>
        <p:spPr bwMode="auto">
          <a:xfrm>
            <a:off x="7543800" y="5334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 Analysis</a:t>
            </a:r>
            <a:endParaRPr lang="en-US" sz="4400" dirty="0">
              <a:solidFill>
                <a:schemeClr val="bg1"/>
              </a:solidFill>
              <a:latin typeface="+mj-lt"/>
            </a:endParaRPr>
          </a:p>
        </p:txBody>
      </p:sp>
      <p:sp>
        <p:nvSpPr>
          <p:cNvPr id="13" name="Line 7"/>
          <p:cNvSpPr>
            <a:spLocks noChangeShapeType="1"/>
          </p:cNvSpPr>
          <p:nvPr>
            <p:custDataLst>
              <p:tags r:id="rId9"/>
            </p:custDataLst>
          </p:nvPr>
        </p:nvSpPr>
        <p:spPr bwMode="auto">
          <a:xfrm>
            <a:off x="2514600"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88632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8907"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&lt;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9931"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093946005"/>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176146"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114477667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771232194"/>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10973"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45674495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0974"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6511127"/>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0975"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p>
          <a:p>
            <a:pPr>
              <a:spcBef>
                <a:spcPct val="50000"/>
              </a:spcBef>
            </a:pPr>
            <a:r>
              <a:rPr lang="en-US" sz="1600" i="1" dirty="0" err="1" smtClean="0"/>
              <a:t>t</a:t>
            </a:r>
            <a:r>
              <a:rPr lang="en-US" sz="1600" i="1" baseline="-25000" dirty="0" err="1" smtClean="0"/>
              <a:t>cd</a:t>
            </a:r>
            <a:r>
              <a:rPr lang="en-US" sz="1600" dirty="0" smtClean="0"/>
              <a:t> =</a:t>
            </a:r>
          </a:p>
          <a:p>
            <a:pPr>
              <a:spcBef>
                <a:spcPct val="50000"/>
              </a:spcBef>
            </a:pPr>
            <a:r>
              <a:rPr lang="en-US" sz="1600" b="1" dirty="0" smtClean="0">
                <a:solidFill>
                  <a:schemeClr val="accent1"/>
                </a:solidFill>
              </a:rPr>
              <a:t>Setup </a:t>
            </a:r>
            <a:r>
              <a:rPr lang="en-US" sz="1600" b="1" dirty="0">
                <a:solidFill>
                  <a:schemeClr val="accent1"/>
                </a:solidFill>
              </a:rPr>
              <a:t>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177618291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022501720"/>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178226"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68650901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178227"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9954444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178228"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354766462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2063206597"/>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07902"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286020091"/>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07903"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endParaRPr lang="en-US" sz="1600" dirty="0"/>
          </a:p>
          <a:p>
            <a:pPr>
              <a:spcBef>
                <a:spcPct val="50000"/>
              </a:spcBef>
            </a:pPr>
            <a:r>
              <a:rPr lang="en-US" sz="1600" i="1" dirty="0" err="1"/>
              <a:t>t</a:t>
            </a:r>
            <a:r>
              <a:rPr lang="en-US" sz="1600" i="1" baseline="-25000" dirty="0" err="1"/>
              <a:t>cd</a:t>
            </a:r>
            <a:r>
              <a:rPr lang="en-US" sz="1600" dirty="0"/>
              <a:t> </a:t>
            </a:r>
            <a:r>
              <a:rPr lang="en-US" sz="1600" dirty="0" smtClean="0"/>
              <a:t>=</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582205605"/>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07904" name="VISIO" r:id="rId17" imgW="2315768" imgH="1517385" progId="Visio.Drawing.6">
                  <p:embed/>
                </p:oleObj>
              </mc:Choice>
              <mc:Fallback>
                <p:oleObj name="VISIO" r:id="rId17" imgW="2315768" imgH="1517385" progId="Visio.Drawing.6">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356984068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3763740175"/>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1997"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7144788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1998"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a:t>
            </a:r>
            <a:r>
              <a:rPr lang="en-US" sz="1600" dirty="0" smtClean="0"/>
              <a:t>50) </a:t>
            </a:r>
            <a:r>
              <a:rPr lang="en-US" sz="1600" dirty="0" err="1"/>
              <a:t>ps</a:t>
            </a:r>
            <a:r>
              <a:rPr lang="en-US" sz="1600" dirty="0"/>
              <a:t> &gt; 70 </a:t>
            </a:r>
            <a:r>
              <a:rPr lang="en-US" sz="1600" dirty="0" err="1"/>
              <a:t>ps</a:t>
            </a:r>
            <a:r>
              <a:rPr lang="en-US" sz="1600" dirty="0"/>
              <a:t> ?  </a:t>
            </a:r>
            <a:r>
              <a:rPr lang="en-US" sz="1600" b="1" dirty="0" smtClean="0">
                <a:solidFill>
                  <a:srgbClr val="C00000"/>
                </a:solidFill>
              </a:rPr>
              <a:t>Yes!</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2087528756"/>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11999"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8467710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914400" y="1181100"/>
            <a:ext cx="7543800" cy="4953000"/>
          </a:xfrm>
        </p:spPr>
        <p:txBody>
          <a:bodyPr>
            <a:normAutofit/>
          </a:bodyPr>
          <a:lstStyle/>
          <a:p>
            <a:r>
              <a:rPr lang="en-US" sz="2600" dirty="0"/>
              <a:t>The clock doesn’t arrive at all registers at </a:t>
            </a:r>
            <a:r>
              <a:rPr lang="en-US" sz="2600" dirty="0" smtClean="0"/>
              <a:t>same </a:t>
            </a:r>
            <a:r>
              <a:rPr lang="en-US" sz="2600" dirty="0"/>
              <a:t>time</a:t>
            </a:r>
          </a:p>
          <a:p>
            <a:r>
              <a:rPr lang="en-US" sz="2600" b="1" dirty="0" smtClean="0"/>
              <a:t>Skew:</a:t>
            </a:r>
            <a:r>
              <a:rPr lang="en-US" sz="2600" dirty="0" smtClean="0"/>
              <a:t> difference </a:t>
            </a:r>
            <a:r>
              <a:rPr lang="en-US" sz="2600" dirty="0"/>
              <a:t>between two clock edges</a:t>
            </a:r>
          </a:p>
          <a:p>
            <a:r>
              <a:rPr lang="en-US" sz="2600" dirty="0" smtClean="0"/>
              <a:t>Perform </a:t>
            </a:r>
            <a:r>
              <a:rPr lang="en-US" sz="2600" b="1" dirty="0" smtClean="0"/>
              <a:t>worst </a:t>
            </a:r>
            <a:r>
              <a:rPr lang="en-US" sz="2600" b="1" dirty="0"/>
              <a:t>case </a:t>
            </a:r>
            <a:r>
              <a:rPr lang="en-US" sz="2600" b="1" dirty="0" smtClean="0"/>
              <a:t>analysis </a:t>
            </a:r>
            <a:r>
              <a:rPr lang="en-US" sz="2600" dirty="0" smtClean="0"/>
              <a:t>to </a:t>
            </a:r>
            <a:r>
              <a:rPr lang="en-US" sz="2600" dirty="0"/>
              <a:t>guarantee </a:t>
            </a:r>
            <a:r>
              <a:rPr lang="en-US" sz="2600" dirty="0" smtClean="0"/>
              <a:t>dynamic </a:t>
            </a:r>
            <a:r>
              <a:rPr lang="en-US" sz="2600" dirty="0"/>
              <a:t>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p14="http://schemas.microsoft.com/office/powerpoint/2010/main" val="876803887"/>
              </p:ext>
            </p:extLst>
          </p:nvPr>
        </p:nvGraphicFramePr>
        <p:xfrm>
          <a:off x="2514600" y="3276600"/>
          <a:ext cx="3751262" cy="3179763"/>
        </p:xfrm>
        <a:graphic>
          <a:graphicData uri="http://schemas.openxmlformats.org/presentationml/2006/ole">
            <mc:AlternateContent xmlns:mc="http://schemas.openxmlformats.org/markup-compatibility/2006">
              <mc:Choice xmlns:v="urn:schemas-microsoft-com:vml" Requires="v">
                <p:oleObj spid="_x0000_s181266" name="VISIO" r:id="rId8" imgW="2321280" imgH="1967400" progId="Visio.Drawing.6">
                  <p:embed/>
                </p:oleObj>
              </mc:Choice>
              <mc:Fallback>
                <p:oleObj name="VISIO" r:id="rId8" imgW="2321280" imgH="1967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276600"/>
                        <a:ext cx="3751262"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Clock Skew</a:t>
            </a:r>
            <a:endParaRPr lang="en-US" sz="4400" dirty="0">
              <a:solidFill>
                <a:schemeClr val="bg1"/>
              </a:solidFill>
              <a:latin typeface="+mj-lt"/>
            </a:endParaRPr>
          </a:p>
        </p:txBody>
      </p:sp>
    </p:spTree>
    <p:extLst>
      <p:ext uri="{BB962C8B-B14F-4D97-AF65-F5344CB8AC3E}">
        <p14:creationId xmlns:p14="http://schemas.microsoft.com/office/powerpoint/2010/main" val="266202351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873528785"/>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184338"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357871500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3003"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p14="http://schemas.microsoft.com/office/powerpoint/2010/main" val="3486709596"/>
              </p:ext>
            </p:extLst>
          </p:nvPr>
        </p:nvGraphicFramePr>
        <p:xfrm>
          <a:off x="4038600" y="1116767"/>
          <a:ext cx="3581400" cy="2805113"/>
        </p:xfrm>
        <a:graphic>
          <a:graphicData uri="http://schemas.openxmlformats.org/presentationml/2006/ole">
            <mc:AlternateContent xmlns:mc="http://schemas.openxmlformats.org/markup-compatibility/2006">
              <mc:Choice xmlns:v="urn:schemas-microsoft-com:vml" Requires="v">
                <p:oleObj spid="_x0000_s129041" name="VISIO" r:id="rId7" imgW="1057320" imgH="828720" progId="Visio.Drawing.6">
                  <p:embed/>
                </p:oleObj>
              </mc:Choice>
              <mc:Fallback>
                <p:oleObj name="VISIO" r:id="rId7" imgW="1057320" imgH="8287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116767"/>
                        <a:ext cx="358140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9906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Latch</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a:spcBef>
                <a:spcPct val="20000"/>
              </a:spcBef>
            </a:pPr>
            <a:endParaRPr lang="en-US" sz="44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Consider the four possible cases:</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342900" indent="-342900">
              <a:spcBef>
                <a:spcPct val="20000"/>
              </a:spcBef>
              <a:buFontTx/>
              <a:buChar char="•"/>
            </a:pPr>
            <a:endParaRPr lang="en-US" sz="2600" b="1" dirty="0">
              <a:solidFill>
                <a:schemeClr val="accent1"/>
              </a:solidFill>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(Set/Reset) Latch</a:t>
            </a:r>
            <a:endParaRPr lang="en-US" sz="4400" dirty="0">
              <a:solidFill>
                <a:schemeClr val="bg1"/>
              </a:solidFill>
              <a:latin typeface="+mj-lt"/>
            </a:endParaRPr>
          </a:p>
        </p:txBody>
      </p:sp>
    </p:spTree>
    <p:extLst>
      <p:ext uri="{BB962C8B-B14F-4D97-AF65-F5344CB8AC3E}">
        <p14:creationId xmlns:p14="http://schemas.microsoft.com/office/powerpoint/2010/main" val="30308084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4027"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baseline="-25000" dirty="0">
                <a:solidFill>
                  <a:schemeClr val="accent1"/>
                </a:solidFill>
                <a:latin typeface="Times New Roman" pitchFamily="18" charset="0"/>
                <a:cs typeface="Arial" charset="0"/>
              </a:rPr>
              <a:t> </a:t>
            </a:r>
            <a:r>
              <a:rPr lang="en-US" sz="2400" dirty="0">
                <a:solidFill>
                  <a:schemeClr val="accent1"/>
                </a:solidFill>
                <a:latin typeface="Times New Roman" pitchFamily="18" charset="0"/>
                <a:cs typeface="Arial" charset="0"/>
              </a:rPr>
              <a:t>+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r>
              <a:rPr lang="en-US" sz="2400" dirty="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5051"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6075"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960245675"/>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187410"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98499749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ext uri="{D42A27DB-BD31-4B8C-83A1-F6EECF244321}">
                <p14:modId xmlns:p14="http://schemas.microsoft.com/office/powerpoint/2010/main" val="2510275837"/>
              </p:ext>
            </p:extLst>
          </p:nvPr>
        </p:nvGraphicFramePr>
        <p:xfrm>
          <a:off x="5096608" y="1485900"/>
          <a:ext cx="2747313" cy="4800600"/>
        </p:xfrm>
        <a:graphic>
          <a:graphicData uri="http://schemas.openxmlformats.org/presentationml/2006/ole">
            <mc:AlternateContent xmlns:mc="http://schemas.openxmlformats.org/markup-compatibility/2006">
              <mc:Choice xmlns:v="urn:schemas-microsoft-com:vml" Requires="v">
                <p:oleObj spid="_x0000_s188452" name="VISIO" r:id="rId10" imgW="1457280" imgH="2546280" progId="Visio.Drawing.6">
                  <p:embed/>
                </p:oleObj>
              </mc:Choice>
              <mc:Fallback>
                <p:oleObj name="VISIO" r:id="rId10" imgW="1457280" imgH="25462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6608" y="1485900"/>
                        <a:ext cx="2747313" cy="4800600"/>
                      </a:xfrm>
                      <a:prstGeom prst="rect">
                        <a:avLst/>
                      </a:prstGeom>
                      <a:noFill/>
                      <a:ln>
                        <a:noFill/>
                      </a:ln>
                      <a:effectLst/>
                    </p:spPr>
                  </p:pic>
                </p:oleObj>
              </mc:Fallback>
            </mc:AlternateContent>
          </a:graphicData>
        </a:graphic>
      </p:graphicFrame>
      <p:graphicFrame>
        <p:nvGraphicFramePr>
          <p:cNvPr id="106189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23907319"/>
              </p:ext>
            </p:extLst>
          </p:nvPr>
        </p:nvGraphicFramePr>
        <p:xfrm>
          <a:off x="2095500" y="2434737"/>
          <a:ext cx="2667000" cy="2259013"/>
        </p:xfrm>
        <a:graphic>
          <a:graphicData uri="http://schemas.openxmlformats.org/presentationml/2006/ole">
            <mc:AlternateContent xmlns:mc="http://schemas.openxmlformats.org/markup-compatibility/2006">
              <mc:Choice xmlns:v="urn:schemas-microsoft-com:vml" Requires="v">
                <p:oleObj spid="_x0000_s188453"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5500" y="2434737"/>
                        <a:ext cx="2667000" cy="2259013"/>
                      </a:xfrm>
                      <a:prstGeom prst="rect">
                        <a:avLst/>
                      </a:prstGeom>
                    </p:spPr>
                  </p:pic>
                </p:oleObj>
              </mc:Fallback>
            </mc:AlternateContent>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685800" y="1219200"/>
            <a:ext cx="5486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Asynchronous (for example, user) inputs might violate the dynamic discipline</a:t>
            </a:r>
          </a:p>
        </p:txBody>
      </p:sp>
      <p:pic>
        <p:nvPicPr>
          <p:cNvPr id="1061904" name="Picture 16"/>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838199" y="3386933"/>
            <a:ext cx="1572175" cy="263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Violating the Dynamic Discipline</a:t>
            </a:r>
            <a:endParaRPr lang="en-US" sz="4400" dirty="0">
              <a:solidFill>
                <a:schemeClr val="bg1"/>
              </a:solidFill>
              <a:latin typeface="+mj-lt"/>
            </a:endParaRPr>
          </a:p>
        </p:txBody>
      </p:sp>
    </p:spTree>
    <p:extLst>
      <p:ext uri="{BB962C8B-B14F-4D97-AF65-F5344CB8AC3E}">
        <p14:creationId xmlns:p14="http://schemas.microsoft.com/office/powerpoint/2010/main" val="266709963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ext uri="{D42A27DB-BD31-4B8C-83A1-F6EECF244321}">
                <p14:modId xmlns:p14="http://schemas.microsoft.com/office/powerpoint/2010/main" val="4017692313"/>
              </p:ext>
            </p:extLst>
          </p:nvPr>
        </p:nvGraphicFramePr>
        <p:xfrm>
          <a:off x="2971800" y="4038600"/>
          <a:ext cx="3676650" cy="1898650"/>
        </p:xfrm>
        <a:graphic>
          <a:graphicData uri="http://schemas.openxmlformats.org/presentationml/2006/ole">
            <mc:AlternateContent xmlns:mc="http://schemas.openxmlformats.org/markup-compatibility/2006">
              <mc:Choice xmlns:v="urn:schemas-microsoft-com:vml" Requires="v">
                <p:oleObj spid="_x0000_s189458" name="VISIO" r:id="rId8" imgW="1257480" imgH="649800" progId="Visio.Drawing.6">
                  <p:embed/>
                </p:oleObj>
              </mc:Choice>
              <mc:Fallback>
                <p:oleObj name="VISIO" r:id="rId8" imgW="1257480" imgH="649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038600"/>
                        <a:ext cx="36766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914400" y="12192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smtClean="0">
                <a:latin typeface="Times New Roman" pitchFamily="18" charset="0"/>
                <a:cs typeface="Arial" charset="0"/>
              </a:rPr>
              <a:t>Bistable</a:t>
            </a:r>
            <a:r>
              <a:rPr lang="en-US" sz="2600" b="1" dirty="0" smtClean="0">
                <a:latin typeface="Times New Roman" pitchFamily="18" charset="0"/>
                <a:cs typeface="Arial" charset="0"/>
              </a:rPr>
              <a:t> devices: </a:t>
            </a:r>
            <a:r>
              <a:rPr lang="en-US" sz="2600" dirty="0" smtClean="0">
                <a:latin typeface="Times New Roman" pitchFamily="18" charset="0"/>
                <a:cs typeface="Arial" charset="0"/>
              </a:rPr>
              <a:t>two </a:t>
            </a:r>
            <a:r>
              <a:rPr lang="en-US" sz="2600" dirty="0">
                <a:latin typeface="Times New Roman" pitchFamily="18" charset="0"/>
                <a:cs typeface="Arial" charset="0"/>
              </a:rPr>
              <a:t>stable </a:t>
            </a:r>
            <a:r>
              <a:rPr lang="en-US" sz="2600" dirty="0" smtClean="0">
                <a:latin typeface="Times New Roman" pitchFamily="18" charset="0"/>
                <a:cs typeface="Arial" charset="0"/>
              </a:rPr>
              <a:t>states, </a:t>
            </a:r>
            <a:r>
              <a:rPr lang="en-US" sz="2600" dirty="0">
                <a:latin typeface="Times New Roman" pitchFamily="18" charset="0"/>
                <a:cs typeface="Arial" charset="0"/>
              </a:rPr>
              <a:t>and a metastable state between them</a:t>
            </a:r>
          </a:p>
          <a:p>
            <a:pPr marL="342900" indent="-342900">
              <a:spcBef>
                <a:spcPct val="20000"/>
              </a:spcBef>
              <a:buFontTx/>
              <a:buChar char="•"/>
            </a:pPr>
            <a:r>
              <a:rPr lang="en-US" sz="2600" b="1" dirty="0" smtClean="0">
                <a:latin typeface="Times New Roman" pitchFamily="18" charset="0"/>
                <a:cs typeface="Arial" charset="0"/>
              </a:rPr>
              <a:t>Flip-flop: </a:t>
            </a:r>
            <a:r>
              <a:rPr lang="en-US" sz="2600" dirty="0" smtClean="0">
                <a:latin typeface="Times New Roman" pitchFamily="18" charset="0"/>
                <a:cs typeface="Arial" charset="0"/>
              </a:rPr>
              <a:t>two </a:t>
            </a:r>
            <a:r>
              <a:rPr lang="en-US" sz="2600" dirty="0">
                <a:latin typeface="Times New Roman" pitchFamily="18" charset="0"/>
                <a:cs typeface="Arial" charset="0"/>
              </a:rPr>
              <a:t>stable states (1 and 0) and one metastable state</a:t>
            </a:r>
          </a:p>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flip-flop </a:t>
            </a:r>
            <a:r>
              <a:rPr lang="en-US" sz="2600" dirty="0">
                <a:latin typeface="Times New Roman" pitchFamily="18" charset="0"/>
                <a:cs typeface="Arial" charset="0"/>
              </a:rPr>
              <a:t>lands in </a:t>
            </a:r>
            <a:r>
              <a:rPr lang="en-US" sz="2600" dirty="0" smtClean="0">
                <a:latin typeface="Times New Roman" pitchFamily="18" charset="0"/>
                <a:cs typeface="Arial" charset="0"/>
              </a:rPr>
              <a:t>metastable </a:t>
            </a:r>
            <a:r>
              <a:rPr lang="en-US" sz="2600" dirty="0">
                <a:latin typeface="Times New Roman" pitchFamily="18" charset="0"/>
                <a:cs typeface="Arial" charset="0"/>
              </a:rPr>
              <a:t>state, </a:t>
            </a:r>
            <a:r>
              <a:rPr lang="en-US" sz="2600" dirty="0" smtClean="0">
                <a:latin typeface="Times New Roman" pitchFamily="18" charset="0"/>
                <a:cs typeface="Arial" charset="0"/>
              </a:rPr>
              <a:t>could </a:t>
            </a:r>
            <a:r>
              <a:rPr lang="en-US" sz="2600" dirty="0">
                <a:latin typeface="Times New Roman" pitchFamily="18" charset="0"/>
                <a:cs typeface="Arial" charset="0"/>
              </a:rPr>
              <a:t>stay there for an undetermined amount of time</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726106562"/>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8341" name="Object 5"/>
          <p:cNvGraphicFramePr>
            <a:graphicFrameLocks noGrp="1" noChangeAspect="1"/>
          </p:cNvGraphicFramePr>
          <p:nvPr>
            <p:ph idx="4294967295"/>
            <p:custDataLst>
              <p:tags r:id="rId2"/>
            </p:custDataLst>
            <p:extLst>
              <p:ext uri="{D42A27DB-BD31-4B8C-83A1-F6EECF244321}">
                <p14:modId xmlns:p14="http://schemas.microsoft.com/office/powerpoint/2010/main" val="729665112"/>
              </p:ext>
            </p:extLst>
          </p:nvPr>
        </p:nvGraphicFramePr>
        <p:xfrm>
          <a:off x="3276600" y="2133600"/>
          <a:ext cx="1981200" cy="1484313"/>
        </p:xfrm>
        <a:graphic>
          <a:graphicData uri="http://schemas.openxmlformats.org/presentationml/2006/ole">
            <mc:AlternateContent xmlns:mc="http://schemas.openxmlformats.org/markup-compatibility/2006">
              <mc:Choice xmlns:v="urn:schemas-microsoft-com:vml" Requires="v">
                <p:oleObj spid="_x0000_s190482" name="VISIO" r:id="rId9" imgW="1057320" imgH="828720" progId="Visio.Drawing.6">
                  <p:embed/>
                </p:oleObj>
              </mc:Choice>
              <mc:Fallback>
                <p:oleObj name="VISIO" r:id="rId9" imgW="1057320" imgH="82872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133600"/>
                        <a:ext cx="1981200" cy="1484313"/>
                      </a:xfrm>
                      <a:prstGeom prst="rect">
                        <a:avLst/>
                      </a:prstGeom>
                    </p:spPr>
                  </p:pic>
                </p:oleObj>
              </mc:Fallback>
            </mc:AlternateContent>
          </a:graphicData>
        </a:graphic>
      </p:graphicFrame>
      <p:sp>
        <p:nvSpPr>
          <p:cNvPr id="10383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p:txBody>
      </p:sp>
      <p:sp>
        <p:nvSpPr>
          <p:cNvPr id="103834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8342" name="Rectangle 6"/>
          <p:cNvSpPr>
            <a:spLocks noChangeArrowheads="1"/>
          </p:cNvSpPr>
          <p:nvPr>
            <p:custDataLst>
              <p:tags r:id="rId5"/>
            </p:custDataLst>
          </p:nvPr>
        </p:nvSpPr>
        <p:spPr bwMode="auto">
          <a:xfrm>
            <a:off x="685800" y="1219200"/>
            <a:ext cx="754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Flip-flop </a:t>
            </a:r>
            <a:r>
              <a:rPr lang="en-US" sz="2600" dirty="0">
                <a:latin typeface="Times New Roman" pitchFamily="18" charset="0"/>
                <a:cs typeface="Arial" charset="0"/>
              </a:rPr>
              <a:t>has </a:t>
            </a:r>
            <a:r>
              <a:rPr lang="en-US" sz="2600" b="1" dirty="0" smtClean="0">
                <a:latin typeface="Times New Roman" pitchFamily="18" charset="0"/>
                <a:cs typeface="Arial" charset="0"/>
              </a:rPr>
              <a:t>feedback</a:t>
            </a:r>
            <a:r>
              <a:rPr lang="en-US" sz="2600" dirty="0" smtClean="0">
                <a:latin typeface="Times New Roman" pitchFamily="18" charset="0"/>
                <a:cs typeface="Arial" charset="0"/>
              </a:rPr>
              <a:t>: </a:t>
            </a:r>
            <a:r>
              <a:rPr lang="en-US" sz="2600" dirty="0">
                <a:latin typeface="Times New Roman" pitchFamily="18" charset="0"/>
                <a:cs typeface="Arial" charset="0"/>
              </a:rPr>
              <a:t>if </a:t>
            </a:r>
            <a:r>
              <a:rPr lang="en-US" sz="2600" i="1" dirty="0">
                <a:latin typeface="Times New Roman" pitchFamily="18" charset="0"/>
                <a:cs typeface="Arial" charset="0"/>
              </a:rPr>
              <a:t>Q</a:t>
            </a:r>
            <a:r>
              <a:rPr lang="en-US" sz="2600" dirty="0">
                <a:latin typeface="Times New Roman" pitchFamily="18" charset="0"/>
                <a:cs typeface="Arial" charset="0"/>
              </a:rPr>
              <a:t> is somewhere between 1 and 0, </a:t>
            </a:r>
            <a:r>
              <a:rPr lang="en-US" sz="2600" dirty="0" smtClean="0">
                <a:latin typeface="Times New Roman" pitchFamily="18" charset="0"/>
                <a:cs typeface="Arial" charset="0"/>
              </a:rPr>
              <a:t>cross-coupled </a:t>
            </a:r>
            <a:r>
              <a:rPr lang="en-US" sz="2600" dirty="0">
                <a:latin typeface="Times New Roman" pitchFamily="18" charset="0"/>
                <a:cs typeface="Arial" charset="0"/>
              </a:rPr>
              <a:t>gates </a:t>
            </a:r>
            <a:r>
              <a:rPr lang="en-US" sz="2600" dirty="0" smtClean="0">
                <a:latin typeface="Times New Roman" pitchFamily="18" charset="0"/>
                <a:cs typeface="Arial" charset="0"/>
              </a:rPr>
              <a:t>drive output </a:t>
            </a:r>
            <a:r>
              <a:rPr lang="en-US" sz="2600" dirty="0">
                <a:latin typeface="Times New Roman" pitchFamily="18" charset="0"/>
                <a:cs typeface="Arial" charset="0"/>
              </a:rPr>
              <a:t>to either rail (1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38343" name="Rectangle 7"/>
          <p:cNvSpPr>
            <a:spLocks noChangeArrowheads="1"/>
          </p:cNvSpPr>
          <p:nvPr>
            <p:custDataLst>
              <p:tags r:id="rId6"/>
            </p:custDataLst>
          </p:nvPr>
        </p:nvSpPr>
        <p:spPr bwMode="auto">
          <a:xfrm>
            <a:off x="762000" y="3810000"/>
            <a:ext cx="7543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smtClean="0">
                <a:latin typeface="Times New Roman" pitchFamily="18" charset="0"/>
                <a:cs typeface="Arial" charset="0"/>
              </a:rPr>
              <a:t>Metastable signal:</a:t>
            </a:r>
            <a:r>
              <a:rPr lang="en-US" sz="2400" dirty="0" smtClean="0">
                <a:latin typeface="Times New Roman" pitchFamily="18" charset="0"/>
                <a:cs typeface="Arial" charset="0"/>
              </a:rPr>
              <a:t> if </a:t>
            </a:r>
            <a:r>
              <a:rPr lang="en-US" sz="2400" dirty="0">
                <a:latin typeface="Times New Roman" pitchFamily="18" charset="0"/>
                <a:cs typeface="Arial" charset="0"/>
              </a:rPr>
              <a:t>it hasn’t resolved to 1 or 0</a:t>
            </a:r>
          </a:p>
          <a:p>
            <a:pPr marL="342900" indent="-342900">
              <a:spcBef>
                <a:spcPct val="20000"/>
              </a:spcBef>
              <a:buFontTx/>
              <a:buChar char="•"/>
            </a:pPr>
            <a:r>
              <a:rPr lang="en-US" sz="2400" dirty="0" smtClean="0">
                <a:latin typeface="Times New Roman" pitchFamily="18" charset="0"/>
                <a:cs typeface="Arial" charset="0"/>
              </a:rPr>
              <a:t>If </a:t>
            </a:r>
            <a:r>
              <a:rPr lang="en-US" sz="2400" dirty="0">
                <a:latin typeface="Times New Roman" pitchFamily="18" charset="0"/>
                <a:cs typeface="Arial" charset="0"/>
              </a:rPr>
              <a:t>flip-flop input changes at </a:t>
            </a:r>
            <a:r>
              <a:rPr lang="en-US" sz="2400" dirty="0" smtClean="0">
                <a:latin typeface="Times New Roman" pitchFamily="18" charset="0"/>
                <a:cs typeface="Arial" charset="0"/>
              </a:rPr>
              <a:t>random </a:t>
            </a:r>
            <a:r>
              <a:rPr lang="en-US" sz="2400" dirty="0">
                <a:latin typeface="Times New Roman" pitchFamily="18" charset="0"/>
                <a:cs typeface="Arial" charset="0"/>
              </a:rPr>
              <a:t>time, </a:t>
            </a:r>
            <a:r>
              <a:rPr lang="en-US" sz="2400" b="1" dirty="0" smtClean="0">
                <a:latin typeface="Times New Roman" pitchFamily="18" charset="0"/>
                <a:cs typeface="Arial" charset="0"/>
              </a:rPr>
              <a:t>probability </a:t>
            </a:r>
            <a:r>
              <a:rPr lang="en-US" sz="2400" b="1" dirty="0">
                <a:latin typeface="Times New Roman" pitchFamily="18" charset="0"/>
                <a:cs typeface="Arial" charset="0"/>
              </a:rPr>
              <a:t>that </a:t>
            </a:r>
            <a:r>
              <a:rPr lang="en-US" sz="2400" b="1" dirty="0" smtClean="0">
                <a:latin typeface="Times New Roman" pitchFamily="18" charset="0"/>
                <a:cs typeface="Arial" charset="0"/>
              </a:rPr>
              <a:t>output </a:t>
            </a:r>
            <a:r>
              <a:rPr lang="en-US" sz="2400" b="1" i="1" dirty="0">
                <a:latin typeface="Times New Roman" pitchFamily="18" charset="0"/>
                <a:cs typeface="Arial" charset="0"/>
              </a:rPr>
              <a:t>Q</a:t>
            </a:r>
            <a:r>
              <a:rPr lang="en-US" sz="2400" b="1" dirty="0">
                <a:latin typeface="Times New Roman" pitchFamily="18" charset="0"/>
                <a:cs typeface="Arial" charset="0"/>
              </a:rPr>
              <a:t> is metastable</a:t>
            </a:r>
            <a:r>
              <a:rPr lang="en-US" sz="2400" dirty="0">
                <a:latin typeface="Times New Roman" pitchFamily="18" charset="0"/>
                <a:cs typeface="Arial" charset="0"/>
              </a:rPr>
              <a:t> after waiting some time, </a:t>
            </a:r>
            <a:r>
              <a:rPr lang="en-US" sz="2400" i="1" dirty="0" smtClean="0">
                <a:latin typeface="Times New Roman" pitchFamily="18" charset="0"/>
                <a:cs typeface="Arial" charset="0"/>
              </a:rPr>
              <a:t>t</a:t>
            </a:r>
            <a:r>
              <a:rPr lang="en-US" sz="2400" dirty="0">
                <a:latin typeface="Times New Roman" pitchFamily="18" charset="0"/>
                <a:cs typeface="Arial" charset="0"/>
              </a:rPr>
              <a:t>:</a:t>
            </a:r>
          </a:p>
          <a:p>
            <a:pPr marL="342900" indent="-342900">
              <a:spcBef>
                <a:spcPct val="20000"/>
              </a:spcBef>
            </a:pPr>
            <a:r>
              <a:rPr lang="en-US" sz="2000" b="1" dirty="0">
                <a:latin typeface="Times New Roman" pitchFamily="18" charset="0"/>
                <a:cs typeface="Arial" charset="0"/>
              </a:rPr>
              <a:t>                                    P(</a:t>
            </a:r>
            <a:r>
              <a:rPr lang="en-US" sz="2000" b="1" i="1" dirty="0" err="1">
                <a:latin typeface="Times New Roman" pitchFamily="18" charset="0"/>
                <a:cs typeface="Arial" charset="0"/>
              </a:rPr>
              <a:t>t</a:t>
            </a:r>
            <a:r>
              <a:rPr lang="en-US" sz="2000" b="1" baseline="-25000" dirty="0" err="1">
                <a:latin typeface="Times New Roman" pitchFamily="18" charset="0"/>
                <a:cs typeface="Arial" charset="0"/>
              </a:rPr>
              <a:t>res</a:t>
            </a:r>
            <a:r>
              <a:rPr lang="en-US" sz="2000" b="1" dirty="0">
                <a:latin typeface="Times New Roman" pitchFamily="18" charset="0"/>
                <a:cs typeface="Arial" charset="0"/>
              </a:rPr>
              <a:t> &gt; </a:t>
            </a:r>
            <a:r>
              <a:rPr lang="en-US" sz="2000" b="1" i="1" dirty="0">
                <a:latin typeface="Times New Roman" pitchFamily="18" charset="0"/>
                <a:cs typeface="Arial" charset="0"/>
              </a:rPr>
              <a:t>t</a:t>
            </a:r>
            <a:r>
              <a:rPr lang="en-US" sz="2000" b="1" dirty="0">
                <a:latin typeface="Times New Roman" pitchFamily="18" charset="0"/>
                <a:cs typeface="Arial" charset="0"/>
              </a:rPr>
              <a:t>) = (</a:t>
            </a:r>
            <a:r>
              <a:rPr lang="en-US" sz="2000" b="1" i="1" dirty="0">
                <a:latin typeface="Times New Roman" pitchFamily="18" charset="0"/>
                <a:cs typeface="Arial" charset="0"/>
              </a:rPr>
              <a:t>T</a:t>
            </a:r>
            <a:r>
              <a:rPr lang="en-US" sz="2000" b="1" baseline="-25000" dirty="0">
                <a:latin typeface="Times New Roman" pitchFamily="18" charset="0"/>
                <a:cs typeface="Arial" charset="0"/>
              </a:rPr>
              <a:t>0</a:t>
            </a:r>
            <a:r>
              <a:rPr lang="en-US" sz="2000" b="1" dirty="0">
                <a:latin typeface="Times New Roman" pitchFamily="18" charset="0"/>
                <a:cs typeface="Arial" charset="0"/>
              </a:rPr>
              <a:t>/</a:t>
            </a:r>
            <a:r>
              <a:rPr lang="en-US" sz="2000" b="1" i="1" dirty="0" err="1">
                <a:latin typeface="Times New Roman" pitchFamily="18" charset="0"/>
                <a:cs typeface="Arial" charset="0"/>
              </a:rPr>
              <a:t>T</a:t>
            </a:r>
            <a:r>
              <a:rPr lang="en-US" sz="2000" b="1" i="1" baseline="-25000" dirty="0" err="1">
                <a:latin typeface="Times New Roman" pitchFamily="18" charset="0"/>
                <a:cs typeface="Arial" charset="0"/>
              </a:rPr>
              <a:t>c</a:t>
            </a:r>
            <a:r>
              <a:rPr lang="en-US" sz="2000" b="1" i="1" baseline="-25000" dirty="0">
                <a:latin typeface="Times New Roman" pitchFamily="18" charset="0"/>
                <a:cs typeface="Arial" charset="0"/>
              </a:rPr>
              <a:t> </a:t>
            </a:r>
            <a:r>
              <a:rPr lang="en-US" sz="2000" b="1" dirty="0">
                <a:latin typeface="Times New Roman" pitchFamily="18" charset="0"/>
                <a:cs typeface="Arial" charset="0"/>
              </a:rPr>
              <a:t>) e</a:t>
            </a:r>
            <a:r>
              <a:rPr lang="en-US" sz="2000" b="1" baseline="30000" dirty="0">
                <a:latin typeface="Times New Roman" pitchFamily="18" charset="0"/>
                <a:cs typeface="Arial" charset="0"/>
              </a:rPr>
              <a:t>-</a:t>
            </a:r>
            <a:r>
              <a:rPr lang="en-US" sz="2000" b="1" i="1" baseline="30000" dirty="0">
                <a:latin typeface="Times New Roman" pitchFamily="18" charset="0"/>
                <a:cs typeface="Arial" charset="0"/>
              </a:rPr>
              <a:t>t</a:t>
            </a:r>
            <a:r>
              <a:rPr lang="en-US" sz="2000" b="1" baseline="30000" dirty="0">
                <a:latin typeface="Times New Roman" pitchFamily="18" charset="0"/>
                <a:cs typeface="Arial" charset="0"/>
              </a:rPr>
              <a:t>/</a:t>
            </a:r>
            <a:r>
              <a:rPr lang="el-GR" sz="2000" b="1" baseline="30000" dirty="0" smtClean="0">
                <a:latin typeface="Times New Roman" pitchFamily="18" charset="0"/>
                <a:cs typeface="Times New Roman" pitchFamily="18" charset="0"/>
              </a:rPr>
              <a:t>τ</a:t>
            </a:r>
            <a:endParaRPr lang="en-US" sz="2000" b="1" baseline="30000" dirty="0" smtClean="0">
              <a:latin typeface="Times New Roman" pitchFamily="18" charset="0"/>
              <a:cs typeface="Times New Roman" pitchFamily="18" charset="0"/>
            </a:endParaRPr>
          </a:p>
          <a:p>
            <a:pPr marL="342900" indent="-342900">
              <a:spcBef>
                <a:spcPct val="20000"/>
              </a:spcBef>
            </a:pPr>
            <a:endParaRPr lang="en-US" sz="1200" i="1" dirty="0" smtClean="0">
              <a:latin typeface="Times New Roman" pitchFamily="18" charset="0"/>
              <a:cs typeface="Arial" charset="0"/>
            </a:endParaRPr>
          </a:p>
          <a:p>
            <a:pPr marL="342900" indent="-342900">
              <a:spcBef>
                <a:spcPct val="20000"/>
              </a:spcBef>
            </a:pPr>
            <a:r>
              <a:rPr lang="en-US" sz="2000" i="1" dirty="0" smtClean="0">
                <a:latin typeface="Times New Roman" pitchFamily="18" charset="0"/>
                <a:cs typeface="Arial" charset="0"/>
              </a:rPr>
              <a:t> </a:t>
            </a:r>
            <a:r>
              <a:rPr lang="en-US" sz="2000" i="1"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  time to resolve to 1 or 0</a:t>
            </a:r>
          </a:p>
          <a:p>
            <a:pPr marL="342900" indent="-342900">
              <a:spcBef>
                <a:spcPct val="20000"/>
              </a:spcBef>
            </a:pPr>
            <a:r>
              <a:rPr lang="en-US" sz="2000" i="1" dirty="0">
                <a:latin typeface="Times New Roman" pitchFamily="18" charset="0"/>
                <a:cs typeface="Arial" charset="0"/>
              </a:rPr>
              <a:t>      		T</a:t>
            </a:r>
            <a:r>
              <a:rPr lang="en-US" sz="2000" baseline="-25000" dirty="0">
                <a:latin typeface="Times New Roman" pitchFamily="18" charset="0"/>
                <a:cs typeface="Arial" charset="0"/>
              </a:rPr>
              <a:t>0</a:t>
            </a:r>
            <a:r>
              <a:rPr lang="en-US" sz="2000" dirty="0">
                <a:latin typeface="Times New Roman" pitchFamily="18" charset="0"/>
                <a:cs typeface="Arial" charset="0"/>
              </a:rPr>
              <a:t>,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properties of the circuit</a:t>
            </a:r>
            <a:endParaRPr lang="el-GR" sz="2000" dirty="0">
              <a:latin typeface="Times New Roman" pitchFamily="18" charset="0"/>
              <a:cs typeface="Times New Roman" pitchFamily="18" charset="0"/>
            </a:endParaRPr>
          </a:p>
          <a:p>
            <a:pPr marL="342900" indent="-342900">
              <a:spcBef>
                <a:spcPct val="20000"/>
              </a:spcBef>
            </a:pPr>
            <a:endParaRPr lang="el-GR" sz="2000"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Flip-Flop Internals</a:t>
            </a:r>
            <a:endParaRPr lang="en-US" sz="4400" dirty="0">
              <a:solidFill>
                <a:schemeClr val="bg1"/>
              </a:solidFill>
              <a:latin typeface="+mj-lt"/>
            </a:endParaRPr>
          </a:p>
        </p:txBody>
      </p:sp>
    </p:spTree>
    <p:extLst>
      <p:ext uri="{BB962C8B-B14F-4D97-AF65-F5344CB8AC3E}">
        <p14:creationId xmlns:p14="http://schemas.microsoft.com/office/powerpoint/2010/main" val="2031564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1413" name="Rectangle 5"/>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1417" name="Rectangle 9"/>
          <p:cNvSpPr>
            <a:spLocks noChangeArrowheads="1"/>
          </p:cNvSpPr>
          <p:nvPr>
            <p:custDataLst>
              <p:tags r:id="rId3"/>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en-US" sz="2600" b="1" dirty="0">
                <a:latin typeface="Times New Roman" pitchFamily="18" charset="0"/>
                <a:cs typeface="Arial" charset="0"/>
              </a:rPr>
              <a:t>Intuitively:</a:t>
            </a:r>
          </a:p>
          <a:p>
            <a:pPr marL="742950" lvl="1" indent="-285750" algn="just">
              <a:spcBef>
                <a:spcPct val="20000"/>
              </a:spcBef>
              <a:buFontTx/>
              <a:buChar char="–"/>
            </a:pPr>
            <a:r>
              <a:rPr lang="en-US" sz="2000" b="1" i="1" dirty="0" smtClean="0">
                <a:latin typeface="Times New Roman" pitchFamily="18" charset="0"/>
                <a:cs typeface="Arial" charset="0"/>
              </a:rPr>
              <a:t>T</a:t>
            </a:r>
            <a:r>
              <a:rPr lang="en-US" sz="2000" b="1" baseline="-25000" dirty="0" smtClean="0">
                <a:latin typeface="Times New Roman" pitchFamily="18" charset="0"/>
                <a:cs typeface="Arial" charset="0"/>
              </a:rPr>
              <a:t>0</a:t>
            </a:r>
            <a:r>
              <a:rPr lang="en-US" sz="2000" b="1" dirty="0" smtClean="0">
                <a:latin typeface="Times New Roman" pitchFamily="18" charset="0"/>
                <a:cs typeface="Arial" charset="0"/>
              </a:rPr>
              <a:t>/</a:t>
            </a:r>
            <a:r>
              <a:rPr lang="en-US" sz="2000" b="1" i="1" dirty="0" err="1" smtClean="0">
                <a:latin typeface="Times New Roman" pitchFamily="18" charset="0"/>
                <a:cs typeface="Arial" charset="0"/>
              </a:rPr>
              <a:t>T</a:t>
            </a:r>
            <a:r>
              <a:rPr lang="en-US" sz="2000" b="1" baseline="-25000" dirty="0" err="1" smtClean="0">
                <a:latin typeface="Times New Roman" pitchFamily="18" charset="0"/>
                <a:cs typeface="Arial" charset="0"/>
              </a:rPr>
              <a:t>c</a:t>
            </a:r>
            <a:r>
              <a:rPr lang="en-US" sz="2000" dirty="0" smtClean="0">
                <a:latin typeface="Times New Roman" pitchFamily="18" charset="0"/>
                <a:cs typeface="Arial" charset="0"/>
              </a:rPr>
              <a:t>: </a:t>
            </a:r>
            <a:r>
              <a:rPr lang="en-US" sz="2000" dirty="0">
                <a:latin typeface="Times New Roman" pitchFamily="18" charset="0"/>
                <a:cs typeface="Arial" charset="0"/>
              </a:rPr>
              <a:t>probability </a:t>
            </a:r>
            <a:r>
              <a:rPr lang="en-US" sz="2000" dirty="0" smtClean="0">
                <a:latin typeface="Times New Roman" pitchFamily="18" charset="0"/>
                <a:cs typeface="Arial" charset="0"/>
              </a:rPr>
              <a:t>input </a:t>
            </a:r>
            <a:r>
              <a:rPr lang="en-US" sz="2000" dirty="0">
                <a:latin typeface="Times New Roman" pitchFamily="18" charset="0"/>
                <a:cs typeface="Arial" charset="0"/>
              </a:rPr>
              <a:t>changes at a bad </a:t>
            </a:r>
            <a:r>
              <a:rPr lang="en-US" sz="2000" dirty="0" smtClean="0">
                <a:latin typeface="Times New Roman" pitchFamily="18" charset="0"/>
                <a:cs typeface="Arial" charset="0"/>
              </a:rPr>
              <a:t>time (during aperture)</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b="1" dirty="0">
                <a:solidFill>
                  <a:schemeClr val="accent1"/>
                </a:solidFill>
                <a:latin typeface="Times New Roman" pitchFamily="18" charset="0"/>
                <a:cs typeface="Arial" charset="0"/>
              </a:rPr>
              <a:t>(</a:t>
            </a:r>
            <a:r>
              <a:rPr lang="en-US" sz="2000" b="1" i="1" dirty="0">
                <a:solidFill>
                  <a:schemeClr val="accent1"/>
                </a:solidFill>
                <a:latin typeface="Times New Roman" pitchFamily="18" charset="0"/>
                <a:cs typeface="Arial" charset="0"/>
              </a:rPr>
              <a:t>T</a:t>
            </a:r>
            <a:r>
              <a:rPr lang="en-US" sz="2000" b="1" baseline="-25000" dirty="0">
                <a:solidFill>
                  <a:schemeClr val="accent1"/>
                </a:solidFill>
                <a:latin typeface="Times New Roman" pitchFamily="18" charset="0"/>
                <a:cs typeface="Arial" charset="0"/>
              </a:rPr>
              <a:t>0</a:t>
            </a:r>
            <a:r>
              <a:rPr lang="en-US" sz="2000" b="1" dirty="0">
                <a:solidFill>
                  <a:schemeClr val="accent1"/>
                </a:solidFill>
                <a:latin typeface="Times New Roman" pitchFamily="18" charset="0"/>
                <a:cs typeface="Arial" charset="0"/>
              </a:rPr>
              <a:t>/</a:t>
            </a:r>
            <a:r>
              <a:rPr lang="en-US" sz="2000" b="1" i="1" dirty="0" err="1">
                <a:solidFill>
                  <a:schemeClr val="accent1"/>
                </a:solidFill>
                <a:latin typeface="Times New Roman" pitchFamily="18" charset="0"/>
                <a:cs typeface="Arial" charset="0"/>
              </a:rPr>
              <a:t>T</a:t>
            </a:r>
            <a:r>
              <a:rPr lang="en-US" sz="2000" b="1" i="1" baseline="-25000" dirty="0" err="1">
                <a:solidFill>
                  <a:schemeClr val="accent1"/>
                </a:solidFill>
                <a:latin typeface="Times New Roman" pitchFamily="18" charset="0"/>
                <a:cs typeface="Arial" charset="0"/>
              </a:rPr>
              <a:t>c</a:t>
            </a:r>
            <a:r>
              <a:rPr lang="en-US" sz="2000" b="1" i="1" baseline="-25000"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a:t>
            </a:r>
            <a:r>
              <a:rPr lang="en-US" sz="2000" dirty="0">
                <a:latin typeface="Times New Roman" pitchFamily="18" charset="0"/>
                <a:cs typeface="Arial" charset="0"/>
              </a:rPr>
              <a:t>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t</a:t>
            </a:r>
            <a:r>
              <a:rPr lang="en-US" sz="2000" baseline="30000" dirty="0">
                <a:latin typeface="Times New Roman" pitchFamily="18" charset="0"/>
                <a:cs typeface="Arial" charset="0"/>
              </a:rPr>
              <a:t>/</a:t>
            </a:r>
            <a:r>
              <a:rPr lang="el-GR" sz="2000" baseline="30000" dirty="0">
                <a:latin typeface="Times New Roman" pitchFamily="18" charset="0"/>
                <a:cs typeface="Times New Roman" pitchFamily="18" charset="0"/>
              </a:rPr>
              <a:t>τ</a:t>
            </a:r>
            <a:endParaRPr lang="en-US" sz="2400" dirty="0">
              <a:latin typeface="Times New Roman" pitchFamily="18" charset="0"/>
              <a:cs typeface="Arial" charset="0"/>
            </a:endParaRPr>
          </a:p>
          <a:p>
            <a:pPr marL="742950" lvl="1" indent="-285750" algn="just">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l-GR" sz="2000" b="1" dirty="0" smtClean="0">
                <a:latin typeface="Times New Roman" pitchFamily="18" charset="0"/>
                <a:cs typeface="Times New Roman" pitchFamily="18" charset="0"/>
              </a:rPr>
              <a:t>τ</a:t>
            </a:r>
            <a:r>
              <a:rPr lang="en-US" sz="2000" dirty="0" smtClean="0">
                <a:latin typeface="Times New Roman" pitchFamily="18" charset="0"/>
                <a:cs typeface="Arial" charset="0"/>
              </a:rPr>
              <a:t>: </a:t>
            </a:r>
            <a:r>
              <a:rPr lang="en-US" sz="2000" dirty="0">
                <a:latin typeface="Times New Roman" pitchFamily="18" charset="0"/>
                <a:cs typeface="Arial" charset="0"/>
              </a:rPr>
              <a:t>time constant </a:t>
            </a:r>
            <a:r>
              <a:rPr lang="en-US" sz="2000" dirty="0" smtClean="0">
                <a:latin typeface="Times New Roman" pitchFamily="18" charset="0"/>
                <a:cs typeface="Arial" charset="0"/>
              </a:rPr>
              <a:t>for </a:t>
            </a:r>
            <a:r>
              <a:rPr lang="en-US" sz="2000" dirty="0">
                <a:latin typeface="Times New Roman" pitchFamily="18" charset="0"/>
                <a:cs typeface="Arial" charset="0"/>
              </a:rPr>
              <a:t>how fast </a:t>
            </a:r>
            <a:r>
              <a:rPr lang="en-US" sz="2000" dirty="0" smtClean="0">
                <a:latin typeface="Times New Roman" pitchFamily="18" charset="0"/>
                <a:cs typeface="Arial" charset="0"/>
              </a:rPr>
              <a:t>flip-flop </a:t>
            </a:r>
            <a:r>
              <a:rPr lang="en-US" sz="2000" dirty="0">
                <a:latin typeface="Times New Roman" pitchFamily="18" charset="0"/>
                <a:cs typeface="Arial" charset="0"/>
              </a:rPr>
              <a:t>moves away from </a:t>
            </a:r>
            <a:r>
              <a:rPr lang="en-US" sz="2000" dirty="0" err="1" smtClean="0">
                <a:latin typeface="Times New Roman" pitchFamily="18" charset="0"/>
                <a:cs typeface="Arial" charset="0"/>
              </a:rPr>
              <a:t>metastability</a:t>
            </a:r>
            <a:endParaRPr lang="en-US" sz="18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i="1" baseline="-25000" dirty="0">
                <a:latin typeface="Times New Roman" pitchFamily="18" charset="0"/>
                <a:cs typeface="Arial" charset="0"/>
              </a:rPr>
              <a:t> </a:t>
            </a:r>
            <a:r>
              <a:rPr lang="en-US" sz="2000" dirty="0">
                <a:latin typeface="Times New Roman" pitchFamily="18" charset="0"/>
                <a:cs typeface="Arial" charset="0"/>
              </a:rPr>
              <a:t>) </a:t>
            </a:r>
            <a:r>
              <a:rPr lang="en-US" sz="2000" b="1" dirty="0">
                <a:solidFill>
                  <a:schemeClr val="accent1"/>
                </a:solidFill>
                <a:latin typeface="Times New Roman" pitchFamily="18" charset="0"/>
                <a:cs typeface="Arial" charset="0"/>
              </a:rPr>
              <a:t>e</a:t>
            </a:r>
            <a:r>
              <a:rPr lang="en-US" sz="2000" b="1" baseline="30000" dirty="0">
                <a:solidFill>
                  <a:schemeClr val="accent1"/>
                </a:solidFill>
                <a:latin typeface="Times New Roman" pitchFamily="18" charset="0"/>
                <a:cs typeface="Arial" charset="0"/>
              </a:rPr>
              <a:t>-</a:t>
            </a:r>
            <a:r>
              <a:rPr lang="en-US" sz="2000" b="1" i="1" baseline="30000" dirty="0">
                <a:solidFill>
                  <a:schemeClr val="accent1"/>
                </a:solidFill>
                <a:latin typeface="Times New Roman" pitchFamily="18" charset="0"/>
                <a:cs typeface="Arial" charset="0"/>
              </a:rPr>
              <a:t>t</a:t>
            </a:r>
            <a:r>
              <a:rPr lang="en-US" sz="2000" b="1" baseline="30000" dirty="0">
                <a:solidFill>
                  <a:schemeClr val="accent1"/>
                </a:solidFill>
                <a:latin typeface="Times New Roman" pitchFamily="18" charset="0"/>
                <a:cs typeface="Arial" charset="0"/>
              </a:rPr>
              <a:t>/</a:t>
            </a:r>
            <a:r>
              <a:rPr lang="el-GR" sz="2000" b="1" baseline="30000" dirty="0">
                <a:solidFill>
                  <a:schemeClr val="accent1"/>
                </a:solidFill>
                <a:latin typeface="Times New Roman" pitchFamily="18" charset="0"/>
                <a:cs typeface="Times New Roman" pitchFamily="18" charset="0"/>
              </a:rPr>
              <a:t>τ</a:t>
            </a:r>
            <a:endParaRPr lang="en-US" sz="20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In short, </a:t>
            </a:r>
            <a:r>
              <a:rPr lang="en-US" sz="2400" dirty="0" smtClean="0">
                <a:latin typeface="Times New Roman" pitchFamily="18" charset="0"/>
                <a:cs typeface="Arial" charset="0"/>
              </a:rPr>
              <a:t>if </a:t>
            </a:r>
            <a:r>
              <a:rPr lang="en-US" sz="2400" dirty="0">
                <a:latin typeface="Times New Roman" pitchFamily="18" charset="0"/>
                <a:cs typeface="Arial" charset="0"/>
              </a:rPr>
              <a:t>flip-flop samples </a:t>
            </a:r>
            <a:r>
              <a:rPr lang="en-US" sz="2400" dirty="0" smtClean="0">
                <a:latin typeface="Times New Roman" pitchFamily="18" charset="0"/>
                <a:cs typeface="Arial" charset="0"/>
              </a:rPr>
              <a:t>metastable </a:t>
            </a:r>
            <a:r>
              <a:rPr lang="en-US" sz="2400" dirty="0">
                <a:latin typeface="Times New Roman" pitchFamily="18" charset="0"/>
                <a:cs typeface="Arial" charset="0"/>
              </a:rPr>
              <a:t>input, if you wait long enough (</a:t>
            </a:r>
            <a:r>
              <a:rPr lang="en-US" sz="2400" i="1" dirty="0">
                <a:latin typeface="Times New Roman" pitchFamily="18" charset="0"/>
                <a:cs typeface="Arial" charset="0"/>
              </a:rPr>
              <a:t>t</a:t>
            </a:r>
            <a:r>
              <a:rPr lang="en-US" sz="2400" dirty="0">
                <a:latin typeface="Times New Roman" pitchFamily="18" charset="0"/>
                <a:cs typeface="Arial" charset="0"/>
              </a:rPr>
              <a:t>), the output will have resolved to 1 or 0 with high probability.</a:t>
            </a:r>
          </a:p>
          <a:p>
            <a:pPr marL="342900" indent="-342900">
              <a:spcBef>
                <a:spcPct val="20000"/>
              </a:spcBef>
            </a:pPr>
            <a:endParaRPr lang="el-GR" sz="2400" baseline="30000"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4409017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346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300944689"/>
              </p:ext>
            </p:extLst>
          </p:nvPr>
        </p:nvGraphicFramePr>
        <p:xfrm>
          <a:off x="3352800" y="3581400"/>
          <a:ext cx="2057400" cy="1854200"/>
        </p:xfrm>
        <a:graphic>
          <a:graphicData uri="http://schemas.openxmlformats.org/presentationml/2006/ole">
            <mc:AlternateContent xmlns:mc="http://schemas.openxmlformats.org/markup-compatibility/2006">
              <mc:Choice xmlns:v="urn:schemas-microsoft-com:vml" Requires="v">
                <p:oleObj spid="_x0000_s191506" name="VISIO" r:id="rId8" imgW="828720" imgH="780840" progId="Visio.Drawing.6">
                  <p:embed/>
                </p:oleObj>
              </mc:Choice>
              <mc:Fallback>
                <p:oleObj name="VISIO" r:id="rId8" imgW="828720" imgH="7808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057400" cy="1854200"/>
                      </a:xfrm>
                      <a:prstGeom prst="rect">
                        <a:avLst/>
                      </a:prstGeom>
                    </p:spPr>
                  </p:pic>
                </p:oleObj>
              </mc:Fallback>
            </mc:AlternateContent>
          </a:graphicData>
        </a:graphic>
      </p:graphicFrame>
      <p:sp>
        <p:nvSpPr>
          <p:cNvPr id="10434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346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3462" name="Rectangle 6"/>
          <p:cNvSpPr>
            <a:spLocks noChangeArrowheads="1"/>
          </p:cNvSpPr>
          <p:nvPr>
            <p:custDataLst>
              <p:tags r:id="rId5"/>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Asynchronous inputs </a:t>
            </a:r>
            <a:r>
              <a:rPr lang="en-US" sz="2400" b="1" dirty="0" smtClean="0">
                <a:latin typeface="Times New Roman" pitchFamily="18" charset="0"/>
                <a:cs typeface="Arial" charset="0"/>
              </a:rPr>
              <a:t>are </a:t>
            </a:r>
            <a:r>
              <a:rPr lang="en-US" sz="2400" b="1" dirty="0">
                <a:latin typeface="Times New Roman" pitchFamily="18" charset="0"/>
                <a:cs typeface="Arial" charset="0"/>
              </a:rPr>
              <a:t>inevitable </a:t>
            </a:r>
            <a:r>
              <a:rPr lang="en-US" sz="2400" dirty="0">
                <a:latin typeface="Times New Roman" pitchFamily="18" charset="0"/>
                <a:cs typeface="Arial" charset="0"/>
              </a:rPr>
              <a:t>(user interfaces, systems with different clocks interacting, etc</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342900" indent="-342900">
              <a:spcBef>
                <a:spcPct val="20000"/>
              </a:spcBef>
              <a:buFontTx/>
              <a:buChar char="•"/>
            </a:pPr>
            <a:r>
              <a:rPr lang="en-US" sz="2400" b="1" dirty="0" smtClean="0">
                <a:latin typeface="Times New Roman" pitchFamily="18" charset="0"/>
                <a:cs typeface="Arial" charset="0"/>
              </a:rPr>
              <a:t>Synchronizer goal: </a:t>
            </a:r>
            <a:r>
              <a:rPr lang="en-US" sz="2400" dirty="0" smtClean="0">
                <a:latin typeface="Times New Roman" pitchFamily="18" charset="0"/>
                <a:cs typeface="Arial" charset="0"/>
              </a:rPr>
              <a:t>make </a:t>
            </a:r>
            <a:r>
              <a:rPr lang="en-US" sz="2400" dirty="0">
                <a:latin typeface="Times New Roman" pitchFamily="18" charset="0"/>
                <a:cs typeface="Arial" charset="0"/>
              </a:rPr>
              <a:t>the probability of failure (the output </a:t>
            </a:r>
            <a:r>
              <a:rPr lang="en-US" sz="2400" i="1" dirty="0">
                <a:latin typeface="Times New Roman" pitchFamily="18" charset="0"/>
                <a:cs typeface="Arial" charset="0"/>
              </a:rPr>
              <a:t>Q</a:t>
            </a:r>
            <a:r>
              <a:rPr lang="en-US" sz="2400" dirty="0">
                <a:latin typeface="Times New Roman" pitchFamily="18" charset="0"/>
                <a:cs typeface="Arial" charset="0"/>
              </a:rPr>
              <a:t> still being metastable) </a:t>
            </a:r>
            <a:r>
              <a:rPr lang="en-US" sz="2400" dirty="0" smtClean="0">
                <a:latin typeface="Times New Roman" pitchFamily="18" charset="0"/>
                <a:cs typeface="Arial" charset="0"/>
              </a:rPr>
              <a:t>low</a:t>
            </a:r>
            <a:endParaRPr lang="en-US" sz="2400" dirty="0">
              <a:latin typeface="Times New Roman" pitchFamily="18" charset="0"/>
              <a:cs typeface="Arial" charset="0"/>
            </a:endParaRPr>
          </a:p>
          <a:p>
            <a:pPr marL="342900" indent="-342900">
              <a:spcBef>
                <a:spcPct val="20000"/>
              </a:spcBef>
              <a:buFontTx/>
              <a:buChar char="•"/>
            </a:pPr>
            <a:r>
              <a:rPr lang="en-US" sz="2400" dirty="0" smtClean="0">
                <a:latin typeface="Times New Roman" pitchFamily="18" charset="0"/>
                <a:cs typeface="Arial" charset="0"/>
              </a:rPr>
              <a:t>Synchronizer cannot </a:t>
            </a:r>
            <a:r>
              <a:rPr lang="en-US" sz="2400" dirty="0">
                <a:latin typeface="Times New Roman" pitchFamily="18" charset="0"/>
                <a:cs typeface="Arial" charset="0"/>
              </a:rPr>
              <a:t>make the probability of failure </a:t>
            </a:r>
            <a:r>
              <a:rPr lang="en-US" sz="2400" dirty="0" smtClean="0">
                <a:latin typeface="Times New Roman" pitchFamily="18" charset="0"/>
                <a:cs typeface="Arial" charset="0"/>
              </a:rPr>
              <a:t>0</a:t>
            </a:r>
            <a:endParaRPr lang="en-US" sz="2000" baseline="30000" dirty="0">
              <a:solidFill>
                <a:schemeClr val="accent2"/>
              </a:solidFill>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Synchronizers</a:t>
            </a:r>
            <a:endParaRPr lang="en-US" sz="4400" dirty="0">
              <a:solidFill>
                <a:schemeClr val="bg1"/>
              </a:solidFill>
              <a:latin typeface="+mj-lt"/>
            </a:endParaRPr>
          </a:p>
        </p:txBody>
      </p:sp>
    </p:spTree>
    <p:extLst>
      <p:ext uri="{BB962C8B-B14F-4D97-AF65-F5344CB8AC3E}">
        <p14:creationId xmlns:p14="http://schemas.microsoft.com/office/powerpoint/2010/main" val="2160343124"/>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88"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61732097"/>
              </p:ext>
            </p:extLst>
          </p:nvPr>
        </p:nvGraphicFramePr>
        <p:xfrm>
          <a:off x="2209800" y="2514600"/>
          <a:ext cx="4724400" cy="4073525"/>
        </p:xfrm>
        <a:graphic>
          <a:graphicData uri="http://schemas.openxmlformats.org/presentationml/2006/ole">
            <mc:AlternateContent xmlns:mc="http://schemas.openxmlformats.org/markup-compatibility/2006">
              <mc:Choice xmlns:v="urn:schemas-microsoft-com:vml" Requires="v">
                <p:oleObj spid="_x0000_s192530"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514600"/>
                        <a:ext cx="4724400" cy="4073525"/>
                      </a:xfrm>
                      <a:prstGeom prst="rect">
                        <a:avLst/>
                      </a:prstGeom>
                    </p:spPr>
                  </p:pic>
                </p:oleObj>
              </mc:Fallback>
            </mc:AlternateContent>
          </a:graphicData>
        </a:graphic>
      </p:graphicFrame>
      <p:sp>
        <p:nvSpPr>
          <p:cNvPr id="10444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44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6" name="Rectangle 6"/>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9" name="Rectangle 9"/>
          <p:cNvSpPr>
            <a:spLocks noChangeArrowheads="1"/>
          </p:cNvSpPr>
          <p:nvPr>
            <p:custDataLst>
              <p:tags r:id="rId6"/>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Synchronizer: built </a:t>
            </a:r>
            <a:r>
              <a:rPr lang="en-US" sz="2600" dirty="0">
                <a:latin typeface="Times New Roman" pitchFamily="18" charset="0"/>
                <a:cs typeface="Arial" charset="0"/>
              </a:rPr>
              <a:t>with two back-to-back </a:t>
            </a:r>
            <a:r>
              <a:rPr lang="en-US" sz="2600" dirty="0" smtClean="0">
                <a:latin typeface="Times New Roman" pitchFamily="18" charset="0"/>
                <a:cs typeface="Arial" charset="0"/>
              </a:rPr>
              <a:t>flip-flops</a:t>
            </a:r>
            <a:endParaRPr lang="en-US" sz="26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Suppose D is transitioning when sampled by F1</a:t>
            </a:r>
          </a:p>
          <a:p>
            <a:pPr marL="342900" indent="-342900">
              <a:spcBef>
                <a:spcPct val="20000"/>
              </a:spcBef>
              <a:buFontTx/>
              <a:buChar char="•"/>
            </a:pPr>
            <a:r>
              <a:rPr lang="en-US" sz="2600" dirty="0" smtClean="0">
                <a:latin typeface="Times New Roman" pitchFamily="18" charset="0"/>
                <a:cs typeface="Arial" charset="0"/>
              </a:rPr>
              <a:t>Internal </a:t>
            </a:r>
            <a:r>
              <a:rPr lang="en-US" sz="2600" dirty="0">
                <a:latin typeface="Times New Roman" pitchFamily="18" charset="0"/>
                <a:cs typeface="Arial" charset="0"/>
              </a:rPr>
              <a:t>signal D2 </a:t>
            </a:r>
            <a:r>
              <a:rPr lang="en-US" sz="2600" dirty="0" smtClean="0">
                <a:latin typeface="Times New Roman" pitchFamily="18" charset="0"/>
                <a:cs typeface="Arial" charset="0"/>
              </a:rPr>
              <a:t>has </a:t>
            </a:r>
            <a:r>
              <a:rPr lang="en-US" sz="2600" dirty="0">
                <a:latin typeface="Times New Roman" pitchFamily="18" charset="0"/>
                <a:cs typeface="Arial" charset="0"/>
              </a:rPr>
              <a:t>(</a:t>
            </a:r>
            <a:r>
              <a:rPr lang="en-US" sz="2600" i="1" dirty="0" err="1">
                <a:latin typeface="Times New Roman" pitchFamily="18" charset="0"/>
                <a:cs typeface="Arial" charset="0"/>
              </a:rPr>
              <a:t>T</a:t>
            </a:r>
            <a:r>
              <a:rPr lang="en-US" sz="2600" i="1" baseline="-25000" dirty="0" err="1">
                <a:latin typeface="Times New Roman" pitchFamily="18" charset="0"/>
                <a:cs typeface="Arial" charset="0"/>
              </a:rPr>
              <a:t>c</a:t>
            </a:r>
            <a:r>
              <a:rPr lang="en-US" sz="2600" dirty="0">
                <a:latin typeface="Times New Roman" pitchFamily="18" charset="0"/>
                <a:cs typeface="Arial" charset="0"/>
              </a:rPr>
              <a:t> -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a:t>
            </a:r>
            <a:r>
              <a:rPr lang="en-US" sz="2600" dirty="0" smtClean="0">
                <a:latin typeface="Times New Roman" pitchFamily="18" charset="0"/>
                <a:cs typeface="Arial" charset="0"/>
              </a:rPr>
              <a:t>time to resolve to </a:t>
            </a:r>
            <a:r>
              <a:rPr lang="en-US" sz="2600" dirty="0">
                <a:latin typeface="Times New Roman" pitchFamily="18" charset="0"/>
                <a:cs typeface="Arial" charset="0"/>
              </a:rPr>
              <a:t>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Internals</a:t>
            </a:r>
            <a:endParaRPr lang="en-US" sz="4400" dirty="0">
              <a:solidFill>
                <a:schemeClr val="bg1"/>
              </a:solidFill>
              <a:latin typeface="+mj-lt"/>
            </a:endParaRPr>
          </a:p>
        </p:txBody>
      </p:sp>
    </p:spTree>
    <p:extLst>
      <p:ext uri="{BB962C8B-B14F-4D97-AF65-F5344CB8AC3E}">
        <p14:creationId xmlns:p14="http://schemas.microsoft.com/office/powerpoint/2010/main" val="19977342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1 </a:t>
            </a:r>
            <a:r>
              <a:rPr lang="en-US" sz="3200" dirty="0">
                <a:latin typeface="Times New Roman" pitchFamily="18" charset="0"/>
                <a:cs typeface="Arial" charset="0"/>
              </a:rPr>
              <a:t>and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a:t>
            </a: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p:txBody>
      </p:sp>
      <p:sp>
        <p:nvSpPr>
          <p:cNvPr id="973830" name="Line 6"/>
          <p:cNvSpPr>
            <a:spLocks noChangeShapeType="1"/>
          </p:cNvSpPr>
          <p:nvPr>
            <p:custDataLst>
              <p:tags r:id="rId4"/>
            </p:custDataLst>
          </p:nvPr>
        </p:nvSpPr>
        <p:spPr bwMode="auto">
          <a:xfrm>
            <a:off x="43434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2667000" y="4495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782452004"/>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130082" name="VISIO" r:id="rId10" imgW="1057895" imgH="885396" progId="Visio.Drawing.6">
                  <p:embed/>
                </p:oleObj>
              </mc:Choice>
              <mc:Fallback>
                <p:oleObj name="VISIO" r:id="rId10" imgW="1057895" imgH="885396" progId="Visio.Drawing.6">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2560218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130083" name="VISIO" r:id="rId12" imgW="1057895" imgH="885396" progId="Visio.Drawing.6">
                  <p:embed/>
                </p:oleObj>
              </mc:Choice>
              <mc:Fallback>
                <p:oleObj name="VISIO" r:id="rId12" imgW="1057895" imgH="885396" progId="Visio.Drawing.6">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4971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3539372448"/>
              </p:ext>
            </p:extLst>
          </p:nvPr>
        </p:nvGraphicFramePr>
        <p:xfrm>
          <a:off x="1981200" y="2209800"/>
          <a:ext cx="5029200" cy="4335462"/>
        </p:xfrm>
        <a:graphic>
          <a:graphicData uri="http://schemas.openxmlformats.org/presentationml/2006/ole">
            <mc:AlternateContent xmlns:mc="http://schemas.openxmlformats.org/markup-compatibility/2006">
              <mc:Choice xmlns:v="urn:schemas-microsoft-com:vml" Requires="v">
                <p:oleObj spid="_x0000_s193553"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209800"/>
                        <a:ext cx="5029200" cy="4335462"/>
                      </a:xfrm>
                      <a:prstGeom prst="rect">
                        <a:avLst/>
                      </a:prstGeom>
                    </p:spPr>
                  </p:pic>
                </p:oleObj>
              </mc:Fallback>
            </mc:AlternateContent>
          </a:graphicData>
        </a:graphic>
      </p:graphicFrame>
      <p:sp>
        <p:nvSpPr>
          <p:cNvPr id="10649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496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5"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8" name="Rectangle 8"/>
          <p:cNvSpPr>
            <a:spLocks noChangeArrowheads="1"/>
          </p:cNvSpPr>
          <p:nvPr>
            <p:custDataLst>
              <p:tags r:id="rId6"/>
            </p:custDataLst>
          </p:nvPr>
        </p:nvSpPr>
        <p:spPr bwMode="auto">
          <a:xfrm>
            <a:off x="914400" y="1143000"/>
            <a:ext cx="807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600" dirty="0">
                <a:latin typeface="Times New Roman" pitchFamily="18" charset="0"/>
                <a:cs typeface="Arial" charset="0"/>
              </a:rPr>
              <a:t>For each sample,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latin typeface="Times New Roman" pitchFamily="18" charset="0"/>
                <a:cs typeface="Arial" charset="0"/>
              </a:rPr>
              <a:t>                   </a:t>
            </a:r>
            <a:r>
              <a:rPr lang="en-US" sz="3200" b="1" dirty="0">
                <a:latin typeface="Times New Roman" pitchFamily="18" charset="0"/>
                <a:cs typeface="Arial" charset="0"/>
              </a:rPr>
              <a:t>P(failure) = (</a:t>
            </a:r>
            <a:r>
              <a:rPr lang="en-US" sz="3200" b="1" i="1" dirty="0">
                <a:latin typeface="Times New Roman" pitchFamily="18" charset="0"/>
                <a:cs typeface="Arial" charset="0"/>
              </a:rPr>
              <a:t>T</a:t>
            </a:r>
            <a:r>
              <a:rPr lang="en-US" sz="3200" b="1" baseline="-25000" dirty="0">
                <a:latin typeface="Times New Roman" pitchFamily="18" charset="0"/>
                <a:cs typeface="Arial" charset="0"/>
              </a:rPr>
              <a:t>0</a:t>
            </a:r>
            <a:r>
              <a:rPr lang="en-US" sz="3200" b="1" dirty="0">
                <a:latin typeface="Times New Roman" pitchFamily="18" charset="0"/>
                <a:cs typeface="Arial" charset="0"/>
              </a:rPr>
              <a:t>/</a:t>
            </a:r>
            <a:r>
              <a:rPr lang="en-US" sz="3200" b="1" i="1"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dirty="0">
                <a:latin typeface="Times New Roman" pitchFamily="18" charset="0"/>
                <a:cs typeface="Arial" charset="0"/>
              </a:rPr>
              <a:t>) e</a:t>
            </a:r>
            <a:r>
              <a:rPr lang="en-US" sz="3200" b="1" baseline="30000" dirty="0">
                <a:latin typeface="Times New Roman" pitchFamily="18" charset="0"/>
                <a:cs typeface="Arial" charset="0"/>
              </a:rPr>
              <a:t>-</a:t>
            </a:r>
            <a:r>
              <a:rPr lang="en-US" sz="3200" b="1" i="1" baseline="30000" dirty="0">
                <a:latin typeface="Times New Roman" pitchFamily="18" charset="0"/>
                <a:cs typeface="Arial" charset="0"/>
              </a:rPr>
              <a:t>(</a:t>
            </a:r>
            <a:r>
              <a:rPr lang="en-US" sz="3200" b="1" i="1" baseline="30000"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i="1" baseline="30000" dirty="0">
                <a:latin typeface="Times New Roman" pitchFamily="18" charset="0"/>
                <a:cs typeface="Arial" charset="0"/>
              </a:rPr>
              <a:t>-  </a:t>
            </a:r>
            <a:r>
              <a:rPr lang="en-US" sz="3200" b="1" i="1" baseline="30000" dirty="0" err="1">
                <a:latin typeface="Times New Roman" pitchFamily="18" charset="0"/>
                <a:cs typeface="Arial" charset="0"/>
              </a:rPr>
              <a:t>t</a:t>
            </a:r>
            <a:r>
              <a:rPr lang="en-US" sz="3200" b="1" baseline="-25000" dirty="0" err="1">
                <a:latin typeface="Times New Roman" pitchFamily="18" charset="0"/>
                <a:cs typeface="Arial" charset="0"/>
              </a:rPr>
              <a:t>setup</a:t>
            </a:r>
            <a:r>
              <a:rPr lang="en-US" sz="3200" b="1" i="1" baseline="30000" dirty="0">
                <a:latin typeface="Times New Roman" pitchFamily="18" charset="0"/>
                <a:cs typeface="Arial" charset="0"/>
              </a:rPr>
              <a:t>)</a:t>
            </a:r>
            <a:r>
              <a:rPr lang="en-US" sz="3200" b="1" baseline="30000" dirty="0">
                <a:latin typeface="Times New Roman" pitchFamily="18" charset="0"/>
                <a:cs typeface="Arial" charset="0"/>
              </a:rPr>
              <a:t>/</a:t>
            </a:r>
            <a:r>
              <a:rPr lang="el-GR" sz="3200" b="1" baseline="30000" dirty="0">
                <a:latin typeface="Times New Roman" pitchFamily="18" charset="0"/>
                <a:cs typeface="Times New Roman" pitchFamily="18" charset="0"/>
              </a:rPr>
              <a:t>τ</a:t>
            </a:r>
            <a:endParaRPr lang="en-US" sz="3200" b="1"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Probability of Failure</a:t>
            </a:r>
            <a:endParaRPr lang="en-US" sz="4400" dirty="0">
              <a:solidFill>
                <a:schemeClr val="bg1"/>
              </a:solidFill>
              <a:latin typeface="+mj-lt"/>
            </a:endParaRPr>
          </a:p>
        </p:txBody>
      </p:sp>
    </p:spTree>
    <p:extLst>
      <p:ext uri="{BB962C8B-B14F-4D97-AF65-F5344CB8AC3E}">
        <p14:creationId xmlns:p14="http://schemas.microsoft.com/office/powerpoint/2010/main" val="115163380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5988"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89"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91" name="Rectangle 7"/>
          <p:cNvSpPr>
            <a:spLocks noChangeArrowheads="1"/>
          </p:cNvSpPr>
          <p:nvPr>
            <p:custDataLst>
              <p:tags r:id="rId4"/>
            </p:custDataLst>
          </p:nvPr>
        </p:nvSpPr>
        <p:spPr bwMode="auto">
          <a:xfrm>
            <a:off x="914400"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asynchronous </a:t>
            </a:r>
            <a:r>
              <a:rPr lang="en-US" sz="2600" dirty="0">
                <a:latin typeface="Times New Roman" pitchFamily="18" charset="0"/>
                <a:cs typeface="Arial" charset="0"/>
              </a:rPr>
              <a:t>input changes once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 </a:t>
            </a:r>
            <a:r>
              <a:rPr lang="en-US" sz="2600" i="1" dirty="0" smtClean="0">
                <a:latin typeface="Times New Roman" pitchFamily="18" charset="0"/>
                <a:cs typeface="Arial" charset="0"/>
              </a:rPr>
              <a:t>P</a:t>
            </a:r>
            <a:r>
              <a:rPr lang="en-US" sz="2600" dirty="0" smtClean="0">
                <a:latin typeface="Times New Roman" pitchFamily="18" charset="0"/>
                <a:cs typeface="Arial" charset="0"/>
              </a:rPr>
              <a:t>(failure</a:t>
            </a:r>
            <a:r>
              <a:rPr lang="en-US" sz="2600" dirty="0">
                <a:latin typeface="Times New Roman" pitchFamily="18" charset="0"/>
                <a:cs typeface="Arial" charset="0"/>
              </a:rPr>
              <a:t>).</a:t>
            </a:r>
          </a:p>
          <a:p>
            <a:pPr marL="342900" indent="-342900">
              <a:spcBef>
                <a:spcPct val="20000"/>
              </a:spcBef>
              <a:buFontTx/>
              <a:buChar char="•"/>
            </a:pPr>
            <a:r>
              <a:rPr lang="en-US" sz="2600" dirty="0" smtClean="0">
                <a:latin typeface="Times New Roman" pitchFamily="18" charset="0"/>
                <a:cs typeface="Arial" charset="0"/>
              </a:rPr>
              <a:t>If input </a:t>
            </a:r>
            <a:r>
              <a:rPr lang="en-US" sz="2600" dirty="0">
                <a:latin typeface="Times New Roman" pitchFamily="18" charset="0"/>
                <a:cs typeface="Arial" charset="0"/>
              </a:rPr>
              <a:t>changes </a:t>
            </a:r>
            <a:r>
              <a:rPr lang="en-US" sz="2600" i="1" dirty="0">
                <a:latin typeface="Times New Roman" pitchFamily="18" charset="0"/>
                <a:cs typeface="Arial" charset="0"/>
              </a:rPr>
              <a:t>N</a:t>
            </a:r>
            <a:r>
              <a:rPr lang="en-US" sz="2600" dirty="0">
                <a:latin typeface="Times New Roman" pitchFamily="18" charset="0"/>
                <a:cs typeface="Arial" charset="0"/>
              </a:rPr>
              <a:t> times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P</a:t>
            </a:r>
            <a:r>
              <a:rPr lang="en-US" sz="3200" b="1" dirty="0">
                <a:solidFill>
                  <a:schemeClr val="accent1"/>
                </a:solidFill>
                <a:latin typeface="Times New Roman" pitchFamily="18" charset="0"/>
                <a:cs typeface="Arial" charset="0"/>
              </a:rPr>
              <a:t>(failure)/second = (</a:t>
            </a:r>
            <a:r>
              <a:rPr lang="en-US" sz="3200" b="1" i="1" dirty="0">
                <a:solidFill>
                  <a:schemeClr val="accent1"/>
                </a:solidFill>
                <a:latin typeface="Times New Roman" pitchFamily="18" charset="0"/>
                <a:cs typeface="Arial" charset="0"/>
              </a:rPr>
              <a:t>NT</a:t>
            </a:r>
            <a:r>
              <a:rPr lang="en-US" sz="3200" b="1" baseline="-25000" dirty="0">
                <a:solidFill>
                  <a:schemeClr val="accent1"/>
                </a:solidFill>
                <a:latin typeface="Times New Roman" pitchFamily="18" charset="0"/>
                <a:cs typeface="Arial" charset="0"/>
              </a:rPr>
              <a:t>0</a:t>
            </a:r>
            <a:r>
              <a:rPr lang="en-US" sz="3200" b="1" dirty="0">
                <a:solidFill>
                  <a:schemeClr val="accent1"/>
                </a:solidFill>
                <a:latin typeface="Times New Roman" pitchFamily="18" charset="0"/>
                <a:cs typeface="Arial" charset="0"/>
              </a:rPr>
              <a:t>/</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a:t>
            </a:r>
            <a:r>
              <a:rPr lang="en-US" sz="3200" b="1" dirty="0">
                <a:solidFill>
                  <a:schemeClr val="accent1"/>
                </a:solidFill>
                <a:latin typeface="Times New Roman" pitchFamily="18" charset="0"/>
                <a:cs typeface="Arial" charset="0"/>
              </a:rPr>
              <a:t>) e</a:t>
            </a:r>
            <a:r>
              <a:rPr lang="en-US" sz="3200" b="1" baseline="30000" dirty="0">
                <a:solidFill>
                  <a:schemeClr val="accent1"/>
                </a:solidFill>
                <a:latin typeface="Times New Roman" pitchFamily="18" charset="0"/>
                <a:cs typeface="Arial" charset="0"/>
              </a:rPr>
              <a:t>-</a:t>
            </a:r>
            <a:r>
              <a:rPr lang="en-US" sz="3200" b="1" i="1" baseline="30000" dirty="0">
                <a:solidFill>
                  <a:schemeClr val="accent1"/>
                </a:solidFill>
                <a:latin typeface="Times New Roman" pitchFamily="18" charset="0"/>
                <a:cs typeface="Arial" charset="0"/>
              </a:rPr>
              <a:t>(</a:t>
            </a:r>
            <a:r>
              <a:rPr lang="en-US" sz="3200" b="1" i="1" baseline="30000"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a:t>
            </a:r>
            <a:r>
              <a:rPr lang="en-US" sz="3200" b="1" i="1" baseline="-25000" dirty="0">
                <a:solidFill>
                  <a:schemeClr val="accent1"/>
                </a:solidFill>
                <a:latin typeface="Times New Roman" pitchFamily="18" charset="0"/>
                <a:cs typeface="Arial" charset="0"/>
              </a:rPr>
              <a:t> </a:t>
            </a:r>
            <a:r>
              <a:rPr lang="en-US" sz="3200" b="1" i="1" baseline="30000" dirty="0">
                <a:solidFill>
                  <a:schemeClr val="accent1"/>
                </a:solidFill>
                <a:latin typeface="Times New Roman" pitchFamily="18" charset="0"/>
                <a:cs typeface="Arial" charset="0"/>
              </a:rPr>
              <a:t>-  </a:t>
            </a:r>
            <a:r>
              <a:rPr lang="en-US" sz="3200" b="1" i="1" baseline="30000"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setup</a:t>
            </a:r>
            <a:r>
              <a:rPr lang="en-US" sz="3200" b="1" i="1" baseline="30000" dirty="0">
                <a:solidFill>
                  <a:schemeClr val="accent1"/>
                </a:solidFill>
                <a:latin typeface="Times New Roman" pitchFamily="18" charset="0"/>
                <a:cs typeface="Arial" charset="0"/>
              </a:rPr>
              <a:t>)</a:t>
            </a:r>
            <a:r>
              <a:rPr lang="en-US" sz="3200" b="1" baseline="30000" dirty="0">
                <a:solidFill>
                  <a:schemeClr val="accent1"/>
                </a:solidFill>
                <a:latin typeface="Times New Roman" pitchFamily="18" charset="0"/>
                <a:cs typeface="Arial" charset="0"/>
              </a:rPr>
              <a:t>/</a:t>
            </a:r>
            <a:r>
              <a:rPr lang="el-GR" sz="3200" b="1" baseline="30000" dirty="0">
                <a:solidFill>
                  <a:schemeClr val="accent1"/>
                </a:solidFill>
                <a:latin typeface="Times New Roman" pitchFamily="18" charset="0"/>
                <a:cs typeface="Times New Roman" pitchFamily="18" charset="0"/>
              </a:rPr>
              <a:t>τ</a:t>
            </a:r>
            <a:endParaRPr lang="en-US" sz="32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baseline="30000" dirty="0">
              <a:latin typeface="Times New Roman" pitchFamily="18" charset="0"/>
              <a:cs typeface="Times New Roman" pitchFamily="18" charset="0"/>
            </a:endParaRPr>
          </a:p>
          <a:p>
            <a:pPr marL="342900" indent="-342900">
              <a:spcBef>
                <a:spcPct val="20000"/>
              </a:spcBef>
              <a:buFontTx/>
              <a:buChar char="•"/>
            </a:pPr>
            <a:r>
              <a:rPr lang="en-US" sz="2600" dirty="0" smtClean="0">
                <a:latin typeface="Times New Roman" pitchFamily="18" charset="0"/>
                <a:cs typeface="Arial" charset="0"/>
              </a:rPr>
              <a:t>Synchronizer </a:t>
            </a:r>
            <a:r>
              <a:rPr lang="en-US" sz="2600" dirty="0">
                <a:latin typeface="Times New Roman" pitchFamily="18" charset="0"/>
                <a:cs typeface="Arial" charset="0"/>
              </a:rPr>
              <a:t>fails, on average, 1/[</a:t>
            </a:r>
            <a:r>
              <a:rPr lang="en-US" sz="2600" i="1" dirty="0">
                <a:latin typeface="Times New Roman" pitchFamily="18" charset="0"/>
                <a:cs typeface="Arial" charset="0"/>
              </a:rPr>
              <a:t>P</a:t>
            </a:r>
            <a:r>
              <a:rPr lang="en-US" sz="2600" dirty="0">
                <a:latin typeface="Times New Roman" pitchFamily="18" charset="0"/>
                <a:cs typeface="Arial" charset="0"/>
              </a:rPr>
              <a:t>(failure)/second]</a:t>
            </a:r>
          </a:p>
          <a:p>
            <a:pPr marL="342900" indent="-342900">
              <a:spcBef>
                <a:spcPct val="20000"/>
              </a:spcBef>
              <a:buFontTx/>
              <a:buChar char="•"/>
            </a:pPr>
            <a:r>
              <a:rPr lang="en-US" sz="2600" dirty="0" smtClean="0">
                <a:latin typeface="Times New Roman" pitchFamily="18" charset="0"/>
                <a:cs typeface="Arial" charset="0"/>
              </a:rPr>
              <a:t>Called </a:t>
            </a:r>
            <a:r>
              <a:rPr lang="en-US" sz="2600" b="1" i="1" dirty="0">
                <a:latin typeface="Times New Roman" pitchFamily="18" charset="0"/>
                <a:cs typeface="Arial" charset="0"/>
              </a:rPr>
              <a:t>mean time between failures</a:t>
            </a:r>
            <a:r>
              <a:rPr lang="en-US" sz="2600" dirty="0">
                <a:latin typeface="Times New Roman" pitchFamily="18" charset="0"/>
                <a:cs typeface="Arial" charset="0"/>
              </a:rPr>
              <a:t>, MTBF:</a:t>
            </a:r>
          </a:p>
          <a:p>
            <a:pPr marL="342900" indent="-342900">
              <a:spcBef>
                <a:spcPct val="20000"/>
              </a:spcBef>
              <a:buFontTx/>
              <a:buChar char="•"/>
            </a:pPr>
            <a:endParaRPr lang="en-US" sz="2000" dirty="0">
              <a:latin typeface="Times New Roman" pitchFamily="18" charset="0"/>
              <a:cs typeface="Arial" charset="0"/>
            </a:endParaRPr>
          </a:p>
          <a:p>
            <a:pPr marL="342900" indent="-342900">
              <a:spcBef>
                <a:spcPct val="20000"/>
              </a:spcBef>
            </a:pPr>
            <a:r>
              <a:rPr lang="en-US" b="1" dirty="0">
                <a:latin typeface="Times New Roman" pitchFamily="18" charset="0"/>
                <a:cs typeface="Arial" charset="0"/>
              </a:rPr>
              <a:t> </a:t>
            </a:r>
            <a:r>
              <a:rPr lang="en-US" sz="2800" b="1" dirty="0">
                <a:solidFill>
                  <a:schemeClr val="accent1"/>
                </a:solidFill>
                <a:latin typeface="Times New Roman" pitchFamily="18" charset="0"/>
                <a:cs typeface="Arial" charset="0"/>
              </a:rPr>
              <a:t>MTBF = 1/[</a:t>
            </a:r>
            <a:r>
              <a:rPr lang="en-US" sz="2800" b="1" i="1" dirty="0">
                <a:solidFill>
                  <a:schemeClr val="accent1"/>
                </a:solidFill>
                <a:latin typeface="Times New Roman" pitchFamily="18" charset="0"/>
                <a:cs typeface="Arial" charset="0"/>
              </a:rPr>
              <a:t>P</a:t>
            </a:r>
            <a:r>
              <a:rPr lang="en-US" sz="2800" b="1" dirty="0">
                <a:solidFill>
                  <a:schemeClr val="accent1"/>
                </a:solidFill>
                <a:latin typeface="Times New Roman" pitchFamily="18" charset="0"/>
                <a:cs typeface="Arial" charset="0"/>
              </a:rPr>
              <a:t>(failure)/second] = (</a:t>
            </a:r>
            <a:r>
              <a:rPr lang="en-US" sz="2800" b="1" i="1" dirty="0" err="1">
                <a:solidFill>
                  <a:schemeClr val="accent1"/>
                </a:solidFill>
                <a:latin typeface="Times New Roman" pitchFamily="18" charset="0"/>
                <a:cs typeface="Arial" charset="0"/>
              </a:rPr>
              <a:t>T</a:t>
            </a:r>
            <a:r>
              <a:rPr lang="en-US" sz="2800" b="1" i="1" baseline="-25000" dirty="0" err="1">
                <a:solidFill>
                  <a:schemeClr val="accent1"/>
                </a:solidFill>
                <a:latin typeface="Times New Roman" pitchFamily="18" charset="0"/>
                <a:cs typeface="Arial" charset="0"/>
              </a:rPr>
              <a:t>c</a:t>
            </a:r>
            <a:r>
              <a:rPr lang="en-US" sz="2800" b="1" dirty="0">
                <a:solidFill>
                  <a:schemeClr val="accent1"/>
                </a:solidFill>
                <a:latin typeface="Times New Roman" pitchFamily="18" charset="0"/>
                <a:cs typeface="Arial" charset="0"/>
              </a:rPr>
              <a:t>/</a:t>
            </a:r>
            <a:r>
              <a:rPr lang="en-US" sz="2800" b="1" i="1" dirty="0">
                <a:solidFill>
                  <a:schemeClr val="accent1"/>
                </a:solidFill>
                <a:latin typeface="Times New Roman" pitchFamily="18" charset="0"/>
                <a:cs typeface="Arial" charset="0"/>
              </a:rPr>
              <a:t>NT</a:t>
            </a:r>
            <a:r>
              <a:rPr lang="en-US" sz="2800" b="1" baseline="-25000" dirty="0">
                <a:solidFill>
                  <a:schemeClr val="accent1"/>
                </a:solidFill>
                <a:latin typeface="Times New Roman" pitchFamily="18" charset="0"/>
                <a:cs typeface="Arial" charset="0"/>
              </a:rPr>
              <a:t>0</a:t>
            </a:r>
            <a:r>
              <a:rPr lang="en-US" sz="2800" b="1" dirty="0">
                <a:solidFill>
                  <a:schemeClr val="accent1"/>
                </a:solidFill>
                <a:latin typeface="Times New Roman" pitchFamily="18" charset="0"/>
                <a:cs typeface="Arial" charset="0"/>
              </a:rPr>
              <a:t>) e</a:t>
            </a:r>
            <a:r>
              <a:rPr lang="en-US" sz="2800" b="1" i="1" baseline="30000" dirty="0">
                <a:solidFill>
                  <a:schemeClr val="accent1"/>
                </a:solidFill>
                <a:latin typeface="Times New Roman" pitchFamily="18" charset="0"/>
                <a:cs typeface="Arial" charset="0"/>
              </a:rPr>
              <a:t>(</a:t>
            </a:r>
            <a:r>
              <a:rPr lang="en-US" sz="2800" b="1" i="1" baseline="30000" dirty="0" err="1">
                <a:solidFill>
                  <a:schemeClr val="accent1"/>
                </a:solidFill>
                <a:latin typeface="Times New Roman" pitchFamily="18" charset="0"/>
                <a:cs typeface="Arial" charset="0"/>
              </a:rPr>
              <a:t>T</a:t>
            </a:r>
            <a:r>
              <a:rPr lang="en-US" sz="2800" b="1" i="1" baseline="-25000" dirty="0" err="1">
                <a:solidFill>
                  <a:schemeClr val="accent1"/>
                </a:solidFill>
                <a:latin typeface="Times New Roman" pitchFamily="18" charset="0"/>
                <a:cs typeface="Arial" charset="0"/>
              </a:rPr>
              <a:t>c</a:t>
            </a:r>
            <a:r>
              <a:rPr lang="en-US" sz="2800" b="1" i="1" baseline="-25000" dirty="0">
                <a:solidFill>
                  <a:schemeClr val="accent1"/>
                </a:solidFill>
                <a:latin typeface="Times New Roman" pitchFamily="18" charset="0"/>
                <a:cs typeface="Arial" charset="0"/>
              </a:rPr>
              <a:t> </a:t>
            </a:r>
            <a:r>
              <a:rPr lang="en-US" sz="2800" b="1" i="1" baseline="30000" dirty="0">
                <a:solidFill>
                  <a:schemeClr val="accent1"/>
                </a:solidFill>
                <a:latin typeface="Times New Roman" pitchFamily="18" charset="0"/>
                <a:cs typeface="Arial" charset="0"/>
              </a:rPr>
              <a:t>-  </a:t>
            </a:r>
            <a:r>
              <a:rPr lang="en-US" sz="2800" b="1" i="1" baseline="30000" dirty="0" err="1">
                <a:solidFill>
                  <a:schemeClr val="accent1"/>
                </a:solidFill>
                <a:latin typeface="Times New Roman" pitchFamily="18" charset="0"/>
                <a:cs typeface="Arial" charset="0"/>
              </a:rPr>
              <a:t>t</a:t>
            </a:r>
            <a:r>
              <a:rPr lang="en-US" sz="2800" b="1" baseline="-25000" dirty="0" err="1">
                <a:solidFill>
                  <a:schemeClr val="accent1"/>
                </a:solidFill>
                <a:latin typeface="Times New Roman" pitchFamily="18" charset="0"/>
                <a:cs typeface="Arial" charset="0"/>
              </a:rPr>
              <a:t>setup</a:t>
            </a:r>
            <a:r>
              <a:rPr lang="en-US" sz="2800" b="1" i="1" baseline="30000" dirty="0">
                <a:solidFill>
                  <a:schemeClr val="accent1"/>
                </a:solidFill>
                <a:latin typeface="Times New Roman" pitchFamily="18" charset="0"/>
                <a:cs typeface="Arial" charset="0"/>
              </a:rPr>
              <a:t>)</a:t>
            </a:r>
            <a:r>
              <a:rPr lang="en-US" sz="2800" b="1" baseline="30000" dirty="0">
                <a:solidFill>
                  <a:schemeClr val="accent1"/>
                </a:solidFill>
                <a:latin typeface="Times New Roman" pitchFamily="18" charset="0"/>
                <a:cs typeface="Arial" charset="0"/>
              </a:rPr>
              <a:t>/</a:t>
            </a:r>
            <a:r>
              <a:rPr lang="el-GR" sz="2800" b="1" baseline="30000" dirty="0">
                <a:solidFill>
                  <a:schemeClr val="accent1"/>
                </a:solidFill>
                <a:latin typeface="Times New Roman" pitchFamily="18" charset="0"/>
                <a:cs typeface="Times New Roman" pitchFamily="18" charset="0"/>
              </a:rPr>
              <a:t>τ</a:t>
            </a:r>
            <a:endParaRPr lang="en-US" sz="28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30000" dirty="0">
              <a:latin typeface="Times New Roman" pitchFamily="18" charset="0"/>
              <a:cs typeface="Times New Roman" pitchFamily="18" charset="0"/>
            </a:endParaRPr>
          </a:p>
        </p:txBody>
      </p:sp>
      <p:sp>
        <p:nvSpPr>
          <p:cNvPr id="1065993" name="Rectangle 9"/>
          <p:cNvSpPr>
            <a:spLocks noChangeArrowheads="1"/>
          </p:cNvSpPr>
          <p:nvPr>
            <p:custDataLst>
              <p:tags r:id="rId5"/>
            </p:custDataLst>
          </p:nvPr>
        </p:nvSpPr>
        <p:spPr bwMode="auto">
          <a:xfrm>
            <a:off x="940777" y="5029200"/>
            <a:ext cx="8050823" cy="838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994" name="Rectangle 10"/>
          <p:cNvSpPr>
            <a:spLocks noChangeArrowheads="1"/>
          </p:cNvSpPr>
          <p:nvPr>
            <p:custDataLst>
              <p:tags r:id="rId6"/>
            </p:custDataLst>
          </p:nvPr>
        </p:nvSpPr>
        <p:spPr bwMode="auto">
          <a:xfrm>
            <a:off x="1079988" y="3039208"/>
            <a:ext cx="7772400" cy="6858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Synchronizer Mean Time Between Failures</a:t>
            </a:r>
            <a:endParaRPr lang="en-US" sz="3400" dirty="0">
              <a:solidFill>
                <a:schemeClr val="bg1"/>
              </a:solidFill>
              <a:latin typeface="+mj-lt"/>
            </a:endParaRPr>
          </a:p>
        </p:txBody>
      </p:sp>
    </p:spTree>
    <p:extLst>
      <p:ext uri="{BB962C8B-B14F-4D97-AF65-F5344CB8AC3E}">
        <p14:creationId xmlns:p14="http://schemas.microsoft.com/office/powerpoint/2010/main" val="335498034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60955276"/>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217097"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1 events per second</a:t>
            </a:r>
          </a:p>
          <a:p>
            <a:pPr marL="342900" indent="-342900">
              <a:spcBef>
                <a:spcPct val="20000"/>
              </a:spcBef>
              <a:buFontTx/>
              <a:buChar char="•"/>
            </a:pPr>
            <a:r>
              <a:rPr lang="en-US" sz="2000" dirty="0">
                <a:latin typeface="Times New Roman" pitchFamily="18" charset="0"/>
                <a:cs typeface="Arial" charset="0"/>
              </a:rPr>
              <a:t>What is the probability of failure? MTBF</a:t>
            </a:r>
            <a:r>
              <a:rPr lang="en-US" sz="2000" dirty="0" smtClean="0">
                <a:latin typeface="Times New Roman" pitchFamily="18" charset="0"/>
                <a:cs typeface="Arial" charset="0"/>
              </a:rPr>
              <a:t>?</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1191370764"/>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28183612"/>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195601"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1 events per second</a:t>
            </a:r>
          </a:p>
          <a:p>
            <a:pPr marL="342900" indent="-342900">
              <a:spcBef>
                <a:spcPct val="20000"/>
              </a:spcBef>
              <a:buFontTx/>
              <a:buChar char="•"/>
            </a:pPr>
            <a:r>
              <a:rPr lang="en-US" sz="2000" dirty="0">
                <a:latin typeface="Times New Roman" pitchFamily="18" charset="0"/>
                <a:cs typeface="Arial" charset="0"/>
              </a:rPr>
              <a:t>What is the probability of failure? MTBF?</a:t>
            </a: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P</a:t>
            </a:r>
            <a:r>
              <a:rPr lang="en-US" sz="2000" dirty="0">
                <a:latin typeface="Times New Roman" pitchFamily="18" charset="0"/>
                <a:cs typeface="Arial" charset="0"/>
              </a:rPr>
              <a:t>(failure) = (150 ps/2 ns) 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1.9 ns</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a:t>
            </a:r>
            <a:r>
              <a:rPr lang="en-US" sz="2000" baseline="30000" dirty="0">
                <a:latin typeface="Times New Roman" pitchFamily="18" charset="0"/>
                <a:cs typeface="Times New Roman" pitchFamily="18" charset="0"/>
              </a:rPr>
              <a:t>200 </a:t>
            </a:r>
            <a:r>
              <a:rPr lang="en-US" sz="2000" baseline="30000" dirty="0" err="1">
                <a:latin typeface="Times New Roman" pitchFamily="18" charset="0"/>
                <a:cs typeface="Times New Roman" pitchFamily="18" charset="0"/>
              </a:rPr>
              <a:t>ps</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solidFill>
                  <a:schemeClr val="accent1"/>
                </a:solidFill>
                <a:latin typeface="Times New Roman" pitchFamily="18" charset="0"/>
                <a:cs typeface="Times New Roman" pitchFamily="18" charset="0"/>
              </a:rPr>
              <a:t>5.6 × 10</a:t>
            </a:r>
            <a:r>
              <a:rPr lang="en-US" sz="2000" b="1" baseline="30000" dirty="0">
                <a:solidFill>
                  <a:schemeClr val="accent1"/>
                </a:solidFill>
                <a:latin typeface="Times New Roman" pitchFamily="18" charset="0"/>
                <a:cs typeface="Times New Roman" pitchFamily="18" charset="0"/>
              </a:rPr>
              <a:t>-6</a:t>
            </a:r>
          </a:p>
          <a:p>
            <a:pPr marL="342900" indent="-342900">
              <a:spcBef>
                <a:spcPct val="20000"/>
              </a:spcBef>
            </a:pPr>
            <a:r>
              <a:rPr lang="en-US" sz="2000" baseline="30000" dirty="0">
                <a:latin typeface="Times New Roman" pitchFamily="18" charset="0"/>
                <a:cs typeface="Times New Roman" pitchFamily="18" charset="0"/>
              </a:rPr>
              <a:t>                                  </a:t>
            </a:r>
            <a:r>
              <a:rPr lang="en-US" sz="2000" i="1" dirty="0">
                <a:latin typeface="Times New Roman" pitchFamily="18" charset="0"/>
                <a:cs typeface="Arial" charset="0"/>
              </a:rPr>
              <a:t>P</a:t>
            </a:r>
            <a:r>
              <a:rPr lang="en-US" sz="2000" dirty="0">
                <a:latin typeface="Times New Roman" pitchFamily="18" charset="0"/>
                <a:cs typeface="Arial" charset="0"/>
              </a:rPr>
              <a:t>(failure)/second = 10 </a:t>
            </a:r>
            <a:r>
              <a:rPr lang="en-US" sz="2000" dirty="0">
                <a:latin typeface="Times New Roman" pitchFamily="18" charset="0"/>
                <a:cs typeface="Times New Roman" pitchFamily="18" charset="0"/>
              </a:rPr>
              <a:t>× </a:t>
            </a:r>
            <a:r>
              <a:rPr lang="en-US" sz="2000" dirty="0">
                <a:latin typeface="Times New Roman" pitchFamily="18" charset="0"/>
                <a:cs typeface="Arial" charset="0"/>
              </a:rPr>
              <a:t>(</a:t>
            </a:r>
            <a:r>
              <a:rPr lang="en-US" sz="2000" dirty="0">
                <a:latin typeface="Times New Roman" pitchFamily="18" charset="0"/>
                <a:cs typeface="Times New Roman" pitchFamily="18" charset="0"/>
              </a:rPr>
              <a:t>5.6 × 10</a:t>
            </a:r>
            <a:r>
              <a:rPr lang="en-US" sz="2000" baseline="30000" dirty="0">
                <a:latin typeface="Times New Roman" pitchFamily="18" charset="0"/>
                <a:cs typeface="Times New Roman" pitchFamily="18" charset="0"/>
              </a:rPr>
              <a:t>-6 </a:t>
            </a:r>
            <a:r>
              <a:rPr lang="en-US" sz="2000" dirty="0">
                <a:latin typeface="Times New Roman" pitchFamily="18" charset="0"/>
                <a:cs typeface="Arial" charset="0"/>
              </a:rPr>
              <a:t>)</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5.6 × 10</a:t>
            </a:r>
            <a:r>
              <a:rPr lang="en-US" sz="2000" baseline="30000" dirty="0">
                <a:latin typeface="Times New Roman" pitchFamily="18" charset="0"/>
                <a:cs typeface="Times New Roman" pitchFamily="18" charset="0"/>
              </a:rPr>
              <a:t>-5</a:t>
            </a:r>
            <a:r>
              <a:rPr lang="en-US" sz="2000" dirty="0">
                <a:latin typeface="Times New Roman" pitchFamily="18" charset="0"/>
                <a:cs typeface="Times New Roman" pitchFamily="18" charset="0"/>
              </a:rPr>
              <a:t> / second</a:t>
            </a:r>
            <a:endParaRPr lang="en-US" sz="2000" baseline="30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Arial" charset="0"/>
              </a:rPr>
              <a:t>MTBF    = 1/[P(failure)/second] ≈ </a:t>
            </a:r>
            <a:r>
              <a:rPr lang="en-US" sz="2000" b="1" dirty="0">
                <a:solidFill>
                  <a:schemeClr val="accent1"/>
                </a:solidFill>
                <a:latin typeface="Times New Roman" pitchFamily="18" charset="0"/>
                <a:cs typeface="Arial" charset="0"/>
              </a:rPr>
              <a:t>5 hours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95360744"/>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65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4" name="Rectangle 6"/>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6" name="Rectangle 8"/>
          <p:cNvSpPr>
            <a:spLocks noChangeArrowheads="1"/>
          </p:cNvSpPr>
          <p:nvPr>
            <p:custDataLst>
              <p:tags r:id="rId4"/>
            </p:custDataLst>
          </p:nvPr>
        </p:nvSpPr>
        <p:spPr bwMode="auto">
          <a:xfrm>
            <a:off x="861646"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Two types of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p>
          <a:p>
            <a:pPr marL="1143000" lvl="2" indent="-228600">
              <a:spcBef>
                <a:spcPct val="20000"/>
              </a:spcBef>
              <a:buFontTx/>
              <a:buChar char="•"/>
            </a:pPr>
            <a:r>
              <a:rPr lang="en-US" sz="2600" dirty="0">
                <a:latin typeface="Times New Roman" pitchFamily="18" charset="0"/>
                <a:cs typeface="Arial" charset="0"/>
              </a:rPr>
              <a:t>duplicate hardware performs multiple tasks at once</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p>
          <a:p>
            <a:pPr marL="1143000" lvl="2" indent="-228600">
              <a:spcBef>
                <a:spcPct val="20000"/>
              </a:spcBef>
              <a:buFontTx/>
              <a:buChar char="•"/>
            </a:pPr>
            <a:r>
              <a:rPr lang="en-US" sz="2600" dirty="0">
                <a:latin typeface="Times New Roman" pitchFamily="18" charset="0"/>
                <a:cs typeface="Arial" charset="0"/>
              </a:rPr>
              <a:t>task is broken into multiple stages</a:t>
            </a:r>
          </a:p>
          <a:p>
            <a:pPr marL="1143000" lvl="2" indent="-228600">
              <a:spcBef>
                <a:spcPct val="20000"/>
              </a:spcBef>
              <a:buFontTx/>
              <a:buChar char="•"/>
            </a:pPr>
            <a:r>
              <a:rPr lang="en-US" sz="2600" dirty="0">
                <a:latin typeface="Times New Roman" pitchFamily="18" charset="0"/>
                <a:cs typeface="Arial" charset="0"/>
              </a:rPr>
              <a:t>also called pipelining</a:t>
            </a:r>
          </a:p>
          <a:p>
            <a:pPr marL="1143000" lvl="2" indent="-228600">
              <a:spcBef>
                <a:spcPct val="20000"/>
              </a:spcBef>
              <a:buFontTx/>
              <a:buChar char="•"/>
            </a:pPr>
            <a:r>
              <a:rPr lang="en-US" sz="2600" dirty="0">
                <a:latin typeface="Times New Roman" pitchFamily="18" charset="0"/>
                <a:cs typeface="Arial" charset="0"/>
              </a:rPr>
              <a:t>for example, an assembly line</a:t>
            </a:r>
            <a:endParaRPr lang="en-US" sz="2600" baseline="300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a:t>
            </a:r>
            <a:endParaRPr lang="en-US" sz="4400" dirty="0">
              <a:solidFill>
                <a:schemeClr val="bg1"/>
              </a:solidFill>
              <a:latin typeface="+mj-lt"/>
            </a:endParaRPr>
          </a:p>
        </p:txBody>
      </p:sp>
    </p:spTree>
    <p:extLst>
      <p:ext uri="{BB962C8B-B14F-4D97-AF65-F5344CB8AC3E}">
        <p14:creationId xmlns:p14="http://schemas.microsoft.com/office/powerpoint/2010/main" val="618467690"/>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22660"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1"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2" name="Rectangle 6"/>
          <p:cNvSpPr>
            <a:spLocks noChangeArrowheads="1"/>
          </p:cNvSpPr>
          <p:nvPr>
            <p:custDataLst>
              <p:tags r:id="rId4"/>
            </p:custDataLst>
          </p:nvPr>
        </p:nvSpPr>
        <p:spPr bwMode="auto">
          <a:xfrm>
            <a:off x="952500" y="1295400"/>
            <a:ext cx="79629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solidFill>
                  <a:schemeClr val="accent1"/>
                </a:solidFill>
                <a:latin typeface="Times New Roman" pitchFamily="18" charset="0"/>
                <a:cs typeface="Arial" charset="0"/>
              </a:rPr>
              <a:t>Token</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Group of </a:t>
            </a:r>
            <a:r>
              <a:rPr lang="en-US" sz="3200" dirty="0">
                <a:latin typeface="Times New Roman" pitchFamily="18" charset="0"/>
                <a:cs typeface="Arial" charset="0"/>
              </a:rPr>
              <a:t>inputs processed to produce </a:t>
            </a:r>
            <a:r>
              <a:rPr lang="en-US" sz="3200" dirty="0" smtClean="0">
                <a:latin typeface="Times New Roman" pitchFamily="18" charset="0"/>
                <a:cs typeface="Arial" charset="0"/>
              </a:rPr>
              <a:t>group </a:t>
            </a:r>
            <a:r>
              <a:rPr lang="en-US" sz="3200" dirty="0">
                <a:latin typeface="Times New Roman" pitchFamily="18" charset="0"/>
                <a:cs typeface="Arial" charset="0"/>
              </a:rPr>
              <a:t>of </a:t>
            </a:r>
            <a:r>
              <a:rPr lang="en-US" sz="3200" dirty="0" smtClean="0">
                <a:latin typeface="Times New Roman" pitchFamily="18" charset="0"/>
                <a:cs typeface="Arial" charset="0"/>
              </a:rPr>
              <a:t>outputs</a:t>
            </a:r>
          </a:p>
          <a:p>
            <a:pPr marL="342900" indent="-342900">
              <a:spcBef>
                <a:spcPct val="20000"/>
              </a:spcBef>
              <a:buFontTx/>
              <a:buChar char="•"/>
            </a:pPr>
            <a:r>
              <a:rPr lang="en-US" sz="3200" b="1" dirty="0" smtClean="0">
                <a:solidFill>
                  <a:schemeClr val="accent1"/>
                </a:solidFill>
                <a:latin typeface="Times New Roman" pitchFamily="18" charset="0"/>
                <a:cs typeface="Arial" charset="0"/>
              </a:rPr>
              <a:t>Latency</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a:latin typeface="Times New Roman" pitchFamily="18" charset="0"/>
                <a:cs typeface="Arial" charset="0"/>
              </a:rPr>
              <a:t>Time for one token to pass from start to </a:t>
            </a:r>
            <a:r>
              <a:rPr lang="en-US" sz="3200" dirty="0" smtClean="0">
                <a:latin typeface="Times New Roman" pitchFamily="18" charset="0"/>
                <a:cs typeface="Arial" charset="0"/>
              </a:rPr>
              <a:t>end</a:t>
            </a:r>
          </a:p>
          <a:p>
            <a:pPr marL="342900" indent="-342900">
              <a:spcBef>
                <a:spcPct val="20000"/>
              </a:spcBef>
              <a:buFontTx/>
              <a:buChar char="•"/>
            </a:pPr>
            <a:r>
              <a:rPr lang="en-US" sz="3200" b="1" dirty="0" smtClean="0">
                <a:solidFill>
                  <a:schemeClr val="accent1"/>
                </a:solidFill>
                <a:latin typeface="Times New Roman" pitchFamily="18" charset="0"/>
                <a:cs typeface="Arial" charset="0"/>
              </a:rPr>
              <a:t>Throughput</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Number </a:t>
            </a:r>
            <a:r>
              <a:rPr lang="en-US" sz="3200" dirty="0">
                <a:latin typeface="Times New Roman" pitchFamily="18" charset="0"/>
                <a:cs typeface="Arial" charset="0"/>
              </a:rPr>
              <a:t>of tokens </a:t>
            </a:r>
            <a:r>
              <a:rPr lang="en-US" sz="3200" dirty="0" smtClean="0">
                <a:latin typeface="Times New Roman" pitchFamily="18" charset="0"/>
                <a:cs typeface="Arial" charset="0"/>
              </a:rPr>
              <a:t>produced </a:t>
            </a:r>
            <a:r>
              <a:rPr lang="en-US" sz="3200" dirty="0">
                <a:latin typeface="Times New Roman" pitchFamily="18" charset="0"/>
                <a:cs typeface="Arial" charset="0"/>
              </a:rPr>
              <a:t>per unit </a:t>
            </a:r>
            <a:r>
              <a:rPr lang="en-US" sz="3200" dirty="0" smtClean="0">
                <a:latin typeface="Times New Roman" pitchFamily="18" charset="0"/>
                <a:cs typeface="Arial" charset="0"/>
              </a:rPr>
              <a:t>time</a:t>
            </a:r>
          </a:p>
          <a:p>
            <a:pPr marL="342900" indent="-342900">
              <a:spcBef>
                <a:spcPct val="20000"/>
              </a:spcBef>
              <a:buFontTx/>
              <a:buChar char="•"/>
            </a:pPr>
            <a:endParaRPr lang="en-US" sz="3200" dirty="0">
              <a:latin typeface="Times New Roman" pitchFamily="18" charset="0"/>
              <a:cs typeface="Arial" charset="0"/>
            </a:endParaRPr>
          </a:p>
          <a:p>
            <a:pPr>
              <a:spcBef>
                <a:spcPct val="20000"/>
              </a:spcBef>
            </a:pPr>
            <a:r>
              <a:rPr lang="en-US" sz="3200" dirty="0" smtClean="0">
                <a:latin typeface="Times New Roman" pitchFamily="18" charset="0"/>
                <a:cs typeface="Arial" charset="0"/>
              </a:rPr>
              <a:t>         </a:t>
            </a:r>
            <a:r>
              <a:rPr lang="en-US" sz="3200" b="1" dirty="0" smtClean="0">
                <a:latin typeface="Times New Roman" pitchFamily="18" charset="0"/>
                <a:cs typeface="Arial" charset="0"/>
              </a:rPr>
              <a:t>Parallelism </a:t>
            </a:r>
            <a:r>
              <a:rPr lang="en-US" sz="3200" b="1" dirty="0">
                <a:latin typeface="Times New Roman" pitchFamily="18" charset="0"/>
                <a:cs typeface="Arial" charset="0"/>
              </a:rPr>
              <a:t>increases </a:t>
            </a:r>
            <a:r>
              <a:rPr lang="en-US" sz="3200" b="1" dirty="0" smtClean="0">
                <a:latin typeface="Times New Roman" pitchFamily="18" charset="0"/>
                <a:cs typeface="Arial" charset="0"/>
              </a:rPr>
              <a:t>throughput</a:t>
            </a:r>
            <a:endParaRPr lang="en-US" sz="3200" b="1"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Definitions</a:t>
            </a:r>
            <a:endParaRPr lang="en-US" sz="4400" dirty="0">
              <a:solidFill>
                <a:schemeClr val="bg1"/>
              </a:solidFill>
              <a:latin typeface="+mj-lt"/>
            </a:endParaRPr>
          </a:p>
        </p:txBody>
      </p:sp>
    </p:spTree>
    <p:extLst>
      <p:ext uri="{BB962C8B-B14F-4D97-AF65-F5344CB8AC3E}">
        <p14:creationId xmlns:p14="http://schemas.microsoft.com/office/powerpoint/2010/main" val="224827472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endParaRPr lang="en-US" sz="2400" b="1"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317642652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 1/3 hour = </a:t>
            </a:r>
            <a:r>
              <a:rPr lang="en-US" sz="2400" b="1" dirty="0">
                <a:solidFill>
                  <a:schemeClr val="accent1"/>
                </a:solidFill>
                <a:latin typeface="Times New Roman" pitchFamily="18" charset="0"/>
                <a:cs typeface="Arial" charset="0"/>
              </a:rPr>
              <a:t>3 trays/hour</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22758963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8036"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7"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8" name="Rectangle 6"/>
          <p:cNvSpPr>
            <a:spLocks noChangeArrowheads="1"/>
          </p:cNvSpPr>
          <p:nvPr>
            <p:custDataLst>
              <p:tags r:id="rId4"/>
            </p:custDataLst>
          </p:nvPr>
        </p:nvSpPr>
        <p:spPr bwMode="auto">
          <a:xfrm>
            <a:off x="952500" y="1295400"/>
            <a:ext cx="76581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What is the latency and throughput if Ben uses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r>
              <a:rPr lang="en-US" sz="2600" dirty="0">
                <a:solidFill>
                  <a:schemeClr val="accent1"/>
                </a:solidFill>
                <a:latin typeface="Times New Roman" pitchFamily="18" charset="0"/>
                <a:cs typeface="Arial" charset="0"/>
              </a:rPr>
              <a:t> </a:t>
            </a:r>
            <a:r>
              <a:rPr lang="en-US" sz="2600" dirty="0">
                <a:latin typeface="Times New Roman" pitchFamily="18" charset="0"/>
                <a:cs typeface="Arial" charset="0"/>
              </a:rPr>
              <a:t>Ben asks </a:t>
            </a:r>
            <a:r>
              <a:rPr lang="en-US" sz="2600" dirty="0" err="1">
                <a:latin typeface="Times New Roman" pitchFamily="18" charset="0"/>
                <a:cs typeface="Arial" charset="0"/>
              </a:rPr>
              <a:t>Allysa</a:t>
            </a:r>
            <a:r>
              <a:rPr lang="en-US" sz="2600" dirty="0">
                <a:latin typeface="Times New Roman" pitchFamily="18" charset="0"/>
                <a:cs typeface="Arial" charset="0"/>
              </a:rPr>
              <a:t> P. Hacker to help, using her own oven</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r>
              <a:rPr lang="en-US" sz="2600" dirty="0">
                <a:solidFill>
                  <a:schemeClr val="accent1"/>
                </a:solidFill>
                <a:latin typeface="Times New Roman" pitchFamily="18" charset="0"/>
                <a:cs typeface="Arial" charset="0"/>
              </a:rPr>
              <a:t> </a:t>
            </a:r>
            <a:endParaRPr lang="en-US" sz="2600" dirty="0" smtClean="0">
              <a:solidFill>
                <a:schemeClr val="accent1"/>
              </a:solidFill>
              <a:latin typeface="Times New Roman" pitchFamily="18" charset="0"/>
              <a:cs typeface="Arial" charset="0"/>
            </a:endParaRPr>
          </a:p>
          <a:p>
            <a:pPr marL="1371600" lvl="2" indent="-457200">
              <a:spcBef>
                <a:spcPct val="20000"/>
              </a:spcBef>
              <a:buFont typeface="Arial" pitchFamily="34" charset="0"/>
              <a:buChar char="•"/>
            </a:pPr>
            <a:r>
              <a:rPr lang="en-US" sz="2600" dirty="0" smtClean="0">
                <a:latin typeface="Times New Roman" pitchFamily="18" charset="0"/>
                <a:cs typeface="Arial" charset="0"/>
              </a:rPr>
              <a:t>two </a:t>
            </a:r>
            <a:r>
              <a:rPr lang="en-US" sz="2600" dirty="0">
                <a:latin typeface="Times New Roman" pitchFamily="18" charset="0"/>
                <a:cs typeface="Arial" charset="0"/>
              </a:rPr>
              <a:t>stages: </a:t>
            </a:r>
            <a:r>
              <a:rPr lang="en-US" sz="2600" dirty="0" smtClean="0">
                <a:latin typeface="Times New Roman" pitchFamily="18" charset="0"/>
                <a:cs typeface="Arial" charset="0"/>
              </a:rPr>
              <a:t>rolling </a:t>
            </a:r>
            <a:r>
              <a:rPr lang="en-US" sz="2600" dirty="0">
                <a:latin typeface="Times New Roman" pitchFamily="18" charset="0"/>
                <a:cs typeface="Arial" charset="0"/>
              </a:rPr>
              <a:t>and </a:t>
            </a:r>
            <a:r>
              <a:rPr lang="en-US" sz="2600" dirty="0" smtClean="0">
                <a:latin typeface="Times New Roman" pitchFamily="18" charset="0"/>
                <a:cs typeface="Arial" charset="0"/>
              </a:rPr>
              <a:t>baking </a:t>
            </a:r>
          </a:p>
          <a:p>
            <a:pPr marL="1371600" lvl="2" indent="-457200">
              <a:spcBef>
                <a:spcPct val="20000"/>
              </a:spcBef>
              <a:buFont typeface="Arial" pitchFamily="34" charset="0"/>
              <a:buChar char="•"/>
            </a:pPr>
            <a:r>
              <a:rPr lang="en-US" sz="2600" dirty="0" smtClean="0">
                <a:latin typeface="Times New Roman" pitchFamily="18" charset="0"/>
                <a:cs typeface="Arial" charset="0"/>
              </a:rPr>
              <a:t>He </a:t>
            </a:r>
            <a:r>
              <a:rPr lang="en-US" sz="2600" dirty="0">
                <a:latin typeface="Times New Roman" pitchFamily="18" charset="0"/>
                <a:cs typeface="Arial" charset="0"/>
              </a:rPr>
              <a:t>uses two </a:t>
            </a:r>
            <a:r>
              <a:rPr lang="en-US" sz="2600" dirty="0" smtClean="0">
                <a:latin typeface="Times New Roman" pitchFamily="18" charset="0"/>
                <a:cs typeface="Arial" charset="0"/>
              </a:rPr>
              <a:t>trays  </a:t>
            </a:r>
          </a:p>
          <a:p>
            <a:pPr marL="1371600" lvl="2" indent="-457200">
              <a:spcBef>
                <a:spcPct val="20000"/>
              </a:spcBef>
              <a:buFont typeface="Arial" pitchFamily="34" charset="0"/>
              <a:buChar char="•"/>
            </a:pPr>
            <a:r>
              <a:rPr lang="en-US" sz="2600" dirty="0" smtClean="0">
                <a:latin typeface="Times New Roman" pitchFamily="18" charset="0"/>
                <a:cs typeface="Arial" charset="0"/>
              </a:rPr>
              <a:t>While first </a:t>
            </a:r>
            <a:r>
              <a:rPr lang="en-US" sz="2600" dirty="0">
                <a:latin typeface="Times New Roman" pitchFamily="18" charset="0"/>
                <a:cs typeface="Arial" charset="0"/>
              </a:rPr>
              <a:t>batch is </a:t>
            </a:r>
            <a:r>
              <a:rPr lang="en-US" sz="2600" dirty="0" smtClean="0">
                <a:latin typeface="Times New Roman" pitchFamily="18" charset="0"/>
                <a:cs typeface="Arial" charset="0"/>
              </a:rPr>
              <a:t>baking, </a:t>
            </a:r>
            <a:r>
              <a:rPr lang="en-US" sz="2600" dirty="0">
                <a:latin typeface="Times New Roman" pitchFamily="18" charset="0"/>
                <a:cs typeface="Arial" charset="0"/>
              </a:rPr>
              <a:t>he rolls the second batch, </a:t>
            </a:r>
            <a:r>
              <a:rPr lang="en-US" sz="2600" dirty="0" smtClean="0">
                <a:latin typeface="Times New Roman" pitchFamily="18" charset="0"/>
                <a:cs typeface="Arial" charset="0"/>
              </a:rPr>
              <a:t>etc.</a:t>
            </a:r>
            <a:endParaRPr lang="en-US" sz="2600" dirty="0">
              <a:latin typeface="Times New Roman" pitchFamily="18" charset="0"/>
              <a:cs typeface="Arial" charset="0"/>
            </a:endParaRPr>
          </a:p>
          <a:p>
            <a:pPr marL="342900" indent="-342900">
              <a:spcBef>
                <a:spcPct val="20000"/>
              </a:spcBef>
            </a:pPr>
            <a:endParaRPr lang="en-US" sz="32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45952846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41314311"/>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197649" name="VISIO" r:id="rId9" imgW="5784076" imgH="1799796" progId="Visio.Drawing.6">
                  <p:embed/>
                </p:oleObj>
              </mc:Choice>
              <mc:Fallback>
                <p:oleObj name="VISIO" r:id="rId9" imgW="5784076" imgH="1799796" progId="Visio.Drawing.6">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389859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10410</TotalTime>
  <Words>3403</Words>
  <Application>Microsoft Office PowerPoint</Application>
  <PresentationFormat>On-screen Show (4:3)</PresentationFormat>
  <Paragraphs>1093</Paragraphs>
  <Slides>102</Slides>
  <Notes>101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04" baseType="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sharris</cp:lastModifiedBy>
  <cp:revision>71</cp:revision>
  <dcterms:created xsi:type="dcterms:W3CDTF">2012-08-07T04:56:47Z</dcterms:created>
  <dcterms:modified xsi:type="dcterms:W3CDTF">2012-08-30T07:49:32Z</dcterms:modified>
</cp:coreProperties>
</file>