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13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60" d="100"/>
          <a:sy n="60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13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17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18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19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20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21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22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24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25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27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28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29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30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32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33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34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35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36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37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39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40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41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42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43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44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46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47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48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49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50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51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3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63.xml"/><Relationship Id="rId7" Type="http://schemas.openxmlformats.org/officeDocument/2006/relationships/oleObject" Target="../embeddings/oleObject6.bin"/><Relationship Id="rId2" Type="http://schemas.openxmlformats.org/officeDocument/2006/relationships/tags" Target="../tags/tag62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74.xml"/><Relationship Id="rId7" Type="http://schemas.openxmlformats.org/officeDocument/2006/relationships/oleObject" Target="../embeddings/oleObject7.bin"/><Relationship Id="rId2" Type="http://schemas.openxmlformats.org/officeDocument/2006/relationships/tags" Target="../tags/tag7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77.xml"/><Relationship Id="rId7" Type="http://schemas.openxmlformats.org/officeDocument/2006/relationships/oleObject" Target="../embeddings/oleObject8.bin"/><Relationship Id="rId2" Type="http://schemas.openxmlformats.org/officeDocument/2006/relationships/tags" Target="../tags/tag7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18.wmf"/><Relationship Id="rId2" Type="http://schemas.openxmlformats.org/officeDocument/2006/relationships/tags" Target="../tags/tag8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06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5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3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30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image" Target="../media/image5.emf"/><Relationship Id="rId5" Type="http://schemas.openxmlformats.org/officeDocument/2006/relationships/tags" Target="../tags/tag20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instance of inverter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4" name="VISIO" r:id="rId8" imgW="3604320" imgH="1526040" progId="Visio.Drawing.6">
                  <p:embed/>
                </p:oleObj>
              </mc:Choice>
              <mc:Fallback>
                <p:oleObj name="VISIO" r:id="rId8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b100_010</a:t>
            </a:r>
            <a:r>
              <a:rPr lang="en-US" sz="1800" dirty="0">
                <a:latin typeface="Courier New" pitchFamily="49" charset="0"/>
                <a:cs typeface="Arial" charset="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</a:t>
            </a:r>
            <a:r>
              <a:rPr lang="en-US" sz="1600" dirty="0" smtClean="0">
                <a:latin typeface="Courier New" pitchFamily="49" charset="0"/>
              </a:rPr>
              <a:t>logic [7:0</a:t>
            </a:r>
            <a:r>
              <a:rPr lang="en-US" sz="1600" dirty="0">
                <a:latin typeface="Courier New" pitchFamily="49" charset="0"/>
              </a:rPr>
              <a:t>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</a:t>
            </a:r>
            <a:r>
              <a:rPr lang="en-US" sz="1600" dirty="0" smtClean="0">
                <a:latin typeface="Courier New" pitchFamily="49" charset="0"/>
              </a:rPr>
              <a:t> logic       </a:t>
            </a:r>
            <a:r>
              <a:rPr lang="en-US" sz="16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7" name="VISIO" r:id="rId8" imgW="2332800" imgH="1695600" progId="Visio.Drawing.6">
                  <p:embed/>
                </p:oleObj>
              </mc:Choice>
              <mc:Fallback>
                <p:oleObj name="VISIO" r:id="rId8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2" name="VISIO" r:id="rId8" imgW="2332800" imgH="576360" progId="Visio.Drawing.6">
                  <p:embed/>
                </p:oleObj>
              </mc:Choice>
              <mc:Fallback>
                <p:oleObj name="VISIO" r:id="rId8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Introduction</a:t>
            </a:r>
            <a:endParaRPr lang="en-US" smtClean="0"/>
          </a:p>
          <a:p>
            <a:r>
              <a:rPr lang="en-US" b="1" smtClean="0"/>
              <a:t>Combinational Logic</a:t>
            </a:r>
            <a:endParaRPr lang="en-US" smtClean="0"/>
          </a:p>
          <a:p>
            <a:r>
              <a:rPr lang="en-US" b="1" smtClean="0"/>
              <a:t>Structural Modeling</a:t>
            </a:r>
            <a:endParaRPr lang="en-US" smtClean="0"/>
          </a:p>
          <a:p>
            <a:r>
              <a:rPr lang="en-US" b="1" smtClean="0"/>
              <a:t>Sequential Logic</a:t>
            </a:r>
            <a:endParaRPr lang="en-US" smtClean="0"/>
          </a:p>
          <a:p>
            <a:r>
              <a:rPr lang="en-US" b="1" smtClean="0"/>
              <a:t>More Combinational Logic</a:t>
            </a:r>
            <a:endParaRPr lang="en-US" smtClean="0"/>
          </a:p>
          <a:p>
            <a:r>
              <a:rPr lang="en-US" b="1" smtClean="0"/>
              <a:t>Finite State Machines</a:t>
            </a:r>
            <a:endParaRPr lang="en-US" smtClean="0"/>
          </a:p>
          <a:p>
            <a:r>
              <a:rPr lang="en-US" b="1" smtClean="0"/>
              <a:t>Parameterized Modules</a:t>
            </a:r>
            <a:endParaRPr lang="en-US" smtClean="0"/>
          </a:p>
          <a:p>
            <a:r>
              <a:rPr lang="en-US" b="1" smtClean="0"/>
              <a:t>Testbenches</a:t>
            </a:r>
            <a:endParaRPr lang="en-US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5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Idioms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to </a:t>
            </a:r>
            <a:r>
              <a:rPr lang="en-US" sz="3200" dirty="0">
                <a:latin typeface="Times New Roman" pitchFamily="18" charset="0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sensitivity </a:t>
            </a:r>
            <a:r>
              <a:rPr lang="en-US" sz="2600" dirty="0">
                <a:latin typeface="Courier New" pitchFamily="49" charset="0"/>
                <a:cs typeface="Arial" charset="0"/>
              </a:rPr>
              <a:t>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9" name="VISIO" r:id="rId7" imgW="2332800" imgH="560520" progId="Visio.Drawing.6">
                  <p:embed/>
                </p:oleObj>
              </mc:Choice>
              <mc:Fallback>
                <p:oleObj name="VISIO" r:id="rId7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3" name="VISIO" r:id="rId7" imgW="2332800" imgH="653040" progId="Visio.Drawing.6">
                  <p:embed/>
                </p:oleObj>
              </mc:Choice>
              <mc:Fallback>
                <p:oleObj name="VISIO" r:id="rId7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Warning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</a:rPr>
              <a:t>don’t </a:t>
            </a:r>
            <a:r>
              <a:rPr lang="en-US" sz="2000" dirty="0">
                <a:latin typeface="Times New Roman" pitchFamily="18" charset="0"/>
              </a:rPr>
              <a:t>use latches </a:t>
            </a:r>
            <a:r>
              <a:rPr lang="en-US" sz="2000" dirty="0" smtClean="0">
                <a:latin typeface="Times New Roman" pitchFamily="18" charset="0"/>
              </a:rPr>
              <a:t>in this text. But </a:t>
            </a:r>
            <a:r>
              <a:rPr lang="en-US" sz="2000" dirty="0">
                <a:latin typeface="Times New Roman" pitchFamily="18" charset="0"/>
              </a:rPr>
              <a:t>you might write code that inadvertently implies a latch. </a:t>
            </a:r>
            <a:r>
              <a:rPr lang="en-US" sz="2000" dirty="0" smtClean="0">
                <a:latin typeface="Times New Roman" pitchFamily="18" charset="0"/>
              </a:rPr>
              <a:t>Check </a:t>
            </a:r>
            <a:r>
              <a:rPr lang="en-US" sz="2000" dirty="0">
                <a:latin typeface="Times New Roman" pitchFamily="18" charset="0"/>
              </a:rPr>
              <a:t>synthesized </a:t>
            </a:r>
            <a:r>
              <a:rPr lang="en-US" sz="2000" dirty="0" smtClean="0">
                <a:latin typeface="Times New Roman" pitchFamily="18" charset="0"/>
              </a:rPr>
              <a:t>hardware – if it </a:t>
            </a:r>
            <a:r>
              <a:rPr lang="en-US" sz="2000" dirty="0">
                <a:latin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</a:rPr>
              <a:t>latches</a:t>
            </a:r>
          </a:p>
          <a:p>
            <a:r>
              <a:rPr lang="en-US" sz="2000" dirty="0" smtClean="0">
                <a:latin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</a:rPr>
              <a:t>it, </a:t>
            </a:r>
            <a:r>
              <a:rPr lang="en-US" sz="2000" dirty="0" smtClean="0">
                <a:latin typeface="Times New Roman" pitchFamily="18" charset="0"/>
              </a:rPr>
              <a:t>there’s </a:t>
            </a:r>
            <a:r>
              <a:rPr lang="en-US" sz="2000" dirty="0">
                <a:latin typeface="Times New Roman" pitchFamily="18" charset="0"/>
              </a:rPr>
              <a:t>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8"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Behavioral Statements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VHDL 2008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statement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implies </a:t>
            </a:r>
            <a:r>
              <a:rPr lang="en-US" sz="2800" dirty="0">
                <a:latin typeface="Times New Roman" pitchFamily="18" charset="0"/>
                <a:cs typeface="Arial" charset="0"/>
              </a:rPr>
              <a:t>combinational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logic </a:t>
            </a:r>
            <a:r>
              <a:rPr lang="en-US" sz="2800" b="1" dirty="0" smtClean="0">
                <a:latin typeface="Times New Roman" pitchFamily="18" charset="0"/>
                <a:cs typeface="Arial" charset="0"/>
              </a:rPr>
              <a:t>only if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all </a:t>
            </a:r>
            <a:r>
              <a:rPr lang="en-US" sz="2800" dirty="0">
                <a:latin typeface="Times New Roman" pitchFamily="18" charset="0"/>
                <a:cs typeface="Arial" charset="0"/>
              </a:rPr>
              <a:t>possible input combinations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described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Remember to use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statement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 smtClean="0"/>
              <a:t>nonblocking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/>
              <a:t>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Synchronous sequential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nonblocking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q </a:t>
            </a:r>
            <a:r>
              <a:rPr lang="en-US" sz="1800" dirty="0">
                <a:latin typeface="Courier New" pitchFamily="49" charset="0"/>
                <a:cs typeface="Arial" charset="0"/>
              </a:rPr>
              <a:t>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Simple combinational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use </a:t>
            </a:r>
            <a:r>
              <a:rPr lang="en-US" sz="2400" dirty="0">
                <a:latin typeface="Times New Roman" pitchFamily="18" charset="0"/>
                <a:cs typeface="Arial" charset="0"/>
              </a:rPr>
              <a:t>continuous assignments 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    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More complicated combinational logic: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blocking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Assign a signal </a:t>
            </a:r>
            <a:r>
              <a:rPr lang="en-US" sz="2400" dirty="0">
                <a:latin typeface="Times New Roman" pitchFamily="18" charset="0"/>
                <a:cs typeface="Arial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only one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1" name="VISIO" r:id="rId7" imgW="2606760" imgH="574560" progId="Visio.Drawing.6">
                  <p:embed/>
                </p:oleObj>
              </mc:Choice>
              <mc:Fallback>
                <p:oleObj name="VISIO" r:id="rId7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5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</a:t>
            </a:r>
            <a:r>
              <a:rPr lang="en-US" sz="1200" dirty="0" smtClean="0">
                <a:latin typeface="Courier10 BT" pitchFamily="49" charset="0"/>
              </a:rPr>
              <a:t>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</a:t>
            </a:r>
            <a:r>
              <a:rPr lang="en-US" sz="1200" dirty="0" smtClean="0">
                <a:latin typeface="Courier10 BT" pitchFamily="49" charset="0"/>
              </a:rPr>
              <a:t>logic q</a:t>
            </a:r>
            <a:r>
              <a:rPr lang="en-US" sz="1200" dirty="0">
                <a:latin typeface="Courier10 BT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smtClean="0"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mux1(d0,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Inputs applied </a:t>
            </a:r>
            <a:r>
              <a:rPr lang="en-US" sz="2200" dirty="0">
                <a:latin typeface="Times New Roman" pitchFamily="18" charset="0"/>
                <a:cs typeface="Arial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an HDL,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think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HDL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should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produce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9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File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4" name="VISIO" r:id="rId7" imgW="1285920" imgH="491760" progId="Visio.Drawing.6">
                  <p:embed/>
                </p:oleObj>
              </mc:Choice>
              <mc:Fallback>
                <p:oleObj name="VISIO" r:id="rId7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it is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</a:t>
            </a:r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8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accent1"/>
                </a:solidFill>
              </a:rPr>
              <a:t>Synthesis: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3236</Words>
  <Application>Microsoft Office PowerPoint</Application>
  <PresentationFormat>On-screen Show (4:3)</PresentationFormat>
  <Paragraphs>727</Paragraphs>
  <Slides>52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89</cp:revision>
  <dcterms:created xsi:type="dcterms:W3CDTF">2012-08-07T04:56:47Z</dcterms:created>
  <dcterms:modified xsi:type="dcterms:W3CDTF">2012-08-30T07:51:29Z</dcterms:modified>
</cp:coreProperties>
</file>