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tags/tag38.xml" ContentType="application/vnd.openxmlformats-officedocument.presentationml.tags+xml"/>
  <Override PartName="/ppt/tags/tag85.xml" ContentType="application/vnd.openxmlformats-officedocument.presentationml.tags+xml"/>
  <Override PartName="/ppt/notesSlides/notesSlide63.xml" ContentType="application/vnd.openxmlformats-officedocument.presentationml.notesSlide+xml"/>
  <Override PartName="/ppt/tags/tag241.xml" ContentType="application/vnd.openxmlformats-officedocument.presentationml.tags+xml"/>
  <Override PartName="/ppt/tags/tag16.xml" ContentType="application/vnd.openxmlformats-officedocument.presentationml.tags+xml"/>
  <Override PartName="/ppt/notesSlides/notesSlide41.xml" ContentType="application/vnd.openxmlformats-officedocument.presentationml.notesSlide+xml"/>
  <Override PartName="/ppt/tags/tag63.xml" ContentType="application/vnd.openxmlformats-officedocument.presentationml.tags+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88.xml" ContentType="application/vnd.openxmlformats-officedocument.presentationml.slide+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notesSlides/notesSlide79.xml" ContentType="application/vnd.openxmlformats-officedocument.presentationml.notes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tags/tag235.xml" ContentType="application/vnd.openxmlformats-officedocument.presentationml.tags+xml"/>
  <Override PartName="/ppt/slides/slide22.xml" ContentType="application/vnd.openxmlformats-officedocument.presentationml.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82.xml" ContentType="application/vnd.openxmlformats-officedocument.presentationml.notesSlide+xml"/>
  <Override PartName="/ppt/tags/tag213.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82.xml" ContentType="application/vnd.openxmlformats-officedocument.presentationml.tags+xml"/>
  <Override PartName="/ppt/notesSlides/notesSlide60.xml" ContentType="application/vnd.openxmlformats-officedocument.presentationml.notesSlide+xml"/>
  <Override PartName="/ppt/tags/tag197.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tags/tag131.xml" ContentType="application/vnd.openxmlformats-officedocument.presentationml.tags+xml"/>
  <Override PartName="/ppt/notesSlides/notesSlide87.xml" ContentType="application/vnd.openxmlformats-officedocument.presentationml.notesSlide+xml"/>
  <Override PartName="/ppt/tags/tag229.xml" ContentType="application/vnd.openxmlformats-officedocument.presentationml.tags+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notesSlides/notesSlide76.xml" ContentType="application/vnd.openxmlformats-officedocument.presentationml.notesSlide+xml"/>
  <Override PartName="/ppt/tags/tag207.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tags/tag87.xml" ContentType="application/vnd.openxmlformats-officedocument.presentationml.tags+xml"/>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tags/tag76.xml" ContentType="application/vnd.openxmlformats-officedocument.presentationml.tags+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notesSlides/notesSlide51.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slides/slide87.xml" ContentType="application/vnd.openxmlformats-officedocument.presentationml.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notesSlides/notesSlide78.xml" ContentType="application/vnd.openxmlformats-officedocument.presentationml.notesSlide+xml"/>
  <Override PartName="/ppt/tags/tag209.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tags/tag78.xml" ContentType="application/vnd.openxmlformats-officedocument.presentationml.tags+xml"/>
  <Override PartName="/ppt/notesSlides/notesSlide56.xml" ContentType="application/vnd.openxmlformats-officedocument.presentationml.notesSlide+xml"/>
  <Override PartName="/ppt/tags/tag100.xml" ContentType="application/vnd.openxmlformats-officedocument.presentationml.tags+xml"/>
  <Override PartName="/ppt/notesSlides/notesSlide92.xml" ContentType="application/vnd.openxmlformats-officedocument.presentationml.notesSlide+xml"/>
  <Override PartName="/ppt/tags/tag234.xml" ContentType="application/vnd.openxmlformats-officedocument.presentationml.tags+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tags/tag92.xml" ContentType="application/vnd.openxmlformats-officedocument.presentationml.tags+xml"/>
  <Override PartName="/ppt/notesSlides/notesSlide70.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notesSlides/notesSlide97.xml" ContentType="application/vnd.openxmlformats-officedocument.presentationml.notesSlide+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tags/tag130.xml" ContentType="application/vnd.openxmlformats-officedocument.presentationml.tags+xml"/>
  <Override PartName="/ppt/notesSlides/notesSlide86.xml" ContentType="application/vnd.openxmlformats-officedocument.presentationml.notesSlide+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206.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157.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notesSlides/notesSlide69.xml" ContentType="application/vnd.openxmlformats-officedocument.presentationml.notesSlide+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102.xml" ContentType="application/vnd.openxmlformats-officedocument.presentationml.tags+xml"/>
  <Override PartName="/ppt/notesSlides/notesSlide94.xml" ContentType="application/vnd.openxmlformats-officedocument.presentationml.notesSlide+xml"/>
  <Override PartName="/ppt/tags/tag236.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tags/tag94.xml" ContentType="application/vnd.openxmlformats-officedocument.presentationml.tags+xml"/>
  <Override PartName="/ppt/notesSlides/notesSlide72.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notesSlides/notesSlide14.xml" ContentType="application/vnd.openxmlformats-officedocument.presentationml.notesSlide+xml"/>
  <Override PartName="/ppt/tags/tag36.xml" ContentType="application/vnd.openxmlformats-officedocument.presentationml.tags+xml"/>
  <Override PartName="/ppt/tags/tag83.xml" ContentType="application/vnd.openxmlformats-officedocument.presentationml.tags+xml"/>
  <Override PartName="/ppt/notesSlides/notesSlide61.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50.xml" ContentType="application/vnd.openxmlformats-officedocument.presentationml.notesSlide+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slides/slide97.xml" ContentType="application/vnd.openxmlformats-officedocument.presentationml.slide+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ags/tag132.xml" ContentType="application/vnd.openxmlformats-officedocument.presentationml.tags+xml"/>
  <Override PartName="/ppt/notesSlides/notesSlide88.xml" ContentType="application/vnd.openxmlformats-officedocument.presentationml.notesSlide+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208.xml" ContentType="application/vnd.openxmlformats-officedocument.presentationml.tags+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tags/tag233.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tags/tag159.xml" ContentType="application/vnd.openxmlformats-officedocument.presentationml.tags+xml"/>
  <Override PartName="/ppt/notesSlides/notesSlide80.xml" ContentType="application/vnd.openxmlformats-officedocument.presentationml.notesSlide+xml"/>
  <Override PartName="/ppt/tags/tag211.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tags/tag227.xml" ContentType="application/vnd.openxmlformats-officedocument.presentationml.tags+xml"/>
  <Override PartName="/ppt/notesSlides/notesSlide27.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notesSlides/notesSlide74.xml" ContentType="application/vnd.openxmlformats-officedocument.presentationml.notesSlide+xml"/>
  <Override PartName="/ppt/tags/tag205.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230.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notesSlides/notesSlide68.xml" ContentType="application/vnd.openxmlformats-officedocument.presentationml.notesSlide+xml"/>
  <Override PartName="/ppt/tags/tag170.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tags/tag224.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56" r:id="rId21"/>
    <p:sldId id="277" r:id="rId22"/>
    <p:sldId id="278" r:id="rId23"/>
    <p:sldId id="279" r:id="rId24"/>
    <p:sldId id="280" r:id="rId25"/>
    <p:sldId id="281" r:id="rId26"/>
    <p:sldId id="282" r:id="rId27"/>
    <p:sldId id="357" r:id="rId28"/>
    <p:sldId id="358" r:id="rId29"/>
    <p:sldId id="284" r:id="rId30"/>
    <p:sldId id="285" r:id="rId31"/>
    <p:sldId id="286" r:id="rId32"/>
    <p:sldId id="287" r:id="rId33"/>
    <p:sldId id="288" r:id="rId34"/>
    <p:sldId id="289" r:id="rId35"/>
    <p:sldId id="290" r:id="rId36"/>
    <p:sldId id="366" r:id="rId37"/>
    <p:sldId id="291" r:id="rId38"/>
    <p:sldId id="292" r:id="rId39"/>
    <p:sldId id="293" r:id="rId40"/>
    <p:sldId id="359" r:id="rId41"/>
    <p:sldId id="295" r:id="rId42"/>
    <p:sldId id="360" r:id="rId43"/>
    <p:sldId id="298" r:id="rId44"/>
    <p:sldId id="299" r:id="rId45"/>
    <p:sldId id="300" r:id="rId46"/>
    <p:sldId id="301" r:id="rId47"/>
    <p:sldId id="302" r:id="rId48"/>
    <p:sldId id="303" r:id="rId49"/>
    <p:sldId id="3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6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63" r:id="rId83"/>
    <p:sldId id="339" r:id="rId84"/>
    <p:sldId id="340" r:id="rId85"/>
    <p:sldId id="364"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65" r:id="rId100"/>
    <p:sldId id="35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EF"/>
    <a:srgbClr val="32A6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78046" autoAdjust="0"/>
  </p:normalViewPr>
  <p:slideViewPr>
    <p:cSldViewPr>
      <p:cViewPr varScale="1">
        <p:scale>
          <a:sx n="83" d="100"/>
          <a:sy n="83" d="100"/>
        </p:scale>
        <p:origin x="-165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2.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pPr/>
              <a:t>‹#›</a:t>
            </a:fld>
            <a:endParaRPr lang="en-US"/>
          </a:p>
        </p:txBody>
      </p:sp>
    </p:spTree>
    <p:extLst>
      <p:ext uri="{BB962C8B-B14F-4D97-AF65-F5344CB8AC3E}">
        <p14:creationId xmlns:p14="http://schemas.microsoft.com/office/powerpoint/2010/main" xmlns=""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eaLnBrk="0" hangingPunct="0">
              <a:defRPr sz="2800">
                <a:solidFill>
                  <a:schemeClr val="tx1"/>
                </a:solidFill>
                <a:latin typeface="Arial" charset="0"/>
                <a:cs typeface="Arial" charset="0"/>
              </a:defRPr>
            </a:lvl1pPr>
            <a:lvl2pPr marL="742950" indent="-285750" defTabSz="966788" eaLnBrk="0" hangingPunct="0">
              <a:defRPr sz="2800">
                <a:solidFill>
                  <a:schemeClr val="tx1"/>
                </a:solidFill>
                <a:latin typeface="Arial" charset="0"/>
                <a:cs typeface="Arial" charset="0"/>
              </a:defRPr>
            </a:lvl2pPr>
            <a:lvl3pPr marL="1143000" indent="-228600" defTabSz="966788" eaLnBrk="0" hangingPunct="0">
              <a:defRPr sz="2800">
                <a:solidFill>
                  <a:schemeClr val="tx1"/>
                </a:solidFill>
                <a:latin typeface="Arial" charset="0"/>
                <a:cs typeface="Arial" charset="0"/>
              </a:defRPr>
            </a:lvl3pPr>
            <a:lvl4pPr marL="1600200" indent="-228600" defTabSz="966788" eaLnBrk="0" hangingPunct="0">
              <a:defRPr sz="2800">
                <a:solidFill>
                  <a:schemeClr val="tx1"/>
                </a:solidFill>
                <a:latin typeface="Arial" charset="0"/>
                <a:cs typeface="Arial" charset="0"/>
              </a:defRPr>
            </a:lvl4pPr>
            <a:lvl5pPr marL="2057400" indent="-228600" defTabSz="966788" eaLnBrk="0" hangingPunct="0">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pPr eaLnBrk="1" hangingPunct="1"/>
            <a:fld id="{E107E65D-A422-4C30-B3F0-AE1AD199FA59}" type="slidenum">
              <a:rPr lang="en-US" sz="1200">
                <a:latin typeface="Times New Roman" pitchFamily="18" charset="0"/>
              </a:rPr>
              <a:pPr eaLnBrk="1" hangingPunct="1"/>
              <a:t>2</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4C3C-B74A-4ECB-B885-5AE821768BD6}" type="slidenum">
              <a:rPr lang="en-US"/>
              <a:pPr/>
              <a:t>11</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97BC9-FEA8-47EA-B037-7B3CB99BEE6E}" type="slidenum">
              <a:rPr lang="en-US"/>
              <a:pPr/>
              <a:t>12</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4519E-3DE2-45FA-86A8-B7016CD6A7FE}" type="slidenum">
              <a:rPr lang="en-US"/>
              <a:pPr/>
              <a:t>13</a:t>
            </a:fld>
            <a:endParaRPr 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2E84-640A-48FA-B2F0-6D35A310DE59}" type="slidenum">
              <a:rPr lang="en-US"/>
              <a:pPr/>
              <a:t>14</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CB7A-6856-4C6C-B395-975EE3D43E79}" type="slidenum">
              <a:rPr lang="en-US"/>
              <a:pPr/>
              <a:t>15</a:t>
            </a:fld>
            <a:endParaRPr 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15503-9884-46CC-B00D-22B9BC5D3F97}" type="slidenum">
              <a:rPr lang="en-US"/>
              <a:pPr/>
              <a:t>16</a:t>
            </a:fld>
            <a:endParaRPr lang="en-US"/>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A8133-5195-4A64-B8C2-A67E9E3C494B}" type="slidenum">
              <a:rPr lang="en-US"/>
              <a:pPr/>
              <a:t>17</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9F198-FCDE-45FD-BE14-A5C897F13BC0}" type="slidenum">
              <a:rPr lang="en-US"/>
              <a:pPr/>
              <a:t>18</a:t>
            </a:fld>
            <a:endParaRPr 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F5F46-A2EB-4EE2-BA14-4D4BF73A5139}" type="slidenum">
              <a:rPr lang="en-US"/>
              <a:pPr/>
              <a:t>19</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20</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336C-91C1-452D-9A2C-BC27032E8BFC}" type="slidenum">
              <a:rPr lang="en-US"/>
              <a:pPr/>
              <a:t>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21</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25379-E41C-4A88-8AB6-884E5A8DBFFC}" type="slidenum">
              <a:rPr lang="en-US"/>
              <a:pPr/>
              <a:t>22</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BD64D-7A28-4C09-AD28-0A2A9F5E855C}" type="slidenum">
              <a:rPr lang="en-US"/>
              <a:pPr/>
              <a:t>23</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382E3-B6AE-4D9F-9B06-90BBF200EB8D}" type="slidenum">
              <a:rPr lang="en-US"/>
              <a:pPr/>
              <a:t>24</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70EF-051D-402A-AFF5-124EE51B8B05}" type="slidenum">
              <a:rPr lang="en-US"/>
              <a:pPr/>
              <a:t>25</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1D9AF-1759-4C51-9C78-6948CCEB84AD}" type="slidenum">
              <a:rPr lang="en-US"/>
              <a:pPr/>
              <a:t>26</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27</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28</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30</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338EE-F671-41D4-A503-4C79E389435C}" type="slidenum">
              <a:rPr lang="en-US"/>
              <a:pPr/>
              <a:t>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31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32</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33</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4A4CB-4B48-4164-AE41-0C102DFCE321}" type="slidenum">
              <a:rPr lang="en-US"/>
              <a:pPr/>
              <a:t>34</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35</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36</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AE404-AC6E-4BB2-A1B0-D727B91D93E6}" type="slidenum">
              <a:rPr lang="en-US"/>
              <a:pPr/>
              <a:t>37</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CF4E0-26B8-42A5-BD73-2A09CF620B70}" type="slidenum">
              <a:rPr lang="en-US"/>
              <a:pPr/>
              <a:t>38</a:t>
            </a:fld>
            <a:endParaRPr lang="en-US"/>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0A32C-35BC-4591-B532-2FC89FF01549}" type="slidenum">
              <a:rPr lang="en-US"/>
              <a:pPr/>
              <a:t>39</a:t>
            </a:fld>
            <a:endParaRPr 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40</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1498A-41AD-42FB-8C1C-248BA32E06E0}" type="slidenum">
              <a:rPr lang="en-US"/>
              <a:pPr/>
              <a:t>5</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41</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42</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D99AD-16E0-4622-A761-67829316BF10}" type="slidenum">
              <a:rPr lang="en-US"/>
              <a:pPr/>
              <a:t>44</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CB88D-48E1-4C9F-8E6B-B887321DF1BE}" type="slidenum">
              <a:rPr lang="en-US"/>
              <a:pPr/>
              <a:t>45</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4713A-7E9A-4C91-8A48-BE39F6996402}" type="slidenum">
              <a:rPr lang="en-US"/>
              <a:pPr/>
              <a:t>46</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5CA2F-47EA-418F-9EBD-97A4155A41AF}" type="slidenum">
              <a:rPr lang="en-US"/>
              <a:pPr/>
              <a:t>47</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AF5EA-38D5-463F-AD6E-F016E4A7D6C4}" type="slidenum">
              <a:rPr lang="en-US"/>
              <a:pPr/>
              <a:t>48</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49</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50</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18FF-AF39-48F7-B750-786A551C3749}" type="slidenum">
              <a:rPr lang="en-US"/>
              <a:pPr/>
              <a:t>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F57E4-111B-4A79-9711-F08BB682276C}" type="slidenum">
              <a:rPr lang="en-US"/>
              <a:pPr/>
              <a:t>51</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E757-B907-4AF5-A770-2BCD353F0876}" type="slidenum">
              <a:rPr lang="en-US"/>
              <a:pPr/>
              <a:t>52</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EE945-2A13-42D4-8649-AE2459320D7B}" type="slidenum">
              <a:rPr lang="en-US"/>
              <a:pPr/>
              <a:t>53</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8E63B-A642-4B35-9A61-C4859844CC84}" type="slidenum">
              <a:rPr lang="en-US"/>
              <a:pPr/>
              <a:t>54</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B406A-CF8D-4916-9A38-C02CC9DC8B82}" type="slidenum">
              <a:rPr lang="en-US"/>
              <a:pPr/>
              <a:t>55</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67F-A05F-48B6-B3B2-A84846051A6E}" type="slidenum">
              <a:rPr lang="en-US"/>
              <a:pPr/>
              <a:t>56</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966C1-FD39-4003-B7A3-2F26DDF3498C}" type="slidenum">
              <a:rPr lang="en-US"/>
              <a:pPr/>
              <a:t>57</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7E8EB-194F-4C85-9510-F4F182F8A923}" type="slidenum">
              <a:rPr lang="en-US"/>
              <a:pPr/>
              <a:t>58</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59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60</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E8FEB-9610-4353-91E1-389CFA465293}" type="slidenum">
              <a:rPr lang="en-US"/>
              <a:pPr/>
              <a:t>7</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39405-2F39-4078-960F-13ABD8BC6BBA}" type="slidenum">
              <a:rPr lang="en-US"/>
              <a:pPr/>
              <a:t>61</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62</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63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64</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65</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66</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67</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68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69</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70</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71EAE-9A32-47E3-B7E2-2AC940931EA8}" type="slidenum">
              <a:rPr lang="en-US"/>
              <a:pPr/>
              <a:t>8</a:t>
            </a:fld>
            <a:endParaRPr 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71</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72</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A63FA-4A2B-45B4-B397-105B885D876B}" type="slidenum">
              <a:rPr lang="en-US"/>
              <a:pPr/>
              <a:t>73</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74</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75</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76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77</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78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9C3-B713-47A7-B7E7-DD4097FA3ECB}" type="slidenum">
              <a:rPr lang="en-US"/>
              <a:pPr/>
              <a:t>79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80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13E-EC31-4E98-999D-132225AB71A7}" type="slidenum">
              <a:rPr lang="en-US"/>
              <a:pPr/>
              <a:t>9</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81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83</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84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86</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87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88</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C0CD6-59ED-4C52-B97E-038A0BB5CA1C}" type="slidenum">
              <a:rPr lang="en-US"/>
              <a:pPr/>
              <a:t>89</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90</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84B4A-A12C-4060-8BE7-658470E3060E}" type="slidenum">
              <a:rPr lang="en-US"/>
              <a:pPr/>
              <a:t>10</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91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92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4A05-ACAA-4EDE-858B-3582F38803B5}" type="slidenum">
              <a:rPr lang="en-US"/>
              <a:pPr/>
              <a:t>93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2017A-8B53-46AD-BAFE-552B098EF027}" type="slidenum">
              <a:rPr lang="en-US"/>
              <a:pPr/>
              <a:t>94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A9A2-97C6-4734-B8BB-7FBEF9A520F2}" type="slidenum">
              <a:rPr lang="en-US"/>
              <a:pPr/>
              <a:t>95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82D40-482A-465C-8204-6CADB7A178FA}" type="slidenum">
              <a:rPr lang="en-US"/>
              <a:pPr/>
              <a:t>96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7ABEC-4739-4952-B805-9E7C626D4E63}" type="slidenum">
              <a:rPr lang="en-US"/>
              <a:pPr/>
              <a:t>97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98</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99</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62171-43A6-4884-A9D9-B38F76861C10}" type="slidenum">
              <a:rPr lang="en-US"/>
              <a:pPr/>
              <a:t>100</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xmlns=""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a:t>
            </a:fld>
            <a:r>
              <a:rPr lang="en-US"/>
              <a:t>&gt;</a:t>
            </a:r>
          </a:p>
          <a:p>
            <a:pPr>
              <a:defRPr/>
            </a:pPr>
            <a:endParaRPr lang="en-GB"/>
          </a:p>
        </p:txBody>
      </p:sp>
    </p:spTree>
    <p:extLst>
      <p:ext uri="{BB962C8B-B14F-4D97-AF65-F5344CB8AC3E}">
        <p14:creationId xmlns:p14="http://schemas.microsoft.com/office/powerpoint/2010/main" xmlns=""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p14="http://schemas.microsoft.com/office/powerpoint/2010/main" xmlns=""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xmlns=""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p14="http://schemas.microsoft.com/office/powerpoint/2010/main" xmlns=""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p14="http://schemas.microsoft.com/office/powerpoint/2010/main" xmlns=""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p14="http://schemas.microsoft.com/office/powerpoint/2010/main" xmlns="" val="82766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pPr/>
              <a:t>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pPr/>
              <a:t>‹#›</a:t>
            </a:fld>
            <a:endParaRPr lang="en-US"/>
          </a:p>
        </p:txBody>
      </p:sp>
    </p:spTree>
    <p:extLst>
      <p:ext uri="{BB962C8B-B14F-4D97-AF65-F5344CB8AC3E}">
        <p14:creationId xmlns:p14="http://schemas.microsoft.com/office/powerpoint/2010/main" xmlns=""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0.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99.xml"/><Relationship Id="rId5" Type="http://schemas.openxmlformats.org/officeDocument/2006/relationships/slideLayout" Target="../slideLayouts/slideLayout2.xml"/><Relationship Id="rId4" Type="http://schemas.openxmlformats.org/officeDocument/2006/relationships/tags" Target="../tags/tag2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oleObject" Target="../embeddings/oleObject17.bin"/><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20.emf"/><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17.vml"/><Relationship Id="rId6" Type="http://schemas.openxmlformats.org/officeDocument/2006/relationships/oleObject" Target="../embeddings/oleObject18.bin"/><Relationship Id="rId5" Type="http://schemas.openxmlformats.org/officeDocument/2006/relationships/notesSlide" Target="../notesSlides/notesSlide38.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2.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notesSlide" Target="../notesSlides/notesSlide44.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9.vml"/><Relationship Id="rId6" Type="http://schemas.openxmlformats.org/officeDocument/2006/relationships/oleObject" Target="../embeddings/oleObject20.bin"/><Relationship Id="rId5" Type="http://schemas.openxmlformats.org/officeDocument/2006/relationships/notesSlide" Target="../notesSlides/notesSlide45.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20.vml"/><Relationship Id="rId6" Type="http://schemas.openxmlformats.org/officeDocument/2006/relationships/oleObject" Target="../embeddings/oleObject21.bin"/><Relationship Id="rId5" Type="http://schemas.openxmlformats.org/officeDocument/2006/relationships/notesSlide" Target="../notesSlides/notesSlide46.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notesSlide" Target="../notesSlides/notesSlide49.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vmlDrawing" Target="../drawings/vmlDrawing23.vml"/><Relationship Id="rId6" Type="http://schemas.openxmlformats.org/officeDocument/2006/relationships/oleObject" Target="../embeddings/oleObject24.bin"/><Relationship Id="rId5" Type="http://schemas.openxmlformats.org/officeDocument/2006/relationships/notesSlide" Target="../notesSlides/notesSlide55.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4.vml"/><Relationship Id="rId6" Type="http://schemas.openxmlformats.org/officeDocument/2006/relationships/oleObject" Target="../embeddings/oleObject25.bin"/><Relationship Id="rId5" Type="http://schemas.openxmlformats.org/officeDocument/2006/relationships/notesSlide" Target="../notesSlides/notesSlide57.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oleObject" Target="../embeddings/oleObject26.bin"/><Relationship Id="rId2" Type="http://schemas.openxmlformats.org/officeDocument/2006/relationships/tags" Target="../tags/tag94.xml"/><Relationship Id="rId1" Type="http://schemas.openxmlformats.org/officeDocument/2006/relationships/vmlDrawing" Target="../drawings/vmlDrawing25.vml"/><Relationship Id="rId6" Type="http://schemas.openxmlformats.org/officeDocument/2006/relationships/notesSlide" Target="../notesSlides/notesSlide58.xml"/><Relationship Id="rId5" Type="http://schemas.openxmlformats.org/officeDocument/2006/relationships/slideLayout" Target="../slideLayouts/slideLayout2.xml"/><Relationship Id="rId4" Type="http://schemas.openxmlformats.org/officeDocument/2006/relationships/tags" Target="../tags/tag9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98.xml"/><Relationship Id="rId7"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vmlDrawing" Target="../drawings/vmlDrawing26.vml"/><Relationship Id="rId6" Type="http://schemas.openxmlformats.org/officeDocument/2006/relationships/tags" Target="../tags/tag101.xml"/><Relationship Id="rId5" Type="http://schemas.openxmlformats.org/officeDocument/2006/relationships/tags" Target="../tags/tag100.xml"/><Relationship Id="rId10" Type="http://schemas.openxmlformats.org/officeDocument/2006/relationships/oleObject" Target="../embeddings/oleObject28.bin"/><Relationship Id="rId4" Type="http://schemas.openxmlformats.org/officeDocument/2006/relationships/tags" Target="../tags/tag99.xml"/><Relationship Id="rId9"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oleObject" Target="../embeddings/oleObject29.bin"/><Relationship Id="rId2" Type="http://schemas.openxmlformats.org/officeDocument/2006/relationships/tags" Target="../tags/tag102.xml"/><Relationship Id="rId1" Type="http://schemas.openxmlformats.org/officeDocument/2006/relationships/vmlDrawing" Target="../drawings/vmlDrawing27.vml"/><Relationship Id="rId6" Type="http://schemas.openxmlformats.org/officeDocument/2006/relationships/notesSlide" Target="../notesSlides/notesSlide60.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62.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oleObject" Target="../embeddings/oleObject30.bin"/><Relationship Id="rId2" Type="http://schemas.openxmlformats.org/officeDocument/2006/relationships/tags" Target="../tags/tag105.xml"/><Relationship Id="rId1" Type="http://schemas.openxmlformats.org/officeDocument/2006/relationships/vmlDrawing" Target="../drawings/vmlDrawing28.vml"/><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63.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oleObject" Target="../embeddings/oleObject32.bin"/><Relationship Id="rId2" Type="http://schemas.openxmlformats.org/officeDocument/2006/relationships/tags" Target="../tags/tag108.xml"/><Relationship Id="rId1" Type="http://schemas.openxmlformats.org/officeDocument/2006/relationships/vmlDrawing" Target="../drawings/vmlDrawing29.vml"/><Relationship Id="rId6" Type="http://schemas.openxmlformats.org/officeDocument/2006/relationships/oleObject" Target="../embeddings/oleObject31.bin"/><Relationship Id="rId5" Type="http://schemas.openxmlformats.org/officeDocument/2006/relationships/notesSlide" Target="../notesSlides/notesSlide62.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oleObject" Target="../embeddings/oleObject33.bin"/><Relationship Id="rId2" Type="http://schemas.openxmlformats.org/officeDocument/2006/relationships/tags" Target="../tags/tag110.xml"/><Relationship Id="rId1" Type="http://schemas.openxmlformats.org/officeDocument/2006/relationships/vmlDrawing" Target="../drawings/vmlDrawing30.vml"/><Relationship Id="rId6" Type="http://schemas.openxmlformats.org/officeDocument/2006/relationships/notesSlide" Target="../notesSlides/notesSlide63.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65.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vmlDrawing" Target="../drawings/vmlDrawing31.vml"/><Relationship Id="rId6" Type="http://schemas.openxmlformats.org/officeDocument/2006/relationships/oleObject" Target="../embeddings/oleObject34.bin"/><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116.xml"/><Relationship Id="rId7" Type="http://schemas.openxmlformats.org/officeDocument/2006/relationships/oleObject" Target="../embeddings/oleObject35.bin"/><Relationship Id="rId2" Type="http://schemas.openxmlformats.org/officeDocument/2006/relationships/tags" Target="../tags/tag115.xml"/><Relationship Id="rId1" Type="http://schemas.openxmlformats.org/officeDocument/2006/relationships/vmlDrawing" Target="../drawings/vmlDrawing32.vml"/><Relationship Id="rId6" Type="http://schemas.openxmlformats.org/officeDocument/2006/relationships/notesSlide" Target="../notesSlides/notesSlide65.xml"/><Relationship Id="rId5" Type="http://schemas.openxmlformats.org/officeDocument/2006/relationships/slideLayout" Target="../slideLayouts/slideLayout2.xml"/><Relationship Id="rId4" Type="http://schemas.openxmlformats.org/officeDocument/2006/relationships/tags" Target="../tags/tag117.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vmlDrawing" Target="../drawings/vmlDrawing33.vml"/><Relationship Id="rId6" Type="http://schemas.openxmlformats.org/officeDocument/2006/relationships/tags" Target="../tags/tag122.xml"/><Relationship Id="rId11" Type="http://schemas.openxmlformats.org/officeDocument/2006/relationships/oleObject" Target="../embeddings/oleObject38.bin"/><Relationship Id="rId5" Type="http://schemas.openxmlformats.org/officeDocument/2006/relationships/tags" Target="../tags/tag121.xml"/><Relationship Id="rId10" Type="http://schemas.openxmlformats.org/officeDocument/2006/relationships/oleObject" Target="../embeddings/oleObject37.bin"/><Relationship Id="rId4" Type="http://schemas.openxmlformats.org/officeDocument/2006/relationships/tags" Target="../tags/tag120.xml"/><Relationship Id="rId9"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oleObject" Target="../embeddings/oleObject39.bin"/><Relationship Id="rId2" Type="http://schemas.openxmlformats.org/officeDocument/2006/relationships/tags" Target="../tags/tag124.xml"/><Relationship Id="rId1" Type="http://schemas.openxmlformats.org/officeDocument/2006/relationships/vmlDrawing" Target="../drawings/vmlDrawing34.vml"/><Relationship Id="rId6" Type="http://schemas.openxmlformats.org/officeDocument/2006/relationships/notesSlide" Target="../notesSlides/notesSlide67.xml"/><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69.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notesSlide" Target="../notesSlides/notesSlide6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69.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70.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71.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oleObject" Target="../embeddings/oleObject40.bin"/><Relationship Id="rId2" Type="http://schemas.openxmlformats.org/officeDocument/2006/relationships/tags" Target="../tags/tag139.xml"/><Relationship Id="rId1" Type="http://schemas.openxmlformats.org/officeDocument/2006/relationships/vmlDrawing" Target="../drawings/vmlDrawing35.vml"/><Relationship Id="rId6" Type="http://schemas.openxmlformats.org/officeDocument/2006/relationships/notesSlide" Target="../notesSlides/notesSlide72.xml"/><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74.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oleObject" Target="../embeddings/oleObject42.bin"/><Relationship Id="rId2" Type="http://schemas.openxmlformats.org/officeDocument/2006/relationships/tags" Target="../tags/tag142.xml"/><Relationship Id="rId1" Type="http://schemas.openxmlformats.org/officeDocument/2006/relationships/vmlDrawing" Target="../drawings/vmlDrawing36.vml"/><Relationship Id="rId6" Type="http://schemas.openxmlformats.org/officeDocument/2006/relationships/oleObject" Target="../embeddings/oleObject41.bin"/><Relationship Id="rId5" Type="http://schemas.openxmlformats.org/officeDocument/2006/relationships/notesSlide" Target="../notesSlides/notesSlide73.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37.vml"/><Relationship Id="rId6" Type="http://schemas.openxmlformats.org/officeDocument/2006/relationships/oleObject" Target="../embeddings/oleObject43.bin"/><Relationship Id="rId5" Type="http://schemas.openxmlformats.org/officeDocument/2006/relationships/notesSlide" Target="../notesSlides/notesSlide74.xml"/><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oleObject" Target="../embeddings/oleObject45.bin"/><Relationship Id="rId2" Type="http://schemas.openxmlformats.org/officeDocument/2006/relationships/tags" Target="../tags/tag146.xml"/><Relationship Id="rId1" Type="http://schemas.openxmlformats.org/officeDocument/2006/relationships/vmlDrawing" Target="../drawings/vmlDrawing38.vml"/><Relationship Id="rId6" Type="http://schemas.openxmlformats.org/officeDocument/2006/relationships/oleObject" Target="../embeddings/oleObject44.bin"/><Relationship Id="rId5" Type="http://schemas.openxmlformats.org/officeDocument/2006/relationships/notesSlide" Target="../notesSlides/notesSlide75.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tags" Target="../tags/tag149.xml"/><Relationship Id="rId7" Type="http://schemas.openxmlformats.org/officeDocument/2006/relationships/oleObject" Target="../embeddings/oleObject46.bin"/><Relationship Id="rId2" Type="http://schemas.openxmlformats.org/officeDocument/2006/relationships/tags" Target="../tags/tag148.xml"/><Relationship Id="rId1" Type="http://schemas.openxmlformats.org/officeDocument/2006/relationships/vmlDrawing" Target="../drawings/vmlDrawing39.vml"/><Relationship Id="rId6" Type="http://schemas.openxmlformats.org/officeDocument/2006/relationships/notesSlide" Target="../notesSlides/notesSlide76.xml"/><Relationship Id="rId5" Type="http://schemas.openxmlformats.org/officeDocument/2006/relationships/slideLayout" Target="../slideLayouts/slideLayout2.xml"/><Relationship Id="rId4" Type="http://schemas.openxmlformats.org/officeDocument/2006/relationships/tags" Target="../tags/tag150.xml"/><Relationship Id="rId9" Type="http://schemas.openxmlformats.org/officeDocument/2006/relationships/oleObject" Target="../embeddings/oleObject48.bin"/></Relationships>
</file>

<file path=ppt/slides/_rels/slide78.xml.rels><?xml version="1.0" encoding="UTF-8" standalone="yes"?>
<Relationships xmlns="http://schemas.openxmlformats.org/package/2006/relationships"><Relationship Id="rId3" Type="http://schemas.openxmlformats.org/officeDocument/2006/relationships/tags" Target="../tags/tag152.xml"/><Relationship Id="rId7" Type="http://schemas.openxmlformats.org/officeDocument/2006/relationships/oleObject" Target="../embeddings/oleObject50.bin"/><Relationship Id="rId2" Type="http://schemas.openxmlformats.org/officeDocument/2006/relationships/tags" Target="../tags/tag151.xml"/><Relationship Id="rId1" Type="http://schemas.openxmlformats.org/officeDocument/2006/relationships/vmlDrawing" Target="../drawings/vmlDrawing40.vml"/><Relationship Id="rId6" Type="http://schemas.openxmlformats.org/officeDocument/2006/relationships/oleObject" Target="../embeddings/oleObject49.bin"/><Relationship Id="rId5" Type="http://schemas.openxmlformats.org/officeDocument/2006/relationships/notesSlide" Target="../notesSlides/notesSlide77.xml"/><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notesSlide" Target="../notesSlides/notesSlide78.xml"/><Relationship Id="rId5" Type="http://schemas.openxmlformats.org/officeDocument/2006/relationships/slideLayout" Target="../slideLayouts/slideLayout2.xml"/><Relationship Id="rId4" Type="http://schemas.openxmlformats.org/officeDocument/2006/relationships/tags" Target="../tags/tag15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oleObject" Target="../embeddings/oleObject52.bin"/><Relationship Id="rId2" Type="http://schemas.openxmlformats.org/officeDocument/2006/relationships/tags" Target="../tags/tag157.xml"/><Relationship Id="rId1" Type="http://schemas.openxmlformats.org/officeDocument/2006/relationships/vmlDrawing" Target="../drawings/vmlDrawing41.vml"/><Relationship Id="rId6" Type="http://schemas.openxmlformats.org/officeDocument/2006/relationships/oleObject" Target="../embeddings/oleObject51.bin"/><Relationship Id="rId5" Type="http://schemas.openxmlformats.org/officeDocument/2006/relationships/notesSlide" Target="../notesSlides/notesSlide79.xml"/><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80.xml"/><Relationship Id="rId3" Type="http://schemas.openxmlformats.org/officeDocument/2006/relationships/tags" Target="../tags/tag160.xml"/><Relationship Id="rId7"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vmlDrawing" Target="../drawings/vmlDrawing42.v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9" Type="http://schemas.openxmlformats.org/officeDocument/2006/relationships/oleObject" Target="../embeddings/oleObject53.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tags" Target="../tags/tag165.xml"/><Relationship Id="rId7" Type="http://schemas.openxmlformats.org/officeDocument/2006/relationships/notesSlide" Target="../notesSlides/notesSlide81.xml"/><Relationship Id="rId2" Type="http://schemas.openxmlformats.org/officeDocument/2006/relationships/tags" Target="../tags/tag164.xml"/><Relationship Id="rId1" Type="http://schemas.openxmlformats.org/officeDocument/2006/relationships/vmlDrawing" Target="../drawings/vmlDrawing43.v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tags" Target="../tags/tag166.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tags" Target="../tags/tag169.xml"/><Relationship Id="rId7" Type="http://schemas.openxmlformats.org/officeDocument/2006/relationships/notesSlide" Target="../notesSlides/notesSlide82.xml"/><Relationship Id="rId2" Type="http://schemas.openxmlformats.org/officeDocument/2006/relationships/tags" Target="../tags/tag168.xml"/><Relationship Id="rId1" Type="http://schemas.openxmlformats.org/officeDocument/2006/relationships/vmlDrawing" Target="../drawings/vmlDrawing44.v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3.xml"/><Relationship Id="rId7" Type="http://schemas.openxmlformats.org/officeDocument/2006/relationships/tags" Target="../tags/tag177.xml"/><Relationship Id="rId2" Type="http://schemas.openxmlformats.org/officeDocument/2006/relationships/tags" Target="../tags/tag172.xml"/><Relationship Id="rId1" Type="http://schemas.openxmlformats.org/officeDocument/2006/relationships/vmlDrawing" Target="../drawings/vmlDrawing45.vml"/><Relationship Id="rId6" Type="http://schemas.openxmlformats.org/officeDocument/2006/relationships/tags" Target="../tags/tag176.xml"/><Relationship Id="rId5" Type="http://schemas.openxmlformats.org/officeDocument/2006/relationships/tags" Target="../tags/tag175.xml"/><Relationship Id="rId10" Type="http://schemas.openxmlformats.org/officeDocument/2006/relationships/oleObject" Target="../embeddings/oleObject56.bin"/><Relationship Id="rId4" Type="http://schemas.openxmlformats.org/officeDocument/2006/relationships/tags" Target="../tags/tag174.xml"/><Relationship Id="rId9"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84.xml"/><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oleObject" Target="../embeddings/oleObject57.bin"/><Relationship Id="rId2" Type="http://schemas.openxmlformats.org/officeDocument/2006/relationships/tags" Target="../tags/tag181.xml"/><Relationship Id="rId1" Type="http://schemas.openxmlformats.org/officeDocument/2006/relationships/vmlDrawing" Target="../drawings/vmlDrawing46.vml"/><Relationship Id="rId6" Type="http://schemas.openxmlformats.org/officeDocument/2006/relationships/notesSlide" Target="../notesSlides/notesSlide85.xml"/><Relationship Id="rId5" Type="http://schemas.openxmlformats.org/officeDocument/2006/relationships/slideLayout" Target="../slideLayouts/slideLayout2.xml"/><Relationship Id="rId4" Type="http://schemas.openxmlformats.org/officeDocument/2006/relationships/tags" Target="../tags/tag183.xml"/></Relationships>
</file>

<file path=ppt/slides/_rels/slide8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vmlDrawing" Target="../drawings/vmlDrawing47.vml"/><Relationship Id="rId6" Type="http://schemas.openxmlformats.org/officeDocument/2006/relationships/oleObject" Target="../embeddings/oleObject58.bin"/><Relationship Id="rId5" Type="http://schemas.openxmlformats.org/officeDocument/2006/relationships/notesSlide" Target="../notesSlides/notesSlide86.xml"/><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oleObject" Target="../embeddings/oleObject59.bin"/><Relationship Id="rId2" Type="http://schemas.openxmlformats.org/officeDocument/2006/relationships/tags" Target="../tags/tag186.xml"/><Relationship Id="rId1" Type="http://schemas.openxmlformats.org/officeDocument/2006/relationships/vmlDrawing" Target="../drawings/vmlDrawing48.vml"/><Relationship Id="rId6" Type="http://schemas.openxmlformats.org/officeDocument/2006/relationships/notesSlide" Target="../notesSlides/notesSlide87.xml"/><Relationship Id="rId5" Type="http://schemas.openxmlformats.org/officeDocument/2006/relationships/slideLayout" Target="../slideLayouts/slideLayout2.xml"/><Relationship Id="rId4" Type="http://schemas.openxmlformats.org/officeDocument/2006/relationships/tags" Target="../tags/tag18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0.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notesSlide" Target="../notesSlides/notesSlide89.xml"/><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49.vml"/><Relationship Id="rId6" Type="http://schemas.openxmlformats.org/officeDocument/2006/relationships/tags" Target="../tags/tag198.xml"/><Relationship Id="rId11" Type="http://schemas.openxmlformats.org/officeDocument/2006/relationships/oleObject" Target="../embeddings/oleObject61.bin"/><Relationship Id="rId5" Type="http://schemas.openxmlformats.org/officeDocument/2006/relationships/tags" Target="../tags/tag197.xml"/><Relationship Id="rId10" Type="http://schemas.openxmlformats.org/officeDocument/2006/relationships/oleObject" Target="../embeddings/oleObject60.bin"/><Relationship Id="rId4" Type="http://schemas.openxmlformats.org/officeDocument/2006/relationships/tags" Target="../tags/tag196.xml"/><Relationship Id="rId9"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oleObject" Target="../embeddings/oleObject63.bin"/><Relationship Id="rId2" Type="http://schemas.openxmlformats.org/officeDocument/2006/relationships/tags" Target="../tags/tag200.xml"/><Relationship Id="rId1" Type="http://schemas.openxmlformats.org/officeDocument/2006/relationships/vmlDrawing" Target="../drawings/vmlDrawing50.vml"/><Relationship Id="rId6" Type="http://schemas.openxmlformats.org/officeDocument/2006/relationships/oleObject" Target="../embeddings/oleObject62.bin"/><Relationship Id="rId5" Type="http://schemas.openxmlformats.org/officeDocument/2006/relationships/notesSlide" Target="../notesSlides/notesSlide91.xml"/><Relationship Id="rId4"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notesSlide" Target="../notesSlides/notesSlide92.xml"/><Relationship Id="rId5" Type="http://schemas.openxmlformats.org/officeDocument/2006/relationships/slideLayout" Target="../slideLayouts/slideLayout2.xml"/><Relationship Id="rId4" Type="http://schemas.openxmlformats.org/officeDocument/2006/relationships/tags" Target="../tags/tag205.xml"/></Relationships>
</file>

<file path=ppt/slides/_rels/slide9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60.png"/><Relationship Id="rId5" Type="http://schemas.openxmlformats.org/officeDocument/2006/relationships/notesSlide" Target="../notesSlides/notesSlide93.xml"/><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96.xml.rels><?xml version="1.0" encoding="UTF-8" standalone="yes"?>
<Relationships xmlns="http://schemas.openxmlformats.org/package/2006/relationships"><Relationship Id="rId3" Type="http://schemas.openxmlformats.org/officeDocument/2006/relationships/tags" Target="../tags/tag215.xml"/><Relationship Id="rId7" Type="http://schemas.openxmlformats.org/officeDocument/2006/relationships/image" Target="../media/image61.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216.xml"/></Relationships>
</file>

<file path=ppt/slides/_rels/slide97.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220.xml"/></Relationships>
</file>

<file path=ppt/slides/_rels/slide98.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notesSlide" Target="../notesSlides/notesSlide97.xml"/><Relationship Id="rId5" Type="http://schemas.openxmlformats.org/officeDocument/2006/relationships/tags" Target="../tags/tag225.xml"/><Relationship Id="rId10" Type="http://schemas.openxmlformats.org/officeDocument/2006/relationships/slideLayout" Target="../slideLayouts/slideLayout2.xml"/><Relationship Id="rId4" Type="http://schemas.openxmlformats.org/officeDocument/2006/relationships/tags" Target="../tags/tag224.xml"/><Relationship Id="rId9" Type="http://schemas.openxmlformats.org/officeDocument/2006/relationships/tags" Target="../tags/tag229.xml"/></Relationships>
</file>

<file path=ppt/slides/_rels/slide99.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image" Target="../media/image62.emf"/><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notesSlide" Target="../notesSlides/notesSlide98.xml"/><Relationship Id="rId5" Type="http://schemas.openxmlformats.org/officeDocument/2006/relationships/tags" Target="../tags/tag234.xml"/><Relationship Id="rId10" Type="http://schemas.openxmlformats.org/officeDocument/2006/relationships/slideLayout" Target="../slideLayouts/slideLayout2.xml"/><Relationship Id="rId4" Type="http://schemas.openxmlformats.org/officeDocument/2006/relationships/tags" Target="../tags/tag233.xml"/><Relationship Id="rId9" Type="http://schemas.openxmlformats.org/officeDocument/2006/relationships/tags" Target="../tags/tag2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xmlns=""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ChangeArrowheads="1"/>
          </p:cNvSpPr>
          <p:nvPr>
            <p:custDataLst>
              <p:tags r:id="rId1"/>
            </p:custDataLst>
          </p:nvPr>
        </p:nvSpPr>
        <p:spPr bwMode="auto">
          <a:xfrm>
            <a:off x="914400" y="1143000"/>
            <a:ext cx="82296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Compute carry out (</a:t>
            </a:r>
            <a:r>
              <a:rPr lang="en-US" sz="2400" i="1" dirty="0" err="1">
                <a:latin typeface="Times New Roman" pitchFamily="18" charset="0"/>
                <a:cs typeface="Arial" charset="0"/>
              </a:rPr>
              <a:t>C</a:t>
            </a:r>
            <a:r>
              <a:rPr lang="en-US" sz="2400" baseline="-25000" dirty="0" err="1">
                <a:latin typeface="Times New Roman" pitchFamily="18" charset="0"/>
                <a:cs typeface="Arial" charset="0"/>
              </a:rPr>
              <a:t>out</a:t>
            </a:r>
            <a:r>
              <a:rPr lang="en-US" sz="2400" dirty="0">
                <a:latin typeface="Times New Roman" pitchFamily="18" charset="0"/>
                <a:cs typeface="Arial" charset="0"/>
              </a:rPr>
              <a:t>) for </a:t>
            </a:r>
            <a:r>
              <a:rPr lang="en-US" sz="2400" i="1" dirty="0">
                <a:latin typeface="Times New Roman" pitchFamily="18" charset="0"/>
                <a:cs typeface="Arial" charset="0"/>
              </a:rPr>
              <a:t>k</a:t>
            </a:r>
            <a:r>
              <a:rPr lang="en-US" sz="2400" dirty="0">
                <a:latin typeface="Times New Roman" pitchFamily="18" charset="0"/>
                <a:cs typeface="Arial" charset="0"/>
              </a:rPr>
              <a:t>-bit blocks using </a:t>
            </a:r>
            <a:r>
              <a:rPr lang="en-US" sz="2400" i="1" dirty="0">
                <a:latin typeface="Times New Roman" pitchFamily="18" charset="0"/>
                <a:cs typeface="Arial" charset="0"/>
              </a:rPr>
              <a:t>generate </a:t>
            </a:r>
            <a:r>
              <a:rPr lang="en-US" sz="2400" dirty="0">
                <a:latin typeface="Times New Roman" pitchFamily="18" charset="0"/>
                <a:cs typeface="Arial" charset="0"/>
              </a:rPr>
              <a:t>and </a:t>
            </a:r>
            <a:r>
              <a:rPr lang="en-US" sz="2400" i="1" dirty="0">
                <a:latin typeface="Times New Roman" pitchFamily="18" charset="0"/>
                <a:cs typeface="Arial" charset="0"/>
              </a:rPr>
              <a:t>propagate </a:t>
            </a:r>
            <a:r>
              <a:rPr lang="en-US" sz="2400" dirty="0">
                <a:latin typeface="Times New Roman" pitchFamily="18" charset="0"/>
                <a:cs typeface="Arial" charset="0"/>
              </a:rPr>
              <a:t>signals</a:t>
            </a:r>
          </a:p>
          <a:p>
            <a:pPr marL="342900" indent="-342900">
              <a:spcBef>
                <a:spcPct val="20000"/>
              </a:spcBef>
              <a:buFontTx/>
              <a:buChar char="•"/>
            </a:pPr>
            <a:r>
              <a:rPr lang="en-US" sz="2400" b="1" dirty="0">
                <a:latin typeface="Times New Roman" pitchFamily="18" charset="0"/>
                <a:cs typeface="Arial" charset="0"/>
              </a:rPr>
              <a:t>Some definitions:</a:t>
            </a:r>
          </a:p>
          <a:p>
            <a:pPr marL="742950" lvl="1" indent="-285750">
              <a:spcBef>
                <a:spcPct val="20000"/>
              </a:spcBef>
              <a:buFontTx/>
              <a:buChar char="–"/>
            </a:pPr>
            <a:r>
              <a:rPr lang="en-US" sz="2000" dirty="0">
                <a:latin typeface="Times New Roman" pitchFamily="18" charset="0"/>
                <a:cs typeface="Arial" charset="0"/>
              </a:rPr>
              <a:t>C</a:t>
            </a:r>
            <a:r>
              <a:rPr lang="en-US" sz="2000" dirty="0" smtClean="0">
                <a:latin typeface="Times New Roman" pitchFamily="18" charset="0"/>
                <a:cs typeface="Arial" charset="0"/>
              </a:rPr>
              <a:t>olumn </a:t>
            </a:r>
            <a:r>
              <a:rPr lang="en-US" sz="2000" i="1" dirty="0" err="1" smtClean="0">
                <a:latin typeface="Times New Roman" pitchFamily="18" charset="0"/>
                <a:cs typeface="Arial" charset="0"/>
              </a:rPr>
              <a:t>i</a:t>
            </a:r>
            <a:r>
              <a:rPr lang="en-US" sz="2000" dirty="0" smtClean="0">
                <a:latin typeface="Times New Roman" pitchFamily="18" charset="0"/>
                <a:cs typeface="Arial" charset="0"/>
              </a:rPr>
              <a:t> </a:t>
            </a:r>
            <a:r>
              <a:rPr lang="en-US" sz="2000" dirty="0">
                <a:latin typeface="Times New Roman" pitchFamily="18" charset="0"/>
                <a:cs typeface="Arial" charset="0"/>
              </a:rPr>
              <a:t>produces a carry out by either </a:t>
            </a:r>
            <a:r>
              <a:rPr lang="en-US" sz="2000" i="1" dirty="0">
                <a:latin typeface="Times New Roman" pitchFamily="18" charset="0"/>
                <a:cs typeface="Arial" charset="0"/>
              </a:rPr>
              <a:t>generating</a:t>
            </a:r>
            <a:r>
              <a:rPr lang="en-US" sz="2000" dirty="0">
                <a:latin typeface="Times New Roman" pitchFamily="18" charset="0"/>
                <a:cs typeface="Arial" charset="0"/>
              </a:rPr>
              <a:t> a </a:t>
            </a:r>
            <a:r>
              <a:rPr lang="en-US" sz="2000" dirty="0" smtClean="0">
                <a:latin typeface="Times New Roman" pitchFamily="18" charset="0"/>
                <a:cs typeface="Arial" charset="0"/>
              </a:rPr>
              <a:t>carry out </a:t>
            </a:r>
            <a:r>
              <a:rPr lang="en-US" sz="2000" dirty="0">
                <a:latin typeface="Times New Roman" pitchFamily="18" charset="0"/>
                <a:cs typeface="Arial" charset="0"/>
              </a:rPr>
              <a:t>or </a:t>
            </a:r>
            <a:r>
              <a:rPr lang="en-US" sz="2000" i="1" dirty="0">
                <a:latin typeface="Times New Roman" pitchFamily="18" charset="0"/>
                <a:cs typeface="Arial" charset="0"/>
              </a:rPr>
              <a:t>propagating</a:t>
            </a:r>
            <a:r>
              <a:rPr lang="en-US" sz="2000" dirty="0">
                <a:latin typeface="Times New Roman" pitchFamily="18" charset="0"/>
                <a:cs typeface="Arial" charset="0"/>
              </a:rPr>
              <a:t> a carry in to the carry </a:t>
            </a:r>
            <a:r>
              <a:rPr lang="en-US" sz="2000" dirty="0" smtClean="0">
                <a:latin typeface="Times New Roman" pitchFamily="18" charset="0"/>
                <a:cs typeface="Arial" charset="0"/>
              </a:rPr>
              <a:t>out</a:t>
            </a:r>
            <a:endParaRPr lang="en-US" sz="20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Generate (</a:t>
            </a:r>
            <a:r>
              <a:rPr lang="en-US" sz="2000" i="1" dirty="0" err="1">
                <a:latin typeface="Times New Roman" pitchFamily="18" charset="0"/>
                <a:cs typeface="Arial" charset="0"/>
              </a:rPr>
              <a:t>G</a:t>
            </a:r>
            <a:r>
              <a:rPr lang="en-US" sz="2000" i="1" baseline="-25000" dirty="0" err="1">
                <a:latin typeface="Times New Roman" pitchFamily="18" charset="0"/>
                <a:cs typeface="Arial" charset="0"/>
              </a:rPr>
              <a:t>i</a:t>
            </a:r>
            <a:r>
              <a:rPr lang="en-US" sz="2000" dirty="0">
                <a:latin typeface="Times New Roman" pitchFamily="18" charset="0"/>
                <a:cs typeface="Arial" charset="0"/>
              </a:rPr>
              <a:t>) and propagate (</a:t>
            </a:r>
            <a:r>
              <a:rPr lang="en-US" sz="2000" i="1" dirty="0">
                <a:latin typeface="Times New Roman" pitchFamily="18" charset="0"/>
                <a:cs typeface="Arial" charset="0"/>
              </a:rPr>
              <a:t>P</a:t>
            </a:r>
            <a:r>
              <a:rPr lang="en-US" sz="2000" i="1" baseline="-25000" dirty="0">
                <a:latin typeface="Times New Roman" pitchFamily="18" charset="0"/>
                <a:cs typeface="Arial" charset="0"/>
              </a:rPr>
              <a:t>i</a:t>
            </a:r>
            <a:r>
              <a:rPr lang="en-US" sz="2000" dirty="0">
                <a:latin typeface="Times New Roman" pitchFamily="18" charset="0"/>
                <a:cs typeface="Arial" charset="0"/>
              </a:rPr>
              <a:t>) signals for each column:</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generate a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AND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are both 1. </a:t>
            </a:r>
          </a:p>
          <a:p>
            <a:pPr marL="742950" lvl="1" indent="-285750">
              <a:spcBef>
                <a:spcPct val="20000"/>
              </a:spcBef>
            </a:pPr>
            <a:r>
              <a:rPr lang="en-US" sz="2000" i="1" dirty="0">
                <a:latin typeface="Times New Roman" pitchFamily="18" charset="0"/>
                <a:cs typeface="Arial" charset="0"/>
              </a:rPr>
              <a:t>			</a:t>
            </a:r>
            <a:r>
              <a:rPr lang="en-US" sz="3000" i="1" dirty="0">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propagate a carry in to the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OR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is 1.</a:t>
            </a:r>
          </a:p>
          <a:p>
            <a:pPr marL="742950" lvl="1" indent="-285750">
              <a:spcBef>
                <a:spcPct val="20000"/>
              </a:spcBef>
            </a:pPr>
            <a:r>
              <a:rPr lang="en-US" sz="2000" i="1" dirty="0">
                <a:latin typeface="Times New Roman" pitchFamily="18" charset="0"/>
                <a:cs typeface="Arial" charset="0"/>
              </a:rPr>
              <a:t>			</a:t>
            </a:r>
            <a:r>
              <a:rPr lang="en-US" sz="3200" b="1" i="1" dirty="0">
                <a:latin typeface="Times New Roman" pitchFamily="18" charset="0"/>
                <a:cs typeface="Arial" charset="0"/>
              </a:rPr>
              <a:t>	</a:t>
            </a:r>
            <a:r>
              <a:rPr lang="en-US" sz="3000" b="1" i="1" dirty="0">
                <a:solidFill>
                  <a:schemeClr val="accent1"/>
                </a:solidFill>
                <a:latin typeface="Times New Roman" pitchFamily="18" charset="0"/>
                <a:cs typeface="Arial" charset="0"/>
              </a:rPr>
              <a:t>P</a:t>
            </a:r>
            <a:r>
              <a:rPr lang="en-US" sz="3000" b="1" i="1" baseline="-25000" dirty="0">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a:latin typeface="Times New Roman" pitchFamily="18" charset="0"/>
                <a:cs typeface="Arial" charset="0"/>
              </a:rPr>
              <a:t>The carry out of </a:t>
            </a: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a:t>
            </a:r>
            <a:r>
              <a:rPr lang="en-US" sz="1800" dirty="0">
                <a:latin typeface="Times New Roman" pitchFamily="18" charset="0"/>
                <a:cs typeface="Arial" charset="0"/>
              </a:rPr>
              <a:t>(</a:t>
            </a:r>
            <a:r>
              <a:rPr lang="en-US" sz="1800" i="1" dirty="0" err="1">
                <a:latin typeface="Times New Roman" pitchFamily="18" charset="0"/>
                <a:cs typeface="Arial" charset="0"/>
              </a:rPr>
              <a:t>C</a:t>
            </a:r>
            <a:r>
              <a:rPr lang="en-US" sz="1800" i="1" baseline="-25000" dirty="0" err="1">
                <a:latin typeface="Times New Roman" pitchFamily="18" charset="0"/>
                <a:cs typeface="Arial" charset="0"/>
              </a:rPr>
              <a:t>i</a:t>
            </a:r>
            <a:r>
              <a:rPr lang="en-US" sz="1800" dirty="0">
                <a:latin typeface="Times New Roman" pitchFamily="18" charset="0"/>
                <a:cs typeface="Arial" charset="0"/>
              </a:rPr>
              <a:t>) is:</a:t>
            </a:r>
          </a:p>
          <a:p>
            <a:pPr marL="742950" lvl="1" indent="-285750">
              <a:spcBef>
                <a:spcPct val="20000"/>
              </a:spcBef>
            </a:pPr>
            <a:r>
              <a:rPr lang="en-US" sz="3200" b="1" i="1" dirty="0">
                <a:latin typeface="Times New Roman" pitchFamily="18" charset="0"/>
                <a:cs typeface="Arial" charset="0"/>
              </a:rPr>
              <a:t>	    </a:t>
            </a:r>
            <a:r>
              <a:rPr lang="en-US" sz="3000" b="1" i="1" dirty="0" err="1" smtClean="0">
                <a:solidFill>
                  <a:schemeClr val="accent1"/>
                </a:solidFill>
                <a:latin typeface="Times New Roman" pitchFamily="18" charset="0"/>
                <a:cs typeface="Arial" charset="0"/>
              </a:rPr>
              <a:t>C</a:t>
            </a:r>
            <a:r>
              <a:rPr lang="en-US" sz="3000" b="1" i="1" baseline="-25000" dirty="0" err="1" smtClean="0">
                <a:solidFill>
                  <a:schemeClr val="accent1"/>
                </a:solidFill>
                <a:latin typeface="Times New Roman" pitchFamily="18" charset="0"/>
                <a:cs typeface="Arial" charset="0"/>
              </a:rPr>
              <a:t>i</a:t>
            </a:r>
            <a:r>
              <a:rPr lang="en-US" sz="3000" b="1" dirty="0" smtClean="0">
                <a:solidFill>
                  <a:schemeClr val="accent1"/>
                </a:solidFill>
                <a:latin typeface="Times New Roman" pitchFamily="18" charset="0"/>
                <a:cs typeface="Arial" charset="0"/>
              </a:rPr>
              <a:t> = </a:t>
            </a:r>
            <a:r>
              <a:rPr lang="en-US" sz="3000" b="1" i="1" dirty="0" smtClean="0">
                <a:solidFill>
                  <a:schemeClr val="accent1"/>
                </a:solidFill>
                <a:latin typeface="Times New Roman" pitchFamily="18" charset="0"/>
                <a:cs typeface="Arial" charset="0"/>
              </a:rPr>
              <a:t>A</a:t>
            </a:r>
            <a:r>
              <a:rPr lang="en-US" sz="3000" b="1" i="1" baseline="-25000" dirty="0" smtClean="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 +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 </a:t>
            </a:r>
            <a:r>
              <a:rPr lang="en-US" sz="3000" b="1" dirty="0">
                <a:solidFill>
                  <a:schemeClr val="accent1"/>
                </a:solidFill>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i="1" baseline="-25000"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 + P</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a:t>
            </a:r>
            <a:endParaRPr lang="en-US" sz="3000" b="1" dirty="0">
              <a:solidFill>
                <a:schemeClr val="accent1"/>
              </a:solidFill>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xmlns="" val="19946265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99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990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199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Times New Roman" pitchFamily="18" charset="0"/>
              </a:rPr>
              <a:t>Using a </a:t>
            </a:r>
            <a:r>
              <a:rPr lang="en-US" sz="2400" dirty="0">
                <a:latin typeface="Times New Roman" pitchFamily="18" charset="0"/>
                <a:cs typeface="Times New Roman" pitchFamily="18" charset="0"/>
              </a:rPr>
              <a:t>CAD tool (such as </a:t>
            </a:r>
            <a:r>
              <a:rPr lang="en-US" sz="2400" dirty="0" smtClean="0">
                <a:latin typeface="Times New Roman" pitchFamily="18" charset="0"/>
                <a:cs typeface="Times New Roman" pitchFamily="18" charset="0"/>
              </a:rPr>
              <a:t>Altera’s </a:t>
            </a:r>
            <a:r>
              <a:rPr lang="en-US" sz="2400" dirty="0" err="1" smtClean="0">
                <a:latin typeface="Times New Roman" pitchFamily="18" charset="0"/>
                <a:cs typeface="Times New Roman" pitchFamily="18" charset="0"/>
              </a:rPr>
              <a:t>Quartus</a:t>
            </a:r>
            <a:r>
              <a:rPr lang="en-US" sz="2400" dirty="0" smtClean="0">
                <a:latin typeface="Times New Roman" pitchFamily="18" charset="0"/>
                <a:cs typeface="Times New Roman" pitchFamily="18" charset="0"/>
              </a:rPr>
              <a:t> II)</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Enter </a:t>
            </a:r>
            <a:r>
              <a:rPr lang="en-US" sz="2400" b="1" dirty="0">
                <a:latin typeface="Times New Roman" pitchFamily="18" charset="0"/>
                <a:cs typeface="Times New Roman" pitchFamily="18" charset="0"/>
              </a:rPr>
              <a:t>the design</a:t>
            </a:r>
            <a:r>
              <a:rPr lang="en-US" sz="2400" dirty="0">
                <a:latin typeface="Times New Roman" pitchFamily="18" charset="0"/>
                <a:cs typeface="Times New Roman" pitchFamily="18" charset="0"/>
              </a:rPr>
              <a:t> using schematic entry or </a:t>
            </a:r>
            <a:r>
              <a:rPr lang="en-US" sz="2400" dirty="0" smtClean="0">
                <a:latin typeface="Times New Roman" pitchFamily="18" charset="0"/>
                <a:cs typeface="Times New Roman" pitchFamily="18" charset="0"/>
              </a:rPr>
              <a:t>an HDL	</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Simulate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design</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Synthesize</a:t>
            </a:r>
            <a:r>
              <a:rPr lang="en-US" sz="2400" dirty="0" smtClean="0">
                <a:latin typeface="Times New Roman" pitchFamily="18" charset="0"/>
                <a:cs typeface="Times New Roman" pitchFamily="18" charset="0"/>
              </a:rPr>
              <a:t> design and map </a:t>
            </a:r>
            <a:r>
              <a:rPr lang="en-US" sz="2400" dirty="0">
                <a:latin typeface="Times New Roman" pitchFamily="18" charset="0"/>
                <a:cs typeface="Times New Roman" pitchFamily="18" charset="0"/>
              </a:rPr>
              <a:t>it onto </a:t>
            </a:r>
            <a:r>
              <a:rPr lang="en-US" sz="2400" dirty="0" smtClean="0">
                <a:latin typeface="Times New Roman" pitchFamily="18" charset="0"/>
                <a:cs typeface="Times New Roman" pitchFamily="18" charset="0"/>
              </a:rPr>
              <a:t>FPGA</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Download </a:t>
            </a:r>
            <a:r>
              <a:rPr lang="en-US" sz="2400" b="1" dirty="0">
                <a:latin typeface="Times New Roman" pitchFamily="18" charset="0"/>
                <a:cs typeface="Times New Roman" pitchFamily="18" charset="0"/>
              </a:rPr>
              <a:t>the configuration </a:t>
            </a:r>
            <a:r>
              <a:rPr lang="en-US" sz="2400" dirty="0">
                <a:latin typeface="Times New Roman" pitchFamily="18" charset="0"/>
                <a:cs typeface="Times New Roman" pitchFamily="18" charset="0"/>
              </a:rPr>
              <a:t>onto the </a:t>
            </a:r>
            <a:r>
              <a:rPr lang="en-US" sz="2400" dirty="0" smtClean="0">
                <a:latin typeface="Times New Roman" pitchFamily="18" charset="0"/>
                <a:cs typeface="Times New Roman" pitchFamily="18" charset="0"/>
              </a:rPr>
              <a:t>FPGA</a:t>
            </a:r>
          </a:p>
          <a:p>
            <a:pPr marL="800100" lvl="1" indent="-342900">
              <a:spcBef>
                <a:spcPct val="20000"/>
              </a:spcBef>
              <a:buFontTx/>
              <a:buChar char="•"/>
            </a:pPr>
            <a:r>
              <a:rPr lang="en-US" sz="2400" b="1" dirty="0" smtClean="0">
                <a:latin typeface="Times New Roman" pitchFamily="18" charset="0"/>
                <a:cs typeface="Times New Roman" pitchFamily="18" charset="0"/>
              </a:rPr>
              <a:t>Test</a:t>
            </a:r>
            <a:r>
              <a:rPr lang="en-US" sz="2400" dirty="0" smtClean="0">
                <a:latin typeface="Times New Roman" pitchFamily="18" charset="0"/>
                <a:cs typeface="Times New Roman" pitchFamily="18" charset="0"/>
              </a:rPr>
              <a:t> the design</a:t>
            </a:r>
            <a:endParaRPr lang="en-US" sz="24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FPGA Design Flow</a:t>
            </a:r>
            <a:endParaRPr lang="en-US" sz="4400" dirty="0">
              <a:solidFill>
                <a:schemeClr val="bg1"/>
              </a:solidFill>
              <a:latin typeface="+mj-lt"/>
            </a:endParaRPr>
          </a:p>
        </p:txBody>
      </p:sp>
    </p:spTree>
    <p:extLst>
      <p:ext uri="{BB962C8B-B14F-4D97-AF65-F5344CB8AC3E}">
        <p14:creationId xmlns:p14="http://schemas.microsoft.com/office/powerpoint/2010/main" xmlns="" val="2081863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custDataLst>
              <p:tags r:id="rId1"/>
            </p:custDataLst>
          </p:nvPr>
        </p:nvSpPr>
        <p:spPr bwMode="auto">
          <a:xfrm>
            <a:off x="917331" y="1219200"/>
            <a:ext cx="7845669"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Step 1: </a:t>
            </a:r>
            <a:r>
              <a:rPr lang="en-US" sz="3200" dirty="0" smtClean="0">
                <a:latin typeface="Times New Roman" pitchFamily="18" charset="0"/>
                <a:cs typeface="Arial" charset="0"/>
              </a:rPr>
              <a:t>Compute </a:t>
            </a:r>
            <a:r>
              <a:rPr lang="en-US" sz="3200" i="1" dirty="0" err="1" smtClean="0">
                <a:latin typeface="Times New Roman" pitchFamily="18" charset="0"/>
                <a:cs typeface="Arial" charset="0"/>
              </a:rPr>
              <a:t>G</a:t>
            </a:r>
            <a:r>
              <a:rPr lang="en-US" sz="3200" i="1" baseline="-25000" dirty="0" err="1" smtClean="0">
                <a:latin typeface="Times New Roman" pitchFamily="18" charset="0"/>
                <a:cs typeface="Arial" charset="0"/>
              </a:rPr>
              <a:t>i</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smtClean="0">
                <a:latin typeface="Times New Roman" pitchFamily="18" charset="0"/>
                <a:cs typeface="Arial" charset="0"/>
              </a:rPr>
              <a:t>P</a:t>
            </a:r>
            <a:r>
              <a:rPr lang="en-US" sz="3200" i="1" baseline="-25000" dirty="0">
                <a:latin typeface="Times New Roman" pitchFamily="18" charset="0"/>
                <a:cs typeface="Arial" charset="0"/>
              </a:rPr>
              <a:t>i</a:t>
            </a:r>
            <a:r>
              <a:rPr lang="en-US" sz="3200" dirty="0" smtClean="0">
                <a:latin typeface="Times New Roman" pitchFamily="18" charset="0"/>
                <a:cs typeface="Arial" charset="0"/>
              </a:rPr>
              <a:t> for all columns </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Step 2:</a:t>
            </a:r>
            <a:r>
              <a:rPr lang="en-US" sz="3200" dirty="0">
                <a:latin typeface="Times New Roman" pitchFamily="18" charset="0"/>
                <a:cs typeface="Arial" charset="0"/>
              </a:rPr>
              <a:t> </a:t>
            </a:r>
            <a:r>
              <a:rPr lang="en-US" sz="3200" dirty="0" smtClean="0">
                <a:latin typeface="Times New Roman" pitchFamily="18" charset="0"/>
                <a:cs typeface="Arial" charset="0"/>
              </a:rPr>
              <a:t>Compute </a:t>
            </a:r>
            <a:r>
              <a:rPr lang="en-US" sz="3200" i="1" dirty="0">
                <a:latin typeface="Times New Roman" pitchFamily="18" charset="0"/>
                <a:cs typeface="Arial" charset="0"/>
              </a:rPr>
              <a:t>G</a:t>
            </a:r>
            <a:r>
              <a:rPr lang="en-US" sz="3200" dirty="0">
                <a:latin typeface="Times New Roman" pitchFamily="18" charset="0"/>
                <a:cs typeface="Arial" charset="0"/>
              </a:rPr>
              <a:t> and </a:t>
            </a:r>
            <a:r>
              <a:rPr lang="en-US" sz="3200" i="1" dirty="0">
                <a:latin typeface="Times New Roman" pitchFamily="18" charset="0"/>
                <a:cs typeface="Arial" charset="0"/>
              </a:rPr>
              <a:t>P</a:t>
            </a:r>
            <a:r>
              <a:rPr lang="en-US" sz="3200" dirty="0">
                <a:latin typeface="Times New Roman" pitchFamily="18" charset="0"/>
                <a:cs typeface="Arial" charset="0"/>
              </a:rPr>
              <a:t> for </a:t>
            </a:r>
            <a:r>
              <a:rPr lang="en-US" sz="3200" i="1" dirty="0">
                <a:latin typeface="Times New Roman" pitchFamily="18" charset="0"/>
                <a:cs typeface="Arial" charset="0"/>
              </a:rPr>
              <a:t>k</a:t>
            </a:r>
            <a:r>
              <a:rPr lang="en-US" sz="3200" dirty="0">
                <a:latin typeface="Times New Roman" pitchFamily="18" charset="0"/>
                <a:cs typeface="Arial" charset="0"/>
              </a:rPr>
              <a:t>-bit blocks</a:t>
            </a:r>
          </a:p>
          <a:p>
            <a:pPr marL="342900" indent="-342900">
              <a:spcBef>
                <a:spcPct val="20000"/>
              </a:spcBef>
              <a:buFontTx/>
              <a:buChar char="•"/>
            </a:pPr>
            <a:r>
              <a:rPr lang="en-US" sz="3200" b="1" dirty="0">
                <a:latin typeface="Times New Roman" pitchFamily="18" charset="0"/>
                <a:cs typeface="Arial" charset="0"/>
              </a:rPr>
              <a:t>Step 3:</a:t>
            </a:r>
            <a:r>
              <a:rPr lang="en-US" sz="3200" dirty="0">
                <a:latin typeface="Times New Roman" pitchFamily="18" charset="0"/>
                <a:cs typeface="Arial" charset="0"/>
              </a:rPr>
              <a:t> </a:t>
            </a:r>
            <a:r>
              <a:rPr lang="en-US" sz="3200" i="1" dirty="0" err="1">
                <a:latin typeface="Times New Roman" pitchFamily="18" charset="0"/>
                <a:cs typeface="Arial" charset="0"/>
              </a:rPr>
              <a:t>C</a:t>
            </a:r>
            <a:r>
              <a:rPr lang="en-US" sz="3200" i="1" baseline="-25000" dirty="0" err="1">
                <a:latin typeface="Times New Roman" pitchFamily="18" charset="0"/>
                <a:cs typeface="Arial" charset="0"/>
              </a:rPr>
              <a:t>in</a:t>
            </a:r>
            <a:r>
              <a:rPr lang="en-US" sz="3200" dirty="0">
                <a:latin typeface="Times New Roman" pitchFamily="18" charset="0"/>
                <a:cs typeface="Arial" charset="0"/>
              </a:rPr>
              <a:t> propagates through each </a:t>
            </a:r>
            <a:r>
              <a:rPr lang="en-US" sz="3200" i="1" dirty="0">
                <a:latin typeface="Times New Roman" pitchFamily="18" charset="0"/>
                <a:cs typeface="Arial" charset="0"/>
              </a:rPr>
              <a:t>k</a:t>
            </a:r>
            <a:r>
              <a:rPr lang="en-US" sz="3200" dirty="0">
                <a:latin typeface="Times New Roman" pitchFamily="18" charset="0"/>
                <a:cs typeface="Arial" charset="0"/>
              </a:rPr>
              <a:t>-bit propagate/generate block</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Addition</a:t>
            </a:r>
            <a:endParaRPr lang="en-US" sz="4400" dirty="0">
              <a:solidFill>
                <a:schemeClr val="bg1"/>
              </a:solidFill>
              <a:latin typeface="+mj-lt"/>
            </a:endParaRPr>
          </a:p>
        </p:txBody>
      </p:sp>
    </p:spTree>
    <p:extLst>
      <p:ext uri="{BB962C8B-B14F-4D97-AF65-F5344CB8AC3E}">
        <p14:creationId xmlns:p14="http://schemas.microsoft.com/office/powerpoint/2010/main" xmlns="" val="41089350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ChangeArrowheads="1"/>
          </p:cNvSpPr>
          <p:nvPr>
            <p:custDataLst>
              <p:tags r:id="rId1"/>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Example: </a:t>
            </a:r>
            <a:r>
              <a:rPr lang="en-US" sz="3200" dirty="0" smtClean="0">
                <a:latin typeface="Times New Roman" pitchFamily="18" charset="0"/>
                <a:cs typeface="Arial" charset="0"/>
              </a:rPr>
              <a:t>4-bit blocks (</a:t>
            </a:r>
            <a:r>
              <a:rPr lang="en-US" sz="3200" i="1" dirty="0" smtClean="0">
                <a:latin typeface="Times New Roman" pitchFamily="18" charset="0"/>
                <a:cs typeface="Arial" charset="0"/>
              </a:rPr>
              <a:t>G</a:t>
            </a:r>
            <a:r>
              <a:rPr lang="en-US" sz="3200" baseline="-25000" dirty="0" smtClean="0">
                <a:latin typeface="Times New Roman" pitchFamily="18" charset="0"/>
                <a:cs typeface="Arial" charset="0"/>
              </a:rPr>
              <a:t>3:0</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a:latin typeface="Times New Roman" pitchFamily="18" charset="0"/>
                <a:cs typeface="Arial" charset="0"/>
              </a:rPr>
              <a:t>P</a:t>
            </a:r>
            <a:r>
              <a:rPr lang="en-US" sz="3200" baseline="-25000" dirty="0">
                <a:latin typeface="Times New Roman" pitchFamily="18" charset="0"/>
                <a:cs typeface="Arial" charset="0"/>
              </a:rPr>
              <a:t>3:0</a:t>
            </a:r>
            <a:r>
              <a:rPr lang="en-US" sz="3200" dirty="0">
                <a:latin typeface="Times New Roman" pitchFamily="18" charset="0"/>
                <a:cs typeface="Arial" charset="0"/>
              </a:rPr>
              <a:t>) :</a:t>
            </a:r>
          </a:p>
          <a:p>
            <a:pPr marL="742950" lvl="1" indent="-285750">
              <a:spcBef>
                <a:spcPct val="20000"/>
              </a:spcBef>
            </a:pPr>
            <a:r>
              <a:rPr lang="en-US" b="1" i="1" dirty="0">
                <a:latin typeface="Times New Roman" pitchFamily="18" charset="0"/>
                <a:cs typeface="Arial" charset="0"/>
              </a:rPr>
              <a:t>		  </a:t>
            </a:r>
            <a:r>
              <a:rPr lang="en-US" b="1" i="1" dirty="0" smtClean="0">
                <a:latin typeface="Times New Roman" pitchFamily="18" charset="0"/>
                <a:cs typeface="Arial" charset="0"/>
              </a:rPr>
              <a:t>	</a:t>
            </a:r>
            <a:r>
              <a:rPr lang="en-US" sz="2800" b="1" i="1" dirty="0" smtClean="0">
                <a:solidFill>
                  <a:schemeClr val="accent1"/>
                </a:solidFill>
                <a:latin typeface="Times New Roman" pitchFamily="18" charset="0"/>
                <a:cs typeface="Arial" charset="0"/>
              </a:rPr>
              <a:t>G</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3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0</a:t>
            </a:r>
            <a:r>
              <a:rPr lang="en-US" sz="2800" b="1" i="1" baseline="-25000"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a:t>
            </a:r>
            <a:endParaRPr lang="en-US" sz="2800" b="1" i="1" baseline="-25000" dirty="0" smtClean="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	P</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0</a:t>
            </a:r>
          </a:p>
          <a:p>
            <a:pPr lvl="1">
              <a:spcBef>
                <a:spcPct val="20000"/>
              </a:spcBef>
            </a:pPr>
            <a:r>
              <a:rPr lang="en-US" b="1" i="1" dirty="0" smtClean="0">
                <a:solidFill>
                  <a:schemeClr val="accent2"/>
                </a:solidFill>
                <a:latin typeface="Times New Roman" pitchFamily="18" charset="0"/>
                <a:cs typeface="Arial" charset="0"/>
              </a:rPr>
              <a:t>		</a:t>
            </a:r>
          </a:p>
          <a:p>
            <a:pPr marL="342900" indent="-342900">
              <a:spcBef>
                <a:spcPct val="20000"/>
              </a:spcBef>
              <a:buFontTx/>
              <a:buChar char="•"/>
            </a:pPr>
            <a:r>
              <a:rPr lang="en-US" sz="3200" b="1" dirty="0" smtClean="0">
                <a:latin typeface="Times New Roman" pitchFamily="18" charset="0"/>
                <a:cs typeface="Arial" charset="0"/>
              </a:rPr>
              <a:t>Generally,</a:t>
            </a:r>
            <a:endParaRPr lang="en-US" sz="3200" dirty="0">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G</a:t>
            </a:r>
            <a:r>
              <a:rPr lang="en-US" sz="2800" b="1" i="1" baseline="-25000" dirty="0">
                <a:solidFill>
                  <a:schemeClr val="accent1"/>
                </a:solidFill>
                <a:latin typeface="Times New Roman" pitchFamily="18" charset="0"/>
                <a:cs typeface="Arial" charset="0"/>
              </a:rPr>
              <a:t>j</a:t>
            </a:r>
            <a:r>
              <a:rPr lang="en-US" sz="2800" b="1" i="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endParaRPr lang="en-US" sz="2800" b="1" i="1" baseline="-25000"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P</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j</a:t>
            </a:r>
            <a:endParaRPr lang="en-US" b="1" i="1" dirty="0">
              <a:solidFill>
                <a:schemeClr val="accent2"/>
              </a:solidFill>
              <a:latin typeface="Times New Roman" pitchFamily="18" charset="0"/>
              <a:cs typeface="Arial" charset="0"/>
            </a:endParaRPr>
          </a:p>
          <a:p>
            <a:pPr lvl="1">
              <a:spcBef>
                <a:spcPct val="20000"/>
              </a:spcBef>
            </a:pPr>
            <a:r>
              <a:rPr lang="en-US" sz="2800" b="1" i="1" dirty="0" smtClean="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C</a:t>
            </a:r>
            <a:r>
              <a:rPr lang="en-US" sz="2800" b="1" i="1" baseline="-25000" dirty="0" err="1"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i-1</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xmlns="" val="39270815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8" name="Object 4"/>
          <p:cNvGraphicFramePr>
            <a:graphicFrameLocks noGrp="1" noChangeAspect="1"/>
          </p:cNvGraphicFramePr>
          <p:nvPr>
            <p:ph idx="4294967295"/>
            <p:extLst>
              <p:ext uri="{D42A27DB-BD31-4B8C-83A1-F6EECF244321}">
                <p14:modId xmlns:p14="http://schemas.microsoft.com/office/powerpoint/2010/main" xmlns="" val="1634610828"/>
              </p:ext>
            </p:extLst>
          </p:nvPr>
        </p:nvGraphicFramePr>
        <p:xfrm>
          <a:off x="1752600" y="1143000"/>
          <a:ext cx="5562600" cy="5048250"/>
        </p:xfrm>
        <a:graphic>
          <a:graphicData uri="http://schemas.openxmlformats.org/presentationml/2006/ole">
            <p:oleObj spid="_x0000_s58389" name="VISIO" r:id="rId4" imgW="3914640" imgH="3552480" progId="">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32-bit CLA with 4-bit Blocks</a:t>
            </a:r>
            <a:endParaRPr lang="en-US" sz="4400" dirty="0">
              <a:solidFill>
                <a:schemeClr val="bg1"/>
              </a:solidFill>
              <a:latin typeface="+mj-lt"/>
            </a:endParaRPr>
          </a:p>
        </p:txBody>
      </p:sp>
    </p:spTree>
    <p:extLst>
      <p:ext uri="{BB962C8B-B14F-4D97-AF65-F5344CB8AC3E}">
        <p14:creationId xmlns:p14="http://schemas.microsoft.com/office/powerpoint/2010/main" xmlns="" val="2318257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custDataLst>
              <p:tags r:id="rId1"/>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For </a:t>
            </a:r>
            <a:r>
              <a:rPr lang="en-US" sz="2400" i="1" dirty="0" smtClean="0">
                <a:latin typeface="Times New Roman" pitchFamily="18" charset="0"/>
                <a:cs typeface="Arial" charset="0"/>
              </a:rPr>
              <a:t>N</a:t>
            </a:r>
            <a:r>
              <a:rPr lang="en-US" sz="2400" dirty="0" smtClean="0">
                <a:latin typeface="Times New Roman" pitchFamily="18" charset="0"/>
                <a:cs typeface="Arial" charset="0"/>
              </a:rPr>
              <a:t>-bit CLA </a:t>
            </a:r>
            <a:r>
              <a:rPr lang="en-US" sz="2400" dirty="0">
                <a:latin typeface="Times New Roman" pitchFamily="18" charset="0"/>
                <a:cs typeface="Arial" charset="0"/>
              </a:rPr>
              <a:t>with </a:t>
            </a:r>
            <a:r>
              <a:rPr lang="en-US" sz="2400" i="1" dirty="0">
                <a:latin typeface="Times New Roman" pitchFamily="18" charset="0"/>
                <a:cs typeface="Arial" charset="0"/>
              </a:rPr>
              <a:t>k</a:t>
            </a:r>
            <a:r>
              <a:rPr lang="en-US" sz="2400" dirty="0">
                <a:latin typeface="Times New Roman" pitchFamily="18" charset="0"/>
                <a:cs typeface="Arial" charset="0"/>
              </a:rPr>
              <a:t>-bit blocks:</a:t>
            </a:r>
          </a:p>
          <a:p>
            <a:pPr marL="342900" indent="-342900">
              <a:spcBef>
                <a:spcPct val="20000"/>
              </a:spcBef>
            </a:pPr>
            <a:r>
              <a:rPr lang="en-US" sz="2400" i="1" dirty="0">
                <a:latin typeface="Times New Roman" pitchFamily="18" charset="0"/>
                <a:cs typeface="Arial" charset="0"/>
              </a:rPr>
              <a:t>  </a:t>
            </a:r>
            <a:r>
              <a:rPr lang="en-US" sz="3200" b="1"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CLA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block</a:t>
            </a:r>
            <a:r>
              <a:rPr lang="en-US" sz="3200" b="1" i="1" baseline="-25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N/k</a:t>
            </a:r>
            <a:r>
              <a:rPr lang="en-US" sz="3200" b="1" dirty="0">
                <a:solidFill>
                  <a:schemeClr val="accent1"/>
                </a:solidFill>
                <a:latin typeface="Times New Roman" pitchFamily="18" charset="0"/>
                <a:cs typeface="Arial" charset="0"/>
              </a:rPr>
              <a:t> – 1)</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AND_OR</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kt</a:t>
            </a:r>
            <a:r>
              <a:rPr lang="en-US" sz="3200" b="1" i="1" baseline="-25000" dirty="0" err="1">
                <a:solidFill>
                  <a:schemeClr val="accent1"/>
                </a:solidFill>
                <a:latin typeface="Times New Roman" pitchFamily="18" charset="0"/>
                <a:cs typeface="Arial" charset="0"/>
              </a:rPr>
              <a:t>FA</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a:t>
            </a:r>
            <a:r>
              <a:rPr lang="en-US" sz="2000" dirty="0" smtClean="0">
                <a:latin typeface="Times New Roman" pitchFamily="18" charset="0"/>
                <a:cs typeface="Arial" charset="0"/>
              </a:rPr>
              <a:t> : 	delay to generate all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endParaRPr lang="en-US" sz="2000" i="1" baseline="-250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pg_</a:t>
            </a:r>
            <a:r>
              <a:rPr lang="en-US" sz="2000" baseline="-25000" dirty="0" err="1" smtClean="0">
                <a:latin typeface="Times New Roman" pitchFamily="18" charset="0"/>
                <a:cs typeface="Arial" charset="0"/>
              </a:rPr>
              <a:t>block</a:t>
            </a:r>
            <a:r>
              <a:rPr lang="en-US" sz="2000" dirty="0" smtClean="0">
                <a:latin typeface="Times New Roman" pitchFamily="18" charset="0"/>
                <a:cs typeface="Arial" charset="0"/>
              </a:rPr>
              <a:t> </a:t>
            </a:r>
            <a:r>
              <a:rPr lang="en-US" sz="2000" dirty="0">
                <a:latin typeface="Times New Roman" pitchFamily="18" charset="0"/>
                <a:cs typeface="Arial" charset="0"/>
              </a:rPr>
              <a:t>:	delay </a:t>
            </a:r>
            <a:r>
              <a:rPr lang="en-US" sz="2000" dirty="0" smtClean="0">
                <a:latin typeface="Times New Roman" pitchFamily="18" charset="0"/>
                <a:cs typeface="Arial" charset="0"/>
              </a:rPr>
              <a:t>to generate all </a:t>
            </a:r>
            <a:r>
              <a:rPr lang="en-US" sz="2000" i="1" dirty="0" err="1" smtClean="0">
                <a:latin typeface="Times New Roman" pitchFamily="18" charset="0"/>
                <a:cs typeface="Arial" charset="0"/>
              </a:rPr>
              <a:t>P</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endParaRPr lang="en-US" sz="2000" dirty="0">
              <a:latin typeface="Times New Roman" pitchFamily="18" charset="0"/>
              <a:cs typeface="Arial" charset="0"/>
            </a:endParaRPr>
          </a:p>
          <a:p>
            <a:pPr marL="742950" lvl="1" indent="-285750">
              <a:spcBef>
                <a:spcPct val="20000"/>
              </a:spcBef>
              <a:buFontTx/>
              <a:buChar char="–"/>
            </a:pPr>
            <a:r>
              <a:rPr lang="en-US" sz="2000" i="1" dirty="0" err="1">
                <a:latin typeface="Times New Roman" pitchFamily="18" charset="0"/>
                <a:cs typeface="Arial" charset="0"/>
              </a:rPr>
              <a:t>t</a:t>
            </a:r>
            <a:r>
              <a:rPr lang="en-US" sz="2000" baseline="-25000" dirty="0" err="1">
                <a:latin typeface="Times New Roman" pitchFamily="18" charset="0"/>
                <a:cs typeface="Arial" charset="0"/>
              </a:rPr>
              <a:t>AND</a:t>
            </a:r>
            <a:r>
              <a:rPr lang="en-US" sz="2000" i="1" baseline="-25000" dirty="0" err="1">
                <a:latin typeface="Times New Roman" pitchFamily="18" charset="0"/>
                <a:cs typeface="Arial" charset="0"/>
              </a:rPr>
              <a:t>_</a:t>
            </a:r>
            <a:r>
              <a:rPr lang="en-US" sz="2000" baseline="-25000" dirty="0" err="1">
                <a:latin typeface="Times New Roman" pitchFamily="18" charset="0"/>
                <a:cs typeface="Arial" charset="0"/>
              </a:rPr>
              <a:t>OR</a:t>
            </a:r>
            <a:r>
              <a:rPr lang="en-US" sz="2000" dirty="0">
                <a:latin typeface="Times New Roman" pitchFamily="18" charset="0"/>
                <a:cs typeface="Arial" charset="0"/>
              </a:rPr>
              <a:t> :	delay from </a:t>
            </a:r>
            <a:r>
              <a:rPr lang="en-US" sz="2000" i="1" dirty="0" err="1">
                <a:latin typeface="Times New Roman" pitchFamily="18" charset="0"/>
                <a:cs typeface="Arial" charset="0"/>
              </a:rPr>
              <a:t>C</a:t>
            </a:r>
            <a:r>
              <a:rPr lang="en-US" sz="2000" baseline="-25000" dirty="0" err="1">
                <a:latin typeface="Times New Roman" pitchFamily="18" charset="0"/>
                <a:cs typeface="Arial" charset="0"/>
              </a:rPr>
              <a:t>in</a:t>
            </a:r>
            <a:r>
              <a:rPr lang="en-US" sz="2000" dirty="0">
                <a:latin typeface="Times New Roman" pitchFamily="18" charset="0"/>
                <a:cs typeface="Arial" charset="0"/>
              </a:rPr>
              <a:t> to </a:t>
            </a:r>
            <a:r>
              <a:rPr lang="en-US" sz="2000" i="1" dirty="0" err="1">
                <a:latin typeface="Times New Roman" pitchFamily="18" charset="0"/>
                <a:cs typeface="Arial" charset="0"/>
              </a:rPr>
              <a:t>C</a:t>
            </a:r>
            <a:r>
              <a:rPr lang="en-US" sz="2000" baseline="-25000" dirty="0" err="1">
                <a:latin typeface="Times New Roman" pitchFamily="18" charset="0"/>
                <a:cs typeface="Arial" charset="0"/>
              </a:rPr>
              <a:t>out</a:t>
            </a:r>
            <a:r>
              <a:rPr lang="en-US" sz="2000" dirty="0">
                <a:latin typeface="Times New Roman" pitchFamily="18" charset="0"/>
                <a:cs typeface="Arial" charset="0"/>
              </a:rPr>
              <a:t> of </a:t>
            </a:r>
            <a:r>
              <a:rPr lang="en-US" sz="2000" dirty="0" smtClean="0">
                <a:latin typeface="Times New Roman" pitchFamily="18" charset="0"/>
                <a:cs typeface="Arial" charset="0"/>
              </a:rPr>
              <a:t>final </a:t>
            </a:r>
            <a:r>
              <a:rPr lang="en-US" sz="2000" dirty="0">
                <a:latin typeface="Times New Roman" pitchFamily="18" charset="0"/>
                <a:cs typeface="Arial" charset="0"/>
              </a:rPr>
              <a:t>AND/OR gate in </a:t>
            </a:r>
            <a:r>
              <a:rPr lang="en-US" sz="2000" i="1" dirty="0" smtClean="0">
                <a:latin typeface="Times New Roman" pitchFamily="18" charset="0"/>
                <a:cs typeface="Arial" charset="0"/>
              </a:rPr>
              <a:t>k</a:t>
            </a:r>
            <a:r>
              <a:rPr lang="en-US" sz="2000" dirty="0" smtClean="0">
                <a:latin typeface="Times New Roman" pitchFamily="18" charset="0"/>
                <a:cs typeface="Arial" charset="0"/>
              </a:rPr>
              <a:t>-bit </a:t>
            </a:r>
            <a:r>
              <a:rPr lang="en-US" sz="2000" dirty="0">
                <a:latin typeface="Times New Roman" pitchFamily="18" charset="0"/>
                <a:cs typeface="Arial" charset="0"/>
              </a:rPr>
              <a:t>CLA block</a:t>
            </a:r>
          </a:p>
          <a:p>
            <a:pPr marL="342900" indent="-342900">
              <a:spcBef>
                <a:spcPct val="20000"/>
              </a:spcBef>
              <a:buFontTx/>
              <a:buChar char="•"/>
            </a:pPr>
            <a:endParaRPr lang="en-US" sz="2400" dirty="0">
              <a:latin typeface="Times New Roman" pitchFamily="18" charset="0"/>
              <a:cs typeface="Arial" charset="0"/>
            </a:endParaRPr>
          </a:p>
          <a:p>
            <a:pPr>
              <a:spcBef>
                <a:spcPct val="20000"/>
              </a:spcBef>
            </a:pPr>
            <a:r>
              <a:rPr lang="en-US" sz="2400" dirty="0">
                <a:latin typeface="Times New Roman" pitchFamily="18" charset="0"/>
                <a:cs typeface="Arial" charset="0"/>
              </a:rPr>
              <a:t>An </a:t>
            </a:r>
            <a:r>
              <a:rPr lang="en-US" sz="2400" i="1" dirty="0">
                <a:latin typeface="Times New Roman" pitchFamily="18" charset="0"/>
                <a:cs typeface="Arial" charset="0"/>
              </a:rPr>
              <a:t>N</a:t>
            </a:r>
            <a:r>
              <a:rPr lang="en-US" sz="2400" dirty="0">
                <a:latin typeface="Times New Roman" pitchFamily="18" charset="0"/>
                <a:cs typeface="Arial" charset="0"/>
              </a:rPr>
              <a:t>-bit carry-</a:t>
            </a:r>
            <a:r>
              <a:rPr lang="en-US" sz="2400" dirty="0" err="1">
                <a:latin typeface="Times New Roman" pitchFamily="18" charset="0"/>
                <a:cs typeface="Arial" charset="0"/>
              </a:rPr>
              <a:t>lookahead</a:t>
            </a:r>
            <a:r>
              <a:rPr lang="en-US" sz="2400" dirty="0">
                <a:latin typeface="Times New Roman" pitchFamily="18" charset="0"/>
                <a:cs typeface="Arial" charset="0"/>
              </a:rPr>
              <a:t> adder is generally much faster than a ripple-carry adder for </a:t>
            </a:r>
            <a:r>
              <a:rPr lang="en-US" sz="2400" i="1" dirty="0">
                <a:latin typeface="Times New Roman" pitchFamily="18" charset="0"/>
                <a:cs typeface="Arial" charset="0"/>
              </a:rPr>
              <a:t>N</a:t>
            </a:r>
            <a:r>
              <a:rPr lang="en-US" sz="2400" dirty="0">
                <a:latin typeface="Times New Roman" pitchFamily="18" charset="0"/>
                <a:cs typeface="Arial" charset="0"/>
              </a:rPr>
              <a:t>  &gt; 16</a:t>
            </a:r>
          </a:p>
          <a:p>
            <a:pPr marL="742950" lvl="1" indent="-285750">
              <a:spcBef>
                <a:spcPct val="20000"/>
              </a:spcBef>
              <a:buFontTx/>
              <a:buChar char="–"/>
            </a:pPr>
            <a:endParaRPr lang="en-US" sz="2000" dirty="0">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 Delay</a:t>
            </a:r>
            <a:endParaRPr lang="en-US" sz="4400" dirty="0">
              <a:solidFill>
                <a:schemeClr val="bg1"/>
              </a:solidFill>
              <a:latin typeface="+mj-lt"/>
            </a:endParaRPr>
          </a:p>
        </p:txBody>
      </p:sp>
    </p:spTree>
    <p:extLst>
      <p:ext uri="{BB962C8B-B14F-4D97-AF65-F5344CB8AC3E}">
        <p14:creationId xmlns:p14="http://schemas.microsoft.com/office/powerpoint/2010/main" xmlns="" val="29338747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29798" name="Rectangle 6"/>
          <p:cNvSpPr>
            <a:spLocks noChangeArrowheads="1"/>
          </p:cNvSpPr>
          <p:nvPr>
            <p:custDataLst>
              <p:tags r:id="rId2"/>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latin typeface="Times New Roman" pitchFamily="18" charset="0"/>
                <a:cs typeface="Arial" charset="0"/>
              </a:rPr>
              <a:t>Computes </a:t>
            </a:r>
            <a:r>
              <a:rPr lang="en-US" sz="2800" dirty="0" smtClean="0">
                <a:latin typeface="Times New Roman" pitchFamily="18" charset="0"/>
                <a:cs typeface="Arial" charset="0"/>
              </a:rPr>
              <a:t>carry </a:t>
            </a:r>
            <a:r>
              <a:rPr lang="en-US" sz="2800" dirty="0">
                <a:latin typeface="Times New Roman" pitchFamily="18" charset="0"/>
                <a:cs typeface="Arial" charset="0"/>
              </a:rPr>
              <a:t>in (</a:t>
            </a:r>
            <a:r>
              <a:rPr lang="en-US" sz="2800" i="1" dirty="0">
                <a:latin typeface="Times New Roman" pitchFamily="18" charset="0"/>
                <a:cs typeface="Arial" charset="0"/>
              </a:rPr>
              <a:t>C</a:t>
            </a:r>
            <a:r>
              <a:rPr lang="en-US" sz="2800" i="1" baseline="-25000" dirty="0">
                <a:latin typeface="Times New Roman" pitchFamily="18" charset="0"/>
                <a:cs typeface="Arial" charset="0"/>
              </a:rPr>
              <a:t>i</a:t>
            </a:r>
            <a:r>
              <a:rPr lang="en-US" sz="2800" baseline="-25000" dirty="0">
                <a:latin typeface="Times New Roman" pitchFamily="18" charset="0"/>
                <a:cs typeface="Arial" charset="0"/>
              </a:rPr>
              <a:t>-1</a:t>
            </a:r>
            <a:r>
              <a:rPr lang="en-US" sz="2800" dirty="0">
                <a:latin typeface="Times New Roman" pitchFamily="18" charset="0"/>
                <a:cs typeface="Arial" charset="0"/>
              </a:rPr>
              <a:t>) for each </a:t>
            </a:r>
            <a:r>
              <a:rPr lang="en-US" sz="2800" dirty="0" smtClean="0">
                <a:latin typeface="Times New Roman" pitchFamily="18" charset="0"/>
                <a:cs typeface="Arial" charset="0"/>
              </a:rPr>
              <a:t>column, then </a:t>
            </a:r>
            <a:r>
              <a:rPr lang="en-US" sz="2800" dirty="0">
                <a:latin typeface="Times New Roman" pitchFamily="18" charset="0"/>
                <a:cs typeface="Arial" charset="0"/>
              </a:rPr>
              <a:t>computes </a:t>
            </a:r>
            <a:r>
              <a:rPr lang="en-US" sz="2800" dirty="0" smtClean="0">
                <a:latin typeface="Times New Roman" pitchFamily="18" charset="0"/>
                <a:cs typeface="Arial" charset="0"/>
              </a:rPr>
              <a:t>sum</a:t>
            </a:r>
            <a:r>
              <a:rPr lang="en-US" sz="2800" dirty="0">
                <a:latin typeface="Times New Roman" pitchFamily="18" charset="0"/>
                <a:cs typeface="Arial" charset="0"/>
              </a:rPr>
              <a:t>:</a:t>
            </a:r>
          </a:p>
          <a:p>
            <a:pPr marL="342900" indent="-342900">
              <a:spcBef>
                <a:spcPct val="20000"/>
              </a:spcBef>
            </a:pPr>
            <a:r>
              <a:rPr lang="en-US" sz="2800" i="1" dirty="0">
                <a:latin typeface="Times New Roman" pitchFamily="18" charset="0"/>
                <a:cs typeface="Arial" charset="0"/>
              </a:rPr>
              <a:t>	</a:t>
            </a:r>
            <a:r>
              <a:rPr lang="en-US" sz="2800" b="1" i="1" dirty="0">
                <a:latin typeface="Times New Roman" pitchFamily="18" charset="0"/>
                <a:cs typeface="Arial" charset="0"/>
              </a:rPr>
              <a:t>		</a:t>
            </a:r>
            <a:r>
              <a:rPr lang="en-US" sz="3200" b="1" i="1" dirty="0">
                <a:solidFill>
                  <a:schemeClr val="accent1"/>
                </a:solidFill>
                <a:latin typeface="Times New Roman" pitchFamily="18" charset="0"/>
                <a:cs typeface="Arial" charset="0"/>
              </a:rPr>
              <a:t>S</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A</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B</a:t>
            </a:r>
            <a:r>
              <a:rPr lang="en-US" sz="3200" b="1" i="1" baseline="-25000" dirty="0">
                <a:solidFill>
                  <a:schemeClr val="accent1"/>
                </a:solidFill>
                <a:latin typeface="Times New Roman" pitchFamily="18" charset="0"/>
                <a:cs typeface="Arial" charset="0"/>
              </a:rPr>
              <a:t>i</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a:t>
            </a:r>
            <a:r>
              <a:rPr lang="en-US" sz="3200" b="1" i="1" dirty="0" err="1">
                <a:solidFill>
                  <a:schemeClr val="accent1"/>
                </a:solidFill>
                <a:latin typeface="Times New Roman" pitchFamily="18" charset="0"/>
                <a:cs typeface="Arial" charset="0"/>
              </a:rPr>
              <a:t>C</a:t>
            </a:r>
            <a:r>
              <a:rPr lang="en-US" sz="3200" b="1" i="1" baseline="-25000" dirty="0" err="1">
                <a:solidFill>
                  <a:schemeClr val="accent1"/>
                </a:solidFill>
                <a:latin typeface="Times New Roman" pitchFamily="18" charset="0"/>
                <a:cs typeface="Arial" charset="0"/>
              </a:rPr>
              <a:t>i</a:t>
            </a:r>
            <a:endParaRPr lang="en-US" sz="3200" b="1" dirty="0">
              <a:solidFill>
                <a:schemeClr val="accent1"/>
              </a:solidFill>
              <a:latin typeface="Times New Roman" pitchFamily="18" charset="0"/>
              <a:cs typeface="Arial" charset="0"/>
            </a:endParaRPr>
          </a:p>
          <a:p>
            <a:pPr marL="342900" indent="-342900">
              <a:spcBef>
                <a:spcPct val="20000"/>
              </a:spcBef>
              <a:buFontTx/>
              <a:buChar char="•"/>
            </a:pPr>
            <a:r>
              <a:rPr lang="en-US" sz="2800" dirty="0">
                <a:latin typeface="Times New Roman" pitchFamily="18" charset="0"/>
                <a:cs typeface="Arial" charset="0"/>
              </a:rPr>
              <a:t>Computes </a:t>
            </a:r>
            <a:r>
              <a:rPr lang="en-US" sz="2800" i="1" dirty="0">
                <a:latin typeface="Times New Roman" pitchFamily="18" charset="0"/>
                <a:cs typeface="Arial" charset="0"/>
              </a:rPr>
              <a:t>G</a:t>
            </a:r>
            <a:r>
              <a:rPr lang="en-US" sz="2800" dirty="0">
                <a:latin typeface="Times New Roman" pitchFamily="18" charset="0"/>
                <a:cs typeface="Arial" charset="0"/>
              </a:rPr>
              <a:t> and </a:t>
            </a:r>
            <a:r>
              <a:rPr lang="en-US" sz="2800" i="1" dirty="0">
                <a:latin typeface="Times New Roman" pitchFamily="18" charset="0"/>
                <a:cs typeface="Arial" charset="0"/>
              </a:rPr>
              <a:t>P</a:t>
            </a:r>
            <a:r>
              <a:rPr lang="en-US" sz="2800" dirty="0">
                <a:latin typeface="Times New Roman" pitchFamily="18" charset="0"/>
                <a:cs typeface="Arial" charset="0"/>
              </a:rPr>
              <a:t> for </a:t>
            </a:r>
            <a:r>
              <a:rPr lang="en-US" sz="2800" dirty="0" smtClean="0">
                <a:latin typeface="Times New Roman" pitchFamily="18" charset="0"/>
                <a:cs typeface="Arial" charset="0"/>
              </a:rPr>
              <a:t>1-, 2-, 4-, 8-bit </a:t>
            </a:r>
            <a:r>
              <a:rPr lang="en-US" sz="2800" dirty="0">
                <a:latin typeface="Times New Roman" pitchFamily="18" charset="0"/>
                <a:cs typeface="Arial" charset="0"/>
              </a:rPr>
              <a:t>blocks, etc. until </a:t>
            </a:r>
            <a:r>
              <a:rPr lang="en-US" sz="2800" dirty="0" smtClean="0">
                <a:latin typeface="Times New Roman" pitchFamily="18" charset="0"/>
                <a:cs typeface="Arial" charset="0"/>
              </a:rPr>
              <a:t>all </a:t>
            </a:r>
            <a:r>
              <a:rPr lang="en-US" sz="2800" i="1" dirty="0" err="1" smtClean="0">
                <a:latin typeface="Times New Roman" pitchFamily="18" charset="0"/>
                <a:cs typeface="Arial" charset="0"/>
              </a:rPr>
              <a:t>G</a:t>
            </a:r>
            <a:r>
              <a:rPr lang="en-US" sz="2800" i="1" baseline="-25000" dirty="0" err="1" smtClean="0">
                <a:latin typeface="Times New Roman" pitchFamily="18" charset="0"/>
                <a:cs typeface="Arial" charset="0"/>
              </a:rPr>
              <a:t>i</a:t>
            </a:r>
            <a:r>
              <a:rPr lang="en-US" sz="2800" dirty="0" smtClean="0">
                <a:latin typeface="Times New Roman" pitchFamily="18" charset="0"/>
                <a:cs typeface="Arial" charset="0"/>
              </a:rPr>
              <a:t> (carry in) known</a:t>
            </a:r>
            <a:endParaRPr lang="en-US" sz="2800" dirty="0">
              <a:latin typeface="Times New Roman" pitchFamily="18" charset="0"/>
              <a:cs typeface="Arial" charset="0"/>
            </a:endParaRPr>
          </a:p>
          <a:p>
            <a:pPr marL="342900" indent="-342900">
              <a:spcBef>
                <a:spcPct val="20000"/>
              </a:spcBef>
              <a:buFontTx/>
              <a:buChar char="•"/>
            </a:pPr>
            <a:r>
              <a:rPr lang="en-US" sz="2800" dirty="0" smtClean="0">
                <a:latin typeface="Times New Roman" pitchFamily="18" charset="0"/>
                <a:cs typeface="Arial" charset="0"/>
              </a:rPr>
              <a:t>log</a:t>
            </a:r>
            <a:r>
              <a:rPr lang="en-US" sz="2800" baseline="-25000" dirty="0" smtClean="0">
                <a:latin typeface="Times New Roman" pitchFamily="18" charset="0"/>
                <a:cs typeface="Arial" charset="0"/>
              </a:rPr>
              <a:t>2</a:t>
            </a:r>
            <a:r>
              <a:rPr lang="en-US" sz="2800" i="1" dirty="0" smtClean="0">
                <a:latin typeface="Times New Roman" pitchFamily="18" charset="0"/>
                <a:cs typeface="Arial" charset="0"/>
              </a:rPr>
              <a:t>N</a:t>
            </a:r>
            <a:r>
              <a:rPr lang="en-US" sz="2800" dirty="0" smtClean="0">
                <a:latin typeface="Times New Roman" pitchFamily="18" charset="0"/>
                <a:cs typeface="Arial" charset="0"/>
              </a:rPr>
              <a:t> </a:t>
            </a:r>
            <a:r>
              <a:rPr lang="en-US" sz="2800" dirty="0">
                <a:latin typeface="Times New Roman" pitchFamily="18" charset="0"/>
                <a:cs typeface="Arial" charset="0"/>
              </a:rPr>
              <a:t>stages</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xmlns="" val="2579067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6964" name="Rectangle 4"/>
          <p:cNvSpPr>
            <a:spLocks noChangeArrowheads="1"/>
          </p:cNvSpPr>
          <p:nvPr>
            <p:custDataLst>
              <p:tags r:id="rId2"/>
            </p:custDataLst>
          </p:nvPr>
        </p:nvSpPr>
        <p:spPr bwMode="auto">
          <a:xfrm>
            <a:off x="914400" y="1143000"/>
            <a:ext cx="79248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a:t>
            </a:r>
            <a:r>
              <a:rPr lang="en-US" sz="2400" dirty="0" smtClean="0">
                <a:latin typeface="Times New Roman" pitchFamily="18" charset="0"/>
                <a:cs typeface="Arial" charset="0"/>
              </a:rPr>
              <a:t>arry </a:t>
            </a:r>
            <a:r>
              <a:rPr lang="en-US" sz="2400" dirty="0">
                <a:latin typeface="Times New Roman" pitchFamily="18" charset="0"/>
                <a:cs typeface="Arial" charset="0"/>
              </a:rPr>
              <a:t>in </a:t>
            </a:r>
            <a:r>
              <a:rPr lang="en-US" sz="2400" dirty="0" smtClean="0">
                <a:latin typeface="Times New Roman" pitchFamily="18" charset="0"/>
                <a:cs typeface="Arial" charset="0"/>
              </a:rPr>
              <a:t>either </a:t>
            </a:r>
            <a:r>
              <a:rPr lang="en-US" sz="2400" i="1" dirty="0">
                <a:latin typeface="Times New Roman" pitchFamily="18" charset="0"/>
                <a:cs typeface="Arial" charset="0"/>
              </a:rPr>
              <a:t>generated</a:t>
            </a:r>
            <a:r>
              <a:rPr lang="en-US" sz="2400" dirty="0">
                <a:latin typeface="Times New Roman" pitchFamily="18" charset="0"/>
                <a:cs typeface="Arial" charset="0"/>
              </a:rPr>
              <a:t> in a column or </a:t>
            </a:r>
            <a:r>
              <a:rPr lang="en-US" sz="2400" i="1" dirty="0">
                <a:latin typeface="Times New Roman" pitchFamily="18" charset="0"/>
                <a:cs typeface="Arial" charset="0"/>
              </a:rPr>
              <a:t>propagated</a:t>
            </a:r>
            <a:r>
              <a:rPr lang="en-US" sz="2400" dirty="0">
                <a:latin typeface="Times New Roman" pitchFamily="18" charset="0"/>
                <a:cs typeface="Arial" charset="0"/>
              </a:rPr>
              <a:t> from a previous column.</a:t>
            </a:r>
          </a:p>
          <a:p>
            <a:pPr marL="342900" indent="-342900">
              <a:spcBef>
                <a:spcPct val="20000"/>
              </a:spcBef>
              <a:buFontTx/>
              <a:buChar char="•"/>
            </a:pPr>
            <a:r>
              <a:rPr lang="en-US" sz="2400" dirty="0" smtClean="0">
                <a:latin typeface="Times New Roman" pitchFamily="18" charset="0"/>
                <a:cs typeface="Arial" charset="0"/>
              </a:rPr>
              <a:t>Column </a:t>
            </a:r>
            <a:r>
              <a:rPr lang="en-US" sz="2400" dirty="0">
                <a:latin typeface="Times New Roman" pitchFamily="18" charset="0"/>
                <a:cs typeface="Arial" charset="0"/>
              </a:rPr>
              <a:t>-1 </a:t>
            </a:r>
            <a:r>
              <a:rPr lang="en-US" sz="2400" dirty="0" smtClean="0">
                <a:latin typeface="Times New Roman" pitchFamily="18" charset="0"/>
                <a:cs typeface="Arial" charset="0"/>
              </a:rPr>
              <a:t>holds </a:t>
            </a:r>
            <a:r>
              <a:rPr lang="en-US" sz="2400" i="1" dirty="0" err="1">
                <a:latin typeface="Times New Roman" pitchFamily="18" charset="0"/>
                <a:cs typeface="Arial" charset="0"/>
              </a:rPr>
              <a:t>C</a:t>
            </a:r>
            <a:r>
              <a:rPr lang="en-US" sz="2400" baseline="-25000" dirty="0" err="1">
                <a:latin typeface="Times New Roman" pitchFamily="18" charset="0"/>
                <a:cs typeface="Arial" charset="0"/>
              </a:rPr>
              <a:t>in</a:t>
            </a:r>
            <a:r>
              <a:rPr lang="en-US" sz="2400" dirty="0">
                <a:latin typeface="Times New Roman" pitchFamily="18" charset="0"/>
                <a:cs typeface="Arial" charset="0"/>
              </a:rPr>
              <a:t>, so </a:t>
            </a: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G</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err="1">
                <a:solidFill>
                  <a:schemeClr val="accent1"/>
                </a:solidFill>
                <a:latin typeface="Times New Roman" pitchFamily="18" charset="0"/>
                <a:cs typeface="Arial" charset="0"/>
              </a:rPr>
              <a:t>C</a:t>
            </a:r>
            <a:r>
              <a:rPr lang="en-US" sz="2600" b="1" baseline="-25000" dirty="0" err="1">
                <a:solidFill>
                  <a:schemeClr val="accent1"/>
                </a:solidFill>
                <a:latin typeface="Times New Roman" pitchFamily="18" charset="0"/>
                <a:cs typeface="Arial" charset="0"/>
              </a:rPr>
              <a:t>in</a:t>
            </a:r>
            <a:r>
              <a:rPr lang="en-US" sz="2600" b="1" dirty="0">
                <a:solidFill>
                  <a:schemeClr val="accent1"/>
                </a:solidFill>
                <a:latin typeface="Times New Roman" pitchFamily="18" charset="0"/>
                <a:cs typeface="Arial" charset="0"/>
              </a:rPr>
              <a:t>, </a:t>
            </a:r>
            <a:r>
              <a:rPr lang="en-US" sz="2600" b="1" i="1" dirty="0">
                <a:solidFill>
                  <a:schemeClr val="accent1"/>
                </a:solidFill>
                <a:latin typeface="Times New Roman" pitchFamily="18" charset="0"/>
                <a:cs typeface="Arial" charset="0"/>
              </a:rPr>
              <a:t>P</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0</a:t>
            </a:r>
          </a:p>
          <a:p>
            <a:pPr marL="342900" indent="-342900">
              <a:spcBef>
                <a:spcPct val="20000"/>
              </a:spcBef>
              <a:buFontTx/>
              <a:buChar char="•"/>
            </a:pPr>
            <a:r>
              <a:rPr lang="en-US" sz="2400" dirty="0" smtClean="0">
                <a:latin typeface="Times New Roman" pitchFamily="18" charset="0"/>
                <a:cs typeface="Arial" charset="0"/>
              </a:rPr>
              <a:t>Carry </a:t>
            </a:r>
            <a:r>
              <a:rPr lang="en-US" sz="2400" dirty="0">
                <a:latin typeface="Times New Roman" pitchFamily="18" charset="0"/>
                <a:cs typeface="Arial" charset="0"/>
              </a:rPr>
              <a:t>in to column </a:t>
            </a:r>
            <a:r>
              <a:rPr lang="en-US" sz="2400" i="1" dirty="0" err="1">
                <a:latin typeface="Times New Roman" pitchFamily="18" charset="0"/>
                <a:cs typeface="Arial" charset="0"/>
              </a:rPr>
              <a:t>i</a:t>
            </a:r>
            <a:r>
              <a:rPr lang="en-US" sz="2400" i="1" dirty="0">
                <a:latin typeface="Times New Roman" pitchFamily="18" charset="0"/>
                <a:cs typeface="Arial" charset="0"/>
              </a:rPr>
              <a:t> = </a:t>
            </a:r>
            <a:r>
              <a:rPr lang="en-US" sz="2400" dirty="0" smtClean="0">
                <a:latin typeface="Times New Roman" pitchFamily="18" charset="0"/>
                <a:cs typeface="Arial" charset="0"/>
              </a:rPr>
              <a:t>carry </a:t>
            </a:r>
            <a:r>
              <a:rPr lang="en-US" sz="2400" dirty="0">
                <a:latin typeface="Times New Roman" pitchFamily="18" charset="0"/>
                <a:cs typeface="Arial" charset="0"/>
              </a:rPr>
              <a:t>out of column </a:t>
            </a:r>
            <a:r>
              <a:rPr lang="en-US" sz="2400" i="1" dirty="0">
                <a:latin typeface="Times New Roman" pitchFamily="18" charset="0"/>
                <a:cs typeface="Arial" charset="0"/>
              </a:rPr>
              <a:t>i-1</a:t>
            </a:r>
            <a:r>
              <a:rPr lang="en-US" sz="2400" dirty="0">
                <a:latin typeface="Times New Roman" pitchFamily="18" charset="0"/>
                <a:cs typeface="Arial" charset="0"/>
              </a:rPr>
              <a:t>: </a:t>
            </a:r>
          </a:p>
          <a:p>
            <a:pPr marL="742950" lvl="1" indent="-285750">
              <a:spcBef>
                <a:spcPct val="20000"/>
              </a:spcBef>
            </a:pPr>
            <a:r>
              <a:rPr lang="en-US" sz="2000"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C</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a:solidFill>
                  <a:schemeClr val="accent1"/>
                </a:solidFill>
                <a:latin typeface="Times New Roman" pitchFamily="18" charset="0"/>
                <a:cs typeface="Arial" charset="0"/>
              </a:rPr>
              <a:t>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r>
              <a:rPr lang="en-US" sz="2600" b="1" dirty="0">
                <a:solidFill>
                  <a:schemeClr val="accent1"/>
                </a:solidFill>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a:t>
            </a:r>
            <a:r>
              <a:rPr lang="en-US" sz="2400" i="1" dirty="0">
                <a:latin typeface="Times New Roman" pitchFamily="18" charset="0"/>
                <a:cs typeface="Arial" charset="0"/>
              </a:rPr>
              <a:t>G</a:t>
            </a:r>
            <a:r>
              <a:rPr lang="en-US" sz="2400" i="1" baseline="-25000" dirty="0">
                <a:latin typeface="Times New Roman" pitchFamily="18" charset="0"/>
                <a:cs typeface="Arial" charset="0"/>
              </a:rPr>
              <a:t>i</a:t>
            </a:r>
            <a:r>
              <a:rPr lang="en-US" sz="2400" baseline="-25000" dirty="0">
                <a:latin typeface="Times New Roman" pitchFamily="18" charset="0"/>
                <a:cs typeface="Arial" charset="0"/>
              </a:rPr>
              <a:t>-1:-</a:t>
            </a:r>
            <a:r>
              <a:rPr lang="en-US" sz="2400" baseline="-25000" dirty="0" smtClean="0">
                <a:latin typeface="Times New Roman" pitchFamily="18" charset="0"/>
                <a:cs typeface="Arial" charset="0"/>
              </a:rPr>
              <a:t>1</a:t>
            </a:r>
            <a:r>
              <a:rPr lang="en-US" sz="2400" dirty="0" smtClean="0">
                <a:latin typeface="Times New Roman" pitchFamily="18" charset="0"/>
                <a:cs typeface="Arial" charset="0"/>
              </a:rPr>
              <a:t>: generate </a:t>
            </a:r>
            <a:r>
              <a:rPr lang="en-US" sz="2400" dirty="0">
                <a:latin typeface="Times New Roman" pitchFamily="18" charset="0"/>
                <a:cs typeface="Arial" charset="0"/>
              </a:rPr>
              <a:t>signal spanning columns </a:t>
            </a:r>
            <a:r>
              <a:rPr lang="en-US" sz="2400" i="1" dirty="0">
                <a:latin typeface="Times New Roman" pitchFamily="18" charset="0"/>
                <a:cs typeface="Arial" charset="0"/>
              </a:rPr>
              <a:t>i</a:t>
            </a:r>
            <a:r>
              <a:rPr lang="en-US" sz="2400" dirty="0">
                <a:latin typeface="Times New Roman" pitchFamily="18" charset="0"/>
                <a:cs typeface="Arial" charset="0"/>
              </a:rPr>
              <a:t>-1 to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Sum equation:</a:t>
            </a:r>
            <a:endParaRPr lang="en-US" sz="2400" dirty="0">
              <a:latin typeface="Times New Roman" pitchFamily="18" charset="0"/>
              <a:cs typeface="Arial" charset="0"/>
            </a:endParaRP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S</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 </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A</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B</a:t>
            </a:r>
            <a:r>
              <a:rPr lang="en-US" sz="2600" b="1" i="1" baseline="-25000" dirty="0">
                <a:solidFill>
                  <a:schemeClr val="accent1"/>
                </a:solidFill>
                <a:latin typeface="Times New Roman" pitchFamily="18" charset="0"/>
                <a:cs typeface="Arial" charset="0"/>
              </a:rPr>
              <a:t>i</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p>
          <a:p>
            <a:pPr marL="342900" indent="-342900">
              <a:spcBef>
                <a:spcPct val="20000"/>
              </a:spcBef>
              <a:buFontTx/>
              <a:buChar char="•"/>
            </a:pPr>
            <a:r>
              <a:rPr lang="en-US" sz="2400" b="1" dirty="0">
                <a:latin typeface="Times New Roman" pitchFamily="18" charset="0"/>
                <a:cs typeface="Arial" charset="0"/>
              </a:rPr>
              <a:t>Goal:</a:t>
            </a:r>
            <a:r>
              <a:rPr lang="en-US" sz="2400" dirty="0">
                <a:latin typeface="Times New Roman" pitchFamily="18" charset="0"/>
                <a:cs typeface="Arial" charset="0"/>
              </a:rPr>
              <a:t> Quickly compute G</a:t>
            </a:r>
            <a:r>
              <a:rPr lang="en-US" sz="2400" baseline="-25000" dirty="0">
                <a:latin typeface="Times New Roman" pitchFamily="18" charset="0"/>
                <a:cs typeface="Arial" charset="0"/>
              </a:rPr>
              <a:t>0:-1</a:t>
            </a:r>
            <a:r>
              <a:rPr lang="en-US" sz="2400" dirty="0">
                <a:latin typeface="Times New Roman" pitchFamily="18" charset="0"/>
                <a:cs typeface="Arial" charset="0"/>
              </a:rPr>
              <a:t>, G</a:t>
            </a:r>
            <a:r>
              <a:rPr lang="en-US" sz="2400" baseline="-25000" dirty="0">
                <a:latin typeface="Times New Roman" pitchFamily="18" charset="0"/>
                <a:cs typeface="Arial" charset="0"/>
              </a:rPr>
              <a:t>1:-1</a:t>
            </a:r>
            <a:r>
              <a:rPr lang="en-US" sz="2400" dirty="0">
                <a:latin typeface="Times New Roman" pitchFamily="18" charset="0"/>
                <a:cs typeface="Arial" charset="0"/>
              </a:rPr>
              <a:t>, G</a:t>
            </a:r>
            <a:r>
              <a:rPr lang="en-US" sz="2400" baseline="-25000" dirty="0">
                <a:latin typeface="Times New Roman" pitchFamily="18" charset="0"/>
                <a:cs typeface="Arial" charset="0"/>
              </a:rPr>
              <a:t>2:-1</a:t>
            </a:r>
            <a:r>
              <a:rPr lang="en-US" sz="2400" dirty="0">
                <a:latin typeface="Times New Roman" pitchFamily="18" charset="0"/>
                <a:cs typeface="Arial" charset="0"/>
              </a:rPr>
              <a:t>, G</a:t>
            </a:r>
            <a:r>
              <a:rPr lang="en-US" sz="2400" baseline="-25000" dirty="0">
                <a:latin typeface="Times New Roman" pitchFamily="18" charset="0"/>
                <a:cs typeface="Arial" charset="0"/>
              </a:rPr>
              <a:t>3:-1</a:t>
            </a:r>
            <a:r>
              <a:rPr lang="en-US" sz="2400" dirty="0">
                <a:latin typeface="Times New Roman" pitchFamily="18" charset="0"/>
                <a:cs typeface="Arial" charset="0"/>
              </a:rPr>
              <a:t>, G</a:t>
            </a:r>
            <a:r>
              <a:rPr lang="en-US" sz="2400" baseline="-25000" dirty="0">
                <a:latin typeface="Times New Roman" pitchFamily="18" charset="0"/>
                <a:cs typeface="Arial" charset="0"/>
              </a:rPr>
              <a:t>4:-1</a:t>
            </a:r>
            <a:r>
              <a:rPr lang="en-US" sz="2400" dirty="0">
                <a:latin typeface="Times New Roman" pitchFamily="18" charset="0"/>
                <a:cs typeface="Arial" charset="0"/>
              </a:rPr>
              <a:t>, G</a:t>
            </a:r>
            <a:r>
              <a:rPr lang="en-US" sz="2400" baseline="-25000" dirty="0">
                <a:latin typeface="Times New Roman" pitchFamily="18" charset="0"/>
                <a:cs typeface="Arial" charset="0"/>
              </a:rPr>
              <a:t>5:-1</a:t>
            </a:r>
            <a:r>
              <a:rPr lang="en-US" sz="2400" dirty="0">
                <a:latin typeface="Times New Roman" pitchFamily="18" charset="0"/>
                <a:cs typeface="Arial" charset="0"/>
              </a:rPr>
              <a:t>, … </a:t>
            </a:r>
            <a:r>
              <a:rPr lang="en-US" sz="2400" dirty="0" smtClean="0">
                <a:latin typeface="Times New Roman" pitchFamily="18" charset="0"/>
                <a:cs typeface="Arial" charset="0"/>
              </a:rPr>
              <a:t>(called </a:t>
            </a:r>
            <a:r>
              <a:rPr lang="en-US" sz="2400" b="1" i="1" dirty="0" smtClean="0">
                <a:latin typeface="Times New Roman" pitchFamily="18" charset="0"/>
                <a:cs typeface="Arial" charset="0"/>
              </a:rPr>
              <a:t>prefixes</a:t>
            </a:r>
            <a:r>
              <a:rPr lang="en-US" sz="2400" i="1" dirty="0">
                <a:latin typeface="Times New Roman" pitchFamily="18" charset="0"/>
                <a:cs typeface="Arial" charset="0"/>
              </a:rPr>
              <a:t>)</a:t>
            </a:r>
          </a:p>
          <a:p>
            <a:pPr marL="742950" lvl="1" indent="-285750">
              <a:spcBef>
                <a:spcPct val="20000"/>
              </a:spcBef>
            </a:pPr>
            <a:endParaRPr lang="en-US" sz="20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xmlns="" val="40630862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7988" name="Rectangle 4"/>
          <p:cNvSpPr>
            <a:spLocks noChangeArrowheads="1"/>
          </p:cNvSpPr>
          <p:nvPr>
            <p:custDataLst>
              <p:tags r:id="rId2"/>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Generate </a:t>
            </a:r>
            <a:r>
              <a:rPr lang="en-US" sz="2400" dirty="0">
                <a:latin typeface="Times New Roman" pitchFamily="18" charset="0"/>
                <a:cs typeface="Arial" charset="0"/>
              </a:rPr>
              <a:t>and propagate signals for a block spanning bits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742950" lvl="1" indent="-285750">
              <a:spcBef>
                <a:spcPct val="20000"/>
              </a:spcBef>
            </a:pPr>
            <a:r>
              <a:rPr lang="en-US" sz="2400" b="1" i="1" dirty="0">
                <a:solidFill>
                  <a:schemeClr val="accent2"/>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a:t>
            </a:r>
            <a:r>
              <a:rPr lang="en-US" sz="2800" b="1" dirty="0">
                <a:solidFill>
                  <a:schemeClr val="accent1"/>
                </a:solidFill>
                <a:latin typeface="Symbol" pitchFamily="18" charset="2"/>
                <a:cs typeface="Arial" charset="0"/>
              </a:rPr>
              <a:t>+</a:t>
            </a: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G</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a:t>
            </a:r>
            <a:r>
              <a:rPr lang="en-US" sz="2800" b="1" i="1" baseline="-25000" dirty="0">
                <a:solidFill>
                  <a:schemeClr val="accent1"/>
                </a:solidFill>
                <a:latin typeface="Times New Roman" pitchFamily="18" charset="0"/>
                <a:cs typeface="Arial" charset="0"/>
              </a:rPr>
              <a:t>j</a:t>
            </a:r>
            <a:endParaRPr lang="en-US" sz="2800" b="1"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baseline="-25000" dirty="0" err="1">
                <a:solidFill>
                  <a:schemeClr val="accent1"/>
                </a:solidFill>
                <a:latin typeface="Times New Roman" pitchFamily="18" charset="0"/>
                <a:cs typeface="Arial" charset="0"/>
              </a:rPr>
              <a:t>i:j</a:t>
            </a:r>
            <a:r>
              <a:rPr lang="en-US" sz="2800" b="1" dirty="0">
                <a:solidFill>
                  <a:schemeClr val="accent1"/>
                </a:solidFill>
                <a:latin typeface="Times New Roman" pitchFamily="18" charset="0"/>
                <a:cs typeface="Arial" charset="0"/>
              </a:rPr>
              <a:t> = </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i</a:t>
            </a:r>
            <a:r>
              <a:rPr lang="en-US" sz="2800" b="1" baseline="-25000" dirty="0">
                <a:solidFill>
                  <a:schemeClr val="accent1"/>
                </a:solidFill>
                <a:latin typeface="Times New Roman" pitchFamily="18" charset="0"/>
                <a:cs typeface="Arial" charset="0"/>
              </a:rPr>
              <a:t>:</a:t>
            </a:r>
            <a:r>
              <a:rPr lang="en-US" sz="2800" b="1" i="1" baseline="-25000" dirty="0">
                <a:solidFill>
                  <a:schemeClr val="accent1"/>
                </a:solidFill>
                <a:latin typeface="Times New Roman" pitchFamily="18" charset="0"/>
                <a:cs typeface="Arial" charset="0"/>
              </a:rPr>
              <a:t>k</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-1:j</a:t>
            </a:r>
          </a:p>
          <a:p>
            <a:pPr marL="342900" indent="-342900">
              <a:spcBef>
                <a:spcPct val="20000"/>
              </a:spcBef>
              <a:buFontTx/>
              <a:buChar char="•"/>
            </a:pPr>
            <a:r>
              <a:rPr lang="en-US" sz="2400" dirty="0" smtClean="0">
                <a:latin typeface="Times New Roman" pitchFamily="18" charset="0"/>
                <a:cs typeface="Arial" charset="0"/>
              </a:rPr>
              <a:t>In words:</a:t>
            </a:r>
            <a:endParaRPr lang="en-US" sz="2400" dirty="0">
              <a:latin typeface="Times New Roman" pitchFamily="18" charset="0"/>
              <a:cs typeface="Arial" charset="0"/>
            </a:endParaRPr>
          </a:p>
          <a:p>
            <a:pPr marL="742950" lvl="1" indent="-285750">
              <a:spcBef>
                <a:spcPct val="20000"/>
              </a:spcBef>
              <a:buFontTx/>
              <a:buChar char="–"/>
            </a:pPr>
            <a:r>
              <a:rPr lang="en-US" sz="2400" b="1" dirty="0" smtClean="0">
                <a:latin typeface="Times New Roman" pitchFamily="18" charset="0"/>
                <a:cs typeface="Arial" charset="0"/>
              </a:rPr>
              <a:t>Generate:</a:t>
            </a:r>
            <a:r>
              <a:rPr lang="en-US" sz="2400" dirty="0" smtClean="0">
                <a:latin typeface="Times New Roman" pitchFamily="18" charset="0"/>
                <a:cs typeface="Arial" charset="0"/>
              </a:rPr>
              <a:t> block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 will </a:t>
            </a:r>
            <a:r>
              <a:rPr lang="en-US" sz="2400" dirty="0">
                <a:latin typeface="Times New Roman" pitchFamily="18" charset="0"/>
                <a:cs typeface="Arial" charset="0"/>
              </a:rPr>
              <a:t>generate a carry </a:t>
            </a:r>
            <a:r>
              <a:rPr lang="en-US" sz="2400" dirty="0" smtClean="0">
                <a:latin typeface="Times New Roman" pitchFamily="18" charset="0"/>
                <a:cs typeface="Arial" charset="0"/>
              </a:rPr>
              <a:t>if:</a:t>
            </a: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a:t>
            </a:r>
            <a:r>
              <a:rPr lang="en-US" sz="2400" i="1" dirty="0" err="1">
                <a:latin typeface="Times New Roman" pitchFamily="18" charset="0"/>
                <a:cs typeface="Arial" charset="0"/>
              </a:rPr>
              <a:t>i</a:t>
            </a:r>
            <a:r>
              <a:rPr lang="en-US" sz="2400" dirty="0" err="1">
                <a:latin typeface="Times New Roman" pitchFamily="18" charset="0"/>
                <a:cs typeface="Arial" charset="0"/>
              </a:rPr>
              <a:t>:</a:t>
            </a:r>
            <a:r>
              <a:rPr lang="en-US" sz="2400" i="1" dirty="0" err="1">
                <a:latin typeface="Times New Roman" pitchFamily="18" charset="0"/>
                <a:cs typeface="Arial" charset="0"/>
              </a:rPr>
              <a:t>k</a:t>
            </a:r>
            <a:r>
              <a:rPr lang="en-US" sz="2400" dirty="0">
                <a:latin typeface="Times New Roman" pitchFamily="18" charset="0"/>
                <a:cs typeface="Arial" charset="0"/>
              </a:rPr>
              <a:t>) generates a carry or </a:t>
            </a:r>
            <a:endParaRPr lang="en-US" sz="2400" dirty="0" smtClean="0">
              <a:latin typeface="Times New Roman" pitchFamily="18" charset="0"/>
              <a:cs typeface="Arial" charset="0"/>
            </a:endParaRP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propagates a carry generated in </a:t>
            </a:r>
            <a:r>
              <a:rPr lang="en-US" sz="2400" dirty="0" smtClean="0">
                <a:latin typeface="Times New Roman" pitchFamily="18" charset="0"/>
                <a:cs typeface="Arial" charset="0"/>
              </a:rPr>
              <a:t>lower </a:t>
            </a:r>
            <a:r>
              <a:rPr lang="en-US" sz="2400" dirty="0">
                <a:latin typeface="Times New Roman" pitchFamily="18" charset="0"/>
                <a:cs typeface="Arial" charset="0"/>
              </a:rPr>
              <a:t>part (</a:t>
            </a:r>
            <a:r>
              <a:rPr lang="en-US" sz="2400" i="1" dirty="0">
                <a:latin typeface="Times New Roman" pitchFamily="18" charset="0"/>
                <a:cs typeface="Arial" charset="0"/>
              </a:rPr>
              <a:t>k</a:t>
            </a:r>
            <a:r>
              <a:rPr lang="en-US" sz="2400" dirty="0">
                <a:latin typeface="Times New Roman" pitchFamily="18" charset="0"/>
                <a:cs typeface="Arial" charset="0"/>
              </a:rPr>
              <a:t>-1:</a:t>
            </a:r>
            <a:r>
              <a:rPr lang="en-US" sz="2400" i="1" dirty="0">
                <a:latin typeface="Times New Roman" pitchFamily="18" charset="0"/>
                <a:cs typeface="Arial" charset="0"/>
              </a:rPr>
              <a:t>j</a:t>
            </a:r>
            <a:r>
              <a:rPr lang="en-US" sz="2400" dirty="0">
                <a:latin typeface="Times New Roman" pitchFamily="18" charset="0"/>
                <a:cs typeface="Arial" charset="0"/>
              </a:rPr>
              <a:t>)</a:t>
            </a:r>
          </a:p>
          <a:p>
            <a:pPr marL="742950" lvl="1" indent="-285750">
              <a:spcBef>
                <a:spcPct val="20000"/>
              </a:spcBef>
              <a:buFontTx/>
              <a:buChar char="–"/>
            </a:pPr>
            <a:r>
              <a:rPr lang="en-US" sz="2400" b="1" dirty="0" smtClean="0">
                <a:latin typeface="Times New Roman" pitchFamily="18" charset="0"/>
                <a:cs typeface="Arial" charset="0"/>
              </a:rPr>
              <a:t>Propagate: </a:t>
            </a:r>
            <a:r>
              <a:rPr lang="en-US" sz="2400" dirty="0" smtClean="0">
                <a:latin typeface="Times New Roman" pitchFamily="18" charset="0"/>
                <a:cs typeface="Arial" charset="0"/>
              </a:rPr>
              <a:t>block </a:t>
            </a:r>
            <a:r>
              <a:rPr lang="en-US" sz="2400" i="1" dirty="0">
                <a:latin typeface="Times New Roman" pitchFamily="18" charset="0"/>
                <a:cs typeface="Arial" charset="0"/>
              </a:rPr>
              <a:t>i</a:t>
            </a:r>
            <a:r>
              <a:rPr lang="en-US" sz="2400" dirty="0">
                <a:latin typeface="Times New Roman" pitchFamily="18" charset="0"/>
                <a:cs typeface="Arial" charset="0"/>
              </a:rPr>
              <a:t>:</a:t>
            </a:r>
            <a:r>
              <a:rPr lang="en-US" sz="2400" i="1" dirty="0">
                <a:latin typeface="Times New Roman" pitchFamily="18" charset="0"/>
                <a:cs typeface="Arial" charset="0"/>
              </a:rPr>
              <a:t>j</a:t>
            </a:r>
            <a:r>
              <a:rPr lang="en-US" sz="2400" dirty="0">
                <a:latin typeface="Times New Roman" pitchFamily="18" charset="0"/>
                <a:cs typeface="Arial" charset="0"/>
              </a:rPr>
              <a:t> </a:t>
            </a:r>
            <a:r>
              <a:rPr lang="en-US" sz="2400" dirty="0" smtClean="0">
                <a:latin typeface="Times New Roman" pitchFamily="18" charset="0"/>
                <a:cs typeface="Arial" charset="0"/>
              </a:rPr>
              <a:t>will </a:t>
            </a:r>
            <a:r>
              <a:rPr lang="en-US" sz="2400" dirty="0">
                <a:latin typeface="Times New Roman" pitchFamily="18" charset="0"/>
                <a:cs typeface="Arial" charset="0"/>
              </a:rPr>
              <a:t>propagate a carry if </a:t>
            </a:r>
            <a:r>
              <a:rPr lang="en-US" sz="2400" i="1" dirty="0">
                <a:latin typeface="Times New Roman" pitchFamily="18" charset="0"/>
                <a:cs typeface="Arial" charset="0"/>
              </a:rPr>
              <a:t>both</a:t>
            </a:r>
            <a:r>
              <a:rPr lang="en-US" sz="2400" dirty="0">
                <a:latin typeface="Times New Roman" pitchFamily="18" charset="0"/>
                <a:cs typeface="Arial" charset="0"/>
              </a:rPr>
              <a:t> the upper and lower parts propagate the </a:t>
            </a:r>
            <a:r>
              <a:rPr lang="en-US" sz="2400" dirty="0" smtClean="0">
                <a:latin typeface="Times New Roman" pitchFamily="18" charset="0"/>
                <a:cs typeface="Arial" charset="0"/>
              </a:rPr>
              <a:t>carry</a:t>
            </a:r>
            <a:endParaRPr lang="en-US" sz="2400" dirty="0">
              <a:latin typeface="Times New Roman" pitchFamily="18" charset="0"/>
              <a:cs typeface="Arial" charset="0"/>
            </a:endParaRPr>
          </a:p>
          <a:p>
            <a:pPr marL="742950" lvl="1" indent="-285750">
              <a:spcBef>
                <a:spcPct val="20000"/>
              </a:spcBef>
            </a:pPr>
            <a:endParaRPr lang="en-US" sz="24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xmlns="" val="9699332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9013" name="Object 5"/>
          <p:cNvGraphicFramePr>
            <a:graphicFrameLocks noGrp="1" noChangeAspect="1"/>
          </p:cNvGraphicFramePr>
          <p:nvPr>
            <p:ph idx="4294967295"/>
            <p:extLst>
              <p:ext uri="{D42A27DB-BD31-4B8C-83A1-F6EECF244321}">
                <p14:modId xmlns:p14="http://schemas.microsoft.com/office/powerpoint/2010/main" xmlns="" val="3239592896"/>
              </p:ext>
            </p:extLst>
          </p:nvPr>
        </p:nvGraphicFramePr>
        <p:xfrm>
          <a:off x="2057400" y="990600"/>
          <a:ext cx="5638800" cy="5603875"/>
        </p:xfrm>
        <a:graphic>
          <a:graphicData uri="http://schemas.openxmlformats.org/presentationml/2006/ole">
            <p:oleObj spid="_x0000_s59413" name="VISIO" r:id="rId5" imgW="4030077" imgH="4004126" progId="">
              <p:embed/>
            </p:oleObj>
          </a:graphicData>
        </a:graphic>
      </p:graphicFrame>
      <p:sp>
        <p:nvSpPr>
          <p:cNvPr id="93901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Schematic</a:t>
            </a:r>
            <a:endParaRPr lang="en-US" sz="4400" dirty="0">
              <a:solidFill>
                <a:schemeClr val="bg1"/>
              </a:solidFill>
              <a:latin typeface="+mj-lt"/>
            </a:endParaRPr>
          </a:p>
        </p:txBody>
      </p:sp>
    </p:spTree>
    <p:extLst>
      <p:ext uri="{BB962C8B-B14F-4D97-AF65-F5344CB8AC3E}">
        <p14:creationId xmlns:p14="http://schemas.microsoft.com/office/powerpoint/2010/main" xmlns="" val="14425345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custDataLst>
              <p:tags r:id="rId1"/>
            </p:custDataLst>
          </p:nvPr>
        </p:nvSpPr>
        <p:spPr bwMode="auto">
          <a:xfrm>
            <a:off x="981808" y="1143000"/>
            <a:ext cx="7628792"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log</a:t>
            </a:r>
            <a:r>
              <a:rPr lang="en-US" sz="3200" b="1" i="1" baseline="-25000" dirty="0">
                <a:solidFill>
                  <a:schemeClr val="accent1"/>
                </a:solidFill>
                <a:latin typeface="Times New Roman" pitchFamily="18" charset="0"/>
                <a:cs typeface="Arial" charset="0"/>
              </a:rPr>
              <a:t>2</a:t>
            </a:r>
            <a:r>
              <a:rPr lang="en-US" sz="3200" b="1" i="1" dirty="0">
                <a:solidFill>
                  <a:schemeClr val="accent1"/>
                </a:solidFill>
                <a:latin typeface="Times New Roman" pitchFamily="18" charset="0"/>
                <a:cs typeface="Arial" charset="0"/>
              </a:rPr>
              <a:t>N(</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prefix</a:t>
            </a:r>
            <a:r>
              <a:rPr lang="en-US" sz="3200" b="1" i="1" baseline="-25000"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XOR</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3200" b="1" i="1" baseline="-25000" dirty="0">
                <a:solidFill>
                  <a:schemeClr val="accent1"/>
                </a:solidFill>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a:t>
            </a:r>
            <a:r>
              <a:rPr lang="en-US" sz="2000" b="1" dirty="0" smtClean="0">
                <a:latin typeface="Times New Roman" pitchFamily="18" charset="0"/>
                <a:cs typeface="Arial" charset="0"/>
              </a:rPr>
              <a:t>: </a:t>
            </a:r>
            <a:r>
              <a:rPr lang="en-US" sz="2000" dirty="0" smtClean="0">
                <a:latin typeface="Times New Roman" pitchFamily="18" charset="0"/>
                <a:cs typeface="Arial" charset="0"/>
              </a:rPr>
              <a:t> delay to produce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dirty="0" smtClean="0">
                <a:latin typeface="Times New Roman" pitchFamily="18" charset="0"/>
                <a:cs typeface="Arial" charset="0"/>
              </a:rPr>
              <a:t> (AND or </a:t>
            </a:r>
            <a:r>
              <a:rPr lang="en-US" sz="2000" dirty="0" err="1" smtClean="0">
                <a:latin typeface="Times New Roman" pitchFamily="18" charset="0"/>
                <a:cs typeface="Arial" charset="0"/>
              </a:rPr>
              <a:t>OR</a:t>
            </a:r>
            <a:r>
              <a:rPr lang="en-US" sz="2000" dirty="0" smtClean="0">
                <a:latin typeface="Times New Roman" pitchFamily="18" charset="0"/>
                <a:cs typeface="Arial" charset="0"/>
              </a:rPr>
              <a:t> gate)</a:t>
            </a: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pg_</a:t>
            </a:r>
            <a:r>
              <a:rPr lang="en-US" sz="2000" b="1" baseline="-25000" dirty="0" err="1" smtClean="0">
                <a:latin typeface="Times New Roman" pitchFamily="18" charset="0"/>
                <a:cs typeface="Arial" charset="0"/>
              </a:rPr>
              <a:t>prefix</a:t>
            </a:r>
            <a:r>
              <a:rPr lang="en-US" sz="2000" b="1" dirty="0" smtClean="0">
                <a:latin typeface="Times New Roman" pitchFamily="18" charset="0"/>
                <a:cs typeface="Arial" charset="0"/>
              </a:rPr>
              <a:t>:</a:t>
            </a:r>
            <a:r>
              <a:rPr lang="en-US" sz="2000" dirty="0" smtClean="0">
                <a:latin typeface="Times New Roman" pitchFamily="18" charset="0"/>
                <a:cs typeface="Arial" charset="0"/>
              </a:rPr>
              <a:t> </a:t>
            </a:r>
            <a:r>
              <a:rPr lang="en-US" sz="2000" dirty="0">
                <a:latin typeface="Times New Roman" pitchFamily="18" charset="0"/>
                <a:cs typeface="Arial" charset="0"/>
              </a:rPr>
              <a:t>delay of </a:t>
            </a:r>
            <a:r>
              <a:rPr lang="en-US" sz="2000" dirty="0" smtClean="0">
                <a:latin typeface="Times New Roman" pitchFamily="18" charset="0"/>
                <a:cs typeface="Arial" charset="0"/>
              </a:rPr>
              <a:t>black </a:t>
            </a:r>
            <a:r>
              <a:rPr lang="en-US" sz="2000" dirty="0">
                <a:latin typeface="Times New Roman" pitchFamily="18" charset="0"/>
                <a:cs typeface="Arial" charset="0"/>
              </a:rPr>
              <a:t>prefix cell (AND-OR gate)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Delay</a:t>
            </a:r>
            <a:endParaRPr lang="en-US" sz="4400" dirty="0">
              <a:solidFill>
                <a:schemeClr val="bg1"/>
              </a:solidFill>
              <a:latin typeface="+mj-lt"/>
            </a:endParaRPr>
          </a:p>
        </p:txBody>
      </p:sp>
    </p:spTree>
    <p:extLst>
      <p:ext uri="{BB962C8B-B14F-4D97-AF65-F5344CB8AC3E}">
        <p14:creationId xmlns:p14="http://schemas.microsoft.com/office/powerpoint/2010/main" xmlns="" val="26835780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endParaRPr lang="en-US" dirty="0" smtClean="0"/>
          </a:p>
          <a:p>
            <a:r>
              <a:rPr lang="en-US" b="1" dirty="0" smtClean="0"/>
              <a:t>Arithmetic Circuits</a:t>
            </a:r>
          </a:p>
          <a:p>
            <a:r>
              <a:rPr lang="en-US" b="1" dirty="0" smtClean="0"/>
              <a:t>Number Systems</a:t>
            </a:r>
          </a:p>
          <a:p>
            <a:r>
              <a:rPr lang="en-US" b="1" dirty="0" smtClean="0"/>
              <a:t>Sequential Building Blocks</a:t>
            </a:r>
          </a:p>
          <a:p>
            <a:r>
              <a:rPr lang="en-US" b="1" dirty="0" smtClean="0"/>
              <a:t>Memory Arrays</a:t>
            </a:r>
          </a:p>
          <a:p>
            <a:r>
              <a:rPr lang="en-US" b="1" dirty="0" smtClean="0"/>
              <a:t>Logic Arrays</a:t>
            </a:r>
            <a:endParaRPr lang="en-US" dirty="0" smtClean="0"/>
          </a:p>
          <a:p>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81800" y="1066800"/>
            <a:ext cx="1743168" cy="4754563"/>
          </a:xfrm>
          <a:prstGeom prst="rect">
            <a:avLst/>
          </a:prstGeom>
        </p:spPr>
      </p:pic>
    </p:spTree>
    <p:extLst>
      <p:ext uri="{BB962C8B-B14F-4D97-AF65-F5344CB8AC3E}">
        <p14:creationId xmlns:p14="http://schemas.microsoft.com/office/powerpoint/2010/main" xmlns="" val="73752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xmlns="" val="242848044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xmlns="" val="38206799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0581" name="Object 5"/>
          <p:cNvGraphicFramePr>
            <a:graphicFrameLocks noGrp="1" noChangeAspect="1"/>
          </p:cNvGraphicFramePr>
          <p:nvPr>
            <p:ph idx="4294967295"/>
            <p:extLst>
              <p:ext uri="{D42A27DB-BD31-4B8C-83A1-F6EECF244321}">
                <p14:modId xmlns:p14="http://schemas.microsoft.com/office/powerpoint/2010/main" xmlns="" val="3201045106"/>
              </p:ext>
            </p:extLst>
          </p:nvPr>
        </p:nvGraphicFramePr>
        <p:xfrm>
          <a:off x="1600200" y="1093177"/>
          <a:ext cx="6338888" cy="4660900"/>
        </p:xfrm>
        <a:graphic>
          <a:graphicData uri="http://schemas.openxmlformats.org/presentationml/2006/ole">
            <p:oleObj spid="_x0000_s60438" name="VISIO" r:id="rId5" imgW="1943291" imgH="1428845" progId="">
              <p:embed/>
            </p:oleObj>
          </a:graphicData>
        </a:graphic>
      </p:graphicFrame>
      <p:sp>
        <p:nvSpPr>
          <p:cNvPr id="9205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Subtracter</a:t>
            </a:r>
            <a:endParaRPr lang="en-US" sz="4400" dirty="0">
              <a:solidFill>
                <a:schemeClr val="bg1"/>
              </a:solidFill>
              <a:latin typeface="+mj-lt"/>
            </a:endParaRPr>
          </a:p>
        </p:txBody>
      </p:sp>
    </p:spTree>
    <p:extLst>
      <p:ext uri="{BB962C8B-B14F-4D97-AF65-F5344CB8AC3E}">
        <p14:creationId xmlns:p14="http://schemas.microsoft.com/office/powerpoint/2010/main" xmlns="" val="24264114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5" name="Object 5"/>
          <p:cNvGraphicFramePr>
            <a:graphicFrameLocks noGrp="1" noChangeAspect="1"/>
          </p:cNvGraphicFramePr>
          <p:nvPr>
            <p:ph idx="4294967295"/>
            <p:extLst>
              <p:ext uri="{D42A27DB-BD31-4B8C-83A1-F6EECF244321}">
                <p14:modId xmlns:p14="http://schemas.microsoft.com/office/powerpoint/2010/main" xmlns="" val="966299119"/>
              </p:ext>
            </p:extLst>
          </p:nvPr>
        </p:nvGraphicFramePr>
        <p:xfrm>
          <a:off x="1143000" y="1063869"/>
          <a:ext cx="7772400" cy="4627563"/>
        </p:xfrm>
        <a:graphic>
          <a:graphicData uri="http://schemas.openxmlformats.org/presentationml/2006/ole">
            <p:oleObj spid="_x0000_s61462" name="VISIO" r:id="rId5" imgW="2836319" imgH="1689884" progId="">
              <p:embed/>
            </p:oleObj>
          </a:graphicData>
        </a:graphic>
      </p:graphicFrame>
      <p:sp>
        <p:nvSpPr>
          <p:cNvPr id="9216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Equality</a:t>
            </a:r>
            <a:endParaRPr lang="en-US" sz="4400" dirty="0">
              <a:solidFill>
                <a:schemeClr val="bg1"/>
              </a:solidFill>
              <a:latin typeface="+mj-lt"/>
            </a:endParaRPr>
          </a:p>
        </p:txBody>
      </p:sp>
    </p:spTree>
    <p:extLst>
      <p:ext uri="{BB962C8B-B14F-4D97-AF65-F5344CB8AC3E}">
        <p14:creationId xmlns:p14="http://schemas.microsoft.com/office/powerpoint/2010/main" xmlns="" val="4270090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4616EC90-A69E-4B91-B120-0ABD8D554FF2}" type="slidenum">
              <a:rPr lang="en-US"/>
              <a:pPr/>
              <a:t>24</a:t>
            </a:fld>
            <a:r>
              <a:rPr lang="en-US"/>
              <a:t>&gt;</a:t>
            </a:r>
          </a:p>
          <a:p>
            <a:endParaRPr lang="en-GB"/>
          </a:p>
        </p:txBody>
      </p:sp>
      <p:graphicFrame>
        <p:nvGraphicFramePr>
          <p:cNvPr id="922628" name="Object 4"/>
          <p:cNvGraphicFramePr>
            <a:graphicFrameLocks noGrp="1" noChangeAspect="1"/>
          </p:cNvGraphicFramePr>
          <p:nvPr>
            <p:ph idx="4294967295"/>
            <p:extLst>
              <p:ext uri="{D42A27DB-BD31-4B8C-83A1-F6EECF244321}">
                <p14:modId xmlns:p14="http://schemas.microsoft.com/office/powerpoint/2010/main" xmlns="" val="3844599987"/>
              </p:ext>
            </p:extLst>
          </p:nvPr>
        </p:nvGraphicFramePr>
        <p:xfrm>
          <a:off x="3124200" y="1295400"/>
          <a:ext cx="2401888" cy="3852863"/>
        </p:xfrm>
        <a:graphic>
          <a:graphicData uri="http://schemas.openxmlformats.org/presentationml/2006/ole">
            <p:oleObj spid="_x0000_s62485" name="VISIO" r:id="rId5" imgW="592299" imgH="990727" progId="">
              <p:embed/>
            </p:oleObj>
          </a:graphicData>
        </a:graphic>
      </p:graphicFrame>
      <p:sp>
        <p:nvSpPr>
          <p:cNvPr id="9226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Less Than</a:t>
            </a:r>
            <a:endParaRPr lang="en-US" sz="4400" dirty="0">
              <a:solidFill>
                <a:schemeClr val="bg1"/>
              </a:solidFill>
              <a:latin typeface="+mj-lt"/>
            </a:endParaRPr>
          </a:p>
        </p:txBody>
      </p:sp>
    </p:spTree>
    <p:extLst>
      <p:ext uri="{BB962C8B-B14F-4D97-AF65-F5344CB8AC3E}">
        <p14:creationId xmlns:p14="http://schemas.microsoft.com/office/powerpoint/2010/main" xmlns="" val="29279346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AE5FBD9F-C462-46D0-BA77-1AC05521CD17}" type="slidenum">
              <a:rPr lang="en-US"/>
              <a:pPr/>
              <a:t>25</a:t>
            </a:fld>
            <a:r>
              <a:rPr lang="en-US"/>
              <a:t>&gt;</a:t>
            </a:r>
          </a:p>
          <a:p>
            <a:endParaRPr lang="en-GB"/>
          </a:p>
        </p:txBody>
      </p:sp>
      <p:graphicFrame>
        <p:nvGraphicFramePr>
          <p:cNvPr id="923652" name="Object 4"/>
          <p:cNvGraphicFramePr>
            <a:graphicFrameLocks noGrp="1" noChangeAspect="1"/>
          </p:cNvGraphicFramePr>
          <p:nvPr>
            <p:ph sz="half" idx="4294967295"/>
            <p:extLst>
              <p:ext uri="{D42A27DB-BD31-4B8C-83A1-F6EECF244321}">
                <p14:modId xmlns:p14="http://schemas.microsoft.com/office/powerpoint/2010/main" xmlns="" val="915011442"/>
              </p:ext>
            </p:extLst>
          </p:nvPr>
        </p:nvGraphicFramePr>
        <p:xfrm>
          <a:off x="1676400" y="1828800"/>
          <a:ext cx="2968625" cy="3132137"/>
        </p:xfrm>
        <a:graphic>
          <a:graphicData uri="http://schemas.openxmlformats.org/presentationml/2006/ole">
            <p:oleObj spid="_x0000_s63509" name="VISIO" r:id="rId6" imgW="641604" imgH="705612" progId="">
              <p:embed/>
            </p:oleObj>
          </a:graphicData>
        </a:graphic>
      </p:graphicFrame>
      <p:graphicFrame>
        <p:nvGraphicFramePr>
          <p:cNvPr id="923685" name="Group 37"/>
          <p:cNvGraphicFramePr>
            <a:graphicFrameLocks noGrp="1"/>
          </p:cNvGraphicFramePr>
          <p:nvPr>
            <p:ph sz="half" idx="4294967295"/>
            <p:custDataLst>
              <p:tags r:id="rId2"/>
            </p:custDataLst>
            <p:extLst>
              <p:ext uri="{D42A27DB-BD31-4B8C-83A1-F6EECF244321}">
                <p14:modId xmlns:p14="http://schemas.microsoft.com/office/powerpoint/2010/main" xmlns="" val="2040019323"/>
              </p:ext>
            </p:extLst>
          </p:nvPr>
        </p:nvGraphicFramePr>
        <p:xfrm>
          <a:off x="5076092" y="1514475"/>
          <a:ext cx="2743200" cy="4286250"/>
        </p:xfrm>
        <a:graphic>
          <a:graphicData uri="http://schemas.openxmlformats.org/drawingml/2006/table">
            <a:tbl>
              <a:tblPr/>
              <a:tblGrid>
                <a:gridCol w="1066800"/>
                <a:gridCol w="16764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65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Arithmetic Logic Unit (ALU)</a:t>
            </a:r>
            <a:endParaRPr lang="en-US" sz="4400" dirty="0">
              <a:solidFill>
                <a:schemeClr val="bg1"/>
              </a:solidFill>
              <a:latin typeface="+mj-lt"/>
            </a:endParaRPr>
          </a:p>
        </p:txBody>
      </p:sp>
    </p:spTree>
    <p:extLst>
      <p:ext uri="{BB962C8B-B14F-4D97-AF65-F5344CB8AC3E}">
        <p14:creationId xmlns:p14="http://schemas.microsoft.com/office/powerpoint/2010/main" xmlns="" val="19571090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9FD105D3-C6E7-4DB8-83BA-B5AD48D7B153}" type="slidenum">
              <a:rPr lang="en-US"/>
              <a:pPr/>
              <a:t>26</a:t>
            </a:fld>
            <a:r>
              <a:rPr lang="en-US"/>
              <a:t>&gt;</a:t>
            </a:r>
          </a:p>
          <a:p>
            <a:endParaRPr lang="en-GB"/>
          </a:p>
        </p:txBody>
      </p:sp>
      <p:graphicFrame>
        <p:nvGraphicFramePr>
          <p:cNvPr id="925700" name="Object 4"/>
          <p:cNvGraphicFramePr>
            <a:graphicFrameLocks noGrp="1" noChangeAspect="1"/>
          </p:cNvGraphicFramePr>
          <p:nvPr>
            <p:ph sz="half" idx="4294967295"/>
            <p:extLst>
              <p:ext uri="{D42A27DB-BD31-4B8C-83A1-F6EECF244321}">
                <p14:modId xmlns:p14="http://schemas.microsoft.com/office/powerpoint/2010/main" xmlns="" val="3261246184"/>
              </p:ext>
            </p:extLst>
          </p:nvPr>
        </p:nvGraphicFramePr>
        <p:xfrm>
          <a:off x="761999" y="1055076"/>
          <a:ext cx="5096883" cy="5345723"/>
        </p:xfrm>
        <a:graphic>
          <a:graphicData uri="http://schemas.openxmlformats.org/presentationml/2006/ole">
            <p:oleObj spid="_x0000_s64533" name="VISIO" r:id="rId6" imgW="2667000" imgH="2790444" progId="">
              <p:embed/>
            </p:oleObj>
          </a:graphicData>
        </a:graphic>
      </p:graphicFrame>
      <p:graphicFrame>
        <p:nvGraphicFramePr>
          <p:cNvPr id="925733" name="Group 37"/>
          <p:cNvGraphicFramePr>
            <a:graphicFrameLocks noGrp="1"/>
          </p:cNvGraphicFramePr>
          <p:nvPr>
            <p:ph sz="half" idx="4294967295"/>
            <p:custDataLst>
              <p:tags r:id="rId2"/>
            </p:custDataLst>
            <p:extLst>
              <p:ext uri="{D42A27DB-BD31-4B8C-83A1-F6EECF244321}">
                <p14:modId xmlns:p14="http://schemas.microsoft.com/office/powerpoint/2010/main" xmlns="" val="2135330276"/>
              </p:ext>
            </p:extLst>
          </p:nvPr>
        </p:nvGraphicFramePr>
        <p:xfrm>
          <a:off x="5105400" y="1295400"/>
          <a:ext cx="3048000" cy="4495803"/>
        </p:xfrm>
        <a:graphic>
          <a:graphicData uri="http://schemas.openxmlformats.org/drawingml/2006/table">
            <a:tbl>
              <a:tblPr/>
              <a:tblGrid>
                <a:gridCol w="1184910"/>
                <a:gridCol w="1863090"/>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569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ALU Design</a:t>
            </a:r>
            <a:endParaRPr lang="en-US" sz="4400" dirty="0">
              <a:solidFill>
                <a:schemeClr val="bg1"/>
              </a:solidFill>
              <a:latin typeface="+mj-lt"/>
            </a:endParaRPr>
          </a:p>
        </p:txBody>
      </p:sp>
    </p:spTree>
    <p:extLst>
      <p:ext uri="{BB962C8B-B14F-4D97-AF65-F5344CB8AC3E}">
        <p14:creationId xmlns:p14="http://schemas.microsoft.com/office/powerpoint/2010/main" xmlns="" val="1316231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xmlns="" val="242848044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28</a:t>
            </a:fld>
            <a:r>
              <a:rPr lang="en-US"/>
              <a:t>&gt;</a:t>
            </a:r>
          </a:p>
          <a:p>
            <a:endParaRPr lang="en-GB"/>
          </a:p>
        </p:txBody>
      </p:sp>
      <p:graphicFrame>
        <p:nvGraphicFramePr>
          <p:cNvPr id="945156" name="Object 4"/>
          <p:cNvGraphicFramePr>
            <a:graphicFrameLocks noGrp="1" noChangeAspect="1"/>
          </p:cNvGraphicFramePr>
          <p:nvPr>
            <p:ph idx="4294967295"/>
            <p:extLst>
              <p:ext uri="{D42A27DB-BD31-4B8C-83A1-F6EECF244321}">
                <p14:modId xmlns:p14="http://schemas.microsoft.com/office/powerpoint/2010/main" xmlns="" val="2621311700"/>
              </p:ext>
            </p:extLst>
          </p:nvPr>
        </p:nvGraphicFramePr>
        <p:xfrm>
          <a:off x="919162" y="990600"/>
          <a:ext cx="4719638" cy="4953000"/>
        </p:xfrm>
        <a:graphic>
          <a:graphicData uri="http://schemas.openxmlformats.org/presentationml/2006/ole">
            <p:oleObj spid="_x0000_s110604" name="VISIO" r:id="rId6" imgW="2667000" imgH="2790444" progId="">
              <p:embed/>
            </p:oleObj>
          </a:graphicData>
        </a:graphic>
      </p:graphicFrame>
      <p:sp>
        <p:nvSpPr>
          <p:cNvPr id="94515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3"/>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xmlns="" val="242629955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29</a:t>
            </a:fld>
            <a:r>
              <a:rPr lang="en-US"/>
              <a:t>&gt;</a:t>
            </a:r>
          </a:p>
          <a:p>
            <a:endParaRPr lang="en-GB"/>
          </a:p>
        </p:txBody>
      </p:sp>
      <p:graphicFrame>
        <p:nvGraphicFramePr>
          <p:cNvPr id="945156" name="Object 4"/>
          <p:cNvGraphicFramePr>
            <a:graphicFrameLocks noGrp="1" noChangeAspect="1"/>
          </p:cNvGraphicFramePr>
          <p:nvPr>
            <p:ph idx="4294967295"/>
            <p:extLst>
              <p:ext uri="{D42A27DB-BD31-4B8C-83A1-F6EECF244321}">
                <p14:modId xmlns:p14="http://schemas.microsoft.com/office/powerpoint/2010/main" xmlns="" val="1357801357"/>
              </p:ext>
            </p:extLst>
          </p:nvPr>
        </p:nvGraphicFramePr>
        <p:xfrm>
          <a:off x="919162" y="990600"/>
          <a:ext cx="4719638" cy="4953000"/>
        </p:xfrm>
        <a:graphic>
          <a:graphicData uri="http://schemas.openxmlformats.org/presentationml/2006/ole">
            <p:oleObj spid="_x0000_s66582" name="VISIO" r:id="rId6" imgW="2667000" imgH="2790444" progId="">
              <p:embed/>
            </p:oleObj>
          </a:graphicData>
        </a:graphic>
      </p:graphicFrame>
      <p:sp>
        <p:nvSpPr>
          <p:cNvPr id="94515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3"/>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a:p>
            <a:pPr marL="742950" lvl="1" indent="-285750">
              <a:spcBef>
                <a:spcPct val="20000"/>
              </a:spcBef>
              <a:buFontTx/>
              <a:buChar char="–"/>
            </a:pPr>
            <a:r>
              <a:rPr lang="en-US" sz="2200" b="1" i="1" dirty="0">
                <a:solidFill>
                  <a:schemeClr val="accent1"/>
                </a:solidFill>
                <a:latin typeface="Times New Roman" pitchFamily="18" charset="0"/>
                <a:cs typeface="Arial" charset="0"/>
              </a:rPr>
              <a:t>A</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&lt; </a:t>
            </a:r>
            <a:r>
              <a:rPr lang="en-US" sz="2200" b="1" i="1" dirty="0">
                <a:solidFill>
                  <a:schemeClr val="accent1"/>
                </a:solidFill>
                <a:latin typeface="Times New Roman" pitchFamily="18" charset="0"/>
                <a:cs typeface="Arial" charset="0"/>
              </a:rPr>
              <a:t>B</a:t>
            </a:r>
            <a:r>
              <a:rPr lang="en-US" sz="2200" dirty="0">
                <a:solidFill>
                  <a:schemeClr val="accent1"/>
                </a:solidFill>
                <a:latin typeface="Times New Roman" pitchFamily="18" charset="0"/>
                <a:cs typeface="Arial" charset="0"/>
              </a:rPr>
              <a:t>, so </a:t>
            </a:r>
            <a:r>
              <a:rPr lang="en-US" sz="2200" i="1" dirty="0" smtClean="0">
                <a:solidFill>
                  <a:schemeClr val="accent1"/>
                </a:solidFill>
                <a:latin typeface="Times New Roman" pitchFamily="18" charset="0"/>
                <a:cs typeface="Arial" charset="0"/>
              </a:rPr>
              <a:t>Y</a:t>
            </a:r>
            <a:r>
              <a:rPr lang="en-US" sz="2200" dirty="0" smtClean="0">
                <a:solidFill>
                  <a:schemeClr val="accent1"/>
                </a:solidFill>
                <a:latin typeface="Times New Roman" pitchFamily="18" charset="0"/>
                <a:cs typeface="Arial" charset="0"/>
              </a:rPr>
              <a:t> should </a:t>
            </a:r>
            <a:r>
              <a:rPr lang="en-US" sz="2200" dirty="0">
                <a:solidFill>
                  <a:schemeClr val="accent1"/>
                </a:solidFill>
                <a:latin typeface="Times New Roman" pitchFamily="18" charset="0"/>
                <a:cs typeface="Arial" charset="0"/>
              </a:rPr>
              <a:t>be </a:t>
            </a:r>
            <a:r>
              <a:rPr lang="en-US" sz="2200" dirty="0" smtClean="0">
                <a:solidFill>
                  <a:schemeClr val="accent1"/>
                </a:solidFill>
                <a:latin typeface="Times New Roman" pitchFamily="18" charset="0"/>
                <a:cs typeface="Arial" charset="0"/>
              </a:rPr>
              <a:t>32-bit </a:t>
            </a:r>
            <a:r>
              <a:rPr lang="en-US" sz="2200" dirty="0">
                <a:solidFill>
                  <a:schemeClr val="accent1"/>
                </a:solidFill>
                <a:latin typeface="Times New Roman" pitchFamily="18" charset="0"/>
                <a:cs typeface="Arial" charset="0"/>
              </a:rPr>
              <a:t>representation of 1 (0x00000001</a:t>
            </a:r>
            <a:r>
              <a:rPr lang="en-US" sz="2200" dirty="0" smtClean="0">
                <a:solidFill>
                  <a:schemeClr val="accent1"/>
                </a:solidFill>
                <a:latin typeface="Times New Roman" pitchFamily="18" charset="0"/>
                <a:cs typeface="Arial" charset="0"/>
              </a:rPr>
              <a:t>)</a:t>
            </a:r>
            <a:endParaRPr lang="en-US" sz="2200" dirty="0">
              <a:solidFill>
                <a:schemeClr val="accent1"/>
              </a:solidFill>
              <a:latin typeface="Times New Roman" pitchFamily="18" charset="0"/>
              <a:cs typeface="Arial" charset="0"/>
            </a:endParaRPr>
          </a:p>
          <a:p>
            <a:pPr marL="742950" lvl="1"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2:0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111</a:t>
            </a:r>
            <a:endParaRPr lang="en-US" sz="2200" b="1"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a:solidFill>
                  <a:schemeClr val="accent1"/>
                </a:solidFill>
                <a:latin typeface="Times New Roman" pitchFamily="18" charset="0"/>
                <a:cs typeface="Arial" charset="0"/>
              </a:rPr>
              <a:t>F</a:t>
            </a:r>
            <a:r>
              <a:rPr lang="en-US" sz="2200" b="1" baseline="-25000" dirty="0">
                <a:solidFill>
                  <a:schemeClr val="accent1"/>
                </a:solidFill>
                <a:latin typeface="Times New Roman" pitchFamily="18" charset="0"/>
                <a:cs typeface="Arial" charset="0"/>
              </a:rPr>
              <a:t>2</a:t>
            </a:r>
            <a:r>
              <a:rPr lang="en-US" sz="2200" b="1" dirty="0">
                <a:solidFill>
                  <a:schemeClr val="accent1"/>
                </a:solidFill>
                <a:latin typeface="Times New Roman" pitchFamily="18" charset="0"/>
                <a:cs typeface="Arial" charset="0"/>
              </a:rPr>
              <a:t> = 1 </a:t>
            </a:r>
            <a:r>
              <a:rPr lang="en-US" sz="2200" dirty="0" smtClean="0">
                <a:solidFill>
                  <a:schemeClr val="accent1"/>
                </a:solidFill>
                <a:latin typeface="Times New Roman" pitchFamily="18" charset="0"/>
                <a:cs typeface="Arial" charset="0"/>
              </a:rPr>
              <a:t>(adder acts </a:t>
            </a:r>
            <a:r>
              <a:rPr lang="en-US" sz="2200" dirty="0">
                <a:solidFill>
                  <a:schemeClr val="accent1"/>
                </a:solidFill>
                <a:latin typeface="Times New Roman" pitchFamily="18" charset="0"/>
                <a:cs typeface="Arial" charset="0"/>
              </a:rPr>
              <a:t>as </a:t>
            </a:r>
            <a:r>
              <a:rPr lang="en-US" sz="2200" dirty="0" err="1" smtClean="0">
                <a:solidFill>
                  <a:schemeClr val="accent1"/>
                </a:solidFill>
                <a:latin typeface="Times New Roman" pitchFamily="18" charset="0"/>
                <a:cs typeface="Arial" charset="0"/>
              </a:rPr>
              <a:t>subtracter</a:t>
            </a:r>
            <a:r>
              <a:rPr lang="en-US" sz="2200" dirty="0" smtClean="0">
                <a:solidFill>
                  <a:schemeClr val="accent1"/>
                </a:solidFill>
                <a:latin typeface="Times New Roman" pitchFamily="18" charset="0"/>
                <a:cs typeface="Arial" charset="0"/>
              </a:rPr>
              <a:t>), so </a:t>
            </a:r>
            <a:r>
              <a:rPr lang="en-US" sz="2200" dirty="0">
                <a:solidFill>
                  <a:schemeClr val="accent1"/>
                </a:solidFill>
                <a:latin typeface="Times New Roman" pitchFamily="18" charset="0"/>
                <a:cs typeface="Arial" charset="0"/>
              </a:rPr>
              <a:t>25 - 32 = -</a:t>
            </a:r>
            <a:r>
              <a:rPr lang="en-US" sz="2200" dirty="0" smtClean="0">
                <a:solidFill>
                  <a:schemeClr val="accent1"/>
                </a:solidFill>
                <a:latin typeface="Times New Roman" pitchFamily="18" charset="0"/>
                <a:cs typeface="Arial" charset="0"/>
              </a:rPr>
              <a:t>7</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dirty="0" smtClean="0">
                <a:solidFill>
                  <a:schemeClr val="accent1"/>
                </a:solidFill>
                <a:latin typeface="Times New Roman" pitchFamily="18" charset="0"/>
                <a:cs typeface="Arial" charset="0"/>
              </a:rPr>
              <a:t>-</a:t>
            </a:r>
            <a:r>
              <a:rPr lang="en-US" sz="2200" dirty="0">
                <a:solidFill>
                  <a:schemeClr val="accent1"/>
                </a:solidFill>
                <a:latin typeface="Times New Roman" pitchFamily="18" charset="0"/>
                <a:cs typeface="Arial" charset="0"/>
              </a:rPr>
              <a:t>7 has </a:t>
            </a:r>
            <a:r>
              <a:rPr lang="en-US" sz="2200" dirty="0" smtClean="0">
                <a:solidFill>
                  <a:schemeClr val="accent1"/>
                </a:solidFill>
                <a:latin typeface="Times New Roman" pitchFamily="18" charset="0"/>
                <a:cs typeface="Arial" charset="0"/>
              </a:rPr>
              <a:t>1 </a:t>
            </a:r>
            <a:r>
              <a:rPr lang="en-US" sz="2200" dirty="0">
                <a:solidFill>
                  <a:schemeClr val="accent1"/>
                </a:solidFill>
                <a:latin typeface="Times New Roman" pitchFamily="18" charset="0"/>
                <a:cs typeface="Arial" charset="0"/>
              </a:rPr>
              <a:t>in the most significant </a:t>
            </a:r>
            <a:r>
              <a:rPr lang="en-US" sz="2200" dirty="0" smtClean="0">
                <a:solidFill>
                  <a:schemeClr val="accent1"/>
                </a:solidFill>
                <a:latin typeface="Times New Roman" pitchFamily="18" charset="0"/>
                <a:cs typeface="Arial" charset="0"/>
              </a:rPr>
              <a:t>bit (</a:t>
            </a:r>
            <a:r>
              <a:rPr lang="en-US" sz="2200" i="1" dirty="0" smtClean="0">
                <a:solidFill>
                  <a:schemeClr val="accent1"/>
                </a:solidFill>
                <a:latin typeface="Times New Roman" pitchFamily="18" charset="0"/>
                <a:cs typeface="Arial" charset="0"/>
              </a:rPr>
              <a:t>S</a:t>
            </a:r>
            <a:r>
              <a:rPr lang="en-US" sz="2200" baseline="-25000" dirty="0" smtClean="0">
                <a:solidFill>
                  <a:schemeClr val="accent1"/>
                </a:solidFill>
                <a:latin typeface="Times New Roman" pitchFamily="18" charset="0"/>
                <a:cs typeface="Arial" charset="0"/>
              </a:rPr>
              <a:t>31</a:t>
            </a:r>
            <a:r>
              <a:rPr lang="en-US" sz="2200" dirty="0" smtClean="0">
                <a:solidFill>
                  <a:schemeClr val="accent1"/>
                </a:solidFill>
                <a:latin typeface="Times New Roman" pitchFamily="18" charset="0"/>
                <a:cs typeface="Arial" charset="0"/>
              </a:rPr>
              <a:t> </a:t>
            </a:r>
            <a:r>
              <a:rPr lang="en-US" sz="2200" dirty="0">
                <a:solidFill>
                  <a:schemeClr val="accent1"/>
                </a:solidFill>
                <a:latin typeface="Times New Roman" pitchFamily="18" charset="0"/>
                <a:cs typeface="Arial" charset="0"/>
              </a:rPr>
              <a:t>= </a:t>
            </a:r>
            <a:r>
              <a:rPr lang="en-US" sz="2200" dirty="0" smtClean="0">
                <a:solidFill>
                  <a:schemeClr val="accent1"/>
                </a:solidFill>
                <a:latin typeface="Times New Roman" pitchFamily="18" charset="0"/>
                <a:cs typeface="Arial" charset="0"/>
              </a:rPr>
              <a:t>1)</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1:0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 </a:t>
            </a:r>
            <a:r>
              <a:rPr lang="en-US" sz="2200" dirty="0" smtClean="0">
                <a:solidFill>
                  <a:schemeClr val="accent1"/>
                </a:solidFill>
                <a:latin typeface="Times New Roman" pitchFamily="18" charset="0"/>
                <a:cs typeface="Arial" charset="0"/>
              </a:rPr>
              <a:t>multiplexer </a:t>
            </a:r>
            <a:r>
              <a:rPr lang="en-US" sz="2200" dirty="0">
                <a:solidFill>
                  <a:schemeClr val="accent1"/>
                </a:solidFill>
                <a:latin typeface="Times New Roman" pitchFamily="18" charset="0"/>
                <a:cs typeface="Arial" charset="0"/>
              </a:rPr>
              <a:t>selects </a:t>
            </a:r>
            <a:r>
              <a:rPr lang="en-US" sz="2200" i="1" dirty="0">
                <a:solidFill>
                  <a:schemeClr val="accent1"/>
                </a:solidFill>
                <a:latin typeface="Times New Roman" pitchFamily="18" charset="0"/>
                <a:cs typeface="Arial" charset="0"/>
              </a:rPr>
              <a:t>Y</a:t>
            </a:r>
            <a:r>
              <a:rPr lang="en-US" sz="2200" dirty="0">
                <a:solidFill>
                  <a:schemeClr val="accent1"/>
                </a:solidFill>
                <a:latin typeface="Times New Roman" pitchFamily="18" charset="0"/>
                <a:cs typeface="Arial" charset="0"/>
              </a:rPr>
              <a:t> = </a:t>
            </a:r>
            <a:r>
              <a:rPr lang="en-US" sz="2200" i="1" dirty="0">
                <a:solidFill>
                  <a:schemeClr val="accent1"/>
                </a:solidFill>
                <a:latin typeface="Times New Roman" pitchFamily="18" charset="0"/>
                <a:cs typeface="Arial" charset="0"/>
              </a:rPr>
              <a:t>S</a:t>
            </a:r>
            <a:r>
              <a:rPr lang="en-US" sz="2200" baseline="-25000" dirty="0">
                <a:solidFill>
                  <a:schemeClr val="accent1"/>
                </a:solidFill>
                <a:latin typeface="Times New Roman" pitchFamily="18" charset="0"/>
                <a:cs typeface="Arial" charset="0"/>
              </a:rPr>
              <a:t>31</a:t>
            </a:r>
            <a:r>
              <a:rPr lang="en-US" sz="2200" dirty="0">
                <a:solidFill>
                  <a:schemeClr val="accent1"/>
                </a:solidFill>
                <a:latin typeface="Times New Roman" pitchFamily="18" charset="0"/>
                <a:cs typeface="Arial" charset="0"/>
              </a:rPr>
              <a:t> (zero extended) = 0x00000001</a:t>
            </a:r>
            <a:r>
              <a:rPr lang="en-US" sz="2600" dirty="0" smtClean="0">
                <a:solidFill>
                  <a:schemeClr val="accent1"/>
                </a:solidFill>
                <a:latin typeface="Times New Roman" pitchFamily="18" charset="0"/>
                <a:cs typeface="Arial" charset="0"/>
              </a:rPr>
              <a:t>.</a:t>
            </a:r>
            <a:endParaRPr lang="en-US" sz="2600"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xmlns="" val="21215142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custDataLst>
              <p:tags r:id="rId1"/>
            </p:custDataLst>
          </p:nvPr>
        </p:nvSpPr>
        <p:spPr>
          <a:xfrm>
            <a:off x="914400" y="1295400"/>
            <a:ext cx="7543800" cy="4953000"/>
          </a:xfrm>
        </p:spPr>
        <p:txBody>
          <a:bodyPr>
            <a:normAutofit fontScale="92500" lnSpcReduction="10000"/>
          </a:bodyPr>
          <a:lstStyle/>
          <a:p>
            <a:r>
              <a:rPr lang="en-US" sz="3500" b="1" dirty="0"/>
              <a:t>Digital building blocks:</a:t>
            </a:r>
          </a:p>
          <a:p>
            <a:pPr lvl="1"/>
            <a:r>
              <a:rPr lang="en-US" dirty="0"/>
              <a:t>Gates, multiplexers, decoders, registers, arithmetic circuits, counters, memory arrays, logic arrays</a:t>
            </a:r>
          </a:p>
          <a:p>
            <a:r>
              <a:rPr lang="en-US" sz="3500" b="1" dirty="0"/>
              <a:t>Building blocks demonstrate hierarchy, modularity, and regularity:</a:t>
            </a:r>
          </a:p>
          <a:p>
            <a:pPr lvl="1"/>
            <a:r>
              <a:rPr lang="en-US" dirty="0"/>
              <a:t>Hierarchy of simpler components</a:t>
            </a:r>
          </a:p>
          <a:p>
            <a:pPr lvl="1"/>
            <a:r>
              <a:rPr lang="en-US" dirty="0"/>
              <a:t>Well-defined interfaces and functions</a:t>
            </a:r>
          </a:p>
          <a:p>
            <a:pPr lvl="1"/>
            <a:r>
              <a:rPr lang="en-US" dirty="0"/>
              <a:t>Regular structure easily </a:t>
            </a:r>
            <a:r>
              <a:rPr lang="en-US" dirty="0" smtClean="0"/>
              <a:t>extends </a:t>
            </a:r>
            <a:r>
              <a:rPr lang="en-US" dirty="0"/>
              <a:t>to different sizes</a:t>
            </a:r>
          </a:p>
          <a:p>
            <a:r>
              <a:rPr lang="en-US" sz="3500" b="1" dirty="0"/>
              <a:t>Will use </a:t>
            </a:r>
            <a:r>
              <a:rPr lang="en-US" sz="3500" b="1" dirty="0" smtClean="0"/>
              <a:t>these building blocks in Chapter 7 to build microprocessor</a:t>
            </a:r>
            <a:endParaRPr lang="en-US" sz="3500" b="1" dirty="0"/>
          </a:p>
          <a:p>
            <a:pPr>
              <a:buFontTx/>
              <a:buNone/>
            </a:pPr>
            <a:endParaRPr lang="en-US" sz="2000"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xmlns="" val="352856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6" name="Slide Number Placeholder 4"/>
          <p:cNvSpPr>
            <a:spLocks noGrp="1"/>
          </p:cNvSpPr>
          <p:nvPr>
            <p:ph type="sldNum" sz="quarter" idx="4294967295"/>
          </p:nvPr>
        </p:nvSpPr>
        <p:spPr>
          <a:xfrm>
            <a:off x="7010400" y="6356350"/>
            <a:ext cx="2133600" cy="365125"/>
          </a:xfrm>
        </p:spPr>
        <p:txBody>
          <a:bodyPr/>
          <a:lstStyle/>
          <a:p>
            <a:r>
              <a:rPr lang="en-US"/>
              <a:t>5-&lt;</a:t>
            </a:r>
            <a:fld id="{E7EE011B-AC2D-4460-83BE-C50325B444AD}" type="slidenum">
              <a:rPr lang="en-US"/>
              <a:pPr/>
              <a:t>30</a:t>
            </a:fld>
            <a:r>
              <a:rPr lang="en-US"/>
              <a:t>&gt;</a:t>
            </a:r>
          </a:p>
          <a:p>
            <a:endParaRPr lang="en-GB"/>
          </a:p>
        </p:txBody>
      </p:sp>
      <p:sp>
        <p:nvSpPr>
          <p:cNvPr id="927748" name="Rectangle 4"/>
          <p:cNvSpPr>
            <a:spLocks noGrp="1" noChangeArrowheads="1"/>
          </p:cNvSpPr>
          <p:nvPr>
            <p:ph idx="4294967295"/>
            <p:custDataLst>
              <p:tags r:id="rId1"/>
            </p:custDataLst>
          </p:nvPr>
        </p:nvSpPr>
        <p:spPr>
          <a:xfrm>
            <a:off x="893885" y="1295400"/>
            <a:ext cx="8021515" cy="4525963"/>
          </a:xfrm>
        </p:spPr>
        <p:txBody>
          <a:bodyPr/>
          <a:lstStyle/>
          <a:p>
            <a:r>
              <a:rPr lang="en-US" sz="2000" b="1" dirty="0"/>
              <a:t>Logical shifter: </a:t>
            </a:r>
            <a:r>
              <a:rPr lang="en-US" sz="20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r>
              <a:rPr lang="en-US" sz="2000" b="1" dirty="0"/>
              <a:t>Arithmetic shifter:</a:t>
            </a:r>
            <a:r>
              <a:rPr lang="en-US" sz="2000" dirty="0"/>
              <a:t> same as logical shifter, but on right shift, fills empty spaces with the old most significant bit (</a:t>
            </a:r>
            <a:r>
              <a:rPr lang="en-US" sz="2000" dirty="0" err="1"/>
              <a:t>msb</a:t>
            </a:r>
            <a:r>
              <a:rPr lang="en-US" sz="2000" dirty="0"/>
              <a:t>).</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&lt;&lt;&lt; 2 =</a:t>
            </a:r>
          </a:p>
          <a:p>
            <a:endParaRPr lang="en-US" sz="2000" dirty="0"/>
          </a:p>
          <a:p>
            <a:r>
              <a:rPr lang="en-US" sz="2000" b="1" dirty="0"/>
              <a:t>Rotator:</a:t>
            </a:r>
            <a:r>
              <a:rPr lang="en-US" sz="2000" dirty="0"/>
              <a:t> rotates bits in a circle, such that bits shifted off one end are shifted into the other end</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rgbClr val="00CC99"/>
                </a:solidFill>
              </a:rPr>
              <a:t>01</a:t>
            </a:r>
            <a:r>
              <a:rPr lang="en-US" sz="1800" dirty="0"/>
              <a:t> ROR 2 =</a:t>
            </a:r>
            <a:endParaRPr lang="en-US" sz="1800" dirty="0">
              <a:solidFill>
                <a:srgbClr val="FF3300"/>
              </a:solidFill>
            </a:endParaRPr>
          </a:p>
          <a:p>
            <a:pPr lvl="1"/>
            <a:r>
              <a:rPr lang="en-US" sz="1800" dirty="0"/>
              <a:t>Ex: </a:t>
            </a:r>
            <a:r>
              <a:rPr lang="en-US" sz="1800" dirty="0">
                <a:solidFill>
                  <a:srgbClr val="00CC99"/>
                </a:solidFill>
              </a:rPr>
              <a:t>11</a:t>
            </a:r>
            <a:r>
              <a:rPr lang="en-US" sz="1800" dirty="0">
                <a:solidFill>
                  <a:srgbClr val="FF3300"/>
                </a:solidFill>
              </a:rPr>
              <a:t>0</a:t>
            </a:r>
            <a:r>
              <a:rPr lang="en-US" sz="1800" dirty="0">
                <a:solidFill>
                  <a:schemeClr val="accent2"/>
                </a:solidFill>
              </a:rPr>
              <a:t>01</a:t>
            </a:r>
            <a:r>
              <a:rPr lang="en-US" sz="1800" dirty="0"/>
              <a:t>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xmlns="" val="9117050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943708" y="1295400"/>
            <a:ext cx="8229600" cy="4525963"/>
          </a:xfrm>
        </p:spPr>
        <p:txBody>
          <a:bodyPr>
            <a:noAutofit/>
          </a:bodyPr>
          <a:lstStyle/>
          <a:p>
            <a:r>
              <a:rPr lang="en-US" sz="2400" b="1" dirty="0"/>
              <a:t>Logical shifter</a:t>
            </a:r>
            <a:r>
              <a:rPr lang="en-US" sz="2400" b="1" dirty="0" smtClean="0"/>
              <a:t>:</a:t>
            </a:r>
            <a:endParaRPr lang="en-US" sz="2400" dirty="0" smtClean="0"/>
          </a:p>
          <a:p>
            <a:pPr lvl="1"/>
            <a:r>
              <a:rPr lang="en-US" sz="2400" dirty="0" smtClean="0"/>
              <a:t>Ex: </a:t>
            </a:r>
            <a:r>
              <a:rPr lang="en-US" sz="2400" dirty="0" smtClean="0">
                <a:solidFill>
                  <a:schemeClr val="accent1"/>
                </a:solidFill>
              </a:rPr>
              <a:t>11</a:t>
            </a:r>
            <a:r>
              <a:rPr lang="en-US" sz="2400" dirty="0" smtClean="0">
                <a:solidFill>
                  <a:srgbClr val="FF3300"/>
                </a:solidFill>
              </a:rPr>
              <a:t>0</a:t>
            </a:r>
            <a:r>
              <a:rPr lang="en-US" sz="2400" dirty="0" smtClean="0">
                <a:solidFill>
                  <a:schemeClr val="accent1"/>
                </a:solidFill>
              </a:rPr>
              <a:t>01</a:t>
            </a:r>
            <a:r>
              <a:rPr lang="en-US" sz="2400" dirty="0" smtClean="0"/>
              <a:t> &gt;&gt; 2 = 00</a:t>
            </a:r>
            <a:r>
              <a:rPr lang="en-US" sz="2400" dirty="0" smtClean="0">
                <a:solidFill>
                  <a:schemeClr val="accent1"/>
                </a:solidFill>
              </a:rPr>
              <a:t>11</a:t>
            </a:r>
            <a:r>
              <a:rPr lang="en-US" sz="2400" dirty="0" smtClean="0">
                <a:solidFill>
                  <a:srgbClr val="FF3300"/>
                </a:solidFill>
              </a:rPr>
              <a:t>0</a:t>
            </a:r>
          </a:p>
          <a:p>
            <a:pPr lvl="1"/>
            <a:r>
              <a:rPr lang="en-US" sz="2400" dirty="0" smtClean="0"/>
              <a:t>Ex</a:t>
            </a:r>
            <a:r>
              <a:rPr lang="en-US" sz="2400" dirty="0"/>
              <a:t>: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smtClean="0">
                <a:solidFill>
                  <a:srgbClr val="FF3300"/>
                </a:solidFill>
              </a:rPr>
              <a:t>0</a:t>
            </a:r>
            <a:r>
              <a:rPr lang="en-US" sz="2400" dirty="0" smtClean="0">
                <a:solidFill>
                  <a:schemeClr val="accent1"/>
                </a:solidFill>
              </a:rPr>
              <a:t>01</a:t>
            </a:r>
            <a:r>
              <a:rPr lang="en-US" sz="2400" dirty="0" smtClean="0"/>
              <a:t>00</a:t>
            </a:r>
            <a:endParaRPr lang="en-US" sz="2400" dirty="0"/>
          </a:p>
          <a:p>
            <a:r>
              <a:rPr lang="en-US" sz="2400" b="1" dirty="0"/>
              <a:t>Arithmetic shifter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a:t>
            </a:r>
            <a:r>
              <a:rPr lang="en-US" sz="2400" b="1" dirty="0"/>
              <a:t>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smtClean="0">
                <a:solidFill>
                  <a:schemeClr val="accent1"/>
                </a:solidFill>
              </a:rPr>
              <a:t>00</a:t>
            </a:r>
            <a:r>
              <a:rPr lang="en-US" sz="2400" dirty="0" smtClean="0">
                <a:solidFill>
                  <a:srgbClr val="FF3300"/>
                </a:solidFill>
              </a:rPr>
              <a:t>1</a:t>
            </a:r>
            <a:r>
              <a:rPr lang="en-US" sz="2400" dirty="0" smtClean="0"/>
              <a:t>00</a:t>
            </a:r>
            <a:endParaRPr lang="en-US" sz="2400" dirty="0"/>
          </a:p>
          <a:p>
            <a:r>
              <a:rPr lang="en-US" sz="2400" b="1" dirty="0"/>
              <a:t>Rotator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xmlns="" val="193477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extLst>
              <p:ext uri="{D42A27DB-BD31-4B8C-83A1-F6EECF244321}">
                <p14:modId xmlns:p14="http://schemas.microsoft.com/office/powerpoint/2010/main" xmlns="" val="3595379155"/>
              </p:ext>
            </p:extLst>
          </p:nvPr>
        </p:nvGraphicFramePr>
        <p:xfrm>
          <a:off x="1447800" y="2133600"/>
          <a:ext cx="3810000" cy="1797050"/>
        </p:xfrm>
        <a:graphic>
          <a:graphicData uri="http://schemas.openxmlformats.org/presentationml/2006/ole">
            <p:oleObj spid="_x0000_s67624" name="VISIO" r:id="rId5" imgW="1046767" imgH="514255" progId="">
              <p:embed/>
            </p:oleObj>
          </a:graphicData>
        </a:graphic>
      </p:graphicFrame>
      <p:graphicFrame>
        <p:nvGraphicFramePr>
          <p:cNvPr id="928773" name="Object 5"/>
          <p:cNvGraphicFramePr>
            <a:graphicFrameLocks noGrp="1" noChangeAspect="1"/>
          </p:cNvGraphicFramePr>
          <p:nvPr>
            <p:ph sz="half" idx="4294967295"/>
            <p:extLst>
              <p:ext uri="{D42A27DB-BD31-4B8C-83A1-F6EECF244321}">
                <p14:modId xmlns:p14="http://schemas.microsoft.com/office/powerpoint/2010/main" xmlns="" val="423033983"/>
              </p:ext>
            </p:extLst>
          </p:nvPr>
        </p:nvGraphicFramePr>
        <p:xfrm>
          <a:off x="5334000" y="1181100"/>
          <a:ext cx="2765425" cy="4953000"/>
        </p:xfrm>
        <a:graphic>
          <a:graphicData uri="http://schemas.openxmlformats.org/presentationml/2006/ole">
            <p:oleObj spid="_x0000_s67625" name="VISIO" r:id="rId6" imgW="1356360" imgH="2532888" progId="">
              <p:embed/>
            </p:oleObj>
          </a:graphicData>
        </a:graphic>
      </p:graphicFrame>
      <p:sp>
        <p:nvSpPr>
          <p:cNvPr id="9287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 Design</a:t>
            </a:r>
            <a:endParaRPr lang="en-US" sz="4400" dirty="0">
              <a:solidFill>
                <a:schemeClr val="bg1"/>
              </a:solidFill>
              <a:latin typeface="+mj-lt"/>
            </a:endParaRPr>
          </a:p>
        </p:txBody>
      </p:sp>
    </p:spTree>
    <p:extLst>
      <p:ext uri="{BB962C8B-B14F-4D97-AF65-F5344CB8AC3E}">
        <p14:creationId xmlns:p14="http://schemas.microsoft.com/office/powerpoint/2010/main" xmlns="" val="416989108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smtClean="0">
                <a:solidFill>
                  <a:schemeClr val="accent1"/>
                </a:solidFill>
              </a:rPr>
              <a:t>A</a:t>
            </a:r>
            <a:r>
              <a:rPr lang="en-US" b="1" dirty="0" smtClean="0">
                <a:solidFill>
                  <a:schemeClr val="accent1"/>
                </a:solidFill>
              </a:rPr>
              <a:t> &lt;&lt;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smtClean="0"/>
              <a:t>Example:</a:t>
            </a:r>
            <a:r>
              <a:rPr lang="en-US" sz="2600" dirty="0" smtClean="0"/>
              <a:t> </a:t>
            </a:r>
            <a:r>
              <a:rPr lang="en-US" sz="2600" dirty="0"/>
              <a:t>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smtClean="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r>
              <a:rPr lang="en-US" sz="2600" dirty="0" smtClean="0">
                <a:cs typeface="Times New Roman" pitchFamily="18" charset="0"/>
              </a:rPr>
              <a:t>)</a:t>
            </a:r>
            <a:endParaRPr lang="en-US" sz="2600" dirty="0"/>
          </a:p>
          <a:p>
            <a:r>
              <a:rPr lang="en-US" b="1" i="1" dirty="0" smtClean="0">
                <a:solidFill>
                  <a:schemeClr val="accent1"/>
                </a:solidFill>
              </a:rPr>
              <a:t>A</a:t>
            </a:r>
            <a:r>
              <a:rPr lang="en-US" b="1" dirty="0" smtClean="0">
                <a:solidFill>
                  <a:schemeClr val="accent1"/>
                </a:solidFill>
              </a:rPr>
              <a:t> &gt;&gt;&gt;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a:t>Example:</a:t>
            </a:r>
            <a:r>
              <a:rPr lang="en-US" sz="2600" dirty="0" smtClean="0"/>
              <a:t> </a:t>
            </a:r>
            <a:r>
              <a:rPr lang="en-US" sz="2600" dirty="0"/>
              <a:t>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smtClean="0"/>
              <a:t> </a:t>
            </a:r>
            <a:r>
              <a:rPr lang="en-US" sz="2600" dirty="0"/>
              <a:t>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 as Multipliers, Dividers</a:t>
            </a:r>
            <a:endParaRPr lang="en-US" sz="4400" dirty="0">
              <a:solidFill>
                <a:schemeClr val="bg1"/>
              </a:solidFill>
              <a:latin typeface="+mj-lt"/>
            </a:endParaRPr>
          </a:p>
        </p:txBody>
      </p:sp>
    </p:spTree>
    <p:extLst>
      <p:ext uri="{BB962C8B-B14F-4D97-AF65-F5344CB8AC3E}">
        <p14:creationId xmlns:p14="http://schemas.microsoft.com/office/powerpoint/2010/main" xmlns="" val="12832033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Rectangle 4"/>
          <p:cNvSpPr>
            <a:spLocks noGrp="1" noChangeArrowheads="1"/>
          </p:cNvSpPr>
          <p:nvPr>
            <p:ph sz="half" idx="4294967295"/>
            <p:custDataLst>
              <p:tags r:id="rId2"/>
            </p:custDataLst>
          </p:nvPr>
        </p:nvSpPr>
        <p:spPr>
          <a:xfrm>
            <a:off x="914400" y="1283677"/>
            <a:ext cx="7467600" cy="4953000"/>
          </a:xfrm>
        </p:spPr>
        <p:txBody>
          <a:bodyPr>
            <a:normAutofit/>
          </a:bodyPr>
          <a:lstStyle/>
          <a:p>
            <a:r>
              <a:rPr lang="en-US" sz="2800" b="1" dirty="0" smtClean="0"/>
              <a:t>Partial </a:t>
            </a:r>
            <a:r>
              <a:rPr lang="en-US" sz="2800" b="1" dirty="0"/>
              <a:t>products </a:t>
            </a:r>
            <a:r>
              <a:rPr lang="en-US" sz="2800" dirty="0" smtClean="0"/>
              <a:t>formed </a:t>
            </a:r>
            <a:r>
              <a:rPr lang="en-US" sz="2800" dirty="0"/>
              <a:t>by multiplying a single digit of the multiplier </a:t>
            </a:r>
            <a:r>
              <a:rPr lang="en-US" sz="2800" dirty="0" smtClean="0"/>
              <a:t>with multiplicand</a:t>
            </a:r>
          </a:p>
          <a:p>
            <a:r>
              <a:rPr lang="en-US" sz="2800" b="1" dirty="0" smtClean="0"/>
              <a:t>Shifted</a:t>
            </a:r>
            <a:r>
              <a:rPr lang="en-US" sz="2800" dirty="0" smtClean="0"/>
              <a:t> </a:t>
            </a:r>
            <a:r>
              <a:rPr lang="en-US" sz="2800" dirty="0"/>
              <a:t>partial products </a:t>
            </a:r>
            <a:r>
              <a:rPr lang="en-US" sz="2800" b="1" dirty="0" smtClean="0"/>
              <a:t>summed</a:t>
            </a:r>
            <a:r>
              <a:rPr lang="en-US" sz="2800" dirty="0" smtClean="0"/>
              <a:t> </a:t>
            </a:r>
            <a:r>
              <a:rPr lang="en-US" sz="2800" dirty="0"/>
              <a:t>to form </a:t>
            </a:r>
            <a:r>
              <a:rPr lang="en-US" sz="2800" dirty="0" smtClean="0"/>
              <a:t>result</a:t>
            </a:r>
            <a:endParaRPr lang="en-US" sz="2800" dirty="0">
              <a:solidFill>
                <a:schemeClr val="accent2"/>
              </a:solidFill>
            </a:endParaRPr>
          </a:p>
        </p:txBody>
      </p:sp>
      <p:graphicFrame>
        <p:nvGraphicFramePr>
          <p:cNvPr id="946183" name="Object 7"/>
          <p:cNvGraphicFramePr>
            <a:graphicFrameLocks noGrp="1" noChangeAspect="1"/>
          </p:cNvGraphicFramePr>
          <p:nvPr>
            <p:ph sz="half" idx="4294967295"/>
            <p:extLst>
              <p:ext uri="{D42A27DB-BD31-4B8C-83A1-F6EECF244321}">
                <p14:modId xmlns:p14="http://schemas.microsoft.com/office/powerpoint/2010/main" xmlns="" val="4096000481"/>
              </p:ext>
            </p:extLst>
          </p:nvPr>
        </p:nvGraphicFramePr>
        <p:xfrm>
          <a:off x="1828800" y="2514600"/>
          <a:ext cx="5446565" cy="3581400"/>
        </p:xfrm>
        <a:graphic>
          <a:graphicData uri="http://schemas.openxmlformats.org/presentationml/2006/ole">
            <p:oleObj spid="_x0000_s68630" name="VISIO" r:id="rId6" imgW="2224175" imgH="1462429" progId="">
              <p:embed/>
            </p:oleObj>
          </a:graphicData>
        </a:graphic>
      </p:graphicFrame>
      <p:sp>
        <p:nvSpPr>
          <p:cNvPr id="9461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Multipliers</a:t>
            </a:r>
            <a:endParaRPr lang="en-US" sz="4400" dirty="0">
              <a:solidFill>
                <a:schemeClr val="bg1"/>
              </a:solidFill>
              <a:latin typeface="+mj-lt"/>
            </a:endParaRPr>
          </a:p>
        </p:txBody>
      </p:sp>
    </p:spTree>
    <p:extLst>
      <p:ext uri="{BB962C8B-B14F-4D97-AF65-F5344CB8AC3E}">
        <p14:creationId xmlns:p14="http://schemas.microsoft.com/office/powerpoint/2010/main" xmlns="" val="205270221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Multiplier</a:t>
            </a:r>
            <a:endParaRPr lang="en-US" sz="4400" dirty="0">
              <a:solidFill>
                <a:schemeClr val="bg1"/>
              </a:solidFill>
              <a:latin typeface="+mj-lt"/>
            </a:endParaRPr>
          </a:p>
        </p:txBody>
      </p:sp>
      <p:pic>
        <p:nvPicPr>
          <p:cNvPr id="69643"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 y="2819400"/>
            <a:ext cx="7911991" cy="2989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9644" name="Picture 1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225926" y="1066801"/>
            <a:ext cx="92906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63755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Divider</a:t>
            </a:r>
            <a:endParaRPr lang="en-US" sz="4400" dirty="0">
              <a:solidFill>
                <a:schemeClr val="bg1"/>
              </a:solidFill>
              <a:latin typeface="+mj-lt"/>
            </a:endParaRPr>
          </a:p>
        </p:txBody>
      </p:sp>
      <p:pic>
        <p:nvPicPr>
          <p:cNvPr id="11366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43000" y="990600"/>
            <a:ext cx="4274838" cy="54257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366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690723" y="1066799"/>
            <a:ext cx="3148477" cy="24093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4"/>
          <p:cNvSpPr>
            <a:spLocks noChangeArrowheads="1"/>
          </p:cNvSpPr>
          <p:nvPr>
            <p:custDataLst>
              <p:tags r:id="rId2"/>
            </p:custDataLst>
          </p:nvPr>
        </p:nvSpPr>
        <p:spPr bwMode="auto">
          <a:xfrm>
            <a:off x="5385923" y="3124200"/>
            <a:ext cx="3148477" cy="3578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sz="2400" dirty="0" smtClean="0">
                <a:latin typeface="Times New Roman" pitchFamily="18" charset="0"/>
                <a:cs typeface="Arial" charset="0"/>
              </a:rPr>
              <a:t>A/B = Q + R/B</a:t>
            </a:r>
          </a:p>
          <a:p>
            <a:r>
              <a:rPr lang="en-US" sz="2400" b="1" dirty="0" smtClean="0">
                <a:solidFill>
                  <a:schemeClr val="accent1"/>
                </a:solidFill>
                <a:latin typeface="Times New Roman" pitchFamily="18" charset="0"/>
                <a:cs typeface="Arial" charset="0"/>
              </a:rPr>
              <a:t>Algorithm:</a:t>
            </a:r>
          </a:p>
          <a:p>
            <a:r>
              <a:rPr lang="en-US" sz="2400" dirty="0" smtClean="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 = 0</a:t>
            </a:r>
          </a:p>
          <a:p>
            <a:r>
              <a:rPr lang="en-US" sz="2400" dirty="0" smtClean="0">
                <a:latin typeface="Times New Roman" pitchFamily="18" charset="0"/>
                <a:cs typeface="Arial" charset="0"/>
              </a:rPr>
              <a:t>for </a:t>
            </a:r>
            <a:r>
              <a:rPr lang="en-US" sz="2400" i="1" dirty="0" err="1" smtClean="0">
                <a:latin typeface="Times New Roman" pitchFamily="18" charset="0"/>
                <a:cs typeface="Arial" charset="0"/>
              </a:rPr>
              <a:t>i</a:t>
            </a:r>
            <a:r>
              <a:rPr lang="en-US" sz="2400" dirty="0">
                <a:latin typeface="Times New Roman" pitchFamily="18" charset="0"/>
                <a:cs typeface="Arial" charset="0"/>
              </a:rPr>
              <a:t> </a:t>
            </a:r>
            <a:r>
              <a:rPr lang="en-US" sz="2400" dirty="0" smtClean="0">
                <a:latin typeface="Times New Roman" pitchFamily="18" charset="0"/>
                <a:cs typeface="Arial" charset="0"/>
              </a:rPr>
              <a:t>= N-1 to 0</a:t>
            </a:r>
          </a:p>
          <a:p>
            <a:r>
              <a:rPr lang="en-US" sz="2400" dirty="0">
                <a:latin typeface="Times New Roman" pitchFamily="18" charset="0"/>
                <a:cs typeface="Arial" charset="0"/>
              </a:rPr>
              <a:t> </a:t>
            </a:r>
            <a:r>
              <a:rPr lang="en-US" sz="2400" dirty="0" smtClean="0">
                <a:latin typeface="Times New Roman" pitchFamily="18" charset="0"/>
                <a:cs typeface="Arial" charset="0"/>
              </a:rPr>
              <a:t> R = {R</a:t>
            </a:r>
            <a:r>
              <a:rPr lang="en-US" sz="2400" dirty="0" smtClean="0">
                <a:latin typeface="Courier (W1)" pitchFamily="49" charset="0"/>
                <a:cs typeface="Arial" charset="0"/>
              </a:rPr>
              <a:t>’</a:t>
            </a:r>
            <a:r>
              <a:rPr lang="en-US" sz="2400" dirty="0" smtClean="0">
                <a:latin typeface="Times New Roman" pitchFamily="18" charset="0"/>
                <a:cs typeface="Arial" charset="0"/>
              </a:rPr>
              <a:t> &lt;&lt; 1. A</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a:t>
            </a:r>
          </a:p>
          <a:p>
            <a:r>
              <a:rPr lang="en-US" sz="2400" dirty="0">
                <a:latin typeface="Times New Roman" pitchFamily="18" charset="0"/>
                <a:cs typeface="Arial" charset="0"/>
              </a:rPr>
              <a:t> </a:t>
            </a:r>
            <a:r>
              <a:rPr lang="en-US" sz="2400" dirty="0" smtClean="0">
                <a:latin typeface="Times New Roman" pitchFamily="18" charset="0"/>
                <a:cs typeface="Arial" charset="0"/>
              </a:rPr>
              <a:t> D = R - B</a:t>
            </a:r>
          </a:p>
          <a:p>
            <a:r>
              <a:rPr lang="en-US" sz="2400" dirty="0" smtClean="0">
                <a:latin typeface="Times New Roman" pitchFamily="18" charset="0"/>
                <a:cs typeface="Arial" charset="0"/>
              </a:rPr>
              <a:t>  if D &lt; 0,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=0, R</a:t>
            </a:r>
            <a:r>
              <a:rPr lang="en-US" sz="2400" dirty="0" smtClean="0">
                <a:latin typeface="Courier (W1)" pitchFamily="49" charset="0"/>
                <a:cs typeface="Arial" charset="0"/>
              </a:rPr>
              <a:t>’</a:t>
            </a:r>
            <a:r>
              <a:rPr lang="en-US" sz="2400" dirty="0" smtClean="0">
                <a:latin typeface="Times New Roman" pitchFamily="18" charset="0"/>
                <a:cs typeface="Arial" charset="0"/>
              </a:rPr>
              <a:t>=R</a:t>
            </a:r>
          </a:p>
          <a:p>
            <a:r>
              <a:rPr lang="en-US" sz="2400" dirty="0" smtClean="0">
                <a:latin typeface="Times New Roman" pitchFamily="18" charset="0"/>
                <a:cs typeface="Arial" charset="0"/>
              </a:rPr>
              <a:t>  else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=1, </a:t>
            </a:r>
            <a:r>
              <a:rPr lang="en-US" sz="2400" dirty="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=D</a:t>
            </a:r>
          </a:p>
          <a:p>
            <a:r>
              <a:rPr lang="en-US" sz="2400" dirty="0">
                <a:latin typeface="Times New Roman" pitchFamily="18" charset="0"/>
                <a:cs typeface="Arial" charset="0"/>
              </a:rPr>
              <a:t>R</a:t>
            </a:r>
            <a:r>
              <a:rPr lang="en-US" sz="2400" dirty="0">
                <a:latin typeface="Courier (W1)" pitchFamily="49" charset="0"/>
                <a:cs typeface="Arial" charset="0"/>
              </a:rPr>
              <a:t>’</a:t>
            </a:r>
            <a:r>
              <a:rPr lang="en-US" sz="2400" dirty="0">
                <a:latin typeface="Times New Roman" pitchFamily="18" charset="0"/>
                <a:cs typeface="Arial" charset="0"/>
              </a:rPr>
              <a:t>=R</a:t>
            </a:r>
            <a:endParaRPr lang="en-US" sz="2400" dirty="0" smtClean="0">
              <a:latin typeface="Times New Roman" pitchFamily="18" charset="0"/>
              <a:cs typeface="Arial" charset="0"/>
            </a:endParaRPr>
          </a:p>
        </p:txBody>
      </p:sp>
    </p:spTree>
    <p:extLst>
      <p:ext uri="{BB962C8B-B14F-4D97-AF65-F5344CB8AC3E}">
        <p14:creationId xmlns:p14="http://schemas.microsoft.com/office/powerpoint/2010/main" xmlns="" val="20657731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1300" name="Rectangle 4"/>
          <p:cNvSpPr>
            <a:spLocks noChangeArrowheads="1"/>
          </p:cNvSpPr>
          <p:nvPr>
            <p:custDataLst>
              <p:tags r:id="rId2"/>
            </p:custDataLst>
          </p:nvPr>
        </p:nvSpPr>
        <p:spPr bwMode="auto">
          <a:xfrm>
            <a:off x="914400" y="1216269"/>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Numbers we can </a:t>
            </a:r>
            <a:r>
              <a:rPr lang="en-US" sz="3200" dirty="0">
                <a:latin typeface="Times New Roman" pitchFamily="18" charset="0"/>
                <a:cs typeface="Arial" charset="0"/>
              </a:rPr>
              <a:t>represent using binary </a:t>
            </a:r>
            <a:r>
              <a:rPr lang="en-US" sz="3200" dirty="0" smtClean="0">
                <a:latin typeface="Times New Roman" pitchFamily="18" charset="0"/>
                <a:cs typeface="Arial" charset="0"/>
              </a:rPr>
              <a:t>representations</a:t>
            </a:r>
            <a:endParaRPr lang="en-US" sz="3200" dirty="0">
              <a:latin typeface="Times New Roman" pitchFamily="18" charset="0"/>
              <a:cs typeface="Arial" charset="0"/>
            </a:endParaRPr>
          </a:p>
          <a:p>
            <a:pPr marL="742950" lvl="1" indent="-285750">
              <a:spcBef>
                <a:spcPct val="20000"/>
              </a:spcBef>
              <a:buFontTx/>
              <a:buChar char="–"/>
            </a:pPr>
            <a:r>
              <a:rPr lang="en-US" sz="2600" b="1" dirty="0">
                <a:latin typeface="Times New Roman" pitchFamily="18" charset="0"/>
                <a:cs typeface="Arial" charset="0"/>
              </a:rPr>
              <a:t>Positive numbers</a:t>
            </a:r>
          </a:p>
          <a:p>
            <a:pPr marL="1143000" lvl="2" indent="-228600">
              <a:spcBef>
                <a:spcPct val="20000"/>
              </a:spcBef>
              <a:buFontTx/>
              <a:buChar char="•"/>
            </a:pPr>
            <a:r>
              <a:rPr lang="en-US" sz="2600" dirty="0">
                <a:latin typeface="Times New Roman" pitchFamily="18" charset="0"/>
                <a:cs typeface="Arial" charset="0"/>
              </a:rPr>
              <a:t>Unsigned binary</a:t>
            </a:r>
          </a:p>
          <a:p>
            <a:pPr marL="742950" lvl="1" indent="-285750">
              <a:spcBef>
                <a:spcPct val="20000"/>
              </a:spcBef>
              <a:buFontTx/>
              <a:buChar char="–"/>
            </a:pPr>
            <a:r>
              <a:rPr lang="en-US" sz="2600" b="1" dirty="0">
                <a:latin typeface="Times New Roman" pitchFamily="18" charset="0"/>
                <a:cs typeface="Arial" charset="0"/>
              </a:rPr>
              <a:t>Negative numbers</a:t>
            </a:r>
          </a:p>
          <a:p>
            <a:pPr marL="1143000" lvl="2" indent="-228600">
              <a:spcBef>
                <a:spcPct val="20000"/>
              </a:spcBef>
              <a:buFontTx/>
              <a:buChar char="•"/>
            </a:pPr>
            <a:r>
              <a:rPr lang="en-US" sz="2600" dirty="0">
                <a:latin typeface="Times New Roman" pitchFamily="18" charset="0"/>
                <a:cs typeface="Arial" charset="0"/>
              </a:rPr>
              <a:t>Two’s complement</a:t>
            </a:r>
          </a:p>
          <a:p>
            <a:pPr marL="1143000" lvl="2" indent="-228600">
              <a:spcBef>
                <a:spcPct val="20000"/>
              </a:spcBef>
              <a:buFontTx/>
              <a:buChar char="•"/>
            </a:pPr>
            <a:r>
              <a:rPr lang="en-US" sz="2600" dirty="0">
                <a:latin typeface="Times New Roman" pitchFamily="18" charset="0"/>
                <a:cs typeface="Arial" charset="0"/>
              </a:rPr>
              <a:t>Sign/magnitude numbers</a:t>
            </a: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What about </a:t>
            </a:r>
            <a:r>
              <a:rPr lang="en-US" sz="3200" b="1" dirty="0">
                <a:latin typeface="Times New Roman" pitchFamily="18" charset="0"/>
                <a:cs typeface="Arial" charset="0"/>
              </a:rPr>
              <a:t>fractions</a:t>
            </a:r>
            <a:r>
              <a:rPr lang="en-US" sz="3200" dirty="0">
                <a:latin typeface="Times New Roman" pitchFamily="18" charset="0"/>
                <a:cs typeface="Arial" charset="0"/>
              </a:rPr>
              <a:t>?</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 Systems</a:t>
            </a:r>
            <a:endParaRPr lang="en-US" sz="4400" dirty="0">
              <a:solidFill>
                <a:schemeClr val="bg1"/>
              </a:solidFill>
              <a:latin typeface="+mj-lt"/>
            </a:endParaRPr>
          </a:p>
        </p:txBody>
      </p:sp>
    </p:spTree>
    <p:extLst>
      <p:ext uri="{BB962C8B-B14F-4D97-AF65-F5344CB8AC3E}">
        <p14:creationId xmlns:p14="http://schemas.microsoft.com/office/powerpoint/2010/main" xmlns="" val="42220449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232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common notations:</a:t>
            </a:r>
          </a:p>
          <a:p>
            <a:pPr marL="742950" lvl="1" indent="-285750">
              <a:spcBef>
                <a:spcPct val="20000"/>
              </a:spcBef>
              <a:buFontTx/>
              <a:buChar char="–"/>
            </a:pPr>
            <a:r>
              <a:rPr lang="en-US" sz="2600" b="1" dirty="0">
                <a:solidFill>
                  <a:schemeClr val="accent1"/>
                </a:solidFill>
                <a:latin typeface="Times New Roman" pitchFamily="18" charset="0"/>
                <a:cs typeface="Arial" charset="0"/>
              </a:rPr>
              <a:t>Fixed-point: </a:t>
            </a:r>
            <a:r>
              <a:rPr lang="en-US" sz="2600" dirty="0" smtClean="0">
                <a:latin typeface="Times New Roman" pitchFamily="18" charset="0"/>
                <a:cs typeface="Arial" charset="0"/>
              </a:rPr>
              <a:t>binary </a:t>
            </a:r>
            <a:r>
              <a:rPr lang="en-US" sz="2600" dirty="0">
                <a:latin typeface="Times New Roman" pitchFamily="18" charset="0"/>
                <a:cs typeface="Arial" charset="0"/>
              </a:rPr>
              <a:t>point </a:t>
            </a:r>
            <a:r>
              <a:rPr lang="en-US" sz="2600" dirty="0" smtClean="0">
                <a:latin typeface="Times New Roman" pitchFamily="18" charset="0"/>
                <a:cs typeface="Arial" charset="0"/>
              </a:rPr>
              <a:t>fixed</a:t>
            </a:r>
            <a:endParaRPr lang="en-US" sz="2600" dirty="0">
              <a:latin typeface="Times New Roman" pitchFamily="18" charset="0"/>
              <a:cs typeface="Arial" charset="0"/>
            </a:endParaRPr>
          </a:p>
          <a:p>
            <a:pPr marL="742950" lvl="1" indent="-285750">
              <a:spcBef>
                <a:spcPct val="20000"/>
              </a:spcBef>
              <a:buFontTx/>
              <a:buChar char="–"/>
            </a:pPr>
            <a:r>
              <a:rPr lang="en-US" sz="2600" b="1" dirty="0" smtClean="0">
                <a:solidFill>
                  <a:schemeClr val="accent1"/>
                </a:solidFill>
                <a:latin typeface="Times New Roman" pitchFamily="18" charset="0"/>
                <a:cs typeface="Arial" charset="0"/>
              </a:rPr>
              <a:t>Floating-point: </a:t>
            </a:r>
            <a:r>
              <a:rPr lang="en-US" sz="2600" dirty="0" smtClean="0">
                <a:latin typeface="Times New Roman" pitchFamily="18" charset="0"/>
                <a:cs typeface="Arial" charset="0"/>
              </a:rPr>
              <a:t>binary </a:t>
            </a:r>
            <a:r>
              <a:rPr lang="en-US" sz="2600" dirty="0">
                <a:latin typeface="Times New Roman" pitchFamily="18" charset="0"/>
                <a:cs typeface="Arial" charset="0"/>
              </a:rPr>
              <a:t>point floats to the right of the most </a:t>
            </a:r>
            <a:r>
              <a:rPr lang="en-US" sz="2600" dirty="0" smtClean="0">
                <a:latin typeface="Times New Roman" pitchFamily="18" charset="0"/>
                <a:cs typeface="Arial" charset="0"/>
              </a:rPr>
              <a:t>significant </a:t>
            </a:r>
            <a:r>
              <a:rPr lang="en-US" sz="2600" dirty="0">
                <a:latin typeface="Times New Roman" pitchFamily="18" charset="0"/>
                <a:cs typeface="Arial" charset="0"/>
              </a:rPr>
              <a:t>1</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Numbers with Fractions</a:t>
            </a:r>
            <a:endParaRPr lang="en-US" sz="4400" dirty="0">
              <a:solidFill>
                <a:schemeClr val="bg1"/>
              </a:solidFill>
              <a:latin typeface="+mj-lt"/>
            </a:endParaRPr>
          </a:p>
        </p:txBody>
      </p:sp>
    </p:spTree>
    <p:extLst>
      <p:ext uri="{BB962C8B-B14F-4D97-AF65-F5344CB8AC3E}">
        <p14:creationId xmlns:p14="http://schemas.microsoft.com/office/powerpoint/2010/main" xmlns="" val="118471726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349" name="Object 5"/>
          <p:cNvGraphicFramePr>
            <a:graphicFrameLocks noGrp="1" noChangeAspect="1"/>
          </p:cNvGraphicFramePr>
          <p:nvPr>
            <p:ph idx="4294967295"/>
          </p:nvPr>
        </p:nvGraphicFramePr>
        <p:xfrm>
          <a:off x="2743200" y="2209800"/>
          <a:ext cx="6400800" cy="2243138"/>
        </p:xfrm>
        <a:graphic>
          <a:graphicData uri="http://schemas.openxmlformats.org/presentationml/2006/ole">
            <p:oleObj spid="_x0000_s70677" name="VISIO" r:id="rId6" imgW="1390682" imgH="488494" progId="">
              <p:embed/>
            </p:oleObj>
          </a:graphicData>
        </a:graphic>
      </p:graphicFrame>
      <p:sp>
        <p:nvSpPr>
          <p:cNvPr id="9533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3348"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6.75 </a:t>
            </a:r>
            <a:r>
              <a:rPr lang="en-US" sz="3200" dirty="0">
                <a:latin typeface="Times New Roman" pitchFamily="18" charset="0"/>
                <a:cs typeface="Arial" charset="0"/>
              </a:rPr>
              <a:t>using 4 integer bits and 4 fraction bits:</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smtClean="0">
              <a:latin typeface="Times New Roman" pitchFamily="18" charset="0"/>
              <a:cs typeface="Arial" charset="0"/>
            </a:endParaRPr>
          </a:p>
          <a:p>
            <a:pPr marL="800100" lvl="1" indent="-342900">
              <a:spcBef>
                <a:spcPct val="20000"/>
              </a:spcBef>
              <a:buFontTx/>
              <a:buChar char="•"/>
            </a:pPr>
            <a:r>
              <a:rPr lang="en-US" sz="2600" dirty="0" smtClean="0">
                <a:latin typeface="Times New Roman" pitchFamily="18" charset="0"/>
                <a:cs typeface="Arial" charset="0"/>
              </a:rPr>
              <a:t>Binary point is implied</a:t>
            </a:r>
          </a:p>
          <a:p>
            <a:pPr marL="800100" lvl="1" indent="-342900">
              <a:spcBef>
                <a:spcPct val="20000"/>
              </a:spcBef>
              <a:buFontTx/>
              <a:buChar char="•"/>
            </a:pPr>
            <a:r>
              <a:rPr lang="en-US" sz="2600" dirty="0" smtClean="0">
                <a:latin typeface="Times New Roman" pitchFamily="18" charset="0"/>
                <a:cs typeface="Arial" charset="0"/>
              </a:rPr>
              <a:t>The </a:t>
            </a:r>
            <a:r>
              <a:rPr lang="en-US" sz="2600" dirty="0">
                <a:latin typeface="Times New Roman" pitchFamily="18" charset="0"/>
                <a:cs typeface="Arial" charset="0"/>
              </a:rPr>
              <a:t>number of integer and fraction bits must be agreed upon </a:t>
            </a:r>
            <a:r>
              <a:rPr lang="en-US" sz="2600" dirty="0" smtClean="0">
                <a:latin typeface="Times New Roman" pitchFamily="18" charset="0"/>
                <a:cs typeface="Arial" charset="0"/>
              </a:rPr>
              <a:t>beforehand</a:t>
            </a:r>
            <a:endParaRPr lang="en-US" sz="26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Numbers</a:t>
            </a:r>
            <a:endParaRPr lang="en-US" sz="4400" dirty="0">
              <a:solidFill>
                <a:schemeClr val="bg1"/>
              </a:solidFill>
              <a:latin typeface="+mj-lt"/>
            </a:endParaRPr>
          </a:p>
        </p:txBody>
      </p:sp>
    </p:spTree>
    <p:extLst>
      <p:ext uri="{BB962C8B-B14F-4D97-AF65-F5344CB8AC3E}">
        <p14:creationId xmlns:p14="http://schemas.microsoft.com/office/powerpoint/2010/main" xmlns="" val="40649434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7511" name="Object 7"/>
          <p:cNvGraphicFramePr>
            <a:graphicFrameLocks noGrp="1" noChangeAspect="1"/>
          </p:cNvGraphicFramePr>
          <p:nvPr>
            <p:ph sz="half" idx="4294967295"/>
            <p:extLst>
              <p:ext uri="{D42A27DB-BD31-4B8C-83A1-F6EECF244321}">
                <p14:modId xmlns:p14="http://schemas.microsoft.com/office/powerpoint/2010/main" xmlns="" val="362863927"/>
              </p:ext>
            </p:extLst>
          </p:nvPr>
        </p:nvGraphicFramePr>
        <p:xfrm>
          <a:off x="2091531" y="1090246"/>
          <a:ext cx="4960938" cy="5257800"/>
        </p:xfrm>
        <a:graphic>
          <a:graphicData uri="http://schemas.openxmlformats.org/presentationml/2006/ole">
            <p:oleObj spid="_x0000_s53268" name="VISIO" r:id="rId5" imgW="2508895" imgH="2659519" progId="">
              <p:embed/>
            </p:oleObj>
          </a:graphicData>
        </a:graphic>
      </p:graphicFrame>
      <p:sp>
        <p:nvSpPr>
          <p:cNvPr id="91750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xmlns="" val="8795660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endParaRPr lang="en-US" sz="3200" b="1"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xmlns="" val="104045588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r>
              <a:rPr lang="en-US" sz="3200" b="1" dirty="0">
                <a:solidFill>
                  <a:schemeClr val="accent1"/>
                </a:solidFill>
                <a:latin typeface="Times New Roman" pitchFamily="18" charset="0"/>
                <a:cs typeface="Arial" charset="0"/>
              </a:rPr>
              <a:t>01111000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xmlns="" val="13858961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xmlns="" val="26066037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r>
              <a:rPr lang="en-US" sz="2000" dirty="0">
                <a:solidFill>
                  <a:schemeClr val="accent1"/>
                </a:solidFill>
                <a:latin typeface="Times New Roman" pitchFamily="18" charset="0"/>
                <a:cs typeface="Arial" charset="0"/>
              </a:rPr>
              <a:t>1</a:t>
            </a:r>
            <a:r>
              <a:rPr lang="en-US" sz="2000" dirty="0">
                <a:latin typeface="Times New Roman" pitchFamily="18" charset="0"/>
                <a:cs typeface="Arial" charset="0"/>
              </a:rPr>
              <a:t>1111000</a:t>
            </a: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r>
              <a:rPr lang="en-US" sz="2000" dirty="0">
                <a:latin typeface="Times New Roman" pitchFamily="18" charset="0"/>
                <a:cs typeface="Arial" charset="0"/>
              </a:rPr>
              <a:t>1. +7.5:		01111000</a:t>
            </a:r>
          </a:p>
          <a:p>
            <a:pPr marL="742950" lvl="1" indent="-285750">
              <a:spcBef>
                <a:spcPct val="20000"/>
              </a:spcBef>
            </a:pPr>
            <a:r>
              <a:rPr lang="en-US" sz="2000" dirty="0">
                <a:latin typeface="Times New Roman" pitchFamily="18" charset="0"/>
                <a:cs typeface="Arial" charset="0"/>
              </a:rPr>
              <a:t>			2. Invert bits: 	10000111</a:t>
            </a:r>
          </a:p>
          <a:p>
            <a:pPr marL="742950" lvl="1" indent="-285750">
              <a:spcBef>
                <a:spcPct val="20000"/>
              </a:spcBef>
            </a:pPr>
            <a:r>
              <a:rPr lang="en-US" sz="2000" dirty="0">
                <a:latin typeface="Times New Roman" pitchFamily="18" charset="0"/>
                <a:cs typeface="Arial" charset="0"/>
              </a:rPr>
              <a:t>                  	3. Add 1 to </a:t>
            </a:r>
            <a:r>
              <a:rPr lang="en-US" sz="2000" dirty="0" err="1">
                <a:latin typeface="Times New Roman" pitchFamily="18" charset="0"/>
                <a:cs typeface="Arial" charset="0"/>
              </a:rPr>
              <a:t>lsb</a:t>
            </a:r>
            <a:r>
              <a:rPr lang="en-US" sz="2000" dirty="0">
                <a:latin typeface="Times New Roman" pitchFamily="18" charset="0"/>
                <a:cs typeface="Arial" charset="0"/>
              </a:rPr>
              <a:t>:	+           </a:t>
            </a:r>
            <a:r>
              <a:rPr lang="en-US" sz="2000" dirty="0" smtClean="0">
                <a:latin typeface="Times New Roman" pitchFamily="18" charset="0"/>
                <a:cs typeface="Arial" charset="0"/>
              </a:rPr>
              <a:t>1</a:t>
            </a:r>
            <a:endParaRPr lang="en-US" sz="20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000" dirty="0">
                <a:solidFill>
                  <a:schemeClr val="accent1"/>
                </a:solidFill>
                <a:latin typeface="Times New Roman" pitchFamily="18" charset="0"/>
                <a:cs typeface="Arial" charset="0"/>
              </a:rPr>
              <a:t>10001000</a:t>
            </a:r>
          </a:p>
          <a:p>
            <a:pPr marL="342900" indent="-342900">
              <a:spcBef>
                <a:spcPct val="20000"/>
              </a:spcBef>
              <a:buFontTx/>
              <a:buChar char="•"/>
            </a:pPr>
            <a:endParaRPr lang="en-US" sz="2000" dirty="0">
              <a:latin typeface="Times New Roman" pitchFamily="18" charset="0"/>
              <a:cs typeface="Arial" charset="0"/>
            </a:endParaRPr>
          </a:p>
        </p:txBody>
      </p:sp>
      <p:sp>
        <p:nvSpPr>
          <p:cNvPr id="1135621" name="Line 5"/>
          <p:cNvSpPr>
            <a:spLocks noChangeShapeType="1"/>
          </p:cNvSpPr>
          <p:nvPr>
            <p:custDataLst>
              <p:tags r:id="rId3"/>
            </p:custDataLst>
          </p:nvPr>
        </p:nvSpPr>
        <p:spPr bwMode="auto">
          <a:xfrm flipH="1">
            <a:off x="4572000" y="5791200"/>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xmlns="" val="251317338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539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Binary </a:t>
            </a:r>
            <a:r>
              <a:rPr lang="en-US" sz="2400" dirty="0">
                <a:latin typeface="Times New Roman" pitchFamily="18" charset="0"/>
                <a:cs typeface="Arial" charset="0"/>
              </a:rPr>
              <a:t>point floats to the right of the most significant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Similar to decimal scientific </a:t>
            </a:r>
            <a:r>
              <a:rPr lang="en-US" sz="2400" dirty="0" smtClean="0">
                <a:latin typeface="Times New Roman" pitchFamily="18" charset="0"/>
                <a:cs typeface="Arial" charset="0"/>
              </a:rPr>
              <a:t>notation</a:t>
            </a:r>
          </a:p>
          <a:p>
            <a:pPr>
              <a:spcBef>
                <a:spcPct val="20000"/>
              </a:spcBef>
            </a:pP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For example, write 273</a:t>
            </a:r>
            <a:r>
              <a:rPr lang="en-US" sz="2400" baseline="-25000" dirty="0">
                <a:latin typeface="Times New Roman" pitchFamily="18" charset="0"/>
                <a:cs typeface="Arial" charset="0"/>
              </a:rPr>
              <a:t>10</a:t>
            </a:r>
            <a:r>
              <a:rPr lang="en-US" sz="2400" dirty="0">
                <a:latin typeface="Times New Roman" pitchFamily="18" charset="0"/>
                <a:cs typeface="Arial" charset="0"/>
              </a:rPr>
              <a:t> in scientific notation:</a:t>
            </a:r>
          </a:p>
          <a:p>
            <a:pPr marL="742950" lvl="1" indent="-285750">
              <a:spcBef>
                <a:spcPct val="20000"/>
              </a:spcBef>
            </a:pPr>
            <a:r>
              <a:rPr lang="en-US" sz="2000" b="1" dirty="0">
                <a:solidFill>
                  <a:schemeClr val="accent1"/>
                </a:solidFill>
                <a:latin typeface="Times New Roman" pitchFamily="18" charset="0"/>
                <a:cs typeface="Arial" charset="0"/>
              </a:rPr>
              <a:t>				</a:t>
            </a:r>
            <a:r>
              <a:rPr lang="en-US" sz="2400" b="1" dirty="0">
                <a:solidFill>
                  <a:schemeClr val="accent1"/>
                </a:solidFill>
                <a:latin typeface="Times New Roman" pitchFamily="18" charset="0"/>
                <a:cs typeface="Arial" charset="0"/>
              </a:rPr>
              <a:t>273 = 2.73 </a:t>
            </a:r>
            <a:r>
              <a:rPr lang="en-US" sz="2400" b="1" dirty="0">
                <a:solidFill>
                  <a:schemeClr val="accent1"/>
                </a:solidFill>
                <a:latin typeface="Times New Roman" pitchFamily="18" charset="0"/>
                <a:cs typeface="Times New Roman" pitchFamily="18" charset="0"/>
              </a:rPr>
              <a:t>× 10</a:t>
            </a:r>
            <a:r>
              <a:rPr lang="en-US" sz="2400" b="1" baseline="30000" dirty="0">
                <a:solidFill>
                  <a:schemeClr val="accent1"/>
                </a:solidFill>
                <a:latin typeface="Times New Roman" pitchFamily="18" charset="0"/>
                <a:cs typeface="Times New Roman" pitchFamily="18" charset="0"/>
              </a:rPr>
              <a:t>2</a:t>
            </a:r>
          </a:p>
          <a:p>
            <a:pPr marL="342900" indent="-342900">
              <a:spcBef>
                <a:spcPct val="20000"/>
              </a:spcBef>
              <a:buFontTx/>
              <a:buChar char="•"/>
            </a:pPr>
            <a:r>
              <a:rPr lang="en-US" sz="2400" dirty="0">
                <a:latin typeface="Times New Roman" pitchFamily="18" charset="0"/>
                <a:cs typeface="Arial" charset="0"/>
              </a:rPr>
              <a:t>In general, a number is written in scientific notation as:</a:t>
            </a:r>
          </a:p>
          <a:p>
            <a:pPr marL="342900" indent="-342900">
              <a:spcBef>
                <a:spcPct val="20000"/>
              </a:spcBef>
            </a:pPr>
            <a:r>
              <a:rPr lang="en-US" sz="2400" dirty="0">
                <a:latin typeface="Times New Roman" pitchFamily="18" charset="0"/>
                <a:cs typeface="Arial" charset="0"/>
              </a:rPr>
              <a:t>				</a:t>
            </a:r>
            <a:r>
              <a:rPr lang="en-US" sz="2400" b="1" dirty="0">
                <a:solidFill>
                  <a:schemeClr val="accent1"/>
                </a:solidFill>
                <a:latin typeface="Times New Roman" pitchFamily="18" charset="0"/>
                <a:cs typeface="Times New Roman" pitchFamily="18" charset="0"/>
              </a:rPr>
              <a:t>± </a:t>
            </a:r>
            <a:r>
              <a:rPr lang="en-US" sz="2400" b="1" dirty="0">
                <a:solidFill>
                  <a:schemeClr val="accent1"/>
                </a:solidFill>
                <a:latin typeface="Times New Roman" pitchFamily="18" charset="0"/>
                <a:cs typeface="Arial" charset="0"/>
              </a:rPr>
              <a:t>M </a:t>
            </a:r>
            <a:r>
              <a:rPr lang="en-US" sz="2400" b="1" dirty="0">
                <a:solidFill>
                  <a:schemeClr val="accent1"/>
                </a:solidFill>
                <a:latin typeface="Times New Roman" pitchFamily="18" charset="0"/>
                <a:cs typeface="Times New Roman" pitchFamily="18" charset="0"/>
              </a:rPr>
              <a:t>× </a:t>
            </a:r>
            <a:r>
              <a:rPr lang="en-US" sz="2400" b="1" dirty="0" smtClean="0">
                <a:solidFill>
                  <a:schemeClr val="accent1"/>
                </a:solidFill>
                <a:latin typeface="Times New Roman" pitchFamily="18" charset="0"/>
                <a:cs typeface="Times New Roman" pitchFamily="18" charset="0"/>
              </a:rPr>
              <a:t>B</a:t>
            </a:r>
            <a:r>
              <a:rPr lang="en-US" sz="2400" b="1" baseline="30000" dirty="0" smtClean="0">
                <a:solidFill>
                  <a:schemeClr val="accent1"/>
                </a:solidFill>
                <a:latin typeface="Times New Roman" pitchFamily="18" charset="0"/>
                <a:cs typeface="Times New Roman" pitchFamily="18" charset="0"/>
              </a:rPr>
              <a:t>E</a:t>
            </a:r>
            <a:endParaRPr lang="en-US" sz="2000" dirty="0" smtClean="0">
              <a:latin typeface="Times New Roman" pitchFamily="18" charset="0"/>
              <a:cs typeface="Arial" charset="0"/>
            </a:endParaRPr>
          </a:p>
          <a:p>
            <a:pPr marL="742950" lvl="1" indent="-285750">
              <a:spcBef>
                <a:spcPct val="20000"/>
              </a:spcBef>
              <a:buFontTx/>
              <a:buChar char="–"/>
            </a:pPr>
            <a:r>
              <a:rPr lang="en-US" sz="2000" b="1" dirty="0" smtClean="0">
                <a:solidFill>
                  <a:schemeClr val="accent1"/>
                </a:solidFill>
                <a:latin typeface="Times New Roman" pitchFamily="18" charset="0"/>
                <a:cs typeface="Arial" charset="0"/>
              </a:rPr>
              <a:t>M</a:t>
            </a:r>
            <a:r>
              <a:rPr lang="en-US" sz="2000" dirty="0" smtClean="0">
                <a:latin typeface="Times New Roman" pitchFamily="18" charset="0"/>
                <a:cs typeface="Arial" charset="0"/>
              </a:rPr>
              <a:t> = mantissa</a:t>
            </a:r>
          </a:p>
          <a:p>
            <a:pPr marL="742950" lvl="1" indent="-285750">
              <a:spcBef>
                <a:spcPct val="20000"/>
              </a:spcBef>
              <a:buFontTx/>
              <a:buChar char="–"/>
            </a:pPr>
            <a:r>
              <a:rPr lang="en-US" sz="2000" b="1" dirty="0" smtClean="0">
                <a:solidFill>
                  <a:schemeClr val="accent1"/>
                </a:solidFill>
                <a:latin typeface="Times New Roman" pitchFamily="18" charset="0"/>
                <a:cs typeface="Arial" charset="0"/>
              </a:rPr>
              <a:t>B</a:t>
            </a:r>
            <a:r>
              <a:rPr lang="en-US" sz="2000" dirty="0" smtClean="0">
                <a:latin typeface="Times New Roman" pitchFamily="18" charset="0"/>
                <a:cs typeface="Arial" charset="0"/>
              </a:rPr>
              <a:t>  = </a:t>
            </a:r>
            <a:r>
              <a:rPr lang="en-US" sz="2000" dirty="0">
                <a:latin typeface="Times New Roman" pitchFamily="18" charset="0"/>
                <a:cs typeface="Arial" charset="0"/>
              </a:rPr>
              <a:t>base</a:t>
            </a:r>
          </a:p>
          <a:p>
            <a:pPr marL="742950" lvl="1" indent="-285750">
              <a:spcBef>
                <a:spcPct val="20000"/>
              </a:spcBef>
              <a:buFontTx/>
              <a:buChar char="–"/>
            </a:pPr>
            <a:r>
              <a:rPr lang="en-US" sz="2000" b="1" dirty="0">
                <a:solidFill>
                  <a:schemeClr val="accent1"/>
                </a:solidFill>
                <a:latin typeface="Times New Roman" pitchFamily="18" charset="0"/>
                <a:cs typeface="Arial" charset="0"/>
              </a:rPr>
              <a:t>E</a:t>
            </a:r>
            <a:r>
              <a:rPr lang="en-US" sz="2000" dirty="0">
                <a:latin typeface="Times New Roman" pitchFamily="18" charset="0"/>
                <a:cs typeface="Arial" charset="0"/>
              </a:rPr>
              <a:t> </a:t>
            </a:r>
            <a:r>
              <a:rPr lang="en-US" sz="2000" dirty="0" smtClean="0">
                <a:latin typeface="Times New Roman" pitchFamily="18" charset="0"/>
                <a:cs typeface="Arial" charset="0"/>
              </a:rPr>
              <a:t> = </a:t>
            </a:r>
            <a:r>
              <a:rPr lang="en-US" sz="2000" dirty="0">
                <a:latin typeface="Times New Roman" pitchFamily="18" charset="0"/>
                <a:cs typeface="Arial" charset="0"/>
              </a:rPr>
              <a:t>exponent</a:t>
            </a:r>
          </a:p>
          <a:p>
            <a:pPr marL="742950" lvl="1" indent="-285750">
              <a:spcBef>
                <a:spcPct val="20000"/>
              </a:spcBef>
              <a:buFontTx/>
              <a:buChar char="–"/>
            </a:pPr>
            <a:r>
              <a:rPr lang="en-US" sz="2000" dirty="0">
                <a:latin typeface="Times New Roman" pitchFamily="18" charset="0"/>
                <a:cs typeface="Arial" charset="0"/>
              </a:rPr>
              <a:t>In the example, M = 2.73, B = 10, and E = 2</a:t>
            </a:r>
            <a:endParaRPr lang="en-US" sz="18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xmlns="" val="144726836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6424" name="Object 8"/>
          <p:cNvGraphicFramePr>
            <a:graphicFrameLocks noGrp="1" noChangeAspect="1"/>
          </p:cNvGraphicFramePr>
          <p:nvPr>
            <p:ph idx="4294967295"/>
            <p:extLst>
              <p:ext uri="{D42A27DB-BD31-4B8C-83A1-F6EECF244321}">
                <p14:modId xmlns:p14="http://schemas.microsoft.com/office/powerpoint/2010/main" xmlns="" val="2051191646"/>
              </p:ext>
            </p:extLst>
          </p:nvPr>
        </p:nvGraphicFramePr>
        <p:xfrm>
          <a:off x="1037492" y="1447800"/>
          <a:ext cx="7772400" cy="1295400"/>
        </p:xfrm>
        <a:graphic>
          <a:graphicData uri="http://schemas.openxmlformats.org/presentationml/2006/ole">
            <p:oleObj spid="_x0000_s71701" name="VISIO" r:id="rId6" imgW="2763045" imgH="461016" progId="">
              <p:embed/>
            </p:oleObj>
          </a:graphicData>
        </a:graphic>
      </p:graphicFrame>
      <p:sp>
        <p:nvSpPr>
          <p:cNvPr id="95641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400" b="1" dirty="0">
                <a:solidFill>
                  <a:schemeClr val="accent1"/>
                </a:solidFill>
                <a:latin typeface="Times New Roman" pitchFamily="18" charset="0"/>
                <a:cs typeface="Arial" charset="0"/>
              </a:rPr>
              <a:t>Example:</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represent the value 228</a:t>
            </a:r>
            <a:r>
              <a:rPr lang="en-US" sz="2400" baseline="-25000" dirty="0">
                <a:latin typeface="Times New Roman" pitchFamily="18" charset="0"/>
                <a:cs typeface="Arial" charset="0"/>
              </a:rPr>
              <a:t>10</a:t>
            </a:r>
            <a:r>
              <a:rPr lang="en-US" sz="2400" dirty="0">
                <a:latin typeface="Times New Roman" pitchFamily="18" charset="0"/>
                <a:cs typeface="Arial" charset="0"/>
              </a:rPr>
              <a:t> using a 32-bit floating point </a:t>
            </a:r>
            <a:r>
              <a:rPr lang="en-US" sz="2400" dirty="0" smtClean="0">
                <a:latin typeface="Times New Roman" pitchFamily="18" charset="0"/>
                <a:cs typeface="Arial" charset="0"/>
              </a:rPr>
              <a:t>representation</a:t>
            </a:r>
          </a:p>
          <a:p>
            <a:pPr>
              <a:spcBef>
                <a:spcPct val="20000"/>
              </a:spcBef>
            </a:pP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000" dirty="0" smtClean="0">
                <a:latin typeface="Times New Roman" pitchFamily="18" charset="0"/>
                <a:cs typeface="Arial" charset="0"/>
              </a:rPr>
              <a:t>We </a:t>
            </a:r>
            <a:r>
              <a:rPr lang="en-US" sz="2000" dirty="0">
                <a:latin typeface="Times New Roman" pitchFamily="18" charset="0"/>
                <a:cs typeface="Arial" charset="0"/>
              </a:rPr>
              <a:t>show three versions </a:t>
            </a:r>
            <a:r>
              <a:rPr lang="en-US" sz="2000" dirty="0" smtClean="0">
                <a:latin typeface="Times New Roman" pitchFamily="18" charset="0"/>
                <a:cs typeface="Arial" charset="0"/>
              </a:rPr>
              <a:t>–final </a:t>
            </a:r>
            <a:r>
              <a:rPr lang="en-US" sz="2000" dirty="0">
                <a:latin typeface="Times New Roman" pitchFamily="18" charset="0"/>
                <a:cs typeface="Arial" charset="0"/>
              </a:rPr>
              <a:t>version is called the </a:t>
            </a:r>
            <a:r>
              <a:rPr lang="en-US" sz="2000" b="1" dirty="0">
                <a:latin typeface="Times New Roman" pitchFamily="18" charset="0"/>
                <a:cs typeface="Arial" charset="0"/>
              </a:rPr>
              <a:t>IEEE 754 	floating-point standard</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xmlns="" val="417761122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7446" name="Object 6"/>
          <p:cNvGraphicFramePr>
            <a:graphicFrameLocks noGrp="1" noChangeAspect="1"/>
          </p:cNvGraphicFramePr>
          <p:nvPr>
            <p:ph sz="half" idx="4294967295"/>
            <p:extLst>
              <p:ext uri="{D42A27DB-BD31-4B8C-83A1-F6EECF244321}">
                <p14:modId xmlns:p14="http://schemas.microsoft.com/office/powerpoint/2010/main" xmlns="" val="798414618"/>
              </p:ext>
            </p:extLst>
          </p:nvPr>
        </p:nvGraphicFramePr>
        <p:xfrm>
          <a:off x="990600" y="4965700"/>
          <a:ext cx="7696200" cy="1282700"/>
        </p:xfrm>
        <a:graphic>
          <a:graphicData uri="http://schemas.openxmlformats.org/presentationml/2006/ole">
            <p:oleObj spid="_x0000_s72725" name="VISIO" r:id="rId6" imgW="2763045" imgH="461016" progId="">
              <p:embed/>
            </p:oleObj>
          </a:graphicData>
        </a:graphic>
      </p:graphicFrame>
      <p:sp>
        <p:nvSpPr>
          <p:cNvPr id="95744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457200" indent="-457200">
              <a:spcBef>
                <a:spcPts val="600"/>
              </a:spcBef>
              <a:spcAft>
                <a:spcPts val="600"/>
              </a:spcAft>
              <a:buFont typeface="+mj-lt"/>
              <a:buAutoNum type="arabicPeriod"/>
            </a:pPr>
            <a:r>
              <a:rPr lang="en-US" sz="2400" dirty="0">
                <a:latin typeface="Times New Roman" pitchFamily="18" charset="0"/>
                <a:cs typeface="Arial" charset="0"/>
              </a:rPr>
              <a:t>Convert </a:t>
            </a:r>
            <a:r>
              <a:rPr lang="en-US" sz="2400" dirty="0" smtClean="0">
                <a:latin typeface="Times New Roman" pitchFamily="18" charset="0"/>
                <a:cs typeface="Arial" charset="0"/>
              </a:rPr>
              <a:t>decimal to </a:t>
            </a:r>
            <a:r>
              <a:rPr lang="en-US" sz="2400" dirty="0">
                <a:latin typeface="Times New Roman" pitchFamily="18" charset="0"/>
                <a:cs typeface="Arial" charset="0"/>
              </a:rPr>
              <a:t>binary </a:t>
            </a:r>
            <a:r>
              <a:rPr lang="en-US" sz="2400" dirty="0" smtClean="0">
                <a:latin typeface="Times New Roman" pitchFamily="18" charset="0"/>
                <a:cs typeface="Arial" charset="0"/>
              </a:rPr>
              <a:t>(</a:t>
            </a:r>
            <a:r>
              <a:rPr lang="en-US" sz="2400" b="1" dirty="0" smtClean="0">
                <a:solidFill>
                  <a:srgbClr val="C00000"/>
                </a:solidFill>
                <a:latin typeface="Times New Roman" pitchFamily="18" charset="0"/>
                <a:cs typeface="Arial" charset="0"/>
              </a:rPr>
              <a:t>don’t reverse  steps 1 &amp; 2!</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228</a:t>
            </a:r>
            <a:r>
              <a:rPr lang="en-US" sz="2000" b="1" baseline="-25000" dirty="0" smtClean="0">
                <a:solidFill>
                  <a:schemeClr val="accent1"/>
                </a:solidFill>
                <a:latin typeface="Times New Roman" pitchFamily="18" charset="0"/>
                <a:cs typeface="Arial" charset="0"/>
              </a:rPr>
              <a:t>10</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11100100</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W</a:t>
            </a:r>
            <a:r>
              <a:rPr lang="en-US" sz="2400" dirty="0" smtClean="0">
                <a:latin typeface="Times New Roman" pitchFamily="18" charset="0"/>
                <a:cs typeface="Arial" charset="0"/>
              </a:rPr>
              <a:t>rite </a:t>
            </a:r>
            <a:r>
              <a:rPr lang="en-US" sz="2400" dirty="0">
                <a:latin typeface="Times New Roman" pitchFamily="18" charset="0"/>
                <a:cs typeface="Arial" charset="0"/>
              </a:rPr>
              <a:t>the number in “binary scientific notation”:</a:t>
            </a: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11100100</a:t>
            </a:r>
            <a:r>
              <a:rPr lang="en-US" sz="2000" b="1" baseline="-25000" dirty="0" smtClean="0">
                <a:solidFill>
                  <a:schemeClr val="accent1"/>
                </a:solidFill>
                <a:latin typeface="Times New Roman" pitchFamily="18" charset="0"/>
                <a:cs typeface="Arial" charset="0"/>
              </a:rPr>
              <a:t>2</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7</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Fill in each field of the 32-bit </a:t>
            </a:r>
            <a:r>
              <a:rPr lang="en-US" sz="2400" dirty="0" smtClean="0">
                <a:latin typeface="Times New Roman" pitchFamily="18" charset="0"/>
                <a:cs typeface="Arial" charset="0"/>
              </a:rPr>
              <a:t>floating point number</a:t>
            </a:r>
            <a:r>
              <a:rPr lang="en-US" sz="2400" dirty="0">
                <a:latin typeface="Times New Roman" pitchFamily="18" charset="0"/>
                <a:cs typeface="Arial" charset="0"/>
              </a:rPr>
              <a:t>:</a:t>
            </a:r>
          </a:p>
          <a:p>
            <a:pPr marL="742950" lvl="1" indent="-285750">
              <a:spcBef>
                <a:spcPts val="600"/>
              </a:spcBef>
              <a:spcAft>
                <a:spcPts val="600"/>
              </a:spcAft>
              <a:buFontTx/>
              <a:buChar char="–"/>
            </a:pPr>
            <a:r>
              <a:rPr lang="en-US" sz="2000" dirty="0">
                <a:latin typeface="Times New Roman" pitchFamily="18" charset="0"/>
                <a:cs typeface="Arial" charset="0"/>
              </a:rPr>
              <a:t>The sign bit is positive (0)</a:t>
            </a:r>
          </a:p>
          <a:p>
            <a:pPr marL="742950" lvl="1" indent="-285750">
              <a:spcBef>
                <a:spcPts val="600"/>
              </a:spcBef>
              <a:spcAft>
                <a:spcPts val="600"/>
              </a:spcAft>
              <a:buFontTx/>
              <a:buChar char="–"/>
            </a:pPr>
            <a:r>
              <a:rPr lang="en-US" sz="2000" dirty="0">
                <a:latin typeface="Times New Roman" pitchFamily="18" charset="0"/>
                <a:cs typeface="Arial" charset="0"/>
              </a:rPr>
              <a:t>The 8 exponent bits represent the value 7</a:t>
            </a:r>
          </a:p>
          <a:p>
            <a:pPr marL="742950" lvl="1" indent="-285750">
              <a:spcBef>
                <a:spcPts val="600"/>
              </a:spcBef>
              <a:spcAft>
                <a:spcPts val="600"/>
              </a:spcAft>
              <a:buFontTx/>
              <a:buChar char="–"/>
            </a:pPr>
            <a:r>
              <a:rPr lang="en-US" sz="2000" dirty="0">
                <a:latin typeface="Times New Roman" pitchFamily="18" charset="0"/>
                <a:cs typeface="Arial" charset="0"/>
              </a:rPr>
              <a:t>The remaining 23 bits are the mantissa</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1</a:t>
            </a:r>
            <a:endParaRPr lang="en-US" sz="4400" dirty="0">
              <a:solidFill>
                <a:schemeClr val="bg1"/>
              </a:solidFill>
              <a:latin typeface="+mj-lt"/>
            </a:endParaRPr>
          </a:p>
        </p:txBody>
      </p:sp>
    </p:spTree>
    <p:extLst>
      <p:ext uri="{BB962C8B-B14F-4D97-AF65-F5344CB8AC3E}">
        <p14:creationId xmlns:p14="http://schemas.microsoft.com/office/powerpoint/2010/main" xmlns="" val="8046108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10" name="Object 6"/>
          <p:cNvGraphicFramePr>
            <a:graphicFrameLocks noGrp="1" noChangeAspect="1"/>
          </p:cNvGraphicFramePr>
          <p:nvPr>
            <p:ph sz="half" idx="4294967295"/>
            <p:extLst>
              <p:ext uri="{D42A27DB-BD31-4B8C-83A1-F6EECF244321}">
                <p14:modId xmlns:p14="http://schemas.microsoft.com/office/powerpoint/2010/main" xmlns="" val="3343623348"/>
              </p:ext>
            </p:extLst>
          </p:nvPr>
        </p:nvGraphicFramePr>
        <p:xfrm>
          <a:off x="838200" y="4724400"/>
          <a:ext cx="8077200" cy="1346200"/>
        </p:xfrm>
        <a:graphic>
          <a:graphicData uri="http://schemas.openxmlformats.org/presentationml/2006/ole">
            <p:oleObj spid="_x0000_s73749" name="VISIO" r:id="rId6" imgW="2759936" imgH="461004" progId="">
              <p:embed/>
            </p:oleObj>
          </a:graphicData>
        </a:graphic>
      </p:graphicFrame>
      <p:sp>
        <p:nvSpPr>
          <p:cNvPr id="96870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8"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ts val="600"/>
              </a:spcBef>
              <a:spcAft>
                <a:spcPts val="600"/>
              </a:spcAft>
              <a:buFontTx/>
              <a:buChar char="•"/>
            </a:pPr>
            <a:r>
              <a:rPr lang="en-US" sz="2400" dirty="0" smtClean="0">
                <a:latin typeface="Times New Roman" pitchFamily="18" charset="0"/>
                <a:cs typeface="Arial" charset="0"/>
              </a:rPr>
              <a:t>First </a:t>
            </a:r>
            <a:r>
              <a:rPr lang="en-US" sz="2400" dirty="0">
                <a:latin typeface="Times New Roman" pitchFamily="18" charset="0"/>
                <a:cs typeface="Arial" charset="0"/>
              </a:rPr>
              <a:t>bit of the mantissa is always 1:</a:t>
            </a:r>
          </a:p>
          <a:p>
            <a:pPr marL="742950" lvl="1" indent="-285750">
              <a:spcBef>
                <a:spcPts val="600"/>
              </a:spcBef>
              <a:spcAft>
                <a:spcPts val="600"/>
              </a:spcAft>
              <a:buFontTx/>
              <a:buChar char="–"/>
            </a:pPr>
            <a:r>
              <a:rPr lang="en-US" sz="2000" dirty="0">
                <a:latin typeface="Times New Roman" pitchFamily="18" charset="0"/>
                <a:cs typeface="Arial" charset="0"/>
              </a:rPr>
              <a:t>228</a:t>
            </a:r>
            <a:r>
              <a:rPr lang="en-US" sz="2000" baseline="-25000" dirty="0">
                <a:latin typeface="Times New Roman" pitchFamily="18" charset="0"/>
                <a:cs typeface="Arial" charset="0"/>
              </a:rPr>
              <a:t>10</a:t>
            </a:r>
            <a:r>
              <a:rPr lang="en-US" sz="2000" dirty="0">
                <a:latin typeface="Times New Roman" pitchFamily="18" charset="0"/>
                <a:cs typeface="Arial" charset="0"/>
              </a:rPr>
              <a:t> = 11100100</a:t>
            </a:r>
            <a:r>
              <a:rPr lang="en-US" sz="2000" baseline="-25000" dirty="0">
                <a:latin typeface="Times New Roman" pitchFamily="18" charset="0"/>
                <a:cs typeface="Arial" charset="0"/>
              </a:rPr>
              <a:t>2</a:t>
            </a:r>
            <a:r>
              <a:rPr lang="en-US" sz="2000" dirty="0">
                <a:latin typeface="Times New Roman" pitchFamily="18" charset="0"/>
                <a:cs typeface="Arial" charset="0"/>
              </a:rPr>
              <a:t> = </a:t>
            </a:r>
            <a:r>
              <a:rPr lang="en-US" sz="2000" b="1" dirty="0">
                <a:solidFill>
                  <a:srgbClr val="C00000"/>
                </a:solidFill>
                <a:latin typeface="Times New Roman" pitchFamily="18" charset="0"/>
                <a:cs typeface="Arial" charset="0"/>
              </a:rPr>
              <a:t>1</a:t>
            </a:r>
            <a:r>
              <a:rPr lang="en-US" sz="2000" dirty="0">
                <a:solidFill>
                  <a:schemeClr val="accent1"/>
                </a:solidFill>
                <a:latin typeface="Times New Roman" pitchFamily="18" charset="0"/>
                <a:cs typeface="Arial" charset="0"/>
              </a:rPr>
              <a:t>.</a:t>
            </a:r>
            <a:r>
              <a:rPr lang="en-US" sz="2000" b="1" dirty="0">
                <a:solidFill>
                  <a:schemeClr val="accent1"/>
                </a:solidFill>
                <a:latin typeface="Times New Roman" pitchFamily="18" charset="0"/>
                <a:cs typeface="Arial" charset="0"/>
              </a:rPr>
              <a:t>11001</a:t>
            </a:r>
            <a:r>
              <a:rPr lang="en-US" sz="2000" dirty="0">
                <a:latin typeface="Times New Roman" pitchFamily="18" charset="0"/>
                <a:cs typeface="Arial" charset="0"/>
              </a:rPr>
              <a:t> </a:t>
            </a:r>
            <a:r>
              <a:rPr lang="en-US" sz="2000" dirty="0">
                <a:latin typeface="Times New Roman" pitchFamily="18" charset="0"/>
                <a:cs typeface="Times New Roman" pitchFamily="18" charset="0"/>
              </a:rPr>
              <a:t>×</a:t>
            </a:r>
            <a:r>
              <a:rPr lang="en-US" sz="2000" dirty="0">
                <a:latin typeface="Times New Roman" pitchFamily="18" charset="0"/>
                <a:cs typeface="Arial" charset="0"/>
              </a:rPr>
              <a:t> 2</a:t>
            </a:r>
            <a:r>
              <a:rPr lang="en-US" sz="2000" baseline="30000" dirty="0">
                <a:latin typeface="Times New Roman" pitchFamily="18" charset="0"/>
                <a:cs typeface="Arial" charset="0"/>
              </a:rPr>
              <a:t>7</a:t>
            </a:r>
            <a:r>
              <a:rPr lang="en-US" sz="2000" dirty="0">
                <a:latin typeface="Times New Roman" pitchFamily="18" charset="0"/>
                <a:cs typeface="Arial" charset="0"/>
              </a:rPr>
              <a:t> </a:t>
            </a:r>
          </a:p>
          <a:p>
            <a:pPr marL="342900" indent="-342900">
              <a:spcBef>
                <a:spcPts val="600"/>
              </a:spcBef>
              <a:spcAft>
                <a:spcPts val="600"/>
              </a:spcAft>
              <a:buFontTx/>
              <a:buChar char="•"/>
            </a:pPr>
            <a:r>
              <a:rPr lang="en-US" sz="2400" dirty="0" smtClean="0">
                <a:latin typeface="Times New Roman" pitchFamily="18" charset="0"/>
                <a:cs typeface="Arial" charset="0"/>
              </a:rPr>
              <a:t>So, no need to store it: </a:t>
            </a:r>
            <a:r>
              <a:rPr lang="en-US" sz="2400" i="1" dirty="0" smtClean="0">
                <a:latin typeface="Times New Roman" pitchFamily="18" charset="0"/>
                <a:cs typeface="Arial" charset="0"/>
              </a:rPr>
              <a:t>implicit </a:t>
            </a:r>
            <a:r>
              <a:rPr lang="en-US" sz="2400" i="1" dirty="0">
                <a:latin typeface="Times New Roman" pitchFamily="18" charset="0"/>
                <a:cs typeface="Arial" charset="0"/>
              </a:rPr>
              <a:t>leading </a:t>
            </a:r>
            <a:r>
              <a:rPr lang="en-US" sz="2400" i="1"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ts val="600"/>
              </a:spcBef>
              <a:spcAft>
                <a:spcPts val="600"/>
              </a:spcAft>
              <a:buFontTx/>
              <a:buChar char="•"/>
            </a:pPr>
            <a:r>
              <a:rPr lang="en-US" sz="2400" dirty="0" smtClean="0">
                <a:latin typeface="Times New Roman" pitchFamily="18" charset="0"/>
                <a:cs typeface="Arial" charset="0"/>
              </a:rPr>
              <a:t>Store </a:t>
            </a:r>
            <a:r>
              <a:rPr lang="en-US" sz="2400" dirty="0">
                <a:latin typeface="Times New Roman" pitchFamily="18" charset="0"/>
                <a:cs typeface="Arial" charset="0"/>
              </a:rPr>
              <a:t>just </a:t>
            </a:r>
            <a:r>
              <a:rPr lang="en-US" sz="2400" dirty="0" smtClean="0">
                <a:latin typeface="Times New Roman" pitchFamily="18" charset="0"/>
                <a:cs typeface="Arial" charset="0"/>
              </a:rPr>
              <a:t>fraction </a:t>
            </a:r>
            <a:r>
              <a:rPr lang="en-US" sz="2400" dirty="0">
                <a:latin typeface="Times New Roman" pitchFamily="18" charset="0"/>
                <a:cs typeface="Arial" charset="0"/>
              </a:rPr>
              <a:t>bits in </a:t>
            </a:r>
            <a:r>
              <a:rPr lang="en-US" sz="2400" dirty="0" smtClean="0">
                <a:latin typeface="Times New Roman" pitchFamily="18" charset="0"/>
                <a:cs typeface="Arial" charset="0"/>
              </a:rPr>
              <a:t>23-bit field</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2</a:t>
            </a:r>
            <a:endParaRPr lang="en-US" sz="4400" dirty="0">
              <a:solidFill>
                <a:schemeClr val="bg1"/>
              </a:solidFill>
              <a:latin typeface="+mj-lt"/>
            </a:endParaRPr>
          </a:p>
        </p:txBody>
      </p:sp>
    </p:spTree>
    <p:extLst>
      <p:ext uri="{BB962C8B-B14F-4D97-AF65-F5344CB8AC3E}">
        <p14:creationId xmlns:p14="http://schemas.microsoft.com/office/powerpoint/2010/main" xmlns="" val="40954092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4" name="Object 6"/>
          <p:cNvGraphicFramePr>
            <a:graphicFrameLocks noGrp="1" noChangeAspect="1"/>
          </p:cNvGraphicFramePr>
          <p:nvPr>
            <p:ph sz="half" idx="4294967295"/>
            <p:extLst>
              <p:ext uri="{D42A27DB-BD31-4B8C-83A1-F6EECF244321}">
                <p14:modId xmlns:p14="http://schemas.microsoft.com/office/powerpoint/2010/main" xmlns="" val="955747003"/>
              </p:ext>
            </p:extLst>
          </p:nvPr>
        </p:nvGraphicFramePr>
        <p:xfrm>
          <a:off x="990600" y="3924028"/>
          <a:ext cx="7924800" cy="1694135"/>
        </p:xfrm>
        <a:graphic>
          <a:graphicData uri="http://schemas.openxmlformats.org/presentationml/2006/ole">
            <p:oleObj spid="_x0000_s74773" name="VISIO" r:id="rId6" imgW="2763045" imgH="590773" progId="">
              <p:embed/>
            </p:oleObj>
          </a:graphicData>
        </a:graphic>
      </p:graphicFrame>
      <p:sp>
        <p:nvSpPr>
          <p:cNvPr id="96973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gn="just">
              <a:spcBef>
                <a:spcPts val="600"/>
              </a:spcBef>
              <a:spcAft>
                <a:spcPts val="600"/>
              </a:spcAft>
              <a:buFontTx/>
              <a:buChar char="•"/>
            </a:pPr>
            <a:r>
              <a:rPr lang="en-US" sz="2400" i="1" dirty="0">
                <a:latin typeface="Times New Roman" pitchFamily="18" charset="0"/>
                <a:cs typeface="Arial" charset="0"/>
              </a:rPr>
              <a:t>Biased exponent</a:t>
            </a:r>
            <a:r>
              <a:rPr lang="en-US" sz="2400" dirty="0">
                <a:latin typeface="Times New Roman" pitchFamily="18" charset="0"/>
                <a:cs typeface="Arial" charset="0"/>
              </a:rPr>
              <a:t>:</a:t>
            </a:r>
            <a:r>
              <a:rPr lang="en-US" sz="2400" i="1" dirty="0">
                <a:latin typeface="Times New Roman" pitchFamily="18" charset="0"/>
                <a:cs typeface="Arial" charset="0"/>
              </a:rPr>
              <a:t> </a:t>
            </a:r>
            <a:r>
              <a:rPr lang="en-US" sz="2400" dirty="0">
                <a:latin typeface="Times New Roman" pitchFamily="18" charset="0"/>
                <a:cs typeface="Arial" charset="0"/>
              </a:rPr>
              <a:t>bias = 127 (01111111</a:t>
            </a:r>
            <a:r>
              <a:rPr lang="en-US" sz="2400" baseline="-25000" dirty="0">
                <a:latin typeface="Times New Roman" pitchFamily="18" charset="0"/>
                <a:cs typeface="Arial" charset="0"/>
              </a:rPr>
              <a:t>2</a:t>
            </a:r>
            <a:r>
              <a:rPr lang="en-US" sz="2400" dirty="0">
                <a:latin typeface="Times New Roman" pitchFamily="18" charset="0"/>
                <a:cs typeface="Arial" charset="0"/>
              </a:rPr>
              <a:t>)  </a:t>
            </a:r>
          </a:p>
          <a:p>
            <a:pPr marL="742950" lvl="1" indent="-285750" algn="just">
              <a:spcBef>
                <a:spcPts val="600"/>
              </a:spcBef>
              <a:spcAft>
                <a:spcPts val="600"/>
              </a:spcAft>
              <a:buFontTx/>
              <a:buChar char="–"/>
            </a:pPr>
            <a:r>
              <a:rPr lang="en-US" sz="2000" dirty="0">
                <a:latin typeface="Times New Roman" pitchFamily="18" charset="0"/>
                <a:cs typeface="Arial" charset="0"/>
              </a:rPr>
              <a:t>Biased exponent = bias + exponent</a:t>
            </a:r>
          </a:p>
          <a:p>
            <a:pPr marL="742950" lvl="1" indent="-285750" algn="just">
              <a:spcBef>
                <a:spcPts val="600"/>
              </a:spcBef>
              <a:spcAft>
                <a:spcPts val="600"/>
              </a:spcAft>
              <a:buFontTx/>
              <a:buChar char="–"/>
            </a:pPr>
            <a:r>
              <a:rPr lang="en-US" sz="2000" dirty="0">
                <a:latin typeface="Times New Roman" pitchFamily="18" charset="0"/>
                <a:cs typeface="Arial" charset="0"/>
              </a:rPr>
              <a:t>Exponent of 7 is stored as:</a:t>
            </a:r>
          </a:p>
          <a:p>
            <a:pPr marL="742950" lvl="1" indent="-285750" algn="just">
              <a:spcBef>
                <a:spcPts val="600"/>
              </a:spcBef>
              <a:spcAft>
                <a:spcPts val="600"/>
              </a:spcAft>
            </a:pPr>
            <a:r>
              <a:rPr lang="en-US" sz="2000" dirty="0">
                <a:latin typeface="Times New Roman" pitchFamily="18" charset="0"/>
                <a:cs typeface="Arial" charset="0"/>
              </a:rPr>
              <a:t>			127 + 7 = 134 = 0x10000110</a:t>
            </a:r>
            <a:r>
              <a:rPr lang="en-US" sz="2000" baseline="-25000" dirty="0">
                <a:latin typeface="Times New Roman" pitchFamily="18" charset="0"/>
                <a:cs typeface="Arial" charset="0"/>
              </a:rPr>
              <a:t>2</a:t>
            </a:r>
          </a:p>
          <a:p>
            <a:pPr marL="342900" indent="-342900" algn="just">
              <a:spcBef>
                <a:spcPts val="600"/>
              </a:spcBef>
              <a:spcAft>
                <a:spcPts val="600"/>
              </a:spcAft>
              <a:buFontTx/>
              <a:buChar char="•"/>
            </a:pPr>
            <a:r>
              <a:rPr lang="en-US" sz="2400" dirty="0">
                <a:latin typeface="Times New Roman" pitchFamily="18" charset="0"/>
                <a:cs typeface="Arial" charset="0"/>
              </a:rPr>
              <a:t>The </a:t>
            </a:r>
            <a:r>
              <a:rPr lang="en-US" sz="2400" b="1" dirty="0">
                <a:latin typeface="Times New Roman" pitchFamily="18" charset="0"/>
                <a:cs typeface="Arial" charset="0"/>
              </a:rPr>
              <a:t>IEEE 754 32-bit floating-point representation</a:t>
            </a:r>
            <a:r>
              <a:rPr lang="en-US" sz="2400" dirty="0">
                <a:latin typeface="Times New Roman" pitchFamily="18" charset="0"/>
                <a:cs typeface="Arial" charset="0"/>
              </a:rPr>
              <a:t> of 228</a:t>
            </a:r>
            <a:r>
              <a:rPr lang="en-US" sz="2400" baseline="-25000" dirty="0">
                <a:latin typeface="Times New Roman" pitchFamily="18" charset="0"/>
                <a:cs typeface="Arial" charset="0"/>
              </a:rPr>
              <a:t>10</a:t>
            </a: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a:t>
            </a:r>
            <a:r>
              <a:rPr lang="en-US" sz="2800" dirty="0">
                <a:latin typeface="Times New Roman" pitchFamily="18" charset="0"/>
                <a:cs typeface="Arial" charset="0"/>
              </a:rPr>
              <a:t>i</a:t>
            </a:r>
            <a:r>
              <a:rPr lang="en-US" sz="2800" dirty="0" smtClean="0">
                <a:latin typeface="Times New Roman" pitchFamily="18" charset="0"/>
                <a:cs typeface="Arial" charset="0"/>
              </a:rPr>
              <a:t>n </a:t>
            </a:r>
            <a:r>
              <a:rPr lang="en-US" sz="2800" dirty="0">
                <a:latin typeface="Times New Roman" pitchFamily="18" charset="0"/>
                <a:cs typeface="Arial" charset="0"/>
              </a:rPr>
              <a:t>hexadecimal: </a:t>
            </a:r>
            <a:r>
              <a:rPr lang="en-US" sz="2800" b="1" dirty="0">
                <a:solidFill>
                  <a:schemeClr val="accent1"/>
                </a:solidFill>
                <a:latin typeface="Times New Roman" pitchFamily="18" charset="0"/>
                <a:cs typeface="Arial" charset="0"/>
              </a:rPr>
              <a:t>0x43640000</a:t>
            </a:r>
          </a:p>
          <a:p>
            <a:pPr marL="342900" indent="-342900" algn="just">
              <a:spcBef>
                <a:spcPts val="600"/>
              </a:spcBef>
              <a:spcAft>
                <a:spcPts val="600"/>
              </a:spcAft>
              <a:buFontTx/>
              <a:buChar char="•"/>
            </a:pPr>
            <a:endParaRPr lang="en-US" sz="24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3</a:t>
            </a:r>
            <a:endParaRPr lang="en-US" sz="4400" dirty="0">
              <a:solidFill>
                <a:schemeClr val="bg1"/>
              </a:solidFill>
              <a:latin typeface="+mj-lt"/>
            </a:endParaRPr>
          </a:p>
        </p:txBody>
      </p:sp>
    </p:spTree>
    <p:extLst>
      <p:ext uri="{BB962C8B-B14F-4D97-AF65-F5344CB8AC3E}">
        <p14:creationId xmlns:p14="http://schemas.microsoft.com/office/powerpoint/2010/main" xmlns="" val="19649704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xmlns="" val="18224971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6" name="Object 4"/>
          <p:cNvGraphicFramePr>
            <a:graphicFrameLocks noGrp="1" noChangeAspect="1"/>
          </p:cNvGraphicFramePr>
          <p:nvPr>
            <p:ph sz="half" idx="4294967295"/>
            <p:extLst>
              <p:ext uri="{D42A27DB-BD31-4B8C-83A1-F6EECF244321}">
                <p14:modId xmlns:p14="http://schemas.microsoft.com/office/powerpoint/2010/main" xmlns="" val="883397575"/>
              </p:ext>
            </p:extLst>
          </p:nvPr>
        </p:nvGraphicFramePr>
        <p:xfrm>
          <a:off x="2091531" y="1066800"/>
          <a:ext cx="4960938" cy="5257800"/>
        </p:xfrm>
        <a:graphic>
          <a:graphicData uri="http://schemas.openxmlformats.org/presentationml/2006/ole">
            <p:oleObj spid="_x0000_s54292" name="VISIO" r:id="rId5" imgW="2508895" imgH="2659519" progId="">
              <p:embed/>
            </p:oleObj>
          </a:graphicData>
        </a:graphic>
      </p:graphicFrame>
      <p:sp>
        <p:nvSpPr>
          <p:cNvPr id="112435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xmlns="" val="42498583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7" name="Object 5"/>
          <p:cNvGraphicFramePr>
            <a:graphicFrameLocks noGrp="1" noChangeAspect="1"/>
          </p:cNvGraphicFramePr>
          <p:nvPr>
            <p:ph idx="4294967295"/>
            <p:extLst>
              <p:ext uri="{D42A27DB-BD31-4B8C-83A1-F6EECF244321}">
                <p14:modId xmlns:p14="http://schemas.microsoft.com/office/powerpoint/2010/main" xmlns="" val="591344643"/>
              </p:ext>
            </p:extLst>
          </p:nvPr>
        </p:nvGraphicFramePr>
        <p:xfrm>
          <a:off x="1181100" y="4572000"/>
          <a:ext cx="7315200" cy="1219200"/>
        </p:xfrm>
        <a:graphic>
          <a:graphicData uri="http://schemas.openxmlformats.org/presentationml/2006/ole">
            <p:oleObj spid="_x0000_s76822" name="VISIO" r:id="rId6" imgW="2759936" imgH="461004" progId="">
              <p:embed/>
            </p:oleObj>
          </a:graphicData>
        </a:graphic>
      </p:graphicFrame>
      <p:sp>
        <p:nvSpPr>
          <p:cNvPr id="113971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Convert decimal to binary: </a:t>
            </a:r>
          </a:p>
          <a:p>
            <a:pPr lvl="1" algn="just">
              <a:spcBef>
                <a:spcPts val="600"/>
              </a:spcBef>
              <a:spcAft>
                <a:spcPts val="600"/>
              </a:spcAft>
            </a:pPr>
            <a:r>
              <a:rPr lang="en-US" sz="1800" dirty="0" smtClean="0">
                <a:latin typeface="Times New Roman" pitchFamily="18" charset="0"/>
                <a:cs typeface="Arial" charset="0"/>
              </a:rPr>
              <a:t>	58.25</a:t>
            </a:r>
            <a:r>
              <a:rPr lang="en-US" sz="1800" baseline="-25000" dirty="0" smtClean="0">
                <a:latin typeface="Times New Roman" pitchFamily="18" charset="0"/>
                <a:cs typeface="Arial" charset="0"/>
              </a:rPr>
              <a:t>10</a:t>
            </a:r>
            <a:r>
              <a:rPr lang="en-US" sz="1800" dirty="0" smtClean="0">
                <a:latin typeface="Times New Roman" pitchFamily="18" charset="0"/>
                <a:cs typeface="Arial" charset="0"/>
              </a:rPr>
              <a:t> </a:t>
            </a:r>
            <a:r>
              <a:rPr lang="en-US" sz="1800" dirty="0">
                <a:latin typeface="Times New Roman" pitchFamily="18" charset="0"/>
                <a:cs typeface="Arial" charset="0"/>
              </a:rPr>
              <a:t>= </a:t>
            </a:r>
            <a:r>
              <a:rPr lang="en-US" sz="1800" b="1" dirty="0" smtClean="0">
                <a:solidFill>
                  <a:schemeClr val="accent1"/>
                </a:solidFill>
                <a:latin typeface="Times New Roman" pitchFamily="18" charset="0"/>
                <a:cs typeface="Arial" charset="0"/>
              </a:rPr>
              <a:t>111010.01</a:t>
            </a:r>
            <a:r>
              <a:rPr lang="en-US" sz="1800" b="1" baseline="-25000" dirty="0" smtClean="0">
                <a:solidFill>
                  <a:schemeClr val="accent1"/>
                </a:solidFill>
                <a:latin typeface="Times New Roman" pitchFamily="18" charset="0"/>
                <a:cs typeface="Arial" charset="0"/>
              </a:rPr>
              <a:t>2</a:t>
            </a:r>
            <a:endParaRPr lang="en-US" sz="1800" b="1" dirty="0">
              <a:solidFill>
                <a:schemeClr val="accent1"/>
              </a:solidFill>
              <a:latin typeface="Times New Roman" pitchFamily="18" charset="0"/>
              <a:cs typeface="Arial" charset="0"/>
            </a:endParaRP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Write in binary scientific notation:</a:t>
            </a:r>
          </a:p>
          <a:p>
            <a:pPr algn="just">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1.1101001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5</a:t>
            </a:r>
            <a:endParaRPr lang="en-US" sz="2000" b="1" dirty="0" smtClean="0">
              <a:solidFill>
                <a:schemeClr val="accent1"/>
              </a:solidFill>
              <a:latin typeface="Times New Roman" pitchFamily="18" charset="0"/>
              <a:cs typeface="Arial" charset="0"/>
            </a:endParaRPr>
          </a:p>
          <a:p>
            <a:pPr marL="457200" indent="-457200" algn="just">
              <a:buFont typeface="+mj-lt"/>
              <a:buAutoNum type="arabicPeriod" startAt="3"/>
            </a:pPr>
            <a:r>
              <a:rPr lang="en-US" sz="2000" dirty="0" smtClean="0">
                <a:latin typeface="Times New Roman" pitchFamily="18" charset="0"/>
                <a:cs typeface="Arial" charset="0"/>
              </a:rPr>
              <a:t>Fill </a:t>
            </a:r>
            <a:r>
              <a:rPr lang="en-US" sz="2000" dirty="0">
                <a:latin typeface="Times New Roman" pitchFamily="18" charset="0"/>
                <a:cs typeface="Arial" charset="0"/>
              </a:rPr>
              <a:t>in </a:t>
            </a:r>
            <a:r>
              <a:rPr lang="en-US" sz="2000" dirty="0" smtClean="0">
                <a:latin typeface="Times New Roman" pitchFamily="18" charset="0"/>
                <a:cs typeface="Arial" charset="0"/>
              </a:rPr>
              <a:t>fields:</a:t>
            </a:r>
            <a:endParaRPr lang="en-US" sz="2000" dirty="0">
              <a:latin typeface="Times New Roman" pitchFamily="18" charset="0"/>
              <a:cs typeface="Arial" charset="0"/>
            </a:endParaRP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Sign </a:t>
            </a:r>
            <a:r>
              <a:rPr lang="en-US" sz="1800" b="1" dirty="0">
                <a:latin typeface="Times New Roman" pitchFamily="18" charset="0"/>
                <a:cs typeface="Arial" charset="0"/>
              </a:rPr>
              <a:t>bit: </a:t>
            </a:r>
            <a:r>
              <a:rPr lang="en-US" sz="1800" b="1" dirty="0">
                <a:solidFill>
                  <a:schemeClr val="accent1"/>
                </a:solidFill>
                <a:latin typeface="Times New Roman" pitchFamily="18" charset="0"/>
                <a:cs typeface="Arial" charset="0"/>
              </a:rPr>
              <a:t>1</a:t>
            </a:r>
            <a:r>
              <a:rPr lang="en-US" sz="1800" dirty="0">
                <a:latin typeface="Times New Roman" pitchFamily="18" charset="0"/>
                <a:cs typeface="Arial" charset="0"/>
              </a:rPr>
              <a:t> (negative)</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8 </a:t>
            </a:r>
            <a:r>
              <a:rPr lang="en-US" sz="1800" b="1" dirty="0">
                <a:latin typeface="Times New Roman" pitchFamily="18" charset="0"/>
                <a:cs typeface="Arial" charset="0"/>
              </a:rPr>
              <a:t>exponent bits: </a:t>
            </a:r>
            <a:r>
              <a:rPr lang="en-US" sz="1800" dirty="0">
                <a:latin typeface="Times New Roman" pitchFamily="18" charset="0"/>
                <a:cs typeface="Arial" charset="0"/>
              </a:rPr>
              <a:t>(127 + 5) = 132 = </a:t>
            </a:r>
            <a:r>
              <a:rPr lang="en-US" sz="1800" b="1" dirty="0">
                <a:solidFill>
                  <a:schemeClr val="accent1"/>
                </a:solidFill>
                <a:latin typeface="Times New Roman" pitchFamily="18" charset="0"/>
                <a:cs typeface="Arial" charset="0"/>
              </a:rPr>
              <a:t>10000100</a:t>
            </a:r>
            <a:r>
              <a:rPr lang="en-US" sz="1800" b="1" baseline="-25000" dirty="0">
                <a:solidFill>
                  <a:schemeClr val="accent1"/>
                </a:solidFill>
                <a:latin typeface="Times New Roman" pitchFamily="18" charset="0"/>
                <a:cs typeface="Arial" charset="0"/>
              </a:rPr>
              <a:t>2</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23 </a:t>
            </a:r>
            <a:r>
              <a:rPr lang="en-US" sz="1800" b="1" dirty="0">
                <a:latin typeface="Times New Roman" pitchFamily="18" charset="0"/>
                <a:cs typeface="Arial" charset="0"/>
              </a:rPr>
              <a:t>fraction bits: </a:t>
            </a:r>
            <a:r>
              <a:rPr lang="en-US" sz="1800" b="1" dirty="0">
                <a:solidFill>
                  <a:schemeClr val="accent1"/>
                </a:solidFill>
                <a:latin typeface="Times New Roman" pitchFamily="18" charset="0"/>
                <a:cs typeface="Arial" charset="0"/>
              </a:rPr>
              <a:t>110 1001 0000 0000 0000 0000</a:t>
            </a: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8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in </a:t>
            </a:r>
            <a:r>
              <a:rPr lang="en-US" sz="2000" dirty="0">
                <a:latin typeface="Times New Roman" pitchFamily="18" charset="0"/>
                <a:cs typeface="Arial" charset="0"/>
              </a:rPr>
              <a:t>hexadecimal: </a:t>
            </a:r>
            <a:r>
              <a:rPr lang="en-US" sz="2000" b="1" dirty="0">
                <a:solidFill>
                  <a:schemeClr val="accent1"/>
                </a:solidFill>
                <a:latin typeface="Times New Roman" pitchFamily="18" charset="0"/>
                <a:cs typeface="Arial" charset="0"/>
              </a:rPr>
              <a:t>0xC2690000</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xmlns="" val="212024008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75" name="Group 87"/>
          <p:cNvGraphicFramePr>
            <a:graphicFrameLocks noGrp="1"/>
          </p:cNvGraphicFramePr>
          <p:nvPr>
            <p:ph sz="half" idx="4294967295"/>
            <p:custDataLst>
              <p:tags r:id="rId1"/>
            </p:custDataLst>
            <p:extLst>
              <p:ext uri="{D42A27DB-BD31-4B8C-83A1-F6EECF244321}">
                <p14:modId xmlns:p14="http://schemas.microsoft.com/office/powerpoint/2010/main" xmlns="" val="524082987"/>
              </p:ext>
            </p:extLst>
          </p:nvPr>
        </p:nvGraphicFramePr>
        <p:xfrm>
          <a:off x="1157654" y="1828800"/>
          <a:ext cx="7534275" cy="2878139"/>
        </p:xfrm>
        <a:graphic>
          <a:graphicData uri="http://schemas.openxmlformats.org/drawingml/2006/table">
            <a:tbl>
              <a:tblPr/>
              <a:tblGrid>
                <a:gridCol w="1371600"/>
                <a:gridCol w="838200"/>
                <a:gridCol w="1524000"/>
                <a:gridCol w="38004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Exponent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Arial" charset="0"/>
                        </a:rPr>
                        <a:t>NaN</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94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Special Cases</a:t>
            </a:r>
            <a:endParaRPr lang="en-US" sz="4400" dirty="0">
              <a:solidFill>
                <a:schemeClr val="bg1"/>
              </a:solidFill>
              <a:latin typeface="+mj-lt"/>
            </a:endParaRPr>
          </a:p>
        </p:txBody>
      </p:sp>
    </p:spTree>
    <p:extLst>
      <p:ext uri="{BB962C8B-B14F-4D97-AF65-F5344CB8AC3E}">
        <p14:creationId xmlns:p14="http://schemas.microsoft.com/office/powerpoint/2010/main" xmlns="" val="217157195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05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a:latin typeface="Times New Roman" pitchFamily="18" charset="0"/>
                <a:cs typeface="Arial" charset="0"/>
              </a:rPr>
              <a:t>Single-Precision:</a:t>
            </a:r>
          </a:p>
          <a:p>
            <a:pPr marL="742950" lvl="1" indent="-285750">
              <a:spcBef>
                <a:spcPct val="20000"/>
              </a:spcBef>
              <a:buFontTx/>
              <a:buChar char="–"/>
            </a:pPr>
            <a:r>
              <a:rPr lang="en-US" sz="2600" dirty="0" smtClean="0">
                <a:latin typeface="Times New Roman" pitchFamily="18" charset="0"/>
                <a:cs typeface="Arial" charset="0"/>
              </a:rPr>
              <a:t>32-bit</a:t>
            </a:r>
          </a:p>
          <a:p>
            <a:pPr marL="742950" lvl="1" indent="-285750">
              <a:spcBef>
                <a:spcPct val="20000"/>
              </a:spcBef>
              <a:buFontTx/>
              <a:buChar char="–"/>
            </a:pPr>
            <a:r>
              <a:rPr lang="en-US" sz="2600" dirty="0" smtClean="0">
                <a:latin typeface="Times New Roman" pitchFamily="18" charset="0"/>
                <a:cs typeface="Arial" charset="0"/>
              </a:rPr>
              <a:t>1 sign bit, 8 exponent bits, 23 fraction bits</a:t>
            </a:r>
          </a:p>
          <a:p>
            <a:pPr marL="742950" lvl="1" indent="-285750">
              <a:spcBef>
                <a:spcPct val="20000"/>
              </a:spcBef>
              <a:buFontTx/>
              <a:buChar char="–"/>
            </a:pPr>
            <a:r>
              <a:rPr lang="en-US" sz="2600" dirty="0" smtClean="0">
                <a:latin typeface="Times New Roman" pitchFamily="18" charset="0"/>
                <a:cs typeface="Arial" charset="0"/>
              </a:rPr>
              <a:t>bias </a:t>
            </a:r>
            <a:r>
              <a:rPr lang="en-US" sz="2600" dirty="0">
                <a:latin typeface="Times New Roman" pitchFamily="18" charset="0"/>
                <a:cs typeface="Arial" charset="0"/>
              </a:rPr>
              <a:t>= 127</a:t>
            </a:r>
          </a:p>
          <a:p>
            <a:pPr marL="742950" lvl="1" indent="-285750">
              <a:spcBef>
                <a:spcPct val="20000"/>
              </a:spcBef>
            </a:pPr>
            <a:endParaRPr lang="en-US" sz="2600" dirty="0">
              <a:latin typeface="Times New Roman" pitchFamily="18" charset="0"/>
              <a:cs typeface="Arial" charset="0"/>
            </a:endParaRPr>
          </a:p>
          <a:p>
            <a:pPr marL="342900" indent="-342900">
              <a:spcBef>
                <a:spcPct val="20000"/>
              </a:spcBef>
              <a:buFontTx/>
              <a:buChar char="•"/>
            </a:pPr>
            <a:r>
              <a:rPr lang="en-US" sz="2600" b="1" dirty="0">
                <a:latin typeface="Times New Roman" pitchFamily="18" charset="0"/>
                <a:cs typeface="Arial" charset="0"/>
              </a:rPr>
              <a:t>Double-Precision:</a:t>
            </a:r>
          </a:p>
          <a:p>
            <a:pPr marL="742950" lvl="1" indent="-285750">
              <a:spcBef>
                <a:spcPct val="20000"/>
              </a:spcBef>
              <a:buFontTx/>
              <a:buChar char="–"/>
            </a:pPr>
            <a:r>
              <a:rPr lang="en-US" sz="2600" dirty="0" smtClean="0">
                <a:latin typeface="Times New Roman" pitchFamily="18" charset="0"/>
                <a:cs typeface="Arial" charset="0"/>
              </a:rPr>
              <a:t>64-bit</a:t>
            </a:r>
            <a:endParaRPr lang="en-US" sz="26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1 sign bit, 11 exponent bits, 52 fraction bits</a:t>
            </a:r>
          </a:p>
          <a:p>
            <a:pPr marL="742950" lvl="1" indent="-285750">
              <a:spcBef>
                <a:spcPct val="20000"/>
              </a:spcBef>
              <a:buFontTx/>
              <a:buChar char="–"/>
            </a:pPr>
            <a:r>
              <a:rPr lang="en-US" sz="2600" dirty="0">
                <a:latin typeface="Times New Roman" pitchFamily="18" charset="0"/>
                <a:cs typeface="Arial" charset="0"/>
              </a:rPr>
              <a:t>bias = 1023</a:t>
            </a:r>
          </a:p>
          <a:p>
            <a:pPr marL="342900" indent="-342900">
              <a:spcBef>
                <a:spcPct val="20000"/>
              </a:spcBef>
            </a:pPr>
            <a:endParaRPr lang="en-US" sz="26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Precision</a:t>
            </a:r>
            <a:endParaRPr lang="en-US" sz="4400" dirty="0">
              <a:solidFill>
                <a:schemeClr val="bg1"/>
              </a:solidFill>
              <a:latin typeface="+mj-lt"/>
            </a:endParaRPr>
          </a:p>
        </p:txBody>
      </p:sp>
    </p:spTree>
    <p:extLst>
      <p:ext uri="{BB962C8B-B14F-4D97-AF65-F5344CB8AC3E}">
        <p14:creationId xmlns:p14="http://schemas.microsoft.com/office/powerpoint/2010/main" xmlns="" val="190391009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Overflow:</a:t>
            </a:r>
            <a:r>
              <a:rPr lang="en-US" sz="2400" dirty="0">
                <a:latin typeface="Times New Roman" pitchFamily="18" charset="0"/>
                <a:cs typeface="Arial" charset="0"/>
              </a:rPr>
              <a:t> 	</a:t>
            </a:r>
            <a:r>
              <a:rPr lang="en-US" sz="2400" dirty="0" smtClean="0">
                <a:latin typeface="Times New Roman" pitchFamily="18" charset="0"/>
                <a:cs typeface="Arial" charset="0"/>
              </a:rPr>
              <a:t> number too </a:t>
            </a:r>
            <a:r>
              <a:rPr lang="en-US" sz="2400" dirty="0">
                <a:latin typeface="Times New Roman" pitchFamily="18" charset="0"/>
                <a:cs typeface="Arial" charset="0"/>
              </a:rPr>
              <a:t>large to be represented</a:t>
            </a:r>
          </a:p>
          <a:p>
            <a:pPr marL="342900" indent="-342900">
              <a:spcBef>
                <a:spcPct val="20000"/>
              </a:spcBef>
              <a:buFontTx/>
              <a:buChar char="•"/>
            </a:pPr>
            <a:r>
              <a:rPr lang="en-US" sz="2400" b="1" dirty="0" smtClean="0">
                <a:latin typeface="Times New Roman" pitchFamily="18" charset="0"/>
                <a:cs typeface="Arial" charset="0"/>
              </a:rPr>
              <a:t>Underflow: </a:t>
            </a:r>
            <a:r>
              <a:rPr lang="en-US" sz="2400" dirty="0" smtClean="0">
                <a:latin typeface="Times New Roman" pitchFamily="18" charset="0"/>
                <a:cs typeface="Arial" charset="0"/>
              </a:rPr>
              <a:t>number too </a:t>
            </a:r>
            <a:r>
              <a:rPr lang="en-US" sz="2400" dirty="0">
                <a:latin typeface="Times New Roman" pitchFamily="18" charset="0"/>
                <a:cs typeface="Arial" charset="0"/>
              </a:rPr>
              <a:t>small to be represented</a:t>
            </a:r>
          </a:p>
          <a:p>
            <a:pPr marL="342900" indent="-342900">
              <a:spcBef>
                <a:spcPct val="20000"/>
              </a:spcBef>
              <a:buFontTx/>
              <a:buChar char="•"/>
            </a:pPr>
            <a:r>
              <a:rPr lang="en-US" sz="2400" b="1" dirty="0">
                <a:latin typeface="Times New Roman" pitchFamily="18" charset="0"/>
                <a:cs typeface="Arial" charset="0"/>
              </a:rPr>
              <a:t>Rounding modes:</a:t>
            </a:r>
            <a:r>
              <a:rPr lang="en-US" sz="2400" dirty="0">
                <a:latin typeface="Times New Roman" pitchFamily="18" charset="0"/>
                <a:cs typeface="Arial" charset="0"/>
              </a:rPr>
              <a:t> </a:t>
            </a:r>
          </a:p>
          <a:p>
            <a:pPr marL="742950" lvl="1" indent="-285750">
              <a:spcBef>
                <a:spcPct val="20000"/>
              </a:spcBef>
              <a:buFontTx/>
              <a:buChar char="–"/>
            </a:pPr>
            <a:r>
              <a:rPr lang="en-US" sz="2000" dirty="0">
                <a:latin typeface="Times New Roman" pitchFamily="18" charset="0"/>
                <a:cs typeface="Arial" charset="0"/>
              </a:rPr>
              <a:t>Down</a:t>
            </a:r>
          </a:p>
          <a:p>
            <a:pPr marL="742950" lvl="1" indent="-285750">
              <a:spcBef>
                <a:spcPct val="20000"/>
              </a:spcBef>
              <a:buFontTx/>
              <a:buChar char="–"/>
            </a:pPr>
            <a:r>
              <a:rPr lang="en-US" sz="2000" dirty="0">
                <a:latin typeface="Times New Roman" pitchFamily="18" charset="0"/>
                <a:cs typeface="Arial" charset="0"/>
              </a:rPr>
              <a:t>Up</a:t>
            </a:r>
          </a:p>
          <a:p>
            <a:pPr marL="742950" lvl="1" indent="-285750">
              <a:spcBef>
                <a:spcPct val="20000"/>
              </a:spcBef>
              <a:buFontTx/>
              <a:buChar char="–"/>
            </a:pPr>
            <a:r>
              <a:rPr lang="en-US" sz="2000" dirty="0">
                <a:latin typeface="Times New Roman" pitchFamily="18" charset="0"/>
                <a:cs typeface="Arial" charset="0"/>
              </a:rPr>
              <a:t>Toward zero</a:t>
            </a:r>
          </a:p>
          <a:p>
            <a:pPr marL="742950" lvl="1" indent="-285750">
              <a:spcBef>
                <a:spcPct val="20000"/>
              </a:spcBef>
              <a:buFontTx/>
              <a:buChar char="–"/>
            </a:pPr>
            <a:r>
              <a:rPr lang="en-US" sz="2000" dirty="0">
                <a:latin typeface="Times New Roman" pitchFamily="18" charset="0"/>
                <a:cs typeface="Arial" charset="0"/>
              </a:rPr>
              <a:t>To nearest</a:t>
            </a:r>
          </a:p>
          <a:p>
            <a:pPr marL="342900" indent="-342900">
              <a:spcBef>
                <a:spcPct val="20000"/>
              </a:spcBef>
              <a:buFontTx/>
              <a:buChar char="•"/>
            </a:pPr>
            <a:r>
              <a:rPr lang="en-US" sz="2400" b="1" dirty="0">
                <a:latin typeface="Times New Roman" pitchFamily="18" charset="0"/>
                <a:cs typeface="Arial" charset="0"/>
              </a:rPr>
              <a:t>Example:</a:t>
            </a:r>
            <a:r>
              <a:rPr lang="en-US" sz="2400" dirty="0">
                <a:latin typeface="Times New Roman" pitchFamily="18" charset="0"/>
                <a:cs typeface="Arial" charset="0"/>
              </a:rPr>
              <a:t> round 1.100101 (1.578125) </a:t>
            </a:r>
            <a:r>
              <a:rPr lang="en-US" sz="2400" dirty="0" smtClean="0">
                <a:latin typeface="Times New Roman" pitchFamily="18" charset="0"/>
                <a:cs typeface="Arial" charset="0"/>
              </a:rPr>
              <a:t> to only </a:t>
            </a:r>
            <a:r>
              <a:rPr lang="en-US" sz="2400" dirty="0">
                <a:latin typeface="Times New Roman" pitchFamily="18" charset="0"/>
                <a:cs typeface="Arial" charset="0"/>
              </a:rPr>
              <a:t>3 fraction </a:t>
            </a:r>
            <a:r>
              <a:rPr lang="en-US" sz="2400" dirty="0" smtClean="0">
                <a:latin typeface="Times New Roman" pitchFamily="18" charset="0"/>
                <a:cs typeface="Arial" charset="0"/>
              </a:rPr>
              <a:t>bits</a:t>
            </a:r>
            <a:endParaRPr lang="en-US" sz="24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Down: 		1.100</a:t>
            </a:r>
          </a:p>
          <a:p>
            <a:pPr marL="742950" lvl="1" indent="-285750">
              <a:spcBef>
                <a:spcPct val="20000"/>
              </a:spcBef>
              <a:buFontTx/>
              <a:buChar char="–"/>
            </a:pPr>
            <a:r>
              <a:rPr lang="en-US" sz="2000" dirty="0">
                <a:latin typeface="Times New Roman" pitchFamily="18" charset="0"/>
                <a:cs typeface="Arial" charset="0"/>
              </a:rPr>
              <a:t>Up: 		1.101</a:t>
            </a:r>
          </a:p>
          <a:p>
            <a:pPr marL="742950" lvl="1" indent="-285750">
              <a:spcBef>
                <a:spcPct val="20000"/>
              </a:spcBef>
              <a:buFontTx/>
              <a:buChar char="–"/>
            </a:pPr>
            <a:r>
              <a:rPr lang="en-US" sz="2000" dirty="0">
                <a:latin typeface="Times New Roman" pitchFamily="18" charset="0"/>
                <a:cs typeface="Arial" charset="0"/>
              </a:rPr>
              <a:t>Toward zero:	1.100</a:t>
            </a:r>
          </a:p>
          <a:p>
            <a:pPr marL="742950" lvl="1" indent="-285750">
              <a:spcBef>
                <a:spcPct val="20000"/>
              </a:spcBef>
              <a:buFontTx/>
              <a:buChar char="–"/>
            </a:pPr>
            <a:r>
              <a:rPr lang="en-US" sz="2000" dirty="0">
                <a:latin typeface="Times New Roman" pitchFamily="18" charset="0"/>
                <a:cs typeface="Arial" charset="0"/>
              </a:rPr>
              <a:t>To nearest:	1.101 (1.625 is closer to 1.578125 than 1.5 is)</a:t>
            </a:r>
          </a:p>
          <a:p>
            <a:pPr marL="342900" indent="-3429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Rounding</a:t>
            </a:r>
            <a:endParaRPr lang="en-US" sz="4400" dirty="0">
              <a:solidFill>
                <a:schemeClr val="bg1"/>
              </a:solidFill>
              <a:latin typeface="+mj-lt"/>
            </a:endParaRPr>
          </a:p>
        </p:txBody>
      </p:sp>
    </p:spTree>
    <p:extLst>
      <p:ext uri="{BB962C8B-B14F-4D97-AF65-F5344CB8AC3E}">
        <p14:creationId xmlns:p14="http://schemas.microsoft.com/office/powerpoint/2010/main" xmlns="" val="6074425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533400" indent="-533400">
              <a:spcBef>
                <a:spcPct val="20000"/>
              </a:spcBef>
              <a:buFontTx/>
              <a:buAutoNum type="arabicPeriod"/>
            </a:pPr>
            <a:r>
              <a:rPr lang="en-US" sz="2400" dirty="0">
                <a:latin typeface="Times New Roman" pitchFamily="18" charset="0"/>
                <a:cs typeface="Arial" charset="0"/>
              </a:rPr>
              <a:t>Extract exponent and fraction bits</a:t>
            </a:r>
          </a:p>
          <a:p>
            <a:pPr marL="533400" indent="-533400">
              <a:spcBef>
                <a:spcPct val="20000"/>
              </a:spcBef>
              <a:buFontTx/>
              <a:buAutoNum type="arabicPeriod"/>
            </a:pPr>
            <a:r>
              <a:rPr lang="en-US" sz="2400" dirty="0">
                <a:latin typeface="Times New Roman" pitchFamily="18" charset="0"/>
                <a:cs typeface="Arial" charset="0"/>
              </a:rPr>
              <a:t>Prepend leading 1 to form mantissa</a:t>
            </a:r>
          </a:p>
          <a:p>
            <a:pPr marL="533400" indent="-533400">
              <a:spcBef>
                <a:spcPct val="20000"/>
              </a:spcBef>
              <a:buFontTx/>
              <a:buAutoNum type="arabicPeriod"/>
            </a:pPr>
            <a:r>
              <a:rPr lang="en-US" sz="2400" dirty="0">
                <a:latin typeface="Times New Roman" pitchFamily="18" charset="0"/>
                <a:cs typeface="Arial" charset="0"/>
              </a:rPr>
              <a:t>Compare exponents</a:t>
            </a:r>
          </a:p>
          <a:p>
            <a:pPr marL="533400" indent="-533400">
              <a:spcBef>
                <a:spcPct val="20000"/>
              </a:spcBef>
              <a:buFontTx/>
              <a:buAutoNum type="arabicPeriod"/>
            </a:pPr>
            <a:r>
              <a:rPr lang="en-US" sz="2400" dirty="0">
                <a:latin typeface="Times New Roman" pitchFamily="18" charset="0"/>
                <a:cs typeface="Arial" charset="0"/>
              </a:rPr>
              <a:t>Shift smaller mantissa if necessary</a:t>
            </a:r>
          </a:p>
          <a:p>
            <a:pPr marL="533400" indent="-533400">
              <a:spcBef>
                <a:spcPct val="20000"/>
              </a:spcBef>
              <a:buFontTx/>
              <a:buAutoNum type="arabicPeriod"/>
            </a:pPr>
            <a:r>
              <a:rPr lang="en-US" sz="2400" dirty="0">
                <a:latin typeface="Times New Roman" pitchFamily="18" charset="0"/>
                <a:cs typeface="Arial" charset="0"/>
              </a:rPr>
              <a:t>Add mantissas</a:t>
            </a:r>
          </a:p>
          <a:p>
            <a:pPr marL="533400" indent="-533400">
              <a:spcBef>
                <a:spcPct val="20000"/>
              </a:spcBef>
              <a:buFontTx/>
              <a:buAutoNum type="arabicPeriod"/>
            </a:pPr>
            <a:r>
              <a:rPr lang="en-US" sz="2400" dirty="0">
                <a:latin typeface="Times New Roman" pitchFamily="18" charset="0"/>
                <a:cs typeface="Arial" charset="0"/>
              </a:rPr>
              <a:t>Normalize mantissa and adjust exponent if necessary</a:t>
            </a:r>
          </a:p>
          <a:p>
            <a:pPr marL="533400" indent="-533400">
              <a:spcBef>
                <a:spcPct val="20000"/>
              </a:spcBef>
              <a:buFontTx/>
              <a:buAutoNum type="arabicPeriod"/>
            </a:pPr>
            <a:r>
              <a:rPr lang="en-US" sz="2400" dirty="0">
                <a:latin typeface="Times New Roman" pitchFamily="18" charset="0"/>
                <a:cs typeface="Arial" charset="0"/>
              </a:rPr>
              <a:t>Round result</a:t>
            </a:r>
          </a:p>
          <a:p>
            <a:pPr marL="533400" indent="-533400">
              <a:spcBef>
                <a:spcPct val="20000"/>
              </a:spcBef>
              <a:buFontTx/>
              <a:buAutoNum type="arabicPeriod"/>
            </a:pPr>
            <a:r>
              <a:rPr lang="en-US" sz="2400" dirty="0">
                <a:latin typeface="Times New Roman" pitchFamily="18" charset="0"/>
                <a:cs typeface="Arial" charset="0"/>
              </a:rPr>
              <a:t>Assemble exponent and fraction back into floating-point format</a:t>
            </a:r>
          </a:p>
          <a:p>
            <a:pPr marL="533400" indent="-5334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a:t>
            </a:r>
            <a:endParaRPr lang="en-US" sz="4400" dirty="0">
              <a:solidFill>
                <a:schemeClr val="bg1"/>
              </a:solidFill>
              <a:latin typeface="+mj-lt"/>
            </a:endParaRPr>
          </a:p>
        </p:txBody>
      </p:sp>
    </p:spTree>
    <p:extLst>
      <p:ext uri="{BB962C8B-B14F-4D97-AF65-F5344CB8AC3E}">
        <p14:creationId xmlns:p14="http://schemas.microsoft.com/office/powerpoint/2010/main" xmlns="" val="318058896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358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533400" indent="-533400">
              <a:spcBef>
                <a:spcPct val="20000"/>
              </a:spcBef>
            </a:pPr>
            <a:r>
              <a:rPr lang="en-US" sz="2400" dirty="0">
                <a:latin typeface="Times New Roman" pitchFamily="18" charset="0"/>
                <a:cs typeface="Arial" charset="0"/>
              </a:rPr>
              <a:t>Add the following floating-point numbers:</a:t>
            </a:r>
          </a:p>
          <a:p>
            <a:pPr marL="533400" indent="-533400">
              <a:spcBef>
                <a:spcPct val="20000"/>
              </a:spcBef>
            </a:pPr>
            <a:r>
              <a:rPr lang="en-US" sz="2400" dirty="0">
                <a:latin typeface="Times New Roman" pitchFamily="18" charset="0"/>
                <a:cs typeface="Arial" charset="0"/>
              </a:rPr>
              <a:t>	0x3FC00000</a:t>
            </a:r>
            <a:endParaRPr lang="en-US" sz="2400" baseline="-250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0x40500000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xmlns="" val="28726960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1781" name="Object 5"/>
          <p:cNvGraphicFramePr>
            <a:graphicFrameLocks noGrp="1" noChangeAspect="1"/>
          </p:cNvGraphicFramePr>
          <p:nvPr>
            <p:ph idx="4294967295"/>
            <p:extLst>
              <p:ext uri="{D42A27DB-BD31-4B8C-83A1-F6EECF244321}">
                <p14:modId xmlns:p14="http://schemas.microsoft.com/office/powerpoint/2010/main" xmlns="" val="1919348923"/>
              </p:ext>
            </p:extLst>
          </p:nvPr>
        </p:nvGraphicFramePr>
        <p:xfrm>
          <a:off x="2128837" y="1752600"/>
          <a:ext cx="4886325" cy="1611312"/>
        </p:xfrm>
        <a:graphic>
          <a:graphicData uri="http://schemas.openxmlformats.org/presentationml/2006/ole">
            <p:oleObj spid="_x0000_s77845" name="VISIO" r:id="rId6" imgW="2763045" imgH="911347" progId="">
              <p:embed/>
            </p:oleObj>
          </a:graphicData>
        </a:graphic>
      </p:graphicFrame>
      <p:sp>
        <p:nvSpPr>
          <p:cNvPr id="9717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17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1.	Extract exponent and fraction bits</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For first number (N1): 	       	S = 0, E = 127, F = .1</a:t>
            </a:r>
          </a:p>
          <a:p>
            <a:pPr marL="533400" indent="-533400">
              <a:spcBef>
                <a:spcPct val="20000"/>
              </a:spcBef>
            </a:pPr>
            <a:r>
              <a:rPr lang="en-US" sz="2400" dirty="0">
                <a:latin typeface="Times New Roman" pitchFamily="18" charset="0"/>
                <a:cs typeface="Arial" charset="0"/>
              </a:rPr>
              <a:t>	For second number (N2): 	S = 0, E = 128, F = .</a:t>
            </a:r>
            <a:r>
              <a:rPr lang="en-US" sz="2400" dirty="0" smtClean="0">
                <a:latin typeface="Times New Roman" pitchFamily="18" charset="0"/>
                <a:cs typeface="Arial" charset="0"/>
              </a:rPr>
              <a:t>101</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2.	Prepend leading 1 to form mantissa</a:t>
            </a:r>
          </a:p>
          <a:p>
            <a:pPr marL="533400" indent="-533400">
              <a:spcBef>
                <a:spcPct val="20000"/>
              </a:spcBef>
            </a:pPr>
            <a:r>
              <a:rPr lang="en-US" sz="2400" dirty="0">
                <a:latin typeface="Times New Roman" pitchFamily="18" charset="0"/>
                <a:cs typeface="Arial" charset="0"/>
              </a:rPr>
              <a:t>	N1:	1.1</a:t>
            </a:r>
          </a:p>
          <a:p>
            <a:pPr marL="533400" indent="-533400">
              <a:spcBef>
                <a:spcPct val="20000"/>
              </a:spcBef>
            </a:pPr>
            <a:r>
              <a:rPr lang="en-US" sz="2400" dirty="0">
                <a:latin typeface="Times New Roman" pitchFamily="18" charset="0"/>
                <a:cs typeface="Arial" charset="0"/>
              </a:rPr>
              <a:t>	N2:	1.101	</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xmlns="" val="222230507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3.	Compare exponents</a:t>
            </a:r>
          </a:p>
          <a:p>
            <a:pPr marL="533400" indent="-533400">
              <a:spcBef>
                <a:spcPct val="20000"/>
              </a:spcBef>
            </a:pPr>
            <a:r>
              <a:rPr lang="en-US" sz="2400" dirty="0">
                <a:latin typeface="Times New Roman" pitchFamily="18" charset="0"/>
                <a:cs typeface="Arial" charset="0"/>
              </a:rPr>
              <a:t>	127 – 128 = -1, so shift N1 right by 1 </a:t>
            </a:r>
            <a:r>
              <a:rPr lang="en-US" sz="2400" dirty="0" smtClean="0">
                <a:latin typeface="Times New Roman" pitchFamily="18" charset="0"/>
                <a:cs typeface="Arial" charset="0"/>
              </a:rPr>
              <a:t>bit</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4.	Shift smaller mantissa if necessary</a:t>
            </a:r>
          </a:p>
          <a:p>
            <a:pPr marL="533400" indent="-533400">
              <a:spcBef>
                <a:spcPct val="20000"/>
              </a:spcBef>
            </a:pPr>
            <a:r>
              <a:rPr lang="en-US" sz="2400" dirty="0">
                <a:latin typeface="Times New Roman" pitchFamily="18" charset="0"/>
                <a:cs typeface="Arial" charset="0"/>
              </a:rPr>
              <a:t>	shift N1’s mantissa: 1.1 &gt;&gt; 1 = 0.11  </a:t>
            </a:r>
            <a:r>
              <a:rPr lang="en-US" sz="2400" dirty="0">
                <a:solidFill>
                  <a:srgbClr val="C00000"/>
                </a:solidFill>
                <a:latin typeface="Times New Roman" pitchFamily="18" charset="0"/>
                <a:cs typeface="Arial" charset="0"/>
              </a:rPr>
              <a:t>(</a:t>
            </a:r>
            <a:r>
              <a:rPr lang="en-US" sz="2400" dirty="0">
                <a:solidFill>
                  <a:srgbClr val="C00000"/>
                </a:solidFill>
                <a:latin typeface="Times New Roman" pitchFamily="18" charset="0"/>
                <a:cs typeface="Times New Roman" pitchFamily="18" charset="0"/>
              </a:rPr>
              <a:t>× 2</a:t>
            </a:r>
            <a:r>
              <a:rPr lang="en-US" sz="2400" baseline="30000" dirty="0">
                <a:solidFill>
                  <a:srgbClr val="C00000"/>
                </a:solidFill>
                <a:latin typeface="Times New Roman" pitchFamily="18" charset="0"/>
                <a:cs typeface="Times New Roman" pitchFamily="18" charset="0"/>
              </a:rPr>
              <a:t>1</a:t>
            </a:r>
            <a:r>
              <a:rPr lang="en-US" sz="2400" dirty="0" smtClean="0">
                <a:solidFill>
                  <a:srgbClr val="C00000"/>
                </a:solidFill>
                <a:latin typeface="Times New Roman" pitchFamily="18" charset="0"/>
                <a:cs typeface="Arial" charset="0"/>
              </a:rPr>
              <a:t>)</a:t>
            </a:r>
          </a:p>
          <a:p>
            <a:pPr marL="533400" indent="-533400">
              <a:spcBef>
                <a:spcPct val="20000"/>
              </a:spcBef>
            </a:pPr>
            <a:endParaRPr lang="en-US" sz="2400" dirty="0">
              <a:solidFill>
                <a:srgbClr val="C00000"/>
              </a:solidFill>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5.	Add mantissas</a:t>
            </a: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smtClean="0">
                <a:latin typeface="Times New Roman" pitchFamily="18" charset="0"/>
                <a:cs typeface="Arial" charset="0"/>
              </a:rPr>
              <a:t>	   	        +</a:t>
            </a:r>
            <a:r>
              <a:rPr lang="en-US" sz="2400" dirty="0">
                <a:latin typeface="Times New Roman" pitchFamily="18" charset="0"/>
                <a:cs typeface="Arial" charset="0"/>
              </a:rPr>
              <a:t>	1.101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p>
        </p:txBody>
      </p:sp>
      <p:sp>
        <p:nvSpPr>
          <p:cNvPr id="973831" name="Line 7"/>
          <p:cNvSpPr>
            <a:spLocks noChangeShapeType="1"/>
          </p:cNvSpPr>
          <p:nvPr>
            <p:custDataLst>
              <p:tags r:id="rId3"/>
            </p:custDataLst>
          </p:nvPr>
        </p:nvSpPr>
        <p:spPr bwMode="auto">
          <a:xfrm flipH="1">
            <a:off x="2286000" y="5181600"/>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xmlns="" val="256667276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55" name="Object 7"/>
          <p:cNvGraphicFramePr>
            <a:graphicFrameLocks noGrp="1" noChangeAspect="1"/>
          </p:cNvGraphicFramePr>
          <p:nvPr>
            <p:ph idx="4294967295"/>
            <p:extLst>
              <p:ext uri="{D42A27DB-BD31-4B8C-83A1-F6EECF244321}">
                <p14:modId xmlns:p14="http://schemas.microsoft.com/office/powerpoint/2010/main" xmlns="" val="610786785"/>
              </p:ext>
            </p:extLst>
          </p:nvPr>
        </p:nvGraphicFramePr>
        <p:xfrm>
          <a:off x="1143000" y="4648200"/>
          <a:ext cx="7477125" cy="1246188"/>
        </p:xfrm>
        <a:graphic>
          <a:graphicData uri="http://schemas.openxmlformats.org/presentationml/2006/ole">
            <p:oleObj spid="_x0000_s78870" name="VISIO" r:id="rId6" imgW="2763045" imgH="461016" progId="">
              <p:embed/>
            </p:oleObj>
          </a:graphicData>
        </a:graphic>
      </p:graphicFrame>
      <p:sp>
        <p:nvSpPr>
          <p:cNvPr id="97485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485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6.	Normalize mantissa and adjust exponent if necessary</a:t>
            </a:r>
          </a:p>
          <a:p>
            <a:pPr marL="533400" indent="-533400">
              <a:spcBef>
                <a:spcPct val="20000"/>
              </a:spcBef>
            </a:pPr>
            <a:r>
              <a:rPr lang="en-US" sz="2400" dirty="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 </a:t>
            </a:r>
            <a:r>
              <a:rPr lang="en-US" sz="2400" dirty="0">
                <a:latin typeface="Times New Roman" pitchFamily="18" charset="0"/>
                <a:cs typeface="Arial" charset="0"/>
              </a:rPr>
              <a:t>= 1.0011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2</a:t>
            </a:r>
          </a:p>
          <a:p>
            <a:pPr marL="533400" indent="-533400">
              <a:spcBef>
                <a:spcPct val="20000"/>
              </a:spcBef>
            </a:pPr>
            <a:endParaRPr lang="en-US" sz="1000" baseline="30000" dirty="0">
              <a:latin typeface="Times New Roman" pitchFamily="18" charset="0"/>
              <a:cs typeface="Times New Roman" pitchFamily="18" charset="0"/>
            </a:endParaRPr>
          </a:p>
          <a:p>
            <a:pPr marL="533400" indent="-533400">
              <a:spcBef>
                <a:spcPct val="20000"/>
              </a:spcBef>
            </a:pPr>
            <a:r>
              <a:rPr lang="en-US" sz="2400" b="1" dirty="0">
                <a:latin typeface="Times New Roman" pitchFamily="18" charset="0"/>
                <a:cs typeface="Arial" charset="0"/>
              </a:rPr>
              <a:t>7.	Round result</a:t>
            </a:r>
          </a:p>
          <a:p>
            <a:pPr marL="533400" indent="-533400">
              <a:spcBef>
                <a:spcPct val="20000"/>
              </a:spcBef>
            </a:pPr>
            <a:r>
              <a:rPr lang="en-US" sz="2400" dirty="0">
                <a:latin typeface="Times New Roman" pitchFamily="18" charset="0"/>
                <a:cs typeface="Arial" charset="0"/>
              </a:rPr>
              <a:t>	No need (fits in 23 bits</a:t>
            </a:r>
            <a:r>
              <a:rPr lang="en-US" sz="2400" dirty="0" smtClean="0">
                <a:latin typeface="Times New Roman" pitchFamily="18" charset="0"/>
                <a:cs typeface="Arial" charset="0"/>
              </a:rPr>
              <a:t>)</a:t>
            </a:r>
          </a:p>
          <a:p>
            <a:pPr marL="533400" indent="-533400">
              <a:spcBef>
                <a:spcPct val="20000"/>
              </a:spcBef>
            </a:pPr>
            <a:endParaRPr lang="en-US" sz="10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8.	Assemble exponent and fraction back into floating-point format</a:t>
            </a:r>
          </a:p>
          <a:p>
            <a:pPr marL="533400" indent="-533400">
              <a:spcBef>
                <a:spcPct val="20000"/>
              </a:spcBef>
            </a:pPr>
            <a:r>
              <a:rPr lang="en-US" sz="2400" dirty="0">
                <a:latin typeface="Times New Roman" pitchFamily="18" charset="0"/>
                <a:cs typeface="Arial" charset="0"/>
              </a:rPr>
              <a:t>	S = 0, E = 2 + 127 = 129 = 10000001</a:t>
            </a:r>
            <a:r>
              <a:rPr lang="en-US" sz="2400" baseline="-25000" dirty="0">
                <a:latin typeface="Times New Roman" pitchFamily="18" charset="0"/>
                <a:cs typeface="Arial" charset="0"/>
              </a:rPr>
              <a:t>2</a:t>
            </a:r>
            <a:r>
              <a:rPr lang="en-US" sz="2400" dirty="0">
                <a:latin typeface="Times New Roman" pitchFamily="18" charset="0"/>
                <a:cs typeface="Arial" charset="0"/>
              </a:rPr>
              <a:t>, F = 001100..</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a:t>
            </a:r>
            <a:r>
              <a:rPr lang="en-US" sz="2000" dirty="0" smtClean="0">
                <a:latin typeface="Times New Roman" pitchFamily="18" charset="0"/>
                <a:cs typeface="Arial" charset="0"/>
              </a:rPr>
              <a:t>in </a:t>
            </a:r>
            <a:r>
              <a:rPr lang="en-US" sz="2000" dirty="0">
                <a:latin typeface="Times New Roman" pitchFamily="18" charset="0"/>
                <a:cs typeface="Arial" charset="0"/>
              </a:rPr>
              <a:t>hexadecimal</a:t>
            </a:r>
            <a:r>
              <a:rPr lang="en-US" sz="2000" b="1" dirty="0">
                <a:solidFill>
                  <a:schemeClr val="accent1"/>
                </a:solidFill>
                <a:latin typeface="Times New Roman" pitchFamily="18" charset="0"/>
                <a:cs typeface="Arial" charset="0"/>
              </a:rPr>
              <a:t>: 0x40980000</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 Point Addition Example</a:t>
            </a:r>
            <a:endParaRPr lang="en-US" sz="4400" dirty="0">
              <a:solidFill>
                <a:schemeClr val="bg1"/>
              </a:solidFill>
              <a:latin typeface="+mj-lt"/>
            </a:endParaRPr>
          </a:p>
        </p:txBody>
      </p:sp>
    </p:spTree>
    <p:extLst>
      <p:ext uri="{BB962C8B-B14F-4D97-AF65-F5344CB8AC3E}">
        <p14:creationId xmlns:p14="http://schemas.microsoft.com/office/powerpoint/2010/main" xmlns="" val="327490484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extLst>
              <p:ext uri="{D42A27DB-BD31-4B8C-83A1-F6EECF244321}">
                <p14:modId xmlns:p14="http://schemas.microsoft.com/office/powerpoint/2010/main" xmlns="" val="3601996622"/>
              </p:ext>
            </p:extLst>
          </p:nvPr>
        </p:nvGraphicFramePr>
        <p:xfrm>
          <a:off x="2438400" y="3505200"/>
          <a:ext cx="4697413" cy="2744788"/>
        </p:xfrm>
        <a:graphic>
          <a:graphicData uri="http://schemas.openxmlformats.org/presentationml/2006/ole">
            <p:oleObj spid="_x0000_s79893" name="VISIO" r:id="rId7" imgW="2080680" imgH="1216656" progId="">
              <p:embed/>
            </p:oleObj>
          </a:graphicData>
        </a:graphic>
      </p:graphicFrame>
      <p:sp>
        <p:nvSpPr>
          <p:cNvPr id="9758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5877" name="Rectangle 5"/>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endParaRPr lang="en-US" sz="4400" dirty="0">
              <a:solidFill>
                <a:schemeClr val="bg1"/>
              </a:solidFill>
              <a:latin typeface="+mj-lt"/>
            </a:endParaRPr>
          </a:p>
        </p:txBody>
      </p:sp>
    </p:spTree>
    <p:extLst>
      <p:ext uri="{BB962C8B-B14F-4D97-AF65-F5344CB8AC3E}">
        <p14:creationId xmlns:p14="http://schemas.microsoft.com/office/powerpoint/2010/main" xmlns="" val="38786354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08" name="Object 4"/>
          <p:cNvGraphicFramePr>
            <a:graphicFrameLocks noGrp="1" noChangeAspect="1"/>
          </p:cNvGraphicFramePr>
          <p:nvPr>
            <p:ph sz="half" idx="4294967295"/>
            <p:extLst>
              <p:ext uri="{D42A27DB-BD31-4B8C-83A1-F6EECF244321}">
                <p14:modId xmlns:p14="http://schemas.microsoft.com/office/powerpoint/2010/main" xmlns="" val="2374333038"/>
              </p:ext>
            </p:extLst>
          </p:nvPr>
        </p:nvGraphicFramePr>
        <p:xfrm>
          <a:off x="2057400" y="1066800"/>
          <a:ext cx="4960938" cy="5257800"/>
        </p:xfrm>
        <a:graphic>
          <a:graphicData uri="http://schemas.openxmlformats.org/presentationml/2006/ole">
            <p:oleObj spid="_x0000_s55316" name="VISIO" r:id="rId5" imgW="2511165" imgH="2660767" progId="">
              <p:embed/>
            </p:oleObj>
          </a:graphicData>
        </a:graphic>
      </p:graphicFrame>
      <p:sp>
        <p:nvSpPr>
          <p:cNvPr id="112230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xmlns="" val="60324764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extLst>
              <p:ext uri="{D42A27DB-BD31-4B8C-83A1-F6EECF244321}">
                <p14:modId xmlns:p14="http://schemas.microsoft.com/office/powerpoint/2010/main" xmlns="" val="148382988"/>
              </p:ext>
            </p:extLst>
          </p:nvPr>
        </p:nvGraphicFramePr>
        <p:xfrm>
          <a:off x="1981200" y="4267200"/>
          <a:ext cx="1360488" cy="1528762"/>
        </p:xfrm>
        <a:graphic>
          <a:graphicData uri="http://schemas.openxmlformats.org/presentationml/2006/ole">
            <p:oleObj spid="_x0000_s80936" name="VISIO" r:id="rId9" imgW="612648" imgH="719328" progId="">
              <p:embed/>
            </p:oleObj>
          </a:graphicData>
        </a:graphic>
      </p:graphicFrame>
      <p:graphicFrame>
        <p:nvGraphicFramePr>
          <p:cNvPr id="976904" name="Object 8"/>
          <p:cNvGraphicFramePr>
            <a:graphicFrameLocks noGrp="1" noChangeAspect="1"/>
          </p:cNvGraphicFramePr>
          <p:nvPr>
            <p:ph sz="half" idx="4294967295"/>
            <p:extLst>
              <p:ext uri="{D42A27DB-BD31-4B8C-83A1-F6EECF244321}">
                <p14:modId xmlns:p14="http://schemas.microsoft.com/office/powerpoint/2010/main" xmlns="" val="1165689875"/>
              </p:ext>
            </p:extLst>
          </p:nvPr>
        </p:nvGraphicFramePr>
        <p:xfrm>
          <a:off x="3499338" y="4036036"/>
          <a:ext cx="5257800" cy="1949450"/>
        </p:xfrm>
        <a:graphic>
          <a:graphicData uri="http://schemas.openxmlformats.org/presentationml/2006/ole">
            <p:oleObj spid="_x0000_s80937" name="VISIO" r:id="rId10" imgW="1915668" imgH="742188" progId="">
              <p:embed/>
            </p:oleObj>
          </a:graphicData>
        </a:graphic>
      </p:graphicFrame>
      <p:sp>
        <p:nvSpPr>
          <p:cNvPr id="97689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4"/>
            </p:custDataLst>
          </p:nvPr>
        </p:nvSpPr>
        <p:spPr bwMode="auto">
          <a:xfrm>
            <a:off x="4495800" y="3595687"/>
            <a:ext cx="3048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Shift a new </a:t>
            </a:r>
            <a:r>
              <a:rPr lang="en-US" sz="2600" dirty="0" smtClean="0">
                <a:latin typeface="Times New Roman" pitchFamily="18" charset="0"/>
                <a:cs typeface="Arial" charset="0"/>
              </a:rPr>
              <a:t>bit </a:t>
            </a:r>
            <a:r>
              <a:rPr lang="en-US" sz="2600" dirty="0">
                <a:latin typeface="Times New Roman" pitchFamily="18" charset="0"/>
                <a:cs typeface="Arial" charset="0"/>
              </a:rPr>
              <a:t>in on each clock edge</a:t>
            </a:r>
          </a:p>
          <a:p>
            <a:pPr marL="342900" indent="-342900">
              <a:spcBef>
                <a:spcPct val="20000"/>
              </a:spcBef>
              <a:buFontTx/>
              <a:buChar char="•"/>
            </a:pPr>
            <a:r>
              <a:rPr lang="en-US" sz="2600" dirty="0">
                <a:latin typeface="Times New Roman" pitchFamily="18" charset="0"/>
                <a:cs typeface="Arial" charset="0"/>
              </a:rPr>
              <a:t>Shift a </a:t>
            </a:r>
            <a:r>
              <a:rPr lang="en-US" sz="2600" dirty="0" smtClean="0">
                <a:latin typeface="Times New Roman" pitchFamily="18" charset="0"/>
                <a:cs typeface="Arial" charset="0"/>
              </a:rPr>
              <a:t>bit </a:t>
            </a:r>
            <a:r>
              <a:rPr lang="en-US" sz="2600" dirty="0">
                <a:latin typeface="Times New Roman" pitchFamily="18" charset="0"/>
                <a:cs typeface="Arial" charset="0"/>
              </a:rPr>
              <a:t>out on each clock edge</a:t>
            </a:r>
          </a:p>
          <a:p>
            <a:pPr marL="342900" indent="-342900">
              <a:spcBef>
                <a:spcPct val="20000"/>
              </a:spcBef>
              <a:buFontTx/>
              <a:buChar char="•"/>
            </a:pPr>
            <a:r>
              <a:rPr lang="en-US" sz="2600" i="1" dirty="0">
                <a:latin typeface="Times New Roman" pitchFamily="18" charset="0"/>
                <a:cs typeface="Arial" charset="0"/>
              </a:rPr>
              <a:t>Serial-to-parallel converter</a:t>
            </a:r>
            <a:r>
              <a:rPr lang="en-US" sz="2600" dirty="0">
                <a:latin typeface="Times New Roman" pitchFamily="18" charset="0"/>
                <a:cs typeface="Arial" charset="0"/>
              </a:rPr>
              <a:t>: converts serial input (</a:t>
            </a:r>
            <a:r>
              <a:rPr lang="en-US" sz="2600" i="1" dirty="0">
                <a:latin typeface="Times New Roman" pitchFamily="18" charset="0"/>
                <a:cs typeface="Arial" charset="0"/>
              </a:rPr>
              <a:t>S</a:t>
            </a:r>
            <a:r>
              <a:rPr lang="en-US" sz="2600" baseline="-25000" dirty="0">
                <a:latin typeface="Times New Roman" pitchFamily="18" charset="0"/>
                <a:cs typeface="Arial" charset="0"/>
              </a:rPr>
              <a:t>in</a:t>
            </a:r>
            <a:r>
              <a:rPr lang="en-US" sz="2600" dirty="0">
                <a:latin typeface="Times New Roman" pitchFamily="18" charset="0"/>
                <a:cs typeface="Arial" charset="0"/>
              </a:rPr>
              <a:t>) to parallel output (</a:t>
            </a:r>
            <a:r>
              <a:rPr lang="en-US" sz="2600" i="1" dirty="0">
                <a:latin typeface="Times New Roman" pitchFamily="18" charset="0"/>
                <a:cs typeface="Arial" charset="0"/>
              </a:rPr>
              <a:t>Q</a:t>
            </a:r>
            <a:r>
              <a:rPr lang="en-US" sz="2600" baseline="-25000" dirty="0">
                <a:latin typeface="Times New Roman" pitchFamily="18" charset="0"/>
                <a:cs typeface="Arial" charset="0"/>
              </a:rPr>
              <a:t>0:</a:t>
            </a:r>
            <a:r>
              <a:rPr lang="en-US" sz="2600" i="1" baseline="-25000" dirty="0">
                <a:latin typeface="Times New Roman" pitchFamily="18" charset="0"/>
                <a:cs typeface="Arial" charset="0"/>
              </a:rPr>
              <a:t>N</a:t>
            </a:r>
            <a:r>
              <a:rPr lang="en-US" sz="2600" baseline="-25000" dirty="0">
                <a:latin typeface="Times New Roman" pitchFamily="18" charset="0"/>
                <a:cs typeface="Arial" charset="0"/>
              </a:rPr>
              <a:t>-1</a:t>
            </a:r>
            <a:r>
              <a:rPr lang="en-US" sz="2600" dirty="0">
                <a:latin typeface="Times New Roman" pitchFamily="18" charset="0"/>
                <a:cs typeface="Arial" charset="0"/>
              </a:rPr>
              <a:t>)</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6"/>
            </p:custDataLst>
          </p:nvPr>
        </p:nvSpPr>
        <p:spPr bwMode="auto">
          <a:xfrm>
            <a:off x="1981200" y="3591580"/>
            <a:ext cx="1905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xmlns="" val="292611781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extLst>
              <p:ext uri="{D42A27DB-BD31-4B8C-83A1-F6EECF244321}">
                <p14:modId xmlns:p14="http://schemas.microsoft.com/office/powerpoint/2010/main" xmlns="" val="3835599638"/>
              </p:ext>
            </p:extLst>
          </p:nvPr>
        </p:nvGraphicFramePr>
        <p:xfrm>
          <a:off x="1295400" y="3416300"/>
          <a:ext cx="7315200" cy="2146300"/>
        </p:xfrm>
        <a:graphic>
          <a:graphicData uri="http://schemas.openxmlformats.org/presentationml/2006/ole">
            <p:oleObj spid="_x0000_s81941" name="VISIO" r:id="rId7" imgW="3261360" imgH="998220" progId="">
              <p:embed/>
            </p:oleObj>
          </a:graphicData>
        </a:graphic>
      </p:graphicFrame>
      <p:sp>
        <p:nvSpPr>
          <p:cNvPr id="97792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792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7926"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1, acts as a normal </a:t>
            </a:r>
            <a:r>
              <a:rPr lang="en-US" sz="2400" i="1" dirty="0">
                <a:latin typeface="Times New Roman" pitchFamily="18" charset="0"/>
                <a:cs typeface="Arial" charset="0"/>
              </a:rPr>
              <a:t>N</a:t>
            </a:r>
            <a:r>
              <a:rPr lang="en-US" sz="2400" dirty="0">
                <a:latin typeface="Times New Roman" pitchFamily="18" charset="0"/>
                <a:cs typeface="Arial" charset="0"/>
              </a:rPr>
              <a:t>-bit register</a:t>
            </a:r>
          </a:p>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0, acts as a shift register</a:t>
            </a:r>
          </a:p>
          <a:p>
            <a:pPr marL="342900" indent="-342900">
              <a:spcBef>
                <a:spcPct val="20000"/>
              </a:spcBef>
              <a:buFontTx/>
              <a:buChar char="•"/>
            </a:pPr>
            <a:r>
              <a:rPr lang="en-US" sz="2400" dirty="0">
                <a:latin typeface="Times New Roman" pitchFamily="18" charset="0"/>
                <a:cs typeface="Arial" charset="0"/>
              </a:rPr>
              <a:t>Now can act as a </a:t>
            </a:r>
            <a:r>
              <a:rPr lang="en-US" sz="2400" i="1" dirty="0">
                <a:latin typeface="Times New Roman" pitchFamily="18" charset="0"/>
                <a:cs typeface="Arial" charset="0"/>
              </a:rPr>
              <a:t>serial-to-parallel converter</a:t>
            </a:r>
            <a:r>
              <a:rPr lang="en-US" sz="2400" dirty="0">
                <a:latin typeface="Times New Roman" pitchFamily="18" charset="0"/>
                <a:cs typeface="Arial" charset="0"/>
              </a:rPr>
              <a:t> (S</a:t>
            </a:r>
            <a:r>
              <a:rPr lang="en-US" sz="2400" baseline="-25000" dirty="0">
                <a:latin typeface="Times New Roman" pitchFamily="18" charset="0"/>
                <a:cs typeface="Arial" charset="0"/>
              </a:rPr>
              <a:t>in</a:t>
            </a:r>
            <a:r>
              <a:rPr lang="en-US" sz="2400" dirty="0">
                <a:latin typeface="Times New Roman" pitchFamily="18" charset="0"/>
                <a:cs typeface="Arial" charset="0"/>
              </a:rPr>
              <a:t> to </a:t>
            </a:r>
            <a:r>
              <a:rPr lang="en-US" sz="2400" i="1" dirty="0">
                <a:latin typeface="Times New Roman" pitchFamily="18" charset="0"/>
                <a:cs typeface="Arial" charset="0"/>
              </a:rPr>
              <a:t>Q</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or a </a:t>
            </a:r>
            <a:r>
              <a:rPr lang="en-US" sz="2400" i="1" dirty="0">
                <a:latin typeface="Times New Roman" pitchFamily="18" charset="0"/>
                <a:cs typeface="Arial" charset="0"/>
              </a:rPr>
              <a:t>parallel-to-serial converter</a:t>
            </a:r>
            <a:r>
              <a:rPr lang="en-US" sz="2400" dirty="0">
                <a:latin typeface="Times New Roman" pitchFamily="18" charset="0"/>
                <a:cs typeface="Arial" charset="0"/>
              </a:rPr>
              <a:t> (</a:t>
            </a:r>
            <a:r>
              <a:rPr lang="en-US" sz="2400" i="1" dirty="0">
                <a:latin typeface="Times New Roman" pitchFamily="18" charset="0"/>
                <a:cs typeface="Arial" charset="0"/>
              </a:rPr>
              <a:t>D</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to </a:t>
            </a:r>
            <a:r>
              <a:rPr lang="en-US" sz="2400" i="1" dirty="0" err="1">
                <a:latin typeface="Times New Roman" pitchFamily="18" charset="0"/>
                <a:cs typeface="Arial" charset="0"/>
              </a:rPr>
              <a:t>S</a:t>
            </a:r>
            <a:r>
              <a:rPr lang="en-US" sz="2400" baseline="-25000" dirty="0" err="1">
                <a:latin typeface="Times New Roman" pitchFamily="18" charset="0"/>
                <a:cs typeface="Arial" charset="0"/>
              </a:rPr>
              <a:t>out</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 with Parallel Load</a:t>
            </a:r>
            <a:endParaRPr lang="en-US" sz="4400" dirty="0">
              <a:solidFill>
                <a:schemeClr val="bg1"/>
              </a:solidFill>
              <a:latin typeface="+mj-lt"/>
            </a:endParaRPr>
          </a:p>
        </p:txBody>
      </p:sp>
    </p:spTree>
    <p:extLst>
      <p:ext uri="{BB962C8B-B14F-4D97-AF65-F5344CB8AC3E}">
        <p14:creationId xmlns:p14="http://schemas.microsoft.com/office/powerpoint/2010/main" xmlns="" val="45919582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extLst>
              <p:ext uri="{D42A27DB-BD31-4B8C-83A1-F6EECF244321}">
                <p14:modId xmlns:p14="http://schemas.microsoft.com/office/powerpoint/2010/main" xmlns="" val="1876989264"/>
              </p:ext>
            </p:extLst>
          </p:nvPr>
        </p:nvGraphicFramePr>
        <p:xfrm>
          <a:off x="1752600" y="3733800"/>
          <a:ext cx="3962400" cy="2897188"/>
        </p:xfrm>
        <a:graphic>
          <a:graphicData uri="http://schemas.openxmlformats.org/presentationml/2006/ole">
            <p:oleObj spid="_x0000_s82965" name="VISIO" r:id="rId7" imgW="1213104" imgH="925068" progId="">
              <p:embed/>
            </p:oleObj>
          </a:graphicData>
        </a:graphic>
      </p:graphicFrame>
      <p:sp>
        <p:nvSpPr>
          <p:cNvPr id="9789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p>
          <a:p>
            <a:pPr marL="742950" lvl="1" indent="-285750">
              <a:spcBef>
                <a:spcPct val="20000"/>
              </a:spcBef>
              <a:buFontTx/>
              <a:buChar char="–"/>
            </a:pPr>
            <a:r>
              <a:rPr lang="en-US" sz="2000" dirty="0">
                <a:latin typeface="Times New Roman" pitchFamily="18" charset="0"/>
                <a:cs typeface="Arial" charset="0"/>
              </a:rPr>
              <a:t>Static random access memory (SRAM)</a:t>
            </a:r>
          </a:p>
          <a:p>
            <a:pPr marL="742950" lvl="1" indent="-285750">
              <a:spcBef>
                <a:spcPct val="20000"/>
              </a:spcBef>
              <a:buFontTx/>
              <a:buChar char="–"/>
            </a:pPr>
            <a:r>
              <a:rPr lang="en-US" sz="2000" dirty="0">
                <a:latin typeface="Times New Roman" pitchFamily="18" charset="0"/>
                <a:cs typeface="Arial" charset="0"/>
              </a:rPr>
              <a:t>Read only memory (ROM)</a:t>
            </a: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xmlns="" val="137636434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extLst>
              <p:ext uri="{D42A27DB-BD31-4B8C-83A1-F6EECF244321}">
                <p14:modId xmlns:p14="http://schemas.microsoft.com/office/powerpoint/2010/main" xmlns="" val="731715531"/>
              </p:ext>
            </p:extLst>
          </p:nvPr>
        </p:nvGraphicFramePr>
        <p:xfrm>
          <a:off x="6019800" y="1852735"/>
          <a:ext cx="2438400" cy="1784350"/>
        </p:xfrm>
        <a:graphic>
          <a:graphicData uri="http://schemas.openxmlformats.org/presentationml/2006/ole">
            <p:oleObj spid="_x0000_s84008" name="VISIO" r:id="rId6" imgW="1213104" imgH="925068" progId="">
              <p:embed/>
            </p:oleObj>
          </a:graphicData>
        </a:graphic>
      </p:graphicFrame>
      <p:graphicFrame>
        <p:nvGraphicFramePr>
          <p:cNvPr id="979979" name="Object 11"/>
          <p:cNvGraphicFramePr>
            <a:graphicFrameLocks noGrp="1" noChangeAspect="1"/>
          </p:cNvGraphicFramePr>
          <p:nvPr>
            <p:ph sz="half" idx="4294967295"/>
            <p:extLst>
              <p:ext uri="{D42A27DB-BD31-4B8C-83A1-F6EECF244321}">
                <p14:modId xmlns:p14="http://schemas.microsoft.com/office/powerpoint/2010/main" xmlns="" val="2312969568"/>
              </p:ext>
            </p:extLst>
          </p:nvPr>
        </p:nvGraphicFramePr>
        <p:xfrm>
          <a:off x="1600200" y="4114800"/>
          <a:ext cx="5257800" cy="2454275"/>
        </p:xfrm>
        <a:graphic>
          <a:graphicData uri="http://schemas.openxmlformats.org/presentationml/2006/ole">
            <p:oleObj spid="_x0000_s84009" name="VISIO" r:id="rId7" imgW="2554224" imgH="1245108" progId="">
              <p:embed/>
            </p:oleObj>
          </a:graphicData>
        </a:graphic>
      </p:graphicFrame>
      <p:sp>
        <p:nvSpPr>
          <p:cNvPr id="979976" name="Rectangle 8"/>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xmlns="" val="232014558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extLst>
              <p:ext uri="{D42A27DB-BD31-4B8C-83A1-F6EECF244321}">
                <p14:modId xmlns:p14="http://schemas.microsoft.com/office/powerpoint/2010/main" xmlns="" val="2523482276"/>
              </p:ext>
            </p:extLst>
          </p:nvPr>
        </p:nvGraphicFramePr>
        <p:xfrm>
          <a:off x="1600200" y="3473450"/>
          <a:ext cx="5943600" cy="2774950"/>
        </p:xfrm>
        <a:graphic>
          <a:graphicData uri="http://schemas.openxmlformats.org/presentationml/2006/ole">
            <p:oleObj spid="_x0000_s85013" name="VISIO" r:id="rId7" imgW="2554224" imgH="1245108" progId="">
              <p:embed/>
            </p:oleObj>
          </a:graphicData>
        </a:graphic>
      </p:graphicFrame>
      <p:sp>
        <p:nvSpPr>
          <p:cNvPr id="997384" name="Rectangle 8"/>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endParaRPr lang="en-US" sz="4400" dirty="0">
              <a:solidFill>
                <a:schemeClr val="bg1"/>
              </a:solidFill>
              <a:latin typeface="+mj-lt"/>
            </a:endParaRPr>
          </a:p>
        </p:txBody>
      </p:sp>
    </p:spTree>
    <p:extLst>
      <p:ext uri="{BB962C8B-B14F-4D97-AF65-F5344CB8AC3E}">
        <p14:creationId xmlns:p14="http://schemas.microsoft.com/office/powerpoint/2010/main" xmlns="" val="152583836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extLst>
              <p:ext uri="{D42A27DB-BD31-4B8C-83A1-F6EECF244321}">
                <p14:modId xmlns:p14="http://schemas.microsoft.com/office/powerpoint/2010/main" xmlns="" val="3838552989"/>
              </p:ext>
            </p:extLst>
          </p:nvPr>
        </p:nvGraphicFramePr>
        <p:xfrm>
          <a:off x="2209800" y="1371600"/>
          <a:ext cx="4122738" cy="3017838"/>
        </p:xfrm>
        <a:graphic>
          <a:graphicData uri="http://schemas.openxmlformats.org/presentationml/2006/ole">
            <p:oleObj spid="_x0000_s86037" name="VISIO" r:id="rId6" imgW="1391412" imgH="1060704" progId="">
              <p:embed/>
            </p:oleObj>
          </a:graphicData>
        </a:graphic>
      </p:graphicFrame>
      <p:sp>
        <p:nvSpPr>
          <p:cNvPr id="98099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xmlns="" val="38844294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extLst>
              <p:ext uri="{D42A27DB-BD31-4B8C-83A1-F6EECF244321}">
                <p14:modId xmlns:p14="http://schemas.microsoft.com/office/powerpoint/2010/main" xmlns="" val="539957749"/>
              </p:ext>
            </p:extLst>
          </p:nvPr>
        </p:nvGraphicFramePr>
        <p:xfrm>
          <a:off x="2794793" y="1168523"/>
          <a:ext cx="3402013" cy="1733550"/>
        </p:xfrm>
        <a:graphic>
          <a:graphicData uri="http://schemas.openxmlformats.org/presentationml/2006/ole">
            <p:oleObj spid="_x0000_s111634" name="Visio" r:id="rId7" imgW="1164946" imgH="620573" progId="">
              <p:embed/>
            </p:oleObj>
          </a:graphicData>
        </a:graphic>
      </p:graphicFrame>
      <p:graphicFrame>
        <p:nvGraphicFramePr>
          <p:cNvPr id="982023" name="Object 7"/>
          <p:cNvGraphicFramePr>
            <a:graphicFrameLocks noGrp="1" noChangeAspect="1"/>
          </p:cNvGraphicFramePr>
          <p:nvPr>
            <p:ph sz="half" idx="4294967295"/>
            <p:extLst>
              <p:ext uri="{D42A27DB-BD31-4B8C-83A1-F6EECF244321}">
                <p14:modId xmlns:p14="http://schemas.microsoft.com/office/powerpoint/2010/main" xmlns="" val="1015707984"/>
              </p:ext>
            </p:extLst>
          </p:nvPr>
        </p:nvGraphicFramePr>
        <p:xfrm>
          <a:off x="1905000" y="3489325"/>
          <a:ext cx="5715000" cy="2673350"/>
        </p:xfrm>
        <a:graphic>
          <a:graphicData uri="http://schemas.openxmlformats.org/presentationml/2006/ole">
            <p:oleObj spid="_x0000_s111635" name="Visio" r:id="rId8" imgW="3077870" imgH="1506322" progId="">
              <p:embed/>
            </p:oleObj>
          </a:graphicData>
        </a:graphic>
      </p:graphicFrame>
      <p:sp>
        <p:nvSpPr>
          <p:cNvPr id="98201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7" name="Text Box 11"/>
          <p:cNvSpPr txBox="1">
            <a:spLocks noChangeArrowheads="1"/>
          </p:cNvSpPr>
          <p:nvPr>
            <p:custDataLst>
              <p:tags r:id="rId4"/>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xmlns="" val="223372046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extLst>
              <p:ext uri="{D42A27DB-BD31-4B8C-83A1-F6EECF244321}">
                <p14:modId xmlns:p14="http://schemas.microsoft.com/office/powerpoint/2010/main" xmlns="" val="2307517620"/>
              </p:ext>
            </p:extLst>
          </p:nvPr>
        </p:nvGraphicFramePr>
        <p:xfrm>
          <a:off x="2794793" y="1168523"/>
          <a:ext cx="3402013" cy="1733550"/>
        </p:xfrm>
        <a:graphic>
          <a:graphicData uri="http://schemas.openxmlformats.org/presentationml/2006/ole">
            <p:oleObj spid="_x0000_s88104" name="Visio" r:id="rId10" imgW="1164946" imgH="620573" progId="">
              <p:embed/>
            </p:oleObj>
          </a:graphicData>
        </a:graphic>
      </p:graphicFrame>
      <p:graphicFrame>
        <p:nvGraphicFramePr>
          <p:cNvPr id="982023" name="Object 7"/>
          <p:cNvGraphicFramePr>
            <a:graphicFrameLocks noGrp="1" noChangeAspect="1"/>
          </p:cNvGraphicFramePr>
          <p:nvPr>
            <p:ph sz="half" idx="4294967295"/>
            <p:extLst>
              <p:ext uri="{D42A27DB-BD31-4B8C-83A1-F6EECF244321}">
                <p14:modId xmlns:p14="http://schemas.microsoft.com/office/powerpoint/2010/main" xmlns="" val="3585090267"/>
              </p:ext>
            </p:extLst>
          </p:nvPr>
        </p:nvGraphicFramePr>
        <p:xfrm>
          <a:off x="1905000" y="3489325"/>
          <a:ext cx="5715000" cy="2673350"/>
        </p:xfrm>
        <a:graphic>
          <a:graphicData uri="http://schemas.openxmlformats.org/presentationml/2006/ole">
            <p:oleObj spid="_x0000_s88105" name="Visio" r:id="rId11" imgW="3077870" imgH="1506322" progId="">
              <p:embed/>
            </p:oleObj>
          </a:graphicData>
        </a:graphic>
      </p:graphicFrame>
      <p:sp>
        <p:nvSpPr>
          <p:cNvPr id="98201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4"/>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5"/>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6"/>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7"/>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xmlns="" val="9573081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extLst>
              <p:ext uri="{D42A27DB-BD31-4B8C-83A1-F6EECF244321}">
                <p14:modId xmlns:p14="http://schemas.microsoft.com/office/powerpoint/2010/main" xmlns="" val="1247932455"/>
              </p:ext>
            </p:extLst>
          </p:nvPr>
        </p:nvGraphicFramePr>
        <p:xfrm>
          <a:off x="1219200" y="3054005"/>
          <a:ext cx="6553200" cy="3499195"/>
        </p:xfrm>
        <a:graphic>
          <a:graphicData uri="http://schemas.openxmlformats.org/presentationml/2006/ole">
            <p:oleObj spid="_x0000_s89110" name="VISIO" r:id="rId7" imgW="4037710" imgH="2256232" progId="">
              <p:embed/>
            </p:oleObj>
          </a:graphicData>
        </a:graphic>
      </p:graphicFrame>
      <p:sp>
        <p:nvSpPr>
          <p:cNvPr id="983046"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endParaRPr lang="en-US" sz="4400" dirty="0">
              <a:solidFill>
                <a:schemeClr val="bg1"/>
              </a:solidFill>
              <a:latin typeface="+mj-lt"/>
            </a:endParaRPr>
          </a:p>
        </p:txBody>
      </p:sp>
    </p:spTree>
    <p:extLst>
      <p:ext uri="{BB962C8B-B14F-4D97-AF65-F5344CB8AC3E}">
        <p14:creationId xmlns:p14="http://schemas.microsoft.com/office/powerpoint/2010/main" xmlns="" val="296005468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endParaRPr lang="en-US" sz="4400" dirty="0">
              <a:solidFill>
                <a:schemeClr val="bg1"/>
              </a:solidFill>
              <a:latin typeface="+mj-lt"/>
            </a:endParaRPr>
          </a:p>
        </p:txBody>
      </p:sp>
    </p:spTree>
    <p:extLst>
      <p:ext uri="{BB962C8B-B14F-4D97-AF65-F5344CB8AC3E}">
        <p14:creationId xmlns:p14="http://schemas.microsoft.com/office/powerpoint/2010/main" xmlns="" val="3456784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532" name="Object 4"/>
          <p:cNvGraphicFramePr>
            <a:graphicFrameLocks noGrp="1" noChangeAspect="1"/>
          </p:cNvGraphicFramePr>
          <p:nvPr>
            <p:ph sz="half" idx="4294967295"/>
            <p:extLst>
              <p:ext uri="{D42A27DB-BD31-4B8C-83A1-F6EECF244321}">
                <p14:modId xmlns:p14="http://schemas.microsoft.com/office/powerpoint/2010/main" xmlns="" val="2810857090"/>
              </p:ext>
            </p:extLst>
          </p:nvPr>
        </p:nvGraphicFramePr>
        <p:xfrm>
          <a:off x="3352800" y="4395788"/>
          <a:ext cx="2743200" cy="2005012"/>
        </p:xfrm>
        <a:graphic>
          <a:graphicData uri="http://schemas.openxmlformats.org/presentationml/2006/ole">
            <p:oleObj spid="_x0000_s56340" name="VISIO" r:id="rId6" imgW="1051560" imgH="800100" progId="">
              <p:embed/>
            </p:oleObj>
          </a:graphicData>
        </a:graphic>
      </p:graphicFrame>
      <p:sp>
        <p:nvSpPr>
          <p:cNvPr id="91853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8534"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Types of </a:t>
            </a:r>
            <a:r>
              <a:rPr lang="en-US" sz="3200" dirty="0">
                <a:latin typeface="Times New Roman" pitchFamily="18" charset="0"/>
                <a:cs typeface="Arial" charset="0"/>
              </a:rPr>
              <a:t>carry propagate adders (CPAs</a:t>
            </a:r>
            <a:r>
              <a:rPr lang="en-US" sz="3200" dirty="0" smtClean="0">
                <a:latin typeface="Times New Roman" pitchFamily="18" charset="0"/>
                <a:cs typeface="Arial" charset="0"/>
              </a:rPr>
              <a:t>):</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Ripple-carry 	</a:t>
            </a:r>
            <a:r>
              <a:rPr lang="en-US" sz="2600" dirty="0" smtClean="0">
                <a:latin typeface="Times New Roman" pitchFamily="18" charset="0"/>
                <a:cs typeface="Arial" charset="0"/>
              </a:rPr>
              <a:t>	(</a:t>
            </a:r>
            <a:r>
              <a:rPr lang="en-US" sz="2600" dirty="0">
                <a:latin typeface="Times New Roman" pitchFamily="18" charset="0"/>
                <a:cs typeface="Arial" charset="0"/>
              </a:rPr>
              <a:t>slow)</a:t>
            </a:r>
          </a:p>
          <a:p>
            <a:pPr marL="742950" lvl="1" indent="-28575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(fast)</a:t>
            </a:r>
          </a:p>
          <a:p>
            <a:pPr marL="742950" lvl="1" indent="-285750">
              <a:spcBef>
                <a:spcPct val="20000"/>
              </a:spcBef>
              <a:buFontTx/>
              <a:buChar char="–"/>
            </a:pPr>
            <a:r>
              <a:rPr lang="en-US" sz="2600" dirty="0">
                <a:latin typeface="Times New Roman" pitchFamily="18" charset="0"/>
                <a:cs typeface="Arial" charset="0"/>
              </a:rPr>
              <a:t>Prefix 		</a:t>
            </a:r>
            <a:r>
              <a:rPr lang="en-US" sz="2600" dirty="0" smtClean="0">
                <a:latin typeface="Times New Roman" pitchFamily="18" charset="0"/>
                <a:cs typeface="Arial" charset="0"/>
              </a:rPr>
              <a:t>	(</a:t>
            </a:r>
            <a:r>
              <a:rPr lang="en-US" sz="2600" dirty="0">
                <a:latin typeface="Times New Roman" pitchFamily="18" charset="0"/>
                <a:cs typeface="Arial" charset="0"/>
              </a:rPr>
              <a:t>faster)</a:t>
            </a:r>
          </a:p>
          <a:p>
            <a:pPr marL="342900" indent="-34290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and prefix adders </a:t>
            </a:r>
            <a:r>
              <a:rPr lang="en-US" sz="2600" dirty="0" smtClean="0">
                <a:latin typeface="Times New Roman" pitchFamily="18" charset="0"/>
                <a:cs typeface="Arial" charset="0"/>
              </a:rPr>
              <a:t>faster </a:t>
            </a:r>
            <a:r>
              <a:rPr lang="en-US" sz="2600" dirty="0">
                <a:latin typeface="Times New Roman" pitchFamily="18" charset="0"/>
                <a:cs typeface="Arial" charset="0"/>
              </a:rPr>
              <a:t>for large adders but require more </a:t>
            </a:r>
            <a:r>
              <a:rPr lang="en-US" sz="2600" dirty="0" smtClean="0">
                <a:latin typeface="Times New Roman" pitchFamily="18" charset="0"/>
                <a:cs typeface="Arial" charset="0"/>
              </a:rPr>
              <a:t>hardware</a:t>
            </a:r>
            <a:endParaRPr lang="en-US" sz="26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600" b="1" dirty="0">
                <a:solidFill>
                  <a:schemeClr val="accent1"/>
                </a:solidFill>
                <a:latin typeface="Times New Roman" pitchFamily="18" charset="0"/>
                <a:cs typeface="Arial" charset="0"/>
              </a:rPr>
              <a:t>       Symbol</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Multibit</a:t>
            </a:r>
            <a:r>
              <a:rPr lang="en-US" sz="4400" dirty="0" smtClean="0">
                <a:solidFill>
                  <a:schemeClr val="bg1"/>
                </a:solidFill>
                <a:latin typeface="+mj-lt"/>
              </a:rPr>
              <a:t> Adders (CPAs)</a:t>
            </a:r>
            <a:endParaRPr lang="en-US" sz="4400" dirty="0">
              <a:solidFill>
                <a:schemeClr val="bg1"/>
              </a:solidFill>
              <a:latin typeface="+mj-lt"/>
            </a:endParaRPr>
          </a:p>
        </p:txBody>
      </p:sp>
    </p:spTree>
    <p:extLst>
      <p:ext uri="{BB962C8B-B14F-4D97-AF65-F5344CB8AC3E}">
        <p14:creationId xmlns:p14="http://schemas.microsoft.com/office/powerpoint/2010/main" xmlns="" val="288572249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quickly</a:t>
            </a: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Tree>
    <p:extLst>
      <p:ext uri="{BB962C8B-B14F-4D97-AF65-F5344CB8AC3E}">
        <p14:creationId xmlns:p14="http://schemas.microsoft.com/office/powerpoint/2010/main" xmlns="" val="70391301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Tree>
    <p:extLst>
      <p:ext uri="{BB962C8B-B14F-4D97-AF65-F5344CB8AC3E}">
        <p14:creationId xmlns:p14="http://schemas.microsoft.com/office/powerpoint/2010/main" xmlns="" val="412295455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a:t>
            </a:r>
            <a:endParaRPr lang="en-US" sz="4400" dirty="0">
              <a:solidFill>
                <a:schemeClr val="bg1"/>
              </a:solidFill>
              <a:latin typeface="+mj-lt"/>
            </a:endParaRPr>
          </a:p>
        </p:txBody>
      </p:sp>
    </p:spTree>
    <p:extLst>
      <p:ext uri="{BB962C8B-B14F-4D97-AF65-F5344CB8AC3E}">
        <p14:creationId xmlns:p14="http://schemas.microsoft.com/office/powerpoint/2010/main" xmlns="" val="140310404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5030" name="Object 6"/>
          <p:cNvGraphicFramePr>
            <a:graphicFrameLocks noGrp="1" noChangeAspect="1"/>
          </p:cNvGraphicFramePr>
          <p:nvPr>
            <p:ph idx="4294967295"/>
          </p:nvPr>
        </p:nvGraphicFramePr>
        <p:xfrm>
          <a:off x="6162675" y="1600200"/>
          <a:ext cx="2981325" cy="3929063"/>
        </p:xfrm>
        <a:graphic>
          <a:graphicData uri="http://schemas.openxmlformats.org/presentationml/2006/ole">
            <p:oleObj spid="_x0000_s90133" name="VISIO" r:id="rId7" imgW="1584000" imgH="2088000" progId="">
              <p:embed/>
            </p:oleObj>
          </a:graphicData>
        </a:graphic>
      </p:graphicFrame>
      <p:sp>
        <p:nvSpPr>
          <p:cNvPr id="10250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502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5029" name="Rectangle 5"/>
          <p:cNvSpPr>
            <a:spLocks noChangeArrowheads="1"/>
          </p:cNvSpPr>
          <p:nvPr>
            <p:custDataLst>
              <p:tags r:id="rId4"/>
            </p:custDataLst>
          </p:nvPr>
        </p:nvSpPr>
        <p:spPr bwMode="auto">
          <a:xfrm>
            <a:off x="914400" y="1295400"/>
            <a:ext cx="426720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Invented DRAM in 1966 at IBM</a:t>
            </a:r>
          </a:p>
          <a:p>
            <a:pPr marL="342900" indent="-342900">
              <a:spcBef>
                <a:spcPct val="20000"/>
              </a:spcBef>
              <a:buFontTx/>
              <a:buChar char="•"/>
            </a:pPr>
            <a:r>
              <a:rPr lang="en-US" sz="3200" dirty="0">
                <a:latin typeface="Times New Roman" pitchFamily="18" charset="0"/>
                <a:cs typeface="Arial" charset="0"/>
              </a:rPr>
              <a:t>Others were skeptical that the idea would work</a:t>
            </a:r>
          </a:p>
          <a:p>
            <a:pPr marL="342900" indent="-342900">
              <a:spcBef>
                <a:spcPct val="20000"/>
              </a:spcBef>
              <a:buFontTx/>
              <a:buChar char="•"/>
            </a:pPr>
            <a:r>
              <a:rPr lang="en-US" sz="3200" dirty="0">
                <a:latin typeface="Times New Roman" pitchFamily="18" charset="0"/>
                <a:cs typeface="Arial" charset="0"/>
              </a:rPr>
              <a:t>By the mid-1970’s DRAM </a:t>
            </a:r>
            <a:r>
              <a:rPr lang="en-US" sz="3200" dirty="0" smtClean="0">
                <a:latin typeface="Times New Roman" pitchFamily="18" charset="0"/>
                <a:cs typeface="Arial" charset="0"/>
              </a:rPr>
              <a:t>in </a:t>
            </a:r>
            <a:r>
              <a:rPr lang="en-US" sz="3200" dirty="0">
                <a:latin typeface="Times New Roman" pitchFamily="18" charset="0"/>
                <a:cs typeface="Arial" charset="0"/>
              </a:rPr>
              <a:t>virtually all computers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Robert </a:t>
            </a:r>
            <a:r>
              <a:rPr lang="en-US" sz="4400" dirty="0" err="1" smtClean="0">
                <a:solidFill>
                  <a:schemeClr val="bg1"/>
                </a:solidFill>
                <a:latin typeface="+mj-lt"/>
              </a:rPr>
              <a:t>Dennard</a:t>
            </a:r>
            <a:r>
              <a:rPr lang="en-US" sz="4400" dirty="0" smtClean="0">
                <a:solidFill>
                  <a:schemeClr val="bg1"/>
                </a:solidFill>
                <a:latin typeface="+mj-lt"/>
              </a:rPr>
              <a:t>, 1932 -</a:t>
            </a:r>
            <a:endParaRPr lang="en-US" sz="4400" dirty="0">
              <a:solidFill>
                <a:schemeClr val="bg1"/>
              </a:solidFill>
              <a:latin typeface="+mj-lt"/>
            </a:endParaRPr>
          </a:p>
        </p:txBody>
      </p:sp>
    </p:spTree>
    <p:extLst>
      <p:ext uri="{BB962C8B-B14F-4D97-AF65-F5344CB8AC3E}">
        <p14:creationId xmlns:p14="http://schemas.microsoft.com/office/powerpoint/2010/main" xmlns="" val="347985133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extLst>
              <p:ext uri="{D42A27DB-BD31-4B8C-83A1-F6EECF244321}">
                <p14:modId xmlns:p14="http://schemas.microsoft.com/office/powerpoint/2010/main" xmlns="" val="3624947406"/>
              </p:ext>
            </p:extLst>
          </p:nvPr>
        </p:nvGraphicFramePr>
        <p:xfrm>
          <a:off x="1219200" y="3851031"/>
          <a:ext cx="3097213" cy="1422400"/>
        </p:xfrm>
        <a:graphic>
          <a:graphicData uri="http://schemas.openxmlformats.org/presentationml/2006/ole">
            <p:oleObj spid="_x0000_s91176" name="Visio" r:id="rId6" imgW="1292047" imgH="620573" progId="">
              <p:embed/>
            </p:oleObj>
          </a:graphicData>
        </a:graphic>
      </p:graphicFrame>
      <p:graphicFrame>
        <p:nvGraphicFramePr>
          <p:cNvPr id="985094" name="Object 6"/>
          <p:cNvGraphicFramePr>
            <a:graphicFrameLocks noGrp="1" noChangeAspect="1"/>
          </p:cNvGraphicFramePr>
          <p:nvPr>
            <p:ph sz="half" idx="4294967295"/>
            <p:extLst>
              <p:ext uri="{D42A27DB-BD31-4B8C-83A1-F6EECF244321}">
                <p14:modId xmlns:p14="http://schemas.microsoft.com/office/powerpoint/2010/main" xmlns="" val="3519354257"/>
              </p:ext>
            </p:extLst>
          </p:nvPr>
        </p:nvGraphicFramePr>
        <p:xfrm>
          <a:off x="4545013" y="3784600"/>
          <a:ext cx="3352800" cy="2006600"/>
        </p:xfrm>
        <a:graphic>
          <a:graphicData uri="http://schemas.openxmlformats.org/presentationml/2006/ole">
            <p:oleObj spid="_x0000_s91177" name="VISIO" r:id="rId7" imgW="1383792" imgH="864108" progId="">
              <p:embed/>
            </p:oleObj>
          </a:graphicData>
        </a:graphic>
      </p:graphicFrame>
      <p:sp>
        <p:nvSpPr>
          <p:cNvPr id="985093" name="Rectangle 5"/>
          <p:cNvSpPr>
            <a:spLocks noChangeArrowheads="1"/>
          </p:cNvSpPr>
          <p:nvPr>
            <p:custDataLst>
              <p:tags r:id="rId2"/>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rPr>
              <a:t>capacitor</a:t>
            </a:r>
            <a:endParaRPr lang="en-US" sz="2600" dirty="0">
              <a:latin typeface="Times New Roman" pitchFamily="18" charset="0"/>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xmlns="" val="251637074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extLst>
              <p:ext uri="{D42A27DB-BD31-4B8C-83A1-F6EECF244321}">
                <p14:modId xmlns:p14="http://schemas.microsoft.com/office/powerpoint/2010/main" xmlns="" val="1391565983"/>
              </p:ext>
            </p:extLst>
          </p:nvPr>
        </p:nvGraphicFramePr>
        <p:xfrm>
          <a:off x="685800" y="1752600"/>
          <a:ext cx="7924800" cy="2641600"/>
        </p:xfrm>
        <a:graphic>
          <a:graphicData uri="http://schemas.openxmlformats.org/presentationml/2006/ole">
            <p:oleObj spid="_x0000_s92181" name="VISIO" r:id="rId6" imgW="2982468" imgH="992124" progId="">
              <p:embed/>
            </p:oleObj>
          </a:graphicData>
        </a:graphic>
      </p:graphicFrame>
      <p:sp>
        <p:nvSpPr>
          <p:cNvPr id="98611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xmlns="" val="136345496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extLst>
              <p:ext uri="{D42A27DB-BD31-4B8C-83A1-F6EECF244321}">
                <p14:modId xmlns:p14="http://schemas.microsoft.com/office/powerpoint/2010/main" xmlns="" val="4272031396"/>
              </p:ext>
            </p:extLst>
          </p:nvPr>
        </p:nvGraphicFramePr>
        <p:xfrm>
          <a:off x="2438400" y="1219200"/>
          <a:ext cx="3657600" cy="1757363"/>
        </p:xfrm>
        <a:graphic>
          <a:graphicData uri="http://schemas.openxmlformats.org/presentationml/2006/ole">
            <p:oleObj spid="_x0000_s93224" name="Visio" r:id="rId6" imgW="1292047" imgH="620573" progId="">
              <p:embed/>
            </p:oleObj>
          </a:graphicData>
        </a:graphic>
      </p:graphicFrame>
      <p:graphicFrame>
        <p:nvGraphicFramePr>
          <p:cNvPr id="987142" name="Object 6"/>
          <p:cNvGraphicFramePr>
            <a:graphicFrameLocks noGrp="1" noChangeAspect="1"/>
          </p:cNvGraphicFramePr>
          <p:nvPr>
            <p:ph sz="half" idx="4294967295"/>
            <p:extLst>
              <p:ext uri="{D42A27DB-BD31-4B8C-83A1-F6EECF244321}">
                <p14:modId xmlns:p14="http://schemas.microsoft.com/office/powerpoint/2010/main" xmlns="" val="3918047731"/>
              </p:ext>
            </p:extLst>
          </p:nvPr>
        </p:nvGraphicFramePr>
        <p:xfrm>
          <a:off x="1676400" y="3352800"/>
          <a:ext cx="5486400" cy="2190750"/>
        </p:xfrm>
        <a:graphic>
          <a:graphicData uri="http://schemas.openxmlformats.org/presentationml/2006/ole">
            <p:oleObj spid="_x0000_s93225" name="VISIO" r:id="rId7" imgW="1877568" imgH="783336" progId="">
              <p:embed/>
            </p:oleObj>
          </a:graphicData>
        </a:graphic>
      </p:graphicFrame>
      <p:sp>
        <p:nvSpPr>
          <p:cNvPr id="9871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endParaRPr lang="en-US" sz="4400" dirty="0">
              <a:solidFill>
                <a:schemeClr val="bg1"/>
              </a:solidFill>
              <a:latin typeface="+mj-lt"/>
            </a:endParaRPr>
          </a:p>
        </p:txBody>
      </p:sp>
    </p:spTree>
    <p:extLst>
      <p:ext uri="{BB962C8B-B14F-4D97-AF65-F5344CB8AC3E}">
        <p14:creationId xmlns:p14="http://schemas.microsoft.com/office/powerpoint/2010/main" xmlns="" val="406911223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extLst>
              <p:ext uri="{D42A27DB-BD31-4B8C-83A1-F6EECF244321}">
                <p14:modId xmlns:p14="http://schemas.microsoft.com/office/powerpoint/2010/main" xmlns="" val="3688884112"/>
              </p:ext>
            </p:extLst>
          </p:nvPr>
        </p:nvGraphicFramePr>
        <p:xfrm>
          <a:off x="1219200" y="1003300"/>
          <a:ext cx="6248400" cy="3492500"/>
        </p:xfrm>
        <a:graphic>
          <a:graphicData uri="http://schemas.openxmlformats.org/presentationml/2006/ole">
            <p:oleObj spid="_x0000_s94267" name="VISIO" r:id="rId7" imgW="4040124" imgH="2252472" progId="">
              <p:embed/>
            </p:oleObj>
          </a:graphicData>
        </a:graphic>
      </p:graphicFrame>
      <p:graphicFrame>
        <p:nvGraphicFramePr>
          <p:cNvPr id="988165" name="Object 5"/>
          <p:cNvGraphicFramePr>
            <a:graphicFrameLocks noGrp="1" noChangeAspect="1"/>
          </p:cNvGraphicFramePr>
          <p:nvPr>
            <p:ph sz="quarter" idx="4294967295"/>
            <p:extLst>
              <p:ext uri="{D42A27DB-BD31-4B8C-83A1-F6EECF244321}">
                <p14:modId xmlns:p14="http://schemas.microsoft.com/office/powerpoint/2010/main" xmlns="" val="2937685493"/>
              </p:ext>
            </p:extLst>
          </p:nvPr>
        </p:nvGraphicFramePr>
        <p:xfrm>
          <a:off x="4114800" y="4648200"/>
          <a:ext cx="3505200" cy="1530350"/>
        </p:xfrm>
        <a:graphic>
          <a:graphicData uri="http://schemas.openxmlformats.org/presentationml/2006/ole">
            <p:oleObj spid="_x0000_s94268" name="VISIO" r:id="rId8" imgW="2129028" imgH="972312" progId="">
              <p:embed/>
            </p:oleObj>
          </a:graphicData>
        </a:graphic>
      </p:graphicFrame>
      <p:graphicFrame>
        <p:nvGraphicFramePr>
          <p:cNvPr id="988167" name="Object 7"/>
          <p:cNvGraphicFramePr>
            <a:graphicFrameLocks noGrp="1" noChangeAspect="1"/>
          </p:cNvGraphicFramePr>
          <p:nvPr>
            <p:ph sz="quarter" idx="4294967295"/>
            <p:extLst>
              <p:ext uri="{D42A27DB-BD31-4B8C-83A1-F6EECF244321}">
                <p14:modId xmlns:p14="http://schemas.microsoft.com/office/powerpoint/2010/main" xmlns="" val="2844323105"/>
              </p:ext>
            </p:extLst>
          </p:nvPr>
        </p:nvGraphicFramePr>
        <p:xfrm>
          <a:off x="1447800" y="4980781"/>
          <a:ext cx="2519363" cy="1577975"/>
        </p:xfrm>
        <a:graphic>
          <a:graphicData uri="http://schemas.openxmlformats.org/presentationml/2006/ole">
            <p:oleObj spid="_x0000_s94269" name="VISIO" r:id="rId9" imgW="1382268" imgH="865632" progId="">
              <p:embed/>
            </p:oleObj>
          </a:graphicData>
        </a:graphic>
      </p:graphicFrame>
      <p:sp>
        <p:nvSpPr>
          <p:cNvPr id="988163" name="Rectangle 3"/>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3"/>
            </p:custDataLst>
          </p:nvPr>
        </p:nvSpPr>
        <p:spPr bwMode="auto">
          <a:xfrm>
            <a:off x="2057400" y="4586287"/>
            <a:ext cx="2819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4"/>
            </p:custDataLst>
          </p:nvPr>
        </p:nvSpPr>
        <p:spPr bwMode="auto">
          <a:xfrm>
            <a:off x="5410200" y="4586287"/>
            <a:ext cx="2819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endParaRPr lang="en-US" sz="4400" dirty="0">
              <a:solidFill>
                <a:schemeClr val="bg1"/>
              </a:solidFill>
              <a:latin typeface="+mj-lt"/>
            </a:endParaRPr>
          </a:p>
        </p:txBody>
      </p:sp>
    </p:spTree>
    <p:extLst>
      <p:ext uri="{BB962C8B-B14F-4D97-AF65-F5344CB8AC3E}">
        <p14:creationId xmlns:p14="http://schemas.microsoft.com/office/powerpoint/2010/main" xmlns="" val="394126364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extLst>
              <p:ext uri="{D42A27DB-BD31-4B8C-83A1-F6EECF244321}">
                <p14:modId xmlns:p14="http://schemas.microsoft.com/office/powerpoint/2010/main" xmlns="" val="3307484428"/>
              </p:ext>
            </p:extLst>
          </p:nvPr>
        </p:nvGraphicFramePr>
        <p:xfrm>
          <a:off x="1295400" y="1752600"/>
          <a:ext cx="3810000" cy="3116263"/>
        </p:xfrm>
        <a:graphic>
          <a:graphicData uri="http://schemas.openxmlformats.org/presentationml/2006/ole">
            <p:oleObj spid="_x0000_s95272" name="Visio" r:id="rId6" imgW="2120798" imgH="1734922" progId="">
              <p:embed/>
            </p:oleObj>
          </a:graphicData>
        </a:graphic>
      </p:graphicFrame>
      <p:graphicFrame>
        <p:nvGraphicFramePr>
          <p:cNvPr id="989190" name="Object 6"/>
          <p:cNvGraphicFramePr>
            <a:graphicFrameLocks noGrp="1" noChangeAspect="1"/>
          </p:cNvGraphicFramePr>
          <p:nvPr>
            <p:ph sz="half" idx="4294967295"/>
            <p:extLst>
              <p:ext uri="{D42A27DB-BD31-4B8C-83A1-F6EECF244321}">
                <p14:modId xmlns:p14="http://schemas.microsoft.com/office/powerpoint/2010/main" xmlns="" val="1804240938"/>
              </p:ext>
            </p:extLst>
          </p:nvPr>
        </p:nvGraphicFramePr>
        <p:xfrm>
          <a:off x="5334000" y="1582738"/>
          <a:ext cx="2728912" cy="3714750"/>
        </p:xfrm>
        <a:graphic>
          <a:graphicData uri="http://schemas.openxmlformats.org/presentationml/2006/ole">
            <p:oleObj spid="_x0000_s95273" name="VISIO" r:id="rId7" imgW="1249680" imgH="1776984" progId="">
              <p:embed/>
            </p:oleObj>
          </a:graphicData>
        </a:graphic>
      </p:graphicFrame>
      <p:sp>
        <p:nvSpPr>
          <p:cNvPr id="98918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Tree>
    <p:extLst>
      <p:ext uri="{BB962C8B-B14F-4D97-AF65-F5344CB8AC3E}">
        <p14:creationId xmlns:p14="http://schemas.microsoft.com/office/powerpoint/2010/main" xmlns="" val="404103951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80" name="Rectangle 8"/>
          <p:cNvSpPr>
            <a:spLocks noGrp="1" noChangeArrowheads="1"/>
          </p:cNvSpPr>
          <p:nvPr>
            <p:ph sz="half" idx="4294967295"/>
            <p:custDataLst>
              <p:tags r:id="rId1"/>
            </p:custDataLst>
          </p:nvPr>
        </p:nvSpPr>
        <p:spPr>
          <a:xfrm>
            <a:off x="914400" y="1295400"/>
            <a:ext cx="4343400" cy="4953000"/>
          </a:xfrm>
        </p:spPr>
        <p:txBody>
          <a:bodyPr/>
          <a:lstStyle/>
          <a:p>
            <a:r>
              <a:rPr lang="en-US" sz="2000" dirty="0"/>
              <a:t>Developed memories and high speed circuits at </a:t>
            </a:r>
            <a:r>
              <a:rPr lang="en-US" sz="2000" dirty="0" smtClean="0"/>
              <a:t>Toshiba, 1971-1994 </a:t>
            </a:r>
            <a:endParaRPr lang="en-US" sz="2000" dirty="0"/>
          </a:p>
          <a:p>
            <a:r>
              <a:rPr lang="en-US" sz="2000" dirty="0"/>
              <a:t>Invented Flash memory as an unauthorized project pursued during nights and weekends in the late </a:t>
            </a:r>
            <a:r>
              <a:rPr lang="en-US" sz="2000" dirty="0" smtClean="0"/>
              <a:t>1970’s</a:t>
            </a:r>
            <a:endParaRPr lang="en-US" sz="2000" dirty="0"/>
          </a:p>
          <a:p>
            <a:r>
              <a:rPr lang="en-US" sz="2000" dirty="0"/>
              <a:t>The process of erasing the memory reminded him of the flash of a camera </a:t>
            </a:r>
          </a:p>
          <a:p>
            <a:r>
              <a:rPr lang="en-US" sz="2000" dirty="0"/>
              <a:t>Toshiba slow to commercialize the idea; Intel was first to market in 1988 </a:t>
            </a:r>
          </a:p>
          <a:p>
            <a:r>
              <a:rPr lang="en-US" sz="2000" dirty="0"/>
              <a:t>Flash has grown into a $25 billion per year </a:t>
            </a:r>
            <a:r>
              <a:rPr lang="en-US" sz="2000" dirty="0" smtClean="0"/>
              <a:t>market</a:t>
            </a:r>
            <a:endParaRPr lang="en-US" sz="2000" dirty="0"/>
          </a:p>
        </p:txBody>
      </p:sp>
      <p:sp>
        <p:nvSpPr>
          <p:cNvPr id="10270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7077"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pic>
        <p:nvPicPr>
          <p:cNvPr id="1027079" name="Picture 7"/>
          <p:cNvPicPr>
            <a:picLocks noChangeAspect="1" noChangeArrowheads="1"/>
          </p:cNvPicPr>
          <p:nvPr>
            <p:custDataLst>
              <p:tags r:id="rId4"/>
            </p:custDataLst>
          </p:nvPr>
        </p:nvPicPr>
        <p:blipFill>
          <a:blip cstate="print">
            <a:extLst>
              <a:ext uri="{28A0092B-C50C-407E-A947-70E740481C1C}">
                <a14:useLocalDpi xmlns:a14="http://schemas.microsoft.com/office/drawing/2010/main" xmlns="" val="0"/>
              </a:ext>
            </a:extLst>
          </a:blip>
          <a:srcRect/>
          <a:stretch>
            <a:fillRect/>
          </a:stretch>
        </p:blipFill>
        <p:spPr bwMode="auto">
          <a:xfrm>
            <a:off x="5549900" y="1600200"/>
            <a:ext cx="26797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Fujio</a:t>
            </a:r>
            <a:r>
              <a:rPr lang="en-US" sz="4400" dirty="0" smtClean="0">
                <a:solidFill>
                  <a:schemeClr val="bg1"/>
                </a:solidFill>
                <a:latin typeface="+mj-lt"/>
              </a:rPr>
              <a:t> </a:t>
            </a:r>
            <a:r>
              <a:rPr lang="en-US" sz="4400" dirty="0" err="1" smtClean="0">
                <a:solidFill>
                  <a:schemeClr val="bg1"/>
                </a:solidFill>
                <a:latin typeface="+mj-lt"/>
              </a:rPr>
              <a:t>Masuoka</a:t>
            </a:r>
            <a:r>
              <a:rPr lang="en-US" sz="4400" dirty="0" smtClean="0">
                <a:solidFill>
                  <a:schemeClr val="bg1"/>
                </a:solidFill>
                <a:latin typeface="+mj-lt"/>
              </a:rPr>
              <a:t>, 1944 - </a:t>
            </a:r>
            <a:endParaRPr lang="en-US" sz="4400" dirty="0">
              <a:solidFill>
                <a:schemeClr val="bg1"/>
              </a:solidFill>
              <a:latin typeface="+mj-lt"/>
            </a:endParaRPr>
          </a:p>
        </p:txBody>
      </p:sp>
    </p:spTree>
    <p:extLst>
      <p:ext uri="{BB962C8B-B14F-4D97-AF65-F5344CB8AC3E}">
        <p14:creationId xmlns:p14="http://schemas.microsoft.com/office/powerpoint/2010/main" xmlns="" val="15353065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9556" name="Object 4"/>
          <p:cNvGraphicFramePr>
            <a:graphicFrameLocks noGrp="1" noChangeAspect="1"/>
          </p:cNvGraphicFramePr>
          <p:nvPr>
            <p:ph sz="half" idx="4294967295"/>
            <p:extLst>
              <p:ext uri="{D42A27DB-BD31-4B8C-83A1-F6EECF244321}">
                <p14:modId xmlns:p14="http://schemas.microsoft.com/office/powerpoint/2010/main" xmlns="" val="3163161891"/>
              </p:ext>
            </p:extLst>
          </p:nvPr>
        </p:nvGraphicFramePr>
        <p:xfrm>
          <a:off x="838200" y="3429000"/>
          <a:ext cx="8153400" cy="1779588"/>
        </p:xfrm>
        <a:graphic>
          <a:graphicData uri="http://schemas.openxmlformats.org/presentationml/2006/ole">
            <p:oleObj spid="_x0000_s57364" name="VISIO" r:id="rId5" imgW="3139440" imgH="682752" progId="">
              <p:embed/>
            </p:oleObj>
          </a:graphicData>
        </a:graphic>
      </p:graphicFrame>
      <p:sp>
        <p:nvSpPr>
          <p:cNvPr id="919554" name="Rectangle 2"/>
          <p:cNvSpPr>
            <a:spLocks noChangeArrowheads="1"/>
          </p:cNvSpPr>
          <p:nvPr>
            <p:custDataLst>
              <p:tags r:id="rId2"/>
            </p:custDataLst>
          </p:nvPr>
        </p:nvSpPr>
        <p:spPr bwMode="auto">
          <a:xfrm>
            <a:off x="914400" y="1134208"/>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Chain 1-bit adders together</a:t>
            </a:r>
          </a:p>
          <a:p>
            <a:pPr marL="342900" indent="-342900">
              <a:spcBef>
                <a:spcPct val="20000"/>
              </a:spcBef>
              <a:buFontTx/>
              <a:buChar char="•"/>
            </a:pPr>
            <a:r>
              <a:rPr lang="en-US" sz="3200" dirty="0">
                <a:latin typeface="Times New Roman" pitchFamily="18" charset="0"/>
                <a:cs typeface="Arial" charset="0"/>
              </a:rPr>
              <a:t>Carry ripples through entire chain</a:t>
            </a:r>
          </a:p>
          <a:p>
            <a:pPr marL="342900" indent="-342900">
              <a:spcBef>
                <a:spcPct val="20000"/>
              </a:spcBef>
              <a:buFontTx/>
              <a:buChar char="•"/>
            </a:pPr>
            <a:r>
              <a:rPr lang="en-US" sz="3200" dirty="0">
                <a:latin typeface="Times New Roman" pitchFamily="18" charset="0"/>
                <a:cs typeface="Arial" charset="0"/>
              </a:rPr>
              <a:t>Disadvantage: </a:t>
            </a:r>
            <a:r>
              <a:rPr lang="en-US" sz="3200" b="1" dirty="0">
                <a:solidFill>
                  <a:schemeClr val="accent1"/>
                </a:solidFill>
                <a:latin typeface="Times New Roman" pitchFamily="18" charset="0"/>
                <a:cs typeface="Arial" charset="0"/>
              </a:rPr>
              <a:t>slow</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a:t>
            </a:r>
            <a:endParaRPr lang="en-US" sz="4400" dirty="0">
              <a:solidFill>
                <a:schemeClr val="bg1"/>
              </a:solidFill>
              <a:latin typeface="+mj-lt"/>
            </a:endParaRPr>
          </a:p>
        </p:txBody>
      </p:sp>
    </p:spTree>
    <p:extLst>
      <p:ext uri="{BB962C8B-B14F-4D97-AF65-F5344CB8AC3E}">
        <p14:creationId xmlns:p14="http://schemas.microsoft.com/office/powerpoint/2010/main" xmlns="" val="702448628"/>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extLst>
              <p:ext uri="{D42A27DB-BD31-4B8C-83A1-F6EECF244321}">
                <p14:modId xmlns:p14="http://schemas.microsoft.com/office/powerpoint/2010/main" xmlns="" val="533364407"/>
              </p:ext>
            </p:extLst>
          </p:nvPr>
        </p:nvGraphicFramePr>
        <p:xfrm>
          <a:off x="1225550" y="1947863"/>
          <a:ext cx="3879850" cy="3033712"/>
        </p:xfrm>
        <a:graphic>
          <a:graphicData uri="http://schemas.openxmlformats.org/presentationml/2006/ole">
            <p:oleObj spid="_x0000_s96298" name="Visio" r:id="rId6" imgW="2120798" imgH="1734922" progId="">
              <p:embed/>
            </p:oleObj>
          </a:graphicData>
        </a:graphic>
      </p:graphicFrame>
      <p:graphicFrame>
        <p:nvGraphicFramePr>
          <p:cNvPr id="990214" name="Object 6"/>
          <p:cNvGraphicFramePr>
            <a:graphicFrameLocks noGrp="1" noChangeAspect="1"/>
          </p:cNvGraphicFramePr>
          <p:nvPr>
            <p:ph sz="half" idx="4294967295"/>
            <p:extLst>
              <p:ext uri="{D42A27DB-BD31-4B8C-83A1-F6EECF244321}">
                <p14:modId xmlns:p14="http://schemas.microsoft.com/office/powerpoint/2010/main" xmlns="" val="493936267"/>
              </p:ext>
            </p:extLst>
          </p:nvPr>
        </p:nvGraphicFramePr>
        <p:xfrm>
          <a:off x="5105400" y="1905000"/>
          <a:ext cx="3657600" cy="3338513"/>
        </p:xfrm>
        <a:graphic>
          <a:graphicData uri="http://schemas.openxmlformats.org/presentationml/2006/ole">
            <p:oleObj spid="_x0000_s96299" name="VISIO" r:id="rId7" imgW="1199864" imgH="1096059" progId="">
              <p:embed/>
            </p:oleObj>
          </a:graphicData>
        </a:graphic>
      </p:graphicFrame>
      <p:sp>
        <p:nvSpPr>
          <p:cNvPr id="99021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Storage</a:t>
            </a:r>
            <a:endParaRPr lang="en-US" sz="4400" dirty="0">
              <a:solidFill>
                <a:schemeClr val="bg1"/>
              </a:solidFill>
              <a:latin typeface="+mj-lt"/>
            </a:endParaRPr>
          </a:p>
        </p:txBody>
      </p:sp>
    </p:spTree>
    <p:extLst>
      <p:ext uri="{BB962C8B-B14F-4D97-AF65-F5344CB8AC3E}">
        <p14:creationId xmlns:p14="http://schemas.microsoft.com/office/powerpoint/2010/main" xmlns="" val="814312038"/>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extLst>
              <p:ext uri="{D42A27DB-BD31-4B8C-83A1-F6EECF244321}">
                <p14:modId xmlns:p14="http://schemas.microsoft.com/office/powerpoint/2010/main" xmlns="" val="4217647885"/>
              </p:ext>
            </p:extLst>
          </p:nvPr>
        </p:nvGraphicFramePr>
        <p:xfrm>
          <a:off x="1377950" y="1947863"/>
          <a:ext cx="3879850" cy="3033712"/>
        </p:xfrm>
        <a:graphic>
          <a:graphicData uri="http://schemas.openxmlformats.org/presentationml/2006/ole">
            <p:oleObj spid="_x0000_s97301" name="Visio" r:id="rId9" imgW="2120798" imgH="1734922" progId="">
              <p:embed/>
            </p:oleObj>
          </a:graphicData>
        </a:graphic>
      </p:graphicFrame>
      <p:sp>
        <p:nvSpPr>
          <p:cNvPr id="99123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3"/>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4"/>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5"/>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6"/>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Logic</a:t>
            </a:r>
            <a:endParaRPr lang="en-US" sz="4400" dirty="0">
              <a:solidFill>
                <a:schemeClr val="bg1"/>
              </a:solidFill>
              <a:latin typeface="+mj-lt"/>
            </a:endParaRPr>
          </a:p>
        </p:txBody>
      </p:sp>
    </p:spTree>
    <p:extLst>
      <p:ext uri="{BB962C8B-B14F-4D97-AF65-F5344CB8AC3E}">
        <p14:creationId xmlns:p14="http://schemas.microsoft.com/office/powerpoint/2010/main" xmlns="" val="125143899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extLst>
              <p:ext uri="{D42A27DB-BD31-4B8C-83A1-F6EECF244321}">
                <p14:modId xmlns:p14="http://schemas.microsoft.com/office/powerpoint/2010/main" xmlns="" val="1204924689"/>
              </p:ext>
            </p:extLst>
          </p:nvPr>
        </p:nvGraphicFramePr>
        <p:xfrm>
          <a:off x="3429000" y="2101850"/>
          <a:ext cx="4495800" cy="3568700"/>
        </p:xfrm>
        <a:graphic>
          <a:graphicData uri="http://schemas.openxmlformats.org/presentationml/2006/ole">
            <p:oleObj spid="_x0000_s112650" name="VISIO" r:id="rId8" imgW="2192040" imgH="1740240" progId="">
              <p:embed/>
            </p:oleObj>
          </a:graphicData>
        </a:graphic>
      </p:graphicFrame>
      <p:sp>
        <p:nvSpPr>
          <p:cNvPr id="10014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5"/>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xmlns="" val="205623566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extLst>
              <p:ext uri="{D42A27DB-BD31-4B8C-83A1-F6EECF244321}">
                <p14:modId xmlns:p14="http://schemas.microsoft.com/office/powerpoint/2010/main" xmlns="" val="2852309239"/>
              </p:ext>
            </p:extLst>
          </p:nvPr>
        </p:nvGraphicFramePr>
        <p:xfrm>
          <a:off x="3429000" y="2101850"/>
          <a:ext cx="4495800" cy="3568700"/>
        </p:xfrm>
        <a:graphic>
          <a:graphicData uri="http://schemas.openxmlformats.org/presentationml/2006/ole">
            <p:oleObj spid="_x0000_s99349" name="VISIO" r:id="rId8" imgW="2192118" imgH="1740260" progId="">
              <p:embed/>
            </p:oleObj>
          </a:graphicData>
        </a:graphic>
      </p:graphicFrame>
      <p:sp>
        <p:nvSpPr>
          <p:cNvPr id="10014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5"/>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xmlns="" val="416057042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extLst>
              <p:ext uri="{D42A27DB-BD31-4B8C-83A1-F6EECF244321}">
                <p14:modId xmlns:p14="http://schemas.microsoft.com/office/powerpoint/2010/main" xmlns="" val="2917051368"/>
              </p:ext>
            </p:extLst>
          </p:nvPr>
        </p:nvGraphicFramePr>
        <p:xfrm>
          <a:off x="1447800" y="1143000"/>
          <a:ext cx="6400800" cy="3417888"/>
        </p:xfrm>
        <a:graphic>
          <a:graphicData uri="http://schemas.openxmlformats.org/presentationml/2006/ole">
            <p:oleObj spid="_x0000_s100373" name="VISIO" r:id="rId10" imgW="4040124" imgH="2252472" progId="">
              <p:embed/>
            </p:oleObj>
          </a:graphicData>
        </a:graphic>
      </p:graphicFrame>
      <p:sp>
        <p:nvSpPr>
          <p:cNvPr id="9932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4"/>
            </p:custDataLst>
          </p:nvPr>
        </p:nvSpPr>
        <p:spPr bwMode="auto">
          <a:xfrm>
            <a:off x="2286000" y="4414897"/>
            <a:ext cx="3048000"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5"/>
            </p:custDataLst>
          </p:nvPr>
        </p:nvSpPr>
        <p:spPr bwMode="auto">
          <a:xfrm>
            <a:off x="3733800" y="522610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Any Memory Array</a:t>
            </a:r>
            <a:endParaRPr lang="en-US" sz="4400" dirty="0">
              <a:solidFill>
                <a:schemeClr val="bg1"/>
              </a:solidFill>
              <a:latin typeface="+mj-lt"/>
            </a:endParaRPr>
          </a:p>
        </p:txBody>
      </p:sp>
      <p:sp>
        <p:nvSpPr>
          <p:cNvPr id="16" name="Line 7"/>
          <p:cNvSpPr>
            <a:spLocks noChangeShapeType="1"/>
          </p:cNvSpPr>
          <p:nvPr>
            <p:custDataLst>
              <p:tags r:id="rId6"/>
            </p:custDataLst>
          </p:nvPr>
        </p:nvSpPr>
        <p:spPr bwMode="auto">
          <a:xfrm>
            <a:off x="3733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7"/>
            </p:custDataLst>
          </p:nvPr>
        </p:nvSpPr>
        <p:spPr bwMode="auto">
          <a:xfrm>
            <a:off x="4114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03284312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xmlns="" val="65370900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extLst>
              <p:ext uri="{D42A27DB-BD31-4B8C-83A1-F6EECF244321}">
                <p14:modId xmlns:p14="http://schemas.microsoft.com/office/powerpoint/2010/main" xmlns="" val="3833032324"/>
              </p:ext>
            </p:extLst>
          </p:nvPr>
        </p:nvGraphicFramePr>
        <p:xfrm>
          <a:off x="2438400" y="2081213"/>
          <a:ext cx="6629400" cy="3709987"/>
        </p:xfrm>
        <a:graphic>
          <a:graphicData uri="http://schemas.openxmlformats.org/presentationml/2006/ole">
            <p:oleObj spid="_x0000_s101397" name="VISIO" r:id="rId7" imgW="3993440" imgH="2234861" progId="">
              <p:embed/>
            </p:oleObj>
          </a:graphicData>
        </a:graphic>
      </p:graphicFrame>
      <p:sp>
        <p:nvSpPr>
          <p:cNvPr id="9943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4"/>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xmlns="" val="144513036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extLst>
              <p:ext uri="{D42A27DB-BD31-4B8C-83A1-F6EECF244321}">
                <p14:modId xmlns:p14="http://schemas.microsoft.com/office/powerpoint/2010/main" xmlns="" val="2518192814"/>
              </p:ext>
            </p:extLst>
          </p:nvPr>
        </p:nvGraphicFramePr>
        <p:xfrm>
          <a:off x="2133600" y="1981200"/>
          <a:ext cx="5181600" cy="4348162"/>
        </p:xfrm>
        <a:graphic>
          <a:graphicData uri="http://schemas.openxmlformats.org/presentationml/2006/ole">
            <p:oleObj spid="_x0000_s102421" name="VISIO" r:id="rId6" imgW="2898908" imgH="2431785" progId="">
              <p:embed/>
            </p:oleObj>
          </a:graphicData>
        </a:graphic>
      </p:graphicFrame>
      <p:sp>
        <p:nvSpPr>
          <p:cNvPr id="1013763" name="Rectangle 3"/>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Called </a:t>
            </a:r>
            <a:r>
              <a:rPr lang="en-US" sz="2400" i="1" dirty="0">
                <a:latin typeface="Times New Roman" pitchFamily="18" charset="0"/>
                <a:cs typeface="Arial" charset="0"/>
              </a:rPr>
              <a:t>lookup tables </a:t>
            </a:r>
            <a:r>
              <a:rPr lang="en-US" sz="2400" dirty="0">
                <a:latin typeface="Times New Roman" pitchFamily="18" charset="0"/>
                <a:cs typeface="Arial" charset="0"/>
              </a:rPr>
              <a:t>(LUTs): look up output at each input combination (address)</a:t>
            </a:r>
            <a:endParaRPr lang="en-US" sz="2400" i="1"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xmlns="" val="82076878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extLst>
              <p:ext uri="{D42A27DB-BD31-4B8C-83A1-F6EECF244321}">
                <p14:modId xmlns:p14="http://schemas.microsoft.com/office/powerpoint/2010/main" xmlns="" val="3026021985"/>
              </p:ext>
            </p:extLst>
          </p:nvPr>
        </p:nvGraphicFramePr>
        <p:xfrm>
          <a:off x="2286000" y="3127375"/>
          <a:ext cx="3810000" cy="3044825"/>
        </p:xfrm>
        <a:graphic>
          <a:graphicData uri="http://schemas.openxmlformats.org/presentationml/2006/ole">
            <p:oleObj spid="_x0000_s103445" name="VISIO" r:id="rId7" imgW="1115568" imgH="929640" progId="">
              <p:embed/>
            </p:oleObj>
          </a:graphicData>
        </a:graphic>
      </p:graphicFrame>
      <p:sp>
        <p:nvSpPr>
          <p:cNvPr id="9984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Port:</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address/data pair</a:t>
            </a:r>
          </a:p>
          <a:p>
            <a:pPr marL="342900" indent="-342900">
              <a:spcBef>
                <a:spcPct val="20000"/>
              </a:spcBef>
              <a:buFontTx/>
              <a:buChar char="•"/>
            </a:pPr>
            <a:r>
              <a:rPr lang="en-US" sz="2400" dirty="0">
                <a:latin typeface="Times New Roman" pitchFamily="18" charset="0"/>
                <a:cs typeface="Arial" charset="0"/>
              </a:rPr>
              <a:t>3-ported memory</a:t>
            </a:r>
          </a:p>
          <a:p>
            <a:pPr marL="742950" lvl="1" indent="-285750">
              <a:spcBef>
                <a:spcPct val="20000"/>
              </a:spcBef>
              <a:buFontTx/>
              <a:buChar char="–"/>
            </a:pPr>
            <a:r>
              <a:rPr lang="en-US" sz="2000" dirty="0">
                <a:latin typeface="Times New Roman" pitchFamily="18" charset="0"/>
                <a:cs typeface="Times New Roman" pitchFamily="18" charset="0"/>
              </a:rPr>
              <a:t>2 read ports (A1/RD1, A2/RD2)</a:t>
            </a:r>
          </a:p>
          <a:p>
            <a:pPr marL="742950" lvl="1" indent="-285750">
              <a:spcBef>
                <a:spcPct val="20000"/>
              </a:spcBef>
              <a:buFontTx/>
              <a:buChar char="–"/>
            </a:pPr>
            <a:r>
              <a:rPr lang="en-US" sz="2000" dirty="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dirty="0" smtClean="0">
                <a:latin typeface="Times New Roman" pitchFamily="18" charset="0"/>
                <a:cs typeface="Times New Roman" pitchFamily="18" charset="0"/>
              </a:rPr>
              <a:t>Register file:</a:t>
            </a:r>
            <a:r>
              <a:rPr lang="en-US" sz="2400" dirty="0" smtClean="0">
                <a:latin typeface="Times New Roman" pitchFamily="18" charset="0"/>
                <a:cs typeface="Times New Roman" pitchFamily="18" charset="0"/>
              </a:rPr>
              <a:t> small multi-ported memory</a:t>
            </a:r>
            <a:endParaRPr lang="en-US" sz="2400" b="1"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Multi-ported Memories</a:t>
            </a:r>
            <a:endParaRPr lang="en-US" sz="4400" dirty="0">
              <a:solidFill>
                <a:schemeClr val="bg1"/>
              </a:solidFill>
              <a:latin typeface="+mj-lt"/>
            </a:endParaRPr>
          </a:p>
        </p:txBody>
      </p:sp>
    </p:spTree>
    <p:extLst>
      <p:ext uri="{BB962C8B-B14F-4D97-AF65-F5344CB8AC3E}">
        <p14:creationId xmlns:p14="http://schemas.microsoft.com/office/powerpoint/2010/main" xmlns="" val="376679709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Rectangle 3"/>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5332" name="Rectangle 4"/>
          <p:cNvSpPr>
            <a:spLocks noChangeArrowheads="1"/>
          </p:cNvSpPr>
          <p:nvPr>
            <p:custDataLst>
              <p:tags r:id="rId2"/>
            </p:custDataLst>
          </p:nvPr>
        </p:nvSpPr>
        <p:spPr bwMode="auto">
          <a:xfrm>
            <a:off x="914400" y="1244600"/>
            <a:ext cx="7848600" cy="393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dirty="0">
                <a:latin typeface="Courier10 BT" pitchFamily="49" charset="0"/>
              </a:rPr>
              <a:t>// 256 x 3 memory module with one read/write port</a:t>
            </a:r>
          </a:p>
          <a:p>
            <a:r>
              <a:rPr lang="en-US" sz="1800" dirty="0">
                <a:latin typeface="Courier10 BT" pitchFamily="49" charset="0"/>
              </a:rPr>
              <a:t>module </a:t>
            </a:r>
            <a:r>
              <a:rPr lang="en-US" sz="1800" dirty="0" err="1">
                <a:latin typeface="Courier10 BT" pitchFamily="49" charset="0"/>
              </a:rPr>
              <a:t>dmem</a:t>
            </a:r>
            <a:r>
              <a:rPr lang="en-US" sz="1800" dirty="0">
                <a:latin typeface="Courier10 BT" pitchFamily="49" charset="0"/>
              </a:rPr>
              <a:t>(	input  </a:t>
            </a:r>
            <a:r>
              <a:rPr lang="en-US" sz="1800" dirty="0" smtClean="0">
                <a:latin typeface="Courier10 BT" pitchFamily="49" charset="0"/>
              </a:rPr>
              <a:t>logic       </a:t>
            </a:r>
            <a:r>
              <a:rPr lang="en-US" sz="1800" dirty="0" err="1" smtClean="0">
                <a:latin typeface="Courier10 BT" pitchFamily="49" charset="0"/>
              </a:rPr>
              <a:t>clk</a:t>
            </a:r>
            <a:r>
              <a:rPr lang="en-US" sz="1800" dirty="0">
                <a:latin typeface="Courier10 BT" pitchFamily="49" charset="0"/>
              </a:rPr>
              <a:t>, we,</a:t>
            </a:r>
          </a:p>
          <a:p>
            <a:r>
              <a:rPr lang="en-US" sz="1800" dirty="0">
                <a:latin typeface="Courier10 BT" pitchFamily="49" charset="0"/>
              </a:rPr>
              <a:t>            	input  </a:t>
            </a:r>
            <a:r>
              <a:rPr lang="en-US" sz="1800" dirty="0" smtClean="0">
                <a:latin typeface="Courier10 BT" pitchFamily="49" charset="0"/>
              </a:rPr>
              <a:t>logic[7:0]  a</a:t>
            </a:r>
            <a:endParaRPr lang="en-US" sz="1800" dirty="0">
              <a:latin typeface="Courier10 BT" pitchFamily="49" charset="0"/>
            </a:endParaRPr>
          </a:p>
          <a:p>
            <a:r>
              <a:rPr lang="en-US" sz="1800" dirty="0">
                <a:latin typeface="Courier10 BT" pitchFamily="49" charset="0"/>
              </a:rPr>
              <a:t>		input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wd</a:t>
            </a:r>
            <a:r>
              <a:rPr lang="en-US" sz="1800" dirty="0">
                <a:latin typeface="Courier10 BT" pitchFamily="49" charset="0"/>
              </a:rPr>
              <a:t>,</a:t>
            </a:r>
          </a:p>
          <a:p>
            <a:r>
              <a:rPr lang="en-US" sz="1800" dirty="0">
                <a:latin typeface="Courier10 BT" pitchFamily="49" charset="0"/>
              </a:rPr>
              <a:t>            	output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rd</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t>
            </a:r>
            <a:r>
              <a:rPr lang="en-US" sz="1800" dirty="0" smtClean="0">
                <a:latin typeface="Courier10 BT" pitchFamily="49" charset="0"/>
              </a:rPr>
              <a:t>logic  </a:t>
            </a:r>
            <a:r>
              <a:rPr lang="en-US" sz="1800" dirty="0">
                <a:latin typeface="Courier10 BT" pitchFamily="49" charset="0"/>
              </a:rPr>
              <a:t>[</a:t>
            </a:r>
            <a:r>
              <a:rPr lang="en-US" sz="1800" dirty="0" smtClean="0">
                <a:latin typeface="Courier10 BT" pitchFamily="49" charset="0"/>
              </a:rPr>
              <a:t>2:0] RAM[255:0</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assign </a:t>
            </a:r>
            <a:r>
              <a:rPr lang="en-US" sz="1800" dirty="0" err="1">
                <a:latin typeface="Courier10 BT" pitchFamily="49" charset="0"/>
              </a:rPr>
              <a:t>rd</a:t>
            </a:r>
            <a:r>
              <a:rPr lang="en-US" sz="1800" dirty="0">
                <a:latin typeface="Courier10 BT" pitchFamily="49" charset="0"/>
              </a:rPr>
              <a:t> = RAM[a];</a:t>
            </a:r>
          </a:p>
          <a:p>
            <a:endParaRPr lang="en-US" sz="1800" dirty="0">
              <a:latin typeface="Courier10 BT" pitchFamily="49" charset="0"/>
            </a:endParaRPr>
          </a:p>
          <a:p>
            <a:r>
              <a:rPr lang="en-US" sz="1800" dirty="0">
                <a:latin typeface="Courier10 BT" pitchFamily="49" charset="0"/>
              </a:rPr>
              <a:t>  always @(</a:t>
            </a:r>
            <a:r>
              <a:rPr lang="en-US" sz="1800" dirty="0" err="1">
                <a:latin typeface="Courier10 BT" pitchFamily="49" charset="0"/>
              </a:rPr>
              <a:t>posedge</a:t>
            </a:r>
            <a:r>
              <a:rPr lang="en-US" sz="1800" dirty="0">
                <a:latin typeface="Courier10 BT" pitchFamily="49" charset="0"/>
              </a:rPr>
              <a:t> </a:t>
            </a:r>
            <a:r>
              <a:rPr lang="en-US" sz="1800" dirty="0" err="1">
                <a:latin typeface="Courier10 BT" pitchFamily="49" charset="0"/>
              </a:rPr>
              <a:t>clk</a:t>
            </a:r>
            <a:r>
              <a:rPr lang="en-US" sz="1800" dirty="0">
                <a:latin typeface="Courier10 BT" pitchFamily="49" charset="0"/>
              </a:rPr>
              <a:t>)</a:t>
            </a:r>
          </a:p>
          <a:p>
            <a:r>
              <a:rPr lang="en-US" sz="1800" dirty="0">
                <a:latin typeface="Courier10 BT" pitchFamily="49" charset="0"/>
              </a:rPr>
              <a:t>  </a:t>
            </a:r>
            <a:r>
              <a:rPr lang="en-US" sz="1800" dirty="0" smtClean="0">
                <a:latin typeface="Courier10 BT" pitchFamily="49" charset="0"/>
              </a:rPr>
              <a:t>  if </a:t>
            </a:r>
            <a:r>
              <a:rPr lang="en-US" sz="1800" dirty="0">
                <a:latin typeface="Courier10 BT" pitchFamily="49" charset="0"/>
              </a:rPr>
              <a:t>(we)</a:t>
            </a:r>
          </a:p>
          <a:p>
            <a:r>
              <a:rPr lang="en-US" sz="1800" dirty="0">
                <a:latin typeface="Courier10 BT" pitchFamily="49" charset="0"/>
              </a:rPr>
              <a:t>    </a:t>
            </a:r>
            <a:r>
              <a:rPr lang="en-US" sz="1800" dirty="0" smtClean="0">
                <a:latin typeface="Courier10 BT" pitchFamily="49" charset="0"/>
              </a:rPr>
              <a:t>  RAM[a</a:t>
            </a:r>
            <a:r>
              <a:rPr lang="en-US" sz="1800" dirty="0">
                <a:latin typeface="Courier10 BT" pitchFamily="49" charset="0"/>
              </a:rPr>
              <a:t>] &lt;= </a:t>
            </a:r>
            <a:r>
              <a:rPr lang="en-US" sz="1800" dirty="0" err="1">
                <a:latin typeface="Courier10 BT" pitchFamily="49" charset="0"/>
              </a:rPr>
              <a:t>wd</a:t>
            </a:r>
            <a:r>
              <a:rPr lang="en-US" sz="1800" dirty="0">
                <a:latin typeface="Courier10 BT" pitchFamily="49" charset="0"/>
              </a:rPr>
              <a:t>;</a:t>
            </a:r>
          </a:p>
          <a:p>
            <a:r>
              <a:rPr lang="en-US" sz="1800" dirty="0" err="1">
                <a:latin typeface="Courier10 BT" pitchFamily="49" charset="0"/>
              </a:rPr>
              <a:t>endmodule</a:t>
            </a:r>
            <a:endParaRPr lang="en-US" sz="1800" dirty="0">
              <a:latin typeface="Courier10 BT" pitchFamily="49"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SystemVerilog</a:t>
            </a:r>
            <a:r>
              <a:rPr lang="en-US" sz="4400" dirty="0" smtClean="0">
                <a:solidFill>
                  <a:schemeClr val="bg1"/>
                </a:solidFill>
                <a:latin typeface="+mj-lt"/>
              </a:rPr>
              <a:t> Memory Arrays</a:t>
            </a:r>
            <a:endParaRPr lang="en-US" sz="4400" dirty="0">
              <a:solidFill>
                <a:schemeClr val="bg1"/>
              </a:solidFill>
              <a:latin typeface="+mj-lt"/>
            </a:endParaRPr>
          </a:p>
        </p:txBody>
      </p:sp>
    </p:spTree>
    <p:extLst>
      <p:ext uri="{BB962C8B-B14F-4D97-AF65-F5344CB8AC3E}">
        <p14:creationId xmlns:p14="http://schemas.microsoft.com/office/powerpoint/2010/main" xmlns="" val="9264689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custDataLst>
              <p:tags r:id="rId1"/>
            </p:custDataLst>
          </p:nvPr>
        </p:nvSpPr>
        <p:spPr bwMode="auto">
          <a:xfrm>
            <a:off x="978877" y="11430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2400" i="1" dirty="0" smtClean="0">
              <a:latin typeface="Times New Roman" pitchFamily="18" charset="0"/>
              <a:cs typeface="Arial" charset="0"/>
            </a:endParaRPr>
          </a:p>
          <a:p>
            <a:pPr marL="342900" indent="-342900">
              <a:spcBef>
                <a:spcPct val="20000"/>
              </a:spcBef>
            </a:pPr>
            <a:r>
              <a:rPr lang="en-US" sz="3800" b="1" i="1" dirty="0">
                <a:solidFill>
                  <a:schemeClr val="accent1"/>
                </a:solidFill>
                <a:latin typeface="Times New Roman" pitchFamily="18" charset="0"/>
                <a:cs typeface="Arial" charset="0"/>
              </a:rPr>
              <a:t>			</a:t>
            </a:r>
            <a:r>
              <a:rPr lang="en-US" sz="3800" b="1" i="1" dirty="0" err="1">
                <a:solidFill>
                  <a:schemeClr val="accent1"/>
                </a:solidFill>
                <a:latin typeface="Times New Roman" pitchFamily="18" charset="0"/>
                <a:cs typeface="Arial" charset="0"/>
              </a:rPr>
              <a:t>t</a:t>
            </a:r>
            <a:r>
              <a:rPr lang="en-US" sz="3800" b="1" baseline="-25000" dirty="0" err="1">
                <a:solidFill>
                  <a:schemeClr val="accent1"/>
                </a:solidFill>
                <a:latin typeface="Times New Roman" pitchFamily="18" charset="0"/>
                <a:cs typeface="Arial" charset="0"/>
              </a:rPr>
              <a:t>ripple</a:t>
            </a:r>
            <a:r>
              <a:rPr lang="en-US" sz="3800" b="1" dirty="0">
                <a:solidFill>
                  <a:schemeClr val="accent1"/>
                </a:solidFill>
                <a:latin typeface="Times New Roman" pitchFamily="18" charset="0"/>
                <a:cs typeface="Arial" charset="0"/>
              </a:rPr>
              <a:t> = </a:t>
            </a:r>
            <a:r>
              <a:rPr lang="en-US" sz="3800" b="1" i="1" dirty="0" err="1">
                <a:solidFill>
                  <a:schemeClr val="accent1"/>
                </a:solidFill>
                <a:latin typeface="Times New Roman" pitchFamily="18" charset="0"/>
                <a:cs typeface="Arial" charset="0"/>
              </a:rPr>
              <a:t>Nt</a:t>
            </a:r>
            <a:r>
              <a:rPr lang="en-US" sz="3800" b="1" i="1" baseline="-25000" dirty="0" err="1">
                <a:solidFill>
                  <a:schemeClr val="accent1"/>
                </a:solidFill>
                <a:latin typeface="Times New Roman" pitchFamily="18" charset="0"/>
                <a:cs typeface="Arial" charset="0"/>
              </a:rPr>
              <a:t>FA</a:t>
            </a:r>
            <a:endParaRPr lang="en-US" sz="38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where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FA</a:t>
            </a:r>
            <a:r>
              <a:rPr lang="en-US" sz="2400" dirty="0">
                <a:latin typeface="Times New Roman" pitchFamily="18" charset="0"/>
                <a:cs typeface="Arial" charset="0"/>
              </a:rPr>
              <a:t> is the delay of a full adder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 Delay</a:t>
            </a:r>
            <a:endParaRPr lang="en-US" sz="4400" dirty="0">
              <a:solidFill>
                <a:schemeClr val="bg1"/>
              </a:solidFill>
              <a:latin typeface="+mj-lt"/>
            </a:endParaRPr>
          </a:p>
        </p:txBody>
      </p:sp>
    </p:spTree>
    <p:extLst>
      <p:ext uri="{BB962C8B-B14F-4D97-AF65-F5344CB8AC3E}">
        <p14:creationId xmlns:p14="http://schemas.microsoft.com/office/powerpoint/2010/main" xmlns="" val="364023235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array</a:t>
            </a: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only</a:t>
            </a:r>
          </a:p>
          <a:p>
            <a:pPr marL="742950" lvl="1" indent="-285750">
              <a:spcBef>
                <a:spcPct val="20000"/>
              </a:spcBef>
              <a:buFontTx/>
              <a:buChar char="–"/>
            </a:pPr>
            <a:r>
              <a:rPr lang="en-US" sz="2600" dirty="0">
                <a:latin typeface="Times New Roman" pitchFamily="18" charset="0"/>
                <a:cs typeface="Arial" charset="0"/>
              </a:rPr>
              <a:t>Fixed internal connections</a:t>
            </a: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en-US" sz="2600" dirty="0">
                <a:latin typeface="Times New Roman" pitchFamily="18" charset="0"/>
                <a:cs typeface="Times New Roman" pitchFamily="18" charset="0"/>
              </a:rPr>
              <a:t>)</a:t>
            </a: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logic</a:t>
            </a:r>
          </a:p>
          <a:p>
            <a:pPr marL="742950" lvl="1" indent="-285750">
              <a:spcBef>
                <a:spcPct val="20000"/>
              </a:spcBef>
              <a:buFontTx/>
              <a:buChar char="–"/>
            </a:pPr>
            <a:r>
              <a:rPr lang="en-US" sz="2600" dirty="0">
                <a:latin typeface="Times New Roman" pitchFamily="18" charset="0"/>
                <a:cs typeface="Times New Roman" pitchFamily="18" charset="0"/>
              </a:rPr>
              <a:t>Programmable internal connections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xmlns="" val="10295761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idx="4294967295"/>
            <p:custDataLst>
              <p:tags r:id="rId2"/>
            </p:custDataLst>
          </p:nvPr>
        </p:nvSpPr>
        <p:spPr>
          <a:xfrm>
            <a:off x="0" y="274638"/>
            <a:ext cx="8229600" cy="1143000"/>
          </a:xfrm>
        </p:spPr>
        <p:txBody>
          <a:bodyPr/>
          <a:lstStyle/>
          <a:p>
            <a:r>
              <a:rPr lang="en-US"/>
              <a:t>PLAs</a:t>
            </a:r>
          </a:p>
        </p:txBody>
      </p:sp>
      <p:graphicFrame>
        <p:nvGraphicFramePr>
          <p:cNvPr id="1128453" name="Object 5"/>
          <p:cNvGraphicFramePr>
            <a:graphicFrameLocks noGrp="1" noChangeAspect="1"/>
          </p:cNvGraphicFramePr>
          <p:nvPr>
            <p:ph sz="half" idx="4294967295"/>
            <p:extLst>
              <p:ext uri="{D42A27DB-BD31-4B8C-83A1-F6EECF244321}">
                <p14:modId xmlns:p14="http://schemas.microsoft.com/office/powerpoint/2010/main" xmlns="" val="4048989112"/>
              </p:ext>
            </p:extLst>
          </p:nvPr>
        </p:nvGraphicFramePr>
        <p:xfrm>
          <a:off x="2209800" y="3581400"/>
          <a:ext cx="4267200" cy="2622550"/>
        </p:xfrm>
        <a:graphic>
          <a:graphicData uri="http://schemas.openxmlformats.org/presentationml/2006/ole">
            <p:oleObj spid="_x0000_s104488" name="VISIO" r:id="rId10" imgW="3672815" imgH="2259374" progId="">
              <p:embed/>
            </p:oleObj>
          </a:graphicData>
        </a:graphic>
      </p:graphicFrame>
      <p:graphicFrame>
        <p:nvGraphicFramePr>
          <p:cNvPr id="1128460" name="Object 12"/>
          <p:cNvGraphicFramePr>
            <a:graphicFrameLocks noGrp="1" noChangeAspect="1"/>
          </p:cNvGraphicFramePr>
          <p:nvPr>
            <p:ph sz="half" idx="4294967295"/>
            <p:extLst>
              <p:ext uri="{D42A27DB-BD31-4B8C-83A1-F6EECF244321}">
                <p14:modId xmlns:p14="http://schemas.microsoft.com/office/powerpoint/2010/main" xmlns="" val="2746519943"/>
              </p:ext>
            </p:extLst>
          </p:nvPr>
        </p:nvGraphicFramePr>
        <p:xfrm>
          <a:off x="2667000" y="1828800"/>
          <a:ext cx="3200400" cy="1747838"/>
        </p:xfrm>
        <a:graphic>
          <a:graphicData uri="http://schemas.openxmlformats.org/presentationml/2006/ole">
            <p:oleObj spid="_x0000_s104489" name="VISIO" r:id="rId11" imgW="2449068" imgH="1333500" progId="">
              <p:embed/>
            </p:oleObj>
          </a:graphicData>
        </a:graphic>
      </p:graphicFrame>
      <p:sp>
        <p:nvSpPr>
          <p:cNvPr id="1128455" name="Rectangle 7"/>
          <p:cNvSpPr>
            <a:spLocks noChangeArrowheads="1"/>
          </p:cNvSpPr>
          <p:nvPr>
            <p:custDataLst>
              <p:tags r:id="rId3"/>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X = ABC + ABC</a:t>
            </a:r>
          </a:p>
          <a:p>
            <a:pPr marL="342900" indent="-342900">
              <a:spcBef>
                <a:spcPct val="20000"/>
              </a:spcBef>
              <a:buFontTx/>
              <a:buChar char="•"/>
            </a:pPr>
            <a:r>
              <a:rPr lang="en-US" sz="2400" dirty="0">
                <a:latin typeface="Times New Roman" pitchFamily="18" charset="0"/>
                <a:cs typeface="Arial" charset="0"/>
              </a:rPr>
              <a:t>Y = AB</a:t>
            </a:r>
            <a:endParaRPr lang="en-US" sz="2400" dirty="0">
              <a:latin typeface="Times New Roman" pitchFamily="18" charset="0"/>
              <a:cs typeface="Times New Roman" pitchFamily="18" charset="0"/>
            </a:endParaRPr>
          </a:p>
        </p:txBody>
      </p:sp>
      <p:sp>
        <p:nvSpPr>
          <p:cNvPr id="1128456" name="Line 8"/>
          <p:cNvSpPr>
            <a:spLocks noChangeShapeType="1"/>
          </p:cNvSpPr>
          <p:nvPr>
            <p:custDataLst>
              <p:tags r:id="rId4"/>
            </p:custDataLst>
          </p:nvPr>
        </p:nvSpPr>
        <p:spPr bwMode="auto">
          <a:xfrm>
            <a:off x="2057400" y="18288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5"/>
            </p:custDataLst>
          </p:nvPr>
        </p:nvSpPr>
        <p:spPr bwMode="auto">
          <a:xfrm>
            <a:off x="19050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6"/>
            </p:custDataLst>
          </p:nvPr>
        </p:nvSpPr>
        <p:spPr bwMode="auto">
          <a:xfrm>
            <a:off x="2133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7"/>
            </p:custDataLst>
          </p:nvPr>
        </p:nvSpPr>
        <p:spPr bwMode="auto">
          <a:xfrm>
            <a:off x="3276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a:t>
            </a:r>
            <a:endParaRPr lang="en-US" sz="4400" dirty="0">
              <a:solidFill>
                <a:schemeClr val="bg1"/>
              </a:solidFill>
              <a:latin typeface="+mj-lt"/>
            </a:endParaRPr>
          </a:p>
        </p:txBody>
      </p:sp>
    </p:spTree>
    <p:extLst>
      <p:ext uri="{BB962C8B-B14F-4D97-AF65-F5344CB8AC3E}">
        <p14:creationId xmlns:p14="http://schemas.microsoft.com/office/powerpoint/2010/main" xmlns="" val="2535027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extLst>
              <p:ext uri="{D42A27DB-BD31-4B8C-83A1-F6EECF244321}">
                <p14:modId xmlns:p14="http://schemas.microsoft.com/office/powerpoint/2010/main" xmlns="" val="461358894"/>
              </p:ext>
            </p:extLst>
          </p:nvPr>
        </p:nvGraphicFramePr>
        <p:xfrm>
          <a:off x="2286000" y="986562"/>
          <a:ext cx="4191000" cy="2290038"/>
        </p:xfrm>
        <a:graphic>
          <a:graphicData uri="http://schemas.openxmlformats.org/presentationml/2006/ole">
            <p:oleObj spid="_x0000_s105512" name="VISIO" r:id="rId6" imgW="2449068" imgH="1333500" progId="">
              <p:embed/>
            </p:oleObj>
          </a:graphicData>
        </a:graphic>
      </p:graphicFrame>
      <p:graphicFrame>
        <p:nvGraphicFramePr>
          <p:cNvPr id="1003526" name="Object 6"/>
          <p:cNvGraphicFramePr>
            <a:graphicFrameLocks noGrp="1" noChangeAspect="1"/>
          </p:cNvGraphicFramePr>
          <p:nvPr>
            <p:ph sz="half" idx="4294967295"/>
            <p:extLst>
              <p:ext uri="{D42A27DB-BD31-4B8C-83A1-F6EECF244321}">
                <p14:modId xmlns:p14="http://schemas.microsoft.com/office/powerpoint/2010/main" xmlns="" val="3375391442"/>
              </p:ext>
            </p:extLst>
          </p:nvPr>
        </p:nvGraphicFramePr>
        <p:xfrm>
          <a:off x="1600200" y="3124200"/>
          <a:ext cx="5289638" cy="3343275"/>
        </p:xfrm>
        <a:graphic>
          <a:graphicData uri="http://schemas.openxmlformats.org/presentationml/2006/ole">
            <p:oleObj spid="_x0000_s105513" name="VISIO" r:id="rId7" imgW="3593592" imgH="2267712" progId="">
              <p:embed/>
            </p:oleObj>
          </a:graphicData>
        </a:graphic>
      </p:graphicFrame>
      <p:sp>
        <p:nvSpPr>
          <p:cNvPr id="100352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 Dot Notation</a:t>
            </a:r>
            <a:endParaRPr lang="en-US" sz="4400" dirty="0">
              <a:solidFill>
                <a:schemeClr val="bg1"/>
              </a:solidFill>
              <a:latin typeface="+mj-lt"/>
            </a:endParaRPr>
          </a:p>
        </p:txBody>
      </p:sp>
    </p:spTree>
    <p:extLst>
      <p:ext uri="{BB962C8B-B14F-4D97-AF65-F5344CB8AC3E}">
        <p14:creationId xmlns:p14="http://schemas.microsoft.com/office/powerpoint/2010/main" xmlns="" val="262252100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888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8885"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18886"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LEs</a:t>
            </a:r>
            <a:r>
              <a:rPr lang="en-US" sz="2600" dirty="0" smtClean="0">
                <a:solidFill>
                  <a:schemeClr val="accent2"/>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(Logic elements</a:t>
            </a:r>
            <a:r>
              <a:rPr lang="en-US" sz="2600" dirty="0">
                <a:latin typeface="Times New Roman" pitchFamily="18" charset="0"/>
                <a:cs typeface="Times New Roman" pitchFamily="18" charset="0"/>
              </a:rPr>
              <a:t>): perform logic</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IOEs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(Input/output </a:t>
            </a:r>
            <a:r>
              <a:rPr lang="en-US" sz="2600" dirty="0" smtClean="0">
                <a:latin typeface="Times New Roman" pitchFamily="18" charset="0"/>
                <a:cs typeface="Times New Roman" pitchFamily="18" charset="0"/>
              </a:rPr>
              <a:t>elements): </a:t>
            </a:r>
            <a:r>
              <a:rPr lang="en-US" sz="2600" dirty="0">
                <a:latin typeface="Times New Roman" pitchFamily="18" charset="0"/>
                <a:cs typeface="Times New Roman" pitchFamily="18" charset="0"/>
              </a:rPr>
              <a:t>interface with outside world</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Programmable interconnection:</a:t>
            </a:r>
            <a:r>
              <a:rPr lang="en-US" sz="2600" dirty="0">
                <a:latin typeface="Times New Roman" pitchFamily="18" charset="0"/>
                <a:cs typeface="Times New Roman" pitchFamily="18" charset="0"/>
              </a:rPr>
              <a:t> connect </a:t>
            </a:r>
            <a:r>
              <a:rPr lang="en-US" sz="2600" dirty="0" smtClean="0">
                <a:latin typeface="Times New Roman" pitchFamily="18" charset="0"/>
                <a:cs typeface="Times New Roman" pitchFamily="18" charset="0"/>
              </a:rPr>
              <a:t>LEs and IOEs</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Some FPGAs include other building blocks such as multipliers and RAMs</a:t>
            </a:r>
          </a:p>
        </p:txBody>
      </p:sp>
      <p:sp>
        <p:nvSpPr>
          <p:cNvPr id="9" name="TextBox 8"/>
          <p:cNvSpPr txBox="1"/>
          <p:nvPr/>
        </p:nvSpPr>
        <p:spPr>
          <a:xfrm>
            <a:off x="1143000" y="68759"/>
            <a:ext cx="7924800" cy="692497"/>
          </a:xfrm>
          <a:prstGeom prst="rect">
            <a:avLst/>
          </a:prstGeom>
          <a:noFill/>
        </p:spPr>
        <p:txBody>
          <a:bodyPr wrap="square" rtlCol="0">
            <a:spAutoFit/>
          </a:bodyPr>
          <a:lstStyle/>
          <a:p>
            <a:r>
              <a:rPr lang="en-US" sz="3900" dirty="0" smtClean="0">
                <a:solidFill>
                  <a:schemeClr val="bg1"/>
                </a:solidFill>
                <a:latin typeface="+mj-lt"/>
              </a:rPr>
              <a:t>FPGA: Field Programmable Gate Array</a:t>
            </a:r>
            <a:endParaRPr lang="en-US" sz="3900" dirty="0">
              <a:solidFill>
                <a:schemeClr val="bg1"/>
              </a:solidFill>
              <a:latin typeface="+mj-lt"/>
            </a:endParaRPr>
          </a:p>
        </p:txBody>
      </p:sp>
    </p:spTree>
    <p:extLst>
      <p:ext uri="{BB962C8B-B14F-4D97-AF65-F5344CB8AC3E}">
        <p14:creationId xmlns:p14="http://schemas.microsoft.com/office/powerpoint/2010/main" xmlns="" val="30719078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171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171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General FPGA Layout</a:t>
            </a:r>
            <a:endParaRPr lang="en-US" sz="4400" dirty="0">
              <a:solidFill>
                <a:schemeClr val="bg1"/>
              </a:solidFill>
              <a:latin typeface="+mj-lt"/>
            </a:endParaRPr>
          </a:p>
        </p:txBody>
      </p:sp>
      <p:pic>
        <p:nvPicPr>
          <p:cNvPr id="106509" name="Picture 1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65469" y="1247774"/>
            <a:ext cx="4716331" cy="469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5016079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274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274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12742"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LUTs</a:t>
            </a:r>
            <a:r>
              <a:rPr lang="en-US" sz="2600" dirty="0" smtClean="0">
                <a:solidFill>
                  <a:schemeClr val="accent2"/>
                </a:solidFill>
                <a:latin typeface="Times New Roman" pitchFamily="18" charset="0"/>
                <a:cs typeface="Times New Roman" pitchFamily="18" charset="0"/>
              </a:rPr>
              <a:t> </a:t>
            </a:r>
            <a:r>
              <a:rPr lang="en-US" sz="2600" dirty="0">
                <a:latin typeface="Times New Roman" pitchFamily="18" charset="0"/>
                <a:cs typeface="Times New Roman" pitchFamily="18" charset="0"/>
              </a:rPr>
              <a:t>(lookup tables): perform combinational logic</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Flip-flops:</a:t>
            </a:r>
            <a:r>
              <a:rPr lang="en-US" sz="2600" dirty="0">
                <a:latin typeface="Times New Roman" pitchFamily="18" charset="0"/>
                <a:cs typeface="Times New Roman" pitchFamily="18" charset="0"/>
              </a:rPr>
              <a:t> perform sequential </a:t>
            </a:r>
            <a:r>
              <a:rPr lang="en-US" sz="2600" dirty="0" smtClean="0">
                <a:latin typeface="Times New Roman" pitchFamily="18" charset="0"/>
                <a:cs typeface="Times New Roman" pitchFamily="18" charset="0"/>
              </a:rPr>
              <a:t>logic</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Multiplexers:</a:t>
            </a:r>
            <a:r>
              <a:rPr lang="en-US" sz="2600" dirty="0">
                <a:latin typeface="Times New Roman" pitchFamily="18" charset="0"/>
                <a:cs typeface="Times New Roman" pitchFamily="18" charset="0"/>
              </a:rPr>
              <a:t> connect LUTs and flip-flops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Logic Element</a:t>
            </a:r>
            <a:endParaRPr lang="en-US" sz="4400" dirty="0">
              <a:solidFill>
                <a:schemeClr val="bg1"/>
              </a:solidFill>
              <a:latin typeface="+mj-lt"/>
            </a:endParaRPr>
          </a:p>
        </p:txBody>
      </p:sp>
    </p:spTree>
    <p:extLst>
      <p:ext uri="{BB962C8B-B14F-4D97-AF65-F5344CB8AC3E}">
        <p14:creationId xmlns:p14="http://schemas.microsoft.com/office/powerpoint/2010/main" xmlns="" val="239216032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659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659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06598"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pic>
        <p:nvPicPr>
          <p:cNvPr id="107533" name="Picture 1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390649" y="1117355"/>
            <a:ext cx="6695477" cy="479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09375446"/>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478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478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14790"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Spartan CLB has:</a:t>
            </a:r>
          </a:p>
          <a:p>
            <a:pPr marL="742950" lvl="1" indent="-285750">
              <a:spcBef>
                <a:spcPct val="20000"/>
              </a:spcBef>
              <a:buFontTx/>
              <a:buChar char="–"/>
            </a:pPr>
            <a:r>
              <a:rPr lang="en-US" sz="2600" dirty="0" smtClean="0">
                <a:latin typeface="Times New Roman" pitchFamily="18" charset="0"/>
                <a:cs typeface="Times New Roman" pitchFamily="18" charset="0"/>
              </a:rPr>
              <a:t>1 four-input LUT </a:t>
            </a:r>
            <a:endParaRPr lang="en-US" sz="2000" dirty="0">
              <a:latin typeface="Times New Roman" pitchFamily="18" charset="0"/>
              <a:cs typeface="Times New Roman" pitchFamily="18" charset="0"/>
            </a:endParaRPr>
          </a:p>
          <a:p>
            <a:pPr marL="742950" lvl="1" indent="-285750">
              <a:spcBef>
                <a:spcPct val="20000"/>
              </a:spcBef>
              <a:buFontTx/>
              <a:buChar char="–"/>
            </a:pPr>
            <a:r>
              <a:rPr lang="en-US" sz="2600" dirty="0" smtClean="0">
                <a:latin typeface="Times New Roman" pitchFamily="18" charset="0"/>
                <a:cs typeface="Times New Roman" pitchFamily="18" charset="0"/>
              </a:rPr>
              <a:t>1 </a:t>
            </a:r>
            <a:r>
              <a:rPr lang="en-US" sz="2600" dirty="0">
                <a:latin typeface="Times New Roman" pitchFamily="18" charset="0"/>
                <a:cs typeface="Times New Roman" pitchFamily="18" charset="0"/>
              </a:rPr>
              <a:t>registered </a:t>
            </a:r>
            <a:r>
              <a:rPr lang="en-US" sz="2600" dirty="0" smtClean="0">
                <a:latin typeface="Times New Roman" pitchFamily="18" charset="0"/>
                <a:cs typeface="Times New Roman" pitchFamily="18" charset="0"/>
              </a:rPr>
              <a:t>output </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1</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combinational </a:t>
            </a:r>
            <a:r>
              <a:rPr lang="en-US" sz="2600" dirty="0" smtClean="0">
                <a:latin typeface="Times New Roman" pitchFamily="18" charset="0"/>
                <a:cs typeface="Times New Roman" pitchFamily="18" charset="0"/>
              </a:rPr>
              <a:t>output</a:t>
            </a:r>
            <a:endParaRPr lang="en-US" sz="26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spTree>
    <p:extLst>
      <p:ext uri="{BB962C8B-B14F-4D97-AF65-F5344CB8AC3E}">
        <p14:creationId xmlns:p14="http://schemas.microsoft.com/office/powerpoint/2010/main" xmlns="" val="389527118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spTree>
    <p:extLst>
      <p:ext uri="{BB962C8B-B14F-4D97-AF65-F5344CB8AC3E}">
        <p14:creationId xmlns:p14="http://schemas.microsoft.com/office/powerpoint/2010/main" xmlns="" val="1391289599"/>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pic>
        <p:nvPicPr>
          <p:cNvPr id="113666" name="Picture 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866626" y="2743200"/>
            <a:ext cx="5972060"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4933699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5227</TotalTime>
  <Words>2497</Words>
  <Application>Microsoft Office PowerPoint</Application>
  <PresentationFormat>Ekran Gösterisi (4:3)</PresentationFormat>
  <Paragraphs>819</Paragraphs>
  <Slides>100</Slides>
  <Notes>99</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100</vt:i4>
      </vt:variant>
    </vt:vector>
  </HeadingPairs>
  <TitlesOfParts>
    <vt:vector size="103" baseType="lpstr">
      <vt:lpstr>Office Theme</vt:lpstr>
      <vt:lpstr>VISIO</vt:lpstr>
      <vt:lpstr>Visio</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Slayt 47</vt:lpstr>
      <vt:lpstr>Slayt 48</vt:lpstr>
      <vt:lpstr>Slayt 49</vt:lpstr>
      <vt:lpstr>Slayt 50</vt:lpstr>
      <vt:lpstr>Slayt 51</vt:lpstr>
      <vt:lpstr>Slayt 52</vt:lpstr>
      <vt:lpstr>Slayt 53</vt:lpstr>
      <vt:lpstr>Slayt 54</vt:lpstr>
      <vt:lpstr>Slayt 55</vt:lpstr>
      <vt:lpstr>Slayt 56</vt:lpstr>
      <vt:lpstr>Slayt 57</vt:lpstr>
      <vt:lpstr>Slayt 58</vt:lpstr>
      <vt:lpstr>Slayt 59</vt:lpstr>
      <vt:lpstr>Slayt 60</vt:lpstr>
      <vt:lpstr>Slayt 61</vt:lpstr>
      <vt:lpstr>Slayt 62</vt:lpstr>
      <vt:lpstr>Slayt 63</vt:lpstr>
      <vt:lpstr>Slayt 64</vt:lpstr>
      <vt:lpstr>Slayt 65</vt:lpstr>
      <vt:lpstr>Slayt 66</vt:lpstr>
      <vt:lpstr>Slayt 67</vt:lpstr>
      <vt:lpstr>Slayt 68</vt:lpstr>
      <vt:lpstr>Slayt 69</vt:lpstr>
      <vt:lpstr>Slayt 70</vt:lpstr>
      <vt:lpstr>Slayt 71</vt:lpstr>
      <vt:lpstr>Slayt 72</vt:lpstr>
      <vt:lpstr>Slayt 73</vt:lpstr>
      <vt:lpstr>Slayt 74</vt:lpstr>
      <vt:lpstr>Slayt 75</vt:lpstr>
      <vt:lpstr>Slayt 76</vt:lpstr>
      <vt:lpstr>Slayt 77</vt:lpstr>
      <vt:lpstr>Slayt 78</vt:lpstr>
      <vt:lpstr>Slayt 79</vt:lpstr>
      <vt:lpstr>Slayt 80</vt:lpstr>
      <vt:lpstr>Slayt 81</vt:lpstr>
      <vt:lpstr>Slayt 82</vt:lpstr>
      <vt:lpstr>Slayt 83</vt:lpstr>
      <vt:lpstr>Slayt 84</vt:lpstr>
      <vt:lpstr>Slayt 85</vt:lpstr>
      <vt:lpstr>Slayt 86</vt:lpstr>
      <vt:lpstr>Slayt 87</vt:lpstr>
      <vt:lpstr>Slayt 88</vt:lpstr>
      <vt:lpstr>Slayt 89</vt:lpstr>
      <vt:lpstr>Slayt 90</vt:lpstr>
      <vt:lpstr>PLAs</vt:lpstr>
      <vt:lpstr>Slayt 92</vt:lpstr>
      <vt:lpstr>Slayt 93</vt:lpstr>
      <vt:lpstr>Slayt 94</vt:lpstr>
      <vt:lpstr>Slayt 95</vt:lpstr>
      <vt:lpstr>Slayt 96</vt:lpstr>
      <vt:lpstr>Slayt 97</vt:lpstr>
      <vt:lpstr>Slayt 98</vt:lpstr>
      <vt:lpstr>Slayt 99</vt:lpstr>
      <vt:lpstr>Slayt 100</vt:lpstr>
    </vt:vector>
  </TitlesOfParts>
  <Company>Harvey Mudd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Comp</cp:lastModifiedBy>
  <cp:revision>56</cp:revision>
  <dcterms:created xsi:type="dcterms:W3CDTF">2012-08-07T04:56:47Z</dcterms:created>
  <dcterms:modified xsi:type="dcterms:W3CDTF">2014-02-03T14:34:59Z</dcterms:modified>
</cp:coreProperties>
</file>