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sldIdLst>
    <p:sldId id="304" r:id="rId3"/>
    <p:sldId id="302" r:id="rId4"/>
    <p:sldId id="301" r:id="rId5"/>
    <p:sldId id="300" r:id="rId6"/>
    <p:sldId id="299" r:id="rId7"/>
    <p:sldId id="298" r:id="rId8"/>
    <p:sldId id="305" r:id="rId9"/>
    <p:sldId id="306" r:id="rId10"/>
    <p:sldId id="307" r:id="rId11"/>
    <p:sldId id="308" r:id="rId12"/>
    <p:sldId id="310" r:id="rId13"/>
    <p:sldId id="311" r:id="rId14"/>
    <p:sldId id="256" r:id="rId15"/>
    <p:sldId id="258" r:id="rId16"/>
    <p:sldId id="259" r:id="rId17"/>
    <p:sldId id="261" r:id="rId18"/>
    <p:sldId id="257" r:id="rId19"/>
    <p:sldId id="263" r:id="rId20"/>
    <p:sldId id="265" r:id="rId21"/>
    <p:sldId id="266" r:id="rId22"/>
    <p:sldId id="267" r:id="rId23"/>
    <p:sldId id="268" r:id="rId24"/>
    <p:sldId id="270" r:id="rId25"/>
    <p:sldId id="271" r:id="rId26"/>
    <p:sldId id="274" r:id="rId27"/>
    <p:sldId id="275" r:id="rId28"/>
    <p:sldId id="277" r:id="rId29"/>
    <p:sldId id="278" r:id="rId30"/>
    <p:sldId id="280" r:id="rId31"/>
    <p:sldId id="281" r:id="rId32"/>
    <p:sldId id="284" r:id="rId33"/>
    <p:sldId id="285" r:id="rId34"/>
    <p:sldId id="286" r:id="rId35"/>
    <p:sldId id="287" r:id="rId36"/>
    <p:sldId id="288" r:id="rId37"/>
    <p:sldId id="289" r:id="rId38"/>
    <p:sldId id="290" r:id="rId3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9" autoAdjust="0"/>
    <p:restoredTop sz="94660"/>
  </p:normalViewPr>
  <p:slideViewPr>
    <p:cSldViewPr snapToGrid="0">
      <p:cViewPr varScale="1">
        <p:scale>
          <a:sx n="88" d="100"/>
          <a:sy n="88" d="100"/>
        </p:scale>
        <p:origin x="509"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7FDE74-E739-4B6B-89BE-248ED1E921E7}" type="datetimeFigureOut">
              <a:rPr lang="tr-TR" smtClean="0"/>
              <a:t>25.03.2020</a:t>
            </a:fld>
            <a:endParaRPr lang="tr-TR"/>
          </a:p>
        </p:txBody>
      </p:sp>
      <p:sp>
        <p:nvSpPr>
          <p:cNvPr id="4" name="Slayt Görüntüsü Yer Tutucus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C37060-EC06-45EC-9B08-7294FB2EA63C}" type="slidenum">
              <a:rPr lang="tr-TR" smtClean="0"/>
              <a:t>‹#›</a:t>
            </a:fld>
            <a:endParaRPr lang="tr-TR"/>
          </a:p>
        </p:txBody>
      </p:sp>
    </p:spTree>
    <p:extLst>
      <p:ext uri="{BB962C8B-B14F-4D97-AF65-F5344CB8AC3E}">
        <p14:creationId xmlns:p14="http://schemas.microsoft.com/office/powerpoint/2010/main" val="4151880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9C8B95-668A-4C19-B880-A3CBA0D65143}" type="slidenum">
              <a:rPr lang="tr-TR" altLang="tr-TR">
                <a:solidFill>
                  <a:prstClr val="black"/>
                </a:solidFill>
              </a:rPr>
              <a:pPr/>
              <a:t>9</a:t>
            </a:fld>
            <a:endParaRPr lang="tr-TR" altLang="tr-TR">
              <a:solidFill>
                <a:prstClr val="black"/>
              </a:solidFill>
            </a:endParaRPr>
          </a:p>
        </p:txBody>
      </p:sp>
      <p:sp>
        <p:nvSpPr>
          <p:cNvPr id="230402" name="Rectangle 2"/>
          <p:cNvSpPr>
            <a:spLocks noGrp="1" noRot="1" noChangeAspect="1" noChangeArrowheads="1" noTextEdit="1"/>
          </p:cNvSpPr>
          <p:nvPr>
            <p:ph type="sldImg"/>
          </p:nvPr>
        </p:nvSpPr>
        <p:spPr>
          <a:xfrm>
            <a:off x="381000" y="685800"/>
            <a:ext cx="6096000" cy="3429000"/>
          </a:xfrm>
          <a:ln/>
        </p:spPr>
      </p:sp>
      <p:sp>
        <p:nvSpPr>
          <p:cNvPr id="230403" name="Rectangle 3"/>
          <p:cNvSpPr>
            <a:spLocks noGrp="1" noChangeArrowheads="1"/>
          </p:cNvSpPr>
          <p:nvPr>
            <p:ph type="body" idx="1"/>
          </p:nvPr>
        </p:nvSpPr>
        <p:spPr/>
        <p:txBody>
          <a:bodyPr/>
          <a:lstStyle/>
          <a:p>
            <a:endParaRPr lang="tr-TR" alt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DCD0CC9A-E918-48F7-8D99-D745ED429FC8}" type="datetimeFigureOut">
              <a:rPr lang="tr-TR" smtClean="0"/>
              <a:t>25.03.2020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F8CDCDC-7202-46BE-BDC0-022CFB76432C}" type="slidenum">
              <a:rPr lang="tr-TR" smtClean="0"/>
              <a:t>‹#›</a:t>
            </a:fld>
            <a:endParaRPr lang="tr-TR"/>
          </a:p>
        </p:txBody>
      </p:sp>
    </p:spTree>
    <p:extLst>
      <p:ext uri="{BB962C8B-B14F-4D97-AF65-F5344CB8AC3E}">
        <p14:creationId xmlns:p14="http://schemas.microsoft.com/office/powerpoint/2010/main" val="230137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DCD0CC9A-E918-48F7-8D99-D745ED429FC8}" type="datetimeFigureOut">
              <a:rPr lang="tr-TR" smtClean="0"/>
              <a:t>25.03.2020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F8CDCDC-7202-46BE-BDC0-022CFB76432C}" type="slidenum">
              <a:rPr lang="tr-TR" smtClean="0"/>
              <a:t>‹#›</a:t>
            </a:fld>
            <a:endParaRPr lang="tr-TR"/>
          </a:p>
        </p:txBody>
      </p:sp>
    </p:spTree>
    <p:extLst>
      <p:ext uri="{BB962C8B-B14F-4D97-AF65-F5344CB8AC3E}">
        <p14:creationId xmlns:p14="http://schemas.microsoft.com/office/powerpoint/2010/main" val="389441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DCD0CC9A-E918-48F7-8D99-D745ED429FC8}" type="datetimeFigureOut">
              <a:rPr lang="tr-TR" smtClean="0"/>
              <a:t>25.03.2020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F8CDCDC-7202-46BE-BDC0-022CFB76432C}" type="slidenum">
              <a:rPr lang="tr-TR" smtClean="0"/>
              <a:t>‹#›</a:t>
            </a:fld>
            <a:endParaRPr lang="tr-TR"/>
          </a:p>
        </p:txBody>
      </p:sp>
    </p:spTree>
    <p:extLst>
      <p:ext uri="{BB962C8B-B14F-4D97-AF65-F5344CB8AC3E}">
        <p14:creationId xmlns:p14="http://schemas.microsoft.com/office/powerpoint/2010/main" val="1787215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A23720DD-5B6D-40BF-8493-A6B52D484E6B}" type="datetimeFigureOut">
              <a:rPr lang="tr-TR" smtClean="0">
                <a:solidFill>
                  <a:srgbClr val="073E87"/>
                </a:solidFill>
              </a:rPr>
              <a:pPr/>
              <a:t>25.03.2020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695550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srgbClr val="073E87"/>
                </a:solidFill>
              </a:rPr>
              <a:pPr/>
              <a:t>25.03.2020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srgbClr val="073E87"/>
                </a:solidFill>
              </a:rPr>
              <a:pPr/>
              <a:t>‹#›</a:t>
            </a:fld>
            <a:endParaRPr lang="tr-TR">
              <a:solidFill>
                <a:srgbClr val="073E87"/>
              </a:solidFill>
            </a:endParaRPr>
          </a:p>
        </p:txBody>
      </p:sp>
      <p:sp>
        <p:nvSpPr>
          <p:cNvPr id="7" name="Title 6"/>
          <p:cNvSpPr>
            <a:spLocks noGrp="1"/>
          </p:cNvSpPr>
          <p:nvPr>
            <p:ph type="title"/>
          </p:nvPr>
        </p:nvSpPr>
        <p:spPr/>
        <p:txBody>
          <a:bodyPr/>
          <a:lstStyle/>
          <a:p>
            <a:r>
              <a:rPr lang="tr-TR" smtClean="0"/>
              <a:t>Asıl başlık stili için tıklatın</a:t>
            </a:r>
            <a:endParaRPr lang="en-US"/>
          </a:p>
        </p:txBody>
      </p:sp>
    </p:spTree>
    <p:extLst>
      <p:ext uri="{BB962C8B-B14F-4D97-AF65-F5344CB8AC3E}">
        <p14:creationId xmlns:p14="http://schemas.microsoft.com/office/powerpoint/2010/main" val="2116881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solidFill>
                  <a:srgbClr val="073E87"/>
                </a:solidFill>
              </a:rPr>
              <a:pPr/>
              <a:t>25.03.2020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2638452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A23720DD-5B6D-40BF-8493-A6B52D484E6B}" type="datetimeFigureOut">
              <a:rPr lang="tr-TR" smtClean="0">
                <a:solidFill>
                  <a:srgbClr val="073E87"/>
                </a:solidFill>
              </a:rPr>
              <a:pPr/>
              <a:t>25.03.2020</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srgbClr val="073E87"/>
                </a:solidFill>
              </a:rPr>
              <a:pPr/>
              <a:t>‹#›</a:t>
            </a:fld>
            <a:endParaRPr lang="tr-TR">
              <a:solidFill>
                <a:srgbClr val="073E87"/>
              </a:solidFill>
            </a:endParaRPr>
          </a:p>
        </p:txBody>
      </p:sp>
      <p:sp>
        <p:nvSpPr>
          <p:cNvPr id="9" name="Content Placeholder 8"/>
          <p:cNvSpPr>
            <a:spLocks noGrp="1"/>
          </p:cNvSpPr>
          <p:nvPr>
            <p:ph sz="quarter" idx="13"/>
          </p:nvPr>
        </p:nvSpPr>
        <p:spPr>
          <a:xfrm>
            <a:off x="902207" y="2679192"/>
            <a:ext cx="5096256"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extLst>
      <p:ext uri="{BB962C8B-B14F-4D97-AF65-F5344CB8AC3E}">
        <p14:creationId xmlns:p14="http://schemas.microsoft.com/office/powerpoint/2010/main" val="959128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23720DD-5B6D-40BF-8493-A6B52D484E6B}" type="datetimeFigureOut">
              <a:rPr lang="tr-TR" smtClean="0">
                <a:solidFill>
                  <a:srgbClr val="073E87"/>
                </a:solidFill>
              </a:rPr>
              <a:pPr/>
              <a:t>25.03.2020</a:t>
            </a:fld>
            <a:endParaRPr lang="tr-TR">
              <a:solidFill>
                <a:srgbClr val="073E87"/>
              </a:solidFill>
            </a:endParaRPr>
          </a:p>
        </p:txBody>
      </p:sp>
      <p:sp>
        <p:nvSpPr>
          <p:cNvPr id="8" name="Footer Placeholder 7"/>
          <p:cNvSpPr>
            <a:spLocks noGrp="1"/>
          </p:cNvSpPr>
          <p:nvPr>
            <p:ph type="ftr" sz="quarter" idx="11"/>
          </p:nvPr>
        </p:nvSpPr>
        <p:spPr/>
        <p:txBody>
          <a:bodyPr/>
          <a:lstStyle/>
          <a:p>
            <a:endParaRPr lang="tr-TR">
              <a:solidFill>
                <a:srgbClr val="073E87"/>
              </a:solidFill>
            </a:endParaRPr>
          </a:p>
        </p:txBody>
      </p:sp>
      <p:sp>
        <p:nvSpPr>
          <p:cNvPr id="9" name="Slide Number Placeholder 8"/>
          <p:cNvSpPr>
            <a:spLocks noGrp="1"/>
          </p:cNvSpPr>
          <p:nvPr>
            <p:ph type="sldNum" sz="quarter" idx="12"/>
          </p:nvPr>
        </p:nvSpPr>
        <p:spPr/>
        <p:txBody>
          <a:bodyPr/>
          <a:lstStyle/>
          <a:p>
            <a:fld id="{F302176B-0E47-46AC-8F43-DAB4B8A37D06}"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276277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A23720DD-5B6D-40BF-8493-A6B52D484E6B}" type="datetimeFigureOut">
              <a:rPr lang="tr-TR" smtClean="0">
                <a:solidFill>
                  <a:srgbClr val="073E87"/>
                </a:solidFill>
              </a:rPr>
              <a:pPr/>
              <a:t>25.03.2020</a:t>
            </a:fld>
            <a:endParaRPr lang="tr-TR">
              <a:solidFill>
                <a:srgbClr val="073E87"/>
              </a:solidFill>
            </a:endParaRPr>
          </a:p>
        </p:txBody>
      </p:sp>
      <p:sp>
        <p:nvSpPr>
          <p:cNvPr id="4" name="Footer Placeholder 3"/>
          <p:cNvSpPr>
            <a:spLocks noGrp="1"/>
          </p:cNvSpPr>
          <p:nvPr>
            <p:ph type="ftr" sz="quarter" idx="11"/>
          </p:nvPr>
        </p:nvSpPr>
        <p:spPr/>
        <p:txBody>
          <a:bodyPr/>
          <a:lstStyle/>
          <a:p>
            <a:endParaRPr lang="tr-TR">
              <a:solidFill>
                <a:srgbClr val="073E87"/>
              </a:solidFill>
            </a:endParaRPr>
          </a:p>
        </p:txBody>
      </p:sp>
      <p:sp>
        <p:nvSpPr>
          <p:cNvPr id="5" name="Slide Number Placeholder 4"/>
          <p:cNvSpPr>
            <a:spLocks noGrp="1"/>
          </p:cNvSpPr>
          <p:nvPr>
            <p:ph type="sldNum" sz="quarter" idx="12"/>
          </p:nvPr>
        </p:nvSpPr>
        <p:spPr/>
        <p:txBody>
          <a:bodyPr/>
          <a:lstStyle/>
          <a:p>
            <a:fld id="{F302176B-0E47-46AC-8F43-DAB4B8A37D06}"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499319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Date Placeholder 1"/>
          <p:cNvSpPr>
            <a:spLocks noGrp="1"/>
          </p:cNvSpPr>
          <p:nvPr>
            <p:ph type="dt" sz="half" idx="10"/>
          </p:nvPr>
        </p:nvSpPr>
        <p:spPr/>
        <p:txBody>
          <a:bodyPr/>
          <a:lstStyle/>
          <a:p>
            <a:fld id="{A23720DD-5B6D-40BF-8493-A6B52D484E6B}" type="datetimeFigureOut">
              <a:rPr lang="tr-TR" smtClean="0">
                <a:solidFill>
                  <a:srgbClr val="073E87"/>
                </a:solidFill>
              </a:rPr>
              <a:pPr/>
              <a:t>25.03.2020</a:t>
            </a:fld>
            <a:endParaRPr lang="tr-TR">
              <a:solidFill>
                <a:srgbClr val="073E87"/>
              </a:solidFill>
            </a:endParaRPr>
          </a:p>
        </p:txBody>
      </p:sp>
      <p:sp>
        <p:nvSpPr>
          <p:cNvPr id="3" name="Footer Placeholder 2"/>
          <p:cNvSpPr>
            <a:spLocks noGrp="1"/>
          </p:cNvSpPr>
          <p:nvPr>
            <p:ph type="ftr" sz="quarter" idx="11"/>
          </p:nvPr>
        </p:nvSpPr>
        <p:spPr/>
        <p:txBody>
          <a:bodyPr/>
          <a:lstStyle/>
          <a:p>
            <a:endParaRPr lang="tr-TR">
              <a:solidFill>
                <a:srgbClr val="073E87"/>
              </a:solidFill>
            </a:endParaRPr>
          </a:p>
        </p:txBody>
      </p:sp>
      <p:sp>
        <p:nvSpPr>
          <p:cNvPr id="4" name="Slide Number Placeholder 3"/>
          <p:cNvSpPr>
            <a:spLocks noGrp="1"/>
          </p:cNvSpPr>
          <p:nvPr>
            <p:ph type="sldNum" sz="quarter" idx="12"/>
          </p:nvPr>
        </p:nvSpPr>
        <p:spPr/>
        <p:txBody>
          <a:bodyPr/>
          <a:lstStyle/>
          <a:p>
            <a:fld id="{F302176B-0E47-46AC-8F43-DAB4B8A37D06}"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8983103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A23720DD-5B6D-40BF-8493-A6B52D484E6B}" type="datetimeFigureOut">
              <a:rPr lang="tr-TR" smtClean="0">
                <a:solidFill>
                  <a:srgbClr val="073E87"/>
                </a:solidFill>
              </a:rPr>
              <a:pPr/>
              <a:t>25.03.2020</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srgbClr val="073E87"/>
                </a:solidFill>
              </a:rPr>
              <a:pPr/>
              <a:t>‹#›</a:t>
            </a:fld>
            <a:endParaRPr lang="tr-TR">
              <a:solidFill>
                <a:srgbClr val="073E87"/>
              </a:solidFill>
            </a:endParaRPr>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val="276594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DCD0CC9A-E918-48F7-8D99-D745ED429FC8}" type="datetimeFigureOut">
              <a:rPr lang="tr-TR" smtClean="0"/>
              <a:t>25.03.2020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F8CDCDC-7202-46BE-BDC0-022CFB76432C}" type="slidenum">
              <a:rPr lang="tr-TR" smtClean="0"/>
              <a:t>‹#›</a:t>
            </a:fld>
            <a:endParaRPr lang="tr-TR"/>
          </a:p>
        </p:txBody>
      </p:sp>
    </p:spTree>
    <p:extLst>
      <p:ext uri="{BB962C8B-B14F-4D97-AF65-F5344CB8AC3E}">
        <p14:creationId xmlns:p14="http://schemas.microsoft.com/office/powerpoint/2010/main" val="20859968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solidFill>
                  <a:srgbClr val="073E87"/>
                </a:solidFill>
              </a:rPr>
              <a:pPr/>
              <a:t>25.03.2020</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302176B-0E47-46AC-8F43-DAB4B8A37D06}" type="slidenum">
              <a:rPr lang="tr-TR" smtClean="0">
                <a:solidFill>
                  <a:srgbClr val="073E87"/>
                </a:solidFill>
              </a:rPr>
              <a:pPr/>
              <a:t>‹#›</a:t>
            </a:fld>
            <a:endParaRPr lang="tr-TR">
              <a:solidFill>
                <a:srgbClr val="073E87"/>
              </a:solidFill>
            </a:endParaRPr>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extLst>
      <p:ext uri="{BB962C8B-B14F-4D97-AF65-F5344CB8AC3E}">
        <p14:creationId xmlns:p14="http://schemas.microsoft.com/office/powerpoint/2010/main" val="4610367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A23720DD-5B6D-40BF-8493-A6B52D484E6B}" type="datetimeFigureOut">
              <a:rPr lang="tr-TR" smtClean="0">
                <a:solidFill>
                  <a:srgbClr val="073E87"/>
                </a:solidFill>
              </a:rPr>
              <a:pPr/>
              <a:t>25.03.2020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2295945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A23720DD-5B6D-40BF-8493-A6B52D484E6B}" type="datetimeFigureOut">
              <a:rPr lang="tr-TR" smtClean="0">
                <a:solidFill>
                  <a:srgbClr val="073E87"/>
                </a:solidFill>
              </a:rPr>
              <a:pPr/>
              <a:t>25.03.2020</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302176B-0E47-46AC-8F43-DAB4B8A37D06}" type="slidenum">
              <a:rPr lang="tr-TR" smtClean="0">
                <a:solidFill>
                  <a:srgbClr val="073E87"/>
                </a:solidFill>
              </a:rPr>
              <a:pPr/>
              <a:t>‹#›</a:t>
            </a:fld>
            <a:endParaRPr lang="tr-TR">
              <a:solidFill>
                <a:srgbClr val="073E87"/>
              </a:solidFill>
            </a:endParaRPr>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val="367786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DCD0CC9A-E918-48F7-8D99-D745ED429FC8}" type="datetimeFigureOut">
              <a:rPr lang="tr-TR" smtClean="0"/>
              <a:t>25.03.2020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F8CDCDC-7202-46BE-BDC0-022CFB76432C}" type="slidenum">
              <a:rPr lang="tr-TR" smtClean="0"/>
              <a:t>‹#›</a:t>
            </a:fld>
            <a:endParaRPr lang="tr-TR"/>
          </a:p>
        </p:txBody>
      </p:sp>
    </p:spTree>
    <p:extLst>
      <p:ext uri="{BB962C8B-B14F-4D97-AF65-F5344CB8AC3E}">
        <p14:creationId xmlns:p14="http://schemas.microsoft.com/office/powerpoint/2010/main" val="130626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DCD0CC9A-E918-48F7-8D99-D745ED429FC8}" type="datetimeFigureOut">
              <a:rPr lang="tr-TR" smtClean="0"/>
              <a:t>25.03.2020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F8CDCDC-7202-46BE-BDC0-022CFB76432C}" type="slidenum">
              <a:rPr lang="tr-TR" smtClean="0"/>
              <a:t>‹#›</a:t>
            </a:fld>
            <a:endParaRPr lang="tr-TR"/>
          </a:p>
        </p:txBody>
      </p:sp>
    </p:spTree>
    <p:extLst>
      <p:ext uri="{BB962C8B-B14F-4D97-AF65-F5344CB8AC3E}">
        <p14:creationId xmlns:p14="http://schemas.microsoft.com/office/powerpoint/2010/main" val="1362576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DCD0CC9A-E918-48F7-8D99-D745ED429FC8}" type="datetimeFigureOut">
              <a:rPr lang="tr-TR" smtClean="0"/>
              <a:t>25.03.2020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F8CDCDC-7202-46BE-BDC0-022CFB76432C}" type="slidenum">
              <a:rPr lang="tr-TR" smtClean="0"/>
              <a:t>‹#›</a:t>
            </a:fld>
            <a:endParaRPr lang="tr-TR"/>
          </a:p>
        </p:txBody>
      </p:sp>
    </p:spTree>
    <p:extLst>
      <p:ext uri="{BB962C8B-B14F-4D97-AF65-F5344CB8AC3E}">
        <p14:creationId xmlns:p14="http://schemas.microsoft.com/office/powerpoint/2010/main" val="1472362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DCD0CC9A-E918-48F7-8D99-D745ED429FC8}" type="datetimeFigureOut">
              <a:rPr lang="tr-TR" smtClean="0"/>
              <a:t>25.03.2020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F8CDCDC-7202-46BE-BDC0-022CFB76432C}" type="slidenum">
              <a:rPr lang="tr-TR" smtClean="0"/>
              <a:t>‹#›</a:t>
            </a:fld>
            <a:endParaRPr lang="tr-TR"/>
          </a:p>
        </p:txBody>
      </p:sp>
    </p:spTree>
    <p:extLst>
      <p:ext uri="{BB962C8B-B14F-4D97-AF65-F5344CB8AC3E}">
        <p14:creationId xmlns:p14="http://schemas.microsoft.com/office/powerpoint/2010/main" val="2022254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CD0CC9A-E918-48F7-8D99-D745ED429FC8}" type="datetimeFigureOut">
              <a:rPr lang="tr-TR" smtClean="0"/>
              <a:t>25.03.2020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F8CDCDC-7202-46BE-BDC0-022CFB76432C}" type="slidenum">
              <a:rPr lang="tr-TR" smtClean="0"/>
              <a:t>‹#›</a:t>
            </a:fld>
            <a:endParaRPr lang="tr-TR"/>
          </a:p>
        </p:txBody>
      </p:sp>
    </p:spTree>
    <p:extLst>
      <p:ext uri="{BB962C8B-B14F-4D97-AF65-F5344CB8AC3E}">
        <p14:creationId xmlns:p14="http://schemas.microsoft.com/office/powerpoint/2010/main" val="322485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DCD0CC9A-E918-48F7-8D99-D745ED429FC8}" type="datetimeFigureOut">
              <a:rPr lang="tr-TR" smtClean="0"/>
              <a:t>25.03.2020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F8CDCDC-7202-46BE-BDC0-022CFB76432C}" type="slidenum">
              <a:rPr lang="tr-TR" smtClean="0"/>
              <a:t>‹#›</a:t>
            </a:fld>
            <a:endParaRPr lang="tr-TR"/>
          </a:p>
        </p:txBody>
      </p:sp>
    </p:spTree>
    <p:extLst>
      <p:ext uri="{BB962C8B-B14F-4D97-AF65-F5344CB8AC3E}">
        <p14:creationId xmlns:p14="http://schemas.microsoft.com/office/powerpoint/2010/main" val="7050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DCD0CC9A-E918-48F7-8D99-D745ED429FC8}" type="datetimeFigureOut">
              <a:rPr lang="tr-TR" smtClean="0"/>
              <a:t>25.03.2020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F8CDCDC-7202-46BE-BDC0-022CFB76432C}" type="slidenum">
              <a:rPr lang="tr-TR" smtClean="0"/>
              <a:t>‹#›</a:t>
            </a:fld>
            <a:endParaRPr lang="tr-TR"/>
          </a:p>
        </p:txBody>
      </p:sp>
    </p:spTree>
    <p:extLst>
      <p:ext uri="{BB962C8B-B14F-4D97-AF65-F5344CB8AC3E}">
        <p14:creationId xmlns:p14="http://schemas.microsoft.com/office/powerpoint/2010/main" val="1397687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0CC9A-E918-48F7-8D99-D745ED429FC8}" type="datetimeFigureOut">
              <a:rPr lang="tr-TR" smtClean="0"/>
              <a:t>25.03.2020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CDCDC-7202-46BE-BDC0-022CFB76432C}" type="slidenum">
              <a:rPr lang="tr-TR" smtClean="0"/>
              <a:t>‹#›</a:t>
            </a:fld>
            <a:endParaRPr lang="tr-TR"/>
          </a:p>
        </p:txBody>
      </p:sp>
    </p:spTree>
    <p:extLst>
      <p:ext uri="{BB962C8B-B14F-4D97-AF65-F5344CB8AC3E}">
        <p14:creationId xmlns:p14="http://schemas.microsoft.com/office/powerpoint/2010/main" val="1651025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A23720DD-5B6D-40BF-8493-A6B52D484E6B}" type="datetimeFigureOut">
              <a:rPr lang="tr-TR" smtClean="0">
                <a:solidFill>
                  <a:srgbClr val="073E87"/>
                </a:solidFill>
              </a:rPr>
              <a:pPr/>
              <a:t>25.03.2020</a:t>
            </a:fld>
            <a:endParaRPr lang="tr-TR">
              <a:solidFill>
                <a:srgbClr val="073E87"/>
              </a:solidFill>
            </a:endParaRPr>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tr-TR">
              <a:solidFill>
                <a:srgbClr val="073E87"/>
              </a:solidFill>
            </a:endParaRPr>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F302176B-0E47-46AC-8F43-DAB4B8A37D06}" type="slidenum">
              <a:rPr lang="tr-TR" smtClean="0">
                <a:solidFill>
                  <a:srgbClr val="073E87"/>
                </a:solidFill>
              </a:rPr>
              <a:pPr/>
              <a:t>‹#›</a:t>
            </a:fld>
            <a:endParaRPr lang="tr-TR">
              <a:solidFill>
                <a:srgbClr val="073E87"/>
              </a:solidFill>
            </a:endParaRPr>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val="279760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74010"/>
            <a:ext cx="10515600" cy="1648233"/>
          </a:xfrm>
        </p:spPr>
        <p:txBody>
          <a:bodyPr>
            <a:noAutofit/>
          </a:bodyPr>
          <a:lstStyle/>
          <a:p>
            <a:pPr algn="ctr"/>
            <a:r>
              <a:rPr lang="tr-TR" sz="3200" b="1" dirty="0"/>
              <a:t/>
            </a:r>
            <a:br>
              <a:rPr lang="tr-TR" sz="3200" b="1" dirty="0"/>
            </a:br>
            <a:r>
              <a:rPr lang="tr-TR" sz="3200" b="1" dirty="0">
                <a:latin typeface="Times New Roman" panose="02020603050405020304" pitchFamily="18" charset="0"/>
                <a:cs typeface="Times New Roman" panose="02020603050405020304" pitchFamily="18" charset="0"/>
              </a:rPr>
              <a:t>ATATÜRK ÖNDERLİĞİNDE TÜRK İNKILABI</a:t>
            </a:r>
            <a:br>
              <a:rPr lang="tr-TR" sz="3200" b="1" dirty="0">
                <a:latin typeface="Times New Roman" panose="02020603050405020304" pitchFamily="18" charset="0"/>
                <a:cs typeface="Times New Roman" panose="02020603050405020304" pitchFamily="18" charset="0"/>
              </a:rPr>
            </a:br>
            <a:endParaRPr lang="tr-TR" sz="32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2290193"/>
            <a:ext cx="10515600" cy="3886769"/>
          </a:xfrm>
        </p:spPr>
        <p:txBody>
          <a:bodyPr>
            <a:normAutofit/>
          </a:bodyPr>
          <a:lstStyle/>
          <a:p>
            <a:endParaRPr lang="tr-TR" b="1" dirty="0"/>
          </a:p>
          <a:p>
            <a:endParaRPr lang="tr-TR" b="1" dirty="0"/>
          </a:p>
          <a:p>
            <a:pPr marL="0" indent="0">
              <a:buNone/>
            </a:pPr>
            <a:endParaRPr lang="tr-TR" dirty="0"/>
          </a:p>
        </p:txBody>
      </p:sp>
      <p:sp>
        <p:nvSpPr>
          <p:cNvPr id="4" name="İçerik Yer Tutucusu 2"/>
          <p:cNvSpPr txBox="1">
            <a:spLocks/>
          </p:cNvSpPr>
          <p:nvPr/>
        </p:nvSpPr>
        <p:spPr>
          <a:xfrm>
            <a:off x="925285" y="1751062"/>
            <a:ext cx="10515600" cy="52793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tr-TR" sz="3000" b="1" dirty="0" smtClean="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r>
              <a:rPr lang="tr-TR" sz="3000" b="1" dirty="0" smtClean="0">
                <a:latin typeface="Times New Roman" panose="02020603050405020304" pitchFamily="18" charset="0"/>
                <a:cs typeface="Times New Roman" panose="02020603050405020304" pitchFamily="18" charset="0"/>
              </a:rPr>
              <a:t>İnkılâbın İlk Yılı: 1923 Yılı Olayları</a:t>
            </a:r>
            <a:r>
              <a:rPr lang="tr-TR" sz="3000" dirty="0" smtClean="0">
                <a:latin typeface="Times New Roman" panose="02020603050405020304" pitchFamily="18" charset="0"/>
                <a:cs typeface="Times New Roman" panose="02020603050405020304" pitchFamily="18" charset="0"/>
              </a:rPr>
              <a:t/>
            </a:r>
            <a:br>
              <a:rPr lang="tr-TR" sz="3000" dirty="0" smtClean="0">
                <a:latin typeface="Times New Roman" panose="02020603050405020304" pitchFamily="18" charset="0"/>
                <a:cs typeface="Times New Roman" panose="02020603050405020304" pitchFamily="18" charset="0"/>
              </a:rPr>
            </a:br>
            <a:r>
              <a:rPr lang="tr-TR" sz="3000" b="1" dirty="0" smtClean="0">
                <a:latin typeface="Times New Roman" panose="02020603050405020304" pitchFamily="18" charset="0"/>
                <a:cs typeface="Times New Roman" panose="02020603050405020304" pitchFamily="18" charset="0"/>
              </a:rPr>
              <a:t>Mustafa </a:t>
            </a:r>
            <a:r>
              <a:rPr lang="tr-TR" sz="3000" b="1" dirty="0" err="1" smtClean="0">
                <a:latin typeface="Times New Roman" panose="02020603050405020304" pitchFamily="18" charset="0"/>
                <a:cs typeface="Times New Roman" panose="02020603050405020304" pitchFamily="18" charset="0"/>
              </a:rPr>
              <a:t>Kemal’ın</a:t>
            </a:r>
            <a:r>
              <a:rPr lang="tr-TR" sz="3000" b="1" dirty="0" smtClean="0">
                <a:latin typeface="Times New Roman" panose="02020603050405020304" pitchFamily="18" charset="0"/>
                <a:cs typeface="Times New Roman" panose="02020603050405020304" pitchFamily="18" charset="0"/>
              </a:rPr>
              <a:t> Batı Anadolu Gezisi   </a:t>
            </a:r>
            <a:br>
              <a:rPr lang="tr-TR" sz="3000" b="1" dirty="0" smtClean="0">
                <a:latin typeface="Times New Roman" panose="02020603050405020304" pitchFamily="18" charset="0"/>
                <a:cs typeface="Times New Roman" panose="02020603050405020304" pitchFamily="18" charset="0"/>
              </a:rPr>
            </a:br>
            <a:r>
              <a:rPr lang="tr-TR" sz="3000" b="1" dirty="0" smtClean="0">
                <a:latin typeface="Times New Roman" panose="02020603050405020304" pitchFamily="18" charset="0"/>
                <a:cs typeface="Times New Roman" panose="02020603050405020304" pitchFamily="18" charset="0"/>
              </a:rPr>
              <a:t>(14 Ocak-20 Şubat 1923)</a:t>
            </a:r>
            <a:br>
              <a:rPr lang="tr-TR" sz="3000" b="1" dirty="0" smtClean="0">
                <a:latin typeface="Times New Roman" panose="02020603050405020304" pitchFamily="18" charset="0"/>
                <a:cs typeface="Times New Roman" panose="02020603050405020304" pitchFamily="18" charset="0"/>
              </a:rPr>
            </a:br>
            <a:r>
              <a:rPr lang="tr-TR" sz="3000" b="1" dirty="0" smtClean="0">
                <a:latin typeface="Times New Roman" panose="02020603050405020304" pitchFamily="18" charset="0"/>
                <a:cs typeface="Times New Roman" panose="02020603050405020304" pitchFamily="18" charset="0"/>
              </a:rPr>
              <a:t/>
            </a:r>
            <a:br>
              <a:rPr lang="tr-TR" sz="3000" b="1" dirty="0" smtClean="0">
                <a:latin typeface="Times New Roman" panose="02020603050405020304" pitchFamily="18" charset="0"/>
                <a:cs typeface="Times New Roman" panose="02020603050405020304" pitchFamily="18" charset="0"/>
              </a:rPr>
            </a:br>
            <a:r>
              <a:rPr lang="tr-TR" sz="3000" dirty="0" smtClean="0">
                <a:latin typeface="Times New Roman" panose="02020603050405020304" pitchFamily="18" charset="0"/>
                <a:cs typeface="Times New Roman" panose="02020603050405020304" pitchFamily="18" charset="0"/>
              </a:rPr>
              <a:t/>
            </a:r>
            <a:br>
              <a:rPr lang="tr-TR" sz="3000" dirty="0" smtClean="0">
                <a:latin typeface="Times New Roman" panose="02020603050405020304" pitchFamily="18" charset="0"/>
                <a:cs typeface="Times New Roman" panose="02020603050405020304" pitchFamily="18" charset="0"/>
              </a:rPr>
            </a:br>
            <a:r>
              <a:rPr lang="tr-TR" sz="3000" b="1" dirty="0" smtClean="0">
                <a:latin typeface="Times New Roman" panose="02020603050405020304" pitchFamily="18" charset="0"/>
                <a:cs typeface="Times New Roman" panose="02020603050405020304" pitchFamily="18" charset="0"/>
              </a:rPr>
              <a:t/>
            </a:r>
            <a:br>
              <a:rPr lang="tr-TR" sz="3000" b="1" dirty="0" smtClean="0">
                <a:latin typeface="Times New Roman" panose="02020603050405020304" pitchFamily="18" charset="0"/>
                <a:cs typeface="Times New Roman" panose="02020603050405020304" pitchFamily="18" charset="0"/>
              </a:rPr>
            </a:br>
            <a:r>
              <a:rPr lang="tr-TR" sz="3000" b="1" dirty="0" smtClean="0">
                <a:latin typeface="Times New Roman" panose="02020603050405020304" pitchFamily="18" charset="0"/>
                <a:cs typeface="Times New Roman" panose="02020603050405020304" pitchFamily="18" charset="0"/>
              </a:rPr>
              <a:t/>
            </a:r>
            <a:br>
              <a:rPr lang="tr-TR" sz="3000" b="1" dirty="0" smtClean="0">
                <a:latin typeface="Times New Roman" panose="02020603050405020304" pitchFamily="18" charset="0"/>
                <a:cs typeface="Times New Roman" panose="02020603050405020304" pitchFamily="18" charset="0"/>
              </a:rPr>
            </a:br>
            <a:r>
              <a:rPr lang="tr-TR" sz="3000" b="1" dirty="0" smtClean="0">
                <a:latin typeface="Times New Roman" panose="02020603050405020304" pitchFamily="18" charset="0"/>
                <a:cs typeface="Times New Roman" panose="02020603050405020304" pitchFamily="18" charset="0"/>
              </a:rPr>
              <a:t/>
            </a:r>
            <a:br>
              <a:rPr lang="tr-TR" sz="3000" b="1" dirty="0" smtClean="0">
                <a:latin typeface="Times New Roman" panose="02020603050405020304" pitchFamily="18" charset="0"/>
                <a:cs typeface="Times New Roman" panose="02020603050405020304" pitchFamily="18" charset="0"/>
              </a:rPr>
            </a:br>
            <a:r>
              <a:rPr lang="tr-TR" sz="3000" b="1" dirty="0" smtClean="0">
                <a:latin typeface="Times New Roman" panose="02020603050405020304" pitchFamily="18" charset="0"/>
                <a:cs typeface="Times New Roman" panose="02020603050405020304" pitchFamily="18" charset="0"/>
              </a:rPr>
              <a:t/>
            </a:r>
            <a:br>
              <a:rPr lang="tr-TR" sz="3000" b="1" dirty="0" smtClean="0">
                <a:latin typeface="Times New Roman" panose="02020603050405020304" pitchFamily="18" charset="0"/>
                <a:cs typeface="Times New Roman" panose="02020603050405020304" pitchFamily="18" charset="0"/>
              </a:rPr>
            </a:br>
            <a:endParaRPr lang="tr-TR"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032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Dikdörtgen 1"/>
          <p:cNvSpPr/>
          <p:nvPr/>
        </p:nvSpPr>
        <p:spPr>
          <a:xfrm>
            <a:off x="143339" y="217513"/>
            <a:ext cx="12048661" cy="7286610"/>
          </a:xfrm>
          <a:prstGeom prst="rect">
            <a:avLst/>
          </a:prstGeom>
        </p:spPr>
        <p:txBody>
          <a:bodyPr wrap="square">
            <a:spAutoFit/>
          </a:bodyPr>
          <a:lstStyle/>
          <a:p>
            <a:pPr marL="228600" indent="-228600" algn="just">
              <a:lnSpc>
                <a:spcPct val="90000"/>
              </a:lnSpc>
              <a:spcBef>
                <a:spcPts val="1000"/>
              </a:spcBef>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İzmir İktisat Kongresi’nde; </a:t>
            </a:r>
            <a:endParaRPr lang="tr-TR" sz="2100" dirty="0">
              <a:latin typeface="Times New Roman" panose="02020603050405020304" pitchFamily="18" charset="0"/>
              <a:cs typeface="Times New Roman" panose="02020603050405020304" pitchFamily="18" charset="0"/>
            </a:endParaRPr>
          </a:p>
          <a:p>
            <a:pPr marL="228600" indent="-228600" algn="just">
              <a:lnSpc>
                <a:spcPct val="90000"/>
              </a:lnSpc>
              <a:spcBef>
                <a:spcPts val="1000"/>
              </a:spcBef>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Hammaddesi yurt içinde yetişen veya yetiştirilebilen sanayi dalları </a:t>
            </a:r>
            <a:r>
              <a:rPr lang="tr-TR" sz="2100" dirty="0">
                <a:latin typeface="Times New Roman" panose="02020603050405020304" pitchFamily="18" charset="0"/>
                <a:cs typeface="Times New Roman" panose="02020603050405020304" pitchFamily="18" charset="0"/>
              </a:rPr>
              <a:t>kurulması, </a:t>
            </a:r>
            <a:endParaRPr lang="tr-TR" sz="2100" dirty="0">
              <a:latin typeface="Times New Roman" panose="02020603050405020304" pitchFamily="18" charset="0"/>
              <a:cs typeface="Times New Roman" panose="02020603050405020304" pitchFamily="18" charset="0"/>
            </a:endParaRPr>
          </a:p>
          <a:p>
            <a:pPr marL="228600" indent="-228600" algn="just">
              <a:lnSpc>
                <a:spcPct val="90000"/>
              </a:lnSpc>
              <a:spcBef>
                <a:spcPts val="1000"/>
              </a:spcBef>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Devletin  </a:t>
            </a:r>
            <a:r>
              <a:rPr lang="tr-TR" sz="2100" dirty="0">
                <a:latin typeface="Times New Roman" panose="02020603050405020304" pitchFamily="18" charset="0"/>
                <a:cs typeface="Times New Roman" panose="02020603050405020304" pitchFamily="18" charset="0"/>
              </a:rPr>
              <a:t>yavaş yavaş iktisadi görüşleri de olan bir organ haline </a:t>
            </a:r>
            <a:r>
              <a:rPr lang="tr-TR" sz="2100" dirty="0">
                <a:latin typeface="Times New Roman" panose="02020603050405020304" pitchFamily="18" charset="0"/>
                <a:cs typeface="Times New Roman" panose="02020603050405020304" pitchFamily="18" charset="0"/>
              </a:rPr>
              <a:t>gelmesi </a:t>
            </a:r>
            <a:r>
              <a:rPr lang="tr-TR" sz="2100" dirty="0">
                <a:latin typeface="Times New Roman" panose="02020603050405020304" pitchFamily="18" charset="0"/>
                <a:cs typeface="Times New Roman" panose="02020603050405020304" pitchFamily="18" charset="0"/>
              </a:rPr>
              <a:t>ve özel </a:t>
            </a:r>
            <a:r>
              <a:rPr lang="tr-TR" sz="2100" dirty="0">
                <a:latin typeface="Times New Roman" panose="02020603050405020304" pitchFamily="18" charset="0"/>
                <a:cs typeface="Times New Roman" panose="02020603050405020304" pitchFamily="18" charset="0"/>
              </a:rPr>
              <a:t>sektör </a:t>
            </a:r>
            <a:r>
              <a:rPr lang="tr-TR" sz="2100" dirty="0">
                <a:latin typeface="Times New Roman" panose="02020603050405020304" pitchFamily="18" charset="0"/>
                <a:cs typeface="Times New Roman" panose="02020603050405020304" pitchFamily="18" charset="0"/>
              </a:rPr>
              <a:t>tarafından kurulamayan </a:t>
            </a:r>
            <a:r>
              <a:rPr lang="tr-TR" sz="2100" dirty="0">
                <a:latin typeface="Times New Roman" panose="02020603050405020304" pitchFamily="18" charset="0"/>
                <a:cs typeface="Times New Roman" panose="02020603050405020304" pitchFamily="18" charset="0"/>
              </a:rPr>
              <a:t>teşebbüslerin </a:t>
            </a:r>
            <a:r>
              <a:rPr lang="tr-TR" sz="2100" dirty="0">
                <a:latin typeface="Times New Roman" panose="02020603050405020304" pitchFamily="18" charset="0"/>
                <a:cs typeface="Times New Roman" panose="02020603050405020304" pitchFamily="18" charset="0"/>
              </a:rPr>
              <a:t>devletçe ele </a:t>
            </a:r>
            <a:r>
              <a:rPr lang="tr-TR" sz="2100" dirty="0">
                <a:latin typeface="Times New Roman" panose="02020603050405020304" pitchFamily="18" charset="0"/>
                <a:cs typeface="Times New Roman" panose="02020603050405020304" pitchFamily="18" charset="0"/>
              </a:rPr>
              <a:t>alınması</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marL="228600" indent="-228600" algn="just">
              <a:lnSpc>
                <a:spcPct val="90000"/>
              </a:lnSpc>
              <a:spcBef>
                <a:spcPts val="1000"/>
              </a:spcBef>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Özel </a:t>
            </a:r>
            <a:r>
              <a:rPr lang="tr-TR" sz="2100" dirty="0">
                <a:latin typeface="Times New Roman" panose="02020603050405020304" pitchFamily="18" charset="0"/>
                <a:cs typeface="Times New Roman" panose="02020603050405020304" pitchFamily="18" charset="0"/>
              </a:rPr>
              <a:t>Girişimcilerin </a:t>
            </a:r>
            <a:r>
              <a:rPr lang="tr-TR" sz="2100" dirty="0">
                <a:latin typeface="Times New Roman" panose="02020603050405020304" pitchFamily="18" charset="0"/>
                <a:cs typeface="Times New Roman" panose="02020603050405020304" pitchFamily="18" charset="0"/>
              </a:rPr>
              <a:t>Desteklenmesi, </a:t>
            </a:r>
            <a:endParaRPr lang="tr-TR" sz="2100" dirty="0">
              <a:latin typeface="Times New Roman" panose="02020603050405020304" pitchFamily="18" charset="0"/>
              <a:cs typeface="Times New Roman" panose="02020603050405020304" pitchFamily="18" charset="0"/>
            </a:endParaRPr>
          </a:p>
          <a:p>
            <a:pPr marL="228600" indent="-228600" algn="just">
              <a:lnSpc>
                <a:spcPct val="90000"/>
              </a:lnSpc>
              <a:spcBef>
                <a:spcPts val="1000"/>
              </a:spcBef>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Özel teşebbüslere kredi sağlayacak bir Devlet Bankası </a:t>
            </a:r>
            <a:r>
              <a:rPr lang="tr-TR" sz="2100" dirty="0" smtClean="0">
                <a:latin typeface="Times New Roman" panose="02020603050405020304" pitchFamily="18" charset="0"/>
                <a:cs typeface="Times New Roman" panose="02020603050405020304" pitchFamily="18" charset="0"/>
              </a:rPr>
              <a:t>kurulması</a:t>
            </a:r>
            <a:r>
              <a:rPr lang="tr-TR" sz="2100" dirty="0">
                <a:latin typeface="Times New Roman" panose="02020603050405020304" pitchFamily="18" charset="0"/>
                <a:cs typeface="Times New Roman" panose="02020603050405020304" pitchFamily="18" charset="0"/>
              </a:rPr>
              <a:t>,</a:t>
            </a:r>
          </a:p>
          <a:p>
            <a:pPr marL="228600" indent="-228600" algn="just">
              <a:lnSpc>
                <a:spcPct val="90000"/>
              </a:lnSpc>
              <a:spcBef>
                <a:spcPts val="1000"/>
              </a:spcBef>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Kapitülasyonların kaldırılması</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marL="228600" indent="-228600" algn="just">
              <a:lnSpc>
                <a:spcPct val="90000"/>
              </a:lnSpc>
              <a:spcBef>
                <a:spcPts val="1000"/>
              </a:spcBef>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Yabancıların kurdukları tekellerden kaçınılması ve dışarı ile rekabet içerisine girebilmek için sanayinin bir bütünlük içinde olmasının gerekliliği,</a:t>
            </a:r>
          </a:p>
          <a:p>
            <a:pPr marL="228600" indent="-228600" algn="just">
              <a:lnSpc>
                <a:spcPct val="90000"/>
              </a:lnSpc>
              <a:spcBef>
                <a:spcPts val="1000"/>
              </a:spcBef>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Yerli malının kullanılmasına özen gösterilmesi ,</a:t>
            </a:r>
          </a:p>
          <a:p>
            <a:pPr marL="228600" indent="-228600" algn="just">
              <a:lnSpc>
                <a:spcPct val="90000"/>
              </a:lnSpc>
              <a:spcBef>
                <a:spcPts val="1000"/>
              </a:spcBef>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Yabancıların kurdukları tekellerden kaçınılması,</a:t>
            </a:r>
          </a:p>
          <a:p>
            <a:pPr marL="228600" indent="-228600" algn="just">
              <a:lnSpc>
                <a:spcPct val="90000"/>
              </a:lnSpc>
              <a:spcBef>
                <a:spcPts val="1000"/>
              </a:spcBef>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Demir yollarının yapımı, </a:t>
            </a:r>
          </a:p>
          <a:p>
            <a:pPr marL="228600" indent="-228600" algn="just">
              <a:lnSpc>
                <a:spcPct val="90000"/>
              </a:lnSpc>
              <a:spcBef>
                <a:spcPts val="1000"/>
              </a:spcBef>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Orman yetiştirilmesi ve Madenlerin </a:t>
            </a:r>
            <a:r>
              <a:rPr lang="tr-TR" sz="2100" dirty="0" smtClean="0">
                <a:latin typeface="Times New Roman" panose="02020603050405020304" pitchFamily="18" charset="0"/>
                <a:cs typeface="Times New Roman" panose="02020603050405020304" pitchFamily="18" charset="0"/>
              </a:rPr>
              <a:t>işletilmesi ve</a:t>
            </a:r>
            <a:endParaRPr lang="tr-TR" sz="2100" dirty="0">
              <a:latin typeface="Times New Roman" panose="02020603050405020304" pitchFamily="18" charset="0"/>
              <a:cs typeface="Times New Roman" panose="02020603050405020304" pitchFamily="18" charset="0"/>
            </a:endParaRPr>
          </a:p>
          <a:p>
            <a:pPr marL="228600" indent="-228600" algn="just">
              <a:lnSpc>
                <a:spcPct val="90000"/>
              </a:lnSpc>
              <a:spcBef>
                <a:spcPts val="1000"/>
              </a:spcBef>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Sağlığın korunması ve eğitim geliştirilmesi gibi kararlar alınmıştır.</a:t>
            </a:r>
          </a:p>
          <a:p>
            <a:endParaRPr lang="tr-TR" sz="2800" dirty="0">
              <a:solidFill>
                <a:prstClr val="black"/>
              </a:solidFill>
            </a:endParaRPr>
          </a:p>
          <a:p>
            <a:pPr marL="228600" indent="-228600" algn="just">
              <a:lnSpc>
                <a:spcPct val="90000"/>
              </a:lnSpc>
              <a:spcBef>
                <a:spcPts val="1000"/>
              </a:spcBef>
              <a:buFont typeface="Arial" panose="020B0604020202020204" pitchFamily="34" charset="0"/>
              <a:buChar char="•"/>
            </a:pPr>
            <a:endParaRPr lang="tr-TR" sz="21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endParaRPr lang="tr-TR" sz="2800" dirty="0">
              <a:solidFill>
                <a:prstClr val="black"/>
              </a:solidFill>
            </a:endParaRPr>
          </a:p>
          <a:p>
            <a:pPr marL="457200" indent="-457200">
              <a:buFont typeface="Wingdings" panose="05000000000000000000" pitchFamily="2" charset="2"/>
              <a:buChar char="v"/>
            </a:pPr>
            <a:endParaRPr lang="tr-TR" sz="2800" dirty="0">
              <a:solidFill>
                <a:prstClr val="black"/>
              </a:solidFill>
            </a:endParaRPr>
          </a:p>
        </p:txBody>
      </p:sp>
    </p:spTree>
    <p:extLst>
      <p:ext uri="{BB962C8B-B14F-4D97-AF65-F5344CB8AC3E}">
        <p14:creationId xmlns:p14="http://schemas.microsoft.com/office/powerpoint/2010/main" val="20099070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80125" y="5489369"/>
            <a:ext cx="11664619" cy="692497"/>
          </a:xfrm>
          <a:prstGeom prst="rect">
            <a:avLst/>
          </a:prstGeom>
        </p:spPr>
        <p:txBody>
          <a:bodyPr wrap="square">
            <a:spAutoFit/>
          </a:bodyPr>
          <a:lstStyle/>
          <a:p>
            <a:pPr marL="342900" indent="-342900" algn="just">
              <a:buFont typeface="Arial" panose="020B0604020202020204" pitchFamily="34" charset="0"/>
              <a:buChar char="•"/>
            </a:pPr>
            <a:r>
              <a:rPr lang="tr-TR" sz="2100" dirty="0">
                <a:latin typeface="Times New Roman" panose="02020603050405020304" pitchFamily="18" charset="0"/>
                <a:cs typeface="Times New Roman" panose="02020603050405020304" pitchFamily="18" charset="0"/>
              </a:rPr>
              <a:t>İzmir İktisat Kongresi’nde </a:t>
            </a:r>
            <a:r>
              <a:rPr lang="tr-TR" sz="2100" dirty="0" smtClean="0">
                <a:latin typeface="Times New Roman" panose="02020603050405020304" pitchFamily="18" charset="0"/>
                <a:cs typeface="Times New Roman" panose="02020603050405020304" pitchFamily="18" charset="0"/>
              </a:rPr>
              <a:t>alınan kararların ortak </a:t>
            </a:r>
            <a:r>
              <a:rPr lang="tr-TR" sz="2100" dirty="0">
                <a:latin typeface="Times New Roman" panose="02020603050405020304" pitchFamily="18" charset="0"/>
                <a:cs typeface="Times New Roman" panose="02020603050405020304" pitchFamily="18" charset="0"/>
              </a:rPr>
              <a:t>amacı ulusal ekonominin geliştirilmesidir.</a:t>
            </a:r>
          </a:p>
          <a:p>
            <a:pPr algn="just"/>
            <a:endParaRPr lang="tr-TR" dirty="0">
              <a:solidFill>
                <a:prstClr val="black"/>
              </a:solidFill>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75" t="31507" r="46762" b="23630"/>
          <a:stretch/>
        </p:blipFill>
        <p:spPr bwMode="auto">
          <a:xfrm>
            <a:off x="0" y="28150"/>
            <a:ext cx="12192000" cy="5345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7201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23240" y="5179886"/>
            <a:ext cx="12048661" cy="1061829"/>
          </a:xfrm>
          <a:prstGeom prst="rect">
            <a:avLst/>
          </a:prstGeom>
        </p:spPr>
        <p:txBody>
          <a:bodyPr wrap="square">
            <a:spAutoFit/>
          </a:bodyPr>
          <a:lstStyle/>
          <a:p>
            <a:pPr marL="342900" indent="-342900">
              <a:buFont typeface="Arial" panose="020B0604020202020204" pitchFamily="34" charset="0"/>
              <a:buChar char="•"/>
            </a:pPr>
            <a:endParaRPr lang="tr-TR" sz="2100" dirty="0">
              <a:solidFill>
                <a:prstClr val="black"/>
              </a:solidFill>
              <a:latin typeface="Times New Roman" panose="02020603050405020304" pitchFamily="18" charset="0"/>
              <a:cs typeface="Times New Roman" panose="02020603050405020304" pitchFamily="18" charset="0"/>
            </a:endParaRPr>
          </a:p>
          <a:p>
            <a:pPr algn="just"/>
            <a:r>
              <a:rPr lang="tr-TR" sz="2100" dirty="0">
                <a:solidFill>
                  <a:prstClr val="black"/>
                </a:solidFill>
                <a:latin typeface="Times New Roman" panose="02020603050405020304" pitchFamily="18" charset="0"/>
                <a:cs typeface="Times New Roman" panose="02020603050405020304" pitchFamily="18" charset="0"/>
              </a:rPr>
              <a:t>"Tam </a:t>
            </a:r>
            <a:r>
              <a:rPr lang="tr-TR" sz="2100" dirty="0">
                <a:solidFill>
                  <a:prstClr val="black"/>
                </a:solidFill>
                <a:latin typeface="Times New Roman" panose="02020603050405020304" pitchFamily="18" charset="0"/>
                <a:cs typeface="Times New Roman" panose="02020603050405020304" pitchFamily="18" charset="0"/>
              </a:rPr>
              <a:t>bağımsızlık, ancak mali bağımsızlık ile mümkündür. Bir devletin maliyesi bağımsızlıktan yoksun olunca, o devletin bütün hayat ışıklarında bağımsızlık felç olur</a:t>
            </a:r>
            <a:r>
              <a:rPr lang="tr-TR" sz="2100" dirty="0" smtClean="0">
                <a:solidFill>
                  <a:prstClr val="black"/>
                </a:solidFill>
                <a:latin typeface="Times New Roman" panose="02020603050405020304" pitchFamily="18" charset="0"/>
                <a:cs typeface="Times New Roman" panose="02020603050405020304" pitchFamily="18" charset="0"/>
              </a:rPr>
              <a:t>." </a:t>
            </a:r>
            <a:r>
              <a:rPr lang="tr-TR" sz="2100" dirty="0" smtClean="0">
                <a:solidFill>
                  <a:prstClr val="black"/>
                </a:solidFill>
                <a:latin typeface="Times New Roman" panose="02020603050405020304" pitchFamily="18" charset="0"/>
                <a:cs typeface="Times New Roman" panose="02020603050405020304" pitchFamily="18" charset="0"/>
              </a:rPr>
              <a:t>ATATÜRK</a:t>
            </a:r>
            <a:endParaRPr lang="tr-TR" sz="2100" dirty="0">
              <a:solidFill>
                <a:prstClr val="black"/>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115" t="17294" r="41564" b="31849"/>
          <a:stretch/>
        </p:blipFill>
        <p:spPr bwMode="auto">
          <a:xfrm>
            <a:off x="47328" y="51444"/>
            <a:ext cx="12048661" cy="5393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0827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71748" y="1775506"/>
            <a:ext cx="9144000" cy="2387600"/>
          </a:xfrm>
        </p:spPr>
        <p:txBody>
          <a:bodyPr>
            <a:normAutofit/>
          </a:bodyPr>
          <a:lstStyle/>
          <a:p>
            <a:r>
              <a:rPr lang="tr-TR" sz="3200" b="1" dirty="0">
                <a:latin typeface="Times New Roman" panose="02020603050405020304" pitchFamily="18" charset="0"/>
                <a:cs typeface="Times New Roman" panose="02020603050405020304" pitchFamily="18" charset="0"/>
              </a:rPr>
              <a:t>MİLLETVEKİLİ SEÇİMLERİ </a:t>
            </a:r>
            <a:br>
              <a:rPr lang="tr-TR" sz="3200" b="1" dirty="0">
                <a:latin typeface="Times New Roman" panose="02020603050405020304" pitchFamily="18" charset="0"/>
                <a:cs typeface="Times New Roman" panose="02020603050405020304" pitchFamily="18" charset="0"/>
              </a:rPr>
            </a:br>
            <a:r>
              <a:rPr lang="tr-TR" sz="3200" b="1" dirty="0">
                <a:latin typeface="Times New Roman" panose="02020603050405020304" pitchFamily="18" charset="0"/>
                <a:cs typeface="Times New Roman" panose="02020603050405020304" pitchFamily="18" charset="0"/>
              </a:rPr>
              <a:t>(1 Nisan 1923)</a:t>
            </a:r>
          </a:p>
        </p:txBody>
      </p:sp>
    </p:spTree>
    <p:extLst>
      <p:ext uri="{BB962C8B-B14F-4D97-AF65-F5344CB8AC3E}">
        <p14:creationId xmlns:p14="http://schemas.microsoft.com/office/powerpoint/2010/main" val="976461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93501" y="730921"/>
            <a:ext cx="10515600" cy="4351338"/>
          </a:xfrm>
        </p:spPr>
        <p:txBody>
          <a:bodyPr>
            <a:normAutofit/>
          </a:bodyPr>
          <a:lstStyle/>
          <a:p>
            <a:pPr algn="just"/>
            <a:r>
              <a:rPr lang="tr-TR" sz="2100" dirty="0">
                <a:latin typeface="Times New Roman" panose="02020603050405020304" pitchFamily="18" charset="0"/>
                <a:cs typeface="Times New Roman" panose="02020603050405020304" pitchFamily="18" charset="0"/>
              </a:rPr>
              <a:t>Milli Mücadele’nin başlaması için öncelikle bir güç birliğine ihtiyaç duyulmuştur. İhtiyaç duyulan güç birliği vatanın çeşitli bölgelerinde yöresel olarak teşkilatlanan Müdafaa-i Hukuk cemiyetlerinin Sivas Kongresinde birleştirilmesiyle az da olsa sağlanmıştır. (</a:t>
            </a:r>
            <a:r>
              <a:rPr lang="tr-TR" sz="2100" dirty="0" err="1">
                <a:latin typeface="Times New Roman" panose="02020603050405020304" pitchFamily="18" charset="0"/>
                <a:cs typeface="Times New Roman" panose="02020603050405020304" pitchFamily="18" charset="0"/>
              </a:rPr>
              <a:t>Kuvay</a:t>
            </a:r>
            <a:r>
              <a:rPr lang="tr-TR" sz="2100" dirty="0">
                <a:latin typeface="Times New Roman" panose="02020603050405020304" pitchFamily="18" charset="0"/>
                <a:cs typeface="Times New Roman" panose="02020603050405020304" pitchFamily="18" charset="0"/>
              </a:rPr>
              <a:t>-i Milliye Ruhu)</a:t>
            </a:r>
          </a:p>
          <a:p>
            <a:pPr algn="just"/>
            <a:r>
              <a:rPr lang="tr-TR" sz="2100" dirty="0" err="1">
                <a:latin typeface="Times New Roman" panose="02020603050405020304" pitchFamily="18" charset="0"/>
                <a:cs typeface="Times New Roman" panose="02020603050405020304" pitchFamily="18" charset="0"/>
              </a:rPr>
              <a:t>Kuvay</a:t>
            </a:r>
            <a:r>
              <a:rPr lang="tr-TR" sz="2100" dirty="0">
                <a:latin typeface="Times New Roman" panose="02020603050405020304" pitchFamily="18" charset="0"/>
                <a:cs typeface="Times New Roman" panose="02020603050405020304" pitchFamily="18" charset="0"/>
              </a:rPr>
              <a:t>-i Milliye ruhu </a:t>
            </a:r>
            <a:r>
              <a:rPr lang="tr-TR" sz="2100" dirty="0" err="1">
                <a:latin typeface="Times New Roman" panose="02020603050405020304" pitchFamily="18" charset="0"/>
                <a:cs typeface="Times New Roman" panose="02020603050405020304" pitchFamily="18" charset="0"/>
              </a:rPr>
              <a:t>Mebusan</a:t>
            </a:r>
            <a:r>
              <a:rPr lang="tr-TR" sz="2100" dirty="0">
                <a:latin typeface="Times New Roman" panose="02020603050405020304" pitchFamily="18" charset="0"/>
                <a:cs typeface="Times New Roman" panose="02020603050405020304" pitchFamily="18" charset="0"/>
              </a:rPr>
              <a:t> Meclisinin kapatılması ve ardından </a:t>
            </a:r>
            <a:r>
              <a:rPr lang="tr-TR" sz="2100" dirty="0" err="1">
                <a:latin typeface="Times New Roman" panose="02020603050405020304" pitchFamily="18" charset="0"/>
                <a:cs typeface="Times New Roman" panose="02020603050405020304" pitchFamily="18" charset="0"/>
              </a:rPr>
              <a:t>BMM’nin</a:t>
            </a:r>
            <a:r>
              <a:rPr lang="tr-TR" sz="2100" dirty="0">
                <a:latin typeface="Times New Roman" panose="02020603050405020304" pitchFamily="18" charset="0"/>
                <a:cs typeface="Times New Roman" panose="02020603050405020304" pitchFamily="18" charset="0"/>
              </a:rPr>
              <a:t> açılmasıyla daha da güçlenmiştir</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807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32138" y="563495"/>
            <a:ext cx="10889302" cy="5850184"/>
          </a:xfrm>
        </p:spPr>
        <p:txBody>
          <a:bodyPr>
            <a:normAutofit/>
          </a:bodyPr>
          <a:lstStyle/>
          <a:p>
            <a:pPr algn="just"/>
            <a:r>
              <a:rPr lang="tr-TR" sz="2100" dirty="0">
                <a:latin typeface="Times New Roman" panose="02020603050405020304" pitchFamily="18" charset="0"/>
                <a:cs typeface="Times New Roman" panose="02020603050405020304" pitchFamily="18" charset="0"/>
              </a:rPr>
              <a:t>Ancak I. Meclis’te çeşitli siyasi gruplaşmalar olmuştur.</a:t>
            </a:r>
          </a:p>
          <a:p>
            <a:pPr algn="just"/>
            <a:r>
              <a:rPr lang="tr-TR" sz="2100" dirty="0" smtClean="0">
                <a:latin typeface="Times New Roman" panose="02020603050405020304" pitchFamily="18" charset="0"/>
                <a:cs typeface="Times New Roman" panose="02020603050405020304" pitchFamily="18" charset="0"/>
              </a:rPr>
              <a:t>İttihatçı</a:t>
            </a:r>
            <a:r>
              <a:rPr lang="tr-TR" sz="2100" dirty="0">
                <a:latin typeface="Times New Roman" panose="02020603050405020304" pitchFamily="18" charset="0"/>
                <a:cs typeface="Times New Roman" panose="02020603050405020304" pitchFamily="18" charset="0"/>
              </a:rPr>
              <a:t>, İtilafçı, İslamcı, Osmanlıcı, </a:t>
            </a:r>
            <a:r>
              <a:rPr lang="tr-TR" sz="2100" dirty="0" smtClean="0">
                <a:latin typeface="Times New Roman" panose="02020603050405020304" pitchFamily="18" charset="0"/>
                <a:cs typeface="Times New Roman" panose="02020603050405020304" pitchFamily="18" charset="0"/>
              </a:rPr>
              <a:t>Liberal </a:t>
            </a:r>
            <a:r>
              <a:rPr lang="tr-TR" sz="2100" dirty="0">
                <a:latin typeface="Times New Roman" panose="02020603050405020304" pitchFamily="18" charset="0"/>
                <a:cs typeface="Times New Roman" panose="02020603050405020304" pitchFamily="18" charset="0"/>
              </a:rPr>
              <a:t>ve Bolşevik gibi çeşitli fikri düşüncelere sahip milletvekili bulunmaktaydı.</a:t>
            </a:r>
          </a:p>
          <a:p>
            <a:pPr marL="0" indent="0" algn="just">
              <a:buNone/>
            </a:pPr>
            <a:endParaRPr lang="tr-TR" dirty="0"/>
          </a:p>
          <a:p>
            <a:pPr marL="0" indent="0" algn="just">
              <a:buNone/>
            </a:pPr>
            <a:r>
              <a:rPr lang="tr-TR" sz="2100" b="1" dirty="0">
                <a:latin typeface="Times New Roman" panose="02020603050405020304" pitchFamily="18" charset="0"/>
                <a:cs typeface="Times New Roman" panose="02020603050405020304" pitchFamily="18" charset="0"/>
              </a:rPr>
              <a:t>I. Meclis’i oluşturan milletvekilleri;</a:t>
            </a:r>
          </a:p>
          <a:p>
            <a:pPr algn="just"/>
            <a:r>
              <a:rPr lang="tr-TR" sz="2100" dirty="0" smtClean="0">
                <a:latin typeface="Times New Roman" panose="02020603050405020304" pitchFamily="18" charset="0"/>
                <a:cs typeface="Times New Roman" panose="02020603050405020304" pitchFamily="18" charset="0"/>
              </a:rPr>
              <a:t>Tesanüt </a:t>
            </a:r>
            <a:r>
              <a:rPr lang="tr-TR" sz="2100" dirty="0">
                <a:latin typeface="Times New Roman" panose="02020603050405020304" pitchFamily="18" charset="0"/>
                <a:cs typeface="Times New Roman" panose="02020603050405020304" pitchFamily="18" charset="0"/>
              </a:rPr>
              <a:t>Grubu (Dayanışma</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İstiklal </a:t>
            </a:r>
            <a:r>
              <a:rPr lang="tr-TR" sz="2100" dirty="0">
                <a:latin typeface="Times New Roman" panose="02020603050405020304" pitchFamily="18" charset="0"/>
                <a:cs typeface="Times New Roman" panose="02020603050405020304" pitchFamily="18" charset="0"/>
              </a:rPr>
              <a:t>Grubu (Bağımsızlık</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Müdafaa-i </a:t>
            </a:r>
            <a:r>
              <a:rPr lang="tr-TR" sz="2100" dirty="0">
                <a:latin typeface="Times New Roman" panose="02020603050405020304" pitchFamily="18" charset="0"/>
                <a:cs typeface="Times New Roman" panose="02020603050405020304" pitchFamily="18" charset="0"/>
              </a:rPr>
              <a:t>Hukuk Zümresi </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Halk Zümresi ve</a:t>
            </a:r>
            <a:endParaRPr lang="tr-TR" sz="2100" dirty="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Islahat </a:t>
            </a:r>
            <a:r>
              <a:rPr lang="tr-TR" sz="2100" dirty="0">
                <a:latin typeface="Times New Roman" panose="02020603050405020304" pitchFamily="18" charset="0"/>
                <a:cs typeface="Times New Roman" panose="02020603050405020304" pitchFamily="18" charset="0"/>
              </a:rPr>
              <a:t>Grubu </a:t>
            </a:r>
            <a:r>
              <a:rPr lang="tr-TR" sz="2100" dirty="0" smtClean="0">
                <a:latin typeface="Times New Roman" panose="02020603050405020304" pitchFamily="18" charset="0"/>
                <a:cs typeface="Times New Roman" panose="02020603050405020304" pitchFamily="18" charset="0"/>
              </a:rPr>
              <a:t>olarak </a:t>
            </a:r>
            <a:r>
              <a:rPr lang="tr-TR" sz="2100" dirty="0">
                <a:latin typeface="Times New Roman" panose="02020603050405020304" pitchFamily="18" charset="0"/>
                <a:cs typeface="Times New Roman" panose="02020603050405020304" pitchFamily="18" charset="0"/>
              </a:rPr>
              <a:t>bölünmüşlerdir. </a:t>
            </a:r>
          </a:p>
        </p:txBody>
      </p:sp>
      <p:pic>
        <p:nvPicPr>
          <p:cNvPr id="4" name="Resim 3"/>
          <p:cNvPicPr>
            <a:picLocks noChangeAspect="1"/>
          </p:cNvPicPr>
          <p:nvPr/>
        </p:nvPicPr>
        <p:blipFill>
          <a:blip r:embed="rId2"/>
          <a:stretch>
            <a:fillRect/>
          </a:stretch>
        </p:blipFill>
        <p:spPr>
          <a:xfrm>
            <a:off x="6049065" y="1917669"/>
            <a:ext cx="5293855" cy="3607367"/>
          </a:xfrm>
          <a:prstGeom prst="rect">
            <a:avLst/>
          </a:prstGeom>
        </p:spPr>
      </p:pic>
    </p:spTree>
    <p:extLst>
      <p:ext uri="{BB962C8B-B14F-4D97-AF65-F5344CB8AC3E}">
        <p14:creationId xmlns:p14="http://schemas.microsoft.com/office/powerpoint/2010/main" val="159491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89699" y="730920"/>
            <a:ext cx="10515600" cy="4351338"/>
          </a:xfrm>
        </p:spPr>
        <p:txBody>
          <a:bodyPr>
            <a:normAutofit/>
          </a:bodyPr>
          <a:lstStyle/>
          <a:p>
            <a:pPr algn="just"/>
            <a:r>
              <a:rPr lang="tr-TR" sz="2100" dirty="0">
                <a:latin typeface="Times New Roman" panose="02020603050405020304" pitchFamily="18" charset="0"/>
                <a:cs typeface="Times New Roman" panose="02020603050405020304" pitchFamily="18" charset="0"/>
              </a:rPr>
              <a:t>Bu grupların ortaya çıkmasıyla birlikte Mustafa Kemal Paşa kendine yakın milletvekilleriyle Anadolu ve Rumeli Müdafaa-i Hukuk Grubu adında bir grup kurmuştur.</a:t>
            </a:r>
          </a:p>
          <a:p>
            <a:pPr algn="just"/>
            <a:r>
              <a:rPr lang="tr-TR" sz="2100" b="1" dirty="0" smtClean="0">
                <a:latin typeface="Times New Roman" panose="02020603050405020304" pitchFamily="18" charset="0"/>
                <a:cs typeface="Times New Roman" panose="02020603050405020304" pitchFamily="18" charset="0"/>
              </a:rPr>
              <a:t>I. </a:t>
            </a:r>
            <a:r>
              <a:rPr lang="tr-TR" sz="2100" b="1" dirty="0" smtClean="0">
                <a:latin typeface="Times New Roman" panose="02020603050405020304" pitchFamily="18" charset="0"/>
                <a:cs typeface="Times New Roman" panose="02020603050405020304" pitchFamily="18" charset="0"/>
              </a:rPr>
              <a:t>Grubun amacı: </a:t>
            </a:r>
            <a:r>
              <a:rPr lang="tr-TR" sz="2100" dirty="0" smtClean="0">
                <a:latin typeface="Times New Roman" panose="02020603050405020304" pitchFamily="18" charset="0"/>
                <a:cs typeface="Times New Roman" panose="02020603050405020304" pitchFamily="18" charset="0"/>
              </a:rPr>
              <a:t>Misak-ı </a:t>
            </a:r>
            <a:r>
              <a:rPr lang="tr-TR" sz="2100" dirty="0">
                <a:latin typeface="Times New Roman" panose="02020603050405020304" pitchFamily="18" charset="0"/>
                <a:cs typeface="Times New Roman" panose="02020603050405020304" pitchFamily="18" charset="0"/>
              </a:rPr>
              <a:t>Milli çerçevesinde ülkenin tamamını ve milletin istiklalini sağlayacak barışa </a:t>
            </a:r>
            <a:r>
              <a:rPr lang="tr-TR" sz="2100" dirty="0" smtClean="0">
                <a:latin typeface="Times New Roman" panose="02020603050405020304" pitchFamily="18" charset="0"/>
                <a:cs typeface="Times New Roman" panose="02020603050405020304" pitchFamily="18" charset="0"/>
              </a:rPr>
              <a:t>ulaşmak, bütün </a:t>
            </a:r>
            <a:r>
              <a:rPr lang="tr-TR" sz="2100" dirty="0">
                <a:latin typeface="Times New Roman" panose="02020603050405020304" pitchFamily="18" charset="0"/>
                <a:cs typeface="Times New Roman" panose="02020603050405020304" pitchFamily="18" charset="0"/>
              </a:rPr>
              <a:t>maddi ve manevi kuvvetleri gereken hedeflere </a:t>
            </a:r>
            <a:r>
              <a:rPr lang="tr-TR" sz="2100" dirty="0" smtClean="0">
                <a:latin typeface="Times New Roman" panose="02020603050405020304" pitchFamily="18" charset="0"/>
                <a:cs typeface="Times New Roman" panose="02020603050405020304" pitchFamily="18" charset="0"/>
              </a:rPr>
              <a:t>yöneltmek, devlet </a:t>
            </a:r>
            <a:r>
              <a:rPr lang="tr-TR" sz="2100" dirty="0">
                <a:latin typeface="Times New Roman" panose="02020603050405020304" pitchFamily="18" charset="0"/>
                <a:cs typeface="Times New Roman" panose="02020603050405020304" pitchFamily="18" charset="0"/>
              </a:rPr>
              <a:t>ve milletin teşkilatını Teşkilat-ı Esasiye Kanununa göre </a:t>
            </a:r>
            <a:r>
              <a:rPr lang="tr-TR" sz="2100" dirty="0" smtClean="0">
                <a:latin typeface="Times New Roman" panose="02020603050405020304" pitchFamily="18" charset="0"/>
                <a:cs typeface="Times New Roman" panose="02020603050405020304" pitchFamily="18" charset="0"/>
              </a:rPr>
              <a:t>hazırlamaktır.</a:t>
            </a:r>
          </a:p>
          <a:p>
            <a:r>
              <a:rPr lang="tr-TR" sz="2100" dirty="0">
                <a:latin typeface="Times New Roman" panose="02020603050405020304" pitchFamily="18" charset="0"/>
                <a:cs typeface="Times New Roman" panose="02020603050405020304" pitchFamily="18" charset="0"/>
              </a:rPr>
              <a:t>I. Grubun kurulması II. Grubun kurulmasını da beraberinde getirmiştir. Bu grubun yayın organı Tan gazetesidir.</a:t>
            </a:r>
          </a:p>
          <a:p>
            <a:r>
              <a:rPr lang="tr-TR" sz="2100" b="1" dirty="0">
                <a:latin typeface="Times New Roman" panose="02020603050405020304" pitchFamily="18" charset="0"/>
                <a:cs typeface="Times New Roman" panose="02020603050405020304" pitchFamily="18" charset="0"/>
              </a:rPr>
              <a:t>II. Grubun amacı; </a:t>
            </a:r>
            <a:r>
              <a:rPr lang="tr-TR" sz="2100" dirty="0">
                <a:latin typeface="Times New Roman" panose="02020603050405020304" pitchFamily="18" charset="0"/>
                <a:cs typeface="Times New Roman" panose="02020603050405020304" pitchFamily="18" charset="0"/>
              </a:rPr>
              <a:t>Mustafa Kemal Paşa otoritesinin bir diktatörlüğe ulaşmasını engellemektir. İttihat ve Terakki Fırkasını yeniden kurmak isteyenlerle küskün milletvekillerinden oluşmaktadır. </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930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35169" y="386366"/>
            <a:ext cx="10515600" cy="1635617"/>
          </a:xfrm>
        </p:spPr>
        <p:txBody>
          <a:bodyPr>
            <a:noAutofit/>
          </a:bodyPr>
          <a:lstStyle/>
          <a:p>
            <a:pPr algn="ctr"/>
            <a:r>
              <a:rPr lang="tr-TR" sz="3200" b="1" dirty="0">
                <a:latin typeface="Times New Roman" panose="02020603050405020304" pitchFamily="18" charset="0"/>
                <a:cs typeface="Times New Roman" panose="02020603050405020304" pitchFamily="18" charset="0"/>
              </a:rPr>
              <a:t>HALK FIRKASININ KURULMASI</a:t>
            </a:r>
            <a:br>
              <a:rPr lang="tr-TR" sz="3200" b="1" dirty="0">
                <a:latin typeface="Times New Roman" panose="02020603050405020304" pitchFamily="18" charset="0"/>
                <a:cs typeface="Times New Roman" panose="02020603050405020304" pitchFamily="18" charset="0"/>
              </a:rPr>
            </a:br>
            <a:r>
              <a:rPr lang="tr-TR" sz="3200" b="1" dirty="0">
                <a:latin typeface="Times New Roman" panose="02020603050405020304" pitchFamily="18" charset="0"/>
                <a:cs typeface="Times New Roman" panose="02020603050405020304" pitchFamily="18" charset="0"/>
              </a:rPr>
              <a:t> (8 Nisan 1923)</a:t>
            </a:r>
          </a:p>
        </p:txBody>
      </p:sp>
      <p:pic>
        <p:nvPicPr>
          <p:cNvPr id="4" name="İçerik Yer Tutucusu 3"/>
          <p:cNvPicPr>
            <a:picLocks noGrp="1" noChangeAspect="1"/>
          </p:cNvPicPr>
          <p:nvPr>
            <p:ph idx="1"/>
          </p:nvPr>
        </p:nvPicPr>
        <p:blipFill>
          <a:blip r:embed="rId2"/>
          <a:stretch>
            <a:fillRect/>
          </a:stretch>
        </p:blipFill>
        <p:spPr>
          <a:xfrm>
            <a:off x="2964824" y="2447131"/>
            <a:ext cx="5257800" cy="3305175"/>
          </a:xfrm>
          <a:prstGeom prst="rect">
            <a:avLst/>
          </a:prstGeom>
        </p:spPr>
      </p:pic>
    </p:spTree>
    <p:extLst>
      <p:ext uri="{BB962C8B-B14F-4D97-AF65-F5344CB8AC3E}">
        <p14:creationId xmlns:p14="http://schemas.microsoft.com/office/powerpoint/2010/main" val="919579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21217" y="708337"/>
            <a:ext cx="10864402" cy="5434885"/>
          </a:xfrm>
        </p:spPr>
        <p:txBody>
          <a:bodyPr>
            <a:normAutofit/>
          </a:bodyPr>
          <a:lstStyle/>
          <a:p>
            <a:pPr algn="just"/>
            <a:r>
              <a:rPr lang="tr-TR" sz="2100" dirty="0">
                <a:latin typeface="Times New Roman" panose="02020603050405020304" pitchFamily="18" charset="0"/>
                <a:cs typeface="Times New Roman" panose="02020603050405020304" pitchFamily="18" charset="0"/>
              </a:rPr>
              <a:t>Milli Mücadele sonrasında I. Meclis’te meydana gelen gruplaşmalarla birlikte bütünlük içerisinde hareket etme eğilimi ortadan kalkmıştır.</a:t>
            </a:r>
          </a:p>
          <a:p>
            <a:pPr algn="just"/>
            <a:r>
              <a:rPr lang="tr-TR" sz="2100" dirty="0">
                <a:latin typeface="Times New Roman" panose="02020603050405020304" pitchFamily="18" charset="0"/>
                <a:cs typeface="Times New Roman" panose="02020603050405020304" pitchFamily="18" charset="0"/>
              </a:rPr>
              <a:t>Yapılacak işler için yeniden birlik ve bütünlük içerisinde hareket edebilme amacıyla bunu sağlayacak bir partinin kurulma çalışmaları başlamıştır.</a:t>
            </a:r>
          </a:p>
          <a:p>
            <a:pPr algn="just"/>
            <a:r>
              <a:rPr lang="tr-TR" sz="2100" dirty="0">
                <a:latin typeface="Times New Roman" panose="02020603050405020304" pitchFamily="18" charset="0"/>
                <a:cs typeface="Times New Roman" panose="02020603050405020304" pitchFamily="18" charset="0"/>
              </a:rPr>
              <a:t>Mustafa Kemal Paşa, 6 Aralık 1922’de Halk Partisi adı altında bir partinin kurulacağını basına duyurmuştur.</a:t>
            </a:r>
          </a:p>
          <a:p>
            <a:pPr algn="just"/>
            <a:r>
              <a:rPr lang="tr-TR" sz="2100" dirty="0">
                <a:latin typeface="Times New Roman" panose="02020603050405020304" pitchFamily="18" charset="0"/>
                <a:cs typeface="Times New Roman" panose="02020603050405020304" pitchFamily="18" charset="0"/>
              </a:rPr>
              <a:t>8 Nisan 1923 tarihinde Mustafa Kemal I. Grubun Halk Fırkasına dönüşeceğini, çağdaşlık ilkesiyle yenileşmeye dayanacak yeni bir programın hazırlanacağını içeren ‘dokuz umdeyi’ açıklamıştır. </a:t>
            </a:r>
          </a:p>
        </p:txBody>
      </p:sp>
    </p:spTree>
    <p:extLst>
      <p:ext uri="{BB962C8B-B14F-4D97-AF65-F5344CB8AC3E}">
        <p14:creationId xmlns:p14="http://schemas.microsoft.com/office/powerpoint/2010/main" val="532208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80622" y="615010"/>
            <a:ext cx="10515600" cy="5695637"/>
          </a:xfrm>
        </p:spPr>
        <p:txBody>
          <a:bodyPr>
            <a:normAutofit/>
          </a:bodyPr>
          <a:lstStyle/>
          <a:p>
            <a:pPr marL="0" indent="0" algn="just">
              <a:buNone/>
            </a:pPr>
            <a:r>
              <a:rPr lang="tr-TR" sz="2100" dirty="0">
                <a:latin typeface="Times New Roman" panose="02020603050405020304" pitchFamily="18" charset="0"/>
                <a:cs typeface="Times New Roman" panose="02020603050405020304" pitchFamily="18" charset="0"/>
              </a:rPr>
              <a:t>Bunlar;</a:t>
            </a:r>
          </a:p>
          <a:p>
            <a:pPr marL="457200" indent="-457200" algn="just">
              <a:buFont typeface="+mj-lt"/>
              <a:buAutoNum type="arabicPeriod"/>
            </a:pPr>
            <a:r>
              <a:rPr lang="tr-TR" sz="2100" dirty="0" smtClean="0">
                <a:latin typeface="Times New Roman" panose="02020603050405020304" pitchFamily="18" charset="0"/>
                <a:cs typeface="Times New Roman" panose="02020603050405020304" pitchFamily="18" charset="0"/>
              </a:rPr>
              <a:t>Milli </a:t>
            </a:r>
            <a:r>
              <a:rPr lang="tr-TR" sz="2100" dirty="0">
                <a:latin typeface="Times New Roman" panose="02020603050405020304" pitchFamily="18" charset="0"/>
                <a:cs typeface="Times New Roman" panose="02020603050405020304" pitchFamily="18" charset="0"/>
              </a:rPr>
              <a:t>hakimiyete </a:t>
            </a:r>
            <a:r>
              <a:rPr lang="tr-TR" sz="2100" dirty="0" smtClean="0">
                <a:latin typeface="Times New Roman" panose="02020603050405020304" pitchFamily="18" charset="0"/>
                <a:cs typeface="Times New Roman" panose="02020603050405020304" pitchFamily="18" charset="0"/>
              </a:rPr>
              <a:t>bağlılık,</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tr-TR" sz="2100" dirty="0" smtClean="0">
                <a:latin typeface="Times New Roman" panose="02020603050405020304" pitchFamily="18" charset="0"/>
                <a:cs typeface="Times New Roman" panose="02020603050405020304" pitchFamily="18" charset="0"/>
              </a:rPr>
              <a:t>Saltanatı </a:t>
            </a:r>
            <a:r>
              <a:rPr lang="tr-TR" sz="2100" dirty="0">
                <a:latin typeface="Times New Roman" panose="02020603050405020304" pitchFamily="18" charset="0"/>
                <a:cs typeface="Times New Roman" panose="02020603050405020304" pitchFamily="18" charset="0"/>
              </a:rPr>
              <a:t>kaldırma kararının </a:t>
            </a:r>
            <a:r>
              <a:rPr lang="tr-TR" sz="2100" dirty="0" smtClean="0">
                <a:latin typeface="Times New Roman" panose="02020603050405020304" pitchFamily="18" charset="0"/>
                <a:cs typeface="Times New Roman" panose="02020603050405020304" pitchFamily="18" charset="0"/>
              </a:rPr>
              <a:t>değişmezliği,</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tr-TR" sz="2100" dirty="0" smtClean="0">
                <a:latin typeface="Times New Roman" panose="02020603050405020304" pitchFamily="18" charset="0"/>
                <a:cs typeface="Times New Roman" panose="02020603050405020304" pitchFamily="18" charset="0"/>
              </a:rPr>
              <a:t>İç </a:t>
            </a:r>
            <a:r>
              <a:rPr lang="tr-TR" sz="2100" dirty="0">
                <a:latin typeface="Times New Roman" panose="02020603050405020304" pitchFamily="18" charset="0"/>
                <a:cs typeface="Times New Roman" panose="02020603050405020304" pitchFamily="18" charset="0"/>
              </a:rPr>
              <a:t>güvenlik ve asayişin </a:t>
            </a:r>
            <a:r>
              <a:rPr lang="tr-TR" sz="2100" dirty="0" smtClean="0">
                <a:latin typeface="Times New Roman" panose="02020603050405020304" pitchFamily="18" charset="0"/>
                <a:cs typeface="Times New Roman" panose="02020603050405020304" pitchFamily="18" charset="0"/>
              </a:rPr>
              <a:t>sağlanması,</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tr-TR" sz="2100" dirty="0" smtClean="0">
                <a:latin typeface="Times New Roman" panose="02020603050405020304" pitchFamily="18" charset="0"/>
                <a:cs typeface="Times New Roman" panose="02020603050405020304" pitchFamily="18" charset="0"/>
              </a:rPr>
              <a:t>Mahkemelerin </a:t>
            </a:r>
            <a:r>
              <a:rPr lang="tr-TR" sz="2100" dirty="0">
                <a:latin typeface="Times New Roman" panose="02020603050405020304" pitchFamily="18" charset="0"/>
                <a:cs typeface="Times New Roman" panose="02020603050405020304" pitchFamily="18" charset="0"/>
              </a:rPr>
              <a:t>hızlı işlemesi, yeni yasalar </a:t>
            </a:r>
            <a:r>
              <a:rPr lang="tr-TR" sz="2100" dirty="0" smtClean="0">
                <a:latin typeface="Times New Roman" panose="02020603050405020304" pitchFamily="18" charset="0"/>
                <a:cs typeface="Times New Roman" panose="02020603050405020304" pitchFamily="18" charset="0"/>
              </a:rPr>
              <a:t>yapılması,</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tr-TR" sz="2100" dirty="0" smtClean="0">
                <a:latin typeface="Times New Roman" panose="02020603050405020304" pitchFamily="18" charset="0"/>
                <a:cs typeface="Times New Roman" panose="02020603050405020304" pitchFamily="18" charset="0"/>
              </a:rPr>
              <a:t>Alınacak </a:t>
            </a:r>
            <a:r>
              <a:rPr lang="tr-TR" sz="2100" dirty="0">
                <a:latin typeface="Times New Roman" panose="02020603050405020304" pitchFamily="18" charset="0"/>
                <a:cs typeface="Times New Roman" panose="02020603050405020304" pitchFamily="18" charset="0"/>
              </a:rPr>
              <a:t>ekonomik ve toplumsal </a:t>
            </a:r>
            <a:r>
              <a:rPr lang="tr-TR" sz="2100" dirty="0" smtClean="0">
                <a:latin typeface="Times New Roman" panose="02020603050405020304" pitchFamily="18" charset="0"/>
                <a:cs typeface="Times New Roman" panose="02020603050405020304" pitchFamily="18" charset="0"/>
              </a:rPr>
              <a:t>kararlar,</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tr-TR" sz="2100" dirty="0" smtClean="0">
                <a:latin typeface="Times New Roman" panose="02020603050405020304" pitchFamily="18" charset="0"/>
                <a:cs typeface="Times New Roman" panose="02020603050405020304" pitchFamily="18" charset="0"/>
              </a:rPr>
              <a:t>Zorunlu </a:t>
            </a:r>
            <a:r>
              <a:rPr lang="tr-TR" sz="2100" dirty="0">
                <a:latin typeface="Times New Roman" panose="02020603050405020304" pitchFamily="18" charset="0"/>
                <a:cs typeface="Times New Roman" panose="02020603050405020304" pitchFamily="18" charset="0"/>
              </a:rPr>
              <a:t>askerlik süresinin </a:t>
            </a:r>
            <a:r>
              <a:rPr lang="tr-TR" sz="2100" dirty="0" smtClean="0">
                <a:latin typeface="Times New Roman" panose="02020603050405020304" pitchFamily="18" charset="0"/>
                <a:cs typeface="Times New Roman" panose="02020603050405020304" pitchFamily="18" charset="0"/>
              </a:rPr>
              <a:t>kısaltılması,</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tr-TR" sz="2100" dirty="0" smtClean="0">
                <a:latin typeface="Times New Roman" panose="02020603050405020304" pitchFamily="18" charset="0"/>
                <a:cs typeface="Times New Roman" panose="02020603050405020304" pitchFamily="18" charset="0"/>
              </a:rPr>
              <a:t>Yedek </a:t>
            </a:r>
            <a:r>
              <a:rPr lang="tr-TR" sz="2100" dirty="0">
                <a:latin typeface="Times New Roman" panose="02020603050405020304" pitchFamily="18" charset="0"/>
                <a:cs typeface="Times New Roman" panose="02020603050405020304" pitchFamily="18" charset="0"/>
              </a:rPr>
              <a:t>subaylara, malul gazilere, </a:t>
            </a:r>
            <a:r>
              <a:rPr lang="tr-TR" sz="2100" dirty="0" smtClean="0">
                <a:latin typeface="Times New Roman" panose="02020603050405020304" pitchFamily="18" charset="0"/>
                <a:cs typeface="Times New Roman" panose="02020603050405020304" pitchFamily="18" charset="0"/>
              </a:rPr>
              <a:t>emeklilere</a:t>
            </a:r>
            <a:r>
              <a:rPr lang="tr-TR" sz="2100" dirty="0">
                <a:latin typeface="Times New Roman" panose="02020603050405020304" pitchFamily="18" charset="0"/>
                <a:cs typeface="Times New Roman" panose="02020603050405020304" pitchFamily="18" charset="0"/>
              </a:rPr>
              <a:t>, dul ve yetimlere </a:t>
            </a:r>
            <a:r>
              <a:rPr lang="tr-TR" sz="2100" dirty="0" smtClean="0">
                <a:latin typeface="Times New Roman" panose="02020603050405020304" pitchFamily="18" charset="0"/>
                <a:cs typeface="Times New Roman" panose="02020603050405020304" pitchFamily="18" charset="0"/>
              </a:rPr>
              <a:t>yardım,</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tr-TR" sz="2100" dirty="0" smtClean="0">
                <a:latin typeface="Times New Roman" panose="02020603050405020304" pitchFamily="18" charset="0"/>
                <a:cs typeface="Times New Roman" panose="02020603050405020304" pitchFamily="18" charset="0"/>
              </a:rPr>
              <a:t>Bürokrasinin </a:t>
            </a:r>
            <a:r>
              <a:rPr lang="tr-TR" sz="2100" dirty="0">
                <a:latin typeface="Times New Roman" panose="02020603050405020304" pitchFamily="18" charset="0"/>
                <a:cs typeface="Times New Roman" panose="02020603050405020304" pitchFamily="18" charset="0"/>
              </a:rPr>
              <a:t>düzeltilmesi, aydınlardan kamu görevlerinde </a:t>
            </a:r>
            <a:r>
              <a:rPr lang="tr-TR" sz="2100" dirty="0" smtClean="0">
                <a:latin typeface="Times New Roman" panose="02020603050405020304" pitchFamily="18" charset="0"/>
                <a:cs typeface="Times New Roman" panose="02020603050405020304" pitchFamily="18" charset="0"/>
              </a:rPr>
              <a:t>yararlanılması ve</a:t>
            </a:r>
            <a:endParaRPr lang="tr-TR" sz="21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tr-TR" sz="2100" dirty="0" smtClean="0">
                <a:latin typeface="Times New Roman" panose="02020603050405020304" pitchFamily="18" charset="0"/>
                <a:cs typeface="Times New Roman" panose="02020603050405020304" pitchFamily="18" charset="0"/>
              </a:rPr>
              <a:t>Bayındırlık </a:t>
            </a:r>
            <a:r>
              <a:rPr lang="tr-TR" sz="2100" dirty="0">
                <a:latin typeface="Times New Roman" panose="02020603050405020304" pitchFamily="18" charset="0"/>
                <a:cs typeface="Times New Roman" panose="02020603050405020304" pitchFamily="18" charset="0"/>
              </a:rPr>
              <a:t>işleri için ortaklıklar kurulmasının sağlanması ve kişisel girişimlerin kollanmasıdır. </a:t>
            </a:r>
          </a:p>
          <a:p>
            <a:pPr marL="457200" indent="-457200" algn="just">
              <a:buFont typeface="+mj-lt"/>
              <a:buAutoNum type="arabicPeriod"/>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454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671119"/>
            <a:ext cx="10515600" cy="5855516"/>
          </a:xfrm>
        </p:spPr>
        <p:txBody>
          <a:bodyPr>
            <a:normAutofit/>
          </a:bodyPr>
          <a:lstStyle/>
          <a:p>
            <a:pPr marL="0" indent="0" algn="ctr">
              <a:buNone/>
            </a:pPr>
            <a:endParaRPr lang="tr-TR" sz="2100" dirty="0"/>
          </a:p>
          <a:p>
            <a:pPr marL="0" indent="0" algn="ctr">
              <a:buNone/>
            </a:pPr>
            <a:r>
              <a:rPr lang="tr-TR" sz="2100" dirty="0">
                <a:latin typeface="Times New Roman" panose="02020603050405020304" pitchFamily="18" charset="0"/>
                <a:cs typeface="Times New Roman" panose="02020603050405020304" pitchFamily="18" charset="0"/>
              </a:rPr>
              <a:t>Lozan Görüşmelerinin devam ettiği dönemde Mustafa Kemal,</a:t>
            </a:r>
          </a:p>
          <a:p>
            <a:pPr marL="0" indent="0" algn="ctr">
              <a:buNone/>
            </a:pPr>
            <a:r>
              <a:rPr lang="tr-TR" sz="2100" dirty="0">
                <a:latin typeface="Times New Roman" panose="02020603050405020304" pitchFamily="18" charset="0"/>
                <a:cs typeface="Times New Roman" panose="02020603050405020304" pitchFamily="18" charset="0"/>
              </a:rPr>
              <a:t> 14 ocak-20 şubat 1923 tarihleri arasında </a:t>
            </a:r>
          </a:p>
          <a:p>
            <a:pPr marL="0" indent="0" algn="ctr">
              <a:buNone/>
            </a:pPr>
            <a:r>
              <a:rPr lang="tr-TR" sz="2100" dirty="0">
                <a:latin typeface="Times New Roman" panose="02020603050405020304" pitchFamily="18" charset="0"/>
                <a:cs typeface="Times New Roman" panose="02020603050405020304" pitchFamily="18" charset="0"/>
              </a:rPr>
              <a:t>Ankara’dan başlayarak,</a:t>
            </a:r>
          </a:p>
          <a:p>
            <a:pPr marL="0" indent="0" algn="ctr">
              <a:buNone/>
            </a:pPr>
            <a:r>
              <a:rPr lang="tr-TR" sz="2100" dirty="0">
                <a:latin typeface="Times New Roman" panose="02020603050405020304" pitchFamily="18" charset="0"/>
                <a:cs typeface="Times New Roman" panose="02020603050405020304" pitchFamily="18" charset="0"/>
              </a:rPr>
              <a:t>     Eskişehir</a:t>
            </a:r>
          </a:p>
          <a:p>
            <a:pPr marL="0" indent="0" algn="ctr">
              <a:buNone/>
            </a:pPr>
            <a:r>
              <a:rPr lang="tr-TR" sz="2100" dirty="0">
                <a:latin typeface="Times New Roman" panose="02020603050405020304" pitchFamily="18" charset="0"/>
                <a:cs typeface="Times New Roman" panose="02020603050405020304" pitchFamily="18" charset="0"/>
              </a:rPr>
              <a:t>Bursa</a:t>
            </a:r>
          </a:p>
          <a:p>
            <a:pPr marL="0" indent="0" algn="ctr">
              <a:buNone/>
            </a:pPr>
            <a:r>
              <a:rPr lang="tr-TR" sz="2100" dirty="0">
                <a:latin typeface="Times New Roman" panose="02020603050405020304" pitchFamily="18" charset="0"/>
                <a:cs typeface="Times New Roman" panose="02020603050405020304" pitchFamily="18" charset="0"/>
              </a:rPr>
              <a:t>İzmir</a:t>
            </a:r>
          </a:p>
          <a:p>
            <a:pPr marL="0" indent="0" algn="ctr">
              <a:buNone/>
            </a:pPr>
            <a:r>
              <a:rPr lang="tr-TR" sz="2100" dirty="0">
                <a:latin typeface="Times New Roman" panose="02020603050405020304" pitchFamily="18" charset="0"/>
                <a:cs typeface="Times New Roman" panose="02020603050405020304" pitchFamily="18" charset="0"/>
              </a:rPr>
              <a:t>      Balıkesir</a:t>
            </a:r>
          </a:p>
          <a:p>
            <a:pPr marL="0" indent="0" algn="ctr">
              <a:buNone/>
            </a:pPr>
            <a:endParaRPr lang="tr-TR" sz="2100" dirty="0">
              <a:latin typeface="Times New Roman" panose="02020603050405020304" pitchFamily="18" charset="0"/>
              <a:cs typeface="Times New Roman" panose="02020603050405020304" pitchFamily="18" charset="0"/>
            </a:endParaRPr>
          </a:p>
          <a:p>
            <a:pPr marL="0" indent="0" algn="ctr">
              <a:buNone/>
            </a:pPr>
            <a:r>
              <a:rPr lang="tr-TR" sz="2100" dirty="0">
                <a:latin typeface="Times New Roman" panose="02020603050405020304" pitchFamily="18" charset="0"/>
                <a:cs typeface="Times New Roman" panose="02020603050405020304" pitchFamily="18" charset="0"/>
              </a:rPr>
              <a:t>Batı Anadolu gezisine </a:t>
            </a:r>
            <a:r>
              <a:rPr lang="tr-TR" sz="2100" dirty="0" smtClean="0">
                <a:latin typeface="Times New Roman" panose="02020603050405020304" pitchFamily="18" charset="0"/>
                <a:cs typeface="Times New Roman" panose="02020603050405020304" pitchFamily="18" charset="0"/>
              </a:rPr>
              <a:t>çıkmıştır.</a:t>
            </a:r>
            <a:endParaRPr lang="tr-TR" sz="2100" dirty="0">
              <a:latin typeface="Times New Roman" panose="02020603050405020304" pitchFamily="18" charset="0"/>
              <a:cs typeface="Times New Roman" panose="02020603050405020304" pitchFamily="18" charset="0"/>
            </a:endParaRPr>
          </a:p>
          <a:p>
            <a:pPr marL="0" indent="0" algn="ctr">
              <a:buNone/>
            </a:pPr>
            <a:endParaRPr lang="tr-TR" sz="3300" dirty="0">
              <a:latin typeface="Times New Roman" panose="02020603050405020304" pitchFamily="18" charset="0"/>
              <a:cs typeface="Times New Roman" panose="02020603050405020304" pitchFamily="18" charset="0"/>
            </a:endParaRPr>
          </a:p>
          <a:p>
            <a:pPr marL="0" indent="0" algn="ctr">
              <a:buNone/>
            </a:pPr>
            <a:endParaRPr lang="tr-TR" sz="33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1146916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57895" y="795315"/>
            <a:ext cx="10515600" cy="4351338"/>
          </a:xfrm>
        </p:spPr>
        <p:txBody>
          <a:bodyPr>
            <a:normAutofit/>
          </a:bodyPr>
          <a:lstStyle/>
          <a:p>
            <a:r>
              <a:rPr lang="tr-TR" sz="2100" dirty="0">
                <a:latin typeface="Times New Roman" panose="02020603050405020304" pitchFamily="18" charset="0"/>
                <a:cs typeface="Times New Roman" panose="02020603050405020304" pitchFamily="18" charset="0"/>
              </a:rPr>
              <a:t>23 Ekim 1923’te Halk Fırkası resmen kurulmuş,</a:t>
            </a:r>
          </a:p>
          <a:p>
            <a:r>
              <a:rPr lang="tr-TR" sz="2100" dirty="0">
                <a:latin typeface="Times New Roman" panose="02020603050405020304" pitchFamily="18" charset="0"/>
                <a:cs typeface="Times New Roman" panose="02020603050405020304" pitchFamily="18" charset="0"/>
              </a:rPr>
              <a:t>10 Kasım 1924’te adına Cumhuriyet kelimesi </a:t>
            </a:r>
            <a:r>
              <a:rPr lang="tr-TR" sz="2100" dirty="0" smtClean="0">
                <a:latin typeface="Times New Roman" panose="02020603050405020304" pitchFamily="18" charset="0"/>
                <a:cs typeface="Times New Roman" panose="02020603050405020304" pitchFamily="18" charset="0"/>
              </a:rPr>
              <a:t>eklenmiş ve</a:t>
            </a:r>
            <a:endParaRPr lang="tr-TR" sz="2100" dirty="0">
              <a:latin typeface="Times New Roman" panose="02020603050405020304" pitchFamily="18" charset="0"/>
              <a:cs typeface="Times New Roman" panose="02020603050405020304" pitchFamily="18" charset="0"/>
            </a:endParaRPr>
          </a:p>
          <a:p>
            <a:r>
              <a:rPr lang="tr-TR" sz="2100" dirty="0">
                <a:latin typeface="Times New Roman" panose="02020603050405020304" pitchFamily="18" charset="0"/>
                <a:cs typeface="Times New Roman" panose="02020603050405020304" pitchFamily="18" charset="0"/>
              </a:rPr>
              <a:t>1935’te de Cumhuriyet Halk Partisi’ne dönüşmüştür. </a:t>
            </a:r>
          </a:p>
        </p:txBody>
      </p:sp>
    </p:spTree>
    <p:extLst>
      <p:ext uri="{BB962C8B-B14F-4D97-AF65-F5344CB8AC3E}">
        <p14:creationId xmlns:p14="http://schemas.microsoft.com/office/powerpoint/2010/main" val="3516919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03339"/>
            <a:ext cx="10515600" cy="5673624"/>
          </a:xfrm>
        </p:spPr>
        <p:txBody>
          <a:bodyPr>
            <a:normAutofit/>
          </a:bodyPr>
          <a:lstStyle/>
          <a:p>
            <a:pPr marL="0" indent="0" algn="ctr">
              <a:buNone/>
            </a:pPr>
            <a:endParaRPr lang="tr-TR" sz="4000" dirty="0"/>
          </a:p>
          <a:p>
            <a:pPr marL="0" indent="0" algn="ctr">
              <a:buNone/>
            </a:pPr>
            <a:endParaRPr lang="tr-TR" sz="3200" dirty="0" smtClean="0">
              <a:latin typeface="Times New Roman" panose="02020603050405020304" pitchFamily="18" charset="0"/>
              <a:cs typeface="Times New Roman" panose="02020603050405020304" pitchFamily="18" charset="0"/>
            </a:endParaRPr>
          </a:p>
          <a:p>
            <a:pPr marL="0" indent="0" algn="ctr">
              <a:buNone/>
            </a:pPr>
            <a:r>
              <a:rPr lang="tr-TR" sz="3200" dirty="0" smtClean="0">
                <a:latin typeface="Times New Roman" panose="02020603050405020304" pitchFamily="18" charset="0"/>
                <a:cs typeface="Times New Roman" panose="02020603050405020304" pitchFamily="18" charset="0"/>
              </a:rPr>
              <a:t>İKİNCİ MECLİSİN TOPLANMASI</a:t>
            </a:r>
          </a:p>
          <a:p>
            <a:pPr marL="0" indent="0" algn="ctr">
              <a:buNone/>
            </a:pPr>
            <a:r>
              <a:rPr lang="tr-TR" sz="3200" dirty="0" smtClean="0">
                <a:latin typeface="Times New Roman" panose="02020603050405020304" pitchFamily="18" charset="0"/>
                <a:cs typeface="Times New Roman" panose="02020603050405020304" pitchFamily="18" charset="0"/>
              </a:rPr>
              <a:t>(2 AĞUSTOS 1923)</a:t>
            </a:r>
            <a:endParaRPr lang="tr-TR"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883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53673"/>
            <a:ext cx="10515600" cy="5623290"/>
          </a:xfrm>
        </p:spPr>
        <p:txBody>
          <a:bodyPr>
            <a:normAutofit/>
          </a:bodyPr>
          <a:lstStyle/>
          <a:p>
            <a:pPr marL="0" indent="0" algn="just">
              <a:buNone/>
            </a:pPr>
            <a:r>
              <a:rPr lang="tr-TR" sz="2100" dirty="0">
                <a:latin typeface="Times New Roman" panose="02020603050405020304" pitchFamily="18" charset="0"/>
                <a:cs typeface="Times New Roman" panose="02020603050405020304" pitchFamily="18" charset="0"/>
              </a:rPr>
              <a:t>• Milli mücadele döneminde kendisini gösteren fikir ayrılıkları, Başkomutanlık Meydan Muharebesi'nin kazanılmasının ardından daha net bir şekilde ortaya çıkmıştır.</a:t>
            </a:r>
          </a:p>
          <a:p>
            <a:pPr marL="0" indent="0" algn="just">
              <a:buNone/>
            </a:pPr>
            <a:r>
              <a:rPr lang="tr-TR" sz="2100" dirty="0">
                <a:latin typeface="Times New Roman" panose="02020603050405020304" pitchFamily="18" charset="0"/>
                <a:cs typeface="Times New Roman" panose="02020603050405020304" pitchFamily="18" charset="0"/>
              </a:rPr>
              <a:t>• Mustafa Kemal, Meclis'in yenilenmesi gerektiğine, bu şekilde memleketin sorumluluk gerektiren ağır işlerinin yürütülme imkanı olmadığına inanmaktaydı.</a:t>
            </a:r>
          </a:p>
          <a:p>
            <a:pPr marL="0" indent="0" algn="just">
              <a:buNone/>
            </a:pPr>
            <a:r>
              <a:rPr lang="tr-TR" sz="2100" dirty="0">
                <a:latin typeface="Times New Roman" panose="02020603050405020304" pitchFamily="18" charset="0"/>
                <a:cs typeface="Times New Roman" panose="02020603050405020304" pitchFamily="18" charset="0"/>
              </a:rPr>
              <a:t>• 1923 Ocak </a:t>
            </a:r>
            <a:r>
              <a:rPr lang="tr-TR" sz="2100" dirty="0" smtClean="0">
                <a:latin typeface="Times New Roman" panose="02020603050405020304" pitchFamily="18" charset="0"/>
                <a:cs typeface="Times New Roman" panose="02020603050405020304" pitchFamily="18" charset="0"/>
              </a:rPr>
              <a:t>ayı </a:t>
            </a:r>
            <a:r>
              <a:rPr lang="tr-TR" sz="2100" dirty="0">
                <a:latin typeface="Times New Roman" panose="02020603050405020304" pitchFamily="18" charset="0"/>
                <a:cs typeface="Times New Roman" panose="02020603050405020304" pitchFamily="18" charset="0"/>
              </a:rPr>
              <a:t>Batı Anadolu gezisi sırasında bir görüşmede Meclis'te bir karar alabilmek için gerekli olan çoğunluğun toplanmasının çok zor olduğunu, Meclis'in görevini tamamladığını belirterek değişime gidileceğinin işaretlerini vermiş oldu. </a:t>
            </a:r>
            <a:endParaRPr lang="tr-TR" sz="2100" dirty="0" smtClean="0">
              <a:latin typeface="Times New Roman" panose="02020603050405020304" pitchFamily="18" charset="0"/>
              <a:cs typeface="Times New Roman" panose="02020603050405020304" pitchFamily="18" charset="0"/>
            </a:endParaRPr>
          </a:p>
          <a:p>
            <a:r>
              <a:rPr lang="tr-TR" sz="2100" dirty="0">
                <a:latin typeface="Times New Roman" panose="02020603050405020304" pitchFamily="18" charset="0"/>
                <a:cs typeface="Times New Roman" panose="02020603050405020304" pitchFamily="18" charset="0"/>
              </a:rPr>
              <a:t>Ayrıca, yine bu gezi sırasında Başbakan Rauf Bey ve hükümet üyelerini bir araya getirerek bir toplantı yapmış, daha sonra bu toplantıya Anadolu ve Rumeli Müdafaa-i Hukuk Grubu Yönetim Kurulunu da çağırıp onları Meclis'in yenilenmesi konusunda ikna etmiştir.</a:t>
            </a:r>
          </a:p>
          <a:p>
            <a:pPr marL="0" indent="0">
              <a:buNone/>
            </a:pPr>
            <a:r>
              <a:rPr lang="tr-TR" sz="2100" dirty="0">
                <a:latin typeface="Times New Roman" panose="02020603050405020304" pitchFamily="18" charset="0"/>
                <a:cs typeface="Times New Roman" panose="02020603050405020304" pitchFamily="18" charset="0"/>
              </a:rPr>
              <a:t>• Lozan görüşmeleri ile ilgili Meclis'e bilgi veren İsmet Paşa, bir ilerleme sağlandığını ve son sözün Meclis'e ait olacağını belirtmiştir.</a:t>
            </a:r>
          </a:p>
          <a:p>
            <a:pPr marL="0" indent="0">
              <a:buNone/>
            </a:pPr>
            <a:r>
              <a:rPr lang="tr-TR" sz="2100" dirty="0">
                <a:latin typeface="Times New Roman" panose="02020603050405020304" pitchFamily="18" charset="0"/>
                <a:cs typeface="Times New Roman" panose="02020603050405020304" pitchFamily="18" charset="0"/>
              </a:rPr>
              <a:t>• Lozan'da varılacak bir barış antlaşması tasarısının mevcut Meclis üyelerince onaylanmayacağı endişesi İkinci Meclis'in oluşmasında etkili olmuştur. </a:t>
            </a:r>
          </a:p>
          <a:p>
            <a:pPr marL="0" indent="0" algn="just">
              <a:buNone/>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4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03338"/>
            <a:ext cx="10515600" cy="6744749"/>
          </a:xfrm>
        </p:spPr>
        <p:txBody>
          <a:bodyPr>
            <a:normAutofit/>
          </a:bodyPr>
          <a:lstStyle/>
          <a:p>
            <a:r>
              <a:rPr lang="tr-TR" sz="2100" dirty="0" smtClean="0">
                <a:latin typeface="Times New Roman" panose="02020603050405020304" pitchFamily="18" charset="0"/>
                <a:cs typeface="Times New Roman" panose="02020603050405020304" pitchFamily="18" charset="0"/>
              </a:rPr>
              <a:t>1 </a:t>
            </a:r>
            <a:r>
              <a:rPr lang="tr-TR" sz="2100" dirty="0">
                <a:latin typeface="Times New Roman" panose="02020603050405020304" pitchFamily="18" charset="0"/>
                <a:cs typeface="Times New Roman" panose="02020603050405020304" pitchFamily="18" charset="0"/>
              </a:rPr>
              <a:t>Nisan 1923 tarihinde 120 kadar üyenin imzasıyla Meclis'e sunulan "seçimlerin yeniden yapılmasına karar verilmiştir" şeklindeki kanun, genel kurulda oybirliği ile kabul edilmiştir. </a:t>
            </a:r>
            <a:endParaRPr lang="tr-TR" sz="2100" dirty="0" smtClean="0">
              <a:latin typeface="Times New Roman" panose="02020603050405020304" pitchFamily="18" charset="0"/>
              <a:cs typeface="Times New Roman" panose="02020603050405020304" pitchFamily="18" charset="0"/>
            </a:endParaRPr>
          </a:p>
          <a:p>
            <a:pPr marL="0" indent="0">
              <a:buNone/>
            </a:pPr>
            <a:endParaRPr lang="tr-TR" sz="2100" dirty="0" smtClean="0">
              <a:latin typeface="Times New Roman" panose="02020603050405020304" pitchFamily="18" charset="0"/>
              <a:cs typeface="Times New Roman" panose="02020603050405020304" pitchFamily="18" charset="0"/>
            </a:endParaRPr>
          </a:p>
          <a:p>
            <a:pPr marL="0" indent="0">
              <a:buNone/>
            </a:pPr>
            <a:endParaRPr lang="tr-TR" sz="2100" dirty="0">
              <a:latin typeface="Times New Roman" panose="02020603050405020304" pitchFamily="18" charset="0"/>
              <a:cs typeface="Times New Roman" panose="02020603050405020304" pitchFamily="18" charset="0"/>
            </a:endParaRP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lgn="ctr">
              <a:buNone/>
            </a:pPr>
            <a:endParaRPr lang="tr-TR" dirty="0"/>
          </a:p>
          <a:p>
            <a:pPr marL="0" indent="0" algn="ctr">
              <a:buNone/>
            </a:pPr>
            <a:r>
              <a:rPr lang="tr-TR" sz="1400" dirty="0" smtClean="0">
                <a:latin typeface="Times New Roman" panose="02020603050405020304" pitchFamily="18" charset="0"/>
                <a:cs typeface="Times New Roman" panose="02020603050405020304" pitchFamily="18" charset="0"/>
              </a:rPr>
              <a:t>1.Dönem </a:t>
            </a:r>
            <a:r>
              <a:rPr lang="tr-TR" sz="1400" dirty="0">
                <a:latin typeface="Times New Roman" panose="02020603050405020304" pitchFamily="18" charset="0"/>
                <a:cs typeface="Times New Roman" panose="02020603050405020304" pitchFamily="18" charset="0"/>
              </a:rPr>
              <a:t>Milletvekilleri</a:t>
            </a:r>
          </a:p>
        </p:txBody>
      </p:sp>
      <p:pic>
        <p:nvPicPr>
          <p:cNvPr id="1026" name="Picture 2" descr="C:\Users\megiv\OneDrive\Desktop\WhatsApp Image 2019-03-06 at 09.44.2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1089" y="1663018"/>
            <a:ext cx="7809821" cy="3892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4162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13064"/>
            <a:ext cx="10515600" cy="5729681"/>
          </a:xfrm>
        </p:spPr>
        <p:txBody>
          <a:bodyPr>
            <a:noAutofit/>
          </a:bodyPr>
          <a:lstStyle/>
          <a:p>
            <a:pPr marL="0" indent="0" algn="just">
              <a:buNone/>
            </a:pPr>
            <a:r>
              <a:rPr lang="tr-TR" sz="2100" dirty="0">
                <a:latin typeface="Times New Roman" panose="02020603050405020304" pitchFamily="18" charset="0"/>
                <a:cs typeface="Times New Roman" panose="02020603050405020304" pitchFamily="18" charset="0"/>
              </a:rPr>
              <a:t>• 10 Nisan 1923 tarihinde Mustafa Kemal başkanlığında seçime orduda görevli komutanların da katılmaları sağlanmıştır.</a:t>
            </a:r>
          </a:p>
          <a:p>
            <a:pPr marL="0" indent="0" algn="just">
              <a:buNone/>
            </a:pPr>
            <a:r>
              <a:rPr lang="tr-TR" sz="2100" dirty="0">
                <a:latin typeface="Times New Roman" panose="02020603050405020304" pitchFamily="18" charset="0"/>
                <a:cs typeface="Times New Roman" panose="02020603050405020304" pitchFamily="18" charset="0"/>
              </a:rPr>
              <a:t>• Mustafa Kemal, kendi grubu lehine konuşma ve çalışmalarda bulunmuştur. Böylece, sadece ikinci grup üyeleri değil, ittihatçıların önde gelenleri de ciddi bir varlık gösterememişlerdir. Bunun sonucunda ikinci grup seçimlere toptan katılmama kararı almış, bu durumda birinci grup milletvekilleri bu seçimlerden mutlak başarıyla çıkmışlardır.</a:t>
            </a:r>
          </a:p>
          <a:p>
            <a:pPr marL="0" indent="0" algn="just">
              <a:buNone/>
            </a:pPr>
            <a:r>
              <a:rPr lang="tr-TR" sz="2100" dirty="0">
                <a:latin typeface="Times New Roman" panose="02020603050405020304" pitchFamily="18" charset="0"/>
                <a:cs typeface="Times New Roman" panose="02020603050405020304" pitchFamily="18" charset="0"/>
              </a:rPr>
              <a:t>• İkinci Meclis milletvekili adayları muhalefet içinde yer almamış, Mustafa Kemal'in karargahında yer almış isimlerden seçilmiştir. </a:t>
            </a:r>
            <a:endParaRPr lang="tr-TR" sz="2100" dirty="0" smtClean="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Birinci Meclis'te bulunan 437 milletvekilinden sadece 125'i İkinci Meclis'e girebilmiştir. Bunun dışında, İkinci Meclis'e 287 milletvekili seçilmiştir. Bunlardan da 114'ü Birinci Grubun üyesidir.</a:t>
            </a:r>
          </a:p>
          <a:p>
            <a:pPr marL="0" indent="0" algn="just">
              <a:buNone/>
            </a:pPr>
            <a:r>
              <a:rPr lang="tr-TR" sz="2100" dirty="0">
                <a:latin typeface="Times New Roman" panose="02020603050405020304" pitchFamily="18" charset="0"/>
                <a:cs typeface="Times New Roman" panose="02020603050405020304" pitchFamily="18" charset="0"/>
              </a:rPr>
              <a:t>• İkinci Meclis 11 Ağustos 1923 tarihinde ilk toplantısını yapmış, milletvekilleri yemin ederek göreve başlamışlardır.</a:t>
            </a:r>
          </a:p>
          <a:p>
            <a:pPr marL="0" indent="0" algn="just">
              <a:buNone/>
            </a:pPr>
            <a:r>
              <a:rPr lang="tr-TR" sz="2100" dirty="0">
                <a:latin typeface="Times New Roman" panose="02020603050405020304" pitchFamily="18" charset="0"/>
                <a:cs typeface="Times New Roman" panose="02020603050405020304" pitchFamily="18" charset="0"/>
              </a:rPr>
              <a:t>• Meclis Başkanlığı'na Mustafa Kemal, ikinci başkanlığa da Ali Fuat Cebesoy seçilmiştir. Başbakan Rauf Orbay istifa etmiş, hükümet başkanı Fethi Okyar Bey olmuştur. </a:t>
            </a:r>
          </a:p>
          <a:p>
            <a:pPr marL="0" indent="0" algn="just">
              <a:buNone/>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0920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751304"/>
            <a:ext cx="10515600" cy="2269018"/>
          </a:xfrm>
        </p:spPr>
        <p:txBody>
          <a:bodyPr>
            <a:normAutofit/>
          </a:bodyPr>
          <a:lstStyle/>
          <a:p>
            <a:pPr algn="ctr"/>
            <a:r>
              <a:rPr lang="tr-TR" sz="3200" dirty="0" smtClean="0">
                <a:latin typeface="Times New Roman" pitchFamily="18" charset="0"/>
                <a:cs typeface="Times New Roman" pitchFamily="18" charset="0"/>
              </a:rPr>
              <a:t>TÜRK ORDUSUNUN İSTANBUL’A GİRİŞİ</a:t>
            </a:r>
            <a:br>
              <a:rPr lang="tr-TR" sz="3200" dirty="0" smtClean="0">
                <a:latin typeface="Times New Roman" pitchFamily="18" charset="0"/>
                <a:cs typeface="Times New Roman" pitchFamily="18" charset="0"/>
              </a:rPr>
            </a:br>
            <a:r>
              <a:rPr lang="tr-TR" sz="3200" dirty="0" smtClean="0">
                <a:latin typeface="Times New Roman" pitchFamily="18" charset="0"/>
                <a:cs typeface="Times New Roman" pitchFamily="18" charset="0"/>
              </a:rPr>
              <a:t>6 EKİM 1923</a:t>
            </a:r>
            <a:endParaRPr lang="tr-TR" sz="3200" dirty="0"/>
          </a:p>
        </p:txBody>
      </p:sp>
      <p:sp>
        <p:nvSpPr>
          <p:cNvPr id="3" name="İçerik Yer Tutucusu 2"/>
          <p:cNvSpPr>
            <a:spLocks noGrp="1"/>
          </p:cNvSpPr>
          <p:nvPr>
            <p:ph idx="1"/>
          </p:nvPr>
        </p:nvSpPr>
        <p:spPr>
          <a:xfrm>
            <a:off x="838200" y="2885813"/>
            <a:ext cx="10515600" cy="3291150"/>
          </a:xfrm>
        </p:spPr>
        <p:txBody>
          <a:bodyPr/>
          <a:lstStyle/>
          <a:p>
            <a:pPr marL="0" indent="0">
              <a:buNone/>
            </a:pPr>
            <a:endParaRPr lang="tr-TR" dirty="0">
              <a:solidFill>
                <a:schemeClr val="tx1">
                  <a:lumMod val="95000"/>
                  <a:lumOff val="5000"/>
                </a:schemeClr>
              </a:solidFill>
              <a:latin typeface="Times New Roman" pitchFamily="18" charset="0"/>
              <a:cs typeface="Times New Roman" pitchFamily="18" charset="0"/>
            </a:endParaRPr>
          </a:p>
          <a:p>
            <a:pPr marL="0" indent="0">
              <a:buNone/>
            </a:pPr>
            <a:endParaRPr lang="tr-TR" dirty="0">
              <a:solidFill>
                <a:schemeClr val="tx1">
                  <a:lumMod val="95000"/>
                  <a:lumOff val="5000"/>
                </a:schemeClr>
              </a:solidFill>
              <a:latin typeface="Times New Roman" pitchFamily="18" charset="0"/>
              <a:cs typeface="Times New Roman" pitchFamily="18" charset="0"/>
            </a:endParaRPr>
          </a:p>
          <a:p>
            <a:pPr marL="0" indent="0">
              <a:buNone/>
            </a:pPr>
            <a:endParaRPr lang="tr-TR" dirty="0"/>
          </a:p>
        </p:txBody>
      </p:sp>
    </p:spTree>
    <p:extLst>
      <p:ext uri="{BB962C8B-B14F-4D97-AF65-F5344CB8AC3E}">
        <p14:creationId xmlns:p14="http://schemas.microsoft.com/office/powerpoint/2010/main" val="18598923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805343"/>
            <a:ext cx="10515600" cy="5371620"/>
          </a:xfrm>
        </p:spPr>
        <p:txBody>
          <a:bodyPr>
            <a:normAutofit/>
          </a:bodyPr>
          <a:lstStyle/>
          <a:p>
            <a:pPr algn="just"/>
            <a:r>
              <a:rPr lang="tr-TR" sz="2100" dirty="0">
                <a:latin typeface="Times New Roman" pitchFamily="18" charset="0"/>
                <a:cs typeface="Times New Roman" pitchFamily="18" charset="0"/>
              </a:rPr>
              <a:t>Başkomutanlık Meydan Muharebesi’nin zaferle sonuçlanması ve İzmir’in Yunan ordusundan temizlenmesinin ardından, Bursa yönünde ilerleyen Türk ordusunun ikinci kolu, Çanakkale, Boğazlar ve İstanbul yönünde ilerlemiştir ki buralar Anadolu’nun halen düşman işgalinde bulunan bölgeleridir</a:t>
            </a:r>
            <a:r>
              <a:rPr lang="tr-TR" sz="2100" dirty="0" smtClean="0">
                <a:latin typeface="Times New Roman" pitchFamily="18" charset="0"/>
                <a:cs typeface="Times New Roman" pitchFamily="18" charset="0"/>
              </a:rPr>
              <a:t>.</a:t>
            </a:r>
          </a:p>
          <a:p>
            <a:pPr marL="0" indent="0" algn="just">
              <a:buNone/>
            </a:pPr>
            <a:r>
              <a:rPr lang="tr-TR" sz="2100" dirty="0" smtClean="0">
                <a:latin typeface="Times New Roman" pitchFamily="18" charset="0"/>
                <a:cs typeface="Times New Roman" pitchFamily="18" charset="0"/>
              </a:rPr>
              <a:t> </a:t>
            </a:r>
            <a:endParaRPr lang="tr-TR" sz="2100" dirty="0">
              <a:latin typeface="Times New Roman" pitchFamily="18" charset="0"/>
              <a:cs typeface="Times New Roman" pitchFamily="18" charset="0"/>
            </a:endParaRPr>
          </a:p>
          <a:p>
            <a:pPr algn="just"/>
            <a:r>
              <a:rPr lang="tr-TR" sz="2100" dirty="0">
                <a:latin typeface="Times New Roman" pitchFamily="18" charset="0"/>
                <a:cs typeface="Times New Roman" pitchFamily="18" charset="0"/>
              </a:rPr>
              <a:t>Ordumuz, Çanakkale önünde İngiliz ordusuyla ve komutan </a:t>
            </a:r>
            <a:r>
              <a:rPr lang="tr-TR" sz="2100" dirty="0" err="1">
                <a:latin typeface="Times New Roman" pitchFamily="18" charset="0"/>
                <a:cs typeface="Times New Roman" pitchFamily="18" charset="0"/>
              </a:rPr>
              <a:t>Harrington</a:t>
            </a:r>
            <a:r>
              <a:rPr lang="tr-TR" sz="2100" dirty="0">
                <a:latin typeface="Times New Roman" pitchFamily="18" charset="0"/>
                <a:cs typeface="Times New Roman" pitchFamily="18" charset="0"/>
              </a:rPr>
              <a:t> ile karşı karşıya gelmiştir. </a:t>
            </a:r>
            <a:endParaRPr lang="tr-TR" sz="2100" dirty="0" smtClean="0">
              <a:latin typeface="Times New Roman" pitchFamily="18" charset="0"/>
              <a:cs typeface="Times New Roman" pitchFamily="18" charset="0"/>
            </a:endParaRPr>
          </a:p>
          <a:p>
            <a:pPr marL="0" indent="0" algn="just">
              <a:buNone/>
            </a:pPr>
            <a:endParaRPr lang="tr-TR" sz="2100" dirty="0">
              <a:latin typeface="Times New Roman" pitchFamily="18" charset="0"/>
              <a:cs typeface="Times New Roman" pitchFamily="18" charset="0"/>
            </a:endParaRPr>
          </a:p>
          <a:p>
            <a:pPr algn="just"/>
            <a:r>
              <a:rPr lang="tr-TR" sz="2100" dirty="0">
                <a:latin typeface="Times New Roman" pitchFamily="18" charset="0"/>
                <a:cs typeface="Times New Roman" pitchFamily="18" charset="0"/>
              </a:rPr>
              <a:t>Mudanya </a:t>
            </a:r>
            <a:r>
              <a:rPr lang="tr-TR" sz="2100" dirty="0" err="1">
                <a:latin typeface="Times New Roman" pitchFamily="18" charset="0"/>
                <a:cs typeface="Times New Roman" pitchFamily="18" charset="0"/>
              </a:rPr>
              <a:t>Mütakeresi</a:t>
            </a:r>
            <a:r>
              <a:rPr lang="tr-TR" sz="2100" dirty="0">
                <a:latin typeface="Times New Roman" pitchFamily="18" charset="0"/>
                <a:cs typeface="Times New Roman" pitchFamily="18" charset="0"/>
              </a:rPr>
              <a:t> gereği Trakya’nın on beş gün içinde boşaltılması sağlanmıştır. </a:t>
            </a:r>
            <a:endParaRPr lang="tr-TR" sz="2100" i="1" dirty="0">
              <a:latin typeface="Times New Roman" pitchFamily="18" charset="0"/>
              <a:cs typeface="Times New Roman" pitchFamily="18" charset="0"/>
            </a:endParaRPr>
          </a:p>
        </p:txBody>
      </p:sp>
    </p:spTree>
    <p:extLst>
      <p:ext uri="{BB962C8B-B14F-4D97-AF65-F5344CB8AC3E}">
        <p14:creationId xmlns:p14="http://schemas.microsoft.com/office/powerpoint/2010/main" val="115929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28506"/>
            <a:ext cx="10515600" cy="5648457"/>
          </a:xfrm>
        </p:spPr>
        <p:txBody>
          <a:bodyPr/>
          <a:lstStyle/>
          <a:p>
            <a:r>
              <a:rPr lang="tr-TR" sz="2100" dirty="0">
                <a:latin typeface="Times New Roman" pitchFamily="18" charset="0"/>
                <a:cs typeface="Times New Roman" pitchFamily="18" charset="0"/>
              </a:rPr>
              <a:t>İstanbul’un boşaltılması Lozan sonrasına kalmıştır. Refet Paşa komutasındaki Türk ordusu, halkın büyük katılım gösterdiği bir törenle, 3 Ekim 1922’de İstanbul’a girmiştir.</a:t>
            </a:r>
          </a:p>
          <a:p>
            <a:endParaRPr lang="tr-TR" sz="3200" dirty="0">
              <a:latin typeface="Times New Roman" pitchFamily="18" charset="0"/>
              <a:cs typeface="Times New Roman" pitchFamily="18" charset="0"/>
            </a:endParaRPr>
          </a:p>
          <a:p>
            <a:endParaRPr lang="tr-TR" sz="3200" dirty="0">
              <a:latin typeface="Times New Roman" pitchFamily="18" charset="0"/>
              <a:cs typeface="Times New Roman" pitchFamily="18" charset="0"/>
            </a:endParaRPr>
          </a:p>
          <a:p>
            <a:pPr algn="ctr">
              <a:buNone/>
            </a:pPr>
            <a:r>
              <a:rPr lang="tr-TR" sz="3200" dirty="0">
                <a:latin typeface="Times New Roman" pitchFamily="18" charset="0"/>
                <a:cs typeface="Times New Roman" pitchFamily="18" charset="0"/>
              </a:rPr>
              <a:t>                               </a:t>
            </a:r>
            <a:r>
              <a:rPr lang="tr-TR" sz="2400" dirty="0">
                <a:latin typeface="Times New Roman" pitchFamily="18" charset="0"/>
                <a:cs typeface="Times New Roman" pitchFamily="18" charset="0"/>
              </a:rPr>
              <a:t>   </a:t>
            </a:r>
            <a:r>
              <a:rPr lang="tr-TR" sz="2100" dirty="0">
                <a:latin typeface="Times New Roman" pitchFamily="18" charset="0"/>
                <a:cs typeface="Times New Roman" pitchFamily="18" charset="0"/>
              </a:rPr>
              <a:t>   </a:t>
            </a:r>
            <a:r>
              <a:rPr lang="tr-TR" sz="2100" dirty="0">
                <a:solidFill>
                  <a:schemeClr val="bg2">
                    <a:lumMod val="10000"/>
                  </a:schemeClr>
                </a:solidFill>
                <a:latin typeface="Times New Roman" pitchFamily="18" charset="0"/>
                <a:cs typeface="Times New Roman" pitchFamily="18" charset="0"/>
              </a:rPr>
              <a:t>İbrahim Refet Bele </a:t>
            </a:r>
          </a:p>
          <a:p>
            <a:pPr algn="ctr">
              <a:buNone/>
            </a:pPr>
            <a:r>
              <a:rPr lang="tr-TR" sz="2100" i="1" dirty="0">
                <a:solidFill>
                  <a:schemeClr val="bg2">
                    <a:lumMod val="10000"/>
                  </a:schemeClr>
                </a:solidFill>
                <a:latin typeface="Times New Roman" pitchFamily="18" charset="0"/>
                <a:cs typeface="Times New Roman" pitchFamily="18" charset="0"/>
              </a:rPr>
              <a:t>                                 (1881, Selanik – 3 Ekim 1963, İstanbul)</a:t>
            </a:r>
            <a:endParaRPr lang="tr-TR" sz="2100" dirty="0">
              <a:latin typeface="Times New Roman" pitchFamily="18" charset="0"/>
              <a:cs typeface="Times New Roman" pitchFamily="18" charset="0"/>
            </a:endParaRPr>
          </a:p>
          <a:p>
            <a:pPr marL="0" indent="0">
              <a:buNone/>
            </a:pPr>
            <a:endParaRPr lang="tr-TR" dirty="0">
              <a:latin typeface="Times New Roman" pitchFamily="18" charset="0"/>
              <a:cs typeface="Times New Roman" pitchFamily="18" charset="0"/>
            </a:endParaRPr>
          </a:p>
        </p:txBody>
      </p:sp>
      <p:pic>
        <p:nvPicPr>
          <p:cNvPr id="4" name="Picture 2" descr="C:\Users\Tutku\Desktop\untitled.png"/>
          <p:cNvPicPr>
            <a:picLocks noChangeAspect="1" noChangeArrowheads="1"/>
          </p:cNvPicPr>
          <p:nvPr/>
        </p:nvPicPr>
        <p:blipFill>
          <a:blip r:embed="rId2" cstate="print"/>
          <a:srcRect/>
          <a:stretch>
            <a:fillRect/>
          </a:stretch>
        </p:blipFill>
        <p:spPr bwMode="auto">
          <a:xfrm>
            <a:off x="974453" y="1348457"/>
            <a:ext cx="2949746" cy="4008553"/>
          </a:xfrm>
          <a:prstGeom prst="rect">
            <a:avLst/>
          </a:prstGeom>
          <a:noFill/>
        </p:spPr>
      </p:pic>
    </p:spTree>
    <p:extLst>
      <p:ext uri="{BB962C8B-B14F-4D97-AF65-F5344CB8AC3E}">
        <p14:creationId xmlns:p14="http://schemas.microsoft.com/office/powerpoint/2010/main" val="35819894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620785"/>
            <a:ext cx="10515600" cy="5556178"/>
          </a:xfrm>
        </p:spPr>
        <p:txBody>
          <a:bodyPr>
            <a:normAutofit/>
          </a:bodyPr>
          <a:lstStyle/>
          <a:p>
            <a:pPr algn="just"/>
            <a:r>
              <a:rPr lang="tr-TR" sz="2100" dirty="0">
                <a:latin typeface="Times New Roman" pitchFamily="18" charset="0"/>
                <a:cs typeface="Times New Roman" pitchFamily="18" charset="0"/>
              </a:rPr>
              <a:t>Refet Paşa, Babıâli’ye yerleşmiş ve İstanbul Hükümeti’nin durumu ile İstanbul’un işgalci kuvvetlerden tamamen teslim alınması konularında temaslar yapmıştır. Bu temaslar sonucunda, Tevfik Paşa Hükümeti 4 Ekim 1922’de istifasını sunmuştur. İstanbul’un ileri gelenleri de aynı gün Refet Paşa’ya TBMM’nin emrine girdiklerini belirtmiştir. </a:t>
            </a:r>
            <a:endParaRPr lang="tr-TR" sz="2100" dirty="0" smtClean="0">
              <a:latin typeface="Times New Roman" pitchFamily="18" charset="0"/>
              <a:cs typeface="Times New Roman" pitchFamily="18" charset="0"/>
            </a:endParaRPr>
          </a:p>
          <a:p>
            <a:pPr algn="just"/>
            <a:r>
              <a:rPr lang="tr-TR" sz="2100" dirty="0" smtClean="0">
                <a:latin typeface="Times New Roman" pitchFamily="18" charset="0"/>
                <a:cs typeface="Times New Roman" pitchFamily="18" charset="0"/>
              </a:rPr>
              <a:t>İstanbul </a:t>
            </a:r>
            <a:r>
              <a:rPr lang="tr-TR" sz="2100" dirty="0">
                <a:latin typeface="Times New Roman" pitchFamily="18" charset="0"/>
                <a:cs typeface="Times New Roman" pitchFamily="18" charset="0"/>
              </a:rPr>
              <a:t>hükümetinin feshi, saltanatın kaldırılması ve Lozan görüşmeleri çift başlılığın kalkıp, Ankara hükümetinin tek ve tam yetkili olmasını sağlamıştır. </a:t>
            </a:r>
          </a:p>
          <a:p>
            <a:pPr algn="just"/>
            <a:r>
              <a:rPr lang="tr-TR" sz="2100" dirty="0">
                <a:latin typeface="Times New Roman" pitchFamily="18" charset="0"/>
                <a:cs typeface="Times New Roman" pitchFamily="18" charset="0"/>
              </a:rPr>
              <a:t>İstanbul’un düşmandan tamamen temizlenmesi Lozan ile sağlanabilmiştir</a:t>
            </a:r>
            <a:r>
              <a:rPr lang="tr-TR" sz="2100" dirty="0" smtClean="0">
                <a:latin typeface="Times New Roman" pitchFamily="18" charset="0"/>
                <a:cs typeface="Times New Roman" pitchFamily="18" charset="0"/>
              </a:rPr>
              <a:t>.</a:t>
            </a:r>
          </a:p>
          <a:p>
            <a:r>
              <a:rPr lang="tr-TR" sz="2100" dirty="0">
                <a:latin typeface="Times New Roman" pitchFamily="18" charset="0"/>
                <a:cs typeface="Times New Roman" pitchFamily="18" charset="0"/>
              </a:rPr>
              <a:t>Antlaşmanın 14. ekini oluşturan Britanya, Fransa ve İtalya Birliklerince İşgal Edilen Türkiye Topraklarının Boşaltılmasına İlişkin Protokol’e göre, anlaşmanın tasdik edilmesinden sonraki 6 hafta içinde İtilaf kuvvetleri, İstanbul ve boğazlar bölgesini terk edeceklerdir. 14 Ağustos 1923 tarihinde Refet Paşa’nın yerine atanan Selahattin Adil Paşa, İstanbul’un boşaltılmasına nezaret etmiştir. 29 Eylül 1923 tarihinde yabancı askerler şehri terk etmiştir. </a:t>
            </a:r>
          </a:p>
          <a:p>
            <a:pPr marL="0" indent="0">
              <a:buNone/>
            </a:pPr>
            <a:endParaRPr lang="tr-TR" sz="2100" dirty="0"/>
          </a:p>
          <a:p>
            <a:pPr algn="just"/>
            <a:endParaRPr lang="tr-TR" sz="2100" dirty="0">
              <a:latin typeface="Times New Roman" pitchFamily="18" charset="0"/>
              <a:cs typeface="Times New Roman" pitchFamily="18" charset="0"/>
            </a:endParaRPr>
          </a:p>
          <a:p>
            <a:pPr marL="0" indent="0">
              <a:buNone/>
            </a:pPr>
            <a:endParaRPr lang="tr-TR" dirty="0"/>
          </a:p>
        </p:txBody>
      </p:sp>
    </p:spTree>
    <p:extLst>
      <p:ext uri="{BB962C8B-B14F-4D97-AF65-F5344CB8AC3E}">
        <p14:creationId xmlns:p14="http://schemas.microsoft.com/office/powerpoint/2010/main" val="32534331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38231"/>
            <a:ext cx="10515600" cy="5438732"/>
          </a:xfrm>
        </p:spPr>
        <p:txBody>
          <a:bodyPr/>
          <a:lstStyle/>
          <a:p>
            <a:pPr algn="just"/>
            <a:r>
              <a:rPr lang="tr-TR" sz="2100" dirty="0">
                <a:latin typeface="Times New Roman" pitchFamily="18" charset="0"/>
                <a:cs typeface="Times New Roman" pitchFamily="18" charset="0"/>
              </a:rPr>
              <a:t>1 Ekim 1923’te Selahattin Adil Paşa ile müttefik kuvvetlerin başkomutanları arasında, boğazlar bölgesinin boşaltılması için bir protokol imzalanmıştır. </a:t>
            </a:r>
          </a:p>
          <a:p>
            <a:pPr algn="just"/>
            <a:endParaRPr lang="tr-TR" sz="2100" dirty="0">
              <a:latin typeface="Times New Roman" pitchFamily="18" charset="0"/>
              <a:cs typeface="Times New Roman" pitchFamily="18" charset="0"/>
            </a:endParaRPr>
          </a:p>
          <a:p>
            <a:pPr algn="just"/>
            <a:r>
              <a:rPr lang="tr-TR" sz="2100" dirty="0">
                <a:latin typeface="Times New Roman" pitchFamily="18" charset="0"/>
                <a:cs typeface="Times New Roman" pitchFamily="18" charset="0"/>
              </a:rPr>
              <a:t>Bir gün sonra, Dolmabahçe Sarayı önünde yapılan tören sonrası işgal kuvvetleri İstanbul’u terk ettiler.</a:t>
            </a:r>
          </a:p>
          <a:p>
            <a:pPr algn="just">
              <a:buNone/>
            </a:pPr>
            <a:r>
              <a:rPr lang="tr-TR" sz="2100" dirty="0">
                <a:latin typeface="Times New Roman" pitchFamily="18" charset="0"/>
                <a:cs typeface="Times New Roman" pitchFamily="18" charset="0"/>
              </a:rPr>
              <a:t> </a:t>
            </a:r>
          </a:p>
          <a:p>
            <a:pPr algn="just"/>
            <a:r>
              <a:rPr lang="tr-TR" sz="2100" dirty="0">
                <a:latin typeface="Times New Roman" pitchFamily="18" charset="0"/>
                <a:cs typeface="Times New Roman" pitchFamily="18" charset="0"/>
              </a:rPr>
              <a:t>6 Ekim 1923’te ise Şükrü Naili Paşa komutasındaki Türk ordusu halkın sevinç gösterileri arasında şehre girmiştir. </a:t>
            </a:r>
          </a:p>
          <a:p>
            <a:pPr marL="0" indent="0" algn="just">
              <a:buNone/>
            </a:pPr>
            <a:endParaRPr lang="tr-TR" dirty="0"/>
          </a:p>
        </p:txBody>
      </p:sp>
    </p:spTree>
    <p:extLst>
      <p:ext uri="{BB962C8B-B14F-4D97-AF65-F5344CB8AC3E}">
        <p14:creationId xmlns:p14="http://schemas.microsoft.com/office/powerpoint/2010/main" val="335094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889233"/>
            <a:ext cx="10515600" cy="5287730"/>
          </a:xfrm>
        </p:spPr>
        <p:txBody>
          <a:bodyPr>
            <a:noAutofit/>
          </a:bodyPr>
          <a:lstStyle/>
          <a:p>
            <a:pPr marL="0" indent="0" algn="just">
              <a:buNone/>
            </a:pPr>
            <a:r>
              <a:rPr lang="tr-TR" sz="2100" b="1" dirty="0">
                <a:latin typeface="Times New Roman" panose="02020603050405020304" pitchFamily="18" charset="0"/>
                <a:cs typeface="Times New Roman" panose="02020603050405020304" pitchFamily="18" charset="0"/>
              </a:rPr>
              <a:t>Gezisinin Amacı:</a:t>
            </a:r>
          </a:p>
          <a:p>
            <a:pPr algn="just"/>
            <a:r>
              <a:rPr lang="tr-TR" sz="2100" dirty="0">
                <a:latin typeface="Times New Roman" panose="02020603050405020304" pitchFamily="18" charset="0"/>
                <a:cs typeface="Times New Roman" panose="02020603050405020304" pitchFamily="18" charset="0"/>
              </a:rPr>
              <a:t>Halkı bilgilendirmeye ve </a:t>
            </a:r>
            <a:r>
              <a:rPr lang="tr-TR" sz="2100" dirty="0" smtClean="0">
                <a:latin typeface="Times New Roman" panose="02020603050405020304" pitchFamily="18" charset="0"/>
                <a:cs typeface="Times New Roman" panose="02020603050405020304" pitchFamily="18" charset="0"/>
              </a:rPr>
              <a:t>yönlendirmeye,</a:t>
            </a:r>
            <a:endParaRPr lang="tr-TR" sz="2100" dirty="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Orduyu denetlemek,</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Halkının fikrini </a:t>
            </a:r>
            <a:r>
              <a:rPr lang="tr-TR" sz="2100" dirty="0" smtClean="0">
                <a:latin typeface="Times New Roman" panose="02020603050405020304" pitchFamily="18" charset="0"/>
                <a:cs typeface="Times New Roman" panose="02020603050405020304" pitchFamily="18" charset="0"/>
              </a:rPr>
              <a:t>almak,</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Bazı konularda endişelerini gidermek amacını da taşımaktadır.</a:t>
            </a:r>
          </a:p>
          <a:p>
            <a:pPr algn="just"/>
            <a:r>
              <a:rPr lang="tr-TR" sz="2100" dirty="0">
                <a:latin typeface="Times New Roman" panose="02020603050405020304" pitchFamily="18" charset="0"/>
                <a:cs typeface="Times New Roman" panose="02020603050405020304" pitchFamily="18" charset="0"/>
              </a:rPr>
              <a:t>Yeni </a:t>
            </a:r>
            <a:r>
              <a:rPr lang="tr-TR" sz="2100" dirty="0" smtClean="0">
                <a:latin typeface="Times New Roman" panose="02020603050405020304" pitchFamily="18" charset="0"/>
                <a:cs typeface="Times New Roman" panose="02020603050405020304" pitchFamily="18" charset="0"/>
              </a:rPr>
              <a:t>meclisin </a:t>
            </a:r>
            <a:r>
              <a:rPr lang="tr-TR" sz="2100" dirty="0">
                <a:latin typeface="Times New Roman" panose="02020603050405020304" pitchFamily="18" charset="0"/>
                <a:cs typeface="Times New Roman" panose="02020603050405020304" pitchFamily="18" charset="0"/>
              </a:rPr>
              <a:t>oluşturulması için yapılacak seçimler için de bir seçim gezisi niteliği taşımaktadır.</a:t>
            </a:r>
          </a:p>
          <a:p>
            <a:pPr algn="just"/>
            <a:r>
              <a:rPr lang="tr-TR" sz="2100" dirty="0">
                <a:latin typeface="Times New Roman" panose="02020603050405020304" pitchFamily="18" charset="0"/>
                <a:cs typeface="Times New Roman" panose="02020603050405020304" pitchFamily="18" charset="0"/>
              </a:rPr>
              <a:t>Yeni kurulacak hükümetle ilgili </a:t>
            </a:r>
            <a:r>
              <a:rPr lang="tr-TR" sz="2100" dirty="0" smtClean="0">
                <a:latin typeface="Times New Roman" panose="02020603050405020304" pitchFamily="18" charset="0"/>
                <a:cs typeface="Times New Roman" panose="02020603050405020304" pitchFamily="18" charset="0"/>
              </a:rPr>
              <a:t>hususlar,</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Diğer hususlar yanında Halk </a:t>
            </a:r>
            <a:r>
              <a:rPr lang="tr-TR" sz="2100" dirty="0" err="1" smtClean="0">
                <a:latin typeface="Times New Roman" panose="02020603050405020304" pitchFamily="18" charset="0"/>
                <a:cs typeface="Times New Roman" panose="02020603050405020304" pitchFamily="18" charset="0"/>
              </a:rPr>
              <a:t>Fırkası’nı</a:t>
            </a:r>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kurmasının ve başında </a:t>
            </a:r>
            <a:r>
              <a:rPr lang="tr-TR" sz="2100" dirty="0" smtClean="0">
                <a:latin typeface="Times New Roman" panose="02020603050405020304" pitchFamily="18" charset="0"/>
                <a:cs typeface="Times New Roman" panose="02020603050405020304" pitchFamily="18" charset="0"/>
              </a:rPr>
              <a:t>bulunmasının, Türk </a:t>
            </a:r>
            <a:r>
              <a:rPr lang="tr-TR" sz="2100" dirty="0">
                <a:latin typeface="Times New Roman" panose="02020603050405020304" pitchFamily="18" charset="0"/>
                <a:cs typeface="Times New Roman" panose="02020603050405020304" pitchFamily="18" charset="0"/>
              </a:rPr>
              <a:t>halkında oluşturduğu etkileri de öğrenmek </a:t>
            </a:r>
            <a:r>
              <a:rPr lang="tr-TR" sz="2100" dirty="0" smtClean="0">
                <a:latin typeface="Times New Roman" panose="02020603050405020304" pitchFamily="18" charset="0"/>
                <a:cs typeface="Times New Roman" panose="02020603050405020304" pitchFamily="18" charset="0"/>
              </a:rPr>
              <a:t>istemiştir.</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Eğitim, Adalet, Dış politika ve Ekonomi konuları dile </a:t>
            </a:r>
            <a:r>
              <a:rPr lang="tr-TR" sz="2100" dirty="0" smtClean="0">
                <a:latin typeface="Times New Roman" panose="02020603050405020304" pitchFamily="18" charset="0"/>
                <a:cs typeface="Times New Roman" panose="02020603050405020304" pitchFamily="18" charset="0"/>
              </a:rPr>
              <a:t>getirmiştir.</a:t>
            </a:r>
            <a:endParaRPr lang="tr-TR" sz="2100" dirty="0">
              <a:latin typeface="Times New Roman" panose="02020603050405020304" pitchFamily="18" charset="0"/>
              <a:cs typeface="Times New Roman" panose="02020603050405020304" pitchFamily="18" charset="0"/>
            </a:endParaRPr>
          </a:p>
          <a:p>
            <a:pPr marL="0" indent="0">
              <a:buNone/>
            </a:pPr>
            <a:endParaRPr lang="tr-TR" sz="2100" dirty="0">
              <a:latin typeface="Times New Roman" panose="02020603050405020304" pitchFamily="18" charset="0"/>
              <a:cs typeface="Times New Roman" panose="02020603050405020304" pitchFamily="18" charset="0"/>
            </a:endParaRPr>
          </a:p>
          <a:p>
            <a:pPr marL="0" indent="0">
              <a:buNone/>
            </a:pPr>
            <a:r>
              <a:rPr lang="tr-TR" sz="2100" dirty="0">
                <a:latin typeface="Times New Roman" panose="02020603050405020304" pitchFamily="18" charset="0"/>
                <a:cs typeface="Times New Roman" panose="02020603050405020304" pitchFamily="18" charset="0"/>
              </a:rPr>
              <a:t/>
            </a:r>
            <a:br>
              <a:rPr lang="tr-TR" sz="2100" dirty="0">
                <a:latin typeface="Times New Roman" panose="02020603050405020304" pitchFamily="18" charset="0"/>
                <a:cs typeface="Times New Roman" panose="02020603050405020304" pitchFamily="18" charset="0"/>
              </a:rPr>
            </a:b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545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44617"/>
            <a:ext cx="10515600" cy="5732346"/>
          </a:xfrm>
        </p:spPr>
        <p:txBody>
          <a:bodyPr>
            <a:normAutofit/>
          </a:bodyPr>
          <a:lstStyle/>
          <a:p>
            <a:r>
              <a:rPr lang="tr-TR" sz="2100" dirty="0">
                <a:latin typeface="Times New Roman" pitchFamily="18" charset="0"/>
                <a:cs typeface="Times New Roman" pitchFamily="18" charset="0"/>
              </a:rPr>
              <a:t>13 Kasım 1918’de fiilen düşman işgaline uğrayan İstanbul, 6 Ekim 1923’te kurtarılmıştır</a:t>
            </a:r>
            <a:r>
              <a:rPr lang="tr-TR" sz="2100" dirty="0" smtClean="0">
                <a:latin typeface="Times New Roman" pitchFamily="18" charset="0"/>
                <a:cs typeface="Times New Roman" pitchFamily="18" charset="0"/>
              </a:rPr>
              <a:t>.</a:t>
            </a:r>
            <a:endParaRPr lang="tr-TR" sz="2100" dirty="0"/>
          </a:p>
        </p:txBody>
      </p:sp>
      <p:pic>
        <p:nvPicPr>
          <p:cNvPr id="4" name="Picture 2" descr="C:\Users\Tutku\Desktop\istanbulun_kurtulusu2.jpg"/>
          <p:cNvPicPr>
            <a:picLocks noChangeAspect="1" noChangeArrowheads="1"/>
          </p:cNvPicPr>
          <p:nvPr/>
        </p:nvPicPr>
        <p:blipFill>
          <a:blip r:embed="rId2" cstate="print"/>
          <a:srcRect/>
          <a:stretch>
            <a:fillRect/>
          </a:stretch>
        </p:blipFill>
        <p:spPr bwMode="auto">
          <a:xfrm>
            <a:off x="2758407" y="894855"/>
            <a:ext cx="6264696" cy="4831869"/>
          </a:xfrm>
          <a:prstGeom prst="rect">
            <a:avLst/>
          </a:prstGeom>
          <a:noFill/>
        </p:spPr>
      </p:pic>
    </p:spTree>
    <p:extLst>
      <p:ext uri="{BB962C8B-B14F-4D97-AF65-F5344CB8AC3E}">
        <p14:creationId xmlns:p14="http://schemas.microsoft.com/office/powerpoint/2010/main" val="2095088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2550253"/>
            <a:ext cx="10515600" cy="1530787"/>
          </a:xfrm>
        </p:spPr>
        <p:txBody>
          <a:bodyPr>
            <a:normAutofit/>
          </a:bodyPr>
          <a:lstStyle/>
          <a:p>
            <a:pPr algn="ctr"/>
            <a:r>
              <a:rPr lang="tr-TR" sz="3200" b="1" dirty="0">
                <a:latin typeface="Times New Roman" panose="02020603050405020304" pitchFamily="18" charset="0"/>
                <a:cs typeface="Times New Roman" panose="02020603050405020304" pitchFamily="18" charset="0"/>
              </a:rPr>
              <a:t>ANKARA'NIN BAŞKENT OLUŞU</a:t>
            </a:r>
            <a:br>
              <a:rPr lang="tr-TR" sz="3200" b="1" dirty="0">
                <a:latin typeface="Times New Roman" panose="02020603050405020304" pitchFamily="18" charset="0"/>
                <a:cs typeface="Times New Roman" panose="02020603050405020304" pitchFamily="18" charset="0"/>
              </a:rPr>
            </a:br>
            <a:r>
              <a:rPr lang="tr-TR" sz="3200" b="1" dirty="0" smtClean="0">
                <a:latin typeface="Times New Roman" panose="02020603050405020304" pitchFamily="18" charset="0"/>
                <a:cs typeface="Times New Roman" panose="02020603050405020304" pitchFamily="18" charset="0"/>
              </a:rPr>
              <a:t>(13 </a:t>
            </a:r>
            <a:r>
              <a:rPr lang="tr-TR" sz="3200" b="1" dirty="0">
                <a:latin typeface="Times New Roman" panose="02020603050405020304" pitchFamily="18" charset="0"/>
                <a:cs typeface="Times New Roman" panose="02020603050405020304" pitchFamily="18" charset="0"/>
              </a:rPr>
              <a:t>EKİM </a:t>
            </a:r>
            <a:r>
              <a:rPr lang="tr-TR" sz="3200" b="1" dirty="0" smtClean="0">
                <a:latin typeface="Times New Roman" panose="02020603050405020304" pitchFamily="18" charset="0"/>
                <a:cs typeface="Times New Roman" panose="02020603050405020304" pitchFamily="18" charset="0"/>
              </a:rPr>
              <a:t>1923)</a:t>
            </a:r>
            <a:endParaRPr lang="tr-TR" sz="32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2550253"/>
            <a:ext cx="10515600" cy="3626710"/>
          </a:xfrm>
        </p:spPr>
        <p:txBody>
          <a:bodyPr/>
          <a:lstStyle/>
          <a:p>
            <a:pPr marL="0" indent="0">
              <a:buNone/>
            </a:pPr>
            <a:endParaRPr lang="tr-TR" dirty="0">
              <a:cs typeface="Calibri"/>
            </a:endParaRPr>
          </a:p>
          <a:p>
            <a:pPr marL="0" indent="0">
              <a:buNone/>
            </a:pPr>
            <a:endParaRPr lang="tr-TR" dirty="0">
              <a:cs typeface="Calibri"/>
            </a:endParaRPr>
          </a:p>
          <a:p>
            <a:pPr marL="0" indent="0">
              <a:buNone/>
            </a:pPr>
            <a:endParaRPr lang="tr-TR" dirty="0">
              <a:cs typeface="Calibri"/>
            </a:endParaRPr>
          </a:p>
          <a:p>
            <a:pPr marL="0" indent="0">
              <a:buNone/>
            </a:pPr>
            <a:endParaRPr lang="tr-TR" dirty="0"/>
          </a:p>
        </p:txBody>
      </p:sp>
    </p:spTree>
    <p:extLst>
      <p:ext uri="{BB962C8B-B14F-4D97-AF65-F5344CB8AC3E}">
        <p14:creationId xmlns:p14="http://schemas.microsoft.com/office/powerpoint/2010/main" val="25637090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44617"/>
            <a:ext cx="10515600" cy="5732346"/>
          </a:xfrm>
        </p:spPr>
        <p:txBody>
          <a:bodyPr>
            <a:normAutofit/>
          </a:bodyPr>
          <a:lstStyle/>
          <a:p>
            <a:r>
              <a:rPr lang="tr-TR" sz="2100" dirty="0">
                <a:latin typeface="Times New Roman" panose="02020603050405020304" pitchFamily="18" charset="0"/>
                <a:cs typeface="Times New Roman" panose="02020603050405020304" pitchFamily="18" charset="0"/>
              </a:rPr>
              <a:t>İstanbul'un boşaltılmasının ardından hükümetin yeniden İstanbul'a taşınması tartışmaları başlamıştır.</a:t>
            </a:r>
          </a:p>
          <a:p>
            <a:r>
              <a:rPr lang="tr-TR" sz="2100" dirty="0">
                <a:latin typeface="Times New Roman" panose="02020603050405020304" pitchFamily="18" charset="0"/>
                <a:cs typeface="Times New Roman" panose="02020603050405020304" pitchFamily="18" charset="0"/>
              </a:rPr>
              <a:t> Başkentin neresi olacağı konusu basında da yer almış, Batı basınında Ankara ve İstanbul karşılaştırılması yapılmış, İstanbul'un Bizans'ı, dini, saltanatı ve monarşiyi temsil eden bir şehir olması dolayısıyla, Ankara'nın yeni ulus devletinin başkenti olacağı ifade edilmiştir. </a:t>
            </a:r>
          </a:p>
          <a:p>
            <a:r>
              <a:rPr lang="tr-TR" sz="2100" dirty="0">
                <a:latin typeface="Times New Roman" panose="02020603050405020304" pitchFamily="18" charset="0"/>
                <a:cs typeface="Times New Roman" panose="02020603050405020304" pitchFamily="18" charset="0"/>
              </a:rPr>
              <a:t>Ancak, yine Batı basınına göre, Ankara Batı standartlarında modern bir başkent değildir. </a:t>
            </a:r>
          </a:p>
        </p:txBody>
      </p:sp>
    </p:spTree>
    <p:extLst>
      <p:ext uri="{BB962C8B-B14F-4D97-AF65-F5344CB8AC3E}">
        <p14:creationId xmlns:p14="http://schemas.microsoft.com/office/powerpoint/2010/main" val="15435069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descr="fotoğraf, bina, eski, beyaz içeren bir resim&#10;&#10;Çok yüksek güvenilirlikle oluşturulmuş açıklama">
            <a:extLst>
              <a:ext uri="{FF2B5EF4-FFF2-40B4-BE49-F238E27FC236}">
                <a16:creationId xmlns:a16="http://schemas.microsoft.com/office/drawing/2014/main" id="{122A2742-5E9C-45AC-AF5E-F2BBD82B51E0}"/>
              </a:ext>
            </a:extLst>
          </p:cNvPr>
          <p:cNvPicPr>
            <a:picLocks noGrp="1" noChangeAspect="1"/>
          </p:cNvPicPr>
          <p:nvPr>
            <p:ph idx="1"/>
          </p:nvPr>
        </p:nvPicPr>
        <p:blipFill>
          <a:blip r:embed="rId2"/>
          <a:stretch>
            <a:fillRect/>
          </a:stretch>
        </p:blipFill>
        <p:spPr>
          <a:xfrm>
            <a:off x="2575420" y="813732"/>
            <a:ext cx="6988030" cy="5108895"/>
          </a:xfrm>
          <a:prstGeom prst="rect">
            <a:avLst/>
          </a:prstGeom>
        </p:spPr>
      </p:pic>
    </p:spTree>
    <p:extLst>
      <p:ext uri="{BB962C8B-B14F-4D97-AF65-F5344CB8AC3E}">
        <p14:creationId xmlns:p14="http://schemas.microsoft.com/office/powerpoint/2010/main" val="12526205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696285"/>
            <a:ext cx="10515600" cy="5480677"/>
          </a:xfrm>
        </p:spPr>
        <p:txBody>
          <a:bodyPr>
            <a:normAutofit/>
          </a:bodyPr>
          <a:lstStyle/>
          <a:p>
            <a:pPr algn="just"/>
            <a:r>
              <a:rPr lang="tr-TR" sz="2100" dirty="0">
                <a:latin typeface="Times New Roman" panose="02020603050405020304" pitchFamily="18" charset="0"/>
                <a:cs typeface="Times New Roman" panose="02020603050405020304" pitchFamily="18" charset="0"/>
              </a:rPr>
              <a:t>Yüzyılların alışkanlığı, İstanbul'un denizle irtibatı, tarihi ve kültürel geçmişi; İstanbul'a dönüşü savunanların en büyük tartışma noktasıydı.</a:t>
            </a:r>
          </a:p>
          <a:p>
            <a:pPr algn="just"/>
            <a:r>
              <a:rPr lang="tr-TR" sz="2100" dirty="0">
                <a:latin typeface="Times New Roman" panose="02020603050405020304" pitchFamily="18" charset="0"/>
                <a:cs typeface="Times New Roman" panose="02020603050405020304" pitchFamily="18" charset="0"/>
              </a:rPr>
              <a:t>Ankara'nın İstanbul karşısında oldukça dezavantajlı bir durumu vardı.  Ekonomik açıdan çöküntüye uğramıştı. 1827 yılında 565'i aşkın şalcı ve </a:t>
            </a:r>
            <a:r>
              <a:rPr lang="tr-TR" sz="2100" dirty="0" err="1">
                <a:latin typeface="Times New Roman" panose="02020603050405020304" pitchFamily="18" charset="0"/>
                <a:cs typeface="Times New Roman" panose="02020603050405020304" pitchFamily="18" charset="0"/>
              </a:rPr>
              <a:t>çuhacı</a:t>
            </a:r>
            <a:r>
              <a:rPr lang="tr-TR" sz="2100" dirty="0">
                <a:latin typeface="Times New Roman" panose="02020603050405020304" pitchFamily="18" charset="0"/>
                <a:cs typeface="Times New Roman" panose="02020603050405020304" pitchFamily="18" charset="0"/>
              </a:rPr>
              <a:t> tezgahı, tiftik keçisinin İngilizler  tarafından Güney Afrika'da yetiştirilerek yününün işlenmeye başlanmasıyla 1890'lı yıllarda tezgah sayısı 4'e kadar düşmüştür.</a:t>
            </a:r>
          </a:p>
          <a:p>
            <a:pPr algn="just"/>
            <a:r>
              <a:rPr lang="tr-TR" sz="2100" dirty="0">
                <a:latin typeface="Times New Roman" panose="02020603050405020304" pitchFamily="18" charset="0"/>
                <a:cs typeface="Times New Roman" panose="02020603050405020304" pitchFamily="18" charset="0"/>
              </a:rPr>
              <a:t>Yanı sıra, 1873-1874 yıllarında ortaya çıkan kuraklığın sebep olduğu açlık ve kıtlık sebebiyle, zaten 25.000 olan nüfusunun 18.000 kadarı açlık ve hastalıktan ölmüş, bir kısmı da Ankara'nın civar illerine göç etmişti.</a:t>
            </a:r>
          </a:p>
          <a:p>
            <a:pPr algn="just"/>
            <a:r>
              <a:rPr lang="tr-TR" sz="2100" dirty="0">
                <a:latin typeface="Times New Roman" panose="02020603050405020304" pitchFamily="18" charset="0"/>
                <a:cs typeface="Times New Roman" panose="02020603050405020304" pitchFamily="18" charset="0"/>
              </a:rPr>
              <a:t>Milli Mücadele döneminde ise nüfusu yeniden 20.000'lere ulaştı.</a:t>
            </a:r>
          </a:p>
          <a:p>
            <a:pPr marL="0" indent="0" algn="just">
              <a:buNone/>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7537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95618"/>
            <a:ext cx="10515600" cy="5712903"/>
          </a:xfrm>
        </p:spPr>
        <p:txBody>
          <a:bodyPr>
            <a:normAutofit/>
          </a:bodyPr>
          <a:lstStyle/>
          <a:p>
            <a:r>
              <a:rPr lang="tr-TR" sz="2100" dirty="0">
                <a:latin typeface="Times New Roman" panose="02020603050405020304" pitchFamily="18" charset="0"/>
                <a:cs typeface="Times New Roman" panose="02020603050405020304" pitchFamily="18" charset="0"/>
              </a:rPr>
              <a:t>Ankara'nın sosyal ve ekonomik yetersizliğine rağmen bazı avantajları da vardı. </a:t>
            </a:r>
          </a:p>
          <a:p>
            <a:r>
              <a:rPr lang="tr-TR" sz="2100" dirty="0">
                <a:latin typeface="Times New Roman" panose="02020603050405020304" pitchFamily="18" charset="0"/>
                <a:cs typeface="Times New Roman" panose="02020603050405020304" pitchFamily="18" charset="0"/>
              </a:rPr>
              <a:t>Ali Fuat paşa ve Ankara müftüsü Rıfat </a:t>
            </a:r>
            <a:r>
              <a:rPr lang="tr-TR" sz="2100" dirty="0" err="1">
                <a:latin typeface="Times New Roman" panose="02020603050405020304" pitchFamily="18" charset="0"/>
                <a:cs typeface="Times New Roman" panose="02020603050405020304" pitchFamily="18" charset="0"/>
              </a:rPr>
              <a:t>Börekçi'nin</a:t>
            </a:r>
            <a:r>
              <a:rPr lang="tr-TR" sz="2100" dirty="0">
                <a:latin typeface="Times New Roman" panose="02020603050405020304" pitchFamily="18" charset="0"/>
                <a:cs typeface="Times New Roman" panose="02020603050405020304" pitchFamily="18" charset="0"/>
              </a:rPr>
              <a:t> gayretleri sonucu, Milli Mücadele'nin merkezinin Ankara olarak belirlenmesi , Ankara halkının bu mücadeleye kucak açması , aydınların ve askeri liderlerin heyecanını ve endişelerini paylaşması bu avantajların en önemlisidir.</a:t>
            </a:r>
          </a:p>
          <a:p>
            <a:r>
              <a:rPr lang="tr-TR" sz="2100" dirty="0">
                <a:latin typeface="Times New Roman" panose="02020603050405020304" pitchFamily="18" charset="0"/>
                <a:cs typeface="Times New Roman" panose="02020603050405020304" pitchFamily="18" charset="0"/>
              </a:rPr>
              <a:t>Ayrıca Ankara sahip olduğu demir ve karayolları bağlantıları sebebiyle de avantaj sağlamaktaydı.</a:t>
            </a:r>
          </a:p>
          <a:p>
            <a:r>
              <a:rPr lang="tr-TR" sz="2100" dirty="0">
                <a:latin typeface="Times New Roman" panose="02020603050405020304" pitchFamily="18" charset="0"/>
                <a:cs typeface="Times New Roman" panose="02020603050405020304" pitchFamily="18" charset="0"/>
              </a:rPr>
              <a:t>Aynı zamanda, İstanbul'un denizle bağlantısı yüzünden, daha Mondros Mütarekesi'nin hemen ardından işgal edilmesi, Ankara'nın askeri ve siyasi güvenlik açısından, İstanbul'a göre daha güvenli konumunu ortaya çıkarmıştır.</a:t>
            </a:r>
          </a:p>
          <a:p>
            <a:r>
              <a:rPr lang="tr-TR" sz="2100" dirty="0" smtClean="0">
                <a:latin typeface="Times New Roman" panose="02020603050405020304" pitchFamily="18" charset="0"/>
                <a:cs typeface="Times New Roman" panose="02020603050405020304" pitchFamily="18" charset="0"/>
              </a:rPr>
              <a:t>Güvenli </a:t>
            </a:r>
            <a:r>
              <a:rPr lang="tr-TR" sz="2100" dirty="0">
                <a:latin typeface="Times New Roman" panose="02020603050405020304" pitchFamily="18" charset="0"/>
                <a:cs typeface="Times New Roman" panose="02020603050405020304" pitchFamily="18" charset="0"/>
              </a:rPr>
              <a:t>konumu Ankara'nın başkent seçilmesindeki en önemli etmendir. </a:t>
            </a:r>
          </a:p>
          <a:p>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6644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46620"/>
            <a:ext cx="10515600" cy="5430343"/>
          </a:xfrm>
        </p:spPr>
        <p:txBody>
          <a:bodyPr>
            <a:normAutofit/>
          </a:bodyPr>
          <a:lstStyle/>
          <a:p>
            <a:r>
              <a:rPr lang="tr-TR" sz="2100" dirty="0">
                <a:latin typeface="Times New Roman" panose="02020603050405020304" pitchFamily="18" charset="0"/>
                <a:cs typeface="Times New Roman" panose="02020603050405020304" pitchFamily="18" charset="0"/>
              </a:rPr>
              <a:t>Ankara'nın başkent seçilmesindeki bir diğer önemli etmen; İstanbul'un  Osmanlı Payitahtı ve hilafet merkezi olmasına karşın,  Ankara'nın taşra </a:t>
            </a:r>
            <a:r>
              <a:rPr lang="tr-TR" sz="2100" dirty="0" err="1" smtClean="0">
                <a:latin typeface="Times New Roman" panose="02020603050405020304" pitchFamily="18" charset="0"/>
                <a:cs typeface="Times New Roman" panose="02020603050405020304" pitchFamily="18" charset="0"/>
              </a:rPr>
              <a:t>Anadolusunu</a:t>
            </a:r>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temsil edecek bir merkez olmasıydı. </a:t>
            </a:r>
          </a:p>
          <a:p>
            <a:r>
              <a:rPr lang="tr-TR" sz="2100" dirty="0">
                <a:latin typeface="Times New Roman" panose="02020603050405020304" pitchFamily="18" charset="0"/>
                <a:cs typeface="Times New Roman" panose="02020603050405020304" pitchFamily="18" charset="0"/>
              </a:rPr>
              <a:t>İ</a:t>
            </a:r>
            <a:r>
              <a:rPr lang="tr-TR" sz="2100" dirty="0" smtClean="0">
                <a:latin typeface="Times New Roman" panose="02020603050405020304" pitchFamily="18" charset="0"/>
                <a:cs typeface="Times New Roman" panose="02020603050405020304" pitchFamily="18" charset="0"/>
              </a:rPr>
              <a:t>smet </a:t>
            </a:r>
            <a:r>
              <a:rPr lang="tr-TR" sz="2100" dirty="0">
                <a:latin typeface="Times New Roman" panose="02020603050405020304" pitchFamily="18" charset="0"/>
                <a:cs typeface="Times New Roman" panose="02020603050405020304" pitchFamily="18" charset="0"/>
              </a:rPr>
              <a:t>Paşa ve 14 milletvekilinin  9 Ekim 1923 yılında verdikleri önergenin gerekçesinde de Ankara'nın coğrafi ve stratejik konumunun sağladığı güveliğe özellikle vurgu yapılarak, zaten 23 Nisan 1920'den beri fiilen hükümet merkezi olan Ankara,  13 Ekim 1923 tarihinde kabul edilen ve daha sonra Anayasa'ya eklenen bir madde ile başkent olmuştur</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7789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88565"/>
            <a:ext cx="10515600" cy="5388398"/>
          </a:xfrm>
        </p:spPr>
        <p:txBody>
          <a:bodyPr/>
          <a:lstStyle/>
          <a:p>
            <a:r>
              <a:rPr lang="tr-TR" sz="2100" dirty="0">
                <a:latin typeface="Times New Roman" panose="02020603050405020304" pitchFamily="18" charset="0"/>
                <a:cs typeface="Times New Roman" panose="02020603050405020304" pitchFamily="18" charset="0"/>
              </a:rPr>
              <a:t>"Kanun teklifi, 13 Ekim 1923 tarihinde uzun görüşme ve tartışmalardan sonra çok büyük bir çoğunlukla kabul edildi. Kabul edilen kanun maddesi şudur: Türkiye Devleti'nin başkenti Ankara şehridir."  M. Kemal ATATÜRK</a:t>
            </a:r>
          </a:p>
          <a:p>
            <a:pPr marL="0" indent="0">
              <a:buNone/>
            </a:pPr>
            <a:endParaRPr lang="tr-T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766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96954"/>
            <a:ext cx="10515600" cy="5380009"/>
          </a:xfrm>
        </p:spPr>
        <p:txBody>
          <a:bodyPr>
            <a:normAutofit/>
          </a:bodyPr>
          <a:lstStyle/>
          <a:p>
            <a:pPr marL="0" indent="0" algn="just">
              <a:buNone/>
            </a:pPr>
            <a:r>
              <a:rPr lang="tr-TR" sz="2300" b="1" dirty="0">
                <a:latin typeface="Times New Roman" panose="02020603050405020304" pitchFamily="18" charset="0"/>
                <a:cs typeface="Times New Roman" panose="02020603050405020304" pitchFamily="18" charset="0"/>
              </a:rPr>
              <a:t>Batı Anadolu gezisine katılanlar</a:t>
            </a:r>
            <a:r>
              <a:rPr lang="tr-TR" sz="2300" b="1" dirty="0" smtClean="0">
                <a:latin typeface="Times New Roman" panose="02020603050405020304" pitchFamily="18" charset="0"/>
                <a:cs typeface="Times New Roman" panose="02020603050405020304" pitchFamily="18" charset="0"/>
              </a:rPr>
              <a:t>:</a:t>
            </a:r>
            <a:endParaRPr lang="tr-TR" sz="2300" dirty="0">
              <a:latin typeface="Times New Roman" panose="02020603050405020304" pitchFamily="18" charset="0"/>
              <a:cs typeface="Times New Roman" panose="02020603050405020304" pitchFamily="18" charset="0"/>
            </a:endParaRPr>
          </a:p>
          <a:p>
            <a:pPr algn="just"/>
            <a:r>
              <a:rPr lang="tr-TR" sz="2300" dirty="0">
                <a:latin typeface="Times New Roman" panose="02020603050405020304" pitchFamily="18" charset="0"/>
                <a:cs typeface="Times New Roman" panose="02020603050405020304" pitchFamily="18" charset="0"/>
              </a:rPr>
              <a:t>Ordu Komutanı Kazım (Karabekir)</a:t>
            </a:r>
          </a:p>
          <a:p>
            <a:pPr algn="just"/>
            <a:r>
              <a:rPr lang="tr-TR" sz="2300" dirty="0">
                <a:latin typeface="Times New Roman" panose="02020603050405020304" pitchFamily="18" charset="0"/>
                <a:cs typeface="Times New Roman" panose="02020603050405020304" pitchFamily="18" charset="0"/>
              </a:rPr>
              <a:t>Milli Savunma Bakanı Kazım (Özalp)</a:t>
            </a:r>
          </a:p>
          <a:p>
            <a:pPr algn="just"/>
            <a:r>
              <a:rPr lang="tr-TR" sz="2300" dirty="0">
                <a:latin typeface="Times New Roman" panose="02020603050405020304" pitchFamily="18" charset="0"/>
                <a:cs typeface="Times New Roman" panose="02020603050405020304" pitchFamily="18" charset="0"/>
              </a:rPr>
              <a:t>Bolu Milletvekili Cevat Abbas (Gürer)</a:t>
            </a:r>
          </a:p>
          <a:p>
            <a:pPr algn="just"/>
            <a:r>
              <a:rPr lang="tr-TR" sz="2300" dirty="0">
                <a:latin typeface="Times New Roman" panose="02020603050405020304" pitchFamily="18" charset="0"/>
                <a:cs typeface="Times New Roman" panose="02020603050405020304" pitchFamily="18" charset="0"/>
              </a:rPr>
              <a:t>Bursa Milletvekili Muhiddin Baha (Pars)</a:t>
            </a:r>
          </a:p>
          <a:p>
            <a:pPr algn="just"/>
            <a:r>
              <a:rPr lang="tr-TR" sz="2300" dirty="0">
                <a:latin typeface="Times New Roman" panose="02020603050405020304" pitchFamily="18" charset="0"/>
                <a:cs typeface="Times New Roman" panose="02020603050405020304" pitchFamily="18" charset="0"/>
              </a:rPr>
              <a:t>Muhafız Tabur Komutanı İsmail Hakkı (Tekçe) ve</a:t>
            </a:r>
          </a:p>
          <a:p>
            <a:pPr algn="just"/>
            <a:r>
              <a:rPr lang="tr-TR" sz="2300" dirty="0">
                <a:latin typeface="Times New Roman" panose="02020603050405020304" pitchFamily="18" charset="0"/>
                <a:cs typeface="Times New Roman" panose="02020603050405020304" pitchFamily="18" charset="0"/>
              </a:rPr>
              <a:t>Yaverleri ile birlikte Başbakan ve Bakanlar tarafından, Batı Anadolu gezisine </a:t>
            </a:r>
            <a:r>
              <a:rPr lang="tr-TR" sz="2300" dirty="0" smtClean="0">
                <a:latin typeface="Times New Roman" panose="02020603050405020304" pitchFamily="18" charset="0"/>
                <a:cs typeface="Times New Roman" panose="02020603050405020304" pitchFamily="18" charset="0"/>
              </a:rPr>
              <a:t>uğurlanmıştır.</a:t>
            </a:r>
            <a:endParaRPr lang="tr-TR" sz="23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tr-TR" sz="2300" dirty="0">
                <a:latin typeface="Times New Roman" panose="02020603050405020304" pitchFamily="18" charset="0"/>
                <a:cs typeface="Times New Roman" panose="02020603050405020304" pitchFamily="18" charset="0"/>
              </a:rPr>
              <a:t> Heyete Hakimiyet-i Milliye gazetesinden </a:t>
            </a:r>
            <a:r>
              <a:rPr lang="tr-TR" sz="2300" dirty="0" smtClean="0">
                <a:latin typeface="Times New Roman" panose="02020603050405020304" pitchFamily="18" charset="0"/>
                <a:cs typeface="Times New Roman" panose="02020603050405020304" pitchFamily="18" charset="0"/>
              </a:rPr>
              <a:t>Siirt </a:t>
            </a:r>
            <a:r>
              <a:rPr lang="tr-TR" sz="2300" dirty="0">
                <a:latin typeface="Times New Roman" panose="02020603050405020304" pitchFamily="18" charset="0"/>
                <a:cs typeface="Times New Roman" panose="02020603050405020304" pitchFamily="18" charset="0"/>
              </a:rPr>
              <a:t>Mebusu Mahmut (Soydan) da </a:t>
            </a:r>
            <a:r>
              <a:rPr lang="tr-TR" sz="2300" dirty="0" smtClean="0">
                <a:latin typeface="Times New Roman" panose="02020603050405020304" pitchFamily="18" charset="0"/>
                <a:cs typeface="Times New Roman" panose="02020603050405020304" pitchFamily="18" charset="0"/>
              </a:rPr>
              <a:t>katılmıştır.</a:t>
            </a:r>
            <a:endParaRPr lang="tr-TR" sz="2300" dirty="0">
              <a:latin typeface="Times New Roman" panose="02020603050405020304" pitchFamily="18" charset="0"/>
              <a:cs typeface="Times New Roman" panose="02020603050405020304" pitchFamily="18" charset="0"/>
            </a:endParaRPr>
          </a:p>
          <a:p>
            <a:pPr marL="0" indent="0">
              <a:buNone/>
            </a:pPr>
            <a:endParaRPr lang="tr-TR" dirty="0"/>
          </a:p>
          <a:p>
            <a:pPr>
              <a:buFont typeface="Wingdings" panose="05000000000000000000" pitchFamily="2" charset="2"/>
              <a:buChar char="Ø"/>
            </a:pPr>
            <a:endParaRPr lang="tr-TR" dirty="0"/>
          </a:p>
        </p:txBody>
      </p:sp>
    </p:spTree>
    <p:extLst>
      <p:ext uri="{BB962C8B-B14F-4D97-AF65-F5344CB8AC3E}">
        <p14:creationId xmlns:p14="http://schemas.microsoft.com/office/powerpoint/2010/main" val="198295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679508"/>
            <a:ext cx="10515600" cy="5897461"/>
          </a:xfrm>
        </p:spPr>
        <p:txBody>
          <a:bodyPr>
            <a:normAutofit/>
          </a:bodyPr>
          <a:lstStyle/>
          <a:p>
            <a:pPr marL="0" indent="0">
              <a:buNone/>
            </a:pPr>
            <a:endParaRPr lang="tr-TR" sz="2300" b="1" dirty="0">
              <a:latin typeface="Times New Roman" panose="02020603050405020304" pitchFamily="18" charset="0"/>
              <a:cs typeface="Times New Roman" panose="02020603050405020304" pitchFamily="18" charset="0"/>
            </a:endParaRPr>
          </a:p>
          <a:p>
            <a:pPr marL="0" indent="0">
              <a:buNone/>
            </a:pPr>
            <a:r>
              <a:rPr lang="tr-TR" sz="2100" b="1" dirty="0">
                <a:latin typeface="Times New Roman" panose="02020603050405020304" pitchFamily="18" charset="0"/>
                <a:cs typeface="Times New Roman" panose="02020603050405020304" pitchFamily="18" charset="0"/>
              </a:rPr>
              <a:t>Mustafa Kemal Paşa’nın özel hayatıyla ilgili önemli gelişmeler:</a:t>
            </a:r>
          </a:p>
          <a:p>
            <a:r>
              <a:rPr lang="tr-TR" sz="2300" dirty="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15 </a:t>
            </a:r>
            <a:r>
              <a:rPr lang="tr-TR" sz="2100" dirty="0" smtClean="0">
                <a:latin typeface="Times New Roman" panose="02020603050405020304" pitchFamily="18" charset="0"/>
                <a:cs typeface="Times New Roman" panose="02020603050405020304" pitchFamily="18" charset="0"/>
              </a:rPr>
              <a:t>Ocak </a:t>
            </a:r>
            <a:r>
              <a:rPr lang="tr-TR" sz="2100" dirty="0">
                <a:latin typeface="Times New Roman" panose="02020603050405020304" pitchFamily="18" charset="0"/>
                <a:cs typeface="Times New Roman" panose="02020603050405020304" pitchFamily="18" charset="0"/>
              </a:rPr>
              <a:t>1923 </a:t>
            </a:r>
            <a:r>
              <a:rPr lang="tr-TR" sz="2100" dirty="0" smtClean="0">
                <a:latin typeface="Times New Roman" panose="02020603050405020304" pitchFamily="18" charset="0"/>
                <a:cs typeface="Times New Roman" panose="02020603050405020304" pitchFamily="18" charset="0"/>
              </a:rPr>
              <a:t>Eskişehir’de </a:t>
            </a:r>
            <a:r>
              <a:rPr lang="tr-TR" sz="2100" dirty="0">
                <a:latin typeface="Times New Roman" panose="02020603050405020304" pitchFamily="18" charset="0"/>
                <a:cs typeface="Times New Roman" panose="02020603050405020304" pitchFamily="18" charset="0"/>
              </a:rPr>
              <a:t>halkla yaptığı toplantının ardından, </a:t>
            </a:r>
            <a:r>
              <a:rPr lang="tr-TR" sz="2100" dirty="0" smtClean="0">
                <a:latin typeface="Times New Roman" panose="02020603050405020304" pitchFamily="18" charset="0"/>
                <a:cs typeface="Times New Roman" panose="02020603050405020304" pitchFamily="18" charset="0"/>
              </a:rPr>
              <a:t>Annesinin vefatı bildirilmiştir.</a:t>
            </a:r>
            <a:endParaRPr lang="tr-TR" sz="2100" dirty="0">
              <a:latin typeface="Times New Roman" panose="02020603050405020304" pitchFamily="18" charset="0"/>
              <a:cs typeface="Times New Roman" panose="02020603050405020304" pitchFamily="18" charset="0"/>
            </a:endParaRPr>
          </a:p>
          <a:p>
            <a:r>
              <a:rPr lang="tr-TR" sz="2100" dirty="0">
                <a:latin typeface="Times New Roman" panose="02020603050405020304" pitchFamily="18" charset="0"/>
                <a:cs typeface="Times New Roman" panose="02020603050405020304" pitchFamily="18" charset="0"/>
              </a:rPr>
              <a:t>Mustafa Kemal </a:t>
            </a:r>
            <a:r>
              <a:rPr lang="tr-TR" sz="2100" dirty="0" smtClean="0">
                <a:latin typeface="Times New Roman" panose="02020603050405020304" pitchFamily="18" charset="0"/>
                <a:cs typeface="Times New Roman" panose="02020603050405020304" pitchFamily="18" charset="0"/>
              </a:rPr>
              <a:t>Paşa, Gezi </a:t>
            </a:r>
            <a:r>
              <a:rPr lang="tr-TR" sz="2100" dirty="0">
                <a:latin typeface="Times New Roman" panose="02020603050405020304" pitchFamily="18" charset="0"/>
                <a:cs typeface="Times New Roman" panose="02020603050405020304" pitchFamily="18" charset="0"/>
              </a:rPr>
              <a:t>programını </a:t>
            </a:r>
            <a:r>
              <a:rPr lang="tr-TR" sz="2100" dirty="0" smtClean="0">
                <a:latin typeface="Times New Roman" panose="02020603050405020304" pitchFamily="18" charset="0"/>
                <a:cs typeface="Times New Roman" panose="02020603050405020304" pitchFamily="18" charset="0"/>
              </a:rPr>
              <a:t>değiştirmemiş ve Cenazenin </a:t>
            </a:r>
            <a:r>
              <a:rPr lang="tr-TR" sz="2100" dirty="0">
                <a:latin typeface="Times New Roman" panose="02020603050405020304" pitchFamily="18" charset="0"/>
                <a:cs typeface="Times New Roman" panose="02020603050405020304" pitchFamily="18" charset="0"/>
              </a:rPr>
              <a:t>defni için talimat vererek gezisine devam etmiştir.</a:t>
            </a:r>
          </a:p>
          <a:p>
            <a:pPr marL="0" indent="0">
              <a:buNone/>
            </a:pPr>
            <a:endParaRPr lang="tr-TR" sz="2400" dirty="0"/>
          </a:p>
          <a:p>
            <a:pPr marL="0" indent="0">
              <a:buNone/>
            </a:pPr>
            <a:endParaRPr lang="tr-TR" sz="2400" dirty="0"/>
          </a:p>
          <a:p>
            <a:pPr marL="0" indent="0">
              <a:buNone/>
            </a:pPr>
            <a:endParaRPr lang="tr-TR" dirty="0"/>
          </a:p>
        </p:txBody>
      </p:sp>
    </p:spTree>
    <p:extLst>
      <p:ext uri="{BB962C8B-B14F-4D97-AF65-F5344CB8AC3E}">
        <p14:creationId xmlns:p14="http://schemas.microsoft.com/office/powerpoint/2010/main" val="392458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72143" y="147566"/>
            <a:ext cx="10515600" cy="6140742"/>
          </a:xfrm>
        </p:spPr>
        <p:txBody>
          <a:bodyPr>
            <a:noAutofit/>
          </a:bodyPr>
          <a:lstStyle/>
          <a:p>
            <a:endParaRPr lang="tr-TR" sz="2100" dirty="0">
              <a:solidFill>
                <a:schemeClr val="accent6">
                  <a:lumMod val="75000"/>
                </a:schemeClr>
              </a:solidFill>
              <a:latin typeface="Times New Roman" panose="02020603050405020304" pitchFamily="18" charset="0"/>
              <a:cs typeface="Times New Roman" panose="02020603050405020304" pitchFamily="18" charset="0"/>
            </a:endParaRPr>
          </a:p>
          <a:p>
            <a:r>
              <a:rPr lang="tr-TR" sz="2100" dirty="0">
                <a:latin typeface="Times New Roman" panose="02020603050405020304" pitchFamily="18" charset="0"/>
                <a:cs typeface="Times New Roman" panose="02020603050405020304" pitchFamily="18" charset="0"/>
              </a:rPr>
              <a:t>16-19 Ocak 1923 –</a:t>
            </a:r>
            <a:r>
              <a:rPr lang="tr-TR" sz="2100" dirty="0" smtClean="0">
                <a:latin typeface="Times New Roman" panose="02020603050405020304" pitchFamily="18" charset="0"/>
                <a:cs typeface="Times New Roman" panose="02020603050405020304" pitchFamily="18" charset="0"/>
              </a:rPr>
              <a:t>İzmit;</a:t>
            </a:r>
          </a:p>
          <a:p>
            <a:r>
              <a:rPr lang="tr-TR" sz="2100" dirty="0" smtClean="0">
                <a:latin typeface="Times New Roman" panose="02020603050405020304" pitchFamily="18" charset="0"/>
                <a:cs typeface="Times New Roman" panose="02020603050405020304" pitchFamily="18" charset="0"/>
              </a:rPr>
              <a:t>Burada </a:t>
            </a:r>
            <a:r>
              <a:rPr lang="tr-TR" sz="2100" dirty="0">
                <a:latin typeface="Times New Roman" panose="02020603050405020304" pitchFamily="18" charset="0"/>
                <a:cs typeface="Times New Roman" panose="02020603050405020304" pitchFamily="18" charset="0"/>
              </a:rPr>
              <a:t>gazeteci ve önde gelen bazı kişilerle toplantı </a:t>
            </a:r>
            <a:r>
              <a:rPr lang="tr-TR" sz="2100" dirty="0" smtClean="0">
                <a:latin typeface="Times New Roman" panose="02020603050405020304" pitchFamily="18" charset="0"/>
                <a:cs typeface="Times New Roman" panose="02020603050405020304" pitchFamily="18" charset="0"/>
              </a:rPr>
              <a:t>yapmış ve gazetecilerin </a:t>
            </a:r>
            <a:r>
              <a:rPr lang="tr-TR" sz="2100" dirty="0">
                <a:latin typeface="Times New Roman" panose="02020603050405020304" pitchFamily="18" charset="0"/>
                <a:cs typeface="Times New Roman" panose="02020603050405020304" pitchFamily="18" charset="0"/>
              </a:rPr>
              <a:t>sorularını </a:t>
            </a:r>
            <a:r>
              <a:rPr lang="tr-TR" sz="2100" dirty="0" smtClean="0">
                <a:latin typeface="Times New Roman" panose="02020603050405020304" pitchFamily="18" charset="0"/>
                <a:cs typeface="Times New Roman" panose="02020603050405020304" pitchFamily="18" charset="0"/>
              </a:rPr>
              <a:t>cevaplandırmış</a:t>
            </a:r>
            <a:r>
              <a:rPr lang="tr-TR" sz="2100" dirty="0" smtClean="0">
                <a:latin typeface="Times New Roman" panose="02020603050405020304" pitchFamily="18" charset="0"/>
                <a:cs typeface="Times New Roman" panose="02020603050405020304" pitchFamily="18" charset="0"/>
              </a:rPr>
              <a:t>tır.</a:t>
            </a:r>
            <a:r>
              <a:rPr lang="tr-TR" sz="2100" dirty="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Halifeliğin </a:t>
            </a:r>
            <a:r>
              <a:rPr lang="tr-TR" sz="2100" dirty="0">
                <a:latin typeface="Times New Roman" panose="02020603050405020304" pitchFamily="18" charset="0"/>
                <a:cs typeface="Times New Roman" panose="02020603050405020304" pitchFamily="18" charset="0"/>
              </a:rPr>
              <a:t>konumu ve tarihi </a:t>
            </a:r>
            <a:r>
              <a:rPr lang="tr-TR" sz="2100" dirty="0" smtClean="0">
                <a:latin typeface="Times New Roman" panose="02020603050405020304" pitchFamily="18" charset="0"/>
                <a:cs typeface="Times New Roman" panose="02020603050405020304" pitchFamily="18" charset="0"/>
              </a:rPr>
              <a:t>geçmişi,</a:t>
            </a:r>
            <a:r>
              <a:rPr lang="tr-TR" sz="2100" dirty="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İstanbul’un </a:t>
            </a:r>
            <a:r>
              <a:rPr lang="tr-TR" sz="2100" dirty="0">
                <a:latin typeface="Times New Roman" panose="02020603050405020304" pitchFamily="18" charset="0"/>
                <a:cs typeface="Times New Roman" panose="02020603050405020304" pitchFamily="18" charset="0"/>
              </a:rPr>
              <a:t>durumu ve başkentin neresi </a:t>
            </a:r>
            <a:r>
              <a:rPr lang="tr-TR" sz="2100" dirty="0" smtClean="0">
                <a:latin typeface="Times New Roman" panose="02020603050405020304" pitchFamily="18" charset="0"/>
                <a:cs typeface="Times New Roman" panose="02020603050405020304" pitchFamily="18" charset="0"/>
              </a:rPr>
              <a:t>olacağı,</a:t>
            </a:r>
            <a:r>
              <a:rPr lang="tr-TR" sz="2100" dirty="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Harf inkılabı,</a:t>
            </a:r>
            <a:r>
              <a:rPr lang="tr-TR" sz="2100" dirty="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Çok </a:t>
            </a:r>
            <a:r>
              <a:rPr lang="tr-TR" sz="2100" dirty="0">
                <a:latin typeface="Times New Roman" panose="02020603050405020304" pitchFamily="18" charset="0"/>
                <a:cs typeface="Times New Roman" panose="02020603050405020304" pitchFamily="18" charset="0"/>
              </a:rPr>
              <a:t>partili demokratik </a:t>
            </a:r>
            <a:r>
              <a:rPr lang="tr-TR" sz="2100" dirty="0" smtClean="0">
                <a:latin typeface="Times New Roman" panose="02020603050405020304" pitchFamily="18" charset="0"/>
                <a:cs typeface="Times New Roman" panose="02020603050405020304" pitchFamily="18" charset="0"/>
              </a:rPr>
              <a:t>hayatı ve</a:t>
            </a:r>
            <a:r>
              <a:rPr lang="tr-TR" sz="2100" dirty="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Kadınlara </a:t>
            </a:r>
            <a:r>
              <a:rPr lang="tr-TR" sz="2100" dirty="0">
                <a:latin typeface="Times New Roman" panose="02020603050405020304" pitchFamily="18" charset="0"/>
                <a:cs typeface="Times New Roman" panose="02020603050405020304" pitchFamily="18" charset="0"/>
              </a:rPr>
              <a:t>seçme ve seçilme hakkının verilmesi konularında açıklamalar yapmıştır</a:t>
            </a:r>
            <a:r>
              <a:rPr lang="tr-TR" sz="2100" dirty="0" smtClean="0">
                <a:latin typeface="Times New Roman" panose="02020603050405020304" pitchFamily="18" charset="0"/>
                <a:cs typeface="Times New Roman" panose="02020603050405020304" pitchFamily="18" charset="0"/>
              </a:rPr>
              <a:t>.</a:t>
            </a:r>
          </a:p>
          <a:p>
            <a:r>
              <a:rPr lang="tr-TR" sz="2100" dirty="0">
                <a:latin typeface="Times New Roman" panose="02020603050405020304" pitchFamily="18" charset="0"/>
                <a:cs typeface="Times New Roman" panose="02020603050405020304" pitchFamily="18" charset="0"/>
              </a:rPr>
              <a:t>20 Ocak 1923- </a:t>
            </a:r>
            <a:r>
              <a:rPr lang="tr-TR" sz="2100" dirty="0" smtClean="0">
                <a:latin typeface="Times New Roman" panose="02020603050405020304" pitchFamily="18" charset="0"/>
                <a:cs typeface="Times New Roman" panose="02020603050405020304" pitchFamily="18" charset="0"/>
              </a:rPr>
              <a:t>Bursa, 25 </a:t>
            </a:r>
            <a:r>
              <a:rPr lang="tr-TR" sz="2100" dirty="0">
                <a:latin typeface="Times New Roman" panose="02020603050405020304" pitchFamily="18" charset="0"/>
                <a:cs typeface="Times New Roman" panose="02020603050405020304" pitchFamily="18" charset="0"/>
              </a:rPr>
              <a:t>Ocak </a:t>
            </a:r>
            <a:r>
              <a:rPr lang="tr-TR" sz="2100" dirty="0" smtClean="0">
                <a:latin typeface="Times New Roman" panose="02020603050405020304" pitchFamily="18" charset="0"/>
                <a:cs typeface="Times New Roman" panose="02020603050405020304" pitchFamily="18" charset="0"/>
              </a:rPr>
              <a:t>1923-Alaşehir, 26 </a:t>
            </a:r>
            <a:r>
              <a:rPr lang="tr-TR" sz="2100" dirty="0">
                <a:latin typeface="Times New Roman" panose="02020603050405020304" pitchFamily="18" charset="0"/>
                <a:cs typeface="Times New Roman" panose="02020603050405020304" pitchFamily="18" charset="0"/>
              </a:rPr>
              <a:t>Ocak 1923- </a:t>
            </a:r>
            <a:r>
              <a:rPr lang="tr-TR" sz="2100" dirty="0" smtClean="0">
                <a:latin typeface="Times New Roman" panose="02020603050405020304" pitchFamily="18" charset="0"/>
                <a:cs typeface="Times New Roman" panose="02020603050405020304" pitchFamily="18" charset="0"/>
              </a:rPr>
              <a:t>Manisa şehirlerini ziyaret etmiştir.</a:t>
            </a:r>
          </a:p>
          <a:p>
            <a:r>
              <a:rPr lang="tr-TR" sz="2100" dirty="0" smtClean="0">
                <a:latin typeface="Times New Roman" panose="02020603050405020304" pitchFamily="18" charset="0"/>
                <a:cs typeface="Times New Roman" panose="02020603050405020304" pitchFamily="18" charset="0"/>
              </a:rPr>
              <a:t>27 </a:t>
            </a:r>
            <a:r>
              <a:rPr lang="tr-TR" sz="2100" dirty="0">
                <a:latin typeface="Times New Roman" panose="02020603050405020304" pitchFamily="18" charset="0"/>
                <a:cs typeface="Times New Roman" panose="02020603050405020304" pitchFamily="18" charset="0"/>
              </a:rPr>
              <a:t>Ocak 1923- </a:t>
            </a:r>
            <a:r>
              <a:rPr lang="tr-TR" sz="2100" dirty="0" smtClean="0">
                <a:latin typeface="Times New Roman" panose="02020603050405020304" pitchFamily="18" charset="0"/>
                <a:cs typeface="Times New Roman" panose="02020603050405020304" pitchFamily="18" charset="0"/>
              </a:rPr>
              <a:t>İzmir Karşıyaka istasyonuna gelmiştir. Burada </a:t>
            </a:r>
            <a:r>
              <a:rPr lang="tr-TR" sz="2100" dirty="0">
                <a:latin typeface="Times New Roman" panose="02020603050405020304" pitchFamily="18" charset="0"/>
                <a:cs typeface="Times New Roman" panose="02020603050405020304" pitchFamily="18" charset="0"/>
              </a:rPr>
              <a:t>Vali Mustafa Abdülhalik(Renda) ve komutanlar tarafından </a:t>
            </a:r>
            <a:r>
              <a:rPr lang="tr-TR" sz="2100" dirty="0" smtClean="0">
                <a:latin typeface="Times New Roman" panose="02020603050405020304" pitchFamily="18" charset="0"/>
                <a:cs typeface="Times New Roman" panose="02020603050405020304" pitchFamily="18" charset="0"/>
              </a:rPr>
              <a:t>karşılanmıştır. Karşılama </a:t>
            </a:r>
            <a:r>
              <a:rPr lang="tr-TR" sz="2100" dirty="0">
                <a:latin typeface="Times New Roman" panose="02020603050405020304" pitchFamily="18" charset="0"/>
                <a:cs typeface="Times New Roman" panose="02020603050405020304" pitchFamily="18" charset="0"/>
              </a:rPr>
              <a:t>merasiminden sonra Mustafa Kemal Paşa, annesinin mezarını ziyaret etmiştir</a:t>
            </a:r>
            <a:r>
              <a:rPr lang="tr-TR" sz="2100" dirty="0" smtClean="0">
                <a:latin typeface="Times New Roman" panose="02020603050405020304" pitchFamily="18" charset="0"/>
                <a:cs typeface="Times New Roman" panose="02020603050405020304" pitchFamily="18" charset="0"/>
              </a:rPr>
              <a:t>.</a:t>
            </a:r>
          </a:p>
          <a:p>
            <a:r>
              <a:rPr lang="tr-TR" sz="2100" dirty="0">
                <a:latin typeface="Times New Roman" panose="02020603050405020304" pitchFamily="18" charset="0"/>
                <a:cs typeface="Times New Roman" panose="02020603050405020304" pitchFamily="18" charset="0"/>
              </a:rPr>
              <a:t>Atatürk, 29 Ocak 1923 ‘de İzmir’in en varlıklı işadamı Muammer Uşaklıgil’in   kızı olan Avrupa’da eğitim almış ve 4 Batı dili bilen Latife Hanım’la evlendi. Evlilikleri yaklaşık iki buçuk yıl sürdü ve 21 Temmuz 1925’de sona erdi</a:t>
            </a:r>
            <a:r>
              <a:rPr lang="tr-TR" sz="2100" dirty="0" smtClean="0">
                <a:latin typeface="Times New Roman" panose="02020603050405020304" pitchFamily="18" charset="0"/>
                <a:cs typeface="Times New Roman" panose="02020603050405020304" pitchFamily="18" charset="0"/>
              </a:rPr>
              <a:t>.</a:t>
            </a:r>
          </a:p>
          <a:p>
            <a:r>
              <a:rPr lang="tr-TR" sz="2100" dirty="0">
                <a:latin typeface="Times New Roman" panose="02020603050405020304" pitchFamily="18" charset="0"/>
                <a:cs typeface="Times New Roman" panose="02020603050405020304" pitchFamily="18" charset="0"/>
              </a:rPr>
              <a:t>7 Şubat 1923 Balıkesir’de, Zağanos Paşa Camii’nde Cuma namazından sonra minbere çıkarak bir hutbe verdi. Hutbe bittikten sonra da camide halkın fikirlerini dinledi ve sorularını cevaplandırmıştır.</a:t>
            </a:r>
          </a:p>
          <a:p>
            <a:r>
              <a:rPr lang="tr-TR" sz="2100" dirty="0">
                <a:latin typeface="Times New Roman" panose="02020603050405020304" pitchFamily="18" charset="0"/>
                <a:cs typeface="Times New Roman" panose="02020603050405020304" pitchFamily="18" charset="0"/>
              </a:rPr>
              <a:t> 10 Şubat 1923’de İktisat Kongresi’ne katılmak üzere İzmir’e gelmiştir</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endParaRPr lang="tr-TR" sz="2100" dirty="0">
              <a:latin typeface="Times New Roman" panose="02020603050405020304" pitchFamily="18" charset="0"/>
              <a:cs typeface="Times New Roman" panose="02020603050405020304" pitchFamily="18" charset="0"/>
            </a:endParaRPr>
          </a:p>
          <a:p>
            <a:endParaRPr lang="tr-TR" sz="2100" dirty="0">
              <a:latin typeface="Times New Roman" panose="02020603050405020304" pitchFamily="18" charset="0"/>
              <a:cs typeface="Times New Roman" panose="02020603050405020304" pitchFamily="18" charset="0"/>
            </a:endParaRPr>
          </a:p>
          <a:p>
            <a:endParaRPr lang="tr-TR" sz="2100" dirty="0">
              <a:latin typeface="Times New Roman" panose="02020603050405020304" pitchFamily="18" charset="0"/>
              <a:cs typeface="Times New Roman" panose="02020603050405020304" pitchFamily="18" charset="0"/>
            </a:endParaRPr>
          </a:p>
          <a:p>
            <a:pPr algn="ctr"/>
            <a:r>
              <a:rPr lang="tr-TR" sz="2100" dirty="0">
                <a:latin typeface="Times New Roman" panose="02020603050405020304" pitchFamily="18" charset="0"/>
                <a:cs typeface="Times New Roman" panose="02020603050405020304" pitchFamily="18" charset="0"/>
              </a:rPr>
              <a:t/>
            </a:r>
            <a:br>
              <a:rPr lang="tr-TR" sz="2100" dirty="0">
                <a:latin typeface="Times New Roman" panose="02020603050405020304" pitchFamily="18" charset="0"/>
                <a:cs typeface="Times New Roman" panose="02020603050405020304" pitchFamily="18" charset="0"/>
              </a:rPr>
            </a:br>
            <a:endParaRPr lang="tr-TR" sz="2100" dirty="0">
              <a:latin typeface="Times New Roman" panose="02020603050405020304" pitchFamily="18" charset="0"/>
              <a:cs typeface="Times New Roman" panose="02020603050405020304" pitchFamily="18" charset="0"/>
            </a:endParaRPr>
          </a:p>
          <a:p>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927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Metin kutusu 3"/>
          <p:cNvSpPr txBox="1"/>
          <p:nvPr/>
        </p:nvSpPr>
        <p:spPr>
          <a:xfrm>
            <a:off x="-152102" y="2808459"/>
            <a:ext cx="11760629" cy="1077218"/>
          </a:xfrm>
          <a:prstGeom prst="rect">
            <a:avLst/>
          </a:prstGeom>
          <a:noFill/>
        </p:spPr>
        <p:txBody>
          <a:bodyPr wrap="square" rtlCol="0">
            <a:spAutoFit/>
          </a:bodyPr>
          <a:lstStyle/>
          <a:p>
            <a:pPr algn="ctr"/>
            <a:r>
              <a:rPr lang="tr-TR" sz="3200" b="1" dirty="0" smtClean="0">
                <a:solidFill>
                  <a:prstClr val="black"/>
                </a:solidFill>
                <a:latin typeface="Times New Roman" panose="02020603050405020304" pitchFamily="18" charset="0"/>
                <a:cs typeface="Times New Roman" panose="02020603050405020304" pitchFamily="18" charset="0"/>
              </a:rPr>
              <a:t>Türkiye İktisat Kongresi</a:t>
            </a:r>
          </a:p>
          <a:p>
            <a:pPr algn="ctr"/>
            <a:r>
              <a:rPr lang="tr-TR" sz="3200" b="1" dirty="0" smtClean="0">
                <a:solidFill>
                  <a:prstClr val="black"/>
                </a:solidFill>
                <a:latin typeface="Times New Roman" panose="02020603050405020304" pitchFamily="18" charset="0"/>
                <a:cs typeface="Times New Roman" panose="02020603050405020304" pitchFamily="18" charset="0"/>
              </a:rPr>
              <a:t>(17 </a:t>
            </a:r>
            <a:r>
              <a:rPr lang="tr-TR" sz="3200" b="1" dirty="0">
                <a:solidFill>
                  <a:prstClr val="black"/>
                </a:solidFill>
                <a:latin typeface="Times New Roman" panose="02020603050405020304" pitchFamily="18" charset="0"/>
                <a:cs typeface="Times New Roman" panose="02020603050405020304" pitchFamily="18" charset="0"/>
              </a:rPr>
              <a:t>Ş</a:t>
            </a:r>
            <a:r>
              <a:rPr lang="tr-TR" sz="3200" b="1" dirty="0" smtClean="0">
                <a:solidFill>
                  <a:prstClr val="black"/>
                </a:solidFill>
                <a:latin typeface="Times New Roman" panose="02020603050405020304" pitchFamily="18" charset="0"/>
                <a:cs typeface="Times New Roman" panose="02020603050405020304" pitchFamily="18" charset="0"/>
              </a:rPr>
              <a:t>ubat-4 Mart 1923)</a:t>
            </a:r>
          </a:p>
        </p:txBody>
      </p:sp>
    </p:spTree>
    <p:extLst>
      <p:ext uri="{BB962C8B-B14F-4D97-AF65-F5344CB8AC3E}">
        <p14:creationId xmlns:p14="http://schemas.microsoft.com/office/powerpoint/2010/main" val="3493151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edg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edge">
                                      <p:cBhvr>
                                        <p:cTn id="1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 y="4941172"/>
            <a:ext cx="12191999" cy="1384995"/>
          </a:xfrm>
          <a:prstGeom prst="rect">
            <a:avLst/>
          </a:prstGeom>
        </p:spPr>
        <p:txBody>
          <a:bodyPr wrap="square">
            <a:spAutoFit/>
          </a:bodyPr>
          <a:lstStyle/>
          <a:p>
            <a:pPr algn="just"/>
            <a:r>
              <a:rPr lang="tr-TR" sz="2100" dirty="0" smtClean="0">
                <a:solidFill>
                  <a:prstClr val="black"/>
                </a:solidFill>
                <a:latin typeface="Times New Roman" panose="02020603050405020304" pitchFamily="18" charset="0"/>
                <a:cs typeface="Times New Roman" panose="02020603050405020304" pitchFamily="18" charset="0"/>
              </a:rPr>
              <a:t>‘Askerlik ve siyaset alanındaki başarılar ne derece büyük olurlarsa olsunlar ekonomik başarılarla taçlandırılmadıkça sürekli olmazlar ve kısa zamanda eriyip giderler. Türkiye İktisat kongresi çok mühimdir. </a:t>
            </a:r>
            <a:r>
              <a:rPr lang="tr-TR" sz="2100" dirty="0">
                <a:solidFill>
                  <a:prstClr val="black"/>
                </a:solidFill>
                <a:latin typeface="Times New Roman" panose="02020603050405020304" pitchFamily="18" charset="0"/>
                <a:cs typeface="Times New Roman" panose="02020603050405020304" pitchFamily="18" charset="0"/>
              </a:rPr>
              <a:t>Ç</a:t>
            </a:r>
            <a:r>
              <a:rPr lang="tr-TR" sz="2100" dirty="0" smtClean="0">
                <a:solidFill>
                  <a:prstClr val="black"/>
                </a:solidFill>
                <a:latin typeface="Times New Roman" panose="02020603050405020304" pitchFamily="18" charset="0"/>
                <a:cs typeface="Times New Roman" panose="02020603050405020304" pitchFamily="18" charset="0"/>
              </a:rPr>
              <a:t>ok tarihidir.’ </a:t>
            </a:r>
            <a:r>
              <a:rPr lang="tr-TR" sz="2100" dirty="0" smtClean="0">
                <a:solidFill>
                  <a:prstClr val="black"/>
                </a:solidFill>
                <a:latin typeface="Times New Roman" panose="02020603050405020304" pitchFamily="18" charset="0"/>
                <a:cs typeface="Times New Roman" panose="02020603050405020304" pitchFamily="18" charset="0"/>
              </a:rPr>
              <a:t>ATATÜRK</a:t>
            </a:r>
            <a:endParaRPr lang="tr-TR" sz="2100" dirty="0" smtClean="0">
              <a:solidFill>
                <a:prstClr val="black"/>
              </a:solidFill>
              <a:latin typeface="Times New Roman" panose="02020603050405020304" pitchFamily="18" charset="0"/>
              <a:cs typeface="Times New Roman" panose="02020603050405020304" pitchFamily="18" charset="0"/>
            </a:endParaRPr>
          </a:p>
          <a:p>
            <a:endParaRPr lang="tr-TR" sz="2100" dirty="0">
              <a:solidFill>
                <a:prstClr val="black"/>
              </a:solidFill>
              <a:latin typeface="Times New Roman" panose="02020603050405020304" pitchFamily="18" charset="0"/>
              <a:cs typeface="Times New Roman" panose="02020603050405020304" pitchFamily="18"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477"/>
            <a:ext cx="12192000" cy="492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35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9379" name="Rectangle 3"/>
          <p:cNvSpPr>
            <a:spLocks noGrp="1" noChangeArrowheads="1"/>
          </p:cNvSpPr>
          <p:nvPr>
            <p:ph idx="1"/>
          </p:nvPr>
        </p:nvSpPr>
        <p:spPr>
          <a:xfrm>
            <a:off x="0" y="836613"/>
            <a:ext cx="11760629" cy="6021387"/>
          </a:xfrm>
        </p:spPr>
        <p:txBody>
          <a:bodyPr>
            <a:normAutofit/>
          </a:bodyPr>
          <a:lstStyle/>
          <a:p>
            <a:pPr algn="just"/>
            <a:r>
              <a:rPr lang="tr-TR" altLang="tr-TR" sz="2100" dirty="0">
                <a:solidFill>
                  <a:schemeClr val="tx1"/>
                </a:solidFill>
                <a:latin typeface="Times New Roman" panose="02020603050405020304" pitchFamily="18" charset="0"/>
                <a:cs typeface="Times New Roman" panose="02020603050405020304" pitchFamily="18" charset="0"/>
              </a:rPr>
              <a:t>Mustafa Kemal</a:t>
            </a:r>
            <a:r>
              <a:rPr lang="tr-TR" altLang="tr-TR" sz="2100" i="1" dirty="0">
                <a:solidFill>
                  <a:schemeClr val="tx1"/>
                </a:solidFill>
                <a:latin typeface="Times New Roman" panose="02020603050405020304" pitchFamily="18" charset="0"/>
                <a:cs typeface="Times New Roman" panose="02020603050405020304" pitchFamily="18" charset="0"/>
              </a:rPr>
              <a:t>,</a:t>
            </a:r>
            <a:r>
              <a:rPr lang="tr-TR" altLang="tr-TR" sz="2100" dirty="0">
                <a:solidFill>
                  <a:schemeClr val="tx1"/>
                </a:solidFill>
                <a:latin typeface="Times New Roman" panose="02020603050405020304" pitchFamily="18" charset="0"/>
                <a:cs typeface="Times New Roman" panose="02020603050405020304" pitchFamily="18" charset="0"/>
              </a:rPr>
              <a:t> </a:t>
            </a:r>
            <a:r>
              <a:rPr lang="tr-TR" altLang="tr-TR" sz="2100" dirty="0">
                <a:latin typeface="Times New Roman" panose="02020603050405020304" pitchFamily="18" charset="0"/>
                <a:cs typeface="Times New Roman" panose="02020603050405020304" pitchFamily="18" charset="0"/>
              </a:rPr>
              <a:t>bir toplum düzeninde ekonominin önemini iyi biliyordu</a:t>
            </a:r>
            <a:r>
              <a:rPr lang="tr-TR" altLang="tr-TR" sz="2100" dirty="0" smtClean="0">
                <a:latin typeface="Times New Roman" panose="02020603050405020304" pitchFamily="18" charset="0"/>
                <a:cs typeface="Times New Roman" panose="02020603050405020304" pitchFamily="18" charset="0"/>
              </a:rPr>
              <a:t>.</a:t>
            </a:r>
            <a:endParaRPr lang="tr-TR" altLang="tr-TR" sz="2100" dirty="0">
              <a:latin typeface="Times New Roman" panose="02020603050405020304" pitchFamily="18" charset="0"/>
              <a:cs typeface="Times New Roman" panose="02020603050405020304" pitchFamily="18" charset="0"/>
            </a:endParaRPr>
          </a:p>
          <a:p>
            <a:pPr algn="just"/>
            <a:r>
              <a:rPr lang="tr-TR" altLang="tr-TR" sz="2100" dirty="0">
                <a:latin typeface="Times New Roman" panose="02020603050405020304" pitchFamily="18" charset="0"/>
                <a:cs typeface="Times New Roman" panose="02020603050405020304" pitchFamily="18" charset="0"/>
              </a:rPr>
              <a:t>17 Şubat 1923’te </a:t>
            </a:r>
            <a:r>
              <a:rPr lang="tr-TR" altLang="tr-TR" sz="2100" dirty="0">
                <a:solidFill>
                  <a:schemeClr val="tx1"/>
                </a:solidFill>
                <a:latin typeface="Times New Roman" panose="02020603050405020304" pitchFamily="18" charset="0"/>
                <a:cs typeface="Times New Roman" panose="02020603050405020304" pitchFamily="18" charset="0"/>
              </a:rPr>
              <a:t>İzmir iktisat Kongresi</a:t>
            </a:r>
            <a:r>
              <a:rPr lang="tr-TR" altLang="tr-TR" sz="2100" dirty="0" smtClean="0">
                <a:latin typeface="Times New Roman" panose="02020603050405020304" pitchFamily="18" charset="0"/>
                <a:cs typeface="Times New Roman" panose="02020603050405020304" pitchFamily="18" charset="0"/>
              </a:rPr>
              <a:t>, tüccar, sanayici, esnaf, çiftçi ve işçilerden oluşan 1135 üyenin katılımıyla  </a:t>
            </a:r>
            <a:r>
              <a:rPr lang="tr-TR" altLang="tr-TR" sz="2100" dirty="0" smtClean="0">
                <a:latin typeface="Times New Roman" panose="02020603050405020304" pitchFamily="18" charset="0"/>
                <a:cs typeface="Times New Roman" panose="02020603050405020304" pitchFamily="18" charset="0"/>
              </a:rPr>
              <a:t>toplandı.</a:t>
            </a:r>
            <a:endParaRPr lang="tr-TR" altLang="tr-TR" sz="2100" dirty="0" smtClean="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İzmir İktisat Kongresinin açılış konuşmasında Atatürk</a:t>
            </a:r>
            <a:r>
              <a:rPr lang="tr-TR" sz="2100" dirty="0" smtClean="0">
                <a:latin typeface="Times New Roman" panose="02020603050405020304" pitchFamily="18" charset="0"/>
                <a:cs typeface="Times New Roman" panose="02020603050405020304" pitchFamily="18" charset="0"/>
              </a:rPr>
              <a:t>;</a:t>
            </a:r>
          </a:p>
          <a:p>
            <a:pPr algn="just"/>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“Türk tarihi incelenirse gerileme ve çöküntü nedenlerinin iktisadi sorunlara bağlı olduğu görülür. Kazanılmış zaferlerin ve uğranılmış başarısızlıkların tümü iktisadi durumla ilgilidir</a:t>
            </a:r>
            <a:r>
              <a:rPr lang="tr-TR" sz="2100" dirty="0" smtClean="0">
                <a:latin typeface="Times New Roman" panose="02020603050405020304" pitchFamily="18" charset="0"/>
                <a:cs typeface="Times New Roman" panose="02020603050405020304" pitchFamily="18" charset="0"/>
              </a:rPr>
              <a:t>” demiştir</a:t>
            </a:r>
            <a:r>
              <a:rPr lang="tr-TR"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İzmir İktisat Kongresinde, Yeni Türkiye'nin ekonomik sorunları </a:t>
            </a:r>
            <a:r>
              <a:rPr lang="tr-TR" sz="2100" dirty="0" smtClean="0">
                <a:latin typeface="Times New Roman" panose="02020603050405020304" pitchFamily="18" charset="0"/>
                <a:cs typeface="Times New Roman" panose="02020603050405020304" pitchFamily="18" charset="0"/>
              </a:rPr>
              <a:t>tartışıldı ve Misak-ı İktisadi esasları belirlendi.</a:t>
            </a:r>
            <a:endParaRPr lang="tr-TR" sz="2100" dirty="0">
              <a:latin typeface="Times New Roman" panose="02020603050405020304" pitchFamily="18" charset="0"/>
              <a:cs typeface="Times New Roman" panose="02020603050405020304" pitchFamily="18" charset="0"/>
            </a:endParaRPr>
          </a:p>
          <a:p>
            <a:pPr marL="0" indent="0" algn="just">
              <a:lnSpc>
                <a:spcPct val="90000"/>
              </a:lnSpc>
              <a:buNone/>
            </a:pPr>
            <a:endParaRPr lang="tr-TR" altLang="tr-TR" sz="2100" dirty="0">
              <a:solidFill>
                <a:srgbClr val="006600"/>
              </a:solidFill>
              <a:latin typeface="Times New Roman" panose="02020603050405020304" pitchFamily="18" charset="0"/>
              <a:cs typeface="Times New Roman" panose="02020603050405020304" pitchFamily="18" charset="0"/>
            </a:endParaRPr>
          </a:p>
        </p:txBody>
      </p:sp>
      <p:sp>
        <p:nvSpPr>
          <p:cNvPr id="5" name="Slayt Numarası Yer Tutucusu 5"/>
          <p:cNvSpPr>
            <a:spLocks noGrp="1"/>
          </p:cNvSpPr>
          <p:nvPr>
            <p:ph type="sldNum" sz="quarter" idx="12"/>
          </p:nvPr>
        </p:nvSpPr>
        <p:spPr/>
        <p:txBody>
          <a:bodyPr/>
          <a:lstStyle/>
          <a:p>
            <a:fld id="{B1754711-F596-4835-BB2E-9EE940289361}" type="slidenum">
              <a:rPr lang="tr-TR" altLang="tr-TR">
                <a:solidFill>
                  <a:srgbClr val="073E87"/>
                </a:solidFill>
              </a:rPr>
              <a:pPr/>
              <a:t>9</a:t>
            </a:fld>
            <a:endParaRPr lang="tr-TR" altLang="tr-TR">
              <a:solidFill>
                <a:srgbClr val="073E87"/>
              </a:solidFill>
            </a:endParaRPr>
          </a:p>
        </p:txBody>
      </p:sp>
    </p:spTree>
    <p:extLst>
      <p:ext uri="{BB962C8B-B14F-4D97-AF65-F5344CB8AC3E}">
        <p14:creationId xmlns:p14="http://schemas.microsoft.com/office/powerpoint/2010/main" val="36459904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280</TotalTime>
  <Words>1778</Words>
  <Application>Microsoft Office PowerPoint</Application>
  <PresentationFormat>Geniş ekran</PresentationFormat>
  <Paragraphs>180</Paragraphs>
  <Slides>37</Slides>
  <Notes>1</Notes>
  <HiddenSlides>0</HiddenSlides>
  <MMClips>0</MMClips>
  <ScaleCrop>false</ScaleCrop>
  <HeadingPairs>
    <vt:vector size="6" baseType="variant">
      <vt:variant>
        <vt:lpstr>Kullanılan Yazı Tipleri</vt:lpstr>
      </vt:variant>
      <vt:variant>
        <vt:i4>7</vt:i4>
      </vt:variant>
      <vt:variant>
        <vt:lpstr>Tema</vt:lpstr>
      </vt:variant>
      <vt:variant>
        <vt:i4>2</vt:i4>
      </vt:variant>
      <vt:variant>
        <vt:lpstr>Slayt Başlıkları</vt:lpstr>
      </vt:variant>
      <vt:variant>
        <vt:i4>37</vt:i4>
      </vt:variant>
    </vt:vector>
  </HeadingPairs>
  <TitlesOfParts>
    <vt:vector size="46" baseType="lpstr">
      <vt:lpstr>Arial</vt:lpstr>
      <vt:lpstr>Calibri</vt:lpstr>
      <vt:lpstr>Calibri Light</vt:lpstr>
      <vt:lpstr>Candara</vt:lpstr>
      <vt:lpstr>Symbol</vt:lpstr>
      <vt:lpstr>Times New Roman</vt:lpstr>
      <vt:lpstr>Wingdings</vt:lpstr>
      <vt:lpstr>Office Teması</vt:lpstr>
      <vt:lpstr>Dalga Biçimi</vt:lpstr>
      <vt:lpstr> ATATÜRK ÖNDERLİĞİNDE TÜRK İNKILABI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MİLLETVEKİLİ SEÇİMLERİ  (1 Nisan 1923)</vt:lpstr>
      <vt:lpstr>PowerPoint Sunusu</vt:lpstr>
      <vt:lpstr>PowerPoint Sunusu</vt:lpstr>
      <vt:lpstr>PowerPoint Sunusu</vt:lpstr>
      <vt:lpstr>HALK FIRKASININ KURULMASI  (8 Nisan 1923)</vt:lpstr>
      <vt:lpstr>PowerPoint Sunusu</vt:lpstr>
      <vt:lpstr>PowerPoint Sunusu</vt:lpstr>
      <vt:lpstr>PowerPoint Sunusu</vt:lpstr>
      <vt:lpstr>PowerPoint Sunusu</vt:lpstr>
      <vt:lpstr>PowerPoint Sunusu</vt:lpstr>
      <vt:lpstr>PowerPoint Sunusu</vt:lpstr>
      <vt:lpstr>PowerPoint Sunusu</vt:lpstr>
      <vt:lpstr>TÜRK ORDUSUNUN İSTANBUL’A GİRİŞİ 6 EKİM 1923</vt:lpstr>
      <vt:lpstr>PowerPoint Sunusu</vt:lpstr>
      <vt:lpstr>PowerPoint Sunusu</vt:lpstr>
      <vt:lpstr>PowerPoint Sunusu</vt:lpstr>
      <vt:lpstr>PowerPoint Sunusu</vt:lpstr>
      <vt:lpstr>PowerPoint Sunusu</vt:lpstr>
      <vt:lpstr>ANKARA'NIN BAŞKENT OLUŞU (13 EKİM 1923)</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MİLLETVEKİLİ SEÇİMLERİ  (1 Nisan 1923)</dc:title>
  <dc:creator>PC</dc:creator>
  <cp:lastModifiedBy>Windows Kullanıcısı</cp:lastModifiedBy>
  <cp:revision>36</cp:revision>
  <dcterms:created xsi:type="dcterms:W3CDTF">2019-03-04T10:36:31Z</dcterms:created>
  <dcterms:modified xsi:type="dcterms:W3CDTF">2020-03-25T14:26:37Z</dcterms:modified>
</cp:coreProperties>
</file>