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71" r:id="rId14"/>
    <p:sldId id="273" r:id="rId15"/>
    <p:sldId id="275" r:id="rId16"/>
    <p:sldId id="277" r:id="rId17"/>
    <p:sldId id="279" r:id="rId18"/>
    <p:sldId id="281" r:id="rId19"/>
    <p:sldId id="282" r:id="rId20"/>
    <p:sldId id="284" r:id="rId21"/>
    <p:sldId id="285" r:id="rId22"/>
    <p:sldId id="286"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1" r:id="rId36"/>
    <p:sldId id="302" r:id="rId37"/>
    <p:sldId id="317" r:id="rId38"/>
    <p:sldId id="304" r:id="rId39"/>
    <p:sldId id="306" r:id="rId40"/>
    <p:sldId id="307" r:id="rId41"/>
    <p:sldId id="308" r:id="rId42"/>
    <p:sldId id="318" r:id="rId43"/>
    <p:sldId id="310" r:id="rId44"/>
    <p:sldId id="311" r:id="rId45"/>
    <p:sldId id="312" r:id="rId46"/>
    <p:sldId id="313" r:id="rId47"/>
    <p:sldId id="314" r:id="rId48"/>
    <p:sldId id="315" r:id="rId49"/>
    <p:sldId id="319" r:id="rId50"/>
    <p:sldId id="320" r:id="rId51"/>
    <p:sldId id="321" r:id="rId52"/>
    <p:sldId id="322" r:id="rId53"/>
    <p:sldId id="323" r:id="rId54"/>
    <p:sldId id="324" r:id="rId55"/>
    <p:sldId id="331" r:id="rId56"/>
    <p:sldId id="325" r:id="rId57"/>
    <p:sldId id="326" r:id="rId58"/>
    <p:sldId id="327" r:id="rId59"/>
    <p:sldId id="328" r:id="rId60"/>
    <p:sldId id="329" r:id="rId61"/>
    <p:sldId id="330" r:id="rId62"/>
    <p:sldId id="332" r:id="rId63"/>
    <p:sldId id="334" r:id="rId64"/>
    <p:sldId id="336" r:id="rId65"/>
    <p:sldId id="338" r:id="rId66"/>
    <p:sldId id="340" r:id="rId67"/>
    <p:sldId id="341" r:id="rId68"/>
    <p:sldId id="342" r:id="rId69"/>
    <p:sldId id="345" r:id="rId7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BC87B1-8471-40D2-9A4A-F286C4738931}" type="doc">
      <dgm:prSet loTypeId="urn:microsoft.com/office/officeart/2005/8/layout/hList9" loCatId="list" qsTypeId="urn:microsoft.com/office/officeart/2005/8/quickstyle/simple4" qsCatId="simple" csTypeId="urn:microsoft.com/office/officeart/2005/8/colors/accent1_2" csCatId="accent1" phldr="1"/>
      <dgm:spPr/>
      <dgm:t>
        <a:bodyPr/>
        <a:lstStyle/>
        <a:p>
          <a:endParaRPr lang="en-US"/>
        </a:p>
      </dgm:t>
    </dgm:pt>
    <dgm:pt modelId="{171E53F3-3D12-4228-969B-3AC231EEEC05}">
      <dgm:prSet phldrT="[Metin]"/>
      <dgm:spPr/>
      <dgm:t>
        <a:bodyPr/>
        <a:lstStyle/>
        <a:p>
          <a:r>
            <a:rPr lang="tr-TR" b="1" dirty="0"/>
            <a:t>KAPİTALİST BATI BLOĞU</a:t>
          </a:r>
          <a:endParaRPr lang="en-US" b="1" dirty="0"/>
        </a:p>
      </dgm:t>
    </dgm:pt>
    <dgm:pt modelId="{2AA21457-960A-4970-B19D-057EC6FEA401}" type="parTrans" cxnId="{1EAA8442-B84F-44A6-AAB1-A46620A9AE37}">
      <dgm:prSet/>
      <dgm:spPr/>
      <dgm:t>
        <a:bodyPr/>
        <a:lstStyle/>
        <a:p>
          <a:endParaRPr lang="en-US"/>
        </a:p>
      </dgm:t>
    </dgm:pt>
    <dgm:pt modelId="{65718825-3505-4458-B6F7-7063C6260C77}" type="sibTrans" cxnId="{1EAA8442-B84F-44A6-AAB1-A46620A9AE37}">
      <dgm:prSet/>
      <dgm:spPr/>
      <dgm:t>
        <a:bodyPr/>
        <a:lstStyle/>
        <a:p>
          <a:endParaRPr lang="en-US"/>
        </a:p>
      </dgm:t>
    </dgm:pt>
    <dgm:pt modelId="{7ACE8C14-7344-4D89-8147-4412A995DBFB}">
      <dgm:prSet phldrT="[Metin]"/>
      <dgm:spPr/>
      <dgm:t>
        <a:bodyPr/>
        <a:lstStyle/>
        <a:p>
          <a:r>
            <a:rPr lang="tr-TR" dirty="0"/>
            <a:t>ABD</a:t>
          </a:r>
          <a:endParaRPr lang="en-US" dirty="0"/>
        </a:p>
      </dgm:t>
    </dgm:pt>
    <dgm:pt modelId="{CA8DA5C3-19D0-44BE-B5FA-D5FF97C2B0C5}" type="parTrans" cxnId="{8DFAE646-14B3-484C-B5B3-178016AA2B62}">
      <dgm:prSet/>
      <dgm:spPr/>
      <dgm:t>
        <a:bodyPr/>
        <a:lstStyle/>
        <a:p>
          <a:endParaRPr lang="en-US"/>
        </a:p>
      </dgm:t>
    </dgm:pt>
    <dgm:pt modelId="{7E7C242A-300E-421C-8959-43237A8B3167}" type="sibTrans" cxnId="{8DFAE646-14B3-484C-B5B3-178016AA2B62}">
      <dgm:prSet/>
      <dgm:spPr/>
      <dgm:t>
        <a:bodyPr/>
        <a:lstStyle/>
        <a:p>
          <a:endParaRPr lang="en-US"/>
        </a:p>
      </dgm:t>
    </dgm:pt>
    <dgm:pt modelId="{4FFB4FF3-F61D-40DE-8BE5-28C8885A5132}">
      <dgm:prSet phldrT="[Metin]" custT="1"/>
      <dgm:spPr/>
      <dgm:t>
        <a:bodyPr/>
        <a:lstStyle/>
        <a:p>
          <a:r>
            <a:rPr lang="tr-TR" sz="2000" b="1" dirty="0"/>
            <a:t>KOMÜNİST DOĞU BLOĞU </a:t>
          </a:r>
          <a:r>
            <a:rPr lang="tr-TR" sz="1600" b="1" dirty="0"/>
            <a:t>(Demir perde)</a:t>
          </a:r>
          <a:endParaRPr lang="en-US" sz="1600" b="1" dirty="0"/>
        </a:p>
      </dgm:t>
    </dgm:pt>
    <dgm:pt modelId="{869DE457-53EE-4071-8290-7531C0D497C6}" type="parTrans" cxnId="{C3559F21-4F68-4E68-A69C-AEAFCDFD127A}">
      <dgm:prSet/>
      <dgm:spPr/>
      <dgm:t>
        <a:bodyPr/>
        <a:lstStyle/>
        <a:p>
          <a:endParaRPr lang="en-US"/>
        </a:p>
      </dgm:t>
    </dgm:pt>
    <dgm:pt modelId="{FD05F3E0-9CB2-4D43-9F9C-5EA42EE70484}" type="sibTrans" cxnId="{C3559F21-4F68-4E68-A69C-AEAFCDFD127A}">
      <dgm:prSet/>
      <dgm:spPr/>
      <dgm:t>
        <a:bodyPr/>
        <a:lstStyle/>
        <a:p>
          <a:endParaRPr lang="en-US"/>
        </a:p>
      </dgm:t>
    </dgm:pt>
    <dgm:pt modelId="{07DB71D9-3CF0-4406-8556-D2D3E0AD4F9B}">
      <dgm:prSet phldrT="[Metin]"/>
      <dgm:spPr/>
      <dgm:t>
        <a:bodyPr/>
        <a:lstStyle/>
        <a:p>
          <a:r>
            <a:rPr lang="tr-TR" dirty="0"/>
            <a:t>SSCB</a:t>
          </a:r>
          <a:endParaRPr lang="en-US" dirty="0"/>
        </a:p>
      </dgm:t>
    </dgm:pt>
    <dgm:pt modelId="{61C40A92-C6EB-4E2F-A2D2-2B59771041F2}" type="parTrans" cxnId="{9D1E4594-9E12-47BD-9AF1-42CDB6C2A642}">
      <dgm:prSet/>
      <dgm:spPr/>
      <dgm:t>
        <a:bodyPr/>
        <a:lstStyle/>
        <a:p>
          <a:endParaRPr lang="en-US"/>
        </a:p>
      </dgm:t>
    </dgm:pt>
    <dgm:pt modelId="{A599E614-5989-464B-AD5B-53B402431A82}" type="sibTrans" cxnId="{9D1E4594-9E12-47BD-9AF1-42CDB6C2A642}">
      <dgm:prSet/>
      <dgm:spPr/>
      <dgm:t>
        <a:bodyPr/>
        <a:lstStyle/>
        <a:p>
          <a:endParaRPr lang="en-US"/>
        </a:p>
      </dgm:t>
    </dgm:pt>
    <dgm:pt modelId="{ED0729C7-B40B-4312-8EBC-2B205CB8DA05}" type="pres">
      <dgm:prSet presAssocID="{8DBC87B1-8471-40D2-9A4A-F286C4738931}" presName="list" presStyleCnt="0">
        <dgm:presLayoutVars>
          <dgm:dir/>
          <dgm:animLvl val="lvl"/>
        </dgm:presLayoutVars>
      </dgm:prSet>
      <dgm:spPr/>
      <dgm:t>
        <a:bodyPr/>
        <a:lstStyle/>
        <a:p>
          <a:endParaRPr lang="tr-TR"/>
        </a:p>
      </dgm:t>
    </dgm:pt>
    <dgm:pt modelId="{F2129308-2EE6-41E0-9220-DAC12557A7EA}" type="pres">
      <dgm:prSet presAssocID="{171E53F3-3D12-4228-969B-3AC231EEEC05}" presName="posSpace" presStyleCnt="0"/>
      <dgm:spPr/>
    </dgm:pt>
    <dgm:pt modelId="{883DC0D0-0B06-4F31-9ACA-26CEE100E245}" type="pres">
      <dgm:prSet presAssocID="{171E53F3-3D12-4228-969B-3AC231EEEC05}" presName="vertFlow" presStyleCnt="0"/>
      <dgm:spPr/>
    </dgm:pt>
    <dgm:pt modelId="{23817E59-C2A1-4278-93D2-CBC7B8C65F81}" type="pres">
      <dgm:prSet presAssocID="{171E53F3-3D12-4228-969B-3AC231EEEC05}" presName="topSpace" presStyleCnt="0"/>
      <dgm:spPr/>
    </dgm:pt>
    <dgm:pt modelId="{27753B30-83E3-44B1-AC24-C9080063F65E}" type="pres">
      <dgm:prSet presAssocID="{171E53F3-3D12-4228-969B-3AC231EEEC05}" presName="firstComp" presStyleCnt="0"/>
      <dgm:spPr/>
    </dgm:pt>
    <dgm:pt modelId="{B429CD04-9ABC-4588-A320-D8F75233111F}" type="pres">
      <dgm:prSet presAssocID="{171E53F3-3D12-4228-969B-3AC231EEEC05}" presName="firstChild" presStyleLbl="bgAccFollowNode1" presStyleIdx="0" presStyleCnt="2" custLinFactNeighborX="-2046"/>
      <dgm:spPr/>
      <dgm:t>
        <a:bodyPr/>
        <a:lstStyle/>
        <a:p>
          <a:endParaRPr lang="tr-TR"/>
        </a:p>
      </dgm:t>
    </dgm:pt>
    <dgm:pt modelId="{10F6D22A-ECE2-470C-B67F-359B8A873E47}" type="pres">
      <dgm:prSet presAssocID="{171E53F3-3D12-4228-969B-3AC231EEEC05}" presName="firstChildTx" presStyleLbl="bgAccFollowNode1" presStyleIdx="0" presStyleCnt="2">
        <dgm:presLayoutVars>
          <dgm:bulletEnabled val="1"/>
        </dgm:presLayoutVars>
      </dgm:prSet>
      <dgm:spPr/>
      <dgm:t>
        <a:bodyPr/>
        <a:lstStyle/>
        <a:p>
          <a:endParaRPr lang="tr-TR"/>
        </a:p>
      </dgm:t>
    </dgm:pt>
    <dgm:pt modelId="{8798A7FE-0CED-4012-8C85-3337622061BC}" type="pres">
      <dgm:prSet presAssocID="{171E53F3-3D12-4228-969B-3AC231EEEC05}" presName="negSpace" presStyleCnt="0"/>
      <dgm:spPr/>
    </dgm:pt>
    <dgm:pt modelId="{954A04B7-5B32-47EE-9078-ADBF15341C41}" type="pres">
      <dgm:prSet presAssocID="{171E53F3-3D12-4228-969B-3AC231EEEC05}" presName="circle" presStyleLbl="node1" presStyleIdx="0" presStyleCnt="2" custScaleX="108867" custScaleY="106410"/>
      <dgm:spPr/>
      <dgm:t>
        <a:bodyPr/>
        <a:lstStyle/>
        <a:p>
          <a:endParaRPr lang="tr-TR"/>
        </a:p>
      </dgm:t>
    </dgm:pt>
    <dgm:pt modelId="{B52E0E67-0005-4422-980D-45B9C208EEB5}" type="pres">
      <dgm:prSet presAssocID="{65718825-3505-4458-B6F7-7063C6260C77}" presName="transSpace" presStyleCnt="0"/>
      <dgm:spPr/>
    </dgm:pt>
    <dgm:pt modelId="{2D692F3F-321C-4758-9B0D-BE2565F08FF1}" type="pres">
      <dgm:prSet presAssocID="{4FFB4FF3-F61D-40DE-8BE5-28C8885A5132}" presName="posSpace" presStyleCnt="0"/>
      <dgm:spPr/>
    </dgm:pt>
    <dgm:pt modelId="{F6C61267-0FC4-4C49-A5E8-474EADB8C789}" type="pres">
      <dgm:prSet presAssocID="{4FFB4FF3-F61D-40DE-8BE5-28C8885A5132}" presName="vertFlow" presStyleCnt="0"/>
      <dgm:spPr/>
    </dgm:pt>
    <dgm:pt modelId="{7F36BB35-E5FD-454A-A7AB-FD6C73C1325D}" type="pres">
      <dgm:prSet presAssocID="{4FFB4FF3-F61D-40DE-8BE5-28C8885A5132}" presName="topSpace" presStyleCnt="0"/>
      <dgm:spPr/>
    </dgm:pt>
    <dgm:pt modelId="{13FFB782-B4DE-448C-A6C0-CC54F388848A}" type="pres">
      <dgm:prSet presAssocID="{4FFB4FF3-F61D-40DE-8BE5-28C8885A5132}" presName="firstComp" presStyleCnt="0"/>
      <dgm:spPr/>
    </dgm:pt>
    <dgm:pt modelId="{1CF83194-7622-4736-85FA-81504E6FAFC3}" type="pres">
      <dgm:prSet presAssocID="{4FFB4FF3-F61D-40DE-8BE5-28C8885A5132}" presName="firstChild" presStyleLbl="bgAccFollowNode1" presStyleIdx="1" presStyleCnt="2"/>
      <dgm:spPr/>
      <dgm:t>
        <a:bodyPr/>
        <a:lstStyle/>
        <a:p>
          <a:endParaRPr lang="tr-TR"/>
        </a:p>
      </dgm:t>
    </dgm:pt>
    <dgm:pt modelId="{A88E85EA-0CBB-4602-AE8C-06A320BCA408}" type="pres">
      <dgm:prSet presAssocID="{4FFB4FF3-F61D-40DE-8BE5-28C8885A5132}" presName="firstChildTx" presStyleLbl="bgAccFollowNode1" presStyleIdx="1" presStyleCnt="2">
        <dgm:presLayoutVars>
          <dgm:bulletEnabled val="1"/>
        </dgm:presLayoutVars>
      </dgm:prSet>
      <dgm:spPr/>
      <dgm:t>
        <a:bodyPr/>
        <a:lstStyle/>
        <a:p>
          <a:endParaRPr lang="tr-TR"/>
        </a:p>
      </dgm:t>
    </dgm:pt>
    <dgm:pt modelId="{E12C0CC8-1A97-476E-8407-938D99DA3EBD}" type="pres">
      <dgm:prSet presAssocID="{4FFB4FF3-F61D-40DE-8BE5-28C8885A5132}" presName="negSpace" presStyleCnt="0"/>
      <dgm:spPr/>
    </dgm:pt>
    <dgm:pt modelId="{2749B4FE-BACE-44CF-9DB9-C49C682318F2}" type="pres">
      <dgm:prSet presAssocID="{4FFB4FF3-F61D-40DE-8BE5-28C8885A5132}" presName="circle" presStyleLbl="node1" presStyleIdx="1" presStyleCnt="2"/>
      <dgm:spPr/>
      <dgm:t>
        <a:bodyPr/>
        <a:lstStyle/>
        <a:p>
          <a:endParaRPr lang="tr-TR"/>
        </a:p>
      </dgm:t>
    </dgm:pt>
  </dgm:ptLst>
  <dgm:cxnLst>
    <dgm:cxn modelId="{C3559F21-4F68-4E68-A69C-AEAFCDFD127A}" srcId="{8DBC87B1-8471-40D2-9A4A-F286C4738931}" destId="{4FFB4FF3-F61D-40DE-8BE5-28C8885A5132}" srcOrd="1" destOrd="0" parTransId="{869DE457-53EE-4071-8290-7531C0D497C6}" sibTransId="{FD05F3E0-9CB2-4D43-9F9C-5EA42EE70484}"/>
    <dgm:cxn modelId="{959B9331-5C6B-4239-8B19-9E832E46B69B}" type="presOf" srcId="{4FFB4FF3-F61D-40DE-8BE5-28C8885A5132}" destId="{2749B4FE-BACE-44CF-9DB9-C49C682318F2}" srcOrd="0" destOrd="0" presId="urn:microsoft.com/office/officeart/2005/8/layout/hList9"/>
    <dgm:cxn modelId="{39536C33-C718-4D44-9230-9941DA2B65D2}" type="presOf" srcId="{171E53F3-3D12-4228-969B-3AC231EEEC05}" destId="{954A04B7-5B32-47EE-9078-ADBF15341C41}" srcOrd="0" destOrd="0" presId="urn:microsoft.com/office/officeart/2005/8/layout/hList9"/>
    <dgm:cxn modelId="{E7EC70F2-4DE8-4EA1-B83C-865DCB3DE84A}" type="presOf" srcId="{07DB71D9-3CF0-4406-8556-D2D3E0AD4F9B}" destId="{A88E85EA-0CBB-4602-AE8C-06A320BCA408}" srcOrd="1" destOrd="0" presId="urn:microsoft.com/office/officeart/2005/8/layout/hList9"/>
    <dgm:cxn modelId="{E4748892-1F29-4FD7-BD3D-43EC48630E98}" type="presOf" srcId="{7ACE8C14-7344-4D89-8147-4412A995DBFB}" destId="{B429CD04-9ABC-4588-A320-D8F75233111F}" srcOrd="0" destOrd="0" presId="urn:microsoft.com/office/officeart/2005/8/layout/hList9"/>
    <dgm:cxn modelId="{0403E8CB-B5AF-4B68-9818-24C816E9D6CF}" type="presOf" srcId="{7ACE8C14-7344-4D89-8147-4412A995DBFB}" destId="{10F6D22A-ECE2-470C-B67F-359B8A873E47}" srcOrd="1" destOrd="0" presId="urn:microsoft.com/office/officeart/2005/8/layout/hList9"/>
    <dgm:cxn modelId="{AB53E83E-AE18-4B38-9B2E-01D428DE7877}" type="presOf" srcId="{8DBC87B1-8471-40D2-9A4A-F286C4738931}" destId="{ED0729C7-B40B-4312-8EBC-2B205CB8DA05}" srcOrd="0" destOrd="0" presId="urn:microsoft.com/office/officeart/2005/8/layout/hList9"/>
    <dgm:cxn modelId="{1EAA8442-B84F-44A6-AAB1-A46620A9AE37}" srcId="{8DBC87B1-8471-40D2-9A4A-F286C4738931}" destId="{171E53F3-3D12-4228-969B-3AC231EEEC05}" srcOrd="0" destOrd="0" parTransId="{2AA21457-960A-4970-B19D-057EC6FEA401}" sibTransId="{65718825-3505-4458-B6F7-7063C6260C77}"/>
    <dgm:cxn modelId="{3E8ADBF3-B3C0-4C8C-9EB0-10FB1904305F}" type="presOf" srcId="{07DB71D9-3CF0-4406-8556-D2D3E0AD4F9B}" destId="{1CF83194-7622-4736-85FA-81504E6FAFC3}" srcOrd="0" destOrd="0" presId="urn:microsoft.com/office/officeart/2005/8/layout/hList9"/>
    <dgm:cxn modelId="{9D1E4594-9E12-47BD-9AF1-42CDB6C2A642}" srcId="{4FFB4FF3-F61D-40DE-8BE5-28C8885A5132}" destId="{07DB71D9-3CF0-4406-8556-D2D3E0AD4F9B}" srcOrd="0" destOrd="0" parTransId="{61C40A92-C6EB-4E2F-A2D2-2B59771041F2}" sibTransId="{A599E614-5989-464B-AD5B-53B402431A82}"/>
    <dgm:cxn modelId="{8DFAE646-14B3-484C-B5B3-178016AA2B62}" srcId="{171E53F3-3D12-4228-969B-3AC231EEEC05}" destId="{7ACE8C14-7344-4D89-8147-4412A995DBFB}" srcOrd="0" destOrd="0" parTransId="{CA8DA5C3-19D0-44BE-B5FA-D5FF97C2B0C5}" sibTransId="{7E7C242A-300E-421C-8959-43237A8B3167}"/>
    <dgm:cxn modelId="{5C7A988B-52C1-498F-AE80-D98ED69A6830}" type="presParOf" srcId="{ED0729C7-B40B-4312-8EBC-2B205CB8DA05}" destId="{F2129308-2EE6-41E0-9220-DAC12557A7EA}" srcOrd="0" destOrd="0" presId="urn:microsoft.com/office/officeart/2005/8/layout/hList9"/>
    <dgm:cxn modelId="{5E8547F5-D14D-4184-ACB6-BD751B932201}" type="presParOf" srcId="{ED0729C7-B40B-4312-8EBC-2B205CB8DA05}" destId="{883DC0D0-0B06-4F31-9ACA-26CEE100E245}" srcOrd="1" destOrd="0" presId="urn:microsoft.com/office/officeart/2005/8/layout/hList9"/>
    <dgm:cxn modelId="{38FB34B4-1636-486B-AC7E-EAC7A74227D8}" type="presParOf" srcId="{883DC0D0-0B06-4F31-9ACA-26CEE100E245}" destId="{23817E59-C2A1-4278-93D2-CBC7B8C65F81}" srcOrd="0" destOrd="0" presId="urn:microsoft.com/office/officeart/2005/8/layout/hList9"/>
    <dgm:cxn modelId="{5AF9FCDF-D77A-4CC3-89CE-2EC6144F05A3}" type="presParOf" srcId="{883DC0D0-0B06-4F31-9ACA-26CEE100E245}" destId="{27753B30-83E3-44B1-AC24-C9080063F65E}" srcOrd="1" destOrd="0" presId="urn:microsoft.com/office/officeart/2005/8/layout/hList9"/>
    <dgm:cxn modelId="{78BBD838-BE8D-4FD1-AB39-0AB3E2289C9D}" type="presParOf" srcId="{27753B30-83E3-44B1-AC24-C9080063F65E}" destId="{B429CD04-9ABC-4588-A320-D8F75233111F}" srcOrd="0" destOrd="0" presId="urn:microsoft.com/office/officeart/2005/8/layout/hList9"/>
    <dgm:cxn modelId="{1CD5B6A2-DFDB-483A-847C-0B73040E2C5C}" type="presParOf" srcId="{27753B30-83E3-44B1-AC24-C9080063F65E}" destId="{10F6D22A-ECE2-470C-B67F-359B8A873E47}" srcOrd="1" destOrd="0" presId="urn:microsoft.com/office/officeart/2005/8/layout/hList9"/>
    <dgm:cxn modelId="{97AFECF5-DDEB-4105-A1CE-A30DA8054F39}" type="presParOf" srcId="{ED0729C7-B40B-4312-8EBC-2B205CB8DA05}" destId="{8798A7FE-0CED-4012-8C85-3337622061BC}" srcOrd="2" destOrd="0" presId="urn:microsoft.com/office/officeart/2005/8/layout/hList9"/>
    <dgm:cxn modelId="{DAF996E2-757A-459A-8660-107AA914730B}" type="presParOf" srcId="{ED0729C7-B40B-4312-8EBC-2B205CB8DA05}" destId="{954A04B7-5B32-47EE-9078-ADBF15341C41}" srcOrd="3" destOrd="0" presId="urn:microsoft.com/office/officeart/2005/8/layout/hList9"/>
    <dgm:cxn modelId="{8A1C98F2-0AA8-4F1E-8847-F856CADA87C0}" type="presParOf" srcId="{ED0729C7-B40B-4312-8EBC-2B205CB8DA05}" destId="{B52E0E67-0005-4422-980D-45B9C208EEB5}" srcOrd="4" destOrd="0" presId="urn:microsoft.com/office/officeart/2005/8/layout/hList9"/>
    <dgm:cxn modelId="{C4361ABD-0DE9-4C0E-8EC0-A209337C06B9}" type="presParOf" srcId="{ED0729C7-B40B-4312-8EBC-2B205CB8DA05}" destId="{2D692F3F-321C-4758-9B0D-BE2565F08FF1}" srcOrd="5" destOrd="0" presId="urn:microsoft.com/office/officeart/2005/8/layout/hList9"/>
    <dgm:cxn modelId="{4DB816B9-B389-424E-A131-85BB55D9BDA7}" type="presParOf" srcId="{ED0729C7-B40B-4312-8EBC-2B205CB8DA05}" destId="{F6C61267-0FC4-4C49-A5E8-474EADB8C789}" srcOrd="6" destOrd="0" presId="urn:microsoft.com/office/officeart/2005/8/layout/hList9"/>
    <dgm:cxn modelId="{E0F0AE25-335C-4FCC-A66F-A6DF0C29163B}" type="presParOf" srcId="{F6C61267-0FC4-4C49-A5E8-474EADB8C789}" destId="{7F36BB35-E5FD-454A-A7AB-FD6C73C1325D}" srcOrd="0" destOrd="0" presId="urn:microsoft.com/office/officeart/2005/8/layout/hList9"/>
    <dgm:cxn modelId="{B485AB5A-46FA-4458-98AA-C5E9EDF2E23A}" type="presParOf" srcId="{F6C61267-0FC4-4C49-A5E8-474EADB8C789}" destId="{13FFB782-B4DE-448C-A6C0-CC54F388848A}" srcOrd="1" destOrd="0" presId="urn:microsoft.com/office/officeart/2005/8/layout/hList9"/>
    <dgm:cxn modelId="{B188F5BF-E2A3-4FD8-B6A1-4BE70A3E804B}" type="presParOf" srcId="{13FFB782-B4DE-448C-A6C0-CC54F388848A}" destId="{1CF83194-7622-4736-85FA-81504E6FAFC3}" srcOrd="0" destOrd="0" presId="urn:microsoft.com/office/officeart/2005/8/layout/hList9"/>
    <dgm:cxn modelId="{564ACA50-3787-4A42-A821-06E08937FAD6}" type="presParOf" srcId="{13FFB782-B4DE-448C-A6C0-CC54F388848A}" destId="{A88E85EA-0CBB-4602-AE8C-06A320BCA408}" srcOrd="1" destOrd="0" presId="urn:microsoft.com/office/officeart/2005/8/layout/hList9"/>
    <dgm:cxn modelId="{DF11D65E-F661-4D45-8776-44E3D6DD86FE}" type="presParOf" srcId="{ED0729C7-B40B-4312-8EBC-2B205CB8DA05}" destId="{E12C0CC8-1A97-476E-8407-938D99DA3EBD}" srcOrd="7" destOrd="0" presId="urn:microsoft.com/office/officeart/2005/8/layout/hList9"/>
    <dgm:cxn modelId="{03CDC9FC-2735-4272-881A-CB5888F6817D}" type="presParOf" srcId="{ED0729C7-B40B-4312-8EBC-2B205CB8DA05}" destId="{2749B4FE-BACE-44CF-9DB9-C49C682318F2}"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9CD04-9ABC-4588-A320-D8F75233111F}">
      <dsp:nvSpPr>
        <dsp:cNvPr id="0" name=""/>
        <dsp:cNvSpPr/>
      </dsp:nvSpPr>
      <dsp:spPr>
        <a:xfrm>
          <a:off x="1636481" y="1174581"/>
          <a:ext cx="3180479" cy="212137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0" tIns="462280" rIns="462280" bIns="462280" numCol="1" spcCol="1270" anchor="ctr" anchorCtr="0">
          <a:noAutofit/>
        </a:bodyPr>
        <a:lstStyle/>
        <a:p>
          <a:pPr lvl="0" algn="l" defTabSz="2889250">
            <a:lnSpc>
              <a:spcPct val="90000"/>
            </a:lnSpc>
            <a:spcBef>
              <a:spcPct val="0"/>
            </a:spcBef>
            <a:spcAft>
              <a:spcPct val="35000"/>
            </a:spcAft>
          </a:pPr>
          <a:r>
            <a:rPr lang="tr-TR" sz="6500" kern="1200" dirty="0"/>
            <a:t>ABD</a:t>
          </a:r>
          <a:endParaRPr lang="en-US" sz="6500" kern="1200" dirty="0"/>
        </a:p>
      </dsp:txBody>
      <dsp:txXfrm>
        <a:off x="2145358" y="1174581"/>
        <a:ext cx="2671602" cy="2121379"/>
      </dsp:txXfrm>
    </dsp:sp>
    <dsp:sp modelId="{954A04B7-5B32-47EE-9078-ADBF15341C41}">
      <dsp:nvSpPr>
        <dsp:cNvPr id="0" name=""/>
        <dsp:cNvSpPr/>
      </dsp:nvSpPr>
      <dsp:spPr>
        <a:xfrm>
          <a:off x="5298" y="326453"/>
          <a:ext cx="2308328" cy="225623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tr-TR" sz="2700" b="1" kern="1200" dirty="0"/>
            <a:t>KAPİTALİST BATI BLOĞU</a:t>
          </a:r>
          <a:endParaRPr lang="en-US" sz="2700" b="1" kern="1200" dirty="0"/>
        </a:p>
      </dsp:txBody>
      <dsp:txXfrm>
        <a:off x="343345" y="656871"/>
        <a:ext cx="1632234" cy="1595396"/>
      </dsp:txXfrm>
    </dsp:sp>
    <dsp:sp modelId="{1CF83194-7622-4736-85FA-81504E6FAFC3}">
      <dsp:nvSpPr>
        <dsp:cNvPr id="0" name=""/>
        <dsp:cNvSpPr/>
      </dsp:nvSpPr>
      <dsp:spPr>
        <a:xfrm>
          <a:off x="7190362" y="1174581"/>
          <a:ext cx="3180479" cy="212137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0" tIns="462280" rIns="462280" bIns="462280" numCol="1" spcCol="1270" anchor="ctr" anchorCtr="0">
          <a:noAutofit/>
        </a:bodyPr>
        <a:lstStyle/>
        <a:p>
          <a:pPr lvl="0" algn="l" defTabSz="2889250">
            <a:lnSpc>
              <a:spcPct val="90000"/>
            </a:lnSpc>
            <a:spcBef>
              <a:spcPct val="0"/>
            </a:spcBef>
            <a:spcAft>
              <a:spcPct val="35000"/>
            </a:spcAft>
          </a:pPr>
          <a:r>
            <a:rPr lang="tr-TR" sz="6500" kern="1200" dirty="0"/>
            <a:t>SSCB</a:t>
          </a:r>
          <a:endParaRPr lang="en-US" sz="6500" kern="1200" dirty="0"/>
        </a:p>
      </dsp:txBody>
      <dsp:txXfrm>
        <a:off x="7699238" y="1174581"/>
        <a:ext cx="2671602" cy="2121379"/>
      </dsp:txXfrm>
    </dsp:sp>
    <dsp:sp modelId="{2749B4FE-BACE-44CF-9DB9-C49C682318F2}">
      <dsp:nvSpPr>
        <dsp:cNvPr id="0" name=""/>
        <dsp:cNvSpPr/>
      </dsp:nvSpPr>
      <dsp:spPr>
        <a:xfrm>
          <a:off x="5494106" y="326453"/>
          <a:ext cx="2120319" cy="212031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r>
            <a:rPr lang="tr-TR" sz="2000" b="1" kern="1200" dirty="0"/>
            <a:t>KOMÜNİST DOĞU BLOĞU </a:t>
          </a:r>
          <a:r>
            <a:rPr lang="tr-TR" sz="1600" b="1" kern="1200" dirty="0"/>
            <a:t>(Demir perde)</a:t>
          </a:r>
          <a:endParaRPr lang="en-US" sz="1600" b="1" kern="1200" dirty="0"/>
        </a:p>
      </dsp:txBody>
      <dsp:txXfrm>
        <a:off x="5804620" y="636967"/>
        <a:ext cx="1499291" cy="1499291"/>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E9B89C-1001-4ED3-9024-82647266D949}" type="datetimeFigureOut">
              <a:rPr lang="tr-TR" smtClean="0"/>
              <a:t>28.03.2020</a:t>
            </a:fld>
            <a:endParaRPr lang="tr-TR"/>
          </a:p>
        </p:txBody>
      </p:sp>
      <p:sp>
        <p:nvSpPr>
          <p:cNvPr id="4" name="Slayt Görüntüsü Yer Tutucus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8AB177-D5B6-43E1-8831-103C5681EC71}" type="slidenum">
              <a:rPr lang="tr-TR" smtClean="0"/>
              <a:t>‹#›</a:t>
            </a:fld>
            <a:endParaRPr lang="tr-TR"/>
          </a:p>
        </p:txBody>
      </p:sp>
    </p:spTree>
    <p:extLst>
      <p:ext uri="{BB962C8B-B14F-4D97-AF65-F5344CB8AC3E}">
        <p14:creationId xmlns:p14="http://schemas.microsoft.com/office/powerpoint/2010/main" val="60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AF40BA-16D8-4DE5-B739-0AC401D30A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3932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AF40BA-16D8-4DE5-B739-0AC401D30A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837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AF40BA-16D8-4DE5-B739-0AC401D30A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0301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AF40BA-16D8-4DE5-B739-0AC401D30A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6675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AF40BA-16D8-4DE5-B739-0AC401D30A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4832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AF40BA-16D8-4DE5-B739-0AC401D30A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9375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AF40BA-16D8-4DE5-B739-0AC401D30A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6170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B0C69F3-1B0E-471B-B1F5-3DF774086CDF}" type="datetimeFigureOut">
              <a:rPr lang="tr-TR" smtClean="0"/>
              <a:t>28.03.2020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3C12485-8C11-46FB-BA86-4BF46B51D2E9}" type="slidenum">
              <a:rPr lang="tr-TR" smtClean="0"/>
              <a:t>‹#›</a:t>
            </a:fld>
            <a:endParaRPr lang="tr-TR"/>
          </a:p>
        </p:txBody>
      </p:sp>
    </p:spTree>
    <p:extLst>
      <p:ext uri="{BB962C8B-B14F-4D97-AF65-F5344CB8AC3E}">
        <p14:creationId xmlns:p14="http://schemas.microsoft.com/office/powerpoint/2010/main" val="407744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B0C69F3-1B0E-471B-B1F5-3DF774086CDF}" type="datetimeFigureOut">
              <a:rPr lang="tr-TR" smtClean="0"/>
              <a:t>28.03.2020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3C12485-8C11-46FB-BA86-4BF46B51D2E9}" type="slidenum">
              <a:rPr lang="tr-TR" smtClean="0"/>
              <a:t>‹#›</a:t>
            </a:fld>
            <a:endParaRPr lang="tr-TR"/>
          </a:p>
        </p:txBody>
      </p:sp>
    </p:spTree>
    <p:extLst>
      <p:ext uri="{BB962C8B-B14F-4D97-AF65-F5344CB8AC3E}">
        <p14:creationId xmlns:p14="http://schemas.microsoft.com/office/powerpoint/2010/main" val="342658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B0C69F3-1B0E-471B-B1F5-3DF774086CDF}" type="datetimeFigureOut">
              <a:rPr lang="tr-TR" smtClean="0"/>
              <a:t>28.03.2020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3C12485-8C11-46FB-BA86-4BF46B51D2E9}" type="slidenum">
              <a:rPr lang="tr-TR" smtClean="0"/>
              <a:t>‹#›</a:t>
            </a:fld>
            <a:endParaRPr lang="tr-TR"/>
          </a:p>
        </p:txBody>
      </p:sp>
    </p:spTree>
    <p:extLst>
      <p:ext uri="{BB962C8B-B14F-4D97-AF65-F5344CB8AC3E}">
        <p14:creationId xmlns:p14="http://schemas.microsoft.com/office/powerpoint/2010/main" val="1145393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tr-TR"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tr-TR" sz="3200" b="0" strike="noStrike" spc="-1">
              <a:latin typeface="Arial"/>
            </a:endParaRPr>
          </a:p>
        </p:txBody>
      </p:sp>
    </p:spTree>
    <p:extLst>
      <p:ext uri="{BB962C8B-B14F-4D97-AF65-F5344CB8AC3E}">
        <p14:creationId xmlns:p14="http://schemas.microsoft.com/office/powerpoint/2010/main" val="22465929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B0C69F3-1B0E-471B-B1F5-3DF774086CDF}" type="datetimeFigureOut">
              <a:rPr lang="tr-TR" smtClean="0"/>
              <a:t>28.03.2020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3C12485-8C11-46FB-BA86-4BF46B51D2E9}" type="slidenum">
              <a:rPr lang="tr-TR" smtClean="0"/>
              <a:t>‹#›</a:t>
            </a:fld>
            <a:endParaRPr lang="tr-TR"/>
          </a:p>
        </p:txBody>
      </p:sp>
    </p:spTree>
    <p:extLst>
      <p:ext uri="{BB962C8B-B14F-4D97-AF65-F5344CB8AC3E}">
        <p14:creationId xmlns:p14="http://schemas.microsoft.com/office/powerpoint/2010/main" val="455985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B0C69F3-1B0E-471B-B1F5-3DF774086CDF}" type="datetimeFigureOut">
              <a:rPr lang="tr-TR" smtClean="0"/>
              <a:t>28.03.2020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3C12485-8C11-46FB-BA86-4BF46B51D2E9}" type="slidenum">
              <a:rPr lang="tr-TR" smtClean="0"/>
              <a:t>‹#›</a:t>
            </a:fld>
            <a:endParaRPr lang="tr-TR"/>
          </a:p>
        </p:txBody>
      </p:sp>
    </p:spTree>
    <p:extLst>
      <p:ext uri="{BB962C8B-B14F-4D97-AF65-F5344CB8AC3E}">
        <p14:creationId xmlns:p14="http://schemas.microsoft.com/office/powerpoint/2010/main" val="4241401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B0C69F3-1B0E-471B-B1F5-3DF774086CDF}" type="datetimeFigureOut">
              <a:rPr lang="tr-TR" smtClean="0"/>
              <a:t>28.03.2020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3C12485-8C11-46FB-BA86-4BF46B51D2E9}" type="slidenum">
              <a:rPr lang="tr-TR" smtClean="0"/>
              <a:t>‹#›</a:t>
            </a:fld>
            <a:endParaRPr lang="tr-TR"/>
          </a:p>
        </p:txBody>
      </p:sp>
    </p:spTree>
    <p:extLst>
      <p:ext uri="{BB962C8B-B14F-4D97-AF65-F5344CB8AC3E}">
        <p14:creationId xmlns:p14="http://schemas.microsoft.com/office/powerpoint/2010/main" val="398080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B0C69F3-1B0E-471B-B1F5-3DF774086CDF}" type="datetimeFigureOut">
              <a:rPr lang="tr-TR" smtClean="0"/>
              <a:t>28.03.2020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E3C12485-8C11-46FB-BA86-4BF46B51D2E9}" type="slidenum">
              <a:rPr lang="tr-TR" smtClean="0"/>
              <a:t>‹#›</a:t>
            </a:fld>
            <a:endParaRPr lang="tr-TR"/>
          </a:p>
        </p:txBody>
      </p:sp>
    </p:spTree>
    <p:extLst>
      <p:ext uri="{BB962C8B-B14F-4D97-AF65-F5344CB8AC3E}">
        <p14:creationId xmlns:p14="http://schemas.microsoft.com/office/powerpoint/2010/main" val="88705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B0C69F3-1B0E-471B-B1F5-3DF774086CDF}" type="datetimeFigureOut">
              <a:rPr lang="tr-TR" smtClean="0"/>
              <a:t>28.03.2020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E3C12485-8C11-46FB-BA86-4BF46B51D2E9}" type="slidenum">
              <a:rPr lang="tr-TR" smtClean="0"/>
              <a:t>‹#›</a:t>
            </a:fld>
            <a:endParaRPr lang="tr-TR"/>
          </a:p>
        </p:txBody>
      </p:sp>
    </p:spTree>
    <p:extLst>
      <p:ext uri="{BB962C8B-B14F-4D97-AF65-F5344CB8AC3E}">
        <p14:creationId xmlns:p14="http://schemas.microsoft.com/office/powerpoint/2010/main" val="42231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B0C69F3-1B0E-471B-B1F5-3DF774086CDF}" type="datetimeFigureOut">
              <a:rPr lang="tr-TR" smtClean="0"/>
              <a:t>28.03.2020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E3C12485-8C11-46FB-BA86-4BF46B51D2E9}" type="slidenum">
              <a:rPr lang="tr-TR" smtClean="0"/>
              <a:t>‹#›</a:t>
            </a:fld>
            <a:endParaRPr lang="tr-TR"/>
          </a:p>
        </p:txBody>
      </p:sp>
    </p:spTree>
    <p:extLst>
      <p:ext uri="{BB962C8B-B14F-4D97-AF65-F5344CB8AC3E}">
        <p14:creationId xmlns:p14="http://schemas.microsoft.com/office/powerpoint/2010/main" val="165096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B0C69F3-1B0E-471B-B1F5-3DF774086CDF}" type="datetimeFigureOut">
              <a:rPr lang="tr-TR" smtClean="0"/>
              <a:t>28.03.2020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3C12485-8C11-46FB-BA86-4BF46B51D2E9}" type="slidenum">
              <a:rPr lang="tr-TR" smtClean="0"/>
              <a:t>‹#›</a:t>
            </a:fld>
            <a:endParaRPr lang="tr-TR"/>
          </a:p>
        </p:txBody>
      </p:sp>
    </p:spTree>
    <p:extLst>
      <p:ext uri="{BB962C8B-B14F-4D97-AF65-F5344CB8AC3E}">
        <p14:creationId xmlns:p14="http://schemas.microsoft.com/office/powerpoint/2010/main" val="1489174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B0C69F3-1B0E-471B-B1F5-3DF774086CDF}" type="datetimeFigureOut">
              <a:rPr lang="tr-TR" smtClean="0"/>
              <a:t>28.03.2020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3C12485-8C11-46FB-BA86-4BF46B51D2E9}" type="slidenum">
              <a:rPr lang="tr-TR" smtClean="0"/>
              <a:t>‹#›</a:t>
            </a:fld>
            <a:endParaRPr lang="tr-TR"/>
          </a:p>
        </p:txBody>
      </p:sp>
    </p:spTree>
    <p:extLst>
      <p:ext uri="{BB962C8B-B14F-4D97-AF65-F5344CB8AC3E}">
        <p14:creationId xmlns:p14="http://schemas.microsoft.com/office/powerpoint/2010/main" val="361750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0C69F3-1B0E-471B-B1F5-3DF774086CDF}" type="datetimeFigureOut">
              <a:rPr lang="tr-TR" smtClean="0"/>
              <a:t>28.03.2020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12485-8C11-46FB-BA86-4BF46B51D2E9}" type="slidenum">
              <a:rPr lang="tr-TR" smtClean="0"/>
              <a:t>‹#›</a:t>
            </a:fld>
            <a:endParaRPr lang="tr-TR"/>
          </a:p>
        </p:txBody>
      </p:sp>
    </p:spTree>
    <p:extLst>
      <p:ext uri="{BB962C8B-B14F-4D97-AF65-F5344CB8AC3E}">
        <p14:creationId xmlns:p14="http://schemas.microsoft.com/office/powerpoint/2010/main" val="40529897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dickschmitt.com/travels/black-sea/overview/bosporus.html" TargetMode="External"/><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hyperlink" Target="https://tr.wikipedia.org/wiki/Montr%C3%B6_Bo%C4%9Fazlar_S%C3%B6zle%C5%9Fmesi" TargetMode="Externa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pixabay.com/tr/anahtar-alt%C4%B1n-kilit-g%C3%BCvenli-294022/"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124133" y="2656113"/>
            <a:ext cx="8361229" cy="917057"/>
          </a:xfrm>
        </p:spPr>
        <p:txBody>
          <a:bodyPr>
            <a:normAutofit fontScale="90000"/>
          </a:bodyPr>
          <a:lstStyle/>
          <a:p>
            <a:r>
              <a:rPr lang="tr-TR" sz="3200" b="1" dirty="0" smtClean="0">
                <a:latin typeface="Times New Roman" panose="02020603050405020304" pitchFamily="18" charset="0"/>
                <a:cs typeface="Times New Roman" panose="02020603050405020304" pitchFamily="18" charset="0"/>
              </a:rPr>
              <a:t>ATATÜRK SONRASI DÖNEMDE DIŞ POLİTİKA OLAYLARI (1938-Günümüze)</a:t>
            </a:r>
            <a:endParaRPr lang="tr-TR"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297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a:latin typeface="Times New Roman" panose="02020603050405020304" pitchFamily="18" charset="0"/>
                <a:cs typeface="Times New Roman" panose="02020603050405020304" pitchFamily="18" charset="0"/>
              </a:rPr>
              <a:t>2.DÜNYA SAVAŞI DÖNEMİNDE TÜRKİYE'NİN DIŞ POLİTİKALARI</a:t>
            </a:r>
          </a:p>
        </p:txBody>
      </p:sp>
    </p:spTree>
    <p:extLst>
      <p:ext uri="{BB962C8B-B14F-4D97-AF65-F5344CB8AC3E}">
        <p14:creationId xmlns:p14="http://schemas.microsoft.com/office/powerpoint/2010/main" val="765909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9885-EC46-4495-86BE-190F98E82D88}"/>
              </a:ext>
            </a:extLst>
          </p:cNvPr>
          <p:cNvSpPr>
            <a:spLocks noGrp="1"/>
          </p:cNvSpPr>
          <p:nvPr>
            <p:ph type="title"/>
          </p:nvPr>
        </p:nvSpPr>
        <p:spPr>
          <a:xfrm>
            <a:off x="677334" y="574131"/>
            <a:ext cx="10515600" cy="793115"/>
          </a:xfrm>
        </p:spPr>
        <p:txBody>
          <a:bodyPr>
            <a:normAutofit/>
          </a:bodyPr>
          <a:lstStyle/>
          <a:p>
            <a:pPr algn="just"/>
            <a:r>
              <a:rPr lang="tr-TR" sz="2100" b="1" dirty="0">
                <a:latin typeface="Times New Roman" panose="02020603050405020304" pitchFamily="18" charset="0"/>
                <a:cs typeface="Times New Roman" panose="02020603050405020304" pitchFamily="18" charset="0"/>
              </a:rPr>
              <a:t>SAVAŞ DÖNEMİNDE TÜRKİYE'NİN DIŞ </a:t>
            </a:r>
            <a:r>
              <a:rPr lang="tr-TR" sz="2100" b="1" dirty="0" smtClean="0">
                <a:latin typeface="Times New Roman" panose="02020603050405020304" pitchFamily="18" charset="0"/>
                <a:cs typeface="Times New Roman" panose="02020603050405020304" pitchFamily="18" charset="0"/>
              </a:rPr>
              <a:t>POLİTİKALARI</a:t>
            </a:r>
            <a:endParaRPr lang="tr-TR" sz="21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65E733-59E2-4CD4-9ED1-0118444DE22F}"/>
              </a:ext>
            </a:extLst>
          </p:cNvPr>
          <p:cNvSpPr>
            <a:spLocks noGrp="1"/>
          </p:cNvSpPr>
          <p:nvPr>
            <p:ph idx="1"/>
          </p:nvPr>
        </p:nvSpPr>
        <p:spPr>
          <a:xfrm>
            <a:off x="677333" y="1367246"/>
            <a:ext cx="10426095" cy="4268961"/>
          </a:xfrm>
        </p:spPr>
        <p:txBody>
          <a:bodyPr vert="horz" lIns="91440" tIns="45720" rIns="91440" bIns="45720" rtlCol="0" anchor="t">
            <a:noAutofit/>
          </a:bodyPr>
          <a:lstStyle/>
          <a:p>
            <a:pPr algn="just"/>
            <a:r>
              <a:rPr lang="tr-TR" sz="2100" dirty="0" smtClean="0">
                <a:latin typeface="Times New Roman" panose="02020603050405020304" pitchFamily="18" charset="0"/>
                <a:ea typeface="+mn-lt"/>
                <a:cs typeface="Times New Roman" panose="02020603050405020304" pitchFamily="18" charset="0"/>
              </a:rPr>
              <a:t>Türk </a:t>
            </a:r>
            <a:r>
              <a:rPr lang="tr-TR" sz="2100" dirty="0">
                <a:latin typeface="Times New Roman" panose="02020603050405020304" pitchFamily="18" charset="0"/>
                <a:ea typeface="+mn-lt"/>
                <a:cs typeface="Times New Roman" panose="02020603050405020304" pitchFamily="18" charset="0"/>
              </a:rPr>
              <a:t>dış politikasının savaş yıllarındaki genel hedefi kendi potansiyel gücünü çok aşan savaştan mümkün olduğu kadar uzak durmaktır.</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ea typeface="+mn-lt"/>
                <a:cs typeface="Times New Roman" panose="02020603050405020304" pitchFamily="18" charset="0"/>
              </a:rPr>
              <a:t>Türkiye her ne kadar </a:t>
            </a:r>
            <a:r>
              <a:rPr lang="tr-TR" sz="2100" dirty="0" err="1" smtClean="0">
                <a:latin typeface="Times New Roman" panose="02020603050405020304" pitchFamily="18" charset="0"/>
                <a:ea typeface="+mn-lt"/>
                <a:cs typeface="Times New Roman" panose="02020603050405020304" pitchFamily="18" charset="0"/>
              </a:rPr>
              <a:t>II</a:t>
            </a:r>
            <a:r>
              <a:rPr lang="tr-TR" sz="2100" dirty="0" err="1" smtClean="0">
                <a:latin typeface="Times New Roman" panose="02020603050405020304" pitchFamily="18" charset="0"/>
                <a:ea typeface="+mn-lt"/>
                <a:cs typeface="Times New Roman" panose="02020603050405020304" pitchFamily="18" charset="0"/>
              </a:rPr>
              <a:t>.Dünya</a:t>
            </a:r>
            <a:r>
              <a:rPr lang="tr-TR" sz="2100" dirty="0" smtClean="0">
                <a:latin typeface="Times New Roman" panose="02020603050405020304" pitchFamily="18" charset="0"/>
                <a:ea typeface="+mn-lt"/>
                <a:cs typeface="Times New Roman" panose="02020603050405020304" pitchFamily="18" charset="0"/>
              </a:rPr>
              <a:t> </a:t>
            </a:r>
            <a:r>
              <a:rPr lang="tr-TR" sz="2100" dirty="0">
                <a:latin typeface="Times New Roman" panose="02020603050405020304" pitchFamily="18" charset="0"/>
                <a:ea typeface="+mn-lt"/>
                <a:cs typeface="Times New Roman" panose="02020603050405020304" pitchFamily="18" charset="0"/>
              </a:rPr>
              <a:t>Savaşı’na katılmak istemese ve sonunda bu hedefine ulaşmış olsa da, her an savaşa katılma riski ile yaşadı, sıcak savaşın etkisini sınırları boyunca gördü. Savaşa birbirleri ile rekabet eden üç ideoloji </a:t>
            </a:r>
            <a:r>
              <a:rPr lang="tr-TR" sz="2100" dirty="0" err="1">
                <a:latin typeface="Times New Roman" panose="02020603050405020304" pitchFamily="18" charset="0"/>
                <a:ea typeface="+mn-lt"/>
                <a:cs typeface="Times New Roman" panose="02020603050405020304" pitchFamily="18" charset="0"/>
              </a:rPr>
              <a:t>Faşizim</a:t>
            </a:r>
            <a:r>
              <a:rPr lang="tr-TR" sz="2100" dirty="0">
                <a:latin typeface="Times New Roman" panose="02020603050405020304" pitchFamily="18" charset="0"/>
                <a:ea typeface="+mn-lt"/>
                <a:cs typeface="Times New Roman" panose="02020603050405020304" pitchFamily="18" charset="0"/>
              </a:rPr>
              <a:t>, Komünizm ve Kapitalizm ve savaş sırasında bu üç güç arasında zaman zaman değişen üstünlük durumu, Türk dış politikasında ince ayarlar yapmayı gerekli </a:t>
            </a:r>
            <a:r>
              <a:rPr lang="tr-TR" sz="2100" dirty="0" smtClean="0">
                <a:latin typeface="Times New Roman" panose="02020603050405020304" pitchFamily="18" charset="0"/>
                <a:ea typeface="+mn-lt"/>
                <a:cs typeface="Times New Roman" panose="02020603050405020304" pitchFamily="18" charset="0"/>
              </a:rPr>
              <a:t>kılmıştı.</a:t>
            </a:r>
          </a:p>
          <a:p>
            <a:pPr algn="just"/>
            <a:r>
              <a:rPr lang="tr-TR" sz="2100" dirty="0" smtClean="0">
                <a:latin typeface="Times New Roman" panose="02020603050405020304" pitchFamily="18" charset="0"/>
                <a:cs typeface="Times New Roman" panose="02020603050405020304" pitchFamily="18" charset="0"/>
              </a:rPr>
              <a:t>Savaşın başladığı 1939 yılında Türkiye’nin dış politikasını belirleyen ve uygulayan ekip az sayıda kişiden oluşuyordu. Cumhurbaşkanı ismet İnönü, Türk dış politikasının belirlenmesinde ve uygulanmasında tartışmasız olarak en yetkili kişiydi. Onun dışında,1942 yılına kadar Hariciye Vekili (Dışişleri Bakanı),1942 yılından itibaren de daha önceki Başbakan Dr. Refik Saydam’ın ölümü üzerine Başbakan olan Saraçoğlu dış politikada önemli bir aktördü.</a:t>
            </a:r>
            <a:endParaRPr lang="tr-TR" sz="2100" dirty="0" smtClean="0">
              <a:latin typeface="Times New Roman" panose="02020603050405020304" pitchFamily="18" charset="0"/>
              <a:ea typeface="+mn-lt"/>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727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9F619-80C9-40EC-A46F-E05D00100ADF}"/>
              </a:ext>
            </a:extLst>
          </p:cNvPr>
          <p:cNvSpPr>
            <a:spLocks noGrp="1"/>
          </p:cNvSpPr>
          <p:nvPr>
            <p:ph idx="1"/>
          </p:nvPr>
        </p:nvSpPr>
        <p:spPr>
          <a:xfrm>
            <a:off x="677333" y="435306"/>
            <a:ext cx="10034209" cy="5606056"/>
          </a:xfrm>
        </p:spPr>
        <p:txBody>
          <a:bodyPr vert="horz" lIns="91440" tIns="45720" rIns="91440" bIns="45720" rtlCol="0" anchor="t">
            <a:noAutofit/>
          </a:bodyPr>
          <a:lstStyle/>
          <a:p>
            <a:pPr algn="just"/>
            <a:r>
              <a:rPr lang="tr-TR" sz="2100" dirty="0" smtClean="0">
                <a:latin typeface="Times New Roman" panose="02020603050405020304" pitchFamily="18" charset="0"/>
                <a:ea typeface="+mn-lt"/>
                <a:cs typeface="Times New Roman" panose="02020603050405020304" pitchFamily="18" charset="0"/>
              </a:rPr>
              <a:t>Bakanlar </a:t>
            </a:r>
            <a:r>
              <a:rPr lang="tr-TR" sz="2100" dirty="0">
                <a:latin typeface="Times New Roman" panose="02020603050405020304" pitchFamily="18" charset="0"/>
                <a:ea typeface="+mn-lt"/>
                <a:cs typeface="Times New Roman" panose="02020603050405020304" pitchFamily="18" charset="0"/>
              </a:rPr>
              <a:t>Kurulu’nun ,Türkiye Büyük Millet Meclisi üyelerinin ve basının dış politika üzerindeki etkisi çok sınırlıdır. Basın, bu dönemde, iktidar tarafından kamuoyunu etkilemek ve yönlendirmek amacıyla başarıyla kullanılmıştır. Bu dönemde sivil tolum kuruluşlarının varlığı da söz konusu değildir. </a:t>
            </a:r>
            <a:r>
              <a:rPr lang="tr-TR" sz="2100" dirty="0" err="1">
                <a:latin typeface="Times New Roman" panose="02020603050405020304" pitchFamily="18" charset="0"/>
                <a:ea typeface="+mn-lt"/>
                <a:cs typeface="Times New Roman" panose="02020603050405020304" pitchFamily="18" charset="0"/>
              </a:rPr>
              <a:t>Dolayısıyla,dış</a:t>
            </a:r>
            <a:r>
              <a:rPr lang="tr-TR" sz="2100" dirty="0">
                <a:latin typeface="Times New Roman" panose="02020603050405020304" pitchFamily="18" charset="0"/>
                <a:ea typeface="+mn-lt"/>
                <a:cs typeface="Times New Roman" panose="02020603050405020304" pitchFamily="18" charset="0"/>
              </a:rPr>
              <a:t> politikanın belirlenmesinde etkili olan dar kadro, büyük ölçüde kamuoyu baskısı ve eleştirisi altında kalmadan kararlar alıp uygulama olanağı </a:t>
            </a:r>
            <a:r>
              <a:rPr lang="tr-TR" sz="2100" dirty="0" smtClean="0">
                <a:latin typeface="Times New Roman" panose="02020603050405020304" pitchFamily="18" charset="0"/>
                <a:ea typeface="+mn-lt"/>
                <a:cs typeface="Times New Roman" panose="02020603050405020304" pitchFamily="18" charset="0"/>
              </a:rPr>
              <a:t>bulmuştur.</a:t>
            </a:r>
          </a:p>
          <a:p>
            <a:pPr algn="just"/>
            <a:r>
              <a:rPr lang="tr-TR" sz="2100" dirty="0" smtClean="0">
                <a:latin typeface="Times New Roman" panose="02020603050405020304" pitchFamily="18" charset="0"/>
                <a:cs typeface="Times New Roman" panose="02020603050405020304" pitchFamily="18" charset="0"/>
              </a:rPr>
              <a:t>Bu kararların demokratik mekanizmalar içinde alınmamış olmasını bir yana bırakırsak, bu dönemle ilgili araştırmalarda Türk dış politikasının uygulanmasının başarılı olduğu yönünde bir görüş birliği vardır.</a:t>
            </a:r>
            <a:endParaRPr lang="en-US" sz="2100" dirty="0" smtClean="0">
              <a:latin typeface="Times New Roman" panose="02020603050405020304" pitchFamily="18" charset="0"/>
              <a:ea typeface="+mn-lt"/>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Türk dış politikası, dar bir kadro tarafından isabetli görüşlerle belirlendi, başarı ile uygulama alanına geçirildi ve bu nedenle Türkiye, 2.Dünya Savaşı yıllarını en az hasarla atlatan ülkelerden biri oldu.</a:t>
            </a:r>
            <a:endParaRPr lang="tr-TR" sz="1800" b="1" dirty="0" smtClean="0">
              <a:latin typeface="Candara"/>
            </a:endParaRPr>
          </a:p>
          <a:p>
            <a:pPr algn="just"/>
            <a:r>
              <a:rPr lang="tr-TR" sz="2100" dirty="0" smtClean="0">
                <a:latin typeface="Times New Roman" panose="02020603050405020304" pitchFamily="18" charset="0"/>
                <a:cs typeface="Times New Roman" panose="02020603050405020304" pitchFamily="18" charset="0"/>
              </a:rPr>
              <a:t>Türk dış politikasını belirleyen ve uygulayan ekibin temel varsayımı, Avrupa'daki sistemi sarsan Almanya'ya karşı İngiltere ve Fransa ile SSCB'nin işbirliği yapacağı idi . Her ne kadar 1930'larda belirli bir yakınlaşma başlamıştı. Bu durum, Milli Mücadele'den sonra, tam bağımsızlık ve egemenliğine saygılı olmaları şartıyla Batılı ülkeler ile  de iyi ilişkiler kurmak isteyen, bunu yaparken de o yıllarda dış politikada en büyük destekçisi olan SSCB'ni  kendinden uzaklaştırmak istemeyen Türkiye'yi memnun ediyordu.</a:t>
            </a:r>
          </a:p>
          <a:p>
            <a:pPr algn="just"/>
            <a:endParaRPr lang="en-US" sz="2100" dirty="0" smtClean="0">
              <a:latin typeface="Times New Roman" panose="02020603050405020304" pitchFamily="18" charset="0"/>
              <a:ea typeface="+mn-lt"/>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128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E5578-0E95-42ED-8103-84281CF75C34}"/>
              </a:ext>
            </a:extLst>
          </p:cNvPr>
          <p:cNvSpPr>
            <a:spLocks noGrp="1"/>
          </p:cNvSpPr>
          <p:nvPr>
            <p:ph idx="1"/>
          </p:nvPr>
        </p:nvSpPr>
        <p:spPr>
          <a:xfrm>
            <a:off x="555413" y="293833"/>
            <a:ext cx="9084975" cy="5863127"/>
          </a:xfrm>
        </p:spPr>
        <p:txBody>
          <a:bodyPr vert="horz" lIns="91440" tIns="45720" rIns="91440" bIns="45720" rtlCol="0" anchor="t">
            <a:noAutofit/>
          </a:bodyPr>
          <a:lstStyle/>
          <a:p>
            <a:pPr algn="just"/>
            <a:r>
              <a:rPr lang="tr-TR" sz="2100" dirty="0">
                <a:latin typeface="Times New Roman" panose="02020603050405020304" pitchFamily="18" charset="0"/>
                <a:cs typeface="Times New Roman" panose="02020603050405020304" pitchFamily="18" charset="0"/>
              </a:rPr>
              <a:t>Nazi Almanya'sına karşı İngiltere ,Fransa ve SSCB'nin işbirliği Türkiye'yi rahatlatacaktı. Böylece Türkiye, SSCB'nden uzaklaşmadan Batılı devletlere yakınlaşma başarısını gösterecekti. Bu arada SSCB'nin de , Alman ve Japon tehditlerine karşılık Batılı ülkelerle yakınlaşma politikasına yönelmesi Türkiye'nin dış politika arayışlarını kolaylaştırdı.</a:t>
            </a:r>
            <a:endParaRPr lang="en-US" sz="2100" dirty="0">
              <a:latin typeface="Times New Roman" panose="02020603050405020304" pitchFamily="18" charset="0"/>
              <a:ea typeface="+mn-lt"/>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Türkiye, dış politikasını yürütürken tam anlamıyla şeffaflık içinde davranıyordu. Batılı ülkelerle kurduğu ilişkilerin her aşamasında SSCB'ni bilgilendiriyor ve onun tedirginlik duymasını önlemeye çalışıyordu. Türkiye, bu politikasını SSCB ile ilişkileri tam olarak bozuluncaya kadar devam </a:t>
            </a:r>
            <a:r>
              <a:rPr lang="tr-TR" sz="2100" dirty="0" smtClean="0">
                <a:latin typeface="Times New Roman" panose="02020603050405020304" pitchFamily="18" charset="0"/>
                <a:cs typeface="Times New Roman" panose="02020603050405020304" pitchFamily="18" charset="0"/>
              </a:rPr>
              <a:t>ettirdi.</a:t>
            </a:r>
          </a:p>
          <a:p>
            <a:pPr algn="just"/>
            <a:r>
              <a:rPr lang="tr-TR" sz="2100" dirty="0">
                <a:latin typeface="Times New Roman" panose="02020603050405020304" pitchFamily="18" charset="0"/>
                <a:cs typeface="Times New Roman" panose="02020603050405020304" pitchFamily="18" charset="0"/>
              </a:rPr>
              <a:t>Türkiye, beklentileri çerçevesinde İngiltere ve Fransa ile giderek yakınlaştı ve 1939 yılı baharında bu yakınlaşma somut adımlara dönüşmeye başladı. Nihayet 12 Mayıs 1939 tarihinde Türkiye ile İngiltere arasında Karşılıklı Yardım Deklarasyonu'na Fransa da katılmak istedi, ancak , henüz Hatay meselesinde Türkiye'nin istediği son adımları atmayan Fransa'nın deklarasyonuna katılmasına izin verilmedi. Sonuçta , Fransa , Hatay meselesinde istenilen adımları attı ve 23 Haziran 1939 tarihinde Fransa ile de Yardım Deklarasyonu imzalandı.</a:t>
            </a:r>
          </a:p>
          <a:p>
            <a:pPr algn="just"/>
            <a:endParaRPr lang="en-US" sz="210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323824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FE5CA-45B1-4F3E-AB56-3E23F19EBB0A}"/>
              </a:ext>
            </a:extLst>
          </p:cNvPr>
          <p:cNvSpPr>
            <a:spLocks noGrp="1"/>
          </p:cNvSpPr>
          <p:nvPr>
            <p:ph idx="1"/>
          </p:nvPr>
        </p:nvSpPr>
        <p:spPr>
          <a:xfrm>
            <a:off x="677333" y="722853"/>
            <a:ext cx="9738117" cy="5399273"/>
          </a:xfrm>
        </p:spPr>
        <p:txBody>
          <a:bodyPr vert="horz" lIns="91440" tIns="45720" rIns="91440" bIns="45720" rtlCol="0" anchor="t">
            <a:noAutofit/>
          </a:bodyPr>
          <a:lstStyle/>
          <a:p>
            <a:r>
              <a:rPr lang="tr-TR" sz="2100" dirty="0" smtClean="0">
                <a:latin typeface="Times New Roman" panose="02020603050405020304" pitchFamily="18" charset="0"/>
                <a:cs typeface="Times New Roman" panose="02020603050405020304" pitchFamily="18" charset="0"/>
              </a:rPr>
              <a:t>Bu </a:t>
            </a:r>
            <a:r>
              <a:rPr lang="tr-TR" sz="2100" dirty="0">
                <a:latin typeface="Times New Roman" panose="02020603050405020304" pitchFamily="18" charset="0"/>
                <a:cs typeface="Times New Roman" panose="02020603050405020304" pitchFamily="18" charset="0"/>
              </a:rPr>
              <a:t>deklarasyonlar, imzacı devletlerin Akdeniz'de etkili bir işbirliği yapmalarını öngörüyordu. </a:t>
            </a:r>
            <a:r>
              <a:rPr lang="tr-TR" sz="2100" dirty="0">
                <a:latin typeface="Times New Roman" panose="02020603050405020304" pitchFamily="18" charset="0"/>
                <a:cs typeface="Times New Roman" panose="02020603050405020304" pitchFamily="18" charset="0"/>
              </a:rPr>
              <a:t>Deklarasyonların hiçbir devlete karşı olmadığı vurgusu da SSCB düşünülerek ifade ediliyordu. Bu yardın deklarasyonları ileride imzalanması düşünülen ittifak antlaşmasına zemin teşkil etmek üzere hazırlanmıştı. Gerçekten de Türkiye, İngiltere ve Fransa arasında 1939 yılı yaz ayları boyunca </a:t>
            </a:r>
            <a:r>
              <a:rPr lang="tr-TR" sz="2100" dirty="0" err="1">
                <a:latin typeface="Times New Roman" panose="02020603050405020304" pitchFamily="18" charset="0"/>
                <a:cs typeface="Times New Roman" panose="02020603050405020304" pitchFamily="18" charset="0"/>
              </a:rPr>
              <a:t>diplamatik</a:t>
            </a:r>
            <a:r>
              <a:rPr lang="tr-TR" sz="2100" dirty="0">
                <a:latin typeface="Times New Roman" panose="02020603050405020304" pitchFamily="18" charset="0"/>
                <a:cs typeface="Times New Roman" panose="02020603050405020304" pitchFamily="18" charset="0"/>
              </a:rPr>
              <a:t> görüşmeler devam etti ve ittifak kurulmaya çalışıldı. Bu görüşmeler SSCB ile </a:t>
            </a:r>
            <a:r>
              <a:rPr lang="tr-TR" sz="2100" dirty="0" err="1">
                <a:latin typeface="Times New Roman" panose="02020603050405020304" pitchFamily="18" charset="0"/>
                <a:cs typeface="Times New Roman" panose="02020603050405020304" pitchFamily="18" charset="0"/>
              </a:rPr>
              <a:t>İngiletere</a:t>
            </a:r>
            <a:r>
              <a:rPr lang="tr-TR" sz="2100" dirty="0">
                <a:latin typeface="Times New Roman" panose="02020603050405020304" pitchFamily="18" charset="0"/>
                <a:cs typeface="Times New Roman" panose="02020603050405020304" pitchFamily="18" charset="0"/>
              </a:rPr>
              <a:t> ve Fransa arasında yapılan görüşmelere paralel idi</a:t>
            </a:r>
            <a:r>
              <a:rPr lang="tr-TR" sz="2100" dirty="0" smtClean="0">
                <a:latin typeface="Times New Roman" panose="02020603050405020304" pitchFamily="18" charset="0"/>
                <a:cs typeface="Times New Roman" panose="02020603050405020304" pitchFamily="18" charset="0"/>
              </a:rPr>
              <a:t>.</a:t>
            </a:r>
          </a:p>
          <a:p>
            <a:r>
              <a:rPr lang="tr-TR" sz="2100" dirty="0">
                <a:latin typeface="Times New Roman" panose="02020603050405020304" pitchFamily="18" charset="0"/>
                <a:cs typeface="Times New Roman" panose="02020603050405020304" pitchFamily="18" charset="0"/>
              </a:rPr>
              <a:t>SSCB'nin Batılı devletlere olan güvensizliği 23 Ağustos 1939 Alman-Sovyet saldırmazlık Antlaşması'nı ortaya çıkarınca bütün diplomatik hesaplar alt üst oldu. SSCB, birden Türkiye'yi Batılı devletlerle işbirliğine teşvik  eden devlet olmaktan çıktı ve tam tersine Türkiye üzerindeki etkisini Türkiye Almanya ilişkilerini derinleştirmek ve Türkiye'yi Alman etkisi altına almak için kullanmaya başladı. Bu gelişmeye rağmen Türkiye, geleneksel politikası gereği, SSCB ile ilişkilerini bozmak istemedi. Bir yandan SSCB ile işbirliği arayışlarını devam ettirdi ,diğer yandan da İngiltere ve Fransa ile bağlantılarını sürdürdü. Hariciye Vekili Şükrü </a:t>
            </a:r>
            <a:r>
              <a:rPr lang="tr-TR" sz="2100" dirty="0" err="1">
                <a:latin typeface="Times New Roman" panose="02020603050405020304" pitchFamily="18" charset="0"/>
                <a:cs typeface="Times New Roman" panose="02020603050405020304" pitchFamily="18" charset="0"/>
              </a:rPr>
              <a:t>Sraçoğlu</a:t>
            </a:r>
            <a:r>
              <a:rPr lang="tr-TR" sz="2100" dirty="0">
                <a:latin typeface="Times New Roman" panose="02020603050405020304" pitchFamily="18" charset="0"/>
                <a:cs typeface="Times New Roman" panose="02020603050405020304" pitchFamily="18" charset="0"/>
              </a:rPr>
              <a:t> 25 Eylül-16 Ekim 1939 tarihlerinde SSCB'ni ziyaret etti.</a:t>
            </a:r>
          </a:p>
          <a:p>
            <a:endParaRPr lang="en-US" sz="2100" dirty="0">
              <a:latin typeface="Times New Roman" panose="02020603050405020304" pitchFamily="18" charset="0"/>
              <a:cs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3980714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C718E-E23C-4850-97EA-D194EEA5814E}"/>
              </a:ext>
            </a:extLst>
          </p:cNvPr>
          <p:cNvSpPr>
            <a:spLocks noGrp="1"/>
          </p:cNvSpPr>
          <p:nvPr>
            <p:ph idx="1"/>
          </p:nvPr>
        </p:nvSpPr>
        <p:spPr>
          <a:xfrm>
            <a:off x="442203" y="239774"/>
            <a:ext cx="8596668" cy="4887188"/>
          </a:xfrm>
        </p:spPr>
        <p:txBody>
          <a:bodyPr vert="horz" lIns="91440" tIns="45720" rIns="91440" bIns="45720" rtlCol="0" anchor="t">
            <a:normAutofit/>
          </a:bodyPr>
          <a:lstStyle/>
          <a:p>
            <a:pPr algn="just"/>
            <a:r>
              <a:rPr lang="tr-TR" sz="2100" dirty="0">
                <a:latin typeface="Times New Roman" panose="02020603050405020304" pitchFamily="18" charset="0"/>
                <a:cs typeface="Times New Roman" panose="02020603050405020304" pitchFamily="18" charset="0"/>
              </a:rPr>
              <a:t> Bu ziyaretten Türkiye'nin beklentisi, SSCB ile işbirliğinin devam ettirilmesi idi. Görüşmelerden istenilen sonuç alınamadı. SSCB Boğazlarda ve Doğu Avrupa'da daha etkili olmayı ve Türkiye'nin de Batılı devletlerden </a:t>
            </a:r>
            <a:r>
              <a:rPr lang="tr-TR" sz="2100" dirty="0" err="1">
                <a:latin typeface="Times New Roman" panose="02020603050405020304" pitchFamily="18" charset="0"/>
                <a:cs typeface="Times New Roman" panose="02020603050405020304" pitchFamily="18" charset="0"/>
              </a:rPr>
              <a:t>uzaklaşamasını</a:t>
            </a:r>
            <a:r>
              <a:rPr lang="tr-TR" sz="2100" dirty="0">
                <a:latin typeface="Times New Roman" panose="02020603050405020304" pitchFamily="18" charset="0"/>
                <a:cs typeface="Times New Roman" panose="02020603050405020304" pitchFamily="18" charset="0"/>
              </a:rPr>
              <a:t> istiyordu. Şükrü Saraçoğlu bu istekleri reddetti ve böylece 1917 yılından sonra giderek artan bir dozda gelişen,1920'lerde ve 1930'larda da altın çağını yaşaya Türk-Sovyet ilişkileri bir ciddi krize </a:t>
            </a:r>
            <a:r>
              <a:rPr lang="tr-TR" sz="2100" dirty="0" smtClean="0">
                <a:latin typeface="Times New Roman" panose="02020603050405020304" pitchFamily="18" charset="0"/>
                <a:cs typeface="Times New Roman" panose="02020603050405020304" pitchFamily="18" charset="0"/>
              </a:rPr>
              <a:t>girdi</a:t>
            </a:r>
            <a:r>
              <a:rPr lang="tr-TR" sz="2100" dirty="0" smtClean="0">
                <a:latin typeface="Times New Roman" panose="02020603050405020304" pitchFamily="18" charset="0"/>
                <a:cs typeface="Times New Roman" panose="02020603050405020304" pitchFamily="18" charset="0"/>
              </a:rPr>
              <a:t>.</a:t>
            </a:r>
          </a:p>
          <a:p>
            <a:pPr algn="just"/>
            <a:r>
              <a:rPr lang="tr-TR" sz="2100" dirty="0" smtClean="0">
                <a:latin typeface="Times New Roman" panose="02020603050405020304" pitchFamily="18" charset="0"/>
                <a:cs typeface="Times New Roman" panose="02020603050405020304" pitchFamily="18" charset="0"/>
              </a:rPr>
              <a:t>Türkiye dış politikada kesin kararı verdi.</a:t>
            </a:r>
          </a:p>
          <a:p>
            <a:pPr algn="just"/>
            <a:r>
              <a:rPr lang="tr-TR" sz="2100" dirty="0" smtClean="0">
                <a:latin typeface="Times New Roman" panose="02020603050405020304" pitchFamily="18" charset="0"/>
                <a:cs typeface="Times New Roman" panose="02020603050405020304" pitchFamily="18" charset="0"/>
              </a:rPr>
              <a:t>19 Ekim 1939'da Türkiye-İngiltere-Fransa arasında üçlü ittifak Antlaşması imzalandı.</a:t>
            </a:r>
          </a:p>
          <a:p>
            <a:pPr algn="just"/>
            <a:r>
              <a:rPr lang="tr-TR" sz="2100" dirty="0" smtClean="0">
                <a:latin typeface="Times New Roman" panose="02020603050405020304" pitchFamily="18" charset="0"/>
                <a:cs typeface="Times New Roman" panose="02020603050405020304" pitchFamily="18" charset="0"/>
              </a:rPr>
              <a:t>Antlaşma ile Türkiye dış politikada kendini </a:t>
            </a:r>
            <a:r>
              <a:rPr lang="tr-TR" sz="2100" dirty="0" err="1" smtClean="0">
                <a:latin typeface="Times New Roman" panose="02020603050405020304" pitchFamily="18" charset="0"/>
                <a:cs typeface="Times New Roman" panose="02020603050405020304" pitchFamily="18" charset="0"/>
              </a:rPr>
              <a:t>Btılı</a:t>
            </a:r>
            <a:r>
              <a:rPr lang="tr-TR" sz="2100" dirty="0" smtClean="0">
                <a:latin typeface="Times New Roman" panose="02020603050405020304" pitchFamily="18" charset="0"/>
                <a:cs typeface="Times New Roman" panose="02020603050405020304" pitchFamily="18" charset="0"/>
              </a:rPr>
              <a:t> devletlere, özellikle ve öncelikle İngiltere'ye bağlamış oldu.</a:t>
            </a:r>
          </a:p>
          <a:p>
            <a:pPr algn="just"/>
            <a:r>
              <a:rPr lang="tr-TR" sz="2100" dirty="0" smtClean="0">
                <a:latin typeface="Times New Roman" panose="02020603050405020304" pitchFamily="18" charset="0"/>
                <a:cs typeface="Times New Roman" panose="02020603050405020304" pitchFamily="18" charset="0"/>
              </a:rPr>
              <a:t>Üçlü ittifak, bazıları gizli üç ek protokolü ve bir Askeri sözleşmesi ile bir bütündü.</a:t>
            </a:r>
          </a:p>
          <a:p>
            <a:pPr algn="just"/>
            <a:endParaRPr lang="tr-TR" sz="210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4021790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729AC9-DB1E-49F2-9B7E-C00AEE82A117}"/>
              </a:ext>
            </a:extLst>
          </p:cNvPr>
          <p:cNvSpPr>
            <a:spLocks noGrp="1"/>
          </p:cNvSpPr>
          <p:nvPr>
            <p:ph idx="1"/>
          </p:nvPr>
        </p:nvSpPr>
        <p:spPr>
          <a:xfrm>
            <a:off x="516307" y="316590"/>
            <a:ext cx="8984743" cy="5779410"/>
          </a:xfrm>
        </p:spPr>
        <p:txBody>
          <a:bodyPr vert="horz" lIns="91440" tIns="45720" rIns="91440" bIns="45720" rtlCol="0" anchor="t">
            <a:noAutofit/>
          </a:bodyPr>
          <a:lstStyle/>
          <a:p>
            <a:pPr algn="just"/>
            <a:r>
              <a:rPr lang="tr-TR" sz="2100" dirty="0" err="1">
                <a:latin typeface="Times New Roman" panose="02020603050405020304" pitchFamily="18" charset="0"/>
                <a:cs typeface="Times New Roman" panose="02020603050405020304" pitchFamily="18" charset="0"/>
              </a:rPr>
              <a:t>Ittifak'a</a:t>
            </a:r>
            <a:r>
              <a:rPr lang="tr-TR" sz="2100" dirty="0">
                <a:latin typeface="Times New Roman" panose="02020603050405020304" pitchFamily="18" charset="0"/>
                <a:cs typeface="Times New Roman" panose="02020603050405020304" pitchFamily="18" charset="0"/>
              </a:rPr>
              <a:t> </a:t>
            </a:r>
            <a:r>
              <a:rPr lang="tr-TR" sz="2100" dirty="0" err="1">
                <a:latin typeface="Times New Roman" panose="02020603050405020304" pitchFamily="18" charset="0"/>
                <a:cs typeface="Times New Roman" panose="02020603050405020304" pitchFamily="18" charset="0"/>
              </a:rPr>
              <a:t>göre,Türkiye'nin</a:t>
            </a:r>
            <a:r>
              <a:rPr lang="tr-TR" sz="2100" dirty="0">
                <a:latin typeface="Times New Roman" panose="02020603050405020304" pitchFamily="18" charset="0"/>
                <a:cs typeface="Times New Roman" panose="02020603050405020304" pitchFamily="18" charset="0"/>
              </a:rPr>
              <a:t> herhangi bir devletin saldırına uğraması halinde İngiltere ve Fransa her türlü desteği sağlayacaklardı. İngiltere ve Fransa'nın saldırıya uğraması durumunda ise Türkiye "müsamahakar bir </a:t>
            </a:r>
            <a:r>
              <a:rPr lang="tr-TR" sz="2100" dirty="0" err="1">
                <a:latin typeface="Times New Roman" panose="02020603050405020304" pitchFamily="18" charset="0"/>
                <a:cs typeface="Times New Roman" panose="02020603050405020304" pitchFamily="18" charset="0"/>
              </a:rPr>
              <a:t>tarafsızlık"güdecekti</a:t>
            </a:r>
            <a:r>
              <a:rPr lang="tr-TR" sz="2100" dirty="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ea typeface="+mn-lt"/>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Üçlü ittifak, ek sözleşme ve protokolleriyle 2.Dünya Savaşı boyunca Türkiye '</a:t>
            </a:r>
            <a:r>
              <a:rPr lang="tr-TR" sz="2100" dirty="0" err="1">
                <a:latin typeface="Times New Roman" panose="02020603050405020304" pitchFamily="18" charset="0"/>
                <a:cs typeface="Times New Roman" panose="02020603050405020304" pitchFamily="18" charset="0"/>
              </a:rPr>
              <a:t>nin</a:t>
            </a:r>
            <a:r>
              <a:rPr lang="tr-TR" sz="2100" dirty="0">
                <a:latin typeface="Times New Roman" panose="02020603050405020304" pitchFamily="18" charset="0"/>
                <a:cs typeface="Times New Roman" panose="02020603050405020304" pitchFamily="18" charset="0"/>
              </a:rPr>
              <a:t> dış politikasının temel dayanağı </a:t>
            </a:r>
            <a:r>
              <a:rPr lang="tr-TR" sz="2100" dirty="0" err="1">
                <a:latin typeface="Times New Roman" panose="02020603050405020304" pitchFamily="18" charset="0"/>
                <a:cs typeface="Times New Roman" panose="02020603050405020304" pitchFamily="18" charset="0"/>
              </a:rPr>
              <a:t>olmuştur.Bu</a:t>
            </a:r>
            <a:r>
              <a:rPr lang="tr-TR" sz="2100" dirty="0">
                <a:latin typeface="Times New Roman" panose="02020603050405020304" pitchFamily="18" charset="0"/>
                <a:cs typeface="Times New Roman" panose="02020603050405020304" pitchFamily="18" charset="0"/>
              </a:rPr>
              <a:t> </a:t>
            </a:r>
            <a:r>
              <a:rPr lang="tr-TR" sz="2100" dirty="0" err="1">
                <a:latin typeface="Times New Roman" panose="02020603050405020304" pitchFamily="18" charset="0"/>
                <a:cs typeface="Times New Roman" panose="02020603050405020304" pitchFamily="18" charset="0"/>
              </a:rPr>
              <a:t>ittifak,aslında</a:t>
            </a:r>
            <a:r>
              <a:rPr lang="tr-TR" sz="2100" dirty="0">
                <a:latin typeface="Times New Roman" panose="02020603050405020304" pitchFamily="18" charset="0"/>
                <a:cs typeface="Times New Roman" panose="02020603050405020304" pitchFamily="18" charset="0"/>
              </a:rPr>
              <a:t> Türkiye'yi savaşta bir taraf haline getirmiştir.</a:t>
            </a:r>
            <a:endParaRPr lang="en-US" sz="2100" dirty="0">
              <a:latin typeface="Times New Roman" panose="02020603050405020304" pitchFamily="18" charset="0"/>
              <a:ea typeface="+mn-lt"/>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Türkiye dış politikasının resmi temsilcileri de Türkiye'nin "</a:t>
            </a:r>
            <a:r>
              <a:rPr lang="tr-TR" sz="2100" dirty="0" err="1">
                <a:latin typeface="Times New Roman" panose="02020603050405020304" pitchFamily="18" charset="0"/>
                <a:cs typeface="Times New Roman" panose="02020603050405020304" pitchFamily="18" charset="0"/>
              </a:rPr>
              <a:t>tarafsız"olduğuna</a:t>
            </a:r>
            <a:r>
              <a:rPr lang="tr-TR" sz="2100" dirty="0">
                <a:latin typeface="Times New Roman" panose="02020603050405020304" pitchFamily="18" charset="0"/>
                <a:cs typeface="Times New Roman" panose="02020603050405020304" pitchFamily="18" charset="0"/>
              </a:rPr>
              <a:t> </a:t>
            </a:r>
            <a:r>
              <a:rPr lang="tr-TR" sz="2100" dirty="0" err="1">
                <a:latin typeface="Times New Roman" panose="02020603050405020304" pitchFamily="18" charset="0"/>
                <a:cs typeface="Times New Roman" panose="02020603050405020304" pitchFamily="18" charset="0"/>
              </a:rPr>
              <a:t>değil,"harp</a:t>
            </a:r>
            <a:r>
              <a:rPr lang="tr-TR" sz="2100" dirty="0">
                <a:latin typeface="Times New Roman" panose="02020603050405020304" pitchFamily="18" charset="0"/>
                <a:cs typeface="Times New Roman" panose="02020603050405020304" pitchFamily="18" charset="0"/>
              </a:rPr>
              <a:t> harici" veya "gayri muharip" olduğuna vurgu </a:t>
            </a:r>
            <a:r>
              <a:rPr lang="tr-TR" sz="2100" dirty="0" smtClean="0">
                <a:latin typeface="Times New Roman" panose="02020603050405020304" pitchFamily="18" charset="0"/>
                <a:cs typeface="Times New Roman" panose="02020603050405020304" pitchFamily="18" charset="0"/>
              </a:rPr>
              <a:t>yapmışlardır</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Savaşan taraflar Türkiye'yi kendi taraflarına çekmek , bu mümkün olmazsa karşı tarafa yaklaşmasını önlemek için girişimlerde bulunmuşladır.</a:t>
            </a:r>
          </a:p>
          <a:p>
            <a:pPr algn="just"/>
            <a:r>
              <a:rPr lang="tr-TR" sz="2100" dirty="0">
                <a:latin typeface="Times New Roman" panose="02020603050405020304" pitchFamily="18" charset="0"/>
                <a:cs typeface="Times New Roman" panose="02020603050405020304" pitchFamily="18" charset="0"/>
              </a:rPr>
              <a:t>Savaşın başlamasında itibaren Almanya hızla hareket etmiş ve kısa sürede Polonya'yı, kuzey </a:t>
            </a:r>
            <a:r>
              <a:rPr lang="tr-TR" sz="2100" dirty="0" err="1">
                <a:latin typeface="Times New Roman" panose="02020603050405020304" pitchFamily="18" charset="0"/>
                <a:cs typeface="Times New Roman" panose="02020603050405020304" pitchFamily="18" charset="0"/>
              </a:rPr>
              <a:t>Avrupayı</a:t>
            </a:r>
            <a:r>
              <a:rPr lang="tr-TR" sz="2100" dirty="0">
                <a:latin typeface="Times New Roman" panose="02020603050405020304" pitchFamily="18" charset="0"/>
                <a:cs typeface="Times New Roman" panose="02020603050405020304" pitchFamily="18" charset="0"/>
              </a:rPr>
              <a:t> işgal etmişti. Almanya'nın bu adımları İtalya'yı da hareketlendirdi. Bu durum , Türkiye açısından kritikti.</a:t>
            </a:r>
          </a:p>
          <a:p>
            <a:pPr algn="just"/>
            <a:r>
              <a:rPr lang="tr-TR" sz="2100" dirty="0">
                <a:latin typeface="Times New Roman" panose="02020603050405020304" pitchFamily="18" charset="0"/>
                <a:cs typeface="Times New Roman" panose="02020603050405020304" pitchFamily="18" charset="0"/>
              </a:rPr>
              <a:t>Türkiye savaşa karışmasının kendisini SSCB ile çatışmaya sürükleyeceğini iddia ediyor ve üçlü </a:t>
            </a:r>
            <a:r>
              <a:rPr lang="tr-TR" sz="2100" dirty="0" err="1">
                <a:latin typeface="Times New Roman" panose="02020603050405020304" pitchFamily="18" charset="0"/>
                <a:cs typeface="Times New Roman" panose="02020603050405020304" pitchFamily="18" charset="0"/>
              </a:rPr>
              <a:t>ittifak'ın</a:t>
            </a:r>
            <a:r>
              <a:rPr lang="tr-TR" sz="2100" dirty="0">
                <a:latin typeface="Times New Roman" panose="02020603050405020304" pitchFamily="18" charset="0"/>
                <a:cs typeface="Times New Roman" panose="02020603050405020304" pitchFamily="18" charset="0"/>
              </a:rPr>
              <a:t> 2 numaralı ek protokolüne dayanıyordu.</a:t>
            </a:r>
          </a:p>
          <a:p>
            <a:pPr algn="just"/>
            <a:endParaRPr lang="en-US" sz="2100"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50619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5FA9F-DAE8-461B-89FD-1954FD6099F9}"/>
              </a:ext>
            </a:extLst>
          </p:cNvPr>
          <p:cNvSpPr>
            <a:spLocks noGrp="1"/>
          </p:cNvSpPr>
          <p:nvPr>
            <p:ph idx="1"/>
          </p:nvPr>
        </p:nvSpPr>
        <p:spPr>
          <a:xfrm>
            <a:off x="555413" y="171338"/>
            <a:ext cx="9485569" cy="5016584"/>
          </a:xfrm>
        </p:spPr>
        <p:txBody>
          <a:bodyPr vert="horz" lIns="91440" tIns="45720" rIns="91440" bIns="45720" rtlCol="0" anchor="t">
            <a:normAutofit/>
          </a:bodyPr>
          <a:lstStyle/>
          <a:p>
            <a:pPr algn="just"/>
            <a:r>
              <a:rPr lang="tr-TR" sz="2100" dirty="0">
                <a:latin typeface="Times New Roman" panose="02020603050405020304" pitchFamily="18" charset="0"/>
                <a:cs typeface="Times New Roman" panose="02020603050405020304" pitchFamily="18" charset="0"/>
              </a:rPr>
              <a:t>Kısacası savaşa girmeyen Türkiye ,savaşa giren Türkiye'den daha yararlı idi.</a:t>
            </a:r>
            <a:endParaRPr lang="en-US" sz="2100" dirty="0">
              <a:latin typeface="Times New Roman" panose="02020603050405020304" pitchFamily="18" charset="0"/>
              <a:ea typeface="+mn-lt"/>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Haziran 1940 – Haziran 1941 arasında Türkiye mevcut durumunu muhafaza etti.</a:t>
            </a:r>
            <a:endParaRPr lang="en-US" sz="2100" dirty="0">
              <a:latin typeface="Times New Roman" panose="02020603050405020304" pitchFamily="18" charset="0"/>
              <a:ea typeface="+mn-lt"/>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Almanya , 1941 baharında hızla ilerledi ve Ege adaları dahil tüm balkanları kontrolü altına aldı.</a:t>
            </a:r>
            <a:endParaRPr lang="en-US" sz="2100" dirty="0">
              <a:latin typeface="Times New Roman" panose="02020603050405020304" pitchFamily="18" charset="0"/>
              <a:ea typeface="+mn-lt"/>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Bu sırada Türkiye dış politikasının cevabını bulmaya çalıştığı temel </a:t>
            </a:r>
            <a:r>
              <a:rPr lang="tr-TR" sz="2100" dirty="0" smtClean="0">
                <a:latin typeface="Times New Roman" panose="02020603050405020304" pitchFamily="18" charset="0"/>
                <a:cs typeface="Times New Roman" panose="02020603050405020304" pitchFamily="18" charset="0"/>
              </a:rPr>
              <a:t>soru,</a:t>
            </a:r>
            <a:r>
              <a:rPr lang="tr-TR" sz="2100" dirty="0">
                <a:latin typeface="Times New Roman" panose="02020603050405020304" pitchFamily="18" charset="0"/>
                <a:cs typeface="Times New Roman" panose="02020603050405020304" pitchFamily="18" charset="0"/>
              </a:rPr>
              <a:t> Alman ordularının Türkiye'ye mi yoksa SSCB'ne mi saldıracağı idi </a:t>
            </a:r>
            <a:r>
              <a:rPr lang="tr-TR" sz="2100" dirty="0" smtClean="0">
                <a:latin typeface="Times New Roman" panose="02020603050405020304" pitchFamily="18" charset="0"/>
                <a:cs typeface="Times New Roman" panose="02020603050405020304" pitchFamily="18" charset="0"/>
              </a:rPr>
              <a:t>.</a:t>
            </a:r>
          </a:p>
          <a:p>
            <a:pPr algn="just">
              <a:lnSpc>
                <a:spcPct val="100000"/>
              </a:lnSpc>
            </a:pPr>
            <a:r>
              <a:rPr lang="tr-TR" sz="2100" dirty="0">
                <a:latin typeface="Times New Roman" panose="02020603050405020304" pitchFamily="18" charset="0"/>
                <a:cs typeface="Times New Roman" panose="02020603050405020304" pitchFamily="18" charset="0"/>
              </a:rPr>
              <a:t>Almanya , hava saldırı ile yenemediği İngiltere'yi SSCB desteğinden de yoksun bırakarak barış masasına oturtmak istediği için SSCB'ne saldırmaya karar vermişti.</a:t>
            </a:r>
          </a:p>
          <a:p>
            <a:pPr algn="just">
              <a:lnSpc>
                <a:spcPct val="100000"/>
              </a:lnSpc>
            </a:pPr>
            <a:r>
              <a:rPr lang="tr-TR" sz="2100" dirty="0">
                <a:latin typeface="Times New Roman" panose="02020603050405020304" pitchFamily="18" charset="0"/>
                <a:cs typeface="Times New Roman" panose="02020603050405020304" pitchFamily="18" charset="0"/>
              </a:rPr>
              <a:t>Almanya'nın Balkan topraklarını kısa sürede işgal edebilmesi Üçlü İttifak'ın ve İngiliz desteğinin muhtemel bir Alman saldırısına karşı Türkiye'yi savunmak için yeterli </a:t>
            </a:r>
            <a:r>
              <a:rPr lang="tr-TR" sz="2100" dirty="0" smtClean="0">
                <a:latin typeface="Times New Roman" panose="02020603050405020304" pitchFamily="18" charset="0"/>
                <a:cs typeface="Times New Roman" panose="02020603050405020304" pitchFamily="18" charset="0"/>
              </a:rPr>
              <a:t>olmadığını da </a:t>
            </a:r>
            <a:r>
              <a:rPr lang="tr-TR" sz="2100" dirty="0">
                <a:latin typeface="Times New Roman" panose="02020603050405020304" pitchFamily="18" charset="0"/>
                <a:cs typeface="Times New Roman" panose="02020603050405020304" pitchFamily="18" charset="0"/>
              </a:rPr>
              <a:t>gösterdi.</a:t>
            </a:r>
          </a:p>
          <a:p>
            <a:pPr algn="just">
              <a:lnSpc>
                <a:spcPct val="100000"/>
              </a:lnSpc>
            </a:pPr>
            <a:r>
              <a:rPr lang="tr-TR" sz="2100" dirty="0">
                <a:latin typeface="Times New Roman" panose="02020603050405020304" pitchFamily="18" charset="0"/>
                <a:cs typeface="Times New Roman" panose="02020603050405020304" pitchFamily="18" charset="0"/>
              </a:rPr>
              <a:t>Türkiye güveliğini  sağlamak amacıyla dış politikasında ince bir ayar yaptı.</a:t>
            </a:r>
          </a:p>
          <a:p>
            <a:pPr algn="just"/>
            <a:endParaRPr lang="en-US" sz="2100" dirty="0">
              <a:latin typeface="Times New Roman" panose="02020603050405020304" pitchFamily="18" charset="0"/>
              <a:ea typeface="+mn-lt"/>
              <a:cs typeface="Times New Roman" panose="02020603050405020304" pitchFamily="18" charset="0"/>
            </a:endParaRPr>
          </a:p>
          <a:p>
            <a:pPr marL="0" indent="0">
              <a:buNone/>
            </a:pPr>
            <a:endParaRPr lang="tr-TR" sz="2400" dirty="0"/>
          </a:p>
        </p:txBody>
      </p:sp>
    </p:spTree>
    <p:extLst>
      <p:ext uri="{BB962C8B-B14F-4D97-AF65-F5344CB8AC3E}">
        <p14:creationId xmlns:p14="http://schemas.microsoft.com/office/powerpoint/2010/main" val="94298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C18DA1-B2C2-4AE7-8160-38425F524CAD}"/>
              </a:ext>
            </a:extLst>
          </p:cNvPr>
          <p:cNvSpPr>
            <a:spLocks noGrp="1"/>
          </p:cNvSpPr>
          <p:nvPr>
            <p:ph idx="1"/>
          </p:nvPr>
        </p:nvSpPr>
        <p:spPr>
          <a:xfrm>
            <a:off x="461674" y="363420"/>
            <a:ext cx="6923195" cy="5203489"/>
          </a:xfrm>
        </p:spPr>
        <p:txBody>
          <a:bodyPr vert="horz" lIns="91440" tIns="45720" rIns="91440" bIns="45720" rtlCol="0" anchor="t">
            <a:normAutofit/>
          </a:bodyPr>
          <a:lstStyle/>
          <a:p>
            <a:endParaRPr lang="tr-TR" b="1" dirty="0">
              <a:latin typeface="Candara"/>
            </a:endParaRPr>
          </a:p>
          <a:p>
            <a:pPr algn="just"/>
            <a:r>
              <a:rPr lang="tr-TR" sz="2100" dirty="0">
                <a:latin typeface="Times New Roman" panose="02020603050405020304" pitchFamily="18" charset="0"/>
                <a:cs typeface="Times New Roman" panose="02020603050405020304" pitchFamily="18" charset="0"/>
              </a:rPr>
              <a:t>Türkiye ve Almanya arasındaki görüşmeler ve dolaylı olarak verilen mesajlar sonucunda 18 Haziran 1941 tarihinde Türk-Alman Dostluk ve Saldırmazlık Paktı imzalandı.</a:t>
            </a:r>
            <a:endParaRPr lang="tr-TR" sz="2100" dirty="0">
              <a:latin typeface="Times New Roman" panose="02020603050405020304" pitchFamily="18" charset="0"/>
              <a:ea typeface="+mn-lt"/>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Türkiye-Alman Paktı'nın imzalanması Türkiye'yi ilginç bir konuma taşıdı. </a:t>
            </a:r>
            <a:endParaRPr lang="tr-TR" sz="2100" dirty="0">
              <a:latin typeface="Times New Roman" panose="02020603050405020304" pitchFamily="18" charset="0"/>
              <a:ea typeface="+mn-lt"/>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Türkiye resmen İngiltere ile "müttefik" , Almanya ile "dost" statüsünde idi.</a:t>
            </a:r>
            <a:endParaRPr lang="tr-TR" sz="2100" dirty="0">
              <a:latin typeface="Times New Roman" panose="02020603050405020304" pitchFamily="18" charset="0"/>
              <a:ea typeface="+mn-lt"/>
              <a:cs typeface="Times New Roman" panose="02020603050405020304" pitchFamily="18" charset="0"/>
            </a:endParaRPr>
          </a:p>
          <a:p>
            <a:r>
              <a:rPr lang="tr-TR" sz="2100" dirty="0" smtClean="0">
                <a:latin typeface="Times New Roman" panose="02020603050405020304" pitchFamily="18" charset="0"/>
                <a:cs typeface="Times New Roman" panose="02020603050405020304" pitchFamily="18" charset="0"/>
              </a:rPr>
              <a:t>Bu statü, savaş</a:t>
            </a:r>
            <a:r>
              <a:rPr lang="tr-TR" sz="2100" dirty="0">
                <a:latin typeface="Times New Roman" panose="02020603050405020304" pitchFamily="18" charset="0"/>
                <a:cs typeface="Times New Roman" panose="02020603050405020304" pitchFamily="18" charset="0"/>
              </a:rPr>
              <a:t> sırasında Türkiye'ye avantajlar </a:t>
            </a:r>
            <a:r>
              <a:rPr lang="tr-TR" sz="2100" dirty="0" smtClean="0">
                <a:latin typeface="Times New Roman" panose="02020603050405020304" pitchFamily="18" charset="0"/>
                <a:cs typeface="Times New Roman" panose="02020603050405020304" pitchFamily="18" charset="0"/>
              </a:rPr>
              <a:t>sağlamış, Türkiye'yi</a:t>
            </a:r>
            <a:r>
              <a:rPr lang="tr-TR" sz="2100" dirty="0">
                <a:latin typeface="Times New Roman" panose="02020603050405020304" pitchFamily="18" charset="0"/>
                <a:cs typeface="Times New Roman" panose="02020603050405020304" pitchFamily="18" charset="0"/>
              </a:rPr>
              <a:t> savaşın dışında tutmuş</a:t>
            </a:r>
            <a:r>
              <a:rPr lang="tr-TR" sz="2100" dirty="0" smtClean="0">
                <a:latin typeface="Times New Roman" panose="02020603050405020304" pitchFamily="18" charset="0"/>
                <a:cs typeface="Times New Roman" panose="02020603050405020304" pitchFamily="18" charset="0"/>
              </a:rPr>
              <a:t>, ancak</a:t>
            </a:r>
            <a:r>
              <a:rPr lang="tr-TR" sz="2100" dirty="0">
                <a:latin typeface="Times New Roman" panose="02020603050405020304" pitchFamily="18" charset="0"/>
                <a:cs typeface="Times New Roman" panose="02020603050405020304" pitchFamily="18" charset="0"/>
              </a:rPr>
              <a:t> savaştan sonra eleştirilerle karşılanmıştır</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ea typeface="+mn-lt"/>
              <a:cs typeface="Times New Roman" panose="02020603050405020304" pitchFamily="18" charset="0"/>
            </a:endParaRPr>
          </a:p>
        </p:txBody>
      </p:sp>
      <p:pic>
        <p:nvPicPr>
          <p:cNvPr id="2" name="Picture 3" descr="kişi, fotoğraf içeren bir resim&#10;&#10;Yüksek güvenilirlikle oluşturulmuş açıklama">
            <a:extLst>
              <a:ext uri="{FF2B5EF4-FFF2-40B4-BE49-F238E27FC236}">
                <a16:creationId xmlns:a16="http://schemas.microsoft.com/office/drawing/2014/main" id="{E9016E96-5289-4EA3-95FA-48B068039675}"/>
              </a:ext>
            </a:extLst>
          </p:cNvPr>
          <p:cNvPicPr>
            <a:picLocks noChangeAspect="1"/>
          </p:cNvPicPr>
          <p:nvPr/>
        </p:nvPicPr>
        <p:blipFill>
          <a:blip r:embed="rId2"/>
          <a:stretch>
            <a:fillRect/>
          </a:stretch>
        </p:blipFill>
        <p:spPr>
          <a:xfrm>
            <a:off x="7780764" y="989086"/>
            <a:ext cx="3114495" cy="3952155"/>
          </a:xfrm>
          <a:prstGeom prst="rect">
            <a:avLst/>
          </a:prstGeom>
        </p:spPr>
      </p:pic>
    </p:spTree>
    <p:extLst>
      <p:ext uri="{BB962C8B-B14F-4D97-AF65-F5344CB8AC3E}">
        <p14:creationId xmlns:p14="http://schemas.microsoft.com/office/powerpoint/2010/main" val="3766525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43309-F74C-4C90-A445-4C25801A7DD5}"/>
              </a:ext>
            </a:extLst>
          </p:cNvPr>
          <p:cNvSpPr>
            <a:spLocks noGrp="1"/>
          </p:cNvSpPr>
          <p:nvPr>
            <p:ph idx="1"/>
          </p:nvPr>
        </p:nvSpPr>
        <p:spPr>
          <a:xfrm>
            <a:off x="677334" y="386969"/>
            <a:ext cx="8596668" cy="5654393"/>
          </a:xfrm>
        </p:spPr>
        <p:txBody>
          <a:bodyPr vert="horz" lIns="91440" tIns="45720" rIns="91440" bIns="45720" rtlCol="0" anchor="t">
            <a:normAutofit/>
          </a:bodyPr>
          <a:lstStyle/>
          <a:p>
            <a:pPr algn="just"/>
            <a:r>
              <a:rPr lang="tr-TR" sz="2100" dirty="0" smtClean="0">
                <a:latin typeface="Times New Roman" panose="02020603050405020304" pitchFamily="18" charset="0"/>
                <a:cs typeface="Times New Roman" panose="02020603050405020304" pitchFamily="18" charset="0"/>
              </a:rPr>
              <a:t>1943 </a:t>
            </a:r>
            <a:r>
              <a:rPr lang="tr-TR" sz="2100" dirty="0">
                <a:latin typeface="Times New Roman" panose="02020603050405020304" pitchFamily="18" charset="0"/>
                <a:cs typeface="Times New Roman" panose="02020603050405020304" pitchFamily="18" charset="0"/>
              </a:rPr>
              <a:t>yılına kadar savaşan taraflar Türkiye'yi karşı tarafa kaptırmamak için fazla baskı </a:t>
            </a:r>
            <a:r>
              <a:rPr lang="tr-TR" sz="2100" dirty="0" err="1">
                <a:latin typeface="Times New Roman" panose="02020603050405020304" pitchFamily="18" charset="0"/>
                <a:cs typeface="Times New Roman" panose="02020603050405020304" pitchFamily="18" charset="0"/>
              </a:rPr>
              <a:t>yapamıyorlardı.Ancak</a:t>
            </a:r>
            <a:r>
              <a:rPr lang="tr-TR" sz="2100" dirty="0">
                <a:latin typeface="Times New Roman" panose="02020603050405020304" pitchFamily="18" charset="0"/>
                <a:cs typeface="Times New Roman" panose="02020603050405020304" pitchFamily="18" charset="0"/>
              </a:rPr>
              <a:t>, şimdi Müttefik </a:t>
            </a:r>
            <a:r>
              <a:rPr lang="tr-TR" sz="2100" dirty="0" err="1">
                <a:latin typeface="Times New Roman" panose="02020603050405020304" pitchFamily="18" charset="0"/>
                <a:cs typeface="Times New Roman" panose="02020603050405020304" pitchFamily="18" charset="0"/>
              </a:rPr>
              <a:t>devletler,özellikle</a:t>
            </a:r>
            <a:r>
              <a:rPr lang="tr-TR" sz="2100" dirty="0">
                <a:latin typeface="Times New Roman" panose="02020603050405020304" pitchFamily="18" charset="0"/>
                <a:cs typeface="Times New Roman" panose="02020603050405020304" pitchFamily="18" charset="0"/>
              </a:rPr>
              <a:t> de SSCB ve ABD Türkiye'nin savaşa katılması için baskıya başladılar ve giderek baskılarını </a:t>
            </a:r>
            <a:r>
              <a:rPr lang="tr-TR" sz="2100" dirty="0" err="1">
                <a:latin typeface="Times New Roman" panose="02020603050405020304" pitchFamily="18" charset="0"/>
                <a:cs typeface="Times New Roman" panose="02020603050405020304" pitchFamily="18" charset="0"/>
              </a:rPr>
              <a:t>artırdılar.Hem</a:t>
            </a:r>
            <a:r>
              <a:rPr lang="tr-TR" sz="2100" dirty="0">
                <a:latin typeface="Times New Roman" panose="02020603050405020304" pitchFamily="18" charset="0"/>
                <a:cs typeface="Times New Roman" panose="02020603050405020304" pitchFamily="18" charset="0"/>
              </a:rPr>
              <a:t> Almanya'yı daha çabuk ve kolay yenme </a:t>
            </a:r>
            <a:r>
              <a:rPr lang="tr-TR" sz="2100" dirty="0" err="1">
                <a:latin typeface="Times New Roman" panose="02020603050405020304" pitchFamily="18" charset="0"/>
                <a:cs typeface="Times New Roman" panose="02020603050405020304" pitchFamily="18" charset="0"/>
              </a:rPr>
              <a:t>isteği,hem</a:t>
            </a:r>
            <a:r>
              <a:rPr lang="tr-TR" sz="2100" dirty="0">
                <a:latin typeface="Times New Roman" panose="02020603050405020304" pitchFamily="18" charset="0"/>
                <a:cs typeface="Times New Roman" panose="02020603050405020304" pitchFamily="18" charset="0"/>
              </a:rPr>
              <a:t> Türkiye topraklarının Almanya'nın bombalanması için uygun konumda </a:t>
            </a:r>
            <a:r>
              <a:rPr lang="tr-TR" sz="2100" dirty="0" err="1">
                <a:latin typeface="Times New Roman" panose="02020603050405020304" pitchFamily="18" charset="0"/>
                <a:cs typeface="Times New Roman" panose="02020603050405020304" pitchFamily="18" charset="0"/>
              </a:rPr>
              <a:t>bulunması,hem</a:t>
            </a:r>
            <a:r>
              <a:rPr lang="tr-TR" sz="2100" dirty="0">
                <a:latin typeface="Times New Roman" panose="02020603050405020304" pitchFamily="18" charset="0"/>
                <a:cs typeface="Times New Roman" panose="02020603050405020304" pitchFamily="18" charset="0"/>
              </a:rPr>
              <a:t> de Avrupa'da açılması düşünülen ikinci cephenin Balkanlardan açılabileceği düşüncesi Türkiye'nin önemini artırıyordu</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Türkiye savaşa girişini mümkün olduğunca geciktirmeye çalıştı.</a:t>
            </a:r>
          </a:p>
          <a:p>
            <a:pPr algn="just"/>
            <a:r>
              <a:rPr lang="tr-TR" sz="2100" dirty="0">
                <a:latin typeface="Times New Roman" panose="02020603050405020304" pitchFamily="18" charset="0"/>
                <a:cs typeface="Times New Roman" panose="02020603050405020304" pitchFamily="18" charset="0"/>
              </a:rPr>
              <a:t>Türkiye'yi asıl tedirgin eden durum, SSCB'nin savaş sonunda ortaya koyacağı isteklerdi. Savaş sonunda SSCB'nin etkinliği altına gireceğinden tedirgindi.</a:t>
            </a:r>
          </a:p>
          <a:p>
            <a:pPr algn="just"/>
            <a:r>
              <a:rPr lang="tr-TR" sz="2100" dirty="0">
                <a:latin typeface="Times New Roman" panose="02020603050405020304" pitchFamily="18" charset="0"/>
                <a:cs typeface="Times New Roman" panose="02020603050405020304" pitchFamily="18" charset="0"/>
              </a:rPr>
              <a:t>Türkiye'nin ısrarla savaştan uzak durması ve durmadan gerekçe bulma becerisi gösteren diplomasi yeteneği bir süre sonra Müttefik devletler ile arasında güven bunalımına yol açtı. Türkiye daha sert eleştirilmeye başlandı.</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4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61701" y="330925"/>
            <a:ext cx="9601200" cy="527619"/>
          </a:xfrm>
        </p:spPr>
        <p:txBody>
          <a:bodyPr>
            <a:normAutofit/>
          </a:bodyPr>
          <a:lstStyle/>
          <a:p>
            <a:pPr algn="just"/>
            <a:r>
              <a:rPr lang="tr-TR" sz="2100" b="1" dirty="0" smtClean="0">
                <a:latin typeface="Times New Roman" panose="02020603050405020304" pitchFamily="18" charset="0"/>
                <a:cs typeface="Times New Roman" panose="02020603050405020304" pitchFamily="18" charset="0"/>
              </a:rPr>
              <a:t>ATAÜRK SONRASI DÖNEMDE DIŞ POLİTİKA OLAYLARI:</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88124" y="1502979"/>
            <a:ext cx="10084676" cy="4364421"/>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Atatürk’ün vefatından bugüne kadar geçen sürede, gerek genel olarak dünyada, gerekse Türkiye’de birçok açıdan farklı dönemler yaşanmıştır.</a:t>
            </a:r>
          </a:p>
          <a:p>
            <a:pPr algn="just"/>
            <a:r>
              <a:rPr lang="tr-TR" sz="2100" dirty="0" smtClean="0">
                <a:latin typeface="Times New Roman" panose="02020603050405020304" pitchFamily="18" charset="0"/>
                <a:cs typeface="Times New Roman" panose="02020603050405020304" pitchFamily="18" charset="0"/>
              </a:rPr>
              <a:t>20. yy da hızlandığı söylenen tarihin akışı bazen bir neslin bile farklı zihniyetlere, farklı siyaset ve toplum felsefelerine, açıklamalarına, farklı ekonomik uygulamalara, teknolojik yeniliklere muhatap olmasına yol açmıştır.</a:t>
            </a:r>
          </a:p>
          <a:p>
            <a:pPr algn="just"/>
            <a:r>
              <a:rPr lang="tr-TR" sz="2100" dirty="0" smtClean="0">
                <a:latin typeface="Times New Roman" panose="02020603050405020304" pitchFamily="18" charset="0"/>
                <a:cs typeface="Times New Roman" panose="02020603050405020304" pitchFamily="18" charset="0"/>
              </a:rPr>
              <a:t>Türkiye, giderek artan derecede dünyadaki gelişmelere açık hale gelmiştir böylece ister istemez küresel dünyanın bir parçası olmuştur ve bu böyle kalacaktır.</a:t>
            </a:r>
          </a:p>
          <a:p>
            <a:pPr algn="just"/>
            <a:r>
              <a:rPr lang="tr-TR" sz="2100" dirty="0" smtClean="0">
                <a:latin typeface="Times New Roman" panose="02020603050405020304" pitchFamily="18" charset="0"/>
                <a:cs typeface="Times New Roman" panose="02020603050405020304" pitchFamily="18" charset="0"/>
              </a:rPr>
              <a:t>Etkileşimin artmasıyla dış politikanın küresel gelişmeler dikkate alınmadan anlaşılması zorlaşmaktadır</a:t>
            </a:r>
            <a:r>
              <a:rPr lang="tr-TR"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097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87C98A-731D-4C11-9359-D110AED5F7DD}"/>
              </a:ext>
            </a:extLst>
          </p:cNvPr>
          <p:cNvSpPr>
            <a:spLocks noGrp="1"/>
          </p:cNvSpPr>
          <p:nvPr>
            <p:ph idx="1"/>
          </p:nvPr>
        </p:nvSpPr>
        <p:spPr>
          <a:xfrm>
            <a:off x="677333" y="531486"/>
            <a:ext cx="9999375" cy="5509876"/>
          </a:xfrm>
        </p:spPr>
        <p:txBody>
          <a:bodyPr vert="horz" lIns="91440" tIns="45720" rIns="91440" bIns="45720" rtlCol="0" anchor="t">
            <a:noAutofit/>
          </a:bodyPr>
          <a:lstStyle/>
          <a:p>
            <a:pPr algn="just"/>
            <a:r>
              <a:rPr lang="tr-TR" sz="2100" dirty="0">
                <a:latin typeface="Times New Roman" panose="02020603050405020304" pitchFamily="18" charset="0"/>
                <a:ea typeface="Microsoft YaHei"/>
                <a:cs typeface="Times New Roman" panose="02020603050405020304" pitchFamily="18" charset="0"/>
              </a:rPr>
              <a:t>Türkiye, ittifak yükümlülüklerini yerine getirmemekle </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ea typeface="Microsoft YaHei"/>
                <a:cs typeface="Times New Roman" panose="02020603050405020304" pitchFamily="18" charset="0"/>
              </a:rPr>
              <a:t>Almanya ile krom ticareti yapmakla</a:t>
            </a:r>
          </a:p>
          <a:p>
            <a:pPr algn="just"/>
            <a:r>
              <a:rPr lang="tr-TR" sz="2100" dirty="0">
                <a:latin typeface="Times New Roman" panose="02020603050405020304" pitchFamily="18" charset="0"/>
                <a:ea typeface="Microsoft YaHei"/>
                <a:cs typeface="Times New Roman" panose="02020603050405020304" pitchFamily="18" charset="0"/>
              </a:rPr>
              <a:t>Alman gemilerinin Boğazlardan gizlice geçişine izin vermekle </a:t>
            </a:r>
          </a:p>
          <a:p>
            <a:pPr algn="just"/>
            <a:r>
              <a:rPr lang="tr-TR" sz="2100" dirty="0" err="1">
                <a:latin typeface="Times New Roman" panose="02020603050405020304" pitchFamily="18" charset="0"/>
                <a:ea typeface="Microsoft YaHei"/>
                <a:cs typeface="Times New Roman" panose="02020603050405020304" pitchFamily="18" charset="0"/>
              </a:rPr>
              <a:t>Iç</a:t>
            </a:r>
            <a:r>
              <a:rPr lang="tr-TR" sz="2100" dirty="0">
                <a:latin typeface="Times New Roman" panose="02020603050405020304" pitchFamily="18" charset="0"/>
                <a:ea typeface="Microsoft YaHei"/>
                <a:cs typeface="Times New Roman" panose="02020603050405020304" pitchFamily="18" charset="0"/>
              </a:rPr>
              <a:t> politikasında Alman yanlılarına göz yummakla eleştiriliyordu</a:t>
            </a:r>
            <a:r>
              <a:rPr lang="tr-TR" sz="2100" dirty="0" smtClean="0">
                <a:latin typeface="Times New Roman" panose="02020603050405020304" pitchFamily="18" charset="0"/>
                <a:ea typeface="Microsoft YaHei"/>
                <a:cs typeface="Times New Roman" panose="02020603050405020304" pitchFamily="18" charset="0"/>
              </a:rPr>
              <a:t>.</a:t>
            </a:r>
            <a:endParaRPr lang="tr-TR" sz="2100" dirty="0">
              <a:latin typeface="Times New Roman" panose="02020603050405020304" pitchFamily="18" charset="0"/>
              <a:ea typeface="Microsoft YaHei"/>
              <a:cs typeface="Times New Roman" panose="02020603050405020304" pitchFamily="18" charset="0"/>
            </a:endParaRPr>
          </a:p>
          <a:p>
            <a:pPr algn="just"/>
            <a:r>
              <a:rPr lang="tr-TR" sz="2100" dirty="0">
                <a:latin typeface="Times New Roman" panose="02020603050405020304" pitchFamily="18" charset="0"/>
                <a:ea typeface="Microsoft YaHei"/>
                <a:cs typeface="Times New Roman" panose="02020603050405020304" pitchFamily="18" charset="0"/>
              </a:rPr>
              <a:t>Alman yenilgisi de iyice somutlaşmaya başlayınca Türkiye, Almanya'ya krom ihtiyacını durdurdu. Genel olarak SSCB aleyhinde bulunan "ırkçı-</a:t>
            </a:r>
            <a:r>
              <a:rPr lang="tr-TR" sz="2100" dirty="0" err="1">
                <a:latin typeface="Times New Roman" panose="02020603050405020304" pitchFamily="18" charset="0"/>
                <a:ea typeface="Microsoft YaHei"/>
                <a:cs typeface="Times New Roman" panose="02020603050405020304" pitchFamily="18" charset="0"/>
              </a:rPr>
              <a:t>Turancı"çevreleri</a:t>
            </a:r>
            <a:r>
              <a:rPr lang="tr-TR" sz="2100" dirty="0">
                <a:latin typeface="Times New Roman" panose="02020603050405020304" pitchFamily="18" charset="0"/>
                <a:ea typeface="Microsoft YaHei"/>
                <a:cs typeface="Times New Roman" panose="02020603050405020304" pitchFamily="18" charset="0"/>
              </a:rPr>
              <a:t> tutuklama yargılama süreci başlatıldı. 2 Ağustos 1944 tarihinde Almanya ile diplomatik ilişki kesildi.</a:t>
            </a:r>
          </a:p>
          <a:p>
            <a:pPr algn="just"/>
            <a:r>
              <a:rPr lang="tr-TR" sz="2100" dirty="0">
                <a:latin typeface="Times New Roman" panose="02020603050405020304" pitchFamily="18" charset="0"/>
                <a:ea typeface="Microsoft YaHei"/>
                <a:cs typeface="Times New Roman" panose="02020603050405020304" pitchFamily="18" charset="0"/>
              </a:rPr>
              <a:t>Türkiye dış politikasının asıl problemi Müttefiklerini, özellikle de SSCB'ni yatıştırmaktı.</a:t>
            </a:r>
          </a:p>
          <a:p>
            <a:pPr marL="0" indent="0">
              <a:buNone/>
            </a:pPr>
            <a:endParaRPr lang="tr-TR" sz="2000" b="1" dirty="0">
              <a:latin typeface="Candara"/>
              <a:ea typeface="Microsoft YaHei"/>
            </a:endParaRPr>
          </a:p>
          <a:p>
            <a:endParaRPr lang="tr-TR" dirty="0">
              <a:latin typeface="Microsoft YaHei"/>
              <a:ea typeface="Microsoft YaHei"/>
            </a:endParaRPr>
          </a:p>
        </p:txBody>
      </p:sp>
    </p:spTree>
    <p:extLst>
      <p:ext uri="{BB962C8B-B14F-4D97-AF65-F5344CB8AC3E}">
        <p14:creationId xmlns:p14="http://schemas.microsoft.com/office/powerpoint/2010/main" val="1155594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B6E1C-9695-49B5-BDB3-B437F0AE3DAD}"/>
              </a:ext>
            </a:extLst>
          </p:cNvPr>
          <p:cNvSpPr>
            <a:spLocks noGrp="1"/>
          </p:cNvSpPr>
          <p:nvPr>
            <p:ph idx="1"/>
          </p:nvPr>
        </p:nvSpPr>
        <p:spPr>
          <a:xfrm>
            <a:off x="274849" y="225315"/>
            <a:ext cx="10288647" cy="6209904"/>
          </a:xfrm>
        </p:spPr>
        <p:txBody>
          <a:bodyPr vert="horz" lIns="91440" tIns="45720" rIns="91440" bIns="45720" rtlCol="0" anchor="t">
            <a:noAutofit/>
          </a:bodyPr>
          <a:lstStyle/>
          <a:p>
            <a:pPr algn="just"/>
            <a:r>
              <a:rPr lang="tr-TR" sz="2100" dirty="0">
                <a:latin typeface="Times New Roman" panose="02020603050405020304" pitchFamily="18" charset="0"/>
                <a:cs typeface="Times New Roman" panose="02020603050405020304" pitchFamily="18" charset="0"/>
              </a:rPr>
              <a:t> 4 – 11 Şubat 1945 tarihinde Yalta konferansı toplandı.</a:t>
            </a:r>
          </a:p>
          <a:p>
            <a:pPr algn="just"/>
            <a:r>
              <a:rPr lang="tr-TR" sz="2100" dirty="0">
                <a:latin typeface="Times New Roman" panose="02020603050405020304" pitchFamily="18" charset="0"/>
                <a:cs typeface="Times New Roman" panose="02020603050405020304" pitchFamily="18" charset="0"/>
              </a:rPr>
              <a:t>Bu toplantı, daha çok savaştan sonra kurulacak olan dünya sisteminin niteliklerini ve sistemi yürütecek olan araçları belirleme toplantısı idi.</a:t>
            </a:r>
          </a:p>
          <a:p>
            <a:pPr algn="just"/>
            <a:r>
              <a:rPr lang="tr-TR" sz="2100" dirty="0">
                <a:latin typeface="Times New Roman" panose="02020603050405020304" pitchFamily="18" charset="0"/>
                <a:cs typeface="Times New Roman" panose="02020603050405020304" pitchFamily="18" charset="0"/>
              </a:rPr>
              <a:t>2.Dünya Savaşı sonrasında küresel dünya sistemini oluşturacak en önemli örgütün Birleşmiş Milletler Teşkilatı olması düşünülüyordu.</a:t>
            </a:r>
          </a:p>
          <a:p>
            <a:pPr algn="just"/>
            <a:r>
              <a:rPr lang="tr-TR" sz="2100" dirty="0">
                <a:latin typeface="Times New Roman" panose="02020603050405020304" pitchFamily="18" charset="0"/>
                <a:cs typeface="Times New Roman" panose="02020603050405020304" pitchFamily="18" charset="0"/>
              </a:rPr>
              <a:t>Türkiye SSCB ile o sırada yaşamakta olduğu ve gelecekte de muhtemelen  yaşayacağı sorunlara çözüm için Batılı devletlerin desteğini almada güçlük çekeceğini anlamıştı.</a:t>
            </a:r>
          </a:p>
          <a:p>
            <a:pPr algn="just"/>
            <a:r>
              <a:rPr lang="tr-TR" sz="2100" dirty="0">
                <a:latin typeface="Times New Roman" panose="02020603050405020304" pitchFamily="18" charset="0"/>
                <a:cs typeface="Times New Roman" panose="02020603050405020304" pitchFamily="18" charset="0"/>
              </a:rPr>
              <a:t>Bu nedenle 23 Şubat 1945 tarihinde Almanya'ya savaş ilan etti.</a:t>
            </a:r>
          </a:p>
          <a:p>
            <a:pPr algn="just"/>
            <a:r>
              <a:rPr lang="tr-TR" sz="2100" dirty="0">
                <a:latin typeface="Times New Roman" panose="02020603050405020304" pitchFamily="18" charset="0"/>
                <a:cs typeface="Times New Roman" panose="02020603050405020304" pitchFamily="18" charset="0"/>
              </a:rPr>
              <a:t>Zaten o sırada savaş Alman topraklarında sürüyordu ve Alman kuvvetleri sürekli geri çekilmek zorunda kalıyorlardı .Bir kaç ay sonra savaş resmen ve fiilen sona erdiği için, Almanya ile Türkiye arasında fiili bir çatışma yaşanmadı.</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670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94391" y="2464526"/>
            <a:ext cx="9144000" cy="877824"/>
          </a:xfrm>
        </p:spPr>
        <p:txBody>
          <a:bodyPr>
            <a:noAutofit/>
          </a:bodyPr>
          <a:lstStyle/>
          <a:p>
            <a:pPr algn="ctr"/>
            <a:r>
              <a:rPr lang="tr-TR" sz="3200" b="1" dirty="0" smtClean="0">
                <a:solidFill>
                  <a:schemeClr val="tx1">
                    <a:lumMod val="65000"/>
                    <a:lumOff val="35000"/>
                  </a:schemeClr>
                </a:solidFill>
                <a:latin typeface="Times New Roman" panose="02020603050405020304" pitchFamily="18" charset="0"/>
                <a:cs typeface="Times New Roman" panose="02020603050405020304" pitchFamily="18" charset="0"/>
              </a:rPr>
              <a:t>SOĞUK SAVAŞ DÖNEMİ</a:t>
            </a:r>
            <a:br>
              <a:rPr lang="tr-TR" sz="3200" b="1" dirty="0" smtClean="0">
                <a:solidFill>
                  <a:schemeClr val="tx1">
                    <a:lumMod val="65000"/>
                    <a:lumOff val="35000"/>
                  </a:schemeClr>
                </a:solidFill>
                <a:latin typeface="Times New Roman" panose="02020603050405020304" pitchFamily="18" charset="0"/>
                <a:cs typeface="Times New Roman" panose="02020603050405020304" pitchFamily="18" charset="0"/>
              </a:rPr>
            </a:br>
            <a:r>
              <a:rPr lang="tr-TR" sz="3200" b="1" dirty="0" smtClean="0">
                <a:solidFill>
                  <a:schemeClr val="tx1">
                    <a:lumMod val="65000"/>
                    <a:lumOff val="35000"/>
                  </a:schemeClr>
                </a:solidFill>
                <a:latin typeface="Times New Roman" panose="02020603050405020304" pitchFamily="18" charset="0"/>
                <a:cs typeface="Times New Roman" panose="02020603050405020304" pitchFamily="18" charset="0"/>
              </a:rPr>
              <a:t>(1945-1990)</a:t>
            </a:r>
            <a:endParaRPr lang="tr-TR" sz="32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156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59228" y="362585"/>
            <a:ext cx="10515600" cy="4351338"/>
          </a:xfrm>
        </p:spPr>
        <p:txBody>
          <a:bodyPr>
            <a:normAutofit/>
          </a:bodyPr>
          <a:lstStyle/>
          <a:p>
            <a:pPr algn="just"/>
            <a:r>
              <a:rPr lang="tr-TR" sz="2100" dirty="0">
                <a:latin typeface="Times New Roman" panose="02020603050405020304" pitchFamily="18" charset="0"/>
                <a:cs typeface="Times New Roman" panose="02020603050405020304" pitchFamily="18" charset="0"/>
              </a:rPr>
              <a:t>Bu dönem kendi içinde iki alt döneme ayrılır. </a:t>
            </a:r>
          </a:p>
          <a:p>
            <a:pPr marL="514350" indent="-514350" algn="just">
              <a:buFont typeface="+mj-lt"/>
              <a:buAutoNum type="arabicPeriod"/>
            </a:pPr>
            <a:r>
              <a:rPr lang="tr-TR" sz="2100" dirty="0">
                <a:latin typeface="Times New Roman" panose="02020603050405020304" pitchFamily="18" charset="0"/>
                <a:cs typeface="Times New Roman" panose="02020603050405020304" pitchFamily="18" charset="0"/>
              </a:rPr>
              <a:t>II. Dünya savaşının ardından 1960’ların başına kadar süren dönem. Bu süreçte rekabet sert şekilde devam etmiştir. </a:t>
            </a:r>
          </a:p>
          <a:p>
            <a:pPr marL="514350" indent="-514350" algn="just">
              <a:buFont typeface="+mj-lt"/>
              <a:buAutoNum type="arabicPeriod"/>
            </a:pPr>
            <a:r>
              <a:rPr lang="tr-TR" sz="2100" dirty="0">
                <a:latin typeface="Times New Roman" panose="02020603050405020304" pitchFamily="18" charset="0"/>
                <a:cs typeface="Times New Roman" panose="02020603050405020304" pitchFamily="18" charset="0"/>
              </a:rPr>
              <a:t>1960’lardan 1980’lerin sonuna kadar süren dönem. Yumuşama dönemi olarak da adlandırılır. </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526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79408" y="793540"/>
            <a:ext cx="10515600" cy="4351338"/>
          </a:xfrm>
        </p:spPr>
        <p:txBody>
          <a:bodyPr>
            <a:normAutofit/>
          </a:bodyPr>
          <a:lstStyle/>
          <a:p>
            <a:pPr algn="just"/>
            <a:r>
              <a:rPr lang="tr-TR" sz="2100" dirty="0">
                <a:latin typeface="Times New Roman" panose="02020603050405020304" pitchFamily="18" charset="0"/>
                <a:cs typeface="Times New Roman" panose="02020603050405020304" pitchFamily="18" charset="0"/>
              </a:rPr>
              <a:t>Silahlı mücadele hariç verilen savaşların tümü. (Ekonomik, </a:t>
            </a:r>
            <a:r>
              <a:rPr lang="tr-TR" sz="2100" dirty="0" err="1">
                <a:latin typeface="Times New Roman" panose="02020603050405020304" pitchFamily="18" charset="0"/>
                <a:cs typeface="Times New Roman" panose="02020603050405020304" pitchFamily="18" charset="0"/>
              </a:rPr>
              <a:t>kültürel,siyasi,ideolojik</a:t>
            </a:r>
            <a:r>
              <a:rPr lang="tr-TR" sz="2100" dirty="0">
                <a:latin typeface="Times New Roman" panose="02020603050405020304" pitchFamily="18" charset="0"/>
                <a:cs typeface="Times New Roman" panose="02020603050405020304" pitchFamily="18" charset="0"/>
              </a:rPr>
              <a:t>…)</a:t>
            </a:r>
          </a:p>
          <a:p>
            <a:pPr algn="just"/>
            <a:endParaRPr lang="en-US" sz="2100" dirty="0">
              <a:latin typeface="Times New Roman" panose="02020603050405020304" pitchFamily="18" charset="0"/>
              <a:cs typeface="Times New Roman" panose="02020603050405020304" pitchFamily="18" charset="0"/>
            </a:endParaRPr>
          </a:p>
        </p:txBody>
      </p:sp>
      <p:graphicFrame>
        <p:nvGraphicFramePr>
          <p:cNvPr id="4" name="Diyagram 3"/>
          <p:cNvGraphicFramePr/>
          <p:nvPr>
            <p:extLst/>
          </p:nvPr>
        </p:nvGraphicFramePr>
        <p:xfrm>
          <a:off x="493144" y="1845415"/>
          <a:ext cx="10376140" cy="36224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1427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100" b="1" dirty="0" smtClean="0">
                <a:latin typeface="Times New Roman" panose="02020603050405020304" pitchFamily="18" charset="0"/>
                <a:cs typeface="Times New Roman" panose="02020603050405020304" pitchFamily="18" charset="0"/>
              </a:rPr>
              <a:t>Soğuk Savaşın Ortaya Çıkış Nedenleri</a:t>
            </a:r>
            <a:endParaRPr lang="en-US"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1351849"/>
            <a:ext cx="10058400" cy="4050792"/>
          </a:xfrm>
        </p:spPr>
        <p:txBody>
          <a:bodyPr>
            <a:noAutofit/>
          </a:bodyPr>
          <a:lstStyle/>
          <a:p>
            <a:pPr marL="514350" indent="-514350" algn="just">
              <a:buFont typeface="+mj-lt"/>
              <a:buAutoNum type="arabicPeriod"/>
            </a:pPr>
            <a:r>
              <a:rPr lang="tr-TR" sz="2100" dirty="0">
                <a:latin typeface="Times New Roman" panose="02020603050405020304" pitchFamily="18" charset="0"/>
                <a:cs typeface="Times New Roman" panose="02020603050405020304" pitchFamily="18" charset="0"/>
              </a:rPr>
              <a:t>Avrupa devletlerinin II. Dünya savaşında ağır kayıplar vererek güçsüzleşmesi. Sovyetlerin avantajına dönüşmüştür bu durum çünkü karşısında ABD dışında rekabet edecek bir devlet yoktu.</a:t>
            </a:r>
          </a:p>
          <a:p>
            <a:pPr marL="514350" indent="-514350" algn="just">
              <a:buFont typeface="+mj-lt"/>
              <a:buAutoNum type="arabicPeriod"/>
            </a:pPr>
            <a:r>
              <a:rPr lang="tr-TR" sz="2100" dirty="0">
                <a:latin typeface="Times New Roman" panose="02020603050405020304" pitchFamily="18" charset="0"/>
                <a:cs typeface="Times New Roman" panose="02020603050405020304" pitchFamily="18" charset="0"/>
              </a:rPr>
              <a:t>Silah teknolojisinin çok gelişmesiyle beraber tarafların birbirini yok edebilecek güce sahip olmaları üzerine bu savaştan kimsenin galip çıkamayacağını görmüşler ve ‘dehşet dengesi’ oluşmuştur.</a:t>
            </a:r>
          </a:p>
          <a:p>
            <a:pPr marL="514350" indent="-514350" algn="just">
              <a:buFont typeface="+mj-lt"/>
              <a:buAutoNum type="arabicPeriod"/>
            </a:pPr>
            <a:r>
              <a:rPr lang="tr-TR" sz="2100" dirty="0">
                <a:latin typeface="Times New Roman" panose="02020603050405020304" pitchFamily="18" charset="0"/>
                <a:cs typeface="Times New Roman" panose="02020603050405020304" pitchFamily="18" charset="0"/>
              </a:rPr>
              <a:t>ABD Monroe </a:t>
            </a:r>
            <a:r>
              <a:rPr lang="tr-TR" sz="2100" dirty="0" err="1">
                <a:latin typeface="Times New Roman" panose="02020603050405020304" pitchFamily="18" charset="0"/>
                <a:cs typeface="Times New Roman" panose="02020603050405020304" pitchFamily="18" charset="0"/>
              </a:rPr>
              <a:t>Doktirininden</a:t>
            </a:r>
            <a:r>
              <a:rPr lang="tr-TR" sz="2100" dirty="0">
                <a:latin typeface="Times New Roman" panose="02020603050405020304" pitchFamily="18" charset="0"/>
                <a:cs typeface="Times New Roman" panose="02020603050405020304" pitchFamily="18" charset="0"/>
              </a:rPr>
              <a:t> (tarafsızlık politikası) vazgeçip SSCB’ye karşı aktif bir politika izlemesi.</a:t>
            </a:r>
          </a:p>
          <a:p>
            <a:pPr marL="514350" indent="-514350" algn="just">
              <a:buFont typeface="+mj-lt"/>
              <a:buAutoNum type="arabicPeriod"/>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347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2737" y="478972"/>
            <a:ext cx="10515600" cy="628242"/>
          </a:xfrm>
        </p:spPr>
        <p:txBody>
          <a:bodyPr>
            <a:normAutofit/>
          </a:bodyPr>
          <a:lstStyle/>
          <a:p>
            <a:pPr algn="just"/>
            <a:r>
              <a:rPr lang="tr-TR" sz="2100" b="1" dirty="0">
                <a:latin typeface="Times New Roman" panose="02020603050405020304" pitchFamily="18" charset="0"/>
                <a:cs typeface="Times New Roman" panose="02020603050405020304" pitchFamily="18" charset="0"/>
              </a:rPr>
              <a:t>Yalta ve </a:t>
            </a:r>
            <a:r>
              <a:rPr lang="tr-TR" sz="2100" b="1" dirty="0" err="1">
                <a:latin typeface="Times New Roman" panose="02020603050405020304" pitchFamily="18" charset="0"/>
                <a:cs typeface="Times New Roman" panose="02020603050405020304" pitchFamily="18" charset="0"/>
              </a:rPr>
              <a:t>Potsdam</a:t>
            </a:r>
            <a:r>
              <a:rPr lang="tr-TR" sz="2100" b="1" dirty="0">
                <a:latin typeface="Times New Roman" panose="02020603050405020304" pitchFamily="18" charset="0"/>
                <a:cs typeface="Times New Roman" panose="02020603050405020304" pitchFamily="18" charset="0"/>
              </a:rPr>
              <a:t> Konferansları</a:t>
            </a:r>
            <a:endParaRPr lang="en-US"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672737" y="1303111"/>
            <a:ext cx="10515600" cy="4351338"/>
          </a:xfrm>
        </p:spPr>
        <p:txBody>
          <a:bodyPr>
            <a:normAutofit/>
          </a:bodyPr>
          <a:lstStyle/>
          <a:p>
            <a:pPr algn="just"/>
            <a:r>
              <a:rPr lang="tr-TR" sz="2100" dirty="0">
                <a:latin typeface="Times New Roman" panose="02020603050405020304" pitchFamily="18" charset="0"/>
                <a:cs typeface="Times New Roman" panose="02020603050405020304" pitchFamily="18" charset="0"/>
              </a:rPr>
              <a:t>Yalta Konferansı toplandığında Avrupa’da, </a:t>
            </a:r>
            <a:r>
              <a:rPr lang="tr-TR" sz="2100" dirty="0" err="1">
                <a:latin typeface="Times New Roman" panose="02020603050405020304" pitchFamily="18" charset="0"/>
                <a:cs typeface="Times New Roman" panose="02020603050405020304" pitchFamily="18" charset="0"/>
              </a:rPr>
              <a:t>Potsdam</a:t>
            </a:r>
            <a:r>
              <a:rPr lang="tr-TR" sz="2100" dirty="0">
                <a:latin typeface="Times New Roman" panose="02020603050405020304" pitchFamily="18" charset="0"/>
                <a:cs typeface="Times New Roman" panose="02020603050405020304" pitchFamily="18" charset="0"/>
              </a:rPr>
              <a:t> Konferansı toplandığında ise Uzakdoğu’da savaş devam ediyordu.</a:t>
            </a:r>
          </a:p>
          <a:p>
            <a:pPr algn="just"/>
            <a:r>
              <a:rPr lang="tr-TR" sz="2100" dirty="0">
                <a:latin typeface="Times New Roman" panose="02020603050405020304" pitchFamily="18" charset="0"/>
                <a:cs typeface="Times New Roman" panose="02020603050405020304" pitchFamily="18" charset="0"/>
              </a:rPr>
              <a:t> Konferanslar savaş döneminden savaş sonrası döneme geçiş noktaları oldular. Fakat bu konferanslar sonucunda SSCB ile batılı devletlerin bazı konularda anlaşamadığı ortaya çıktı.</a:t>
            </a:r>
          </a:p>
          <a:p>
            <a:pPr algn="just"/>
            <a:r>
              <a:rPr lang="tr-TR" sz="2100" dirty="0">
                <a:latin typeface="Times New Roman" panose="02020603050405020304" pitchFamily="18" charset="0"/>
                <a:cs typeface="Times New Roman" panose="02020603050405020304" pitchFamily="18" charset="0"/>
              </a:rPr>
              <a:t> Avrupa’yı faşist rejimden kurtardığı için Batılı devletlerin gözünde prestiji yüksek olan SSCB’nin bu anlaşmazlıklar sebebiyle Batılı devletlerle arasına mesafe girdi. </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885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877389" cy="653778"/>
          </a:xfrm>
        </p:spPr>
        <p:txBody>
          <a:bodyPr>
            <a:normAutofit/>
          </a:bodyPr>
          <a:lstStyle/>
          <a:p>
            <a:r>
              <a:rPr lang="tr-TR" sz="2100" b="1" dirty="0">
                <a:latin typeface="Times New Roman" panose="02020603050405020304" pitchFamily="18" charset="0"/>
                <a:cs typeface="Times New Roman" panose="02020603050405020304" pitchFamily="18" charset="0"/>
              </a:rPr>
              <a:t>ABD</a:t>
            </a:r>
            <a:endParaRPr lang="en-US"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1155065"/>
            <a:ext cx="10515600" cy="4351338"/>
          </a:xfrm>
        </p:spPr>
        <p:txBody>
          <a:bodyPr>
            <a:normAutofit/>
          </a:bodyPr>
          <a:lstStyle/>
          <a:p>
            <a:pPr algn="just"/>
            <a:r>
              <a:rPr lang="tr-TR" sz="2100" dirty="0">
                <a:latin typeface="Times New Roman" panose="02020603050405020304" pitchFamily="18" charset="0"/>
                <a:cs typeface="Times New Roman" panose="02020603050405020304" pitchFamily="18" charset="0"/>
              </a:rPr>
              <a:t>Roosevelt’in ölümüyle başa geçen Truman, Avrupa’yı güçlendirmek ve desteklemek için </a:t>
            </a:r>
            <a:r>
              <a:rPr lang="tr-TR" sz="2100" b="1" i="1" dirty="0">
                <a:latin typeface="Times New Roman" panose="02020603050405020304" pitchFamily="18" charset="0"/>
                <a:cs typeface="Times New Roman" panose="02020603050405020304" pitchFamily="18" charset="0"/>
              </a:rPr>
              <a:t>Truman </a:t>
            </a:r>
            <a:r>
              <a:rPr lang="tr-TR" sz="2100" b="1" i="1" dirty="0" err="1">
                <a:latin typeface="Times New Roman" panose="02020603050405020304" pitchFamily="18" charset="0"/>
                <a:cs typeface="Times New Roman" panose="02020603050405020304" pitchFamily="18" charset="0"/>
              </a:rPr>
              <a:t>Doktirini’ni</a:t>
            </a:r>
            <a:r>
              <a:rPr lang="tr-TR" sz="2100" b="1" i="1" dirty="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ilan etti. (1947)</a:t>
            </a:r>
          </a:p>
          <a:p>
            <a:pPr algn="just"/>
            <a:r>
              <a:rPr lang="tr-TR" sz="2100" dirty="0">
                <a:latin typeface="Times New Roman" panose="02020603050405020304" pitchFamily="18" charset="0"/>
                <a:cs typeface="Times New Roman" panose="02020603050405020304" pitchFamily="18" charset="0"/>
              </a:rPr>
              <a:t>1948 yılında da </a:t>
            </a:r>
            <a:r>
              <a:rPr lang="tr-TR" sz="2100" b="1" i="1" dirty="0">
                <a:latin typeface="Times New Roman" panose="02020603050405020304" pitchFamily="18" charset="0"/>
                <a:cs typeface="Times New Roman" panose="02020603050405020304" pitchFamily="18" charset="0"/>
              </a:rPr>
              <a:t>Marshall Planını </a:t>
            </a:r>
            <a:r>
              <a:rPr lang="tr-TR" sz="2100" dirty="0">
                <a:latin typeface="Times New Roman" panose="02020603050405020304" pitchFamily="18" charset="0"/>
                <a:cs typeface="Times New Roman" panose="02020603050405020304" pitchFamily="18" charset="0"/>
              </a:rPr>
              <a:t>başlattı. Bütün Avrupa ülkelerine açıktı bu yardım. </a:t>
            </a:r>
          </a:p>
          <a:p>
            <a:pPr algn="just"/>
            <a:r>
              <a:rPr lang="tr-TR" sz="2100" dirty="0">
                <a:latin typeface="Times New Roman" panose="02020603050405020304" pitchFamily="18" charset="0"/>
                <a:cs typeface="Times New Roman" panose="02020603050405020304" pitchFamily="18" charset="0"/>
              </a:rPr>
              <a:t>ABD, yaptığı yardımlarla Avrupa’yı ekonomik olarak kalkındırmanın yanı sıra askeri olarak da SSCB ile rekabete başladı ve </a:t>
            </a:r>
            <a:r>
              <a:rPr lang="tr-TR" sz="2100" b="1" i="1" dirty="0">
                <a:latin typeface="Times New Roman" panose="02020603050405020304" pitchFamily="18" charset="0"/>
                <a:cs typeface="Times New Roman" panose="02020603050405020304" pitchFamily="18" charset="0"/>
              </a:rPr>
              <a:t>NATO</a:t>
            </a:r>
            <a:r>
              <a:rPr lang="tr-TR" sz="2100" dirty="0">
                <a:latin typeface="Times New Roman" panose="02020603050405020304" pitchFamily="18" charset="0"/>
                <a:cs typeface="Times New Roman" panose="02020603050405020304" pitchFamily="18" charset="0"/>
              </a:rPr>
              <a:t>’yu  1949 yılında kurdu. (Türkiye 1952 yılında katılacak.)</a:t>
            </a:r>
          </a:p>
          <a:p>
            <a:pPr algn="just"/>
            <a:r>
              <a:rPr lang="tr-TR" sz="2100" dirty="0">
                <a:latin typeface="Times New Roman" panose="02020603050405020304" pitchFamily="18" charset="0"/>
                <a:cs typeface="Times New Roman" panose="02020603050405020304" pitchFamily="18" charset="0"/>
              </a:rPr>
              <a:t>Askeri alan hariç insan hakları, hukuk, sağlık ve benzeri konularda birlik olabilmek içinse </a:t>
            </a:r>
            <a:r>
              <a:rPr lang="tr-TR" sz="2100" b="1" i="1" dirty="0">
                <a:latin typeface="Times New Roman" panose="02020603050405020304" pitchFamily="18" charset="0"/>
                <a:cs typeface="Times New Roman" panose="02020603050405020304" pitchFamily="18" charset="0"/>
              </a:rPr>
              <a:t>Avrupa Konseyi </a:t>
            </a:r>
            <a:r>
              <a:rPr lang="tr-TR" sz="2100" dirty="0">
                <a:latin typeface="Times New Roman" panose="02020603050405020304" pitchFamily="18" charset="0"/>
                <a:cs typeface="Times New Roman" panose="02020603050405020304" pitchFamily="18" charset="0"/>
              </a:rPr>
              <a:t>kuruldu. </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107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156063" cy="610235"/>
          </a:xfrm>
        </p:spPr>
        <p:txBody>
          <a:bodyPr>
            <a:normAutofit/>
          </a:bodyPr>
          <a:lstStyle/>
          <a:p>
            <a:pPr algn="just"/>
            <a:r>
              <a:rPr lang="tr-TR" sz="2100" b="1" dirty="0">
                <a:latin typeface="Times New Roman" panose="02020603050405020304" pitchFamily="18" charset="0"/>
                <a:cs typeface="Times New Roman" panose="02020603050405020304" pitchFamily="18" charset="0"/>
              </a:rPr>
              <a:t>SSCB</a:t>
            </a:r>
            <a:endParaRPr lang="en-US"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1102814"/>
            <a:ext cx="10515600" cy="4351338"/>
          </a:xfrm>
        </p:spPr>
        <p:txBody>
          <a:bodyPr>
            <a:noAutofit/>
          </a:bodyPr>
          <a:lstStyle/>
          <a:p>
            <a:pPr algn="just"/>
            <a:r>
              <a:rPr lang="tr-TR" sz="2100" dirty="0">
                <a:latin typeface="Times New Roman" panose="02020603050405020304" pitchFamily="18" charset="0"/>
                <a:cs typeface="Times New Roman" panose="02020603050405020304" pitchFamily="18" charset="0"/>
              </a:rPr>
              <a:t>SSCB, ABD politikalarına karşı Doğu Avrupa’da etkinliğini arttırmak ve siyasi işliğini sağlamak amacıyla 1947’de</a:t>
            </a:r>
            <a:r>
              <a:rPr lang="tr-TR" sz="2100" b="1" i="1" dirty="0">
                <a:latin typeface="Times New Roman" panose="02020603050405020304" pitchFamily="18" charset="0"/>
                <a:cs typeface="Times New Roman" panose="02020603050405020304" pitchFamily="18" charset="0"/>
              </a:rPr>
              <a:t> </a:t>
            </a:r>
            <a:r>
              <a:rPr lang="tr-TR" sz="2100" b="1" i="1" dirty="0" err="1">
                <a:latin typeface="Times New Roman" panose="02020603050405020304" pitchFamily="18" charset="0"/>
                <a:cs typeface="Times New Roman" panose="02020603050405020304" pitchFamily="18" charset="0"/>
              </a:rPr>
              <a:t>Cominform</a:t>
            </a:r>
            <a:r>
              <a:rPr lang="tr-TR" sz="2100" b="1" i="1" dirty="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kuruldu. </a:t>
            </a:r>
          </a:p>
          <a:p>
            <a:pPr marL="0" indent="0" algn="just">
              <a:buNone/>
            </a:pPr>
            <a:r>
              <a:rPr lang="tr-TR" sz="2100" dirty="0">
                <a:latin typeface="Times New Roman" panose="02020603050405020304" pitchFamily="18" charset="0"/>
                <a:cs typeface="Times New Roman" panose="02020603050405020304" pitchFamily="18" charset="0"/>
              </a:rPr>
              <a:t>Üyeleri: SSCB, Polonya, Bulgaristan, </a:t>
            </a:r>
            <a:r>
              <a:rPr lang="tr-TR" sz="2100" dirty="0" err="1">
                <a:latin typeface="Times New Roman" panose="02020603050405020304" pitchFamily="18" charset="0"/>
                <a:cs typeface="Times New Roman" panose="02020603050405020304" pitchFamily="18" charset="0"/>
              </a:rPr>
              <a:t>Çekoslavakya</a:t>
            </a:r>
            <a:r>
              <a:rPr lang="tr-TR" sz="2100" dirty="0">
                <a:latin typeface="Times New Roman" panose="02020603050405020304" pitchFamily="18" charset="0"/>
                <a:cs typeface="Times New Roman" panose="02020603050405020304" pitchFamily="18" charset="0"/>
              </a:rPr>
              <a:t>, Romanya, Macaristan, Fransa, İtalya ve Yugoslavya. Fakat Yugoslavya sonradan çıkarılacaktır. </a:t>
            </a:r>
          </a:p>
          <a:p>
            <a:pPr algn="just"/>
            <a:r>
              <a:rPr lang="tr-TR" sz="2100" b="1" i="1" dirty="0" err="1">
                <a:latin typeface="Times New Roman" panose="02020603050405020304" pitchFamily="18" charset="0"/>
                <a:cs typeface="Times New Roman" panose="02020603050405020304" pitchFamily="18" charset="0"/>
              </a:rPr>
              <a:t>Comecon</a:t>
            </a:r>
            <a:r>
              <a:rPr lang="tr-TR" sz="2100" dirty="0">
                <a:latin typeface="Times New Roman" panose="02020603050405020304" pitchFamily="18" charset="0"/>
                <a:cs typeface="Times New Roman" panose="02020603050405020304" pitchFamily="18" charset="0"/>
              </a:rPr>
              <a:t> ise 1949 tarihinde, karşılıklı ekonomik yardımlaşma amacıyla kurulmuş bir konseydir. </a:t>
            </a:r>
          </a:p>
          <a:p>
            <a:pPr algn="just"/>
            <a:r>
              <a:rPr lang="tr-TR" sz="2100" b="1" i="1" dirty="0">
                <a:latin typeface="Times New Roman" panose="02020603050405020304" pitchFamily="18" charset="0"/>
                <a:cs typeface="Times New Roman" panose="02020603050405020304" pitchFamily="18" charset="0"/>
              </a:rPr>
              <a:t>Varşova Paktı</a:t>
            </a:r>
            <a:r>
              <a:rPr lang="tr-TR" sz="2100" dirty="0">
                <a:latin typeface="Times New Roman" panose="02020603050405020304" pitchFamily="18" charset="0"/>
                <a:cs typeface="Times New Roman" panose="02020603050405020304" pitchFamily="18" charset="0"/>
              </a:rPr>
              <a:t>, 14 Mayıs 1955 tarihinde NATO saldırılarına karşı Doğu Avrupa ülkelerini savunmak için askeri amaçla kurulmuştur. </a:t>
            </a:r>
          </a:p>
          <a:p>
            <a:pPr algn="just"/>
            <a:r>
              <a:rPr lang="tr-TR" sz="2100" b="1" i="1" dirty="0">
                <a:latin typeface="Times New Roman" panose="02020603050405020304" pitchFamily="18" charset="0"/>
                <a:cs typeface="Times New Roman" panose="02020603050405020304" pitchFamily="18" charset="0"/>
              </a:rPr>
              <a:t>Molotof planı</a:t>
            </a:r>
            <a:r>
              <a:rPr lang="tr-TR" sz="2100" dirty="0">
                <a:latin typeface="Times New Roman" panose="02020603050405020304" pitchFamily="18" charset="0"/>
                <a:cs typeface="Times New Roman" panose="02020603050405020304" pitchFamily="18" charset="0"/>
              </a:rPr>
              <a:t>, ABD’nin Marshall Planına karşılık demir perde ülkelerine yapılan ekonomik yardım ve kalkınma planıdır. </a:t>
            </a:r>
          </a:p>
        </p:txBody>
      </p:sp>
    </p:spTree>
    <p:extLst>
      <p:ext uri="{BB962C8B-B14F-4D97-AF65-F5344CB8AC3E}">
        <p14:creationId xmlns:p14="http://schemas.microsoft.com/office/powerpoint/2010/main" val="3849688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3200400" cy="585134"/>
          </a:xfrm>
        </p:spPr>
        <p:txBody>
          <a:bodyPr>
            <a:normAutofit/>
          </a:bodyPr>
          <a:lstStyle/>
          <a:p>
            <a:pPr algn="just"/>
            <a:r>
              <a:rPr lang="tr-TR" sz="2100" b="1" dirty="0" smtClean="0">
                <a:latin typeface="Times New Roman" panose="02020603050405020304" pitchFamily="18" charset="0"/>
                <a:cs typeface="Times New Roman" panose="02020603050405020304" pitchFamily="18" charset="0"/>
              </a:rPr>
              <a:t>Berlin </a:t>
            </a:r>
            <a:r>
              <a:rPr lang="tr-TR" sz="2100" b="1" dirty="0">
                <a:latin typeface="Times New Roman" panose="02020603050405020304" pitchFamily="18" charset="0"/>
                <a:cs typeface="Times New Roman" panose="02020603050405020304" pitchFamily="18" charset="0"/>
              </a:rPr>
              <a:t>Buhranı </a:t>
            </a:r>
            <a:endParaRPr lang="en-US"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1252560"/>
            <a:ext cx="10515600" cy="4351338"/>
          </a:xfrm>
        </p:spPr>
        <p:txBody>
          <a:bodyPr>
            <a:normAutofit/>
          </a:bodyPr>
          <a:lstStyle/>
          <a:p>
            <a:pPr algn="just"/>
            <a:r>
              <a:rPr lang="tr-TR" sz="2100" dirty="0">
                <a:latin typeface="Times New Roman" panose="02020603050405020304" pitchFamily="18" charset="0"/>
                <a:cs typeface="Times New Roman" panose="02020603050405020304" pitchFamily="18" charset="0"/>
              </a:rPr>
              <a:t>Soğuk savaş döneminin ilk buhranıdır. </a:t>
            </a:r>
          </a:p>
          <a:p>
            <a:pPr algn="just"/>
            <a:r>
              <a:rPr lang="tr-TR" sz="2100" dirty="0">
                <a:latin typeface="Times New Roman" panose="02020603050405020304" pitchFamily="18" charset="0"/>
                <a:cs typeface="Times New Roman" panose="02020603050405020304" pitchFamily="18" charset="0"/>
              </a:rPr>
              <a:t>Berlin dört işgal bölgesine ayrılmıştır.</a:t>
            </a:r>
          </a:p>
          <a:p>
            <a:pPr algn="just"/>
            <a:r>
              <a:rPr lang="tr-TR" sz="2100" dirty="0">
                <a:latin typeface="Times New Roman" panose="02020603050405020304" pitchFamily="18" charset="0"/>
                <a:cs typeface="Times New Roman" panose="02020603050405020304" pitchFamily="18" charset="0"/>
              </a:rPr>
              <a:t>SSCB kendi bölgesinden batılı devletleri çıkartmak istemiştir. Bunun sonucunda Berlin duvarı inşa edilmiştir. Böylece Berlin’in doğusuna SSCB, batısına ise ABD hakimdir. </a:t>
            </a:r>
            <a:endParaRPr lang="en-US" sz="2100" dirty="0">
              <a:latin typeface="Times New Roman" panose="02020603050405020304" pitchFamily="18" charset="0"/>
              <a:cs typeface="Times New Roman" panose="02020603050405020304" pitchFamily="18" charset="0"/>
            </a:endParaRPr>
          </a:p>
        </p:txBody>
      </p:sp>
      <p:pic>
        <p:nvPicPr>
          <p:cNvPr id="2050" name="Picture 2" descr="berlin duvarÄ± ile ilgili gÃ¶rsel sonucu"/>
          <p:cNvPicPr>
            <a:picLocks noChangeAspect="1" noChangeArrowheads="1"/>
          </p:cNvPicPr>
          <p:nvPr/>
        </p:nvPicPr>
        <p:blipFill rotWithShape="1">
          <a:blip r:embed="rId3">
            <a:extLst>
              <a:ext uri="{28A0092B-C50C-407E-A947-70E740481C1C}">
                <a14:useLocalDpi xmlns:a14="http://schemas.microsoft.com/office/drawing/2010/main" val="0"/>
              </a:ext>
            </a:extLst>
          </a:blip>
          <a:srcRect t="23641" b="17636"/>
          <a:stretch/>
        </p:blipFill>
        <p:spPr bwMode="auto">
          <a:xfrm>
            <a:off x="2320129" y="3145368"/>
            <a:ext cx="6598908" cy="245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06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08245" y="498191"/>
            <a:ext cx="7131269" cy="4991475"/>
          </a:xfrm>
        </p:spPr>
        <p:txBody>
          <a:bodyPr>
            <a:normAutofit/>
          </a:bodyPr>
          <a:lstStyle/>
          <a:p>
            <a:pPr marL="0" indent="0" algn="just">
              <a:buNone/>
            </a:pPr>
            <a:r>
              <a:rPr lang="tr-TR" sz="2100" dirty="0" smtClean="0">
                <a:latin typeface="Times New Roman" panose="02020603050405020304" pitchFamily="18" charset="0"/>
                <a:cs typeface="Times New Roman" panose="02020603050405020304" pitchFamily="18" charset="0"/>
              </a:rPr>
              <a:t>Atatürk’ün vefatından günümüze kadar geçen sürede Türkiye dünyada yaşanan üç dönemin etkisi ve koşulları altında dış politikasını belirledi . Bunlar</a:t>
            </a:r>
            <a:r>
              <a:rPr lang="tr-TR"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II. Dünya Savaşı </a:t>
            </a:r>
          </a:p>
          <a:p>
            <a:pPr algn="just"/>
            <a:r>
              <a:rPr lang="tr-TR" sz="2100" dirty="0" smtClean="0">
                <a:latin typeface="Times New Roman" panose="02020603050405020304" pitchFamily="18" charset="0"/>
                <a:cs typeface="Times New Roman" panose="02020603050405020304" pitchFamily="18" charset="0"/>
              </a:rPr>
              <a:t>Soğuk Savaş Dönemi</a:t>
            </a:r>
          </a:p>
          <a:p>
            <a:pPr algn="just"/>
            <a:r>
              <a:rPr lang="tr-TR" sz="2100" dirty="0" smtClean="0">
                <a:latin typeface="Times New Roman" panose="02020603050405020304" pitchFamily="18" charset="0"/>
                <a:cs typeface="Times New Roman" panose="02020603050405020304" pitchFamily="18" charset="0"/>
              </a:rPr>
              <a:t>Soğuk Savaş Sonrası Dönem</a:t>
            </a:r>
          </a:p>
          <a:p>
            <a:pPr marL="0" indent="0" algn="just">
              <a:buNone/>
            </a:pPr>
            <a:endParaRPr lang="tr-TR" sz="2100" dirty="0" smtClean="0">
              <a:solidFill>
                <a:schemeClr val="accent6">
                  <a:lumMod val="7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tr-TR" sz="2100" dirty="0">
              <a:solidFill>
                <a:schemeClr val="accent6">
                  <a:lumMod val="7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tr-TR" sz="2100" dirty="0" smtClean="0">
              <a:solidFill>
                <a:schemeClr val="accent6">
                  <a:lumMod val="7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tr-TR" sz="21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5574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100" b="1" dirty="0">
                <a:latin typeface="Times New Roman" panose="02020603050405020304" pitchFamily="18" charset="0"/>
                <a:cs typeface="Times New Roman" panose="02020603050405020304" pitchFamily="18" charset="0"/>
              </a:rPr>
              <a:t>Kore Savaşı 1950-1953</a:t>
            </a:r>
            <a:endParaRPr lang="en-US"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2073548"/>
            <a:ext cx="5114026" cy="4351338"/>
          </a:xfrm>
        </p:spPr>
        <p:txBody>
          <a:bodyPr>
            <a:normAutofit/>
          </a:bodyPr>
          <a:lstStyle/>
          <a:p>
            <a:pPr algn="just"/>
            <a:r>
              <a:rPr lang="tr-TR" sz="2100" dirty="0">
                <a:latin typeface="Times New Roman" panose="02020603050405020304" pitchFamily="18" charset="0"/>
                <a:cs typeface="Times New Roman" panose="02020603050405020304" pitchFamily="18" charset="0"/>
              </a:rPr>
              <a:t>Kore savaşı ile ABD ve SSCB arasındaki rekabet sıcak çatışmaya döndü. </a:t>
            </a:r>
          </a:p>
          <a:p>
            <a:pPr algn="just"/>
            <a:r>
              <a:rPr lang="tr-TR" sz="2100" dirty="0">
                <a:latin typeface="Times New Roman" panose="02020603050405020304" pitchFamily="18" charset="0"/>
                <a:cs typeface="Times New Roman" panose="02020603050405020304" pitchFamily="18" charset="0"/>
              </a:rPr>
              <a:t>Savaş uzlaşma ile bitmiş olsa da rekabetin çatışmaya dönebileceğini göstermesi açısından ciddi bir örnek oldu. </a:t>
            </a:r>
            <a:endParaRPr lang="en-US" sz="2100" dirty="0">
              <a:latin typeface="Times New Roman" panose="02020603050405020304" pitchFamily="18" charset="0"/>
              <a:cs typeface="Times New Roman" panose="02020603050405020304" pitchFamily="18" charset="0"/>
            </a:endParaRPr>
          </a:p>
        </p:txBody>
      </p:sp>
      <p:pic>
        <p:nvPicPr>
          <p:cNvPr id="1026" name="Picture 2" descr="kore savaÅÄ± ile ilgili gÃ¶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716" y="1597587"/>
            <a:ext cx="5765321" cy="328612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618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5066211" cy="984704"/>
          </a:xfrm>
        </p:spPr>
        <p:txBody>
          <a:bodyPr>
            <a:normAutofit/>
          </a:bodyPr>
          <a:lstStyle/>
          <a:p>
            <a:r>
              <a:rPr lang="tr-TR" sz="2100" b="1" dirty="0" smtClean="0">
                <a:latin typeface="Times New Roman" panose="02020603050405020304" pitchFamily="18" charset="0"/>
                <a:cs typeface="Times New Roman" panose="02020603050405020304" pitchFamily="18" charset="0"/>
              </a:rPr>
              <a:t>1960’ların Başında Yaşanan Gelişmeler</a:t>
            </a:r>
            <a:endParaRPr lang="en-US"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normAutofit/>
          </a:bodyPr>
          <a:lstStyle/>
          <a:p>
            <a:pPr marL="514350" indent="-514350" algn="just">
              <a:buFont typeface="+mj-lt"/>
              <a:buAutoNum type="arabicPeriod"/>
            </a:pPr>
            <a:r>
              <a:rPr lang="tr-TR" sz="2100" dirty="0">
                <a:latin typeface="Times New Roman" panose="02020603050405020304" pitchFamily="18" charset="0"/>
                <a:cs typeface="Times New Roman" panose="02020603050405020304" pitchFamily="18" charset="0"/>
              </a:rPr>
              <a:t>U-2 olarak da bilinen gözlem (casus) uçağının Sovyet hava sahasında düşürülmesi. </a:t>
            </a:r>
          </a:p>
          <a:p>
            <a:pPr algn="just"/>
            <a:r>
              <a:rPr lang="tr-TR" sz="2100" dirty="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Türkiye’deki </a:t>
            </a:r>
            <a:r>
              <a:rPr lang="tr-TR" sz="2100" dirty="0">
                <a:latin typeface="Times New Roman" panose="02020603050405020304" pitchFamily="18" charset="0"/>
                <a:cs typeface="Times New Roman" panose="02020603050405020304" pitchFamily="18" charset="0"/>
              </a:rPr>
              <a:t>İncirlik üstünden kalkan uçak normalde çok yüksekten, radara yakalanmadan uçup fotoğraflar çekebilmesine rağmen bir arıza sonucu alçalmış ve düşürülmüştü. Bunun üzerine ABD uluslararası kamuoyunda gözden düşmüştü. </a:t>
            </a:r>
          </a:p>
          <a:p>
            <a:pPr marL="514350" indent="-514350" algn="just">
              <a:buAutoNum type="arabicPeriod" startAt="2"/>
            </a:pPr>
            <a:r>
              <a:rPr lang="tr-TR" sz="2100" dirty="0">
                <a:latin typeface="Times New Roman" panose="02020603050405020304" pitchFamily="18" charset="0"/>
                <a:cs typeface="Times New Roman" panose="02020603050405020304" pitchFamily="18" charset="0"/>
              </a:rPr>
              <a:t>1962 yılında </a:t>
            </a:r>
            <a:r>
              <a:rPr lang="tr-TR" sz="2100" dirty="0" err="1">
                <a:latin typeface="Times New Roman" panose="02020603050405020304" pitchFamily="18" charset="0"/>
                <a:cs typeface="Times New Roman" panose="02020603050405020304" pitchFamily="18" charset="0"/>
              </a:rPr>
              <a:t>SSCB’in</a:t>
            </a:r>
            <a:r>
              <a:rPr lang="tr-TR" sz="2100" dirty="0">
                <a:latin typeface="Times New Roman" panose="02020603050405020304" pitchFamily="18" charset="0"/>
                <a:cs typeface="Times New Roman" panose="02020603050405020304" pitchFamily="18" charset="0"/>
              </a:rPr>
              <a:t> Küba’ya füze yerleştirme girişimi. </a:t>
            </a:r>
          </a:p>
          <a:p>
            <a:pPr algn="just"/>
            <a:r>
              <a:rPr lang="tr-TR" sz="2100" dirty="0">
                <a:latin typeface="Times New Roman" panose="02020603050405020304" pitchFamily="18" charset="0"/>
                <a:cs typeface="Times New Roman" panose="02020603050405020304" pitchFamily="18" charset="0"/>
              </a:rPr>
              <a:t> ABD’nin Türkiye’de ve İtalya’da orta menzilli füzelerinin olmasına karşılık SSCB’de ABD’ne yakın olan Küba’ya füze yerleştirmek istemiş fakat sonrasında geri adım atarak füzeleri kaldırmıştır. </a:t>
            </a:r>
          </a:p>
        </p:txBody>
      </p:sp>
    </p:spTree>
    <p:extLst>
      <p:ext uri="{BB962C8B-B14F-4D97-AF65-F5344CB8AC3E}">
        <p14:creationId xmlns:p14="http://schemas.microsoft.com/office/powerpoint/2010/main" val="2576760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9080863" cy="732155"/>
          </a:xfrm>
        </p:spPr>
        <p:txBody>
          <a:bodyPr>
            <a:normAutofit/>
          </a:bodyPr>
          <a:lstStyle/>
          <a:p>
            <a:pPr algn="just"/>
            <a:r>
              <a:rPr lang="tr-TR" sz="2100" b="1" dirty="0">
                <a:latin typeface="Times New Roman" panose="02020603050405020304" pitchFamily="18" charset="0"/>
                <a:cs typeface="Times New Roman" panose="02020603050405020304" pitchFamily="18" charset="0"/>
              </a:rPr>
              <a:t>1970’li yıllarda ABD ile SSCB arasındaki yumuşamanın zemini</a:t>
            </a:r>
            <a:endParaRPr lang="en-US"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1288590"/>
            <a:ext cx="10058400" cy="4050792"/>
          </a:xfrm>
        </p:spPr>
        <p:txBody>
          <a:bodyPr>
            <a:normAutofit/>
          </a:bodyPr>
          <a:lstStyle/>
          <a:p>
            <a:pPr algn="just"/>
            <a:r>
              <a:rPr lang="tr-TR" sz="2100" dirty="0">
                <a:latin typeface="Times New Roman" panose="02020603050405020304" pitchFamily="18" charset="0"/>
                <a:cs typeface="Times New Roman" panose="02020603050405020304" pitchFamily="18" charset="0"/>
              </a:rPr>
              <a:t>Bu iki devlet 1972 yılında SALT I, 1979 yılında da SALT II Anlaşmalarını imzaladılar. </a:t>
            </a:r>
          </a:p>
          <a:p>
            <a:pPr algn="just"/>
            <a:r>
              <a:rPr lang="tr-TR" sz="2100" dirty="0">
                <a:latin typeface="Times New Roman" panose="02020603050405020304" pitchFamily="18" charset="0"/>
                <a:cs typeface="Times New Roman" panose="02020603050405020304" pitchFamily="18" charset="0"/>
              </a:rPr>
              <a:t>Amaç stratejik silahların sınırlandırılmasıydı. </a:t>
            </a:r>
          </a:p>
          <a:p>
            <a:pPr algn="just"/>
            <a:r>
              <a:rPr lang="tr-TR" sz="2100" dirty="0">
                <a:latin typeface="Times New Roman" panose="02020603050405020304" pitchFamily="18" charset="0"/>
                <a:cs typeface="Times New Roman" panose="02020603050405020304" pitchFamily="18" charset="0"/>
              </a:rPr>
              <a:t>Fakat 1979 yılında SSCB’nin Afganistan’a saldırması zaten ABD’nde çok yoğun eleştiriler alan SALT II, ABD  Kongresi tarafından kabul edilmedi ve yürürlüğe girmedi. </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47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just"/>
            <a:r>
              <a:rPr lang="tr-TR" sz="2100" b="1" dirty="0">
                <a:latin typeface="Times New Roman" panose="02020603050405020304" pitchFamily="18" charset="0"/>
                <a:cs typeface="Times New Roman" panose="02020603050405020304" pitchFamily="18" charset="0"/>
              </a:rPr>
              <a:t>Türk Dış Politikası</a:t>
            </a:r>
            <a:endParaRPr lang="en-US"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1551350"/>
            <a:ext cx="10058400" cy="3575649"/>
          </a:xfrm>
        </p:spPr>
        <p:txBody>
          <a:bodyPr>
            <a:normAutofit/>
          </a:bodyPr>
          <a:lstStyle/>
          <a:p>
            <a:pPr marL="0" indent="0" algn="just">
              <a:buNone/>
            </a:pPr>
            <a:r>
              <a:rPr lang="tr-TR" sz="2100" dirty="0">
                <a:latin typeface="Times New Roman" panose="02020603050405020304" pitchFamily="18" charset="0"/>
                <a:cs typeface="Times New Roman" panose="02020603050405020304" pitchFamily="18" charset="0"/>
              </a:rPr>
              <a:t>Temel hedefi;</a:t>
            </a:r>
          </a:p>
          <a:p>
            <a:pPr algn="just"/>
            <a:r>
              <a:rPr lang="tr-TR" sz="2100" dirty="0">
                <a:latin typeface="Times New Roman" panose="02020603050405020304" pitchFamily="18" charset="0"/>
                <a:cs typeface="Times New Roman" panose="02020603050405020304" pitchFamily="18" charset="0"/>
              </a:rPr>
              <a:t>Türkiye’nin varlığını ve bütünlüğünü korumak ve</a:t>
            </a:r>
          </a:p>
          <a:p>
            <a:pPr algn="just"/>
            <a:r>
              <a:rPr lang="tr-TR" sz="2100" dirty="0">
                <a:latin typeface="Times New Roman" panose="02020603050405020304" pitchFamily="18" charset="0"/>
                <a:cs typeface="Times New Roman" panose="02020603050405020304" pitchFamily="18" charset="0"/>
              </a:rPr>
              <a:t>Gelişmesini sürdürebilmek için Batılı ülkelerin kurduğu bütün siyasi, askeri ve ekonomik teşkilatlara katılmak</a:t>
            </a:r>
            <a:r>
              <a:rPr lang="tr-TR" sz="2100" dirty="0" smtClean="0">
                <a:latin typeface="Times New Roman" panose="02020603050405020304" pitchFamily="18" charset="0"/>
                <a:cs typeface="Times New Roman" panose="02020603050405020304" pitchFamily="18" charset="0"/>
              </a:rPr>
              <a:t>.</a:t>
            </a:r>
          </a:p>
          <a:p>
            <a:r>
              <a:rPr lang="tr-TR" sz="2000" dirty="0" smtClean="0"/>
              <a:t>Soğuk savaş yıllarında dış politika bir uzmanlık alanı olarak görülmüş ve muhalefet tarafından iç politika kadar eleştirilmemiştir. Dış politikanın tartışma konusuna gelmesi ve eleştirilmesi 1960’lardan sonraki bir gelişmedir. </a:t>
            </a:r>
          </a:p>
          <a:p>
            <a:r>
              <a:rPr lang="tr-TR" sz="2000" dirty="0" smtClean="0"/>
              <a:t>Aynı zamanda Soğuk Savaş Dönemi’nde Türk dış politikasının konuları da çeşitlendi. Önceden ideolojik nedenlerle siyasal konular ön planda iken zamanla ekonomik ve kültürel konular da gündeme yerleşti. </a:t>
            </a:r>
            <a:endParaRPr lang="en-US" sz="2000" dirty="0" smtClean="0"/>
          </a:p>
          <a:p>
            <a:pPr algn="just"/>
            <a:endParaRPr lang="tr-TR" sz="2100" dirty="0">
              <a:latin typeface="Times New Roman" panose="02020603050405020304" pitchFamily="18" charset="0"/>
              <a:cs typeface="Times New Roman" panose="02020603050405020304" pitchFamily="18" charset="0"/>
            </a:endParaRPr>
          </a:p>
          <a:p>
            <a:pPr marL="0" indent="0" algn="just">
              <a:buNone/>
            </a:pP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949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16578" y="212680"/>
            <a:ext cx="10515600" cy="1325563"/>
          </a:xfrm>
        </p:spPr>
        <p:txBody>
          <a:bodyPr>
            <a:normAutofit/>
          </a:bodyPr>
          <a:lstStyle/>
          <a:p>
            <a:pPr algn="just"/>
            <a:r>
              <a:rPr lang="tr-TR" sz="2100" b="1" dirty="0" smtClean="0">
                <a:latin typeface="Times New Roman" panose="02020603050405020304" pitchFamily="18" charset="0"/>
                <a:cs typeface="Times New Roman" panose="02020603050405020304" pitchFamily="18" charset="0"/>
              </a:rPr>
              <a:t>Batı Yanlılığı Ve Yıllara Göre Farklı Anlamları</a:t>
            </a:r>
            <a:endParaRPr lang="en-US"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916578" y="1538243"/>
            <a:ext cx="10515600" cy="4351338"/>
          </a:xfrm>
        </p:spPr>
        <p:txBody>
          <a:bodyPr>
            <a:noAutofit/>
          </a:bodyPr>
          <a:lstStyle/>
          <a:p>
            <a:pPr algn="just"/>
            <a:r>
              <a:rPr lang="tr-TR" sz="2100" dirty="0" smtClean="0">
                <a:latin typeface="Times New Roman" panose="02020603050405020304" pitchFamily="18" charset="0"/>
                <a:cs typeface="Times New Roman" panose="02020603050405020304" pitchFamily="18" charset="0"/>
              </a:rPr>
              <a:t>1945 ve 1960’lı yılları arasında sırayla iktidarda olan CHP ve DP,  Batının yani ABD’nin şartsız desteklenmesinin Türkiye’nin çıkarına olacağını savundular.</a:t>
            </a:r>
          </a:p>
          <a:p>
            <a:pPr algn="just"/>
            <a:r>
              <a:rPr lang="tr-TR" sz="2100" dirty="0" smtClean="0">
                <a:latin typeface="Times New Roman" panose="02020603050405020304" pitchFamily="18" charset="0"/>
                <a:cs typeface="Times New Roman" panose="02020603050405020304" pitchFamily="18" charset="0"/>
              </a:rPr>
              <a:t>1960 ve 1970’li yıllarda ise ABD’nin şartsız desteklenmesi savunulmadı. Gerek Kıbrıs sorununun yarattığı etkiler gerek Üçüncü Dünya Ülkeleri’nin varlığı, gerekse Doğu ve Batı Blokları arasındaki yumuşama adımları Türkiye’nin Batı yanlısı dış politikasının ABD yörüngesinden çıkmasını sağladı. Batı yanlılığı daha genel bir anlam kazandı. </a:t>
            </a:r>
          </a:p>
          <a:p>
            <a:pPr algn="just"/>
            <a:r>
              <a:rPr lang="tr-TR" sz="2100" dirty="0" smtClean="0">
                <a:latin typeface="Times New Roman" panose="02020603050405020304" pitchFamily="18" charset="0"/>
                <a:cs typeface="Times New Roman" panose="02020603050405020304" pitchFamily="18" charset="0"/>
              </a:rPr>
              <a:t>Türkiye’nin askeri yönetim altında olması Avrupa ülkeleri ile olan ilişkileri soğuttuğu için 1980’li yıllarda yeniden ABD’nin öne çıktığı bir dönem yaşandı.</a:t>
            </a: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65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descr="metin, harita içeren bir resim&#10;&#10;Çok yüksek güvenilirlikle oluşturulmuş açıklama">
            <a:extLst>
              <a:ext uri="{FF2B5EF4-FFF2-40B4-BE49-F238E27FC236}">
                <a16:creationId xmlns:a16="http://schemas.microsoft.com/office/drawing/2014/main" id="{5BFF5149-55AE-4281-80C9-8244B3C036E7}"/>
              </a:ext>
            </a:extLst>
          </p:cNvPr>
          <p:cNvPicPr>
            <a:picLocks noChangeAspect="1"/>
          </p:cNvPicPr>
          <p:nvPr/>
        </p:nvPicPr>
        <p:blipFill rotWithShape="1">
          <a:blip r:embed="rId2">
            <a:alphaModFix/>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rcRect t="548" r="-2" b="15712"/>
          <a:stretch/>
        </p:blipFill>
        <p:spPr>
          <a:xfrm>
            <a:off x="6083786" y="-168318"/>
            <a:ext cx="6261330" cy="3932313"/>
          </a:xfrm>
          <a:prstGeom prst="rect">
            <a:avLst/>
          </a:prstGeom>
          <a:effectLst>
            <a:softEdge rad="533400"/>
          </a:effectLst>
        </p:spPr>
      </p:pic>
      <p:pic>
        <p:nvPicPr>
          <p:cNvPr id="25" name="İçerik Yer Tutucusu 20">
            <a:extLst>
              <a:ext uri="{FF2B5EF4-FFF2-40B4-BE49-F238E27FC236}">
                <a16:creationId xmlns:a16="http://schemas.microsoft.com/office/drawing/2014/main" id="{3743F807-30E9-4AC0-BEA2-723FC7632D6E}"/>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 xmlns:a1611="http://schemas.microsoft.com/office/drawing/2016/11/main" r:id="rId5"/>
              </a:ext>
            </a:extLst>
          </a:blip>
          <a:srcRect t="14907" r="-1" b="3764"/>
          <a:stretch/>
        </p:blipFill>
        <p:spPr>
          <a:xfrm>
            <a:off x="6096000" y="2281668"/>
            <a:ext cx="6263640" cy="4215384"/>
          </a:xfrm>
          <a:prstGeom prst="rect">
            <a:avLst/>
          </a:prstGeom>
          <a:effectLst>
            <a:softEdge rad="533400"/>
          </a:effectLst>
        </p:spPr>
      </p:pic>
      <p:sp>
        <p:nvSpPr>
          <p:cNvPr id="5" name="Unvan 4">
            <a:extLst>
              <a:ext uri="{FF2B5EF4-FFF2-40B4-BE49-F238E27FC236}">
                <a16:creationId xmlns:a16="http://schemas.microsoft.com/office/drawing/2014/main" id="{B05F2AF2-C902-4602-A9E1-E02D0829CF2B}"/>
              </a:ext>
            </a:extLst>
          </p:cNvPr>
          <p:cNvSpPr>
            <a:spLocks noGrp="1"/>
          </p:cNvSpPr>
          <p:nvPr>
            <p:ph type="title"/>
          </p:nvPr>
        </p:nvSpPr>
        <p:spPr>
          <a:xfrm>
            <a:off x="419100" y="491649"/>
            <a:ext cx="6619287" cy="1429072"/>
          </a:xfrm>
        </p:spPr>
        <p:txBody>
          <a:bodyPr>
            <a:normAutofit/>
          </a:bodyPr>
          <a:lstStyle/>
          <a:p>
            <a:r>
              <a:rPr lang="tr-TR" sz="2100" b="1" dirty="0">
                <a:solidFill>
                  <a:srgbClr val="000000"/>
                </a:solidFill>
                <a:latin typeface="Times New Roman" panose="02020603050405020304" pitchFamily="18" charset="0"/>
                <a:cs typeface="Times New Roman" panose="02020603050405020304" pitchFamily="18" charset="0"/>
              </a:rPr>
              <a:t>Türkiye’nin Yalnızlıktan Kurtulma Çabaları</a:t>
            </a:r>
          </a:p>
        </p:txBody>
      </p:sp>
      <p:sp>
        <p:nvSpPr>
          <p:cNvPr id="23" name="İçerik Yer Tutucusu 22">
            <a:extLst>
              <a:ext uri="{FF2B5EF4-FFF2-40B4-BE49-F238E27FC236}">
                <a16:creationId xmlns:a16="http://schemas.microsoft.com/office/drawing/2014/main" id="{839D1172-6234-4625-8610-F833E49F9BC8}"/>
              </a:ext>
            </a:extLst>
          </p:cNvPr>
          <p:cNvSpPr>
            <a:spLocks noGrp="1"/>
          </p:cNvSpPr>
          <p:nvPr>
            <p:ph idx="1"/>
          </p:nvPr>
        </p:nvSpPr>
        <p:spPr>
          <a:xfrm>
            <a:off x="279200" y="2378730"/>
            <a:ext cx="5513173" cy="2768036"/>
          </a:xfrm>
        </p:spPr>
        <p:txBody>
          <a:bodyPr>
            <a:normAutofit/>
          </a:bodyPr>
          <a:lstStyle/>
          <a:p>
            <a:pPr algn="just"/>
            <a:r>
              <a:rPr lang="tr-TR" sz="2100" dirty="0">
                <a:latin typeface="Times New Roman" panose="02020603050405020304" pitchFamily="18" charset="0"/>
                <a:cs typeface="Times New Roman" panose="02020603050405020304" pitchFamily="18" charset="0"/>
              </a:rPr>
              <a:t>Türkiye kendi yerini batı dünyasının içinde tanımlamaktadır , ancak batı dünyasından tam olarak beklediği karşılığı alamamıştır.</a:t>
            </a:r>
          </a:p>
        </p:txBody>
      </p:sp>
    </p:spTree>
    <p:extLst>
      <p:ext uri="{BB962C8B-B14F-4D97-AF65-F5344CB8AC3E}">
        <p14:creationId xmlns:p14="http://schemas.microsoft.com/office/powerpoint/2010/main" val="957572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Resim 29" descr="metin, harita içeren bir resim&#10;&#10;Çok yüksek güvenilirlikle oluşturulmuş açıklama">
            <a:extLst>
              <a:ext uri="{FF2B5EF4-FFF2-40B4-BE49-F238E27FC236}">
                <a16:creationId xmlns:a16="http://schemas.microsoft.com/office/drawing/2014/main" id="{F2522B2E-3202-4BB2-AB84-5CAA0DC7D594}"/>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6613" r="-2" b="-2"/>
          <a:stretch/>
        </p:blipFill>
        <p:spPr>
          <a:xfrm>
            <a:off x="6002305" y="1151736"/>
            <a:ext cx="4228268" cy="2655486"/>
          </a:xfrm>
          <a:prstGeom prst="rect">
            <a:avLst/>
          </a:prstGeom>
          <a:effectLst>
            <a:softEdge rad="533400"/>
          </a:effectLst>
        </p:spPr>
      </p:pic>
      <p:pic>
        <p:nvPicPr>
          <p:cNvPr id="13" name="Resim 12" descr="metin, harita içeren bir resim&#10;&#10;Çok yüksek güvenilirlikle oluşturulmuş açıklama">
            <a:extLst>
              <a:ext uri="{FF2B5EF4-FFF2-40B4-BE49-F238E27FC236}">
                <a16:creationId xmlns:a16="http://schemas.microsoft.com/office/drawing/2014/main" id="{DCE5FB6C-0541-4F1F-892C-451E4B1D42B0}"/>
              </a:ext>
            </a:extLst>
          </p:cNvPr>
          <p:cNvPicPr>
            <a:picLocks noChangeAspect="1"/>
          </p:cNvPicPr>
          <p:nvPr/>
        </p:nvPicPr>
        <p:blipFill rotWithShape="1">
          <a:blip r:embed="rId2">
            <a:extLst>
              <a:ext uri="{28A0092B-C50C-407E-A947-70E740481C1C}">
                <a14:useLocalDpi xmlns:a14="http://schemas.microsoft.com/office/drawing/2010/main" val="0"/>
              </a:ext>
            </a:extLst>
          </a:blip>
          <a:srcRect r="76" b="3"/>
          <a:stretch/>
        </p:blipFill>
        <p:spPr>
          <a:xfrm>
            <a:off x="5695328" y="2599655"/>
            <a:ext cx="4611624" cy="3103589"/>
          </a:xfrm>
          <a:prstGeom prst="rect">
            <a:avLst/>
          </a:prstGeom>
          <a:effectLst>
            <a:softEdge rad="533400"/>
          </a:effectLst>
        </p:spPr>
      </p:pic>
      <p:sp>
        <p:nvSpPr>
          <p:cNvPr id="2" name="Unvan 1">
            <a:extLst>
              <a:ext uri="{FF2B5EF4-FFF2-40B4-BE49-F238E27FC236}">
                <a16:creationId xmlns:a16="http://schemas.microsoft.com/office/drawing/2014/main" id="{80FB19B0-67C6-41BD-9B1F-8732DC9A5639}"/>
              </a:ext>
            </a:extLst>
          </p:cNvPr>
          <p:cNvSpPr>
            <a:spLocks noGrp="1"/>
          </p:cNvSpPr>
          <p:nvPr>
            <p:ph type="title"/>
          </p:nvPr>
        </p:nvSpPr>
        <p:spPr>
          <a:xfrm>
            <a:off x="804997" y="235815"/>
            <a:ext cx="4803636" cy="1311664"/>
          </a:xfrm>
        </p:spPr>
        <p:txBody>
          <a:bodyPr>
            <a:normAutofit/>
          </a:bodyPr>
          <a:lstStyle/>
          <a:p>
            <a:r>
              <a:rPr lang="tr-TR" sz="2100" b="1" dirty="0">
                <a:solidFill>
                  <a:srgbClr val="000000"/>
                </a:solidFill>
                <a:latin typeface="Times New Roman" panose="02020603050405020304" pitchFamily="18" charset="0"/>
                <a:cs typeface="Times New Roman" panose="02020603050405020304" pitchFamily="18" charset="0"/>
              </a:rPr>
              <a:t>Yalta Konferansı</a:t>
            </a:r>
          </a:p>
        </p:txBody>
      </p:sp>
      <p:sp>
        <p:nvSpPr>
          <p:cNvPr id="3" name="İçerik Yer Tutucusu 2">
            <a:extLst>
              <a:ext uri="{FF2B5EF4-FFF2-40B4-BE49-F238E27FC236}">
                <a16:creationId xmlns:a16="http://schemas.microsoft.com/office/drawing/2014/main" id="{DC363329-04C8-405A-B960-B4D4A9CE2353}"/>
              </a:ext>
            </a:extLst>
          </p:cNvPr>
          <p:cNvSpPr>
            <a:spLocks noGrp="1"/>
          </p:cNvSpPr>
          <p:nvPr>
            <p:ph idx="1"/>
          </p:nvPr>
        </p:nvSpPr>
        <p:spPr>
          <a:xfrm>
            <a:off x="259493" y="1726362"/>
            <a:ext cx="7117492" cy="4041049"/>
          </a:xfrm>
        </p:spPr>
        <p:txBody>
          <a:bodyPr anchor="ctr">
            <a:normAutofit/>
          </a:bodyPr>
          <a:lstStyle/>
          <a:p>
            <a:pPr marL="0" indent="0" algn="just">
              <a:buNone/>
            </a:pPr>
            <a:r>
              <a:rPr lang="tr-TR" sz="2100" dirty="0">
                <a:solidFill>
                  <a:srgbClr val="000000"/>
                </a:solidFill>
                <a:latin typeface="Times New Roman" panose="02020603050405020304" pitchFamily="18" charset="0"/>
                <a:cs typeface="Times New Roman" panose="02020603050405020304" pitchFamily="18" charset="0"/>
              </a:rPr>
              <a:t>Büyük Üçlü:</a:t>
            </a:r>
          </a:p>
          <a:p>
            <a:pPr algn="just"/>
            <a:r>
              <a:rPr lang="tr-TR" sz="2100" dirty="0">
                <a:solidFill>
                  <a:srgbClr val="000000"/>
                </a:solidFill>
                <a:latin typeface="Times New Roman" panose="02020603050405020304" pitchFamily="18" charset="0"/>
                <a:cs typeface="Times New Roman" panose="02020603050405020304" pitchFamily="18" charset="0"/>
              </a:rPr>
              <a:t> ABD Başkanı Franklin </a:t>
            </a:r>
            <a:r>
              <a:rPr lang="tr-TR" sz="2100" dirty="0" err="1">
                <a:solidFill>
                  <a:srgbClr val="000000"/>
                </a:solidFill>
                <a:latin typeface="Times New Roman" panose="02020603050405020304" pitchFamily="18" charset="0"/>
                <a:cs typeface="Times New Roman" panose="02020603050405020304" pitchFamily="18" charset="0"/>
              </a:rPr>
              <a:t>Delano</a:t>
            </a:r>
            <a:r>
              <a:rPr lang="tr-TR" sz="2100" dirty="0">
                <a:solidFill>
                  <a:srgbClr val="000000"/>
                </a:solidFill>
                <a:latin typeface="Times New Roman" panose="02020603050405020304" pitchFamily="18" charset="0"/>
                <a:cs typeface="Times New Roman" panose="02020603050405020304" pitchFamily="18" charset="0"/>
              </a:rPr>
              <a:t> Roosevelt</a:t>
            </a:r>
          </a:p>
          <a:p>
            <a:pPr algn="just"/>
            <a:r>
              <a:rPr lang="tr-TR" sz="2100" dirty="0">
                <a:solidFill>
                  <a:srgbClr val="000000"/>
                </a:solidFill>
                <a:latin typeface="Times New Roman" panose="02020603050405020304" pitchFamily="18" charset="0"/>
                <a:cs typeface="Times New Roman" panose="02020603050405020304" pitchFamily="18" charset="0"/>
              </a:rPr>
              <a:t>Sovyet lider Joseph Stalin </a:t>
            </a:r>
          </a:p>
          <a:p>
            <a:pPr algn="just"/>
            <a:r>
              <a:rPr lang="tr-TR" sz="2100" dirty="0">
                <a:solidFill>
                  <a:srgbClr val="000000"/>
                </a:solidFill>
                <a:latin typeface="Times New Roman" panose="02020603050405020304" pitchFamily="18" charset="0"/>
                <a:cs typeface="Times New Roman" panose="02020603050405020304" pitchFamily="18" charset="0"/>
              </a:rPr>
              <a:t>İngiltere Başbakanı Winston Churchill </a:t>
            </a:r>
          </a:p>
          <a:p>
            <a:pPr algn="just"/>
            <a:r>
              <a:rPr lang="tr-TR" sz="2100" dirty="0">
                <a:solidFill>
                  <a:srgbClr val="000000"/>
                </a:solidFill>
                <a:latin typeface="Times New Roman" panose="02020603050405020304" pitchFamily="18" charset="0"/>
                <a:cs typeface="Times New Roman" panose="02020603050405020304" pitchFamily="18" charset="0"/>
              </a:rPr>
              <a:t>4 Şubat 1945- 11 Şubat 1945</a:t>
            </a:r>
          </a:p>
          <a:p>
            <a:pPr algn="just"/>
            <a:endParaRPr lang="tr-TR" sz="21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575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68234" y="728345"/>
            <a:ext cx="10515600" cy="4351338"/>
          </a:xfrm>
        </p:spPr>
        <p:txBody>
          <a:bodyPr>
            <a:normAutofit/>
          </a:bodyPr>
          <a:lstStyle/>
          <a:p>
            <a:pPr algn="just"/>
            <a:r>
              <a:rPr lang="tr-TR" sz="2100" dirty="0">
                <a:latin typeface="Times New Roman" panose="02020603050405020304" pitchFamily="18" charset="0"/>
                <a:cs typeface="Times New Roman" panose="02020603050405020304" pitchFamily="18" charset="0"/>
              </a:rPr>
              <a:t>19 Mart 1945- ilk nota.</a:t>
            </a:r>
          </a:p>
          <a:p>
            <a:pPr algn="just"/>
            <a:r>
              <a:rPr lang="tr-TR" sz="2100" dirty="0">
                <a:latin typeface="Times New Roman" panose="02020603050405020304" pitchFamily="18" charset="0"/>
                <a:cs typeface="Times New Roman" panose="02020603050405020304" pitchFamily="18" charset="0"/>
              </a:rPr>
              <a:t>17 Aralık 1925 Türk-Sovyet Antlaşması yenilenmedi.</a:t>
            </a:r>
          </a:p>
          <a:p>
            <a:pPr algn="just"/>
            <a:r>
              <a:rPr lang="tr-TR" sz="2100" dirty="0">
                <a:latin typeface="Times New Roman" panose="02020603050405020304" pitchFamily="18" charset="0"/>
                <a:cs typeface="Times New Roman" panose="02020603050405020304" pitchFamily="18" charset="0"/>
              </a:rPr>
              <a:t>SSCB;</a:t>
            </a:r>
          </a:p>
          <a:p>
            <a:pPr algn="just"/>
            <a:r>
              <a:rPr lang="tr-TR" sz="2100" dirty="0">
                <a:latin typeface="Times New Roman" panose="02020603050405020304" pitchFamily="18" charset="0"/>
                <a:cs typeface="Times New Roman" panose="02020603050405020304" pitchFamily="18" charset="0"/>
              </a:rPr>
              <a:t>Kars- Ardahan. </a:t>
            </a:r>
          </a:p>
          <a:p>
            <a:pPr algn="just"/>
            <a:r>
              <a:rPr lang="tr-TR" sz="2100" dirty="0">
                <a:latin typeface="Times New Roman" panose="02020603050405020304" pitchFamily="18" charset="0"/>
                <a:cs typeface="Times New Roman" panose="02020603050405020304" pitchFamily="18" charset="0"/>
              </a:rPr>
              <a:t>Boğazlarda ortak üsler kurulsun.</a:t>
            </a:r>
          </a:p>
          <a:p>
            <a:pPr algn="just"/>
            <a:r>
              <a:rPr lang="tr-TR" sz="2100" dirty="0">
                <a:latin typeface="Times New Roman" panose="02020603050405020304" pitchFamily="18" charset="0"/>
                <a:cs typeface="Times New Roman" panose="02020603050405020304" pitchFamily="18" charset="0"/>
              </a:rPr>
              <a:t>POSTDAM</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310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AF045CF-E9A5-47C7-B73E-4BD1D458FE05}"/>
              </a:ext>
            </a:extLst>
          </p:cNvPr>
          <p:cNvSpPr>
            <a:spLocks noGrp="1"/>
          </p:cNvSpPr>
          <p:nvPr>
            <p:ph idx="1"/>
          </p:nvPr>
        </p:nvSpPr>
        <p:spPr>
          <a:xfrm>
            <a:off x="357955" y="700385"/>
            <a:ext cx="9378227" cy="5457230"/>
          </a:xfrm>
        </p:spPr>
        <p:txBody>
          <a:bodyPr anchor="t">
            <a:normAutofit/>
          </a:bodyPr>
          <a:lstStyle/>
          <a:p>
            <a:pPr algn="just"/>
            <a:r>
              <a:rPr lang="tr-TR" sz="2100" dirty="0">
                <a:latin typeface="Times New Roman" panose="02020603050405020304" pitchFamily="18" charset="0"/>
                <a:cs typeface="Times New Roman" panose="02020603050405020304" pitchFamily="18" charset="0"/>
              </a:rPr>
              <a:t>SSCB Ağustos ve Eylül 1946da Türkiye’ye iki nota verdi.</a:t>
            </a:r>
          </a:p>
          <a:p>
            <a:pPr algn="just"/>
            <a:r>
              <a:rPr lang="tr-TR" sz="2100" dirty="0">
                <a:latin typeface="Times New Roman" panose="02020603050405020304" pitchFamily="18" charset="0"/>
                <a:cs typeface="Times New Roman" panose="02020603050405020304" pitchFamily="18" charset="0"/>
              </a:rPr>
              <a:t>Boğazlar Türkiye ve SSCB tarafından ortaklaşa savunulacaktı.</a:t>
            </a:r>
          </a:p>
          <a:p>
            <a:pPr algn="just"/>
            <a:r>
              <a:rPr lang="tr-TR" sz="2100" dirty="0">
                <a:latin typeface="Times New Roman" panose="02020603050405020304" pitchFamily="18" charset="0"/>
                <a:cs typeface="Times New Roman" panose="02020603050405020304" pitchFamily="18" charset="0"/>
              </a:rPr>
              <a:t>Türkiye bu notaları ABD ve İngiltere ile paylaştı</a:t>
            </a:r>
            <a:r>
              <a:rPr lang="tr-TR" sz="2100" dirty="0" smtClean="0">
                <a:latin typeface="Times New Roman" panose="02020603050405020304" pitchFamily="18" charset="0"/>
                <a:cs typeface="Times New Roman" panose="02020603050405020304" pitchFamily="18" charset="0"/>
              </a:rPr>
              <a:t>.</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ABD ve SSCB’nin dış politikaları birbirinden uzaklaşıyor. Bu gelişme Türkiye’yi rahatlattı</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SSCB’nin doğu Avrupa’daki ve İran’daki kontrolünü sona erdirmemesi ve Yunan iç savaşına karışması gibi gelişmeler ABD’nin dış politikasındaki gelişmeleri tetikledi.</a:t>
            </a:r>
          </a:p>
          <a:p>
            <a:pPr algn="just"/>
            <a:r>
              <a:rPr lang="tr-TR" sz="2100" dirty="0">
                <a:latin typeface="Times New Roman" panose="02020603050405020304" pitchFamily="18" charset="0"/>
                <a:cs typeface="Times New Roman" panose="02020603050405020304" pitchFamily="18" charset="0"/>
              </a:rPr>
              <a:t>ABD’de de Sovyetlere katı davranılsın diyenler Türkiye’ye destek </a:t>
            </a:r>
            <a:r>
              <a:rPr lang="tr-TR" sz="2100" dirty="0" smtClean="0">
                <a:latin typeface="Times New Roman" panose="02020603050405020304" pitchFamily="18" charset="0"/>
                <a:cs typeface="Times New Roman" panose="02020603050405020304" pitchFamily="18" charset="0"/>
              </a:rPr>
              <a:t>verilmesini istedi.</a:t>
            </a:r>
            <a:endParaRPr lang="tr-TR" sz="2100" dirty="0">
              <a:latin typeface="Times New Roman" panose="02020603050405020304" pitchFamily="18" charset="0"/>
              <a:cs typeface="Times New Roman" panose="02020603050405020304" pitchFamily="18" charset="0"/>
            </a:endParaRPr>
          </a:p>
          <a:p>
            <a:pPr algn="just"/>
            <a:r>
              <a:rPr lang="tr-TR" sz="2100" dirty="0">
                <a:latin typeface="Times New Roman" panose="02020603050405020304" pitchFamily="18" charset="0"/>
                <a:cs typeface="Times New Roman" panose="02020603050405020304" pitchFamily="18" charset="0"/>
              </a:rPr>
              <a:t>ABD jest olarak Münir Ertegün’ün cenazesini İstanbul’a </a:t>
            </a:r>
            <a:r>
              <a:rPr lang="tr-TR" sz="2100" dirty="0" smtClean="0">
                <a:latin typeface="Times New Roman" panose="02020603050405020304" pitchFamily="18" charset="0"/>
                <a:cs typeface="Times New Roman" panose="02020603050405020304" pitchFamily="18" charset="0"/>
              </a:rPr>
              <a:t>getirdi. </a:t>
            </a:r>
            <a:r>
              <a:rPr lang="tr-TR" sz="2100" dirty="0">
                <a:latin typeface="Times New Roman" panose="02020603050405020304" pitchFamily="18" charset="0"/>
                <a:cs typeface="Times New Roman" panose="02020603050405020304" pitchFamily="18" charset="0"/>
              </a:rPr>
              <a:t>Türkiye’de büyük memnuniyet </a:t>
            </a:r>
            <a:r>
              <a:rPr lang="tr-TR" sz="2100" dirty="0" smtClean="0">
                <a:latin typeface="Times New Roman" panose="02020603050405020304" pitchFamily="18" charset="0"/>
                <a:cs typeface="Times New Roman" panose="02020603050405020304" pitchFamily="18" charset="0"/>
              </a:rPr>
              <a:t>yarattı.</a:t>
            </a:r>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
        <p:nvSpPr>
          <p:cNvPr id="5" name="Alt Bilgi Yer Tutucusu 4">
            <a:extLst>
              <a:ext uri="{FF2B5EF4-FFF2-40B4-BE49-F238E27FC236}">
                <a16:creationId xmlns:a16="http://schemas.microsoft.com/office/drawing/2014/main" id="{F34E432B-0452-4E3A-9096-BBA28805909D}"/>
              </a:ext>
            </a:extLst>
          </p:cNvPr>
          <p:cNvSpPr>
            <a:spLocks noGrp="1"/>
          </p:cNvSpPr>
          <p:nvPr>
            <p:ph type="ftr" sz="quarter" idx="11"/>
          </p:nvPr>
        </p:nvSpPr>
        <p:spPr>
          <a:xfrm>
            <a:off x="146222" y="6274403"/>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400" b="1" i="0" u="none" strike="noStrike" kern="1200" cap="none" spc="0" normalizeH="0" baseline="0" noProof="0" dirty="0">
                <a:ln>
                  <a:noFill/>
                </a:ln>
                <a:solidFill>
                  <a:prstClr val="white">
                    <a:tint val="75000"/>
                  </a:prstClr>
                </a:solidFill>
                <a:effectLst/>
                <a:uLnTx/>
                <a:uFillTx/>
                <a:latin typeface="Calibri" panose="020F0502020204030204"/>
                <a:ea typeface="+mn-ea"/>
                <a:cs typeface="+mn-cs"/>
              </a:rPr>
              <a:t>(Acun vd., 2016)</a:t>
            </a:r>
          </a:p>
        </p:txBody>
      </p:sp>
    </p:spTree>
    <p:extLst>
      <p:ext uri="{BB962C8B-B14F-4D97-AF65-F5344CB8AC3E}">
        <p14:creationId xmlns:p14="http://schemas.microsoft.com/office/powerpoint/2010/main" val="2497867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0535041-01AE-4364-BF7E-9ADAF0EA45AC}"/>
              </a:ext>
            </a:extLst>
          </p:cNvPr>
          <p:cNvSpPr>
            <a:spLocks noGrp="1"/>
          </p:cNvSpPr>
          <p:nvPr>
            <p:ph idx="1"/>
          </p:nvPr>
        </p:nvSpPr>
        <p:spPr>
          <a:xfrm>
            <a:off x="949411" y="1454922"/>
            <a:ext cx="10515600" cy="4351338"/>
          </a:xfrm>
        </p:spPr>
        <p:txBody>
          <a:bodyPr>
            <a:normAutofit/>
          </a:bodyPr>
          <a:lstStyle/>
          <a:p>
            <a:pPr marL="0" indent="0" algn="just">
              <a:buNone/>
            </a:pPr>
            <a:r>
              <a:rPr lang="tr-TR" sz="2100" dirty="0">
                <a:latin typeface="Times New Roman" panose="02020603050405020304" pitchFamily="18" charset="0"/>
                <a:cs typeface="Times New Roman" panose="02020603050405020304" pitchFamily="18" charset="0"/>
              </a:rPr>
              <a:t>ABD, Yunanistan İran ve Türkiye’yi SSCB’ye engel olmak için anahtar ülkeler olarak görüyor:</a:t>
            </a:r>
          </a:p>
          <a:p>
            <a:pPr algn="just"/>
            <a:r>
              <a:rPr lang="tr-TR" sz="2100" dirty="0">
                <a:latin typeface="Times New Roman" panose="02020603050405020304" pitchFamily="18" charset="0"/>
                <a:cs typeface="Times New Roman" panose="02020603050405020304" pitchFamily="18" charset="0"/>
              </a:rPr>
              <a:t>Sovyetlerin çevrelenmesi ve açık denizlerden, petrol bölgelerinden uzak tutulabilmesi için.</a:t>
            </a:r>
          </a:p>
          <a:p>
            <a:pPr algn="just"/>
            <a:endParaRPr lang="tr-TR" sz="2100" dirty="0">
              <a:latin typeface="Times New Roman" panose="02020603050405020304" pitchFamily="18" charset="0"/>
              <a:cs typeface="Times New Roman" panose="02020603050405020304" pitchFamily="18" charset="0"/>
            </a:endParaRPr>
          </a:p>
        </p:txBody>
      </p:sp>
      <p:sp>
        <p:nvSpPr>
          <p:cNvPr id="4" name="Alt Bilgi Yer Tutucusu 3">
            <a:extLst>
              <a:ext uri="{FF2B5EF4-FFF2-40B4-BE49-F238E27FC236}">
                <a16:creationId xmlns:a16="http://schemas.microsoft.com/office/drawing/2014/main" id="{5FA39460-3EE6-4433-814A-3EB52EAD210A}"/>
              </a:ext>
            </a:extLst>
          </p:cNvPr>
          <p:cNvSpPr>
            <a:spLocks noGrp="1"/>
          </p:cNvSpPr>
          <p:nvPr>
            <p:ph type="ftr" sz="quarter" idx="11"/>
          </p:nvPr>
        </p:nvSpPr>
        <p:spPr>
          <a:xfrm>
            <a:off x="109152" y="6405777"/>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3200" b="1" i="0" u="none" strike="noStrike" kern="1200" cap="none" spc="0" normalizeH="0" baseline="0" noProof="0" dirty="0">
                <a:ln>
                  <a:noFill/>
                </a:ln>
                <a:solidFill>
                  <a:prstClr val="white"/>
                </a:solidFill>
                <a:effectLst/>
                <a:uLnTx/>
                <a:uFillTx/>
                <a:latin typeface="Calibri" panose="020F0502020204030204"/>
                <a:ea typeface="+mn-ea"/>
                <a:cs typeface="+mn-cs"/>
              </a:rPr>
              <a:t>(Acun vd., 2016)</a:t>
            </a:r>
          </a:p>
        </p:txBody>
      </p:sp>
      <p:pic>
        <p:nvPicPr>
          <p:cNvPr id="5" name="Resim 4">
            <a:extLst>
              <a:ext uri="{FF2B5EF4-FFF2-40B4-BE49-F238E27FC236}">
                <a16:creationId xmlns:a16="http://schemas.microsoft.com/office/drawing/2014/main" id="{77AE5F71-F783-4AB8-887F-11C729E5702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8330102" y="4604530"/>
            <a:ext cx="3134909" cy="1983809"/>
          </a:xfrm>
          <a:prstGeom prst="rect">
            <a:avLst/>
          </a:prstGeom>
        </p:spPr>
      </p:pic>
    </p:spTree>
    <p:extLst>
      <p:ext uri="{BB962C8B-B14F-4D97-AF65-F5344CB8AC3E}">
        <p14:creationId xmlns:p14="http://schemas.microsoft.com/office/powerpoint/2010/main" val="54786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75212" y="470263"/>
            <a:ext cx="9601200" cy="581072"/>
          </a:xfrm>
        </p:spPr>
        <p:txBody>
          <a:bodyPr>
            <a:normAutofit fontScale="90000"/>
          </a:bodyPr>
          <a:lstStyle/>
          <a:p>
            <a:r>
              <a:rPr lang="tr-TR" sz="2100" b="1" dirty="0" smtClean="0">
                <a:latin typeface="Times New Roman" panose="02020603050405020304" pitchFamily="18" charset="0"/>
                <a:cs typeface="Times New Roman" panose="02020603050405020304" pitchFamily="18" charset="0"/>
              </a:rPr>
              <a:t>II.DÜNYA SAVAŞI DÖNEMİ (1939-1945)</a:t>
            </a:r>
            <a:br>
              <a:rPr lang="tr-TR" sz="2100" b="1" dirty="0" smtClean="0">
                <a:latin typeface="Times New Roman" panose="02020603050405020304" pitchFamily="18" charset="0"/>
                <a:cs typeface="Times New Roman" panose="02020603050405020304" pitchFamily="18" charset="0"/>
              </a:rPr>
            </a:br>
            <a:endParaRPr lang="tr-TR" sz="21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936172" y="1161993"/>
            <a:ext cx="9601200" cy="5428218"/>
          </a:xfrm>
        </p:spPr>
        <p:txBody>
          <a:bodyPr>
            <a:normAutofit/>
          </a:bodyPr>
          <a:lstStyle/>
          <a:p>
            <a:pPr marL="0" indent="0" algn="just">
              <a:buNone/>
            </a:pPr>
            <a:r>
              <a:rPr lang="tr-TR" sz="2100" b="1" dirty="0" smtClean="0">
                <a:latin typeface="Times New Roman" panose="02020603050405020304" pitchFamily="18" charset="0"/>
                <a:cs typeface="Times New Roman" panose="02020603050405020304" pitchFamily="18" charset="0"/>
              </a:rPr>
              <a:t>Savaş Dönemi Uluslararası Parametreleri:</a:t>
            </a:r>
          </a:p>
          <a:p>
            <a:pPr algn="just"/>
            <a:r>
              <a:rPr lang="tr-TR" sz="2100" dirty="0" smtClean="0">
                <a:latin typeface="Times New Roman" panose="02020603050405020304" pitchFamily="18" charset="0"/>
                <a:cs typeface="Times New Roman" panose="02020603050405020304" pitchFamily="18" charset="0"/>
              </a:rPr>
              <a:t>1939-1945 </a:t>
            </a:r>
            <a:r>
              <a:rPr lang="tr-TR" sz="2100" dirty="0" smtClean="0">
                <a:latin typeface="Times New Roman" panose="02020603050405020304" pitchFamily="18" charset="0"/>
                <a:cs typeface="Times New Roman" panose="02020603050405020304" pitchFamily="18" charset="0"/>
              </a:rPr>
              <a:t>yılları arasında karada , havada denizlerde devam eden bu savaş dünya politikasını, kültürünü, ekonomisini, uluslararası ilişkilerini etkilemiştir.</a:t>
            </a:r>
          </a:p>
          <a:p>
            <a:pPr algn="just"/>
            <a:r>
              <a:rPr lang="tr-TR" sz="2100" dirty="0" smtClean="0">
                <a:latin typeface="Times New Roman" panose="02020603050405020304" pitchFamily="18" charset="0"/>
                <a:cs typeface="Times New Roman" panose="02020603050405020304" pitchFamily="18" charset="0"/>
              </a:rPr>
              <a:t>II. Dünya savaşında müttefikler ve onlara karşı devletler savaşmışlardır.</a:t>
            </a:r>
          </a:p>
          <a:p>
            <a:pPr algn="just"/>
            <a:r>
              <a:rPr lang="tr-TR" sz="2100" dirty="0" smtClean="0">
                <a:latin typeface="Times New Roman" panose="02020603050405020304" pitchFamily="18" charset="0"/>
                <a:cs typeface="Times New Roman" panose="02020603050405020304" pitchFamily="18" charset="0"/>
              </a:rPr>
              <a:t>I. Dünya savaşının yenilen devleti </a:t>
            </a:r>
            <a:r>
              <a:rPr lang="tr-TR" sz="2100" dirty="0">
                <a:latin typeface="Times New Roman" panose="02020603050405020304" pitchFamily="18" charset="0"/>
                <a:cs typeface="Times New Roman" panose="02020603050405020304" pitchFamily="18" charset="0"/>
              </a:rPr>
              <a:t>A</a:t>
            </a:r>
            <a:r>
              <a:rPr lang="tr-TR" sz="2100" dirty="0" smtClean="0">
                <a:latin typeface="Times New Roman" panose="02020603050405020304" pitchFamily="18" charset="0"/>
                <a:cs typeface="Times New Roman" panose="02020603050405020304" pitchFamily="18" charset="0"/>
              </a:rPr>
              <a:t>lmanya yenilmeseler de isteklerine ulaşamayan devletler olan İtalya ve Japonya, galip devleti olan İngiltere ve Fransa’ya karşı mücadeleye girişmişlerdir.</a:t>
            </a:r>
          </a:p>
          <a:p>
            <a:pPr algn="just"/>
            <a:r>
              <a:rPr lang="tr-TR" sz="2100" dirty="0" smtClean="0">
                <a:latin typeface="Times New Roman" panose="02020603050405020304" pitchFamily="18" charset="0"/>
                <a:cs typeface="Times New Roman" panose="02020603050405020304" pitchFamily="18" charset="0"/>
              </a:rPr>
              <a:t>1941 den sonra müttefiklere ABD ve SSCB de katılacaktır</a:t>
            </a:r>
            <a:r>
              <a:rPr lang="tr-TR" sz="2100" dirty="0" smtClean="0">
                <a:solidFill>
                  <a:schemeClr val="accent6">
                    <a:lumMod val="75000"/>
                  </a:schemeClr>
                </a:solidFill>
                <a:latin typeface="Times New Roman" panose="02020603050405020304" pitchFamily="18" charset="0"/>
                <a:cs typeface="Times New Roman" panose="02020603050405020304" pitchFamily="18" charset="0"/>
              </a:rPr>
              <a:t>.</a:t>
            </a:r>
          </a:p>
          <a:p>
            <a:pPr algn="just"/>
            <a:endParaRPr lang="tr-TR" sz="2100"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just">
              <a:buNone/>
            </a:pPr>
            <a:endParaRPr lang="tr-TR" sz="2100" dirty="0" smtClean="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25585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3D7AE1E0-6F97-4962-B8FB-22350FB13A5F}"/>
              </a:ext>
            </a:extLst>
          </p:cNvPr>
          <p:cNvSpPr>
            <a:spLocks noGrp="1"/>
          </p:cNvSpPr>
          <p:nvPr>
            <p:ph type="title"/>
          </p:nvPr>
        </p:nvSpPr>
        <p:spPr>
          <a:xfrm>
            <a:off x="457200" y="628802"/>
            <a:ext cx="3280954" cy="636951"/>
          </a:xfrm>
        </p:spPr>
        <p:txBody>
          <a:bodyPr>
            <a:normAutofit/>
          </a:bodyPr>
          <a:lstStyle/>
          <a:p>
            <a:pPr algn="just"/>
            <a:r>
              <a:rPr lang="tr-TR" sz="2100" b="1" dirty="0">
                <a:latin typeface="Times New Roman" panose="02020603050405020304" pitchFamily="18" charset="0"/>
                <a:cs typeface="Times New Roman" panose="02020603050405020304" pitchFamily="18" charset="0"/>
              </a:rPr>
              <a:t>Truman Doktrini</a:t>
            </a:r>
          </a:p>
        </p:txBody>
      </p:sp>
      <p:sp>
        <p:nvSpPr>
          <p:cNvPr id="3" name="İçerik Yer Tutucusu 2">
            <a:extLst>
              <a:ext uri="{FF2B5EF4-FFF2-40B4-BE49-F238E27FC236}">
                <a16:creationId xmlns:a16="http://schemas.microsoft.com/office/drawing/2014/main" id="{AAB21117-F52E-4F0C-A4F4-44E0EE888344}"/>
              </a:ext>
            </a:extLst>
          </p:cNvPr>
          <p:cNvSpPr>
            <a:spLocks noGrp="1"/>
          </p:cNvSpPr>
          <p:nvPr>
            <p:ph idx="1"/>
          </p:nvPr>
        </p:nvSpPr>
        <p:spPr>
          <a:xfrm>
            <a:off x="457200" y="1581665"/>
            <a:ext cx="10896600" cy="4595298"/>
          </a:xfrm>
        </p:spPr>
        <p:txBody>
          <a:bodyPr>
            <a:normAutofit/>
          </a:bodyPr>
          <a:lstStyle/>
          <a:p>
            <a:pPr marL="0" indent="0">
              <a:buNone/>
            </a:pPr>
            <a:r>
              <a:rPr lang="tr-TR" sz="2100" b="1" u="sng" dirty="0">
                <a:latin typeface="Times New Roman" panose="02020603050405020304" pitchFamily="18" charset="0"/>
                <a:cs typeface="Times New Roman" panose="02020603050405020304" pitchFamily="18" charset="0"/>
              </a:rPr>
              <a:t>12 Mart 1947</a:t>
            </a:r>
          </a:p>
          <a:p>
            <a:r>
              <a:rPr lang="tr-TR" sz="2100" b="1" dirty="0">
                <a:latin typeface="Times New Roman" panose="02020603050405020304" pitchFamily="18" charset="0"/>
                <a:cs typeface="Times New Roman" panose="02020603050405020304" pitchFamily="18" charset="0"/>
              </a:rPr>
              <a:t>ABD Türkiye Yunanistan ve İran’dan yardım istiyor.</a:t>
            </a:r>
          </a:p>
          <a:p>
            <a:r>
              <a:rPr lang="tr-TR" sz="2100" b="1" dirty="0">
                <a:latin typeface="Times New Roman" panose="02020603050405020304" pitchFamily="18" charset="0"/>
                <a:cs typeface="Times New Roman" panose="02020603050405020304" pitchFamily="18" charset="0"/>
              </a:rPr>
              <a:t>Türkiye savaştan sonraki yalnızlığından kurtulacağını düşünüyor.</a:t>
            </a:r>
          </a:p>
          <a:p>
            <a:r>
              <a:rPr lang="tr-TR" sz="2100" b="1" dirty="0">
                <a:latin typeface="Times New Roman" panose="02020603050405020304" pitchFamily="18" charset="0"/>
                <a:cs typeface="Times New Roman" panose="02020603050405020304" pitchFamily="18" charset="0"/>
              </a:rPr>
              <a:t>Ekonomik açıdan da rahatlayacağını düşündüğü için kabul ediyor.</a:t>
            </a:r>
          </a:p>
          <a:p>
            <a:r>
              <a:rPr lang="tr-TR" sz="2100" b="1" u="sng" dirty="0">
                <a:latin typeface="Times New Roman" panose="02020603050405020304" pitchFamily="18" charset="0"/>
                <a:cs typeface="Times New Roman" panose="02020603050405020304" pitchFamily="18" charset="0"/>
              </a:rPr>
              <a:t>12 Temmuz 1947 </a:t>
            </a:r>
            <a:r>
              <a:rPr lang="tr-TR" sz="2100" b="1" dirty="0">
                <a:latin typeface="Times New Roman" panose="02020603050405020304" pitchFamily="18" charset="0"/>
                <a:cs typeface="Times New Roman" panose="02020603050405020304" pitchFamily="18" charset="0"/>
              </a:rPr>
              <a:t>bu anlaşma askeri alanı kapsayacak şekilde genişliyor.</a:t>
            </a:r>
          </a:p>
          <a:p>
            <a:r>
              <a:rPr lang="tr-TR" sz="2100" b="1" dirty="0">
                <a:latin typeface="Times New Roman" panose="02020603050405020304" pitchFamily="18" charset="0"/>
                <a:cs typeface="Times New Roman" panose="02020603050405020304" pitchFamily="18" charset="0"/>
              </a:rPr>
              <a:t>ABD ve Türkiye ilişkilerinin temeli atılıyor.</a:t>
            </a:r>
          </a:p>
          <a:p>
            <a:r>
              <a:rPr lang="tr-TR" sz="2100" b="1" dirty="0">
                <a:latin typeface="Times New Roman" panose="02020603050405020304" pitchFamily="18" charset="0"/>
                <a:cs typeface="Times New Roman" panose="02020603050405020304" pitchFamily="18" charset="0"/>
              </a:rPr>
              <a:t>4 Temmuz 1948 MARSHALL PLANI.</a:t>
            </a:r>
          </a:p>
        </p:txBody>
      </p:sp>
    </p:spTree>
    <p:extLst>
      <p:ext uri="{BB962C8B-B14F-4D97-AF65-F5344CB8AC3E}">
        <p14:creationId xmlns:p14="http://schemas.microsoft.com/office/powerpoint/2010/main" val="3603325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6451963-09CF-4A98-AC8C-41914D0E0B2F}"/>
              </a:ext>
            </a:extLst>
          </p:cNvPr>
          <p:cNvSpPr>
            <a:spLocks noGrp="1"/>
          </p:cNvSpPr>
          <p:nvPr>
            <p:ph idx="1"/>
          </p:nvPr>
        </p:nvSpPr>
        <p:spPr>
          <a:xfrm>
            <a:off x="450181" y="987377"/>
            <a:ext cx="11001590" cy="4154361"/>
          </a:xfrm>
        </p:spPr>
        <p:txBody>
          <a:bodyPr>
            <a:noAutofit/>
          </a:bodyPr>
          <a:lstStyle/>
          <a:p>
            <a:pPr algn="just">
              <a:lnSpc>
                <a:spcPct val="150000"/>
              </a:lnSpc>
            </a:pPr>
            <a:r>
              <a:rPr lang="tr-TR" sz="2100" dirty="0" smtClean="0">
                <a:latin typeface="Times New Roman" panose="02020603050405020304" pitchFamily="18" charset="0"/>
                <a:cs typeface="Times New Roman" panose="02020603050405020304" pitchFamily="18" charset="0"/>
              </a:rPr>
              <a:t>Türkiye’nin NATO’ya üye olması Sovyetler Birliği ve onun nüfuzu altındaki Bulgaristan tarafından tepki ile karşılanmıştı.  NATO’nun yanında Balkanlarda aktif politika izlemenin gerektiğine inanan Türkiye, Yugoslavya ve Yunanistan arasında 28 Şubat 1953’te “Dostluk ve İş Birliği Anlaşması” imzalanarak Balkan Paktı kurulmuştur. </a:t>
            </a:r>
          </a:p>
          <a:p>
            <a:pPr algn="just">
              <a:lnSpc>
                <a:spcPct val="150000"/>
              </a:lnSpc>
            </a:pPr>
            <a:r>
              <a:rPr lang="tr-TR" sz="2100" dirty="0" smtClean="0">
                <a:latin typeface="Times New Roman" panose="02020603050405020304" pitchFamily="18" charset="0"/>
                <a:cs typeface="Times New Roman" panose="02020603050405020304" pitchFamily="18" charset="0"/>
              </a:rPr>
              <a:t>1950’lerde Türkiye’de çok partili demokrasi, Yunanistan’da krallık, Yugoslavya’da komünist rejim söz konusuydu. Rejimleri tamamen farklı olan bu üç ülkeyi bir araya getiren ve ortak bir savunma platformu oluşturmaya iten temel sebep SSCB’nin Balkanlarda etkinlik kurma isteği yönündeki algılamalarıdır. Üç ülkenin de SSCB ile arası bozuktu.</a:t>
            </a:r>
          </a:p>
          <a:p>
            <a:pPr algn="just">
              <a:lnSpc>
                <a:spcPct val="150000"/>
              </a:lnSpc>
            </a:pPr>
            <a:r>
              <a:rPr lang="tr-TR" sz="2100" dirty="0" smtClean="0">
                <a:latin typeface="Times New Roman" panose="02020603050405020304" pitchFamily="18" charset="0"/>
                <a:cs typeface="Times New Roman" panose="02020603050405020304" pitchFamily="18" charset="0"/>
              </a:rPr>
              <a:t> 1953 yılından itibaren Türkiye, Yunanistan ve Yugoslavya arasındaki görüşmeler hızlandı. Nihayetinde ise 9 Ağustos 1954 tarihinde üç devlet 20 yıl süreli Balkan Askeri İttifak Antlaşmasını imzaladılar.</a:t>
            </a:r>
          </a:p>
          <a:p>
            <a:pPr algn="just">
              <a:lnSpc>
                <a:spcPct val="150000"/>
              </a:lnSpc>
            </a:pPr>
            <a:endParaRPr lang="tr-TR" sz="2100" dirty="0" smtClean="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
        <p:nvSpPr>
          <p:cNvPr id="4" name="Metin kutusu 3"/>
          <p:cNvSpPr txBox="1"/>
          <p:nvPr/>
        </p:nvSpPr>
        <p:spPr>
          <a:xfrm>
            <a:off x="450181" y="313509"/>
            <a:ext cx="1688283" cy="415498"/>
          </a:xfrm>
          <a:prstGeom prst="rect">
            <a:avLst/>
          </a:prstGeom>
          <a:noFill/>
        </p:spPr>
        <p:txBody>
          <a:bodyPr wrap="none" rtlCol="0">
            <a:spAutoFit/>
          </a:bodyPr>
          <a:lstStyle/>
          <a:p>
            <a:pPr algn="just"/>
            <a:r>
              <a:rPr lang="tr-TR" sz="2100" b="1" dirty="0" smtClean="0">
                <a:latin typeface="Times New Roman" panose="02020603050405020304" pitchFamily="18" charset="0"/>
                <a:cs typeface="Times New Roman" panose="02020603050405020304" pitchFamily="18" charset="0"/>
              </a:rPr>
              <a:t>Balkan Paktı</a:t>
            </a:r>
            <a:endParaRPr lang="tr-TR" sz="2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6784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54726" y="536757"/>
            <a:ext cx="10515600" cy="4351338"/>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Bu gelişme ABD ve İngiltere tarafından memnuniyetle karşılandı. Fakat zamanla İttifakı oluşturan devletler arasındaki görüş farklılıkları ve sorunlar ittifakın ömrünün uzun süreli olmasını engelledi. Stalin’in ölümünden sonra 1955’ten itibaren Yugoslavya’nın SSCB ile tekrar yakınlaşması ve Türk-Yunan ilişkilerinin Kıbrıs meselesinden dolayı bozulmasıyla Pakt, gücünü kaybetmeye başladı. Yunanistan’ın Pakt toplantılarına ve Kıbrıs sorunu nedeniyle NATO manevralarına katılmaması Balkan Paktını işlemez hale getirdi. </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349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74EB14C-302D-4EA5-BB33-78D6708477FA}"/>
              </a:ext>
            </a:extLst>
          </p:cNvPr>
          <p:cNvSpPr>
            <a:spLocks noGrp="1"/>
          </p:cNvSpPr>
          <p:nvPr>
            <p:ph type="title"/>
          </p:nvPr>
        </p:nvSpPr>
        <p:spPr>
          <a:xfrm>
            <a:off x="571500" y="304165"/>
            <a:ext cx="6096000" cy="1325563"/>
          </a:xfrm>
        </p:spPr>
        <p:txBody>
          <a:bodyPr>
            <a:normAutofit/>
          </a:bodyPr>
          <a:lstStyle/>
          <a:p>
            <a:r>
              <a:rPr lang="tr-TR" sz="2100" b="1" dirty="0">
                <a:latin typeface="Times New Roman" panose="02020603050405020304" pitchFamily="18" charset="0"/>
                <a:cs typeface="Times New Roman" panose="02020603050405020304" pitchFamily="18" charset="0"/>
              </a:rPr>
              <a:t>Bağdat Paktı ve Ortadoğu’da Diğer Gelişmeler</a:t>
            </a:r>
          </a:p>
        </p:txBody>
      </p:sp>
      <p:sp>
        <p:nvSpPr>
          <p:cNvPr id="3" name="İçerik Yer Tutucusu 2">
            <a:extLst>
              <a:ext uri="{FF2B5EF4-FFF2-40B4-BE49-F238E27FC236}">
                <a16:creationId xmlns:a16="http://schemas.microsoft.com/office/drawing/2014/main" id="{03CEAC02-0890-4DAC-9B96-CEE0DEECCD8C}"/>
              </a:ext>
            </a:extLst>
          </p:cNvPr>
          <p:cNvSpPr>
            <a:spLocks noGrp="1"/>
          </p:cNvSpPr>
          <p:nvPr>
            <p:ph idx="1"/>
          </p:nvPr>
        </p:nvSpPr>
        <p:spPr>
          <a:xfrm>
            <a:off x="571500" y="1551214"/>
            <a:ext cx="10782300" cy="4625749"/>
          </a:xfrm>
        </p:spPr>
        <p:txBody>
          <a:bodyPr>
            <a:normAutofit/>
          </a:bodyPr>
          <a:lstStyle/>
          <a:p>
            <a:pPr algn="just"/>
            <a:r>
              <a:rPr lang="tr-TR" sz="2100" dirty="0">
                <a:latin typeface="Times New Roman" panose="02020603050405020304" pitchFamily="18" charset="0"/>
                <a:cs typeface="Times New Roman" panose="02020603050405020304" pitchFamily="18" charset="0"/>
              </a:rPr>
              <a:t>1920 ve 1930’larda Türkiye Ortadoğu </a:t>
            </a:r>
            <a:r>
              <a:rPr lang="tr-TR" sz="2100" dirty="0" smtClean="0">
                <a:latin typeface="Times New Roman" panose="02020603050405020304" pitchFamily="18" charset="0"/>
                <a:cs typeface="Times New Roman" panose="02020603050405020304" pitchFamily="18" charset="0"/>
              </a:rPr>
              <a:t>mesafeliydi. Sovyet’in </a:t>
            </a:r>
            <a:r>
              <a:rPr lang="tr-TR" sz="2100" dirty="0">
                <a:latin typeface="Times New Roman" panose="02020603050405020304" pitchFamily="18" charset="0"/>
                <a:cs typeface="Times New Roman" panose="02020603050405020304" pitchFamily="18" charset="0"/>
              </a:rPr>
              <a:t>Ortadoğu’ya yayılma eğilimi Batı’yı bu bölge üzerinde daha etkin önlemler almaya </a:t>
            </a:r>
            <a:r>
              <a:rPr lang="tr-TR" sz="2100" dirty="0" smtClean="0">
                <a:latin typeface="Times New Roman" panose="02020603050405020304" pitchFamily="18" charset="0"/>
                <a:cs typeface="Times New Roman" panose="02020603050405020304" pitchFamily="18" charset="0"/>
              </a:rPr>
              <a:t>yöneltti. Türkiye </a:t>
            </a:r>
            <a:r>
              <a:rPr lang="tr-TR" sz="2100" dirty="0">
                <a:latin typeface="Times New Roman" panose="02020603050405020304" pitchFamily="18" charset="0"/>
                <a:cs typeface="Times New Roman" panose="02020603050405020304" pitchFamily="18" charset="0"/>
              </a:rPr>
              <a:t>de Ortadoğu’daki gelişmelere müdahale etmeye çalıştı. Bu davranış Arap ülkeleri tarafından hoş </a:t>
            </a:r>
            <a:r>
              <a:rPr lang="tr-TR" sz="2100" dirty="0" smtClean="0">
                <a:latin typeface="Times New Roman" panose="02020603050405020304" pitchFamily="18" charset="0"/>
                <a:cs typeface="Times New Roman" panose="02020603050405020304" pitchFamily="18" charset="0"/>
              </a:rPr>
              <a:t>karşılanmadı. Türkiye </a:t>
            </a:r>
            <a:r>
              <a:rPr lang="tr-TR" sz="2100" dirty="0">
                <a:latin typeface="Times New Roman" panose="02020603050405020304" pitchFamily="18" charset="0"/>
                <a:cs typeface="Times New Roman" panose="02020603050405020304" pitchFamily="18" charset="0"/>
              </a:rPr>
              <a:t>batının maşası olarak algılanıp Türkiye’nin İsrail’le ilişkileri Arap ülkeleri tarafından hoş karşılanmadı.</a:t>
            </a:r>
          </a:p>
        </p:txBody>
      </p:sp>
    </p:spTree>
    <p:extLst>
      <p:ext uri="{BB962C8B-B14F-4D97-AF65-F5344CB8AC3E}">
        <p14:creationId xmlns:p14="http://schemas.microsoft.com/office/powerpoint/2010/main" val="1088657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AB7BF56-C7B4-40E1-AB97-D708CD4DCE01}"/>
              </a:ext>
            </a:extLst>
          </p:cNvPr>
          <p:cNvSpPr>
            <a:spLocks noGrp="1"/>
          </p:cNvSpPr>
          <p:nvPr>
            <p:ph idx="1"/>
          </p:nvPr>
        </p:nvSpPr>
        <p:spPr>
          <a:xfrm>
            <a:off x="408999" y="1114399"/>
            <a:ext cx="10720555" cy="5597611"/>
          </a:xfrm>
        </p:spPr>
        <p:txBody>
          <a:bodyPr>
            <a:normAutofit/>
          </a:bodyPr>
          <a:lstStyle/>
          <a:p>
            <a:pPr algn="just"/>
            <a:r>
              <a:rPr lang="tr-TR" sz="2100" dirty="0">
                <a:latin typeface="Times New Roman" panose="02020603050405020304" pitchFamily="18" charset="0"/>
                <a:cs typeface="Times New Roman" panose="02020603050405020304" pitchFamily="18" charset="0"/>
              </a:rPr>
              <a:t>Mısır  </a:t>
            </a:r>
            <a:r>
              <a:rPr lang="tr-TR" sz="2100" dirty="0">
                <a:latin typeface="Times New Roman" panose="02020603050405020304" pitchFamily="18" charset="0"/>
                <a:cs typeface="Times New Roman" panose="02020603050405020304" pitchFamily="18" charset="0"/>
                <a:sym typeface="Wingdings" panose="05000000000000000000" pitchFamily="2" charset="2"/>
              </a:rPr>
              <a:t> Orta Doğu Savunma Paktı = Arap birliğini baltalamaya yönelik bir çalışma.</a:t>
            </a:r>
          </a:p>
          <a:p>
            <a:pPr algn="just"/>
            <a:r>
              <a:rPr lang="tr-TR" sz="2100" dirty="0">
                <a:latin typeface="Times New Roman" panose="02020603050405020304" pitchFamily="18" charset="0"/>
                <a:cs typeface="Times New Roman" panose="02020603050405020304" pitchFamily="18" charset="0"/>
                <a:sym typeface="Wingdings" panose="05000000000000000000" pitchFamily="2" charset="2"/>
              </a:rPr>
              <a:t>Irak  Pakt Arap birliğine zarar vermeyecek.</a:t>
            </a:r>
          </a:p>
          <a:p>
            <a:pPr algn="just"/>
            <a:r>
              <a:rPr lang="tr-TR" sz="2100" dirty="0">
                <a:latin typeface="Times New Roman" panose="02020603050405020304" pitchFamily="18" charset="0"/>
                <a:cs typeface="Times New Roman" panose="02020603050405020304" pitchFamily="18" charset="0"/>
                <a:sym typeface="Wingdings" panose="05000000000000000000" pitchFamily="2" charset="2"/>
              </a:rPr>
              <a:t>22 Ocak – 6 Şubat 1955 Arap ülkelerinin başbakanları Kahire’de toplandı. Irak şiddetle eleştirildi ancak Mısır istediklerini elde edemedi.</a:t>
            </a:r>
          </a:p>
          <a:p>
            <a:pPr algn="just"/>
            <a:r>
              <a:rPr lang="tr-TR" sz="2100" dirty="0">
                <a:latin typeface="Times New Roman" panose="02020603050405020304" pitchFamily="18" charset="0"/>
                <a:cs typeface="Times New Roman" panose="02020603050405020304" pitchFamily="18" charset="0"/>
                <a:sym typeface="Wingdings" panose="05000000000000000000" pitchFamily="2" charset="2"/>
              </a:rPr>
              <a:t>24 Şubat 1955 – Bağdat savunma paktı Türkiye&amp; Irak</a:t>
            </a:r>
          </a:p>
          <a:p>
            <a:pPr marL="0" indent="0" algn="just">
              <a:buNone/>
            </a:pPr>
            <a:endParaRPr lang="tr-TR" sz="2100" dirty="0">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endParaRPr lang="tr-TR" sz="2100" dirty="0">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3312995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A6B7DFA-91DF-4DB6-8213-25BF080B5FC6}"/>
              </a:ext>
            </a:extLst>
          </p:cNvPr>
          <p:cNvSpPr>
            <a:spLocks noGrp="1"/>
          </p:cNvSpPr>
          <p:nvPr>
            <p:ph idx="1"/>
          </p:nvPr>
        </p:nvSpPr>
        <p:spPr>
          <a:xfrm>
            <a:off x="294678" y="866056"/>
            <a:ext cx="6455463" cy="3375920"/>
          </a:xfrm>
        </p:spPr>
        <p:txBody>
          <a:bodyPr anchor="t">
            <a:noAutofit/>
          </a:bodyPr>
          <a:lstStyle/>
          <a:p>
            <a:pPr algn="just"/>
            <a:r>
              <a:rPr lang="tr-TR" sz="2100" dirty="0">
                <a:latin typeface="Times New Roman" panose="02020603050405020304" pitchFamily="18" charset="0"/>
                <a:cs typeface="Times New Roman" panose="02020603050405020304" pitchFamily="18" charset="0"/>
              </a:rPr>
              <a:t>Türkiye Bağdat Paktını güçlendirmek için, Ürdün ve Lübnan nezdinde girişimlerde bulundu ancak istedikleri gerçekleşmedi.</a:t>
            </a:r>
          </a:p>
          <a:p>
            <a:pPr algn="just"/>
            <a:r>
              <a:rPr lang="tr-TR" sz="2100" dirty="0">
                <a:latin typeface="Times New Roman" panose="02020603050405020304" pitchFamily="18" charset="0"/>
                <a:cs typeface="Times New Roman" panose="02020603050405020304" pitchFamily="18" charset="0"/>
              </a:rPr>
              <a:t>İngiltere’nin Mısırdan çekilmesini isteyen Mısır, Temmuz 1956’da Süveyş kanalını devletleştirmesi Türk dış politikasını sarstı.</a:t>
            </a:r>
          </a:p>
        </p:txBody>
      </p:sp>
      <p:pic>
        <p:nvPicPr>
          <p:cNvPr id="9" name="Picture 2" descr="Image result for baÄdat paktÄ± gÃ¶rsel">
            <a:extLst>
              <a:ext uri="{FF2B5EF4-FFF2-40B4-BE49-F238E27FC236}">
                <a16:creationId xmlns:a16="http://schemas.microsoft.com/office/drawing/2014/main" id="{5E223F74-D9A8-473F-9D85-12730EC903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65" r="9226" b="-1"/>
          <a:stretch/>
        </p:blipFill>
        <p:spPr bwMode="auto">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
        <p:nvSpPr>
          <p:cNvPr id="5" name="Dikdörtgen 4">
            <a:extLst>
              <a:ext uri="{FF2B5EF4-FFF2-40B4-BE49-F238E27FC236}">
                <a16:creationId xmlns:a16="http://schemas.microsoft.com/office/drawing/2014/main" id="{353A35C3-D2C0-4771-9C1F-9E3C1D0BA4E1}"/>
              </a:ext>
            </a:extLst>
          </p:cNvPr>
          <p:cNvSpPr/>
          <p:nvPr/>
        </p:nvSpPr>
        <p:spPr>
          <a:xfrm>
            <a:off x="0" y="6372625"/>
            <a:ext cx="225112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tr-TR" sz="2400" b="1" i="0" u="none" strike="noStrike" kern="1200" cap="none" spc="0" normalizeH="0" baseline="0" noProof="0" dirty="0">
                <a:ln>
                  <a:noFill/>
                </a:ln>
                <a:solidFill>
                  <a:prstClr val="white"/>
                </a:solidFill>
                <a:effectLst/>
                <a:uLnTx/>
                <a:uFillTx/>
                <a:latin typeface="Calibri" panose="020F0502020204030204"/>
                <a:ea typeface="+mn-ea"/>
                <a:cs typeface="+mn-cs"/>
              </a:rPr>
              <a:t>(Acun vd., 2016)</a:t>
            </a:r>
          </a:p>
        </p:txBody>
      </p:sp>
    </p:spTree>
    <p:extLst>
      <p:ext uri="{BB962C8B-B14F-4D97-AF65-F5344CB8AC3E}">
        <p14:creationId xmlns:p14="http://schemas.microsoft.com/office/powerpoint/2010/main" val="32640889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710EDD3-9152-4FAC-9E18-88F280BE1861}"/>
              </a:ext>
            </a:extLst>
          </p:cNvPr>
          <p:cNvSpPr>
            <a:spLocks noGrp="1"/>
          </p:cNvSpPr>
          <p:nvPr>
            <p:ph idx="1"/>
          </p:nvPr>
        </p:nvSpPr>
        <p:spPr>
          <a:xfrm>
            <a:off x="405246" y="524335"/>
            <a:ext cx="11786754" cy="5260140"/>
          </a:xfrm>
        </p:spPr>
        <p:txBody>
          <a:bodyPr>
            <a:noAutofit/>
          </a:bodyPr>
          <a:lstStyle/>
          <a:p>
            <a:pPr algn="just"/>
            <a:r>
              <a:rPr lang="tr-TR" sz="2100" dirty="0">
                <a:latin typeface="Times New Roman" panose="02020603050405020304" pitchFamily="18" charset="0"/>
                <a:cs typeface="Times New Roman" panose="02020603050405020304" pitchFamily="18" charset="0"/>
              </a:rPr>
              <a:t>Türkiye Ortadoğu’daki krizlerinin bir diğerini Suriye ile yaşadı. 1956-57 yıllarında ilişkileri gerildi.</a:t>
            </a:r>
          </a:p>
          <a:p>
            <a:pPr algn="just"/>
            <a:r>
              <a:rPr lang="tr-TR" sz="2100" dirty="0">
                <a:latin typeface="Times New Roman" panose="02020603050405020304" pitchFamily="18" charset="0"/>
                <a:cs typeface="Times New Roman" panose="02020603050405020304" pitchFamily="18" charset="0"/>
              </a:rPr>
              <a:t>ABD başta Suriye’ye karşı ılımlıyken tavrı zamanla sertleşti.</a:t>
            </a:r>
          </a:p>
          <a:p>
            <a:pPr algn="just"/>
            <a:r>
              <a:rPr lang="tr-TR" sz="2100" dirty="0">
                <a:latin typeface="Times New Roman" panose="02020603050405020304" pitchFamily="18" charset="0"/>
                <a:cs typeface="Times New Roman" panose="02020603050405020304" pitchFamily="18" charset="0"/>
              </a:rPr>
              <a:t>Mısır Suriye’yi destekledi. Askeri destek gönderdi.</a:t>
            </a:r>
          </a:p>
          <a:p>
            <a:pPr algn="just"/>
            <a:r>
              <a:rPr lang="tr-TR" sz="2100" dirty="0">
                <a:latin typeface="Times New Roman" panose="02020603050405020304" pitchFamily="18" charset="0"/>
                <a:cs typeface="Times New Roman" panose="02020603050405020304" pitchFamily="18" charset="0"/>
              </a:rPr>
              <a:t>Kasım 1957’de kriz ortadan kalkmaya başladı.</a:t>
            </a:r>
          </a:p>
          <a:p>
            <a:pPr algn="just"/>
            <a:r>
              <a:rPr lang="tr-TR" sz="2100" dirty="0">
                <a:latin typeface="Times New Roman" panose="02020603050405020304" pitchFamily="18" charset="0"/>
                <a:cs typeface="Times New Roman" panose="02020603050405020304" pitchFamily="18" charset="0"/>
              </a:rPr>
              <a:t>14 Temmuz 1958- askeri darbe (Irak)</a:t>
            </a:r>
          </a:p>
          <a:p>
            <a:pPr algn="just"/>
            <a:r>
              <a:rPr lang="tr-TR" sz="2100" dirty="0">
                <a:latin typeface="Times New Roman" panose="02020603050405020304" pitchFamily="18" charset="0"/>
                <a:cs typeface="Times New Roman" panose="02020603050405020304" pitchFamily="18" charset="0"/>
              </a:rPr>
              <a:t>Ankara’da yapılan zirve toplantısıyla bu darbe kınandı.</a:t>
            </a:r>
          </a:p>
          <a:p>
            <a:pPr algn="just"/>
            <a:r>
              <a:rPr lang="tr-TR" sz="2100" dirty="0">
                <a:latin typeface="Times New Roman" panose="02020603050405020304" pitchFamily="18" charset="0"/>
                <a:cs typeface="Times New Roman" panose="02020603050405020304" pitchFamily="18" charset="0"/>
              </a:rPr>
              <a:t> Dönüm noktası, çünkü Türkiye’de ilk defa dış politikada partiler arasında görüş ayrılıkları belirdi.</a:t>
            </a:r>
          </a:p>
        </p:txBody>
      </p:sp>
      <p:sp>
        <p:nvSpPr>
          <p:cNvPr id="5" name="Dikdörtgen 4">
            <a:extLst>
              <a:ext uri="{FF2B5EF4-FFF2-40B4-BE49-F238E27FC236}">
                <a16:creationId xmlns:a16="http://schemas.microsoft.com/office/drawing/2014/main" id="{423FE362-BBFD-4890-A243-F010C1FD246D}"/>
              </a:ext>
            </a:extLst>
          </p:cNvPr>
          <p:cNvSpPr/>
          <p:nvPr/>
        </p:nvSpPr>
        <p:spPr>
          <a:xfrm>
            <a:off x="0" y="6353027"/>
            <a:ext cx="225112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tr-TR" sz="2400" b="1" i="0" u="none" strike="noStrike" kern="1200" cap="none" spc="0" normalizeH="0" baseline="0" noProof="0" dirty="0">
                <a:ln>
                  <a:noFill/>
                </a:ln>
                <a:solidFill>
                  <a:prstClr val="white"/>
                </a:solidFill>
                <a:effectLst/>
                <a:uLnTx/>
                <a:uFillTx/>
                <a:latin typeface="Calibri" panose="020F0502020204030204"/>
                <a:ea typeface="+mn-ea"/>
                <a:cs typeface="+mn-cs"/>
              </a:rPr>
              <a:t>(Acun vd., 2016)</a:t>
            </a:r>
          </a:p>
        </p:txBody>
      </p:sp>
    </p:spTree>
    <p:extLst>
      <p:ext uri="{BB962C8B-B14F-4D97-AF65-F5344CB8AC3E}">
        <p14:creationId xmlns:p14="http://schemas.microsoft.com/office/powerpoint/2010/main" val="3266102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FA88C3F-7BC1-4D1D-B253-920CB36FDD9E}"/>
              </a:ext>
            </a:extLst>
          </p:cNvPr>
          <p:cNvSpPr>
            <a:spLocks noGrp="1"/>
          </p:cNvSpPr>
          <p:nvPr>
            <p:ph type="title"/>
          </p:nvPr>
        </p:nvSpPr>
        <p:spPr>
          <a:xfrm>
            <a:off x="449571" y="574766"/>
            <a:ext cx="4395651" cy="706619"/>
          </a:xfrm>
        </p:spPr>
        <p:txBody>
          <a:bodyPr>
            <a:normAutofit/>
          </a:bodyPr>
          <a:lstStyle/>
          <a:p>
            <a:pPr algn="just"/>
            <a:r>
              <a:rPr lang="tr-TR" sz="2100" b="1" dirty="0">
                <a:latin typeface="Times New Roman" panose="02020603050405020304" pitchFamily="18" charset="0"/>
                <a:cs typeface="Times New Roman" panose="02020603050405020304" pitchFamily="18" charset="0"/>
              </a:rPr>
              <a:t>Yumuşama Döneminde Dış Politika</a:t>
            </a:r>
          </a:p>
        </p:txBody>
      </p:sp>
      <p:sp>
        <p:nvSpPr>
          <p:cNvPr id="3" name="İçerik Yer Tutucusu 2">
            <a:extLst>
              <a:ext uri="{FF2B5EF4-FFF2-40B4-BE49-F238E27FC236}">
                <a16:creationId xmlns:a16="http://schemas.microsoft.com/office/drawing/2014/main" id="{9EE4C938-0B0B-4112-B178-26D23D07866A}"/>
              </a:ext>
            </a:extLst>
          </p:cNvPr>
          <p:cNvSpPr>
            <a:spLocks noGrp="1"/>
          </p:cNvSpPr>
          <p:nvPr>
            <p:ph idx="1"/>
          </p:nvPr>
        </p:nvSpPr>
        <p:spPr>
          <a:xfrm>
            <a:off x="449571" y="1514722"/>
            <a:ext cx="11006585" cy="4312617"/>
          </a:xfrm>
        </p:spPr>
        <p:txBody>
          <a:bodyPr>
            <a:noAutofit/>
          </a:bodyPr>
          <a:lstStyle/>
          <a:p>
            <a:pPr algn="just"/>
            <a:r>
              <a:rPr lang="tr-TR" sz="2100" dirty="0">
                <a:latin typeface="Times New Roman" panose="02020603050405020304" pitchFamily="18" charset="0"/>
                <a:cs typeface="Times New Roman" panose="02020603050405020304" pitchFamily="18" charset="0"/>
              </a:rPr>
              <a:t>1950’lerde kesin bir bicinde SSCB karşıtlığını savuna  Türkiye, 1960’larda farklı bir dış politika izledi.</a:t>
            </a:r>
          </a:p>
          <a:p>
            <a:pPr algn="just"/>
            <a:r>
              <a:rPr lang="tr-TR" sz="2100" dirty="0">
                <a:latin typeface="Times New Roman" panose="02020603050405020304" pitchFamily="18" charset="0"/>
                <a:cs typeface="Times New Roman" panose="02020603050405020304" pitchFamily="18" charset="0"/>
              </a:rPr>
              <a:t>1961 anayasasıyla ortaya çıkan kurumlar ve giderek gücünü artıran sivil toplum kuruluşları, sendikalar ve benzeri oluşumlar iç politikada olduğu kadar dış politikanın da genel çizgisinde tartışmalara yol açmış.</a:t>
            </a:r>
          </a:p>
          <a:p>
            <a:pPr algn="just"/>
            <a:r>
              <a:rPr lang="tr-TR" sz="2100" dirty="0">
                <a:latin typeface="Times New Roman" panose="02020603050405020304" pitchFamily="18" charset="0"/>
                <a:cs typeface="Times New Roman" panose="02020603050405020304" pitchFamily="18" charset="0"/>
              </a:rPr>
              <a:t>Türkiye’nin Batı ittifakı ilk defa sorgulandı.</a:t>
            </a:r>
          </a:p>
        </p:txBody>
      </p:sp>
    </p:spTree>
    <p:extLst>
      <p:ext uri="{BB962C8B-B14F-4D97-AF65-F5344CB8AC3E}">
        <p14:creationId xmlns:p14="http://schemas.microsoft.com/office/powerpoint/2010/main" val="32175184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F7E5AA4-7F8D-42AE-8B3C-B95613D5067F}"/>
              </a:ext>
            </a:extLst>
          </p:cNvPr>
          <p:cNvSpPr>
            <a:spLocks noGrp="1"/>
          </p:cNvSpPr>
          <p:nvPr>
            <p:ph idx="1"/>
          </p:nvPr>
        </p:nvSpPr>
        <p:spPr>
          <a:xfrm>
            <a:off x="838201" y="1076924"/>
            <a:ext cx="10515598" cy="4154361"/>
          </a:xfrm>
        </p:spPr>
        <p:txBody>
          <a:bodyPr>
            <a:normAutofit/>
          </a:bodyPr>
          <a:lstStyle/>
          <a:p>
            <a:pPr algn="just"/>
            <a:r>
              <a:rPr lang="tr-TR" sz="2100" dirty="0">
                <a:latin typeface="Times New Roman" panose="02020603050405020304" pitchFamily="18" charset="0"/>
                <a:cs typeface="Times New Roman" panose="02020603050405020304" pitchFamily="18" charset="0"/>
              </a:rPr>
              <a:t>Üçüncü dünya ülkelerinin ortaya çıkmaları ve özellikle birleşmiş milletlerde etkili olmaları, Türkiye dış politikasını etkileyen bir başka faktör.</a:t>
            </a:r>
          </a:p>
          <a:p>
            <a:pPr algn="just"/>
            <a:r>
              <a:rPr lang="tr-TR" sz="2100" dirty="0">
                <a:latin typeface="Times New Roman" panose="02020603050405020304" pitchFamily="18" charset="0"/>
                <a:cs typeface="Times New Roman" panose="02020603050405020304" pitchFamily="18" charset="0"/>
              </a:rPr>
              <a:t>Türkiye öncesinde arasına mesafe koyduğu üçüncü dünya ülkeleri ve Arap ülkeleriyle ilişkisini giderek güçlendirdi.</a:t>
            </a:r>
          </a:p>
          <a:p>
            <a:pPr algn="just"/>
            <a:r>
              <a:rPr lang="tr-TR" sz="2100" dirty="0">
                <a:latin typeface="Times New Roman" panose="02020603050405020304" pitchFamily="18" charset="0"/>
                <a:cs typeface="Times New Roman" panose="02020603050405020304" pitchFamily="18" charset="0"/>
              </a:rPr>
              <a:t>Türkiye İsrail’e daha mesafeli davranmaya başladı.</a:t>
            </a:r>
          </a:p>
          <a:p>
            <a:pPr algn="just"/>
            <a:r>
              <a:rPr lang="tr-TR" sz="2100" i="1" dirty="0">
                <a:latin typeface="Times New Roman" panose="02020603050405020304" pitchFamily="18" charset="0"/>
                <a:cs typeface="Times New Roman" panose="02020603050405020304" pitchFamily="18" charset="0"/>
              </a:rPr>
              <a:t>1960’tan itibaren Doğu bloğu ile olan ilişkilerinde ılımlı bir tavır sergiledi.</a:t>
            </a:r>
          </a:p>
        </p:txBody>
      </p:sp>
      <p:sp>
        <p:nvSpPr>
          <p:cNvPr id="5" name="Dikdörtgen 4">
            <a:extLst>
              <a:ext uri="{FF2B5EF4-FFF2-40B4-BE49-F238E27FC236}">
                <a16:creationId xmlns:a16="http://schemas.microsoft.com/office/drawing/2014/main" id="{58AA810E-1B7E-4D15-A95E-7DCFE13167AA}"/>
              </a:ext>
            </a:extLst>
          </p:cNvPr>
          <p:cNvSpPr/>
          <p:nvPr/>
        </p:nvSpPr>
        <p:spPr>
          <a:xfrm>
            <a:off x="0" y="6396335"/>
            <a:ext cx="225112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tr-TR" sz="2400" b="1" i="0" u="none" strike="noStrike" kern="1200" cap="none" spc="0" normalizeH="0" baseline="0" noProof="0" dirty="0">
                <a:ln>
                  <a:noFill/>
                </a:ln>
                <a:solidFill>
                  <a:prstClr val="white"/>
                </a:solidFill>
                <a:effectLst/>
                <a:uLnTx/>
                <a:uFillTx/>
                <a:latin typeface="Calibri" panose="020F0502020204030204"/>
                <a:ea typeface="+mn-ea"/>
                <a:cs typeface="+mn-cs"/>
              </a:rPr>
              <a:t>(Acun vd., 2016)</a:t>
            </a:r>
          </a:p>
        </p:txBody>
      </p:sp>
    </p:spTree>
    <p:extLst>
      <p:ext uri="{BB962C8B-B14F-4D97-AF65-F5344CB8AC3E}">
        <p14:creationId xmlns:p14="http://schemas.microsoft.com/office/powerpoint/2010/main" val="3374638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324394" y="649968"/>
            <a:ext cx="10515600" cy="4351338"/>
          </a:xfrm>
        </p:spPr>
        <p:txBody>
          <a:bodyPr>
            <a:normAutofit/>
          </a:bodyPr>
          <a:lstStyle/>
          <a:p>
            <a:pPr lvl="0" algn="just"/>
            <a:r>
              <a:rPr lang="tr-TR" sz="2100" dirty="0">
                <a:latin typeface="Times New Roman" panose="02020603050405020304" pitchFamily="18" charset="0"/>
                <a:cs typeface="Times New Roman" panose="02020603050405020304" pitchFamily="18" charset="0"/>
              </a:rPr>
              <a:t>1970’li yıllarda Türk dış politikasının problemleri arttı.</a:t>
            </a:r>
            <a:endParaRPr lang="en-US" sz="2100" dirty="0">
              <a:latin typeface="Times New Roman" panose="02020603050405020304" pitchFamily="18" charset="0"/>
              <a:cs typeface="Times New Roman" panose="02020603050405020304" pitchFamily="18" charset="0"/>
            </a:endParaRPr>
          </a:p>
          <a:p>
            <a:pPr lvl="0" algn="just"/>
            <a:r>
              <a:rPr lang="tr-TR" sz="2100" dirty="0">
                <a:latin typeface="Times New Roman" panose="02020603050405020304" pitchFamily="18" charset="0"/>
                <a:cs typeface="Times New Roman" panose="02020603050405020304" pitchFamily="18" charset="0"/>
              </a:rPr>
              <a:t>Kıbrıs Barış Harekatı sonrasında ABD’nin uyguladığı ambargo Türkiye’nin sadece ekonomisini değil aynı zamanda askeri kabiliyetini olumsuz etkiledi.</a:t>
            </a:r>
            <a:endParaRPr lang="en-US" sz="2100" dirty="0">
              <a:latin typeface="Times New Roman" panose="02020603050405020304" pitchFamily="18" charset="0"/>
              <a:cs typeface="Times New Roman" panose="02020603050405020304" pitchFamily="18" charset="0"/>
            </a:endParaRPr>
          </a:p>
          <a:p>
            <a:pPr lvl="0" algn="just"/>
            <a:r>
              <a:rPr lang="tr-TR" sz="2100" dirty="0">
                <a:latin typeface="Times New Roman" panose="02020603050405020304" pitchFamily="18" charset="0"/>
                <a:cs typeface="Times New Roman" panose="02020603050405020304" pitchFamily="18" charset="0"/>
              </a:rPr>
              <a:t>12 Eylül 1980 askeri darbesi toplumsal ve siyasi çatışmayı o yıllar için durdurdu</a:t>
            </a:r>
            <a:r>
              <a:rPr lang="tr-TR" sz="2100" dirty="0" smtClean="0">
                <a:latin typeface="Times New Roman" panose="02020603050405020304" pitchFamily="18" charset="0"/>
                <a:cs typeface="Times New Roman" panose="02020603050405020304" pitchFamily="18" charset="0"/>
              </a:rPr>
              <a:t>.</a:t>
            </a:r>
          </a:p>
          <a:p>
            <a:pPr lvl="0" algn="just"/>
            <a:r>
              <a:rPr lang="tr-TR" sz="2100" dirty="0">
                <a:latin typeface="Times New Roman" panose="02020603050405020304" pitchFamily="18" charset="0"/>
                <a:cs typeface="Times New Roman" panose="02020603050405020304" pitchFamily="18" charset="0"/>
              </a:rPr>
              <a:t>ABD  ile olan ilişkiler güçlendirildi İslam ülkeleri ile bağlar vurgulandı.</a:t>
            </a:r>
            <a:endParaRPr lang="en-US" sz="2100" dirty="0">
              <a:latin typeface="Times New Roman" panose="02020603050405020304" pitchFamily="18" charset="0"/>
              <a:cs typeface="Times New Roman" panose="02020603050405020304" pitchFamily="18" charset="0"/>
            </a:endParaRPr>
          </a:p>
          <a:p>
            <a:pPr lvl="0" algn="just"/>
            <a:r>
              <a:rPr lang="tr-TR" sz="2100" dirty="0">
                <a:latin typeface="Times New Roman" panose="02020603050405020304" pitchFamily="18" charset="0"/>
                <a:cs typeface="Times New Roman" panose="02020603050405020304" pitchFamily="18" charset="0"/>
              </a:rPr>
              <a:t>1984 yılından itibaren PKK’nın başlattığı saldırılar önce Türkiye - Suriye ilişkilerini etkilemiştir.</a:t>
            </a:r>
            <a:endParaRPr lang="en-US"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31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1600" y="515007"/>
            <a:ext cx="9601200" cy="5352393"/>
          </a:xfrm>
        </p:spPr>
        <p:txBody>
          <a:bodyPr>
            <a:normAutofit/>
          </a:bodyPr>
          <a:lstStyle/>
          <a:p>
            <a:pPr marL="0" indent="0" algn="just">
              <a:buNone/>
            </a:pPr>
            <a:r>
              <a:rPr lang="tr-TR" sz="2100" b="1" dirty="0" err="1" smtClean="0">
                <a:latin typeface="Times New Roman" panose="02020603050405020304" pitchFamily="18" charset="0"/>
                <a:cs typeface="Times New Roman" panose="02020603050405020304" pitchFamily="18" charset="0"/>
              </a:rPr>
              <a:t>Versailles</a:t>
            </a:r>
            <a:r>
              <a:rPr lang="tr-TR" sz="2100" b="1" dirty="0" smtClean="0">
                <a:latin typeface="Times New Roman" panose="02020603050405020304" pitchFamily="18" charset="0"/>
                <a:cs typeface="Times New Roman" panose="02020603050405020304" pitchFamily="18" charset="0"/>
              </a:rPr>
              <a:t> Sistemi: </a:t>
            </a:r>
          </a:p>
          <a:p>
            <a:pPr algn="just"/>
            <a:r>
              <a:rPr lang="tr-TR" sz="2100" dirty="0" smtClean="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Yaşatılması için özellikle Fransa’nın çaba sarf ettiği sistemdir. Genel olarak </a:t>
            </a:r>
            <a:r>
              <a:rPr lang="tr-TR" sz="2100" dirty="0" smtClean="0">
                <a:latin typeface="Times New Roman" panose="02020603050405020304" pitchFamily="18" charset="0"/>
                <a:cs typeface="Times New Roman" panose="02020603050405020304" pitchFamily="18" charset="0"/>
              </a:rPr>
              <a:t>   Almanya’nın </a:t>
            </a:r>
            <a:r>
              <a:rPr lang="tr-TR" sz="2100" dirty="0" smtClean="0">
                <a:latin typeface="Times New Roman" panose="02020603050405020304" pitchFamily="18" charset="0"/>
                <a:cs typeface="Times New Roman" panose="02020603050405020304" pitchFamily="18" charset="0"/>
              </a:rPr>
              <a:t>gücünün sınırlandırılması ve bir daha barışı bozamayacak halde tutulması fikrine dayanıyordu.</a:t>
            </a:r>
          </a:p>
          <a:p>
            <a:pPr algn="just"/>
            <a:r>
              <a:rPr lang="tr-TR" sz="2100" dirty="0">
                <a:latin typeface="Times New Roman" panose="02020603050405020304" pitchFamily="18" charset="0"/>
                <a:cs typeface="Times New Roman" panose="02020603050405020304" pitchFamily="18" charset="0"/>
              </a:rPr>
              <a:t> A</a:t>
            </a:r>
            <a:r>
              <a:rPr lang="tr-TR" sz="2100" dirty="0" smtClean="0">
                <a:latin typeface="Times New Roman" panose="02020603050405020304" pitchFamily="18" charset="0"/>
                <a:cs typeface="Times New Roman" panose="02020603050405020304" pitchFamily="18" charset="0"/>
              </a:rPr>
              <a:t>ncak birincisinden daha genel ve daha yıpratıcı bir savaşın patlak vermesi </a:t>
            </a:r>
            <a:r>
              <a:rPr lang="tr-TR" sz="2100" dirty="0" err="1" smtClean="0">
                <a:latin typeface="Times New Roman" panose="02020603050405020304" pitchFamily="18" charset="0"/>
                <a:cs typeface="Times New Roman" panose="02020603050405020304" pitchFamily="18" charset="0"/>
              </a:rPr>
              <a:t>Versailles</a:t>
            </a:r>
            <a:r>
              <a:rPr lang="tr-TR" sz="2100" dirty="0" smtClean="0">
                <a:latin typeface="Times New Roman" panose="02020603050405020304" pitchFamily="18" charset="0"/>
                <a:cs typeface="Times New Roman" panose="02020603050405020304" pitchFamily="18" charset="0"/>
              </a:rPr>
              <a:t> sisteminin artık tamamen işe yaramaz hale geldiğini gösterdi.</a:t>
            </a:r>
          </a:p>
          <a:p>
            <a:pPr algn="just"/>
            <a:r>
              <a:rPr lang="tr-TR" sz="2100" dirty="0" smtClean="0">
                <a:latin typeface="Times New Roman" panose="02020603050405020304" pitchFamily="18" charset="0"/>
                <a:cs typeface="Times New Roman" panose="02020603050405020304" pitchFamily="18" charset="0"/>
              </a:rPr>
              <a:t>Bu sistemi sarsan asıl adımları Almanya attı. </a:t>
            </a:r>
          </a:p>
          <a:p>
            <a:pPr algn="just"/>
            <a:r>
              <a:rPr lang="tr-TR" sz="2100" dirty="0" err="1" smtClean="0">
                <a:latin typeface="Times New Roman" panose="02020603050405020304" pitchFamily="18" charset="0"/>
                <a:cs typeface="Times New Roman" panose="02020603050405020304" pitchFamily="18" charset="0"/>
              </a:rPr>
              <a:t>Versailles</a:t>
            </a:r>
            <a:r>
              <a:rPr lang="tr-TR" sz="2100" dirty="0" smtClean="0">
                <a:latin typeface="Times New Roman" panose="02020603050405020304" pitchFamily="18" charset="0"/>
                <a:cs typeface="Times New Roman" panose="02020603050405020304" pitchFamily="18" charset="0"/>
              </a:rPr>
              <a:t> Antlaşması’nı imzaladığı andan itibaren sistemin işlemesini engelleme çabası gösteren Almanya, asıl 1933 yılında NAZİ Partisi ve Adolf Hitler’in başa gelmesi ile bu sistemi kökten sarstı ve yıktı.</a:t>
            </a:r>
          </a:p>
          <a:p>
            <a:pPr marL="0" indent="0" algn="just">
              <a:buNone/>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7750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B0E10033-BC9F-4F18-81D0-587963F93349}"/>
              </a:ext>
            </a:extLst>
          </p:cNvPr>
          <p:cNvSpPr>
            <a:spLocks noGrp="1"/>
          </p:cNvSpPr>
          <p:nvPr>
            <p:ph type="subTitle"/>
          </p:nvPr>
        </p:nvSpPr>
        <p:spPr>
          <a:xfrm>
            <a:off x="734518" y="2728210"/>
            <a:ext cx="10847402" cy="2406498"/>
          </a:xfrm>
        </p:spPr>
        <p:txBody>
          <a:bodyPr>
            <a:normAutofit/>
          </a:bodyPr>
          <a:lstStyle/>
          <a:p>
            <a:pPr marL="0" indent="0" algn="ctr">
              <a:buNone/>
            </a:pPr>
            <a:r>
              <a:rPr lang="tr-TR" sz="3200" b="1" dirty="0">
                <a:solidFill>
                  <a:schemeClr val="bg2">
                    <a:lumMod val="10000"/>
                  </a:schemeClr>
                </a:solidFill>
                <a:latin typeface="Times New Roman" panose="02020603050405020304" pitchFamily="18" charset="0"/>
                <a:cs typeface="Times New Roman" panose="02020603050405020304" pitchFamily="18" charset="0"/>
              </a:rPr>
              <a:t>KIBRIS </a:t>
            </a:r>
            <a:r>
              <a:rPr lang="tr-TR" sz="3200" b="1" dirty="0" smtClean="0">
                <a:solidFill>
                  <a:schemeClr val="bg2">
                    <a:lumMod val="10000"/>
                  </a:schemeClr>
                </a:solidFill>
                <a:latin typeface="Times New Roman" panose="02020603050405020304" pitchFamily="18" charset="0"/>
                <a:cs typeface="Times New Roman" panose="02020603050405020304" pitchFamily="18" charset="0"/>
              </a:rPr>
              <a:t>VE EGE DENİZİ SORUNLARI</a:t>
            </a:r>
            <a:endParaRPr lang="tr-TR" sz="3200" b="1" dirty="0">
              <a:solidFill>
                <a:schemeClr val="accent6">
                  <a:lumMod val="60000"/>
                  <a:lumOff val="40000"/>
                </a:schemeClr>
              </a:solidFill>
              <a:latin typeface="Times New Roman" panose="02020603050405020304" pitchFamily="18" charset="0"/>
              <a:cs typeface="Times New Roman" panose="02020603050405020304" pitchFamily="18" charset="0"/>
            </a:endParaRPr>
          </a:p>
          <a:p>
            <a:pPr marL="0" indent="0" algn="ctr">
              <a:buNone/>
            </a:pPr>
            <a:endParaRPr lang="tr-TR" sz="3200" b="1" dirty="0">
              <a:solidFill>
                <a:schemeClr val="accent6">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55185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ustomShape 1"/>
          <p:cNvSpPr/>
          <p:nvPr/>
        </p:nvSpPr>
        <p:spPr>
          <a:xfrm>
            <a:off x="428571" y="296091"/>
            <a:ext cx="10648731" cy="539931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r>
              <a:rPr lang="tr-TR" sz="2100" b="1" strike="noStrike" spc="-1" dirty="0">
                <a:latin typeface="Times New Roman" panose="02020603050405020304" pitchFamily="18" charset="0"/>
                <a:cs typeface="Times New Roman" panose="02020603050405020304" pitchFamily="18" charset="0"/>
              </a:rPr>
              <a:t>KIBRIS SORUNU</a:t>
            </a:r>
          </a:p>
          <a:p>
            <a:pPr algn="just">
              <a:lnSpc>
                <a:spcPct val="100000"/>
              </a:lnSpc>
            </a:pPr>
            <a:endParaRPr lang="tr-TR" sz="2100" b="0" strike="noStrike" spc="-1"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tr-TR" sz="2100" b="0" strike="noStrike" spc="-1" dirty="0">
                <a:latin typeface="Times New Roman" panose="02020603050405020304" pitchFamily="18" charset="0"/>
                <a:cs typeface="Times New Roman" panose="02020603050405020304" pitchFamily="18" charset="0"/>
              </a:rPr>
              <a:t>Doğu Akdeniz'de Türkiye’nin güney yönünde,9250 kilometrekarelik yüzölçümüne sahip olan Kıbrıs, Doğu Akdeniz’in en büyük adasıdır. Stratejik önemi çok büyük olan ada genellikle batmayan uçak gemisi olarak tanımlanmıştır.Anadolu,Ortadoğu,Kuzey Afrika ve Süveyş Kanalı’na hakim noktadadır. Kıbrıs’ın jeostratejik konumu,Ortadoğu’nun XX. Yüzyılda petrol nedeniyle kazandığı önem bir yana ,Akdeniz’in Avrupa ile Afrika ve Asya arasında geçiş güzergahı olarak taşıdığı önem nedeniyle anlam kazanmaktadır.Kıbrıs’a hakim olan güç,Anadolu’yu,Ortadoğu’yu,Süveyş Kanalı’ nı ve Kuzey Afrika’yı kontrol altında tutabilir</a:t>
            </a:r>
            <a:r>
              <a:rPr lang="tr-TR" sz="2100" b="0" strike="noStrike" spc="-1" dirty="0" smtClean="0">
                <a:latin typeface="Times New Roman" panose="02020603050405020304" pitchFamily="18" charset="0"/>
                <a:cs typeface="Times New Roman" panose="02020603050405020304" pitchFamily="18" charset="0"/>
              </a:rPr>
              <a:t>.</a:t>
            </a:r>
          </a:p>
          <a:p>
            <a:pPr marL="342900" indent="-342900" algn="just">
              <a:lnSpc>
                <a:spcPct val="100000"/>
              </a:lnSpc>
              <a:buFont typeface="Arial" panose="020B0604020202020204" pitchFamily="34" charset="0"/>
              <a:buChar char="•"/>
            </a:pPr>
            <a:r>
              <a:rPr lang="tr-TR" sz="2100" spc="-1" dirty="0">
                <a:latin typeface="Times New Roman" panose="02020603050405020304" pitchFamily="18" charset="0"/>
                <a:cs typeface="Times New Roman" panose="02020603050405020304" pitchFamily="18" charset="0"/>
              </a:rPr>
              <a:t>Kıbrıs </a:t>
            </a:r>
            <a:r>
              <a:rPr lang="tr-TR" sz="2100" spc="-1" dirty="0" err="1">
                <a:latin typeface="Times New Roman" panose="02020603050405020304" pitchFamily="18" charset="0"/>
                <a:cs typeface="Times New Roman" panose="02020603050405020304" pitchFamily="18" charset="0"/>
              </a:rPr>
              <a:t>sorunu,bir</a:t>
            </a:r>
            <a:r>
              <a:rPr lang="tr-TR" sz="2100" spc="-1" dirty="0">
                <a:latin typeface="Times New Roman" panose="02020603050405020304" pitchFamily="18" charset="0"/>
                <a:cs typeface="Times New Roman" panose="02020603050405020304" pitchFamily="18" charset="0"/>
              </a:rPr>
              <a:t> yönüyle </a:t>
            </a:r>
            <a:r>
              <a:rPr lang="tr-TR" sz="2100" spc="-1" dirty="0" err="1">
                <a:latin typeface="Times New Roman" panose="02020603050405020304" pitchFamily="18" charset="0"/>
                <a:cs typeface="Times New Roman" panose="02020603050405020304" pitchFamily="18" charset="0"/>
              </a:rPr>
              <a:t>yerel,bir</a:t>
            </a:r>
            <a:r>
              <a:rPr lang="tr-TR" sz="2100" spc="-1" dirty="0">
                <a:latin typeface="Times New Roman" panose="02020603050405020304" pitchFamily="18" charset="0"/>
                <a:cs typeface="Times New Roman" panose="02020603050405020304" pitchFamily="18" charset="0"/>
              </a:rPr>
              <a:t> yönüyle </a:t>
            </a:r>
            <a:r>
              <a:rPr lang="tr-TR" sz="2100" spc="-1" dirty="0" err="1">
                <a:latin typeface="Times New Roman" panose="02020603050405020304" pitchFamily="18" charset="0"/>
                <a:cs typeface="Times New Roman" panose="02020603050405020304" pitchFamily="18" charset="0"/>
              </a:rPr>
              <a:t>bölgesel,bir</a:t>
            </a:r>
            <a:r>
              <a:rPr lang="tr-TR" sz="2100" spc="-1" dirty="0">
                <a:latin typeface="Times New Roman" panose="02020603050405020304" pitchFamily="18" charset="0"/>
                <a:cs typeface="Times New Roman" panose="02020603050405020304" pitchFamily="18" charset="0"/>
              </a:rPr>
              <a:t> yönüyle de küresel bir </a:t>
            </a:r>
            <a:r>
              <a:rPr lang="tr-TR" sz="2100" spc="-1" dirty="0" err="1">
                <a:latin typeface="Times New Roman" panose="02020603050405020304" pitchFamily="18" charset="0"/>
                <a:cs typeface="Times New Roman" panose="02020603050405020304" pitchFamily="18" charset="0"/>
              </a:rPr>
              <a:t>sorundur.Yerel</a:t>
            </a:r>
            <a:r>
              <a:rPr lang="tr-TR" sz="2100" spc="-1" dirty="0">
                <a:latin typeface="Times New Roman" panose="02020603050405020304" pitchFamily="18" charset="0"/>
                <a:cs typeface="Times New Roman" panose="02020603050405020304" pitchFamily="18" charset="0"/>
              </a:rPr>
              <a:t> anlamda Kıbrıs sorununun taraftarı adada yaşayan Türkler ve </a:t>
            </a:r>
            <a:r>
              <a:rPr lang="tr-TR" sz="2100" spc="-1" dirty="0" err="1">
                <a:latin typeface="Times New Roman" panose="02020603050405020304" pitchFamily="18" charset="0"/>
                <a:cs typeface="Times New Roman" panose="02020603050405020304" pitchFamily="18" charset="0"/>
              </a:rPr>
              <a:t>Rumlardır.Bu</a:t>
            </a:r>
            <a:r>
              <a:rPr lang="tr-TR" sz="2100" spc="-1" dirty="0">
                <a:latin typeface="Times New Roman" panose="02020603050405020304" pitchFamily="18" charset="0"/>
                <a:cs typeface="Times New Roman" panose="02020603050405020304" pitchFamily="18" charset="0"/>
              </a:rPr>
              <a:t> </a:t>
            </a:r>
            <a:r>
              <a:rPr lang="tr-TR" sz="2100" spc="-1" dirty="0" err="1">
                <a:latin typeface="Times New Roman" panose="02020603050405020304" pitchFamily="18" charset="0"/>
                <a:cs typeface="Times New Roman" panose="02020603050405020304" pitchFamily="18" charset="0"/>
              </a:rPr>
              <a:t>sorun,yerel</a:t>
            </a:r>
            <a:r>
              <a:rPr lang="tr-TR" sz="2100" spc="-1" dirty="0">
                <a:latin typeface="Times New Roman" panose="02020603050405020304" pitchFamily="18" charset="0"/>
                <a:cs typeface="Times New Roman" panose="02020603050405020304" pitchFamily="18" charset="0"/>
              </a:rPr>
              <a:t> anlamıyla adanın Rumlar tarafından Yunanistan’a bağlanma istek ve çabalarına Türklerin direnmesi sonucu ortaya çıkmıştır.</a:t>
            </a:r>
          </a:p>
          <a:p>
            <a:pPr>
              <a:lnSpc>
                <a:spcPct val="100000"/>
              </a:lnSpc>
            </a:pPr>
            <a:endParaRPr lang="tr-TR" sz="2400" spc="-1" dirty="0">
              <a:latin typeface="Calisto MT"/>
            </a:endParaRPr>
          </a:p>
          <a:p>
            <a:pPr>
              <a:lnSpc>
                <a:spcPct val="100000"/>
              </a:lnSpc>
            </a:pPr>
            <a:endParaRPr lang="tr-TR" sz="2400" spc="-1" dirty="0">
              <a:latin typeface="Arial"/>
            </a:endParaRPr>
          </a:p>
          <a:p>
            <a:pPr algn="just">
              <a:lnSpc>
                <a:spcPct val="100000"/>
              </a:lnSpc>
            </a:pPr>
            <a:endParaRPr lang="tr-TR" sz="21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745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648000" y="360000"/>
            <a:ext cx="9902520" cy="6118200"/>
          </a:xfrm>
          <a:prstGeom prst="rect">
            <a:avLst/>
          </a:prstGeom>
          <a:noFill/>
          <a:ln>
            <a:noFill/>
          </a:ln>
          <a:effectLst>
            <a:outerShdw>
              <a:srgbClr val="000000">
                <a:alpha val="46000"/>
              </a:srgbClr>
            </a:outerShdw>
          </a:effectLst>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00000"/>
              </a:lnSpc>
              <a:spcBef>
                <a:spcPts val="400"/>
              </a:spcBef>
              <a:spcAft>
                <a:spcPts val="601"/>
              </a:spcAft>
              <a:buFont typeface="Arial" panose="020B0604020202020204" pitchFamily="34" charset="0"/>
              <a:buChar char="•"/>
            </a:pPr>
            <a:endParaRPr lang="tr-TR" sz="2100" b="0" strike="noStrike" spc="-1" dirty="0">
              <a:latin typeface="Times New Roman" panose="02020603050405020304" pitchFamily="18" charset="0"/>
              <a:cs typeface="Times New Roman" panose="02020603050405020304" pitchFamily="18" charset="0"/>
            </a:endParaRPr>
          </a:p>
          <a:p>
            <a:pPr marL="342900" indent="-342900" algn="just">
              <a:lnSpc>
                <a:spcPct val="100000"/>
              </a:lnSpc>
              <a:spcBef>
                <a:spcPts val="400"/>
              </a:spcBef>
              <a:spcAft>
                <a:spcPts val="601"/>
              </a:spcAft>
              <a:buFont typeface="Arial" panose="020B0604020202020204" pitchFamily="34" charset="0"/>
              <a:buChar char="•"/>
            </a:pPr>
            <a:r>
              <a:rPr lang="tr-TR" sz="2100" b="0" strike="noStrike" spc="-1" dirty="0">
                <a:latin typeface="Times New Roman" panose="02020603050405020304" pitchFamily="18" charset="0"/>
                <a:ea typeface="DejaVu Sans"/>
                <a:cs typeface="Times New Roman" panose="02020603050405020304" pitchFamily="18" charset="0"/>
              </a:rPr>
              <a:t> Kıbrıs sorununun bölgesel tarafları ise Türkiye ile Yunanistan’dır.Bölgesel anlamda da Kıbrıs sorunu,Yunanistan’ın Kıbrıs üzerinde hakimiyet kurararak Türkiye’yi güneyden de çevirmek istemesi ve Türkiye’nin de bu arzuya karşı çıkması üzerine yaşanmaktadır.Kıbrıs’la ilgili küresel oyuncuların en başında İngiltere gelmektedir.1960’lardan itibaren konuya ABD dahil olmuştur.Yunanistan’ın ve özellikle de Güney Kıbrıs Rum Yönetimi’nin (GKRY) üye olması ile birlikte AB de Kıbrıs’a müdahil olmaya başlamıştır.Küresel oyuncular da Doğu Akdeniz ve çevresindeki çıkarlarını korumak amacıyla Kıbrıs sorununa dahil olmuşlardır.Bu bölgedeki çıkarları sürdüğü müddetçe de konudan ellerini çekmek istemeyeceklerdir.Küresel anlamda sorun,adanın stratejisinden yararlanmaya devam etme sorunudur.Günümzde Kıbrıs sorunu,Kıbrıslı Türkler ile Rumların,Türkiye,Yunanistan,İngiltere,ABD,AB ve Birleşmiş Milletler’in mücadele ettiği , çok taraflı bir konu haline gelmiştir.</a:t>
            </a:r>
          </a:p>
          <a:p>
            <a:pPr marL="342900" indent="-342900" algn="just">
              <a:lnSpc>
                <a:spcPct val="100000"/>
              </a:lnSpc>
              <a:spcBef>
                <a:spcPts val="400"/>
              </a:spcBef>
              <a:spcAft>
                <a:spcPts val="601"/>
              </a:spcAft>
              <a:buFont typeface="Arial" panose="020B0604020202020204" pitchFamily="34" charset="0"/>
              <a:buChar char="•"/>
            </a:pPr>
            <a:endParaRPr lang="tr-TR" sz="2100" spc="-1" dirty="0">
              <a:latin typeface="Times New Roman" panose="02020603050405020304" pitchFamily="18" charset="0"/>
              <a:cs typeface="Times New Roman" panose="02020603050405020304" pitchFamily="18" charset="0"/>
            </a:endParaRPr>
          </a:p>
          <a:p>
            <a:pPr marL="342900" indent="-342900" algn="just">
              <a:lnSpc>
                <a:spcPct val="100000"/>
              </a:lnSpc>
              <a:spcBef>
                <a:spcPts val="400"/>
              </a:spcBef>
              <a:spcAft>
                <a:spcPts val="601"/>
              </a:spcAft>
              <a:buFont typeface="Arial" panose="020B0604020202020204" pitchFamily="34" charset="0"/>
              <a:buChar char="•"/>
            </a:pPr>
            <a:endParaRPr lang="tr-TR" sz="21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9334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1"/>
          <p:cNvSpPr/>
          <p:nvPr/>
        </p:nvSpPr>
        <p:spPr>
          <a:xfrm>
            <a:off x="913680" y="609480"/>
            <a:ext cx="10352520" cy="969480"/>
          </a:xfrm>
          <a:prstGeom prst="rect">
            <a:avLst/>
          </a:prstGeom>
          <a:noFill/>
          <a:ln>
            <a:noFill/>
          </a:ln>
          <a:effectLst>
            <a:outerShdw>
              <a:srgbClr val="000000">
                <a:alpha val="46000"/>
              </a:srgbClr>
            </a:outerShdw>
          </a:effectLst>
        </p:spPr>
        <p:style>
          <a:lnRef idx="0">
            <a:scrgbClr r="0" g="0" b="0"/>
          </a:lnRef>
          <a:fillRef idx="0">
            <a:scrgbClr r="0" g="0" b="0"/>
          </a:fillRef>
          <a:effectRef idx="0">
            <a:scrgbClr r="0" g="0" b="0"/>
          </a:effectRef>
          <a:fontRef idx="minor"/>
        </p:style>
      </p:sp>
      <p:sp>
        <p:nvSpPr>
          <p:cNvPr id="43" name="CustomShape 2"/>
          <p:cNvSpPr/>
          <p:nvPr/>
        </p:nvSpPr>
        <p:spPr>
          <a:xfrm>
            <a:off x="913680" y="1732320"/>
            <a:ext cx="10352520" cy="4057560"/>
          </a:xfrm>
          <a:prstGeom prst="rect">
            <a:avLst/>
          </a:prstGeom>
          <a:noFill/>
          <a:ln>
            <a:noFill/>
          </a:ln>
          <a:effectLst>
            <a:outerShdw>
              <a:srgbClr val="000000">
                <a:alpha val="46000"/>
              </a:srgbClr>
            </a:outerShdw>
          </a:effectLst>
        </p:spPr>
        <p:style>
          <a:lnRef idx="0">
            <a:scrgbClr r="0" g="0" b="0"/>
          </a:lnRef>
          <a:fillRef idx="0">
            <a:scrgbClr r="0" g="0" b="0"/>
          </a:fillRef>
          <a:effectRef idx="0">
            <a:scrgbClr r="0" g="0" b="0"/>
          </a:effectRef>
          <a:fontRef idx="minor"/>
        </p:style>
      </p:sp>
      <p:sp>
        <p:nvSpPr>
          <p:cNvPr id="44" name="CustomShape 3"/>
          <p:cNvSpPr/>
          <p:nvPr/>
        </p:nvSpPr>
        <p:spPr>
          <a:xfrm>
            <a:off x="275863" y="254160"/>
            <a:ext cx="11231640" cy="264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00000"/>
              </a:lnSpc>
              <a:buFont typeface="Arial" panose="020B0604020202020204" pitchFamily="34" charset="0"/>
              <a:buChar char="•"/>
            </a:pPr>
            <a:r>
              <a:rPr lang="tr-TR" sz="2100" strike="noStrike" spc="-1" dirty="0">
                <a:latin typeface="Times New Roman" panose="02020603050405020304" pitchFamily="18" charset="0"/>
                <a:cs typeface="Times New Roman" panose="02020603050405020304" pitchFamily="18" charset="0"/>
              </a:rPr>
              <a:t>1571 yılında Osmanlı Devleti tarafından fethedilen ve 300 yıl kadar Osmanlı egemenliğinde kalan Kıbrıs,1877-78 Osmanlı-Rus Savaşı’nda İngiliz  desteğine ihtiyaç duyulduğundan İngiltere’ye geçici olarak kiralanmıştı.Savaş bittikten ve Rus tehlikesi ortadan kalktıktan sonra adanın Osmanlı Devleti’ne iadesi gerekiyordu.Ancak İngiltere XIX. Yüzyılın küresel gücü olarak en değerli sömürge toprağı olan Hindistan’a giden en kıısa yol üzerinde stratejik konumdaki Kıbrıs’ı iade etmedi.Birinci Dünya Savaşı’na kadar İngiltere Kıbrıs’a el koydu.Gerek Birinci Dünya Savaşı’nda gerekse Milli Mücadele yıllarında Kıbrıs’ı İngiliz işgalinden kurtaracak olanaklar bulunmadığından ada İngiltere’nin kontrolünde kaldı.Türkiye Lozan Barış Antlaşması ile Kıbrıs’taki hükümranlık haklarını terk etti.Ancak,Atatürk Kıbrıs’ın Anadolu için taşığı öneme dikkat çekerek yabancı güçlerin elinde olmasının tehlikelerine işaret etmekten de geri kalmadı</a:t>
            </a:r>
            <a:r>
              <a:rPr lang="tr-TR" sz="2100" strike="noStrike" spc="-1" dirty="0" smtClean="0">
                <a:latin typeface="Times New Roman" panose="02020603050405020304" pitchFamily="18" charset="0"/>
                <a:cs typeface="Times New Roman" panose="02020603050405020304" pitchFamily="18" charset="0"/>
              </a:rPr>
              <a:t>.</a:t>
            </a:r>
          </a:p>
          <a:p>
            <a:pPr marL="342900" indent="-342900" algn="just">
              <a:lnSpc>
                <a:spcPct val="100000"/>
              </a:lnSpc>
              <a:buFont typeface="Arial" panose="020B0604020202020204" pitchFamily="34" charset="0"/>
              <a:buChar char="•"/>
            </a:pPr>
            <a:r>
              <a:rPr lang="tr-TR" sz="2100" spc="-1" dirty="0">
                <a:latin typeface="Times New Roman" panose="02020603050405020304" pitchFamily="18" charset="0"/>
                <a:cs typeface="Times New Roman" panose="02020603050405020304" pitchFamily="18" charset="0"/>
              </a:rPr>
              <a:t>Türk-İngiliz ilişkilerinin  1920’lerdeki gerginliği nedeniyle adada yaşayan Türklerin Anadolu ile ilişkileri İngilizlerin sıkı denetimi altında oldu.1930’larda Türk-İngiliz ilişkilerinin düzelmeye başlaması adadaki Türklerin Türkiye ile yakınlaşmasını ve Türk </a:t>
            </a:r>
            <a:r>
              <a:rPr lang="tr-TR" sz="2100" spc="-1" dirty="0" err="1">
                <a:latin typeface="Times New Roman" panose="02020603050405020304" pitchFamily="18" charset="0"/>
                <a:cs typeface="Times New Roman" panose="02020603050405020304" pitchFamily="18" charset="0"/>
              </a:rPr>
              <a:t>İnkılabı’nı</a:t>
            </a:r>
            <a:r>
              <a:rPr lang="tr-TR" sz="2100" spc="-1" dirty="0">
                <a:latin typeface="Times New Roman" panose="02020603050405020304" pitchFamily="18" charset="0"/>
                <a:cs typeface="Times New Roman" panose="02020603050405020304" pitchFamily="18" charset="0"/>
              </a:rPr>
              <a:t> takip etmesini </a:t>
            </a:r>
            <a:r>
              <a:rPr lang="tr-TR" sz="2100" spc="-1" dirty="0" err="1">
                <a:latin typeface="Times New Roman" panose="02020603050405020304" pitchFamily="18" charset="0"/>
                <a:cs typeface="Times New Roman" panose="02020603050405020304" pitchFamily="18" charset="0"/>
              </a:rPr>
              <a:t>kolaylaştırdı.Bu</a:t>
            </a:r>
            <a:r>
              <a:rPr lang="tr-TR" sz="2100" spc="-1" dirty="0">
                <a:latin typeface="Times New Roman" panose="02020603050405020304" pitchFamily="18" charset="0"/>
                <a:cs typeface="Times New Roman" panose="02020603050405020304" pitchFamily="18" charset="0"/>
              </a:rPr>
              <a:t> yıllarda Rumların adayı Yunanistan’a bağlama çabaları ada Türkleri ile İngiliz idaresinin ilişkilerini olumlu etkiledi.</a:t>
            </a:r>
          </a:p>
          <a:p>
            <a:pPr marL="342900" indent="-342900" algn="just">
              <a:lnSpc>
                <a:spcPct val="100000"/>
              </a:lnSpc>
              <a:buFont typeface="Arial" panose="020B0604020202020204" pitchFamily="34" charset="0"/>
              <a:buChar char="•"/>
            </a:pPr>
            <a:endParaRPr lang="tr-TR" sz="2100" spc="-1"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endParaRPr lang="tr-TR" sz="2100" strike="noStrike" spc="-1"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endParaRPr lang="tr-TR" sz="210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8329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stomShape 1"/>
          <p:cNvSpPr/>
          <p:nvPr/>
        </p:nvSpPr>
        <p:spPr>
          <a:xfrm>
            <a:off x="432000" y="360000"/>
            <a:ext cx="11087640" cy="5209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00000"/>
              </a:lnSpc>
              <a:buFont typeface="Arial" panose="020B0604020202020204" pitchFamily="34" charset="0"/>
              <a:buChar char="•"/>
            </a:pPr>
            <a:r>
              <a:rPr lang="tr-TR" sz="2100" b="0" strike="noStrike" spc="-1" dirty="0">
                <a:latin typeface="Times New Roman" panose="02020603050405020304" pitchFamily="18" charset="0"/>
                <a:cs typeface="Times New Roman" panose="02020603050405020304" pitchFamily="18" charset="0"/>
              </a:rPr>
              <a:t>Türkler,adanın Yunanistan’a bağlanmasının kendileri açısında getireceği olumsuz sonuçları ve Rumların karşısında sayıca azınlıkta olmalarının getirdiği dezavantajı İngiliz desteği ile dengelemek isterken,İngilizler de Rumların Yunanistan’a bağlanma çabalarını Türkleri kullanarak engellemek istiyorlardı.</a:t>
            </a:r>
          </a:p>
          <a:p>
            <a:pPr marL="342900" indent="-342900" algn="just">
              <a:lnSpc>
                <a:spcPct val="100000"/>
              </a:lnSpc>
              <a:buFont typeface="Arial" panose="020B0604020202020204" pitchFamily="34" charset="0"/>
              <a:buChar char="•"/>
            </a:pPr>
            <a:r>
              <a:rPr lang="tr-TR" sz="2100" b="0" strike="noStrike" spc="-1" dirty="0">
                <a:latin typeface="Times New Roman" panose="02020603050405020304" pitchFamily="18" charset="0"/>
                <a:cs typeface="Times New Roman" panose="02020603050405020304" pitchFamily="18" charset="0"/>
              </a:rPr>
              <a:t>  İkinci Dünya Savaşı sonrasında bütün dünyada olduğu gibi adada da her şey değişti.İki savaş arası dönemde Rumların gizlice yürüttüğü faaliyetler hem hızlandı, hem açıkça yapılmaya başlandı.1950’lerde Rumlar adanın Yunanistan’a ilhakı anlamına gelen ENOSİS’i  gerçekleştirebilmek için EOKA adı verilen örgütü kurdular.Bu örgüt 1974 yılına kadar Türklere saldırarak birçok katliam gerçekleştirecektir.</a:t>
            </a:r>
          </a:p>
          <a:p>
            <a:pPr marL="342900" indent="-342900" algn="just">
              <a:lnSpc>
                <a:spcPct val="100000"/>
              </a:lnSpc>
              <a:buFont typeface="Arial" panose="020B0604020202020204" pitchFamily="34" charset="0"/>
              <a:buChar char="•"/>
            </a:pPr>
            <a:r>
              <a:rPr lang="tr-TR" sz="2100" b="0" strike="noStrike" spc="-1" dirty="0">
                <a:latin typeface="Times New Roman" panose="02020603050405020304" pitchFamily="18" charset="0"/>
                <a:cs typeface="Times New Roman" panose="02020603050405020304" pitchFamily="18" charset="0"/>
              </a:rPr>
              <a:t> </a:t>
            </a:r>
            <a:r>
              <a:rPr lang="tr-TR" sz="2100" b="0" strike="noStrike" spc="-1" dirty="0" smtClean="0">
                <a:latin typeface="Times New Roman" panose="02020603050405020304" pitchFamily="18" charset="0"/>
                <a:cs typeface="Times New Roman" panose="02020603050405020304" pitchFamily="18" charset="0"/>
              </a:rPr>
              <a:t>Yunanistan’ın </a:t>
            </a:r>
            <a:r>
              <a:rPr lang="tr-TR" sz="2100" b="0" strike="noStrike" spc="-1" dirty="0">
                <a:latin typeface="Times New Roman" panose="02020603050405020304" pitchFamily="18" charset="0"/>
                <a:cs typeface="Times New Roman" panose="02020603050405020304" pitchFamily="18" charset="0"/>
              </a:rPr>
              <a:t>Kıbrıs’ın Yunanistan’a bağlanması yönündeki niyetlerini açıkça ifade etmesi ve adada yaşayan Türklerin üzerinde Rum baskı ve yıldırma hareketlerinin çoğalması ve şiddetlenmesi üzerine Türkiye’de Kıbrıs’la ilgili politikasını gözden geçirmeye başladı.Türkiye,1950’lerin ortalarından itibaren tutumunu giderek sertleştirdi.</a:t>
            </a:r>
          </a:p>
          <a:p>
            <a:pPr marL="342900" indent="-342900" algn="just">
              <a:lnSpc>
                <a:spcPct val="100000"/>
              </a:lnSpc>
              <a:buFont typeface="Arial" panose="020B0604020202020204" pitchFamily="34" charset="0"/>
              <a:buChar char="•"/>
            </a:pPr>
            <a:endParaRPr lang="tr-TR" sz="2100" b="0" strike="noStrike" spc="-1" dirty="0">
              <a:latin typeface="Times New Roman" panose="02020603050405020304" pitchFamily="18" charset="0"/>
              <a:cs typeface="Times New Roman" panose="02020603050405020304" pitchFamily="18" charset="0"/>
            </a:endParaRPr>
          </a:p>
          <a:p>
            <a:pPr algn="just">
              <a:lnSpc>
                <a:spcPct val="100000"/>
              </a:lnSpc>
            </a:pPr>
            <a:endParaRPr lang="tr-TR" sz="2100" b="0" strike="noStrike" spc="-1"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endParaRPr lang="tr-TR" sz="21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963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52845" y="652199"/>
            <a:ext cx="10258697" cy="3323987"/>
          </a:xfrm>
          <a:prstGeom prst="rect">
            <a:avLst/>
          </a:prstGeom>
        </p:spPr>
        <p:txBody>
          <a:bodyPr wrap="square">
            <a:spAutoFit/>
          </a:bodyPr>
          <a:lstStyle/>
          <a:p>
            <a:pPr marL="285750" indent="-285750" algn="just">
              <a:buFont typeface="Arial" panose="020B0604020202020204" pitchFamily="34" charset="0"/>
              <a:buChar char="•"/>
            </a:pPr>
            <a:r>
              <a:rPr lang="tr-TR" sz="2100" spc="-1" dirty="0">
                <a:latin typeface="Times New Roman" panose="02020603050405020304" pitchFamily="18" charset="0"/>
                <a:cs typeface="Times New Roman" panose="02020603050405020304" pitchFamily="18" charset="0"/>
              </a:rPr>
              <a:t>1950’lerde Türkiye’nin tutum değişikliğine gitmeye </a:t>
            </a:r>
            <a:r>
              <a:rPr lang="tr-TR" sz="2100" spc="-1" dirty="0" err="1">
                <a:latin typeface="Times New Roman" panose="02020603050405020304" pitchFamily="18" charset="0"/>
                <a:cs typeface="Times New Roman" panose="02020603050405020304" pitchFamily="18" charset="0"/>
              </a:rPr>
              <a:t>başlamasında,Kıbrıs’taki</a:t>
            </a:r>
            <a:r>
              <a:rPr lang="tr-TR" sz="2100" spc="-1" dirty="0">
                <a:latin typeface="Times New Roman" panose="02020603050405020304" pitchFamily="18" charset="0"/>
                <a:cs typeface="Times New Roman" panose="02020603050405020304" pitchFamily="18" charset="0"/>
              </a:rPr>
              <a:t> statükonun korunamayacağını anlamış olmasının etkisi </a:t>
            </a:r>
            <a:r>
              <a:rPr lang="tr-TR" sz="2100" spc="-1" dirty="0" err="1">
                <a:latin typeface="Times New Roman" panose="02020603050405020304" pitchFamily="18" charset="0"/>
                <a:cs typeface="Times New Roman" panose="02020603050405020304" pitchFamily="18" charset="0"/>
              </a:rPr>
              <a:t>açıktır.İkinci</a:t>
            </a:r>
            <a:r>
              <a:rPr lang="tr-TR" sz="2100" spc="-1" dirty="0">
                <a:latin typeface="Times New Roman" panose="02020603050405020304" pitchFamily="18" charset="0"/>
                <a:cs typeface="Times New Roman" panose="02020603050405020304" pitchFamily="18" charset="0"/>
              </a:rPr>
              <a:t> Dünya Savaşı’ndan sonra bütün dünyada sömürgeci yönetimlere karşı mücadele </a:t>
            </a:r>
            <a:r>
              <a:rPr lang="tr-TR" sz="2100" spc="-1" dirty="0" err="1">
                <a:latin typeface="Times New Roman" panose="02020603050405020304" pitchFamily="18" charset="0"/>
                <a:cs typeface="Times New Roman" panose="02020603050405020304" pitchFamily="18" charset="0"/>
              </a:rPr>
              <a:t>hızlanmıştı.Bağımsızlığına</a:t>
            </a:r>
            <a:r>
              <a:rPr lang="tr-TR" sz="2100" spc="-1" dirty="0">
                <a:latin typeface="Times New Roman" panose="02020603050405020304" pitchFamily="18" charset="0"/>
                <a:cs typeface="Times New Roman" panose="02020603050405020304" pitchFamily="18" charset="0"/>
              </a:rPr>
              <a:t> kavuşan devletlerin sayısı hızla </a:t>
            </a:r>
            <a:r>
              <a:rPr lang="tr-TR" sz="2100" spc="-1" dirty="0" err="1">
                <a:latin typeface="Times New Roman" panose="02020603050405020304" pitchFamily="18" charset="0"/>
                <a:cs typeface="Times New Roman" panose="02020603050405020304" pitchFamily="18" charset="0"/>
              </a:rPr>
              <a:t>artmış,Üçüncü</a:t>
            </a:r>
            <a:r>
              <a:rPr lang="tr-TR" sz="2100" spc="-1" dirty="0">
                <a:latin typeface="Times New Roman" panose="02020603050405020304" pitchFamily="18" charset="0"/>
                <a:cs typeface="Times New Roman" panose="02020603050405020304" pitchFamily="18" charset="0"/>
              </a:rPr>
              <a:t> Dünya olarak adlandırılacak olan yeni bir ülkeler grubu ortaya çıkmaya </a:t>
            </a:r>
            <a:r>
              <a:rPr lang="tr-TR" sz="2100" spc="-1" dirty="0" err="1">
                <a:latin typeface="Times New Roman" panose="02020603050405020304" pitchFamily="18" charset="0"/>
                <a:cs typeface="Times New Roman" panose="02020603050405020304" pitchFamily="18" charset="0"/>
              </a:rPr>
              <a:t>başlamıştı.Bu</a:t>
            </a:r>
            <a:r>
              <a:rPr lang="tr-TR" sz="2100" spc="-1" dirty="0">
                <a:latin typeface="Times New Roman" panose="02020603050405020304" pitchFamily="18" charset="0"/>
                <a:cs typeface="Times New Roman" panose="02020603050405020304" pitchFamily="18" charset="0"/>
              </a:rPr>
              <a:t> arada Ortadoğu’da İngiltere ve Fransa’dan kopan devletler de bağımsızlıklarına </a:t>
            </a:r>
            <a:r>
              <a:rPr lang="tr-TR" sz="2100" spc="-1" dirty="0" err="1">
                <a:latin typeface="Times New Roman" panose="02020603050405020304" pitchFamily="18" charset="0"/>
                <a:cs typeface="Times New Roman" panose="02020603050405020304" pitchFamily="18" charset="0"/>
              </a:rPr>
              <a:t>kavuşmuşlardı.Böyle</a:t>
            </a:r>
            <a:r>
              <a:rPr lang="tr-TR" sz="2100" spc="-1" dirty="0">
                <a:latin typeface="Times New Roman" panose="02020603050405020304" pitchFamily="18" charset="0"/>
                <a:cs typeface="Times New Roman" panose="02020603050405020304" pitchFamily="18" charset="0"/>
              </a:rPr>
              <a:t> bir ortamda Kıbrıs’ta İngiliz egemenliğinin devam etmesi zor </a:t>
            </a:r>
            <a:r>
              <a:rPr lang="tr-TR" sz="2100" spc="-1" dirty="0" err="1">
                <a:latin typeface="Times New Roman" panose="02020603050405020304" pitchFamily="18" charset="0"/>
                <a:cs typeface="Times New Roman" panose="02020603050405020304" pitchFamily="18" charset="0"/>
              </a:rPr>
              <a:t>görünüyordu.İngiltere,Kıbrıs’taki</a:t>
            </a:r>
            <a:r>
              <a:rPr lang="tr-TR" sz="2100" spc="-1" dirty="0">
                <a:latin typeface="Times New Roman" panose="02020603050405020304" pitchFamily="18" charset="0"/>
                <a:cs typeface="Times New Roman" panose="02020603050405020304" pitchFamily="18" charset="0"/>
              </a:rPr>
              <a:t> statüyü devam ettiremeyeceğini anladığından Kıbrıs’ı bölgede askeri anlamda kullanabileceği üs olarak değerlendirmek </a:t>
            </a:r>
            <a:r>
              <a:rPr lang="tr-TR" sz="2100" spc="-1" dirty="0" err="1">
                <a:latin typeface="Times New Roman" panose="02020603050405020304" pitchFamily="18" charset="0"/>
                <a:cs typeface="Times New Roman" panose="02020603050405020304" pitchFamily="18" charset="0"/>
              </a:rPr>
              <a:t>istedi,Kıbrs’ın</a:t>
            </a:r>
            <a:r>
              <a:rPr lang="tr-TR" sz="2100" spc="-1" dirty="0">
                <a:latin typeface="Times New Roman" panose="02020603050405020304" pitchFamily="18" charset="0"/>
                <a:cs typeface="Times New Roman" panose="02020603050405020304" pitchFamily="18" charset="0"/>
              </a:rPr>
              <a:t> yeni </a:t>
            </a:r>
            <a:r>
              <a:rPr lang="tr-TR" sz="2100" spc="-1" dirty="0" err="1">
                <a:latin typeface="Times New Roman" panose="02020603050405020304" pitchFamily="18" charset="0"/>
                <a:cs typeface="Times New Roman" panose="02020603050405020304" pitchFamily="18" charset="0"/>
              </a:rPr>
              <a:t>ststüsünün</a:t>
            </a:r>
            <a:r>
              <a:rPr lang="tr-TR" sz="2100" spc="-1" dirty="0">
                <a:latin typeface="Times New Roman" panose="02020603050405020304" pitchFamily="18" charset="0"/>
                <a:cs typeface="Times New Roman" panose="02020603050405020304" pitchFamily="18" charset="0"/>
              </a:rPr>
              <a:t> bu isteğe engel olmayacak şekilde düzenlenmesi için çaba sarf etti.</a:t>
            </a:r>
            <a:endParaRPr lang="tr-TR" sz="2100" dirty="0"/>
          </a:p>
        </p:txBody>
      </p:sp>
    </p:spTree>
    <p:extLst>
      <p:ext uri="{BB962C8B-B14F-4D97-AF65-F5344CB8AC3E}">
        <p14:creationId xmlns:p14="http://schemas.microsoft.com/office/powerpoint/2010/main" val="42583742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432000" y="216000"/>
            <a:ext cx="11577120" cy="62718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Arial" panose="020B0604020202020204" pitchFamily="34" charset="0"/>
              <a:buChar char="•"/>
            </a:pPr>
            <a:r>
              <a:rPr lang="tr-TR" sz="2100" b="0" strike="noStrike" spc="-1" dirty="0">
                <a:latin typeface="Times New Roman" panose="02020603050405020304" pitchFamily="18" charset="0"/>
                <a:cs typeface="Times New Roman" panose="02020603050405020304" pitchFamily="18" charset="0"/>
              </a:rPr>
              <a:t>Kıbrıs’ın tam anlamıyla Üçüncü Dünyacı bir devlet olmaması,Üçüncü Dünyacı bir politika izlemesinin engellenmesi İngiltere için önemli bir hedefti.Üçüncü Dünya ülkelerinin,genel </a:t>
            </a:r>
            <a:r>
              <a:rPr lang="tr-TR" sz="2100" spc="-1" dirty="0">
                <a:latin typeface="Times New Roman" panose="02020603050405020304" pitchFamily="18" charset="0"/>
                <a:cs typeface="Times New Roman" panose="02020603050405020304" pitchFamily="18" charset="0"/>
              </a:rPr>
              <a:t>o</a:t>
            </a:r>
            <a:r>
              <a:rPr lang="tr-TR" sz="2100" b="0" strike="noStrike" spc="-1" dirty="0">
                <a:latin typeface="Times New Roman" panose="02020603050405020304" pitchFamily="18" charset="0"/>
                <a:cs typeface="Times New Roman" panose="02020603050405020304" pitchFamily="18" charset="0"/>
              </a:rPr>
              <a:t>larak batı karşıtı söylem ve politikaları İngiltere’nin küresel rolüne tehdit olarak algılanmıştır.Türkiye’nin 1950’lerde Üçüncü Dünya ülkelerine mesafeli politikası,Yunanistan’ın Üçüncü Dünya ülkelerine yakın politikası düşünüldüğünde İngiltere açısından daha tercih edilebilir ülke Türkiye oldu.Türkiye,böylece konunun tarafı olmakta güçlük çekmedi.</a:t>
            </a:r>
          </a:p>
          <a:p>
            <a:pPr marL="342900" indent="-342900">
              <a:lnSpc>
                <a:spcPct val="100000"/>
              </a:lnSpc>
              <a:buFont typeface="Arial" panose="020B0604020202020204" pitchFamily="34" charset="0"/>
              <a:buChar char="•"/>
            </a:pPr>
            <a:r>
              <a:rPr lang="tr-TR" sz="2100" b="0" strike="noStrike" spc="-1" dirty="0" smtClean="0">
                <a:latin typeface="Times New Roman" panose="02020603050405020304" pitchFamily="18" charset="0"/>
                <a:cs typeface="Times New Roman" panose="02020603050405020304" pitchFamily="18" charset="0"/>
              </a:rPr>
              <a:t>1950’lerin </a:t>
            </a:r>
            <a:r>
              <a:rPr lang="tr-TR" sz="2100" b="0" strike="noStrike" spc="-1" dirty="0">
                <a:latin typeface="Times New Roman" panose="02020603050405020304" pitchFamily="18" charset="0"/>
                <a:cs typeface="Times New Roman" panose="02020603050405020304" pitchFamily="18" charset="0"/>
              </a:rPr>
              <a:t>ikinci yarısında Türkiye’nin de soruna müdahil olması ile Türkiye’de kamuoyunun Kıbrıs’a ilgisi yükseldi ve bu ilgi günümüze kadar azalmadan devam etti.Ancak,Türk hükümetleri Kıbrıs konusunda 1950’lerden günümüze kadar,genelde kamuoyu baskısından uzak olarak karar alma ve uygulamada becerikli olmuşlar,kamuoyunu yönlendirme başarısı göstermişlerdir.</a:t>
            </a:r>
          </a:p>
          <a:p>
            <a:pPr marL="342900" indent="-342900">
              <a:lnSpc>
                <a:spcPct val="100000"/>
              </a:lnSpc>
              <a:buFont typeface="Arial" panose="020B0604020202020204" pitchFamily="34" charset="0"/>
              <a:buChar char="•"/>
            </a:pPr>
            <a:r>
              <a:rPr lang="tr-TR" sz="2100" b="0" strike="noStrike" spc="-1" dirty="0">
                <a:latin typeface="Times New Roman" panose="02020603050405020304" pitchFamily="18" charset="0"/>
                <a:cs typeface="Times New Roman" panose="02020603050405020304" pitchFamily="18" charset="0"/>
              </a:rPr>
              <a:t> </a:t>
            </a:r>
            <a:r>
              <a:rPr lang="tr-TR" sz="2100" b="0" strike="noStrike" spc="-1" dirty="0" smtClean="0">
                <a:latin typeface="Times New Roman" panose="02020603050405020304" pitchFamily="18" charset="0"/>
                <a:cs typeface="Times New Roman" panose="02020603050405020304" pitchFamily="18" charset="0"/>
              </a:rPr>
              <a:t>Türkiye,1950’lerin </a:t>
            </a:r>
            <a:r>
              <a:rPr lang="tr-TR" sz="2100" b="0" strike="noStrike" spc="-1" dirty="0">
                <a:latin typeface="Times New Roman" panose="02020603050405020304" pitchFamily="18" charset="0"/>
                <a:cs typeface="Times New Roman" panose="02020603050405020304" pitchFamily="18" charset="0"/>
              </a:rPr>
              <a:t>ikinci yarısında konuya taraf olunca Kıbrıs bölgesel düzeyde tartışma konusu oldu.Sonuçta 1959 Zürich ve Londra Anlaşmaları le bağımsız bir Kıbrıs Cumhuriyeti kuruldu,hazırlanan bir anayasa ile adada yaşayan Türk ve Rum toplumlarının hak ve yükümlülükleri ile toplumların Kıbrıs </a:t>
            </a:r>
            <a:r>
              <a:rPr lang="tr-TR" sz="2100" spc="-1" dirty="0">
                <a:latin typeface="Times New Roman" panose="02020603050405020304" pitchFamily="18" charset="0"/>
                <a:cs typeface="Times New Roman" panose="02020603050405020304" pitchFamily="18" charset="0"/>
              </a:rPr>
              <a:t>Cumhuriyeti’nin yönetimine katılma </a:t>
            </a:r>
            <a:r>
              <a:rPr lang="tr-TR" sz="2100" spc="-1" dirty="0">
                <a:latin typeface="Times New Roman" panose="02020603050405020304" pitchFamily="18" charset="0"/>
                <a:cs typeface="Times New Roman" panose="02020603050405020304" pitchFamily="18" charset="0"/>
              </a:rPr>
              <a:t>şekilleri,şartları ve sınırları belirlendi</a:t>
            </a:r>
            <a:r>
              <a:rPr lang="tr-TR" sz="2100" spc="-1" dirty="0">
                <a:latin typeface="Times New Roman" panose="02020603050405020304" pitchFamily="18" charset="0"/>
                <a:cs typeface="Times New Roman" panose="02020603050405020304" pitchFamily="18" charset="0"/>
              </a:rPr>
              <a:t>.</a:t>
            </a:r>
          </a:p>
          <a:p>
            <a:pPr marL="342900" indent="-342900">
              <a:lnSpc>
                <a:spcPct val="100000"/>
              </a:lnSpc>
              <a:buFont typeface="Arial" panose="020B0604020202020204" pitchFamily="34" charset="0"/>
              <a:buChar char="•"/>
            </a:pPr>
            <a:r>
              <a:rPr lang="tr-TR" sz="2100" spc="-1" dirty="0">
                <a:latin typeface="Times New Roman" panose="02020603050405020304" pitchFamily="18" charset="0"/>
                <a:cs typeface="Times New Roman" panose="02020603050405020304" pitchFamily="18" charset="0"/>
              </a:rPr>
              <a:t>Garanti Antlaşması</a:t>
            </a:r>
            <a:r>
              <a:rPr lang="tr-TR" sz="2100" spc="-1" dirty="0" smtClean="0">
                <a:latin typeface="Times New Roman" panose="02020603050405020304" pitchFamily="18" charset="0"/>
                <a:cs typeface="Times New Roman" panose="02020603050405020304" pitchFamily="18" charset="0"/>
              </a:rPr>
              <a:t>, Kıbrıs </a:t>
            </a:r>
            <a:r>
              <a:rPr lang="tr-TR" sz="2100" spc="-1" dirty="0">
                <a:latin typeface="Times New Roman" panose="02020603050405020304" pitchFamily="18" charset="0"/>
                <a:cs typeface="Times New Roman" panose="02020603050405020304" pitchFamily="18" charset="0"/>
              </a:rPr>
              <a:t>Cumhuriyeti’nin statüsünün sürdürülmesinde Türkiye</a:t>
            </a:r>
            <a:r>
              <a:rPr lang="tr-TR" sz="2100" spc="-1" dirty="0" smtClean="0">
                <a:latin typeface="Times New Roman" panose="02020603050405020304" pitchFamily="18" charset="0"/>
                <a:cs typeface="Times New Roman" panose="02020603050405020304" pitchFamily="18" charset="0"/>
              </a:rPr>
              <a:t>, Yunanistan </a:t>
            </a:r>
            <a:r>
              <a:rPr lang="tr-TR" sz="2100" spc="-1" dirty="0">
                <a:latin typeface="Times New Roman" panose="02020603050405020304" pitchFamily="18" charset="0"/>
                <a:cs typeface="Times New Roman" panose="02020603050405020304" pitchFamily="18" charset="0"/>
              </a:rPr>
              <a:t>ve İngiltere’yi garantör devletler olarak tanımlanmıştı</a:t>
            </a:r>
            <a:r>
              <a:rPr lang="tr-TR" sz="2100" spc="-1" dirty="0" smtClean="0">
                <a:latin typeface="Times New Roman" panose="02020603050405020304" pitchFamily="18" charset="0"/>
                <a:cs typeface="Times New Roman" panose="02020603050405020304" pitchFamily="18" charset="0"/>
              </a:rPr>
              <a:t>. Türkiye </a:t>
            </a:r>
            <a:r>
              <a:rPr lang="tr-TR" sz="2100" spc="-1" dirty="0">
                <a:latin typeface="Times New Roman" panose="02020603050405020304" pitchFamily="18" charset="0"/>
                <a:cs typeface="Times New Roman" panose="02020603050405020304" pitchFamily="18" charset="0"/>
              </a:rPr>
              <a:t>ve Yunanistan</a:t>
            </a:r>
            <a:r>
              <a:rPr lang="tr-TR" sz="2100" spc="-1" dirty="0" smtClean="0">
                <a:latin typeface="Times New Roman" panose="02020603050405020304" pitchFamily="18" charset="0"/>
                <a:cs typeface="Times New Roman" panose="02020603050405020304" pitchFamily="18" charset="0"/>
              </a:rPr>
              <a:t>, Kıbrıs’ta </a:t>
            </a:r>
            <a:r>
              <a:rPr lang="tr-TR" sz="2100" spc="-1" dirty="0">
                <a:latin typeface="Times New Roman" panose="02020603050405020304" pitchFamily="18" charset="0"/>
                <a:cs typeface="Times New Roman" panose="02020603050405020304" pitchFamily="18" charset="0"/>
              </a:rPr>
              <a:t>asker bulundurabilecek</a:t>
            </a:r>
            <a:r>
              <a:rPr lang="tr-TR" sz="2100" spc="-1" dirty="0" smtClean="0">
                <a:latin typeface="Times New Roman" panose="02020603050405020304" pitchFamily="18" charset="0"/>
                <a:cs typeface="Times New Roman" panose="02020603050405020304" pitchFamily="18" charset="0"/>
              </a:rPr>
              <a:t>, Kıbrıs’ta </a:t>
            </a:r>
            <a:r>
              <a:rPr lang="tr-TR" sz="2100" spc="-1" dirty="0">
                <a:latin typeface="Times New Roman" panose="02020603050405020304" pitchFamily="18" charset="0"/>
                <a:cs typeface="Times New Roman" panose="02020603050405020304" pitchFamily="18" charset="0"/>
              </a:rPr>
              <a:t>statünün bozulması halinde bu üç devlet birlikte veya tek başlarına adaya müdahalede bulunabilecekti.</a:t>
            </a:r>
          </a:p>
          <a:p>
            <a:pPr marL="342900" indent="-342900">
              <a:lnSpc>
                <a:spcPct val="100000"/>
              </a:lnSpc>
              <a:buFont typeface="Arial" panose="020B0604020202020204" pitchFamily="34" charset="0"/>
              <a:buChar char="•"/>
            </a:pPr>
            <a:endParaRPr lang="tr-TR" sz="2400" spc="-1" dirty="0">
              <a:solidFill>
                <a:schemeClr val="bg1"/>
              </a:solidFill>
              <a:latin typeface="Arial"/>
            </a:endParaRPr>
          </a:p>
          <a:p>
            <a:pPr marL="342900" indent="-342900">
              <a:lnSpc>
                <a:spcPct val="100000"/>
              </a:lnSpc>
              <a:buFont typeface="Arial" panose="020B0604020202020204" pitchFamily="34" charset="0"/>
              <a:buChar char="•"/>
            </a:pPr>
            <a:endParaRPr lang="tr-TR" sz="21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52110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288000" y="288000"/>
            <a:ext cx="11747246" cy="63914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00000"/>
              </a:lnSpc>
              <a:buFont typeface="Arial" panose="020B0604020202020204" pitchFamily="34" charset="0"/>
              <a:buChar char="•"/>
            </a:pPr>
            <a:r>
              <a:rPr lang="tr-TR" sz="2100" b="0" strike="noStrike" spc="-1" dirty="0" smtClean="0">
                <a:latin typeface="Times New Roman" panose="02020603050405020304" pitchFamily="18" charset="0"/>
                <a:cs typeface="Times New Roman" panose="02020603050405020304" pitchFamily="18" charset="0"/>
              </a:rPr>
              <a:t>Zürich </a:t>
            </a:r>
            <a:r>
              <a:rPr lang="tr-TR" sz="2100" b="0" strike="noStrike" spc="-1" dirty="0">
                <a:latin typeface="Times New Roman" panose="02020603050405020304" pitchFamily="18" charset="0"/>
                <a:cs typeface="Times New Roman" panose="02020603050405020304" pitchFamily="18" charset="0"/>
              </a:rPr>
              <a:t>ve Londra Anlaşmaları,Kıbrıs sorununda tarihi bir dönüm noktasıdır ve Demokrat Parti’nin Kıbrıs konusunda izlediği dış politikanın büüyük bi başarısıdır.Türkiye,uluslararası hukuk açısından konuya taraf olma hakkı kazanmış,Akdeniz’e açılan kapısının kontrolünde söz sahibi olmuştu.Adada yaşayan Rumların sayıca çoğunlukta olduğunu öne sürerek Kıbrıs’ın Yunanistan’a bağlanmasını isteyen ve böylece Ege Denizi’ndeki üstünlüğü ile Türkiye’nin buradan açık denizlere ulaşmasını engelleme avantajı kazanan Yunanistan’ın Yunanistan’ın Türkiye’yi güneyden de çevirme girişimi engellenmiş oldu.</a:t>
            </a:r>
          </a:p>
          <a:p>
            <a:pPr marL="342900" indent="-342900" algn="just">
              <a:lnSpc>
                <a:spcPct val="100000"/>
              </a:lnSpc>
              <a:buFont typeface="Arial" panose="020B0604020202020204" pitchFamily="34" charset="0"/>
              <a:buChar char="•"/>
            </a:pPr>
            <a:r>
              <a:rPr lang="tr-TR" sz="2100" b="0" strike="noStrike" spc="-1" dirty="0" smtClean="0">
                <a:latin typeface="Times New Roman" panose="02020603050405020304" pitchFamily="18" charset="0"/>
                <a:cs typeface="Times New Roman" panose="02020603050405020304" pitchFamily="18" charset="0"/>
              </a:rPr>
              <a:t>Bu </a:t>
            </a:r>
            <a:r>
              <a:rPr lang="tr-TR" sz="2100" b="0" strike="noStrike" spc="-1" dirty="0">
                <a:latin typeface="Times New Roman" panose="02020603050405020304" pitchFamily="18" charset="0"/>
                <a:cs typeface="Times New Roman" panose="02020603050405020304" pitchFamily="18" charset="0"/>
              </a:rPr>
              <a:t>anlaşmalarla ortaya çıkan statü,Yunanistan ve Kıbrıs Rumları tarafından içtenlikle benimsenmemiş,Türk toplumunun anayasa ile tanımlanmış haklarını kullanmasına fiili engeller çıkarmışlardır.Bu konularda uzlaşma sağlamak üzere görevli olan Uluslar arası gözlemci,hakem ve hakimleri yıldırma politikası izlemeye başlamışlardır.</a:t>
            </a:r>
          </a:p>
          <a:p>
            <a:pPr marL="342900" indent="-342900" algn="just">
              <a:lnSpc>
                <a:spcPct val="100000"/>
              </a:lnSpc>
              <a:buFont typeface="Arial" panose="020B0604020202020204" pitchFamily="34" charset="0"/>
              <a:buChar char="•"/>
            </a:pPr>
            <a:r>
              <a:rPr lang="tr-TR" sz="2100" b="0" strike="noStrike" spc="-1" dirty="0" smtClean="0">
                <a:latin typeface="Times New Roman" panose="02020603050405020304" pitchFamily="18" charset="0"/>
                <a:cs typeface="Times New Roman" panose="02020603050405020304" pitchFamily="18" charset="0"/>
              </a:rPr>
              <a:t>Yunanistan’ın </a:t>
            </a:r>
            <a:r>
              <a:rPr lang="tr-TR" sz="2100" b="0" strike="noStrike" spc="-1" dirty="0">
                <a:latin typeface="Times New Roman" panose="02020603050405020304" pitchFamily="18" charset="0"/>
                <a:cs typeface="Times New Roman" panose="02020603050405020304" pitchFamily="18" charset="0"/>
              </a:rPr>
              <a:t>desteği ile hemen 1960’ların başında bu uygulamalara giren Kıbrıs Rumları,giderek Türk toplumunu terörize etmeye başladı.Türk toplumu,sindirilmeye korkutulmaya,Rumların emrivaki şeklinde ortaya çıkan yaptırımlarını kabule zorlandı.Bu durumda Türk toplumu ya Rum egemenliğini ka</a:t>
            </a:r>
            <a:r>
              <a:rPr lang="tr-TR" sz="2100" spc="-1" dirty="0">
                <a:latin typeface="Times New Roman" panose="02020603050405020304" pitchFamily="18" charset="0"/>
                <a:cs typeface="Times New Roman" panose="02020603050405020304" pitchFamily="18" charset="0"/>
              </a:rPr>
              <a:t>b</a:t>
            </a:r>
            <a:r>
              <a:rPr lang="tr-TR" sz="2100" b="0" strike="noStrike" spc="-1" dirty="0">
                <a:latin typeface="Times New Roman" panose="02020603050405020304" pitchFamily="18" charset="0"/>
                <a:cs typeface="Times New Roman" panose="02020603050405020304" pitchFamily="18" charset="0"/>
              </a:rPr>
              <a:t>ul edip zamanla sayıca azalmaya,Rumların içinde erimeye kimliğini kaybetmeye,haklarını yitirmeye razı olacak, ya da bu baskılara karşı çıkacak ve haklarını ,benliğini,kimliğini korumak için mücadeleye girişecekti.Türk toplumu ikinci yolu seçti ve Rum baskılarına karşı örgütlenmeye başladı.Dr. Fazıl Küçük,1950’lerde ve 1960’larda direnişin sembolü idi.Daha sonra ön plana çıkan Rauf Denktaş liderliğini giderek pekiştirdi ve 005 yılına kadar korumayı başardı. </a:t>
            </a:r>
          </a:p>
          <a:p>
            <a:pPr marL="342900" indent="-342900" algn="just">
              <a:lnSpc>
                <a:spcPct val="100000"/>
              </a:lnSpc>
              <a:buFont typeface="Arial" panose="020B0604020202020204" pitchFamily="34" charset="0"/>
              <a:buChar char="•"/>
            </a:pPr>
            <a:endParaRPr lang="tr-TR" sz="2100" b="0" strike="noStrike" spc="-1"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endParaRPr lang="tr-TR" sz="2100" spc="-1"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endParaRPr lang="tr-TR" sz="2100" b="0" strike="noStrike" spc="-1"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endParaRPr lang="tr-TR" sz="21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2654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360000" y="288000"/>
            <a:ext cx="11303640" cy="495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00000"/>
              </a:lnSpc>
              <a:buFont typeface="Arial" panose="020B0604020202020204" pitchFamily="34" charset="0"/>
              <a:buChar char="•"/>
            </a:pPr>
            <a:r>
              <a:rPr lang="tr-TR" sz="2100" b="0" strike="noStrike" spc="-1" dirty="0">
                <a:latin typeface="Times New Roman" panose="02020603050405020304" pitchFamily="18" charset="0"/>
                <a:cs typeface="Times New Roman" panose="02020603050405020304" pitchFamily="18" charset="0"/>
              </a:rPr>
              <a:t>    1960’lar Kıbrıs’ın artık tam olarak küresel sorun olmaya başladığı yıllardı.Kıbrıs sorununun çözümünde adada yaşayan Türk ve Rumların etkisi iyice azaldı.1960’lardan itibaren Kıbrıs sorununa ABD de küresel bir ülke olarak dahil olmaya başlamıştı.Kıbrıs’ta,SSCB’nin etkin olacağı bir Üçüncü Dünya ülkesinin ortaya çıkması İngiltere gibi ABD açısından da istenen bir durum değildi.Öte yandan Kıbrıs nedeniyle Türkiye ve Yunanistan’ın çatışması NATO’nun güneydoğu kanadının,dolayısıyla bütün Batı güvenliğinin tehlikeye girmesi demekti.SSCB ise Kıbrıs’ın Üçüncü Dünya’ya katılmasını arzuluyordu.Türkiye ile Yunanistan arasındaki anlaşmazlık da NATO’ya zarar verdiği ölçüde SSCB’nin yararına idi.</a:t>
            </a:r>
          </a:p>
          <a:p>
            <a:pPr marL="342900" indent="-342900" algn="just">
              <a:lnSpc>
                <a:spcPct val="100000"/>
              </a:lnSpc>
              <a:buFont typeface="Arial" panose="020B0604020202020204" pitchFamily="34" charset="0"/>
              <a:buChar char="•"/>
            </a:pPr>
            <a:r>
              <a:rPr lang="tr-TR" sz="2100" b="0" strike="noStrike" spc="-1" dirty="0">
                <a:latin typeface="Times New Roman" panose="02020603050405020304" pitchFamily="18" charset="0"/>
                <a:cs typeface="Times New Roman" panose="02020603050405020304" pitchFamily="18" charset="0"/>
              </a:rPr>
              <a:t>    Kıbrıs sorunu,1963-1964 yıllarında Türk dış politikasının merkezi konusu oldu ve Türkiye’nin tüm dış politikasını etkilemeye başladı.Türk dış politikasının ve ilişkilerinin sorgulanmasına vesile oldu.Bu yıllarda Kıbrıs Türklerine Rumlar tarafından yapılan sistemli saldırılar Türkiye’de tepkiyle karşılandı.Garanti Anlaşması’nın verdiği yetki ile Türkiye’nin Kıbrıs’a müdahele etmesi gündeme geldi.Ancak ABD başkanı Johnson,Başbakan İsmet İnönü’ye 5 Haziran 1964 tarihli bir mektup göndererek Türkiye’nin Kıbrıs’a müdahalesine sert bir üslupla karşı çıktı.</a:t>
            </a:r>
          </a:p>
          <a:p>
            <a:pPr marL="342900" indent="-342900" algn="just">
              <a:lnSpc>
                <a:spcPct val="100000"/>
              </a:lnSpc>
              <a:buFont typeface="Arial" panose="020B0604020202020204" pitchFamily="34" charset="0"/>
              <a:buChar char="•"/>
            </a:pPr>
            <a:r>
              <a:rPr lang="tr-TR" sz="2100" b="0" strike="noStrike" spc="-1" dirty="0">
                <a:latin typeface="Times New Roman" panose="02020603050405020304" pitchFamily="18" charset="0"/>
                <a:cs typeface="Times New Roman" panose="02020603050405020304" pitchFamily="18" charset="0"/>
              </a:rPr>
              <a:t>    Bu mektup o sırada kamuoyuna yansıtılmamış olsa da Türk dış politikasının dönüm noktalarının birini oluşturdu.Johnson,mektupta,ABD tarafından NATO ittifakı çerçevesinde Türkiye’ye verilen silahların Kıbrıs’a müdahale amacıyla kullanılamayacağını,her şeye rağmen Türkiye Kıbrıs’a müdahale eder ve bu nedenle SSCB tarafından saldırıya uğrarsa NATO ittifakının 5.maddesinin işletilemeyeceğini,yani NATO’nun SSCB’ne karşı Türkiye’nin yardımına gelmeyeceğini ifade ediyordu.Johnson,ayrıca konuyu görüşmek üzere İnönü’yü ABD’ne davet etmişti</a:t>
            </a:r>
            <a:r>
              <a:rPr lang="tr-TR" sz="2100" b="0" strike="noStrike" spc="-1" dirty="0" smtClean="0">
                <a:latin typeface="Times New Roman" panose="02020603050405020304" pitchFamily="18" charset="0"/>
                <a:cs typeface="Times New Roman" panose="02020603050405020304" pitchFamily="18" charset="0"/>
              </a:rPr>
              <a:t>.</a:t>
            </a:r>
            <a:endParaRPr lang="tr-TR" sz="21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8147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
          <p:cNvSpPr/>
          <p:nvPr/>
        </p:nvSpPr>
        <p:spPr>
          <a:xfrm>
            <a:off x="181782" y="66240"/>
            <a:ext cx="11923131" cy="66741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gn="just">
              <a:lnSpc>
                <a:spcPct val="100000"/>
              </a:lnSpc>
              <a:buFont typeface="Arial" panose="020B0604020202020204" pitchFamily="34" charset="0"/>
              <a:buChar char="•"/>
            </a:pPr>
            <a:r>
              <a:rPr lang="tr-TR" sz="2100" b="0" strike="noStrike" spc="-1" dirty="0" smtClean="0">
                <a:latin typeface="Times New Roman" panose="02020603050405020304" pitchFamily="18" charset="0"/>
                <a:cs typeface="Times New Roman" panose="02020603050405020304" pitchFamily="18" charset="0"/>
              </a:rPr>
              <a:t>İsmet </a:t>
            </a:r>
            <a:r>
              <a:rPr lang="tr-TR" sz="2100" b="0" strike="noStrike" spc="-1" dirty="0">
                <a:latin typeface="Times New Roman" panose="02020603050405020304" pitchFamily="18" charset="0"/>
                <a:cs typeface="Times New Roman" panose="02020603050405020304" pitchFamily="18" charset="0"/>
              </a:rPr>
              <a:t>İnönü, 13 Haziran 1964 tarihinde Johnson’un mektubunu cevapladı ve arkasından da ABD’ne gitti.Kıbrıs sorununun müzakereler yoluyla çözülmesinde mutabakata varılmasına rağmen,ABD’nin Kıbrıs Türkleri üzerindeki baskıyı ortadan kaldırmak için adım atmaması,ertesi yıl da Johnson’ın mektubunun basında yer alması Türkiye’de ABD imajına büyük zarar verdi.1940 ve 1950’lerde hür dünyanın koruyucusu,Türkiye’nin dostu olan ABD imajı kırıldı.1961 Anayasası ile ortaya çıkan özgürlükçü ortamın sol akımları güçlendirmesi ,Türk dış politikasına yönelik eleştirileri artırdı.1960’larda gerek CHP,gerek AP iktidarlarında SSCB ile yakınlaşma adımları atıldı,karşılıklı ziyaretler yapıldı.Öte yandan Üçüncü Dünya ülkelerine ve İslam ülkelerine yönelik açılımlar da sağlanmaya çalışıldı.Ancak,Üçüncü Dünya ülkeleri ekonomik açıdan zayıf olduğundan,İslam ülkeleri de Türkiye’nin İsrail ile olan ilişkilerine olumsuz yaklaştığından Türkiye bu açılımlardan istediği sonuçları elde edemedi.1968 yılında Çekoslovakya’ya SSCB’nin müdahalesi de Türkiye’yi endişelendirdi.Batının ekonomik,siyasi,askeri desteğini kaybetmek istemeyen Türkiye’nin SSCB’ne ve Üçüncü Dünya Ülkeleri’ne yakınlaşması sınırlı kaldı.Kıbrıs sorununun çözümüne de katkı sağlamadı.</a:t>
            </a:r>
          </a:p>
          <a:p>
            <a:pPr marL="342900" indent="-342900" algn="just">
              <a:lnSpc>
                <a:spcPct val="100000"/>
              </a:lnSpc>
              <a:buFont typeface="Arial" panose="020B0604020202020204" pitchFamily="34" charset="0"/>
              <a:buChar char="•"/>
            </a:pPr>
            <a:r>
              <a:rPr lang="tr-TR" sz="2100" b="0" strike="noStrike" spc="-1" dirty="0" smtClean="0">
                <a:latin typeface="Times New Roman" panose="02020603050405020304" pitchFamily="18" charset="0"/>
                <a:cs typeface="Times New Roman" panose="02020603050405020304" pitchFamily="18" charset="0"/>
              </a:rPr>
              <a:t>1967 </a:t>
            </a:r>
            <a:r>
              <a:rPr lang="tr-TR" sz="2100" b="0" strike="noStrike" spc="-1" dirty="0">
                <a:latin typeface="Times New Roman" panose="02020603050405020304" pitchFamily="18" charset="0"/>
                <a:cs typeface="Times New Roman" panose="02020603050405020304" pitchFamily="18" charset="0"/>
              </a:rPr>
              <a:t>yılında Yunanistan’da askeri darbe yapıldı ve ‘ALBAYLAR CUNTASI’ iktidarı ele geçirdi.Bu arada Kıbrıs Türk toplumu üzerindeki baskılar ağırlaşmaya devam etti.Adadaki Rum yönetimini temsil eden Makarios,aslında Yunan yanlısı idi,ancak Albaylar Cuntası bunu bile yeterli görmeyip Kıbrıs’ta tam hakimiyet kurmak istedi.Kıbrıs’a gizlice yerleşen Yunan cunta uzantıları 15 Temmuz 1974’te Makarios’a karşı darbe yaptı.Nikos Sampson,yönetimi ele geçirdi.Makarios,İngilizler’e sığındı.Darbenin asıl hedefi ise adanın Yunanistan’a bağlanması,Türklerin yok edilmesi idi.1960’lar boyunca Türkiye adaya çıkartma yapamamıştı.Darbeciler,NATO’nun güneydoğu kanadında muhtemel bir Türk-Yunan savaşına izin vermeyecek olan ABD’nin müdahalesi ile Türkiye’nin engelleneceğini hesaplıyorlardı.</a:t>
            </a:r>
          </a:p>
          <a:p>
            <a:pPr marL="342900" indent="-342900" algn="just">
              <a:lnSpc>
                <a:spcPct val="100000"/>
              </a:lnSpc>
              <a:buFont typeface="Arial" panose="020B0604020202020204" pitchFamily="34" charset="0"/>
              <a:buChar char="•"/>
            </a:pPr>
            <a:endParaRPr lang="tr-TR" sz="21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87641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1600" y="525517"/>
            <a:ext cx="9601200" cy="5341883"/>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Almanya böylece dış politikanın ikinci aşamasına geçti. Bu aşama </a:t>
            </a:r>
            <a:r>
              <a:rPr lang="tr-TR" sz="2100" dirty="0" smtClean="0">
                <a:latin typeface="Times New Roman" panose="02020603050405020304" pitchFamily="18" charset="0"/>
                <a:cs typeface="Times New Roman" panose="02020603050405020304" pitchFamily="18" charset="0"/>
              </a:rPr>
              <a:t>"tek </a:t>
            </a:r>
            <a:r>
              <a:rPr lang="tr-TR" sz="2100" dirty="0" smtClean="0">
                <a:latin typeface="Times New Roman" panose="02020603050405020304" pitchFamily="18" charset="0"/>
                <a:cs typeface="Times New Roman" panose="02020603050405020304" pitchFamily="18" charset="0"/>
              </a:rPr>
              <a:t>millet, tek </a:t>
            </a:r>
            <a:r>
              <a:rPr lang="tr-TR" sz="2100" dirty="0" smtClean="0">
                <a:latin typeface="Times New Roman" panose="02020603050405020304" pitchFamily="18" charset="0"/>
                <a:cs typeface="Times New Roman" panose="02020603050405020304" pitchFamily="18" charset="0"/>
              </a:rPr>
              <a:t>devlet" </a:t>
            </a:r>
            <a:r>
              <a:rPr lang="tr-TR" sz="2100" dirty="0" smtClean="0">
                <a:latin typeface="Times New Roman" panose="02020603050405020304" pitchFamily="18" charset="0"/>
                <a:cs typeface="Times New Roman" panose="02020603050405020304" pitchFamily="18" charset="0"/>
              </a:rPr>
              <a:t>hedefine ulaşmayı amaçlıyordu.</a:t>
            </a:r>
          </a:p>
          <a:p>
            <a:pPr algn="just"/>
            <a:r>
              <a:rPr lang="tr-TR" sz="2100" dirty="0" smtClean="0">
                <a:latin typeface="Times New Roman" panose="02020603050405020304" pitchFamily="18" charset="0"/>
                <a:cs typeface="Times New Roman" panose="02020603050405020304" pitchFamily="18" charset="0"/>
              </a:rPr>
              <a:t>Almanya bu aşamada Avustralya ile olan birleşme yasağını ortadan kaldırmak istemektedir. Böylece bu engelleri kırıp </a:t>
            </a:r>
            <a:r>
              <a:rPr lang="tr-TR" sz="2100" dirty="0">
                <a:latin typeface="Times New Roman" panose="02020603050405020304" pitchFamily="18" charset="0"/>
                <a:cs typeface="Times New Roman" panose="02020603050405020304" pitchFamily="18" charset="0"/>
              </a:rPr>
              <a:t>A</a:t>
            </a:r>
            <a:r>
              <a:rPr lang="tr-TR" sz="2100" dirty="0" smtClean="0">
                <a:latin typeface="Times New Roman" panose="02020603050405020304" pitchFamily="18" charset="0"/>
                <a:cs typeface="Times New Roman" panose="02020603050405020304" pitchFamily="18" charset="0"/>
              </a:rPr>
              <a:t>lmanya dışında kalan </a:t>
            </a:r>
            <a:r>
              <a:rPr lang="tr-TR" sz="2100" dirty="0" err="1" smtClean="0">
                <a:latin typeface="Times New Roman" panose="02020603050405020304" pitchFamily="18" charset="0"/>
                <a:cs typeface="Times New Roman" panose="02020603050405020304" pitchFamily="18" charset="0"/>
              </a:rPr>
              <a:t>almanları</a:t>
            </a:r>
            <a:r>
              <a:rPr lang="tr-TR" sz="2100" dirty="0" smtClean="0">
                <a:latin typeface="Times New Roman" panose="02020603050405020304" pitchFamily="18" charset="0"/>
                <a:cs typeface="Times New Roman" panose="02020603050405020304" pitchFamily="18" charset="0"/>
              </a:rPr>
              <a:t> tek bayrak altında toplamayı hedefledi.</a:t>
            </a:r>
          </a:p>
          <a:p>
            <a:pPr algn="just"/>
            <a:r>
              <a:rPr lang="tr-TR" sz="2100" dirty="0" smtClean="0">
                <a:latin typeface="Times New Roman" panose="02020603050405020304" pitchFamily="18" charset="0"/>
                <a:cs typeface="Times New Roman" panose="02020603050405020304" pitchFamily="18" charset="0"/>
              </a:rPr>
              <a:t>"Tek </a:t>
            </a:r>
            <a:r>
              <a:rPr lang="tr-TR" sz="2100" dirty="0" smtClean="0">
                <a:latin typeface="Times New Roman" panose="02020603050405020304" pitchFamily="18" charset="0"/>
                <a:cs typeface="Times New Roman" panose="02020603050405020304" pitchFamily="18" charset="0"/>
              </a:rPr>
              <a:t>bayrak tek </a:t>
            </a:r>
            <a:r>
              <a:rPr lang="tr-TR" sz="2100" dirty="0" smtClean="0">
                <a:latin typeface="Times New Roman" panose="02020603050405020304" pitchFamily="18" charset="0"/>
                <a:cs typeface="Times New Roman" panose="02020603050405020304" pitchFamily="18" charset="0"/>
              </a:rPr>
              <a:t>millet" </a:t>
            </a:r>
            <a:r>
              <a:rPr lang="tr-TR" sz="2100" dirty="0" smtClean="0">
                <a:latin typeface="Times New Roman" panose="02020603050405020304" pitchFamily="18" charset="0"/>
                <a:cs typeface="Times New Roman" panose="02020603050405020304" pitchFamily="18" charset="0"/>
              </a:rPr>
              <a:t>ilkesini hayata geçiren, Milletler cemiyetinin işlevsizliğini, İngiltere’nin dış politikasının yalpalanmasını, Fransa’nın çaresizliğini gören Almanya dış politikada üçüncü aşamaya geçti.</a:t>
            </a:r>
          </a:p>
          <a:p>
            <a:pPr algn="just"/>
            <a:r>
              <a:rPr lang="tr-TR" sz="2100" dirty="0" smtClean="0">
                <a:latin typeface="Times New Roman" panose="02020603050405020304" pitchFamily="18" charset="0"/>
                <a:cs typeface="Times New Roman" panose="02020603050405020304" pitchFamily="18" charset="0"/>
              </a:rPr>
              <a:t>Bu ‘’hayat sahası’’ politikasıydı. Bu devletin halkı olan alman ırkının ihtiyaçlarının karşılanabilmesi için gereken bir </a:t>
            </a:r>
            <a:r>
              <a:rPr lang="tr-TR" sz="2100" dirty="0" smtClean="0">
                <a:latin typeface="Times New Roman" panose="02020603050405020304" pitchFamily="18" charset="0"/>
                <a:cs typeface="Times New Roman" panose="02020603050405020304" pitchFamily="18" charset="0"/>
              </a:rPr>
              <a:t>"hayat sahası" </a:t>
            </a:r>
            <a:r>
              <a:rPr lang="tr-TR" sz="2100" dirty="0" smtClean="0">
                <a:latin typeface="Times New Roman" panose="02020603050405020304" pitchFamily="18" charset="0"/>
                <a:cs typeface="Times New Roman" panose="02020603050405020304" pitchFamily="18" charset="0"/>
              </a:rPr>
              <a:t>vardı ve sınırları belirsizdi.</a:t>
            </a:r>
          </a:p>
          <a:p>
            <a:pPr algn="just"/>
            <a:r>
              <a:rPr lang="tr-TR" sz="2100" dirty="0" smtClean="0">
                <a:latin typeface="Times New Roman" panose="02020603050405020304" pitchFamily="18" charset="0"/>
                <a:cs typeface="Times New Roman" panose="02020603050405020304" pitchFamily="18" charset="0"/>
              </a:rPr>
              <a:t>Almanya’nın bu politikaya geçmesi üzerine Fransa ve İngiltere daha yakın işbirliği yapmaya </a:t>
            </a:r>
            <a:r>
              <a:rPr lang="tr-TR" sz="2100" dirty="0" err="1" smtClean="0">
                <a:latin typeface="Times New Roman" panose="02020603050405020304" pitchFamily="18" charset="0"/>
                <a:cs typeface="Times New Roman" panose="02020603050405020304" pitchFamily="18" charset="0"/>
              </a:rPr>
              <a:t>başladılar.Bu</a:t>
            </a:r>
            <a:r>
              <a:rPr lang="tr-TR" sz="2100" dirty="0" smtClean="0">
                <a:latin typeface="Times New Roman" panose="02020603050405020304" pitchFamily="18" charset="0"/>
                <a:cs typeface="Times New Roman" panose="02020603050405020304" pitchFamily="18" charset="0"/>
              </a:rPr>
              <a:t> </a:t>
            </a:r>
            <a:r>
              <a:rPr lang="tr-TR" sz="2100" dirty="0" smtClean="0">
                <a:latin typeface="Times New Roman" panose="02020603050405020304" pitchFamily="18" charset="0"/>
                <a:cs typeface="Times New Roman" panose="02020603050405020304" pitchFamily="18" charset="0"/>
              </a:rPr>
              <a:t>iki devlet Almanya’ya karşı ittifak zinciri oluşturmak istediler. </a:t>
            </a:r>
          </a:p>
          <a:p>
            <a:pPr marL="0" indent="0" algn="just">
              <a:buNone/>
            </a:pPr>
            <a:endParaRPr lang="tr-TR" sz="2100" dirty="0" smtClean="0">
              <a:latin typeface="Times New Roman" panose="02020603050405020304" pitchFamily="18" charset="0"/>
              <a:cs typeface="Times New Roman" panose="02020603050405020304" pitchFamily="18" charset="0"/>
            </a:endParaRPr>
          </a:p>
          <a:p>
            <a:pPr marL="0" indent="0" algn="just">
              <a:buNone/>
            </a:pPr>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9856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Shape 1"/>
          <p:cNvSpPr txBox="1"/>
          <p:nvPr/>
        </p:nvSpPr>
        <p:spPr>
          <a:xfrm>
            <a:off x="432000" y="216000"/>
            <a:ext cx="11232000" cy="2138040"/>
          </a:xfrm>
          <a:prstGeom prst="rect">
            <a:avLst/>
          </a:prstGeom>
          <a:noFill/>
          <a:ln>
            <a:noFill/>
          </a:ln>
        </p:spPr>
        <p:txBody>
          <a:bodyPr lIns="90000" tIns="45000" rIns="90000" bIns="45000"/>
          <a:lstStyle/>
          <a:p>
            <a:pPr algn="just"/>
            <a:r>
              <a:rPr lang="tr-TR" sz="2100" b="0" strike="noStrike" spc="-1" dirty="0">
                <a:latin typeface="Times New Roman" panose="02020603050405020304" pitchFamily="18" charset="0"/>
                <a:cs typeface="Times New Roman" panose="02020603050405020304" pitchFamily="18" charset="0"/>
              </a:rPr>
              <a:t>Başbakan Bülent EcevitABD ve İngiltere ile görüştü ve Kıbrıs’ta eski statünün iadesi için İngiltere ile birlikte müdahale önerdi.ABD müdahaleye karşı çıktı.İngiltere de konuyu sürüncemede bırakmaya çalışınca Türkiye,Garanti Antlaşması’nın verdiği yetkiyle mdahaleye karar verdi.Bu arada BM’in de etkili olamaması,adadaki Türklerin izole edilmeleri,bu oldubitti ile adanın Yunanistan’a bağlanması ve Türkiye’nin savunmasının stratejik açıdan zayıflaması ihtimali Türkiye’yi müdahaleye zorladı ve Türkiye 20 Temmuz 1974 tarihinde Barış Harekatı’nı başlattı.Kıbrıs fiilen ikiye bölündü.Adanın güneyindeki Türkler kuzeye,buradaki Rumlar güneye göç etti.</a:t>
            </a:r>
          </a:p>
          <a:p>
            <a:pPr algn="just"/>
            <a:endParaRPr lang="tr-TR" sz="2100" b="0" strike="noStrike" spc="-1" dirty="0">
              <a:latin typeface="Times New Roman" panose="02020603050405020304" pitchFamily="18" charset="0"/>
              <a:cs typeface="Times New Roman" panose="02020603050405020304" pitchFamily="18" charset="0"/>
            </a:endParaRPr>
          </a:p>
        </p:txBody>
      </p:sp>
      <p:pic>
        <p:nvPicPr>
          <p:cNvPr id="55" name="Resim 54"/>
          <p:cNvPicPr/>
          <p:nvPr/>
        </p:nvPicPr>
        <p:blipFill>
          <a:blip r:embed="rId2"/>
          <a:stretch/>
        </p:blipFill>
        <p:spPr>
          <a:xfrm>
            <a:off x="432000" y="2539827"/>
            <a:ext cx="5182200" cy="2915640"/>
          </a:xfrm>
          <a:prstGeom prst="rect">
            <a:avLst/>
          </a:prstGeom>
          <a:ln>
            <a:noFill/>
          </a:ln>
        </p:spPr>
      </p:pic>
      <p:sp>
        <p:nvSpPr>
          <p:cNvPr id="56" name="TextShape 2"/>
          <p:cNvSpPr txBox="1"/>
          <p:nvPr/>
        </p:nvSpPr>
        <p:spPr>
          <a:xfrm>
            <a:off x="5832000" y="2539826"/>
            <a:ext cx="6192000" cy="2782053"/>
          </a:xfrm>
          <a:prstGeom prst="rect">
            <a:avLst/>
          </a:prstGeom>
          <a:noFill/>
          <a:ln>
            <a:noFill/>
          </a:ln>
        </p:spPr>
        <p:txBody>
          <a:bodyPr lIns="90000" tIns="45000" rIns="90000" bIns="45000"/>
          <a:lstStyle/>
          <a:p>
            <a:pPr algn="just"/>
            <a:r>
              <a:rPr lang="tr-TR" sz="2100" b="0" strike="noStrike" spc="-1" dirty="0">
                <a:latin typeface="Times New Roman" panose="02020603050405020304" pitchFamily="18" charset="0"/>
                <a:cs typeface="Times New Roman" panose="02020603050405020304" pitchFamily="18" charset="0"/>
              </a:rPr>
              <a:t>13 Şubat 1975 ‘te Kıbrıs Türk Federe Devleti (KTFD) kuruldu.15 Kasım 1983 tarihinde de Kuzey Kıbrıs Türk Cumhuriyeti (KKTC) ilan edildi.Yapılan görüşmelerin olumsuz seyri yanında BM’de Rumlar lehine çıkan kararlar  bu ilana yol açmıştı.KKTC’ni Türkiye dışında bir devlet tanımamıştır.1974 yılından itibaren Kıbrıs sorununun çözümü için Kıbrıs Türk ve Rum liderlikleri ile Türkiye-Yunanistan arasında bazen ikili,bazen çok taraflıbazen de küresel aktörler olan ABD ve İngiltere’nin katkı ve katılımıyla BM gözetimi altında çok sayıda görüşme maratonu yapılmıştır.1990’lardan itibaren bu görüşmelere de AB de taraf olmaya başlamıştır. </a:t>
            </a:r>
          </a:p>
          <a:p>
            <a:pPr algn="just"/>
            <a:endParaRPr lang="tr-TR" sz="2100" spc="-1" dirty="0">
              <a:latin typeface="Times New Roman" panose="02020603050405020304" pitchFamily="18" charset="0"/>
              <a:cs typeface="Times New Roman" panose="02020603050405020304" pitchFamily="18" charset="0"/>
            </a:endParaRPr>
          </a:p>
          <a:p>
            <a:pPr algn="just"/>
            <a:endParaRPr lang="tr-TR" sz="2100" b="0" strike="noStrike" spc="-1" dirty="0">
              <a:latin typeface="Times New Roman" panose="02020603050405020304" pitchFamily="18" charset="0"/>
              <a:cs typeface="Times New Roman" panose="02020603050405020304" pitchFamily="18" charset="0"/>
            </a:endParaRPr>
          </a:p>
          <a:p>
            <a:pPr algn="just"/>
            <a:r>
              <a:rPr lang="tr-TR" sz="2100" dirty="0" smtClean="0">
                <a:latin typeface="Times New Roman" panose="02020603050405020304" pitchFamily="18" charset="0"/>
                <a:cs typeface="Times New Roman" panose="02020603050405020304" pitchFamily="18" charset="0"/>
              </a:rPr>
              <a:t>*</a:t>
            </a:r>
            <a:endParaRPr lang="tr-TR" sz="2100"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21973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216000" y="288000"/>
            <a:ext cx="11160000" cy="3161880"/>
          </a:xfrm>
          <a:prstGeom prst="rect">
            <a:avLst/>
          </a:prstGeom>
          <a:noFill/>
          <a:ln>
            <a:noFill/>
          </a:ln>
        </p:spPr>
        <p:txBody>
          <a:bodyPr lIns="90000" tIns="45000" rIns="90000" bIns="45000"/>
          <a:lstStyle/>
          <a:p>
            <a:pPr marL="342900" indent="-342900" algn="just">
              <a:buFont typeface="Arial" panose="020B0604020202020204" pitchFamily="34" charset="0"/>
              <a:buChar char="•"/>
            </a:pPr>
            <a:r>
              <a:rPr lang="tr-TR" sz="2100" b="0" strike="noStrike" spc="-1" dirty="0">
                <a:latin typeface="Times New Roman" panose="02020603050405020304" pitchFamily="18" charset="0"/>
                <a:cs typeface="Times New Roman" panose="02020603050405020304" pitchFamily="18" charset="0"/>
              </a:rPr>
              <a:t>Yunanistan,Kıbrıs da dahil olmak üzere Türkiye ile sorunlarını çözmek için ikili görüşmeler yapmak yerine konuyu Uluslar arası kuruluşlar nezdinde gündeme getirmek istemektedir.1950’lerde Üçüncü Dünya’nın desteğini alarak BM’de etkili olan Yunanistan,bu politikasını 1980’lere kadar sürdürdü.Günümüzde artık hem kendisinin,hem de Kıbrıs Rum Yönetimi’nin AB’ne üye olması bu ülkelere Türkiye karşısında stratejik avantaj sağladı.Türkiye ile Yunanistan’ın birlikte üye olmadıkları Uluslar arası teşkilatlara Kıbrıs’ın üye olamayacağı kuralı,Türkiye’nin de onayı ile göz ardı edilmiş ve 1 Mayıs 2004 tarihinde Rumlar AB’ne üye olmuşlardır.Referandum öncesinde plana evet demeyen tarafın cezalandırılacağı tehdidi işletilmedi.Kıbrıs Türkleri üzerinde 1974’ten beri var olan izolasyonun kaldırılacağı sözleri de tutulmadı.</a:t>
            </a:r>
          </a:p>
          <a:p>
            <a:pPr marL="342900" indent="-342900" algn="just">
              <a:buFont typeface="Arial" panose="020B0604020202020204" pitchFamily="34" charset="0"/>
              <a:buChar char="•"/>
            </a:pPr>
            <a:r>
              <a:rPr lang="tr-TR" sz="2100" b="0" strike="noStrike" spc="-1" dirty="0" smtClean="0">
                <a:latin typeface="Times New Roman" panose="02020603050405020304" pitchFamily="18" charset="0"/>
                <a:cs typeface="Times New Roman" panose="02020603050405020304" pitchFamily="18" charset="0"/>
              </a:rPr>
              <a:t>Kıbrıs </a:t>
            </a:r>
            <a:r>
              <a:rPr lang="tr-TR" sz="2100" b="0" strike="noStrike" spc="-1" dirty="0">
                <a:latin typeface="Times New Roman" panose="02020603050405020304" pitchFamily="18" charset="0"/>
                <a:cs typeface="Times New Roman" panose="02020603050405020304" pitchFamily="18" charset="0"/>
              </a:rPr>
              <a:t>Sorunu,hem Soğuk Savaş yıllarında,hem de Soğuk Savaş Sonrası Dönem’de varlığını korumuş,değişen dünya şartlarında,farklı argümanlarla tartışılmış bir konudur.Kıbrıs’ın stratejik önemi bitmediği </a:t>
            </a:r>
            <a:r>
              <a:rPr lang="tr-TR" sz="2100" b="0" strike="noStrike" spc="-1" dirty="0" smtClean="0">
                <a:latin typeface="Times New Roman" panose="02020603050405020304" pitchFamily="18" charset="0"/>
                <a:cs typeface="Times New Roman" panose="02020603050405020304" pitchFamily="18" charset="0"/>
              </a:rPr>
              <a:t>sürece(</a:t>
            </a:r>
            <a:r>
              <a:rPr lang="tr-TR" sz="2100" b="0" strike="noStrike" spc="-1" dirty="0" err="1" smtClean="0">
                <a:latin typeface="Times New Roman" panose="02020603050405020304" pitchFamily="18" charset="0"/>
                <a:cs typeface="Times New Roman" panose="02020603050405020304" pitchFamily="18" charset="0"/>
              </a:rPr>
              <a:t>kısa,orta</a:t>
            </a:r>
            <a:r>
              <a:rPr lang="tr-TR" sz="2100" b="0" strike="noStrike" spc="-1" dirty="0" smtClean="0">
                <a:latin typeface="Times New Roman" panose="02020603050405020304" pitchFamily="18" charset="0"/>
                <a:cs typeface="Times New Roman" panose="02020603050405020304" pitchFamily="18" charset="0"/>
              </a:rPr>
              <a:t> </a:t>
            </a:r>
            <a:r>
              <a:rPr lang="tr-TR" sz="2100" b="0" strike="noStrike" spc="-1" dirty="0">
                <a:latin typeface="Times New Roman" panose="02020603050405020304" pitchFamily="18" charset="0"/>
                <a:cs typeface="Times New Roman" panose="02020603050405020304" pitchFamily="18" charset="0"/>
              </a:rPr>
              <a:t>ve uzun vadede bu stratejik önem bitmeyecek gibi görünmüyor)Kıbrıs sorunu varlığını ve önemini koruyacaktır.</a:t>
            </a:r>
          </a:p>
        </p:txBody>
      </p:sp>
    </p:spTree>
    <p:extLst>
      <p:ext uri="{BB962C8B-B14F-4D97-AF65-F5344CB8AC3E}">
        <p14:creationId xmlns:p14="http://schemas.microsoft.com/office/powerpoint/2010/main" val="1011931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EB29B94-7765-4FA2-9FB3-740979F55FC8}"/>
              </a:ext>
            </a:extLst>
          </p:cNvPr>
          <p:cNvSpPr>
            <a:spLocks noGrp="1"/>
          </p:cNvSpPr>
          <p:nvPr>
            <p:ph idx="1"/>
          </p:nvPr>
        </p:nvSpPr>
        <p:spPr>
          <a:xfrm>
            <a:off x="950922" y="1296217"/>
            <a:ext cx="8915400" cy="4520418"/>
          </a:xfrm>
        </p:spPr>
        <p:txBody>
          <a:bodyPr>
            <a:normAutofit/>
          </a:bodyPr>
          <a:lstStyle/>
          <a:p>
            <a:pPr algn="just"/>
            <a:r>
              <a:rPr lang="tr-TR" sz="2100" dirty="0">
                <a:latin typeface="Times New Roman" panose="02020603050405020304" pitchFamily="18" charset="0"/>
                <a:cs typeface="Times New Roman" panose="02020603050405020304" pitchFamily="18" charset="0"/>
              </a:rPr>
              <a:t>Ege Denizi’nde Türkiye ve Yunanistan arasında bir dizi kronik sorun bulunmaktadır. Kıbrıs Barış Harekatı’nın yapılması dolayısıyla,1974 yılı, Türk </a:t>
            </a:r>
            <a:r>
              <a:rPr lang="tr-TR" sz="2100" dirty="0" smtClean="0">
                <a:latin typeface="Times New Roman" panose="02020603050405020304" pitchFamily="18" charset="0"/>
                <a:cs typeface="Times New Roman" panose="02020603050405020304" pitchFamily="18" charset="0"/>
              </a:rPr>
              <a:t>Yunan </a:t>
            </a:r>
            <a:r>
              <a:rPr lang="tr-TR" sz="2100" dirty="0">
                <a:latin typeface="Times New Roman" panose="02020603050405020304" pitchFamily="18" charset="0"/>
                <a:cs typeface="Times New Roman" panose="02020603050405020304" pitchFamily="18" charset="0"/>
              </a:rPr>
              <a:t>ilişkilerinde bir dönüm noktası olmuştur. 1974 yılında </a:t>
            </a:r>
            <a:r>
              <a:rPr lang="tr-TR" sz="2100" dirty="0" err="1">
                <a:latin typeface="Times New Roman" panose="02020603050405020304" pitchFamily="18" charset="0"/>
                <a:cs typeface="Times New Roman" panose="02020603050405020304" pitchFamily="18" charset="0"/>
              </a:rPr>
              <a:t>Türkiye,araya</a:t>
            </a:r>
            <a:r>
              <a:rPr lang="tr-TR" sz="2100" dirty="0">
                <a:latin typeface="Times New Roman" panose="02020603050405020304" pitchFamily="18" charset="0"/>
                <a:cs typeface="Times New Roman" panose="02020603050405020304" pitchFamily="18" charset="0"/>
              </a:rPr>
              <a:t> ABD ve diğer devletler girse de , gerektiğinde silaha başvurabileceğini gösterdi. Yunanistan ise küresel aktör olarak 1980’lere kadar </a:t>
            </a:r>
            <a:r>
              <a:rPr lang="tr-TR" sz="2100" dirty="0" smtClean="0">
                <a:latin typeface="Times New Roman" panose="02020603050405020304" pitchFamily="18" charset="0"/>
                <a:cs typeface="Times New Roman" panose="02020603050405020304" pitchFamily="18" charset="0"/>
              </a:rPr>
              <a:t>ABD’yi etkilemeye,desteğini </a:t>
            </a:r>
            <a:r>
              <a:rPr lang="tr-TR" sz="2100" dirty="0">
                <a:latin typeface="Times New Roman" panose="02020603050405020304" pitchFamily="18" charset="0"/>
                <a:cs typeface="Times New Roman" panose="02020603050405020304" pitchFamily="18" charset="0"/>
              </a:rPr>
              <a:t>almaya çalıştı ve bir ölçüde başarılı oldu</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Ege Adaları Lozan Barış Antlaşması gereği silahsızlandırılmıştı. Daha sonra bu konuyla ilgili Yunanistan Lozan’a uygun davrandığı tezinden vazgeçerek Ege Adalarını silahlandırma hakkını Montreux Boğazlar Sözleşmesi ile kazandığını iddia etti.</a:t>
            </a:r>
          </a:p>
          <a:p>
            <a:endParaRPr lang="tr-TR" sz="2400" dirty="0" smtClean="0"/>
          </a:p>
          <a:p>
            <a:endParaRPr lang="tr-TR" sz="2400" dirty="0" smtClean="0"/>
          </a:p>
          <a:p>
            <a:endParaRPr lang="tr-TR" sz="2400" dirty="0" smtClean="0"/>
          </a:p>
          <a:p>
            <a:pPr algn="just"/>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6030A937-1670-474C-B8F6-9583584E6F2F}"/>
              </a:ext>
            </a:extLst>
          </p:cNvPr>
          <p:cNvSpPr>
            <a:spLocks noGrp="1"/>
          </p:cNvSpPr>
          <p:nvPr>
            <p:ph type="sldNum" sz="quarter" idx="12"/>
          </p:nvPr>
        </p:nvSpPr>
        <p:spPr/>
        <p:txBody>
          <a:bodyPr/>
          <a:lstStyle/>
          <a:p>
            <a:fld id="{D583C4B1-6F51-43FA-848B-DFB6146E8373}" type="slidenum">
              <a:rPr lang="tr-TR" smtClean="0"/>
              <a:pPr/>
              <a:t>62</a:t>
            </a:fld>
            <a:endParaRPr lang="tr-TR"/>
          </a:p>
        </p:txBody>
      </p:sp>
      <p:sp>
        <p:nvSpPr>
          <p:cNvPr id="7" name="Dikdörtgen 6">
            <a:extLst>
              <a:ext uri="{FF2B5EF4-FFF2-40B4-BE49-F238E27FC236}">
                <a16:creationId xmlns:a16="http://schemas.microsoft.com/office/drawing/2014/main" id="{13A3AA50-C98B-4E78-BACA-95C3B67841B7}"/>
              </a:ext>
            </a:extLst>
          </p:cNvPr>
          <p:cNvSpPr/>
          <p:nvPr/>
        </p:nvSpPr>
        <p:spPr>
          <a:xfrm>
            <a:off x="950922" y="635846"/>
            <a:ext cx="3456395" cy="415498"/>
          </a:xfrm>
          <a:prstGeom prst="rect">
            <a:avLst/>
          </a:prstGeom>
        </p:spPr>
        <p:txBody>
          <a:bodyPr wrap="none">
            <a:spAutoFit/>
          </a:bodyPr>
          <a:lstStyle/>
          <a:p>
            <a:pPr algn="just"/>
            <a:r>
              <a:rPr lang="tr-TR" sz="2100" b="1" dirty="0">
                <a:latin typeface="Times New Roman" panose="02020603050405020304" pitchFamily="18" charset="0"/>
                <a:cs typeface="Times New Roman" panose="02020603050405020304" pitchFamily="18" charset="0"/>
              </a:rPr>
              <a:t>EGE DENİZİ SORUNLARI</a:t>
            </a:r>
          </a:p>
        </p:txBody>
      </p:sp>
    </p:spTree>
    <p:extLst>
      <p:ext uri="{BB962C8B-B14F-4D97-AF65-F5344CB8AC3E}">
        <p14:creationId xmlns:p14="http://schemas.microsoft.com/office/powerpoint/2010/main" val="35070408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0B24543-1338-4613-9398-6F611ED1D642}"/>
              </a:ext>
            </a:extLst>
          </p:cNvPr>
          <p:cNvSpPr>
            <a:spLocks noGrp="1"/>
          </p:cNvSpPr>
          <p:nvPr>
            <p:ph idx="1"/>
          </p:nvPr>
        </p:nvSpPr>
        <p:spPr>
          <a:xfrm>
            <a:off x="473029" y="480311"/>
            <a:ext cx="8915400" cy="3777622"/>
          </a:xfrm>
        </p:spPr>
        <p:txBody>
          <a:bodyPr>
            <a:normAutofit/>
          </a:bodyPr>
          <a:lstStyle/>
          <a:p>
            <a:pPr algn="just"/>
            <a:r>
              <a:rPr lang="tr-TR" sz="2100" dirty="0">
                <a:latin typeface="Times New Roman" panose="02020603050405020304" pitchFamily="18" charset="0"/>
                <a:cs typeface="Times New Roman" panose="02020603050405020304" pitchFamily="18" charset="0"/>
              </a:rPr>
              <a:t>Yunanistan’a göre,Lozan’da bir denge kurulmuş ve bu denge gereği Boğazların silahlandırılmasına karşılık olarak adalar da </a:t>
            </a:r>
            <a:r>
              <a:rPr lang="tr-TR" sz="2100" dirty="0" smtClean="0">
                <a:latin typeface="Times New Roman" panose="02020603050405020304" pitchFamily="18" charset="0"/>
                <a:cs typeface="Times New Roman" panose="02020603050405020304" pitchFamily="18" charset="0"/>
              </a:rPr>
              <a:t>silahsızlandırılmıştı.Yunanistan </a:t>
            </a:r>
            <a:r>
              <a:rPr lang="tr-TR" sz="2100" dirty="0">
                <a:latin typeface="Times New Roman" panose="02020603050405020304" pitchFamily="18" charset="0"/>
                <a:cs typeface="Times New Roman" panose="02020603050405020304" pitchFamily="18" charset="0"/>
              </a:rPr>
              <a:t>Lozan’daki denge </a:t>
            </a:r>
            <a:r>
              <a:rPr lang="tr-TR" sz="2100" dirty="0" err="1">
                <a:latin typeface="Times New Roman" panose="02020603050405020304" pitchFamily="18" charset="0"/>
                <a:cs typeface="Times New Roman" panose="02020603050405020304" pitchFamily="18" charset="0"/>
              </a:rPr>
              <a:t>Monreux’de</a:t>
            </a:r>
            <a:r>
              <a:rPr lang="tr-TR" sz="2100" dirty="0">
                <a:latin typeface="Times New Roman" panose="02020603050405020304" pitchFamily="18" charset="0"/>
                <a:cs typeface="Times New Roman" panose="02020603050405020304" pitchFamily="18" charset="0"/>
              </a:rPr>
              <a:t> bozulduğuna göre, Lozan Antlaşması’nın hükümleri artık geçerli değildir iddiasını savunmaktadır.Ona göre koşullar değişmiştir ve bu nedenle de Adalar silahlandırılabilir. Halbuki Adaların silahlanması için herhangi bir hukuki dayanak yoktur</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1993 yılında </a:t>
            </a:r>
            <a:r>
              <a:rPr lang="tr-TR" sz="2100" dirty="0" err="1">
                <a:latin typeface="Times New Roman" panose="02020603050405020304" pitchFamily="18" charset="0"/>
                <a:cs typeface="Times New Roman" panose="02020603050405020304" pitchFamily="18" charset="0"/>
              </a:rPr>
              <a:t>Limni</a:t>
            </a:r>
            <a:r>
              <a:rPr lang="tr-TR" sz="2100" dirty="0">
                <a:latin typeface="Times New Roman" panose="02020603050405020304" pitchFamily="18" charset="0"/>
                <a:cs typeface="Times New Roman" panose="02020603050405020304" pitchFamily="18" charset="0"/>
              </a:rPr>
              <a:t> Adası’nın silahlandırılması Türkiye Yunanistan arasında sorun oldu. Yunanistan </a:t>
            </a:r>
            <a:r>
              <a:rPr lang="tr-TR" sz="2100" dirty="0" err="1">
                <a:latin typeface="Times New Roman" panose="02020603050405020304" pitchFamily="18" charset="0"/>
                <a:cs typeface="Times New Roman" panose="02020603050405020304" pitchFamily="18" charset="0"/>
              </a:rPr>
              <a:t>Limni</a:t>
            </a:r>
            <a:r>
              <a:rPr lang="tr-TR" sz="2100" dirty="0">
                <a:latin typeface="Times New Roman" panose="02020603050405020304" pitchFamily="18" charset="0"/>
                <a:cs typeface="Times New Roman" panose="02020603050405020304" pitchFamily="18" charset="0"/>
              </a:rPr>
              <a:t> Adası’nın silahlanmasını NATO’ya onaylatmaya </a:t>
            </a:r>
            <a:r>
              <a:rPr lang="tr-TR" sz="2100" dirty="0" err="1">
                <a:latin typeface="Times New Roman" panose="02020603050405020304" pitchFamily="18" charset="0"/>
                <a:cs typeface="Times New Roman" panose="02020603050405020304" pitchFamily="18" charset="0"/>
              </a:rPr>
              <a:t>çalıştı.Türkiye’nin</a:t>
            </a:r>
            <a:r>
              <a:rPr lang="tr-TR" sz="2100" dirty="0">
                <a:latin typeface="Times New Roman" panose="02020603050405020304" pitchFamily="18" charset="0"/>
                <a:cs typeface="Times New Roman" panose="02020603050405020304" pitchFamily="18" charset="0"/>
              </a:rPr>
              <a:t> NATO kararlarına koyduğu rezervler nedeniyle bu yöntem gerçekleşmeyince </a:t>
            </a:r>
            <a:r>
              <a:rPr lang="tr-TR" sz="2100" dirty="0" err="1">
                <a:latin typeface="Times New Roman" panose="02020603050405020304" pitchFamily="18" charset="0"/>
                <a:cs typeface="Times New Roman" panose="02020603050405020304" pitchFamily="18" charset="0"/>
              </a:rPr>
              <a:t>Yunanistan,ABD</a:t>
            </a:r>
            <a:r>
              <a:rPr lang="tr-TR" sz="2100" dirty="0">
                <a:latin typeface="Times New Roman" panose="02020603050405020304" pitchFamily="18" charset="0"/>
                <a:cs typeface="Times New Roman" panose="02020603050405020304" pitchFamily="18" charset="0"/>
              </a:rPr>
              <a:t> ile ikili anlaşmalar yoluyla istediğini elde etmiştir.</a:t>
            </a:r>
          </a:p>
          <a:p>
            <a:pPr algn="just"/>
            <a:endParaRPr lang="tr-TR" sz="2100" dirty="0">
              <a:latin typeface="Times New Roman" panose="02020603050405020304" pitchFamily="18"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F0153A80-9598-401E-A939-498AF7A8E0A9}"/>
              </a:ext>
            </a:extLst>
          </p:cNvPr>
          <p:cNvSpPr>
            <a:spLocks noGrp="1"/>
          </p:cNvSpPr>
          <p:nvPr>
            <p:ph type="sldNum" sz="quarter" idx="12"/>
          </p:nvPr>
        </p:nvSpPr>
        <p:spPr/>
        <p:txBody>
          <a:bodyPr/>
          <a:lstStyle/>
          <a:p>
            <a:fld id="{D583C4B1-6F51-43FA-848B-DFB6146E8373}" type="slidenum">
              <a:rPr lang="tr-TR" smtClean="0"/>
              <a:pPr/>
              <a:t>63</a:t>
            </a:fld>
            <a:endParaRPr lang="tr-TR"/>
          </a:p>
        </p:txBody>
      </p:sp>
    </p:spTree>
    <p:extLst>
      <p:ext uri="{BB962C8B-B14F-4D97-AF65-F5344CB8AC3E}">
        <p14:creationId xmlns:p14="http://schemas.microsoft.com/office/powerpoint/2010/main" val="11842156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1DBDF20-4272-48FD-9378-973A2BD80686}"/>
              </a:ext>
            </a:extLst>
          </p:cNvPr>
          <p:cNvSpPr>
            <a:spLocks noGrp="1"/>
          </p:cNvSpPr>
          <p:nvPr>
            <p:ph type="title"/>
          </p:nvPr>
        </p:nvSpPr>
        <p:spPr>
          <a:xfrm>
            <a:off x="797549" y="276894"/>
            <a:ext cx="8911687" cy="1280890"/>
          </a:xfrm>
        </p:spPr>
        <p:txBody>
          <a:bodyPr>
            <a:normAutofit/>
          </a:bodyPr>
          <a:lstStyle/>
          <a:p>
            <a:r>
              <a:rPr lang="tr-TR" sz="2100" b="1" dirty="0" smtClean="0">
                <a:latin typeface="Times New Roman" panose="02020603050405020304" pitchFamily="18" charset="0"/>
                <a:cs typeface="Times New Roman" panose="02020603050405020304" pitchFamily="18" charset="0"/>
              </a:rPr>
              <a:t>Karasuları Sorunu</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4E3890A1-2714-4F98-8627-7DBA095432FA}"/>
              </a:ext>
            </a:extLst>
          </p:cNvPr>
          <p:cNvSpPr>
            <a:spLocks noGrp="1"/>
          </p:cNvSpPr>
          <p:nvPr>
            <p:ph idx="1"/>
          </p:nvPr>
        </p:nvSpPr>
        <p:spPr>
          <a:xfrm>
            <a:off x="797549" y="1418884"/>
            <a:ext cx="8915400" cy="3777622"/>
          </a:xfrm>
        </p:spPr>
        <p:txBody>
          <a:bodyPr>
            <a:normAutofit/>
          </a:bodyPr>
          <a:lstStyle/>
          <a:p>
            <a:pPr algn="just"/>
            <a:r>
              <a:rPr lang="tr-TR" sz="2100" dirty="0">
                <a:latin typeface="Times New Roman" panose="02020603050405020304" pitchFamily="18" charset="0"/>
                <a:cs typeface="Times New Roman" panose="02020603050405020304" pitchFamily="18" charset="0"/>
              </a:rPr>
              <a:t>Karasuları, bir ülkenin kıyılarında başlayan ve belirli uzaklığa kadar giden deniz şerididir</a:t>
            </a:r>
            <a:r>
              <a:rPr lang="tr-TR" sz="2100" dirty="0" smtClean="0">
                <a:latin typeface="Times New Roman" panose="02020603050405020304" pitchFamily="18" charset="0"/>
                <a:cs typeface="Times New Roman" panose="02020603050405020304" pitchFamily="18" charset="0"/>
              </a:rPr>
              <a:t>. </a:t>
            </a:r>
            <a:r>
              <a:rPr lang="tr-TR" sz="2100" dirty="0" err="1" smtClean="0">
                <a:latin typeface="Times New Roman" panose="02020603050405020304" pitchFamily="18" charset="0"/>
                <a:cs typeface="Times New Roman" panose="02020603050405020304" pitchFamily="18" charset="0"/>
              </a:rPr>
              <a:t>Ülke,buralarda</a:t>
            </a:r>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tam anlamıyla tasarruf hakkına sahiptir. Lozan’a </a:t>
            </a:r>
            <a:r>
              <a:rPr lang="tr-TR" sz="2100" dirty="0" err="1" smtClean="0">
                <a:latin typeface="Times New Roman" panose="02020603050405020304" pitchFamily="18" charset="0"/>
                <a:cs typeface="Times New Roman" panose="02020603050405020304" pitchFamily="18" charset="0"/>
              </a:rPr>
              <a:t>göre,Türkiye</a:t>
            </a:r>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ve Yunanistan’ın Ege’deki karasuları 3 mildir.Yunanistan,1936’da tek yanlı bir kararla 6 mile çıkarmıştır</a:t>
            </a:r>
            <a:r>
              <a:rPr lang="tr-TR" sz="2100" dirty="0" smtClean="0">
                <a:latin typeface="Times New Roman" panose="02020603050405020304" pitchFamily="18" charset="0"/>
                <a:cs typeface="Times New Roman" panose="02020603050405020304" pitchFamily="18" charset="0"/>
              </a:rPr>
              <a:t>, Türkiye </a:t>
            </a:r>
            <a:r>
              <a:rPr lang="tr-TR" sz="2100" dirty="0">
                <a:latin typeface="Times New Roman" panose="02020603050405020304" pitchFamily="18" charset="0"/>
                <a:cs typeface="Times New Roman" panose="02020603050405020304" pitchFamily="18" charset="0"/>
              </a:rPr>
              <a:t>de 1964 yılında aynı mesafeyi kabul etmiştir</a:t>
            </a:r>
            <a:r>
              <a:rPr lang="tr-TR" sz="2100" dirty="0" smtClean="0">
                <a:latin typeface="Times New Roman" panose="02020603050405020304" pitchFamily="18" charset="0"/>
                <a:cs typeface="Times New Roman" panose="02020603050405020304" pitchFamily="18" charset="0"/>
              </a:rPr>
              <a:t>. Daha </a:t>
            </a:r>
            <a:r>
              <a:rPr lang="tr-TR" sz="2100" dirty="0">
                <a:latin typeface="Times New Roman" panose="02020603050405020304" pitchFamily="18" charset="0"/>
                <a:cs typeface="Times New Roman" panose="02020603050405020304" pitchFamily="18" charset="0"/>
              </a:rPr>
              <a:t>sonra Yunanistan’ın 12 mile çıkarma girişimi karşısında Türkiye savaş sebebi sayacağını ilan etti</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Şu anda uygulanan 6 millik karasuları uygulamasına </a:t>
            </a:r>
            <a:r>
              <a:rPr lang="tr-TR" sz="2100" dirty="0" err="1">
                <a:latin typeface="Times New Roman" panose="02020603050405020304" pitchFamily="18" charset="0"/>
                <a:cs typeface="Times New Roman" panose="02020603050405020304" pitchFamily="18" charset="0"/>
              </a:rPr>
              <a:t>göre,Ege</a:t>
            </a:r>
            <a:r>
              <a:rPr lang="tr-TR" sz="2100" dirty="0">
                <a:latin typeface="Times New Roman" panose="02020603050405020304" pitchFamily="18" charset="0"/>
                <a:cs typeface="Times New Roman" panose="02020603050405020304" pitchFamily="18" charset="0"/>
              </a:rPr>
              <a:t> Denizi’nin %8,8’i Türkiye’ye,%35’i </a:t>
            </a:r>
            <a:r>
              <a:rPr lang="tr-TR" sz="2100" dirty="0" err="1">
                <a:latin typeface="Times New Roman" panose="02020603050405020304" pitchFamily="18" charset="0"/>
                <a:cs typeface="Times New Roman" panose="02020603050405020304" pitchFamily="18" charset="0"/>
              </a:rPr>
              <a:t>Yunanistan’a,geri</a:t>
            </a:r>
            <a:r>
              <a:rPr lang="tr-TR" sz="2100" dirty="0">
                <a:latin typeface="Times New Roman" panose="02020603050405020304" pitchFamily="18" charset="0"/>
                <a:cs typeface="Times New Roman" panose="02020603050405020304" pitchFamily="18" charset="0"/>
              </a:rPr>
              <a:t> kalan %56,2’lik kısmı uluslararası </a:t>
            </a:r>
            <a:r>
              <a:rPr lang="tr-TR" sz="2100" dirty="0" err="1">
                <a:latin typeface="Times New Roman" panose="02020603050405020304" pitchFamily="18" charset="0"/>
                <a:cs typeface="Times New Roman" panose="02020603050405020304" pitchFamily="18" charset="0"/>
              </a:rPr>
              <a:t>statüdedir.Bu</a:t>
            </a:r>
            <a:r>
              <a:rPr lang="tr-TR" sz="2100" dirty="0">
                <a:latin typeface="Times New Roman" panose="02020603050405020304" pitchFamily="18" charset="0"/>
                <a:cs typeface="Times New Roman" panose="02020603050405020304" pitchFamily="18" charset="0"/>
              </a:rPr>
              <a:t> statü Yunanistan’ın istediği gibi değiştirilip Yunan karasuları 12 mile çıkarılırsa Türk karasuları %8,3,Yunan karasuları %63,9, uluslararası sular ise %6,1 oranında olacaktır.</a:t>
            </a:r>
          </a:p>
          <a:p>
            <a:pPr algn="just"/>
            <a:endParaRPr lang="tr-TR" sz="2100" dirty="0">
              <a:latin typeface="Times New Roman" panose="02020603050405020304" pitchFamily="18"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2F2B5769-492B-4E2F-AA9A-DD4442A247F9}"/>
              </a:ext>
            </a:extLst>
          </p:cNvPr>
          <p:cNvSpPr>
            <a:spLocks noGrp="1"/>
          </p:cNvSpPr>
          <p:nvPr>
            <p:ph type="sldNum" sz="quarter" idx="12"/>
          </p:nvPr>
        </p:nvSpPr>
        <p:spPr/>
        <p:txBody>
          <a:bodyPr/>
          <a:lstStyle/>
          <a:p>
            <a:fld id="{D583C4B1-6F51-43FA-848B-DFB6146E8373}" type="slidenum">
              <a:rPr lang="tr-TR" smtClean="0"/>
              <a:pPr/>
              <a:t>64</a:t>
            </a:fld>
            <a:endParaRPr lang="tr-TR"/>
          </a:p>
        </p:txBody>
      </p:sp>
    </p:spTree>
    <p:extLst>
      <p:ext uri="{BB962C8B-B14F-4D97-AF65-F5344CB8AC3E}">
        <p14:creationId xmlns:p14="http://schemas.microsoft.com/office/powerpoint/2010/main" val="17807922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B32DD99-1BDD-4C6A-9BC8-CC19995AFAC5}"/>
              </a:ext>
            </a:extLst>
          </p:cNvPr>
          <p:cNvSpPr>
            <a:spLocks noGrp="1"/>
          </p:cNvSpPr>
          <p:nvPr>
            <p:ph idx="1"/>
          </p:nvPr>
        </p:nvSpPr>
        <p:spPr>
          <a:xfrm>
            <a:off x="791925" y="662654"/>
            <a:ext cx="8874589" cy="3043311"/>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Yunanistan, BM Deniz Hukuku Sözleşmesi’ne göre karasularını 12 mile çıkarma hakkı olduğunu, Ege’deki adaların yunan anakarası ile bütün olduğunu iddia etmektedir. </a:t>
            </a:r>
          </a:p>
          <a:p>
            <a:pPr algn="just">
              <a:lnSpc>
                <a:spcPct val="100000"/>
              </a:lnSpc>
            </a:pPr>
            <a:r>
              <a:rPr lang="tr-TR" sz="2100" dirty="0">
                <a:latin typeface="Times New Roman" panose="02020603050405020304" pitchFamily="18" charset="0"/>
                <a:cs typeface="Times New Roman" panose="02020603050405020304" pitchFamily="18" charset="0"/>
              </a:rPr>
              <a:t>Türkiye</a:t>
            </a:r>
            <a:r>
              <a:rPr lang="tr-TR" sz="2100" dirty="0" smtClean="0">
                <a:latin typeface="Times New Roman" panose="02020603050405020304" pitchFamily="18" charset="0"/>
                <a:cs typeface="Times New Roman" panose="02020603050405020304" pitchFamily="18" charset="0"/>
              </a:rPr>
              <a:t>, BM </a:t>
            </a:r>
            <a:r>
              <a:rPr lang="tr-TR" sz="2100" dirty="0">
                <a:latin typeface="Times New Roman" panose="02020603050405020304" pitchFamily="18" charset="0"/>
                <a:cs typeface="Times New Roman" panose="02020603050405020304" pitchFamily="18" charset="0"/>
              </a:rPr>
              <a:t>Deniz Hukuku Sözleşmesi’nin her deniz için geçerli olmayacağını, Ege Denizi’nin çok sayıda adanın bulunduğu özel bir </a:t>
            </a:r>
            <a:r>
              <a:rPr lang="tr-TR" sz="2100" dirty="0" smtClean="0">
                <a:latin typeface="Times New Roman" panose="02020603050405020304" pitchFamily="18" charset="0"/>
                <a:cs typeface="Times New Roman" panose="02020603050405020304" pitchFamily="18" charset="0"/>
              </a:rPr>
              <a:t>deniz </a:t>
            </a:r>
            <a:r>
              <a:rPr lang="tr-TR" sz="2100" dirty="0" err="1" smtClean="0">
                <a:latin typeface="Times New Roman" panose="02020603050405020304" pitchFamily="18" charset="0"/>
                <a:cs typeface="Times New Roman" panose="02020603050405020304" pitchFamily="18" charset="0"/>
              </a:rPr>
              <a:t>olduğunu,burada</a:t>
            </a:r>
            <a:r>
              <a:rPr lang="tr-TR" sz="2100" dirty="0" smtClean="0">
                <a:latin typeface="Times New Roman" panose="02020603050405020304" pitchFamily="18" charset="0"/>
                <a:cs typeface="Times New Roman" panose="02020603050405020304" pitchFamily="18" charset="0"/>
              </a:rPr>
              <a:t> </a:t>
            </a:r>
            <a:r>
              <a:rPr lang="tr-TR" sz="2100" dirty="0">
                <a:latin typeface="Times New Roman" panose="02020603050405020304" pitchFamily="18" charset="0"/>
                <a:cs typeface="Times New Roman" panose="02020603050405020304" pitchFamily="18" charset="0"/>
              </a:rPr>
              <a:t>özel kurallar uygulanması </a:t>
            </a:r>
            <a:r>
              <a:rPr lang="tr-TR" sz="2100" dirty="0" err="1">
                <a:latin typeface="Times New Roman" panose="02020603050405020304" pitchFamily="18" charset="0"/>
                <a:cs typeface="Times New Roman" panose="02020603050405020304" pitchFamily="18" charset="0"/>
              </a:rPr>
              <a:t>gerektiğini,uygulanacak</a:t>
            </a:r>
            <a:r>
              <a:rPr lang="tr-TR" sz="2100" dirty="0">
                <a:latin typeface="Times New Roman" panose="02020603050405020304" pitchFamily="18" charset="0"/>
                <a:cs typeface="Times New Roman" panose="02020603050405020304" pitchFamily="18" charset="0"/>
              </a:rPr>
              <a:t> kuralların da Türkiye ile Yunanistan arasında ikili görüşmeler sonucu belirlenmesini savunmaktadır.</a:t>
            </a:r>
          </a:p>
          <a:p>
            <a:pPr algn="just"/>
            <a:endParaRPr lang="tr-TR" sz="2100" dirty="0" smtClean="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
        <p:nvSpPr>
          <p:cNvPr id="5" name="Slayt Numarası Yer Tutucusu 4">
            <a:extLst>
              <a:ext uri="{FF2B5EF4-FFF2-40B4-BE49-F238E27FC236}">
                <a16:creationId xmlns:a16="http://schemas.microsoft.com/office/drawing/2014/main" id="{E470546B-16C8-466E-A191-9782DA1FA9EE}"/>
              </a:ext>
            </a:extLst>
          </p:cNvPr>
          <p:cNvSpPr>
            <a:spLocks noGrp="1"/>
          </p:cNvSpPr>
          <p:nvPr>
            <p:ph type="sldNum" sz="quarter" idx="12"/>
          </p:nvPr>
        </p:nvSpPr>
        <p:spPr/>
        <p:txBody>
          <a:bodyPr/>
          <a:lstStyle/>
          <a:p>
            <a:fld id="{D583C4B1-6F51-43FA-848B-DFB6146E8373}" type="slidenum">
              <a:rPr lang="tr-TR" smtClean="0"/>
              <a:pPr/>
              <a:t>65</a:t>
            </a:fld>
            <a:endParaRPr lang="tr-TR"/>
          </a:p>
        </p:txBody>
      </p:sp>
    </p:spTree>
    <p:extLst>
      <p:ext uri="{BB962C8B-B14F-4D97-AF65-F5344CB8AC3E}">
        <p14:creationId xmlns:p14="http://schemas.microsoft.com/office/powerpoint/2010/main" val="2810104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724B014F-0F5E-41E2-909C-75471B431BC1}"/>
              </a:ext>
            </a:extLst>
          </p:cNvPr>
          <p:cNvSpPr>
            <a:spLocks noGrp="1"/>
          </p:cNvSpPr>
          <p:nvPr>
            <p:ph type="title"/>
          </p:nvPr>
        </p:nvSpPr>
        <p:spPr>
          <a:xfrm>
            <a:off x="933423" y="128996"/>
            <a:ext cx="3934670" cy="1280890"/>
          </a:xfrm>
        </p:spPr>
        <p:txBody>
          <a:bodyPr>
            <a:normAutofit/>
          </a:bodyPr>
          <a:lstStyle/>
          <a:p>
            <a:r>
              <a:rPr lang="tr-TR" sz="2100" b="1" dirty="0">
                <a:latin typeface="Times New Roman" panose="02020603050405020304" pitchFamily="18" charset="0"/>
                <a:cs typeface="Times New Roman" panose="02020603050405020304" pitchFamily="18" charset="0"/>
              </a:rPr>
              <a:t>KITA SAHANLIĞI SORUNU</a:t>
            </a:r>
          </a:p>
        </p:txBody>
      </p:sp>
      <p:sp>
        <p:nvSpPr>
          <p:cNvPr id="3" name="İçerik Yer Tutucusu 2">
            <a:extLst>
              <a:ext uri="{FF2B5EF4-FFF2-40B4-BE49-F238E27FC236}">
                <a16:creationId xmlns:a16="http://schemas.microsoft.com/office/drawing/2014/main" id="{52C143FD-A64A-447A-B20E-637EA037A2A9}"/>
              </a:ext>
            </a:extLst>
          </p:cNvPr>
          <p:cNvSpPr>
            <a:spLocks noGrp="1"/>
          </p:cNvSpPr>
          <p:nvPr>
            <p:ph idx="1"/>
          </p:nvPr>
        </p:nvSpPr>
        <p:spPr>
          <a:xfrm>
            <a:off x="933423" y="1409886"/>
            <a:ext cx="4121077" cy="3643532"/>
          </a:xfrm>
        </p:spPr>
        <p:txBody>
          <a:bodyPr>
            <a:normAutofit/>
          </a:bodyPr>
          <a:lstStyle/>
          <a:p>
            <a:pPr algn="just"/>
            <a:r>
              <a:rPr lang="tr-TR" sz="2100" dirty="0">
                <a:latin typeface="Times New Roman" panose="02020603050405020304" pitchFamily="18" charset="0"/>
                <a:cs typeface="Times New Roman" panose="02020603050405020304" pitchFamily="18" charset="0"/>
              </a:rPr>
              <a:t>Bir ülkenin karasularının bitiş noktasından </a:t>
            </a:r>
            <a:r>
              <a:rPr lang="tr-TR" sz="2100" dirty="0" smtClean="0">
                <a:latin typeface="Times New Roman" panose="02020603050405020304" pitchFamily="18" charset="0"/>
                <a:cs typeface="Times New Roman" panose="02020603050405020304" pitchFamily="18" charset="0"/>
              </a:rPr>
              <a:t>başlayarak </a:t>
            </a:r>
            <a:r>
              <a:rPr lang="tr-TR" sz="2100" dirty="0">
                <a:latin typeface="Times New Roman" panose="02020603050405020304" pitchFamily="18" charset="0"/>
                <a:cs typeface="Times New Roman" panose="02020603050405020304" pitchFamily="18" charset="0"/>
              </a:rPr>
              <a:t>deniz altındaki devamıdır.Kıta sahanlığı mülkiyet sorunu değildir.1959 yılında Yunanistan,1973’te de Türkiye,Ege’de aralarında ihtilaf bulunan bölgelerde petrol arama ruhsatı verdiler.1974’te durumun gerginleşmesi üzerine Türkiye kıta sahanlığı sorunu görüşmesi teklif etti.Yunanistan bazı şartlarla kabul etti.</a:t>
            </a:r>
          </a:p>
        </p:txBody>
      </p:sp>
      <p:sp>
        <p:nvSpPr>
          <p:cNvPr id="4" name="Slayt Numarası Yer Tutucusu 3">
            <a:extLst>
              <a:ext uri="{FF2B5EF4-FFF2-40B4-BE49-F238E27FC236}">
                <a16:creationId xmlns:a16="http://schemas.microsoft.com/office/drawing/2014/main" id="{CCA0062E-3A25-4438-89AF-CE1777F3399A}"/>
              </a:ext>
            </a:extLst>
          </p:cNvPr>
          <p:cNvSpPr>
            <a:spLocks noGrp="1"/>
          </p:cNvSpPr>
          <p:nvPr>
            <p:ph type="sldNum" sz="quarter" idx="12"/>
          </p:nvPr>
        </p:nvSpPr>
        <p:spPr/>
        <p:txBody>
          <a:bodyPr/>
          <a:lstStyle/>
          <a:p>
            <a:fld id="{D583C4B1-6F51-43FA-848B-DFB6146E8373}" type="slidenum">
              <a:rPr lang="tr-TR" smtClean="0"/>
              <a:pPr/>
              <a:t>66</a:t>
            </a:fld>
            <a:endParaRPr lang="tr-TR"/>
          </a:p>
        </p:txBody>
      </p:sp>
      <p:pic>
        <p:nvPicPr>
          <p:cNvPr id="1026" name="Picture 2" descr="kÄ±ta sahanlÄ±ÄÄ± sorunu ile ilgili gÃ¶rsel sonucu">
            <a:extLst>
              <a:ext uri="{FF2B5EF4-FFF2-40B4-BE49-F238E27FC236}">
                <a16:creationId xmlns:a16="http://schemas.microsoft.com/office/drawing/2014/main" id="{B9621586-F101-44C1-97AC-A130783C55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24992" y="1000583"/>
            <a:ext cx="4977892"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175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8892AA8-3A7E-487F-800F-82CB8A5F48C3}"/>
              </a:ext>
            </a:extLst>
          </p:cNvPr>
          <p:cNvSpPr>
            <a:spLocks noGrp="1"/>
          </p:cNvSpPr>
          <p:nvPr>
            <p:ph idx="1"/>
          </p:nvPr>
        </p:nvSpPr>
        <p:spPr>
          <a:xfrm>
            <a:off x="728258" y="594372"/>
            <a:ext cx="8915400" cy="3777622"/>
          </a:xfrm>
        </p:spPr>
        <p:txBody>
          <a:bodyPr>
            <a:normAutofit/>
          </a:bodyPr>
          <a:lstStyle/>
          <a:p>
            <a:pPr algn="just"/>
            <a:r>
              <a:rPr lang="tr-TR" sz="2100" dirty="0">
                <a:latin typeface="Times New Roman" panose="02020603050405020304" pitchFamily="18" charset="0"/>
                <a:cs typeface="Times New Roman" panose="02020603050405020304" pitchFamily="18" charset="0"/>
              </a:rPr>
              <a:t>1975 yılı NATO Devlet ve Hükümet Başkanları Zirvesi’nde Demirel ve Karamanlis yaptıkları görüşmeler sonucu sorunun Uluslararası Adalet Divan’ına götürmeye karar verdi.Yunanistan, tek yanlı olarak BM Güvenlik Konseyi’ne ve </a:t>
            </a:r>
            <a:r>
              <a:rPr lang="tr-TR" sz="2100" dirty="0" smtClean="0">
                <a:latin typeface="Times New Roman" panose="02020603050405020304" pitchFamily="18" charset="0"/>
                <a:cs typeface="Times New Roman" panose="02020603050405020304" pitchFamily="18" charset="0"/>
              </a:rPr>
              <a:t>Uluslararası </a:t>
            </a:r>
            <a:r>
              <a:rPr lang="tr-TR" sz="2100" dirty="0">
                <a:latin typeface="Times New Roman" panose="02020603050405020304" pitchFamily="18" charset="0"/>
                <a:cs typeface="Times New Roman" panose="02020603050405020304" pitchFamily="18" charset="0"/>
              </a:rPr>
              <a:t>Adalet Divanı’na başvurdu.Bundan sonra yapılan ikili görüşmelerde ilerleme sağlanamadı ve konu adeta donduruldu.</a:t>
            </a:r>
          </a:p>
        </p:txBody>
      </p:sp>
      <p:sp>
        <p:nvSpPr>
          <p:cNvPr id="4" name="Slayt Numarası Yer Tutucusu 3">
            <a:extLst>
              <a:ext uri="{FF2B5EF4-FFF2-40B4-BE49-F238E27FC236}">
                <a16:creationId xmlns:a16="http://schemas.microsoft.com/office/drawing/2014/main" id="{74E2FC63-3AC3-4F1C-83B4-B5D2D617CE07}"/>
              </a:ext>
            </a:extLst>
          </p:cNvPr>
          <p:cNvSpPr>
            <a:spLocks noGrp="1"/>
          </p:cNvSpPr>
          <p:nvPr>
            <p:ph type="sldNum" sz="quarter" idx="12"/>
          </p:nvPr>
        </p:nvSpPr>
        <p:spPr/>
        <p:txBody>
          <a:bodyPr/>
          <a:lstStyle/>
          <a:p>
            <a:fld id="{D583C4B1-6F51-43FA-848B-DFB6146E8373}" type="slidenum">
              <a:rPr lang="tr-TR" smtClean="0"/>
              <a:pPr/>
              <a:t>67</a:t>
            </a:fld>
            <a:endParaRPr lang="tr-TR"/>
          </a:p>
        </p:txBody>
      </p:sp>
      <p:pic>
        <p:nvPicPr>
          <p:cNvPr id="3074" name="Picture 2" descr="kÄ±ta sahanlÄ±ÄÄ± sorunu ile ilgili gÃ¶rsel sonucu">
            <a:extLst>
              <a:ext uri="{FF2B5EF4-FFF2-40B4-BE49-F238E27FC236}">
                <a16:creationId xmlns:a16="http://schemas.microsoft.com/office/drawing/2014/main" id="{DCCE5F79-EE5C-4C2D-BC75-5976BE9D4B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726" y="2333514"/>
            <a:ext cx="7225348" cy="3030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925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C927EEA-7ABF-4A38-AC30-E8FFB67B0026}"/>
              </a:ext>
            </a:extLst>
          </p:cNvPr>
          <p:cNvSpPr>
            <a:spLocks noGrp="1"/>
          </p:cNvSpPr>
          <p:nvPr>
            <p:ph type="title"/>
          </p:nvPr>
        </p:nvSpPr>
        <p:spPr>
          <a:xfrm>
            <a:off x="480327" y="316507"/>
            <a:ext cx="8911687" cy="1280890"/>
          </a:xfrm>
        </p:spPr>
        <p:txBody>
          <a:bodyPr>
            <a:normAutofit/>
          </a:bodyPr>
          <a:lstStyle/>
          <a:p>
            <a:r>
              <a:rPr lang="tr-TR" sz="2100" b="1" dirty="0" smtClean="0">
                <a:latin typeface="Times New Roman" panose="02020603050405020304" pitchFamily="18" charset="0"/>
                <a:cs typeface="Times New Roman" panose="02020603050405020304" pitchFamily="18" charset="0"/>
              </a:rPr>
              <a:t>Hava Sahası ve Fır Hattı Sorunu</a:t>
            </a:r>
            <a:endParaRPr lang="tr-TR" sz="2100" b="1"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120D6F38-2702-4EB8-9187-6C92D6B95C70}"/>
              </a:ext>
            </a:extLst>
          </p:cNvPr>
          <p:cNvSpPr>
            <a:spLocks noGrp="1"/>
          </p:cNvSpPr>
          <p:nvPr>
            <p:ph idx="1"/>
          </p:nvPr>
        </p:nvSpPr>
        <p:spPr>
          <a:xfrm>
            <a:off x="480327" y="1486501"/>
            <a:ext cx="8915400" cy="3777622"/>
          </a:xfrm>
        </p:spPr>
        <p:txBody>
          <a:bodyPr>
            <a:normAutofit lnSpcReduction="10000"/>
          </a:bodyPr>
          <a:lstStyle/>
          <a:p>
            <a:pPr algn="just"/>
            <a:r>
              <a:rPr lang="tr-TR" sz="2100" dirty="0">
                <a:latin typeface="Times New Roman" panose="02020603050405020304" pitchFamily="18" charset="0"/>
                <a:cs typeface="Times New Roman" panose="02020603050405020304" pitchFamily="18" charset="0"/>
              </a:rPr>
              <a:t>Hava sahası bir devletin toprağı ve karasuları üzerindeki alandır.1931’de Yunanistan hava sahasını 3 milden 10 mile çıkardı ve Türkiye hava sahası 6 mil,yani karasuları genişliğinde idi.Yunanistan ise uluslar arası hukuk açısında haklı </a:t>
            </a:r>
            <a:r>
              <a:rPr lang="tr-TR" sz="2100" dirty="0" err="1">
                <a:latin typeface="Times New Roman" panose="02020603050405020304" pitchFamily="18" charset="0"/>
                <a:cs typeface="Times New Roman" panose="02020603050405020304" pitchFamily="18" charset="0"/>
              </a:rPr>
              <a:t>olduğunu,Türkiye’ninde</a:t>
            </a:r>
            <a:r>
              <a:rPr lang="tr-TR" sz="2100" dirty="0">
                <a:latin typeface="Times New Roman" panose="02020603050405020304" pitchFamily="18" charset="0"/>
                <a:cs typeface="Times New Roman" panose="02020603050405020304" pitchFamily="18" charset="0"/>
              </a:rPr>
              <a:t> 1970’lere kadar itiraz </a:t>
            </a:r>
            <a:r>
              <a:rPr lang="tr-TR" sz="2100" dirty="0" err="1">
                <a:latin typeface="Times New Roman" panose="02020603050405020304" pitchFamily="18" charset="0"/>
                <a:cs typeface="Times New Roman" panose="02020603050405020304" pitchFamily="18" charset="0"/>
              </a:rPr>
              <a:t>etmediğiiçin</a:t>
            </a:r>
            <a:r>
              <a:rPr lang="tr-TR" sz="2100" dirty="0">
                <a:latin typeface="Times New Roman" panose="02020603050405020304" pitchFamily="18" charset="0"/>
                <a:cs typeface="Times New Roman" panose="02020603050405020304" pitchFamily="18" charset="0"/>
              </a:rPr>
              <a:t> kabul </a:t>
            </a:r>
            <a:r>
              <a:rPr lang="tr-TR" sz="2100" dirty="0" smtClean="0">
                <a:latin typeface="Times New Roman" panose="02020603050405020304" pitchFamily="18" charset="0"/>
                <a:cs typeface="Times New Roman" panose="02020603050405020304" pitchFamily="18" charset="0"/>
              </a:rPr>
              <a:t>ettiğini </a:t>
            </a:r>
            <a:r>
              <a:rPr lang="tr-TR" sz="2100" dirty="0">
                <a:latin typeface="Times New Roman" panose="02020603050405020304" pitchFamily="18" charset="0"/>
                <a:cs typeface="Times New Roman" panose="02020603050405020304" pitchFamily="18" charset="0"/>
              </a:rPr>
              <a:t>iddia ediyordu</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Hava sahası konusundaki anlaşmazlıklar nedeniyle iki </a:t>
            </a:r>
            <a:r>
              <a:rPr lang="tr-TR" sz="2100" dirty="0" err="1">
                <a:latin typeface="Times New Roman" panose="02020603050405020304" pitchFamily="18" charset="0"/>
                <a:cs typeface="Times New Roman" panose="02020603050405020304" pitchFamily="18" charset="0"/>
              </a:rPr>
              <a:t>devlein</a:t>
            </a:r>
            <a:r>
              <a:rPr lang="tr-TR" sz="2100" dirty="0">
                <a:latin typeface="Times New Roman" panose="02020603050405020304" pitchFamily="18" charset="0"/>
                <a:cs typeface="Times New Roman" panose="02020603050405020304" pitchFamily="18" charset="0"/>
              </a:rPr>
              <a:t> savaş uçakları arasında sürtüşmeler </a:t>
            </a:r>
            <a:r>
              <a:rPr lang="tr-TR" sz="2100" dirty="0" err="1">
                <a:latin typeface="Times New Roman" panose="02020603050405020304" pitchFamily="18" charset="0"/>
                <a:cs typeface="Times New Roman" panose="02020603050405020304" pitchFamily="18" charset="0"/>
              </a:rPr>
              <a:t>yaşanmaktadır.FIR</a:t>
            </a:r>
            <a:r>
              <a:rPr lang="tr-TR" sz="2100" dirty="0">
                <a:latin typeface="Times New Roman" panose="02020603050405020304" pitchFamily="18" charset="0"/>
                <a:cs typeface="Times New Roman" panose="02020603050405020304" pitchFamily="18" charset="0"/>
              </a:rPr>
              <a:t> </a:t>
            </a:r>
            <a:r>
              <a:rPr lang="tr-TR" sz="2100" dirty="0" err="1">
                <a:latin typeface="Times New Roman" panose="02020603050405020304" pitchFamily="18" charset="0"/>
                <a:cs typeface="Times New Roman" panose="02020603050405020304" pitchFamily="18" charset="0"/>
              </a:rPr>
              <a:t>hattı,sivil</a:t>
            </a:r>
            <a:r>
              <a:rPr lang="tr-TR" sz="2100" dirty="0">
                <a:latin typeface="Times New Roman" panose="02020603050405020304" pitchFamily="18" charset="0"/>
                <a:cs typeface="Times New Roman" panose="02020603050405020304" pitchFamily="18" charset="0"/>
              </a:rPr>
              <a:t> havacılık uçuşlarının güvenliğini sağlamak amacıyla , ICAO çerçevesinde kurulan hava sahasıdır</a:t>
            </a:r>
            <a:r>
              <a:rPr lang="tr-TR" sz="2100" dirty="0" smtClean="0">
                <a:latin typeface="Times New Roman" panose="02020603050405020304" pitchFamily="18" charset="0"/>
                <a:cs typeface="Times New Roman" panose="02020603050405020304" pitchFamily="18" charset="0"/>
              </a:rPr>
              <a:t>.</a:t>
            </a:r>
          </a:p>
          <a:p>
            <a:pPr algn="just"/>
            <a:r>
              <a:rPr lang="tr-TR" sz="2100" dirty="0">
                <a:latin typeface="Times New Roman" panose="02020603050405020304" pitchFamily="18" charset="0"/>
                <a:cs typeface="Times New Roman" panose="02020603050405020304" pitchFamily="18" charset="0"/>
              </a:rPr>
              <a:t>1952 yılında yapılan ICAO toplantısında Ege’deki FIR sorumluluğu Yunanistan’a verildi ve Ege’nin bütünündeki uçuşların sorumluluğu Yunanistan’a ait </a:t>
            </a:r>
            <a:r>
              <a:rPr lang="tr-TR" sz="2100" dirty="0" err="1">
                <a:latin typeface="Times New Roman" panose="02020603050405020304" pitchFamily="18" charset="0"/>
                <a:cs typeface="Times New Roman" panose="02020603050405020304" pitchFamily="18" charset="0"/>
              </a:rPr>
              <a:t>oldu.Türkiye</a:t>
            </a:r>
            <a:r>
              <a:rPr lang="tr-TR" sz="2100" dirty="0">
                <a:latin typeface="Times New Roman" panose="02020603050405020304" pitchFamily="18" charset="0"/>
                <a:cs typeface="Times New Roman" panose="02020603050405020304" pitchFamily="18" charset="0"/>
              </a:rPr>
              <a:t> hem Yunanistan’la sorun yaşamadığı için hem de teknik araç gereç alımı ile ekonomik yük altına girmemek için karara itiraz etmedi.</a:t>
            </a:r>
          </a:p>
          <a:p>
            <a:pPr algn="just"/>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7330D412-51A3-436B-A644-4D8A925A964A}"/>
              </a:ext>
            </a:extLst>
          </p:cNvPr>
          <p:cNvSpPr>
            <a:spLocks noGrp="1"/>
          </p:cNvSpPr>
          <p:nvPr>
            <p:ph type="sldNum" sz="quarter" idx="12"/>
          </p:nvPr>
        </p:nvSpPr>
        <p:spPr/>
        <p:txBody>
          <a:bodyPr/>
          <a:lstStyle/>
          <a:p>
            <a:fld id="{D583C4B1-6F51-43FA-848B-DFB6146E8373}" type="slidenum">
              <a:rPr lang="tr-TR" smtClean="0"/>
              <a:pPr/>
              <a:t>68</a:t>
            </a:fld>
            <a:endParaRPr lang="tr-TR"/>
          </a:p>
        </p:txBody>
      </p:sp>
    </p:spTree>
    <p:extLst>
      <p:ext uri="{BB962C8B-B14F-4D97-AF65-F5344CB8AC3E}">
        <p14:creationId xmlns:p14="http://schemas.microsoft.com/office/powerpoint/2010/main" val="22007870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92DB32C-1C8E-4EF6-AD7E-784B3A3D8900}"/>
              </a:ext>
            </a:extLst>
          </p:cNvPr>
          <p:cNvSpPr>
            <a:spLocks noGrp="1"/>
          </p:cNvSpPr>
          <p:nvPr>
            <p:ph idx="1"/>
          </p:nvPr>
        </p:nvSpPr>
        <p:spPr>
          <a:xfrm>
            <a:off x="402692" y="853331"/>
            <a:ext cx="8915400" cy="4604825"/>
          </a:xfrm>
        </p:spPr>
        <p:txBody>
          <a:bodyPr>
            <a:normAutofit/>
          </a:bodyPr>
          <a:lstStyle/>
          <a:p>
            <a:pPr algn="just"/>
            <a:r>
              <a:rPr lang="tr-TR" sz="2100" dirty="0">
                <a:latin typeface="Times New Roman" panose="02020603050405020304" pitchFamily="18" charset="0"/>
                <a:cs typeface="Times New Roman" panose="02020603050405020304" pitchFamily="18" charset="0"/>
              </a:rPr>
              <a:t>Sonrasında Türkiye Kıbrıs’taki harekatın güvenliği için 714 sayılı NOTAM’ı yayınladı.Ege’nin ortasından doğuya geçecek uçakların kendisine bilgi vermelerini istedi.22 Şubat 1980 tarihinde ABD’nin arabuluculuğu ile önceden durmuş uçuşlar yeniden </a:t>
            </a:r>
            <a:r>
              <a:rPr lang="tr-TR" sz="2100" dirty="0" smtClean="0">
                <a:latin typeface="Times New Roman" panose="02020603050405020304" pitchFamily="18" charset="0"/>
                <a:cs typeface="Times New Roman" panose="02020603050405020304" pitchFamily="18" charset="0"/>
              </a:rPr>
              <a:t>başladı.Batı </a:t>
            </a:r>
            <a:r>
              <a:rPr lang="tr-TR" sz="2100" dirty="0">
                <a:latin typeface="Times New Roman" panose="02020603050405020304" pitchFamily="18" charset="0"/>
                <a:cs typeface="Times New Roman" panose="02020603050405020304" pitchFamily="18" charset="0"/>
              </a:rPr>
              <a:t>ile arasındaki uçuşları Ege üzerinden gerçekleştiren Türkiye daha çok zarar gördü.</a:t>
            </a:r>
          </a:p>
          <a:p>
            <a:pPr algn="just"/>
            <a:r>
              <a:rPr lang="tr-TR" sz="2100" dirty="0" err="1">
                <a:latin typeface="Times New Roman" panose="02020603050405020304" pitchFamily="18" charset="0"/>
                <a:cs typeface="Times New Roman" panose="02020603050405020304" pitchFamily="18" charset="0"/>
              </a:rPr>
              <a:t>Yunanistan,FIR</a:t>
            </a:r>
            <a:r>
              <a:rPr lang="tr-TR" sz="2100" dirty="0">
                <a:latin typeface="Times New Roman" panose="02020603050405020304" pitchFamily="18" charset="0"/>
                <a:cs typeface="Times New Roman" panose="02020603050405020304" pitchFamily="18" charset="0"/>
              </a:rPr>
              <a:t> hattı düzenlemesinin tüm uçakları </a:t>
            </a:r>
            <a:r>
              <a:rPr lang="tr-TR" sz="2100" dirty="0" err="1">
                <a:latin typeface="Times New Roman" panose="02020603050405020304" pitchFamily="18" charset="0"/>
                <a:cs typeface="Times New Roman" panose="02020603050405020304" pitchFamily="18" charset="0"/>
              </a:rPr>
              <a:t>kapsadığını,Türkiye</a:t>
            </a:r>
            <a:r>
              <a:rPr lang="tr-TR" sz="2100" dirty="0">
                <a:latin typeface="Times New Roman" panose="02020603050405020304" pitchFamily="18" charset="0"/>
                <a:cs typeface="Times New Roman" panose="02020603050405020304" pitchFamily="18" charset="0"/>
              </a:rPr>
              <a:t> ise uçakların bu kapsamda olmadığını iddia etmektedir.</a:t>
            </a:r>
          </a:p>
          <a:p>
            <a:pPr algn="just"/>
            <a:endParaRPr lang="tr-TR" sz="2100" dirty="0">
              <a:latin typeface="Times New Roman" panose="02020603050405020304" pitchFamily="18" charset="0"/>
              <a:cs typeface="Times New Roman" panose="02020603050405020304" pitchFamily="18" charset="0"/>
            </a:endParaRPr>
          </a:p>
          <a:p>
            <a:pPr algn="just"/>
            <a:endParaRPr lang="tr-TR" sz="2100" dirty="0">
              <a:latin typeface="Times New Roman" panose="02020603050405020304" pitchFamily="18" charset="0"/>
              <a:cs typeface="Times New Roman" panose="02020603050405020304" pitchFamily="18" charset="0"/>
            </a:endParaRPr>
          </a:p>
          <a:p>
            <a:pPr marL="0" indent="0" algn="just">
              <a:buNone/>
            </a:pPr>
            <a:endParaRPr lang="tr-TR" sz="2100" dirty="0">
              <a:latin typeface="Times New Roman" panose="02020603050405020304" pitchFamily="18" charset="0"/>
              <a:cs typeface="Times New Roman" panose="02020603050405020304" pitchFamily="18" charset="0"/>
            </a:endParaRPr>
          </a:p>
          <a:p>
            <a:pPr marL="0" indent="0" algn="just">
              <a:buNone/>
            </a:pPr>
            <a:endParaRPr lang="tr-TR" sz="2100" dirty="0">
              <a:latin typeface="Times New Roman" panose="02020603050405020304" pitchFamily="18" charset="0"/>
              <a:cs typeface="Times New Roman" panose="02020603050405020304" pitchFamily="18" charset="0"/>
            </a:endParaRPr>
          </a:p>
        </p:txBody>
      </p:sp>
      <p:sp>
        <p:nvSpPr>
          <p:cNvPr id="4" name="Slayt Numarası Yer Tutucusu 3">
            <a:extLst>
              <a:ext uri="{FF2B5EF4-FFF2-40B4-BE49-F238E27FC236}">
                <a16:creationId xmlns:a16="http://schemas.microsoft.com/office/drawing/2014/main" id="{A05F424D-FA5D-495E-A3C3-48A6F5E91A71}"/>
              </a:ext>
            </a:extLst>
          </p:cNvPr>
          <p:cNvSpPr>
            <a:spLocks noGrp="1"/>
          </p:cNvSpPr>
          <p:nvPr>
            <p:ph type="sldNum" sz="quarter" idx="12"/>
          </p:nvPr>
        </p:nvSpPr>
        <p:spPr/>
        <p:txBody>
          <a:bodyPr/>
          <a:lstStyle/>
          <a:p>
            <a:fld id="{D583C4B1-6F51-43FA-848B-DFB6146E8373}" type="slidenum">
              <a:rPr lang="tr-TR" smtClean="0"/>
              <a:pPr/>
              <a:t>69</a:t>
            </a:fld>
            <a:endParaRPr lang="tr-TR" dirty="0"/>
          </a:p>
        </p:txBody>
      </p:sp>
    </p:spTree>
    <p:extLst>
      <p:ext uri="{BB962C8B-B14F-4D97-AF65-F5344CB8AC3E}">
        <p14:creationId xmlns:p14="http://schemas.microsoft.com/office/powerpoint/2010/main" val="947223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1600" y="604157"/>
            <a:ext cx="9601200" cy="5263243"/>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Bu yıllarda Sovyetler Birliği de birkaç yönlü tedirginlik içinde idi.</a:t>
            </a:r>
          </a:p>
          <a:p>
            <a:pPr algn="just"/>
            <a:r>
              <a:rPr lang="tr-TR" sz="2100" dirty="0" smtClean="0">
                <a:latin typeface="Times New Roman" panose="02020603050405020304" pitchFamily="18" charset="0"/>
                <a:cs typeface="Times New Roman" panose="02020603050405020304" pitchFamily="18" charset="0"/>
              </a:rPr>
              <a:t>Uzak Doğu Asya’ya göz diken Japonya, Sovyetlerin önemli bir tedirginlik kaynağı iken Avrupa’da da Almanya’nın güçlenmesi, Hitlerin antikomünist söylemleri, </a:t>
            </a:r>
            <a:r>
              <a:rPr lang="tr-TR" sz="2100" dirty="0" smtClean="0">
                <a:latin typeface="Times New Roman" panose="02020603050405020304" pitchFamily="18" charset="0"/>
                <a:cs typeface="Times New Roman" panose="02020603050405020304" pitchFamily="18" charset="0"/>
              </a:rPr>
              <a:t>Nazi </a:t>
            </a:r>
            <a:r>
              <a:rPr lang="tr-TR" sz="2100" dirty="0" smtClean="0">
                <a:latin typeface="Times New Roman" panose="02020603050405020304" pitchFamily="18" charset="0"/>
                <a:cs typeface="Times New Roman" panose="02020603050405020304" pitchFamily="18" charset="0"/>
              </a:rPr>
              <a:t>rejimi Sovyetler Birliğini tedirgin ediyordu.</a:t>
            </a:r>
          </a:p>
          <a:p>
            <a:pPr algn="just"/>
            <a:r>
              <a:rPr lang="tr-TR" sz="2100" dirty="0" smtClean="0">
                <a:latin typeface="Times New Roman" panose="02020603050405020304" pitchFamily="18" charset="0"/>
                <a:cs typeface="Times New Roman" panose="02020603050405020304" pitchFamily="18" charset="0"/>
              </a:rPr>
              <a:t>Sovyetlerin tedirginliğini arttıran husus batılı devletlerin Almanya’yı Sovyetler Birliği üzerine sürmek ve Naziler ile komünistlerin birbirini yıpratarak yok etmelerini sağlamak konusunda çaba harcadıklarına yönelik kuşkusu idi.</a:t>
            </a:r>
          </a:p>
          <a:p>
            <a:pPr algn="just"/>
            <a:r>
              <a:rPr lang="tr-TR" sz="2100" dirty="0" smtClean="0">
                <a:latin typeface="Times New Roman" panose="02020603050405020304" pitchFamily="18" charset="0"/>
                <a:cs typeface="Times New Roman" panose="02020603050405020304" pitchFamily="18" charset="0"/>
              </a:rPr>
              <a:t>II. Dünya Savaşı hemen öncesinde Sovyetler Birliği ile Batılı devletler arsında politik bir taktik savaş yaşandı.  </a:t>
            </a:r>
          </a:p>
          <a:p>
            <a:pPr algn="just"/>
            <a:r>
              <a:rPr lang="tr-TR" sz="2100" dirty="0" smtClean="0">
                <a:latin typeface="Times New Roman" panose="02020603050405020304" pitchFamily="18" charset="0"/>
                <a:cs typeface="Times New Roman" panose="02020603050405020304" pitchFamily="18" charset="0"/>
              </a:rPr>
              <a:t>Bu taktikle mücadeleyi ilk aşamada kendine çeviren Sovyetler Birliği oldu.</a:t>
            </a:r>
          </a:p>
          <a:p>
            <a:pPr algn="just"/>
            <a:r>
              <a:rPr lang="tr-TR" sz="2100" dirty="0" smtClean="0">
                <a:latin typeface="Times New Roman" panose="02020603050405020304" pitchFamily="18" charset="0"/>
                <a:cs typeface="Times New Roman" panose="02020603050405020304" pitchFamily="18" charset="0"/>
              </a:rPr>
              <a:t>II. Dünya Savaşının başlamasına bir hafta kala Almanya ile Sovyetler arasında Saldırmazlık Antlaşması imzalandı. Bu antlaşma ile Almaya da ilk anda iki cepheli savaş yapma zorunluluğundan kurtulmuştu.</a:t>
            </a:r>
          </a:p>
          <a:p>
            <a:pPr marL="0" indent="0" algn="just">
              <a:buNone/>
            </a:pPr>
            <a:endParaRPr lang="tr-TR" sz="2100" dirty="0">
              <a:latin typeface="Times New Roman" panose="02020603050405020304" pitchFamily="18" charset="0"/>
              <a:cs typeface="Times New Roman" panose="02020603050405020304" pitchFamily="18" charset="0"/>
            </a:endParaRPr>
          </a:p>
          <a:p>
            <a:pPr marL="0" indent="0" algn="just">
              <a:buNone/>
            </a:pPr>
            <a:endParaRPr 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6704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1599" y="669471"/>
            <a:ext cx="9775371" cy="5652952"/>
          </a:xfrm>
        </p:spPr>
        <p:txBody>
          <a:bodyPr>
            <a:noAutofit/>
          </a:bodyPr>
          <a:lstStyle/>
          <a:p>
            <a:pPr algn="just"/>
            <a:r>
              <a:rPr lang="tr-TR" sz="2100" dirty="0" smtClean="0">
                <a:latin typeface="Times New Roman" panose="02020603050405020304" pitchFamily="18" charset="0"/>
                <a:cs typeface="Times New Roman" panose="02020603050405020304" pitchFamily="18" charset="0"/>
              </a:rPr>
              <a:t>Savaşın süreci kendi içinde üç başlık altında incelenir . Bunlardan birincisi 1939-1941 yılları arasındadır.</a:t>
            </a:r>
          </a:p>
          <a:p>
            <a:pPr algn="just"/>
            <a:r>
              <a:rPr lang="tr-TR" sz="2100" dirty="0" smtClean="0">
                <a:latin typeface="Times New Roman" panose="02020603050405020304" pitchFamily="18" charset="0"/>
                <a:cs typeface="Times New Roman" panose="02020603050405020304" pitchFamily="18" charset="0"/>
              </a:rPr>
              <a:t>Bu yıllarda Avrupa’da, askeri açıdan kesin Alman üstünlüğü kurulmuştur .</a:t>
            </a:r>
          </a:p>
          <a:p>
            <a:pPr algn="just"/>
            <a:r>
              <a:rPr lang="tr-TR" sz="2100" dirty="0" smtClean="0">
                <a:latin typeface="Times New Roman" panose="02020603050405020304" pitchFamily="18" charset="0"/>
                <a:cs typeface="Times New Roman" panose="02020603050405020304" pitchFamily="18" charset="0"/>
              </a:rPr>
              <a:t>Yıldırım harbi yapan Almanya öncesinde Polonya </a:t>
            </a:r>
            <a:r>
              <a:rPr lang="tr-TR" sz="2100" dirty="0" err="1" smtClean="0">
                <a:latin typeface="Times New Roman" panose="02020603050405020304" pitchFamily="18" charset="0"/>
                <a:cs typeface="Times New Roman" panose="02020603050405020304" pitchFamily="18" charset="0"/>
              </a:rPr>
              <a:t>yı</a:t>
            </a:r>
            <a:r>
              <a:rPr lang="tr-TR" sz="2100" dirty="0" smtClean="0">
                <a:latin typeface="Times New Roman" panose="02020603050405020304" pitchFamily="18" charset="0"/>
                <a:cs typeface="Times New Roman" panose="02020603050405020304" pitchFamily="18" charset="0"/>
              </a:rPr>
              <a:t> sonra ise kuzey ve batı </a:t>
            </a:r>
            <a:r>
              <a:rPr lang="tr-TR" sz="2100" dirty="0" err="1" smtClean="0">
                <a:latin typeface="Times New Roman" panose="02020603050405020304" pitchFamily="18" charset="0"/>
                <a:cs typeface="Times New Roman" panose="02020603050405020304" pitchFamily="18" charset="0"/>
              </a:rPr>
              <a:t>Avrupayı</a:t>
            </a:r>
            <a:r>
              <a:rPr lang="tr-TR" sz="2100" dirty="0" smtClean="0">
                <a:latin typeface="Times New Roman" panose="02020603050405020304" pitchFamily="18" charset="0"/>
                <a:cs typeface="Times New Roman" panose="02020603050405020304" pitchFamily="18" charset="0"/>
              </a:rPr>
              <a:t> işgal etti.</a:t>
            </a:r>
          </a:p>
          <a:p>
            <a:pPr algn="just"/>
            <a:r>
              <a:rPr lang="tr-TR" sz="2100" dirty="0" smtClean="0">
                <a:latin typeface="Times New Roman" panose="02020603050405020304" pitchFamily="18" charset="0"/>
                <a:cs typeface="Times New Roman" panose="02020603050405020304" pitchFamily="18" charset="0"/>
              </a:rPr>
              <a:t>Küçük ülkeler bir yana Fransa bile bu saldırıya bir hafta dayanabildi</a:t>
            </a:r>
          </a:p>
          <a:p>
            <a:pPr algn="just"/>
            <a:r>
              <a:rPr lang="tr-TR" sz="2100" dirty="0" smtClean="0">
                <a:latin typeface="Times New Roman" panose="02020603050405020304" pitchFamily="18" charset="0"/>
                <a:cs typeface="Times New Roman" panose="02020603050405020304" pitchFamily="18" charset="0"/>
              </a:rPr>
              <a:t>Avrupa’da Türkiye, İngiltere ve SSCB dışında </a:t>
            </a:r>
            <a:r>
              <a:rPr lang="tr-TR" sz="2100" dirty="0">
                <a:latin typeface="Times New Roman" panose="02020603050405020304" pitchFamily="18" charset="0"/>
                <a:cs typeface="Times New Roman" panose="02020603050405020304" pitchFamily="18" charset="0"/>
              </a:rPr>
              <a:t>A</a:t>
            </a:r>
            <a:r>
              <a:rPr lang="tr-TR" sz="2100" dirty="0" smtClean="0">
                <a:latin typeface="Times New Roman" panose="02020603050405020304" pitchFamily="18" charset="0"/>
                <a:cs typeface="Times New Roman" panose="02020603050405020304" pitchFamily="18" charset="0"/>
              </a:rPr>
              <a:t>lmanya veya </a:t>
            </a:r>
            <a:r>
              <a:rPr lang="tr-TR" sz="2100" dirty="0">
                <a:latin typeface="Times New Roman" panose="02020603050405020304" pitchFamily="18" charset="0"/>
                <a:cs typeface="Times New Roman" panose="02020603050405020304" pitchFamily="18" charset="0"/>
              </a:rPr>
              <a:t>İ</a:t>
            </a:r>
            <a:r>
              <a:rPr lang="tr-TR" sz="2100" dirty="0" smtClean="0">
                <a:latin typeface="Times New Roman" panose="02020603050405020304" pitchFamily="18" charset="0"/>
                <a:cs typeface="Times New Roman" panose="02020603050405020304" pitchFamily="18" charset="0"/>
              </a:rPr>
              <a:t>talya egemenliğine girmeyen ülke kalmadı .</a:t>
            </a:r>
          </a:p>
          <a:p>
            <a:pPr algn="just"/>
            <a:r>
              <a:rPr lang="tr-TR" sz="2100" dirty="0" smtClean="0">
                <a:latin typeface="Times New Roman" panose="02020603050405020304" pitchFamily="18" charset="0"/>
                <a:cs typeface="Times New Roman" panose="02020603050405020304" pitchFamily="18" charset="0"/>
              </a:rPr>
              <a:t>Savaşın ikinci aşaması 1941-1943 yılları arasındadır. 1941 yılında </a:t>
            </a:r>
            <a:r>
              <a:rPr lang="tr-TR" sz="2100" dirty="0" err="1" smtClean="0">
                <a:latin typeface="Times New Roman" panose="02020603050405020304" pitchFamily="18" charset="0"/>
                <a:cs typeface="Times New Roman" panose="02020603050405020304" pitchFamily="18" charset="0"/>
              </a:rPr>
              <a:t>Almanyanın</a:t>
            </a:r>
            <a:r>
              <a:rPr lang="tr-TR" sz="2100" dirty="0" smtClean="0">
                <a:latin typeface="Times New Roman" panose="02020603050405020304" pitchFamily="18" charset="0"/>
                <a:cs typeface="Times New Roman" panose="02020603050405020304" pitchFamily="18" charset="0"/>
              </a:rPr>
              <a:t> </a:t>
            </a:r>
            <a:r>
              <a:rPr lang="tr-TR" sz="2100" dirty="0" err="1" smtClean="0">
                <a:latin typeface="Times New Roman" panose="02020603050405020304" pitchFamily="18" charset="0"/>
                <a:cs typeface="Times New Roman" panose="02020603050405020304" pitchFamily="18" charset="0"/>
              </a:rPr>
              <a:t>İngiltereye</a:t>
            </a:r>
            <a:r>
              <a:rPr lang="tr-TR" sz="2100" dirty="0" smtClean="0">
                <a:latin typeface="Times New Roman" panose="02020603050405020304" pitchFamily="18" charset="0"/>
                <a:cs typeface="Times New Roman" panose="02020603050405020304" pitchFamily="18" charset="0"/>
              </a:rPr>
              <a:t> karşı yaptığı hava saldırıları başarısız oldu.</a:t>
            </a:r>
          </a:p>
          <a:p>
            <a:pPr algn="just"/>
            <a:r>
              <a:rPr lang="tr-TR" sz="2100" dirty="0" smtClean="0">
                <a:latin typeface="Times New Roman" panose="02020603050405020304" pitchFamily="18" charset="0"/>
                <a:cs typeface="Times New Roman" panose="02020603050405020304" pitchFamily="18" charset="0"/>
              </a:rPr>
              <a:t>Sonra Almanya SSCB ne , Japonya ise ABD’ ne saldırmıştır. Bu saldırılar mihver devletlerinin başarısızlığına yol açacaktır.</a:t>
            </a:r>
          </a:p>
          <a:p>
            <a:pPr algn="just"/>
            <a:r>
              <a:rPr lang="tr-TR" sz="2100" dirty="0" smtClean="0">
                <a:latin typeface="Times New Roman" panose="02020603050405020304" pitchFamily="18" charset="0"/>
                <a:cs typeface="Times New Roman" panose="02020603050405020304" pitchFamily="18" charset="0"/>
              </a:rPr>
              <a:t>Mihver devletleri Avrupa’da SSCB’ne Pasifik’te ise ABD’ne karşı önce büyük başarılar kazanmalarına rağmen bu başarıyı devam ettirememişlerdir.</a:t>
            </a:r>
          </a:p>
          <a:p>
            <a:pPr algn="just"/>
            <a:r>
              <a:rPr lang="tr-TR" sz="2100" dirty="0" smtClean="0">
                <a:latin typeface="Times New Roman" panose="02020603050405020304" pitchFamily="18" charset="0"/>
                <a:cs typeface="Times New Roman" panose="02020603050405020304" pitchFamily="18" charset="0"/>
              </a:rPr>
              <a:t>Sonuçta müttefikler savaşta denge sağlamayı başarmışlardır</a:t>
            </a:r>
            <a:r>
              <a:rPr lang="tr-TR" sz="2100" dirty="0" smtClean="0">
                <a:latin typeface="Times New Roman" panose="02020603050405020304" pitchFamily="18" charset="0"/>
                <a:cs typeface="Times New Roman" panose="02020603050405020304" pitchFamily="18" charset="0"/>
              </a:rPr>
              <a:t>.</a:t>
            </a:r>
            <a:endParaRPr lang="tr-TR" sz="21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711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71599" y="996043"/>
            <a:ext cx="9862458" cy="4871358"/>
          </a:xfrm>
        </p:spPr>
        <p:txBody>
          <a:bodyPr>
            <a:normAutofit/>
          </a:bodyPr>
          <a:lstStyle/>
          <a:p>
            <a:pPr algn="just"/>
            <a:r>
              <a:rPr lang="tr-TR" sz="2100" dirty="0" smtClean="0">
                <a:latin typeface="Times New Roman" panose="02020603050405020304" pitchFamily="18" charset="0"/>
                <a:cs typeface="Times New Roman" panose="02020603050405020304" pitchFamily="18" charset="0"/>
              </a:rPr>
              <a:t>Savaşın üçüncü aşaması 1943-1945 yılları arasında yaşandı.</a:t>
            </a:r>
          </a:p>
          <a:p>
            <a:pPr algn="just"/>
            <a:r>
              <a:rPr lang="tr-TR" sz="2100" dirty="0" smtClean="0">
                <a:latin typeface="Times New Roman" panose="02020603050405020304" pitchFamily="18" charset="0"/>
                <a:cs typeface="Times New Roman" panose="02020603050405020304" pitchFamily="18" charset="0"/>
              </a:rPr>
              <a:t>1943 te Alman kuvvetlerinin </a:t>
            </a:r>
            <a:r>
              <a:rPr lang="tr-TR" sz="2100" dirty="0" err="1" smtClean="0">
                <a:latin typeface="Times New Roman" panose="02020603050405020304" pitchFamily="18" charset="0"/>
                <a:cs typeface="Times New Roman" panose="02020603050405020304" pitchFamily="18" charset="0"/>
              </a:rPr>
              <a:t>Stalingard</a:t>
            </a:r>
            <a:r>
              <a:rPr lang="tr-TR" sz="2100" dirty="0" smtClean="0">
                <a:latin typeface="Times New Roman" panose="02020603050405020304" pitchFamily="18" charset="0"/>
                <a:cs typeface="Times New Roman" panose="02020603050405020304" pitchFamily="18" charset="0"/>
              </a:rPr>
              <a:t> kuşatması kırıldı ve çok sayıda Alman  askeri Sovyet ordusuna esir düştü, Alman kuvvetleri geri çekilmeye başladı.</a:t>
            </a:r>
          </a:p>
          <a:p>
            <a:pPr algn="just"/>
            <a:r>
              <a:rPr lang="tr-TR" sz="2100" dirty="0" smtClean="0">
                <a:latin typeface="Times New Roman" panose="02020603050405020304" pitchFamily="18" charset="0"/>
                <a:cs typeface="Times New Roman" panose="02020603050405020304" pitchFamily="18" charset="0"/>
              </a:rPr>
              <a:t>Bundan sonra Almanya ve müttefiklerinin amacı yeni yerler ele geçirmek değil, elindekileri elde tutmaktır. Sonuçta Almanya’nın direnci kırıldı.</a:t>
            </a:r>
          </a:p>
          <a:p>
            <a:pPr algn="just"/>
            <a:r>
              <a:rPr lang="tr-TR" sz="2100" dirty="0" smtClean="0">
                <a:latin typeface="Times New Roman" panose="02020603050405020304" pitchFamily="18" charset="0"/>
                <a:cs typeface="Times New Roman" panose="02020603050405020304" pitchFamily="18" charset="0"/>
              </a:rPr>
              <a:t>Alma kuvvetleri çoğunluğu Amerikan ve İngiliz kuvvetlerinden oluşan tarihin en büyük çıkarma harekatı olan </a:t>
            </a:r>
            <a:r>
              <a:rPr lang="tr-TR" sz="2100" dirty="0" err="1" smtClean="0">
                <a:latin typeface="Times New Roman" panose="02020603050405020304" pitchFamily="18" charset="0"/>
                <a:cs typeface="Times New Roman" panose="02020603050405020304" pitchFamily="18" charset="0"/>
              </a:rPr>
              <a:t>Normandiya</a:t>
            </a:r>
            <a:r>
              <a:rPr lang="tr-TR" sz="2100" dirty="0" smtClean="0">
                <a:latin typeface="Times New Roman" panose="02020603050405020304" pitchFamily="18" charset="0"/>
                <a:cs typeface="Times New Roman" panose="02020603050405020304" pitchFamily="18" charset="0"/>
              </a:rPr>
              <a:t> çıkartmasını gerçekleştiren müttefik </a:t>
            </a:r>
            <a:r>
              <a:rPr lang="tr-TR" sz="2100" dirty="0" err="1" smtClean="0">
                <a:latin typeface="Times New Roman" panose="02020603050405020304" pitchFamily="18" charset="0"/>
                <a:cs typeface="Times New Roman" panose="02020603050405020304" pitchFamily="18" charset="0"/>
              </a:rPr>
              <a:t>kuvveterinin</a:t>
            </a:r>
            <a:r>
              <a:rPr lang="tr-TR" sz="2100" dirty="0" smtClean="0">
                <a:latin typeface="Times New Roman" panose="02020603050405020304" pitchFamily="18" charset="0"/>
                <a:cs typeface="Times New Roman" panose="02020603050405020304" pitchFamily="18" charset="0"/>
              </a:rPr>
              <a:t> kıskacı altında kaldı.</a:t>
            </a:r>
          </a:p>
          <a:p>
            <a:pPr algn="just"/>
            <a:r>
              <a:rPr lang="tr-TR" sz="2100" dirty="0" smtClean="0">
                <a:latin typeface="Times New Roman" panose="02020603050405020304" pitchFamily="18" charset="0"/>
                <a:cs typeface="Times New Roman" panose="02020603050405020304" pitchFamily="18" charset="0"/>
              </a:rPr>
              <a:t>Sonuçta Alman orduları Alman sınırları içinde de yenilgiye uğradı.</a:t>
            </a:r>
          </a:p>
          <a:p>
            <a:pPr algn="just"/>
            <a:r>
              <a:rPr lang="tr-TR" sz="2100" dirty="0" smtClean="0">
                <a:latin typeface="Times New Roman" panose="02020603050405020304" pitchFamily="18" charset="0"/>
                <a:cs typeface="Times New Roman" panose="02020603050405020304" pitchFamily="18" charset="0"/>
              </a:rPr>
              <a:t>30 Nisan 1945 tarihinde Adolf Hitler gizli sığınağında o gün evlendiği eşi ve bazı üst düzey Nazi Subayları ile birlikte intihar etti.</a:t>
            </a:r>
          </a:p>
          <a:p>
            <a:pPr algn="just"/>
            <a:r>
              <a:rPr lang="tr-TR" sz="2100" dirty="0" smtClean="0">
                <a:latin typeface="Times New Roman" panose="02020603050405020304" pitchFamily="18" charset="0"/>
                <a:cs typeface="Times New Roman" panose="02020603050405020304" pitchFamily="18" charset="0"/>
              </a:rPr>
              <a:t>7 Mayıs 1945 tarihinde de Almanya kayıtsız şartsız teslim oldu ve Avrupa’da savaş sona erdi.</a:t>
            </a:r>
          </a:p>
          <a:p>
            <a:pPr algn="just"/>
            <a:endParaRPr lang="tr-T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160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673</TotalTime>
  <Words>5047</Words>
  <Application>Microsoft Office PowerPoint</Application>
  <PresentationFormat>Geniş ekran</PresentationFormat>
  <Paragraphs>307</Paragraphs>
  <Slides>69</Slides>
  <Notes>7</Notes>
  <HiddenSlides>1</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69</vt:i4>
      </vt:variant>
    </vt:vector>
  </HeadingPairs>
  <TitlesOfParts>
    <vt:vector size="79" baseType="lpstr">
      <vt:lpstr>Microsoft YaHei</vt:lpstr>
      <vt:lpstr>Arial</vt:lpstr>
      <vt:lpstr>Calibri</vt:lpstr>
      <vt:lpstr>Calibri Light</vt:lpstr>
      <vt:lpstr>Calisto MT</vt:lpstr>
      <vt:lpstr>Candara</vt:lpstr>
      <vt:lpstr>DejaVu Sans</vt:lpstr>
      <vt:lpstr>Times New Roman</vt:lpstr>
      <vt:lpstr>Wingdings</vt:lpstr>
      <vt:lpstr>Office Teması</vt:lpstr>
      <vt:lpstr>ATATÜRK SONRASI DÖNEMDE DIŞ POLİTİKA OLAYLARI (1938-Günümüze)</vt:lpstr>
      <vt:lpstr>ATAÜRK SONRASI DÖNEMDE DIŞ POLİTİKA OLAYLARI:</vt:lpstr>
      <vt:lpstr>PowerPoint Sunusu</vt:lpstr>
      <vt:lpstr>II.DÜNYA SAVAŞI DÖNEMİ (1939-1945) </vt:lpstr>
      <vt:lpstr>PowerPoint Sunusu</vt:lpstr>
      <vt:lpstr>PowerPoint Sunusu</vt:lpstr>
      <vt:lpstr>PowerPoint Sunusu</vt:lpstr>
      <vt:lpstr>PowerPoint Sunusu</vt:lpstr>
      <vt:lpstr>PowerPoint Sunusu</vt:lpstr>
      <vt:lpstr>2.DÜNYA SAVAŞI DÖNEMİNDE TÜRKİYE'NİN DIŞ POLİTİKALARI</vt:lpstr>
      <vt:lpstr>SAVAŞ DÖNEMİNDE TÜRKİYE'NİN DIŞ POLİTİKALARI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SOĞUK SAVAŞ DÖNEMİ (1945-1990)</vt:lpstr>
      <vt:lpstr>PowerPoint Sunusu</vt:lpstr>
      <vt:lpstr>PowerPoint Sunusu</vt:lpstr>
      <vt:lpstr>Soğuk Savaşın Ortaya Çıkış Nedenleri</vt:lpstr>
      <vt:lpstr>Yalta ve Potsdam Konferansları</vt:lpstr>
      <vt:lpstr>ABD</vt:lpstr>
      <vt:lpstr>SSCB</vt:lpstr>
      <vt:lpstr>Berlin Buhranı </vt:lpstr>
      <vt:lpstr>Kore Savaşı 1950-1953</vt:lpstr>
      <vt:lpstr>1960’ların Başında Yaşanan Gelişmeler</vt:lpstr>
      <vt:lpstr>1970’li yıllarda ABD ile SSCB arasındaki yumuşamanın zemini</vt:lpstr>
      <vt:lpstr>Türk Dış Politikası</vt:lpstr>
      <vt:lpstr>Batı Yanlılığı Ve Yıllara Göre Farklı Anlamları</vt:lpstr>
      <vt:lpstr>Türkiye’nin Yalnızlıktan Kurtulma Çabaları</vt:lpstr>
      <vt:lpstr>Yalta Konferansı</vt:lpstr>
      <vt:lpstr>PowerPoint Sunusu</vt:lpstr>
      <vt:lpstr>PowerPoint Sunusu</vt:lpstr>
      <vt:lpstr>PowerPoint Sunusu</vt:lpstr>
      <vt:lpstr>Truman Doktrini</vt:lpstr>
      <vt:lpstr>PowerPoint Sunusu</vt:lpstr>
      <vt:lpstr>PowerPoint Sunusu</vt:lpstr>
      <vt:lpstr>Bağdat Paktı ve Ortadoğu’da Diğer Gelişmeler</vt:lpstr>
      <vt:lpstr>PowerPoint Sunusu</vt:lpstr>
      <vt:lpstr>PowerPoint Sunusu</vt:lpstr>
      <vt:lpstr>PowerPoint Sunusu</vt:lpstr>
      <vt:lpstr>Yumuşama Döneminde Dış Politika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Karasuları Sorunu</vt:lpstr>
      <vt:lpstr>PowerPoint Sunusu</vt:lpstr>
      <vt:lpstr>KITA SAHANLIĞI SORUNU</vt:lpstr>
      <vt:lpstr>PowerPoint Sunusu</vt:lpstr>
      <vt:lpstr>Hava Sahası ve Fır Hattı Sorunu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SAVAŞ DÖNEMİ DIŞ POLİTİKA OLAYLARI</dc:title>
  <dc:creator>Ogrenci</dc:creator>
  <cp:lastModifiedBy>Windows Kullanıcısı</cp:lastModifiedBy>
  <cp:revision>34</cp:revision>
  <dcterms:created xsi:type="dcterms:W3CDTF">2019-05-16T10:23:08Z</dcterms:created>
  <dcterms:modified xsi:type="dcterms:W3CDTF">2020-03-28T14:34:15Z</dcterms:modified>
</cp:coreProperties>
</file>