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301" r:id="rId44"/>
    <p:sldId id="302" r:id="rId45"/>
    <p:sldId id="303" r:id="rId46"/>
    <p:sldId id="304" r:id="rId47"/>
    <p:sldId id="306" r:id="rId48"/>
    <p:sldId id="307" r:id="rId49"/>
    <p:sldId id="308" r:id="rId50"/>
    <p:sldId id="309" r:id="rId51"/>
    <p:sldId id="310" r:id="rId52"/>
    <p:sldId id="311" r:id="rId53"/>
    <p:sldId id="312" r:id="rId54"/>
    <p:sldId id="314" r:id="rId55"/>
    <p:sldId id="316" r:id="rId56"/>
    <p:sldId id="317" r:id="rId57"/>
    <p:sldId id="318" r:id="rId58"/>
    <p:sldId id="320" r:id="rId59"/>
    <p:sldId id="321" r:id="rId60"/>
    <p:sldId id="322" r:id="rId61"/>
    <p:sldId id="323" r:id="rId62"/>
    <p:sldId id="325" r:id="rId63"/>
    <p:sldId id="326" r:id="rId64"/>
    <p:sldId id="327" r:id="rId65"/>
    <p:sldId id="329" r:id="rId66"/>
    <p:sldId id="330" r:id="rId67"/>
    <p:sldId id="331" r:id="rId6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83" d="100"/>
          <a:sy n="83"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4C6A8E6C-ED24-4135-A953-8936497B8943}" type="datetimeFigureOut">
              <a:rPr lang="tr-TR" smtClean="0"/>
              <a:pPr/>
              <a:t>25.03.2020</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70DD2EDB-68A0-4C02-BC85-1D2E6EC8A29F}" type="slidenum">
              <a:rPr lang="tr-TR" smtClean="0"/>
              <a:pPr/>
              <a:t>‹#›</a:t>
            </a:fld>
            <a:endParaRPr lang="tr-TR" dirty="0"/>
          </a:p>
        </p:txBody>
      </p:sp>
    </p:spTree>
    <p:extLst>
      <p:ext uri="{BB962C8B-B14F-4D97-AF65-F5344CB8AC3E}">
        <p14:creationId xmlns:p14="http://schemas.microsoft.com/office/powerpoint/2010/main" val="151926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B8A5B19-6401-467C-95A3-146A970F1308}" type="slidenum">
              <a:rPr lang="tr-TR" smtClean="0"/>
              <a:t>20</a:t>
            </a:fld>
            <a:endParaRPr lang="tr-TR"/>
          </a:p>
        </p:txBody>
      </p:sp>
    </p:spTree>
    <p:extLst>
      <p:ext uri="{BB962C8B-B14F-4D97-AF65-F5344CB8AC3E}">
        <p14:creationId xmlns:p14="http://schemas.microsoft.com/office/powerpoint/2010/main" val="272364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FA060F1F-D823-4F36-BBF2-411E4B532E98}" type="slidenum">
              <a:rPr lang="tr-TR" smtClean="0"/>
              <a:pPr/>
              <a:t>66</a:t>
            </a:fld>
            <a:endParaRPr lang="tr-TR"/>
          </a:p>
        </p:txBody>
      </p:sp>
    </p:spTree>
    <p:extLst>
      <p:ext uri="{BB962C8B-B14F-4D97-AF65-F5344CB8AC3E}">
        <p14:creationId xmlns:p14="http://schemas.microsoft.com/office/powerpoint/2010/main" val="616387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0DD2EDB-68A0-4C02-BC85-1D2E6EC8A29F}" type="slidenum">
              <a:rPr lang="tr-TR" smtClean="0"/>
              <a:pPr/>
              <a:t>30</a:t>
            </a:fld>
            <a:endParaRPr lang="tr-TR" dirty="0"/>
          </a:p>
        </p:txBody>
      </p:sp>
    </p:spTree>
    <p:extLst>
      <p:ext uri="{BB962C8B-B14F-4D97-AF65-F5344CB8AC3E}">
        <p14:creationId xmlns:p14="http://schemas.microsoft.com/office/powerpoint/2010/main" val="364365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0DD2EDB-68A0-4C02-BC85-1D2E6EC8A29F}" type="slidenum">
              <a:rPr lang="tr-TR" smtClean="0"/>
              <a:pPr/>
              <a:t>38</a:t>
            </a:fld>
            <a:endParaRPr lang="tr-TR" dirty="0"/>
          </a:p>
        </p:txBody>
      </p:sp>
    </p:spTree>
    <p:extLst>
      <p:ext uri="{BB962C8B-B14F-4D97-AF65-F5344CB8AC3E}">
        <p14:creationId xmlns:p14="http://schemas.microsoft.com/office/powerpoint/2010/main" val="2429976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CFD1D17-4F21-41DA-8732-BB6BF048A576}" type="slidenum">
              <a:rPr lang="tr-TR" smtClean="0"/>
              <a:pPr/>
              <a:t>55</a:t>
            </a:fld>
            <a:endParaRPr lang="tr-TR"/>
          </a:p>
        </p:txBody>
      </p:sp>
    </p:spTree>
    <p:extLst>
      <p:ext uri="{BB962C8B-B14F-4D97-AF65-F5344CB8AC3E}">
        <p14:creationId xmlns:p14="http://schemas.microsoft.com/office/powerpoint/2010/main" val="368149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lnSpcReduction="10000"/>
          </a:bodyPr>
          <a:lstStyle/>
          <a:p>
            <a:r>
              <a:rPr lang="tr-TR" sz="2200" dirty="0" smtClean="0"/>
              <a:t>1) 1929da </a:t>
            </a:r>
            <a:r>
              <a:rPr lang="tr-TR" sz="2200" dirty="0" err="1" smtClean="0"/>
              <a:t>Amerikada</a:t>
            </a:r>
            <a:r>
              <a:rPr lang="tr-TR" sz="2200" dirty="0" smtClean="0"/>
              <a:t> başlayan büyük burhanın etkileri ülkemizde de hissediliyordu ve bir muhalefet partisinin</a:t>
            </a:r>
            <a:r>
              <a:rPr lang="tr-TR" sz="2200" baseline="0" dirty="0" smtClean="0"/>
              <a:t> </a:t>
            </a:r>
            <a:r>
              <a:rPr lang="tr-TR" sz="2200" dirty="0" smtClean="0"/>
              <a:t>varlığı  hükümeti denetleyerek daha iyi çalışmasını sağlayacaktı.</a:t>
            </a:r>
          </a:p>
          <a:p>
            <a:endParaRPr lang="tr-TR" sz="2200" dirty="0"/>
          </a:p>
          <a:p>
            <a:r>
              <a:rPr lang="tr-TR" sz="2200" dirty="0" smtClean="0"/>
              <a:t>2) Halkta </a:t>
            </a:r>
            <a:r>
              <a:rPr lang="tr-TR" sz="2200" dirty="0" err="1" smtClean="0"/>
              <a:t>CHFye</a:t>
            </a:r>
            <a:r>
              <a:rPr lang="tr-TR" sz="2200" dirty="0" smtClean="0"/>
              <a:t> ve politikalarına karşı bir memnuniyetsizlik başlamıştı.</a:t>
            </a:r>
          </a:p>
          <a:p>
            <a:endParaRPr lang="tr-TR" sz="2200" dirty="0"/>
          </a:p>
          <a:p>
            <a:r>
              <a:rPr lang="tr-TR" sz="2200" dirty="0" smtClean="0"/>
              <a:t>3) Mustafa kemal halkın her kesiminin görüşlerini mecliste yansıtabilmek ve ulusal egemenliği daha iyi uygulayabilmek istiyordu.</a:t>
            </a:r>
            <a:endParaRPr lang="tr-TR" sz="2200" dirty="0"/>
          </a:p>
        </p:txBody>
      </p:sp>
      <p:sp>
        <p:nvSpPr>
          <p:cNvPr id="4" name="3 Slayt Numarası Yer Tutucusu"/>
          <p:cNvSpPr>
            <a:spLocks noGrp="1"/>
          </p:cNvSpPr>
          <p:nvPr>
            <p:ph type="sldNum" sz="quarter" idx="10"/>
          </p:nvPr>
        </p:nvSpPr>
        <p:spPr/>
        <p:txBody>
          <a:bodyPr/>
          <a:lstStyle/>
          <a:p>
            <a:fld id="{ACFD1D17-4F21-41DA-8732-BB6BF048A576}" type="slidenum">
              <a:rPr lang="tr-TR" smtClean="0"/>
              <a:pPr/>
              <a:t>56</a:t>
            </a:fld>
            <a:endParaRPr lang="tr-TR"/>
          </a:p>
        </p:txBody>
      </p:sp>
    </p:spTree>
    <p:extLst>
      <p:ext uri="{BB962C8B-B14F-4D97-AF65-F5344CB8AC3E}">
        <p14:creationId xmlns:p14="http://schemas.microsoft.com/office/powerpoint/2010/main" val="161266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ACFD1D17-4F21-41DA-8732-BB6BF048A576}" type="slidenum">
              <a:rPr lang="tr-TR" smtClean="0"/>
              <a:pPr/>
              <a:t>57</a:t>
            </a:fld>
            <a:endParaRPr lang="tr-TR"/>
          </a:p>
        </p:txBody>
      </p:sp>
    </p:spTree>
    <p:extLst>
      <p:ext uri="{BB962C8B-B14F-4D97-AF65-F5344CB8AC3E}">
        <p14:creationId xmlns:p14="http://schemas.microsoft.com/office/powerpoint/2010/main" val="40191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İnkılap</a:t>
            </a:r>
            <a:r>
              <a:rPr lang="tr-TR" baseline="0" dirty="0" smtClean="0"/>
              <a:t> karşıtlarının toplandığı bir yer haline geldi.</a:t>
            </a:r>
          </a:p>
          <a:p>
            <a:r>
              <a:rPr lang="tr-TR" dirty="0" smtClean="0"/>
              <a:t>Bütün bu olanlar yeni partinin iktidara karşı eleştirilerini arttırmasına yol açıyordu. </a:t>
            </a:r>
          </a:p>
          <a:p>
            <a:r>
              <a:rPr lang="tr-TR" dirty="0" smtClean="0"/>
              <a:t>Bunun doğal bir sonucu olarak da CHF ile SCF arasındaki ilişkiler gerginleşmiş ve Mustafa Kemal Paşa başlangıçta sergilemiş olduğu tarafsızlık politikasından vazgeçme eğilimine girmişti. </a:t>
            </a:r>
            <a:endParaRPr lang="tr-TR" dirty="0"/>
          </a:p>
        </p:txBody>
      </p:sp>
      <p:sp>
        <p:nvSpPr>
          <p:cNvPr id="4" name="3 Slayt Numarası Yer Tutucusu"/>
          <p:cNvSpPr>
            <a:spLocks noGrp="1"/>
          </p:cNvSpPr>
          <p:nvPr>
            <p:ph type="sldNum" sz="quarter" idx="10"/>
          </p:nvPr>
        </p:nvSpPr>
        <p:spPr/>
        <p:txBody>
          <a:bodyPr/>
          <a:lstStyle/>
          <a:p>
            <a:fld id="{ACFD1D17-4F21-41DA-8732-BB6BF048A576}" type="slidenum">
              <a:rPr lang="tr-TR" smtClean="0"/>
              <a:pPr/>
              <a:t>60</a:t>
            </a:fld>
            <a:endParaRPr lang="tr-TR"/>
          </a:p>
        </p:txBody>
      </p:sp>
    </p:spTree>
    <p:extLst>
      <p:ext uri="{BB962C8B-B14F-4D97-AF65-F5344CB8AC3E}">
        <p14:creationId xmlns:p14="http://schemas.microsoft.com/office/powerpoint/2010/main" val="3410946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1) Bu</a:t>
            </a:r>
            <a:r>
              <a:rPr lang="tr-TR" baseline="0" dirty="0" smtClean="0"/>
              <a:t> konuştuğumuz gelişmeler Fethi Okyar’ı </a:t>
            </a:r>
            <a:r>
              <a:rPr lang="tr-TR" dirty="0" smtClean="0"/>
              <a:t>bu koşullarda bir muhalefet partisinin yaşayamayacağı inancına yöneltmiştir ve Mustafa Kemal Paşa ile karşı karşıya kalmamak için partisini feshetme durumunda kalmıştır.</a:t>
            </a:r>
          </a:p>
          <a:p>
            <a:endParaRPr lang="tr-TR" dirty="0" smtClean="0"/>
          </a:p>
          <a:p>
            <a:r>
              <a:rPr lang="tr-TR" dirty="0" smtClean="0"/>
              <a:t>3) Ancak tek partinin olduğu bu dönemde Faşist idarenin bulunduğu İtalya ve Almanya’da olduğu gibi diktatörlüğe gidilmediği, bu yöndeki girişimlerin ise Atatürk tarafından engellendiği görülür. </a:t>
            </a:r>
            <a:endParaRPr lang="tr-TR" dirty="0"/>
          </a:p>
        </p:txBody>
      </p:sp>
      <p:sp>
        <p:nvSpPr>
          <p:cNvPr id="4" name="3 Slayt Numarası Yer Tutucusu"/>
          <p:cNvSpPr>
            <a:spLocks noGrp="1"/>
          </p:cNvSpPr>
          <p:nvPr>
            <p:ph type="sldNum" sz="quarter" idx="10"/>
          </p:nvPr>
        </p:nvSpPr>
        <p:spPr/>
        <p:txBody>
          <a:bodyPr/>
          <a:lstStyle/>
          <a:p>
            <a:fld id="{ACFD1D17-4F21-41DA-8732-BB6BF048A576}" type="slidenum">
              <a:rPr lang="tr-TR" smtClean="0"/>
              <a:pPr/>
              <a:t>61</a:t>
            </a:fld>
            <a:endParaRPr lang="tr-TR"/>
          </a:p>
        </p:txBody>
      </p:sp>
    </p:spTree>
    <p:extLst>
      <p:ext uri="{BB962C8B-B14F-4D97-AF65-F5344CB8AC3E}">
        <p14:creationId xmlns:p14="http://schemas.microsoft.com/office/powerpoint/2010/main" val="36463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FA060F1F-D823-4F36-BBF2-411E4B532E98}" type="slidenum">
              <a:rPr lang="tr-TR" smtClean="0"/>
              <a:pPr/>
              <a:t>63</a:t>
            </a:fld>
            <a:endParaRPr lang="tr-TR"/>
          </a:p>
        </p:txBody>
      </p:sp>
    </p:spTree>
    <p:extLst>
      <p:ext uri="{BB962C8B-B14F-4D97-AF65-F5344CB8AC3E}">
        <p14:creationId xmlns:p14="http://schemas.microsoft.com/office/powerpoint/2010/main" val="296051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30D89559-E50E-464E-AA22-BBC2D615FB9B}"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327233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0D89559-E50E-464E-AA22-BBC2D615FB9B}"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132733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0D89559-E50E-464E-AA22-BBC2D615FB9B}"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133773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lvl1pPr>
              <a:defRPr sz="3600"/>
            </a:lvl1pPr>
          </a:lstStyle>
          <a:p>
            <a:r>
              <a:rPr lang="tr-TR" dirty="0" smtClean="0"/>
              <a:t>Asıl başlık stili için tıklatın</a:t>
            </a:r>
            <a:endParaRPr lang="tr-TR" dirty="0"/>
          </a:p>
        </p:txBody>
      </p:sp>
      <p:sp>
        <p:nvSpPr>
          <p:cNvPr id="3" name="İçerik Yer Tutucusu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4" name="Veri Yer Tutucusu 3"/>
          <p:cNvSpPr>
            <a:spLocks noGrp="1"/>
          </p:cNvSpPr>
          <p:nvPr>
            <p:ph type="dt" sz="half" idx="10"/>
          </p:nvPr>
        </p:nvSpPr>
        <p:spPr/>
        <p:txBody>
          <a:bodyPr/>
          <a:lstStyle/>
          <a:p>
            <a:fld id="{30D89559-E50E-464E-AA22-BBC2D615FB9B}"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151975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dirty="0" smtClean="0"/>
              <a:t>Asıl başlık stili için tıklatın</a:t>
            </a:r>
            <a:endParaRPr lang="tr-TR" dirty="0"/>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30D89559-E50E-464E-AA22-BBC2D615FB9B}"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80181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30D89559-E50E-464E-AA22-BBC2D615FB9B}" type="datetimeFigureOut">
              <a:rPr lang="tr-TR" smtClean="0"/>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320709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0D89559-E50E-464E-AA22-BBC2D615FB9B}" type="datetimeFigureOut">
              <a:rPr lang="tr-TR" smtClean="0"/>
              <a:t>25.03.2020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125549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30D89559-E50E-464E-AA22-BBC2D615FB9B}" type="datetimeFigureOut">
              <a:rPr lang="tr-TR" smtClean="0"/>
              <a:t>25.03.2020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394149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30D89559-E50E-464E-AA22-BBC2D615FB9B}" type="datetimeFigureOut">
              <a:rPr lang="tr-TR" smtClean="0"/>
              <a:t>25.03.2020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28519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30D89559-E50E-464E-AA22-BBC2D615FB9B}" type="datetimeFigureOut">
              <a:rPr lang="tr-TR" smtClean="0"/>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64792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30D89559-E50E-464E-AA22-BBC2D615FB9B}" type="datetimeFigureOut">
              <a:rPr lang="tr-TR" smtClean="0"/>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D3E0B32-9808-4A70-B4A7-01156E1DD3DE}" type="slidenum">
              <a:rPr lang="tr-TR" smtClean="0"/>
              <a:t>‹#›</a:t>
            </a:fld>
            <a:endParaRPr lang="tr-TR"/>
          </a:p>
        </p:txBody>
      </p:sp>
    </p:spTree>
    <p:extLst>
      <p:ext uri="{BB962C8B-B14F-4D97-AF65-F5344CB8AC3E}">
        <p14:creationId xmlns:p14="http://schemas.microsoft.com/office/powerpoint/2010/main" val="387745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89559-E50E-464E-AA22-BBC2D615FB9B}" type="datetimeFigureOut">
              <a:rPr lang="tr-TR" smtClean="0"/>
              <a:t>25.03.2020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E0B32-9808-4A70-B4A7-01156E1DD3DE}" type="slidenum">
              <a:rPr lang="tr-TR" smtClean="0"/>
              <a:t>‹#›</a:t>
            </a:fld>
            <a:endParaRPr lang="tr-TR"/>
          </a:p>
        </p:txBody>
      </p:sp>
    </p:spTree>
    <p:extLst>
      <p:ext uri="{BB962C8B-B14F-4D97-AF65-F5344CB8AC3E}">
        <p14:creationId xmlns:p14="http://schemas.microsoft.com/office/powerpoint/2010/main" val="277589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milliyet.com.tr/1924-anayasasi-nin-kabulu/ilb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normAutofit/>
          </a:bodyPr>
          <a:lstStyle/>
          <a:p>
            <a:r>
              <a:rPr lang="tr-TR" sz="3200" b="1" dirty="0" smtClean="0"/>
              <a:t>SİYASİ İNKILAPLAR </a:t>
            </a:r>
            <a:br>
              <a:rPr lang="tr-TR" sz="3200" b="1" dirty="0" smtClean="0"/>
            </a:br>
            <a:r>
              <a:rPr lang="tr-TR" sz="3200" b="1" dirty="0" smtClean="0"/>
              <a:t>VE TEPKİLERİ</a:t>
            </a:r>
            <a:endParaRPr lang="tr-TR" sz="3200" b="1" dirty="0"/>
          </a:p>
        </p:txBody>
      </p:sp>
    </p:spTree>
    <p:extLst>
      <p:ext uri="{BB962C8B-B14F-4D97-AF65-F5344CB8AC3E}">
        <p14:creationId xmlns:p14="http://schemas.microsoft.com/office/powerpoint/2010/main" val="153623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ctrTitle"/>
          </p:nvPr>
        </p:nvSpPr>
        <p:spPr>
          <a:xfrm>
            <a:off x="1727200" y="1870508"/>
            <a:ext cx="9144000" cy="2387600"/>
          </a:xfrm>
        </p:spPr>
        <p:txBody>
          <a:bodyPr/>
          <a:lstStyle/>
          <a:p>
            <a:r>
              <a:rPr lang="tr-TR" sz="3200" dirty="0">
                <a:latin typeface="Times New Roman" panose="02020603050405020304" pitchFamily="18" charset="0"/>
                <a:cs typeface="Times New Roman" panose="02020603050405020304" pitchFamily="18" charset="0"/>
              </a:rPr>
              <a:t>Halifeliğin Kaldırılması</a:t>
            </a:r>
            <a:br>
              <a:rPr lang="tr-TR" sz="3200" dirty="0">
                <a:latin typeface="Times New Roman" panose="02020603050405020304" pitchFamily="18" charset="0"/>
                <a:cs typeface="Times New Roman" panose="02020603050405020304" pitchFamily="18" charset="0"/>
              </a:rPr>
            </a:br>
            <a:r>
              <a:rPr lang="tr-TR" sz="3200" dirty="0">
                <a:latin typeface="Times New Roman" panose="02020603050405020304" pitchFamily="18" charset="0"/>
                <a:cs typeface="Times New Roman" panose="02020603050405020304" pitchFamily="18" charset="0"/>
              </a:rPr>
              <a:t>(3 Mart 1924)</a:t>
            </a:r>
            <a:r>
              <a:rPr lang="tr-TR" sz="4400" dirty="0">
                <a:latin typeface="Times New Roman" panose="02020603050405020304" pitchFamily="18" charset="0"/>
                <a:cs typeface="Times New Roman" panose="02020603050405020304" pitchFamily="18" charset="0"/>
              </a:rPr>
              <a:t/>
            </a:r>
            <a:br>
              <a:rPr lang="tr-TR" sz="4400" dirty="0">
                <a:latin typeface="Times New Roman" panose="02020603050405020304" pitchFamily="18" charset="0"/>
                <a:cs typeface="Times New Roman" panose="02020603050405020304" pitchFamily="18" charset="0"/>
              </a:rPr>
            </a:br>
            <a:endParaRPr lang="tr-TR" dirty="0"/>
          </a:p>
        </p:txBody>
      </p:sp>
    </p:spTree>
    <p:extLst>
      <p:ext uri="{BB962C8B-B14F-4D97-AF65-F5344CB8AC3E}">
        <p14:creationId xmlns:p14="http://schemas.microsoft.com/office/powerpoint/2010/main" val="789945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951344" y="365125"/>
            <a:ext cx="10402455" cy="1325563"/>
          </a:xfrm>
        </p:spPr>
        <p:txBody>
          <a:bodyPr>
            <a:normAutofit/>
          </a:bodyPr>
          <a:lstStyle/>
          <a:p>
            <a:r>
              <a:rPr lang="tr-TR" sz="2100" b="1" dirty="0" smtClean="0">
                <a:latin typeface="Times New Roman" panose="02020603050405020304" pitchFamily="18" charset="0"/>
                <a:cs typeface="Times New Roman" panose="02020603050405020304" pitchFamily="18" charset="0"/>
              </a:rPr>
              <a:t>HALİFELİK NEDİR?</a:t>
            </a:r>
            <a:endParaRPr lang="tr-TR" sz="2100" b="1" dirty="0">
              <a:latin typeface="Times New Roman" panose="02020603050405020304" pitchFamily="18" charset="0"/>
              <a:cs typeface="Times New Roman" panose="02020603050405020304" pitchFamily="18" charset="0"/>
            </a:endParaRPr>
          </a:p>
        </p:txBody>
      </p:sp>
      <p:sp>
        <p:nvSpPr>
          <p:cNvPr id="3" name="2 İçerik Yer Tutucusu"/>
          <p:cNvSpPr>
            <a:spLocks noGrp="1"/>
          </p:cNvSpPr>
          <p:nvPr>
            <p:ph idx="1"/>
          </p:nvPr>
        </p:nvSpPr>
        <p:spPr>
          <a:xfrm>
            <a:off x="951345" y="1808019"/>
            <a:ext cx="10402455" cy="4912775"/>
          </a:xfrm>
        </p:spPr>
        <p:txBody>
          <a:bodyPr>
            <a:normAutofit/>
          </a:bodyPr>
          <a:lstStyle/>
          <a:p>
            <a:pPr algn="just">
              <a:lnSpc>
                <a:spcPct val="150000"/>
              </a:lnSpc>
            </a:pPr>
            <a:r>
              <a:rPr lang="tr-TR" sz="2100" dirty="0" smtClean="0">
                <a:latin typeface="Times New Roman" panose="02020603050405020304" pitchFamily="18" charset="0"/>
                <a:cs typeface="Times New Roman" panose="02020603050405020304" pitchFamily="18" charset="0"/>
              </a:rPr>
              <a:t>Halifelik</a:t>
            </a:r>
            <a:r>
              <a:rPr lang="tr-TR" sz="2100" dirty="0">
                <a:latin typeface="Times New Roman" panose="02020603050405020304" pitchFamily="18" charset="0"/>
                <a:cs typeface="Times New Roman" panose="02020603050405020304" pitchFamily="18" charset="0"/>
              </a:rPr>
              <a:t>, Müslümanların baş imamlık görevi idi. Hilafet Arapça </a:t>
            </a:r>
            <a:r>
              <a:rPr lang="tr-TR" sz="2100" dirty="0" err="1">
                <a:latin typeface="Times New Roman" panose="02020603050405020304" pitchFamily="18" charset="0"/>
                <a:cs typeface="Times New Roman" panose="02020603050405020304" pitchFamily="18" charset="0"/>
              </a:rPr>
              <a:t>half</a:t>
            </a:r>
            <a:r>
              <a:rPr lang="tr-TR" sz="2100" dirty="0">
                <a:latin typeface="Times New Roman" panose="02020603050405020304" pitchFamily="18" charset="0"/>
                <a:cs typeface="Times New Roman" panose="02020603050405020304" pitchFamily="18" charset="0"/>
              </a:rPr>
              <a:t> sözcüğünden gelmektedir. Anlamı ise “birinin ardından gelen, yerine geçen”dir. Hazreti Muhammed sağlığında bütün Müslümanların din ve dünya işlerinde reisi idi. Hz. Muhammed’in ölümünden sonra ortaya çıkan halifelik ise, Hz. Muhammed’in vekili olarak Müslümanların imamı ve şeriatın koruyucusu olarak kabul edilen kimseler tarafından icra edilen siyasi bir kurumdur.</a:t>
            </a:r>
          </a:p>
        </p:txBody>
      </p:sp>
    </p:spTree>
    <p:extLst>
      <p:ext uri="{BB962C8B-B14F-4D97-AF65-F5344CB8AC3E}">
        <p14:creationId xmlns:p14="http://schemas.microsoft.com/office/powerpoint/2010/main" val="1670044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3200" b="1" dirty="0" smtClean="0"/>
              <a:t>OSMANLI’DA HİLAFET</a:t>
            </a:r>
            <a:endParaRPr lang="tr-TR" sz="3200" b="1" dirty="0"/>
          </a:p>
        </p:txBody>
      </p:sp>
      <p:pic>
        <p:nvPicPr>
          <p:cNvPr id="4" name="3 İçerik Yer Tutucusu" descr="454146-3-4-0bb74.jpg"/>
          <p:cNvPicPr>
            <a:picLocks noGrp="1" noChangeAspect="1"/>
          </p:cNvPicPr>
          <p:nvPr>
            <p:ph idx="1"/>
          </p:nvPr>
        </p:nvPicPr>
        <p:blipFill>
          <a:blip r:embed="rId2" cstate="print"/>
          <a:stretch>
            <a:fillRect/>
          </a:stretch>
        </p:blipFill>
        <p:spPr>
          <a:xfrm>
            <a:off x="3024167" y="1214422"/>
            <a:ext cx="6046333" cy="4357718"/>
          </a:xfrm>
        </p:spPr>
      </p:pic>
    </p:spTree>
    <p:extLst>
      <p:ext uri="{BB962C8B-B14F-4D97-AF65-F5344CB8AC3E}">
        <p14:creationId xmlns:p14="http://schemas.microsoft.com/office/powerpoint/2010/main" val="3641989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52945" y="794326"/>
            <a:ext cx="9975273" cy="4992127"/>
          </a:xfrm>
        </p:spPr>
        <p:txBody>
          <a:bodyPr>
            <a:normAutofit/>
          </a:bodyPr>
          <a:lstStyle/>
          <a:p>
            <a:pPr algn="just">
              <a:lnSpc>
                <a:spcPct val="150000"/>
              </a:lnSpc>
            </a:pPr>
            <a:r>
              <a:rPr lang="tr-TR" sz="2100" dirty="0" smtClean="0"/>
              <a:t>Osmanlı</a:t>
            </a:r>
            <a:r>
              <a:rPr lang="tr-TR" sz="2100" dirty="0"/>
              <a:t> Padişahı Yavuz Sultan Selim'in 16. yy başında Mısırı alıp Memluklara son vermesiyle son Abbasi Halifesi 3. Mütevekkil Osmanlı'nın başkenti İstanbul şehrine gelmiştir. O dönemde </a:t>
            </a:r>
            <a:r>
              <a:rPr lang="tr-TR" sz="2100" dirty="0" err="1"/>
              <a:t>Safevilerle</a:t>
            </a:r>
            <a:r>
              <a:rPr lang="tr-TR" sz="2100" dirty="0"/>
              <a:t> yapılan mezhep mücadelesinde Osmanlı'ya güç kazandırmak için halifeliği de Osmanlı'ya kazandırmak isteyen Yavuz Sultan Selim, son Abbasi Halifesini himayesi altına almıştır. </a:t>
            </a:r>
          </a:p>
          <a:p>
            <a:pPr>
              <a:lnSpc>
                <a:spcPct val="150000"/>
              </a:lnSpc>
              <a:buNone/>
            </a:pPr>
            <a:endParaRPr lang="tr-TR" sz="2100" b="1" dirty="0"/>
          </a:p>
        </p:txBody>
      </p:sp>
    </p:spTree>
    <p:extLst>
      <p:ext uri="{BB962C8B-B14F-4D97-AF65-F5344CB8AC3E}">
        <p14:creationId xmlns:p14="http://schemas.microsoft.com/office/powerpoint/2010/main" val="4238297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100" b="1" dirty="0" smtClean="0"/>
              <a:t>HALİFELİK NEDEN KALDIRILDI?</a:t>
            </a:r>
            <a:endParaRPr lang="tr-TR" sz="2100" b="1" dirty="0"/>
          </a:p>
        </p:txBody>
      </p:sp>
      <p:sp>
        <p:nvSpPr>
          <p:cNvPr id="3" name="2 İçerik Yer Tutucusu"/>
          <p:cNvSpPr>
            <a:spLocks noGrp="1"/>
          </p:cNvSpPr>
          <p:nvPr>
            <p:ph idx="1"/>
          </p:nvPr>
        </p:nvSpPr>
        <p:spPr/>
        <p:txBody>
          <a:bodyPr>
            <a:normAutofit/>
          </a:bodyPr>
          <a:lstStyle/>
          <a:p>
            <a:pPr algn="just">
              <a:lnSpc>
                <a:spcPct val="150000"/>
              </a:lnSpc>
            </a:pPr>
            <a:r>
              <a:rPr lang="tr-TR" sz="2100" dirty="0"/>
              <a:t>Son Halife Abdülmecit bir süre sonra daha da ileriye gitmeye başladı. Fatih Sultan Mehmet’in giydiği kıyafetlerin benzerini giymek istemeye, gösterişli görkemli Cuma Selamlıkları düzenlemeye, İstanbul’daki </a:t>
            </a:r>
            <a:r>
              <a:rPr lang="tr-TR" sz="2100" dirty="0" smtClean="0"/>
              <a:t>yabancı </a:t>
            </a:r>
            <a:r>
              <a:rPr lang="tr-TR" sz="2100" dirty="0"/>
              <a:t>devletler temsilciliklerine özel görevliler göndererek onlarla </a:t>
            </a:r>
            <a:r>
              <a:rPr lang="tr-TR" sz="2100" dirty="0" smtClean="0"/>
              <a:t>ilişkiler </a:t>
            </a:r>
            <a:r>
              <a:rPr lang="tr-TR" sz="2100" dirty="0"/>
              <a:t>kurmaya başladı.</a:t>
            </a:r>
          </a:p>
        </p:txBody>
      </p:sp>
    </p:spTree>
    <p:extLst>
      <p:ext uri="{BB962C8B-B14F-4D97-AF65-F5344CB8AC3E}">
        <p14:creationId xmlns:p14="http://schemas.microsoft.com/office/powerpoint/2010/main" val="3333894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1200" y="357166"/>
            <a:ext cx="10557164" cy="5643602"/>
          </a:xfrm>
        </p:spPr>
        <p:txBody>
          <a:bodyPr>
            <a:normAutofit/>
          </a:bodyPr>
          <a:lstStyle/>
          <a:p>
            <a:pPr algn="just">
              <a:lnSpc>
                <a:spcPct val="150000"/>
              </a:lnSpc>
            </a:pPr>
            <a:endParaRPr lang="tr-TR" sz="2100" dirty="0" smtClean="0"/>
          </a:p>
          <a:p>
            <a:pPr algn="just">
              <a:lnSpc>
                <a:spcPct val="150000"/>
              </a:lnSpc>
            </a:pPr>
            <a:r>
              <a:rPr lang="tr-TR" sz="2100" dirty="0"/>
              <a:t> L</a:t>
            </a:r>
            <a:r>
              <a:rPr lang="tr-TR" sz="2100" dirty="0" smtClean="0"/>
              <a:t>ehindeki </a:t>
            </a:r>
            <a:r>
              <a:rPr lang="tr-TR" sz="2100" dirty="0"/>
              <a:t>yayınlardan güç alan Abdülmecit de zaman zaman bir hükümdar tavrıyla hareket eder olmuştu. </a:t>
            </a:r>
            <a:endParaRPr lang="tr-TR" sz="2100" dirty="0" smtClean="0"/>
          </a:p>
          <a:p>
            <a:pPr algn="just">
              <a:lnSpc>
                <a:spcPct val="150000"/>
              </a:lnSpc>
            </a:pPr>
            <a:r>
              <a:rPr lang="tr-TR" sz="2100" dirty="0"/>
              <a:t> Halifelik makamı durduğu sürece ne ulusal egemenlik gerçekten ulusa ait olacaktı, ne de Türk ulusunu çağdaşlaştıracak devrimler yapılabilecekti. Oysa Mustafa Kemal ulusun egemenliğine, onun simgesi olan Cumhuriyet’e herhangi bir gölge düşmesine kesinlikle karşıydı. </a:t>
            </a:r>
          </a:p>
        </p:txBody>
      </p:sp>
    </p:spTree>
    <p:extLst>
      <p:ext uri="{BB962C8B-B14F-4D97-AF65-F5344CB8AC3E}">
        <p14:creationId xmlns:p14="http://schemas.microsoft.com/office/powerpoint/2010/main" val="144800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100" b="1" dirty="0" smtClean="0"/>
              <a:t>HALİFELİĞİN KALDIRILMASI</a:t>
            </a:r>
            <a:endParaRPr lang="tr-TR" sz="2100" b="1" dirty="0"/>
          </a:p>
        </p:txBody>
      </p:sp>
      <p:sp>
        <p:nvSpPr>
          <p:cNvPr id="3" name="2 İçerik Yer Tutucusu"/>
          <p:cNvSpPr>
            <a:spLocks noGrp="1"/>
          </p:cNvSpPr>
          <p:nvPr>
            <p:ph idx="1"/>
          </p:nvPr>
        </p:nvSpPr>
        <p:spPr>
          <a:xfrm>
            <a:off x="923636" y="1600201"/>
            <a:ext cx="10160000" cy="4257692"/>
          </a:xfrm>
        </p:spPr>
        <p:txBody>
          <a:bodyPr>
            <a:normAutofit/>
          </a:bodyPr>
          <a:lstStyle/>
          <a:p>
            <a:pPr algn="just">
              <a:lnSpc>
                <a:spcPct val="150000"/>
              </a:lnSpc>
            </a:pPr>
            <a:r>
              <a:rPr lang="tr-TR" sz="2100" dirty="0"/>
              <a:t>1 Kasım </a:t>
            </a:r>
            <a:r>
              <a:rPr lang="tr-TR" sz="2100" dirty="0" smtClean="0"/>
              <a:t>1922'de </a:t>
            </a:r>
            <a:r>
              <a:rPr lang="tr-TR" sz="2100" dirty="0"/>
              <a:t>saltanatın kaldırılması </a:t>
            </a:r>
            <a:r>
              <a:rPr lang="tr-TR" sz="2100" dirty="0" smtClean="0"/>
              <a:t>ile </a:t>
            </a:r>
            <a:r>
              <a:rPr lang="tr-TR" sz="2100" dirty="0"/>
              <a:t>Eski Osmanlı hükümdarına sadece, dinî başkanlık yetkileri tanınmıştı</a:t>
            </a:r>
            <a:r>
              <a:rPr lang="tr-TR" sz="2100" dirty="0" smtClean="0"/>
              <a:t>.</a:t>
            </a:r>
          </a:p>
          <a:p>
            <a:pPr algn="just">
              <a:lnSpc>
                <a:spcPct val="150000"/>
              </a:lnSpc>
            </a:pPr>
            <a:r>
              <a:rPr lang="tr-TR" sz="2100" dirty="0"/>
              <a:t>Hükümet, TBMM'nin seçtiği Halife </a:t>
            </a:r>
            <a:r>
              <a:rPr lang="tr-TR" sz="2100" dirty="0" err="1" smtClean="0"/>
              <a:t>Abdülmecid</a:t>
            </a:r>
            <a:r>
              <a:rPr lang="tr-TR" sz="2100" dirty="0" smtClean="0"/>
              <a:t> </a:t>
            </a:r>
            <a:r>
              <a:rPr lang="tr-TR" sz="2100" dirty="0"/>
              <a:t>Efendi'den, sadece "Müslümanların Halifesi" (Halife-i </a:t>
            </a:r>
            <a:r>
              <a:rPr lang="tr-TR" sz="2100" dirty="0" err="1"/>
              <a:t>Müslimin</a:t>
            </a:r>
            <a:r>
              <a:rPr lang="tr-TR" sz="2100" dirty="0"/>
              <a:t>) unvanını kullanmasını, gösterişli hareketlerde bulunmamasını istemişti</a:t>
            </a:r>
            <a:r>
              <a:rPr lang="tr-TR" sz="2100" dirty="0" smtClean="0"/>
              <a:t>.</a:t>
            </a:r>
          </a:p>
          <a:p>
            <a:pPr marL="0" indent="0" algn="just">
              <a:lnSpc>
                <a:spcPct val="150000"/>
              </a:lnSpc>
              <a:buNone/>
            </a:pPr>
            <a:endParaRPr lang="tr-TR" sz="2100" dirty="0"/>
          </a:p>
        </p:txBody>
      </p:sp>
    </p:spTree>
    <p:extLst>
      <p:ext uri="{BB962C8B-B14F-4D97-AF65-F5344CB8AC3E}">
        <p14:creationId xmlns:p14="http://schemas.microsoft.com/office/powerpoint/2010/main" val="225075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932873" y="738909"/>
            <a:ext cx="10317018" cy="5387255"/>
          </a:xfrm>
        </p:spPr>
        <p:txBody>
          <a:bodyPr>
            <a:normAutofit/>
          </a:bodyPr>
          <a:lstStyle/>
          <a:p>
            <a:pPr algn="just">
              <a:lnSpc>
                <a:spcPct val="150000"/>
              </a:lnSpc>
            </a:pPr>
            <a:r>
              <a:rPr lang="tr-TR" sz="2100" dirty="0" err="1"/>
              <a:t>Abdülmecid</a:t>
            </a:r>
            <a:r>
              <a:rPr lang="tr-TR" sz="2100" dirty="0"/>
              <a:t>, halife seçildikten sonra kendisine verilen talimata aykırı olarak, Müslümanların Halifesi unvanından başka sıfat ve unvanlar taşıyarak, Cumhuriyet hükümetinin talimatı dışına çıkmıştır</a:t>
            </a:r>
            <a:r>
              <a:rPr lang="tr-TR" sz="2100" dirty="0" smtClean="0"/>
              <a:t>.</a:t>
            </a:r>
          </a:p>
          <a:p>
            <a:pPr algn="just">
              <a:lnSpc>
                <a:spcPct val="150000"/>
              </a:lnSpc>
            </a:pPr>
            <a:r>
              <a:rPr lang="tr-TR" sz="2100" dirty="0"/>
              <a:t>Bazı politikacılar ise "Hilafet aynı hükümettir, hilafetin hukuk ve görevini iptal etmek hiç kimsenin, hiçbir meclisin elinde değildir" diyerek, Halife'yi, Padişah gibi yaşatmak istiyorlardı.</a:t>
            </a:r>
          </a:p>
        </p:txBody>
      </p:sp>
    </p:spTree>
    <p:extLst>
      <p:ext uri="{BB962C8B-B14F-4D97-AF65-F5344CB8AC3E}">
        <p14:creationId xmlns:p14="http://schemas.microsoft.com/office/powerpoint/2010/main" val="4002654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halifeligin_kaldirilmasi.jpg"/>
          <p:cNvPicPr>
            <a:picLocks noGrp="1" noChangeAspect="1"/>
          </p:cNvPicPr>
          <p:nvPr>
            <p:ph idx="1"/>
          </p:nvPr>
        </p:nvPicPr>
        <p:blipFill>
          <a:blip r:embed="rId2" cstate="print"/>
          <a:stretch>
            <a:fillRect/>
          </a:stretch>
        </p:blipFill>
        <p:spPr>
          <a:xfrm>
            <a:off x="2057400" y="457201"/>
            <a:ext cx="8143932" cy="4746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7227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68218" y="628074"/>
            <a:ext cx="10501746" cy="5697559"/>
          </a:xfrm>
        </p:spPr>
        <p:txBody>
          <a:bodyPr>
            <a:normAutofit/>
          </a:bodyPr>
          <a:lstStyle/>
          <a:p>
            <a:pPr algn="just">
              <a:lnSpc>
                <a:spcPct val="150000"/>
              </a:lnSpc>
            </a:pPr>
            <a:r>
              <a:rPr lang="tr-TR" sz="2100" b="1" dirty="0"/>
              <a:t>3 Mart 1924 </a:t>
            </a:r>
            <a:r>
              <a:rPr lang="tr-TR" sz="2100" dirty="0"/>
              <a:t>tarihli, "Hilafetin İlgasına ve Hanedan-ı Osmaniye'nin Türkiye Cumhuriyeti Memalik-i Hariciyesine Çıkarılmasına Dair Kanun"la hilafet </a:t>
            </a:r>
            <a:r>
              <a:rPr lang="tr-TR" sz="2100" dirty="0" smtClean="0"/>
              <a:t>kaldırılmıştır.</a:t>
            </a:r>
          </a:p>
          <a:p>
            <a:pPr algn="just">
              <a:lnSpc>
                <a:spcPct val="150000"/>
              </a:lnSpc>
            </a:pPr>
            <a:r>
              <a:rPr lang="tr-TR" sz="2100" dirty="0"/>
              <a:t>Hilafetin kaldırıldığı 3 Mart 1924 günü, bir diğer kanunla da </a:t>
            </a:r>
            <a:r>
              <a:rPr lang="tr-TR" sz="2100" dirty="0" err="1"/>
              <a:t>Şer'iye</a:t>
            </a:r>
            <a:r>
              <a:rPr lang="tr-TR" sz="2100" dirty="0"/>
              <a:t> ve Evkaf Vekaleti (Bakanlığı) kaldırılmıştır. </a:t>
            </a:r>
            <a:r>
              <a:rPr lang="tr-TR" sz="2100" dirty="0" err="1"/>
              <a:t>Şer'iye</a:t>
            </a:r>
            <a:r>
              <a:rPr lang="tr-TR" sz="2100" dirty="0"/>
              <a:t> ve Evkaf Vekaleti'nin kaldırılması sonucu, bu vekalet tarafından yönetilen okullar ve medreseler de kaldırılmıştır. </a:t>
            </a:r>
          </a:p>
        </p:txBody>
      </p:sp>
    </p:spTree>
    <p:extLst>
      <p:ext uri="{BB962C8B-B14F-4D97-AF65-F5344CB8AC3E}">
        <p14:creationId xmlns:p14="http://schemas.microsoft.com/office/powerpoint/2010/main" val="182245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D2A4560-FF1A-42E4-B69A-73D240D97F1C}"/>
              </a:ext>
            </a:extLst>
          </p:cNvPr>
          <p:cNvSpPr>
            <a:spLocks noGrp="1"/>
          </p:cNvSpPr>
          <p:nvPr>
            <p:ph type="ctrTitle"/>
          </p:nvPr>
        </p:nvSpPr>
        <p:spPr>
          <a:xfrm>
            <a:off x="1907309" y="2445329"/>
            <a:ext cx="8229600" cy="1774825"/>
          </a:xfrm>
        </p:spPr>
        <p:txBody>
          <a:bodyPr>
            <a:normAutofit fontScale="90000"/>
          </a:bodyPr>
          <a:lstStyle/>
          <a:p>
            <a:r>
              <a:rPr lang="tr-TR" sz="4000" b="1" dirty="0"/>
              <a:t>CUMHURİYETİN İLANI</a:t>
            </a:r>
            <a:br>
              <a:rPr lang="tr-TR" sz="4000" b="1" dirty="0"/>
            </a:br>
            <a:r>
              <a:rPr lang="tr-TR" sz="4000" b="1" dirty="0"/>
              <a:t>29 Ekim 1923</a:t>
            </a:r>
            <a:r>
              <a:rPr lang="tr-TR" dirty="0"/>
              <a:t/>
            </a:r>
            <a:br>
              <a:rPr lang="tr-TR" dirty="0"/>
            </a:br>
            <a:endParaRPr lang="tr-TR" dirty="0"/>
          </a:p>
        </p:txBody>
      </p:sp>
    </p:spTree>
    <p:extLst>
      <p:ext uri="{BB962C8B-B14F-4D97-AF65-F5344CB8AC3E}">
        <p14:creationId xmlns:p14="http://schemas.microsoft.com/office/powerpoint/2010/main" val="1889173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1978891" y="1971964"/>
            <a:ext cx="8358246" cy="2028838"/>
          </a:xfrm>
        </p:spPr>
        <p:txBody>
          <a:bodyPr>
            <a:normAutofit/>
          </a:bodyPr>
          <a:lstStyle/>
          <a:p>
            <a:r>
              <a:rPr lang="tr-TR" sz="3200" b="1" dirty="0"/>
              <a:t>1924 ANAYASASI </a:t>
            </a:r>
            <a:br>
              <a:rPr lang="tr-TR" sz="3200" b="1" dirty="0"/>
            </a:br>
            <a:r>
              <a:rPr lang="tr-TR" sz="3200" b="1" dirty="0"/>
              <a:t>(TEŞKİLAT-I ESASİYE KANUNU)</a:t>
            </a:r>
            <a:br>
              <a:rPr lang="tr-TR" sz="3200" b="1" dirty="0"/>
            </a:br>
            <a:endParaRPr lang="tr-TR" sz="3200" b="1" dirty="0"/>
          </a:p>
        </p:txBody>
      </p:sp>
    </p:spTree>
    <p:extLst>
      <p:ext uri="{BB962C8B-B14F-4D97-AF65-F5344CB8AC3E}">
        <p14:creationId xmlns:p14="http://schemas.microsoft.com/office/powerpoint/2010/main" val="2423139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48D107F-26B7-414E-9F1D-E7DE7D024699}"/>
              </a:ext>
            </a:extLst>
          </p:cNvPr>
          <p:cNvPicPr>
            <a:picLocks noChangeAspect="1"/>
          </p:cNvPicPr>
          <p:nvPr/>
        </p:nvPicPr>
        <p:blipFill>
          <a:blip r:embed="rId2"/>
          <a:stretch>
            <a:fillRect/>
          </a:stretch>
        </p:blipFill>
        <p:spPr>
          <a:xfrm>
            <a:off x="3529758" y="1234003"/>
            <a:ext cx="5177105" cy="3455717"/>
          </a:xfrm>
          <a:prstGeom prst="rect">
            <a:avLst/>
          </a:prstGeom>
        </p:spPr>
      </p:pic>
      <p:sp>
        <p:nvSpPr>
          <p:cNvPr id="3" name="Metin kutusu 2">
            <a:extLst>
              <a:ext uri="{FF2B5EF4-FFF2-40B4-BE49-F238E27FC236}">
                <a16:creationId xmlns:a16="http://schemas.microsoft.com/office/drawing/2014/main" id="{6038E3C3-7A80-4F9D-8E05-5DE7076767AF}"/>
              </a:ext>
            </a:extLst>
          </p:cNvPr>
          <p:cNvSpPr txBox="1"/>
          <p:nvPr/>
        </p:nvSpPr>
        <p:spPr>
          <a:xfrm>
            <a:off x="914400" y="4958853"/>
            <a:ext cx="10161103" cy="1131079"/>
          </a:xfrm>
          <a:prstGeom prst="rect">
            <a:avLst/>
          </a:prstGeom>
          <a:noFill/>
        </p:spPr>
        <p:txBody>
          <a:bodyPr wrap="square" rtlCol="0">
            <a:spAutoFit/>
          </a:bodyPr>
          <a:lstStyle/>
          <a:p>
            <a:pPr algn="ctr"/>
            <a:r>
              <a:rPr lang="tr-TR" sz="1350" i="1" dirty="0"/>
              <a:t>1921 Anayasası’nı yürürlükten kaldıran yeni anayasa 20 Nisan 1924’te Meclis’te kabul edildi</a:t>
            </a:r>
            <a:r>
              <a:rPr lang="tr-TR" sz="1350" i="1" dirty="0" smtClean="0"/>
              <a:t>.</a:t>
            </a:r>
          </a:p>
          <a:p>
            <a:pPr algn="ctr"/>
            <a:endParaRPr lang="tr-TR" sz="1350" i="1" dirty="0"/>
          </a:p>
          <a:p>
            <a:pPr algn="ctr"/>
            <a:endParaRPr lang="tr-TR" sz="1350" i="1" dirty="0"/>
          </a:p>
          <a:p>
            <a:pPr algn="ctr"/>
            <a:r>
              <a:rPr lang="tr-TR" sz="1350" dirty="0">
                <a:hlinkClick r:id="rId3">
                  <a:extLst>
                    <a:ext uri="{A12FA001-AC4F-418D-AE19-62706E023703}">
                      <ahyp:hlinkClr xmlns="" xmlns:ahyp="http://schemas.microsoft.com/office/drawing/2018/hyperlinkcolor" val="tx"/>
                    </a:ext>
                  </a:extLst>
                </a:hlinkClick>
              </a:rPr>
              <a:t>*http://www.milliyet.com.tr/1924-anayasasi-nin-kabulu/ilber</a:t>
            </a:r>
            <a:r>
              <a:rPr lang="tr-TR" sz="1350" dirty="0"/>
              <a:t> </a:t>
            </a:r>
            <a:r>
              <a:rPr lang="tr-TR" sz="1350" dirty="0" err="1" smtClean="0"/>
              <a:t>ortayli</a:t>
            </a:r>
            <a:r>
              <a:rPr lang="tr-TR" sz="1350" dirty="0" smtClean="0"/>
              <a:t>/pazar/</a:t>
            </a:r>
            <a:r>
              <a:rPr lang="tr-TR" sz="1350" dirty="0" err="1" smtClean="0"/>
              <a:t>yazardetay</a:t>
            </a:r>
            <a:r>
              <a:rPr lang="tr-TR" sz="1350" dirty="0" smtClean="0"/>
              <a:t>/20.04.2014/1869692/default.html</a:t>
            </a:r>
          </a:p>
          <a:p>
            <a:pPr algn="ctr"/>
            <a:endParaRPr lang="tr-TR" sz="1350" dirty="0"/>
          </a:p>
        </p:txBody>
      </p:sp>
    </p:spTree>
    <p:extLst>
      <p:ext uri="{BB962C8B-B14F-4D97-AF65-F5344CB8AC3E}">
        <p14:creationId xmlns:p14="http://schemas.microsoft.com/office/powerpoint/2010/main" val="377862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3D177B-F30C-4F07-9A97-97A4B672DDAB}"/>
              </a:ext>
            </a:extLst>
          </p:cNvPr>
          <p:cNvSpPr>
            <a:spLocks noGrp="1"/>
          </p:cNvSpPr>
          <p:nvPr>
            <p:ph idx="1"/>
          </p:nvPr>
        </p:nvSpPr>
        <p:spPr>
          <a:xfrm>
            <a:off x="1265382" y="905165"/>
            <a:ext cx="9642763" cy="4658610"/>
          </a:xfrm>
        </p:spPr>
        <p:txBody>
          <a:bodyPr>
            <a:normAutofit/>
          </a:bodyPr>
          <a:lstStyle/>
          <a:p>
            <a:pPr marL="0" indent="0" algn="just">
              <a:buNone/>
            </a:pPr>
            <a:r>
              <a:rPr lang="tr-TR" sz="2100" dirty="0" smtClean="0"/>
              <a:t> </a:t>
            </a:r>
            <a:endParaRPr lang="tr-TR" sz="2100" dirty="0"/>
          </a:p>
          <a:p>
            <a:pPr algn="just">
              <a:lnSpc>
                <a:spcPct val="150000"/>
              </a:lnSpc>
            </a:pPr>
            <a:r>
              <a:rPr lang="tr-TR" sz="2100" dirty="0" smtClean="0"/>
              <a:t>Bir </a:t>
            </a:r>
            <a:r>
              <a:rPr lang="tr-TR" sz="2100" dirty="0"/>
              <a:t>devlette hukuk düzeninin durumu o devletin yaşama gücünün de göstergesidir. Hukuk düzenleri iyi işleyen, günün şartlarına uyan devletler sağlıklı ve uzun yaşarlar. </a:t>
            </a:r>
          </a:p>
          <a:p>
            <a:pPr algn="just">
              <a:lnSpc>
                <a:spcPct val="150000"/>
              </a:lnSpc>
            </a:pPr>
            <a:r>
              <a:rPr lang="tr-TR" sz="2100" dirty="0" smtClean="0"/>
              <a:t>Devletin </a:t>
            </a:r>
            <a:r>
              <a:rPr lang="tr-TR" sz="2100" dirty="0"/>
              <a:t>vatandaşlarından beklediği sorumlulukları, vatandaşına verdiği hakları ve devlet kurumlarının görevlerini ortaya koyan belge ise anayasadır</a:t>
            </a:r>
            <a:r>
              <a:rPr lang="tr-TR" sz="2100" dirty="0" smtClean="0"/>
              <a:t>. </a:t>
            </a:r>
            <a:endParaRPr lang="tr-TR" sz="2100" dirty="0" smtClean="0">
              <a:solidFill>
                <a:srgbClr val="000000"/>
              </a:solidFill>
            </a:endParaRPr>
          </a:p>
          <a:p>
            <a:pPr marL="0" indent="0" algn="just">
              <a:buNone/>
            </a:pPr>
            <a:endParaRPr lang="tr-TR" sz="2100" dirty="0"/>
          </a:p>
        </p:txBody>
      </p:sp>
    </p:spTree>
    <p:extLst>
      <p:ext uri="{BB962C8B-B14F-4D97-AF65-F5344CB8AC3E}">
        <p14:creationId xmlns:p14="http://schemas.microsoft.com/office/powerpoint/2010/main" val="212375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20022A4-2504-4E23-90EC-BA219083A36C}"/>
              </a:ext>
            </a:extLst>
          </p:cNvPr>
          <p:cNvSpPr>
            <a:spLocks noGrp="1"/>
          </p:cNvSpPr>
          <p:nvPr>
            <p:ph idx="1"/>
          </p:nvPr>
        </p:nvSpPr>
        <p:spPr>
          <a:xfrm>
            <a:off x="1219199" y="554182"/>
            <a:ext cx="9984509" cy="5671127"/>
          </a:xfrm>
        </p:spPr>
        <p:txBody>
          <a:bodyPr>
            <a:normAutofit/>
          </a:bodyPr>
          <a:lstStyle/>
          <a:p>
            <a:endParaRPr lang="tr-TR" dirty="0"/>
          </a:p>
          <a:p>
            <a:endParaRPr lang="tr-TR" dirty="0"/>
          </a:p>
          <a:p>
            <a:r>
              <a:rPr lang="tr-TR" sz="2100" dirty="0"/>
              <a:t>KANUN-İ ESASİ (1876 / </a:t>
            </a:r>
            <a:r>
              <a:rPr lang="tr-TR" sz="2100" dirty="0" smtClean="0"/>
              <a:t>OSMANLI)</a:t>
            </a:r>
            <a:endParaRPr lang="tr-TR" sz="2100" dirty="0"/>
          </a:p>
          <a:p>
            <a:pPr lvl="1">
              <a:buFont typeface="Wingdings" panose="05000000000000000000" pitchFamily="2" charset="2"/>
              <a:buChar char="Ø"/>
            </a:pPr>
            <a:r>
              <a:rPr lang="tr-TR" sz="2100" dirty="0" smtClean="0"/>
              <a:t>TBMM’de </a:t>
            </a:r>
            <a:r>
              <a:rPr lang="tr-TR" sz="2100" dirty="0"/>
              <a:t>pratikte uygulanmayan bir anayasadır.</a:t>
            </a:r>
          </a:p>
          <a:p>
            <a:pPr>
              <a:buFont typeface="Wingdings" panose="05000000000000000000" pitchFamily="2" charset="2"/>
              <a:buChar char="Ø"/>
            </a:pPr>
            <a:endParaRPr lang="tr-TR" sz="2100" dirty="0" smtClean="0"/>
          </a:p>
          <a:p>
            <a:pPr marL="0" indent="0">
              <a:buNone/>
            </a:pPr>
            <a:endParaRPr lang="tr-TR" sz="2100" dirty="0"/>
          </a:p>
          <a:p>
            <a:pPr marL="0" indent="0">
              <a:buNone/>
            </a:pPr>
            <a:endParaRPr lang="tr-TR" sz="2100" dirty="0"/>
          </a:p>
          <a:p>
            <a:r>
              <a:rPr lang="tr-TR" sz="2100" dirty="0"/>
              <a:t>20 OCAK 1921 TEŞKİLAT-I ESASİYE KANUNU </a:t>
            </a:r>
            <a:r>
              <a:rPr lang="tr-TR" sz="2100" dirty="0" smtClean="0"/>
              <a:t>(</a:t>
            </a:r>
            <a:r>
              <a:rPr lang="tr-TR" sz="2100" dirty="0"/>
              <a:t>YENİ TÜRKİYE’NİN İLK </a:t>
            </a:r>
            <a:r>
              <a:rPr lang="tr-TR" sz="2100" dirty="0" smtClean="0"/>
              <a:t>ANAYASASI)</a:t>
            </a:r>
          </a:p>
          <a:p>
            <a:pPr lvl="1">
              <a:buFont typeface="Wingdings" panose="05000000000000000000" pitchFamily="2" charset="2"/>
              <a:buChar char="Ø"/>
            </a:pPr>
            <a:r>
              <a:rPr lang="tr-TR" sz="2100" dirty="0" smtClean="0"/>
              <a:t>Savaş </a:t>
            </a:r>
            <a:r>
              <a:rPr lang="tr-TR" sz="2100" dirty="0"/>
              <a:t>şartlarında hazırlanması dolayısıyla temel hakları ve devlet teşkilatının işleyişini ayrıntılarıyla belirlemiyordu</a:t>
            </a:r>
            <a:r>
              <a:rPr lang="tr-TR" sz="2100" dirty="0" smtClean="0"/>
              <a:t>. </a:t>
            </a:r>
            <a:endParaRPr lang="tr-TR" sz="2100" dirty="0"/>
          </a:p>
          <a:p>
            <a:pPr>
              <a:buFont typeface="Wingdings" panose="05000000000000000000" pitchFamily="2" charset="2"/>
              <a:buChar char="Ø"/>
            </a:pPr>
            <a:endParaRPr lang="tr-TR" dirty="0"/>
          </a:p>
          <a:p>
            <a:pPr>
              <a:buFont typeface="Wingdings" panose="05000000000000000000" pitchFamily="2" charset="2"/>
              <a:buChar char="Ø"/>
            </a:pPr>
            <a:endParaRPr lang="tr-TR" dirty="0"/>
          </a:p>
          <a:p>
            <a:pPr>
              <a:buFont typeface="Wingdings" panose="05000000000000000000" pitchFamily="2" charset="2"/>
              <a:buChar char="Ø"/>
            </a:pPr>
            <a:endParaRPr lang="tr-TR" dirty="0"/>
          </a:p>
          <a:p>
            <a:pPr>
              <a:buFont typeface="Wingdings" panose="05000000000000000000" pitchFamily="2" charset="2"/>
              <a:buChar char="Ø"/>
            </a:pPr>
            <a:endParaRPr lang="tr-TR" dirty="0"/>
          </a:p>
          <a:p>
            <a:pPr marL="0" indent="0">
              <a:buNone/>
            </a:pPr>
            <a:endParaRPr lang="tr-TR" dirty="0"/>
          </a:p>
        </p:txBody>
      </p:sp>
    </p:spTree>
    <p:extLst>
      <p:ext uri="{BB962C8B-B14F-4D97-AF65-F5344CB8AC3E}">
        <p14:creationId xmlns:p14="http://schemas.microsoft.com/office/powerpoint/2010/main" val="1635198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DA24CE-9D8A-4E67-A62C-C66DA6CDAF4E}"/>
              </a:ext>
            </a:extLst>
          </p:cNvPr>
          <p:cNvSpPr>
            <a:spLocks noGrp="1"/>
          </p:cNvSpPr>
          <p:nvPr>
            <p:ph idx="1"/>
          </p:nvPr>
        </p:nvSpPr>
        <p:spPr>
          <a:xfrm>
            <a:off x="1191491" y="1006763"/>
            <a:ext cx="9901382" cy="4710545"/>
          </a:xfrm>
        </p:spPr>
        <p:txBody>
          <a:bodyPr>
            <a:normAutofit/>
          </a:bodyPr>
          <a:lstStyle/>
          <a:p>
            <a:pPr algn="just">
              <a:lnSpc>
                <a:spcPct val="150000"/>
              </a:lnSpc>
            </a:pPr>
            <a:r>
              <a:rPr lang="tr-TR" sz="2100" dirty="0" smtClean="0">
                <a:solidFill>
                  <a:srgbClr val="000000"/>
                </a:solidFill>
              </a:rPr>
              <a:t>1924 </a:t>
            </a:r>
            <a:r>
              <a:rPr lang="tr-TR" sz="2100" dirty="0">
                <a:solidFill>
                  <a:srgbClr val="000000"/>
                </a:solidFill>
              </a:rPr>
              <a:t>Anayasası, Türkiye Devletinin ikinci anayasasıdır. Anayasa, altı bölüm halinde 105 maddeden oluşmaktadır. 1924 Anayasası kamu hak ve özgürlüklerine fazla yer ayırmaması gibi bazı eksikliklerine karşın modernleşme bakımından önemli parametrelere sahiptir. Bunlar, yasallığa verdiği önem, herkesi vergi veren bir insan yapma hedefi, meşruiyetin millete dayandırılması ve TBMM’yi siyasal hayatın merkezine koyması biçiminde </a:t>
            </a:r>
            <a:r>
              <a:rPr lang="tr-TR" sz="2100" dirty="0" smtClean="0">
                <a:solidFill>
                  <a:srgbClr val="000000"/>
                </a:solidFill>
              </a:rPr>
              <a:t>sıralanabilir.</a:t>
            </a:r>
            <a:endParaRPr lang="tr-TR" sz="2100" dirty="0">
              <a:solidFill>
                <a:srgbClr val="000000"/>
              </a:solidFill>
            </a:endParaRPr>
          </a:p>
          <a:p>
            <a:pPr marL="0" indent="0" algn="just">
              <a:lnSpc>
                <a:spcPct val="150000"/>
              </a:lnSpc>
              <a:buNone/>
            </a:pPr>
            <a:endParaRPr lang="tr-TR" sz="2100" dirty="0">
              <a:solidFill>
                <a:srgbClr val="000000"/>
              </a:solidFill>
            </a:endParaRPr>
          </a:p>
          <a:p>
            <a:pPr marL="0" indent="0" algn="just">
              <a:lnSpc>
                <a:spcPct val="150000"/>
              </a:lnSpc>
              <a:buNone/>
            </a:pPr>
            <a:endParaRPr lang="tr-TR" sz="2100" dirty="0">
              <a:solidFill>
                <a:srgbClr val="000000"/>
              </a:solidFill>
            </a:endParaRPr>
          </a:p>
          <a:p>
            <a:pPr marL="0" indent="0" algn="just">
              <a:lnSpc>
                <a:spcPct val="150000"/>
              </a:lnSpc>
              <a:buNone/>
            </a:pPr>
            <a:endParaRPr lang="tr-TR" sz="2100" dirty="0"/>
          </a:p>
        </p:txBody>
      </p:sp>
    </p:spTree>
    <p:extLst>
      <p:ext uri="{BB962C8B-B14F-4D97-AF65-F5344CB8AC3E}">
        <p14:creationId xmlns:p14="http://schemas.microsoft.com/office/powerpoint/2010/main" val="1459721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DFC024E-D6CB-4D5A-B4EA-1305AA6E9F69}"/>
              </a:ext>
            </a:extLst>
          </p:cNvPr>
          <p:cNvSpPr>
            <a:spLocks noGrp="1"/>
          </p:cNvSpPr>
          <p:nvPr>
            <p:ph idx="1"/>
          </p:nvPr>
        </p:nvSpPr>
        <p:spPr>
          <a:xfrm>
            <a:off x="1062182" y="932873"/>
            <a:ext cx="10039927" cy="4324929"/>
          </a:xfrm>
        </p:spPr>
        <p:txBody>
          <a:bodyPr>
            <a:normAutofit lnSpcReduction="10000"/>
          </a:bodyPr>
          <a:lstStyle/>
          <a:p>
            <a:pPr marL="0" indent="0">
              <a:lnSpc>
                <a:spcPct val="150000"/>
              </a:lnSpc>
              <a:buNone/>
            </a:pPr>
            <a:r>
              <a:rPr lang="tr-TR" sz="2100" b="1" dirty="0"/>
              <a:t>   1924 Anayasası ile birlikte:</a:t>
            </a:r>
          </a:p>
          <a:p>
            <a:pPr marL="342900" indent="-342900">
              <a:lnSpc>
                <a:spcPct val="150000"/>
              </a:lnSpc>
              <a:buAutoNum type="arabicPeriod"/>
            </a:pPr>
            <a:r>
              <a:rPr lang="tr-TR" sz="2100" dirty="0"/>
              <a:t>Egemenliğin kayıtsız şartsız millete ait olduğu kabul edilmiştir.</a:t>
            </a:r>
          </a:p>
          <a:p>
            <a:pPr marL="342900" indent="-342900">
              <a:lnSpc>
                <a:spcPct val="150000"/>
              </a:lnSpc>
              <a:buAutoNum type="arabicPeriod"/>
            </a:pPr>
            <a:r>
              <a:rPr lang="tr-TR" sz="2100" dirty="0"/>
              <a:t>Türkiye Devleti’nin bir cumhuriyet olduğu belirtilmiştir.</a:t>
            </a:r>
          </a:p>
          <a:p>
            <a:pPr marL="342900" indent="-342900">
              <a:lnSpc>
                <a:spcPct val="150000"/>
              </a:lnSpc>
              <a:buAutoNum type="arabicPeriod"/>
            </a:pPr>
            <a:r>
              <a:rPr lang="tr-TR" sz="2100" dirty="0"/>
              <a:t>Türkiye Cumhuriyeti’nin dininin İslam, başkentinin Ankara, resmi dilinin Türkçe olduğu kabul edilmiştir.</a:t>
            </a:r>
          </a:p>
          <a:p>
            <a:pPr marL="342900" indent="-342900">
              <a:lnSpc>
                <a:spcPct val="150000"/>
              </a:lnSpc>
              <a:buAutoNum type="arabicPeriod"/>
            </a:pPr>
            <a:r>
              <a:rPr lang="tr-TR" sz="2100" dirty="0"/>
              <a:t> Yasama TBMM’ye , yürütme cumhurbaşkanı ve hükümete, yargı ise bağımsız mahkemelere bırakılmıştır.</a:t>
            </a:r>
          </a:p>
          <a:p>
            <a:pPr marL="342900" indent="-342900">
              <a:lnSpc>
                <a:spcPct val="150000"/>
              </a:lnSpc>
              <a:buAutoNum type="arabicPeriod"/>
            </a:pPr>
            <a:r>
              <a:rPr lang="tr-TR" sz="2100" dirty="0"/>
              <a:t>Kamu özgürlükleri düzenlenmiştir.</a:t>
            </a:r>
          </a:p>
        </p:txBody>
      </p:sp>
    </p:spTree>
    <p:extLst>
      <p:ext uri="{BB962C8B-B14F-4D97-AF65-F5344CB8AC3E}">
        <p14:creationId xmlns:p14="http://schemas.microsoft.com/office/powerpoint/2010/main" val="1615669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040361-2B5B-4951-8455-51119426DEC9}"/>
              </a:ext>
            </a:extLst>
          </p:cNvPr>
          <p:cNvSpPr>
            <a:spLocks noGrp="1"/>
          </p:cNvSpPr>
          <p:nvPr>
            <p:ph idx="1"/>
          </p:nvPr>
        </p:nvSpPr>
        <p:spPr>
          <a:xfrm>
            <a:off x="1191490" y="923636"/>
            <a:ext cx="9984509" cy="4844998"/>
          </a:xfrm>
        </p:spPr>
        <p:txBody>
          <a:bodyPr>
            <a:normAutofit/>
          </a:bodyPr>
          <a:lstStyle/>
          <a:p>
            <a:pPr marL="0" indent="0" algn="just">
              <a:lnSpc>
                <a:spcPct val="150000"/>
              </a:lnSpc>
              <a:buNone/>
            </a:pPr>
            <a:r>
              <a:rPr lang="tr-TR" sz="2100" b="1" dirty="0" smtClean="0"/>
              <a:t>1924 </a:t>
            </a:r>
            <a:r>
              <a:rPr lang="tr-TR" sz="2100" b="1" dirty="0"/>
              <a:t>Anayasası’nda yapılan değişiklikler şunlardır:</a:t>
            </a:r>
          </a:p>
          <a:p>
            <a:pPr algn="just">
              <a:lnSpc>
                <a:spcPct val="150000"/>
              </a:lnSpc>
            </a:pPr>
            <a:r>
              <a:rPr lang="tr-TR" sz="2100" dirty="0"/>
              <a:t>1928’de «Devletin dini İslam’dır.» ibaresi anayasadan çıkarılmıştır. Ayrıca, mebusların ve reisicumhurun yeminlerindeki «vallahi» kelimesi yerine «namusum üzerine söz veririm» ifadesi getirilerek, laik olmayan deyimlerde değişiklik yapılmıştır.</a:t>
            </a:r>
          </a:p>
          <a:p>
            <a:pPr algn="just">
              <a:lnSpc>
                <a:spcPct val="150000"/>
              </a:lnSpc>
            </a:pPr>
            <a:r>
              <a:rPr lang="tr-TR" sz="2100" dirty="0"/>
              <a:t>Kadınlara 1930’da belediye seçimlerinde, 1933’te muhtarlık seçimlerinde, 1934’te genel seçimlerde seçme ve seçilme hakkı verilmiştir.</a:t>
            </a:r>
          </a:p>
          <a:p>
            <a:pPr algn="just">
              <a:lnSpc>
                <a:spcPct val="150000"/>
              </a:lnSpc>
            </a:pPr>
            <a:r>
              <a:rPr lang="tr-TR" sz="2100" dirty="0"/>
              <a:t>1937’de Atatürk ilkeleri anayasaya girmiştir. </a:t>
            </a:r>
          </a:p>
        </p:txBody>
      </p:sp>
    </p:spTree>
    <p:extLst>
      <p:ext uri="{BB962C8B-B14F-4D97-AF65-F5344CB8AC3E}">
        <p14:creationId xmlns:p14="http://schemas.microsoft.com/office/powerpoint/2010/main" val="3309932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4934FD2-9B3F-4338-919E-CAEF7EDDC01D}"/>
              </a:ext>
            </a:extLst>
          </p:cNvPr>
          <p:cNvSpPr>
            <a:spLocks noGrp="1"/>
          </p:cNvSpPr>
          <p:nvPr>
            <p:ph idx="1"/>
          </p:nvPr>
        </p:nvSpPr>
        <p:spPr>
          <a:xfrm>
            <a:off x="452582" y="720438"/>
            <a:ext cx="9365673" cy="4896020"/>
          </a:xfrm>
        </p:spPr>
        <p:txBody>
          <a:bodyPr/>
          <a:lstStyle/>
          <a:p>
            <a:pPr algn="just">
              <a:lnSpc>
                <a:spcPct val="150000"/>
              </a:lnSpc>
            </a:pPr>
            <a:r>
              <a:rPr lang="tr-TR" sz="2100" dirty="0" smtClean="0"/>
              <a:t>Böylece </a:t>
            </a:r>
            <a:r>
              <a:rPr lang="tr-TR" sz="2100" dirty="0"/>
              <a:t>1924 Anayasası ile vatandaşların hak ve özgürlükleri düzenlenmiş, Türkiye Cumhuriyeti’nin yönetim şekli ve işleyiş biçimi açıklığa kavuşmuştur.</a:t>
            </a:r>
          </a:p>
          <a:p>
            <a:pPr algn="just">
              <a:lnSpc>
                <a:spcPct val="150000"/>
              </a:lnSpc>
            </a:pPr>
            <a:r>
              <a:rPr lang="tr-TR" sz="2100" dirty="0" smtClean="0"/>
              <a:t>Güçler </a:t>
            </a:r>
            <a:r>
              <a:rPr lang="tr-TR" sz="2100" dirty="0"/>
              <a:t>birliğinden güçler ayrılığı ilkesine geçilmiştir.</a:t>
            </a:r>
          </a:p>
          <a:p>
            <a:pPr algn="just">
              <a:lnSpc>
                <a:spcPct val="150000"/>
              </a:lnSpc>
            </a:pPr>
            <a:r>
              <a:rPr lang="tr-TR" sz="2100" dirty="0"/>
              <a:t> </a:t>
            </a:r>
            <a:r>
              <a:rPr lang="tr-TR" sz="2100" dirty="0" smtClean="0"/>
              <a:t>Zaman </a:t>
            </a:r>
            <a:r>
              <a:rPr lang="tr-TR" sz="2100" dirty="0"/>
              <a:t>içerisinde kimi maddeleri ihtiyaca göre yeniden düzenlenen </a:t>
            </a:r>
            <a:r>
              <a:rPr lang="tr-TR" sz="2100" dirty="0" smtClean="0"/>
              <a:t>1924 Anayasası</a:t>
            </a:r>
            <a:r>
              <a:rPr lang="tr-TR" sz="2100" dirty="0"/>
              <a:t>, 27 Mayıs 1960 askeri darbesine kadar yürürlükte kalmıştır.</a:t>
            </a:r>
          </a:p>
        </p:txBody>
      </p:sp>
    </p:spTree>
    <p:extLst>
      <p:ext uri="{BB962C8B-B14F-4D97-AF65-F5344CB8AC3E}">
        <p14:creationId xmlns:p14="http://schemas.microsoft.com/office/powerpoint/2010/main" val="2674562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B6CCF43-D20A-4BA8-902B-1C9A12E2E50D}"/>
              </a:ext>
            </a:extLst>
          </p:cNvPr>
          <p:cNvSpPr>
            <a:spLocks noGrp="1"/>
          </p:cNvSpPr>
          <p:nvPr>
            <p:ph type="title"/>
          </p:nvPr>
        </p:nvSpPr>
        <p:spPr>
          <a:xfrm>
            <a:off x="2057401" y="381000"/>
            <a:ext cx="8675254" cy="1124712"/>
          </a:xfrm>
        </p:spPr>
        <p:txBody>
          <a:bodyPr>
            <a:normAutofit/>
          </a:bodyPr>
          <a:lstStyle/>
          <a:p>
            <a:r>
              <a:rPr lang="tr-TR" sz="3200" b="1" dirty="0">
                <a:latin typeface="Times New Roman" panose="02020603050405020304" pitchFamily="18" charset="0"/>
                <a:ea typeface="Cambria Math" panose="02040503050406030204" pitchFamily="18" charset="0"/>
              </a:rPr>
              <a:t>Çok Partili Hayata Geçiş Tecrübesi ve Tepkiler</a:t>
            </a:r>
          </a:p>
        </p:txBody>
      </p:sp>
      <p:sp>
        <p:nvSpPr>
          <p:cNvPr id="3" name="İçerik Yer Tutucusu 2">
            <a:extLst>
              <a:ext uri="{FF2B5EF4-FFF2-40B4-BE49-F238E27FC236}">
                <a16:creationId xmlns:a16="http://schemas.microsoft.com/office/drawing/2014/main" id="{D05D8E6B-F7CC-42A3-91FF-50A39E446BE4}"/>
              </a:ext>
            </a:extLst>
          </p:cNvPr>
          <p:cNvSpPr>
            <a:spLocks noGrp="1"/>
          </p:cNvSpPr>
          <p:nvPr>
            <p:ph idx="1"/>
          </p:nvPr>
        </p:nvSpPr>
        <p:spPr>
          <a:xfrm>
            <a:off x="637309" y="1431635"/>
            <a:ext cx="10353964" cy="4230255"/>
          </a:xfrm>
        </p:spPr>
        <p:txBody>
          <a:bodyPr>
            <a:noAutofit/>
          </a:bodyPr>
          <a:lstStyle/>
          <a:p>
            <a:pPr algn="just">
              <a:lnSpc>
                <a:spcPct val="150000"/>
              </a:lnSpc>
            </a:pPr>
            <a:r>
              <a:rPr lang="tr-TR" sz="2100" dirty="0">
                <a:latin typeface="+mj-lt"/>
              </a:rPr>
              <a:t> </a:t>
            </a:r>
            <a:r>
              <a:rPr lang="tr-TR" sz="2100" dirty="0">
                <a:latin typeface="+mj-lt"/>
                <a:ea typeface="Cambria Math" panose="02040503050406030204" pitchFamily="18" charset="0"/>
              </a:rPr>
              <a:t>Milli Mücadele hareketinin kazanılmasından sonra meydana gelen gelişmeler Meclis’te Atatürk’ün bazı arkadaşları arasında görüş ayrılıklarına, dolayısıyla tepkilere yol açmıştı. </a:t>
            </a:r>
          </a:p>
          <a:p>
            <a:pPr lvl="5" algn="just">
              <a:lnSpc>
                <a:spcPct val="150000"/>
              </a:lnSpc>
              <a:buFont typeface="Wingdings" panose="05000000000000000000" pitchFamily="2" charset="2"/>
              <a:buChar char="Ø"/>
            </a:pPr>
            <a:r>
              <a:rPr lang="tr-TR" sz="2100" dirty="0">
                <a:latin typeface="+mj-lt"/>
                <a:ea typeface="Cambria Math" panose="02040503050406030204" pitchFamily="18" charset="0"/>
              </a:rPr>
              <a:t>Lozan’ın imzalanması</a:t>
            </a:r>
          </a:p>
          <a:p>
            <a:pPr lvl="5" algn="just">
              <a:lnSpc>
                <a:spcPct val="150000"/>
              </a:lnSpc>
              <a:buFont typeface="Wingdings" panose="05000000000000000000" pitchFamily="2" charset="2"/>
              <a:buChar char="Ø"/>
            </a:pPr>
            <a:r>
              <a:rPr lang="tr-TR" sz="2100" dirty="0">
                <a:latin typeface="+mj-lt"/>
                <a:ea typeface="Cambria Math" panose="02040503050406030204" pitchFamily="18" charset="0"/>
              </a:rPr>
              <a:t>Cumhuriyetin ilanı</a:t>
            </a:r>
          </a:p>
          <a:p>
            <a:pPr lvl="5" algn="just">
              <a:lnSpc>
                <a:spcPct val="150000"/>
              </a:lnSpc>
              <a:buFont typeface="Wingdings" panose="05000000000000000000" pitchFamily="2" charset="2"/>
              <a:buChar char="Ø"/>
            </a:pPr>
            <a:r>
              <a:rPr lang="tr-TR" sz="2100" dirty="0">
                <a:latin typeface="+mj-lt"/>
                <a:ea typeface="Cambria Math" panose="02040503050406030204" pitchFamily="18" charset="0"/>
              </a:rPr>
              <a:t>3 Mart 1924’te kabul edilen laikleşmeye yönelik kanunlar</a:t>
            </a:r>
          </a:p>
          <a:p>
            <a:pPr marL="754380" lvl="5" algn="just">
              <a:lnSpc>
                <a:spcPct val="150000"/>
              </a:lnSpc>
            </a:pPr>
            <a:endParaRPr lang="tr-TR" sz="2100" dirty="0">
              <a:latin typeface="+mj-lt"/>
              <a:ea typeface="Cambria Math" panose="02040503050406030204" pitchFamily="18" charset="0"/>
            </a:endParaRPr>
          </a:p>
          <a:p>
            <a:pPr algn="just">
              <a:lnSpc>
                <a:spcPct val="150000"/>
              </a:lnSpc>
            </a:pPr>
            <a:r>
              <a:rPr lang="tr-TR" sz="2100" dirty="0">
                <a:latin typeface="+mj-lt"/>
                <a:ea typeface="Cambria Math" panose="02040503050406030204" pitchFamily="18" charset="0"/>
              </a:rPr>
              <a:t> Bu ayrılıklar ilk ve tek parti olan Cumhuriyet Halk Fırkasına karşı muhalefet hareketini doğurdu</a:t>
            </a:r>
            <a:r>
              <a:rPr lang="tr-TR" sz="2100" dirty="0" smtClean="0">
                <a:latin typeface="+mj-lt"/>
                <a:ea typeface="Cambria Math" panose="02040503050406030204" pitchFamily="18" charset="0"/>
              </a:rPr>
              <a:t>.</a:t>
            </a:r>
            <a:endParaRPr lang="tr-TR" sz="2100" dirty="0">
              <a:latin typeface="+mj-lt"/>
              <a:ea typeface="Cambria Math" panose="02040503050406030204" pitchFamily="18" charset="0"/>
            </a:endParaRPr>
          </a:p>
        </p:txBody>
      </p:sp>
    </p:spTree>
    <p:extLst>
      <p:ext uri="{BB962C8B-B14F-4D97-AF65-F5344CB8AC3E}">
        <p14:creationId xmlns:p14="http://schemas.microsoft.com/office/powerpoint/2010/main" val="2410339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EE85E8-DC30-421F-8C66-332B2351CBA1}"/>
              </a:ext>
            </a:extLst>
          </p:cNvPr>
          <p:cNvSpPr>
            <a:spLocks noGrp="1"/>
          </p:cNvSpPr>
          <p:nvPr>
            <p:ph idx="1"/>
          </p:nvPr>
        </p:nvSpPr>
        <p:spPr>
          <a:xfrm>
            <a:off x="660895" y="203199"/>
            <a:ext cx="7088413" cy="7047345"/>
          </a:xfrm>
        </p:spPr>
        <p:txBody>
          <a:bodyPr>
            <a:noAutofit/>
          </a:bodyPr>
          <a:lstStyle/>
          <a:p>
            <a:pPr>
              <a:lnSpc>
                <a:spcPct val="150000"/>
              </a:lnSpc>
            </a:pPr>
            <a:r>
              <a:rPr lang="tr-TR" sz="2100" dirty="0">
                <a:latin typeface="Times New Roman" panose="02020603050405020304" pitchFamily="18" charset="0"/>
                <a:ea typeface="Cambria Math" panose="02040503050406030204" pitchFamily="18" charset="0"/>
              </a:rPr>
              <a:t>Cumhuriyetin ilanı muhalefet hareketinin doğmasına sebep olan son olaydı. Atatürk’ün en yakın arkadaşları cumhuriyetin ilanına karşı olmadıklarını ancak cumhuriyetin ilanının bir oldu-bittiye getirildiğini belirterek ilan ediliş tarzına karşı çıktılar. </a:t>
            </a:r>
            <a:endParaRPr lang="tr-TR" sz="2100" dirty="0" smtClean="0">
              <a:latin typeface="Times New Roman" panose="02020603050405020304" pitchFamily="18" charset="0"/>
              <a:ea typeface="Cambria Math" panose="02040503050406030204" pitchFamily="18" charset="0"/>
            </a:endParaRPr>
          </a:p>
          <a:p>
            <a:pPr>
              <a:lnSpc>
                <a:spcPct val="150000"/>
              </a:lnSpc>
            </a:pPr>
            <a:r>
              <a:rPr lang="tr-TR" sz="2100" dirty="0" smtClean="0">
                <a:latin typeface="Times New Roman" panose="02020603050405020304" pitchFamily="18" charset="0"/>
                <a:ea typeface="Cambria Math" panose="02040503050406030204" pitchFamily="18" charset="0"/>
              </a:rPr>
              <a:t>Mustafa </a:t>
            </a:r>
            <a:r>
              <a:rPr lang="tr-TR" sz="2100" dirty="0">
                <a:latin typeface="Times New Roman" panose="02020603050405020304" pitchFamily="18" charset="0"/>
                <a:ea typeface="Cambria Math" panose="02040503050406030204" pitchFamily="18" charset="0"/>
              </a:rPr>
              <a:t>Kemal Atatürk yakın arkadaşlarının bu söylemlerini samimi bulmadı. Bunun sebebini Nutuk’ta da bahsettiği gibi, bir gün Rauf Bey’e Saltanat ve Hilafet hakkındaki fikrini sorduğunda, Rauf Bey’in Saltanat ve Hilafete bağlı olduğunu sebebinin ise Saltanat ve Hilafetin nimetiyle yetiştiğini ve nankörlük etmek istemediğini söylemesine bağlar.</a:t>
            </a:r>
          </a:p>
          <a:p>
            <a:pPr>
              <a:buFont typeface="Wingdings" panose="05000000000000000000" pitchFamily="2" charset="2"/>
              <a:buChar char="§"/>
            </a:pPr>
            <a:endParaRPr lang="tr-TR" sz="2100" dirty="0">
              <a:latin typeface="Times New Roman" panose="02020603050405020304" pitchFamily="18" charset="0"/>
              <a:ea typeface="Cambria Math" panose="02040503050406030204" pitchFamily="18" charset="0"/>
            </a:endParaRPr>
          </a:p>
        </p:txBody>
      </p:sp>
      <p:pic>
        <p:nvPicPr>
          <p:cNvPr id="5" name="Resim 4" descr="kişi, açık hava, askeri üniforma, bina içeren bir resim&#10;&#10;Açıklama otomatik olarak oluşturuldu">
            <a:extLst>
              <a:ext uri="{FF2B5EF4-FFF2-40B4-BE49-F238E27FC236}">
                <a16:creationId xmlns:a16="http://schemas.microsoft.com/office/drawing/2014/main" id="{03243C7F-CDBA-4D30-A711-3E10BDCF42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4183" y="566038"/>
            <a:ext cx="3421577" cy="5382180"/>
          </a:xfrm>
          <a:prstGeom prst="rect">
            <a:avLst/>
          </a:prstGeom>
        </p:spPr>
      </p:pic>
    </p:spTree>
    <p:extLst>
      <p:ext uri="{BB962C8B-B14F-4D97-AF65-F5344CB8AC3E}">
        <p14:creationId xmlns:p14="http://schemas.microsoft.com/office/powerpoint/2010/main" val="1247499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EBE350F-8388-4217-AEA4-3FF7C2B98FDA}"/>
              </a:ext>
            </a:extLst>
          </p:cNvPr>
          <p:cNvSpPr>
            <a:spLocks noGrp="1"/>
          </p:cNvSpPr>
          <p:nvPr>
            <p:ph idx="1"/>
          </p:nvPr>
        </p:nvSpPr>
        <p:spPr>
          <a:xfrm>
            <a:off x="1062181" y="833583"/>
            <a:ext cx="10215419" cy="4525963"/>
          </a:xfrm>
        </p:spPr>
        <p:txBody>
          <a:bodyPr>
            <a:noAutofit/>
          </a:bodyPr>
          <a:lstStyle/>
          <a:p>
            <a:pPr algn="just">
              <a:lnSpc>
                <a:spcPct val="150000"/>
              </a:lnSpc>
            </a:pPr>
            <a:r>
              <a:rPr lang="tr-TR" sz="2100" dirty="0">
                <a:latin typeface="Times New Roman" panose="02020603050405020304" pitchFamily="18" charset="0"/>
                <a:cs typeface="Times New Roman" panose="02020603050405020304" pitchFamily="18" charset="0"/>
              </a:rPr>
              <a:t>Lozan Barış Antlaşması’nın imzalanmasından sonra dikkatler iç politikaya çevrildi. Siyasi alanda mücadelenin </a:t>
            </a:r>
            <a:r>
              <a:rPr lang="tr-TR" sz="2100" dirty="0" smtClean="0">
                <a:latin typeface="Times New Roman" panose="02020603050405020304" pitchFamily="18" charset="0"/>
                <a:cs typeface="Times New Roman" panose="02020603050405020304" pitchFamily="18" charset="0"/>
              </a:rPr>
              <a:t>başladığı </a:t>
            </a:r>
            <a:r>
              <a:rPr lang="tr-TR" sz="2100" dirty="0">
                <a:latin typeface="Times New Roman" panose="02020603050405020304" pitchFamily="18" charset="0"/>
                <a:cs typeface="Times New Roman" panose="02020603050405020304" pitchFamily="18" charset="0"/>
              </a:rPr>
              <a:t>bu dönemdeki en önemli gelişme devletin rejiminin adının konmasıdır. </a:t>
            </a:r>
          </a:p>
          <a:p>
            <a:pPr algn="just">
              <a:lnSpc>
                <a:spcPct val="150000"/>
              </a:lnSpc>
            </a:pPr>
            <a:r>
              <a:rPr lang="tr-TR" sz="2100" dirty="0">
                <a:latin typeface="Times New Roman" panose="02020603050405020304" pitchFamily="18" charset="0"/>
                <a:cs typeface="Times New Roman" panose="02020603050405020304" pitchFamily="18" charset="0"/>
              </a:rPr>
              <a:t>Bu mesele de yaşanan bir hükümet bunalımı sonucunda çözümlenecektir. Nitekim 27 Ekim 1923’te istifa eden Fethi (Okyar) Bey’in başında bulunduğu hükümetin yerine yenisinin kurulamaması sonucunda hükümet bunalımının yaşanması, Meclis Başkanı’nın yetkilerinin ise bu işi çözmekte yetersiz kalması devlet başkanına olan ihtiyacı ortaya çıkarıyordu. Zira, Anayasaya göre vekiller Meclis’te teker teker oylanıp çoğunluğun sağlanmasıyla seçiliyordu. Bu bunalım hiç bir vekilin çoğunluğu sağlayamamasından kaynaklanmıştı. </a:t>
            </a:r>
          </a:p>
        </p:txBody>
      </p:sp>
    </p:spTree>
    <p:extLst>
      <p:ext uri="{BB962C8B-B14F-4D97-AF65-F5344CB8AC3E}">
        <p14:creationId xmlns:p14="http://schemas.microsoft.com/office/powerpoint/2010/main" val="3747680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çerik Yer Tutucusu 7">
            <a:extLst>
              <a:ext uri="{FF2B5EF4-FFF2-40B4-BE49-F238E27FC236}">
                <a16:creationId xmlns:a16="http://schemas.microsoft.com/office/drawing/2014/main" id="{187B862F-CC17-4FDD-8FDF-97B5EDF0089A}"/>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5957" r="8334" b="37153"/>
          <a:stretch/>
        </p:blipFill>
        <p:spPr>
          <a:xfrm>
            <a:off x="2219705" y="985763"/>
            <a:ext cx="7924800" cy="3309338"/>
          </a:xfrm>
          <a:prstGeom prst="rect">
            <a:avLst/>
          </a:prstGeom>
        </p:spPr>
      </p:pic>
      <p:sp>
        <p:nvSpPr>
          <p:cNvPr id="13" name="Content Placeholder 12">
            <a:extLst>
              <a:ext uri="{FF2B5EF4-FFF2-40B4-BE49-F238E27FC236}">
                <a16:creationId xmlns:a16="http://schemas.microsoft.com/office/drawing/2014/main" id="{821D8BB0-4EED-4008-87D6-030F6E188388}"/>
              </a:ext>
            </a:extLst>
          </p:cNvPr>
          <p:cNvSpPr>
            <a:spLocks noGrp="1"/>
          </p:cNvSpPr>
          <p:nvPr>
            <p:ph idx="1"/>
          </p:nvPr>
        </p:nvSpPr>
        <p:spPr>
          <a:xfrm>
            <a:off x="2219704" y="4295101"/>
            <a:ext cx="7924801" cy="1920972"/>
          </a:xfrm>
        </p:spPr>
        <p:txBody>
          <a:bodyPr anchor="ctr">
            <a:normAutofit/>
          </a:bodyPr>
          <a:lstStyle/>
          <a:p>
            <a:pPr>
              <a:lnSpc>
                <a:spcPct val="150000"/>
              </a:lnSpc>
            </a:pPr>
            <a:r>
              <a:rPr lang="tr-TR" sz="2100" dirty="0">
                <a:solidFill>
                  <a:srgbClr val="000000"/>
                </a:solidFill>
                <a:latin typeface="Times New Roman" panose="02020603050405020304" pitchFamily="18" charset="0"/>
                <a:ea typeface="Cambria Math" panose="02040503050406030204" pitchFamily="18" charset="0"/>
              </a:rPr>
              <a:t>Mustafa Kemal, yakın arkadaşlarının farklı söylemlerine rağmen arkadaşlarının Saltanat ve Hilafete ufak da </a:t>
            </a:r>
            <a:r>
              <a:rPr lang="tr-TR" sz="2100" dirty="0">
                <a:latin typeface="Times New Roman" panose="02020603050405020304" pitchFamily="18" charset="0"/>
                <a:ea typeface="Cambria Math" panose="02040503050406030204" pitchFamily="18" charset="0"/>
              </a:rPr>
              <a:t>olsa i</a:t>
            </a:r>
            <a:r>
              <a:rPr lang="tr-TR" sz="2100" dirty="0">
                <a:solidFill>
                  <a:srgbClr val="000000"/>
                </a:solidFill>
                <a:latin typeface="Times New Roman" panose="02020603050405020304" pitchFamily="18" charset="0"/>
                <a:ea typeface="Cambria Math" panose="02040503050406030204" pitchFamily="18" charset="0"/>
              </a:rPr>
              <a:t>çten içe sempatisi olduğunu düşünüyordu.</a:t>
            </a:r>
            <a:endParaRPr lang="en-US" sz="2100" dirty="0">
              <a:solidFill>
                <a:srgbClr val="000000"/>
              </a:solidFill>
              <a:latin typeface="Times New Roman" panose="02020603050405020304" pitchFamily="18" charset="0"/>
              <a:ea typeface="Cambria Math" panose="02040503050406030204" pitchFamily="18" charset="0"/>
            </a:endParaRPr>
          </a:p>
        </p:txBody>
      </p:sp>
    </p:spTree>
    <p:extLst>
      <p:ext uri="{BB962C8B-B14F-4D97-AF65-F5344CB8AC3E}">
        <p14:creationId xmlns:p14="http://schemas.microsoft.com/office/powerpoint/2010/main" val="781536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250" fill="hold"/>
                                        <p:tgtEl>
                                          <p:spTgt spid="11"/>
                                        </p:tgtEl>
                                        <p:attrNameLst>
                                          <p:attrName>ppt_w</p:attrName>
                                        </p:attrNameLst>
                                      </p:cBhvr>
                                      <p:tavLst>
                                        <p:tav tm="0">
                                          <p:val>
                                            <p:fltVal val="0"/>
                                          </p:val>
                                        </p:tav>
                                        <p:tav tm="100000">
                                          <p:val>
                                            <p:strVal val="#ppt_w"/>
                                          </p:val>
                                        </p:tav>
                                      </p:tavLst>
                                    </p:anim>
                                    <p:anim calcmode="lin" valueType="num">
                                      <p:cBhvr>
                                        <p:cTn id="8" dur="1250" fill="hold"/>
                                        <p:tgtEl>
                                          <p:spTgt spid="11"/>
                                        </p:tgtEl>
                                        <p:attrNameLst>
                                          <p:attrName>ppt_h</p:attrName>
                                        </p:attrNameLst>
                                      </p:cBhvr>
                                      <p:tavLst>
                                        <p:tav tm="0">
                                          <p:val>
                                            <p:fltVal val="0"/>
                                          </p:val>
                                        </p:tav>
                                        <p:tav tm="100000">
                                          <p:val>
                                            <p:strVal val="#ppt_h"/>
                                          </p:val>
                                        </p:tav>
                                      </p:tavLst>
                                    </p:anim>
                                    <p:anim calcmode="lin" valueType="num">
                                      <p:cBhvr>
                                        <p:cTn id="9" dur="1250" fill="hold"/>
                                        <p:tgtEl>
                                          <p:spTgt spid="11"/>
                                        </p:tgtEl>
                                        <p:attrNameLst>
                                          <p:attrName>style.rotation</p:attrName>
                                        </p:attrNameLst>
                                      </p:cBhvr>
                                      <p:tavLst>
                                        <p:tav tm="0">
                                          <p:val>
                                            <p:fltVal val="90"/>
                                          </p:val>
                                        </p:tav>
                                        <p:tav tm="100000">
                                          <p:val>
                                            <p:fltVal val="0"/>
                                          </p:val>
                                        </p:tav>
                                      </p:tavLst>
                                    </p:anim>
                                    <p:animEffect transition="in" filter="fade">
                                      <p:cBhvr>
                                        <p:cTn id="10" dur="12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1000"/>
                                        <p:tgtEl>
                                          <p:spTgt spid="13">
                                            <p:txEl>
                                              <p:pRg st="0" end="0"/>
                                            </p:txEl>
                                          </p:spTgt>
                                        </p:tgtEl>
                                      </p:cBhvr>
                                    </p:animEffect>
                                    <p:anim calcmode="lin" valueType="num">
                                      <p:cBhvr>
                                        <p:cTn id="16"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5D8E6B-F7CC-42A3-91FF-50A39E446BE4}"/>
              </a:ext>
            </a:extLst>
          </p:cNvPr>
          <p:cNvSpPr>
            <a:spLocks noGrp="1"/>
          </p:cNvSpPr>
          <p:nvPr>
            <p:ph idx="1"/>
          </p:nvPr>
        </p:nvSpPr>
        <p:spPr>
          <a:xfrm>
            <a:off x="840509" y="932873"/>
            <a:ext cx="10455564" cy="4628965"/>
          </a:xfrm>
        </p:spPr>
        <p:txBody>
          <a:bodyPr>
            <a:normAutofit/>
          </a:bodyPr>
          <a:lstStyle/>
          <a:p>
            <a:pPr algn="just">
              <a:lnSpc>
                <a:spcPct val="150000"/>
              </a:lnSpc>
            </a:pPr>
            <a:r>
              <a:rPr lang="tr-TR" sz="2100" dirty="0">
                <a:latin typeface="Times New Roman" panose="02020603050405020304" pitchFamily="18" charset="0"/>
                <a:ea typeface="Cambria Math" panose="02040503050406030204" pitchFamily="18" charset="0"/>
              </a:rPr>
              <a:t> Sürtüşmelerin devam ettiği sıralarda Mustafa Kemal Paşa, muhalefeti yakından takip ettiği için ordu ile siyasetin birbirinden ayrılmasını sağlamaya çalışmıştır. Alınan kararlar sonuncunda Kazım Karabekir ve Ali Fuat Paşalar ordudan ayrılarak milletvekilliğini tercih </a:t>
            </a:r>
            <a:r>
              <a:rPr lang="tr-TR" sz="2100" dirty="0" smtClean="0">
                <a:latin typeface="Times New Roman" panose="02020603050405020304" pitchFamily="18" charset="0"/>
                <a:ea typeface="Cambria Math" panose="02040503050406030204" pitchFamily="18" charset="0"/>
              </a:rPr>
              <a:t>ettiler.</a:t>
            </a:r>
          </a:p>
          <a:p>
            <a:pPr algn="just">
              <a:lnSpc>
                <a:spcPct val="150000"/>
              </a:lnSpc>
            </a:pPr>
            <a:r>
              <a:rPr lang="tr-TR" sz="2100" dirty="0" smtClean="0">
                <a:latin typeface="Times New Roman" panose="02020603050405020304" pitchFamily="18" charset="0"/>
                <a:ea typeface="Cambria Math" panose="02040503050406030204" pitchFamily="18" charset="0"/>
              </a:rPr>
              <a:t> </a:t>
            </a:r>
            <a:r>
              <a:rPr lang="tr-TR" sz="2100" dirty="0">
                <a:latin typeface="Times New Roman" panose="02020603050405020304" pitchFamily="18" charset="0"/>
                <a:ea typeface="Cambria Math" panose="02040503050406030204" pitchFamily="18" charset="0"/>
              </a:rPr>
              <a:t>Milli Mücadele döneminin Mustafa Kemal Paşa’nın yanında yer alan ve destekçisi olan bazı komutan ve kişiler Terakkiperver Cumhuriyet Fırkası adında yeni bir parti kurdular.</a:t>
            </a:r>
          </a:p>
        </p:txBody>
      </p:sp>
    </p:spTree>
    <p:extLst>
      <p:ext uri="{BB962C8B-B14F-4D97-AF65-F5344CB8AC3E}">
        <p14:creationId xmlns:p14="http://schemas.microsoft.com/office/powerpoint/2010/main" val="3427471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2">
            <a:extLst>
              <a:ext uri="{FF2B5EF4-FFF2-40B4-BE49-F238E27FC236}">
                <a16:creationId xmlns:a16="http://schemas.microsoft.com/office/drawing/2014/main" id="{1C70C18D-98FB-4E1A-BB1C-694F34021EE0}"/>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900"/>
                    </a14:imgEffect>
                    <a14:imgEffect>
                      <a14:saturation sat="0"/>
                    </a14:imgEffect>
                  </a14:imgLayer>
                </a14:imgProps>
              </a:ext>
              <a:ext uri="{28A0092B-C50C-407E-A947-70E740481C1C}">
                <a14:useLocalDpi xmlns:a14="http://schemas.microsoft.com/office/drawing/2010/main" val="0"/>
              </a:ext>
            </a:extLst>
          </a:blip>
          <a:srcRect l="3275" t="11422" r="6649" b="38734"/>
          <a:stretch/>
        </p:blipFill>
        <p:spPr>
          <a:xfrm>
            <a:off x="1524000" y="823573"/>
            <a:ext cx="9144000" cy="3771901"/>
          </a:xfrm>
          <a:prstGeom prst="rect">
            <a:avLst/>
          </a:prstGeom>
        </p:spPr>
      </p:pic>
      <p:sp>
        <p:nvSpPr>
          <p:cNvPr id="8" name="Content Placeholder 7">
            <a:extLst>
              <a:ext uri="{FF2B5EF4-FFF2-40B4-BE49-F238E27FC236}">
                <a16:creationId xmlns:a16="http://schemas.microsoft.com/office/drawing/2014/main" id="{612DEE73-022B-49F7-9663-7FF36B3A2CFF}"/>
              </a:ext>
            </a:extLst>
          </p:cNvPr>
          <p:cNvSpPr>
            <a:spLocks noGrp="1"/>
          </p:cNvSpPr>
          <p:nvPr>
            <p:ph idx="1"/>
          </p:nvPr>
        </p:nvSpPr>
        <p:spPr>
          <a:xfrm>
            <a:off x="1524000" y="4756486"/>
            <a:ext cx="9144000" cy="1358318"/>
          </a:xfrm>
        </p:spPr>
        <p:txBody>
          <a:bodyPr anchor="ctr">
            <a:normAutofit/>
          </a:bodyPr>
          <a:lstStyle/>
          <a:p>
            <a:pPr marL="0" indent="0" algn="just" fontAlgn="base">
              <a:buNone/>
            </a:pPr>
            <a:r>
              <a:rPr lang="tr-TR" sz="2100" dirty="0">
                <a:latin typeface="Times New Roman" panose="02020603050405020304" pitchFamily="18" charset="0"/>
                <a:ea typeface="Cambria Math" panose="02040503050406030204" pitchFamily="18" charset="0"/>
              </a:rPr>
              <a:t>TPCF kurucuları soldan sağa: Adnan (Adıvar), Ali Fuat (Cebesoy), Kazım (Karabekir), Rauf (Orbay) ve Refet (Bele) Beyler.</a:t>
            </a:r>
          </a:p>
        </p:txBody>
      </p:sp>
    </p:spTree>
    <p:extLst>
      <p:ext uri="{BB962C8B-B14F-4D97-AF65-F5344CB8AC3E}">
        <p14:creationId xmlns:p14="http://schemas.microsoft.com/office/powerpoint/2010/main" val="138484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250" fill="hold"/>
                                        <p:tgtEl>
                                          <p:spTgt spid="6"/>
                                        </p:tgtEl>
                                        <p:attrNameLst>
                                          <p:attrName>ppt_w</p:attrName>
                                        </p:attrNameLst>
                                      </p:cBhvr>
                                      <p:tavLst>
                                        <p:tav tm="0">
                                          <p:val>
                                            <p:fltVal val="0"/>
                                          </p:val>
                                        </p:tav>
                                        <p:tav tm="100000">
                                          <p:val>
                                            <p:strVal val="#ppt_w"/>
                                          </p:val>
                                        </p:tav>
                                      </p:tavLst>
                                    </p:anim>
                                    <p:anim calcmode="lin" valueType="num">
                                      <p:cBhvr>
                                        <p:cTn id="8" dur="1250" fill="hold"/>
                                        <p:tgtEl>
                                          <p:spTgt spid="6"/>
                                        </p:tgtEl>
                                        <p:attrNameLst>
                                          <p:attrName>ppt_h</p:attrName>
                                        </p:attrNameLst>
                                      </p:cBhvr>
                                      <p:tavLst>
                                        <p:tav tm="0">
                                          <p:val>
                                            <p:fltVal val="0"/>
                                          </p:val>
                                        </p:tav>
                                        <p:tav tm="100000">
                                          <p:val>
                                            <p:strVal val="#ppt_h"/>
                                          </p:val>
                                        </p:tav>
                                      </p:tavLst>
                                    </p:anim>
                                    <p:anim calcmode="lin" valueType="num">
                                      <p:cBhvr>
                                        <p:cTn id="9" dur="1250" fill="hold"/>
                                        <p:tgtEl>
                                          <p:spTgt spid="6"/>
                                        </p:tgtEl>
                                        <p:attrNameLst>
                                          <p:attrName>style.rotation</p:attrName>
                                        </p:attrNameLst>
                                      </p:cBhvr>
                                      <p:tavLst>
                                        <p:tav tm="0">
                                          <p:val>
                                            <p:fltVal val="90"/>
                                          </p:val>
                                        </p:tav>
                                        <p:tav tm="100000">
                                          <p:val>
                                            <p:fltVal val="0"/>
                                          </p:val>
                                        </p:tav>
                                      </p:tavLst>
                                    </p:anim>
                                    <p:animEffect transition="in" filter="fade">
                                      <p:cBhvr>
                                        <p:cTn id="10" dur="1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anim calcmode="lin" valueType="num">
                                      <p:cBhvr>
                                        <p:cTn id="1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B6CCF43-D20A-4BA8-902B-1C9A12E2E50D}"/>
              </a:ext>
            </a:extLst>
          </p:cNvPr>
          <p:cNvSpPr>
            <a:spLocks noGrp="1"/>
          </p:cNvSpPr>
          <p:nvPr>
            <p:ph type="title"/>
          </p:nvPr>
        </p:nvSpPr>
        <p:spPr>
          <a:xfrm>
            <a:off x="1331514" y="437180"/>
            <a:ext cx="7290054" cy="1124712"/>
          </a:xfrm>
        </p:spPr>
        <p:txBody>
          <a:bodyPr>
            <a:normAutofit/>
          </a:bodyPr>
          <a:lstStyle/>
          <a:p>
            <a:r>
              <a:rPr lang="tr-TR" sz="3200" b="1" dirty="0">
                <a:latin typeface="Times New Roman" panose="02020603050405020304" pitchFamily="18" charset="0"/>
                <a:ea typeface="Cambria Math" panose="02040503050406030204" pitchFamily="18" charset="0"/>
              </a:rPr>
              <a:t>Terakkiperver Cumhuriyet Fırkası</a:t>
            </a:r>
          </a:p>
        </p:txBody>
      </p:sp>
      <p:sp>
        <p:nvSpPr>
          <p:cNvPr id="3" name="İçerik Yer Tutucusu 2">
            <a:extLst>
              <a:ext uri="{FF2B5EF4-FFF2-40B4-BE49-F238E27FC236}">
                <a16:creationId xmlns:a16="http://schemas.microsoft.com/office/drawing/2014/main" id="{D05D8E6B-F7CC-42A3-91FF-50A39E446BE4}"/>
              </a:ext>
            </a:extLst>
          </p:cNvPr>
          <p:cNvSpPr>
            <a:spLocks noGrp="1"/>
          </p:cNvSpPr>
          <p:nvPr>
            <p:ph idx="1"/>
          </p:nvPr>
        </p:nvSpPr>
        <p:spPr>
          <a:xfrm>
            <a:off x="1239150" y="2022763"/>
            <a:ext cx="9378627" cy="4193309"/>
          </a:xfrm>
        </p:spPr>
        <p:txBody>
          <a:bodyPr>
            <a:noAutofit/>
          </a:bodyPr>
          <a:lstStyle/>
          <a:p>
            <a:pPr algn="just">
              <a:lnSpc>
                <a:spcPct val="150000"/>
              </a:lnSpc>
            </a:pPr>
            <a:r>
              <a:rPr lang="tr-TR" sz="2100" dirty="0">
                <a:latin typeface="Times New Roman" panose="02020603050405020304" pitchFamily="18" charset="0"/>
                <a:ea typeface="Cambria Math" panose="02040503050406030204" pitchFamily="18" charset="0"/>
              </a:rPr>
              <a:t> Terakkiperver Cumhuriyet Fırkası kurucuları, Kazım Karabekir, Ali Fuat Cebesoy, Refet Bele, Rauf Orbay ve Adnan Adıvar’dır. Bu kişiler Milli Mücadele’nin önemli komutan ve şahsiyetleridir.</a:t>
            </a:r>
          </a:p>
          <a:p>
            <a:pPr algn="just">
              <a:lnSpc>
                <a:spcPct val="150000"/>
              </a:lnSpc>
            </a:pPr>
            <a:r>
              <a:rPr lang="tr-TR" sz="2100" dirty="0">
                <a:latin typeface="Times New Roman" panose="02020603050405020304" pitchFamily="18" charset="0"/>
                <a:ea typeface="Cambria Math" panose="02040503050406030204" pitchFamily="18" charset="0"/>
              </a:rPr>
              <a:t> Başkanlığını Kazım Karabekir’in yaptığı Fırka’nın genel sekreteri Ali Fuat Cebesoy’du.</a:t>
            </a:r>
          </a:p>
          <a:p>
            <a:pPr algn="just">
              <a:lnSpc>
                <a:spcPct val="150000"/>
              </a:lnSpc>
            </a:pPr>
            <a:r>
              <a:rPr lang="tr-TR" sz="2100" dirty="0">
                <a:latin typeface="Times New Roman" panose="02020603050405020304" pitchFamily="18" charset="0"/>
                <a:ea typeface="Cambria Math" panose="02040503050406030204" pitchFamily="18" charset="0"/>
              </a:rPr>
              <a:t>Bazı eski ittihatçıları da bünyesinde toplayan yeni partinin programı esaslar, iç politika, ekonomi, itibar, maliye, maarif ve sosyal konulardaki görüşlerini ortaya koyacak şekilde</a:t>
            </a:r>
            <a:r>
              <a:rPr lang="tr-TR" sz="2100" dirty="0">
                <a:solidFill>
                  <a:schemeClr val="bg1"/>
                </a:solidFill>
                <a:latin typeface="Times New Roman" panose="02020603050405020304" pitchFamily="18" charset="0"/>
                <a:ea typeface="Cambria Math" panose="02040503050406030204" pitchFamily="18" charset="0"/>
              </a:rPr>
              <a:t>, 58 maddede hazırlanmıştır. (Acun, 2016, sf. 206)</a:t>
            </a:r>
          </a:p>
        </p:txBody>
      </p:sp>
      <p:pic>
        <p:nvPicPr>
          <p:cNvPr id="8" name="İçerik Yer Tutucusu 4" descr="açık hava içeren bir resim&#10;&#10;Açıklama otomatik olarak oluşturuldu">
            <a:extLst>
              <a:ext uri="{FF2B5EF4-FFF2-40B4-BE49-F238E27FC236}">
                <a16:creationId xmlns:a16="http://schemas.microsoft.com/office/drawing/2014/main" id="{C49FC3D4-6F4C-4E28-A11A-17241EFE70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4725" y="437180"/>
            <a:ext cx="1265417" cy="1265417"/>
          </a:xfrm>
          <a:prstGeom prst="rect">
            <a:avLst/>
          </a:prstGeom>
        </p:spPr>
      </p:pic>
    </p:spTree>
    <p:extLst>
      <p:ext uri="{BB962C8B-B14F-4D97-AF65-F5344CB8AC3E}">
        <p14:creationId xmlns:p14="http://schemas.microsoft.com/office/powerpoint/2010/main" val="3541248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80">
                                          <p:stCondLst>
                                            <p:cond delay="0"/>
                                          </p:stCondLst>
                                        </p:cTn>
                                        <p:tgtEl>
                                          <p:spTgt spid="2"/>
                                        </p:tgtEl>
                                      </p:cBhvr>
                                    </p:animEffect>
                                    <p:anim calcmode="lin" valueType="num">
                                      <p:cBhvr>
                                        <p:cTn id="1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6" dur="26">
                                          <p:stCondLst>
                                            <p:cond delay="650"/>
                                          </p:stCondLst>
                                        </p:cTn>
                                        <p:tgtEl>
                                          <p:spTgt spid="2"/>
                                        </p:tgtEl>
                                      </p:cBhvr>
                                      <p:to x="100000" y="60000"/>
                                    </p:animScale>
                                    <p:animScale>
                                      <p:cBhvr>
                                        <p:cTn id="17" dur="166" decel="50000">
                                          <p:stCondLst>
                                            <p:cond delay="676"/>
                                          </p:stCondLst>
                                        </p:cTn>
                                        <p:tgtEl>
                                          <p:spTgt spid="2"/>
                                        </p:tgtEl>
                                      </p:cBhvr>
                                      <p:to x="100000" y="100000"/>
                                    </p:animScale>
                                    <p:animScale>
                                      <p:cBhvr>
                                        <p:cTn id="18" dur="26">
                                          <p:stCondLst>
                                            <p:cond delay="1312"/>
                                          </p:stCondLst>
                                        </p:cTn>
                                        <p:tgtEl>
                                          <p:spTgt spid="2"/>
                                        </p:tgtEl>
                                      </p:cBhvr>
                                      <p:to x="100000" y="80000"/>
                                    </p:animScale>
                                    <p:animScale>
                                      <p:cBhvr>
                                        <p:cTn id="19" dur="166" decel="50000">
                                          <p:stCondLst>
                                            <p:cond delay="1338"/>
                                          </p:stCondLst>
                                        </p:cTn>
                                        <p:tgtEl>
                                          <p:spTgt spid="2"/>
                                        </p:tgtEl>
                                      </p:cBhvr>
                                      <p:to x="100000" y="100000"/>
                                    </p:animScale>
                                    <p:animScale>
                                      <p:cBhvr>
                                        <p:cTn id="20" dur="26">
                                          <p:stCondLst>
                                            <p:cond delay="1642"/>
                                          </p:stCondLst>
                                        </p:cTn>
                                        <p:tgtEl>
                                          <p:spTgt spid="2"/>
                                        </p:tgtEl>
                                      </p:cBhvr>
                                      <p:to x="100000" y="90000"/>
                                    </p:animScale>
                                    <p:animScale>
                                      <p:cBhvr>
                                        <p:cTn id="21" dur="166" decel="50000">
                                          <p:stCondLst>
                                            <p:cond delay="1668"/>
                                          </p:stCondLst>
                                        </p:cTn>
                                        <p:tgtEl>
                                          <p:spTgt spid="2"/>
                                        </p:tgtEl>
                                      </p:cBhvr>
                                      <p:to x="100000" y="100000"/>
                                    </p:animScale>
                                    <p:animScale>
                                      <p:cBhvr>
                                        <p:cTn id="22" dur="26">
                                          <p:stCondLst>
                                            <p:cond delay="1808"/>
                                          </p:stCondLst>
                                        </p:cTn>
                                        <p:tgtEl>
                                          <p:spTgt spid="2"/>
                                        </p:tgtEl>
                                      </p:cBhvr>
                                      <p:to x="100000" y="95000"/>
                                    </p:animScale>
                                    <p:animScale>
                                      <p:cBhvr>
                                        <p:cTn id="23" dur="166" decel="50000">
                                          <p:stCondLst>
                                            <p:cond delay="1834"/>
                                          </p:stCondLst>
                                        </p:cTn>
                                        <p:tgtEl>
                                          <p:spTgt spid="2"/>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1000"/>
                                        <p:tgtEl>
                                          <p:spTgt spid="3">
                                            <p:txEl>
                                              <p:pRg st="1" end="1"/>
                                            </p:txEl>
                                          </p:spTgt>
                                        </p:tgtEl>
                                      </p:cBhvr>
                                    </p:animEffect>
                                    <p:anim calcmode="lin" valueType="num">
                                      <p:cBhvr>
                                        <p:cTn id="3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1000"/>
                                        <p:tgtEl>
                                          <p:spTgt spid="3">
                                            <p:txEl>
                                              <p:pRg st="2" end="2"/>
                                            </p:txEl>
                                          </p:spTgt>
                                        </p:tgtEl>
                                      </p:cBhvr>
                                    </p:animEffect>
                                    <p:anim calcmode="lin" valueType="num">
                                      <p:cBhvr>
                                        <p:cTn id="4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B6CCF43-D20A-4BA8-902B-1C9A12E2E50D}"/>
              </a:ext>
            </a:extLst>
          </p:cNvPr>
          <p:cNvSpPr>
            <a:spLocks noGrp="1"/>
          </p:cNvSpPr>
          <p:nvPr>
            <p:ph type="title"/>
          </p:nvPr>
        </p:nvSpPr>
        <p:spPr>
          <a:xfrm>
            <a:off x="630855" y="126113"/>
            <a:ext cx="7290054" cy="662421"/>
          </a:xfrm>
        </p:spPr>
        <p:txBody>
          <a:bodyPr>
            <a:noAutofit/>
          </a:bodyPr>
          <a:lstStyle/>
          <a:p>
            <a:r>
              <a:rPr lang="tr-TR" sz="2100" b="1" dirty="0">
                <a:latin typeface="Times New Roman" panose="02020603050405020304" pitchFamily="18" charset="0"/>
                <a:ea typeface="Cambria Math" panose="02040503050406030204" pitchFamily="18" charset="0"/>
              </a:rPr>
              <a:t>Genel esasların yer aldığı ilk bölümde özetle;</a:t>
            </a:r>
          </a:p>
        </p:txBody>
      </p:sp>
      <p:sp>
        <p:nvSpPr>
          <p:cNvPr id="3" name="İçerik Yer Tutucusu 2">
            <a:extLst>
              <a:ext uri="{FF2B5EF4-FFF2-40B4-BE49-F238E27FC236}">
                <a16:creationId xmlns:a16="http://schemas.microsoft.com/office/drawing/2014/main" id="{D05D8E6B-F7CC-42A3-91FF-50A39E446BE4}"/>
              </a:ext>
            </a:extLst>
          </p:cNvPr>
          <p:cNvSpPr>
            <a:spLocks noGrp="1"/>
          </p:cNvSpPr>
          <p:nvPr>
            <p:ph idx="1"/>
          </p:nvPr>
        </p:nvSpPr>
        <p:spPr>
          <a:xfrm>
            <a:off x="619390" y="614002"/>
            <a:ext cx="8312174" cy="6839743"/>
          </a:xfrm>
        </p:spPr>
        <p:txBody>
          <a:bodyPr>
            <a:noAutofit/>
          </a:bodyPr>
          <a:lstStyle/>
          <a:p>
            <a:pPr algn="just">
              <a:lnSpc>
                <a:spcPct val="100000"/>
              </a:lnSpc>
            </a:pPr>
            <a:r>
              <a:rPr lang="tr-TR" sz="2100" dirty="0">
                <a:latin typeface="Times New Roman" panose="02020603050405020304" pitchFamily="18" charset="0"/>
                <a:ea typeface="Cambria Math" panose="02040503050406030204" pitchFamily="18" charset="0"/>
              </a:rPr>
              <a:t> Madde 1: Türkiye Devleti’nin halkın hakimiyetine dayan bir Cumhuriyet olduğu,</a:t>
            </a:r>
          </a:p>
          <a:p>
            <a:pPr algn="just">
              <a:lnSpc>
                <a:spcPct val="100000"/>
              </a:lnSpc>
            </a:pPr>
            <a:r>
              <a:rPr lang="tr-TR" sz="2100" dirty="0">
                <a:latin typeface="Times New Roman" panose="02020603050405020304" pitchFamily="18" charset="0"/>
                <a:ea typeface="Cambria Math" panose="02040503050406030204" pitchFamily="18" charset="0"/>
              </a:rPr>
              <a:t> Madde 2: Fırkanın Hürriyetperverlik (Liberalizm) ve halkın hakimiyeti (Demokrasi) esasına dayandığı,</a:t>
            </a:r>
          </a:p>
          <a:p>
            <a:pPr algn="just">
              <a:lnSpc>
                <a:spcPct val="100000"/>
              </a:lnSpc>
            </a:pPr>
            <a:r>
              <a:rPr lang="tr-TR" sz="2100" dirty="0">
                <a:latin typeface="Times New Roman" panose="02020603050405020304" pitchFamily="18" charset="0"/>
                <a:ea typeface="Cambria Math" panose="02040503050406030204" pitchFamily="18" charset="0"/>
              </a:rPr>
              <a:t> Madde 3: Çıkarılacak kanunlarda halkın ihtiyacının, menfaatinin, eğiliminin, çağın gereğinin ve adalet prensiplerinin göz önünde bulundurulacağı,</a:t>
            </a:r>
          </a:p>
          <a:p>
            <a:pPr algn="just">
              <a:lnSpc>
                <a:spcPct val="100000"/>
              </a:lnSpc>
            </a:pPr>
            <a:r>
              <a:rPr lang="tr-TR" sz="2100" dirty="0">
                <a:latin typeface="Times New Roman" panose="02020603050405020304" pitchFamily="18" charset="0"/>
                <a:ea typeface="Cambria Math" panose="02040503050406030204" pitchFamily="18" charset="0"/>
              </a:rPr>
              <a:t> Madde 4: Fırkanın genel hürriyetlere şiddetle taraftar olduğu,</a:t>
            </a:r>
          </a:p>
          <a:p>
            <a:pPr algn="just">
              <a:lnSpc>
                <a:spcPct val="100000"/>
              </a:lnSpc>
            </a:pPr>
            <a:r>
              <a:rPr lang="tr-TR" sz="2100" dirty="0">
                <a:latin typeface="Times New Roman" panose="02020603050405020304" pitchFamily="18" charset="0"/>
                <a:ea typeface="Cambria Math" panose="02040503050406030204" pitchFamily="18" charset="0"/>
              </a:rPr>
              <a:t> Madde 5: Teşkilat-ı Esasiye Kanunu’nun milletten izinsiz tadil edilmeyeceği,</a:t>
            </a:r>
          </a:p>
          <a:p>
            <a:pPr algn="just">
              <a:lnSpc>
                <a:spcPct val="100000"/>
              </a:lnSpc>
            </a:pPr>
            <a:r>
              <a:rPr lang="tr-TR" sz="2100" dirty="0">
                <a:latin typeface="Times New Roman" panose="02020603050405020304" pitchFamily="18" charset="0"/>
                <a:ea typeface="Cambria Math" panose="02040503050406030204" pitchFamily="18" charset="0"/>
              </a:rPr>
              <a:t> Madde 6: Fırkanın fikirlere ve dini inançlara saygılı </a:t>
            </a:r>
            <a:r>
              <a:rPr lang="tr-TR" sz="2100" dirty="0" smtClean="0">
                <a:latin typeface="Times New Roman" panose="02020603050405020304" pitchFamily="18" charset="0"/>
                <a:ea typeface="Cambria Math" panose="02040503050406030204" pitchFamily="18" charset="0"/>
              </a:rPr>
              <a:t>olduğu, hususlarına </a:t>
            </a:r>
            <a:r>
              <a:rPr lang="tr-TR" sz="2100" dirty="0">
                <a:latin typeface="Times New Roman" panose="02020603050405020304" pitchFamily="18" charset="0"/>
                <a:ea typeface="Cambria Math" panose="02040503050406030204" pitchFamily="18" charset="0"/>
              </a:rPr>
              <a:t>yer veriliyordu. </a:t>
            </a:r>
          </a:p>
        </p:txBody>
      </p:sp>
      <p:pic>
        <p:nvPicPr>
          <p:cNvPr id="10" name="İçerik Yer Tutucusu 7" descr="metin, fotoğraf, kitap, gazete içeren bir resim&#10;&#10;Açıklama otomatik olarak oluşturuldu">
            <a:extLst>
              <a:ext uri="{FF2B5EF4-FFF2-40B4-BE49-F238E27FC236}">
                <a16:creationId xmlns:a16="http://schemas.microsoft.com/office/drawing/2014/main" id="{680E818B-E107-466E-9C48-CC63D0AD8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526" y="1148486"/>
            <a:ext cx="1994463" cy="3562059"/>
          </a:xfrm>
          <a:prstGeom prst="rect">
            <a:avLst/>
          </a:prstGeom>
        </p:spPr>
      </p:pic>
    </p:spTree>
    <p:extLst>
      <p:ext uri="{BB962C8B-B14F-4D97-AF65-F5344CB8AC3E}">
        <p14:creationId xmlns:p14="http://schemas.microsoft.com/office/powerpoint/2010/main" val="552426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ppt_w</p:attrName>
                                        </p:attrNameLst>
                                      </p:cBhvr>
                                      <p:tavLst>
                                        <p:tav tm="0" fmla="#ppt_w*sin(2.5*pi*$)">
                                          <p:val>
                                            <p:fltVal val="0"/>
                                          </p:val>
                                        </p:tav>
                                        <p:tav tm="100000">
                                          <p:val>
                                            <p:fltVal val="1"/>
                                          </p:val>
                                        </p:tav>
                                      </p:tavLst>
                                    </p:anim>
                                    <p:anim calcmode="lin" valueType="num">
                                      <p:cBhvr>
                                        <p:cTn id="14" dur="1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1000"/>
                                        <p:tgtEl>
                                          <p:spTgt spid="3">
                                            <p:txEl>
                                              <p:pRg st="5" end="5"/>
                                            </p:txEl>
                                          </p:spTgt>
                                        </p:tgtEl>
                                      </p:cBhvr>
                                    </p:animEffect>
                                    <p:anim calcmode="lin" valueType="num">
                                      <p:cBhvr>
                                        <p:cTn id="5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EE85E8-DC30-421F-8C66-332B2351CBA1}"/>
              </a:ext>
            </a:extLst>
          </p:cNvPr>
          <p:cNvSpPr>
            <a:spLocks noGrp="1"/>
          </p:cNvSpPr>
          <p:nvPr>
            <p:ph idx="1"/>
          </p:nvPr>
        </p:nvSpPr>
        <p:spPr>
          <a:xfrm>
            <a:off x="286328" y="1236701"/>
            <a:ext cx="6666552" cy="5099444"/>
          </a:xfrm>
        </p:spPr>
        <p:txBody>
          <a:bodyPr>
            <a:noAutofit/>
          </a:bodyPr>
          <a:lstStyle/>
          <a:p>
            <a:pPr algn="just">
              <a:lnSpc>
                <a:spcPct val="150000"/>
              </a:lnSpc>
            </a:pPr>
            <a:r>
              <a:rPr lang="tr-TR" sz="2100" dirty="0">
                <a:latin typeface="Times New Roman" panose="02020603050405020304" pitchFamily="18" charset="0"/>
                <a:ea typeface="Cambria Math" panose="02040503050406030204" pitchFamily="18" charset="0"/>
              </a:rPr>
              <a:t>Muhalefet bir partinin olması Mustafa Kemal Paşa’nın son derece hoşuna giden bir durumdu. Çünkü partilerin birbirlerini denetlemelerinin yararlı olacağı kanaatindeydi.</a:t>
            </a:r>
          </a:p>
          <a:p>
            <a:pPr algn="just">
              <a:lnSpc>
                <a:spcPct val="150000"/>
              </a:lnSpc>
            </a:pPr>
            <a:r>
              <a:rPr lang="tr-TR" sz="2100" dirty="0">
                <a:latin typeface="Times New Roman" panose="02020603050405020304" pitchFamily="18" charset="0"/>
                <a:ea typeface="Cambria Math" panose="02040503050406030204" pitchFamily="18" charset="0"/>
              </a:rPr>
              <a:t>Times'a verdiği yazılı beyanda şöyle diyordu:</a:t>
            </a:r>
          </a:p>
          <a:p>
            <a:pPr algn="just">
              <a:lnSpc>
                <a:spcPct val="150000"/>
              </a:lnSpc>
            </a:pPr>
            <a:r>
              <a:rPr lang="tr-TR" sz="2100" i="1" dirty="0">
                <a:latin typeface="Times New Roman" panose="02020603050405020304" pitchFamily="18" charset="0"/>
                <a:ea typeface="Cambria Math" panose="02040503050406030204" pitchFamily="18" charset="0"/>
              </a:rPr>
              <a:t>‘Millet hakimiyeti esasına dayanan ve bilhassa cumhuriyet idaresine sahip olan memleketlerde siyasi partilerin mevcudiyeti doğaldır. Türkiye Cumhuriyeti'nde de birbirini denetleyen partilerin doğacağına şüphe yoktur</a:t>
            </a:r>
            <a:r>
              <a:rPr lang="tr-TR" sz="2100" i="1" dirty="0" smtClean="0">
                <a:latin typeface="Times New Roman" panose="02020603050405020304" pitchFamily="18" charset="0"/>
                <a:ea typeface="Cambria Math" panose="02040503050406030204" pitchFamily="18" charset="0"/>
              </a:rPr>
              <a:t>.’</a:t>
            </a:r>
            <a:endParaRPr lang="tr-TR" sz="2100" dirty="0">
              <a:latin typeface="Times New Roman" panose="02020603050405020304" pitchFamily="18" charset="0"/>
              <a:ea typeface="Cambria Math" panose="02040503050406030204" pitchFamily="18" charset="0"/>
            </a:endParaRPr>
          </a:p>
        </p:txBody>
      </p:sp>
      <p:pic>
        <p:nvPicPr>
          <p:cNvPr id="4" name="Resim 3" descr="duvar, kişi, adam, iç mekan içeren bir resim&#10;&#10;Açıklama otomatik olarak oluşturuldu">
            <a:extLst>
              <a:ext uri="{FF2B5EF4-FFF2-40B4-BE49-F238E27FC236}">
                <a16:creationId xmlns:a16="http://schemas.microsoft.com/office/drawing/2014/main" id="{ECD53338-4843-42D0-81BF-BF30A872E285}"/>
              </a:ext>
            </a:extLst>
          </p:cNvPr>
          <p:cNvPicPr>
            <a:picLocks noChangeAspect="1"/>
          </p:cNvPicPr>
          <p:nvPr/>
        </p:nvPicPr>
        <p:blipFill rotWithShape="1">
          <a:blip r:embed="rId2">
            <a:extLst>
              <a:ext uri="{28A0092B-C50C-407E-A947-70E740481C1C}">
                <a14:useLocalDpi xmlns:a14="http://schemas.microsoft.com/office/drawing/2010/main" val="0"/>
              </a:ext>
            </a:extLst>
          </a:blip>
          <a:srcRect l="1036" r="6182" b="18057"/>
          <a:stretch/>
        </p:blipFill>
        <p:spPr>
          <a:xfrm>
            <a:off x="7728647" y="1236701"/>
            <a:ext cx="3331405" cy="4153766"/>
          </a:xfrm>
          <a:prstGeom prst="rect">
            <a:avLst/>
          </a:prstGeom>
        </p:spPr>
      </p:pic>
    </p:spTree>
    <p:extLst>
      <p:ext uri="{BB962C8B-B14F-4D97-AF65-F5344CB8AC3E}">
        <p14:creationId xmlns:p14="http://schemas.microsoft.com/office/powerpoint/2010/main" val="2840900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
            <a:extLst>
              <a:ext uri="{FF2B5EF4-FFF2-40B4-BE49-F238E27FC236}">
                <a16:creationId xmlns:a16="http://schemas.microsoft.com/office/drawing/2014/main" id="{3BDB444A-72D4-4C9F-93BA-545746F37576}"/>
              </a:ext>
            </a:extLst>
          </p:cNvPr>
          <p:cNvPicPr>
            <a:picLocks noGrp="1" noChangeAspect="1"/>
          </p:cNvPicPr>
          <p:nvPr>
            <p:ph idx="1"/>
          </p:nvPr>
        </p:nvPicPr>
        <p:blipFill rotWithShape="1">
          <a:blip r:embed="rId2"/>
          <a:srcRect l="8836" t="3333" r="33860" b="-3333"/>
          <a:stretch/>
        </p:blipFill>
        <p:spPr>
          <a:xfrm>
            <a:off x="6973176" y="871690"/>
            <a:ext cx="4734863" cy="5143490"/>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9" name="Metin kutusu 8">
            <a:extLst>
              <a:ext uri="{FF2B5EF4-FFF2-40B4-BE49-F238E27FC236}">
                <a16:creationId xmlns:a16="http://schemas.microsoft.com/office/drawing/2014/main" id="{60049E37-B332-48A3-84AF-77B68E37CEE5}"/>
              </a:ext>
            </a:extLst>
          </p:cNvPr>
          <p:cNvSpPr txBox="1"/>
          <p:nvPr/>
        </p:nvSpPr>
        <p:spPr>
          <a:xfrm>
            <a:off x="1657378" y="679116"/>
            <a:ext cx="3538624" cy="1077218"/>
          </a:xfrm>
          <a:prstGeom prst="rect">
            <a:avLst/>
          </a:prstGeom>
          <a:noFill/>
        </p:spPr>
        <p:txBody>
          <a:bodyPr wrap="square" rtlCol="0">
            <a:spAutoFit/>
          </a:bodyPr>
          <a:lstStyle/>
          <a:p>
            <a:pPr algn="ctr"/>
            <a:r>
              <a:rPr lang="tr-TR" sz="3200" b="1" dirty="0">
                <a:latin typeface="Times New Roman" panose="02020603050405020304" pitchFamily="18" charset="0"/>
                <a:ea typeface="Cambria Math" panose="02040503050406030204" pitchFamily="18" charset="0"/>
              </a:rPr>
              <a:t>İktidar ve Muhalefet İlişkileri</a:t>
            </a:r>
          </a:p>
        </p:txBody>
      </p:sp>
      <p:sp>
        <p:nvSpPr>
          <p:cNvPr id="10" name="Metin kutusu 9">
            <a:extLst>
              <a:ext uri="{FF2B5EF4-FFF2-40B4-BE49-F238E27FC236}">
                <a16:creationId xmlns:a16="http://schemas.microsoft.com/office/drawing/2014/main" id="{7DA51F04-11A6-4B68-B66B-0763FB82238E}"/>
              </a:ext>
            </a:extLst>
          </p:cNvPr>
          <p:cNvSpPr txBox="1"/>
          <p:nvPr/>
        </p:nvSpPr>
        <p:spPr>
          <a:xfrm>
            <a:off x="221673" y="2068008"/>
            <a:ext cx="6410035" cy="3647152"/>
          </a:xfrm>
          <a:prstGeom prst="rect">
            <a:avLst/>
          </a:prstGeom>
          <a:noFill/>
        </p:spPr>
        <p:txBody>
          <a:bodyPr wrap="square" rtlCol="0">
            <a:spAutoFit/>
          </a:bodyPr>
          <a:lstStyle/>
          <a:p>
            <a:pPr marL="342900" indent="-342900" algn="just">
              <a:buFont typeface="Arial" panose="020B0604020202020204" pitchFamily="34" charset="0"/>
              <a:buChar char="•"/>
            </a:pPr>
            <a:r>
              <a:rPr lang="tr-TR" sz="2100" dirty="0">
                <a:latin typeface="Times New Roman" panose="02020603050405020304" pitchFamily="18" charset="0"/>
                <a:ea typeface="Cambria Math" panose="02040503050406030204" pitchFamily="18" charset="0"/>
              </a:rPr>
              <a:t>Cumhurbaşkanı’nın tarafsız olması gerektiğini savunan TPCH temsilcileri, muhalefetsiz bir sistemin otoriteye kayacağı endişesini taşıdıkları için böyle bir harekete giriştiklerini belirttiler. </a:t>
            </a:r>
          </a:p>
          <a:p>
            <a:pPr marL="342900" indent="-342900" algn="just">
              <a:buFont typeface="Arial" panose="020B0604020202020204" pitchFamily="34" charset="0"/>
              <a:buChar char="•"/>
            </a:pPr>
            <a:r>
              <a:rPr lang="tr-TR" sz="2100" dirty="0">
                <a:latin typeface="Times New Roman" panose="02020603050405020304" pitchFamily="18" charset="0"/>
                <a:ea typeface="Cambria Math" panose="02040503050406030204" pitchFamily="18" charset="0"/>
              </a:rPr>
              <a:t>En çok üzerinde durdukları sorunlardan biri Cumhurbaşkanı ile ilişkileriydi. Halkın nazarındaki itibarından dolayı Mustafa Kemal Paşa’yı karşılarına almak istemeyen Terakkiperver Fırkası mensupları onun tarafsız olarak muhalefeti benimsemesi halinde başarılı olabileceklerine </a:t>
            </a:r>
            <a:r>
              <a:rPr lang="tr-TR" sz="2100" dirty="0" smtClean="0">
                <a:latin typeface="Times New Roman" panose="02020603050405020304" pitchFamily="18" charset="0"/>
                <a:ea typeface="Cambria Math" panose="02040503050406030204" pitchFamily="18" charset="0"/>
              </a:rPr>
              <a:t>inanıyorlardı.</a:t>
            </a:r>
            <a:endParaRPr lang="tr-TR" sz="2100" dirty="0">
              <a:latin typeface="Times New Roman" panose="02020603050405020304" pitchFamily="18" charset="0"/>
              <a:ea typeface="Cambria Math" panose="02040503050406030204" pitchFamily="18" charset="0"/>
            </a:endParaRPr>
          </a:p>
          <a:p>
            <a:pPr marL="214313" indent="-214313">
              <a:buFont typeface="Wingdings" panose="05000000000000000000" pitchFamily="2" charset="2"/>
              <a:buChar char="§"/>
            </a:pPr>
            <a:endParaRPr lang="tr-TR" sz="2100" dirty="0">
              <a:latin typeface="Times New Roman" panose="02020603050405020304" pitchFamily="18" charset="0"/>
              <a:ea typeface="Cambria Math" panose="02040503050406030204" pitchFamily="18" charset="0"/>
            </a:endParaRPr>
          </a:p>
        </p:txBody>
      </p:sp>
    </p:spTree>
    <p:extLst>
      <p:ext uri="{BB962C8B-B14F-4D97-AF65-F5344CB8AC3E}">
        <p14:creationId xmlns:p14="http://schemas.microsoft.com/office/powerpoint/2010/main" val="2568173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80">
                                          <p:stCondLst>
                                            <p:cond delay="0"/>
                                          </p:stCondLst>
                                        </p:cTn>
                                        <p:tgtEl>
                                          <p:spTgt spid="9"/>
                                        </p:tgtEl>
                                      </p:cBhvr>
                                    </p:animEffect>
                                    <p:anim calcmode="lin" valueType="num">
                                      <p:cBhvr>
                                        <p:cTn id="1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1" dur="26">
                                          <p:stCondLst>
                                            <p:cond delay="650"/>
                                          </p:stCondLst>
                                        </p:cTn>
                                        <p:tgtEl>
                                          <p:spTgt spid="9"/>
                                        </p:tgtEl>
                                      </p:cBhvr>
                                      <p:to x="100000" y="60000"/>
                                    </p:animScale>
                                    <p:animScale>
                                      <p:cBhvr>
                                        <p:cTn id="22" dur="166" decel="50000">
                                          <p:stCondLst>
                                            <p:cond delay="676"/>
                                          </p:stCondLst>
                                        </p:cTn>
                                        <p:tgtEl>
                                          <p:spTgt spid="9"/>
                                        </p:tgtEl>
                                      </p:cBhvr>
                                      <p:to x="100000" y="100000"/>
                                    </p:animScale>
                                    <p:animScale>
                                      <p:cBhvr>
                                        <p:cTn id="23" dur="26">
                                          <p:stCondLst>
                                            <p:cond delay="1312"/>
                                          </p:stCondLst>
                                        </p:cTn>
                                        <p:tgtEl>
                                          <p:spTgt spid="9"/>
                                        </p:tgtEl>
                                      </p:cBhvr>
                                      <p:to x="100000" y="80000"/>
                                    </p:animScale>
                                    <p:animScale>
                                      <p:cBhvr>
                                        <p:cTn id="24" dur="166" decel="50000">
                                          <p:stCondLst>
                                            <p:cond delay="1338"/>
                                          </p:stCondLst>
                                        </p:cTn>
                                        <p:tgtEl>
                                          <p:spTgt spid="9"/>
                                        </p:tgtEl>
                                      </p:cBhvr>
                                      <p:to x="100000" y="100000"/>
                                    </p:animScale>
                                    <p:animScale>
                                      <p:cBhvr>
                                        <p:cTn id="25" dur="26">
                                          <p:stCondLst>
                                            <p:cond delay="1642"/>
                                          </p:stCondLst>
                                        </p:cTn>
                                        <p:tgtEl>
                                          <p:spTgt spid="9"/>
                                        </p:tgtEl>
                                      </p:cBhvr>
                                      <p:to x="100000" y="90000"/>
                                    </p:animScale>
                                    <p:animScale>
                                      <p:cBhvr>
                                        <p:cTn id="26" dur="166" decel="50000">
                                          <p:stCondLst>
                                            <p:cond delay="1668"/>
                                          </p:stCondLst>
                                        </p:cTn>
                                        <p:tgtEl>
                                          <p:spTgt spid="9"/>
                                        </p:tgtEl>
                                      </p:cBhvr>
                                      <p:to x="100000" y="100000"/>
                                    </p:animScale>
                                    <p:animScale>
                                      <p:cBhvr>
                                        <p:cTn id="27" dur="26">
                                          <p:stCondLst>
                                            <p:cond delay="1808"/>
                                          </p:stCondLst>
                                        </p:cTn>
                                        <p:tgtEl>
                                          <p:spTgt spid="9"/>
                                        </p:tgtEl>
                                      </p:cBhvr>
                                      <p:to x="100000" y="95000"/>
                                    </p:animScale>
                                    <p:animScale>
                                      <p:cBhvr>
                                        <p:cTn id="28" dur="166" decel="50000">
                                          <p:stCondLst>
                                            <p:cond delay="1834"/>
                                          </p:stCondLst>
                                        </p:cTn>
                                        <p:tgtEl>
                                          <p:spTgt spid="9"/>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1000"/>
                                        <p:tgtEl>
                                          <p:spTgt spid="10">
                                            <p:txEl>
                                              <p:pRg st="0" end="0"/>
                                            </p:txEl>
                                          </p:spTgt>
                                        </p:tgtEl>
                                      </p:cBhvr>
                                    </p:animEffect>
                                    <p:anim calcmode="lin" valueType="num">
                                      <p:cBhvr>
                                        <p:cTn id="3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fade">
                                      <p:cBhvr>
                                        <p:cTn id="45" dur="1000"/>
                                        <p:tgtEl>
                                          <p:spTgt spid="10">
                                            <p:txEl>
                                              <p:pRg st="1" end="1"/>
                                            </p:txEl>
                                          </p:spTgt>
                                        </p:tgtEl>
                                      </p:cBhvr>
                                    </p:animEffect>
                                    <p:anim calcmode="lin" valueType="num">
                                      <p:cBhvr>
                                        <p:cTn id="4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EE85E8-DC30-421F-8C66-332B2351CBA1}"/>
              </a:ext>
            </a:extLst>
          </p:cNvPr>
          <p:cNvSpPr>
            <a:spLocks noGrp="1"/>
          </p:cNvSpPr>
          <p:nvPr>
            <p:ph idx="1"/>
          </p:nvPr>
        </p:nvSpPr>
        <p:spPr>
          <a:xfrm>
            <a:off x="905164" y="692727"/>
            <a:ext cx="10261600" cy="5745018"/>
          </a:xfrm>
        </p:spPr>
        <p:txBody>
          <a:bodyPr>
            <a:normAutofit/>
          </a:bodyPr>
          <a:lstStyle/>
          <a:p>
            <a:pPr algn="just">
              <a:lnSpc>
                <a:spcPct val="150000"/>
              </a:lnSpc>
            </a:pPr>
            <a:r>
              <a:rPr lang="tr-TR" sz="2100" dirty="0">
                <a:latin typeface="Times New Roman" panose="02020603050405020304" pitchFamily="18" charset="0"/>
                <a:ea typeface="Cambria Math" panose="02040503050406030204" pitchFamily="18" charset="0"/>
              </a:rPr>
              <a:t>Kısa sürede teşkilatlanmaya başlayan parti, rejime ve inkılaplara karşı olanların sızdığı bir grup haline </a:t>
            </a:r>
            <a:r>
              <a:rPr lang="tr-TR" sz="2100" dirty="0" smtClean="0">
                <a:latin typeface="Times New Roman" panose="02020603050405020304" pitchFamily="18" charset="0"/>
                <a:ea typeface="Cambria Math" panose="02040503050406030204" pitchFamily="18" charset="0"/>
              </a:rPr>
              <a:t>gelir</a:t>
            </a:r>
            <a:r>
              <a:rPr lang="tr-TR" sz="2100" dirty="0" smtClean="0">
                <a:latin typeface="Times New Roman" panose="02020603050405020304" pitchFamily="18" charset="0"/>
                <a:ea typeface="Cambria Math" panose="02040503050406030204" pitchFamily="18" charset="0"/>
              </a:rPr>
              <a:t>.</a:t>
            </a:r>
            <a:endParaRPr lang="tr-TR" sz="2100" dirty="0">
              <a:latin typeface="Times New Roman" panose="02020603050405020304" pitchFamily="18" charset="0"/>
              <a:ea typeface="Cambria Math" panose="02040503050406030204" pitchFamily="18" charset="0"/>
            </a:endParaRPr>
          </a:p>
          <a:p>
            <a:pPr algn="just">
              <a:lnSpc>
                <a:spcPct val="150000"/>
              </a:lnSpc>
            </a:pPr>
            <a:r>
              <a:rPr lang="tr-TR" sz="2100" dirty="0" smtClean="0">
                <a:latin typeface="Times New Roman" panose="02020603050405020304" pitchFamily="18" charset="0"/>
                <a:ea typeface="Cambria Math" panose="02040503050406030204" pitchFamily="18" charset="0"/>
              </a:rPr>
              <a:t>İktidara </a:t>
            </a:r>
            <a:r>
              <a:rPr lang="tr-TR" sz="2100" dirty="0">
                <a:latin typeface="Times New Roman" panose="02020603050405020304" pitchFamily="18" charset="0"/>
                <a:ea typeface="Cambria Math" panose="02040503050406030204" pitchFamily="18" charset="0"/>
              </a:rPr>
              <a:t>karşı eleştirilerin artması üzerine, İsmet Paşa yerine daha ılımlı kişiliğiyle bilinen Fethi Okyar Başbakanlığa getirildi. Ancak, kısa bir süre sonra Doğuda meydana gelen Şeyh Sait İsyanı gelişmelerin seyrini değiştirdi</a:t>
            </a:r>
            <a:r>
              <a:rPr lang="tr-TR" sz="2100" dirty="0" smtClean="0">
                <a:latin typeface="Times New Roman" panose="02020603050405020304" pitchFamily="18" charset="0"/>
                <a:ea typeface="Cambria Math" panose="02040503050406030204" pitchFamily="18" charset="0"/>
              </a:rPr>
              <a:t>.</a:t>
            </a:r>
            <a:endParaRPr lang="tr-TR" sz="2100" dirty="0">
              <a:latin typeface="Times New Roman" panose="02020603050405020304" pitchFamily="18" charset="0"/>
              <a:ea typeface="Cambria Math" panose="02040503050406030204" pitchFamily="18" charset="0"/>
            </a:endParaRPr>
          </a:p>
        </p:txBody>
      </p:sp>
    </p:spTree>
    <p:extLst>
      <p:ext uri="{BB962C8B-B14F-4D97-AF65-F5344CB8AC3E}">
        <p14:creationId xmlns:p14="http://schemas.microsoft.com/office/powerpoint/2010/main" val="4094776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462DAB50-BB7D-4434-A38C-403B4D98AD3E}"/>
              </a:ext>
            </a:extLst>
          </p:cNvPr>
          <p:cNvSpPr>
            <a:spLocks noGrp="1"/>
          </p:cNvSpPr>
          <p:nvPr>
            <p:ph type="title"/>
          </p:nvPr>
        </p:nvSpPr>
        <p:spPr>
          <a:xfrm>
            <a:off x="1275838" y="827739"/>
            <a:ext cx="7515962" cy="786926"/>
          </a:xfrm>
        </p:spPr>
        <p:txBody>
          <a:bodyPr>
            <a:normAutofit/>
          </a:bodyPr>
          <a:lstStyle/>
          <a:p>
            <a:r>
              <a:rPr lang="tr-TR" sz="3200" b="1" dirty="0">
                <a:latin typeface="Times New Roman" panose="02020603050405020304" pitchFamily="18" charset="0"/>
                <a:cs typeface="Times New Roman" panose="02020603050405020304" pitchFamily="18" charset="0"/>
              </a:rPr>
              <a:t>ŞEYH SAİT İSYANI</a:t>
            </a:r>
          </a:p>
        </p:txBody>
      </p:sp>
      <p:sp>
        <p:nvSpPr>
          <p:cNvPr id="3" name="İçerik Yer Tutucusu 2">
            <a:extLst>
              <a:ext uri="{FF2B5EF4-FFF2-40B4-BE49-F238E27FC236}">
                <a16:creationId xmlns:a16="http://schemas.microsoft.com/office/drawing/2014/main" id="{FF15B161-C3A8-47EA-AEE1-DA31DBF7BE5A}"/>
              </a:ext>
            </a:extLst>
          </p:cNvPr>
          <p:cNvSpPr>
            <a:spLocks noGrp="1"/>
          </p:cNvSpPr>
          <p:nvPr>
            <p:ph idx="1"/>
          </p:nvPr>
        </p:nvSpPr>
        <p:spPr>
          <a:xfrm>
            <a:off x="1117599" y="2206118"/>
            <a:ext cx="6650183" cy="3963773"/>
          </a:xfrm>
        </p:spPr>
        <p:txBody>
          <a:bodyPr>
            <a:normAutofit/>
          </a:bodyPr>
          <a:lstStyle/>
          <a:p>
            <a:pPr algn="just">
              <a:lnSpc>
                <a:spcPct val="150000"/>
              </a:lnSpc>
            </a:pPr>
            <a:r>
              <a:rPr lang="tr-TR" sz="2100" dirty="0">
                <a:latin typeface="Times New Roman" panose="02020603050405020304" pitchFamily="18" charset="0"/>
                <a:cs typeface="Times New Roman" panose="02020603050405020304" pitchFamily="18" charset="0"/>
              </a:rPr>
              <a:t>İç politikada iktidar muhalefet çekişmesinin sürdüğü sırada 13 Şubat 1925’te Doğuda Genç ilinin </a:t>
            </a:r>
            <a:r>
              <a:rPr lang="tr-TR" sz="2100" dirty="0" err="1">
                <a:latin typeface="Times New Roman" panose="02020603050405020304" pitchFamily="18" charset="0"/>
                <a:cs typeface="Times New Roman" panose="02020603050405020304" pitchFamily="18" charset="0"/>
              </a:rPr>
              <a:t>Piran</a:t>
            </a:r>
            <a:r>
              <a:rPr lang="tr-TR" sz="2100" dirty="0">
                <a:latin typeface="Times New Roman" panose="02020603050405020304" pitchFamily="18" charset="0"/>
                <a:cs typeface="Times New Roman" panose="02020603050405020304" pitchFamily="18" charset="0"/>
              </a:rPr>
              <a:t> Köyünde başlayıp kısa sürede bölgeye yayılan bir </a:t>
            </a:r>
            <a:r>
              <a:rPr lang="tr-TR" sz="2100" dirty="0" smtClean="0">
                <a:latin typeface="Times New Roman" panose="02020603050405020304" pitchFamily="18" charset="0"/>
                <a:cs typeface="Times New Roman" panose="02020603050405020304" pitchFamily="18" charset="0"/>
              </a:rPr>
              <a:t>isyandır.</a:t>
            </a:r>
          </a:p>
          <a:p>
            <a:pPr algn="just">
              <a:lnSpc>
                <a:spcPct val="150000"/>
              </a:lnSpc>
            </a:pPr>
            <a:r>
              <a:rPr lang="tr-TR" sz="2100" dirty="0" smtClean="0">
                <a:latin typeface="Times New Roman" panose="02020603050405020304" pitchFamily="18" charset="0"/>
                <a:cs typeface="Times New Roman" panose="02020603050405020304" pitchFamily="18" charset="0"/>
              </a:rPr>
              <a:t>Şeyh </a:t>
            </a:r>
            <a:r>
              <a:rPr lang="tr-TR" sz="2100" dirty="0">
                <a:latin typeface="Times New Roman" panose="02020603050405020304" pitchFamily="18" charset="0"/>
                <a:cs typeface="Times New Roman" panose="02020603050405020304" pitchFamily="18" charset="0"/>
              </a:rPr>
              <a:t>Sait İsyanı Türkiye‘nin Kuruluş sürecinde karşılaştığı en ciddi problemlerden biridir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pic>
        <p:nvPicPr>
          <p:cNvPr id="7" name="Resim 6" descr="fotoğraf, kişi, açık hava, metin içeren bir resim&#10;&#10;Açıklama otomatik olarak oluşturuldu">
            <a:extLst>
              <a:ext uri="{FF2B5EF4-FFF2-40B4-BE49-F238E27FC236}">
                <a16:creationId xmlns:a16="http://schemas.microsoft.com/office/drawing/2014/main" id="{6CB1B3F7-E0C2-44CD-B986-6B120907BE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8135" y="1799174"/>
            <a:ext cx="2508072" cy="3495572"/>
          </a:xfrm>
          <a:prstGeom prst="rect">
            <a:avLst/>
          </a:prstGeom>
        </p:spPr>
      </p:pic>
    </p:spTree>
    <p:extLst>
      <p:ext uri="{BB962C8B-B14F-4D97-AF65-F5344CB8AC3E}">
        <p14:creationId xmlns:p14="http://schemas.microsoft.com/office/powerpoint/2010/main" val="2829267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9A3E0B-E89F-4E2C-890D-B553AE982FA3}"/>
              </a:ext>
            </a:extLst>
          </p:cNvPr>
          <p:cNvSpPr>
            <a:spLocks noGrp="1"/>
          </p:cNvSpPr>
          <p:nvPr>
            <p:ph idx="1"/>
          </p:nvPr>
        </p:nvSpPr>
        <p:spPr>
          <a:xfrm>
            <a:off x="812800" y="711200"/>
            <a:ext cx="9966036" cy="4516582"/>
          </a:xfrm>
        </p:spPr>
        <p:txBody>
          <a:bodyPr>
            <a:noAutofit/>
          </a:bodyPr>
          <a:lstStyle/>
          <a:p>
            <a:pPr algn="just">
              <a:lnSpc>
                <a:spcPct val="150000"/>
              </a:lnSpc>
            </a:pPr>
            <a:r>
              <a:rPr lang="tr-TR" sz="2100" dirty="0">
                <a:latin typeface="Times New Roman" panose="02020603050405020304" pitchFamily="18" charset="0"/>
                <a:cs typeface="Times New Roman" panose="02020603050405020304" pitchFamily="18" charset="0"/>
              </a:rPr>
              <a:t>Şeyh Sait isyanın çıkış sebepleri üzerinde farklı görüşler vardır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lnSpc>
                <a:spcPct val="150000"/>
              </a:lnSpc>
            </a:pPr>
            <a:r>
              <a:rPr lang="tr-TR" sz="2100" dirty="0">
                <a:latin typeface="Times New Roman" panose="02020603050405020304" pitchFamily="18" charset="0"/>
                <a:cs typeface="Times New Roman" panose="02020603050405020304" pitchFamily="18" charset="0"/>
              </a:rPr>
              <a:t>Bu görüşlerden </a:t>
            </a:r>
            <a:r>
              <a:rPr lang="tr-TR" sz="2100" dirty="0" smtClean="0">
                <a:latin typeface="Times New Roman" panose="02020603050405020304" pitchFamily="18" charset="0"/>
                <a:cs typeface="Times New Roman" panose="02020603050405020304" pitchFamily="18" charset="0"/>
              </a:rPr>
              <a:t>biri, </a:t>
            </a:r>
            <a:r>
              <a:rPr lang="tr-TR" sz="2100" dirty="0">
                <a:latin typeface="Times New Roman" panose="02020603050405020304" pitchFamily="18" charset="0"/>
                <a:cs typeface="Times New Roman" panose="02020603050405020304" pitchFamily="18" charset="0"/>
              </a:rPr>
              <a:t>söz konusu isyan gerçekleştirilen inkılaplara tepki gösteren çevrelerin başlattığı bir ihtilal hareketidir. Medreselerin kapatılmasına ve halifeliğin kaldırılmasına karşı çıkan çevrelerin, saltanat ve hilafeti geri getirmek amacıyla başlattıkları bir isyandır.</a:t>
            </a:r>
          </a:p>
          <a:p>
            <a:pPr algn="just">
              <a:lnSpc>
                <a:spcPct val="150000"/>
              </a:lnSpc>
            </a:pPr>
            <a:r>
              <a:rPr lang="tr-TR" sz="2100" dirty="0">
                <a:latin typeface="Times New Roman" panose="02020603050405020304" pitchFamily="18" charset="0"/>
                <a:cs typeface="Times New Roman" panose="02020603050405020304" pitchFamily="18" charset="0"/>
              </a:rPr>
              <a:t>İsyanın çıkmasında etkili olan faktörler arasında, Terakkiperver Cumhuriyet Fırkası’nın payı olduğundan söz edilir. Zira, bu parti, programında dini inanç ve görüşlere saygılı olduğunu vurgulayarak rejim karşıtı çevrelere cesaret vermiştir. Dolayısıyla isyanda muhalefetin de parmağı vardır. </a:t>
            </a:r>
          </a:p>
        </p:txBody>
      </p:sp>
    </p:spTree>
    <p:extLst>
      <p:ext uri="{BB962C8B-B14F-4D97-AF65-F5344CB8AC3E}">
        <p14:creationId xmlns:p14="http://schemas.microsoft.com/office/powerpoint/2010/main" val="2980810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18CC66-72F2-494B-B545-6F5710AFE717}"/>
              </a:ext>
            </a:extLst>
          </p:cNvPr>
          <p:cNvSpPr>
            <a:spLocks noGrp="1"/>
          </p:cNvSpPr>
          <p:nvPr>
            <p:ph idx="1"/>
          </p:nvPr>
        </p:nvSpPr>
        <p:spPr>
          <a:xfrm>
            <a:off x="877455" y="480292"/>
            <a:ext cx="10427854" cy="6377708"/>
          </a:xfrm>
        </p:spPr>
        <p:txBody>
          <a:bodyPr>
            <a:noAutofit/>
          </a:bodyPr>
          <a:lstStyle/>
          <a:p>
            <a:pPr algn="just"/>
            <a:r>
              <a:rPr lang="tr-TR" sz="2100" dirty="0">
                <a:latin typeface="Times New Roman" panose="02020603050405020304" pitchFamily="18" charset="0"/>
                <a:cs typeface="Times New Roman" panose="02020603050405020304" pitchFamily="18" charset="0"/>
              </a:rPr>
              <a:t>Hükümet bunalımının meclis hükümeti sistemi nedeniyle aşılamaması, kabine sistemine geçmek, dolayısıyla da Cumhuriyeti ilan etmek için uygun bir siyasal ortam yarattı. Bu durum karşısında 28 Ekim akşamı M. Kemal Paşa Çankaya köşkünde yemek esnasında kendi görüşüne yakın arkadaşlarına; </a:t>
            </a:r>
            <a:r>
              <a:rPr lang="tr-TR" sz="2100" b="1" dirty="0">
                <a:solidFill>
                  <a:srgbClr val="FF0000"/>
                </a:solidFill>
                <a:latin typeface="Times New Roman" panose="02020603050405020304" pitchFamily="18" charset="0"/>
                <a:cs typeface="Times New Roman" panose="02020603050405020304" pitchFamily="18" charset="0"/>
              </a:rPr>
              <a:t>“Yarın Cumhuriyet ilan edeceğiz“ </a:t>
            </a:r>
            <a:r>
              <a:rPr lang="tr-TR" sz="2100" dirty="0">
                <a:latin typeface="Times New Roman" panose="02020603050405020304" pitchFamily="18" charset="0"/>
                <a:cs typeface="Times New Roman" panose="02020603050405020304" pitchFamily="18" charset="0"/>
              </a:rPr>
              <a:t>diyerek fikrini belirttikten sonra, 1921 tarihli Anayasa’da yapılacak değişikliklerle ilgili önerge hazırlandı. Bu önerge şunları içeriyordu: </a:t>
            </a:r>
          </a:p>
          <a:p>
            <a:pPr algn="just"/>
            <a:r>
              <a:rPr lang="tr-TR" sz="2100" dirty="0">
                <a:latin typeface="Times New Roman" panose="02020603050405020304" pitchFamily="18" charset="0"/>
                <a:cs typeface="Times New Roman" panose="02020603050405020304" pitchFamily="18" charset="0"/>
              </a:rPr>
              <a:t>Hakimiyet kayıtsız şartsız milletindir. </a:t>
            </a:r>
          </a:p>
          <a:p>
            <a:pPr algn="just"/>
            <a:r>
              <a:rPr lang="tr-TR" sz="2100" dirty="0">
                <a:latin typeface="Times New Roman" panose="02020603050405020304" pitchFamily="18" charset="0"/>
                <a:cs typeface="Times New Roman" panose="02020603050405020304" pitchFamily="18" charset="0"/>
              </a:rPr>
              <a:t>İdare şekli, halkın kendi kaderini kendisinin tayin edeceği temeline dayanır. </a:t>
            </a:r>
          </a:p>
          <a:p>
            <a:pPr algn="just"/>
            <a:r>
              <a:rPr lang="tr-TR" sz="2100" dirty="0">
                <a:latin typeface="Times New Roman" panose="02020603050405020304" pitchFamily="18" charset="0"/>
                <a:cs typeface="Times New Roman" panose="02020603050405020304" pitchFamily="18" charset="0"/>
              </a:rPr>
              <a:t>Devletin hükümet şekli Cumhuriyettir. </a:t>
            </a:r>
          </a:p>
          <a:p>
            <a:pPr algn="just"/>
            <a:r>
              <a:rPr lang="tr-TR" sz="2100" dirty="0">
                <a:latin typeface="Times New Roman" panose="02020603050405020304" pitchFamily="18" charset="0"/>
                <a:cs typeface="Times New Roman" panose="02020603050405020304" pitchFamily="18" charset="0"/>
              </a:rPr>
              <a:t>Türkiye Devleti’nin dini İslam dinidir.</a:t>
            </a:r>
          </a:p>
          <a:p>
            <a:pPr algn="just"/>
            <a:r>
              <a:rPr lang="tr-TR" sz="2100" dirty="0">
                <a:latin typeface="Times New Roman" panose="02020603050405020304" pitchFamily="18" charset="0"/>
                <a:cs typeface="Times New Roman" panose="02020603050405020304" pitchFamily="18" charset="0"/>
              </a:rPr>
              <a:t> Resmi dili Türkçedir. </a:t>
            </a:r>
          </a:p>
          <a:p>
            <a:pPr algn="just"/>
            <a:r>
              <a:rPr lang="tr-TR" sz="2100" dirty="0">
                <a:latin typeface="Times New Roman" panose="02020603050405020304" pitchFamily="18" charset="0"/>
                <a:cs typeface="Times New Roman" panose="02020603050405020304" pitchFamily="18" charset="0"/>
              </a:rPr>
              <a:t>Başkenti Ankara’dır. </a:t>
            </a:r>
          </a:p>
          <a:p>
            <a:pPr algn="just"/>
            <a:r>
              <a:rPr lang="tr-TR" sz="2100" dirty="0">
                <a:latin typeface="Times New Roman" panose="02020603050405020304" pitchFamily="18" charset="0"/>
                <a:cs typeface="Times New Roman" panose="02020603050405020304" pitchFamily="18" charset="0"/>
              </a:rPr>
              <a:t>Türkiye Devleti T.B.M.M. tarafından yönetilir. </a:t>
            </a:r>
          </a:p>
          <a:p>
            <a:pPr algn="just"/>
            <a:r>
              <a:rPr lang="tr-TR" sz="2100" dirty="0">
                <a:latin typeface="Times New Roman" panose="02020603050405020304" pitchFamily="18" charset="0"/>
                <a:cs typeface="Times New Roman" panose="02020603050405020304" pitchFamily="18" charset="0"/>
              </a:rPr>
              <a:t>Türkiye Cumhurbaşkanı, T.B.M.M. genel kurulunca kendi üyeleri </a:t>
            </a:r>
            <a:r>
              <a:rPr lang="tr-TR" sz="2100" dirty="0" err="1">
                <a:latin typeface="Times New Roman" panose="02020603050405020304" pitchFamily="18" charset="0"/>
                <a:cs typeface="Times New Roman" panose="02020603050405020304" pitchFamily="18" charset="0"/>
              </a:rPr>
              <a:t>arasıdan</a:t>
            </a:r>
            <a:r>
              <a:rPr lang="tr-TR" sz="2100" dirty="0">
                <a:latin typeface="Times New Roman" panose="02020603050405020304" pitchFamily="18" charset="0"/>
                <a:cs typeface="Times New Roman" panose="02020603050405020304" pitchFamily="18" charset="0"/>
              </a:rPr>
              <a:t> seçilir. </a:t>
            </a:r>
          </a:p>
          <a:p>
            <a:pPr algn="just"/>
            <a:r>
              <a:rPr lang="tr-TR" sz="2100" dirty="0">
                <a:latin typeface="Times New Roman" panose="02020603050405020304" pitchFamily="18" charset="0"/>
                <a:cs typeface="Times New Roman" panose="02020603050405020304" pitchFamily="18" charset="0"/>
              </a:rPr>
              <a:t>Türkiye Cumhurbaşkanı devletin de başkanıdır. </a:t>
            </a:r>
          </a:p>
          <a:p>
            <a:pPr algn="just"/>
            <a:r>
              <a:rPr lang="tr-TR" sz="2100" dirty="0">
                <a:latin typeface="Times New Roman" panose="02020603050405020304" pitchFamily="18" charset="0"/>
                <a:cs typeface="Times New Roman" panose="02020603050405020304" pitchFamily="18" charset="0"/>
              </a:rPr>
              <a:t>Gerektiğinde Meclis’e ve Bakanlar Kurulu’na başkanlık eder. </a:t>
            </a:r>
          </a:p>
          <a:p>
            <a:pPr algn="just"/>
            <a:r>
              <a:rPr lang="tr-TR" sz="2100" dirty="0">
                <a:latin typeface="Times New Roman" panose="02020603050405020304" pitchFamily="18" charset="0"/>
                <a:cs typeface="Times New Roman" panose="02020603050405020304" pitchFamily="18" charset="0"/>
              </a:rPr>
              <a:t>Başbakan, Cumhurbaşkanı tarafından Meclis üyeleri arasından seçilir. </a:t>
            </a:r>
          </a:p>
        </p:txBody>
      </p:sp>
    </p:spTree>
    <p:extLst>
      <p:ext uri="{BB962C8B-B14F-4D97-AF65-F5344CB8AC3E}">
        <p14:creationId xmlns:p14="http://schemas.microsoft.com/office/powerpoint/2010/main" val="1896625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BCB6940-236C-48CD-AC2A-52BE2726F524}"/>
              </a:ext>
            </a:extLst>
          </p:cNvPr>
          <p:cNvSpPr>
            <a:spLocks noGrp="1"/>
          </p:cNvSpPr>
          <p:nvPr>
            <p:ph idx="1"/>
          </p:nvPr>
        </p:nvSpPr>
        <p:spPr>
          <a:xfrm>
            <a:off x="1052945" y="775855"/>
            <a:ext cx="10030691" cy="5135417"/>
          </a:xfrm>
        </p:spPr>
        <p:txBody>
          <a:bodyPr>
            <a:normAutofit/>
          </a:bodyPr>
          <a:lstStyle/>
          <a:p>
            <a:pPr algn="just">
              <a:lnSpc>
                <a:spcPct val="150000"/>
              </a:lnSpc>
            </a:pPr>
            <a:r>
              <a:rPr lang="tr-TR" sz="2100" dirty="0">
                <a:latin typeface="Times New Roman" panose="02020603050405020304" pitchFamily="18" charset="0"/>
                <a:cs typeface="Times New Roman" panose="02020603050405020304" pitchFamily="18" charset="0"/>
              </a:rPr>
              <a:t>Bu konudaki bir başka görüş ise, </a:t>
            </a:r>
            <a:r>
              <a:rPr lang="tr-TR" sz="2100" dirty="0" smtClean="0">
                <a:latin typeface="Times New Roman" panose="02020603050405020304" pitchFamily="18" charset="0"/>
                <a:cs typeface="Times New Roman" panose="02020603050405020304" pitchFamily="18" charset="0"/>
              </a:rPr>
              <a:t>Şeyh </a:t>
            </a:r>
            <a:r>
              <a:rPr lang="tr-TR" sz="2100" dirty="0">
                <a:latin typeface="Times New Roman" panose="02020603050405020304" pitchFamily="18" charset="0"/>
                <a:cs typeface="Times New Roman" panose="02020603050405020304" pitchFamily="18" charset="0"/>
              </a:rPr>
              <a:t>Sait ‘in Kürt kimliğinden dolayı, bu hareketin dini değil, aslında siyasi ayrılıkçı bir hareket olduğu iddiasıdır. </a:t>
            </a:r>
          </a:p>
          <a:p>
            <a:pPr algn="just">
              <a:lnSpc>
                <a:spcPct val="150000"/>
              </a:lnSpc>
            </a:pPr>
            <a:r>
              <a:rPr lang="tr-TR" sz="2100" dirty="0">
                <a:latin typeface="Times New Roman" panose="02020603050405020304" pitchFamily="18" charset="0"/>
                <a:cs typeface="Times New Roman" panose="02020603050405020304" pitchFamily="18" charset="0"/>
              </a:rPr>
              <a:t>O sırada Lozan’da halledilemeyen Musul meselesinden dolayı İngilizler sürdürülen görüşmeler esnasında Musul’u Türkiye’den almak isteyen İngilizlerin, isyancıları destekleyerek bölgede bir Kürt meselesi çıkarmak istemelerinin de payı vardır. </a:t>
            </a:r>
          </a:p>
          <a:p>
            <a:pPr algn="just">
              <a:lnSpc>
                <a:spcPct val="150000"/>
              </a:lnSpc>
            </a:pPr>
            <a:r>
              <a:rPr lang="tr-TR" sz="2100" dirty="0">
                <a:latin typeface="Times New Roman" panose="02020603050405020304" pitchFamily="18" charset="0"/>
                <a:cs typeface="Times New Roman" panose="02020603050405020304" pitchFamily="18" charset="0"/>
              </a:rPr>
              <a:t>Böylece, İngilizler Türk hükümetini zayıflatarak, Musul meselesini kendi lehlerine çözümlemek istemişlerdir. </a:t>
            </a:r>
          </a:p>
        </p:txBody>
      </p:sp>
    </p:spTree>
    <p:extLst>
      <p:ext uri="{BB962C8B-B14F-4D97-AF65-F5344CB8AC3E}">
        <p14:creationId xmlns:p14="http://schemas.microsoft.com/office/powerpoint/2010/main" val="170516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5AB4CC-DE50-4354-BEE7-D0017D1C447A}"/>
              </a:ext>
            </a:extLst>
          </p:cNvPr>
          <p:cNvSpPr>
            <a:spLocks noGrp="1"/>
          </p:cNvSpPr>
          <p:nvPr>
            <p:ph idx="1"/>
          </p:nvPr>
        </p:nvSpPr>
        <p:spPr>
          <a:xfrm>
            <a:off x="1099126" y="785091"/>
            <a:ext cx="10280073" cy="4007187"/>
          </a:xfrm>
        </p:spPr>
        <p:txBody>
          <a:bodyPr>
            <a:noAutofit/>
          </a:bodyPr>
          <a:lstStyle/>
          <a:p>
            <a:pPr algn="just">
              <a:lnSpc>
                <a:spcPct val="150000"/>
              </a:lnSpc>
            </a:pPr>
            <a:r>
              <a:rPr lang="tr-TR" sz="2100" dirty="0">
                <a:latin typeface="Times New Roman" panose="02020603050405020304" pitchFamily="18" charset="0"/>
                <a:cs typeface="Times New Roman" panose="02020603050405020304" pitchFamily="18" charset="0"/>
              </a:rPr>
              <a:t>İsyanın patlak vermesi üzerine dönemin Başbakanı Fethi (Okyar) Bey, olayı olağan görerek örfi idare ile bastırılabileceği fikrini savunuyordu</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lnSpc>
                <a:spcPct val="150000"/>
              </a:lnSpc>
            </a:pPr>
            <a:r>
              <a:rPr lang="tr-TR" sz="2100" dirty="0">
                <a:latin typeface="Times New Roman" panose="02020603050405020304" pitchFamily="18" charset="0"/>
                <a:cs typeface="Times New Roman" panose="02020603050405020304" pitchFamily="18" charset="0"/>
              </a:rPr>
              <a:t>İsmet Paşa ve arkadaşları ayaklanmayı geniş çaplı bir karşı devrim hareketi olarak görüyor, rejimi devirmek amacı taşıdığına inanıyorlardı. Bu nedenle zaman kaybedilmeksizin en sert tedbirlere başvurulmasını istiyorlardı</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lnSpc>
                <a:spcPct val="150000"/>
              </a:lnSpc>
            </a:pPr>
            <a:r>
              <a:rPr lang="tr-TR" sz="2100" dirty="0">
                <a:latin typeface="Times New Roman" panose="02020603050405020304" pitchFamily="18" charset="0"/>
                <a:cs typeface="Times New Roman" panose="02020603050405020304" pitchFamily="18" charset="0"/>
              </a:rPr>
              <a:t>Mustafa Kemal Paşanın ikinci görüşü benimsemesi üzerine Fethi Bey görevden ayrıldı</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177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9A9C3A0-B694-4D5D-B760-73B32AF928C2}"/>
              </a:ext>
            </a:extLst>
          </p:cNvPr>
          <p:cNvSpPr>
            <a:spLocks noGrp="1"/>
          </p:cNvSpPr>
          <p:nvPr>
            <p:ph idx="1"/>
          </p:nvPr>
        </p:nvSpPr>
        <p:spPr>
          <a:xfrm>
            <a:off x="997527" y="757381"/>
            <a:ext cx="6253018" cy="4990805"/>
          </a:xfrm>
        </p:spPr>
        <p:txBody>
          <a:bodyPr>
            <a:normAutofit/>
          </a:bodyPr>
          <a:lstStyle/>
          <a:p>
            <a:pPr algn="just">
              <a:lnSpc>
                <a:spcPct val="150000"/>
              </a:lnSpc>
            </a:pPr>
            <a:r>
              <a:rPr lang="tr-TR" sz="2100" dirty="0">
                <a:latin typeface="Times New Roman" panose="02020603050405020304" pitchFamily="18" charset="0"/>
                <a:cs typeface="Times New Roman" panose="02020603050405020304" pitchFamily="18" charset="0"/>
              </a:rPr>
              <a:t>Yeni hükümeti kurma görevi İsmet Paşa’ya verildi. İsmet Paşa’nın hükümeti kurmasından sonra ilk işi Takrir-i Sükun Kanunu’nu çıkartmak oldu.</a:t>
            </a:r>
          </a:p>
          <a:p>
            <a:pPr algn="just">
              <a:lnSpc>
                <a:spcPct val="150000"/>
              </a:lnSpc>
            </a:pPr>
            <a:r>
              <a:rPr lang="tr-TR" sz="2100" dirty="0">
                <a:latin typeface="Times New Roman" panose="02020603050405020304" pitchFamily="18" charset="0"/>
                <a:cs typeface="Times New Roman" panose="02020603050405020304" pitchFamily="18" charset="0"/>
              </a:rPr>
              <a:t> 4 Mart 1925 tarihinde iki yıllığına çıkartılan Kanun’a göre, ülkedeki isyanları bastırmak için İstiklal Mahkemelerinin kurulması kararlaştırıldı. </a:t>
            </a:r>
          </a:p>
          <a:p>
            <a:pPr algn="just">
              <a:lnSpc>
                <a:spcPct val="150000"/>
              </a:lnSpc>
            </a:pPr>
            <a:r>
              <a:rPr lang="tr-TR" sz="2100" dirty="0">
                <a:latin typeface="Times New Roman" panose="02020603050405020304" pitchFamily="18" charset="0"/>
                <a:cs typeface="Times New Roman" panose="02020603050405020304" pitchFamily="18" charset="0"/>
              </a:rPr>
              <a:t>Bu amaçla biri Ankara’da diğeri ise isyan bölgesinde olmak üzere iki İstiklal Mahkemesi kuruldu.</a:t>
            </a:r>
          </a:p>
        </p:txBody>
      </p:sp>
      <p:pic>
        <p:nvPicPr>
          <p:cNvPr id="5" name="Resim 4" descr="metin içeren bir resim&#10;&#10;Açıklama otomatik olarak oluşturuldu">
            <a:extLst>
              <a:ext uri="{FF2B5EF4-FFF2-40B4-BE49-F238E27FC236}">
                <a16:creationId xmlns:a16="http://schemas.microsoft.com/office/drawing/2014/main" id="{C45251C1-CCC5-46B5-B794-9DD947AE6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710" y="1561085"/>
            <a:ext cx="3720332" cy="3602042"/>
          </a:xfrm>
          <a:prstGeom prst="rect">
            <a:avLst/>
          </a:prstGeom>
        </p:spPr>
      </p:pic>
    </p:spTree>
    <p:extLst>
      <p:ext uri="{BB962C8B-B14F-4D97-AF65-F5344CB8AC3E}">
        <p14:creationId xmlns:p14="http://schemas.microsoft.com/office/powerpoint/2010/main" val="2654750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57F252-53F3-4446-A237-A59E791342C9}"/>
              </a:ext>
            </a:extLst>
          </p:cNvPr>
          <p:cNvSpPr>
            <a:spLocks noGrp="1"/>
          </p:cNvSpPr>
          <p:nvPr>
            <p:ph idx="1"/>
          </p:nvPr>
        </p:nvSpPr>
        <p:spPr>
          <a:xfrm>
            <a:off x="858982" y="914400"/>
            <a:ext cx="6086763" cy="4812145"/>
          </a:xfrm>
        </p:spPr>
        <p:txBody>
          <a:bodyPr>
            <a:noAutofit/>
          </a:bodyPr>
          <a:lstStyle/>
          <a:p>
            <a:pPr>
              <a:lnSpc>
                <a:spcPct val="150000"/>
              </a:lnSpc>
            </a:pPr>
            <a:r>
              <a:rPr lang="tr-TR" sz="2100" dirty="0">
                <a:latin typeface="Times New Roman" panose="02020603050405020304" pitchFamily="18" charset="0"/>
                <a:cs typeface="Times New Roman" panose="02020603050405020304" pitchFamily="18" charset="0"/>
              </a:rPr>
              <a:t>Yaklaşık iki ay süren askeri harekat sonucunda isyan bastırıldı. Başta Şeyh Sait olmak üzere isyancılar idamla yargılanarak  cezalandırılır. </a:t>
            </a:r>
          </a:p>
          <a:p>
            <a:pPr>
              <a:lnSpc>
                <a:spcPct val="150000"/>
              </a:lnSpc>
            </a:pPr>
            <a:r>
              <a:rPr lang="tr-TR" sz="2100" dirty="0">
                <a:latin typeface="Times New Roman" panose="02020603050405020304" pitchFamily="18" charset="0"/>
                <a:cs typeface="Times New Roman" panose="02020603050405020304" pitchFamily="18" charset="0"/>
              </a:rPr>
              <a:t>Yargılama esnasında Şeyh Sait’in verdiği ifadelere bakılırsa, isyanın siyasi boyutu yoktur. Yani, isyancıların gayesi Kürt devleti kurmak değildir. </a:t>
            </a:r>
          </a:p>
          <a:p>
            <a:pPr>
              <a:lnSpc>
                <a:spcPct val="150000"/>
              </a:lnSpc>
            </a:pPr>
            <a:r>
              <a:rPr lang="tr-TR" sz="2100" dirty="0">
                <a:latin typeface="Times New Roman" panose="02020603050405020304" pitchFamily="18" charset="0"/>
                <a:cs typeface="Times New Roman" panose="02020603050405020304" pitchFamily="18" charset="0"/>
              </a:rPr>
              <a:t>Medreselerin kapatılması ve halifeliğin kaldırılmasına yönelik dini bir tepkiden ibarettir.</a:t>
            </a:r>
          </a:p>
        </p:txBody>
      </p:sp>
      <p:pic>
        <p:nvPicPr>
          <p:cNvPr id="6" name="Resim 5" descr="fotoğraf, kişi, eski, grup içeren bir resim&#10;&#10;Açıklama otomatik olarak oluşturuldu">
            <a:extLst>
              <a:ext uri="{FF2B5EF4-FFF2-40B4-BE49-F238E27FC236}">
                <a16:creationId xmlns:a16="http://schemas.microsoft.com/office/drawing/2014/main" id="{3E5B86D4-1F53-4B6E-A19A-54505A6E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648" y="1122185"/>
            <a:ext cx="3682214" cy="4068651"/>
          </a:xfrm>
          <a:prstGeom prst="rect">
            <a:avLst/>
          </a:prstGeom>
        </p:spPr>
      </p:pic>
    </p:spTree>
    <p:extLst>
      <p:ext uri="{BB962C8B-B14F-4D97-AF65-F5344CB8AC3E}">
        <p14:creationId xmlns:p14="http://schemas.microsoft.com/office/powerpoint/2010/main" val="1463795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B1CD2F-D02A-4337-A592-D729172B1EBD}"/>
              </a:ext>
            </a:extLst>
          </p:cNvPr>
          <p:cNvSpPr>
            <a:spLocks noGrp="1"/>
          </p:cNvSpPr>
          <p:nvPr>
            <p:ph idx="1"/>
          </p:nvPr>
        </p:nvSpPr>
        <p:spPr>
          <a:xfrm>
            <a:off x="1228436" y="1016000"/>
            <a:ext cx="9762837" cy="4257964"/>
          </a:xfrm>
        </p:spPr>
        <p:txBody>
          <a:bodyPr>
            <a:noAutofit/>
          </a:bodyPr>
          <a:lstStyle/>
          <a:p>
            <a:pPr algn="just">
              <a:lnSpc>
                <a:spcPct val="150000"/>
              </a:lnSpc>
            </a:pPr>
            <a:r>
              <a:rPr lang="tr-TR" sz="2100" dirty="0" smtClean="0">
                <a:latin typeface="Times New Roman" panose="02020603050405020304" pitchFamily="18" charset="0"/>
                <a:cs typeface="Times New Roman" panose="02020603050405020304" pitchFamily="18" charset="0"/>
              </a:rPr>
              <a:t>İsyanın </a:t>
            </a:r>
            <a:r>
              <a:rPr lang="tr-TR" sz="2100" dirty="0">
                <a:latin typeface="Times New Roman" panose="02020603050405020304" pitchFamily="18" charset="0"/>
                <a:cs typeface="Times New Roman" panose="02020603050405020304" pitchFamily="18" charset="0"/>
              </a:rPr>
              <a:t>çıkmasında etkileri görülen çevrelere karşı sert önlemler alınmıştır.</a:t>
            </a:r>
          </a:p>
          <a:p>
            <a:pPr algn="just">
              <a:lnSpc>
                <a:spcPct val="150000"/>
              </a:lnSpc>
            </a:pPr>
            <a:r>
              <a:rPr lang="tr-TR" sz="2100" dirty="0">
                <a:latin typeface="Times New Roman" panose="02020603050405020304" pitchFamily="18" charset="0"/>
                <a:cs typeface="Times New Roman" panose="02020603050405020304" pitchFamily="18" charset="0"/>
              </a:rPr>
              <a:t>İsyan sonrasında, programındaki “fırkamız </a:t>
            </a:r>
            <a:r>
              <a:rPr lang="tr-TR" sz="2100" dirty="0" err="1">
                <a:latin typeface="Times New Roman" panose="02020603050405020304" pitchFamily="18" charset="0"/>
                <a:cs typeface="Times New Roman" panose="02020603050405020304" pitchFamily="18" charset="0"/>
              </a:rPr>
              <a:t>itikad</a:t>
            </a:r>
            <a:r>
              <a:rPr lang="tr-TR" sz="2100" dirty="0">
                <a:latin typeface="Times New Roman" panose="02020603050405020304" pitchFamily="18" charset="0"/>
                <a:cs typeface="Times New Roman" panose="02020603050405020304" pitchFamily="18" charset="0"/>
              </a:rPr>
              <a:t>-ı </a:t>
            </a:r>
            <a:r>
              <a:rPr lang="tr-TR" sz="2100" dirty="0" err="1">
                <a:latin typeface="Times New Roman" panose="02020603050405020304" pitchFamily="18" charset="0"/>
                <a:cs typeface="Times New Roman" panose="02020603050405020304" pitchFamily="18" charset="0"/>
              </a:rPr>
              <a:t>diniyeye</a:t>
            </a:r>
            <a:r>
              <a:rPr lang="tr-TR" sz="2100" dirty="0">
                <a:latin typeface="Times New Roman" panose="02020603050405020304" pitchFamily="18" charset="0"/>
                <a:cs typeface="Times New Roman" panose="02020603050405020304" pitchFamily="18" charset="0"/>
              </a:rPr>
              <a:t> ve </a:t>
            </a:r>
            <a:r>
              <a:rPr lang="tr-TR" sz="2100" dirty="0" err="1">
                <a:latin typeface="Times New Roman" panose="02020603050405020304" pitchFamily="18" charset="0"/>
                <a:cs typeface="Times New Roman" panose="02020603050405020304" pitchFamily="18" charset="0"/>
              </a:rPr>
              <a:t>fıkriyeye</a:t>
            </a:r>
            <a:r>
              <a:rPr lang="tr-TR" sz="2100" dirty="0">
                <a:latin typeface="Times New Roman" panose="02020603050405020304" pitchFamily="18" charset="0"/>
                <a:cs typeface="Times New Roman" panose="02020603050405020304" pitchFamily="18" charset="0"/>
              </a:rPr>
              <a:t> hürmetkardır” maddesinden dolayı Terakkiperver Cumhuriyet Fırkası, isyandan sorumlu tutularak, 5 Haziran 1925’te kapatılmıştır. </a:t>
            </a:r>
          </a:p>
          <a:p>
            <a:pPr algn="just">
              <a:lnSpc>
                <a:spcPct val="150000"/>
              </a:lnSpc>
            </a:pPr>
            <a:r>
              <a:rPr lang="tr-TR" sz="2100" dirty="0">
                <a:latin typeface="Times New Roman" panose="02020603050405020304" pitchFamily="18" charset="0"/>
                <a:cs typeface="Times New Roman" panose="02020603050405020304" pitchFamily="18" charset="0"/>
              </a:rPr>
              <a:t>Basına sansür getirilerek, İstanbul’da yayınlanan </a:t>
            </a:r>
            <a:r>
              <a:rPr lang="tr-TR" sz="2100" dirty="0" err="1">
                <a:latin typeface="Times New Roman" panose="02020603050405020304" pitchFamily="18" charset="0"/>
                <a:cs typeface="Times New Roman" panose="02020603050405020304" pitchFamily="18" charset="0"/>
              </a:rPr>
              <a:t>Tevhid</a:t>
            </a:r>
            <a:r>
              <a:rPr lang="tr-TR" sz="2100" dirty="0">
                <a:latin typeface="Times New Roman" panose="02020603050405020304" pitchFamily="18" charset="0"/>
                <a:cs typeface="Times New Roman" panose="02020603050405020304" pitchFamily="18" charset="0"/>
              </a:rPr>
              <a:t>-i Efkar, İstiklal, Aydınlık, Son Telgraf, Tanin ve </a:t>
            </a:r>
            <a:r>
              <a:rPr lang="tr-TR" sz="2100" dirty="0" err="1">
                <a:latin typeface="Times New Roman" panose="02020603050405020304" pitchFamily="18" charset="0"/>
                <a:cs typeface="Times New Roman" panose="02020603050405020304" pitchFamily="18" charset="0"/>
              </a:rPr>
              <a:t>Sebilürreşad</a:t>
            </a:r>
            <a:r>
              <a:rPr lang="tr-TR" sz="2100" dirty="0">
                <a:latin typeface="Times New Roman" panose="02020603050405020304" pitchFamily="18" charset="0"/>
                <a:cs typeface="Times New Roman" panose="02020603050405020304" pitchFamily="18" charset="0"/>
              </a:rPr>
              <a:t> gibi bazı muhalif gazete ve dergiler kapatılmıştır.</a:t>
            </a:r>
          </a:p>
          <a:p>
            <a:pPr algn="just">
              <a:lnSpc>
                <a:spcPct val="150000"/>
              </a:lnSpc>
            </a:pPr>
            <a:r>
              <a:rPr lang="tr-TR" sz="2100" dirty="0">
                <a:latin typeface="Times New Roman" panose="02020603050405020304" pitchFamily="18" charset="0"/>
                <a:cs typeface="Times New Roman" panose="02020603050405020304" pitchFamily="18" charset="0"/>
              </a:rPr>
              <a:t>Gazete ve dergilerin kapatılmasının yanı sıra bazı gazeteciler de İstiklal Mahkemelerinde yargılanmışlar ve tutuklanmışlardır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490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D35A72C-F6AD-4B3E-8FAF-D12C01B51C9A}"/>
              </a:ext>
            </a:extLst>
          </p:cNvPr>
          <p:cNvSpPr>
            <a:spLocks noGrp="1"/>
          </p:cNvSpPr>
          <p:nvPr>
            <p:ph idx="1"/>
          </p:nvPr>
        </p:nvSpPr>
        <p:spPr>
          <a:xfrm>
            <a:off x="997528" y="840509"/>
            <a:ext cx="9255444" cy="5643417"/>
          </a:xfrm>
        </p:spPr>
        <p:txBody>
          <a:bodyPr>
            <a:normAutofit fontScale="55000" lnSpcReduction="20000"/>
          </a:bodyPr>
          <a:lstStyle/>
          <a:p>
            <a:pPr algn="just">
              <a:lnSpc>
                <a:spcPct val="150000"/>
              </a:lnSpc>
            </a:pPr>
            <a:r>
              <a:rPr lang="tr-TR" sz="3800" dirty="0">
                <a:latin typeface="Times New Roman" panose="02020603050405020304" pitchFamily="18" charset="0"/>
                <a:cs typeface="Times New Roman" panose="02020603050405020304" pitchFamily="18" charset="0"/>
              </a:rPr>
              <a:t>İsyan sonrasında iç politikaya ağırlık verilerek</a:t>
            </a:r>
            <a:r>
              <a:rPr lang="tr-TR" sz="3800" b="1" dirty="0">
                <a:latin typeface="Times New Roman" panose="02020603050405020304" pitchFamily="18" charset="0"/>
                <a:cs typeface="Times New Roman" panose="02020603050405020304" pitchFamily="18" charset="0"/>
              </a:rPr>
              <a:t> laikleşme </a:t>
            </a:r>
            <a:r>
              <a:rPr lang="tr-TR" sz="3800" dirty="0">
                <a:latin typeface="Times New Roman" panose="02020603050405020304" pitchFamily="18" charset="0"/>
                <a:cs typeface="Times New Roman" panose="02020603050405020304" pitchFamily="18" charset="0"/>
              </a:rPr>
              <a:t>yolunda yeni adımlar atılmıştır.</a:t>
            </a:r>
          </a:p>
          <a:p>
            <a:pPr algn="just">
              <a:lnSpc>
                <a:spcPct val="150000"/>
              </a:lnSpc>
            </a:pPr>
            <a:r>
              <a:rPr lang="tr-TR" sz="3800" dirty="0">
                <a:latin typeface="Times New Roman" panose="02020603050405020304" pitchFamily="18" charset="0"/>
                <a:cs typeface="Times New Roman" panose="02020603050405020304" pitchFamily="18" charset="0"/>
              </a:rPr>
              <a:t>Bu amaçla, çeşitli çevrelerce istismar edilen </a:t>
            </a:r>
            <a:r>
              <a:rPr lang="tr-TR" sz="3800" b="1" dirty="0">
                <a:latin typeface="Times New Roman" panose="02020603050405020304" pitchFamily="18" charset="0"/>
                <a:cs typeface="Times New Roman" panose="02020603050405020304" pitchFamily="18" charset="0"/>
              </a:rPr>
              <a:t>tekke, zaviye ve türbeler kapatılmış</a:t>
            </a:r>
            <a:r>
              <a:rPr lang="tr-TR" sz="3800" dirty="0">
                <a:latin typeface="Times New Roman" panose="02020603050405020304" pitchFamily="18" charset="0"/>
                <a:cs typeface="Times New Roman" panose="02020603050405020304" pitchFamily="18" charset="0"/>
              </a:rPr>
              <a:t>, </a:t>
            </a:r>
            <a:r>
              <a:rPr lang="tr-TR" sz="3800" b="1" dirty="0">
                <a:latin typeface="Times New Roman" panose="02020603050405020304" pitchFamily="18" charset="0"/>
                <a:cs typeface="Times New Roman" panose="02020603050405020304" pitchFamily="18" charset="0"/>
              </a:rPr>
              <a:t>şeyhlik ve dervişlik</a:t>
            </a:r>
            <a:r>
              <a:rPr lang="tr-TR" sz="3800" dirty="0">
                <a:latin typeface="Times New Roman" panose="02020603050405020304" pitchFamily="18" charset="0"/>
                <a:cs typeface="Times New Roman" panose="02020603050405020304" pitchFamily="18" charset="0"/>
              </a:rPr>
              <a:t> gibi unvanlar yasaklanmıştır. </a:t>
            </a:r>
          </a:p>
          <a:p>
            <a:pPr algn="just">
              <a:lnSpc>
                <a:spcPct val="150000"/>
              </a:lnSpc>
            </a:pPr>
            <a:r>
              <a:rPr lang="tr-TR" sz="3800" dirty="0">
                <a:latin typeface="Times New Roman" panose="02020603050405020304" pitchFamily="18" charset="0"/>
                <a:cs typeface="Times New Roman" panose="02020603050405020304" pitchFamily="18" charset="0"/>
              </a:rPr>
              <a:t>Daha da önemlisi, Takrir-i Kanunu’nun </a:t>
            </a:r>
          </a:p>
          <a:p>
            <a:pPr marL="0" indent="0" algn="just">
              <a:lnSpc>
                <a:spcPct val="150000"/>
              </a:lnSpc>
              <a:buNone/>
            </a:pPr>
            <a:r>
              <a:rPr lang="tr-TR" sz="3800" dirty="0">
                <a:latin typeface="Times New Roman" panose="02020603050405020304" pitchFamily="18" charset="0"/>
                <a:cs typeface="Times New Roman" panose="02020603050405020304" pitchFamily="18" charset="0"/>
              </a:rPr>
              <a:t>getirdiği ortamdan yararlanılarak,</a:t>
            </a:r>
          </a:p>
          <a:p>
            <a:pPr marL="0" indent="0" algn="just">
              <a:lnSpc>
                <a:spcPct val="150000"/>
              </a:lnSpc>
              <a:buNone/>
            </a:pPr>
            <a:r>
              <a:rPr lang="tr-TR" sz="3800" dirty="0">
                <a:latin typeface="Times New Roman" panose="02020603050405020304" pitchFamily="18" charset="0"/>
                <a:cs typeface="Times New Roman" panose="02020603050405020304" pitchFamily="18" charset="0"/>
              </a:rPr>
              <a:t>Türk aile yapısında değişiklikler </a:t>
            </a:r>
          </a:p>
          <a:p>
            <a:pPr marL="0" indent="0" algn="just">
              <a:lnSpc>
                <a:spcPct val="150000"/>
              </a:lnSpc>
              <a:buNone/>
            </a:pPr>
            <a:r>
              <a:rPr lang="tr-TR" sz="3800" dirty="0">
                <a:latin typeface="Times New Roman" panose="02020603050405020304" pitchFamily="18" charset="0"/>
                <a:cs typeface="Times New Roman" panose="02020603050405020304" pitchFamily="18" charset="0"/>
              </a:rPr>
              <a:t>meydana getiren </a:t>
            </a:r>
            <a:r>
              <a:rPr lang="tr-TR" sz="3800" b="1" dirty="0">
                <a:latin typeface="Times New Roman" panose="02020603050405020304" pitchFamily="18" charset="0"/>
                <a:cs typeface="Times New Roman" panose="02020603050405020304" pitchFamily="18" charset="0"/>
              </a:rPr>
              <a:t>Türk Medeni </a:t>
            </a:r>
          </a:p>
          <a:p>
            <a:pPr marL="0" indent="0" algn="just">
              <a:lnSpc>
                <a:spcPct val="150000"/>
              </a:lnSpc>
              <a:buNone/>
            </a:pPr>
            <a:r>
              <a:rPr lang="tr-TR" sz="3800" b="1" dirty="0">
                <a:latin typeface="Times New Roman" panose="02020603050405020304" pitchFamily="18" charset="0"/>
                <a:cs typeface="Times New Roman" panose="02020603050405020304" pitchFamily="18" charset="0"/>
              </a:rPr>
              <a:t>Kanunu</a:t>
            </a:r>
            <a:r>
              <a:rPr lang="tr-TR" sz="3800" dirty="0">
                <a:latin typeface="Times New Roman" panose="02020603050405020304" pitchFamily="18" charset="0"/>
                <a:cs typeface="Times New Roman" panose="02020603050405020304" pitchFamily="18" charset="0"/>
              </a:rPr>
              <a:t> bu dönemde kabul </a:t>
            </a:r>
            <a:r>
              <a:rPr lang="tr-TR" sz="3800" dirty="0" smtClean="0">
                <a:latin typeface="Times New Roman" panose="02020603050405020304" pitchFamily="18" charset="0"/>
                <a:cs typeface="Times New Roman" panose="02020603050405020304" pitchFamily="18" charset="0"/>
              </a:rPr>
              <a:t>edilmiştir.</a:t>
            </a:r>
            <a:endParaRPr lang="tr-TR" sz="3800" dirty="0">
              <a:latin typeface="Times New Roman" panose="02020603050405020304" pitchFamily="18" charset="0"/>
              <a:cs typeface="Times New Roman" panose="02020603050405020304" pitchFamily="18" charset="0"/>
            </a:endParaRPr>
          </a:p>
          <a:p>
            <a:pPr marL="0" indent="0" algn="just">
              <a:lnSpc>
                <a:spcPct val="150000"/>
              </a:lnSpc>
              <a:buNone/>
            </a:pPr>
            <a:r>
              <a:rPr lang="tr-TR" sz="3800" dirty="0">
                <a:latin typeface="Times New Roman" panose="02020603050405020304" pitchFamily="18" charset="0"/>
                <a:cs typeface="Times New Roman" panose="02020603050405020304" pitchFamily="18" charset="0"/>
              </a:rPr>
              <a:t>(17 Şubat 1926).</a:t>
            </a:r>
          </a:p>
          <a:p>
            <a:endParaRPr lang="tr-TR" sz="1800" dirty="0">
              <a:latin typeface="Times New Roman" panose="02020603050405020304" pitchFamily="18" charset="0"/>
              <a:cs typeface="Times New Roman" panose="02020603050405020304" pitchFamily="18" charset="0"/>
            </a:endParaRPr>
          </a:p>
        </p:txBody>
      </p:sp>
      <p:pic>
        <p:nvPicPr>
          <p:cNvPr id="9" name="Resim 8" descr="kişi, fotoğraf, poz, grup içeren bir resim&#10;&#10;Açıklama otomatik olarak oluşturuldu">
            <a:extLst>
              <a:ext uri="{FF2B5EF4-FFF2-40B4-BE49-F238E27FC236}">
                <a16:creationId xmlns:a16="http://schemas.microsoft.com/office/drawing/2014/main" id="{AC41B889-191E-4A97-9618-0B60A7E0D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763" y="2822068"/>
            <a:ext cx="5067226" cy="3025736"/>
          </a:xfrm>
          <a:prstGeom prst="rect">
            <a:avLst/>
          </a:prstGeom>
        </p:spPr>
      </p:pic>
    </p:spTree>
    <p:extLst>
      <p:ext uri="{BB962C8B-B14F-4D97-AF65-F5344CB8AC3E}">
        <p14:creationId xmlns:p14="http://schemas.microsoft.com/office/powerpoint/2010/main" val="3598279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089910-48ED-432F-911A-D7B713C4E5D0}"/>
              </a:ext>
            </a:extLst>
          </p:cNvPr>
          <p:cNvSpPr>
            <a:spLocks noGrp="1"/>
          </p:cNvSpPr>
          <p:nvPr>
            <p:ph idx="1"/>
          </p:nvPr>
        </p:nvSpPr>
        <p:spPr>
          <a:xfrm>
            <a:off x="1025236" y="766618"/>
            <a:ext cx="10104581" cy="4812146"/>
          </a:xfrm>
        </p:spPr>
        <p:txBody>
          <a:bodyPr>
            <a:normAutofit/>
          </a:bodyPr>
          <a:lstStyle/>
          <a:p>
            <a:pPr algn="just">
              <a:lnSpc>
                <a:spcPct val="150000"/>
              </a:lnSpc>
            </a:pPr>
            <a:r>
              <a:rPr lang="tr-TR" sz="2100" dirty="0">
                <a:latin typeface="Times New Roman" panose="02020603050405020304" pitchFamily="18" charset="0"/>
                <a:cs typeface="Times New Roman" panose="02020603050405020304" pitchFamily="18" charset="0"/>
              </a:rPr>
              <a:t>Cumhuriyetin ilk yıllarında patlak veren bu isyan, dönemin hükümetini oldukça meşgul etmiştir. Henüz, yeni devlet yaralarını sarıp modern bir toplum oluşturmak için çaba sarf ederken, böyle bir isyanın çıkması, bazı sıkıntıların doğmasına yol açmıştır. </a:t>
            </a:r>
          </a:p>
          <a:p>
            <a:pPr algn="just">
              <a:lnSpc>
                <a:spcPct val="150000"/>
              </a:lnSpc>
            </a:pPr>
            <a:r>
              <a:rPr lang="tr-TR" sz="2100" dirty="0">
                <a:latin typeface="Times New Roman" panose="02020603050405020304" pitchFamily="18" charset="0"/>
                <a:cs typeface="Times New Roman" panose="02020603050405020304" pitchFamily="18" charset="0"/>
              </a:rPr>
              <a:t>Rejim sertleşmiş ve demokrasinin yerleşmesi gecikmiştir. </a:t>
            </a:r>
          </a:p>
          <a:p>
            <a:pPr algn="just">
              <a:lnSpc>
                <a:spcPct val="150000"/>
              </a:lnSpc>
            </a:pPr>
            <a:r>
              <a:rPr lang="tr-TR" sz="2100" dirty="0">
                <a:latin typeface="Times New Roman" panose="02020603050405020304" pitchFamily="18" charset="0"/>
                <a:cs typeface="Times New Roman" panose="02020603050405020304" pitchFamily="18" charset="0"/>
              </a:rPr>
              <a:t>Musul kaybedilmiştir.</a:t>
            </a:r>
          </a:p>
          <a:p>
            <a:pPr algn="just">
              <a:lnSpc>
                <a:spcPct val="150000"/>
              </a:lnSpc>
            </a:pPr>
            <a:r>
              <a:rPr lang="tr-TR" sz="2100" i="1" dirty="0">
                <a:latin typeface="Times New Roman" panose="02020603050405020304" pitchFamily="18" charset="0"/>
                <a:cs typeface="Times New Roman" panose="02020603050405020304" pitchFamily="18" charset="0"/>
              </a:rPr>
              <a:t>1930’daki Serbest Fırka </a:t>
            </a:r>
            <a:r>
              <a:rPr lang="tr-TR" sz="2100" dirty="0">
                <a:latin typeface="Times New Roman" panose="02020603050405020304" pitchFamily="18" charset="0"/>
                <a:cs typeface="Times New Roman" panose="02020603050405020304" pitchFamily="18" charset="0"/>
              </a:rPr>
              <a:t>deneyimine kadar tek parti dönemi devam etmiştir.</a:t>
            </a:r>
          </a:p>
        </p:txBody>
      </p:sp>
    </p:spTree>
    <p:extLst>
      <p:ext uri="{BB962C8B-B14F-4D97-AF65-F5344CB8AC3E}">
        <p14:creationId xmlns:p14="http://schemas.microsoft.com/office/powerpoint/2010/main" val="907580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362200" y="1143000"/>
            <a:ext cx="7772400" cy="3547120"/>
          </a:xfrm>
        </p:spPr>
        <p:txBody>
          <a:bodyPr>
            <a:normAutofit/>
          </a:bodyPr>
          <a:lstStyle/>
          <a:p>
            <a:r>
              <a:rPr lang="tr-TR" sz="3200" dirty="0"/>
              <a:t>İZMİR SUİKASTİ</a:t>
            </a:r>
            <a:br>
              <a:rPr lang="tr-TR" sz="3200" dirty="0"/>
            </a:br>
            <a:r>
              <a:rPr lang="tr-TR" sz="3200" dirty="0"/>
              <a:t/>
            </a:r>
            <a:br>
              <a:rPr lang="tr-TR" sz="3200" dirty="0"/>
            </a:br>
            <a:r>
              <a:rPr lang="tr-TR" sz="3200" dirty="0"/>
              <a:t>17 Haziran 1926</a:t>
            </a:r>
            <a:br>
              <a:rPr lang="tr-TR" sz="3200" dirty="0"/>
            </a:br>
            <a:r>
              <a:rPr lang="tr-TR" sz="3200" dirty="0"/>
              <a:t/>
            </a:r>
            <a:br>
              <a:rPr lang="tr-TR" sz="3200" dirty="0"/>
            </a:br>
            <a:endParaRPr lang="en-US" sz="3200" dirty="0"/>
          </a:p>
        </p:txBody>
      </p:sp>
      <p:sp>
        <p:nvSpPr>
          <p:cNvPr id="3" name="Alt Başlık 2"/>
          <p:cNvSpPr>
            <a:spLocks noGrp="1"/>
          </p:cNvSpPr>
          <p:nvPr>
            <p:ph type="subTitle" idx="1"/>
          </p:nvPr>
        </p:nvSpPr>
        <p:spPr>
          <a:xfrm>
            <a:off x="2927648" y="3717032"/>
            <a:ext cx="6400800" cy="1800200"/>
          </a:xfrm>
        </p:spPr>
        <p:txBody>
          <a:bodyPr>
            <a:normAutofit/>
          </a:bodyPr>
          <a:lstStyle/>
          <a:p>
            <a:endParaRPr lang="tr-TR" sz="2600" b="1" dirty="0"/>
          </a:p>
          <a:p>
            <a:endParaRPr lang="tr-TR" sz="2600" b="1" dirty="0"/>
          </a:p>
          <a:p>
            <a:endParaRPr lang="tr-TR" sz="2600" b="1" dirty="0"/>
          </a:p>
          <a:p>
            <a:endParaRPr lang="tr-TR" sz="2600" b="1" dirty="0"/>
          </a:p>
        </p:txBody>
      </p:sp>
      <p:sp>
        <p:nvSpPr>
          <p:cNvPr id="4" name="Veri Yer Tutucusu 3"/>
          <p:cNvSpPr>
            <a:spLocks noGrp="1"/>
          </p:cNvSpPr>
          <p:nvPr>
            <p:ph type="dt" sz="half" idx="10"/>
          </p:nvPr>
        </p:nvSpPr>
        <p:spPr/>
        <p:txBody>
          <a:bodyPr/>
          <a:lstStyle/>
          <a:p>
            <a:fld id="{216C5678-EE20-4FA5-88E2-6E0BD67A2E26}" type="datetime1">
              <a:rPr lang="en-US" smtClean="0"/>
              <a:pPr/>
              <a:t>3/25/2020</a:t>
            </a:fld>
            <a:endParaRPr lang="en-US" dirty="0"/>
          </a:p>
        </p:txBody>
      </p:sp>
      <p:sp>
        <p:nvSpPr>
          <p:cNvPr id="6" name="Altbilgi Yer Tutucusu 5"/>
          <p:cNvSpPr>
            <a:spLocks noGrp="1"/>
          </p:cNvSpPr>
          <p:nvPr>
            <p:ph type="ftr" sz="quarter" idx="11"/>
          </p:nvPr>
        </p:nvSpPr>
        <p:spPr/>
        <p:txBody>
          <a:bodyPr/>
          <a:lstStyle/>
          <a:p>
            <a:r>
              <a:rPr lang="en-US" smtClean="0"/>
              <a:t>Footer Text</a:t>
            </a:r>
            <a:endParaRPr lang="en-US" dirty="0"/>
          </a:p>
        </p:txBody>
      </p:sp>
      <p:sp>
        <p:nvSpPr>
          <p:cNvPr id="5" name="Slayt Numarası Yer Tutucusu 4"/>
          <p:cNvSpPr>
            <a:spLocks noGrp="1"/>
          </p:cNvSpPr>
          <p:nvPr>
            <p:ph type="sldNum" sz="quarter" idx="12"/>
          </p:nvPr>
        </p:nvSpPr>
        <p:spPr/>
        <p:txBody>
          <a:bodyPr/>
          <a:lstStyle/>
          <a:p>
            <a:fld id="{BA9B540C-44DA-4F69-89C9-7C84606640D3}" type="slidenum">
              <a:rPr lang="en-US" smtClean="0"/>
              <a:pPr/>
              <a:t>47</a:t>
            </a:fld>
            <a:endParaRPr lang="en-US" dirty="0"/>
          </a:p>
        </p:txBody>
      </p:sp>
    </p:spTree>
    <p:extLst>
      <p:ext uri="{BB962C8B-B14F-4D97-AF65-F5344CB8AC3E}">
        <p14:creationId xmlns:p14="http://schemas.microsoft.com/office/powerpoint/2010/main" val="1448343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03CCE92-A57E-A74E-AFFA-49E0F2789351}"/>
              </a:ext>
            </a:extLst>
          </p:cNvPr>
          <p:cNvSpPr>
            <a:spLocks noGrp="1"/>
          </p:cNvSpPr>
          <p:nvPr>
            <p:ph idx="1"/>
          </p:nvPr>
        </p:nvSpPr>
        <p:spPr>
          <a:xfrm>
            <a:off x="1265381" y="1242628"/>
            <a:ext cx="9688945" cy="4173736"/>
          </a:xfrm>
        </p:spPr>
        <p:txBody>
          <a:bodyPr>
            <a:normAutofit/>
          </a:bodyPr>
          <a:lstStyle/>
          <a:p>
            <a:pPr algn="just">
              <a:lnSpc>
                <a:spcPct val="150000"/>
              </a:lnSpc>
            </a:pPr>
            <a:r>
              <a:rPr lang="tr-TR" sz="2100" dirty="0"/>
              <a:t>Yapılan inkılapları halka anlatmak maksadıyla 1926 baharında yurt gezilerine çıkan Atatürk’ün Balıkesir üzerinden 17 Haziran‘da İzmir’e varması gerekiyordu</a:t>
            </a:r>
            <a:r>
              <a:rPr lang="tr-TR" sz="2100" dirty="0" smtClean="0"/>
              <a:t>.</a:t>
            </a:r>
            <a:endParaRPr lang="tr-TR" sz="2100" dirty="0"/>
          </a:p>
          <a:p>
            <a:pPr algn="just">
              <a:lnSpc>
                <a:spcPct val="150000"/>
              </a:lnSpc>
            </a:pPr>
            <a:r>
              <a:rPr lang="tr-TR" sz="2100" dirty="0"/>
              <a:t>Aynı günlerde muhalefetle iktidar arasındaki sürtüşme ve kırgınlık devam ediyordu. İzmir suikastı böyle bir ortamda meydana geldi.</a:t>
            </a:r>
          </a:p>
          <a:p>
            <a:pPr algn="just"/>
            <a:endParaRPr lang="tr-TR" sz="2100" dirty="0"/>
          </a:p>
          <a:p>
            <a:pPr algn="just"/>
            <a:endParaRPr lang="tr-TR" sz="2100" dirty="0"/>
          </a:p>
        </p:txBody>
      </p:sp>
    </p:spTree>
    <p:extLst>
      <p:ext uri="{BB962C8B-B14F-4D97-AF65-F5344CB8AC3E}">
        <p14:creationId xmlns:p14="http://schemas.microsoft.com/office/powerpoint/2010/main" val="743798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6">
            <a:extLst>
              <a:ext uri="{FF2B5EF4-FFF2-40B4-BE49-F238E27FC236}">
                <a16:creationId xmlns:a16="http://schemas.microsoft.com/office/drawing/2014/main" id="{45AF94C8-7DEB-F648-9C8D-A8EE9956D4B7}"/>
              </a:ext>
            </a:extLst>
          </p:cNvPr>
          <p:cNvPicPr>
            <a:picLocks noChangeAspect="1"/>
          </p:cNvPicPr>
          <p:nvPr/>
        </p:nvPicPr>
        <p:blipFill>
          <a:blip r:embed="rId2"/>
          <a:stretch>
            <a:fillRect/>
          </a:stretch>
        </p:blipFill>
        <p:spPr>
          <a:xfrm>
            <a:off x="1897761" y="1497507"/>
            <a:ext cx="4100513" cy="3656383"/>
          </a:xfrm>
          <a:prstGeom prst="rect">
            <a:avLst/>
          </a:prstGeom>
        </p:spPr>
      </p:pic>
      <p:pic>
        <p:nvPicPr>
          <p:cNvPr id="8" name="Resim 8">
            <a:extLst>
              <a:ext uri="{FF2B5EF4-FFF2-40B4-BE49-F238E27FC236}">
                <a16:creationId xmlns:a16="http://schemas.microsoft.com/office/drawing/2014/main" id="{E214A8FE-6942-3A45-B2A6-670A70ECC3EB}"/>
              </a:ext>
            </a:extLst>
          </p:cNvPr>
          <p:cNvPicPr>
            <a:picLocks noChangeAspect="1"/>
          </p:cNvPicPr>
          <p:nvPr/>
        </p:nvPicPr>
        <p:blipFill>
          <a:blip r:embed="rId3"/>
          <a:stretch>
            <a:fillRect/>
          </a:stretch>
        </p:blipFill>
        <p:spPr>
          <a:xfrm>
            <a:off x="6251937" y="1497508"/>
            <a:ext cx="4379119" cy="3656382"/>
          </a:xfrm>
          <a:prstGeom prst="rect">
            <a:avLst/>
          </a:prstGeom>
        </p:spPr>
      </p:pic>
    </p:spTree>
    <p:extLst>
      <p:ext uri="{BB962C8B-B14F-4D97-AF65-F5344CB8AC3E}">
        <p14:creationId xmlns:p14="http://schemas.microsoft.com/office/powerpoint/2010/main" val="99514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3E710A-EEE1-42A9-875F-7DF2EE4B6971}"/>
              </a:ext>
            </a:extLst>
          </p:cNvPr>
          <p:cNvSpPr>
            <a:spLocks noGrp="1"/>
          </p:cNvSpPr>
          <p:nvPr>
            <p:ph idx="1"/>
          </p:nvPr>
        </p:nvSpPr>
        <p:spPr>
          <a:xfrm>
            <a:off x="979055" y="1166019"/>
            <a:ext cx="10261600" cy="4525963"/>
          </a:xfrm>
        </p:spPr>
        <p:txBody>
          <a:bodyPr>
            <a:normAutofit/>
          </a:bodyPr>
          <a:lstStyle/>
          <a:p>
            <a:pPr algn="just">
              <a:lnSpc>
                <a:spcPct val="150000"/>
              </a:lnSpc>
            </a:pPr>
            <a:r>
              <a:rPr lang="tr-TR" sz="2100" dirty="0">
                <a:latin typeface="Times New Roman" panose="02020603050405020304" pitchFamily="18" charset="0"/>
                <a:cs typeface="Times New Roman" panose="02020603050405020304" pitchFamily="18" charset="0"/>
              </a:rPr>
              <a:t>Hazırlanan bu önerge ertesi gün yani 29 Ekim 1923’te Meclis’te kabul edilmesiyle Cumhuriyet ilan edildi. </a:t>
            </a:r>
          </a:p>
          <a:p>
            <a:pPr algn="just">
              <a:lnSpc>
                <a:spcPct val="150000"/>
              </a:lnSpc>
            </a:pPr>
            <a:r>
              <a:rPr lang="tr-TR" sz="2100" dirty="0">
                <a:latin typeface="Times New Roman" panose="02020603050405020304" pitchFamily="18" charset="0"/>
                <a:cs typeface="Times New Roman" panose="02020603050405020304" pitchFamily="18" charset="0"/>
              </a:rPr>
              <a:t>Bu değişikliklerle rejimin adı konmuş ve Cumhurbaşkanlığı seçimine gidilerek Mustafa Kemal Paşa Cumhurbaşkanı seçilmiştir. İsmet Paşa ise hükümeti kurmakla görevlendirilerek Cumhuriyetin ilk başbakanı sıfatını kazanmıştır. </a:t>
            </a:r>
          </a:p>
        </p:txBody>
      </p:sp>
    </p:spTree>
    <p:extLst>
      <p:ext uri="{BB962C8B-B14F-4D97-AF65-F5344CB8AC3E}">
        <p14:creationId xmlns:p14="http://schemas.microsoft.com/office/powerpoint/2010/main" val="877013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D0950E-7BDD-FE46-A424-EF61030ECB3A}"/>
              </a:ext>
            </a:extLst>
          </p:cNvPr>
          <p:cNvSpPr>
            <a:spLocks noGrp="1"/>
          </p:cNvSpPr>
          <p:nvPr>
            <p:ph idx="1"/>
          </p:nvPr>
        </p:nvSpPr>
        <p:spPr>
          <a:xfrm>
            <a:off x="932874" y="738909"/>
            <a:ext cx="10298544" cy="5449455"/>
          </a:xfrm>
        </p:spPr>
        <p:txBody>
          <a:bodyPr>
            <a:normAutofit/>
          </a:bodyPr>
          <a:lstStyle/>
          <a:p>
            <a:pPr algn="just">
              <a:lnSpc>
                <a:spcPct val="150000"/>
              </a:lnSpc>
            </a:pPr>
            <a:r>
              <a:rPr lang="tr-TR" sz="2100" dirty="0"/>
              <a:t>Ziya Hurşit, Laz İsmail, Gürcü Yusuf ve Çopur Hilmi adında kişiler Mustafa Kemal’e suikast düzenlemeyi amaçlıyordu</a:t>
            </a:r>
            <a:r>
              <a:rPr lang="tr-TR" sz="2100" dirty="0" smtClean="0"/>
              <a:t>.</a:t>
            </a:r>
            <a:endParaRPr lang="tr-TR" sz="2100" dirty="0"/>
          </a:p>
          <a:p>
            <a:pPr algn="just">
              <a:lnSpc>
                <a:spcPct val="150000"/>
              </a:lnSpc>
            </a:pPr>
            <a:r>
              <a:rPr lang="tr-TR" sz="2100" dirty="0"/>
              <a:t>Atatürk’ün ziyaretinin bir gün gecikmesi ile Giritli Şevki meseleyi yetkililere haber vermesiyle olay ortaya çıkar.</a:t>
            </a:r>
          </a:p>
          <a:p>
            <a:endParaRPr lang="tr-TR" sz="2400" dirty="0"/>
          </a:p>
          <a:p>
            <a:pPr marL="0" indent="0">
              <a:buNone/>
            </a:pPr>
            <a:endParaRPr lang="tr-TR" sz="2400" dirty="0"/>
          </a:p>
        </p:txBody>
      </p:sp>
    </p:spTree>
    <p:extLst>
      <p:ext uri="{BB962C8B-B14F-4D97-AF65-F5344CB8AC3E}">
        <p14:creationId xmlns:p14="http://schemas.microsoft.com/office/powerpoint/2010/main" val="249357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916E69-FF02-FC49-861C-94A06E716B54}"/>
              </a:ext>
            </a:extLst>
          </p:cNvPr>
          <p:cNvSpPr>
            <a:spLocks noGrp="1"/>
          </p:cNvSpPr>
          <p:nvPr>
            <p:ph idx="1"/>
          </p:nvPr>
        </p:nvSpPr>
        <p:spPr>
          <a:xfrm>
            <a:off x="1117600" y="1098352"/>
            <a:ext cx="9984509" cy="4187131"/>
          </a:xfrm>
        </p:spPr>
        <p:txBody>
          <a:bodyPr>
            <a:normAutofit/>
          </a:bodyPr>
          <a:lstStyle/>
          <a:p>
            <a:r>
              <a:rPr lang="tr-TR" sz="2100" dirty="0"/>
              <a:t>Atatürk’e göre `Bu suikast birkaç kişinin tertip eseri değil, muhaliflerin devrim ve cumhuriyet aleyhinde giriştikleri büyük bir ihanet eseri.` olarak tanımlamıştır</a:t>
            </a:r>
            <a:r>
              <a:rPr lang="tr-TR" sz="2100" dirty="0" smtClean="0"/>
              <a:t>.</a:t>
            </a:r>
            <a:endParaRPr lang="tr-TR" sz="2100" dirty="0"/>
          </a:p>
        </p:txBody>
      </p:sp>
      <p:pic>
        <p:nvPicPr>
          <p:cNvPr id="4" name="Resim 4">
            <a:extLst>
              <a:ext uri="{FF2B5EF4-FFF2-40B4-BE49-F238E27FC236}">
                <a16:creationId xmlns:a16="http://schemas.microsoft.com/office/drawing/2014/main" id="{8C80F47A-91FF-1E49-A858-75B98DDFE156}"/>
              </a:ext>
            </a:extLst>
          </p:cNvPr>
          <p:cNvPicPr>
            <a:picLocks noChangeAspect="1"/>
          </p:cNvPicPr>
          <p:nvPr/>
        </p:nvPicPr>
        <p:blipFill>
          <a:blip r:embed="rId2"/>
          <a:stretch>
            <a:fillRect/>
          </a:stretch>
        </p:blipFill>
        <p:spPr>
          <a:xfrm>
            <a:off x="3191742" y="1991835"/>
            <a:ext cx="5143500" cy="3864020"/>
          </a:xfrm>
          <a:prstGeom prst="rect">
            <a:avLst/>
          </a:prstGeom>
        </p:spPr>
      </p:pic>
    </p:spTree>
    <p:extLst>
      <p:ext uri="{BB962C8B-B14F-4D97-AF65-F5344CB8AC3E}">
        <p14:creationId xmlns:p14="http://schemas.microsoft.com/office/powerpoint/2010/main" val="1197478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AB5B17-E585-BF45-BE05-3BF0A348F930}"/>
              </a:ext>
            </a:extLst>
          </p:cNvPr>
          <p:cNvSpPr>
            <a:spLocks noGrp="1"/>
          </p:cNvSpPr>
          <p:nvPr>
            <p:ph idx="1"/>
          </p:nvPr>
        </p:nvSpPr>
        <p:spPr>
          <a:xfrm>
            <a:off x="914400" y="729674"/>
            <a:ext cx="10002982" cy="5237018"/>
          </a:xfrm>
        </p:spPr>
        <p:txBody>
          <a:bodyPr>
            <a:normAutofit/>
          </a:bodyPr>
          <a:lstStyle/>
          <a:p>
            <a:pPr algn="just">
              <a:lnSpc>
                <a:spcPct val="150000"/>
              </a:lnSpc>
            </a:pPr>
            <a:r>
              <a:rPr lang="tr-TR" sz="2100" dirty="0"/>
              <a:t>İsmet Paşa’nın böyle düşünmemesine rağmen, Kâzım Karabekir Paşa TPCF başkanı olarak Ankara’da tutuklanır ve duruşmaların başladığı 26 Haziran 1926 sabahı </a:t>
            </a:r>
            <a:r>
              <a:rPr lang="tr-TR" sz="2100" dirty="0" err="1"/>
              <a:t>Izmir’e</a:t>
            </a:r>
            <a:r>
              <a:rPr lang="tr-TR" sz="2100" dirty="0"/>
              <a:t> getirilir. </a:t>
            </a:r>
          </a:p>
          <a:p>
            <a:pPr algn="just">
              <a:lnSpc>
                <a:spcPct val="150000"/>
              </a:lnSpc>
            </a:pPr>
            <a:r>
              <a:rPr lang="tr-TR" sz="2100" dirty="0"/>
              <a:t>Aynı gün, yine aynı partiden İstanbul’dan Rıfat Bele, Cafer Tayyar, Ali Fuat Cebesoy, İttihatçılardan eski Maliye Bakanı Cavit Bey ve arkadaşları İzmir’e yargılanmak üzere getirilirler.</a:t>
            </a:r>
          </a:p>
        </p:txBody>
      </p:sp>
    </p:spTree>
    <p:extLst>
      <p:ext uri="{BB962C8B-B14F-4D97-AF65-F5344CB8AC3E}">
        <p14:creationId xmlns:p14="http://schemas.microsoft.com/office/powerpoint/2010/main" val="320112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FFCE793-47AB-AC4E-9CB3-9DCCAEA0A0E2}"/>
              </a:ext>
            </a:extLst>
          </p:cNvPr>
          <p:cNvSpPr>
            <a:spLocks noGrp="1"/>
          </p:cNvSpPr>
          <p:nvPr>
            <p:ph idx="1"/>
          </p:nvPr>
        </p:nvSpPr>
        <p:spPr>
          <a:xfrm>
            <a:off x="997527" y="785092"/>
            <a:ext cx="10270837" cy="5301672"/>
          </a:xfrm>
        </p:spPr>
        <p:txBody>
          <a:bodyPr>
            <a:normAutofit/>
          </a:bodyPr>
          <a:lstStyle/>
          <a:p>
            <a:pPr algn="just">
              <a:lnSpc>
                <a:spcPct val="150000"/>
              </a:lnSpc>
            </a:pPr>
            <a:r>
              <a:rPr lang="tr-TR" sz="2100" dirty="0"/>
              <a:t>Suikastla ilgisi görülen İttihatçıların gayesinin, daha önce feshettikleri İttihat ve Terakki </a:t>
            </a:r>
            <a:r>
              <a:rPr lang="tr-TR" sz="2100" dirty="0" err="1"/>
              <a:t>Fıraksı’nı</a:t>
            </a:r>
            <a:r>
              <a:rPr lang="tr-TR" sz="2100" dirty="0"/>
              <a:t> dirilterek iktidara gelmek ve bu amaçla gizli toplantılar yapmaktır. Mahkeme heyeti, İzmir yargılamasından sonra </a:t>
            </a:r>
            <a:r>
              <a:rPr lang="tr-TR" sz="2100" dirty="0" err="1"/>
              <a:t>suçlularin</a:t>
            </a:r>
            <a:r>
              <a:rPr lang="tr-TR" sz="2100" dirty="0"/>
              <a:t> cezalandırılmasına karar </a:t>
            </a:r>
            <a:r>
              <a:rPr lang="tr-TR" sz="2100" dirty="0" smtClean="0"/>
              <a:t>vermiştir</a:t>
            </a:r>
            <a:r>
              <a:rPr lang="tr-TR" sz="2100" dirty="0" smtClean="0"/>
              <a:t>.</a:t>
            </a:r>
            <a:endParaRPr lang="tr-TR" sz="2100" dirty="0"/>
          </a:p>
        </p:txBody>
      </p:sp>
    </p:spTree>
    <p:extLst>
      <p:ext uri="{BB962C8B-B14F-4D97-AF65-F5344CB8AC3E}">
        <p14:creationId xmlns:p14="http://schemas.microsoft.com/office/powerpoint/2010/main" val="1816813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53C2AE5-6A94-B147-BA89-99F5B796D335}"/>
              </a:ext>
            </a:extLst>
          </p:cNvPr>
          <p:cNvSpPr>
            <a:spLocks noGrp="1"/>
          </p:cNvSpPr>
          <p:nvPr>
            <p:ph idx="1"/>
          </p:nvPr>
        </p:nvSpPr>
        <p:spPr>
          <a:xfrm>
            <a:off x="960581" y="701964"/>
            <a:ext cx="10390909" cy="5828145"/>
          </a:xfrm>
        </p:spPr>
        <p:txBody>
          <a:bodyPr>
            <a:normAutofit/>
          </a:bodyPr>
          <a:lstStyle/>
          <a:p>
            <a:pPr algn="just">
              <a:lnSpc>
                <a:spcPct val="150000"/>
              </a:lnSpc>
            </a:pPr>
            <a:r>
              <a:rPr lang="tr-TR" sz="2100" dirty="0"/>
              <a:t>Bazı Terakkiperver Cumhuriyet Fırkası mensupları ile İttihatçıların olayla ilgileri olduğu iddiasıyla haklarında yapılan soruşturmalar sonucu, Kâzım Karabekir vb. Kişiler suçsuz bulunarak serbest bırakılır. Bazı İttihatçılar ise tutuklanır</a:t>
            </a:r>
            <a:r>
              <a:rPr lang="tr-TR" sz="2100" dirty="0" smtClean="0"/>
              <a:t>.</a:t>
            </a:r>
            <a:endParaRPr lang="tr-TR" sz="2100" dirty="0"/>
          </a:p>
          <a:p>
            <a:pPr algn="just">
              <a:lnSpc>
                <a:spcPct val="150000"/>
              </a:lnSpc>
            </a:pPr>
            <a:r>
              <a:rPr lang="tr-TR" sz="2100" dirty="0"/>
              <a:t>İttihatçıların Birinci TBMM’deki 2. Grup üyelerinin ve TPCF mensuplarının sorumlu tutulduğu bu </a:t>
            </a:r>
            <a:r>
              <a:rPr lang="tr-TR" sz="2100" dirty="0" err="1" smtClean="0"/>
              <a:t>suikast’ten</a:t>
            </a:r>
            <a:r>
              <a:rPr lang="tr-TR" sz="2100" dirty="0" smtClean="0"/>
              <a:t> </a:t>
            </a:r>
            <a:r>
              <a:rPr lang="tr-TR" sz="2100" dirty="0"/>
              <a:t>sonra muhalefet etkisizleştirilerek bir müddet daha tek parti idaresine devam edilmiştir.</a:t>
            </a:r>
          </a:p>
        </p:txBody>
      </p:sp>
    </p:spTree>
    <p:extLst>
      <p:ext uri="{BB962C8B-B14F-4D97-AF65-F5344CB8AC3E}">
        <p14:creationId xmlns:p14="http://schemas.microsoft.com/office/powerpoint/2010/main" val="2445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pPr algn="ctr"/>
            <a:r>
              <a:rPr lang="tr-TR" sz="3200" dirty="0">
                <a:latin typeface="Times New Roman" panose="02020603050405020304" pitchFamily="18" charset="0"/>
                <a:cs typeface="Times New Roman" panose="02020603050405020304" pitchFamily="18" charset="0"/>
              </a:rPr>
              <a:t>SERBEST CUMHURİYET FIRKASI</a:t>
            </a:r>
          </a:p>
        </p:txBody>
      </p:sp>
    </p:spTree>
    <p:extLst>
      <p:ext uri="{BB962C8B-B14F-4D97-AF65-F5344CB8AC3E}">
        <p14:creationId xmlns:p14="http://schemas.microsoft.com/office/powerpoint/2010/main" val="12353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22501" y="371764"/>
            <a:ext cx="7772400" cy="1143000"/>
          </a:xfrm>
        </p:spPr>
        <p:txBody>
          <a:bodyPr>
            <a:normAutofit/>
          </a:bodyPr>
          <a:lstStyle/>
          <a:p>
            <a:r>
              <a:rPr lang="tr-TR" sz="2100" b="1" dirty="0">
                <a:latin typeface="Times New Roman" panose="02020603050405020304" pitchFamily="18" charset="0"/>
                <a:cs typeface="Times New Roman" panose="02020603050405020304" pitchFamily="18" charset="0"/>
              </a:rPr>
              <a:t>Kuruluş Sebepleri</a:t>
            </a:r>
          </a:p>
        </p:txBody>
      </p:sp>
      <p:sp>
        <p:nvSpPr>
          <p:cNvPr id="3" name="2 İçerik Yer Tutucusu"/>
          <p:cNvSpPr>
            <a:spLocks noGrp="1"/>
          </p:cNvSpPr>
          <p:nvPr>
            <p:ph idx="1"/>
          </p:nvPr>
        </p:nvSpPr>
        <p:spPr>
          <a:xfrm>
            <a:off x="622501" y="1293091"/>
            <a:ext cx="8912137" cy="4614028"/>
          </a:xfrm>
        </p:spPr>
        <p:txBody>
          <a:bodyPr>
            <a:normAutofit/>
          </a:bodyPr>
          <a:lstStyle/>
          <a:p>
            <a:pPr algn="just">
              <a:lnSpc>
                <a:spcPct val="150000"/>
              </a:lnSpc>
            </a:pPr>
            <a:r>
              <a:rPr lang="tr-TR" sz="2100" dirty="0">
                <a:latin typeface="Times New Roman" panose="02020603050405020304" pitchFamily="18" charset="0"/>
                <a:cs typeface="Times New Roman" panose="02020603050405020304" pitchFamily="18" charset="0"/>
              </a:rPr>
              <a:t>1929 dünya ekonomik </a:t>
            </a:r>
            <a:r>
              <a:rPr lang="tr-TR" sz="2100" dirty="0" smtClean="0">
                <a:latin typeface="Times New Roman" panose="02020603050405020304" pitchFamily="18" charset="0"/>
                <a:cs typeface="Times New Roman" panose="02020603050405020304" pitchFamily="18" charset="0"/>
              </a:rPr>
              <a:t>krizi</a:t>
            </a:r>
            <a:endParaRPr lang="tr-TR" sz="2100" dirty="0">
              <a:latin typeface="Times New Roman" panose="02020603050405020304" pitchFamily="18" charset="0"/>
              <a:cs typeface="Times New Roman" panose="02020603050405020304" pitchFamily="18" charset="0"/>
            </a:endParaRPr>
          </a:p>
          <a:p>
            <a:pPr algn="just">
              <a:lnSpc>
                <a:spcPct val="150000"/>
              </a:lnSpc>
            </a:pPr>
            <a:r>
              <a:rPr lang="tr-TR" sz="2100" dirty="0">
                <a:latin typeface="Times New Roman" panose="02020603050405020304" pitchFamily="18" charset="0"/>
                <a:cs typeface="Times New Roman" panose="02020603050405020304" pitchFamily="18" charset="0"/>
              </a:rPr>
              <a:t>Cumhuriyet Halk Fırkası’na ve yürüttüğü politikaya karşı </a:t>
            </a:r>
            <a:r>
              <a:rPr lang="tr-TR" sz="2100" dirty="0" smtClean="0">
                <a:latin typeface="Times New Roman" panose="02020603050405020304" pitchFamily="18" charset="0"/>
                <a:cs typeface="Times New Roman" panose="02020603050405020304" pitchFamily="18" charset="0"/>
              </a:rPr>
              <a:t>memnuniyetsizlik</a:t>
            </a:r>
            <a:endParaRPr lang="tr-TR" sz="2100" dirty="0">
              <a:latin typeface="Times New Roman" panose="02020603050405020304" pitchFamily="18" charset="0"/>
              <a:cs typeface="Times New Roman" panose="02020603050405020304" pitchFamily="18" charset="0"/>
            </a:endParaRPr>
          </a:p>
          <a:p>
            <a:pPr algn="just">
              <a:lnSpc>
                <a:spcPct val="150000"/>
              </a:lnSpc>
            </a:pPr>
            <a:r>
              <a:rPr lang="tr-TR" sz="2100" dirty="0">
                <a:latin typeface="Times New Roman" panose="02020603050405020304" pitchFamily="18" charset="0"/>
                <a:cs typeface="Times New Roman" panose="02020603050405020304" pitchFamily="18" charset="0"/>
              </a:rPr>
              <a:t> Mustafa Kemal Paşa’nın batı tarzında demokratik rejimi benimsemiş olması ve kendisinden sonra ortaya çıkabilecek anti-demokratik gelişmelere meydan vermemek isteği</a:t>
            </a:r>
          </a:p>
          <a:p>
            <a:endParaRPr lang="tr-TR" sz="2100" dirty="0"/>
          </a:p>
        </p:txBody>
      </p:sp>
    </p:spTree>
    <p:extLst>
      <p:ext uri="{BB962C8B-B14F-4D97-AF65-F5344CB8AC3E}">
        <p14:creationId xmlns:p14="http://schemas.microsoft.com/office/powerpoint/2010/main" val="2127736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17983" y="269776"/>
            <a:ext cx="7772400" cy="1143000"/>
          </a:xfrm>
        </p:spPr>
        <p:txBody>
          <a:bodyPr>
            <a:normAutofit/>
          </a:bodyPr>
          <a:lstStyle/>
          <a:p>
            <a:r>
              <a:rPr lang="tr-TR" sz="2100" b="1" dirty="0" smtClean="0"/>
              <a:t>Kuruluş Süreci</a:t>
            </a:r>
            <a:endParaRPr lang="tr-TR" sz="2100" b="1" dirty="0"/>
          </a:p>
        </p:txBody>
      </p:sp>
      <p:sp>
        <p:nvSpPr>
          <p:cNvPr id="3" name="2 İçerik Yer Tutucusu"/>
          <p:cNvSpPr>
            <a:spLocks noGrp="1"/>
          </p:cNvSpPr>
          <p:nvPr>
            <p:ph idx="1"/>
          </p:nvPr>
        </p:nvSpPr>
        <p:spPr>
          <a:xfrm>
            <a:off x="217983" y="1107976"/>
            <a:ext cx="10243128" cy="4572000"/>
          </a:xfrm>
        </p:spPr>
        <p:txBody>
          <a:bodyPr>
            <a:noAutofit/>
          </a:bodyPr>
          <a:lstStyle/>
          <a:p>
            <a:pPr algn="just">
              <a:lnSpc>
                <a:spcPct val="170000"/>
              </a:lnSpc>
            </a:pPr>
            <a:r>
              <a:rPr lang="tr-TR" sz="2100" dirty="0">
                <a:latin typeface="+mj-lt"/>
                <a:cs typeface="Times New Roman" panose="02020603050405020304" pitchFamily="18" charset="0"/>
              </a:rPr>
              <a:t>Mustafa Kemal Paşa’nın teklif ve isteği üzerine Paris Büyükelçiliği’nde görevli bulunan Fethi Bey partiyi kurmakla görevlendirildi</a:t>
            </a:r>
            <a:r>
              <a:rPr lang="tr-TR" sz="2100" dirty="0" smtClean="0">
                <a:latin typeface="+mj-lt"/>
                <a:cs typeface="Times New Roman" panose="02020603050405020304" pitchFamily="18" charset="0"/>
              </a:rPr>
              <a:t>.</a:t>
            </a:r>
            <a:endParaRPr lang="tr-TR" sz="2100" dirty="0">
              <a:latin typeface="+mj-lt"/>
              <a:cs typeface="Times New Roman" panose="02020603050405020304" pitchFamily="18" charset="0"/>
            </a:endParaRPr>
          </a:p>
          <a:p>
            <a:pPr algn="just">
              <a:lnSpc>
                <a:spcPct val="170000"/>
              </a:lnSpc>
            </a:pPr>
            <a:r>
              <a:rPr lang="tr-TR" sz="2100" dirty="0">
                <a:latin typeface="+mj-lt"/>
                <a:cs typeface="Times New Roman" panose="02020603050405020304" pitchFamily="18" charset="0"/>
              </a:rPr>
              <a:t>Mustafa Kemal Paşa, Fethi Bey’e hitaben yazdığı mektupta, dürüst fertlerin ve siyasi partilerin, Meclis içinde veya millet önünde, memleket hayrına olarak, fikirlerini serbestçe açıklayıp tartıştıkları bir sisteme taraftar olduğunu bu sebeple laik prensiplere dayanan yeni bir siyasi partinin Meclis’te yer alıp memleket meselelerini serbestçe tartışmasını cumhuriyetin temellerinden biri olarak gördüğünü belirtmekteydi.</a:t>
            </a:r>
          </a:p>
          <a:p>
            <a:endParaRPr lang="tr-TR" sz="2100" dirty="0">
              <a:latin typeface="+mj-lt"/>
            </a:endParaRPr>
          </a:p>
          <a:p>
            <a:endParaRPr lang="tr-TR" sz="2100" dirty="0">
              <a:latin typeface="+mj-lt"/>
            </a:endParaRPr>
          </a:p>
          <a:p>
            <a:endParaRPr lang="tr-TR" sz="2100" dirty="0">
              <a:latin typeface="+mj-lt"/>
            </a:endParaRPr>
          </a:p>
        </p:txBody>
      </p:sp>
    </p:spTree>
    <p:extLst>
      <p:ext uri="{BB962C8B-B14F-4D97-AF65-F5344CB8AC3E}">
        <p14:creationId xmlns:p14="http://schemas.microsoft.com/office/powerpoint/2010/main" val="305437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idx="1"/>
          </p:nvPr>
        </p:nvSpPr>
        <p:spPr>
          <a:xfrm>
            <a:off x="849745" y="785091"/>
            <a:ext cx="10547928" cy="5375564"/>
          </a:xfrm>
        </p:spPr>
        <p:txBody>
          <a:bodyPr>
            <a:normAutofit/>
          </a:bodyPr>
          <a:lstStyle/>
          <a:p>
            <a:pPr algn="just">
              <a:lnSpc>
                <a:spcPct val="150000"/>
              </a:lnSpc>
            </a:pPr>
            <a:r>
              <a:rPr lang="tr-TR" sz="2100" dirty="0" smtClean="0">
                <a:latin typeface="Times New Roman" panose="02020603050405020304" pitchFamily="18" charset="0"/>
                <a:cs typeface="Times New Roman" panose="02020603050405020304" pitchFamily="18" charset="0"/>
              </a:rPr>
              <a:t>Okyar anılarında, Atatürk’ün </a:t>
            </a:r>
            <a:r>
              <a:rPr lang="tr-TR" sz="2100" dirty="0" err="1" smtClean="0">
                <a:latin typeface="Times New Roman" panose="02020603050405020304" pitchFamily="18" charset="0"/>
                <a:cs typeface="Times New Roman" panose="02020603050405020304" pitchFamily="18" charset="0"/>
              </a:rPr>
              <a:t>CHF’nin</a:t>
            </a:r>
            <a:r>
              <a:rPr lang="tr-TR" sz="2100" dirty="0" smtClean="0">
                <a:latin typeface="Times New Roman" panose="02020603050405020304" pitchFamily="18" charset="0"/>
                <a:cs typeface="Times New Roman" panose="02020603050405020304" pitchFamily="18" charset="0"/>
              </a:rPr>
              <a:t> yanı sıra kendisinin yeni bir parti kurması isteğine karşılık, “</a:t>
            </a:r>
            <a:r>
              <a:rPr lang="tr-TR" sz="2100" dirty="0" smtClean="0">
                <a:latin typeface="Times New Roman" panose="02020603050405020304" pitchFamily="18" charset="0"/>
                <a:cs typeface="Times New Roman" panose="02020603050405020304" pitchFamily="18" charset="0"/>
              </a:rPr>
              <a:t>Sizin </a:t>
            </a:r>
            <a:r>
              <a:rPr lang="tr-TR" sz="2100" dirty="0" smtClean="0">
                <a:latin typeface="Times New Roman" panose="02020603050405020304" pitchFamily="18" charset="0"/>
                <a:cs typeface="Times New Roman" panose="02020603050405020304" pitchFamily="18" charset="0"/>
              </a:rPr>
              <a:t>her iki fırkaya eşit muamele ve eşit yardımda bulunmanızı isterim. Ancak bu şartlarla fırkanın kurulmasına teşebbüs edebilirim” dedikten sonra Atatürk’ün kendisine “size kırk elli arkadaş verebilirim” sözlerine de yüz yirmi milletvekili istediğini ancak İsmet (İnönü) Paşa’nın bu sayıya karşı çıkması üzerine de yetmiş milletvekilinde anlaşıldığını anılarından bize aktarmaktadır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lnSpc>
                <a:spcPct val="150000"/>
              </a:lnSpc>
            </a:pPr>
            <a:r>
              <a:rPr lang="tr-TR" sz="2100" dirty="0" smtClean="0">
                <a:latin typeface="Times New Roman" panose="02020603050405020304" pitchFamily="18" charset="0"/>
                <a:cs typeface="Times New Roman" panose="02020603050405020304" pitchFamily="18" charset="0"/>
              </a:rPr>
              <a:t>Bu görüşmelerden sonra 12 Ağustos 1930 günü parti resmen kuruldu. </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63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4311" y="269011"/>
            <a:ext cx="7772400" cy="1143000"/>
          </a:xfrm>
        </p:spPr>
        <p:txBody>
          <a:bodyPr>
            <a:normAutofit/>
          </a:bodyPr>
          <a:lstStyle/>
          <a:p>
            <a:r>
              <a:rPr lang="tr-TR" sz="2100" b="1" dirty="0"/>
              <a:t>Kuruluş Sonrası</a:t>
            </a:r>
          </a:p>
        </p:txBody>
      </p:sp>
      <p:sp>
        <p:nvSpPr>
          <p:cNvPr id="4" name="3 İçerik Yer Tutucusu"/>
          <p:cNvSpPr>
            <a:spLocks noGrp="1"/>
          </p:cNvSpPr>
          <p:nvPr>
            <p:ph idx="1"/>
          </p:nvPr>
        </p:nvSpPr>
        <p:spPr>
          <a:xfrm>
            <a:off x="504311" y="1080655"/>
            <a:ext cx="10317018" cy="5084649"/>
          </a:xfrm>
        </p:spPr>
        <p:txBody>
          <a:bodyPr>
            <a:normAutofit/>
          </a:bodyPr>
          <a:lstStyle/>
          <a:p>
            <a:pPr algn="just">
              <a:lnSpc>
                <a:spcPct val="150000"/>
              </a:lnSpc>
            </a:pPr>
            <a:r>
              <a:rPr lang="tr-TR" sz="2100" dirty="0" smtClean="0">
                <a:latin typeface="Times New Roman" panose="02020603050405020304" pitchFamily="18" charset="0"/>
                <a:cs typeface="Times New Roman" panose="02020603050405020304" pitchFamily="18" charset="0"/>
              </a:rPr>
              <a:t>Serbest Cumhuriyet Fırkası’nın programı liberalizme kaçan bazı prensiplerden ibaretti.</a:t>
            </a:r>
          </a:p>
          <a:p>
            <a:pPr algn="just">
              <a:lnSpc>
                <a:spcPct val="150000"/>
              </a:lnSpc>
            </a:pPr>
            <a:r>
              <a:rPr lang="tr-TR" sz="2100" dirty="0" smtClean="0">
                <a:latin typeface="Times New Roman" panose="02020603050405020304" pitchFamily="18" charset="0"/>
                <a:cs typeface="Times New Roman" panose="02020603050405020304" pitchFamily="18" charset="0"/>
              </a:rPr>
              <a:t>Yayımladıkları programlarında,</a:t>
            </a:r>
          </a:p>
          <a:p>
            <a:pPr algn="just">
              <a:lnSpc>
                <a:spcPct val="150000"/>
              </a:lnSpc>
            </a:pPr>
            <a:r>
              <a:rPr lang="tr-TR" sz="2100" dirty="0" smtClean="0">
                <a:latin typeface="Times New Roman" panose="02020603050405020304" pitchFamily="18" charset="0"/>
                <a:cs typeface="Times New Roman" panose="02020603050405020304" pitchFamily="18" charset="0"/>
              </a:rPr>
              <a:t>Cumhuriyetçi</a:t>
            </a:r>
            <a:r>
              <a:rPr lang="tr-TR" sz="2100" dirty="0" smtClean="0">
                <a:latin typeface="Times New Roman" panose="02020603050405020304" pitchFamily="18" charset="0"/>
                <a:cs typeface="Times New Roman" panose="02020603050405020304" pitchFamily="18" charset="0"/>
              </a:rPr>
              <a:t>, Milliyetçi ve Laik esaslara bağlı olduklarını,</a:t>
            </a:r>
          </a:p>
          <a:p>
            <a:pPr algn="just">
              <a:lnSpc>
                <a:spcPct val="150000"/>
              </a:lnSpc>
            </a:pPr>
            <a:r>
              <a:rPr lang="tr-TR" sz="2100" dirty="0" smtClean="0">
                <a:latin typeface="Times New Roman" panose="02020603050405020304" pitchFamily="18" charset="0"/>
                <a:cs typeface="Times New Roman" panose="02020603050405020304" pitchFamily="18" charset="0"/>
              </a:rPr>
              <a:t>Anayasa’daki </a:t>
            </a:r>
            <a:r>
              <a:rPr lang="tr-TR" sz="2100" dirty="0" smtClean="0">
                <a:latin typeface="Times New Roman" panose="02020603050405020304" pitchFamily="18" charset="0"/>
                <a:cs typeface="Times New Roman" panose="02020603050405020304" pitchFamily="18" charset="0"/>
              </a:rPr>
              <a:t>hak ve özgürlüklerin herkes için geçerli olduğunu,</a:t>
            </a:r>
          </a:p>
          <a:p>
            <a:pPr algn="just">
              <a:lnSpc>
                <a:spcPct val="150000"/>
              </a:lnSpc>
            </a:pPr>
            <a:r>
              <a:rPr lang="tr-TR" sz="2100" dirty="0" smtClean="0">
                <a:latin typeface="Times New Roman" panose="02020603050405020304" pitchFamily="18" charset="0"/>
                <a:cs typeface="Times New Roman" panose="02020603050405020304" pitchFamily="18" charset="0"/>
              </a:rPr>
              <a:t>Vergi </a:t>
            </a:r>
            <a:r>
              <a:rPr lang="tr-TR" sz="2100" dirty="0" smtClean="0">
                <a:latin typeface="Times New Roman" panose="02020603050405020304" pitchFamily="18" charset="0"/>
                <a:cs typeface="Times New Roman" panose="02020603050405020304" pitchFamily="18" charset="0"/>
              </a:rPr>
              <a:t>adaletsizliğinin giderileceğini</a:t>
            </a:r>
          </a:p>
          <a:p>
            <a:pPr algn="just">
              <a:lnSpc>
                <a:spcPct val="150000"/>
              </a:lnSpc>
            </a:pPr>
            <a:r>
              <a:rPr lang="tr-TR" sz="2100" dirty="0" smtClean="0">
                <a:latin typeface="Times New Roman" panose="02020603050405020304" pitchFamily="18" charset="0"/>
                <a:cs typeface="Times New Roman" panose="02020603050405020304" pitchFamily="18" charset="0"/>
              </a:rPr>
              <a:t>Dış </a:t>
            </a:r>
            <a:r>
              <a:rPr lang="tr-TR" sz="2100" dirty="0" smtClean="0">
                <a:latin typeface="Times New Roman" panose="02020603050405020304" pitchFamily="18" charset="0"/>
                <a:cs typeface="Times New Roman" panose="02020603050405020304" pitchFamily="18" charset="0"/>
              </a:rPr>
              <a:t>politikada ise bütün devletlerle dostluk ve işbirliğinden yana olduklarını belirtmekteydiler. </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513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944AD9C-A682-4C3D-B882-D18F7927A223}"/>
              </a:ext>
            </a:extLst>
          </p:cNvPr>
          <p:cNvSpPr>
            <a:spLocks noGrp="1"/>
          </p:cNvSpPr>
          <p:nvPr>
            <p:ph idx="1"/>
          </p:nvPr>
        </p:nvSpPr>
        <p:spPr>
          <a:xfrm>
            <a:off x="951345" y="685800"/>
            <a:ext cx="10104582" cy="5862782"/>
          </a:xfrm>
        </p:spPr>
        <p:txBody>
          <a:bodyPr>
            <a:noAutofit/>
          </a:bodyPr>
          <a:lstStyle/>
          <a:p>
            <a:pPr algn="just">
              <a:lnSpc>
                <a:spcPct val="150000"/>
              </a:lnSpc>
            </a:pPr>
            <a:r>
              <a:rPr lang="tr-TR" sz="2100" dirty="0"/>
              <a:t>Cumhuriyet Türk milletinin karakterine uygun en iyi hükümet şekli olarak tercih edilmiştir. Yeni rejimin kurucusu M. Kemal Atatürk, Cumhuriyetin resmen ilanından önce Viyana’da yayınlanan </a:t>
            </a:r>
            <a:r>
              <a:rPr lang="tr-TR" sz="2100" dirty="0" err="1"/>
              <a:t>Neue</a:t>
            </a:r>
            <a:r>
              <a:rPr lang="tr-TR" sz="2100" dirty="0"/>
              <a:t> </a:t>
            </a:r>
            <a:r>
              <a:rPr lang="tr-TR" sz="2100" dirty="0" err="1"/>
              <a:t>Freie</a:t>
            </a:r>
            <a:r>
              <a:rPr lang="tr-TR" sz="2100" dirty="0"/>
              <a:t> </a:t>
            </a:r>
            <a:r>
              <a:rPr lang="tr-TR" sz="2100" dirty="0" err="1"/>
              <a:t>Press</a:t>
            </a:r>
            <a:r>
              <a:rPr lang="tr-TR" sz="2100" dirty="0"/>
              <a:t> gazetesine verdiği bir demecinde bu konudaki görüşünü, Türkiye’nin adından başka her şeyiyle bir Cumhuriyet olduğunu, Anayasanın kapsadığı hükümlerden ilkinin egemenliğin millete ait olduğu, ikincisinin ise, halkın yalnız Büyük Millet Meclisi tarafından temsil edildiği şeklinde dile getirir. Yine 1 Nisan 1923’te seçimin yenilenmesi hakkındaki karar dolayısıyla TBMM’nde söylediği bir nutkunda konu ile ilgili kanaatlerini “Yeni Türkiye Devleti’nin ruhu </a:t>
            </a:r>
            <a:r>
              <a:rPr lang="tr-TR" sz="2100" dirty="0" err="1"/>
              <a:t>bünyanı</a:t>
            </a:r>
            <a:r>
              <a:rPr lang="tr-TR" sz="2100" dirty="0"/>
              <a:t> hakimiyet-i milliyedir. Milletin </a:t>
            </a:r>
            <a:r>
              <a:rPr lang="tr-TR" sz="2100" dirty="0" err="1"/>
              <a:t>bilakayd</a:t>
            </a:r>
            <a:r>
              <a:rPr lang="tr-TR" sz="2100" dirty="0"/>
              <a:t>-ü şart hakimiyetidir... Türkiye Devleti’nde ve Türkiye Devleti’ni kuran Türkiye halkında </a:t>
            </a:r>
            <a:r>
              <a:rPr lang="tr-TR" sz="2100" dirty="0" err="1"/>
              <a:t>tâcidar</a:t>
            </a:r>
            <a:r>
              <a:rPr lang="tr-TR" sz="2100" dirty="0"/>
              <a:t> yoktur!.. Bütün cihan bilmelidir ki, artık bu devletin ve bu milletin başında hiçbir kuvvet yoktur, hiç bir makam yoktur. Yalnız bir kuvvet vardır. O da hakimiyet-i milliyedir...”. şeklinde açıklar. </a:t>
            </a:r>
          </a:p>
        </p:txBody>
      </p:sp>
    </p:spTree>
    <p:extLst>
      <p:ext uri="{BB962C8B-B14F-4D97-AF65-F5344CB8AC3E}">
        <p14:creationId xmlns:p14="http://schemas.microsoft.com/office/powerpoint/2010/main" val="419363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idx="1"/>
          </p:nvPr>
        </p:nvSpPr>
        <p:spPr>
          <a:xfrm>
            <a:off x="1052945" y="701964"/>
            <a:ext cx="10363200" cy="5319323"/>
          </a:xfrm>
        </p:spPr>
        <p:txBody>
          <a:bodyPr>
            <a:noAutofit/>
          </a:bodyPr>
          <a:lstStyle/>
          <a:p>
            <a:pPr algn="just">
              <a:lnSpc>
                <a:spcPct val="150000"/>
              </a:lnSpc>
            </a:pPr>
            <a:r>
              <a:rPr lang="tr-TR" sz="2100" dirty="0">
                <a:latin typeface="Times New Roman" panose="02020603050405020304" pitchFamily="18" charset="0"/>
                <a:cs typeface="Times New Roman" panose="02020603050405020304" pitchFamily="18" charset="0"/>
              </a:rPr>
              <a:t>Teşkilâtını genişletmeye çalışan yeni partinin etrafında çok sayıda muhalif gruplar toplandı ve çeşitli toplantı ve gösterilerde kendilerini gösterdiler.</a:t>
            </a:r>
          </a:p>
          <a:p>
            <a:pPr algn="just">
              <a:lnSpc>
                <a:spcPct val="150000"/>
              </a:lnSpc>
            </a:pPr>
            <a:r>
              <a:rPr lang="tr-TR" sz="2100" dirty="0">
                <a:latin typeface="Times New Roman" panose="02020603050405020304" pitchFamily="18" charset="0"/>
                <a:cs typeface="Times New Roman" panose="02020603050405020304" pitchFamily="18" charset="0"/>
              </a:rPr>
              <a:t>Fethi Bey partisinin teşkilatını açmak üzere İzmir’e gittiği sırada binlerce kişilik bir grup tarafından karşılandı.</a:t>
            </a:r>
          </a:p>
          <a:p>
            <a:pPr algn="just">
              <a:lnSpc>
                <a:spcPct val="150000"/>
              </a:lnSpc>
            </a:pPr>
            <a:r>
              <a:rPr lang="tr-TR" sz="2100" dirty="0">
                <a:latin typeface="Times New Roman" panose="02020603050405020304" pitchFamily="18" charset="0"/>
                <a:cs typeface="Times New Roman" panose="02020603050405020304" pitchFamily="18" charset="0"/>
              </a:rPr>
              <a:t> Bundan yaklaşık bir ay sonra ülke çapında yapılan Belediye seçimlerinde SCF gibi yeni kurulan bir parti için büyük sayılacak bir başarıyı gösterdi. </a:t>
            </a:r>
          </a:p>
          <a:p>
            <a:pPr algn="just">
              <a:lnSpc>
                <a:spcPct val="150000"/>
              </a:lnSpc>
            </a:pPr>
            <a:r>
              <a:rPr lang="tr-TR" sz="2100" dirty="0">
                <a:latin typeface="Times New Roman" panose="02020603050405020304" pitchFamily="18" charset="0"/>
                <a:cs typeface="Times New Roman" panose="02020603050405020304" pitchFamily="18" charset="0"/>
              </a:rPr>
              <a:t>Yeni parti destekçilerinin iktidara karşı eleştirileri arttı.</a:t>
            </a:r>
          </a:p>
        </p:txBody>
      </p:sp>
    </p:spTree>
    <p:extLst>
      <p:ext uri="{BB962C8B-B14F-4D97-AF65-F5344CB8AC3E}">
        <p14:creationId xmlns:p14="http://schemas.microsoft.com/office/powerpoint/2010/main" val="3053361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2653" y="332509"/>
            <a:ext cx="7772400" cy="1143000"/>
          </a:xfrm>
        </p:spPr>
        <p:txBody>
          <a:bodyPr>
            <a:normAutofit/>
          </a:bodyPr>
          <a:lstStyle/>
          <a:p>
            <a:r>
              <a:rPr lang="tr-TR" sz="2100" b="1" dirty="0"/>
              <a:t>Fırkanın Kapatılması</a:t>
            </a:r>
          </a:p>
        </p:txBody>
      </p:sp>
      <p:sp>
        <p:nvSpPr>
          <p:cNvPr id="4" name="3 İçerik Yer Tutucusu"/>
          <p:cNvSpPr>
            <a:spLocks noGrp="1"/>
          </p:cNvSpPr>
          <p:nvPr>
            <p:ph idx="1"/>
          </p:nvPr>
        </p:nvSpPr>
        <p:spPr>
          <a:xfrm>
            <a:off x="572653" y="1196109"/>
            <a:ext cx="10898909" cy="5661891"/>
          </a:xfrm>
        </p:spPr>
        <p:txBody>
          <a:bodyPr>
            <a:noAutofit/>
          </a:bodyPr>
          <a:lstStyle/>
          <a:p>
            <a:pPr algn="just">
              <a:lnSpc>
                <a:spcPct val="150000"/>
              </a:lnSpc>
            </a:pPr>
            <a:r>
              <a:rPr lang="tr-TR" sz="2100" dirty="0" smtClean="0">
                <a:latin typeface="Times New Roman" panose="02020603050405020304" pitchFamily="18" charset="0"/>
                <a:cs typeface="Times New Roman" panose="02020603050405020304" pitchFamily="18" charset="0"/>
              </a:rPr>
              <a:t>Bu gelişmeler Fethi Okyar’ı ve 17 Kasım 1930’da partinin fesih kararını ilgili bakanlığa iletmiştir.</a:t>
            </a:r>
          </a:p>
          <a:p>
            <a:pPr algn="just">
              <a:lnSpc>
                <a:spcPct val="150000"/>
              </a:lnSpc>
            </a:pPr>
            <a:r>
              <a:rPr lang="tr-TR" sz="2100" dirty="0" smtClean="0">
                <a:latin typeface="Times New Roman" panose="02020603050405020304" pitchFamily="18" charset="0"/>
                <a:cs typeface="Times New Roman" panose="02020603050405020304" pitchFamily="18" charset="0"/>
              </a:rPr>
              <a:t>Parti yalnızca 3 ay varlığını sürdürebildi.</a:t>
            </a:r>
          </a:p>
          <a:p>
            <a:pPr algn="just">
              <a:lnSpc>
                <a:spcPct val="150000"/>
              </a:lnSpc>
            </a:pPr>
            <a:r>
              <a:rPr lang="tr-TR" sz="2100" dirty="0" smtClean="0">
                <a:latin typeface="Times New Roman" panose="02020603050405020304" pitchFamily="18" charset="0"/>
                <a:cs typeface="Times New Roman" panose="02020603050405020304" pitchFamily="18" charset="0"/>
              </a:rPr>
              <a:t>Türkiye’de 1945 yılına kadar başka bir siyasi parti kurulmadı.</a:t>
            </a:r>
          </a:p>
          <a:p>
            <a:pPr algn="just" fontAlgn="base">
              <a:lnSpc>
                <a:spcPct val="150000"/>
              </a:lnSpc>
            </a:pPr>
            <a:r>
              <a:rPr lang="tr-TR" sz="2100" dirty="0" err="1" smtClean="0">
                <a:latin typeface="Times New Roman" panose="02020603050405020304" pitchFamily="18" charset="0"/>
                <a:cs typeface="Times New Roman" panose="02020603050405020304" pitchFamily="18" charset="0"/>
              </a:rPr>
              <a:t>SCF’nin</a:t>
            </a:r>
            <a:r>
              <a:rPr lang="tr-TR" sz="2100" dirty="0" smtClean="0">
                <a:latin typeface="Times New Roman" panose="02020603050405020304" pitchFamily="18" charset="0"/>
                <a:cs typeface="Times New Roman" panose="02020603050405020304" pitchFamily="18" charset="0"/>
              </a:rPr>
              <a:t> kendi kendini kapatması ikinci kez çok partili hayatı kesintiye uğratmıştır.</a:t>
            </a:r>
          </a:p>
          <a:p>
            <a:pPr algn="just" fontAlgn="base">
              <a:lnSpc>
                <a:spcPct val="150000"/>
              </a:lnSpc>
            </a:pPr>
            <a:r>
              <a:rPr lang="tr-TR" sz="2100" dirty="0" smtClean="0">
                <a:latin typeface="Times New Roman" panose="02020603050405020304" pitchFamily="18" charset="0"/>
                <a:cs typeface="Times New Roman" panose="02020603050405020304" pitchFamily="18" charset="0"/>
              </a:rPr>
              <a:t>Menemen </a:t>
            </a:r>
            <a:r>
              <a:rPr lang="tr-TR" sz="2100" dirty="0" smtClean="0">
                <a:latin typeface="Times New Roman" panose="02020603050405020304" pitchFamily="18" charset="0"/>
                <a:cs typeface="Times New Roman" panose="02020603050405020304" pitchFamily="18" charset="0"/>
              </a:rPr>
              <a:t>Olayı.</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300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34854" y="2493818"/>
            <a:ext cx="6610082" cy="1234471"/>
          </a:xfrm>
        </p:spPr>
        <p:txBody>
          <a:bodyPr>
            <a:normAutofit/>
          </a:bodyPr>
          <a:lstStyle/>
          <a:p>
            <a:r>
              <a:rPr lang="tr-TR" sz="3200" b="1" dirty="0" smtClean="0"/>
              <a:t>MENEMEN OLAYI </a:t>
            </a:r>
            <a:br>
              <a:rPr lang="tr-TR" sz="3200" b="1" dirty="0" smtClean="0"/>
            </a:br>
            <a:r>
              <a:rPr lang="tr-TR" sz="3200" b="1" dirty="0" smtClean="0"/>
              <a:t>(23 ARALIK 1930)</a:t>
            </a:r>
            <a:endParaRPr lang="tr-TR" sz="3200" b="1" dirty="0"/>
          </a:p>
        </p:txBody>
      </p:sp>
    </p:spTree>
    <p:extLst>
      <p:ext uri="{BB962C8B-B14F-4D97-AF65-F5344CB8AC3E}">
        <p14:creationId xmlns:p14="http://schemas.microsoft.com/office/powerpoint/2010/main" val="3651308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31056" y="121252"/>
            <a:ext cx="8644139" cy="6371778"/>
          </a:xfrm>
        </p:spPr>
        <p:txBody>
          <a:bodyPr>
            <a:normAutofit/>
          </a:bodyPr>
          <a:lstStyle/>
          <a:p>
            <a:pPr algn="just">
              <a:lnSpc>
                <a:spcPct val="150000"/>
              </a:lnSpc>
            </a:pPr>
            <a:r>
              <a:rPr lang="tr-TR" sz="2100" dirty="0" smtClean="0"/>
              <a:t>Cumhuriyet’ in ilanından devrime karşı kalkışma gösteren kesimler silah olarak kullandıkları </a:t>
            </a:r>
            <a:r>
              <a:rPr lang="tr-TR" sz="2100" dirty="0" smtClean="0"/>
              <a:t>din </a:t>
            </a:r>
            <a:r>
              <a:rPr lang="tr-TR" sz="2100" dirty="0" smtClean="0"/>
              <a:t>elden </a:t>
            </a:r>
            <a:r>
              <a:rPr lang="tr-TR" sz="2100" dirty="0" smtClean="0"/>
              <a:t>gidiyor vurgusu </a:t>
            </a:r>
            <a:r>
              <a:rPr lang="tr-TR" sz="2100" dirty="0" smtClean="0"/>
              <a:t>yapılmıştır. Kemalist rejimin dinin düşmanı olduğunu savunmuşlardır. </a:t>
            </a:r>
            <a:endParaRPr lang="tr-TR" sz="2100" dirty="0"/>
          </a:p>
          <a:p>
            <a:pPr algn="just">
              <a:lnSpc>
                <a:spcPct val="150000"/>
              </a:lnSpc>
            </a:pPr>
            <a:r>
              <a:rPr lang="tr-TR" sz="2100" dirty="0" smtClean="0"/>
              <a:t>Mehdiliğini ilan eden Giritli Mehmet ve Arkadaşları Menemen’e hareket için yola çıkmışlardır.</a:t>
            </a:r>
            <a:endParaRPr lang="tr-TR" sz="2100" dirty="0"/>
          </a:p>
        </p:txBody>
      </p:sp>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1710" y="2850572"/>
            <a:ext cx="5954190" cy="2681998"/>
          </a:xfrm>
          <a:prstGeom prst="rect">
            <a:avLst/>
          </a:prstGeom>
        </p:spPr>
      </p:pic>
    </p:spTree>
    <p:extLst>
      <p:ext uri="{BB962C8B-B14F-4D97-AF65-F5344CB8AC3E}">
        <p14:creationId xmlns:p14="http://schemas.microsoft.com/office/powerpoint/2010/main" val="4253293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4700" y="321973"/>
            <a:ext cx="10274300" cy="5854991"/>
          </a:xfrm>
        </p:spPr>
        <p:txBody>
          <a:bodyPr>
            <a:normAutofit/>
          </a:bodyPr>
          <a:lstStyle/>
          <a:p>
            <a:pPr algn="just">
              <a:lnSpc>
                <a:spcPct val="150000"/>
              </a:lnSpc>
            </a:pPr>
            <a:r>
              <a:rPr lang="tr-TR" sz="2100" dirty="0" smtClean="0"/>
              <a:t>Olayın duyulması üzerine bölgeye gelerek kendilerine engel olmak isteyen Asteğmen Kubilay ile Hasan ve Şevki adındaki iki bekçi isyancılar tarafından öldürülürler. Sıkıyönetimin ilan edildiği bölgeye daha sonra askeri birliklerin gelmesiyle isyancılardan üçü vurulur diğerleri de yakalanırlar. </a:t>
            </a:r>
            <a:endParaRPr lang="tr-TR" sz="2100" dirty="0"/>
          </a:p>
          <a:p>
            <a:pPr algn="just">
              <a:lnSpc>
                <a:spcPct val="150000"/>
              </a:lnSpc>
            </a:pPr>
            <a:r>
              <a:rPr lang="tr-TR" sz="2100" dirty="0" smtClean="0"/>
              <a:t>Kubilay’ın başını keserek şehit etmiştir. Kesik başı halka göstererek ‘’Gördünüz mü? Kâfirlerin akıbeti işte budur’’ diyerek seslenmiştir. </a:t>
            </a:r>
            <a:endParaRPr lang="tr-TR" sz="2100" dirty="0"/>
          </a:p>
          <a:p>
            <a:pPr algn="just">
              <a:lnSpc>
                <a:spcPct val="150000"/>
              </a:lnSpc>
            </a:pPr>
            <a:r>
              <a:rPr lang="tr-TR" sz="2100" dirty="0" smtClean="0"/>
              <a:t>Bununla da yetinmeyen eylemciler Kubilay’ın kesik başını Hilafet bayrağının ucuna geçirmeye çalışmış bunu başaramasalar da bir ip yardımıyla kesik başı bayrağa bağlayıp ‘’tekbir’’ ile camiden çıkıp meydana doğru ilerlemişlerdir.</a:t>
            </a:r>
            <a:endParaRPr lang="tr-TR" sz="2100" dirty="0"/>
          </a:p>
        </p:txBody>
      </p:sp>
    </p:spTree>
    <p:extLst>
      <p:ext uri="{BB962C8B-B14F-4D97-AF65-F5344CB8AC3E}">
        <p14:creationId xmlns:p14="http://schemas.microsoft.com/office/powerpoint/2010/main" val="4207578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9500" y="749300"/>
            <a:ext cx="9829800" cy="5499100"/>
          </a:xfrm>
        </p:spPr>
        <p:txBody>
          <a:bodyPr>
            <a:normAutofit/>
          </a:bodyPr>
          <a:lstStyle/>
          <a:p>
            <a:pPr algn="just">
              <a:lnSpc>
                <a:spcPct val="150000"/>
              </a:lnSpc>
            </a:pPr>
            <a:r>
              <a:rPr lang="tr-TR" sz="2100" dirty="0" smtClean="0"/>
              <a:t>Daha sonra olay yerine gelen alay birliklerini gören halk kaçmaya başlayınca Mehdi Mehmet kendisine kurşun işlemediğini söyleyerek halkın kaçmasına engel olmak istemiştir. </a:t>
            </a:r>
          </a:p>
          <a:p>
            <a:pPr algn="just">
              <a:lnSpc>
                <a:spcPct val="150000"/>
              </a:lnSpc>
            </a:pPr>
            <a:r>
              <a:rPr lang="tr-TR" sz="2100" dirty="0" smtClean="0"/>
              <a:t>Alay komutanının ateş emri sonucu çıkan çatışmada; Giritli Mehdi Mehmet, Şamdan Mehmet ve Sütçü Mehmet vurulup öldürülmüştür. Nalıncı Hasan ve Alioğlu Hasan kargaşadan faydalanıp kaçsalar da Manisa’da yakalanmışlardır.</a:t>
            </a:r>
            <a:endParaRPr lang="tr-TR" sz="2100" dirty="0"/>
          </a:p>
        </p:txBody>
      </p:sp>
    </p:spTree>
    <p:extLst>
      <p:ext uri="{BB962C8B-B14F-4D97-AF65-F5344CB8AC3E}">
        <p14:creationId xmlns:p14="http://schemas.microsoft.com/office/powerpoint/2010/main" val="3816983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67282"/>
            <a:ext cx="10553700" cy="4351338"/>
          </a:xfrm>
        </p:spPr>
        <p:txBody>
          <a:bodyPr>
            <a:normAutofit/>
          </a:bodyPr>
          <a:lstStyle/>
          <a:p>
            <a:pPr>
              <a:lnSpc>
                <a:spcPct val="150000"/>
              </a:lnSpc>
            </a:pPr>
            <a:r>
              <a:rPr lang="tr-TR" sz="2100" dirty="0" smtClean="0"/>
              <a:t>Olayın duyulması üzerine Cumhurbaşkanı M. Kemal Paşa orduya gönderdiği başsağlığı mektubunda: “... Büyük ordunun genç subayı ve Cumhuriyetin ülkücü öğretmenler topluluğunun değerli üyesi Kubilay’ın temiz kanı ile Cumhuriyet yaşama yeteneğini tazelemiş ve güçlenmiş olacaktır” sözleri ile olaydan duyduğu üzüntüyü ortaya koyar. </a:t>
            </a:r>
            <a:endParaRPr lang="tr-TR" sz="2100" dirty="0"/>
          </a:p>
        </p:txBody>
      </p:sp>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5206" y="2442951"/>
            <a:ext cx="5477042" cy="3459184"/>
          </a:xfrm>
          <a:prstGeom prst="rect">
            <a:avLst/>
          </a:prstGeom>
        </p:spPr>
      </p:pic>
    </p:spTree>
    <p:extLst>
      <p:ext uri="{BB962C8B-B14F-4D97-AF65-F5344CB8AC3E}">
        <p14:creationId xmlns:p14="http://schemas.microsoft.com/office/powerpoint/2010/main" val="588009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88818" y="1281427"/>
            <a:ext cx="8413034" cy="4254453"/>
          </a:xfrm>
        </p:spPr>
        <p:txBody>
          <a:bodyPr>
            <a:normAutofit/>
          </a:bodyPr>
          <a:lstStyle/>
          <a:p>
            <a:pPr algn="just">
              <a:lnSpc>
                <a:spcPct val="150000"/>
              </a:lnSpc>
            </a:pPr>
            <a:r>
              <a:rPr lang="tr-TR" sz="2100" smtClean="0"/>
              <a:t>Sonuç olarak, </a:t>
            </a:r>
            <a:r>
              <a:rPr lang="tr-TR" sz="2100" dirty="0" smtClean="0"/>
              <a:t>Menemen Olayı Türk Siyasi hayatı üzerinde derin izler bırakmıştır. Menemen’de yaşanan katliam sonrası inkılapların uygulanmasında özellikle laiklik hususunda daha çok </a:t>
            </a:r>
            <a:r>
              <a:rPr lang="tr-TR" sz="2100" dirty="0" err="1" smtClean="0"/>
              <a:t>yoğunlaşılmıştır</a:t>
            </a:r>
            <a:r>
              <a:rPr lang="tr-TR" sz="2100" dirty="0" smtClean="0"/>
              <a:t>.</a:t>
            </a:r>
          </a:p>
          <a:p>
            <a:pPr algn="just">
              <a:lnSpc>
                <a:spcPct val="150000"/>
              </a:lnSpc>
            </a:pPr>
            <a:r>
              <a:rPr lang="tr-TR" sz="2100" dirty="0" smtClean="0"/>
              <a:t>Çok partili hayata geçiş denemeleri, toplumun henüz buna hazır olamamasından dolayı ertelenmiştir.</a:t>
            </a:r>
          </a:p>
          <a:p>
            <a:pPr algn="just">
              <a:lnSpc>
                <a:spcPct val="150000"/>
              </a:lnSpc>
            </a:pPr>
            <a:r>
              <a:rPr lang="tr-TR" sz="2100" dirty="0" smtClean="0"/>
              <a:t>Toplum devrimlere sıkı sıkıya bağlanmıştır. </a:t>
            </a:r>
          </a:p>
          <a:p>
            <a:pPr algn="just">
              <a:lnSpc>
                <a:spcPct val="150000"/>
              </a:lnSpc>
            </a:pPr>
            <a:r>
              <a:rPr lang="tr-TR" sz="2100" dirty="0" smtClean="0"/>
              <a:t>Çağdaş bir Türk ulusu oluşturulma yönünde adımlar atılmıştır. </a:t>
            </a:r>
            <a:endParaRPr lang="tr-TR" sz="2100" dirty="0"/>
          </a:p>
        </p:txBody>
      </p:sp>
    </p:spTree>
    <p:extLst>
      <p:ext uri="{BB962C8B-B14F-4D97-AF65-F5344CB8AC3E}">
        <p14:creationId xmlns:p14="http://schemas.microsoft.com/office/powerpoint/2010/main" val="3763002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D9EE57-355F-40CD-A765-03A75E66D55E}"/>
              </a:ext>
            </a:extLst>
          </p:cNvPr>
          <p:cNvSpPr>
            <a:spLocks noGrp="1"/>
          </p:cNvSpPr>
          <p:nvPr>
            <p:ph idx="1"/>
          </p:nvPr>
        </p:nvSpPr>
        <p:spPr>
          <a:xfrm>
            <a:off x="838200" y="822036"/>
            <a:ext cx="10515600" cy="5354927"/>
          </a:xfrm>
        </p:spPr>
        <p:txBody>
          <a:bodyPr>
            <a:normAutofit/>
          </a:bodyPr>
          <a:lstStyle/>
          <a:p>
            <a:pPr algn="just">
              <a:lnSpc>
                <a:spcPct val="150000"/>
              </a:lnSpc>
            </a:pPr>
            <a:r>
              <a:rPr lang="tr-TR" sz="2100" dirty="0"/>
              <a:t>Görüldüğü gibi milli egemenlik kavramı üzerinde ısrarla duran Atatürk ‘demokrasi’ konusuna da değinerek kurduğu cumhuriyetin demokratik olmasını ister ve bu konuda :“ Malumdur ki, Türkiye Cumhuriyeti demokrasi esasına müstenit bir devlettir. Demokrasi ise, esas </a:t>
            </a:r>
            <a:r>
              <a:rPr lang="tr-TR" sz="2100" dirty="0" err="1"/>
              <a:t>itibarıyle</a:t>
            </a:r>
            <a:r>
              <a:rPr lang="tr-TR" sz="2100" dirty="0"/>
              <a:t>, siyasi mahiyettedir, fikridir, ferdidir, </a:t>
            </a:r>
            <a:r>
              <a:rPr lang="tr-TR" sz="2100" dirty="0" err="1"/>
              <a:t>müsavatperverdir</a:t>
            </a:r>
            <a:r>
              <a:rPr lang="tr-TR" sz="2100" dirty="0"/>
              <a:t>” diyen Atatürk bir başka yerde ise, “...demokrasi prensibinin, en asri ve mantıki tatbikini temin eden hükümet şekli Cumhuriyettir...Cumhuriyette son söz, millet tarafından </a:t>
            </a:r>
            <a:r>
              <a:rPr lang="tr-TR" sz="2100" dirty="0" err="1"/>
              <a:t>müntehap</a:t>
            </a:r>
            <a:r>
              <a:rPr lang="tr-TR" sz="2100" dirty="0"/>
              <a:t> meclistedir. Millet namına her türlü kanunlar o yapar” diyerek cumhuriyet ve demokrasiye ilişkin fikirlerini açıklamıştır.</a:t>
            </a:r>
          </a:p>
        </p:txBody>
      </p:sp>
    </p:spTree>
    <p:extLst>
      <p:ext uri="{BB962C8B-B14F-4D97-AF65-F5344CB8AC3E}">
        <p14:creationId xmlns:p14="http://schemas.microsoft.com/office/powerpoint/2010/main" val="34868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C602FB-738F-4CBC-A70D-BE9067DDCC31}"/>
              </a:ext>
            </a:extLst>
          </p:cNvPr>
          <p:cNvSpPr>
            <a:spLocks noGrp="1"/>
          </p:cNvSpPr>
          <p:nvPr>
            <p:ph idx="1"/>
          </p:nvPr>
        </p:nvSpPr>
        <p:spPr>
          <a:xfrm>
            <a:off x="1025236" y="990601"/>
            <a:ext cx="10206182" cy="4525963"/>
          </a:xfrm>
        </p:spPr>
        <p:txBody>
          <a:bodyPr>
            <a:normAutofit/>
          </a:bodyPr>
          <a:lstStyle/>
          <a:p>
            <a:pPr algn="just">
              <a:lnSpc>
                <a:spcPct val="150000"/>
              </a:lnSpc>
            </a:pPr>
            <a:r>
              <a:rPr lang="tr-TR" sz="2100" dirty="0"/>
              <a:t>Tanin gazetesi başyazarı Hüseyin Cahit (Yalçın) ise Cumhuriyet’in ilanından sonra yazdığı bir yazısında: “Anadolu’da Büyük Millet Meclisi vatanın kaderine fiilen hakim olmaya başladığı dakikadan beri Türkiye’de Cumhuriyet kurulmuştu... Atılan toplar bize yeni bir şey öğretmiyor, yeni bir değişiklik yapmıyor. Yalnız ortaya çıkmış bir hali tespit </a:t>
            </a:r>
            <a:r>
              <a:rPr lang="tr-TR" sz="2100" dirty="0" smtClean="0"/>
              <a:t>ediyor” diyerek </a:t>
            </a:r>
            <a:r>
              <a:rPr lang="tr-TR" sz="2100" dirty="0"/>
              <a:t>aynı konuya dikkatleri çeker. </a:t>
            </a:r>
          </a:p>
        </p:txBody>
      </p:sp>
    </p:spTree>
    <p:extLst>
      <p:ext uri="{BB962C8B-B14F-4D97-AF65-F5344CB8AC3E}">
        <p14:creationId xmlns:p14="http://schemas.microsoft.com/office/powerpoint/2010/main" val="295788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77516A-2BD7-4DC4-B1D0-678F02C77764}"/>
              </a:ext>
            </a:extLst>
          </p:cNvPr>
          <p:cNvSpPr>
            <a:spLocks noGrp="1"/>
          </p:cNvSpPr>
          <p:nvPr>
            <p:ph idx="1"/>
          </p:nvPr>
        </p:nvSpPr>
        <p:spPr>
          <a:xfrm>
            <a:off x="1117600" y="990601"/>
            <a:ext cx="9642764" cy="4865254"/>
          </a:xfrm>
        </p:spPr>
        <p:txBody>
          <a:bodyPr>
            <a:normAutofit/>
          </a:bodyPr>
          <a:lstStyle/>
          <a:p>
            <a:pPr algn="just">
              <a:lnSpc>
                <a:spcPct val="150000"/>
              </a:lnSpc>
            </a:pPr>
            <a:r>
              <a:rPr lang="tr-TR" sz="2100" dirty="0"/>
              <a:t>Yeni devletin idare şekli olarak kabul edilen Cumhuriyet daha sonra kabul edilen 1924 Anayasasında “Devletin şekli cumhuriyettir” ifadesiyle Cumhuriyet devlet şekli olarak kesin hüküm haline getirilir. Bu hüküm sonraki tüm anayasalarda aynen korunmasının yanında, bu hükmün herhangi bir Anayasa değişikliği ile değiştirilemeyeceği ve değiştirilmesinin dahi teklif edilemeyeceği hükme bağlanır. </a:t>
            </a:r>
          </a:p>
        </p:txBody>
      </p:sp>
    </p:spTree>
    <p:extLst>
      <p:ext uri="{BB962C8B-B14F-4D97-AF65-F5344CB8AC3E}">
        <p14:creationId xmlns:p14="http://schemas.microsoft.com/office/powerpoint/2010/main" val="142684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Özel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3452</Words>
  <Application>Microsoft Office PowerPoint</Application>
  <PresentationFormat>Geniş ekran</PresentationFormat>
  <Paragraphs>218</Paragraphs>
  <Slides>67</Slides>
  <Notes>10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67</vt:i4>
      </vt:variant>
    </vt:vector>
  </HeadingPairs>
  <TitlesOfParts>
    <vt:vector size="72" baseType="lpstr">
      <vt:lpstr>Arial</vt:lpstr>
      <vt:lpstr>Cambria Math</vt:lpstr>
      <vt:lpstr>Times New Roman</vt:lpstr>
      <vt:lpstr>Wingdings</vt:lpstr>
      <vt:lpstr>Office Teması</vt:lpstr>
      <vt:lpstr>SİYASİ İNKILAPLAR  VE TEPKİLERİ</vt:lpstr>
      <vt:lpstr>CUMHURİYETİN İLANI 29 Ekim 1923 </vt:lpstr>
      <vt:lpstr>PowerPoint Sunusu</vt:lpstr>
      <vt:lpstr>PowerPoint Sunusu</vt:lpstr>
      <vt:lpstr>PowerPoint Sunusu</vt:lpstr>
      <vt:lpstr>PowerPoint Sunusu</vt:lpstr>
      <vt:lpstr>PowerPoint Sunusu</vt:lpstr>
      <vt:lpstr>PowerPoint Sunusu</vt:lpstr>
      <vt:lpstr>PowerPoint Sunusu</vt:lpstr>
      <vt:lpstr>Halifeliğin Kaldırılması (3 Mart 1924) </vt:lpstr>
      <vt:lpstr>HALİFELİK NEDİR?</vt:lpstr>
      <vt:lpstr>OSMANLI’DA HİLAFET</vt:lpstr>
      <vt:lpstr>PowerPoint Sunusu</vt:lpstr>
      <vt:lpstr>HALİFELİK NEDEN KALDIRILDI?</vt:lpstr>
      <vt:lpstr>PowerPoint Sunusu</vt:lpstr>
      <vt:lpstr>HALİFELİĞİN KALDIRILMASI</vt:lpstr>
      <vt:lpstr>PowerPoint Sunusu</vt:lpstr>
      <vt:lpstr>PowerPoint Sunusu</vt:lpstr>
      <vt:lpstr>PowerPoint Sunusu</vt:lpstr>
      <vt:lpstr>1924 ANAYASASI  (TEŞKİLAT-I ESASİYE KANUNU) </vt:lpstr>
      <vt:lpstr>PowerPoint Sunusu</vt:lpstr>
      <vt:lpstr>PowerPoint Sunusu</vt:lpstr>
      <vt:lpstr>PowerPoint Sunusu</vt:lpstr>
      <vt:lpstr>PowerPoint Sunusu</vt:lpstr>
      <vt:lpstr>PowerPoint Sunusu</vt:lpstr>
      <vt:lpstr>PowerPoint Sunusu</vt:lpstr>
      <vt:lpstr>PowerPoint Sunusu</vt:lpstr>
      <vt:lpstr>Çok Partili Hayata Geçiş Tecrübesi ve Tepkiler</vt:lpstr>
      <vt:lpstr>PowerPoint Sunusu</vt:lpstr>
      <vt:lpstr>PowerPoint Sunusu</vt:lpstr>
      <vt:lpstr>PowerPoint Sunusu</vt:lpstr>
      <vt:lpstr>PowerPoint Sunusu</vt:lpstr>
      <vt:lpstr>Terakkiperver Cumhuriyet Fırkası</vt:lpstr>
      <vt:lpstr>Genel esasların yer aldığı ilk bölümde özetle;</vt:lpstr>
      <vt:lpstr>PowerPoint Sunusu</vt:lpstr>
      <vt:lpstr>PowerPoint Sunusu</vt:lpstr>
      <vt:lpstr>PowerPoint Sunusu</vt:lpstr>
      <vt:lpstr>ŞEYH SAİT İSYANI</vt:lpstr>
      <vt:lpstr>PowerPoint Sunusu</vt:lpstr>
      <vt:lpstr>PowerPoint Sunusu</vt:lpstr>
      <vt:lpstr>PowerPoint Sunusu</vt:lpstr>
      <vt:lpstr>PowerPoint Sunusu</vt:lpstr>
      <vt:lpstr>PowerPoint Sunusu</vt:lpstr>
      <vt:lpstr>PowerPoint Sunusu</vt:lpstr>
      <vt:lpstr>PowerPoint Sunusu</vt:lpstr>
      <vt:lpstr>PowerPoint Sunusu</vt:lpstr>
      <vt:lpstr>İZMİR SUİKASTİ  17 Haziran 1926  </vt:lpstr>
      <vt:lpstr>PowerPoint Sunusu</vt:lpstr>
      <vt:lpstr>PowerPoint Sunusu</vt:lpstr>
      <vt:lpstr>PowerPoint Sunusu</vt:lpstr>
      <vt:lpstr>PowerPoint Sunusu</vt:lpstr>
      <vt:lpstr>PowerPoint Sunusu</vt:lpstr>
      <vt:lpstr>PowerPoint Sunusu</vt:lpstr>
      <vt:lpstr>PowerPoint Sunusu</vt:lpstr>
      <vt:lpstr>SERBEST CUMHURİYET FIRKASI</vt:lpstr>
      <vt:lpstr>Kuruluş Sebepleri</vt:lpstr>
      <vt:lpstr>Kuruluş Süreci</vt:lpstr>
      <vt:lpstr>PowerPoint Sunusu</vt:lpstr>
      <vt:lpstr>Kuruluş Sonrası</vt:lpstr>
      <vt:lpstr>PowerPoint Sunusu</vt:lpstr>
      <vt:lpstr>Fırkanın Kapatılması</vt:lpstr>
      <vt:lpstr>MENEMEN OLAYI  (23 ARALIK 1930)</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İNKILAPLAR  VE TEPKİLERİ</dc:title>
  <dc:creator>Windows Kullanıcısı</dc:creator>
  <cp:lastModifiedBy>Windows Kullanıcısı</cp:lastModifiedBy>
  <cp:revision>19</cp:revision>
  <dcterms:created xsi:type="dcterms:W3CDTF">2020-03-24T21:16:28Z</dcterms:created>
  <dcterms:modified xsi:type="dcterms:W3CDTF">2020-03-25T14:51:02Z</dcterms:modified>
</cp:coreProperties>
</file>