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53"/>
  </p:notesMasterIdLst>
  <p:sldIdLst>
    <p:sldId id="256" r:id="rId2"/>
    <p:sldId id="257" r:id="rId3"/>
    <p:sldId id="258" r:id="rId4"/>
    <p:sldId id="260" r:id="rId5"/>
    <p:sldId id="261" r:id="rId6"/>
    <p:sldId id="262" r:id="rId7"/>
    <p:sldId id="277" r:id="rId8"/>
    <p:sldId id="259" r:id="rId9"/>
    <p:sldId id="263" r:id="rId10"/>
    <p:sldId id="264" r:id="rId11"/>
    <p:sldId id="265" r:id="rId12"/>
    <p:sldId id="266" r:id="rId13"/>
    <p:sldId id="268" r:id="rId14"/>
    <p:sldId id="269" r:id="rId15"/>
    <p:sldId id="271" r:id="rId16"/>
    <p:sldId id="278" r:id="rId17"/>
    <p:sldId id="279" r:id="rId18"/>
    <p:sldId id="280" r:id="rId19"/>
    <p:sldId id="281" r:id="rId20"/>
    <p:sldId id="282" r:id="rId21"/>
    <p:sldId id="283" r:id="rId22"/>
    <p:sldId id="284" r:id="rId23"/>
    <p:sldId id="285" r:id="rId24"/>
    <p:sldId id="286" r:id="rId25"/>
    <p:sldId id="287" r:id="rId26"/>
    <p:sldId id="296" r:id="rId27"/>
    <p:sldId id="288" r:id="rId28"/>
    <p:sldId id="289" r:id="rId29"/>
    <p:sldId id="290" r:id="rId30"/>
    <p:sldId id="292" r:id="rId31"/>
    <p:sldId id="293" r:id="rId32"/>
    <p:sldId id="294" r:id="rId33"/>
    <p:sldId id="297" r:id="rId34"/>
    <p:sldId id="301" r:id="rId35"/>
    <p:sldId id="302" r:id="rId36"/>
    <p:sldId id="303" r:id="rId37"/>
    <p:sldId id="311" r:id="rId38"/>
    <p:sldId id="304" r:id="rId39"/>
    <p:sldId id="305" r:id="rId40"/>
    <p:sldId id="307" r:id="rId41"/>
    <p:sldId id="308" r:id="rId42"/>
    <p:sldId id="310" r:id="rId43"/>
    <p:sldId id="312" r:id="rId44"/>
    <p:sldId id="313" r:id="rId45"/>
    <p:sldId id="314" r:id="rId46"/>
    <p:sldId id="315" r:id="rId47"/>
    <p:sldId id="316" r:id="rId48"/>
    <p:sldId id="319" r:id="rId49"/>
    <p:sldId id="320" r:id="rId50"/>
    <p:sldId id="321" r:id="rId51"/>
    <p:sldId id="322" r:id="rId5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7" autoAdjust="0"/>
    <p:restoredTop sz="94660"/>
  </p:normalViewPr>
  <p:slideViewPr>
    <p:cSldViewPr>
      <p:cViewPr>
        <p:scale>
          <a:sx n="75" d="100"/>
          <a:sy n="75" d="100"/>
        </p:scale>
        <p:origin x="1699" y="2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A66FF-C7B2-4329-B34D-E01BC7AF8DA9}" type="datetimeFigureOut">
              <a:rPr lang="tr-TR" smtClean="0"/>
              <a:pPr/>
              <a:t>25.03.2020</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75230F-9009-4F09-8586-77C4E5E61A47}"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1D75230F-9009-4F09-8586-77C4E5E61A47}" type="slidenum">
              <a:rPr lang="tr-TR" smtClean="0"/>
              <a:pPr/>
              <a:t>12</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d329e3c5e_0_10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d329e3c5e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391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d329e3c5e_0_10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d329e3c5e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537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121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d329e3c5e_0_9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d329e3c5e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89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d329e3c5e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d329e3c5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188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d329e3c5e_0_9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d329e3c5e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997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d329e3c5e_0_9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d329e3c5e_0_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603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d329e3c5e_0_9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d329e3c5e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349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d329e3c5e_0_10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d329e3c5e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235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329e3c5e_0_10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329e3c5e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271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143000" y="1122363"/>
            <a:ext cx="6858000" cy="2387600"/>
          </a:xfrm>
        </p:spPr>
        <p:txBody>
          <a:bodyPr anchor="b"/>
          <a:lstStyle>
            <a:lvl1pPr algn="ctr">
              <a:defRPr sz="4500"/>
            </a:lvl1pPr>
          </a:lstStyle>
          <a:p>
            <a:r>
              <a:rPr lang="tr-TR" smtClean="0"/>
              <a:t>Asıl başlık stili için tıklatın</a:t>
            </a:r>
            <a:endParaRPr lang="tr-TR"/>
          </a:p>
        </p:txBody>
      </p:sp>
      <p:sp>
        <p:nvSpPr>
          <p:cNvPr id="3" name="Alt Başlık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D9F75050-0E15-4C5B-92B0-66D068882F1F}" type="datetimeFigureOut">
              <a:rPr lang="tr-TR" smtClean="0"/>
              <a:pPr/>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1124050902"/>
      </p:ext>
    </p:extLst>
  </p:cSld>
  <p:clrMapOvr>
    <a:masterClrMapping/>
  </p:clrMapOvr>
  <p:transition>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9F75050-0E15-4C5B-92B0-66D068882F1F}" type="datetimeFigureOut">
              <a:rPr lang="tr-TR" smtClean="0"/>
              <a:pPr/>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2588418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43675" y="365125"/>
            <a:ext cx="1971675"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628650" y="365125"/>
            <a:ext cx="5800725"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9F75050-0E15-4C5B-92B0-66D068882F1F}" type="datetimeFigureOut">
              <a:rPr lang="tr-TR" smtClean="0"/>
              <a:pPr/>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2801523206"/>
      </p:ext>
    </p:extLst>
  </p:cSld>
  <p:clrMapOvr>
    <a:masterClrMapping/>
  </p:clrMapOvr>
  <p:transition>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6241345"/>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tr" smtClean="0"/>
              <a:pPr/>
              <a:t>‹#›</a:t>
            </a:fld>
            <a:endParaRPr lang="tr"/>
          </a:p>
        </p:txBody>
      </p:sp>
    </p:spTree>
    <p:extLst>
      <p:ext uri="{BB962C8B-B14F-4D97-AF65-F5344CB8AC3E}">
        <p14:creationId xmlns:p14="http://schemas.microsoft.com/office/powerpoint/2010/main" val="21702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9F75050-0E15-4C5B-92B0-66D068882F1F}" type="datetimeFigureOut">
              <a:rPr lang="tr-TR" smtClean="0"/>
              <a:pPr/>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156751389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623888" y="1709739"/>
            <a:ext cx="7886700" cy="2852737"/>
          </a:xfrm>
        </p:spPr>
        <p:txBody>
          <a:bodyPr anchor="b"/>
          <a:lstStyle>
            <a:lvl1pPr>
              <a:defRPr sz="4500"/>
            </a:lvl1pPr>
          </a:lstStyle>
          <a:p>
            <a:r>
              <a:rPr lang="tr-TR" smtClean="0"/>
              <a:t>Asıl başlık stili için tıklatın</a:t>
            </a:r>
            <a:endParaRPr lang="tr-TR"/>
          </a:p>
        </p:txBody>
      </p:sp>
      <p:sp>
        <p:nvSpPr>
          <p:cNvPr id="3" name="Metin Yer Tutucusu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D9F75050-0E15-4C5B-92B0-66D068882F1F}" type="datetimeFigureOut">
              <a:rPr lang="tr-TR" smtClean="0"/>
              <a:pPr/>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1439266395"/>
      </p:ext>
    </p:extLst>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6286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291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D9F75050-0E15-4C5B-92B0-66D068882F1F}" type="datetimeFigureOut">
              <a:rPr lang="tr-TR" smtClean="0"/>
              <a:pPr/>
              <a:t>25.03.2020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3599455171"/>
      </p:ext>
    </p:extLst>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629841" y="365126"/>
            <a:ext cx="78867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4" name="İçerik Yer Tutucusu 3"/>
          <p:cNvSpPr>
            <a:spLocks noGrp="1"/>
          </p:cNvSpPr>
          <p:nvPr>
            <p:ph sz="half" idx="2"/>
          </p:nvPr>
        </p:nvSpPr>
        <p:spPr>
          <a:xfrm>
            <a:off x="629842" y="2505075"/>
            <a:ext cx="3868340"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6" name="İçerik Yer Tutucusu 5"/>
          <p:cNvSpPr>
            <a:spLocks noGrp="1"/>
          </p:cNvSpPr>
          <p:nvPr>
            <p:ph sz="quarter" idx="4"/>
          </p:nvPr>
        </p:nvSpPr>
        <p:spPr>
          <a:xfrm>
            <a:off x="4629150" y="2505075"/>
            <a:ext cx="3887391"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D9F75050-0E15-4C5B-92B0-66D068882F1F}" type="datetimeFigureOut">
              <a:rPr lang="tr-TR" smtClean="0"/>
              <a:pPr/>
              <a:t>25.03.2020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533741573"/>
      </p:ext>
    </p:extLst>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D9F75050-0E15-4C5B-92B0-66D068882F1F}" type="datetimeFigureOut">
              <a:rPr lang="tr-TR" smtClean="0"/>
              <a:pPr/>
              <a:t>25.03.2020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2017161070"/>
      </p:ext>
    </p:extLst>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9F75050-0E15-4C5B-92B0-66D068882F1F}" type="datetimeFigureOut">
              <a:rPr lang="tr-TR" smtClean="0"/>
              <a:pPr/>
              <a:t>25.03.2020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522907937"/>
      </p:ext>
    </p:extLst>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2400"/>
            </a:lvl1pPr>
          </a:lstStyle>
          <a:p>
            <a:r>
              <a:rPr lang="tr-TR" smtClean="0"/>
              <a:t>Asıl başlık stili için tıklatın</a:t>
            </a:r>
            <a:endParaRPr lang="tr-TR"/>
          </a:p>
        </p:txBody>
      </p:sp>
      <p:sp>
        <p:nvSpPr>
          <p:cNvPr id="3" name="İçerik Yer Tutucusu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9F75050-0E15-4C5B-92B0-66D068882F1F}" type="datetimeFigureOut">
              <a:rPr lang="tr-TR" smtClean="0"/>
              <a:pPr/>
              <a:t>25.03.2020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249803824"/>
      </p:ext>
    </p:extLst>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2400"/>
            </a:lvl1pPr>
          </a:lstStyle>
          <a:p>
            <a:r>
              <a:rPr lang="tr-TR" smtClean="0"/>
              <a:t>Asıl başlık stili için tıklatın</a:t>
            </a:r>
            <a:endParaRPr lang="tr-TR"/>
          </a:p>
        </p:txBody>
      </p:sp>
      <p:sp>
        <p:nvSpPr>
          <p:cNvPr id="3" name="Resim Yer Tutucusu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9F75050-0E15-4C5B-92B0-66D068882F1F}" type="datetimeFigureOut">
              <a:rPr lang="tr-TR" smtClean="0"/>
              <a:pPr/>
              <a:t>25.03.2020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2307805174"/>
      </p:ext>
    </p:extLst>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9F75050-0E15-4C5B-92B0-66D068882F1F}" type="datetimeFigureOut">
              <a:rPr lang="tr-TR" smtClean="0"/>
              <a:pPr/>
              <a:t>25.03.2020</a:t>
            </a:fld>
            <a:endParaRPr lang="tr-TR"/>
          </a:p>
        </p:txBody>
      </p:sp>
      <p:sp>
        <p:nvSpPr>
          <p:cNvPr id="5" name="Altbilgi Yer Tutucusu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DEFA8C-F947-479F-BE07-76B6B3F80BF1}" type="slidenum">
              <a:rPr lang="tr-TR" smtClean="0"/>
              <a:pPr/>
              <a:t>‹#›</a:t>
            </a:fld>
            <a:endParaRPr lang="tr-TR"/>
          </a:p>
        </p:txBody>
      </p:sp>
    </p:spTree>
    <p:extLst>
      <p:ext uri="{BB962C8B-B14F-4D97-AF65-F5344CB8AC3E}">
        <p14:creationId xmlns:p14="http://schemas.microsoft.com/office/powerpoint/2010/main" val="643600942"/>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Lst>
  <p:transition>
    <p:wipe/>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wikizeroo.net/index.php?q=aHR0cHM6Ly90ci53aWtpcGVkaWEub3JnL3dpa2kvSHVrdW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1556792"/>
            <a:ext cx="7772400" cy="3024336"/>
          </a:xfrm>
        </p:spPr>
        <p:txBody>
          <a:bodyPr>
            <a:normAutofit fontScale="90000"/>
          </a:bodyPr>
          <a:lstStyle/>
          <a:p>
            <a:pPr algn="ctr"/>
            <a:r>
              <a:rPr lang="tr-TR" sz="4800" b="1" i="1"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HUKUKUN ANLAMI ÖNEMİ</a:t>
            </a:r>
            <a:br>
              <a:rPr lang="tr-TR" sz="4800" b="1" i="1"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br>
            <a:r>
              <a:rPr lang="tr-TR" sz="4800" b="1" i="1"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VE</a:t>
            </a:r>
            <a:br>
              <a:rPr lang="tr-TR" sz="4800" b="1" i="1"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br>
            <a:r>
              <a:rPr lang="tr-TR" sz="4800" b="1" i="1"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BAŞLICA HUKUK SİSTEMLERİ</a:t>
            </a:r>
            <a:endParaRPr lang="tr-TR" sz="4800" b="1" i="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 Başlık"/>
          <p:cNvSpPr>
            <a:spLocks noGrp="1"/>
          </p:cNvSpPr>
          <p:nvPr>
            <p:ph type="subTitle" idx="1"/>
          </p:nvPr>
        </p:nvSpPr>
        <p:spPr>
          <a:xfrm>
            <a:off x="2555776" y="3689648"/>
            <a:ext cx="6400800" cy="3168352"/>
          </a:xfrm>
        </p:spPr>
        <p:txBody>
          <a:bodyPr>
            <a:normAutofit/>
          </a:bodyPr>
          <a:lstStyle/>
          <a:p>
            <a:pPr algn="r"/>
            <a:endParaRPr lang="tr-TR" b="1" dirty="0" smtClean="0">
              <a:solidFill>
                <a:schemeClr val="tx1"/>
              </a:solidFill>
            </a:endParaRPr>
          </a:p>
          <a:p>
            <a:pPr algn="r"/>
            <a:endParaRPr lang="tr-TR" b="1" dirty="0" smtClean="0">
              <a:solidFill>
                <a:schemeClr val="tx1"/>
              </a:solidFill>
            </a:endParaRPr>
          </a:p>
          <a:p>
            <a:pPr algn="r"/>
            <a:endParaRPr lang="tr-TR" b="1" dirty="0" smtClean="0">
              <a:solidFill>
                <a:schemeClr val="tx1"/>
              </a:solidFill>
            </a:endParaRPr>
          </a:p>
        </p:txBody>
      </p:sp>
    </p:spTree>
  </p:cSld>
  <p:clrMapOvr>
    <a:masterClrMapping/>
  </p:clrMapOvr>
  <p:transition spd="med">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inkılap\roma-hukuku-nedir.jpg"/>
          <p:cNvPicPr>
            <a:picLocks noGrp="1" noChangeAspect="1" noChangeArrowheads="1"/>
          </p:cNvPicPr>
          <p:nvPr>
            <p:ph idx="1"/>
          </p:nvPr>
        </p:nvPicPr>
        <p:blipFill>
          <a:blip r:embed="rId2" cstate="print"/>
          <a:srcRect/>
          <a:stretch>
            <a:fillRect/>
          </a:stretch>
        </p:blipFill>
        <p:spPr bwMode="auto">
          <a:xfrm>
            <a:off x="179512" y="1340768"/>
            <a:ext cx="8686800" cy="3814048"/>
          </a:xfrm>
          <a:prstGeom prst="rect">
            <a:avLst/>
          </a:prstGeom>
          <a:noFill/>
        </p:spPr>
      </p:pic>
      <p:sp>
        <p:nvSpPr>
          <p:cNvPr id="6" name="5 Metin kutusu"/>
          <p:cNvSpPr txBox="1"/>
          <p:nvPr/>
        </p:nvSpPr>
        <p:spPr>
          <a:xfrm>
            <a:off x="251520" y="620688"/>
            <a:ext cx="8208912" cy="415498"/>
          </a:xfrm>
          <a:prstGeom prst="rect">
            <a:avLst/>
          </a:prstGeom>
          <a:noFill/>
        </p:spPr>
        <p:txBody>
          <a:bodyPr wrap="square" rtlCol="0">
            <a:spAutoFit/>
          </a:bodyPr>
          <a:lstStyle/>
          <a:p>
            <a:pPr algn="ctr"/>
            <a:r>
              <a:rPr lang="tr-TR" sz="2100" b="1" i="1" dirty="0" smtClean="0">
                <a:latin typeface="Times New Roman" pitchFamily="18" charset="0"/>
                <a:cs typeface="Times New Roman" pitchFamily="18" charset="0"/>
              </a:rPr>
              <a:t>Roma Hukuku</a:t>
            </a:r>
            <a:endParaRPr lang="tr-TR" sz="2100" b="1" i="1" dirty="0">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196752"/>
            <a:ext cx="8686800" cy="4525963"/>
          </a:xfrm>
        </p:spPr>
        <p:txBody>
          <a:bodyPr>
            <a:normAutofit/>
          </a:bodyPr>
          <a:lstStyle/>
          <a:p>
            <a:pPr algn="just"/>
            <a:r>
              <a:rPr lang="tr-TR" dirty="0" smtClean="0">
                <a:latin typeface="Times New Roman" panose="02020603050405020304" pitchFamily="18" charset="0"/>
                <a:cs typeface="Times New Roman" pitchFamily="18" charset="0"/>
              </a:rPr>
              <a:t>Roma hukukundan günümüze birçok temel prensip ve özdeyiş kalmıştır. Masumiyet karinesi (hiç kimsenin suçu kanıtlanmadan suçlu sayılamayacağı), kanunsuz suç ve ceza olmaz ilkesi (kanunen suç olarak tanımlanmamış bir eylemin suç olarak nitelenemeyeceği ve buna ceza verilemeyeceği), hukukun yönetim erkinden bağımsız olması ve hiç kimsenin kendi davasının yargıcı olamayacağı ilkeleri bunlardan en çok bilinenleridir.</a:t>
            </a:r>
          </a:p>
          <a:p>
            <a:pPr algn="just"/>
            <a:r>
              <a:rPr lang="tr-TR" i="1" dirty="0" smtClean="0">
                <a:latin typeface="Times New Roman" pitchFamily="18" charset="0"/>
                <a:cs typeface="Times New Roman" pitchFamily="18" charset="0"/>
              </a:rPr>
              <a:t>Bütün insanlar eşittir.</a:t>
            </a:r>
          </a:p>
          <a:p>
            <a:pPr algn="just"/>
            <a:r>
              <a:rPr lang="tr-TR" i="1" dirty="0" smtClean="0">
                <a:latin typeface="Times New Roman" pitchFamily="18" charset="0"/>
                <a:cs typeface="Times New Roman" pitchFamily="18" charset="0"/>
              </a:rPr>
              <a:t>Satın alınabilen adaletten daha kötü bir şey olamaz.</a:t>
            </a:r>
          </a:p>
          <a:p>
            <a:pPr algn="just"/>
            <a:r>
              <a:rPr lang="tr-TR" i="1" dirty="0" smtClean="0">
                <a:latin typeface="Times New Roman" pitchFamily="18" charset="0"/>
                <a:cs typeface="Times New Roman" pitchFamily="18" charset="0"/>
              </a:rPr>
              <a:t>Özgürlüğün değeri sonsuzdur.</a:t>
            </a:r>
          </a:p>
          <a:p>
            <a:pPr>
              <a:buNone/>
            </a:pPr>
            <a:endParaRPr lang="tr-TR" sz="1800" i="1" dirty="0" smtClean="0">
              <a:solidFill>
                <a:schemeClr val="tx1"/>
              </a:solidFill>
              <a:latin typeface="Times New Roman" pitchFamily="18" charset="0"/>
              <a:cs typeface="Times New Roman" pitchFamily="18" charset="0"/>
              <a:hlinkClick r:id="rId2"/>
            </a:endParaRPr>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332656"/>
            <a:ext cx="7886700" cy="1325563"/>
          </a:xfrm>
        </p:spPr>
        <p:txBody>
          <a:bodyPr>
            <a:normAutofit/>
          </a:bodyPr>
          <a:lstStyle/>
          <a:p>
            <a:r>
              <a:rPr lang="tr-TR" sz="2100" b="1" dirty="0" smtClean="0">
                <a:latin typeface="Times New Roman" pitchFamily="18" charset="0"/>
                <a:cs typeface="Times New Roman" pitchFamily="18" charset="0"/>
              </a:rPr>
              <a:t>Ortak Hukuk</a:t>
            </a:r>
            <a:endParaRPr lang="tr-TR"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251520" y="1484784"/>
            <a:ext cx="8892480" cy="4351338"/>
          </a:xfrm>
        </p:spPr>
        <p:txBody>
          <a:bodyPr>
            <a:normAutofit/>
          </a:bodyPr>
          <a:lstStyle/>
          <a:p>
            <a:pPr algn="just"/>
            <a:r>
              <a:rPr lang="tr-TR" dirty="0" err="1" smtClean="0">
                <a:latin typeface="Times New Roman" panose="02020603050405020304" pitchFamily="18" charset="0"/>
                <a:cs typeface="Times New Roman" pitchFamily="18" charset="0"/>
              </a:rPr>
              <a:t>Anglo</a:t>
            </a:r>
            <a:r>
              <a:rPr lang="tr-TR" dirty="0" smtClean="0">
                <a:latin typeface="Times New Roman" panose="02020603050405020304" pitchFamily="18" charset="0"/>
                <a:cs typeface="Times New Roman" pitchFamily="18" charset="0"/>
              </a:rPr>
              <a:t>-Amerikan (</a:t>
            </a:r>
            <a:r>
              <a:rPr lang="tr-TR" dirty="0" smtClean="0">
                <a:solidFill>
                  <a:schemeClr val="tx1"/>
                </a:solidFill>
                <a:latin typeface="Times New Roman" panose="02020603050405020304" pitchFamily="18" charset="0"/>
                <a:cs typeface="Times New Roman" panose="02020603050405020304" pitchFamily="18" charset="0"/>
              </a:rPr>
              <a:t>töre ve alışkanlıklarının kökeni Kuzey Avrupa'ya dayanan, İngilizce konuşulan Kuzey Amerika kültür bölgesi</a:t>
            </a:r>
            <a:r>
              <a:rPr lang="tr-TR" dirty="0" smtClean="0">
                <a:latin typeface="Times New Roman" panose="02020603050405020304" pitchFamily="18" charset="0"/>
                <a:cs typeface="Times New Roman" pitchFamily="18" charset="0"/>
              </a:rPr>
              <a:t>) ülkelerinde geçerlidir.</a:t>
            </a:r>
          </a:p>
          <a:p>
            <a:pPr algn="just"/>
            <a:r>
              <a:rPr lang="tr-TR" dirty="0" smtClean="0">
                <a:latin typeface="Times New Roman" panose="02020603050405020304" pitchFamily="18" charset="0"/>
                <a:cs typeface="Times New Roman" pitchFamily="18" charset="0"/>
              </a:rPr>
              <a:t>Roma </a:t>
            </a:r>
            <a:r>
              <a:rPr lang="tr-TR" dirty="0" smtClean="0">
                <a:latin typeface="Times New Roman" pitchFamily="18" charset="0"/>
                <a:cs typeface="Times New Roman" pitchFamily="18" charset="0"/>
              </a:rPr>
              <a:t>Hukuku’ndaki gibi kısımlara ayrılmaz</a:t>
            </a:r>
            <a:r>
              <a:rPr lang="tr-TR" dirty="0" smtClean="0">
                <a:latin typeface="Times New Roman" pitchFamily="18" charset="0"/>
                <a:cs typeface="Times New Roman" pitchFamily="18" charset="0"/>
              </a:rPr>
              <a:t>.</a:t>
            </a:r>
          </a:p>
          <a:p>
            <a:pPr algn="just"/>
            <a:r>
              <a:rPr lang="tr-TR" dirty="0" smtClean="0">
                <a:latin typeface="Times New Roman" pitchFamily="18" charset="0"/>
                <a:cs typeface="Times New Roman" pitchFamily="18" charset="0"/>
              </a:rPr>
              <a:t>Toplumun tecrübesinden ve hakimlerin yorumlamalarından kaynaklanır.</a:t>
            </a:r>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Bu </a:t>
            </a:r>
            <a:r>
              <a:rPr lang="tr-TR" dirty="0" smtClean="0">
                <a:latin typeface="Times New Roman" pitchFamily="18" charset="0"/>
                <a:cs typeface="Times New Roman" pitchFamily="18" charset="0"/>
              </a:rPr>
              <a:t>sebeple, pratik olma yönü ağır basar.</a:t>
            </a:r>
          </a:p>
          <a:p>
            <a:pPr algn="just">
              <a:buNone/>
            </a:pPr>
            <a:endParaRPr lang="tr-TR" dirty="0" smtClean="0">
              <a:latin typeface="Times New Roman" pitchFamily="18" charset="0"/>
              <a:cs typeface="Times New Roman" pitchFamily="18" charset="0"/>
            </a:endParaRPr>
          </a:p>
          <a:p>
            <a:pPr algn="just">
              <a:buNone/>
            </a:pPr>
            <a:endParaRPr lang="tr-TR" dirty="0" smtClean="0"/>
          </a:p>
          <a:p>
            <a:endParaRPr lang="tr-TR" dirty="0"/>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41410" y="332656"/>
            <a:ext cx="7886700" cy="1325563"/>
          </a:xfrm>
        </p:spPr>
        <p:txBody>
          <a:bodyPr>
            <a:normAutofit/>
          </a:bodyPr>
          <a:lstStyle/>
          <a:p>
            <a:r>
              <a:rPr lang="tr-TR" sz="2100" b="1" dirty="0" smtClean="0">
                <a:latin typeface="Times New Roman" pitchFamily="18" charset="0"/>
                <a:cs typeface="Times New Roman" pitchFamily="18" charset="0"/>
              </a:rPr>
              <a:t>İslam Hukuku</a:t>
            </a:r>
            <a:endParaRPr lang="tr-TR"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141410" y="1484784"/>
            <a:ext cx="8625160" cy="4351338"/>
          </a:xfrm>
        </p:spPr>
        <p:txBody>
          <a:bodyPr>
            <a:normAutofit/>
          </a:bodyPr>
          <a:lstStyle/>
          <a:p>
            <a:pPr algn="just"/>
            <a:r>
              <a:rPr lang="tr-TR" dirty="0" smtClean="0">
                <a:latin typeface="Times New Roman" pitchFamily="18" charset="0"/>
                <a:cs typeface="Times New Roman" pitchFamily="18" charset="0"/>
              </a:rPr>
              <a:t>İslam dinine dayanır.</a:t>
            </a:r>
          </a:p>
          <a:p>
            <a:pPr algn="just"/>
            <a:r>
              <a:rPr lang="tr-TR" dirty="0" smtClean="0">
                <a:latin typeface="Times New Roman" pitchFamily="18" charset="0"/>
                <a:cs typeface="Times New Roman" pitchFamily="18" charset="0"/>
              </a:rPr>
              <a:t>Kaynağı </a:t>
            </a:r>
            <a:r>
              <a:rPr lang="tr-TR" dirty="0" err="1" smtClean="0">
                <a:latin typeface="Times New Roman" pitchFamily="18" charset="0"/>
                <a:cs typeface="Times New Roman" pitchFamily="18" charset="0"/>
              </a:rPr>
              <a:t>Kur’an’dır</a:t>
            </a:r>
            <a:r>
              <a:rPr lang="tr-TR" dirty="0" smtClean="0">
                <a:latin typeface="Times New Roman" pitchFamily="18" charset="0"/>
                <a:cs typeface="Times New Roman" pitchFamily="18" charset="0"/>
              </a:rPr>
              <a:t>.</a:t>
            </a:r>
          </a:p>
          <a:p>
            <a:pPr algn="just"/>
            <a:r>
              <a:rPr lang="tr-TR" dirty="0" smtClean="0">
                <a:latin typeface="Times New Roman" pitchFamily="18" charset="0"/>
                <a:cs typeface="Times New Roman" pitchFamily="18" charset="0"/>
              </a:rPr>
              <a:t>Diğer üç kaynağı:</a:t>
            </a:r>
          </a:p>
          <a:p>
            <a:pPr marL="0" indent="0" algn="just">
              <a:buNone/>
            </a:pPr>
            <a:r>
              <a:rPr lang="tr-TR" dirty="0" smtClean="0">
                <a:latin typeface="Times New Roman" pitchFamily="18" charset="0"/>
                <a:cs typeface="Times New Roman" pitchFamily="18" charset="0"/>
              </a:rPr>
              <a:t>    1) Hz</a:t>
            </a:r>
            <a:r>
              <a:rPr lang="tr-TR" dirty="0" smtClean="0">
                <a:latin typeface="Times New Roman" pitchFamily="18" charset="0"/>
                <a:cs typeface="Times New Roman" pitchFamily="18" charset="0"/>
              </a:rPr>
              <a:t>. Muhammed’in sözleri ve </a:t>
            </a:r>
            <a:r>
              <a:rPr lang="tr-TR" dirty="0" smtClean="0">
                <a:latin typeface="Times New Roman" pitchFamily="18" charset="0"/>
                <a:cs typeface="Times New Roman" pitchFamily="18" charset="0"/>
              </a:rPr>
              <a:t>yaptıkları,</a:t>
            </a:r>
          </a:p>
          <a:p>
            <a:pPr marL="0" indent="0" algn="just">
              <a:buNone/>
            </a:pP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   2) </a:t>
            </a:r>
            <a:r>
              <a:rPr lang="tr-TR" dirty="0" smtClean="0">
                <a:latin typeface="Times New Roman" pitchFamily="18" charset="0"/>
                <a:cs typeface="Times New Roman" pitchFamily="18" charset="0"/>
              </a:rPr>
              <a:t>Benzer </a:t>
            </a:r>
            <a:r>
              <a:rPr lang="tr-TR" dirty="0" smtClean="0">
                <a:latin typeface="Times New Roman" pitchFamily="18" charset="0"/>
                <a:cs typeface="Times New Roman" pitchFamily="18" charset="0"/>
              </a:rPr>
              <a:t>olaylarla </a:t>
            </a:r>
            <a:r>
              <a:rPr lang="tr-TR" dirty="0" smtClean="0">
                <a:latin typeface="Times New Roman" pitchFamily="18" charset="0"/>
                <a:cs typeface="Times New Roman" pitchFamily="18" charset="0"/>
              </a:rPr>
              <a:t>mukayese,</a:t>
            </a:r>
          </a:p>
          <a:p>
            <a:pPr marL="0" indent="0" algn="just">
              <a:buNone/>
            </a:pPr>
            <a:r>
              <a:rPr lang="tr-TR" dirty="0">
                <a:latin typeface="Times New Roman" pitchFamily="18" charset="0"/>
                <a:cs typeface="Times New Roman" pitchFamily="18" charset="0"/>
              </a:rPr>
              <a:t> </a:t>
            </a:r>
            <a:r>
              <a:rPr lang="tr-TR" dirty="0" smtClean="0">
                <a:latin typeface="Times New Roman" pitchFamily="18" charset="0"/>
                <a:cs typeface="Times New Roman" pitchFamily="18" charset="0"/>
              </a:rPr>
              <a:t>   3) </a:t>
            </a:r>
            <a:r>
              <a:rPr lang="tr-TR" dirty="0" smtClean="0">
                <a:latin typeface="Times New Roman" pitchFamily="18" charset="0"/>
                <a:cs typeface="Times New Roman" pitchFamily="18" charset="0"/>
              </a:rPr>
              <a:t>Bilginlerin </a:t>
            </a:r>
            <a:r>
              <a:rPr lang="tr-TR" dirty="0" smtClean="0">
                <a:latin typeface="Times New Roman" pitchFamily="18" charset="0"/>
                <a:cs typeface="Times New Roman" pitchFamily="18" charset="0"/>
              </a:rPr>
              <a:t>görüş </a:t>
            </a:r>
            <a:r>
              <a:rPr lang="tr-TR" dirty="0" smtClean="0">
                <a:latin typeface="Times New Roman" pitchFamily="18" charset="0"/>
                <a:cs typeface="Times New Roman" pitchFamily="18" charset="0"/>
              </a:rPr>
              <a:t>bildirmeleri</a:t>
            </a:r>
            <a:r>
              <a:rPr lang="tr-TR" dirty="0">
                <a:latin typeface="Times New Roman" pitchFamily="18" charset="0"/>
                <a:cs typeface="Times New Roman" pitchFamily="18" charset="0"/>
              </a:rPr>
              <a:t>.</a:t>
            </a:r>
            <a:endParaRPr lang="tr-TR" dirty="0" smtClean="0">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07504" y="260648"/>
            <a:ext cx="7886700" cy="1325563"/>
          </a:xfrm>
        </p:spPr>
        <p:txBody>
          <a:bodyPr>
            <a:normAutofit/>
          </a:bodyPr>
          <a:lstStyle/>
          <a:p>
            <a:r>
              <a:rPr lang="tr-TR" sz="2100" b="1" dirty="0" smtClean="0">
                <a:latin typeface="Times New Roman" pitchFamily="18" charset="0"/>
                <a:cs typeface="Times New Roman" pitchFamily="18" charset="0"/>
              </a:rPr>
              <a:t>Sosyalist Hukuk Sistemi</a:t>
            </a:r>
            <a:endParaRPr lang="tr-TR"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107504" y="1268760"/>
            <a:ext cx="7886700" cy="4351338"/>
          </a:xfrm>
        </p:spPr>
        <p:txBody>
          <a:bodyPr>
            <a:normAutofit/>
          </a:bodyPr>
          <a:lstStyle/>
          <a:p>
            <a:pPr algn="just"/>
            <a:r>
              <a:rPr lang="tr-TR" dirty="0" smtClean="0">
                <a:latin typeface="Times New Roman" pitchFamily="18" charset="0"/>
                <a:cs typeface="Times New Roman" pitchFamily="18" charset="0"/>
              </a:rPr>
              <a:t>Komünizm'in hakim olduğu eski SSCB ve Doğu Avrupa ülkelerinde ve günümüzde Küba, Kuzey Kore ve yumuşatılmış şekilde Çin'de uygulanan Marksist-Leninist ideolojiye dayalı hukuk sistemi.</a:t>
            </a:r>
          </a:p>
          <a:p>
            <a:pPr algn="just"/>
            <a:r>
              <a:rPr lang="tr-TR" dirty="0" smtClean="0">
                <a:latin typeface="Times New Roman" pitchFamily="18" charset="0"/>
                <a:cs typeface="Times New Roman" pitchFamily="18" charset="0"/>
              </a:rPr>
              <a:t>Ekonominin ön planda tutulduğu bu sistemde, kişilerin mülkiyet hakkı yoktur.</a:t>
            </a:r>
          </a:p>
          <a:p>
            <a:pPr algn="just"/>
            <a:r>
              <a:rPr lang="tr-TR" dirty="0" smtClean="0">
                <a:latin typeface="Times New Roman" pitchFamily="18" charset="0"/>
                <a:cs typeface="Times New Roman" pitchFamily="18" charset="0"/>
              </a:rPr>
              <a:t>Bireyden ziyade, toplum ön plandadır.</a:t>
            </a:r>
          </a:p>
          <a:p>
            <a:pPr algn="just"/>
            <a:r>
              <a:rPr lang="tr-TR" dirty="0" smtClean="0">
                <a:latin typeface="Times New Roman" pitchFamily="18" charset="0"/>
                <a:cs typeface="Times New Roman" pitchFamily="18" charset="0"/>
              </a:rPr>
              <a:t>Marksist ideolojiye göre burjuva toplumlarda üst yapı kurumu olan hukuk toplumu idare edenler için bir araçtır. </a:t>
            </a:r>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188640"/>
            <a:ext cx="7886700" cy="1325563"/>
          </a:xfrm>
        </p:spPr>
        <p:txBody>
          <a:bodyPr>
            <a:normAutofit/>
          </a:bodyPr>
          <a:lstStyle/>
          <a:p>
            <a:r>
              <a:rPr lang="tr-TR" sz="2100" b="1" dirty="0" smtClean="0">
                <a:latin typeface="Times New Roman" pitchFamily="18" charset="0"/>
                <a:cs typeface="Times New Roman" pitchFamily="18" charset="0"/>
              </a:rPr>
              <a:t>Uluslararası Hukuk</a:t>
            </a:r>
            <a:endParaRPr lang="tr-TR"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251520" y="1340768"/>
            <a:ext cx="7886700" cy="4351338"/>
          </a:xfrm>
        </p:spPr>
        <p:txBody>
          <a:bodyPr>
            <a:normAutofit/>
          </a:bodyPr>
          <a:lstStyle/>
          <a:p>
            <a:pPr algn="just"/>
            <a:r>
              <a:rPr lang="tr-TR" dirty="0" smtClean="0">
                <a:latin typeface="Times New Roman" pitchFamily="18" charset="0"/>
                <a:cs typeface="Times New Roman" pitchFamily="18" charset="0"/>
              </a:rPr>
              <a:t>Devletlerarası ilişkileri düzenler.</a:t>
            </a:r>
          </a:p>
          <a:p>
            <a:pPr algn="just"/>
            <a:r>
              <a:rPr lang="tr-TR" dirty="0" smtClean="0">
                <a:latin typeface="Times New Roman" pitchFamily="18" charset="0"/>
                <a:cs typeface="Times New Roman" pitchFamily="18" charset="0"/>
              </a:rPr>
              <a:t>Bir devletin içinde yaşayan vatandaşların arasındaki ilişkileri düzenleyen hukuk kurallarına iç hukuk, </a:t>
            </a:r>
          </a:p>
          <a:p>
            <a:pPr algn="just"/>
            <a:r>
              <a:rPr lang="tr-TR" dirty="0" smtClean="0">
                <a:latin typeface="Times New Roman" pitchFamily="18" charset="0"/>
                <a:cs typeface="Times New Roman" pitchFamily="18" charset="0"/>
              </a:rPr>
              <a:t>Vatandaşların diğer devlet veya uluslararası örgütlerle ilişkilerini düzenleyen kurallara dış hukuk denir.</a:t>
            </a:r>
          </a:p>
          <a:p>
            <a:pPr algn="just"/>
            <a:r>
              <a:rPr lang="tr-TR" dirty="0" smtClean="0">
                <a:latin typeface="Times New Roman" pitchFamily="18" charset="0"/>
                <a:cs typeface="Times New Roman" pitchFamily="18" charset="0"/>
              </a:rPr>
              <a:t>İç hukukta devlet, dış hukukta uluslararası kurallar üstündür.</a:t>
            </a:r>
          </a:p>
          <a:p>
            <a:pPr algn="just"/>
            <a:r>
              <a:rPr lang="tr-TR" dirty="0" smtClean="0">
                <a:latin typeface="Times New Roman" pitchFamily="18" charset="0"/>
                <a:cs typeface="Times New Roman" pitchFamily="18" charset="0"/>
              </a:rPr>
              <a:t>Devletler arasında eşitlik ve mütekabiliyet söz konusu.</a:t>
            </a:r>
          </a:p>
          <a:p>
            <a:pPr algn="just"/>
            <a:r>
              <a:rPr lang="tr-TR" dirty="0" smtClean="0">
                <a:latin typeface="Times New Roman" pitchFamily="18" charset="0"/>
                <a:cs typeface="Times New Roman" pitchFamily="18" charset="0"/>
              </a:rPr>
              <a:t>Bütün devletler eşit ve bağımsızdır.</a:t>
            </a:r>
          </a:p>
          <a:p>
            <a:pPr algn="just"/>
            <a:r>
              <a:rPr lang="tr-TR" dirty="0" smtClean="0">
                <a:latin typeface="Times New Roman" pitchFamily="18" charset="0"/>
                <a:cs typeface="Times New Roman" pitchFamily="18" charset="0"/>
              </a:rPr>
              <a:t>Kaynakları devletler arasında yapılan antlaşmalar, örf ve adet hukuku, hukukun genel prensipleri, içtihatlar ve </a:t>
            </a:r>
            <a:r>
              <a:rPr lang="tr-TR" dirty="0" smtClean="0">
                <a:latin typeface="Times New Roman" pitchFamily="18" charset="0"/>
                <a:cs typeface="Times New Roman" pitchFamily="18" charset="0"/>
              </a:rPr>
              <a:t>doktrinlerdir.</a:t>
            </a:r>
            <a:endParaRPr lang="tr-TR" dirty="0" smtClean="0">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755576" y="1556792"/>
            <a:ext cx="6893214" cy="1730100"/>
          </a:xfrm>
          <a:prstGeom prst="rect">
            <a:avLst/>
          </a:prstGeom>
        </p:spPr>
        <p:txBody>
          <a:bodyPr spcFirstLastPara="1" vert="horz" wrap="square" lIns="91425" tIns="91425" rIns="91425" bIns="91425" rtlCol="0" anchor="b" anchorCtr="0">
            <a:noAutofit/>
          </a:bodyPr>
          <a:lstStyle/>
          <a:p>
            <a:pPr>
              <a:spcBef>
                <a:spcPts val="0"/>
              </a:spcBef>
            </a:pPr>
            <a:r>
              <a:rPr lang="tr" dirty="0">
                <a:latin typeface="Times New Roman" panose="02020603050405020304" pitchFamily="18" charset="0"/>
                <a:cs typeface="Times New Roman" panose="02020603050405020304" pitchFamily="18" charset="0"/>
              </a:rPr>
              <a:t>      </a:t>
            </a:r>
            <a:r>
              <a:rPr lang="tr" sz="3200" dirty="0">
                <a:latin typeface="Times New Roman" panose="02020603050405020304" pitchFamily="18" charset="0"/>
                <a:cs typeface="Times New Roman" panose="02020603050405020304" pitchFamily="18" charset="0"/>
              </a:rPr>
              <a:t>OSMANLI HUKUK SİSTEMİ</a:t>
            </a: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909322"/>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671258" y="1848050"/>
            <a:ext cx="7801500" cy="1730100"/>
          </a:xfrm>
          <a:prstGeom prst="rect">
            <a:avLst/>
          </a:prstGeom>
        </p:spPr>
        <p:txBody>
          <a:bodyPr spcFirstLastPara="1" vert="horz" wrap="square" lIns="91425" tIns="91425" rIns="91425" bIns="91425" rtlCol="0" anchor="b" anchorCtr="0">
            <a:noAutofit/>
          </a:bodyPr>
          <a:lstStyle/>
          <a:p>
            <a:pPr>
              <a:spcBef>
                <a:spcPts val="0"/>
              </a:spcBef>
            </a:pPr>
            <a:endParaRPr/>
          </a:p>
        </p:txBody>
      </p:sp>
      <p:sp>
        <p:nvSpPr>
          <p:cNvPr id="66" name="Google Shape;66;p14"/>
          <p:cNvSpPr txBox="1">
            <a:spLocks noGrp="1"/>
          </p:cNvSpPr>
          <p:nvPr>
            <p:ph type="subTitle" idx="1"/>
          </p:nvPr>
        </p:nvSpPr>
        <p:spPr>
          <a:xfrm>
            <a:off x="671250" y="4032126"/>
            <a:ext cx="7801500" cy="792600"/>
          </a:xfrm>
          <a:prstGeom prst="rect">
            <a:avLst/>
          </a:prstGeom>
        </p:spPr>
        <p:txBody>
          <a:bodyPr spcFirstLastPara="1" vert="horz" wrap="square" lIns="91425" tIns="91425" rIns="91425" bIns="91425" rtlCol="0" anchor="t" anchorCtr="0">
            <a:noAutofit/>
          </a:bodyPr>
          <a:lstStyle/>
          <a:p>
            <a:pPr>
              <a:spcBef>
                <a:spcPts val="0"/>
              </a:spcBef>
            </a:pPr>
            <a:endParaRPr/>
          </a:p>
        </p:txBody>
      </p:sp>
      <p:pic>
        <p:nvPicPr>
          <p:cNvPr id="67" name="Google Shape;67;p14"/>
          <p:cNvPicPr preferRelativeResize="0"/>
          <p:nvPr/>
        </p:nvPicPr>
        <p:blipFill>
          <a:blip r:embed="rId3">
            <a:alphaModFix/>
          </a:blip>
          <a:stretch>
            <a:fillRect/>
          </a:stretch>
        </p:blipFill>
        <p:spPr>
          <a:xfrm>
            <a:off x="304689" y="959901"/>
            <a:ext cx="8534625" cy="4689675"/>
          </a:xfrm>
          <a:prstGeom prst="rect">
            <a:avLst/>
          </a:prstGeom>
          <a:noFill/>
          <a:ln>
            <a:noFill/>
          </a:ln>
        </p:spPr>
      </p:pic>
      <p:sp>
        <p:nvSpPr>
          <p:cNvPr id="68" name="Google Shape;68;p14"/>
          <p:cNvSpPr txBox="1"/>
          <p:nvPr/>
        </p:nvSpPr>
        <p:spPr>
          <a:xfrm>
            <a:off x="5720225" y="5680650"/>
            <a:ext cx="3119100" cy="320100"/>
          </a:xfrm>
          <a:prstGeom prst="rect">
            <a:avLst/>
          </a:prstGeom>
          <a:noFill/>
          <a:ln>
            <a:noFill/>
          </a:ln>
        </p:spPr>
        <p:txBody>
          <a:bodyPr spcFirstLastPara="1" wrap="square" lIns="91425" tIns="91425" rIns="91425" bIns="91425" anchor="t" anchorCtr="0">
            <a:noAutofit/>
          </a:bodyPr>
          <a:lstStyle/>
          <a:p>
            <a:r>
              <a:rPr lang="tr" sz="800">
                <a:solidFill>
                  <a:srgbClr val="FFFFFF"/>
                </a:solidFill>
                <a:latin typeface="Average"/>
                <a:ea typeface="Average"/>
                <a:cs typeface="Average"/>
                <a:sym typeface="Average"/>
              </a:rPr>
              <a:t>http://tarih.tumders.com/mesrutiyet-donemi-osmanli-hukuku.html</a:t>
            </a:r>
            <a:endParaRPr sz="800">
              <a:solidFill>
                <a:srgbClr val="FFFFFF"/>
              </a:solidFill>
              <a:latin typeface="Average"/>
              <a:ea typeface="Average"/>
              <a:cs typeface="Average"/>
              <a:sym typeface="Average"/>
            </a:endParaRPr>
          </a:p>
        </p:txBody>
      </p:sp>
    </p:spTree>
    <p:extLst>
      <p:ext uri="{BB962C8B-B14F-4D97-AF65-F5344CB8AC3E}">
        <p14:creationId xmlns:p14="http://schemas.microsoft.com/office/powerpoint/2010/main" val="795228396"/>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81968" y="1052736"/>
            <a:ext cx="8520600" cy="572700"/>
          </a:xfrm>
          <a:prstGeom prst="rect">
            <a:avLst/>
          </a:prstGeom>
        </p:spPr>
        <p:txBody>
          <a:bodyPr spcFirstLastPara="1" vert="horz" wrap="square" lIns="91425" tIns="91425" rIns="91425" bIns="91425" rtlCol="0" anchor="t" anchorCtr="0">
            <a:noAutofit/>
          </a:bodyPr>
          <a:lstStyle/>
          <a:p>
            <a:pPr>
              <a:lnSpc>
                <a:spcPct val="139473"/>
              </a:lnSpc>
              <a:buClr>
                <a:srgbClr val="000000"/>
              </a:buClr>
              <a:buSzPts val="1100"/>
            </a:pPr>
            <a:r>
              <a:rPr lang="tr" sz="2100" b="1" dirty="0">
                <a:latin typeface="Times New Roman" pitchFamily="18" charset="0"/>
                <a:ea typeface="+mn-ea"/>
                <a:cs typeface="Times New Roman" pitchFamily="18" charset="0"/>
                <a:sym typeface="Roboto"/>
              </a:rPr>
              <a:t>Klasik Dönemde </a:t>
            </a:r>
            <a:r>
              <a:rPr lang="tr" sz="2850" b="1" i="1" dirty="0">
                <a:solidFill>
                  <a:srgbClr val="FFFFFF"/>
                </a:solidFill>
                <a:latin typeface="Roboto"/>
                <a:ea typeface="Roboto"/>
                <a:cs typeface="Roboto"/>
                <a:sym typeface="Roboto"/>
              </a:rPr>
              <a:t>Osmanlı Hukuku</a:t>
            </a:r>
            <a:endParaRPr sz="2850" b="1" i="1" dirty="0">
              <a:solidFill>
                <a:srgbClr val="FFFFFF"/>
              </a:solidFill>
              <a:latin typeface="Roboto"/>
              <a:ea typeface="Roboto"/>
              <a:cs typeface="Roboto"/>
              <a:sym typeface="Roboto"/>
            </a:endParaRPr>
          </a:p>
          <a:p>
            <a:pPr>
              <a:spcBef>
                <a:spcPts val="800"/>
              </a:spcBef>
            </a:pPr>
            <a:endParaRPr dirty="0"/>
          </a:p>
        </p:txBody>
      </p:sp>
      <p:sp>
        <p:nvSpPr>
          <p:cNvPr id="74" name="Google Shape;74;p15"/>
          <p:cNvSpPr txBox="1">
            <a:spLocks noGrp="1"/>
          </p:cNvSpPr>
          <p:nvPr>
            <p:ph type="body" idx="1"/>
          </p:nvPr>
        </p:nvSpPr>
        <p:spPr>
          <a:xfrm>
            <a:off x="181968" y="1772816"/>
            <a:ext cx="8520600" cy="3416400"/>
          </a:xfrm>
          <a:prstGeom prst="rect">
            <a:avLst/>
          </a:prstGeom>
        </p:spPr>
        <p:txBody>
          <a:bodyPr spcFirstLastPara="1" vert="horz" wrap="square" lIns="91425" tIns="91425" rIns="91425" bIns="91425" rtlCol="0" anchor="t" anchorCtr="0">
            <a:noAutofit/>
          </a:bodyPr>
          <a:lstStyle/>
          <a:p>
            <a:pPr marL="171450" indent="-171450" algn="just">
              <a:spcBef>
                <a:spcPts val="750"/>
              </a:spcBef>
              <a:spcAft>
                <a:spcPts val="1600"/>
              </a:spcAft>
              <a:buFont typeface="Arial" panose="020B0604020202020204" pitchFamily="34" charset="0"/>
              <a:buChar char="•"/>
            </a:pPr>
            <a:r>
              <a:rPr lang="tr" dirty="0">
                <a:latin typeface="Times New Roman" pitchFamily="18" charset="0"/>
                <a:cs typeface="Times New Roman" pitchFamily="18" charset="0"/>
                <a:sym typeface="Trebuchet MS"/>
              </a:rPr>
              <a:t>Klasik Dönem Osmanlı Hukuk Sistemi Osmanlı Devleti’nin ilk dönemlerinde yazılı bir hukuk olmadığından hukuksal anlaşmazlıklar töre ve geleneklere göre çözümleniyordu. Ayrıca, Türkiye Selçuklularının hukuki uygulamaları da devam ettirilmiştir. Osmanlı nüfusunun artması ve topraklarının genişlemesi her alanda olduğu gibi hukuk alanında da yeni düzenlemeleri beraberinde getirmiştir. Osmanlı Devleti fethettiği yerlerdeki halkın Osmanlı yönetimine uyum sağlamasını kolaylaştırmak amacıyla yürürlükteki kanunları bir süre kaldırmamıştır. </a:t>
            </a:r>
            <a:endParaRPr dirty="0">
              <a:latin typeface="Times New Roman" pitchFamily="18" charset="0"/>
              <a:cs typeface="Times New Roman" pitchFamily="18" charset="0"/>
            </a:endParaRPr>
          </a:p>
        </p:txBody>
      </p:sp>
    </p:spTree>
    <p:extLst>
      <p:ext uri="{BB962C8B-B14F-4D97-AF65-F5344CB8AC3E}">
        <p14:creationId xmlns:p14="http://schemas.microsoft.com/office/powerpoint/2010/main" val="4177501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6"/>
          <p:cNvSpPr txBox="1">
            <a:spLocks noGrp="1"/>
          </p:cNvSpPr>
          <p:nvPr>
            <p:ph type="body" idx="1"/>
          </p:nvPr>
        </p:nvSpPr>
        <p:spPr>
          <a:xfrm>
            <a:off x="179512" y="116632"/>
            <a:ext cx="8580780" cy="6076814"/>
          </a:xfrm>
          <a:prstGeom prst="rect">
            <a:avLst/>
          </a:prstGeom>
        </p:spPr>
        <p:txBody>
          <a:bodyPr spcFirstLastPara="1" vert="horz" wrap="square" lIns="91425" tIns="91425" rIns="91425" bIns="91425" rtlCol="0" anchor="t" anchorCtr="0">
            <a:noAutofit/>
          </a:bodyPr>
          <a:lstStyle/>
          <a:p>
            <a:pPr marL="171450" indent="-171450" algn="just">
              <a:spcBef>
                <a:spcPts val="750"/>
              </a:spcBef>
              <a:spcAft>
                <a:spcPts val="1600"/>
              </a:spcAft>
              <a:buFont typeface="Arial" panose="020B0604020202020204" pitchFamily="34" charset="0"/>
              <a:buChar char="•"/>
            </a:pPr>
            <a:r>
              <a:rPr lang="tr" dirty="0">
                <a:latin typeface="Times New Roman" pitchFamily="18" charset="0"/>
                <a:cs typeface="Times New Roman" pitchFamily="18" charset="0"/>
                <a:sym typeface="Trebuchet MS"/>
              </a:rPr>
              <a:t>Osmanlı Devleti’nde hukuk; şeri ve örfi hukuk olmak üzere iki temele dayanıyordu. Geleneklere dayanan örfi hukukun dinsel kurallara dayanan şer’i hukuka ters düşmemesine özen gösterilirdi. XV. yüzyılda Osmanlı hukuku gelişmeye başlamıştır. İlk Osmanlı Kanunnamesi Fatih tarafından Ka-nunname-i Âli Osman adıyla düzenlenmiştir. Fatih’ten sonraki padişahlar da kanunnameler yapmışlardır. </a:t>
            </a:r>
            <a:r>
              <a:rPr lang="tr" dirty="0">
                <a:latin typeface="Times New Roman" pitchFamily="18" charset="0"/>
                <a:cs typeface="Times New Roman" pitchFamily="18" charset="0"/>
                <a:sym typeface="Trebuchet MS"/>
              </a:rPr>
              <a:t>Bunların en meşhuru Kanuni Sultan Süleyman’ın kanunnamesidir. </a:t>
            </a:r>
            <a:endParaRPr lang="tr" dirty="0" smtClean="0">
              <a:latin typeface="Times New Roman" pitchFamily="18" charset="0"/>
              <a:cs typeface="Times New Roman" pitchFamily="18" charset="0"/>
              <a:sym typeface="Trebuchet MS"/>
            </a:endParaRPr>
          </a:p>
          <a:p>
            <a:pPr marL="171450" indent="-171450" algn="just">
              <a:spcBef>
                <a:spcPts val="750"/>
              </a:spcBef>
              <a:spcAft>
                <a:spcPts val="1600"/>
              </a:spcAft>
              <a:buFont typeface="Arial" panose="020B0604020202020204" pitchFamily="34" charset="0"/>
              <a:buChar char="•"/>
            </a:pPr>
            <a:r>
              <a:rPr lang="tr" dirty="0" smtClean="0">
                <a:latin typeface="Times New Roman" pitchFamily="18" charset="0"/>
                <a:cs typeface="Times New Roman" pitchFamily="18" charset="0"/>
                <a:sym typeface="Trebuchet MS"/>
              </a:rPr>
              <a:t>XV</a:t>
            </a:r>
            <a:r>
              <a:rPr lang="tr" dirty="0">
                <a:latin typeface="Times New Roman" pitchFamily="18" charset="0"/>
                <a:cs typeface="Times New Roman" pitchFamily="18" charset="0"/>
                <a:sym typeface="Trebuchet MS"/>
              </a:rPr>
              <a:t>. </a:t>
            </a:r>
            <a:r>
              <a:rPr lang="tr" dirty="0">
                <a:latin typeface="Times New Roman" pitchFamily="18" charset="0"/>
                <a:cs typeface="Times New Roman" pitchFamily="18" charset="0"/>
                <a:sym typeface="Trebuchet MS"/>
              </a:rPr>
              <a:t>ve XVI. yüzyıllarda şeyhülislâmların verdiği fetvalar şer’i hukukun gelişmesinde etkili olmuştur. Osmanlı Devleti’nde bütün davalar Şer’i Mahkemelerde çözümleniyordu. Mahkemelerde hakim olarak kadılar görev yapıyordu. Kadılar, şer’i hukuk konularında karar veremediklerinde “Müftü”den fetva isterlerdi. </a:t>
            </a:r>
            <a:r>
              <a:rPr lang="tr" dirty="0">
                <a:latin typeface="Times New Roman" pitchFamily="18" charset="0"/>
                <a:cs typeface="Times New Roman" pitchFamily="18" charset="0"/>
                <a:sym typeface="Trebuchet MS"/>
              </a:rPr>
              <a:t>Mahkemeler herkese </a:t>
            </a:r>
            <a:r>
              <a:rPr lang="tr" dirty="0" smtClean="0">
                <a:latin typeface="Times New Roman" pitchFamily="18" charset="0"/>
                <a:cs typeface="Times New Roman" pitchFamily="18" charset="0"/>
                <a:sym typeface="Trebuchet MS"/>
              </a:rPr>
              <a:t>açıktı. Mahkemenin </a:t>
            </a:r>
            <a:r>
              <a:rPr lang="tr" dirty="0">
                <a:latin typeface="Times New Roman" pitchFamily="18" charset="0"/>
                <a:cs typeface="Times New Roman" pitchFamily="18" charset="0"/>
                <a:sym typeface="Trebuchet MS"/>
              </a:rPr>
              <a:t>verdiği kararı kabul etmeyenler en üst mahkeme olan Divan-ı Hümayun’a müracaat ederlerdi. </a:t>
            </a:r>
            <a:r>
              <a:rPr lang="tr" dirty="0">
                <a:latin typeface="Times New Roman" pitchFamily="18" charset="0"/>
                <a:cs typeface="Times New Roman" pitchFamily="18" charset="0"/>
                <a:sym typeface="Trebuchet MS"/>
              </a:rPr>
              <a:t>Burada verilen kararlar değiştirilemezdi. Osmanlı Devleti’nde yeni çıkan yasalar mahkemelere de gönderilirdi. Kadılar bulundukları bölgedeki yöneticilerin uygulamalarının yasalara uygun olup olmadığını inceleme hakkına sahipti. Yine Osmanlı Devleti’nde yöneticiler kadıların hükümleri dışında iş yapamaz, kadılar da verdikleri hükümleri kendi başlarına yerine getiremezlerdi. Bu durum idarenin yargı denetiminde olduğunu ve yönetim ve yargı işlerinin birleşmesinin engellenmek istendiğini gösterir. </a:t>
            </a:r>
            <a:endParaRPr dirty="0">
              <a:latin typeface="Times New Roman" pitchFamily="18" charset="0"/>
              <a:cs typeface="Times New Roman" pitchFamily="18" charset="0"/>
              <a:sym typeface="Trebuchet MS"/>
            </a:endParaRPr>
          </a:p>
          <a:p>
            <a:pPr marL="0" indent="0" algn="just">
              <a:spcBef>
                <a:spcPts val="1600"/>
              </a:spcBef>
              <a:spcAft>
                <a:spcPts val="1600"/>
              </a:spcAft>
              <a:buNone/>
            </a:pPr>
            <a:endParaRPr sz="1400" dirty="0">
              <a:latin typeface="Trebuchet MS"/>
              <a:ea typeface="Trebuchet MS"/>
              <a:cs typeface="Trebuchet MS"/>
              <a:sym typeface="Trebuchet MS"/>
            </a:endParaRPr>
          </a:p>
        </p:txBody>
      </p:sp>
    </p:spTree>
    <p:extLst>
      <p:ext uri="{BB962C8B-B14F-4D97-AF65-F5344CB8AC3E}">
        <p14:creationId xmlns:p14="http://schemas.microsoft.com/office/powerpoint/2010/main" val="3490343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320184" y="332656"/>
            <a:ext cx="7886700" cy="1325563"/>
          </a:xfrm>
        </p:spPr>
        <p:txBody>
          <a:bodyPr>
            <a:normAutofit/>
          </a:bodyPr>
          <a:lstStyle/>
          <a:p>
            <a:r>
              <a:rPr lang="tr-TR" sz="2100" b="1" dirty="0" smtClean="0">
                <a:latin typeface="Times New Roman" pitchFamily="18" charset="0"/>
                <a:cs typeface="Times New Roman" pitchFamily="18" charset="0"/>
              </a:rPr>
              <a:t>Hukukun </a:t>
            </a:r>
            <a:r>
              <a:rPr lang="tr-TR" sz="2100" b="1" dirty="0" smtClean="0">
                <a:latin typeface="Times New Roman" pitchFamily="18" charset="0"/>
                <a:cs typeface="Times New Roman" pitchFamily="18" charset="0"/>
              </a:rPr>
              <a:t>Anlamı </a:t>
            </a:r>
            <a:r>
              <a:rPr lang="tr-TR" sz="2100" b="1" dirty="0">
                <a:latin typeface="Times New Roman" pitchFamily="18" charset="0"/>
                <a:cs typeface="Times New Roman" pitchFamily="18" charset="0"/>
              </a:rPr>
              <a:t>v</a:t>
            </a:r>
            <a:r>
              <a:rPr lang="tr-TR" sz="2100" b="1" dirty="0" smtClean="0">
                <a:latin typeface="Times New Roman" pitchFamily="18" charset="0"/>
                <a:cs typeface="Times New Roman" pitchFamily="18" charset="0"/>
              </a:rPr>
              <a:t>e Önemi</a:t>
            </a:r>
            <a:endParaRPr lang="tr-TR"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304800" y="1554162"/>
            <a:ext cx="8686800" cy="4971182"/>
          </a:xfrm>
        </p:spPr>
        <p:txBody>
          <a:bodyPr>
            <a:normAutofit/>
          </a:bodyPr>
          <a:lstStyle/>
          <a:p>
            <a:pPr algn="just"/>
            <a:r>
              <a:rPr lang="tr-TR" dirty="0" smtClean="0">
                <a:latin typeface="Times New Roman" pitchFamily="18" charset="0"/>
                <a:cs typeface="Times New Roman" pitchFamily="18" charset="0"/>
              </a:rPr>
              <a:t>Hukuk, “</a:t>
            </a:r>
            <a:r>
              <a:rPr lang="tr-TR" b="1" i="1" dirty="0" smtClean="0">
                <a:latin typeface="Times New Roman" pitchFamily="18" charset="0"/>
                <a:cs typeface="Times New Roman" pitchFamily="18" charset="0"/>
              </a:rPr>
              <a:t>hak</a:t>
            </a:r>
            <a:r>
              <a:rPr lang="tr-TR" dirty="0" smtClean="0">
                <a:latin typeface="Times New Roman" pitchFamily="18" charset="0"/>
                <a:cs typeface="Times New Roman" pitchFamily="18" charset="0"/>
              </a:rPr>
              <a:t>” kelimesinin çoğul halidir.</a:t>
            </a:r>
          </a:p>
          <a:p>
            <a:pPr algn="just"/>
            <a:r>
              <a:rPr lang="tr-TR" b="1" i="1" dirty="0" smtClean="0">
                <a:latin typeface="Times New Roman" pitchFamily="18" charset="0"/>
                <a:cs typeface="Times New Roman" pitchFamily="18" charset="0"/>
              </a:rPr>
              <a:t>Adaletli</a:t>
            </a:r>
            <a:r>
              <a:rPr lang="tr-TR" b="1"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bir toplum hayatını sağlamak için müracaat edilen kurallar manzumesidir.</a:t>
            </a:r>
          </a:p>
          <a:p>
            <a:pPr algn="just"/>
            <a:r>
              <a:rPr lang="tr-TR" dirty="0" smtClean="0">
                <a:latin typeface="Times New Roman" pitchFamily="18" charset="0"/>
                <a:cs typeface="Times New Roman" pitchFamily="18" charset="0"/>
              </a:rPr>
              <a:t>İnsanlara kesinlikle uymaları gereken, doğruluğu üzerinde mutabakata varılmış nihai kuralları gösterir.</a:t>
            </a:r>
          </a:p>
          <a:p>
            <a:pPr algn="just"/>
            <a:r>
              <a:rPr lang="tr-TR" dirty="0" smtClean="0">
                <a:latin typeface="Times New Roman" pitchFamily="18" charset="0"/>
                <a:cs typeface="Times New Roman" pitchFamily="18" charset="0"/>
              </a:rPr>
              <a:t>Toplumsal ve bireysel ilişkileri gösterirken </a:t>
            </a:r>
            <a:r>
              <a:rPr lang="tr-TR" b="1" i="1" dirty="0" smtClean="0">
                <a:latin typeface="Times New Roman" pitchFamily="18" charset="0"/>
                <a:cs typeface="Times New Roman" pitchFamily="18" charset="0"/>
              </a:rPr>
              <a:t>adaletli </a:t>
            </a:r>
            <a:r>
              <a:rPr lang="tr-TR" dirty="0" smtClean="0">
                <a:latin typeface="Times New Roman" pitchFamily="18" charset="0"/>
                <a:cs typeface="Times New Roman" pitchFamily="18" charset="0"/>
              </a:rPr>
              <a:t>olur.</a:t>
            </a:r>
          </a:p>
          <a:p>
            <a:pPr algn="just"/>
            <a:r>
              <a:rPr lang="tr-TR" dirty="0" smtClean="0">
                <a:latin typeface="Times New Roman" pitchFamily="18" charset="0"/>
                <a:cs typeface="Times New Roman" pitchFamily="18" charset="0"/>
              </a:rPr>
              <a:t>Hukuka uyulmaması insanlara bırakılmış bir konu değildir. Hukukun uygulanması devlet tarafından, devlet gücüyle yapılmaktadır</a:t>
            </a:r>
            <a:r>
              <a:rPr lang="tr-TR" dirty="0" smtClean="0">
                <a:latin typeface="Times New Roman" pitchFamily="18" charset="0"/>
                <a:cs typeface="Times New Roman" pitchFamily="18" charset="0"/>
              </a:rPr>
              <a:t>.</a:t>
            </a:r>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179512" y="620688"/>
            <a:ext cx="8520600" cy="572700"/>
          </a:xfrm>
          <a:prstGeom prst="rect">
            <a:avLst/>
          </a:prstGeom>
        </p:spPr>
        <p:txBody>
          <a:bodyPr spcFirstLastPara="1" vert="horz" wrap="square" lIns="91425" tIns="91425" rIns="91425" bIns="91425" rtlCol="0" anchor="t" anchorCtr="0">
            <a:noAutofit/>
          </a:bodyPr>
          <a:lstStyle/>
          <a:p>
            <a:r>
              <a:rPr lang="tr" sz="2100" b="1" dirty="0" smtClean="0">
                <a:latin typeface="Times New Roman" panose="02020603050405020304" pitchFamily="18" charset="0"/>
                <a:cs typeface="Times New Roman" panose="02020603050405020304" pitchFamily="18" charset="0"/>
              </a:rPr>
              <a:t>Yenileşme Hareketleri</a:t>
            </a:r>
            <a:endParaRPr sz="2100" b="1" dirty="0">
              <a:latin typeface="Times New Roman" panose="02020603050405020304" pitchFamily="18" charset="0"/>
              <a:cs typeface="Times New Roman" panose="02020603050405020304" pitchFamily="18" charset="0"/>
            </a:endParaRPr>
          </a:p>
        </p:txBody>
      </p:sp>
      <p:sp>
        <p:nvSpPr>
          <p:cNvPr id="86" name="Google Shape;86;p17"/>
          <p:cNvSpPr txBox="1">
            <a:spLocks noGrp="1"/>
          </p:cNvSpPr>
          <p:nvPr>
            <p:ph type="body" idx="1"/>
          </p:nvPr>
        </p:nvSpPr>
        <p:spPr>
          <a:xfrm>
            <a:off x="179512" y="1221348"/>
            <a:ext cx="8784976" cy="5087972"/>
          </a:xfrm>
          <a:prstGeom prst="rect">
            <a:avLst/>
          </a:prstGeom>
        </p:spPr>
        <p:txBody>
          <a:bodyPr spcFirstLastPara="1" vert="horz" wrap="square" lIns="91425" tIns="91425" rIns="91425" bIns="91425" rtlCol="0" anchor="t" anchorCtr="0">
            <a:noAutofit/>
          </a:bodyPr>
          <a:lstStyle/>
          <a:p>
            <a:pPr marL="171450" indent="-171450" algn="just">
              <a:spcBef>
                <a:spcPts val="750"/>
              </a:spcBef>
              <a:spcAft>
                <a:spcPts val="1600"/>
              </a:spcAft>
              <a:buFont typeface="Arial" panose="020B0604020202020204" pitchFamily="34" charset="0"/>
              <a:buChar char="•"/>
            </a:pPr>
            <a:r>
              <a:rPr lang="tr" dirty="0">
                <a:latin typeface="Times New Roman" pitchFamily="18" charset="0"/>
                <a:cs typeface="Times New Roman" pitchFamily="18" charset="0"/>
                <a:sym typeface="Trebuchet MS"/>
              </a:rPr>
              <a:t>Osmanlı hukuk sisteminde yenileşme hareketleri 18. yüzyıl sonlarında başlamış, 19.yüzyıldan itibaren sistemi değişim sürecine sokmuştur. Yenileşme hareketleriyle birlikte ilerleyen bu süreçte, Batı’ nın hukuk anlayışını ve normlarının Osmanlı’ ya girdiği gözlenmektedir. </a:t>
            </a:r>
            <a:r>
              <a:rPr lang="tr" dirty="0">
                <a:latin typeface="Times New Roman" pitchFamily="18" charset="0"/>
                <a:cs typeface="Times New Roman" pitchFamily="18" charset="0"/>
                <a:sym typeface="Trebuchet MS"/>
              </a:rPr>
              <a:t>Öncelikle, gayri Müslim teb’anın işlerini düzenlemek amacıyla sisteme dahil olmaya başlayan Batı hukuku, nihayette Müslümanların da hukuk ve adalet sisteminin değişmesine etki etmiştir. </a:t>
            </a:r>
            <a:endParaRPr lang="tr" dirty="0" smtClean="0">
              <a:latin typeface="Times New Roman" pitchFamily="18" charset="0"/>
              <a:cs typeface="Times New Roman" pitchFamily="18" charset="0"/>
              <a:sym typeface="Trebuchet MS"/>
            </a:endParaRPr>
          </a:p>
          <a:p>
            <a:pPr marL="171450" indent="-171450" algn="just">
              <a:spcBef>
                <a:spcPts val="750"/>
              </a:spcBef>
              <a:spcAft>
                <a:spcPts val="1600"/>
              </a:spcAft>
              <a:buFont typeface="Arial" panose="020B0604020202020204" pitchFamily="34" charset="0"/>
              <a:buChar char="•"/>
            </a:pPr>
            <a:r>
              <a:rPr lang="tr" dirty="0" smtClean="0">
                <a:latin typeface="Times New Roman" pitchFamily="18" charset="0"/>
                <a:cs typeface="Times New Roman" pitchFamily="18" charset="0"/>
                <a:sym typeface="Trebuchet MS"/>
              </a:rPr>
              <a:t>Avrupa </a:t>
            </a:r>
            <a:r>
              <a:rPr lang="tr" dirty="0">
                <a:latin typeface="Times New Roman" pitchFamily="18" charset="0"/>
                <a:cs typeface="Times New Roman" pitchFamily="18" charset="0"/>
                <a:sym typeface="Trebuchet MS"/>
              </a:rPr>
              <a:t>hukukuyla Osmanlı hukukunun sentezini yapma girişimleri de olmuştur. </a:t>
            </a:r>
            <a:r>
              <a:rPr lang="tr" dirty="0">
                <a:latin typeface="Times New Roman" pitchFamily="18" charset="0"/>
                <a:cs typeface="Times New Roman" pitchFamily="18" charset="0"/>
                <a:sym typeface="Trebuchet MS"/>
              </a:rPr>
              <a:t>Bir devlet adamı ve tarihçi olan Ahmet Cevdet Paşa’ nın başında bulunduğu bir komisyon tarafından on yıllık bir çalışma sonunda hazırlanan Mecelle ( Medeni Kanun ) bunun en güzel örneğidir. 1926 yılında medeni kanunun kabulüne kadar yürürlükte kalmıştır. Ancak benzeri çalışmalar olmamış, genellikle Batı’ dan doğrudan kanun alımları yoluna gidilmiştir.İktibas terimiyle açıklanan bu süreç Tanzimat Fermanı’ na kadar sürmüştür. </a:t>
            </a:r>
            <a:endParaRPr dirty="0">
              <a:latin typeface="Times New Roman" pitchFamily="18" charset="0"/>
              <a:cs typeface="Times New Roman" pitchFamily="18" charset="0"/>
              <a:sym typeface="Trebuchet MS"/>
            </a:endParaRPr>
          </a:p>
          <a:p>
            <a:pPr marL="0" indent="0">
              <a:spcBef>
                <a:spcPts val="1600"/>
              </a:spcBef>
              <a:buNone/>
            </a:pPr>
            <a:endParaRPr sz="1400" dirty="0">
              <a:latin typeface="Trebuchet MS"/>
              <a:ea typeface="Trebuchet MS"/>
              <a:cs typeface="Trebuchet MS"/>
              <a:sym typeface="Trebuchet MS"/>
            </a:endParaRPr>
          </a:p>
          <a:p>
            <a:pPr marL="0" indent="0">
              <a:spcBef>
                <a:spcPts val="1600"/>
              </a:spcBef>
              <a:buClr>
                <a:srgbClr val="000000"/>
              </a:buClr>
              <a:buSzPts val="1100"/>
              <a:buNone/>
            </a:pPr>
            <a:endParaRPr sz="800" dirty="0">
              <a:latin typeface="Trebuchet MS"/>
              <a:ea typeface="Trebuchet MS"/>
              <a:cs typeface="Trebuchet MS"/>
              <a:sym typeface="Trebuchet MS"/>
            </a:endParaRPr>
          </a:p>
          <a:p>
            <a:pPr marL="0" indent="0">
              <a:spcBef>
                <a:spcPts val="1600"/>
              </a:spcBef>
              <a:spcAft>
                <a:spcPts val="1600"/>
              </a:spcAft>
              <a:buNone/>
            </a:pPr>
            <a:endParaRPr dirty="0"/>
          </a:p>
        </p:txBody>
      </p:sp>
    </p:spTree>
    <p:extLst>
      <p:ext uri="{BB962C8B-B14F-4D97-AF65-F5344CB8AC3E}">
        <p14:creationId xmlns:p14="http://schemas.microsoft.com/office/powerpoint/2010/main" val="683971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179512" y="548680"/>
            <a:ext cx="8520600" cy="572700"/>
          </a:xfrm>
          <a:prstGeom prst="rect">
            <a:avLst/>
          </a:prstGeom>
        </p:spPr>
        <p:txBody>
          <a:bodyPr spcFirstLastPara="1" vert="horz" wrap="square" lIns="91425" tIns="91425" rIns="91425" bIns="91425" rtlCol="0" anchor="t" anchorCtr="0">
            <a:noAutofit/>
          </a:bodyPr>
          <a:lstStyle/>
          <a:p>
            <a:r>
              <a:rPr lang="tr" sz="2100" b="1" dirty="0">
                <a:latin typeface="Times New Roman" panose="02020603050405020304" pitchFamily="18" charset="0"/>
                <a:cs typeface="Times New Roman" panose="02020603050405020304" pitchFamily="18" charset="0"/>
              </a:rPr>
              <a:t>Tanzimat Fermanı</a:t>
            </a:r>
            <a:endParaRPr sz="2100" b="1" dirty="0">
              <a:latin typeface="Times New Roman" panose="02020603050405020304" pitchFamily="18" charset="0"/>
              <a:cs typeface="Times New Roman" panose="02020603050405020304" pitchFamily="18" charset="0"/>
            </a:endParaRPr>
          </a:p>
        </p:txBody>
      </p:sp>
      <p:sp>
        <p:nvSpPr>
          <p:cNvPr id="92" name="Google Shape;92;p18"/>
          <p:cNvSpPr txBox="1">
            <a:spLocks noGrp="1"/>
          </p:cNvSpPr>
          <p:nvPr>
            <p:ph type="body" idx="1"/>
          </p:nvPr>
        </p:nvSpPr>
        <p:spPr>
          <a:xfrm>
            <a:off x="251520" y="1094492"/>
            <a:ext cx="8376584" cy="5259948"/>
          </a:xfrm>
          <a:prstGeom prst="rect">
            <a:avLst/>
          </a:prstGeom>
        </p:spPr>
        <p:txBody>
          <a:bodyPr spcFirstLastPara="1" vert="horz" wrap="square" lIns="91425" tIns="91425" rIns="91425" bIns="91425" rtlCol="0" anchor="t" anchorCtr="0">
            <a:noAutofit/>
          </a:bodyPr>
          <a:lstStyle/>
          <a:p>
            <a:pPr marL="342900" algn="just">
              <a:spcAft>
                <a:spcPts val="1600"/>
              </a:spcAft>
              <a:buFont typeface="Arial" panose="020B0604020202020204" pitchFamily="34" charset="0"/>
              <a:buChar char="•"/>
            </a:pPr>
            <a:r>
              <a:rPr lang="tr" dirty="0">
                <a:latin typeface="Times New Roman" pitchFamily="18" charset="0"/>
                <a:cs typeface="Times New Roman" pitchFamily="18" charset="0"/>
                <a:sym typeface="Arial"/>
              </a:rPr>
              <a:t>Tanzimat f</a:t>
            </a:r>
            <a:r>
              <a:rPr lang="tr" dirty="0">
                <a:latin typeface="Times New Roman" pitchFamily="18" charset="0"/>
                <a:cs typeface="Times New Roman" pitchFamily="18" charset="0"/>
                <a:sym typeface="Arial"/>
              </a:rPr>
              <a:t>ermanı, 3 </a:t>
            </a:r>
            <a:r>
              <a:rPr lang="tr" dirty="0">
                <a:latin typeface="Times New Roman" pitchFamily="18" charset="0"/>
                <a:cs typeface="Times New Roman" pitchFamily="18" charset="0"/>
                <a:sym typeface="Arial"/>
              </a:rPr>
              <a:t>Kasım 1839 yılında ilan edilmiştir. Dönemin padişahı olan Sultan Abdülmecid fermanı imzalamış, Hariciye nazırı Koca Mustafa Reşit Paşa ise Topkapı Sarayı’nın, Gülhane parkında fermanı ilan etmiştir. Tanzimat fermanı okunduğu esnada Gülhane parkında yerli halk dışında Avrupa devlet adamlarından bir çok kişi bulunmuştur. Osmanlı tarihinin ilk demokratik anayasal süreci niteliğinde olduğu için Tanzimat fermanı çok büyük ilgi görmüştür</a:t>
            </a:r>
            <a:r>
              <a:rPr lang="tr" dirty="0">
                <a:latin typeface="Times New Roman" pitchFamily="18" charset="0"/>
                <a:cs typeface="Times New Roman" pitchFamily="18" charset="0"/>
                <a:sym typeface="Arial"/>
              </a:rPr>
              <a:t>. Fermanın </a:t>
            </a:r>
            <a:r>
              <a:rPr lang="tr" dirty="0">
                <a:latin typeface="Times New Roman" pitchFamily="18" charset="0"/>
                <a:cs typeface="Times New Roman" pitchFamily="18" charset="0"/>
                <a:sym typeface="Arial"/>
              </a:rPr>
              <a:t>amacı Osmanlı Devleti'ni vatandaşlık hakları bakımından ileri noktalara taşımaktır. </a:t>
            </a:r>
            <a:endParaRPr lang="tr" dirty="0">
              <a:latin typeface="Times New Roman" pitchFamily="18" charset="0"/>
              <a:cs typeface="Times New Roman" pitchFamily="18" charset="0"/>
              <a:sym typeface="Arial"/>
            </a:endParaRPr>
          </a:p>
          <a:p>
            <a:pPr marL="342900" algn="just">
              <a:spcAft>
                <a:spcPts val="1600"/>
              </a:spcAft>
              <a:buFont typeface="Arial" panose="020B0604020202020204" pitchFamily="34" charset="0"/>
              <a:buChar char="•"/>
            </a:pPr>
            <a:r>
              <a:rPr lang="tr" dirty="0">
                <a:latin typeface="Times New Roman" pitchFamily="18" charset="0"/>
                <a:cs typeface="Times New Roman" pitchFamily="18" charset="0"/>
                <a:sym typeface="Arial"/>
              </a:rPr>
              <a:t>Tanzimat </a:t>
            </a:r>
            <a:r>
              <a:rPr lang="tr" dirty="0">
                <a:latin typeface="Times New Roman" pitchFamily="18" charset="0"/>
                <a:cs typeface="Times New Roman" pitchFamily="18" charset="0"/>
                <a:sym typeface="Arial"/>
              </a:rPr>
              <a:t>fermanı, Osmanlı Devleti'nin bir çok alanda Avrupa devletlerinin tepkisini çekmeye başladığı bir dönemde vuku bulmuştur. Hatta Osmanlı devleti bu dönemde Avrupa devletleri arasında “hasta adam” olarak nitelendirilmiştir. Bu durum Osmanlı hükümetini fazlasıyla rahatsız etmiş ve çözüm arayışlarına yönlendirmiştir. Ferman, Fransız Devrimi’nin “İnsan ve Vatandaş Hakları Bildirgesi” örnek alınarak hazırlanmıştır. Osmanlı devletinde ilk defa vatandaşlık hakları bu fermanla belirtilmiştir. Tanzimat fermanının bir diğer özelliği ise halkın değil padişahın iradesiyle hazırlanıp ilan </a:t>
            </a:r>
            <a:r>
              <a:rPr lang="tr" dirty="0">
                <a:latin typeface="Times New Roman" pitchFamily="18" charset="0"/>
                <a:cs typeface="Times New Roman" pitchFamily="18" charset="0"/>
                <a:sym typeface="Arial"/>
              </a:rPr>
              <a:t>edilmesidir.</a:t>
            </a:r>
          </a:p>
          <a:p>
            <a:pPr marL="342900" algn="just">
              <a:spcAft>
                <a:spcPts val="1600"/>
              </a:spcAft>
              <a:buFont typeface="Arial" panose="020B0604020202020204" pitchFamily="34" charset="0"/>
              <a:buChar char="•"/>
            </a:pPr>
            <a:endParaRPr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006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9"/>
          <p:cNvSpPr txBox="1">
            <a:spLocks noGrp="1"/>
          </p:cNvSpPr>
          <p:nvPr>
            <p:ph type="body" idx="1"/>
          </p:nvPr>
        </p:nvSpPr>
        <p:spPr>
          <a:xfrm>
            <a:off x="395536" y="1124744"/>
            <a:ext cx="8520600" cy="3416400"/>
          </a:xfrm>
          <a:prstGeom prst="rect">
            <a:avLst/>
          </a:prstGeom>
        </p:spPr>
        <p:txBody>
          <a:bodyPr spcFirstLastPara="1" vert="horz" wrap="square" lIns="91425" tIns="91425" rIns="91425" bIns="91425" rtlCol="0" anchor="t" anchorCtr="0">
            <a:noAutofit/>
          </a:bodyPr>
          <a:lstStyle/>
          <a:p>
            <a:pPr marL="171450" indent="-171450" algn="just">
              <a:spcBef>
                <a:spcPts val="750"/>
              </a:spcBef>
              <a:spcAft>
                <a:spcPts val="1600"/>
              </a:spcAft>
              <a:buClr>
                <a:srgbClr val="000000"/>
              </a:buClr>
              <a:buFont typeface="Arial" panose="020B0604020202020204" pitchFamily="34" charset="0"/>
              <a:buChar char="•"/>
            </a:pPr>
            <a:r>
              <a:rPr lang="tr" dirty="0">
                <a:latin typeface="Times New Roman" pitchFamily="18" charset="0"/>
                <a:cs typeface="Times New Roman" pitchFamily="18" charset="0"/>
                <a:sym typeface="Arial"/>
              </a:rPr>
              <a:t>Fermanın ilan edilme </a:t>
            </a:r>
            <a:r>
              <a:rPr lang="tr" dirty="0" smtClean="0">
                <a:latin typeface="Times New Roman" pitchFamily="18" charset="0"/>
                <a:cs typeface="Times New Roman" pitchFamily="18" charset="0"/>
                <a:sym typeface="Arial"/>
              </a:rPr>
              <a:t>sebepleri; Mısır </a:t>
            </a:r>
            <a:r>
              <a:rPr lang="tr" dirty="0">
                <a:latin typeface="Times New Roman" pitchFamily="18" charset="0"/>
                <a:cs typeface="Times New Roman" pitchFamily="18" charset="0"/>
                <a:sym typeface="Arial"/>
              </a:rPr>
              <a:t>Valisi Mehmet Ali Paşa karşısında Avrupa’nın desteğini almak, Avrupa’nın iç işlere karışmasını engellemek, Fransız ihtilalinin yaydığı milliyetçilik akımının etkisini engellemek ve toprak bütünlüğünü sağlamak olmuştur. </a:t>
            </a:r>
            <a:r>
              <a:rPr lang="tr" dirty="0">
                <a:latin typeface="Times New Roman" pitchFamily="18" charset="0"/>
                <a:cs typeface="Times New Roman" pitchFamily="18" charset="0"/>
                <a:sym typeface="Arial"/>
              </a:rPr>
              <a:t>Tanzimat  fermanı ile birlikte padişahların yetkileri meclise devredilmiştir. Bu uygulamanın temel amacı, iktidar gücünü padişah ve saraydan alarak bürokrasiye vermek ve devlet yönetimini merkezileştirmektir.</a:t>
            </a:r>
            <a:endParaRPr dirty="0">
              <a:latin typeface="Times New Roman" pitchFamily="18" charset="0"/>
              <a:cs typeface="Times New Roman" pitchFamily="18" charset="0"/>
              <a:sym typeface="Arial"/>
            </a:endParaRPr>
          </a:p>
          <a:p>
            <a:pPr marL="171450" indent="-171450" algn="just">
              <a:spcBef>
                <a:spcPts val="750"/>
              </a:spcBef>
              <a:spcAft>
                <a:spcPts val="1600"/>
              </a:spcAft>
              <a:buFont typeface="Arial" panose="020B0604020202020204" pitchFamily="34" charset="0"/>
              <a:buChar char="•"/>
            </a:pPr>
            <a:r>
              <a:rPr lang="tr" dirty="0">
                <a:latin typeface="Times New Roman" pitchFamily="18" charset="0"/>
                <a:cs typeface="Times New Roman" pitchFamily="18" charset="0"/>
                <a:sym typeface="Arial"/>
              </a:rPr>
              <a:t>Fermanın içeriğinde ilk olarak 150 yıllık bir  gerilemenin  ve bu sıkıntıların çözülmesinin amaçlandığı vurgulanmıştır. Fermanın içeriğinde bütün vatandaşlara eşit haklar verileceği belirtilmiştir.</a:t>
            </a:r>
            <a:endParaRPr dirty="0">
              <a:latin typeface="Times New Roman" pitchFamily="18" charset="0"/>
              <a:cs typeface="Times New Roman" pitchFamily="18" charset="0"/>
              <a:sym typeface="Arial"/>
            </a:endParaRPr>
          </a:p>
          <a:p>
            <a:pPr marL="171450" indent="-171450">
              <a:spcBef>
                <a:spcPts val="750"/>
              </a:spcBef>
              <a:spcAft>
                <a:spcPts val="1600"/>
              </a:spcAft>
              <a:buFont typeface="Arial" panose="020B0604020202020204" pitchFamily="34" charset="0"/>
              <a:buChar char="•"/>
            </a:pPr>
            <a:endParaRPr dirty="0">
              <a:latin typeface="Times New Roman" pitchFamily="18" charset="0"/>
              <a:cs typeface="Times New Roman" pitchFamily="18" charset="0"/>
              <a:sym typeface="Arial"/>
            </a:endParaRPr>
          </a:p>
        </p:txBody>
      </p:sp>
    </p:spTree>
    <p:extLst>
      <p:ext uri="{BB962C8B-B14F-4D97-AF65-F5344CB8AC3E}">
        <p14:creationId xmlns:p14="http://schemas.microsoft.com/office/powerpoint/2010/main" val="1055384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197774" y="836712"/>
            <a:ext cx="8520600" cy="572700"/>
          </a:xfrm>
          <a:prstGeom prst="rect">
            <a:avLst/>
          </a:prstGeom>
        </p:spPr>
        <p:txBody>
          <a:bodyPr spcFirstLastPara="1" vert="horz" wrap="square" lIns="91425" tIns="91425" rIns="91425" bIns="91425" rtlCol="0" anchor="t" anchorCtr="0">
            <a:noAutofit/>
          </a:bodyPr>
          <a:lstStyle/>
          <a:p>
            <a:r>
              <a:rPr lang="tr" sz="2100" b="1" dirty="0">
                <a:latin typeface="Times New Roman" panose="02020603050405020304" pitchFamily="18" charset="0"/>
                <a:cs typeface="Times New Roman" panose="02020603050405020304" pitchFamily="18" charset="0"/>
              </a:rPr>
              <a:t>Tanzimat Fermanı İçeriği </a:t>
            </a:r>
            <a:endParaRPr sz="2100" b="1" dirty="0">
              <a:latin typeface="Times New Roman" panose="02020603050405020304" pitchFamily="18" charset="0"/>
              <a:cs typeface="Times New Roman" panose="02020603050405020304" pitchFamily="18" charset="0"/>
            </a:endParaRPr>
          </a:p>
        </p:txBody>
      </p:sp>
      <p:sp>
        <p:nvSpPr>
          <p:cNvPr id="105" name="Google Shape;105;p20"/>
          <p:cNvSpPr txBox="1">
            <a:spLocks noGrp="1"/>
          </p:cNvSpPr>
          <p:nvPr>
            <p:ph type="body" idx="1"/>
          </p:nvPr>
        </p:nvSpPr>
        <p:spPr>
          <a:xfrm>
            <a:off x="0" y="1268760"/>
            <a:ext cx="8292748" cy="4443611"/>
          </a:xfrm>
          <a:prstGeom prst="rect">
            <a:avLst/>
          </a:prstGeom>
        </p:spPr>
        <p:txBody>
          <a:bodyPr spcFirstLastPara="1" vert="horz" wrap="square" lIns="91425" tIns="91425" rIns="91425" bIns="91425" rtlCol="0" anchor="t" anchorCtr="0">
            <a:noAutofit/>
          </a:bodyPr>
          <a:lstStyle/>
          <a:p>
            <a:pPr marL="800100">
              <a:lnSpc>
                <a:spcPct val="160000"/>
              </a:lnSpc>
              <a:buClr>
                <a:srgbClr val="000000"/>
              </a:buClr>
              <a:buSzPts val="1100"/>
            </a:pPr>
            <a:r>
              <a:rPr lang="tr" dirty="0" smtClean="0">
                <a:latin typeface="Times New Roman" pitchFamily="18" charset="0"/>
                <a:cs typeface="Times New Roman" pitchFamily="18" charset="0"/>
                <a:sym typeface="Arial"/>
              </a:rPr>
              <a:t>Herkesin </a:t>
            </a:r>
            <a:r>
              <a:rPr lang="tr" dirty="0">
                <a:latin typeface="Times New Roman" pitchFamily="18" charset="0"/>
                <a:cs typeface="Times New Roman" pitchFamily="18" charset="0"/>
                <a:sym typeface="Arial"/>
              </a:rPr>
              <a:t>can, mal ve namusunun koruma altına alınması,</a:t>
            </a:r>
            <a:endParaRPr dirty="0">
              <a:latin typeface="Times New Roman" pitchFamily="18" charset="0"/>
              <a:cs typeface="Times New Roman" pitchFamily="18" charset="0"/>
              <a:sym typeface="Arial"/>
            </a:endParaRPr>
          </a:p>
          <a:p>
            <a:pPr marL="800100">
              <a:lnSpc>
                <a:spcPct val="160000"/>
              </a:lnSpc>
              <a:buClr>
                <a:srgbClr val="000000"/>
              </a:buClr>
              <a:buSzPts val="1100"/>
            </a:pPr>
            <a:r>
              <a:rPr lang="tr" dirty="0" smtClean="0">
                <a:latin typeface="Times New Roman" pitchFamily="18" charset="0"/>
                <a:cs typeface="Times New Roman" pitchFamily="18" charset="0"/>
                <a:sym typeface="Arial"/>
              </a:rPr>
              <a:t>Mahkemelerin </a:t>
            </a:r>
            <a:r>
              <a:rPr lang="tr" dirty="0">
                <a:latin typeface="Times New Roman" pitchFamily="18" charset="0"/>
                <a:cs typeface="Times New Roman" pitchFamily="18" charset="0"/>
                <a:sym typeface="Arial"/>
              </a:rPr>
              <a:t>herkese açık bir şekilde oluşturulması,</a:t>
            </a:r>
            <a:endParaRPr dirty="0">
              <a:latin typeface="Times New Roman" pitchFamily="18" charset="0"/>
              <a:cs typeface="Times New Roman" pitchFamily="18" charset="0"/>
              <a:sym typeface="Arial"/>
            </a:endParaRPr>
          </a:p>
          <a:p>
            <a:pPr marL="800100">
              <a:lnSpc>
                <a:spcPct val="160000"/>
              </a:lnSpc>
              <a:buClr>
                <a:srgbClr val="000000"/>
              </a:buClr>
              <a:buSzPts val="1100"/>
            </a:pPr>
            <a:r>
              <a:rPr lang="tr" dirty="0" smtClean="0">
                <a:latin typeface="Times New Roman" pitchFamily="18" charset="0"/>
                <a:cs typeface="Times New Roman" pitchFamily="18" charset="0"/>
                <a:sym typeface="Arial"/>
              </a:rPr>
              <a:t>Kimsenin </a:t>
            </a:r>
            <a:r>
              <a:rPr lang="tr" dirty="0">
                <a:latin typeface="Times New Roman" pitchFamily="18" charset="0"/>
                <a:cs typeface="Times New Roman" pitchFamily="18" charset="0"/>
                <a:sym typeface="Arial"/>
              </a:rPr>
              <a:t>yargılanmadan idam edilmeyeceği,</a:t>
            </a:r>
            <a:endParaRPr dirty="0">
              <a:latin typeface="Times New Roman" pitchFamily="18" charset="0"/>
              <a:cs typeface="Times New Roman" pitchFamily="18" charset="0"/>
              <a:sym typeface="Arial"/>
            </a:endParaRPr>
          </a:p>
          <a:p>
            <a:pPr marL="800100">
              <a:lnSpc>
                <a:spcPct val="160000"/>
              </a:lnSpc>
              <a:buClr>
                <a:srgbClr val="000000"/>
              </a:buClr>
              <a:buSzPts val="1100"/>
            </a:pPr>
            <a:r>
              <a:rPr lang="tr" dirty="0" smtClean="0">
                <a:latin typeface="Times New Roman" pitchFamily="18" charset="0"/>
                <a:cs typeface="Times New Roman" pitchFamily="18" charset="0"/>
                <a:sym typeface="Arial"/>
              </a:rPr>
              <a:t>Kazanca </a:t>
            </a:r>
            <a:r>
              <a:rPr lang="tr" dirty="0">
                <a:latin typeface="Times New Roman" pitchFamily="18" charset="0"/>
                <a:cs typeface="Times New Roman" pitchFamily="18" charset="0"/>
                <a:sym typeface="Arial"/>
              </a:rPr>
              <a:t>göre vergi uygulaması yapılacağı,</a:t>
            </a:r>
            <a:endParaRPr dirty="0">
              <a:latin typeface="Times New Roman" pitchFamily="18" charset="0"/>
              <a:cs typeface="Times New Roman" pitchFamily="18" charset="0"/>
              <a:sym typeface="Arial"/>
            </a:endParaRPr>
          </a:p>
          <a:p>
            <a:pPr marL="800100">
              <a:lnSpc>
                <a:spcPct val="160000"/>
              </a:lnSpc>
              <a:buClr>
                <a:srgbClr val="000000"/>
              </a:buClr>
              <a:buSzPts val="1100"/>
            </a:pPr>
            <a:r>
              <a:rPr lang="tr" dirty="0" smtClean="0">
                <a:latin typeface="Times New Roman" pitchFamily="18" charset="0"/>
                <a:cs typeface="Times New Roman" pitchFamily="18" charset="0"/>
                <a:sym typeface="Arial"/>
              </a:rPr>
              <a:t>Askerliğin </a:t>
            </a:r>
            <a:r>
              <a:rPr lang="tr" dirty="0">
                <a:latin typeface="Times New Roman" pitchFamily="18" charset="0"/>
                <a:cs typeface="Times New Roman" pitchFamily="18" charset="0"/>
                <a:sym typeface="Arial"/>
              </a:rPr>
              <a:t>4 yıl olarak mecburi yapılması gerektiği,</a:t>
            </a:r>
            <a:endParaRPr dirty="0">
              <a:latin typeface="Times New Roman" pitchFamily="18" charset="0"/>
              <a:cs typeface="Times New Roman" pitchFamily="18" charset="0"/>
              <a:sym typeface="Arial"/>
            </a:endParaRPr>
          </a:p>
          <a:p>
            <a:pPr marL="800100">
              <a:lnSpc>
                <a:spcPct val="160000"/>
              </a:lnSpc>
              <a:buClr>
                <a:srgbClr val="000000"/>
              </a:buClr>
              <a:buSzPts val="1100"/>
            </a:pPr>
            <a:r>
              <a:rPr lang="tr" dirty="0" smtClean="0">
                <a:latin typeface="Times New Roman" pitchFamily="18" charset="0"/>
                <a:cs typeface="Times New Roman" pitchFamily="18" charset="0"/>
                <a:sym typeface="Arial"/>
              </a:rPr>
              <a:t>Rüşvetin </a:t>
            </a:r>
            <a:r>
              <a:rPr lang="tr" dirty="0">
                <a:latin typeface="Times New Roman" pitchFamily="18" charset="0"/>
                <a:cs typeface="Times New Roman" pitchFamily="18" charset="0"/>
                <a:sym typeface="Arial"/>
              </a:rPr>
              <a:t>ortadan kaldırılması</a:t>
            </a:r>
            <a:r>
              <a:rPr lang="tr" dirty="0" smtClean="0">
                <a:latin typeface="Times New Roman" pitchFamily="18" charset="0"/>
                <a:cs typeface="Times New Roman" pitchFamily="18" charset="0"/>
                <a:sym typeface="Arial"/>
              </a:rPr>
              <a:t>,</a:t>
            </a:r>
          </a:p>
          <a:p>
            <a:pPr marL="800100">
              <a:lnSpc>
                <a:spcPct val="160000"/>
              </a:lnSpc>
              <a:buClr>
                <a:srgbClr val="000000"/>
              </a:buClr>
              <a:buSzPts val="1100"/>
            </a:pPr>
            <a:r>
              <a:rPr lang="tr-TR" dirty="0">
                <a:latin typeface="Times New Roman" pitchFamily="18" charset="0"/>
                <a:cs typeface="Times New Roman" pitchFamily="18" charset="0"/>
                <a:sym typeface="Arial"/>
              </a:rPr>
              <a:t>Mal ve mülkün kişiye ait olup miras olarak bırakabileceği (özel mülkiyet)</a:t>
            </a:r>
          </a:p>
          <a:p>
            <a:pPr marL="800100">
              <a:lnSpc>
                <a:spcPct val="160000"/>
              </a:lnSpc>
              <a:buClr>
                <a:srgbClr val="000000"/>
              </a:buClr>
              <a:buSzPts val="1100"/>
            </a:pPr>
            <a:endParaRPr lang="tr" dirty="0" smtClean="0">
              <a:latin typeface="Times New Roman" pitchFamily="18" charset="0"/>
              <a:cs typeface="Times New Roman" pitchFamily="18" charset="0"/>
              <a:sym typeface="Arial"/>
            </a:endParaRPr>
          </a:p>
          <a:p>
            <a:pPr marL="800100">
              <a:lnSpc>
                <a:spcPct val="160000"/>
              </a:lnSpc>
              <a:buClr>
                <a:srgbClr val="000000"/>
              </a:buClr>
              <a:buSzPts val="1100"/>
            </a:pPr>
            <a:endParaRPr dirty="0">
              <a:latin typeface="Times New Roman" pitchFamily="18" charset="0"/>
              <a:cs typeface="Times New Roman" pitchFamily="18" charset="0"/>
              <a:sym typeface="Arial"/>
            </a:endParaRPr>
          </a:p>
          <a:p>
            <a:pPr indent="0">
              <a:lnSpc>
                <a:spcPct val="160000"/>
              </a:lnSpc>
              <a:buNone/>
            </a:pPr>
            <a:endParaRPr dirty="0">
              <a:latin typeface="Times New Roman" pitchFamily="18" charset="0"/>
              <a:cs typeface="Times New Roman" pitchFamily="18" charset="0"/>
              <a:sym typeface="Arial"/>
            </a:endParaRPr>
          </a:p>
          <a:p>
            <a:pPr indent="0">
              <a:lnSpc>
                <a:spcPct val="160000"/>
              </a:lnSpc>
              <a:buClr>
                <a:srgbClr val="000000"/>
              </a:buClr>
              <a:buSzPts val="1100"/>
              <a:buNone/>
            </a:pPr>
            <a:endParaRPr sz="1400" dirty="0">
              <a:solidFill>
                <a:srgbClr val="FFFFFF"/>
              </a:solidFill>
              <a:latin typeface="Arial"/>
              <a:ea typeface="Arial"/>
              <a:cs typeface="Arial"/>
              <a:sym typeface="Arial"/>
            </a:endParaRPr>
          </a:p>
          <a:p>
            <a:pPr marL="0" indent="0">
              <a:spcAft>
                <a:spcPts val="1600"/>
              </a:spcAft>
              <a:buNone/>
            </a:pPr>
            <a:endParaRPr dirty="0"/>
          </a:p>
        </p:txBody>
      </p:sp>
    </p:spTree>
    <p:extLst>
      <p:ext uri="{BB962C8B-B14F-4D97-AF65-F5344CB8AC3E}">
        <p14:creationId xmlns:p14="http://schemas.microsoft.com/office/powerpoint/2010/main" val="12927418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155850" y="764704"/>
            <a:ext cx="8520600" cy="572700"/>
          </a:xfrm>
          <a:prstGeom prst="rect">
            <a:avLst/>
          </a:prstGeom>
        </p:spPr>
        <p:txBody>
          <a:bodyPr spcFirstLastPara="1" vert="horz" wrap="square" lIns="91425" tIns="91425" rIns="91425" bIns="91425" rtlCol="0" anchor="t" anchorCtr="0">
            <a:noAutofit/>
          </a:bodyPr>
          <a:lstStyle/>
          <a:p>
            <a:r>
              <a:rPr lang="tr" sz="2100" b="1" dirty="0">
                <a:latin typeface="Times New Roman" panose="02020603050405020304" pitchFamily="18" charset="0"/>
                <a:cs typeface="Times New Roman" panose="02020603050405020304" pitchFamily="18" charset="0"/>
              </a:rPr>
              <a:t>Islahat Fermanı</a:t>
            </a:r>
            <a:endParaRPr sz="2100" b="1" dirty="0">
              <a:latin typeface="Times New Roman" panose="02020603050405020304" pitchFamily="18" charset="0"/>
              <a:cs typeface="Times New Roman" panose="02020603050405020304" pitchFamily="18" charset="0"/>
            </a:endParaRPr>
          </a:p>
        </p:txBody>
      </p:sp>
      <p:sp>
        <p:nvSpPr>
          <p:cNvPr id="111" name="Google Shape;111;p21"/>
          <p:cNvSpPr txBox="1">
            <a:spLocks noGrp="1"/>
          </p:cNvSpPr>
          <p:nvPr>
            <p:ph type="body" idx="1"/>
          </p:nvPr>
        </p:nvSpPr>
        <p:spPr>
          <a:xfrm>
            <a:off x="160082" y="1484784"/>
            <a:ext cx="8832300" cy="3416400"/>
          </a:xfrm>
          <a:prstGeom prst="rect">
            <a:avLst/>
          </a:prstGeom>
        </p:spPr>
        <p:txBody>
          <a:bodyPr spcFirstLastPara="1" vert="horz" wrap="square" lIns="91425" tIns="91425" rIns="91425" bIns="91425" rtlCol="0" anchor="t" anchorCtr="0">
            <a:noAutofit/>
          </a:bodyPr>
          <a:lstStyle/>
          <a:p>
            <a:pPr marL="342900" algn="just">
              <a:buFont typeface="Arial" panose="020B0604020202020204" pitchFamily="34" charset="0"/>
              <a:buChar char="•"/>
            </a:pPr>
            <a:r>
              <a:rPr lang="tr" dirty="0">
                <a:latin typeface="Times New Roman" panose="02020603050405020304" pitchFamily="18" charset="0"/>
                <a:cs typeface="Times New Roman" panose="02020603050405020304" pitchFamily="18" charset="0"/>
              </a:rPr>
              <a:t>1856 Islahat Fermanı’ yla Batıdan kanun alımı hızlanmış, Batı hukuku giderek hakim olmaya başlamıştır. Fransa ve İtalya’ dan ceza, ticaret ve sulh mahkemelerinin kanunları iktibas edilmiş ve Nizamiye Mahkemeleri kurulmuştur. </a:t>
            </a:r>
            <a:endParaRPr lang="tr" dirty="0" smtClean="0">
              <a:latin typeface="Times New Roman" panose="02020603050405020304" pitchFamily="18" charset="0"/>
              <a:cs typeface="Times New Roman" panose="02020603050405020304" pitchFamily="18" charset="0"/>
            </a:endParaRPr>
          </a:p>
          <a:p>
            <a:pPr marL="0" indent="0" algn="just">
              <a:buNone/>
            </a:pPr>
            <a:endParaRPr lang="tr" dirty="0" smtClean="0">
              <a:latin typeface="Times New Roman" panose="02020603050405020304" pitchFamily="18" charset="0"/>
              <a:cs typeface="Times New Roman" panose="02020603050405020304" pitchFamily="18" charset="0"/>
            </a:endParaRPr>
          </a:p>
          <a:p>
            <a:pPr marL="342900" algn="just">
              <a:buFont typeface="Arial" panose="020B0604020202020204" pitchFamily="34" charset="0"/>
              <a:buChar char="•"/>
            </a:pPr>
            <a:r>
              <a:rPr lang="tr" dirty="0" smtClean="0">
                <a:latin typeface="Times New Roman" panose="02020603050405020304" pitchFamily="18" charset="0"/>
                <a:cs typeface="Times New Roman" panose="02020603050405020304" pitchFamily="18" charset="0"/>
              </a:rPr>
              <a:t>Tanzimat </a:t>
            </a:r>
            <a:r>
              <a:rPr lang="tr" dirty="0">
                <a:latin typeface="Times New Roman" panose="02020603050405020304" pitchFamily="18" charset="0"/>
                <a:cs typeface="Times New Roman" panose="02020603050405020304" pitchFamily="18" charset="0"/>
              </a:rPr>
              <a:t>döneminde diğer kurumlarda görülen ikileşmenin örneğini teşkil eden Nizamiye Mahkemeleri, hukuk alanındaki çeşitlilikleri gidermek yerine artmasına neden olmuştur. Bu dönemde hukuk alanında yapılan yenilikler Osmanlı hukuk sisteminin parçalanmasına neden olmuştur. İktibas sürecinin yol açtığı bu ikili düzende biri gayri Müslimler için diğeri de Müslümanlar için olmak üzere ikili hukuk sistemini oluşturmuştur</a:t>
            </a:r>
            <a:r>
              <a:rPr lang="tr"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1434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Autofit/>
          </a:bodyPr>
          <a:lstStyle/>
          <a:p>
            <a:pPr marL="101600" marR="101600" algn="just">
              <a:spcBef>
                <a:spcPts val="400"/>
              </a:spcBef>
            </a:pPr>
            <a:r>
              <a:rPr lang="tr" sz="1800" b="1" i="1">
                <a:solidFill>
                  <a:srgbClr val="FFFFFF"/>
                </a:solidFill>
                <a:latin typeface="Times New Roman"/>
                <a:ea typeface="Times New Roman"/>
                <a:cs typeface="Times New Roman"/>
                <a:sym typeface="Times New Roman"/>
              </a:rPr>
              <a:t>ISLAHAT FERMANININ SONUÇLARI</a:t>
            </a:r>
            <a:endParaRPr sz="1800" b="1" i="1">
              <a:solidFill>
                <a:srgbClr val="FFFFFF"/>
              </a:solidFill>
              <a:latin typeface="Times New Roman"/>
              <a:ea typeface="Times New Roman"/>
              <a:cs typeface="Times New Roman"/>
              <a:sym typeface="Times New Roman"/>
            </a:endParaRPr>
          </a:p>
          <a:p>
            <a:pPr marR="101600" algn="just">
              <a:spcBef>
                <a:spcPts val="400"/>
              </a:spcBef>
              <a:buClr>
                <a:srgbClr val="000000"/>
              </a:buClr>
              <a:buSzPts val="1100"/>
            </a:pPr>
            <a:endParaRPr sz="1100" b="1">
              <a:solidFill>
                <a:srgbClr val="333333"/>
              </a:solidFill>
              <a:latin typeface="Times New Roman"/>
              <a:ea typeface="Times New Roman"/>
              <a:cs typeface="Times New Roman"/>
              <a:sym typeface="Times New Roman"/>
            </a:endParaRPr>
          </a:p>
          <a:p>
            <a:pPr>
              <a:spcBef>
                <a:spcPts val="400"/>
              </a:spcBef>
            </a:pPr>
            <a:endParaRPr/>
          </a:p>
        </p:txBody>
      </p:sp>
      <p:sp>
        <p:nvSpPr>
          <p:cNvPr id="117" name="Google Shape;117;p22"/>
          <p:cNvSpPr txBox="1">
            <a:spLocks noGrp="1"/>
          </p:cNvSpPr>
          <p:nvPr>
            <p:ph type="body" idx="1"/>
          </p:nvPr>
        </p:nvSpPr>
        <p:spPr>
          <a:xfrm>
            <a:off x="4232" y="692696"/>
            <a:ext cx="8928992" cy="6408712"/>
          </a:xfrm>
          <a:prstGeom prst="rect">
            <a:avLst/>
          </a:prstGeom>
        </p:spPr>
        <p:txBody>
          <a:bodyPr spcFirstLastPara="1" vert="horz" wrap="square" lIns="91425" tIns="91425" rIns="91425" bIns="91425" rtlCol="0" anchor="t" anchorCtr="0">
            <a:noAutofit/>
          </a:bodyPr>
          <a:lstStyle/>
          <a:p>
            <a:pPr marL="800100" algn="just">
              <a:lnSpc>
                <a:spcPct val="100000"/>
              </a:lnSpc>
              <a:buClr>
                <a:srgbClr val="000000"/>
              </a:buClr>
              <a:buSzPts val="1100"/>
            </a:pPr>
            <a:r>
              <a:rPr lang="tr" dirty="0" smtClean="0">
                <a:latin typeface="Times New Roman" pitchFamily="18" charset="0"/>
                <a:cs typeface="Times New Roman" pitchFamily="18" charset="0"/>
                <a:sym typeface="Times New Roman"/>
              </a:rPr>
              <a:t>Bu </a:t>
            </a:r>
            <a:r>
              <a:rPr lang="tr" dirty="0">
                <a:latin typeface="Times New Roman" pitchFamily="18" charset="0"/>
                <a:cs typeface="Times New Roman" pitchFamily="18" charset="0"/>
                <a:sym typeface="Times New Roman"/>
              </a:rPr>
              <a:t>ferman ile müslüman ve gayri müslimler eşit haklara sahip olmuş. böylece kaynaşmış bir osmanlı toplumu ortaya </a:t>
            </a:r>
            <a:r>
              <a:rPr lang="tr" dirty="0" smtClean="0">
                <a:latin typeface="Times New Roman" pitchFamily="18" charset="0"/>
                <a:cs typeface="Times New Roman" pitchFamily="18" charset="0"/>
                <a:sym typeface="Times New Roman"/>
              </a:rPr>
              <a:t>çıkmıştır.</a:t>
            </a:r>
            <a:r>
              <a:rPr lang="tr" dirty="0">
                <a:latin typeface="Times New Roman" pitchFamily="18" charset="0"/>
                <a:cs typeface="Times New Roman" pitchFamily="18" charset="0"/>
                <a:sym typeface="Times New Roman"/>
              </a:rPr>
              <a:t> </a:t>
            </a:r>
            <a:r>
              <a:rPr lang="tr" dirty="0" smtClean="0">
                <a:latin typeface="Times New Roman" pitchFamily="18" charset="0"/>
                <a:cs typeface="Times New Roman" pitchFamily="18" charset="0"/>
                <a:sym typeface="Times New Roman"/>
              </a:rPr>
              <a:t>Ferman </a:t>
            </a:r>
            <a:r>
              <a:rPr lang="tr" dirty="0">
                <a:latin typeface="Times New Roman" pitchFamily="18" charset="0"/>
                <a:cs typeface="Times New Roman" pitchFamily="18" charset="0"/>
                <a:sym typeface="Times New Roman"/>
              </a:rPr>
              <a:t>müslümanlardan ziyade yabancıların haklarını genişletmiş, bu durum müslüman teb’anın tepkisine neden olmuştur</a:t>
            </a:r>
            <a:r>
              <a:rPr lang="tr" dirty="0" smtClean="0">
                <a:latin typeface="Times New Roman" pitchFamily="18" charset="0"/>
                <a:cs typeface="Times New Roman" pitchFamily="18" charset="0"/>
                <a:sym typeface="Times New Roman"/>
              </a:rPr>
              <a:t>.</a:t>
            </a:r>
          </a:p>
          <a:p>
            <a:pPr indent="0" algn="just">
              <a:lnSpc>
                <a:spcPct val="100000"/>
              </a:lnSpc>
              <a:buClr>
                <a:srgbClr val="000000"/>
              </a:buClr>
              <a:buSzPts val="1100"/>
              <a:buNone/>
            </a:pPr>
            <a:endParaRPr dirty="0">
              <a:latin typeface="Times New Roman" pitchFamily="18" charset="0"/>
              <a:cs typeface="Times New Roman" pitchFamily="18" charset="0"/>
              <a:sym typeface="Times New Roman"/>
            </a:endParaRPr>
          </a:p>
          <a:p>
            <a:pPr marL="800100" algn="just">
              <a:lnSpc>
                <a:spcPct val="100000"/>
              </a:lnSpc>
              <a:buClr>
                <a:srgbClr val="000000"/>
              </a:buClr>
              <a:buSzPts val="1100"/>
            </a:pPr>
            <a:r>
              <a:rPr lang="tr" dirty="0">
                <a:latin typeface="Times New Roman" pitchFamily="18" charset="0"/>
                <a:cs typeface="Times New Roman" pitchFamily="18" charset="0"/>
                <a:sym typeface="Times New Roman"/>
              </a:rPr>
              <a:t>F</a:t>
            </a:r>
            <a:r>
              <a:rPr lang="tr" dirty="0" smtClean="0">
                <a:latin typeface="Times New Roman" pitchFamily="18" charset="0"/>
                <a:cs typeface="Times New Roman" pitchFamily="18" charset="0"/>
                <a:sym typeface="Times New Roman"/>
              </a:rPr>
              <a:t>erman </a:t>
            </a:r>
            <a:r>
              <a:rPr lang="tr" dirty="0">
                <a:latin typeface="Times New Roman" pitchFamily="18" charset="0"/>
                <a:cs typeface="Times New Roman" pitchFamily="18" charset="0"/>
                <a:sym typeface="Times New Roman"/>
              </a:rPr>
              <a:t>sonrası açılan okullar zamanla ırkçı bir nesil yetiştirmiş ve bu durum osmanlı devleti'nde dağılmayı </a:t>
            </a:r>
            <a:r>
              <a:rPr lang="tr" dirty="0" smtClean="0">
                <a:latin typeface="Times New Roman" pitchFamily="18" charset="0"/>
                <a:cs typeface="Times New Roman" pitchFamily="18" charset="0"/>
                <a:sym typeface="Times New Roman"/>
              </a:rPr>
              <a:t>hızlandırmıştır.</a:t>
            </a:r>
            <a:r>
              <a:rPr lang="tr" dirty="0">
                <a:latin typeface="Times New Roman" pitchFamily="18" charset="0"/>
                <a:cs typeface="Times New Roman" pitchFamily="18" charset="0"/>
                <a:sym typeface="Times New Roman"/>
              </a:rPr>
              <a:t> </a:t>
            </a:r>
            <a:r>
              <a:rPr lang="tr" dirty="0" smtClean="0">
                <a:latin typeface="Times New Roman" pitchFamily="18" charset="0"/>
                <a:cs typeface="Times New Roman" pitchFamily="18" charset="0"/>
                <a:sym typeface="Times New Roman"/>
              </a:rPr>
              <a:t>Ayrıca </a:t>
            </a:r>
            <a:r>
              <a:rPr lang="tr" dirty="0">
                <a:latin typeface="Times New Roman" pitchFamily="18" charset="0"/>
                <a:cs typeface="Times New Roman" pitchFamily="18" charset="0"/>
                <a:sym typeface="Times New Roman"/>
              </a:rPr>
              <a:t>patrikhaneye meclis açmak izninin verilmesi gayri müslimlerde bağımsızlık eğilimini artırmıştır. Avrupalılar yine osmanlı devleti'nin içişlerine karışmaya devam etmiştir</a:t>
            </a:r>
            <a:r>
              <a:rPr lang="tr" dirty="0" smtClean="0">
                <a:latin typeface="Times New Roman" pitchFamily="18" charset="0"/>
                <a:cs typeface="Times New Roman" pitchFamily="18" charset="0"/>
                <a:sym typeface="Times New Roman"/>
              </a:rPr>
              <a:t>.</a:t>
            </a:r>
          </a:p>
          <a:p>
            <a:pPr marL="800100" algn="just">
              <a:lnSpc>
                <a:spcPct val="100000"/>
              </a:lnSpc>
              <a:buClr>
                <a:srgbClr val="000000"/>
              </a:buClr>
              <a:buSzPts val="1100"/>
            </a:pPr>
            <a:endParaRPr dirty="0">
              <a:latin typeface="Times New Roman" pitchFamily="18" charset="0"/>
              <a:cs typeface="Times New Roman" pitchFamily="18" charset="0"/>
              <a:sym typeface="Times New Roman"/>
            </a:endParaRPr>
          </a:p>
          <a:p>
            <a:pPr marL="800100" algn="just">
              <a:lnSpc>
                <a:spcPct val="100000"/>
              </a:lnSpc>
              <a:buClr>
                <a:srgbClr val="000000"/>
              </a:buClr>
              <a:buSzPts val="1100"/>
            </a:pPr>
            <a:r>
              <a:rPr lang="tr" dirty="0">
                <a:latin typeface="Times New Roman" pitchFamily="18" charset="0"/>
                <a:cs typeface="Times New Roman" pitchFamily="18" charset="0"/>
                <a:sym typeface="Times New Roman"/>
              </a:rPr>
              <a:t>Osmanlının </a:t>
            </a:r>
            <a:r>
              <a:rPr lang="tr" dirty="0">
                <a:latin typeface="Times New Roman" pitchFamily="18" charset="0"/>
                <a:cs typeface="Times New Roman" pitchFamily="18" charset="0"/>
                <a:sym typeface="Times New Roman"/>
              </a:rPr>
              <a:t>parçalanma sürecini </a:t>
            </a:r>
            <a:r>
              <a:rPr lang="tr" dirty="0">
                <a:latin typeface="Times New Roman" pitchFamily="18" charset="0"/>
                <a:cs typeface="Times New Roman" pitchFamily="18" charset="0"/>
                <a:sym typeface="Times New Roman"/>
              </a:rPr>
              <a:t>hızlandırmıştır.</a:t>
            </a:r>
            <a:r>
              <a:rPr lang="tr" dirty="0">
                <a:latin typeface="Times New Roman" pitchFamily="18" charset="0"/>
                <a:cs typeface="Times New Roman" pitchFamily="18" charset="0"/>
                <a:sym typeface="Times New Roman"/>
              </a:rPr>
              <a:t> </a:t>
            </a:r>
            <a:r>
              <a:rPr lang="tr" dirty="0">
                <a:latin typeface="Times New Roman" pitchFamily="18" charset="0"/>
                <a:cs typeface="Times New Roman" pitchFamily="18" charset="0"/>
                <a:sym typeface="Times New Roman"/>
              </a:rPr>
              <a:t>Osmanlıcılık </a:t>
            </a:r>
            <a:r>
              <a:rPr lang="tr" dirty="0">
                <a:latin typeface="Times New Roman" pitchFamily="18" charset="0"/>
                <a:cs typeface="Times New Roman" pitchFamily="18" charset="0"/>
                <a:sym typeface="Times New Roman"/>
              </a:rPr>
              <a:t>düşüncesinin ürünü olan </a:t>
            </a:r>
            <a:r>
              <a:rPr lang="tr" dirty="0" smtClean="0">
                <a:latin typeface="Times New Roman" pitchFamily="18" charset="0"/>
                <a:cs typeface="Times New Roman" pitchFamily="18" charset="0"/>
                <a:sym typeface="Times New Roman"/>
              </a:rPr>
              <a:t>Tanzimat </a:t>
            </a:r>
            <a:r>
              <a:rPr lang="tr" dirty="0">
                <a:latin typeface="Times New Roman" pitchFamily="18" charset="0"/>
                <a:cs typeface="Times New Roman" pitchFamily="18" charset="0"/>
                <a:sym typeface="Times New Roman"/>
              </a:rPr>
              <a:t>ve Islahat fermanları toplumsal dengeyi </a:t>
            </a:r>
            <a:r>
              <a:rPr lang="tr" dirty="0">
                <a:latin typeface="Times New Roman" pitchFamily="18" charset="0"/>
                <a:cs typeface="Times New Roman" pitchFamily="18" charset="0"/>
                <a:sym typeface="Times New Roman"/>
              </a:rPr>
              <a:t>zedelemiş</a:t>
            </a:r>
            <a:r>
              <a:rPr lang="tr" dirty="0">
                <a:latin typeface="Times New Roman" pitchFamily="18" charset="0"/>
                <a:cs typeface="Times New Roman" pitchFamily="18" charset="0"/>
                <a:sym typeface="Times New Roman"/>
              </a:rPr>
              <a:t>.</a:t>
            </a:r>
            <a:endParaRPr dirty="0">
              <a:latin typeface="Times New Roman" pitchFamily="18" charset="0"/>
              <a:cs typeface="Times New Roman" pitchFamily="18" charset="0"/>
              <a:sym typeface="Times New Roman"/>
            </a:endParaRPr>
          </a:p>
          <a:p>
            <a:pPr marL="0" indent="0">
              <a:spcAft>
                <a:spcPts val="1600"/>
              </a:spcAft>
              <a:buNone/>
            </a:pPr>
            <a:endParaRPr dirty="0"/>
          </a:p>
        </p:txBody>
      </p:sp>
    </p:spTree>
    <p:extLst>
      <p:ext uri="{BB962C8B-B14F-4D97-AF65-F5344CB8AC3E}">
        <p14:creationId xmlns:p14="http://schemas.microsoft.com/office/powerpoint/2010/main" val="2853709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23528" y="2564904"/>
            <a:ext cx="8520600" cy="1251457"/>
          </a:xfrm>
        </p:spPr>
        <p:txBody>
          <a:bodyPr>
            <a:noAutofit/>
          </a:bodyPr>
          <a:lstStyle/>
          <a:p>
            <a:pPr algn="ctr"/>
            <a:r>
              <a:rPr lang="tr-TR" sz="3200" dirty="0" smtClean="0">
                <a:latin typeface="Times New Roman" panose="02020603050405020304" pitchFamily="18" charset="0"/>
                <a:cs typeface="Times New Roman" panose="02020603050405020304" pitchFamily="18" charset="0"/>
              </a:rPr>
              <a:t>HUKUK İNKILÂBI ve YENİ HUKU SİSTEMİNİN KURULUŞU</a:t>
            </a:r>
            <a:endParaRPr lang="tr-T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013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251520" y="1412776"/>
            <a:ext cx="8407846" cy="4351338"/>
          </a:xfrm>
        </p:spPr>
        <p:txBody>
          <a:bodyPr>
            <a:normAutofit/>
          </a:bodyPr>
          <a:lstStyle/>
          <a:p>
            <a:r>
              <a:rPr lang="tr-TR" dirty="0" smtClean="0">
                <a:latin typeface="Times New Roman" panose="02020603050405020304" pitchFamily="18" charset="0"/>
                <a:cs typeface="Times New Roman" panose="02020603050405020304" pitchFamily="18" charset="0"/>
              </a:rPr>
              <a:t>Hukuk İnkılâbının gerçekleşmesine zemin hazırlayan gelişmeler 1921 yılına götürülebilir. Bu tarihte 1878 Anayasa’sının artık geçerli olmadığı belirtilmiş ve Teşkilat-ı Esasiye kanunu çıkartılmıştır. Bu, meclisin bütün kuvvetleri(yasama, yürütme ve yargı) kendi bünyesinde toplaması anlamına geliyordu.</a:t>
            </a:r>
          </a:p>
          <a:p>
            <a:r>
              <a:rPr lang="tr-TR" dirty="0" err="1" smtClean="0">
                <a:latin typeface="Times New Roman" panose="02020603050405020304" pitchFamily="18" charset="0"/>
                <a:cs typeface="Times New Roman" panose="02020603050405020304" pitchFamily="18" charset="0"/>
              </a:rPr>
              <a:t>Saltanat’ın</a:t>
            </a:r>
            <a:r>
              <a:rPr lang="tr-TR" dirty="0" smtClean="0">
                <a:latin typeface="Times New Roman" panose="02020603050405020304" pitchFamily="18" charset="0"/>
                <a:cs typeface="Times New Roman" panose="02020603050405020304" pitchFamily="18" charset="0"/>
              </a:rPr>
              <a:t> kaldırılması (1922), Cumhuriyetin ilanı(1923),ardından da Halifeliğin kaldırılması(1924), hukuk alanında yapılacak düzenlemeler için gerekli çerçeveyi hazırladı.</a:t>
            </a:r>
            <a:endParaRPr lang="tr-TR" dirty="0" smtClean="0">
              <a:latin typeface="Times New Roman" panose="02020603050405020304" pitchFamily="18" charset="0"/>
              <a:cs typeface="Times New Roman" panose="02020603050405020304" pitchFamily="18" charset="0"/>
            </a:endParaRPr>
          </a:p>
        </p:txBody>
      </p:sp>
      <p:sp>
        <p:nvSpPr>
          <p:cNvPr id="3" name="2 Başlık"/>
          <p:cNvSpPr>
            <a:spLocks noGrp="1"/>
          </p:cNvSpPr>
          <p:nvPr>
            <p:ph type="title"/>
          </p:nvPr>
        </p:nvSpPr>
        <p:spPr>
          <a:xfrm>
            <a:off x="251520" y="260648"/>
            <a:ext cx="7886700" cy="1325563"/>
          </a:xfrm>
        </p:spPr>
        <p:txBody>
          <a:bodyPr>
            <a:normAutofit/>
          </a:bodyPr>
          <a:lstStyle/>
          <a:p>
            <a:r>
              <a:rPr lang="tr-TR" sz="2100" b="1" dirty="0" smtClean="0">
                <a:latin typeface="Times New Roman" panose="02020603050405020304" pitchFamily="18" charset="0"/>
                <a:cs typeface="Times New Roman" panose="02020603050405020304" pitchFamily="18" charset="0"/>
              </a:rPr>
              <a:t>Yeni Hukuk Sisteminin Kuruluşu</a:t>
            </a:r>
            <a:endParaRPr lang="tr-TR"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630265"/>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251520" y="1268760"/>
            <a:ext cx="8229600" cy="4572000"/>
          </a:xfrm>
        </p:spPr>
        <p:txBody>
          <a:bodyPr>
            <a:normAutofit/>
          </a:bodyPr>
          <a:lstStyle/>
          <a:p>
            <a:pPr algn="just"/>
            <a:r>
              <a:rPr lang="tr-TR" dirty="0" smtClean="0"/>
              <a:t>Cumhuriyetin devraldığı hukuk sisteminin özelliklerini kısaca özetleyecek olursak, bir hukuk birliğinden ve ihtiyaçları karşılayabilecek kanunların bulunduğundan söz etmek mümkün değildir. Bir imparatorluk hukuku olduğu için ulusal devletle, monarşiyle özdeşleştiği için de genç cumhuriyetle bağdaşmıyordu.</a:t>
            </a:r>
          </a:p>
          <a:p>
            <a:pPr algn="just"/>
            <a:r>
              <a:rPr lang="tr-TR" dirty="0" smtClean="0"/>
              <a:t>Mustafa Kemal Paşa, 1 Mart 1922’de Meclis’in açılış konuşmasında adliyeye verilen öneme değinmiş ve adliyenin bütünüyle uygar sosyal hayatın düzeyine çıkarılması gerektiğini, bunun için mevcut kanun ve usullerin düzeltileceğini ifade etmiştir. </a:t>
            </a:r>
            <a:endParaRPr lang="tr-TR" dirty="0"/>
          </a:p>
        </p:txBody>
      </p:sp>
    </p:spTree>
    <p:extLst>
      <p:ext uri="{BB962C8B-B14F-4D97-AF65-F5344CB8AC3E}">
        <p14:creationId xmlns:p14="http://schemas.microsoft.com/office/powerpoint/2010/main" val="1716661959"/>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251520" y="1484784"/>
            <a:ext cx="8229600" cy="4572000"/>
          </a:xfrm>
        </p:spPr>
        <p:txBody>
          <a:bodyPr/>
          <a:lstStyle/>
          <a:p>
            <a:pPr algn="just"/>
            <a:r>
              <a:rPr lang="tr-TR" dirty="0" smtClean="0">
                <a:latin typeface="Times New Roman" panose="02020603050405020304" pitchFamily="18" charset="0"/>
                <a:cs typeface="Times New Roman" panose="02020603050405020304" pitchFamily="18" charset="0"/>
              </a:rPr>
              <a:t>Gerçekten laik ve çağdaş esaslara dayalı bir cumhuriyet için çağın gereklerine uygun ve toplumsal gelişmeye zemin hazırlayan bir hukuk sisteminin kurulması bir zorunluluktur. Ancak düşmanın henüz yurttan çıkarılmamış olması ve aynı günlerde Büyük Taarruz için hazırlıkların devam etmesi nedeniyle o dönemde hukukla ilgili ciddi bir düzenlemeye gidilememiştir</a:t>
            </a:r>
            <a:r>
              <a:rPr lang="tr-TR" dirty="0" smtClean="0">
                <a:latin typeface="Times New Roman" panose="02020603050405020304" pitchFamily="18" charset="0"/>
                <a:cs typeface="Times New Roman" panose="02020603050405020304" pitchFamily="18" charset="0"/>
              </a:rPr>
              <a:t>.</a:t>
            </a:r>
            <a:endParaRPr lang="tr-TR"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586759"/>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ell\Desktop\inkılap\adalet-800x500.jpg"/>
          <p:cNvPicPr>
            <a:picLocks noGrp="1" noChangeAspect="1" noChangeArrowheads="1"/>
          </p:cNvPicPr>
          <p:nvPr>
            <p:ph idx="1"/>
          </p:nvPr>
        </p:nvPicPr>
        <p:blipFill>
          <a:blip r:embed="rId2" cstate="print"/>
          <a:srcRect/>
          <a:stretch>
            <a:fillRect/>
          </a:stretch>
        </p:blipFill>
        <p:spPr bwMode="auto">
          <a:xfrm>
            <a:off x="899592" y="692696"/>
            <a:ext cx="7241541" cy="4525963"/>
          </a:xfrm>
          <a:prstGeom prst="rect">
            <a:avLst/>
          </a:prstGeom>
          <a:noFill/>
        </p:spPr>
      </p:pic>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259394" y="1484784"/>
            <a:ext cx="7886700" cy="4351338"/>
          </a:xfrm>
        </p:spPr>
        <p:txBody>
          <a:bodyPr>
            <a:normAutofit/>
          </a:bodyPr>
          <a:lstStyle/>
          <a:p>
            <a:pPr algn="just"/>
            <a:r>
              <a:rPr lang="tr-TR" dirty="0" smtClean="0">
                <a:latin typeface="Times New Roman" panose="02020603050405020304" pitchFamily="18" charset="0"/>
                <a:cs typeface="Times New Roman" panose="02020603050405020304" pitchFamily="18" charset="0"/>
              </a:rPr>
              <a:t>1924 kabul edilen Anayasa Osmanlı dönemindekinden tamamen farklı ve moderndi.Osmanlıdan tek bir iz kalmıştı o da devletin dinin İslam olduğuydu.Bu hükümde 1928 de kaldırılarak Anayasa tamamen laikleşti.1925’de Ankara’da Adliye Hukuk Mektebi’nin açılmasıyla,yeni anlayışa sahip hukukçuların yetişmesi için önemli bir adım atıldı.Bunu takip eden ikinci adım Medeni Kanun’un hazırlanması ve yürürlüğe konulmasıdır.(Acun,Fatma 2019)</a:t>
            </a:r>
            <a:endParaRPr lang="tr-TR" dirty="0">
              <a:latin typeface="Times New Roman" panose="02020603050405020304" pitchFamily="18" charset="0"/>
              <a:cs typeface="Times New Roman" panose="02020603050405020304" pitchFamily="18" charset="0"/>
            </a:endParaRPr>
          </a:p>
        </p:txBody>
      </p:sp>
      <p:sp>
        <p:nvSpPr>
          <p:cNvPr id="3" name="2 Başlık"/>
          <p:cNvSpPr>
            <a:spLocks noGrp="1"/>
          </p:cNvSpPr>
          <p:nvPr>
            <p:ph type="title"/>
          </p:nvPr>
        </p:nvSpPr>
        <p:spPr>
          <a:xfrm>
            <a:off x="259394" y="380128"/>
            <a:ext cx="8229600" cy="1219200"/>
          </a:xfrm>
        </p:spPr>
        <p:txBody>
          <a:bodyPr>
            <a:normAutofit/>
          </a:bodyPr>
          <a:lstStyle/>
          <a:p>
            <a:r>
              <a:rPr lang="tr-TR" sz="2100" b="1" dirty="0" smtClean="0">
                <a:latin typeface="Times New Roman" panose="02020603050405020304" pitchFamily="18" charset="0"/>
                <a:cs typeface="Times New Roman" panose="02020603050405020304" pitchFamily="18" charset="0"/>
              </a:rPr>
              <a:t>Hukuk İnkılâbı</a:t>
            </a:r>
            <a:endParaRPr lang="tr-TR"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470095"/>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251520" y="1052736"/>
            <a:ext cx="8229600" cy="4572000"/>
          </a:xfrm>
        </p:spPr>
        <p:txBody>
          <a:bodyPr>
            <a:normAutofit/>
          </a:bodyPr>
          <a:lstStyle/>
          <a:p>
            <a:pPr algn="just"/>
            <a:r>
              <a:rPr lang="tr-TR" dirty="0" smtClean="0">
                <a:latin typeface="Times New Roman" panose="02020603050405020304" pitchFamily="18" charset="0"/>
                <a:cs typeface="Times New Roman" panose="02020603050405020304" pitchFamily="18" charset="0"/>
              </a:rPr>
              <a:t>1926 yılı hukuk alanında en yoğun yenliklerin yapıldığı yıldır.Bu yılda Ceza,Ticaret,Hukuk Mahkemeleri Usulü,Ceza Mahkemeleri Usulü,İcra ve İflas ve Deniz Ticaret kanunları hazırlanarak yürürlüğe konulmuştur.</a:t>
            </a:r>
          </a:p>
          <a:p>
            <a:pPr algn="just"/>
            <a:r>
              <a:rPr lang="tr-TR" dirty="0" smtClean="0">
                <a:latin typeface="Times New Roman" panose="02020603050405020304" pitchFamily="18" charset="0"/>
                <a:cs typeface="Times New Roman" panose="02020603050405020304" pitchFamily="18" charset="0"/>
              </a:rPr>
              <a:t>Benimsenen hukuk sistemiyle Batı hukuk normlarına uyma en üst düzeyde gerçekleşmiştir.İslam Hukuku dairesinden çıkılarak Roma hukuk dairesine girilmiştir</a:t>
            </a:r>
            <a:r>
              <a:rPr lang="tr-TR" dirty="0" smtClean="0">
                <a:latin typeface="Times New Roman" panose="02020603050405020304" pitchFamily="18" charset="0"/>
                <a:cs typeface="Times New Roman" panose="02020603050405020304" pitchFamily="18" charset="0"/>
              </a:rPr>
              <a:t>.</a:t>
            </a:r>
            <a:endParaRPr lang="tr-TR"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100056"/>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323528" y="1438048"/>
            <a:ext cx="8229600" cy="4667264"/>
          </a:xfrm>
        </p:spPr>
        <p:txBody>
          <a:bodyPr>
            <a:normAutofit/>
          </a:bodyPr>
          <a:lstStyle/>
          <a:p>
            <a:pPr algn="just"/>
            <a:r>
              <a:rPr lang="tr-TR" dirty="0" smtClean="0">
                <a:latin typeface="Times New Roman" panose="02020603050405020304" pitchFamily="18" charset="0"/>
                <a:cs typeface="Times New Roman" panose="02020603050405020304" pitchFamily="18" charset="0"/>
              </a:rPr>
              <a:t>Atatürk’ün hukuk inkılâbı, eski hukukun sistem olarak dayandığı temel kaynak ve ilkelerin terk edilmesini ve batı hukukunun, sistem olarak, temel ve ilkelerinin kabul edilmesini ve asıl önemlisi batı hukuk zihniyetinin benimsenmesini ifade etmektedir ve bu sebeple gerçek bir inkılâptır.</a:t>
            </a:r>
          </a:p>
          <a:p>
            <a:pPr algn="just"/>
            <a:r>
              <a:rPr lang="tr-TR" dirty="0" smtClean="0">
                <a:latin typeface="Times New Roman" panose="02020603050405020304" pitchFamily="18" charset="0"/>
                <a:cs typeface="Times New Roman" panose="02020603050405020304" pitchFamily="18" charset="0"/>
              </a:rPr>
              <a:t> Atatürk’ün hukuk inkılâbının, hukuk sisteminin temeli yönünden yaptığı en büyük değişiklik, bir kere millî egemenlik kavramının hukukun temeli olarak kabul edilmiş bulunmasıdır</a:t>
            </a: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p:txBody>
      </p:sp>
      <p:sp>
        <p:nvSpPr>
          <p:cNvPr id="3" name="2 Başlık"/>
          <p:cNvSpPr>
            <a:spLocks noGrp="1"/>
          </p:cNvSpPr>
          <p:nvPr>
            <p:ph type="title"/>
          </p:nvPr>
        </p:nvSpPr>
        <p:spPr>
          <a:xfrm>
            <a:off x="323528" y="481230"/>
            <a:ext cx="8229600" cy="956818"/>
          </a:xfrm>
        </p:spPr>
        <p:txBody>
          <a:bodyPr>
            <a:normAutofit/>
          </a:bodyPr>
          <a:lstStyle/>
          <a:p>
            <a:r>
              <a:rPr lang="tr-TR" sz="2100" b="1" dirty="0" smtClean="0">
                <a:latin typeface="Times New Roman" panose="02020603050405020304" pitchFamily="18" charset="0"/>
                <a:cs typeface="Times New Roman" panose="02020603050405020304" pitchFamily="18" charset="0"/>
              </a:rPr>
              <a:t>Atatürk ve Hukuk ve </a:t>
            </a:r>
            <a:r>
              <a:rPr lang="tr-TR" sz="2100" b="1" dirty="0" smtClean="0">
                <a:latin typeface="Times New Roman" panose="02020603050405020304" pitchFamily="18" charset="0"/>
                <a:cs typeface="Times New Roman" panose="02020603050405020304" pitchFamily="18" charset="0"/>
              </a:rPr>
              <a:t>İnkılâbı</a:t>
            </a:r>
            <a:endParaRPr lang="tr-TR"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974871"/>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51520" y="476672"/>
            <a:ext cx="8229600" cy="1080120"/>
          </a:xfrm>
        </p:spPr>
        <p:txBody>
          <a:bodyPr>
            <a:normAutofit/>
          </a:bodyPr>
          <a:lstStyle/>
          <a:p>
            <a:r>
              <a:rPr lang="tr-TR" sz="2100" b="1" dirty="0" smtClean="0">
                <a:latin typeface="Times New Roman" panose="02020603050405020304" pitchFamily="18" charset="0"/>
                <a:cs typeface="Times New Roman" panose="02020603050405020304" pitchFamily="18" charset="0"/>
              </a:rPr>
              <a:t>Türk Medeni Kanunu</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251520" y="1484784"/>
            <a:ext cx="8229600" cy="4749160"/>
          </a:xfrm>
        </p:spPr>
        <p:txBody>
          <a:bodyPr>
            <a:normAutofit lnSpcReduction="10000"/>
          </a:bodyPr>
          <a:lstStyle/>
          <a:p>
            <a:pPr algn="just"/>
            <a:r>
              <a:rPr lang="tr-TR" dirty="0">
                <a:latin typeface="Times New Roman" panose="02020603050405020304" pitchFamily="18" charset="0"/>
                <a:cs typeface="Times New Roman" panose="02020603050405020304" pitchFamily="18" charset="0"/>
              </a:rPr>
              <a:t> Medeni kanun, insanın doğumundan ölümüne kadar geçen süreçteki tüm </a:t>
            </a:r>
            <a:r>
              <a:rPr lang="tr-TR" dirty="0" smtClean="0">
                <a:latin typeface="Times New Roman" panose="02020603050405020304" pitchFamily="18" charset="0"/>
                <a:cs typeface="Times New Roman" panose="02020603050405020304" pitchFamily="18" charset="0"/>
              </a:rPr>
              <a:t>aşamaları kapsaması </a:t>
            </a:r>
            <a:r>
              <a:rPr lang="tr-TR" dirty="0">
                <a:latin typeface="Times New Roman" panose="02020603050405020304" pitchFamily="18" charset="0"/>
                <a:cs typeface="Times New Roman" panose="02020603050405020304" pitchFamily="18" charset="0"/>
              </a:rPr>
              <a:t>nedeniyle bütün insanlığı istisnasız </a:t>
            </a:r>
            <a:r>
              <a:rPr lang="tr-TR" dirty="0" smtClean="0">
                <a:latin typeface="Times New Roman" panose="02020603050405020304" pitchFamily="18" charset="0"/>
                <a:cs typeface="Times New Roman" panose="02020603050405020304" pitchFamily="18" charset="0"/>
              </a:rPr>
              <a:t>ilgilendirmektedir. Bu </a:t>
            </a:r>
            <a:r>
              <a:rPr lang="tr-TR" dirty="0">
                <a:latin typeface="Times New Roman" panose="02020603050405020304" pitchFamily="18" charset="0"/>
                <a:cs typeface="Times New Roman" panose="02020603050405020304" pitchFamily="18" charset="0"/>
              </a:rPr>
              <a:t>yüzden, medeni kanun her daim önemini korumuş ve üzerinde en çok durulan kanun olmuştur</a:t>
            </a:r>
            <a:r>
              <a:rPr lang="tr-TR" dirty="0" smtClean="0">
                <a:latin typeface="Times New Roman" panose="02020603050405020304" pitchFamily="18" charset="0"/>
                <a:cs typeface="Times New Roman" panose="02020603050405020304" pitchFamily="18" charset="0"/>
              </a:rPr>
              <a:t>.</a:t>
            </a:r>
          </a:p>
          <a:p>
            <a:pPr algn="just"/>
            <a:r>
              <a:rPr lang="tr-TR" dirty="0" smtClean="0">
                <a:latin typeface="Times New Roman" panose="02020603050405020304" pitchFamily="18" charset="0"/>
                <a:cs typeface="Times New Roman" panose="02020603050405020304" pitchFamily="18" charset="0"/>
              </a:rPr>
              <a:t>Cumhuriyetin ilanından sonra hukuk alanında yapılan en önemli çalışmalardan birisi de medeni hukuk olmuştur. Bu konuda çok büyük titizlik gösterilmiş ve İsviçre medeni kanunu örnek alınarak 17 Şubat 1926’da Türk Medeni Kanunu, ardından 22 Nisan 1926’da devamı olarak nitelendirilen Borçlar Kanunu kabul edilmiştir.</a:t>
            </a:r>
          </a:p>
          <a:p>
            <a:pPr algn="just"/>
            <a:r>
              <a:rPr lang="tr-TR" dirty="0">
                <a:latin typeface="Times New Roman" panose="02020603050405020304" pitchFamily="18" charset="0"/>
                <a:cs typeface="Times New Roman" panose="02020603050405020304" pitchFamily="18" charset="0"/>
              </a:rPr>
              <a:t>İsviçre Medeni Kanunu’nun örnek alınmasının nedeni pratik olması, karar verirken olayları esas alması, açık ve anlaşılır bir dil ile kaleme alınması, hakime takdir yetkisi tanıması ve Avrupa’daki en yeni ve en modern kanun olmasından dolayıdır. İsviçre Medeni Kanunu’nun örnek alınmasının bir diğer sebebi ise dönemin adalet bakanı Mahmut Esat Bozkurt’un İsviçre’de hukuk tahsili yapmış olması, İsviçre Medeni Kanunu’nun orijinal dilinin Fransızca olması ve bununla beraber dönem hukukçularının iyi Fransızca bilmesi olarak gösterilebilir.</a:t>
            </a:r>
          </a:p>
          <a:p>
            <a:pPr algn="just"/>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1480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85750" y="404664"/>
            <a:ext cx="8229600" cy="1143000"/>
          </a:xfrm>
        </p:spPr>
        <p:txBody>
          <a:bodyPr>
            <a:noAutofit/>
          </a:bodyPr>
          <a:lstStyle/>
          <a:p>
            <a:r>
              <a:rPr lang="tr-TR" sz="2100" b="1" dirty="0" smtClean="0">
                <a:latin typeface="Times New Roman" panose="02020603050405020304" pitchFamily="18" charset="0"/>
                <a:cs typeface="Times New Roman" panose="02020603050405020304" pitchFamily="18" charset="0"/>
              </a:rPr>
              <a:t>Medeni Kanunun </a:t>
            </a:r>
            <a:r>
              <a:rPr lang="tr-TR" sz="2100" b="1" dirty="0">
                <a:latin typeface="Times New Roman" panose="02020603050405020304" pitchFamily="18" charset="0"/>
                <a:cs typeface="Times New Roman" panose="02020603050405020304" pitchFamily="18" charset="0"/>
              </a:rPr>
              <a:t>K</a:t>
            </a:r>
            <a:r>
              <a:rPr lang="tr-TR" sz="2100" b="1" dirty="0" smtClean="0">
                <a:latin typeface="Times New Roman" panose="02020603050405020304" pitchFamily="18" charset="0"/>
                <a:cs typeface="Times New Roman" panose="02020603050405020304" pitchFamily="18" charset="0"/>
              </a:rPr>
              <a:t>abul </a:t>
            </a:r>
            <a:r>
              <a:rPr lang="tr-TR" sz="2100" b="1" dirty="0">
                <a:latin typeface="Times New Roman" panose="02020603050405020304" pitchFamily="18" charset="0"/>
                <a:cs typeface="Times New Roman" panose="02020603050405020304" pitchFamily="18" charset="0"/>
              </a:rPr>
              <a:t>E</a:t>
            </a:r>
            <a:r>
              <a:rPr lang="tr-TR" sz="2100" b="1" dirty="0" smtClean="0">
                <a:latin typeface="Times New Roman" panose="02020603050405020304" pitchFamily="18" charset="0"/>
                <a:cs typeface="Times New Roman" panose="02020603050405020304" pitchFamily="18" charset="0"/>
              </a:rPr>
              <a:t>dilme </a:t>
            </a:r>
            <a:r>
              <a:rPr lang="tr-TR" sz="2100" b="1" dirty="0">
                <a:latin typeface="Times New Roman" panose="02020603050405020304" pitchFamily="18" charset="0"/>
                <a:cs typeface="Times New Roman" panose="02020603050405020304" pitchFamily="18" charset="0"/>
              </a:rPr>
              <a:t>N</a:t>
            </a:r>
            <a:r>
              <a:rPr lang="tr-TR" sz="2100" b="1" dirty="0" smtClean="0">
                <a:latin typeface="Times New Roman" panose="02020603050405020304" pitchFamily="18" charset="0"/>
                <a:cs typeface="Times New Roman" panose="02020603050405020304" pitchFamily="18" charset="0"/>
              </a:rPr>
              <a:t>edenleri</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285750" y="1547664"/>
            <a:ext cx="7886700" cy="4351338"/>
          </a:xfrm>
        </p:spPr>
        <p:txBody>
          <a:bodyPr>
            <a:normAutofit/>
          </a:bodyPr>
          <a:lstStyle/>
          <a:p>
            <a:pPr algn="just"/>
            <a:r>
              <a:rPr lang="tr-TR" dirty="0">
                <a:latin typeface="Times New Roman" panose="02020603050405020304" pitchFamily="18" charset="0"/>
                <a:cs typeface="Times New Roman" panose="02020603050405020304" pitchFamily="18" charset="0"/>
              </a:rPr>
              <a:t>Osmanlı’nın son döneminde hazırlanmış olan </a:t>
            </a:r>
            <a:r>
              <a:rPr lang="tr-TR" dirty="0" err="1">
                <a:latin typeface="Times New Roman" panose="02020603050405020304" pitchFamily="18" charset="0"/>
                <a:cs typeface="Times New Roman" panose="02020603050405020304" pitchFamily="18" charset="0"/>
              </a:rPr>
              <a:t>Mecelle’nin</a:t>
            </a:r>
            <a:r>
              <a:rPr lang="tr-TR" dirty="0">
                <a:latin typeface="Times New Roman" panose="02020603050405020304" pitchFamily="18" charset="0"/>
                <a:cs typeface="Times New Roman" panose="02020603050405020304" pitchFamily="18" charset="0"/>
              </a:rPr>
              <a:t> halkın medeni hukuka dair ihtiyaçlarını tam </a:t>
            </a:r>
            <a:r>
              <a:rPr lang="tr-TR" dirty="0" smtClean="0">
                <a:latin typeface="Times New Roman" panose="02020603050405020304" pitchFamily="18" charset="0"/>
                <a:cs typeface="Times New Roman" panose="02020603050405020304" pitchFamily="18" charset="0"/>
              </a:rPr>
              <a:t>karşılayamaması,</a:t>
            </a:r>
            <a:endParaRPr lang="tr-TR" dirty="0">
              <a:latin typeface="Times New Roman" panose="02020603050405020304" pitchFamily="18" charset="0"/>
              <a:cs typeface="Times New Roman" panose="02020603050405020304" pitchFamily="18" charset="0"/>
            </a:endParaRPr>
          </a:p>
          <a:p>
            <a:pPr algn="just"/>
            <a:r>
              <a:rPr lang="tr-TR" dirty="0" err="1">
                <a:latin typeface="Times New Roman" panose="02020603050405020304" pitchFamily="18" charset="0"/>
                <a:cs typeface="Times New Roman" panose="02020603050405020304" pitchFamily="18" charset="0"/>
              </a:rPr>
              <a:t>Mecelle’nin</a:t>
            </a:r>
            <a:r>
              <a:rPr lang="tr-TR" dirty="0">
                <a:latin typeface="Times New Roman" panose="02020603050405020304" pitchFamily="18" charset="0"/>
                <a:cs typeface="Times New Roman" panose="02020603050405020304" pitchFamily="18" charset="0"/>
              </a:rPr>
              <a:t> sadece Hanefi mezhebini ölçü </a:t>
            </a:r>
            <a:r>
              <a:rPr lang="tr-TR" dirty="0" smtClean="0">
                <a:latin typeface="Times New Roman" panose="02020603050405020304" pitchFamily="18" charset="0"/>
                <a:cs typeface="Times New Roman" panose="02020603050405020304" pitchFamily="18" charset="0"/>
              </a:rPr>
              <a:t>alması,</a:t>
            </a:r>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Bütün vatandaşlarını eşit kabul eden Türkiye Cumhuriyetinin yapısına Osmanlı zamanından kalan hukukun </a:t>
            </a:r>
            <a:r>
              <a:rPr lang="tr-TR" dirty="0" smtClean="0">
                <a:latin typeface="Times New Roman" panose="02020603050405020304" pitchFamily="18" charset="0"/>
                <a:cs typeface="Times New Roman" panose="02020603050405020304" pitchFamily="18" charset="0"/>
              </a:rPr>
              <a:t>uymaması</a:t>
            </a:r>
            <a:r>
              <a:rPr lang="tr-TR" dirty="0" smtClean="0"/>
              <a:t>dır.</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9124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557808"/>
            <a:ext cx="8229600" cy="1143000"/>
          </a:xfrm>
        </p:spPr>
        <p:txBody>
          <a:bodyPr>
            <a:normAutofit/>
          </a:bodyPr>
          <a:lstStyle/>
          <a:p>
            <a:r>
              <a:rPr lang="tr-TR" sz="2100" b="1" dirty="0" smtClean="0">
                <a:latin typeface="Times New Roman" panose="02020603050405020304" pitchFamily="18" charset="0"/>
                <a:cs typeface="Times New Roman" panose="02020603050405020304" pitchFamily="18" charset="0"/>
              </a:rPr>
              <a:t>Medeni </a:t>
            </a:r>
            <a:r>
              <a:rPr lang="tr-TR" sz="2100" b="1" dirty="0">
                <a:latin typeface="Times New Roman" panose="02020603050405020304" pitchFamily="18" charset="0"/>
                <a:cs typeface="Times New Roman" panose="02020603050405020304" pitchFamily="18" charset="0"/>
              </a:rPr>
              <a:t>K</a:t>
            </a:r>
            <a:r>
              <a:rPr lang="tr-TR" sz="2100" b="1" dirty="0" smtClean="0">
                <a:latin typeface="Times New Roman" panose="02020603050405020304" pitchFamily="18" charset="0"/>
                <a:cs typeface="Times New Roman" panose="02020603050405020304" pitchFamily="18" charset="0"/>
              </a:rPr>
              <a:t>anununun </a:t>
            </a:r>
            <a:r>
              <a:rPr lang="tr-TR" sz="2100" b="1" dirty="0" err="1">
                <a:latin typeface="Times New Roman" panose="02020603050405020304" pitchFamily="18" charset="0"/>
                <a:cs typeface="Times New Roman" panose="02020603050405020304" pitchFamily="18" charset="0"/>
              </a:rPr>
              <a:t>K</a:t>
            </a:r>
            <a:r>
              <a:rPr lang="tr-TR" sz="2100" b="1" dirty="0" err="1" smtClean="0">
                <a:latin typeface="Times New Roman" panose="02020603050405020304" pitchFamily="18" charset="0"/>
                <a:cs typeface="Times New Roman" panose="02020603050405020304" pitchFamily="18" charset="0"/>
              </a:rPr>
              <a:t>abûlünün</a:t>
            </a:r>
            <a:r>
              <a:rPr lang="tr-TR" sz="2100" b="1" dirty="0" smtClean="0">
                <a:latin typeface="Times New Roman" panose="02020603050405020304" pitchFamily="18" charset="0"/>
                <a:cs typeface="Times New Roman" panose="02020603050405020304" pitchFamily="18" charset="0"/>
              </a:rPr>
              <a:t> Önemi</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323528" y="1700808"/>
            <a:ext cx="8686800" cy="2592288"/>
          </a:xfrm>
        </p:spPr>
        <p:txBody>
          <a:bodyPr>
            <a:noAutofit/>
          </a:bodyPr>
          <a:lstStyle/>
          <a:p>
            <a:pPr algn="just"/>
            <a:r>
              <a:rPr lang="tr-TR" dirty="0">
                <a:latin typeface="Times New Roman" panose="02020603050405020304" pitchFamily="18" charset="0"/>
                <a:cs typeface="Times New Roman" panose="02020603050405020304" pitchFamily="18" charset="0"/>
              </a:rPr>
              <a:t>Medeni Kanunun kabulü ile birlikte Türk aile hayatında ve yapısında önemli değişiklikler meydana gelmiştir. Yeni ve modern bir aile yapısı tasarlanmış, aile içi ilişkilerde (evlenme, boşanma, miras gibi konularda) kadına ve erkeğe eşit haklar tanınmıştır. Bu konularla ilgili uygulamalar laik bir nitelik kazanırken, kadınların meslek hayatı edinmelerinin de yolu </a:t>
            </a:r>
            <a:r>
              <a:rPr lang="tr-TR" dirty="0">
                <a:latin typeface="Times New Roman" panose="02020603050405020304" pitchFamily="18" charset="0"/>
                <a:cs typeface="Times New Roman" panose="02020603050405020304" pitchFamily="18" charset="0"/>
              </a:rPr>
              <a:t>açılmıştır.</a:t>
            </a:r>
          </a:p>
        </p:txBody>
      </p:sp>
    </p:spTree>
    <p:extLst>
      <p:ext uri="{BB962C8B-B14F-4D97-AF65-F5344CB8AC3E}">
        <p14:creationId xmlns:p14="http://schemas.microsoft.com/office/powerpoint/2010/main" val="22212579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1264" y="620688"/>
            <a:ext cx="8229600" cy="1143000"/>
          </a:xfrm>
        </p:spPr>
        <p:txBody>
          <a:bodyPr>
            <a:noAutofit/>
          </a:bodyPr>
          <a:lstStyle/>
          <a:p>
            <a:r>
              <a:rPr lang="tr-TR" sz="2100" b="1" dirty="0" smtClean="0">
                <a:latin typeface="Times New Roman" panose="02020603050405020304" pitchFamily="18" charset="0"/>
                <a:cs typeface="Times New Roman" panose="02020603050405020304" pitchFamily="18" charset="0"/>
              </a:rPr>
              <a:t>Medeni Kanunun </a:t>
            </a:r>
            <a:r>
              <a:rPr lang="tr-TR" sz="2100" b="1" dirty="0" err="1">
                <a:latin typeface="Times New Roman" panose="02020603050405020304" pitchFamily="18" charset="0"/>
                <a:cs typeface="Times New Roman" panose="02020603050405020304" pitchFamily="18" charset="0"/>
              </a:rPr>
              <a:t>K</a:t>
            </a:r>
            <a:r>
              <a:rPr lang="tr-TR" sz="2100" b="1" dirty="0" err="1" smtClean="0">
                <a:latin typeface="Times New Roman" panose="02020603050405020304" pitchFamily="18" charset="0"/>
                <a:cs typeface="Times New Roman" panose="02020603050405020304" pitchFamily="18" charset="0"/>
              </a:rPr>
              <a:t>abûlünün</a:t>
            </a:r>
            <a:r>
              <a:rPr lang="tr-TR" sz="2100" b="1" dirty="0" smtClean="0">
                <a:latin typeface="Times New Roman" panose="02020603050405020304" pitchFamily="18" charset="0"/>
                <a:cs typeface="Times New Roman" panose="02020603050405020304" pitchFamily="18" charset="0"/>
              </a:rPr>
              <a:t> Sonuçları</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31264" y="1556792"/>
            <a:ext cx="8964488" cy="4922520"/>
          </a:xfrm>
        </p:spPr>
        <p:txBody>
          <a:bodyPr>
            <a:normAutofit/>
          </a:bodyPr>
          <a:lstStyle/>
          <a:p>
            <a:pPr algn="just"/>
            <a:r>
              <a:rPr lang="tr-TR" dirty="0">
                <a:latin typeface="Times New Roman" panose="02020603050405020304" pitchFamily="18" charset="0"/>
                <a:cs typeface="Times New Roman" panose="02020603050405020304" pitchFamily="18" charset="0"/>
              </a:rPr>
              <a:t>Resmi nikah zorunlu hale getirilmiştir.Böylece evlilik devlet kontrolü altına alınmıştır.</a:t>
            </a:r>
          </a:p>
          <a:p>
            <a:pPr algn="just"/>
            <a:r>
              <a:rPr lang="tr-TR" dirty="0">
                <a:latin typeface="Times New Roman" panose="02020603050405020304" pitchFamily="18" charset="0"/>
                <a:cs typeface="Times New Roman" panose="02020603050405020304" pitchFamily="18" charset="0"/>
              </a:rPr>
              <a:t>Tek eşle evlilik zorunluluğu getirilerek Türk ailesi modern bit yapıya kavuşturulmuştur.</a:t>
            </a:r>
          </a:p>
          <a:p>
            <a:pPr algn="just"/>
            <a:r>
              <a:rPr lang="tr-TR" dirty="0">
                <a:latin typeface="Times New Roman" panose="02020603050405020304" pitchFamily="18" charset="0"/>
                <a:cs typeface="Times New Roman" panose="02020603050405020304" pitchFamily="18" charset="0"/>
              </a:rPr>
              <a:t>Mirasta kız ve erkek çocuklarının eşit şekilde pay almaları sağlanmıştır.</a:t>
            </a:r>
          </a:p>
          <a:p>
            <a:pPr algn="just"/>
            <a:r>
              <a:rPr lang="tr-TR" dirty="0">
                <a:latin typeface="Times New Roman" panose="02020603050405020304" pitchFamily="18" charset="0"/>
                <a:cs typeface="Times New Roman" panose="02020603050405020304" pitchFamily="18" charset="0"/>
              </a:rPr>
              <a:t>Kadınlara mahkemelerde şahitlik yapma hakkı tanınmıştır.</a:t>
            </a:r>
          </a:p>
          <a:p>
            <a:pPr algn="just"/>
            <a:r>
              <a:rPr lang="tr-TR" dirty="0">
                <a:latin typeface="Times New Roman" panose="02020603050405020304" pitchFamily="18" charset="0"/>
                <a:cs typeface="Times New Roman" panose="02020603050405020304" pitchFamily="18" charset="0"/>
              </a:rPr>
              <a:t>Boşanma hakkı düzenlenmiş ve kadınlara da bu konuda haklar tanınmıştır.</a:t>
            </a:r>
          </a:p>
          <a:p>
            <a:pPr algn="just"/>
            <a:r>
              <a:rPr lang="tr-TR" dirty="0">
                <a:latin typeface="Times New Roman" panose="02020603050405020304" pitchFamily="18" charset="0"/>
                <a:cs typeface="Times New Roman" panose="02020603050405020304" pitchFamily="18" charset="0"/>
              </a:rPr>
              <a:t>Kadınlara istedikleri işte çalışabilme hakkı tanınmıştır</a:t>
            </a:r>
            <a:r>
              <a:rPr lang="tr-TR" dirty="0" smtClean="0">
                <a:latin typeface="Times New Roman" panose="02020603050405020304" pitchFamily="18" charset="0"/>
                <a:cs typeface="Times New Roman" panose="02020603050405020304" pitchFamily="18" charset="0"/>
              </a:rPr>
              <a:t>. Böylece </a:t>
            </a:r>
            <a:r>
              <a:rPr lang="tr-TR" dirty="0">
                <a:latin typeface="Times New Roman" panose="02020603050405020304" pitchFamily="18" charset="0"/>
                <a:cs typeface="Times New Roman" panose="02020603050405020304" pitchFamily="18" charset="0"/>
              </a:rPr>
              <a:t>kadın ve erkekler arasında ekonomik ve sosyal  alanlarda eşitlik </a:t>
            </a:r>
            <a:r>
              <a:rPr lang="tr-TR" dirty="0" smtClean="0">
                <a:latin typeface="Times New Roman" panose="02020603050405020304" pitchFamily="18" charset="0"/>
                <a:cs typeface="Times New Roman" panose="02020603050405020304" pitchFamily="18" charset="0"/>
              </a:rPr>
              <a:t>sağlanmıştır.</a:t>
            </a:r>
            <a:endParaRPr lang="tr-TR" dirty="0"/>
          </a:p>
        </p:txBody>
      </p:sp>
    </p:spTree>
    <p:extLst>
      <p:ext uri="{BB962C8B-B14F-4D97-AF65-F5344CB8AC3E}">
        <p14:creationId xmlns:p14="http://schemas.microsoft.com/office/powerpoint/2010/main" val="1167031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47664" y="2564904"/>
            <a:ext cx="7886700" cy="1325563"/>
          </a:xfrm>
        </p:spPr>
        <p:txBody>
          <a:bodyPr>
            <a:normAutofit/>
          </a:bodyPr>
          <a:lstStyle/>
          <a:p>
            <a:r>
              <a:rPr lang="tr-TR" sz="3200" b="1" dirty="0" smtClean="0">
                <a:latin typeface="Times New Roman" panose="02020603050405020304" pitchFamily="18" charset="0"/>
                <a:cs typeface="Times New Roman" panose="02020603050405020304" pitchFamily="18" charset="0"/>
              </a:rPr>
              <a:t>ANAYASAL GELİŞMELER</a:t>
            </a:r>
            <a:endParaRPr lang="tr-TR"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388825"/>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52047-6019-8E40-849D-AFDEE1F203CA}"/>
              </a:ext>
            </a:extLst>
          </p:cNvPr>
          <p:cNvSpPr>
            <a:spLocks noGrp="1"/>
          </p:cNvSpPr>
          <p:nvPr>
            <p:ph idx="1"/>
          </p:nvPr>
        </p:nvSpPr>
        <p:spPr>
          <a:xfrm>
            <a:off x="611560" y="1196752"/>
            <a:ext cx="8136904" cy="2948940"/>
          </a:xfrm>
        </p:spPr>
        <p:txBody>
          <a:bodyPr>
            <a:normAutofit/>
          </a:bodyPr>
          <a:lstStyle/>
          <a:p>
            <a:pPr algn="just"/>
            <a:r>
              <a:rPr lang="en-US" dirty="0" err="1">
                <a:latin typeface="Times New Roman" panose="02020603050405020304" pitchFamily="18" charset="0"/>
                <a:cs typeface="Times New Roman" panose="02020603050405020304" pitchFamily="18" charset="0"/>
              </a:rPr>
              <a:t>Türkiye’de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Anayasa’nın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tarihi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anlamda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Osmanlı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modernleşmesinin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politik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entelektüel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sonuçlarının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tarihidir</a:t>
            </a:r>
            <a:r>
              <a:rPr lang="en-US" dirty="0" smtClean="0">
                <a:latin typeface="Times New Roman" panose="02020603050405020304" pitchFamily="18" charset="0"/>
                <a:cs typeface="Times New Roman" panose="02020603050405020304" pitchFamily="18" charset="0"/>
              </a:rPr>
              <a:t>.</a:t>
            </a:r>
            <a:r>
              <a:rPr lang="tr-TR" dirty="0" smtClean="0">
                <a:latin typeface="Times New Roman" panose="02020603050405020304" pitchFamily="18" charset="0"/>
                <a:cs typeface="Times New Roman" panose="02020603050405020304" pitchFamily="18" charset="0"/>
              </a:rPr>
              <a:t> Osmanlı yönetimine bir anlamda, yaptığı baskı sonucu ilan edilen</a:t>
            </a:r>
            <a:r>
              <a:rPr lang="tr-TR"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Gülhane</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Hatt-ı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Hümayunu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başlayan</a:t>
            </a:r>
            <a:r>
              <a:rPr lang="tr-TR"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Tanzimat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dönemi</a:t>
            </a:r>
            <a:r>
              <a:rPr lang="tr-TR" dirty="0" smtClean="0">
                <a:latin typeface="Times New Roman" panose="02020603050405020304" pitchFamily="18" charset="0"/>
                <a:cs typeface="Times New Roman" panose="02020603050405020304" pitchFamily="18" charset="0"/>
              </a:rPr>
              <a:t>, 1856</a:t>
            </a:r>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I</a:t>
            </a:r>
            <a:r>
              <a:rPr lang="en-US" dirty="0" err="1" smtClean="0">
                <a:latin typeface="Times New Roman" panose="02020603050405020304" pitchFamily="18" charset="0"/>
                <a:cs typeface="Times New Roman" panose="02020603050405020304" pitchFamily="18" charset="0"/>
              </a:rPr>
              <a:t>slahat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Fermanı</a:t>
            </a:r>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ve </a:t>
            </a:r>
            <a:r>
              <a:rPr lang="en-US" dirty="0" err="1" smtClean="0">
                <a:latin typeface="Times New Roman" panose="02020603050405020304" pitchFamily="18" charset="0"/>
                <a:cs typeface="Times New Roman" panose="02020603050405020304" pitchFamily="18" charset="0"/>
              </a:rPr>
              <a:t>Kanun-i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Esasi</a:t>
            </a:r>
            <a:r>
              <a:rPr lang="tr-TR" dirty="0" smtClean="0">
                <a:latin typeface="Times New Roman" panose="02020603050405020304" pitchFamily="18" charset="0"/>
                <a:cs typeface="Times New Roman" panose="02020603050405020304" pitchFamily="18" charset="0"/>
              </a:rPr>
              <a:t> ile devam etmiştir.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719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C099-E1DB-014C-9D85-468C0D463CFE}"/>
              </a:ext>
            </a:extLst>
          </p:cNvPr>
          <p:cNvSpPr>
            <a:spLocks noGrp="1"/>
          </p:cNvSpPr>
          <p:nvPr>
            <p:ph type="title"/>
          </p:nvPr>
        </p:nvSpPr>
        <p:spPr>
          <a:xfrm>
            <a:off x="86088" y="0"/>
            <a:ext cx="7886700" cy="1325563"/>
          </a:xfrm>
        </p:spPr>
        <p:txBody>
          <a:bodyPr>
            <a:normAutofit/>
          </a:bodyPr>
          <a:lstStyle/>
          <a:p>
            <a:r>
              <a:rPr lang="en-US" sz="2100" b="1" dirty="0" err="1">
                <a:latin typeface="Times New Roman" panose="02020603050405020304" pitchFamily="18" charset="0"/>
                <a:cs typeface="Times New Roman" panose="02020603050405020304" pitchFamily="18" charset="0"/>
              </a:rPr>
              <a:t>Tanzimat</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Dönemi</a:t>
            </a:r>
            <a:r>
              <a:rPr lang="en-US" sz="21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EAD9CEEC-D28D-4846-B9FF-609CB47E3ACE}"/>
              </a:ext>
            </a:extLst>
          </p:cNvPr>
          <p:cNvSpPr>
            <a:spLocks noGrp="1"/>
          </p:cNvSpPr>
          <p:nvPr>
            <p:ph sz="half" idx="1"/>
          </p:nvPr>
        </p:nvSpPr>
        <p:spPr>
          <a:xfrm>
            <a:off x="107504" y="1196752"/>
            <a:ext cx="8928992" cy="4680520"/>
          </a:xfrm>
        </p:spPr>
        <p:txBody>
          <a:bodyPr>
            <a:noAutofit/>
          </a:bodyPr>
          <a:lstStyle/>
          <a:p>
            <a:pPr algn="just"/>
            <a:r>
              <a:rPr lang="en-US" dirty="0" err="1">
                <a:latin typeface="Times New Roman" panose="02020603050405020304" pitchFamily="18" charset="0"/>
                <a:cs typeface="Times New Roman" panose="02020603050405020304" pitchFamily="18" charset="0"/>
              </a:rPr>
              <a:t>Osmanlı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Devleti’nin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Batı’ya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açılması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bağlı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bürokrat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kuşağın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Osmanlı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yönetimine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anlamda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yaptığı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baskı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sonucu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Gülhane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Hatt-ı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Hümayunu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başlayan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Tanzimat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dönemi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Osmanlı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devletinin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anayasalı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hayata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geçmesini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sağlayan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başlatmıştır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Aslında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devlet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toplum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ilişkilerinde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düzeltmeleri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ifade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üstünlüğüne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dayalı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yönetime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geçiş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anlamda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hazırlıktır</a:t>
            </a:r>
            <a:r>
              <a:rPr lang="en-US" dirty="0">
                <a:latin typeface="Times New Roman" panose="02020603050405020304" pitchFamily="18" charset="0"/>
                <a:cs typeface="Times New Roman" panose="02020603050405020304" pitchFamily="18" charset="0"/>
              </a:rPr>
              <a:t>. </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Padişahın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keyif</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iradesi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dışında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yasa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önünde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eşitliğin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vurgulanması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memurların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yasalar</a:t>
            </a:r>
            <a:r>
              <a:rPr lang="en-US" dirty="0" smtClean="0">
                <a:latin typeface="Times New Roman" panose="02020603050405020304" pitchFamily="18" charset="0"/>
                <a:cs typeface="Times New Roman" panose="02020603050405020304" pitchFamily="18" charset="0"/>
              </a:rPr>
              <a:t> </a:t>
            </a:r>
            <a:r>
              <a:rPr lang="en-US" dirty="0" err="1"/>
              <a:t>çerçevesinde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görev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yapması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esası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bunlara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uymayanların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yine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yasal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yollardan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cezalandırılacağının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bildirilmesi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mahkemelerin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aleniliği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vergi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askerlik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hizmetlerinin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adil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yasalarla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düzenlenmesi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gibi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hükümetlerle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devletin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padişahın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kendi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iktidarını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yine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kendisinin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sınırlaması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yolunda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adımdır</a:t>
            </a:r>
            <a:r>
              <a:rPr lang="en-US" dirty="0" smtClean="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021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548680"/>
            <a:ext cx="8686800" cy="5760640"/>
          </a:xfrm>
        </p:spPr>
        <p:txBody>
          <a:bodyPr>
            <a:normAutofit/>
          </a:bodyPr>
          <a:lstStyle/>
          <a:p>
            <a:endParaRPr lang="tr-TR" b="1" dirty="0" smtClean="0"/>
          </a:p>
          <a:p>
            <a:pPr algn="just"/>
            <a:r>
              <a:rPr lang="tr-TR" dirty="0" smtClean="0">
                <a:latin typeface="Times New Roman" pitchFamily="18" charset="0"/>
                <a:cs typeface="Times New Roman" pitchFamily="18" charset="0"/>
              </a:rPr>
              <a:t>Hukukun, şahıslar arasındaki ilişkileri düzenleyen kısmına </a:t>
            </a:r>
            <a:r>
              <a:rPr lang="tr-TR" b="1" dirty="0" smtClean="0">
                <a:latin typeface="Times New Roman" pitchFamily="18" charset="0"/>
                <a:cs typeface="Times New Roman" pitchFamily="18" charset="0"/>
              </a:rPr>
              <a:t>“Özel Hukuk” </a:t>
            </a:r>
            <a:r>
              <a:rPr lang="tr-TR" dirty="0" smtClean="0">
                <a:latin typeface="Times New Roman" pitchFamily="18" charset="0"/>
                <a:cs typeface="Times New Roman" pitchFamily="18" charset="0"/>
              </a:rPr>
              <a:t>denir.</a:t>
            </a:r>
          </a:p>
          <a:p>
            <a:pPr algn="just"/>
            <a:r>
              <a:rPr lang="tr-TR" dirty="0" smtClean="0">
                <a:latin typeface="Times New Roman" pitchFamily="18" charset="0"/>
                <a:cs typeface="Times New Roman" pitchFamily="18" charset="0"/>
              </a:rPr>
              <a:t>Şahısların devletle ilişkilerini ve devletin kurumları arasındaki ilişkileri düzenleyen kısmına “</a:t>
            </a:r>
            <a:r>
              <a:rPr lang="tr-TR" b="1" dirty="0" smtClean="0">
                <a:latin typeface="Times New Roman" pitchFamily="18" charset="0"/>
                <a:cs typeface="Times New Roman" pitchFamily="18" charset="0"/>
              </a:rPr>
              <a:t>Kamu Hukuku</a:t>
            </a:r>
            <a:r>
              <a:rPr lang="tr-TR" dirty="0" smtClean="0">
                <a:latin typeface="Times New Roman" pitchFamily="18" charset="0"/>
                <a:cs typeface="Times New Roman" pitchFamily="18" charset="0"/>
              </a:rPr>
              <a:t>” denir.</a:t>
            </a:r>
          </a:p>
          <a:p>
            <a:pPr algn="just"/>
            <a:r>
              <a:rPr lang="tr-TR" dirty="0" smtClean="0">
                <a:latin typeface="Times New Roman" pitchFamily="18" charset="0"/>
                <a:cs typeface="Times New Roman" pitchFamily="18" charset="0"/>
              </a:rPr>
              <a:t>Bu ayrım, eski Roma hukukundan kalmadır.</a:t>
            </a:r>
          </a:p>
          <a:p>
            <a:pPr>
              <a:buNone/>
            </a:pPr>
            <a:endParaRPr lang="tr-TR" i="1" dirty="0" smtClean="0">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099D-2A62-F24E-BAC5-1B95F6076A83}"/>
              </a:ext>
            </a:extLst>
          </p:cNvPr>
          <p:cNvSpPr>
            <a:spLocks noGrp="1"/>
          </p:cNvSpPr>
          <p:nvPr>
            <p:ph type="title"/>
          </p:nvPr>
        </p:nvSpPr>
        <p:spPr>
          <a:xfrm>
            <a:off x="294685" y="332656"/>
            <a:ext cx="7886700" cy="1325563"/>
          </a:xfrm>
        </p:spPr>
        <p:txBody>
          <a:bodyPr>
            <a:normAutofit/>
          </a:bodyPr>
          <a:lstStyle/>
          <a:p>
            <a:r>
              <a:rPr lang="en-US" sz="2100" b="1" dirty="0" err="1">
                <a:latin typeface="Times New Roman" panose="02020603050405020304" pitchFamily="18" charset="0"/>
                <a:cs typeface="Times New Roman" panose="02020603050405020304" pitchFamily="18" charset="0"/>
              </a:rPr>
              <a:t>Islahat</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Fermanı</a:t>
            </a:r>
            <a:r>
              <a:rPr lang="en-US" sz="21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DEE45CA0-8B93-F14F-9E33-FBA590BC9BA4}"/>
              </a:ext>
            </a:extLst>
          </p:cNvPr>
          <p:cNvSpPr>
            <a:spLocks noGrp="1"/>
          </p:cNvSpPr>
          <p:nvPr>
            <p:ph sz="half" idx="1"/>
          </p:nvPr>
        </p:nvSpPr>
        <p:spPr>
          <a:xfrm>
            <a:off x="314324" y="1484784"/>
            <a:ext cx="8722171" cy="4351338"/>
          </a:xfrm>
        </p:spPr>
        <p:txBody>
          <a:bodyPr>
            <a:normAutofit/>
          </a:bodyPr>
          <a:lstStyle/>
          <a:p>
            <a:pPr algn="just"/>
            <a:r>
              <a:rPr lang="en-US" dirty="0">
                <a:latin typeface="Times New Roman" panose="02020603050405020304" pitchFamily="18" charset="0"/>
                <a:cs typeface="Times New Roman" panose="02020603050405020304" pitchFamily="18" charset="0"/>
              </a:rPr>
              <a:t>1856 </a:t>
            </a:r>
            <a:r>
              <a:rPr lang="en-US" dirty="0" err="1">
                <a:latin typeface="Times New Roman" panose="02020603050405020304" pitchFamily="18" charset="0"/>
                <a:cs typeface="Times New Roman" panose="02020603050405020304" pitchFamily="18" charset="0"/>
              </a:rPr>
              <a:t>Islahat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Fermanı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da </a:t>
            </a:r>
            <a:r>
              <a:rPr lang="en-US" dirty="0" err="1">
                <a:latin typeface="Times New Roman" panose="02020603050405020304" pitchFamily="18" charset="0"/>
                <a:cs typeface="Times New Roman" panose="02020603050405020304" pitchFamily="18" charset="0"/>
              </a:rPr>
              <a:t>genişletilen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uygulamalar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sonunda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merkezi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devlet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örgütü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meclisler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vilayet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meclisleri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vasıtasıyla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halk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merkezi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idarenin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kararlarına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katılmaya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başlamıştır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meclisler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yönetmelik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hazırlamaktan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demokrasi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kültürünün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yönetime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katılmanın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kanallarını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oluşturmuş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açısından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önemlidir</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32880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A246-1E90-D44C-982E-DF5886DEA0DE}"/>
              </a:ext>
            </a:extLst>
          </p:cNvPr>
          <p:cNvSpPr>
            <a:spLocks noGrp="1"/>
          </p:cNvSpPr>
          <p:nvPr>
            <p:ph type="title"/>
          </p:nvPr>
        </p:nvSpPr>
        <p:spPr>
          <a:xfrm>
            <a:off x="290740" y="260648"/>
            <a:ext cx="7886700" cy="1325563"/>
          </a:xfrm>
        </p:spPr>
        <p:txBody>
          <a:bodyPr>
            <a:normAutofit/>
          </a:bodyPr>
          <a:lstStyle/>
          <a:p>
            <a:r>
              <a:rPr lang="en-US" sz="2100" b="1" dirty="0" err="1">
                <a:latin typeface="Times New Roman" panose="02020603050405020304" pitchFamily="18" charset="0"/>
                <a:cs typeface="Times New Roman" panose="02020603050405020304" pitchFamily="18" charset="0"/>
              </a:rPr>
              <a:t>Kanun-i</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Esasi</a:t>
            </a:r>
            <a:endParaRPr lang="en-US" sz="21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811FE0-2FB4-2446-8DFD-9546332F3972}"/>
              </a:ext>
            </a:extLst>
          </p:cNvPr>
          <p:cNvSpPr>
            <a:spLocks noGrp="1"/>
          </p:cNvSpPr>
          <p:nvPr>
            <p:ph sz="half" idx="1"/>
          </p:nvPr>
        </p:nvSpPr>
        <p:spPr>
          <a:xfrm>
            <a:off x="290740" y="1412776"/>
            <a:ext cx="8829675" cy="4351338"/>
          </a:xfrm>
        </p:spPr>
        <p:txBody>
          <a:bodyPr>
            <a:normAutofit fontScale="92500" lnSpcReduction="20000"/>
          </a:bodyPr>
          <a:lstStyle/>
          <a:p>
            <a:pPr algn="just"/>
            <a:r>
              <a:rPr lang="en-US" dirty="0" err="1">
                <a:latin typeface="Times New Roman" panose="02020603050405020304" pitchFamily="18" charset="0"/>
                <a:cs typeface="Times New Roman" panose="02020603050405020304" pitchFamily="18" charset="0"/>
              </a:rPr>
              <a:t>Ayanlarla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uzlaşmayı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ifade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Senedi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İttifak’tan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padişah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Tanzimat’tan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oluşturan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23 </a:t>
            </a:r>
            <a:r>
              <a:rPr lang="en-US" dirty="0" err="1">
                <a:latin typeface="Times New Roman" panose="02020603050405020304" pitchFamily="18" charset="0"/>
                <a:cs typeface="Times New Roman" panose="02020603050405020304" pitchFamily="18" charset="0"/>
              </a:rPr>
              <a:t>Aralık</a:t>
            </a:r>
            <a:r>
              <a:rPr lang="en-US" dirty="0">
                <a:latin typeface="Times New Roman" panose="02020603050405020304" pitchFamily="18" charset="0"/>
                <a:cs typeface="Times New Roman" panose="02020603050405020304" pitchFamily="18" charset="0"/>
              </a:rPr>
              <a:t> 1876’da </a:t>
            </a:r>
            <a:r>
              <a:rPr lang="en-US" dirty="0" err="1">
                <a:latin typeface="Times New Roman" panose="02020603050405020304" pitchFamily="18" charset="0"/>
                <a:cs typeface="Times New Roman" panose="02020603050405020304" pitchFamily="18" charset="0"/>
              </a:rPr>
              <a:t>Tersane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Konferansı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ederken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Kanun-i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Esasi’de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hukuk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dilini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anayasada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bulunması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bölüm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maddeleri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mümkündür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Şüphesiz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devletin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monarşik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etmektedir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Anayasalı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monarşi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haline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gelmiştir</a:t>
            </a:r>
            <a:r>
              <a:rPr lang="en-US" dirty="0">
                <a:latin typeface="Times New Roman" panose="02020603050405020304" pitchFamily="18" charset="0"/>
                <a:cs typeface="Times New Roman" panose="02020603050405020304" pitchFamily="18" charset="0"/>
              </a:rPr>
              <a:t>. </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Devletin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yapısı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korunacak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padişah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aynı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zamanda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halife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olup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şeriat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kurallarını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uygulayacaktır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Bunun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dışında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padişahın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yetkileri</a:t>
            </a:r>
            <a:r>
              <a:rPr lang="en-US" dirty="0" smtClean="0">
                <a:latin typeface="Times New Roman" panose="02020603050405020304" pitchFamily="18" charset="0"/>
                <a:cs typeface="Times New Roman" panose="02020603050405020304" pitchFamily="18" charset="0"/>
              </a:rPr>
              <a:t> son </a:t>
            </a:r>
            <a:r>
              <a:rPr lang="en-US" dirty="0" err="1" smtClean="0">
                <a:latin typeface="Times New Roman" panose="02020603050405020304" pitchFamily="18" charset="0"/>
                <a:cs typeface="Times New Roman" panose="02020603050405020304" pitchFamily="18" charset="0"/>
              </a:rPr>
              <a:t>derece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geniştir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Padişah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sadrazamı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vekilleri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şeyhülislamı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seçme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atama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yanında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Ayan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meclisi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üyelerini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doğrudan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atamaya</a:t>
            </a:r>
            <a:r>
              <a:rPr lang="en-US" dirty="0" smtClean="0">
                <a:latin typeface="Times New Roman" panose="02020603050405020304" pitchFamily="18" charset="0"/>
                <a:cs typeface="Times New Roman" panose="02020603050405020304" pitchFamily="18" charset="0"/>
              </a:rPr>
              <a:t> da </a:t>
            </a:r>
            <a:r>
              <a:rPr lang="en-US" dirty="0" err="1" smtClean="0">
                <a:latin typeface="Times New Roman" panose="02020603050405020304" pitchFamily="18" charset="0"/>
                <a:cs typeface="Times New Roman" panose="02020603050405020304" pitchFamily="18" charset="0"/>
              </a:rPr>
              <a:t>yetkilidir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Sonuçta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Kanuni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Esasi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yürütme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organını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yasama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karşısında</a:t>
            </a:r>
            <a:r>
              <a:rPr lang="en-US" dirty="0" smtClean="0">
                <a:latin typeface="Times New Roman" panose="02020603050405020304" pitchFamily="18" charset="0"/>
                <a:cs typeface="Times New Roman" panose="02020603050405020304" pitchFamily="18" charset="0"/>
              </a:rPr>
              <a:t> son </a:t>
            </a:r>
            <a:r>
              <a:rPr lang="en-US" dirty="0" err="1" smtClean="0">
                <a:latin typeface="Times New Roman" panose="02020603050405020304" pitchFamily="18" charset="0"/>
                <a:cs typeface="Times New Roman" panose="02020603050405020304" pitchFamily="18" charset="0"/>
              </a:rPr>
              <a:t>derece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güçlü</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kılarak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yürütme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organının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başı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olarak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padişaha</a:t>
            </a:r>
            <a:r>
              <a:rPr lang="en-US" dirty="0" smtClean="0">
                <a:latin typeface="Times New Roman" panose="02020603050405020304" pitchFamily="18" charset="0"/>
                <a:cs typeface="Times New Roman" panose="02020603050405020304" pitchFamily="18" charset="0"/>
              </a:rPr>
              <a:t> da </a:t>
            </a:r>
            <a:r>
              <a:rPr lang="en-US" dirty="0" err="1" smtClean="0">
                <a:latin typeface="Times New Roman" panose="02020603050405020304" pitchFamily="18" charset="0"/>
                <a:cs typeface="Times New Roman" panose="02020603050405020304" pitchFamily="18" charset="0"/>
              </a:rPr>
              <a:t>geniş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yetkiler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vermiştir</a:t>
            </a:r>
            <a:r>
              <a:rPr lang="en-US" dirty="0" smtClean="0">
                <a:latin typeface="Times New Roman" panose="02020603050405020304" pitchFamily="18" charset="0"/>
                <a:cs typeface="Times New Roman" panose="02020603050405020304" pitchFamily="18" charset="0"/>
              </a:rPr>
              <a:t>. </a:t>
            </a: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II. </a:t>
            </a:r>
            <a:r>
              <a:rPr lang="en-US" dirty="0" err="1" smtClean="0">
                <a:latin typeface="Times New Roman" panose="02020603050405020304" pitchFamily="18" charset="0"/>
                <a:cs typeface="Times New Roman" panose="02020603050405020304" pitchFamily="18" charset="0"/>
              </a:rPr>
              <a:t>Meşrutiyet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döneminde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Kanuni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Esasi’de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Osmanlı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siyasal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rejiminin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parlamenter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yönünün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kuvvetlendirilmesine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yönelik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tasarruflar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yapılmıştır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Değişikliklerin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genel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çerçevesi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yasama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organının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özellikle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padişaha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karşı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güçlendirilmesine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yöneliktir</a:t>
            </a:r>
            <a:r>
              <a:rPr lang="en-US" dirty="0" smtClean="0">
                <a:latin typeface="Times New Roman" panose="02020603050405020304" pitchFamily="18" charset="0"/>
                <a:cs typeface="Times New Roman" panose="02020603050405020304" pitchFamily="18" charset="0"/>
              </a:rPr>
              <a:t>. </a:t>
            </a:r>
          </a:p>
          <a:p>
            <a:pPr marL="0" indent="0" algn="just">
              <a:buNone/>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51001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8D161-3C3A-AA42-B807-5D3BDF4AAE92}"/>
              </a:ext>
            </a:extLst>
          </p:cNvPr>
          <p:cNvSpPr>
            <a:spLocks noGrp="1"/>
          </p:cNvSpPr>
          <p:nvPr>
            <p:ph sz="half" idx="1"/>
          </p:nvPr>
        </p:nvSpPr>
        <p:spPr>
          <a:xfrm>
            <a:off x="107504" y="1268760"/>
            <a:ext cx="8933259" cy="3634740"/>
          </a:xfrm>
        </p:spPr>
        <p:txBody>
          <a:bodyPr>
            <a:normAutofit/>
          </a:bodyPr>
          <a:lstStyle/>
          <a:p>
            <a:pPr algn="just"/>
            <a:r>
              <a:rPr lang="en-US" dirty="0">
                <a:latin typeface="Times New Roman" panose="02020603050405020304" pitchFamily="18" charset="0"/>
                <a:cs typeface="Times New Roman" panose="02020603050405020304" pitchFamily="18" charset="0"/>
              </a:rPr>
              <a:t>II. </a:t>
            </a:r>
            <a:r>
              <a:rPr lang="en-US" dirty="0" err="1">
                <a:latin typeface="Times New Roman" panose="02020603050405020304" pitchFamily="18" charset="0"/>
                <a:cs typeface="Times New Roman" panose="02020603050405020304" pitchFamily="18" charset="0"/>
              </a:rPr>
              <a:t>Abdülhamid’in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istibdadına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Kanun-i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Esasi’yi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uygulamaya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koymak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İttihat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Terakki</a:t>
            </a:r>
            <a:r>
              <a:rPr lang="en-US" dirty="0">
                <a:latin typeface="Times New Roman" panose="02020603050405020304" pitchFamily="18" charset="0"/>
                <a:cs typeface="Times New Roman" panose="02020603050405020304" pitchFamily="18" charset="0"/>
              </a:rPr>
              <a:t>, 1908’de </a:t>
            </a:r>
            <a:r>
              <a:rPr lang="en-US" dirty="0" err="1">
                <a:latin typeface="Times New Roman" panose="02020603050405020304" pitchFamily="18" charset="0"/>
                <a:cs typeface="Times New Roman" panose="02020603050405020304" pitchFamily="18" charset="0"/>
              </a:rPr>
              <a:t>sağlanan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iyileştirmeleri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kaldırarak</a:t>
            </a:r>
            <a:r>
              <a:rPr lang="en-US" dirty="0">
                <a:latin typeface="Times New Roman" panose="02020603050405020304" pitchFamily="18" charset="0"/>
                <a:cs typeface="Times New Roman" panose="02020603050405020304" pitchFamily="18" charset="0"/>
              </a:rPr>
              <a:t>, 1913 </a:t>
            </a:r>
            <a:r>
              <a:rPr lang="en-US" dirty="0" err="1">
                <a:latin typeface="Times New Roman" panose="02020603050405020304" pitchFamily="18" charset="0"/>
                <a:cs typeface="Times New Roman" panose="02020603050405020304" pitchFamily="18" charset="0"/>
              </a:rPr>
              <a:t>sonrasında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iktidarın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sahibi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olacak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muhalefeti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sindirerek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demokratik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özgürlükleri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yoluna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gidecektir</a:t>
            </a:r>
            <a:r>
              <a:rPr lang="en-US" dirty="0">
                <a:latin typeface="Times New Roman" panose="02020603050405020304" pitchFamily="18" charset="0"/>
                <a:cs typeface="Times New Roman" panose="02020603050405020304" pitchFamily="18" charset="0"/>
              </a:rPr>
              <a:t>. </a:t>
            </a:r>
            <a:endParaRPr lang="tr-TR" dirty="0" smtClean="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1914-1918 </a:t>
            </a:r>
            <a:r>
              <a:rPr lang="en-US" dirty="0" err="1" smtClean="0">
                <a:latin typeface="Times New Roman" panose="02020603050405020304" pitchFamily="18" charset="0"/>
                <a:cs typeface="Times New Roman" panose="02020603050405020304" pitchFamily="18" charset="0"/>
              </a:rPr>
              <a:t>arası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dönemde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meclis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içerisinde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muhalefeti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etkisiz</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kılmaya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meclisin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feshini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kolaylaştırarak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onu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kontrol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etmeye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padişahın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yetkilerini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arttırmaya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seçim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yasasını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kendi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lehine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düzenlemeye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yasama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döneminin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uzatılmasına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ilişkin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değişiklikler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yapılmıştır</a:t>
            </a:r>
            <a:r>
              <a:rPr lang="en-US" dirty="0" smtClean="0">
                <a:latin typeface="Times New Roman" panose="02020603050405020304" pitchFamily="18" charset="0"/>
                <a:cs typeface="Times New Roman" panose="02020603050405020304" pitchFamily="18" charset="0"/>
              </a:rPr>
              <a:t>. </a:t>
            </a:r>
          </a:p>
          <a:p>
            <a:pPr marL="0" indent="0">
              <a:buNone/>
            </a:pPr>
            <a:endParaRPr lang="en-US" sz="1800" dirty="0"/>
          </a:p>
        </p:txBody>
      </p:sp>
    </p:spTree>
    <p:extLst>
      <p:ext uri="{BB962C8B-B14F-4D97-AF65-F5344CB8AC3E}">
        <p14:creationId xmlns:p14="http://schemas.microsoft.com/office/powerpoint/2010/main" val="192121771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88640"/>
            <a:ext cx="8229600" cy="1600200"/>
          </a:xfrm>
        </p:spPr>
        <p:txBody>
          <a:bodyPr>
            <a:normAutofit/>
          </a:bodyPr>
          <a:lstStyle/>
          <a:p>
            <a:pPr algn="ctr"/>
            <a:r>
              <a:rPr lang="tr-TR" sz="3200" dirty="0" smtClean="0">
                <a:latin typeface="Times New Roman" panose="02020603050405020304" pitchFamily="18" charset="0"/>
                <a:cs typeface="Times New Roman" panose="02020603050405020304" pitchFamily="18" charset="0"/>
              </a:rPr>
              <a:t>TEŞKİLÂT-I </a:t>
            </a:r>
            <a:r>
              <a:rPr lang="tr-TR" sz="3200" dirty="0" smtClean="0">
                <a:latin typeface="Times New Roman" panose="02020603050405020304" pitchFamily="18" charset="0"/>
                <a:cs typeface="Times New Roman" panose="02020603050405020304" pitchFamily="18" charset="0"/>
              </a:rPr>
              <a:t>ESASİYE KANUNU</a:t>
            </a:r>
            <a:br>
              <a:rPr lang="tr-TR" sz="3200" dirty="0" smtClean="0">
                <a:latin typeface="Times New Roman" panose="02020603050405020304" pitchFamily="18" charset="0"/>
                <a:cs typeface="Times New Roman" panose="02020603050405020304" pitchFamily="18" charset="0"/>
              </a:rPr>
            </a:br>
            <a:r>
              <a:rPr lang="tr-TR" sz="3200" dirty="0" smtClean="0">
                <a:latin typeface="Times New Roman" panose="02020603050405020304" pitchFamily="18" charset="0"/>
                <a:cs typeface="Times New Roman" panose="02020603050405020304" pitchFamily="18" charset="0"/>
              </a:rPr>
              <a:t> (</a:t>
            </a:r>
            <a:r>
              <a:rPr lang="tr-TR" sz="3200" dirty="0" smtClean="0">
                <a:latin typeface="Times New Roman" panose="02020603050405020304" pitchFamily="18" charset="0"/>
                <a:cs typeface="Times New Roman" panose="02020603050405020304" pitchFamily="18" charset="0"/>
              </a:rPr>
              <a:t>1921 ANAYASASI)</a:t>
            </a:r>
            <a:endParaRPr lang="tr-TR" sz="32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457200" y="1600200"/>
            <a:ext cx="8686800" cy="4997152"/>
          </a:xfrm>
        </p:spPr>
        <p:txBody>
          <a:bodyPr>
            <a:normAutofit/>
          </a:bodyPr>
          <a:lstStyle/>
          <a:p>
            <a:endParaRPr lang="tr-TR" dirty="0" smtClean="0"/>
          </a:p>
          <a:p>
            <a:pPr algn="just"/>
            <a:r>
              <a:rPr lang="tr-TR" dirty="0" smtClean="0"/>
              <a:t> </a:t>
            </a:r>
            <a:r>
              <a:rPr lang="tr-TR" dirty="0" smtClean="0">
                <a:latin typeface="Times New Roman" panose="02020603050405020304" pitchFamily="18" charset="0"/>
                <a:cs typeface="Times New Roman" panose="02020603050405020304" pitchFamily="18" charset="0"/>
              </a:rPr>
              <a:t>Atatürk’ün yönlendirmesiyle Bakanlar Kurulu tarafından hazırlanmıştır.</a:t>
            </a:r>
          </a:p>
          <a:p>
            <a:pPr algn="just"/>
            <a:r>
              <a:rPr lang="tr-TR" dirty="0" smtClean="0">
                <a:latin typeface="Times New Roman" panose="02020603050405020304" pitchFamily="18" charset="0"/>
                <a:cs typeface="Times New Roman" panose="02020603050405020304" pitchFamily="18" charset="0"/>
              </a:rPr>
              <a:t> Milli mücadeleyi yürütmek üzere, halkın her kesiminin temsil edildiği kongreler sonunda toplanan 1. Meclis, kendisini olağanüstü yetkilere sahip Kurucu Meclis olarak tanımlayarak, 20 Ocak 1921’de Teşkilât-ı Esasiye Kanunu’nu kabul etti.</a:t>
            </a:r>
          </a:p>
          <a:p>
            <a:pPr algn="just"/>
            <a:r>
              <a:rPr lang="tr-TR" dirty="0" smtClean="0">
                <a:latin typeface="Times New Roman" panose="02020603050405020304" pitchFamily="18" charset="0"/>
                <a:cs typeface="Times New Roman" panose="02020603050405020304" pitchFamily="18" charset="0"/>
              </a:rPr>
              <a:t> Yeni bir devlet ve onun egemenlik yapısını oluşturan Teşkilât-ı Esasiye Kanunu ile Hakimiyet-i Milliye ilkesi, kanun hükmü halinde formüle edilmiş oluyordu. </a:t>
            </a:r>
          </a:p>
          <a:p>
            <a:pPr marL="0" indent="0">
              <a:buNone/>
            </a:pPr>
            <a:endParaRPr lang="tr-TR" dirty="0"/>
          </a:p>
          <a:p>
            <a:pPr marL="0" indent="0">
              <a:buNone/>
            </a:pPr>
            <a:endParaRPr lang="tr-TR" dirty="0"/>
          </a:p>
          <a:p>
            <a:endParaRPr lang="tr-TR" dirty="0"/>
          </a:p>
        </p:txBody>
      </p:sp>
    </p:spTree>
    <p:extLst>
      <p:ext uri="{BB962C8B-B14F-4D97-AF65-F5344CB8AC3E}">
        <p14:creationId xmlns:p14="http://schemas.microsoft.com/office/powerpoint/2010/main" val="3953120545"/>
      </p:ext>
    </p:extLst>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090809"/>
      </p:ext>
    </p:extLst>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43776" y="274637"/>
            <a:ext cx="7886700" cy="1325563"/>
          </a:xfrm>
        </p:spPr>
        <p:txBody>
          <a:bodyPr>
            <a:normAutofit/>
          </a:bodyPr>
          <a:lstStyle/>
          <a:p>
            <a:r>
              <a:rPr lang="tr-TR" sz="2100" b="1" dirty="0" smtClean="0">
                <a:latin typeface="Times New Roman" panose="02020603050405020304" pitchFamily="18" charset="0"/>
                <a:cs typeface="Times New Roman" panose="02020603050405020304" pitchFamily="18" charset="0"/>
              </a:rPr>
              <a:t>Teşkilât-ı Esasiye Kanununun </a:t>
            </a:r>
            <a:r>
              <a:rPr lang="tr-TR" sz="2100" b="1" dirty="0">
                <a:latin typeface="Times New Roman" panose="02020603050405020304" pitchFamily="18" charset="0"/>
                <a:cs typeface="Times New Roman" panose="02020603050405020304" pitchFamily="18" charset="0"/>
              </a:rPr>
              <a:t>Ö</a:t>
            </a:r>
            <a:r>
              <a:rPr lang="tr-TR" sz="2100" b="1" dirty="0" smtClean="0">
                <a:latin typeface="Times New Roman" panose="02020603050405020304" pitchFamily="18" charset="0"/>
                <a:cs typeface="Times New Roman" panose="02020603050405020304" pitchFamily="18" charset="0"/>
              </a:rPr>
              <a:t>nemi</a:t>
            </a:r>
            <a:endParaRPr lang="tr-TR" sz="2100" b="1" dirty="0"/>
          </a:p>
        </p:txBody>
      </p:sp>
      <p:sp>
        <p:nvSpPr>
          <p:cNvPr id="3" name="İçerik Yer Tutucusu 2"/>
          <p:cNvSpPr>
            <a:spLocks noGrp="1"/>
          </p:cNvSpPr>
          <p:nvPr>
            <p:ph idx="1"/>
          </p:nvPr>
        </p:nvSpPr>
        <p:spPr>
          <a:xfrm>
            <a:off x="457200" y="1600200"/>
            <a:ext cx="8507288" cy="4781128"/>
          </a:xfrm>
        </p:spPr>
        <p:txBody>
          <a:bodyPr>
            <a:normAutofit/>
          </a:bodyPr>
          <a:lstStyle/>
          <a:p>
            <a:pPr algn="just"/>
            <a:endParaRPr lang="tr-TR" dirty="0" smtClean="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 En önemli özelliği milli egemenlik ilkesinin dile getirilmesidir.</a:t>
            </a:r>
          </a:p>
          <a:p>
            <a:pPr algn="just"/>
            <a:r>
              <a:rPr lang="tr-TR" dirty="0" smtClean="0">
                <a:latin typeface="Times New Roman" panose="02020603050405020304" pitchFamily="18" charset="0"/>
                <a:cs typeface="Times New Roman" panose="02020603050405020304" pitchFamily="18" charset="0"/>
              </a:rPr>
              <a:t> Güçler birliği ilkesi benimsenmiştir.</a:t>
            </a:r>
          </a:p>
          <a:p>
            <a:pPr algn="just"/>
            <a:r>
              <a:rPr lang="tr-TR" dirty="0" smtClean="0">
                <a:latin typeface="Times New Roman" panose="02020603050405020304" pitchFamily="18" charset="0"/>
                <a:cs typeface="Times New Roman" panose="02020603050405020304" pitchFamily="18" charset="0"/>
              </a:rPr>
              <a:t> En kısa anayasadır.</a:t>
            </a:r>
          </a:p>
          <a:p>
            <a:pPr algn="just"/>
            <a:r>
              <a:rPr lang="tr-TR" dirty="0" smtClean="0">
                <a:latin typeface="Times New Roman" panose="02020603050405020304" pitchFamily="18" charset="0"/>
                <a:cs typeface="Times New Roman" panose="02020603050405020304" pitchFamily="18" charset="0"/>
              </a:rPr>
              <a:t> </a:t>
            </a:r>
            <a:r>
              <a:rPr lang="tr-TR" dirty="0" smtClean="0"/>
              <a:t>“ </a:t>
            </a:r>
            <a:r>
              <a:rPr lang="tr-TR" dirty="0" smtClean="0">
                <a:latin typeface="Times New Roman" panose="02020603050405020304" pitchFamily="18" charset="0"/>
                <a:cs typeface="Times New Roman" panose="02020603050405020304" pitchFamily="18" charset="0"/>
              </a:rPr>
              <a:t>Egemenlik Kayıtsız Şartsız Milletindir.</a:t>
            </a:r>
            <a:r>
              <a:rPr lang="tr-TR" dirty="0" smtClean="0"/>
              <a:t> ” </a:t>
            </a:r>
            <a:r>
              <a:rPr lang="tr-TR" dirty="0" smtClean="0">
                <a:latin typeface="Times New Roman" panose="02020603050405020304" pitchFamily="18" charset="0"/>
                <a:cs typeface="Times New Roman" panose="02020603050405020304" pitchFamily="18" charset="0"/>
              </a:rPr>
              <a:t>ilkesi </a:t>
            </a:r>
            <a:r>
              <a:rPr lang="tr-TR" dirty="0" smtClean="0">
                <a:latin typeface="Times New Roman" panose="02020603050405020304" pitchFamily="18" charset="0"/>
                <a:cs typeface="Times New Roman" panose="02020603050405020304" pitchFamily="18" charset="0"/>
              </a:rPr>
              <a:t>benimsenmiştir. </a:t>
            </a: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575079"/>
      </p:ext>
    </p:extLst>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1196752"/>
            <a:ext cx="8229600" cy="5400600"/>
          </a:xfrm>
        </p:spPr>
        <p:txBody>
          <a:bodyPr>
            <a:normAutofit/>
          </a:bodyPr>
          <a:lstStyle/>
          <a:p>
            <a:pPr algn="just"/>
            <a:r>
              <a:rPr lang="tr-TR" dirty="0" smtClean="0"/>
              <a:t> </a:t>
            </a:r>
            <a:r>
              <a:rPr lang="tr-TR" dirty="0" smtClean="0">
                <a:latin typeface="Times New Roman" panose="02020603050405020304" pitchFamily="18" charset="0"/>
                <a:cs typeface="Times New Roman" panose="02020603050405020304" pitchFamily="18" charset="0"/>
              </a:rPr>
              <a:t>Milli Mücadele’nin tamamlanmasının ardından oluşturulan 2. Meclis, Teşkilât-ı Esasiye Kanunu’nda değişiklikler yaparak, 29 Ekim 1923’te Cumhuriyet’i ilan etti.</a:t>
            </a:r>
          </a:p>
          <a:p>
            <a:pPr algn="just"/>
            <a:r>
              <a:rPr lang="tr-TR" dirty="0" smtClean="0">
                <a:latin typeface="Times New Roman" panose="02020603050405020304" pitchFamily="18" charset="0"/>
                <a:cs typeface="Times New Roman" panose="02020603050405020304" pitchFamily="18" charset="0"/>
              </a:rPr>
              <a:t> Yürütmeyi elinde bulunduran Halk Fırkası, yürütmeyi, yasamaya karşı güçlü kılabilmek için 1924 yılında Teşkilât-ı Esasiye Kanunu’nda değişiklik yapmayı gündeme getirdi.</a:t>
            </a:r>
          </a:p>
          <a:p>
            <a:pPr algn="just"/>
            <a:r>
              <a:rPr lang="tr-TR" dirty="0" smtClean="0">
                <a:latin typeface="Times New Roman" panose="02020603050405020304" pitchFamily="18" charset="0"/>
                <a:cs typeface="Times New Roman" panose="02020603050405020304" pitchFamily="18" charset="0"/>
              </a:rPr>
              <a:t>Bu </a:t>
            </a:r>
            <a:r>
              <a:rPr lang="tr-TR" dirty="0" smtClean="0">
                <a:latin typeface="Times New Roman" panose="02020603050405020304" pitchFamily="18" charset="0"/>
                <a:cs typeface="Times New Roman" panose="02020603050405020304" pitchFamily="18" charset="0"/>
              </a:rPr>
              <a:t>anayasa teklifi üzerine, muhalefet daha belirgin bir biçimde, Meclis içerisinde dile getirilmeye başlanmıştır</a:t>
            </a:r>
            <a:r>
              <a:rPr lang="tr-TR" dirty="0" smtClean="0">
                <a:latin typeface="Times New Roman" panose="02020603050405020304" pitchFamily="18" charset="0"/>
                <a:cs typeface="Times New Roman" panose="02020603050405020304" pitchFamily="18" charset="0"/>
              </a:rPr>
              <a:t>.</a:t>
            </a:r>
            <a:endParaRPr lang="tr-TR"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591280"/>
      </p:ext>
    </p:extLst>
  </p:cSld>
  <p:clrMapOvr>
    <a:masterClrMapping/>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26316" y="332656"/>
            <a:ext cx="7886700" cy="1325563"/>
          </a:xfrm>
        </p:spPr>
        <p:txBody>
          <a:bodyPr>
            <a:normAutofit/>
          </a:bodyPr>
          <a:lstStyle/>
          <a:p>
            <a:r>
              <a:rPr lang="tr-TR" sz="2100" b="1" dirty="0" smtClean="0">
                <a:latin typeface="Times New Roman" panose="02020603050405020304" pitchFamily="18" charset="0"/>
                <a:cs typeface="Times New Roman" panose="02020603050405020304" pitchFamily="18" charset="0"/>
              </a:rPr>
              <a:t>1924 </a:t>
            </a:r>
            <a:r>
              <a:rPr lang="tr-TR" sz="2100" b="1" dirty="0" smtClean="0">
                <a:latin typeface="Times New Roman" panose="02020603050405020304" pitchFamily="18" charset="0"/>
                <a:cs typeface="Times New Roman" panose="02020603050405020304" pitchFamily="18" charset="0"/>
              </a:rPr>
              <a:t>Anayasası</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93380" y="1124744"/>
            <a:ext cx="8229600" cy="5256584"/>
          </a:xfrm>
        </p:spPr>
        <p:txBody>
          <a:bodyPr>
            <a:normAutofit/>
          </a:bodyPr>
          <a:lstStyle/>
          <a:p>
            <a:pPr marL="0" indent="0">
              <a:buNone/>
            </a:pPr>
            <a:r>
              <a:rPr lang="tr-TR" dirty="0" smtClean="0"/>
              <a:t> </a:t>
            </a:r>
          </a:p>
          <a:p>
            <a:pPr algn="just"/>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Koşulların değişmesi yetersiz kalmış ve yeni bir anayasa ihtiyacı doğmuştur. TBMM 20 Nisan 1924’te ikinci anayasayı kabul etmiştir.</a:t>
            </a:r>
          </a:p>
          <a:p>
            <a:pPr algn="just"/>
            <a:r>
              <a:rPr lang="tr-TR" dirty="0" smtClean="0">
                <a:latin typeface="Times New Roman" panose="02020603050405020304" pitchFamily="18" charset="0"/>
                <a:cs typeface="Times New Roman" panose="02020603050405020304" pitchFamily="18" charset="0"/>
              </a:rPr>
              <a:t> Devletin temel niteliği Cumhuriyet’tir.</a:t>
            </a:r>
          </a:p>
          <a:p>
            <a:pPr algn="just"/>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Güçler birliği ve meclis üstünlüğü esastır.</a:t>
            </a:r>
          </a:p>
          <a:p>
            <a:pPr algn="just"/>
            <a:r>
              <a:rPr lang="tr-TR" dirty="0" smtClean="0">
                <a:latin typeface="Times New Roman" panose="02020603050405020304" pitchFamily="18" charset="0"/>
                <a:cs typeface="Times New Roman" panose="02020603050405020304" pitchFamily="18" charset="0"/>
              </a:rPr>
              <a:t> En uzun süre yürürlükte kalan anayasadır</a:t>
            </a:r>
            <a:r>
              <a:rPr lang="tr-TR" dirty="0" smtClean="0">
                <a:latin typeface="Times New Roman" panose="02020603050405020304" pitchFamily="18" charset="0"/>
                <a:cs typeface="Times New Roman" panose="02020603050405020304" pitchFamily="18" charset="0"/>
              </a:rPr>
              <a:t>.</a:t>
            </a:r>
          </a:p>
          <a:p>
            <a:pPr algn="just"/>
            <a:r>
              <a:rPr lang="tr-TR" dirty="0" smtClean="0">
                <a:latin typeface="Times New Roman" panose="02020603050405020304" pitchFamily="18" charset="0"/>
                <a:cs typeface="Times New Roman" panose="02020603050405020304" pitchFamily="18" charset="0"/>
              </a:rPr>
              <a:t>Meclisin üstünlüğüne dayalı bir yönetimi öngören 1924 Anayasası, çok partili döneme geçiş (1946) ile birlikte, çoğunluğu elde eden parti tarafından olumsuz bir biçimde kullanılmış ve kendilerine muhalefet, millî iradeye muhalefet ile eş tutulmuştur.</a:t>
            </a:r>
          </a:p>
          <a:p>
            <a:pPr algn="just"/>
            <a:r>
              <a:rPr lang="tr-TR" dirty="0" smtClean="0">
                <a:latin typeface="Times New Roman" panose="02020603050405020304" pitchFamily="18" charset="0"/>
                <a:cs typeface="Times New Roman" panose="02020603050405020304" pitchFamily="18" charset="0"/>
              </a:rPr>
              <a:t> Demokrat Parti iktidarının, iktidara kendini taşıyan ilkeleri hayata geçirememesi, kendilerine destek veren kitleleri karşılarına almasına, yine toplumda sayıca az ama etkinliği olan aydın-bürokrasi ve orduyu karşısına almasına bu da halkın desteğinin azalmasına ve iktidarın giderek sertleşmesine yol açmıştır. </a:t>
            </a:r>
          </a:p>
          <a:p>
            <a:pPr marL="0" indent="0" algn="just">
              <a:buNone/>
            </a:pPr>
            <a:endParaRPr lang="tr-TR" dirty="0" smtClean="0">
              <a:latin typeface="Times New Roman" panose="02020603050405020304" pitchFamily="18" charset="0"/>
              <a:cs typeface="Times New Roman" panose="02020603050405020304" pitchFamily="18" charset="0"/>
            </a:endParaRPr>
          </a:p>
          <a:p>
            <a:endParaRPr lang="tr-TR" dirty="0"/>
          </a:p>
          <a:p>
            <a:endParaRPr lang="tr-TR" dirty="0" smtClean="0"/>
          </a:p>
          <a:p>
            <a:pPr marL="0" indent="0">
              <a:buNone/>
            </a:pPr>
            <a:endParaRPr lang="tr-TR" dirty="0"/>
          </a:p>
        </p:txBody>
      </p:sp>
    </p:spTree>
    <p:extLst>
      <p:ext uri="{BB962C8B-B14F-4D97-AF65-F5344CB8AC3E}">
        <p14:creationId xmlns:p14="http://schemas.microsoft.com/office/powerpoint/2010/main" val="3884702613"/>
      </p:ext>
    </p:extLst>
  </p:cSld>
  <p:clrMapOvr>
    <a:masterClrMapping/>
  </p:clrMapOvr>
  <p:transition>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980728"/>
            <a:ext cx="8229600" cy="5544616"/>
          </a:xfrm>
        </p:spPr>
        <p:txBody>
          <a:bodyPr>
            <a:normAutofit/>
          </a:bodyPr>
          <a:lstStyle/>
          <a:p>
            <a:pPr algn="just"/>
            <a:r>
              <a:rPr lang="tr-TR" dirty="0" smtClean="0">
                <a:latin typeface="Times New Roman" panose="02020603050405020304" pitchFamily="18" charset="0"/>
                <a:cs typeface="Times New Roman" panose="02020603050405020304" pitchFamily="18" charset="0"/>
              </a:rPr>
              <a:t> Sonuçta, 27 Mayıs 1960 İhtilâli ile ordu yönetime el koyduğunu açıklamıştır.</a:t>
            </a:r>
          </a:p>
          <a:p>
            <a:pPr algn="just"/>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1908’de 2. Meşrutiyet’in ilanını sağlayan güç olan ordu, 1918 sonrası Milli Mücadele’de gösterdiği başarıları ile tekrar önemli bir kurum olarak kendini göstermiştir.</a:t>
            </a:r>
          </a:p>
          <a:p>
            <a:pPr algn="just"/>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1960 hükümet darbesi ile ordu tekrar yönetimin içinde ve siyasette yer almıştır.</a:t>
            </a:r>
          </a:p>
          <a:p>
            <a:pPr algn="just"/>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İktidarı ele geçiren Milli Birlik Komitesi 1961 tarihinde bir tepki anayasası hazırlamıştır</a:t>
            </a: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marL="0" indent="0">
              <a:buNone/>
            </a:pPr>
            <a:endParaRPr lang="tr-TR" dirty="0" smtClean="0">
              <a:solidFill>
                <a:schemeClr val="tx1"/>
              </a:solidFill>
            </a:endParaRPr>
          </a:p>
        </p:txBody>
      </p:sp>
    </p:spTree>
    <p:extLst>
      <p:ext uri="{BB962C8B-B14F-4D97-AF65-F5344CB8AC3E}">
        <p14:creationId xmlns:p14="http://schemas.microsoft.com/office/powerpoint/2010/main" val="2397134881"/>
      </p:ext>
    </p:extLst>
  </p:cSld>
  <p:clrMapOvr>
    <a:masterClrMapping/>
  </p:clrMapOvr>
  <p:transition>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3528" y="404664"/>
            <a:ext cx="8229600" cy="4997152"/>
          </a:xfrm>
        </p:spPr>
        <p:txBody>
          <a:bodyPr>
            <a:normAutofit lnSpcReduction="10000"/>
          </a:bodyPr>
          <a:lstStyle/>
          <a:p>
            <a:pPr marL="0" indent="0">
              <a:buNone/>
            </a:pPr>
            <a:endParaRPr lang="tr-TR" dirty="0" smtClean="0"/>
          </a:p>
          <a:p>
            <a:pPr algn="just"/>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1961 Anayasası, </a:t>
            </a:r>
            <a:r>
              <a:rPr lang="tr-TR" i="1" dirty="0" smtClean="0">
                <a:latin typeface="Times New Roman" panose="02020603050405020304" pitchFamily="18" charset="0"/>
                <a:cs typeface="Times New Roman" panose="02020603050405020304" pitchFamily="18" charset="0"/>
              </a:rPr>
              <a:t>Sert</a:t>
            </a:r>
            <a:r>
              <a:rPr lang="tr-TR" dirty="0" smtClean="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ve </a:t>
            </a:r>
            <a:r>
              <a:rPr lang="tr-TR" i="1" dirty="0" err="1" smtClean="0">
                <a:latin typeface="Times New Roman" panose="02020603050405020304" pitchFamily="18" charset="0"/>
                <a:cs typeface="Times New Roman" panose="02020603050405020304" pitchFamily="18" charset="0"/>
              </a:rPr>
              <a:t>kazuistik</a:t>
            </a:r>
            <a:r>
              <a:rPr lang="tr-TR" dirty="0" smtClean="0">
                <a:latin typeface="Times New Roman" panose="02020603050405020304" pitchFamily="18" charset="0"/>
                <a:cs typeface="Times New Roman" panose="02020603050405020304" pitchFamily="18" charset="0"/>
              </a:rPr>
              <a:t> bir anayasadır.</a:t>
            </a:r>
          </a:p>
          <a:p>
            <a:pPr algn="just"/>
            <a:r>
              <a:rPr lang="tr-TR" dirty="0" smtClean="0">
                <a:latin typeface="Times New Roman" panose="02020603050405020304" pitchFamily="18" charset="0"/>
                <a:cs typeface="Times New Roman" panose="02020603050405020304" pitchFamily="18" charset="0"/>
              </a:rPr>
              <a:t> Milletin gerçek temsilcisi konumundaki TBMM, artık 1924 Anayasası’nın </a:t>
            </a:r>
            <a:r>
              <a:rPr lang="tr-TR" dirty="0">
                <a:latin typeface="Times New Roman" panose="02020603050405020304" pitchFamily="18" charset="0"/>
                <a:cs typeface="Times New Roman" panose="02020603050405020304" pitchFamily="18" charset="0"/>
              </a:rPr>
              <a:t>öngördüğü “TBMM</a:t>
            </a:r>
            <a:r>
              <a:rPr lang="tr-TR" dirty="0" smtClean="0">
                <a:latin typeface="Times New Roman" panose="02020603050405020304" pitchFamily="18" charset="0"/>
                <a:cs typeface="Times New Roman" panose="02020603050405020304" pitchFamily="18" charset="0"/>
              </a:rPr>
              <a:t>, milletin yegâne ve hakikî mümessili olup, millet namına hakkı hâkimiyeti </a:t>
            </a:r>
            <a:r>
              <a:rPr lang="tr-TR" dirty="0" err="1" smtClean="0">
                <a:latin typeface="Times New Roman" panose="02020603050405020304" pitchFamily="18" charset="0"/>
                <a:cs typeface="Times New Roman" panose="02020603050405020304" pitchFamily="18" charset="0"/>
              </a:rPr>
              <a:t>istima</a:t>
            </a:r>
            <a:r>
              <a:rPr lang="tr-TR" dirty="0" smtClean="0">
                <a:latin typeface="Times New Roman" panose="02020603050405020304" pitchFamily="18" charset="0"/>
                <a:cs typeface="Times New Roman" panose="02020603050405020304" pitchFamily="18" charset="0"/>
              </a:rPr>
              <a:t> eder</a:t>
            </a:r>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 şeklindeki hükmü, 1961 Anayasası’nda “Millet egemenliği, Anayasa’nın koyduğu esaslara göre, yetkili organlar eliyle </a:t>
            </a:r>
            <a:r>
              <a:rPr lang="tr-TR" dirty="0">
                <a:latin typeface="Times New Roman" panose="02020603050405020304" pitchFamily="18" charset="0"/>
                <a:cs typeface="Times New Roman" panose="02020603050405020304" pitchFamily="18" charset="0"/>
              </a:rPr>
              <a:t>kullanılır. </a:t>
            </a:r>
            <a:r>
              <a:rPr lang="tr-TR" dirty="0" smtClean="0">
                <a:latin typeface="Times New Roman" panose="02020603050405020304" pitchFamily="18" charset="0"/>
                <a:cs typeface="Times New Roman" panose="02020603050405020304" pitchFamily="18" charset="0"/>
              </a:rPr>
              <a:t>” diye ifade ediliyordu. </a:t>
            </a:r>
            <a:endParaRPr lang="tr-TR"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1961 </a:t>
            </a:r>
            <a:r>
              <a:rPr lang="en-US" dirty="0" err="1" smtClean="0">
                <a:latin typeface="Times New Roman" panose="02020603050405020304" pitchFamily="18" charset="0"/>
                <a:cs typeface="Times New Roman" panose="02020603050405020304" pitchFamily="18" charset="0"/>
              </a:rPr>
              <a:t>Anayasası</a:t>
            </a:r>
            <a:r>
              <a:rPr lang="en-US" dirty="0" smtClean="0">
                <a:latin typeface="Times New Roman" panose="02020603050405020304" pitchFamily="18" charset="0"/>
                <a:cs typeface="Times New Roman" panose="02020603050405020304" pitchFamily="18" charset="0"/>
              </a:rPr>
              <a:t>, 1965’ten </a:t>
            </a:r>
            <a:r>
              <a:rPr lang="en-US" dirty="0" err="1" smtClean="0">
                <a:latin typeface="Times New Roman" panose="02020603050405020304" pitchFamily="18" charset="0"/>
                <a:cs typeface="Times New Roman" panose="02020603050405020304" pitchFamily="18" charset="0"/>
              </a:rPr>
              <a:t>sonra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Anayasanın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yapılmasına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katılmayanların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iktidara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gelişleri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ile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eleştirilmeye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ellerinin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kollarının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bağlı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olduğu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söylenerek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veya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hükümet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olduk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ama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iktidar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olamadık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sözleriyle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dile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getirilmeye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başlanmıştır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Kurulan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koalisyonlarla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devam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eden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siyasî</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iktidar</a:t>
            </a:r>
            <a:r>
              <a:rPr lang="en-US" dirty="0" smtClean="0">
                <a:latin typeface="Times New Roman" panose="02020603050405020304" pitchFamily="18" charset="0"/>
                <a:cs typeface="Times New Roman" panose="02020603050405020304" pitchFamily="18" charset="0"/>
              </a:rPr>
              <a:t>, 12 Mart 1971 </a:t>
            </a:r>
            <a:r>
              <a:rPr lang="en-US" dirty="0" err="1" smtClean="0">
                <a:latin typeface="Times New Roman" panose="02020603050405020304" pitchFamily="18" charset="0"/>
                <a:cs typeface="Times New Roman" panose="02020603050405020304" pitchFamily="18" charset="0"/>
              </a:rPr>
              <a:t>Ordu’nun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yönetime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verdiği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muhtıra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1971-1973 </a:t>
            </a:r>
            <a:r>
              <a:rPr lang="en-US" dirty="0" err="1" smtClean="0">
                <a:latin typeface="Times New Roman" panose="02020603050405020304" pitchFamily="18" charset="0"/>
                <a:cs typeface="Times New Roman" panose="02020603050405020304" pitchFamily="18" charset="0"/>
              </a:rPr>
              <a:t>arasında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yapılan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yeni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düzeltmelerle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devleti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güçlendirme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doğrultusunda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toplumu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sivil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kuruluşları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kısacası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muhalefeti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susturma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yolunda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değişiklikleri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yapmış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bunları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gerçekleştirmek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için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kurulan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Devlet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Güvenlik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Mahkemeleri</a:t>
            </a:r>
            <a:r>
              <a:rPr lang="en-US" dirty="0" smtClean="0">
                <a:latin typeface="Times New Roman" panose="02020603050405020304" pitchFamily="18" charset="0"/>
                <a:cs typeface="Times New Roman" panose="02020603050405020304" pitchFamily="18" charset="0"/>
              </a:rPr>
              <a:t> de </a:t>
            </a:r>
            <a:r>
              <a:rPr lang="en-US" dirty="0" err="1" smtClean="0">
                <a:latin typeface="Times New Roman" panose="02020603050405020304" pitchFamily="18" charset="0"/>
                <a:cs typeface="Times New Roman" panose="02020603050405020304" pitchFamily="18" charset="0"/>
              </a:rPr>
              <a:t>yardımcı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olmuştur</a:t>
            </a:r>
            <a:r>
              <a:rPr lang="en-US" dirty="0" smtClean="0">
                <a:latin typeface="Times New Roman" panose="02020603050405020304" pitchFamily="18" charset="0"/>
                <a:cs typeface="Times New Roman" panose="02020603050405020304" pitchFamily="18" charset="0"/>
              </a:rPr>
              <a:t>.</a:t>
            </a:r>
            <a:endParaRPr lang="tr-TR" dirty="0" smtClean="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smtClean="0">
              <a:latin typeface="Times New Roman" panose="02020603050405020304" pitchFamily="18"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2214786395"/>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4800" y="332656"/>
            <a:ext cx="7886700" cy="1325563"/>
          </a:xfrm>
        </p:spPr>
        <p:txBody>
          <a:bodyPr>
            <a:normAutofit/>
          </a:bodyPr>
          <a:lstStyle/>
          <a:p>
            <a:r>
              <a:rPr lang="tr-TR" sz="2100" b="1" dirty="0" smtClean="0">
                <a:latin typeface="Times New Roman" pitchFamily="18" charset="0"/>
                <a:cs typeface="Times New Roman" pitchFamily="18" charset="0"/>
              </a:rPr>
              <a:t>Hukukun </a:t>
            </a:r>
            <a:r>
              <a:rPr lang="tr-TR" sz="2100" b="1" dirty="0">
                <a:latin typeface="Times New Roman" pitchFamily="18" charset="0"/>
                <a:cs typeface="Times New Roman" pitchFamily="18" charset="0"/>
              </a:rPr>
              <a:t>K</a:t>
            </a:r>
            <a:r>
              <a:rPr lang="tr-TR" sz="2100" b="1" dirty="0" smtClean="0">
                <a:latin typeface="Times New Roman" pitchFamily="18" charset="0"/>
                <a:cs typeface="Times New Roman" pitchFamily="18" charset="0"/>
              </a:rPr>
              <a:t>aynakları</a:t>
            </a:r>
            <a:endParaRPr lang="tr-TR"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304800" y="1554162"/>
            <a:ext cx="8686800" cy="5115198"/>
          </a:xfrm>
        </p:spPr>
        <p:txBody>
          <a:bodyPr>
            <a:normAutofit/>
          </a:bodyPr>
          <a:lstStyle/>
          <a:p>
            <a:pPr algn="just"/>
            <a:r>
              <a:rPr lang="tr-TR" b="1" dirty="0" smtClean="0">
                <a:latin typeface="Times New Roman" pitchFamily="18" charset="0"/>
                <a:cs typeface="Times New Roman" pitchFamily="18" charset="0"/>
              </a:rPr>
              <a:t>Yazılı Kaynaklar: </a:t>
            </a:r>
            <a:r>
              <a:rPr lang="tr-TR" dirty="0" smtClean="0">
                <a:latin typeface="Times New Roman" pitchFamily="18" charset="0"/>
                <a:cs typeface="Times New Roman" pitchFamily="18" charset="0"/>
              </a:rPr>
              <a:t>Mevcut kanunlar, kanun hükmünde kararnameler(KHK), tüzükler ve yönetmelikler.</a:t>
            </a:r>
          </a:p>
          <a:p>
            <a:pPr algn="just"/>
            <a:r>
              <a:rPr lang="tr-TR" b="1" dirty="0" smtClean="0">
                <a:latin typeface="Times New Roman" pitchFamily="18" charset="0"/>
                <a:cs typeface="Times New Roman" pitchFamily="18" charset="0"/>
              </a:rPr>
              <a:t>Yazısız Kaynaklar: </a:t>
            </a:r>
            <a:r>
              <a:rPr lang="tr-TR" dirty="0" smtClean="0">
                <a:latin typeface="Times New Roman" pitchFamily="18" charset="0"/>
                <a:cs typeface="Times New Roman" pitchFamily="18" charset="0"/>
              </a:rPr>
              <a:t>Örf ve adetler, gelenekler, din ve toplumsal gerçekler.</a:t>
            </a:r>
          </a:p>
          <a:p>
            <a:pPr algn="just"/>
            <a:r>
              <a:rPr lang="tr-TR" b="1" dirty="0" smtClean="0">
                <a:latin typeface="Times New Roman" pitchFamily="18" charset="0"/>
                <a:cs typeface="Times New Roman" pitchFamily="18" charset="0"/>
              </a:rPr>
              <a:t>Yardımcı Kaynaklar: </a:t>
            </a:r>
            <a:r>
              <a:rPr lang="tr-TR" dirty="0" smtClean="0">
                <a:latin typeface="Times New Roman" pitchFamily="18" charset="0"/>
                <a:cs typeface="Times New Roman" pitchFamily="18" charset="0"/>
              </a:rPr>
              <a:t>Yargısal ve bilimsel yorumlar.</a:t>
            </a:r>
          </a:p>
          <a:p>
            <a:pPr algn="just"/>
            <a:r>
              <a:rPr lang="tr-TR" dirty="0" smtClean="0">
                <a:latin typeface="Times New Roman" pitchFamily="18" charset="0"/>
                <a:cs typeface="Times New Roman" pitchFamily="18" charset="0"/>
              </a:rPr>
              <a:t>Bütün bu kaynaklardan beslenerek ve </a:t>
            </a:r>
            <a:r>
              <a:rPr lang="tr-TR" b="1" i="1" dirty="0" smtClean="0">
                <a:latin typeface="Times New Roman" pitchFamily="18" charset="0"/>
                <a:cs typeface="Times New Roman" pitchFamily="18" charset="0"/>
              </a:rPr>
              <a:t>adalet</a:t>
            </a:r>
            <a:r>
              <a:rPr lang="tr-TR" dirty="0" smtClean="0">
                <a:latin typeface="Times New Roman" pitchFamily="18" charset="0"/>
                <a:cs typeface="Times New Roman" pitchFamily="18" charset="0"/>
              </a:rPr>
              <a:t> kavramına oturtularak yapılan hukuk, “insanların anlaşarak ortaya çıkardığı toplumsal sözleşme” niteliğindedir</a:t>
            </a:r>
            <a:r>
              <a:rPr lang="tr-TR" dirty="0" smtClean="0">
                <a:latin typeface="Times New Roman" pitchFamily="18" charset="0"/>
                <a:cs typeface="Times New Roman" pitchFamily="18" charset="0"/>
              </a:rPr>
              <a:t>.</a:t>
            </a:r>
            <a:endParaRPr lang="tr-TR" dirty="0" smtClean="0">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9512" y="692696"/>
            <a:ext cx="7886700" cy="4351338"/>
          </a:xfrm>
        </p:spPr>
        <p:txBody>
          <a:bodyPr/>
          <a:lstStyle/>
          <a:p>
            <a:pPr algn="just"/>
            <a:r>
              <a:rPr lang="en-US" dirty="0" smtClean="0">
                <a:latin typeface="Times New Roman" panose="02020603050405020304" pitchFamily="18" charset="0"/>
                <a:cs typeface="Times New Roman" panose="02020603050405020304" pitchFamily="18" charset="0"/>
              </a:rPr>
              <a:t>Bu </a:t>
            </a:r>
            <a:r>
              <a:rPr lang="en-US" dirty="0" err="1" smtClean="0">
                <a:latin typeface="Times New Roman" panose="02020603050405020304" pitchFamily="18" charset="0"/>
                <a:cs typeface="Times New Roman" panose="02020603050405020304" pitchFamily="18" charset="0"/>
              </a:rPr>
              <a:t>yeni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yapı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Türkiye’de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siyasetin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partiler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tarafından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fikirler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programlar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çerçevesinde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yürütülmesi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yerine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liderlere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kavgaya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dönüşmesini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beraberinde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getirmiştir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Siyasî</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istikrarın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kaybedilmesi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kamplaşmanın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doğal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sonucu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iki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veya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üç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partinin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kurduğu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koalisyonlar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dönemi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ülkede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siyasal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şiddeti</a:t>
            </a:r>
            <a:r>
              <a:rPr lang="en-US" dirty="0" smtClean="0">
                <a:latin typeface="Times New Roman" panose="02020603050405020304" pitchFamily="18" charset="0"/>
                <a:cs typeface="Times New Roman" panose="02020603050405020304" pitchFamily="18" charset="0"/>
              </a:rPr>
              <a:t> de </a:t>
            </a:r>
            <a:r>
              <a:rPr lang="en-US" dirty="0" err="1" smtClean="0">
                <a:latin typeface="Times New Roman" panose="02020603050405020304" pitchFamily="18" charset="0"/>
                <a:cs typeface="Times New Roman" panose="02020603050405020304" pitchFamily="18" charset="0"/>
              </a:rPr>
              <a:t>beraberinde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getirmiş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buna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ekonomik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sorunlar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eklenince</a:t>
            </a:r>
            <a:r>
              <a:rPr lang="en-US" dirty="0" smtClean="0">
                <a:latin typeface="Times New Roman" panose="02020603050405020304" pitchFamily="18" charset="0"/>
                <a:cs typeface="Times New Roman" panose="02020603050405020304" pitchFamily="18" charset="0"/>
              </a:rPr>
              <a:t> 12 </a:t>
            </a:r>
            <a:r>
              <a:rPr lang="en-US" dirty="0" err="1" smtClean="0">
                <a:latin typeface="Times New Roman" panose="02020603050405020304" pitchFamily="18" charset="0"/>
                <a:cs typeface="Times New Roman" panose="02020603050405020304" pitchFamily="18" charset="0"/>
              </a:rPr>
              <a:t>Eylül</a:t>
            </a:r>
            <a:r>
              <a:rPr lang="en-US" dirty="0" smtClean="0">
                <a:latin typeface="Times New Roman" panose="02020603050405020304" pitchFamily="18" charset="0"/>
                <a:cs typeface="Times New Roman" panose="02020603050405020304" pitchFamily="18" charset="0"/>
              </a:rPr>
              <a:t> 1980’de </a:t>
            </a:r>
            <a:r>
              <a:rPr lang="en-US" dirty="0" err="1" smtClean="0">
                <a:latin typeface="Times New Roman" panose="02020603050405020304" pitchFamily="18" charset="0"/>
                <a:cs typeface="Times New Roman" panose="02020603050405020304" pitchFamily="18" charset="0"/>
              </a:rPr>
              <a:t>yüksek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komuta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kademesinin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yönetime</a:t>
            </a:r>
            <a:r>
              <a:rPr lang="en-US" dirty="0" smtClean="0">
                <a:latin typeface="Times New Roman" panose="02020603050405020304" pitchFamily="18" charset="0"/>
                <a:cs typeface="Times New Roman" panose="02020603050405020304" pitchFamily="18" charset="0"/>
              </a:rPr>
              <a:t> el </a:t>
            </a:r>
            <a:r>
              <a:rPr lang="en-US" dirty="0" err="1" smtClean="0">
                <a:latin typeface="Times New Roman" panose="02020603050405020304" pitchFamily="18" charset="0"/>
                <a:cs typeface="Times New Roman" panose="02020603050405020304" pitchFamily="18" charset="0"/>
              </a:rPr>
              <a:t>koyması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ile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yeni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dönem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başlamıştır</a:t>
            </a:r>
            <a:r>
              <a:rPr lang="en-US" dirty="0" smtClean="0">
                <a:latin typeface="Times New Roman" panose="02020603050405020304" pitchFamily="18" charset="0"/>
                <a:cs typeface="Times New Roman" panose="02020603050405020304" pitchFamily="18" charset="0"/>
              </a:rPr>
              <a:t>. 1861 </a:t>
            </a:r>
            <a:r>
              <a:rPr lang="en-US" dirty="0" err="1" smtClean="0">
                <a:latin typeface="Times New Roman" panose="02020603050405020304" pitchFamily="18" charset="0"/>
                <a:cs typeface="Times New Roman" panose="02020603050405020304" pitchFamily="18" charset="0"/>
              </a:rPr>
              <a:t>Anayasası’nın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temel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amacı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çoğunluğu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elde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eden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iktidarların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uygulamalarına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fren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olmak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üzere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yeni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kurumlar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getirerek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siyasî</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iktidarı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sınırlamaya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yönelik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iken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Danışma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Meclisi’nin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hazırladığı</a:t>
            </a:r>
            <a:r>
              <a:rPr lang="en-US" dirty="0" smtClean="0">
                <a:latin typeface="Times New Roman" panose="02020603050405020304" pitchFamily="18" charset="0"/>
                <a:cs typeface="Times New Roman" panose="02020603050405020304" pitchFamily="18" charset="0"/>
              </a:rPr>
              <a:t> 1982 </a:t>
            </a:r>
            <a:r>
              <a:rPr lang="en-US" dirty="0" err="1" smtClean="0">
                <a:latin typeface="Times New Roman" panose="02020603050405020304" pitchFamily="18" charset="0"/>
                <a:cs typeface="Times New Roman" panose="02020603050405020304" pitchFamily="18" charset="0"/>
              </a:rPr>
              <a:t>Anayasası’nın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amacı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güçlü</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iktidar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için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gerekli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gördüğü</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temel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hak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özgürlüklerin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kısıtlanmasına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müsaade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etmek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olmuştur</a:t>
            </a:r>
            <a:r>
              <a:rPr lang="en-US"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1705953"/>
      </p:ext>
    </p:extLst>
  </p:cSld>
  <p:clrMapOvr>
    <a:masterClrMapping/>
  </p:clrMapOvr>
  <p:transition>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692696"/>
            <a:ext cx="7886700" cy="4351338"/>
          </a:xfrm>
        </p:spPr>
        <p:txBody>
          <a:bodyPr/>
          <a:lstStyle/>
          <a:p>
            <a:pPr algn="just"/>
            <a:r>
              <a:rPr lang="en-US" dirty="0" smtClean="0">
                <a:latin typeface="Times New Roman" panose="02020603050405020304" pitchFamily="18" charset="0"/>
                <a:cs typeface="Times New Roman" panose="02020603050405020304" pitchFamily="18" charset="0"/>
              </a:rPr>
              <a:t>1961 </a:t>
            </a:r>
            <a:r>
              <a:rPr lang="en-US" dirty="0" err="1" smtClean="0">
                <a:latin typeface="Times New Roman" panose="02020603050405020304" pitchFamily="18" charset="0"/>
                <a:cs typeface="Times New Roman" panose="02020603050405020304" pitchFamily="18" charset="0"/>
              </a:rPr>
              <a:t>Anayasası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kanun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temel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hakların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özüne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dokunamaz</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derken</a:t>
            </a:r>
            <a:r>
              <a:rPr lang="en-US" dirty="0" smtClean="0">
                <a:latin typeface="Times New Roman" panose="02020603050405020304" pitchFamily="18" charset="0"/>
                <a:cs typeface="Times New Roman" panose="02020603050405020304" pitchFamily="18" charset="0"/>
              </a:rPr>
              <a:t>, 1982 </a:t>
            </a:r>
            <a:r>
              <a:rPr lang="en-US" dirty="0" err="1" smtClean="0">
                <a:latin typeface="Times New Roman" panose="02020603050405020304" pitchFamily="18" charset="0"/>
                <a:cs typeface="Times New Roman" panose="02020603050405020304" pitchFamily="18" charset="0"/>
              </a:rPr>
              <a:t>Anayasası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sınırlamanın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demokratik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toplum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düzeninin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gereklerine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aykırı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olmaması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kıstasını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getiriyordu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Yürütmeyi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güçlendirmeyi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ilke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edinen</a:t>
            </a:r>
            <a:r>
              <a:rPr lang="en-US" dirty="0" smtClean="0">
                <a:latin typeface="Times New Roman" panose="02020603050405020304" pitchFamily="18" charset="0"/>
                <a:cs typeface="Times New Roman" panose="02020603050405020304" pitchFamily="18" charset="0"/>
              </a:rPr>
              <a:t> 1982 </a:t>
            </a:r>
            <a:r>
              <a:rPr lang="en-US" dirty="0" err="1" smtClean="0">
                <a:latin typeface="Times New Roman" panose="02020603050405020304" pitchFamily="18" charset="0"/>
                <a:cs typeface="Times New Roman" panose="02020603050405020304" pitchFamily="18" charset="0"/>
              </a:rPr>
              <a:t>Anayasası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Cumhurbaşkanının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yetkilerini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genişletmeyi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benimsemişti</a:t>
            </a:r>
            <a:r>
              <a:rPr lang="en-US" dirty="0" smtClean="0">
                <a:latin typeface="Times New Roman" panose="02020603050405020304" pitchFamily="18" charset="0"/>
                <a:cs typeface="Times New Roman" panose="02020603050405020304" pitchFamily="18" charset="0"/>
              </a:rPr>
              <a:t>. 1961 </a:t>
            </a:r>
            <a:r>
              <a:rPr lang="en-US" dirty="0" err="1" smtClean="0">
                <a:latin typeface="Times New Roman" panose="02020603050405020304" pitchFamily="18" charset="0"/>
                <a:cs typeface="Times New Roman" panose="02020603050405020304" pitchFamily="18" charset="0"/>
              </a:rPr>
              <a:t>Anayasası’nın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hazırlanmasında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görülen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halkın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tüm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katmanlarının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Anayasa’nın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hazırlanmasında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alamayışları</a:t>
            </a:r>
            <a:r>
              <a:rPr lang="en-US" dirty="0" smtClean="0">
                <a:latin typeface="Times New Roman" panose="02020603050405020304" pitchFamily="18" charset="0"/>
                <a:cs typeface="Times New Roman" panose="02020603050405020304" pitchFamily="18" charset="0"/>
              </a:rPr>
              <a:t>, 1982 </a:t>
            </a:r>
            <a:r>
              <a:rPr lang="en-US" dirty="0" err="1" smtClean="0">
                <a:latin typeface="Times New Roman" panose="02020603050405020304" pitchFamily="18" charset="0"/>
                <a:cs typeface="Times New Roman" panose="02020603050405020304" pitchFamily="18" charset="0"/>
              </a:rPr>
              <a:t>Anayasası’nda</a:t>
            </a:r>
            <a:r>
              <a:rPr lang="en-US" dirty="0" smtClean="0">
                <a:latin typeface="Times New Roman" panose="02020603050405020304" pitchFamily="18" charset="0"/>
                <a:cs typeface="Times New Roman" panose="02020603050405020304" pitchFamily="18" charset="0"/>
              </a:rPr>
              <a:t> da </a:t>
            </a:r>
            <a:r>
              <a:rPr lang="en-US" dirty="0" err="1" smtClean="0">
                <a:latin typeface="Times New Roman" panose="02020603050405020304" pitchFamily="18" charset="0"/>
                <a:cs typeface="Times New Roman" panose="02020603050405020304" pitchFamily="18" charset="0"/>
              </a:rPr>
              <a:t>görüldü</a:t>
            </a:r>
            <a:r>
              <a:rPr lang="en-US" dirty="0" smtClean="0">
                <a:latin typeface="Times New Roman" panose="02020603050405020304" pitchFamily="18" charset="0"/>
                <a:cs typeface="Times New Roman" panose="02020603050405020304" pitchFamily="18" charset="0"/>
              </a:rPr>
              <a:t>. 1921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1924 </a:t>
            </a:r>
            <a:r>
              <a:rPr lang="en-US" dirty="0" err="1" smtClean="0">
                <a:latin typeface="Times New Roman" panose="02020603050405020304" pitchFamily="18" charset="0"/>
                <a:cs typeface="Times New Roman" panose="02020603050405020304" pitchFamily="18" charset="0"/>
              </a:rPr>
              <a:t>Anayasalarından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farklı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olarak</a:t>
            </a:r>
            <a:r>
              <a:rPr lang="en-US" dirty="0" smtClean="0">
                <a:latin typeface="Times New Roman" panose="02020603050405020304" pitchFamily="18" charset="0"/>
                <a:cs typeface="Times New Roman" panose="02020603050405020304" pitchFamily="18" charset="0"/>
              </a:rPr>
              <a:t>, 1961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1982 </a:t>
            </a:r>
            <a:r>
              <a:rPr lang="en-US" dirty="0" err="1" smtClean="0">
                <a:latin typeface="Times New Roman" panose="02020603050405020304" pitchFamily="18" charset="0"/>
                <a:cs typeface="Times New Roman" panose="02020603050405020304" pitchFamily="18" charset="0"/>
              </a:rPr>
              <a:t>Anayasaları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seçimle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gelen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meclisler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yerine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atama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güdümlü</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sınırlı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temsille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yapılmıştır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Şahıslara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politik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endişelere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göre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yapılan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anayasalara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toplumun</a:t>
            </a:r>
            <a:r>
              <a:rPr lang="en-US" dirty="0" smtClean="0">
                <a:latin typeface="Times New Roman" panose="02020603050405020304" pitchFamily="18" charset="0"/>
                <a:cs typeface="Times New Roman" panose="02020603050405020304" pitchFamily="18" charset="0"/>
              </a:rPr>
              <a:t> her </a:t>
            </a:r>
            <a:r>
              <a:rPr lang="en-US" dirty="0" err="1" smtClean="0">
                <a:latin typeface="Times New Roman" panose="02020603050405020304" pitchFamily="18" charset="0"/>
                <a:cs typeface="Times New Roman" panose="02020603050405020304" pitchFamily="18" charset="0"/>
              </a:rPr>
              <a:t>katından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eleştiriler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gelmiştir</a:t>
            </a:r>
            <a:r>
              <a:rPr lang="en-US"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603635"/>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04800" y="1554162"/>
            <a:ext cx="8686800" cy="5043190"/>
          </a:xfrm>
        </p:spPr>
        <p:txBody>
          <a:bodyPr>
            <a:normAutofit/>
          </a:bodyPr>
          <a:lstStyle/>
          <a:p>
            <a:pPr algn="just"/>
            <a:r>
              <a:rPr lang="tr-TR" dirty="0" smtClean="0">
                <a:latin typeface="Times New Roman" pitchFamily="18" charset="0"/>
                <a:cs typeface="Times New Roman" pitchFamily="18" charset="0"/>
              </a:rPr>
              <a:t>Buradan hukukun tanrısal, ilahi kaynaklı değil, insan yapısı olduğu ortaya çıkmaktadır.</a:t>
            </a:r>
          </a:p>
          <a:p>
            <a:pPr algn="just"/>
            <a:r>
              <a:rPr lang="tr-TR" dirty="0" smtClean="0">
                <a:latin typeface="Times New Roman" pitchFamily="18" charset="0"/>
                <a:cs typeface="Times New Roman" pitchFamily="18" charset="0"/>
              </a:rPr>
              <a:t>İnsan aklı ve </a:t>
            </a:r>
            <a:r>
              <a:rPr lang="tr-TR" b="1" i="1" dirty="0" smtClean="0">
                <a:latin typeface="Times New Roman" pitchFamily="18" charset="0"/>
                <a:cs typeface="Times New Roman" pitchFamily="18" charset="0"/>
              </a:rPr>
              <a:t>adalet</a:t>
            </a:r>
            <a:r>
              <a:rPr lang="tr-TR" dirty="0" smtClean="0">
                <a:latin typeface="Times New Roman" pitchFamily="18" charset="0"/>
                <a:cs typeface="Times New Roman" pitchFamily="18" charset="0"/>
              </a:rPr>
              <a:t> duygusu ölçüsünde ortaya çıkan hukukun, bütünüyle doğru olması ve bütün zamanlara uyması beklenemez. İçerisinde çelişkiler barındırabilir.</a:t>
            </a:r>
          </a:p>
          <a:p>
            <a:pPr algn="just"/>
            <a:r>
              <a:rPr lang="tr-TR" dirty="0" smtClean="0">
                <a:latin typeface="Times New Roman" pitchFamily="18" charset="0"/>
                <a:cs typeface="Times New Roman" pitchFamily="18" charset="0"/>
              </a:rPr>
              <a:t>Hukukun işlediği sistem içerisinde bunu düzeltmek mümkündür. Hukukun karar alma mekanizmaları buna göre düzenlenmiştir.</a:t>
            </a:r>
          </a:p>
          <a:p>
            <a:endParaRPr lang="tr-TR" dirty="0">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boff0012-ofis-duvar-kagidi-dekorasyon-themis_5-680x365.jpg"/>
          <p:cNvPicPr>
            <a:picLocks noGrp="1" noChangeAspect="1" noChangeArrowheads="1"/>
          </p:cNvPicPr>
          <p:nvPr>
            <p:ph idx="1"/>
          </p:nvPr>
        </p:nvPicPr>
        <p:blipFill>
          <a:blip r:embed="rId2" cstate="print"/>
          <a:srcRect/>
          <a:stretch>
            <a:fillRect/>
          </a:stretch>
        </p:blipFill>
        <p:spPr bwMode="auto">
          <a:xfrm>
            <a:off x="775304" y="1484784"/>
            <a:ext cx="7244202" cy="3888432"/>
          </a:xfrm>
          <a:prstGeom prst="rect">
            <a:avLst/>
          </a:prstGeom>
          <a:noFill/>
        </p:spPr>
      </p:pic>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100" b="1" dirty="0" smtClean="0">
                <a:latin typeface="Times New Roman" pitchFamily="18" charset="0"/>
                <a:cs typeface="Times New Roman" pitchFamily="18" charset="0"/>
              </a:rPr>
              <a:t>Başlıca </a:t>
            </a:r>
            <a:r>
              <a:rPr lang="tr-TR" sz="2100" b="1" dirty="0" smtClean="0">
                <a:latin typeface="Times New Roman" pitchFamily="18" charset="0"/>
                <a:cs typeface="Times New Roman" pitchFamily="18" charset="0"/>
              </a:rPr>
              <a:t>Hukuk Sistemleri</a:t>
            </a:r>
            <a:endParaRPr lang="tr-TR"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628650" y="1655025"/>
            <a:ext cx="7886700" cy="4351338"/>
          </a:xfrm>
        </p:spPr>
        <p:txBody>
          <a:bodyPr/>
          <a:lstStyle/>
          <a:p>
            <a:pPr algn="just"/>
            <a:r>
              <a:rPr lang="tr-TR" dirty="0" smtClean="0">
                <a:latin typeface="Times New Roman" pitchFamily="18" charset="0"/>
                <a:cs typeface="Times New Roman" pitchFamily="18" charset="0"/>
              </a:rPr>
              <a:t>Roma Hukuku</a:t>
            </a:r>
          </a:p>
          <a:p>
            <a:r>
              <a:rPr lang="tr-TR" dirty="0" smtClean="0">
                <a:latin typeface="Times New Roman" pitchFamily="18" charset="0"/>
                <a:cs typeface="Times New Roman" pitchFamily="18" charset="0"/>
              </a:rPr>
              <a:t>Ortak Hukuk</a:t>
            </a:r>
          </a:p>
          <a:p>
            <a:r>
              <a:rPr lang="tr-TR" dirty="0" smtClean="0">
                <a:latin typeface="Times New Roman" pitchFamily="18" charset="0"/>
                <a:cs typeface="Times New Roman" pitchFamily="18" charset="0"/>
              </a:rPr>
              <a:t>İslam Hukuku</a:t>
            </a:r>
          </a:p>
          <a:p>
            <a:r>
              <a:rPr lang="tr-TR" dirty="0" smtClean="0">
                <a:latin typeface="Times New Roman" pitchFamily="18" charset="0"/>
                <a:cs typeface="Times New Roman" pitchFamily="18" charset="0"/>
              </a:rPr>
              <a:t>Sosyalist Hukuk</a:t>
            </a:r>
          </a:p>
          <a:p>
            <a:r>
              <a:rPr lang="tr-TR" dirty="0" smtClean="0">
                <a:latin typeface="Times New Roman" pitchFamily="18" charset="0"/>
                <a:cs typeface="Times New Roman" pitchFamily="18" charset="0"/>
              </a:rPr>
              <a:t>Uluslararası Hukuk</a:t>
            </a:r>
            <a:endParaRPr lang="tr-TR" dirty="0">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476672"/>
            <a:ext cx="7886700" cy="1325563"/>
          </a:xfrm>
        </p:spPr>
        <p:txBody>
          <a:bodyPr>
            <a:normAutofit/>
          </a:bodyPr>
          <a:lstStyle/>
          <a:p>
            <a:r>
              <a:rPr lang="tr-TR" sz="2100" b="1" dirty="0" smtClean="0">
                <a:latin typeface="Times New Roman" pitchFamily="18" charset="0"/>
                <a:cs typeface="Times New Roman" pitchFamily="18" charset="0"/>
              </a:rPr>
              <a:t>Roma </a:t>
            </a:r>
            <a:r>
              <a:rPr lang="tr-TR" sz="2100" b="1" dirty="0" smtClean="0">
                <a:latin typeface="Times New Roman" pitchFamily="18" charset="0"/>
                <a:cs typeface="Times New Roman" pitchFamily="18" charset="0"/>
              </a:rPr>
              <a:t>Hukuku</a:t>
            </a:r>
            <a:endParaRPr lang="tr-TR" sz="2100" b="1" dirty="0">
              <a:latin typeface="Times New Roman" pitchFamily="18" charset="0"/>
              <a:cs typeface="Times New Roman" pitchFamily="18" charset="0"/>
            </a:endParaRPr>
          </a:p>
        </p:txBody>
      </p:sp>
      <p:sp>
        <p:nvSpPr>
          <p:cNvPr id="3" name="2 İçerik Yer Tutucusu"/>
          <p:cNvSpPr>
            <a:spLocks noGrp="1"/>
          </p:cNvSpPr>
          <p:nvPr>
            <p:ph idx="1"/>
          </p:nvPr>
        </p:nvSpPr>
        <p:spPr>
          <a:xfrm>
            <a:off x="304800" y="1554162"/>
            <a:ext cx="8686800" cy="4971182"/>
          </a:xfrm>
        </p:spPr>
        <p:txBody>
          <a:bodyPr>
            <a:normAutofit/>
          </a:bodyPr>
          <a:lstStyle/>
          <a:p>
            <a:pPr algn="just"/>
            <a:r>
              <a:rPr lang="tr-TR" dirty="0" smtClean="0">
                <a:latin typeface="Times New Roman" pitchFamily="18" charset="0"/>
                <a:cs typeface="Times New Roman" pitchFamily="18" charset="0"/>
              </a:rPr>
              <a:t>Roma döneminde Avrupa’da ortaya çıkmıştır.</a:t>
            </a:r>
          </a:p>
          <a:p>
            <a:pPr algn="just"/>
            <a:r>
              <a:rPr lang="tr-TR" dirty="0" smtClean="0">
                <a:latin typeface="Times New Roman" pitchFamily="18" charset="0"/>
                <a:cs typeface="Times New Roman" pitchFamily="18" charset="0"/>
              </a:rPr>
              <a:t>Günümüz  Avrupa’sında ve Türkiye’de geçerlidir.</a:t>
            </a:r>
          </a:p>
          <a:p>
            <a:pPr algn="just"/>
            <a:r>
              <a:rPr lang="tr-TR" dirty="0" smtClean="0">
                <a:latin typeface="Times New Roman" pitchFamily="18" charset="0"/>
                <a:cs typeface="Times New Roman" pitchFamily="18" charset="0"/>
              </a:rPr>
              <a:t>Kişiler arasındaki ilişkileri düzenlemeyi ön planda tutmuştur.</a:t>
            </a:r>
          </a:p>
          <a:p>
            <a:pPr algn="just"/>
            <a:r>
              <a:rPr lang="tr-TR" dirty="0" smtClean="0">
                <a:latin typeface="Times New Roman" pitchFamily="18" charset="0"/>
                <a:cs typeface="Times New Roman" pitchFamily="18" charset="0"/>
              </a:rPr>
              <a:t>Bu sebeple, Medeni Hukuk konusunda diğer sistemlere göre çok daha ileri düzeydedir.</a:t>
            </a:r>
          </a:p>
          <a:p>
            <a:pPr algn="just"/>
            <a:r>
              <a:rPr lang="tr-TR" dirty="0" smtClean="0">
                <a:latin typeface="Times New Roman" pitchFamily="18" charset="0"/>
                <a:cs typeface="Times New Roman" pitchFamily="18" charset="0"/>
              </a:rPr>
              <a:t>Hukuk, özel ve kamu hukuku olarak ikiye ayrılır.</a:t>
            </a:r>
          </a:p>
          <a:p>
            <a:pPr algn="just"/>
            <a:r>
              <a:rPr lang="tr-TR" dirty="0" smtClean="0">
                <a:latin typeface="Times New Roman" pitchFamily="18" charset="0"/>
                <a:cs typeface="Times New Roman" pitchFamily="18" charset="0"/>
              </a:rPr>
              <a:t>Hukuku kanun koyucular yapar. </a:t>
            </a:r>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325</TotalTime>
  <Words>3223</Words>
  <Application>Microsoft Office PowerPoint</Application>
  <PresentationFormat>Ekran Gösterisi (4:3)</PresentationFormat>
  <Paragraphs>186</Paragraphs>
  <Slides>51</Slides>
  <Notes>11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51</vt:i4>
      </vt:variant>
    </vt:vector>
  </HeadingPairs>
  <TitlesOfParts>
    <vt:vector size="59" baseType="lpstr">
      <vt:lpstr>Arial</vt:lpstr>
      <vt:lpstr>Average</vt:lpstr>
      <vt:lpstr>Calibri</vt:lpstr>
      <vt:lpstr>Calibri Light</vt:lpstr>
      <vt:lpstr>Roboto</vt:lpstr>
      <vt:lpstr>Times New Roman</vt:lpstr>
      <vt:lpstr>Trebuchet MS</vt:lpstr>
      <vt:lpstr>Office Teması</vt:lpstr>
      <vt:lpstr>HUKUKUN ANLAMI ÖNEMİ VE BAŞLICA HUKUK SİSTEMLERİ</vt:lpstr>
      <vt:lpstr>Hukukun Anlamı ve Önemi</vt:lpstr>
      <vt:lpstr>PowerPoint Sunusu</vt:lpstr>
      <vt:lpstr>PowerPoint Sunusu</vt:lpstr>
      <vt:lpstr>Hukukun Kaynakları</vt:lpstr>
      <vt:lpstr>PowerPoint Sunusu</vt:lpstr>
      <vt:lpstr>PowerPoint Sunusu</vt:lpstr>
      <vt:lpstr>Başlıca Hukuk Sistemleri</vt:lpstr>
      <vt:lpstr>Roma Hukuku</vt:lpstr>
      <vt:lpstr>PowerPoint Sunusu</vt:lpstr>
      <vt:lpstr>PowerPoint Sunusu</vt:lpstr>
      <vt:lpstr>Ortak Hukuk</vt:lpstr>
      <vt:lpstr>İslam Hukuku</vt:lpstr>
      <vt:lpstr>Sosyalist Hukuk Sistemi</vt:lpstr>
      <vt:lpstr>Uluslararası Hukuk</vt:lpstr>
      <vt:lpstr>      OSMANLI HUKUK SİSTEMİ</vt:lpstr>
      <vt:lpstr>PowerPoint Sunusu</vt:lpstr>
      <vt:lpstr>Klasik Dönemde Osmanlı Hukuku </vt:lpstr>
      <vt:lpstr>PowerPoint Sunusu</vt:lpstr>
      <vt:lpstr>Yenileşme Hareketleri</vt:lpstr>
      <vt:lpstr>Tanzimat Fermanı</vt:lpstr>
      <vt:lpstr>PowerPoint Sunusu</vt:lpstr>
      <vt:lpstr>Tanzimat Fermanı İçeriği </vt:lpstr>
      <vt:lpstr>Islahat Fermanı</vt:lpstr>
      <vt:lpstr>ISLAHAT FERMANININ SONUÇLARI  </vt:lpstr>
      <vt:lpstr>HUKUK İNKILÂBI ve YENİ HUKU SİSTEMİNİN KURULUŞU</vt:lpstr>
      <vt:lpstr>Yeni Hukuk Sisteminin Kuruluşu</vt:lpstr>
      <vt:lpstr>PowerPoint Sunusu</vt:lpstr>
      <vt:lpstr>PowerPoint Sunusu</vt:lpstr>
      <vt:lpstr>Hukuk İnkılâbı</vt:lpstr>
      <vt:lpstr>PowerPoint Sunusu</vt:lpstr>
      <vt:lpstr>Atatürk ve Hukuk ve İnkılâbı</vt:lpstr>
      <vt:lpstr>Türk Medeni Kanunu</vt:lpstr>
      <vt:lpstr>Medeni Kanunun Kabul Edilme Nedenleri</vt:lpstr>
      <vt:lpstr>Medeni Kanununun Kabûlünün Önemi</vt:lpstr>
      <vt:lpstr>Medeni Kanunun Kabûlünün Sonuçları</vt:lpstr>
      <vt:lpstr>ANAYASAL GELİŞMELER</vt:lpstr>
      <vt:lpstr>PowerPoint Sunusu</vt:lpstr>
      <vt:lpstr>Tanzimat Dönemi </vt:lpstr>
      <vt:lpstr>Islahat Fermanı </vt:lpstr>
      <vt:lpstr>Kanun-i Esasi</vt:lpstr>
      <vt:lpstr>PowerPoint Sunusu</vt:lpstr>
      <vt:lpstr>TEŞKİLÂT-I ESASİYE KANUNU  (1921 ANAYASASI)</vt:lpstr>
      <vt:lpstr>PowerPoint Sunusu</vt:lpstr>
      <vt:lpstr>Teşkilât-ı Esasiye Kanununun Önemi</vt:lpstr>
      <vt:lpstr>PowerPoint Sunusu</vt:lpstr>
      <vt:lpstr>1924 Anayasası</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HUKUKUN ANLAMI ÖNEMİ VE BAŞLICA HUKUK SİSTEMLERİ</dc:title>
  <dc:creator>.GüNDoĞDu!</dc:creator>
  <cp:lastModifiedBy>Windows Kullanıcısı</cp:lastModifiedBy>
  <cp:revision>48</cp:revision>
  <dcterms:created xsi:type="dcterms:W3CDTF">2019-03-19T09:36:44Z</dcterms:created>
  <dcterms:modified xsi:type="dcterms:W3CDTF">2020-03-25T13:29:19Z</dcterms:modified>
</cp:coreProperties>
</file>