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notesSlides/notesSlide5.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76"/>
  </p:notesMasterIdLst>
  <p:sldIdLst>
    <p:sldId id="256" r:id="rId5"/>
    <p:sldId id="320" r:id="rId6"/>
    <p:sldId id="321" r:id="rId7"/>
    <p:sldId id="322" r:id="rId8"/>
    <p:sldId id="323" r:id="rId9"/>
    <p:sldId id="324" r:id="rId10"/>
    <p:sldId id="325" r:id="rId11"/>
    <p:sldId id="326" r:id="rId12"/>
    <p:sldId id="327" r:id="rId13"/>
    <p:sldId id="329" r:id="rId14"/>
    <p:sldId id="331" r:id="rId15"/>
    <p:sldId id="332" r:id="rId16"/>
    <p:sldId id="333" r:id="rId17"/>
    <p:sldId id="334"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58" r:id="rId32"/>
    <p:sldId id="259" r:id="rId33"/>
    <p:sldId id="260" r:id="rId34"/>
    <p:sldId id="261" r:id="rId35"/>
    <p:sldId id="262" r:id="rId36"/>
    <p:sldId id="263" r:id="rId37"/>
    <p:sldId id="264" r:id="rId38"/>
    <p:sldId id="265" r:id="rId39"/>
    <p:sldId id="266" r:id="rId40"/>
    <p:sldId id="267" r:id="rId41"/>
    <p:sldId id="344" r:id="rId42"/>
    <p:sldId id="268" r:id="rId43"/>
    <p:sldId id="269" r:id="rId44"/>
    <p:sldId id="286" r:id="rId45"/>
    <p:sldId id="287" r:id="rId46"/>
    <p:sldId id="288" r:id="rId47"/>
    <p:sldId id="345" r:id="rId48"/>
    <p:sldId id="289" r:id="rId49"/>
    <p:sldId id="290" r:id="rId50"/>
    <p:sldId id="291" r:id="rId51"/>
    <p:sldId id="292" r:id="rId52"/>
    <p:sldId id="293" r:id="rId53"/>
    <p:sldId id="294" r:id="rId54"/>
    <p:sldId id="295" r:id="rId55"/>
    <p:sldId id="298" r:id="rId56"/>
    <p:sldId id="299" r:id="rId57"/>
    <p:sldId id="301" r:id="rId58"/>
    <p:sldId id="302" r:id="rId59"/>
    <p:sldId id="303" r:id="rId60"/>
    <p:sldId id="304" r:id="rId61"/>
    <p:sldId id="305" r:id="rId62"/>
    <p:sldId id="307" r:id="rId63"/>
    <p:sldId id="308" r:id="rId64"/>
    <p:sldId id="309" r:id="rId65"/>
    <p:sldId id="346" r:id="rId66"/>
    <p:sldId id="313" r:id="rId67"/>
    <p:sldId id="314" r:id="rId68"/>
    <p:sldId id="347" r:id="rId69"/>
    <p:sldId id="349" r:id="rId70"/>
    <p:sldId id="317" r:id="rId71"/>
    <p:sldId id="318" r:id="rId72"/>
    <p:sldId id="337" r:id="rId73"/>
    <p:sldId id="338" r:id="rId74"/>
    <p:sldId id="339" r:id="rId7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71D0CA-0B22-4A2E-89C9-13C2B9526FE3}" type="datetimeFigureOut">
              <a:rPr lang="tr-TR" smtClean="0"/>
              <a:t>25.03.2020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F14555-6207-4E54-8FF6-FAB70554FF89}" type="slidenum">
              <a:rPr lang="tr-TR" smtClean="0"/>
              <a:t>‹#›</a:t>
            </a:fld>
            <a:endParaRPr lang="tr-TR"/>
          </a:p>
        </p:txBody>
      </p:sp>
    </p:spTree>
    <p:extLst>
      <p:ext uri="{BB962C8B-B14F-4D97-AF65-F5344CB8AC3E}">
        <p14:creationId xmlns:p14="http://schemas.microsoft.com/office/powerpoint/2010/main" val="49027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43000" y="685800"/>
            <a:ext cx="4572000" cy="34290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901BA90-80B5-4994-AD0A-F77825635F5F}" type="slidenum">
              <a:rPr lang="tr-TR" smtClean="0">
                <a:solidFill>
                  <a:prstClr val="black"/>
                </a:solidFill>
              </a:rPr>
              <a:pPr/>
              <a:t>34</a:t>
            </a:fld>
            <a:endParaRPr lang="tr-TR">
              <a:solidFill>
                <a:prstClr val="black"/>
              </a:solidFill>
            </a:endParaRPr>
          </a:p>
        </p:txBody>
      </p:sp>
    </p:spTree>
    <p:extLst>
      <p:ext uri="{BB962C8B-B14F-4D97-AF65-F5344CB8AC3E}">
        <p14:creationId xmlns:p14="http://schemas.microsoft.com/office/powerpoint/2010/main" val="69023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DF2DF12-1A7B-4F6D-8D30-01693F23BCF9}" type="slidenum">
              <a:rPr lang="tr-TR" smtClean="0">
                <a:solidFill>
                  <a:prstClr val="black"/>
                </a:solidFill>
              </a:rPr>
              <a:pPr/>
              <a:t>53</a:t>
            </a:fld>
            <a:endParaRPr lang="tr-TR">
              <a:solidFill>
                <a:prstClr val="black"/>
              </a:solidFill>
            </a:endParaRPr>
          </a:p>
        </p:txBody>
      </p:sp>
    </p:spTree>
    <p:extLst>
      <p:ext uri="{BB962C8B-B14F-4D97-AF65-F5344CB8AC3E}">
        <p14:creationId xmlns:p14="http://schemas.microsoft.com/office/powerpoint/2010/main" val="423741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DF2DF12-1A7B-4F6D-8D30-01693F23BCF9}" type="slidenum">
              <a:rPr lang="tr-TR" smtClean="0">
                <a:solidFill>
                  <a:prstClr val="black"/>
                </a:solidFill>
              </a:rPr>
              <a:pPr/>
              <a:t>55</a:t>
            </a:fld>
            <a:endParaRPr lang="tr-TR">
              <a:solidFill>
                <a:prstClr val="black"/>
              </a:solidFill>
            </a:endParaRPr>
          </a:p>
        </p:txBody>
      </p:sp>
    </p:spTree>
    <p:extLst>
      <p:ext uri="{BB962C8B-B14F-4D97-AF65-F5344CB8AC3E}">
        <p14:creationId xmlns:p14="http://schemas.microsoft.com/office/powerpoint/2010/main" val="429257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DF2DF12-1A7B-4F6D-8D30-01693F23BCF9}" type="slidenum">
              <a:rPr lang="tr-TR" smtClean="0">
                <a:solidFill>
                  <a:prstClr val="black"/>
                </a:solidFill>
              </a:rPr>
              <a:pPr/>
              <a:t>57</a:t>
            </a:fld>
            <a:endParaRPr lang="tr-TR">
              <a:solidFill>
                <a:prstClr val="black"/>
              </a:solidFill>
            </a:endParaRPr>
          </a:p>
        </p:txBody>
      </p:sp>
    </p:spTree>
    <p:extLst>
      <p:ext uri="{BB962C8B-B14F-4D97-AF65-F5344CB8AC3E}">
        <p14:creationId xmlns:p14="http://schemas.microsoft.com/office/powerpoint/2010/main" val="5937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8895640-4B8F-428B-97BA-5DF2D88E5D8E}" type="slidenum">
              <a:rPr lang="tr-TR" smtClean="0">
                <a:solidFill>
                  <a:prstClr val="black"/>
                </a:solidFill>
              </a:rPr>
              <a:pPr/>
              <a:t>61</a:t>
            </a:fld>
            <a:endParaRPr lang="tr-TR">
              <a:solidFill>
                <a:prstClr val="black"/>
              </a:solidFill>
            </a:endParaRPr>
          </a:p>
        </p:txBody>
      </p:sp>
    </p:spTree>
    <p:extLst>
      <p:ext uri="{BB962C8B-B14F-4D97-AF65-F5344CB8AC3E}">
        <p14:creationId xmlns:p14="http://schemas.microsoft.com/office/powerpoint/2010/main" val="82941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9"/>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42"/>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42"/>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39940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59678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43"/>
            <a:ext cx="78867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9274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34630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9"/>
            <a:ext cx="78867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4629152"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58109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83498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51372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904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3887391" y="98743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93268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52191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6" y="365125"/>
            <a:ext cx="1971675"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628652"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33006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39001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50201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01722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500207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6"/>
            <a:ext cx="78867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73488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47308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1305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4"/>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429932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35228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030553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770747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9693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4704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59137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6193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58242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346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60669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2156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13952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7563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030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2"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25.03.2020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25.03.2020</a:t>
            </a:fld>
            <a:endParaRPr lang="tr-TR"/>
          </a:p>
        </p:txBody>
      </p:sp>
      <p:sp>
        <p:nvSpPr>
          <p:cNvPr id="5" name="4 Altbilgi Yer Tutucusu"/>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165C7-C414-441E-B8E8-E8A9194DDD3B}"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7D83-E048-440C-B790-A91BBF622F27}"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23342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F0D87-6D28-442C-9F40-2A4A46FA6868}" type="datetimeFigureOut">
              <a:rPr lang="tr-TR" smtClean="0">
                <a:solidFill>
                  <a:prstClr val="black">
                    <a:tint val="75000"/>
                  </a:prstClr>
                </a:solidFill>
              </a:rPr>
              <a:pPr/>
              <a:t>25.03.2020</a:t>
            </a:fld>
            <a:endParaRPr lang="tr-TR">
              <a:solidFill>
                <a:prstClr val="black">
                  <a:tint val="75000"/>
                </a:prstClr>
              </a:solidFill>
            </a:endParaRPr>
          </a:p>
        </p:txBody>
      </p:sp>
      <p:sp>
        <p:nvSpPr>
          <p:cNvPr id="5" name="Altbilgi Yer Tutucusu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4D8E4-F1AA-4755-A4A2-7BE2CAECE73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307024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3/25/2020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18500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34.xml"/><Relationship Id="rId1" Type="http://schemas.openxmlformats.org/officeDocument/2006/relationships/themeOverride" Target="../theme/themeOverride1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4.xml"/><Relationship Id="rId1" Type="http://schemas.openxmlformats.org/officeDocument/2006/relationships/themeOverride" Target="../theme/themeOverride18.xml"/><Relationship Id="rId4" Type="http://schemas.openxmlformats.org/officeDocument/2006/relationships/image" Target="../media/image1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34.xml"/><Relationship Id="rId1" Type="http://schemas.openxmlformats.org/officeDocument/2006/relationships/themeOverride" Target="../theme/themeOverride19.xml"/></Relationships>
</file>

<file path=ppt/slides/_rels/slide6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34.xml"/><Relationship Id="rId1" Type="http://schemas.openxmlformats.org/officeDocument/2006/relationships/themeOverride" Target="../theme/themeOverride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34.xml"/><Relationship Id="rId1" Type="http://schemas.openxmlformats.org/officeDocument/2006/relationships/themeOverride" Target="../theme/themeOverride2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2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2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2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2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2132856"/>
            <a:ext cx="7772400" cy="2547714"/>
          </a:xfrm>
        </p:spPr>
        <p:txBody>
          <a:bodyPr>
            <a:normAutofit/>
          </a:bodyPr>
          <a:lstStyle/>
          <a:p>
            <a:r>
              <a:rPr lang="tr-TR" sz="3200" b="1" dirty="0" smtClean="0">
                <a:latin typeface="Times New Roman" panose="02020603050405020304" pitchFamily="18" charset="0"/>
                <a:cs typeface="Times New Roman" panose="02020603050405020304" pitchFamily="18" charset="0"/>
              </a:rPr>
              <a:t>EĞİTİM ALANINDAKİ İNKILAPLAR</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64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sz="2100" dirty="0">
                <a:latin typeface="Times New Roman" panose="02020603050405020304" pitchFamily="18" charset="0"/>
                <a:cs typeface="Times New Roman" panose="02020603050405020304" pitchFamily="18" charset="0"/>
              </a:rPr>
              <a:t>Mekteb-i Ulum-i Edebiye (1839</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Rüşdiye düzeyinde olan ve gerek halka gerek memur olacaklara yanlışsız yazı yazabilme, bir konuyu kaleme alabilme öğretimi yapmak üzere kurulmuştur.</a:t>
            </a:r>
          </a:p>
          <a:p>
            <a:pPr algn="just"/>
            <a:r>
              <a:rPr lang="tr-TR" sz="2100" dirty="0">
                <a:latin typeface="Times New Roman" panose="02020603050405020304" pitchFamily="18" charset="0"/>
                <a:cs typeface="Times New Roman" panose="02020603050405020304" pitchFamily="18" charset="0"/>
              </a:rPr>
              <a:t>Öğrenciler 18 yaşına kadar okulda kalabilecek ve kabiliyetlerine göre değişen miktarda bir aylık (burs) alacaklardı.</a:t>
            </a:r>
          </a:p>
          <a:p>
            <a:endParaRPr lang="tr-TR" dirty="0"/>
          </a:p>
        </p:txBody>
      </p:sp>
    </p:spTree>
    <p:extLst>
      <p:ext uri="{BB962C8B-B14F-4D97-AF65-F5344CB8AC3E}">
        <p14:creationId xmlns:p14="http://schemas.microsoft.com/office/powerpoint/2010/main" val="406168279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spcBef>
                <a:spcPct val="20000"/>
              </a:spcBef>
            </a:pPr>
            <a:r>
              <a:rPr lang="tr-TR" sz="2100" b="1" dirty="0">
                <a:latin typeface="Times New Roman" panose="02020603050405020304" pitchFamily="18" charset="0"/>
                <a:ea typeface="+mn-ea"/>
                <a:cs typeface="Times New Roman" panose="02020603050405020304" pitchFamily="18" charset="0"/>
              </a:rPr>
              <a:t>İlköğretim Zorunluluğu Nasıl Getirilmiştir?</a:t>
            </a:r>
          </a:p>
        </p:txBody>
      </p:sp>
      <p:sp>
        <p:nvSpPr>
          <p:cNvPr id="3" name="Content Placeholder 2"/>
          <p:cNvSpPr>
            <a:spLocks noGrp="1"/>
          </p:cNvSpPr>
          <p:nvPr>
            <p:ph idx="1"/>
          </p:nvPr>
        </p:nvSpPr>
        <p:spPr>
          <a:xfrm>
            <a:off x="457200" y="1340768"/>
            <a:ext cx="8229600" cy="4525963"/>
          </a:xfrm>
        </p:spPr>
        <p:txBody>
          <a:bodyPr/>
          <a:lstStyle/>
          <a:p>
            <a:pPr algn="just"/>
            <a:r>
              <a:rPr lang="tr-TR" sz="2100" dirty="0">
                <a:latin typeface="Times New Roman" panose="02020603050405020304" pitchFamily="18" charset="0"/>
                <a:cs typeface="Times New Roman" panose="02020603050405020304" pitchFamily="18" charset="0"/>
              </a:rPr>
              <a:t>İlköğretim zorunluluğu ile bir girişim eğitimde ilk yenileşme dönemine rastlar. </a:t>
            </a:r>
          </a:p>
          <a:p>
            <a:pPr algn="just"/>
            <a:r>
              <a:rPr lang="tr-TR" sz="2100" dirty="0">
                <a:latin typeface="Times New Roman" panose="02020603050405020304" pitchFamily="18" charset="0"/>
                <a:cs typeface="Times New Roman" panose="02020603050405020304" pitchFamily="18" charset="0"/>
              </a:rPr>
              <a:t>Bu, II.Mahmut’un 1824’te yayınladığı bir fermandır. Daha önceki dönemlerde okuma yazmanın gereği üzerinde duran fermanlar çıkarılmışsa da, 1824 fermanı bu konuyu geniş olarak ele aldığı için zorunluluğu getiren ilk belge kabul edilmektedir.</a:t>
            </a:r>
          </a:p>
          <a:p>
            <a:endParaRPr lang="tr-TR" dirty="0"/>
          </a:p>
        </p:txBody>
      </p:sp>
    </p:spTree>
    <p:extLst>
      <p:ext uri="{BB962C8B-B14F-4D97-AF65-F5344CB8AC3E}">
        <p14:creationId xmlns:p14="http://schemas.microsoft.com/office/powerpoint/2010/main" val="316924644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80000"/>
              </a:lnSpc>
              <a:spcBef>
                <a:spcPct val="20000"/>
              </a:spcBef>
              <a:buFont typeface="Arial" pitchFamily="34" charset="0"/>
            </a:pPr>
            <a:r>
              <a:rPr lang="tr-TR" sz="2100" b="1" dirty="0">
                <a:latin typeface="Times New Roman" panose="02020603050405020304" pitchFamily="18" charset="0"/>
                <a:ea typeface="+mn-ea"/>
                <a:cs typeface="Times New Roman" panose="02020603050405020304" pitchFamily="18" charset="0"/>
              </a:rPr>
              <a:t>Avrupa’ya öğrenci gönderilmesi ve bunun toplumdaki etkileri</a:t>
            </a:r>
          </a:p>
        </p:txBody>
      </p:sp>
      <p:sp>
        <p:nvSpPr>
          <p:cNvPr id="3" name="Content Placeholder 2"/>
          <p:cNvSpPr>
            <a:spLocks noGrp="1"/>
          </p:cNvSpPr>
          <p:nvPr>
            <p:ph idx="1"/>
          </p:nvPr>
        </p:nvSpPr>
        <p:spPr/>
        <p:txBody>
          <a:bodyPr>
            <a:normAutofit/>
          </a:bodyPr>
          <a:lstStyle/>
          <a:p>
            <a:pPr algn="just">
              <a:lnSpc>
                <a:spcPct val="80000"/>
              </a:lnSpc>
            </a:pPr>
            <a:r>
              <a:rPr lang="tr-TR" sz="2100" dirty="0">
                <a:latin typeface="Times New Roman" panose="02020603050405020304" pitchFamily="18" charset="0"/>
                <a:cs typeface="Times New Roman" panose="02020603050405020304" pitchFamily="18" charset="0"/>
              </a:rPr>
              <a:t>II.Mahmut döneminin son 15 yılında, yabancılarla ilişkiler ve Avrupa usullerine yönelmeler her geçen gün önem kazanmaya başlamıştır.</a:t>
            </a:r>
          </a:p>
          <a:p>
            <a:pPr algn="just">
              <a:lnSpc>
                <a:spcPct val="80000"/>
              </a:lnSpc>
            </a:pPr>
            <a:r>
              <a:rPr lang="tr-TR" sz="2100" dirty="0">
                <a:latin typeface="Times New Roman" panose="02020603050405020304" pitchFamily="18" charset="0"/>
                <a:cs typeface="Times New Roman" panose="02020603050405020304" pitchFamily="18" charset="0"/>
              </a:rPr>
              <a:t>1834’den itibaren, Viyana, Paris ve Londra’ya askeri öğrenci ve genç subay gönderilmiştir. </a:t>
            </a:r>
          </a:p>
          <a:p>
            <a:pPr algn="just">
              <a:lnSpc>
                <a:spcPct val="80000"/>
              </a:lnSpc>
            </a:pPr>
            <a:r>
              <a:rPr lang="tr-TR" sz="2100" dirty="0">
                <a:latin typeface="Times New Roman" panose="02020603050405020304" pitchFamily="18" charset="0"/>
                <a:cs typeface="Times New Roman" panose="02020603050405020304" pitchFamily="18" charset="0"/>
              </a:rPr>
              <a:t>Amaç:</a:t>
            </a:r>
          </a:p>
          <a:p>
            <a:pPr marL="457200" lvl="1" indent="0" algn="just">
              <a:lnSpc>
                <a:spcPct val="80000"/>
              </a:lnSpc>
              <a:buNone/>
            </a:pPr>
            <a:r>
              <a:rPr lang="tr-TR" sz="2100" dirty="0">
                <a:latin typeface="Times New Roman" panose="02020603050405020304" pitchFamily="18" charset="0"/>
                <a:cs typeface="Times New Roman" panose="02020603050405020304" pitchFamily="18" charset="0"/>
              </a:rPr>
              <a:t>1. Harbiye ve öteki askeri okullara yetenekli, bilgili öğretmen yetiştirmek</a:t>
            </a:r>
          </a:p>
          <a:p>
            <a:pPr marL="457200" lvl="1" indent="0" algn="just">
              <a:lnSpc>
                <a:spcPct val="80000"/>
              </a:lnSpc>
              <a:buNone/>
            </a:pPr>
            <a:r>
              <a:rPr lang="tr-TR" sz="2100" dirty="0">
                <a:latin typeface="Times New Roman" panose="02020603050405020304" pitchFamily="18" charset="0"/>
                <a:cs typeface="Times New Roman" panose="02020603050405020304" pitchFamily="18" charset="0"/>
              </a:rPr>
              <a:t>2. Kültürlü ve teknik bilgi sahibi subay yetiştirmek</a:t>
            </a:r>
          </a:p>
          <a:p>
            <a:pPr marL="457200" lvl="1" indent="0" algn="just">
              <a:lnSpc>
                <a:spcPct val="80000"/>
              </a:lnSpc>
              <a:buNone/>
            </a:pPr>
            <a:r>
              <a:rPr lang="tr-TR" sz="2100" dirty="0">
                <a:latin typeface="Times New Roman" panose="02020603050405020304" pitchFamily="18" charset="0"/>
                <a:cs typeface="Times New Roman" panose="02020603050405020304" pitchFamily="18" charset="0"/>
              </a:rPr>
              <a:t>3. Tophane, Baruthane, Fişekhane, Dökümhane gibi askeri fabrikalara subay yetiştirmek.</a:t>
            </a:r>
          </a:p>
          <a:p>
            <a:endParaRPr lang="tr-TR" dirty="0">
              <a:solidFill>
                <a:srgbClr val="0070C0"/>
              </a:solidFill>
            </a:endParaRPr>
          </a:p>
        </p:txBody>
      </p:sp>
    </p:spTree>
    <p:extLst>
      <p:ext uri="{BB962C8B-B14F-4D97-AF65-F5344CB8AC3E}">
        <p14:creationId xmlns:p14="http://schemas.microsoft.com/office/powerpoint/2010/main" val="392899674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90000"/>
              </a:lnSpc>
              <a:spcBef>
                <a:spcPct val="20000"/>
              </a:spcBef>
            </a:pPr>
            <a:r>
              <a:rPr lang="tr-TR" sz="2100" b="1" dirty="0">
                <a:latin typeface="Times New Roman" panose="02020603050405020304" pitchFamily="18" charset="0"/>
                <a:ea typeface="+mn-ea"/>
                <a:cs typeface="Times New Roman" panose="02020603050405020304" pitchFamily="18" charset="0"/>
              </a:rPr>
              <a:t>Avrupa’ya öğrenci gönderilmesi ve bunun toplumdaki etkileri nelerdir?</a:t>
            </a:r>
          </a:p>
        </p:txBody>
      </p:sp>
      <p:sp>
        <p:nvSpPr>
          <p:cNvPr id="3" name="Content Placeholder 2"/>
          <p:cNvSpPr>
            <a:spLocks noGrp="1"/>
          </p:cNvSpPr>
          <p:nvPr>
            <p:ph idx="1"/>
          </p:nvPr>
        </p:nvSpPr>
        <p:spPr/>
        <p:txBody>
          <a:bodyPr>
            <a:normAutofit/>
          </a:bodyPr>
          <a:lstStyle/>
          <a:p>
            <a:pPr algn="just">
              <a:lnSpc>
                <a:spcPct val="90000"/>
              </a:lnSpc>
            </a:pPr>
            <a:r>
              <a:rPr lang="tr-TR" sz="2100" dirty="0">
                <a:latin typeface="Times New Roman" panose="02020603050405020304" pitchFamily="18" charset="0"/>
                <a:cs typeface="Times New Roman" panose="02020603050405020304" pitchFamily="18" charset="0"/>
              </a:rPr>
              <a:t>İngiltere’ye giden genç Osmanlı subayları 1 yılda İngilizce öğrenerek Woolwich Kraliyet Harp Akademisi’ne alınmışlar ve topçuluk, deniz subaylığı, deniz inşaat mühendisliği öğrenimi görmüşlerdir.</a:t>
            </a:r>
          </a:p>
          <a:p>
            <a:pPr algn="just">
              <a:lnSpc>
                <a:spcPct val="90000"/>
              </a:lnSpc>
            </a:pPr>
            <a:r>
              <a:rPr lang="tr-TR" sz="2100" dirty="0">
                <a:latin typeface="Times New Roman" panose="02020603050405020304" pitchFamily="18" charset="0"/>
                <a:cs typeface="Times New Roman" panose="02020603050405020304" pitchFamily="18" charset="0"/>
              </a:rPr>
              <a:t>Ayrıca, Avrupa’dan öğretmen subaylar, teknik elemanlar getirilmiştir.</a:t>
            </a:r>
          </a:p>
          <a:p>
            <a:pPr algn="just">
              <a:lnSpc>
                <a:spcPct val="90000"/>
              </a:lnSpc>
            </a:pPr>
            <a:r>
              <a:rPr lang="tr-TR" sz="2100" dirty="0">
                <a:latin typeface="Times New Roman" panose="02020603050405020304" pitchFamily="18" charset="0"/>
                <a:cs typeface="Times New Roman" panose="02020603050405020304" pitchFamily="18" charset="0"/>
              </a:rPr>
              <a:t>Tazimattan sonra, askerlik dışında çeşitli alanlarda Batıya, özellikle Fransa’ya çok sayıda öğrenci ve nitelikli ustalar yetiştirmek için çeşitli zanaatlarda (torna, döküm, makine, terzilik…) çıraklar gönderilmiştir.</a:t>
            </a:r>
          </a:p>
          <a:p>
            <a:pPr algn="just">
              <a:lnSpc>
                <a:spcPct val="90000"/>
              </a:lnSpc>
            </a:pPr>
            <a:r>
              <a:rPr lang="tr-TR" sz="2100" dirty="0">
                <a:latin typeface="Times New Roman" panose="02020603050405020304" pitchFamily="18" charset="0"/>
                <a:cs typeface="Times New Roman" panose="02020603050405020304" pitchFamily="18" charset="0"/>
              </a:rPr>
              <a:t>Bu dönemde Avrupa’ya gönderilen öğrencilerin %70’i Müslüman, %30’u Hıristiyan tebaadandır. Görülüyor ki Devlet, Milliyet ve Din ayrımı yapmamıştır.</a:t>
            </a:r>
          </a:p>
          <a:p>
            <a:endParaRPr lang="tr-TR" sz="2100" dirty="0"/>
          </a:p>
        </p:txBody>
      </p:sp>
    </p:spTree>
    <p:extLst>
      <p:ext uri="{BB962C8B-B14F-4D97-AF65-F5344CB8AC3E}">
        <p14:creationId xmlns:p14="http://schemas.microsoft.com/office/powerpoint/2010/main" val="198604883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TANZİMAT DÖNEMİ</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100" dirty="0" err="1" smtClean="0">
                <a:latin typeface="Times New Roman" panose="02020603050405020304" pitchFamily="18" charset="0"/>
                <a:cs typeface="Times New Roman" panose="02020603050405020304" pitchFamily="18" charset="0"/>
              </a:rPr>
              <a:t>Okul</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sayısı</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arttı</a:t>
            </a:r>
            <a:r>
              <a:rPr lang="en-US" sz="2100" dirty="0" smtClean="0">
                <a:latin typeface="Times New Roman" panose="02020603050405020304" pitchFamily="18" charset="0"/>
                <a:cs typeface="Times New Roman" panose="02020603050405020304" pitchFamily="18" charset="0"/>
              </a:rPr>
              <a:t>.</a:t>
            </a:r>
          </a:p>
          <a:p>
            <a:pPr algn="just"/>
            <a:r>
              <a:rPr lang="en-US" sz="2100" dirty="0" err="1">
                <a:latin typeface="Times New Roman" panose="02020603050405020304" pitchFamily="18" charset="0"/>
                <a:cs typeface="Times New Roman" panose="02020603050405020304" pitchFamily="18" charset="0"/>
              </a:rPr>
              <a:t>Meclis-i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Maarif-i</a:t>
            </a:r>
            <a:r>
              <a:rPr lang="en-US" sz="2100" dirty="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Muvakkat</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kuruldu</a:t>
            </a:r>
            <a:r>
              <a:rPr lang="tr-TR"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İlk </a:t>
            </a:r>
            <a:r>
              <a:rPr lang="en-US" sz="2100" dirty="0" err="1">
                <a:latin typeface="Times New Roman" panose="02020603050405020304" pitchFamily="18" charset="0"/>
                <a:cs typeface="Times New Roman" panose="02020603050405020304" pitchFamily="18" charset="0"/>
              </a:rPr>
              <a:t>üniversite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olarak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kabul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edilen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Darülfunun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Ziraat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Okulu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oluşturulmuştur</a:t>
            </a:r>
            <a:r>
              <a:rPr lang="en-US" sz="2100" dirty="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F</a:t>
            </a:r>
            <a:r>
              <a:rPr lang="en-US" sz="2100" dirty="0" smtClean="0">
                <a:latin typeface="Times New Roman" panose="02020603050405020304" pitchFamily="18" charset="0"/>
                <a:cs typeface="Times New Roman" panose="02020603050405020304" pitchFamily="18" charset="0"/>
              </a:rPr>
              <a:t>akir </a:t>
            </a:r>
            <a:r>
              <a:rPr lang="en-US" sz="2100" dirty="0" err="1">
                <a:latin typeface="Times New Roman" panose="02020603050405020304" pitchFamily="18" charset="0"/>
                <a:cs typeface="Times New Roman" panose="02020603050405020304" pitchFamily="18" charset="0"/>
              </a:rPr>
              <a:t>çocukların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eğitimini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gerçekleştirmek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Darüşşafaka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yönetici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kadro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eleman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yetiştirmek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amacıyla</a:t>
            </a:r>
            <a:r>
              <a:rPr lang="en-US" sz="2100" dirty="0">
                <a:latin typeface="Times New Roman" panose="02020603050405020304" pitchFamily="18" charset="0"/>
                <a:cs typeface="Times New Roman" panose="02020603050405020304" pitchFamily="18" charset="0"/>
              </a:rPr>
              <a:t> da </a:t>
            </a:r>
            <a:r>
              <a:rPr lang="en-US" sz="2100" dirty="0" err="1">
                <a:latin typeface="Times New Roman" panose="02020603050405020304" pitchFamily="18" charset="0"/>
                <a:cs typeface="Times New Roman" panose="02020603050405020304" pitchFamily="18" charset="0"/>
              </a:rPr>
              <a:t>Mekteb-i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Mülkiye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açılmıştır</a:t>
            </a:r>
            <a:r>
              <a:rPr lang="en-US"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en-US" sz="2100" dirty="0" err="1">
                <a:latin typeface="Times New Roman" panose="02020603050405020304" pitchFamily="18" charset="0"/>
                <a:cs typeface="Times New Roman" panose="02020603050405020304" pitchFamily="18" charset="0"/>
              </a:rPr>
              <a:t>Osmanlı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Devleti'nde</a:t>
            </a:r>
            <a:r>
              <a:rPr lang="en-US" sz="2100" dirty="0">
                <a:latin typeface="Times New Roman" panose="02020603050405020304" pitchFamily="18" charset="0"/>
                <a:cs typeface="Times New Roman" panose="02020603050405020304" pitchFamily="18" charset="0"/>
              </a:rPr>
              <a:t> ilk </a:t>
            </a:r>
            <a:r>
              <a:rPr lang="en-US" sz="2100" dirty="0" err="1">
                <a:latin typeface="Times New Roman" panose="02020603050405020304" pitchFamily="18" charset="0"/>
                <a:cs typeface="Times New Roman" panose="02020603050405020304" pitchFamily="18" charset="0"/>
              </a:rPr>
              <a:t>kız</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okulunun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açılması</a:t>
            </a:r>
            <a:r>
              <a:rPr lang="en-US" sz="2100" dirty="0">
                <a:latin typeface="Times New Roman" panose="02020603050405020304" pitchFamily="18" charset="0"/>
                <a:cs typeface="Times New Roman" panose="02020603050405020304" pitchFamily="18" charset="0"/>
              </a:rPr>
              <a:t> da </a:t>
            </a:r>
            <a:r>
              <a:rPr lang="en-US" sz="2100" dirty="0" err="1">
                <a:latin typeface="Times New Roman" panose="02020603050405020304" pitchFamily="18" charset="0"/>
                <a:cs typeface="Times New Roman" panose="02020603050405020304" pitchFamily="18" charset="0"/>
              </a:rPr>
              <a:t>Tanzimat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dönemi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eğitim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alanında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yapılan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yeniliklerden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tanesidir</a:t>
            </a:r>
            <a:r>
              <a:rPr lang="en-US" sz="2100" dirty="0">
                <a:latin typeface="Times New Roman" panose="02020603050405020304" pitchFamily="18" charset="0"/>
                <a:cs typeface="Times New Roman" panose="02020603050405020304" pitchFamily="18" charset="0"/>
              </a:rPr>
              <a:t>. Bu </a:t>
            </a:r>
            <a:r>
              <a:rPr lang="en-US" sz="2100" dirty="0" err="1">
                <a:latin typeface="Times New Roman" panose="02020603050405020304" pitchFamily="18" charset="0"/>
                <a:cs typeface="Times New Roman" panose="02020603050405020304" pitchFamily="18" charset="0"/>
              </a:rPr>
              <a:t>okulun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adı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ise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Darül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Muallimat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olarak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konulmuştur</a:t>
            </a:r>
            <a:r>
              <a:rPr lang="en-US" sz="2100" dirty="0">
                <a:latin typeface="Times New Roman" panose="02020603050405020304" pitchFamily="18" charset="0"/>
                <a:cs typeface="Times New Roman" panose="02020603050405020304" pitchFamily="18" charset="0"/>
              </a:rPr>
              <a:t>.</a:t>
            </a:r>
          </a:p>
          <a:p>
            <a:pPr algn="just"/>
            <a:r>
              <a:rPr lang="en-US" sz="2100" dirty="0" err="1">
                <a:latin typeface="Times New Roman" panose="02020603050405020304" pitchFamily="18" charset="0"/>
                <a:cs typeface="Times New Roman" panose="02020603050405020304" pitchFamily="18" charset="0"/>
              </a:rPr>
              <a:t>Yine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öğretmen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ihtiyacını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karşılamak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amacıyla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Darül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Muallim-i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Rüşdi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açılmıştır</a:t>
            </a:r>
            <a:r>
              <a:rPr lang="en-US" sz="2100" dirty="0">
                <a:latin typeface="Times New Roman" panose="02020603050405020304" pitchFamily="18" charset="0"/>
                <a:cs typeface="Times New Roman" panose="02020603050405020304" pitchFamily="18" charset="0"/>
              </a:rPr>
              <a:t>.</a:t>
            </a:r>
          </a:p>
          <a:p>
            <a:pPr algn="just"/>
            <a:endParaRPr lang="en-US" sz="2100" dirty="0" smtClean="0">
              <a:latin typeface="Times New Roman" panose="02020603050405020304" pitchFamily="18" charset="0"/>
              <a:cs typeface="Times New Roman" panose="02020603050405020304" pitchFamily="18" charset="0"/>
            </a:endParaRPr>
          </a:p>
          <a:p>
            <a:pPr marL="114300" indent="0" algn="just">
              <a:buNone/>
            </a:pPr>
            <a:endParaRPr lang="en-US" sz="2100" dirty="0" smtClean="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70384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11560" y="764708"/>
            <a:ext cx="7772400" cy="1470025"/>
          </a:xfrm>
        </p:spPr>
        <p:txBody>
          <a:bodyPr>
            <a:noAutofit/>
          </a:bodyPr>
          <a:lstStyle/>
          <a:p>
            <a:r>
              <a:rPr lang="tr-TR" sz="3200" b="1" dirty="0" smtClean="0">
                <a:latin typeface="Times New Roman" pitchFamily="18" charset="0"/>
                <a:cs typeface="Times New Roman" pitchFamily="18" charset="0"/>
              </a:rPr>
              <a:t>CUMHURİYET DÖNEMİ EĞİTİM POLİTİKALARI</a:t>
            </a:r>
            <a:endParaRPr lang="en-US" sz="3200" b="1" dirty="0">
              <a:latin typeface="Times New Roman" pitchFamily="18" charset="0"/>
              <a:cs typeface="Times New Roman" pitchFamily="18" charset="0"/>
            </a:endParaRPr>
          </a:p>
        </p:txBody>
      </p:sp>
      <p:pic>
        <p:nvPicPr>
          <p:cNvPr id="4" name="3 Resim" descr="egitim-alaninda-yapilan-inkilaplar2.jpg"/>
          <p:cNvPicPr>
            <a:picLocks noChangeAspect="1"/>
          </p:cNvPicPr>
          <p:nvPr/>
        </p:nvPicPr>
        <p:blipFill>
          <a:blip r:embed="rId2" cstate="print"/>
          <a:stretch>
            <a:fillRect/>
          </a:stretch>
        </p:blipFill>
        <p:spPr>
          <a:xfrm>
            <a:off x="751260" y="2492896"/>
            <a:ext cx="7493000" cy="2552700"/>
          </a:xfrm>
          <a:prstGeom prst="rect">
            <a:avLst/>
          </a:prstGeom>
        </p:spPr>
      </p:pic>
    </p:spTree>
    <p:extLst>
      <p:ext uri="{BB962C8B-B14F-4D97-AF65-F5344CB8AC3E}">
        <p14:creationId xmlns:p14="http://schemas.microsoft.com/office/powerpoint/2010/main" val="370474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100" b="1" dirty="0" smtClean="0">
                <a:latin typeface="Times New Roman" pitchFamily="18" charset="0"/>
                <a:cs typeface="Times New Roman" pitchFamily="18" charset="0"/>
              </a:rPr>
              <a:t>CUMHURİYET DÖNEMİ EĞİTİM ANLAYIŞI</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89756" y="1556792"/>
            <a:ext cx="8964488" cy="5517232"/>
          </a:xfrm>
        </p:spPr>
        <p:txBody>
          <a:bodyPr>
            <a:normAutofit/>
          </a:bodyPr>
          <a:lstStyle/>
          <a:p>
            <a:pPr algn="just"/>
            <a:r>
              <a:rPr lang="tr-TR" sz="2100" dirty="0" smtClean="0">
                <a:latin typeface="Times New Roman" pitchFamily="18" charset="0"/>
                <a:cs typeface="Times New Roman" pitchFamily="18" charset="0"/>
              </a:rPr>
              <a:t>Türk toplumunu çağdaş medeniyetler seviyesine ulaştırmak isteyen Mustafa Kemal Atatürk, bu amacı doğrultusunda pek çok inkılap gerçekleştirmeye yöneldi. </a:t>
            </a:r>
          </a:p>
          <a:p>
            <a:pPr algn="just"/>
            <a:r>
              <a:rPr lang="tr-TR" sz="2100" dirty="0">
                <a:latin typeface="Times New Roman" pitchFamily="18" charset="0"/>
                <a:cs typeface="Times New Roman" pitchFamily="18" charset="0"/>
              </a:rPr>
              <a:t>İnkılaplarını gerçekleştirirken göz önünde bulundurduğu esaslar; eğitimde birliği sağlamak, laik ve çağdaş eğitim sistemine sahip, ihtiyaçlara </a:t>
            </a:r>
            <a:r>
              <a:rPr lang="tr-TR" sz="2100" dirty="0" smtClean="0">
                <a:latin typeface="Times New Roman" pitchFamily="18" charset="0"/>
                <a:cs typeface="Times New Roman" pitchFamily="18" charset="0"/>
              </a:rPr>
              <a:t>yönelik olarak ulusal eğitimin temellerini atmaktadır.</a:t>
            </a:r>
          </a:p>
        </p:txBody>
      </p:sp>
    </p:spTree>
    <p:extLst>
      <p:ext uri="{BB962C8B-B14F-4D97-AF65-F5344CB8AC3E}">
        <p14:creationId xmlns:p14="http://schemas.microsoft.com/office/powerpoint/2010/main" val="2275999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100" b="1" dirty="0" smtClean="0">
                <a:latin typeface="Times New Roman" pitchFamily="18" charset="0"/>
                <a:cs typeface="Times New Roman" pitchFamily="18" charset="0"/>
              </a:rPr>
              <a:t>ATATÜRK’ÜN EĞİTİME BAKIŞ AÇISI</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457200" y="1600200"/>
            <a:ext cx="8229600" cy="5257800"/>
          </a:xfrm>
        </p:spPr>
        <p:txBody>
          <a:bodyPr>
            <a:normAutofit/>
          </a:bodyPr>
          <a:lstStyle/>
          <a:p>
            <a:pPr algn="just"/>
            <a:r>
              <a:rPr lang="tr-TR" sz="2100" dirty="0" smtClean="0">
                <a:latin typeface="Times New Roman" pitchFamily="18" charset="0"/>
                <a:cs typeface="Times New Roman" pitchFamily="18" charset="0"/>
              </a:rPr>
              <a:t>Atatürk, 1924 yılında Samsun’da öğretmenlere hitaben yapmış olduğu konuşmada eğitime verdiği önemi şu şekilde ifade etmiştir: </a:t>
            </a:r>
          </a:p>
          <a:p>
            <a:pPr algn="just">
              <a:buNone/>
            </a:pPr>
            <a:r>
              <a:rPr lang="tr-TR" sz="2100" dirty="0" smtClean="0">
                <a:latin typeface="Times New Roman" pitchFamily="18" charset="0"/>
                <a:cs typeface="Times New Roman" pitchFamily="18" charset="0"/>
              </a:rPr>
              <a:t>     Efendiler,</a:t>
            </a:r>
          </a:p>
          <a:p>
            <a:pPr algn="just">
              <a:buNone/>
            </a:pPr>
            <a:r>
              <a:rPr lang="tr-TR" sz="2100" dirty="0" smtClean="0">
                <a:latin typeface="Times New Roman" pitchFamily="18" charset="0"/>
                <a:cs typeface="Times New Roman" pitchFamily="18" charset="0"/>
              </a:rPr>
              <a:t>    Dünyada her şey için, maddiyat için, maneviyat için, hayat için, muvaffakiyet için en hakiki mürşid ilimdir, fendir. İlim ve fennin haricinde mürşid aramak gaflettir… </a:t>
            </a:r>
          </a:p>
        </p:txBody>
      </p:sp>
    </p:spTree>
    <p:extLst>
      <p:ext uri="{BB962C8B-B14F-4D97-AF65-F5344CB8AC3E}">
        <p14:creationId xmlns:p14="http://schemas.microsoft.com/office/powerpoint/2010/main" val="643902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88640"/>
            <a:ext cx="9793088" cy="1143000"/>
          </a:xfrm>
        </p:spPr>
        <p:txBody>
          <a:bodyPr>
            <a:noAutofit/>
          </a:bodyPr>
          <a:lstStyle/>
          <a:p>
            <a:pPr algn="l"/>
            <a:r>
              <a:rPr lang="tr-TR" sz="2100" b="1" dirty="0" err="1" smtClean="0">
                <a:latin typeface="Times New Roman" pitchFamily="18" charset="0"/>
                <a:cs typeface="Times New Roman" pitchFamily="18" charset="0"/>
              </a:rPr>
              <a:t>Tevhîd</a:t>
            </a:r>
            <a:r>
              <a:rPr lang="tr-TR" sz="2100" b="1" dirty="0" smtClean="0">
                <a:latin typeface="Times New Roman" pitchFamily="18" charset="0"/>
                <a:cs typeface="Times New Roman" pitchFamily="18" charset="0"/>
              </a:rPr>
              <a:t>-i Tedrisat </a:t>
            </a:r>
            <a:r>
              <a:rPr lang="tr-TR" sz="2100" b="1" dirty="0">
                <a:latin typeface="Times New Roman" pitchFamily="18" charset="0"/>
                <a:cs typeface="Times New Roman" pitchFamily="18" charset="0"/>
              </a:rPr>
              <a:t>K</a:t>
            </a:r>
            <a:r>
              <a:rPr lang="tr-TR" sz="2100" b="1" dirty="0" smtClean="0">
                <a:latin typeface="Times New Roman" pitchFamily="18" charset="0"/>
                <a:cs typeface="Times New Roman" pitchFamily="18" charset="0"/>
              </a:rPr>
              <a:t>anunu (3 Mart 1924)</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457200" y="1484784"/>
            <a:ext cx="8229600" cy="5112568"/>
          </a:xfrm>
        </p:spPr>
        <p:txBody>
          <a:bodyPr>
            <a:normAutofit/>
          </a:bodyPr>
          <a:lstStyle/>
          <a:p>
            <a:pPr algn="just"/>
            <a:r>
              <a:rPr lang="tr-TR" sz="2100" dirty="0" smtClean="0">
                <a:latin typeface="Times New Roman" pitchFamily="18" charset="0"/>
                <a:cs typeface="Times New Roman" pitchFamily="18" charset="0"/>
              </a:rPr>
              <a:t>Eğitimde bulunan iki başlılık kaldırılmış oldu. </a:t>
            </a:r>
          </a:p>
          <a:p>
            <a:pPr algn="just"/>
            <a:r>
              <a:rPr lang="tr-TR" sz="2100" dirty="0" smtClean="0">
                <a:latin typeface="Times New Roman" pitchFamily="18" charset="0"/>
                <a:cs typeface="Times New Roman" pitchFamily="18" charset="0"/>
              </a:rPr>
              <a:t>Bu kanunla, ülkede tüm okullar dönemin Milli Eğitim Bakanlığına bağlandı. </a:t>
            </a:r>
          </a:p>
          <a:p>
            <a:pPr algn="just"/>
            <a:r>
              <a:rPr lang="tr-TR" sz="2100" dirty="0" smtClean="0">
                <a:latin typeface="Times New Roman" pitchFamily="18" charset="0"/>
                <a:cs typeface="Times New Roman" pitchFamily="18" charset="0"/>
              </a:rPr>
              <a:t> Eğitimi kontrol etmek kolaylaştı, yabancı okulların iç işlerimize karışmasının önüne geçilmiş oldu.</a:t>
            </a:r>
          </a:p>
          <a:p>
            <a:pPr algn="just"/>
            <a:r>
              <a:rPr lang="tr-TR" sz="2100" dirty="0" smtClean="0">
                <a:latin typeface="Times New Roman" pitchFamily="18" charset="0"/>
                <a:cs typeface="Times New Roman" pitchFamily="18" charset="0"/>
              </a:rPr>
              <a:t>Farklı noktalara değinerek eğitim yapılan medrese ve mektepler arasındaki ayrılık kalktı.</a:t>
            </a:r>
            <a:endParaRPr lang="en-US" sz="2100" i="1" dirty="0">
              <a:latin typeface="Times New Roman" pitchFamily="18" charset="0"/>
              <a:cs typeface="Times New Roman" pitchFamily="18" charset="0"/>
            </a:endParaRPr>
          </a:p>
        </p:txBody>
      </p:sp>
    </p:spTree>
    <p:extLst>
      <p:ext uri="{BB962C8B-B14F-4D97-AF65-F5344CB8AC3E}">
        <p14:creationId xmlns:p14="http://schemas.microsoft.com/office/powerpoint/2010/main" val="1928600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260648"/>
            <a:ext cx="9324528" cy="1354162"/>
          </a:xfrm>
        </p:spPr>
        <p:txBody>
          <a:bodyPr>
            <a:noAutofit/>
          </a:bodyPr>
          <a:lstStyle/>
          <a:p>
            <a:pPr algn="l"/>
            <a:r>
              <a:rPr lang="tr-TR" sz="2100" b="1" dirty="0" smtClean="0">
                <a:latin typeface="Times New Roman" pitchFamily="18" charset="0"/>
                <a:cs typeface="Times New Roman" pitchFamily="18" charset="0"/>
              </a:rPr>
              <a:t>   </a:t>
            </a:r>
            <a:r>
              <a:rPr lang="tr-TR" sz="2100" b="1" dirty="0">
                <a:latin typeface="Times New Roman" pitchFamily="18" charset="0"/>
                <a:cs typeface="Times New Roman" pitchFamily="18" charset="0"/>
              </a:rPr>
              <a:t>M</a:t>
            </a:r>
            <a:r>
              <a:rPr lang="tr-TR" sz="2100" b="1" dirty="0" smtClean="0">
                <a:latin typeface="Times New Roman" pitchFamily="18" charset="0"/>
                <a:cs typeface="Times New Roman" pitchFamily="18" charset="0"/>
              </a:rPr>
              <a:t>edreselerin </a:t>
            </a:r>
            <a:r>
              <a:rPr lang="tr-TR" sz="2100" b="1" dirty="0">
                <a:latin typeface="Times New Roman" pitchFamily="18" charset="0"/>
                <a:cs typeface="Times New Roman" pitchFamily="18" charset="0"/>
              </a:rPr>
              <a:t>K</a:t>
            </a:r>
            <a:r>
              <a:rPr lang="tr-TR" sz="2100" b="1" dirty="0" smtClean="0">
                <a:latin typeface="Times New Roman" pitchFamily="18" charset="0"/>
                <a:cs typeface="Times New Roman" pitchFamily="18" charset="0"/>
              </a:rPr>
              <a:t>apatılması (11 Mart 1924)</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431032" y="1427242"/>
            <a:ext cx="9073008" cy="5400600"/>
          </a:xfrm>
        </p:spPr>
        <p:txBody>
          <a:bodyPr>
            <a:normAutofit/>
          </a:bodyPr>
          <a:lstStyle/>
          <a:p>
            <a:pPr marL="0" indent="0" algn="just">
              <a:buNone/>
            </a:pPr>
            <a:r>
              <a:rPr lang="tr-TR" sz="2100" dirty="0" smtClean="0">
                <a:latin typeface="Times New Roman" pitchFamily="18" charset="0"/>
                <a:cs typeface="Times New Roman" pitchFamily="18" charset="0"/>
              </a:rPr>
              <a:t>Sebepleri;</a:t>
            </a:r>
            <a:endParaRPr lang="tr-TR" sz="2100" dirty="0">
              <a:latin typeface="Times New Roman" pitchFamily="18" charset="0"/>
              <a:cs typeface="Times New Roman" pitchFamily="18" charset="0"/>
            </a:endParaRPr>
          </a:p>
          <a:p>
            <a:pPr algn="just"/>
            <a:r>
              <a:rPr lang="tr-TR" sz="2100" dirty="0">
                <a:latin typeface="Times New Roman" pitchFamily="18" charset="0"/>
                <a:cs typeface="Times New Roman" pitchFamily="18" charset="0"/>
              </a:rPr>
              <a:t>Sadece dini eğitim veriliyor olması</a:t>
            </a:r>
          </a:p>
          <a:p>
            <a:pPr algn="just"/>
            <a:r>
              <a:rPr lang="tr-TR" sz="2100" dirty="0">
                <a:latin typeface="Times New Roman" pitchFamily="18" charset="0"/>
                <a:cs typeface="Times New Roman" pitchFamily="18" charset="0"/>
              </a:rPr>
              <a:t>Misyonunu </a:t>
            </a:r>
            <a:r>
              <a:rPr lang="tr-TR" sz="2100" dirty="0" smtClean="0">
                <a:latin typeface="Times New Roman" pitchFamily="18" charset="0"/>
                <a:cs typeface="Times New Roman" pitchFamily="18" charset="0"/>
              </a:rPr>
              <a:t>tamamlaması</a:t>
            </a:r>
          </a:p>
          <a:p>
            <a:pPr algn="just"/>
            <a:r>
              <a:rPr lang="tr-TR" sz="2100" dirty="0" smtClean="0">
                <a:latin typeface="Times New Roman" pitchFamily="18" charset="0"/>
                <a:cs typeface="Times New Roman" pitchFamily="18" charset="0"/>
              </a:rPr>
              <a:t>Çağın gereklerine uymaması</a:t>
            </a:r>
            <a:endParaRPr lang="tr-TR" sz="2100" dirty="0">
              <a:latin typeface="Times New Roman" pitchFamily="18" charset="0"/>
              <a:cs typeface="Times New Roman" pitchFamily="18" charset="0"/>
            </a:endParaRPr>
          </a:p>
          <a:p>
            <a:pPr marL="0" indent="0" algn="just">
              <a:buNone/>
            </a:pPr>
            <a:r>
              <a:rPr lang="tr-TR" sz="2100" dirty="0" smtClean="0">
                <a:latin typeface="Times New Roman" pitchFamily="18" charset="0"/>
                <a:cs typeface="Times New Roman" pitchFamily="18" charset="0"/>
              </a:rPr>
              <a:t>Sonuçları;</a:t>
            </a:r>
            <a:endParaRPr lang="tr-TR" sz="2100" dirty="0">
              <a:latin typeface="Times New Roman" pitchFamily="18" charset="0"/>
              <a:cs typeface="Times New Roman" pitchFamily="18" charset="0"/>
            </a:endParaRPr>
          </a:p>
          <a:p>
            <a:pPr algn="just"/>
            <a:r>
              <a:rPr lang="tr-TR" sz="2100" dirty="0" smtClean="0">
                <a:latin typeface="Times New Roman" pitchFamily="18" charset="0"/>
                <a:cs typeface="Times New Roman" pitchFamily="18" charset="0"/>
              </a:rPr>
              <a:t>Laik </a:t>
            </a:r>
            <a:r>
              <a:rPr lang="tr-TR" sz="2100" dirty="0">
                <a:latin typeface="Times New Roman" pitchFamily="18" charset="0"/>
                <a:cs typeface="Times New Roman" pitchFamily="18" charset="0"/>
              </a:rPr>
              <a:t>bir eğitim sistemine </a:t>
            </a:r>
            <a:r>
              <a:rPr lang="tr-TR" sz="2100" dirty="0" smtClean="0">
                <a:latin typeface="Times New Roman" pitchFamily="18" charset="0"/>
                <a:cs typeface="Times New Roman" pitchFamily="18" charset="0"/>
              </a:rPr>
              <a:t>geçilmiştir.</a:t>
            </a:r>
            <a:endParaRPr lang="tr-TR" sz="2100" dirty="0">
              <a:latin typeface="Times New Roman" pitchFamily="18" charset="0"/>
              <a:cs typeface="Times New Roman" pitchFamily="18" charset="0"/>
            </a:endParaRPr>
          </a:p>
          <a:p>
            <a:pPr algn="just"/>
            <a:r>
              <a:rPr lang="tr-TR" sz="2100" dirty="0">
                <a:latin typeface="Times New Roman" pitchFamily="18" charset="0"/>
                <a:cs typeface="Times New Roman" pitchFamily="18" charset="0"/>
              </a:rPr>
              <a:t>Çağın gereklerine uygun, modern eğitim anlayışı benimsenmiştir.</a:t>
            </a:r>
          </a:p>
          <a:p>
            <a:pPr>
              <a:buNone/>
            </a:pPr>
            <a:r>
              <a:rPr lang="tr-TR" sz="2600" i="1" dirty="0" smtClean="0">
                <a:latin typeface="Times New Roman" pitchFamily="18" charset="0"/>
                <a:cs typeface="Times New Roman" pitchFamily="18" charset="0"/>
              </a:rPr>
              <a:t> </a:t>
            </a:r>
          </a:p>
          <a:p>
            <a:pPr>
              <a:buNone/>
            </a:pPr>
            <a:r>
              <a:rPr lang="tr-TR" dirty="0" smtClean="0"/>
              <a:t> </a:t>
            </a:r>
            <a:endParaRPr lang="en-US" dirty="0"/>
          </a:p>
        </p:txBody>
      </p:sp>
    </p:spTree>
    <p:extLst>
      <p:ext uri="{BB962C8B-B14F-4D97-AF65-F5344CB8AC3E}">
        <p14:creationId xmlns:p14="http://schemas.microsoft.com/office/powerpoint/2010/main" val="2560996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086966"/>
            <a:ext cx="6934200" cy="4286250"/>
          </a:xfrm>
        </p:spPr>
        <p:txBody>
          <a:bodyPr>
            <a:normAutofit/>
          </a:bodyPr>
          <a:lstStyle/>
          <a:p>
            <a:pPr marL="342900" indent="-342900" algn="ctr"/>
            <a:r>
              <a:rPr lang="tr-TR" sz="3200" b="1" dirty="0">
                <a:latin typeface="Times New Roman" panose="02020603050405020304" pitchFamily="18" charset="0"/>
                <a:cs typeface="Times New Roman" panose="02020603050405020304" pitchFamily="18" charset="0"/>
              </a:rPr>
              <a:t>EĞİTİMDE İLK YENİLEŞME HAREKETLERİ DÖNEMİ </a:t>
            </a:r>
            <a:br>
              <a:rPr lang="tr-TR" sz="3200" b="1" dirty="0">
                <a:latin typeface="Times New Roman" panose="02020603050405020304" pitchFamily="18" charset="0"/>
                <a:cs typeface="Times New Roman" panose="02020603050405020304" pitchFamily="18" charset="0"/>
              </a:rPr>
            </a:br>
            <a:r>
              <a:rPr lang="tr-TR" sz="3200" b="1" spc="0" dirty="0">
                <a:latin typeface="Times New Roman" panose="02020603050405020304" pitchFamily="18" charset="0"/>
                <a:ea typeface="+mn-ea"/>
                <a:cs typeface="Times New Roman" panose="02020603050405020304" pitchFamily="18" charset="0"/>
              </a:rPr>
              <a:t>(1776-1839)</a:t>
            </a:r>
            <a:endParaRPr lang="tr-TR"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15816" y="5373216"/>
            <a:ext cx="5000600" cy="797024"/>
          </a:xfrm>
        </p:spPr>
        <p:txBody>
          <a:bodyPr>
            <a:normAutofit fontScale="62500" lnSpcReduction="20000"/>
          </a:bodyPr>
          <a:lstStyle/>
          <a:p>
            <a:pPr algn="r"/>
            <a:r>
              <a:rPr lang="tr-TR" sz="4400" b="1" dirty="0">
                <a:solidFill>
                  <a:schemeClr val="accent1"/>
                </a:solidFill>
              </a:rPr>
              <a:t/>
            </a:r>
            <a:br>
              <a:rPr lang="tr-TR" sz="4400" b="1" dirty="0">
                <a:solidFill>
                  <a:schemeClr val="accent1"/>
                </a:solidFill>
              </a:rPr>
            </a:br>
            <a:endParaRPr lang="tr-TR" sz="4400" dirty="0"/>
          </a:p>
        </p:txBody>
      </p:sp>
    </p:spTree>
    <p:extLst>
      <p:ext uri="{BB962C8B-B14F-4D97-AF65-F5344CB8AC3E}">
        <p14:creationId xmlns:p14="http://schemas.microsoft.com/office/powerpoint/2010/main" val="31055012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04664"/>
            <a:ext cx="8229600" cy="1143000"/>
          </a:xfrm>
        </p:spPr>
        <p:txBody>
          <a:bodyPr>
            <a:noAutofit/>
          </a:bodyPr>
          <a:lstStyle/>
          <a:p>
            <a:pPr algn="l"/>
            <a:r>
              <a:rPr lang="tr-TR" sz="2100" b="1" dirty="0" smtClean="0">
                <a:latin typeface="Times New Roman" pitchFamily="18" charset="0"/>
                <a:cs typeface="Times New Roman" pitchFamily="18" charset="0"/>
              </a:rPr>
              <a:t>Maarif Teşkilatı </a:t>
            </a:r>
            <a:r>
              <a:rPr lang="tr-TR" sz="2100" b="1" dirty="0">
                <a:latin typeface="Times New Roman" pitchFamily="18" charset="0"/>
                <a:cs typeface="Times New Roman" pitchFamily="18" charset="0"/>
              </a:rPr>
              <a:t>H</a:t>
            </a:r>
            <a:r>
              <a:rPr lang="tr-TR" sz="2100" b="1" dirty="0" smtClean="0">
                <a:latin typeface="Times New Roman" pitchFamily="18" charset="0"/>
                <a:cs typeface="Times New Roman" pitchFamily="18" charset="0"/>
              </a:rPr>
              <a:t>akkında Kanun (2 Mart 1926)</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251520" y="1600200"/>
            <a:ext cx="8892480" cy="5257800"/>
          </a:xfrm>
        </p:spPr>
        <p:txBody>
          <a:bodyPr>
            <a:normAutofit/>
          </a:bodyPr>
          <a:lstStyle/>
          <a:p>
            <a:pPr algn="just"/>
            <a:r>
              <a:rPr lang="tr-TR" sz="2100" dirty="0" smtClean="0">
                <a:latin typeface="Times New Roman" pitchFamily="18" charset="0"/>
                <a:cs typeface="Times New Roman" pitchFamily="18" charset="0"/>
              </a:rPr>
              <a:t>Bu kanunla birlikte, Türkiye’de ilkokul, lise ve yüksek öğretimin belli esaslara göre düzenlenmesi için birtakım çalışmalar yapıldı.</a:t>
            </a:r>
          </a:p>
          <a:p>
            <a:pPr algn="just"/>
            <a:r>
              <a:rPr lang="tr-TR" sz="2100" dirty="0" smtClean="0">
                <a:latin typeface="Times New Roman" pitchFamily="18" charset="0"/>
                <a:cs typeface="Times New Roman" pitchFamily="18" charset="0"/>
              </a:rPr>
              <a:t>Devlet izni olmadan okul açılamayacağı, hangi derslerin, ne şekilde okutulacağı belirtildi.</a:t>
            </a:r>
          </a:p>
          <a:p>
            <a:pPr algn="just"/>
            <a:r>
              <a:rPr lang="tr-TR" sz="2100" dirty="0" smtClean="0">
                <a:latin typeface="Times New Roman" pitchFamily="18" charset="0"/>
                <a:cs typeface="Times New Roman" pitchFamily="18" charset="0"/>
              </a:rPr>
              <a:t>Bugünkü eğitim sisteminin temelini oluşturmaktadır.</a:t>
            </a:r>
          </a:p>
          <a:p>
            <a:pPr algn="just"/>
            <a:r>
              <a:rPr lang="tr-TR" sz="2100" dirty="0" smtClean="0">
                <a:latin typeface="Times New Roman" pitchFamily="18" charset="0"/>
                <a:cs typeface="Times New Roman" pitchFamily="18" charset="0"/>
              </a:rPr>
              <a:t>Maddelerden bazıları:</a:t>
            </a:r>
            <a:endParaRPr lang="tr-TR" sz="2100" dirty="0">
              <a:latin typeface="Times New Roman" pitchFamily="18" charset="0"/>
              <a:cs typeface="Times New Roman" pitchFamily="18" charset="0"/>
            </a:endParaRPr>
          </a:p>
          <a:p>
            <a:pPr marL="0" indent="0" algn="just">
              <a:buNone/>
            </a:pPr>
            <a:r>
              <a:rPr lang="tr-TR" sz="2100" dirty="0">
                <a:latin typeface="Times New Roman" pitchFamily="18" charset="0"/>
                <a:cs typeface="Times New Roman" pitchFamily="18" charset="0"/>
              </a:rPr>
              <a:t> </a:t>
            </a:r>
            <a:r>
              <a:rPr lang="tr-TR" sz="2100" dirty="0" smtClean="0">
                <a:latin typeface="Times New Roman" pitchFamily="18" charset="0"/>
                <a:cs typeface="Times New Roman" pitchFamily="18" charset="0"/>
              </a:rPr>
              <a:t>     1)  İlköğretim ücretsiz ve zorunludur.</a:t>
            </a:r>
          </a:p>
          <a:p>
            <a:pPr algn="just">
              <a:buNone/>
            </a:pPr>
            <a:r>
              <a:rPr lang="tr-TR" sz="2100" dirty="0" smtClean="0">
                <a:latin typeface="Times New Roman" pitchFamily="18" charset="0"/>
                <a:cs typeface="Times New Roman" pitchFamily="18" charset="0"/>
              </a:rPr>
              <a:t>      2) Karma eğitim ilkesi benimsenmelidir.</a:t>
            </a:r>
          </a:p>
          <a:p>
            <a:pPr algn="just">
              <a:buNone/>
            </a:pPr>
            <a:r>
              <a:rPr lang="tr-TR" sz="2100" i="1"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158375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100" b="1" smtClean="0">
                <a:latin typeface="Times New Roman" pitchFamily="18" charset="0"/>
                <a:cs typeface="Times New Roman" pitchFamily="18" charset="0"/>
              </a:rPr>
              <a:t>Alfabe </a:t>
            </a:r>
            <a:r>
              <a:rPr lang="tr-TR" sz="2100" b="1" dirty="0" smtClean="0">
                <a:latin typeface="Times New Roman" pitchFamily="18" charset="0"/>
                <a:cs typeface="Times New Roman" pitchFamily="18" charset="0"/>
              </a:rPr>
              <a:t>İnkılâbı (1Kasım 1928)</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169168" y="1363784"/>
            <a:ext cx="5266928" cy="5257800"/>
          </a:xfrm>
        </p:spPr>
        <p:txBody>
          <a:bodyPr>
            <a:normAutofit/>
          </a:bodyPr>
          <a:lstStyle/>
          <a:p>
            <a:pPr algn="just">
              <a:buNone/>
            </a:pPr>
            <a:r>
              <a:rPr lang="tr-TR" sz="2100" dirty="0" smtClean="0">
                <a:latin typeface="Times New Roman" pitchFamily="18" charset="0"/>
                <a:cs typeface="Times New Roman" pitchFamily="18" charset="0"/>
              </a:rPr>
              <a:t>Sebepleri;</a:t>
            </a:r>
          </a:p>
          <a:p>
            <a:pPr algn="just"/>
            <a:r>
              <a:rPr lang="tr-TR" sz="2100" dirty="0" smtClean="0">
                <a:latin typeface="Times New Roman" pitchFamily="18" charset="0"/>
                <a:cs typeface="Times New Roman" pitchFamily="18" charset="0"/>
              </a:rPr>
              <a:t>Okuma yazmayı kolaylaştırmak,</a:t>
            </a:r>
          </a:p>
          <a:p>
            <a:pPr algn="just"/>
            <a:r>
              <a:rPr lang="tr-TR" sz="2100" dirty="0" smtClean="0">
                <a:latin typeface="Times New Roman" pitchFamily="18" charset="0"/>
                <a:cs typeface="Times New Roman" pitchFamily="18" charset="0"/>
              </a:rPr>
              <a:t>Bilimsel gelişmeleri daha yakından takip edebilmek,</a:t>
            </a:r>
          </a:p>
          <a:p>
            <a:pPr algn="just"/>
            <a:r>
              <a:rPr lang="tr-TR" sz="2100" dirty="0" smtClean="0">
                <a:latin typeface="Times New Roman" pitchFamily="18" charset="0"/>
                <a:cs typeface="Times New Roman" pitchFamily="18" charset="0"/>
              </a:rPr>
              <a:t>Batı dünyasına yaklaşmak ve</a:t>
            </a:r>
          </a:p>
          <a:p>
            <a:pPr algn="just"/>
            <a:r>
              <a:rPr lang="tr-TR" sz="2100" dirty="0" smtClean="0">
                <a:latin typeface="Times New Roman" pitchFamily="18" charset="0"/>
                <a:cs typeface="Times New Roman" pitchFamily="18" charset="0"/>
              </a:rPr>
              <a:t>Ülkedeki okuma yazma oranını arttırmak </a:t>
            </a:r>
            <a:r>
              <a:rPr lang="tr-TR" dirty="0" smtClean="0">
                <a:latin typeface="Times New Roman" pitchFamily="18" charset="0"/>
                <a:cs typeface="Times New Roman" pitchFamily="18" charset="0"/>
              </a:rPr>
              <a:t/>
            </a:r>
            <a:br>
              <a:rPr lang="tr-TR" dirty="0" smtClean="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pic>
        <p:nvPicPr>
          <p:cNvPr id="4" name="3 Resim" descr="basogretmen-ataturk.jpg"/>
          <p:cNvPicPr>
            <a:picLocks noChangeAspect="1"/>
          </p:cNvPicPr>
          <p:nvPr/>
        </p:nvPicPr>
        <p:blipFill>
          <a:blip r:embed="rId2" cstate="print"/>
          <a:stretch>
            <a:fillRect/>
          </a:stretch>
        </p:blipFill>
        <p:spPr>
          <a:xfrm>
            <a:off x="5436096" y="1395647"/>
            <a:ext cx="3615320" cy="4896544"/>
          </a:xfrm>
          <a:prstGeom prst="rect">
            <a:avLst/>
          </a:prstGeom>
        </p:spPr>
      </p:pic>
    </p:spTree>
    <p:extLst>
      <p:ext uri="{BB962C8B-B14F-4D97-AF65-F5344CB8AC3E}">
        <p14:creationId xmlns:p14="http://schemas.microsoft.com/office/powerpoint/2010/main" val="884538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algn="l"/>
            <a:r>
              <a:rPr lang="tr-TR" sz="2100" b="1" dirty="0">
                <a:latin typeface="Times New Roman" pitchFamily="18" charset="0"/>
                <a:cs typeface="Times New Roman" pitchFamily="18" charset="0"/>
              </a:rPr>
              <a:t>M</a:t>
            </a:r>
            <a:r>
              <a:rPr lang="tr-TR" sz="2100" b="1" dirty="0" smtClean="0">
                <a:latin typeface="Times New Roman" pitchFamily="18" charset="0"/>
                <a:cs typeface="Times New Roman" pitchFamily="18" charset="0"/>
              </a:rPr>
              <a:t>illet </a:t>
            </a:r>
            <a:r>
              <a:rPr lang="tr-TR" sz="2100" b="1" dirty="0">
                <a:latin typeface="Times New Roman" pitchFamily="18" charset="0"/>
                <a:cs typeface="Times New Roman" pitchFamily="18" charset="0"/>
              </a:rPr>
              <a:t>M</a:t>
            </a:r>
            <a:r>
              <a:rPr lang="tr-TR" sz="2100" b="1" dirty="0" smtClean="0">
                <a:latin typeface="Times New Roman" pitchFamily="18" charset="0"/>
                <a:cs typeface="Times New Roman" pitchFamily="18" charset="0"/>
              </a:rPr>
              <a:t>ekteplerinin </a:t>
            </a:r>
            <a:r>
              <a:rPr lang="tr-TR" sz="2100" b="1" dirty="0">
                <a:latin typeface="Times New Roman" pitchFamily="18" charset="0"/>
                <a:cs typeface="Times New Roman" pitchFamily="18" charset="0"/>
              </a:rPr>
              <a:t>A</a:t>
            </a:r>
            <a:r>
              <a:rPr lang="tr-TR" sz="2100" b="1" dirty="0" smtClean="0">
                <a:latin typeface="Times New Roman" pitchFamily="18" charset="0"/>
                <a:cs typeface="Times New Roman" pitchFamily="18" charset="0"/>
              </a:rPr>
              <a:t>çılması (1 Ocak 1929)</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251520" y="1412776"/>
            <a:ext cx="5112568" cy="5904656"/>
          </a:xfrm>
        </p:spPr>
        <p:txBody>
          <a:bodyPr>
            <a:normAutofit/>
          </a:bodyPr>
          <a:lstStyle/>
          <a:p>
            <a:r>
              <a:rPr lang="tr-TR" sz="2100" dirty="0" smtClean="0">
                <a:latin typeface="Times New Roman" pitchFamily="18" charset="0"/>
                <a:cs typeface="Times New Roman" pitchFamily="18" charset="0"/>
              </a:rPr>
              <a:t>Yeni harflerin kabulünün ardından, halkı okur yazar kılmak amacıyla gerçekleşen eğitim seferberliği için kurulmuş dört ay süreli halk eğitim kurumlarıdır.</a:t>
            </a:r>
          </a:p>
          <a:p>
            <a:r>
              <a:rPr lang="tr-TR" sz="2100" dirty="0" smtClean="0">
                <a:latin typeface="Times New Roman" pitchFamily="18" charset="0"/>
                <a:cs typeface="Times New Roman" pitchFamily="18" charset="0"/>
              </a:rPr>
              <a:t>Türk tarihindeki ilk okuma yazma seferberliğidir.</a:t>
            </a:r>
            <a:br>
              <a:rPr lang="tr-TR" sz="2100" dirty="0" smtClean="0">
                <a:latin typeface="Times New Roman" pitchFamily="18" charset="0"/>
                <a:cs typeface="Times New Roman" pitchFamily="18" charset="0"/>
              </a:rPr>
            </a:br>
            <a:endParaRPr lang="en-US" sz="2100" i="1" dirty="0">
              <a:latin typeface="Times New Roman" pitchFamily="18" charset="0"/>
              <a:cs typeface="Times New Roman" pitchFamily="18" charset="0"/>
            </a:endParaRPr>
          </a:p>
        </p:txBody>
      </p:sp>
      <p:pic>
        <p:nvPicPr>
          <p:cNvPr id="4" name="3 Resim" descr="BkueyrlCAAEK9hN.jpg"/>
          <p:cNvPicPr>
            <a:picLocks noChangeAspect="1"/>
          </p:cNvPicPr>
          <p:nvPr/>
        </p:nvPicPr>
        <p:blipFill>
          <a:blip r:embed="rId2" cstate="print"/>
          <a:stretch>
            <a:fillRect/>
          </a:stretch>
        </p:blipFill>
        <p:spPr>
          <a:xfrm>
            <a:off x="5292080" y="1418494"/>
            <a:ext cx="3779912" cy="4098737"/>
          </a:xfrm>
          <a:prstGeom prst="rect">
            <a:avLst/>
          </a:prstGeom>
        </p:spPr>
      </p:pic>
    </p:spTree>
    <p:extLst>
      <p:ext uri="{BB962C8B-B14F-4D97-AF65-F5344CB8AC3E}">
        <p14:creationId xmlns:p14="http://schemas.microsoft.com/office/powerpoint/2010/main" val="3117046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100" b="1" dirty="0">
                <a:latin typeface="Times New Roman" pitchFamily="18" charset="0"/>
                <a:cs typeface="Times New Roman" pitchFamily="18" charset="0"/>
              </a:rPr>
              <a:t>T</a:t>
            </a:r>
            <a:r>
              <a:rPr lang="tr-TR" sz="2100" b="1" dirty="0" smtClean="0">
                <a:latin typeface="Times New Roman" pitchFamily="18" charset="0"/>
                <a:cs typeface="Times New Roman" pitchFamily="18" charset="0"/>
              </a:rPr>
              <a:t>ürk Tarih </a:t>
            </a:r>
            <a:r>
              <a:rPr lang="tr-TR" sz="2100" b="1" dirty="0">
                <a:latin typeface="Times New Roman" pitchFamily="18" charset="0"/>
                <a:cs typeface="Times New Roman" pitchFamily="18" charset="0"/>
              </a:rPr>
              <a:t>K</a:t>
            </a:r>
            <a:r>
              <a:rPr lang="tr-TR" sz="2100" b="1" dirty="0" smtClean="0">
                <a:latin typeface="Times New Roman" pitchFamily="18" charset="0"/>
                <a:cs typeface="Times New Roman" pitchFamily="18" charset="0"/>
              </a:rPr>
              <a:t>urumu’nun Açılması (15 Nisan 1931)</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457201" y="1600200"/>
            <a:ext cx="4834880" cy="5257800"/>
          </a:xfrm>
        </p:spPr>
        <p:txBody>
          <a:bodyPr>
            <a:normAutofit/>
          </a:bodyPr>
          <a:lstStyle/>
          <a:p>
            <a:pPr>
              <a:buNone/>
            </a:pPr>
            <a:r>
              <a:rPr lang="tr-TR" sz="2100" dirty="0">
                <a:latin typeface="Times New Roman" pitchFamily="18" charset="0"/>
                <a:cs typeface="Times New Roman" pitchFamily="18" charset="0"/>
              </a:rPr>
              <a:t>S</a:t>
            </a:r>
            <a:r>
              <a:rPr lang="tr-TR" sz="2100" dirty="0" smtClean="0">
                <a:latin typeface="Times New Roman" pitchFamily="18" charset="0"/>
                <a:cs typeface="Times New Roman" pitchFamily="18" charset="0"/>
              </a:rPr>
              <a:t>ebepleri: </a:t>
            </a:r>
          </a:p>
          <a:p>
            <a:r>
              <a:rPr lang="tr-TR" sz="2100" dirty="0" smtClean="0">
                <a:latin typeface="Times New Roman" pitchFamily="18" charset="0"/>
                <a:cs typeface="Times New Roman" pitchFamily="18" charset="0"/>
              </a:rPr>
              <a:t>Türkler hakkında bilinen yanlışlıkları (barbarlık gibi) dünya kamuoyundan silmek,</a:t>
            </a:r>
          </a:p>
          <a:p>
            <a:r>
              <a:rPr lang="tr-TR" sz="2100" dirty="0" smtClean="0">
                <a:latin typeface="Times New Roman" pitchFamily="18" charset="0"/>
                <a:cs typeface="Times New Roman" pitchFamily="18" charset="0"/>
              </a:rPr>
              <a:t>Köklü Türk medeniyetini araştırmak ve</a:t>
            </a:r>
          </a:p>
          <a:p>
            <a:r>
              <a:rPr lang="tr-TR" sz="2100" dirty="0" smtClean="0">
                <a:latin typeface="Times New Roman" pitchFamily="18" charset="0"/>
                <a:cs typeface="Times New Roman" pitchFamily="18" charset="0"/>
              </a:rPr>
              <a:t>Milli bilincin oluşmasını sağlamak</a:t>
            </a:r>
          </a:p>
        </p:txBody>
      </p:sp>
      <p:pic>
        <p:nvPicPr>
          <p:cNvPr id="4" name="3 Resim" descr="5a50854d61361f2450358a6e.jpg"/>
          <p:cNvPicPr>
            <a:picLocks noChangeAspect="1"/>
          </p:cNvPicPr>
          <p:nvPr/>
        </p:nvPicPr>
        <p:blipFill>
          <a:blip r:embed="rId2" cstate="print"/>
          <a:stretch>
            <a:fillRect/>
          </a:stretch>
        </p:blipFill>
        <p:spPr>
          <a:xfrm>
            <a:off x="5590456" y="1772816"/>
            <a:ext cx="3096344" cy="3208287"/>
          </a:xfrm>
          <a:prstGeom prst="rect">
            <a:avLst/>
          </a:prstGeom>
        </p:spPr>
      </p:pic>
    </p:spTree>
    <p:extLst>
      <p:ext uri="{BB962C8B-B14F-4D97-AF65-F5344CB8AC3E}">
        <p14:creationId xmlns:p14="http://schemas.microsoft.com/office/powerpoint/2010/main" val="758009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100" b="1" dirty="0">
                <a:latin typeface="Times New Roman" pitchFamily="18" charset="0"/>
                <a:cs typeface="Times New Roman" pitchFamily="18" charset="0"/>
              </a:rPr>
              <a:t>T</a:t>
            </a:r>
            <a:r>
              <a:rPr lang="tr-TR" sz="2100" b="1" dirty="0" smtClean="0">
                <a:latin typeface="Times New Roman" pitchFamily="18" charset="0"/>
                <a:cs typeface="Times New Roman" pitchFamily="18" charset="0"/>
              </a:rPr>
              <a:t>ürk Dil Kurumu’nun Açılması (12 Temmuz 1932)</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484808" y="1196752"/>
            <a:ext cx="5194920" cy="5257800"/>
          </a:xfrm>
        </p:spPr>
        <p:txBody>
          <a:bodyPr>
            <a:normAutofit/>
          </a:bodyPr>
          <a:lstStyle/>
          <a:p>
            <a:pPr marL="0" indent="0">
              <a:buNone/>
            </a:pPr>
            <a:endParaRPr lang="tr-TR" sz="2100" dirty="0" smtClean="0">
              <a:latin typeface="Times New Roman" pitchFamily="18" charset="0"/>
              <a:cs typeface="Times New Roman" pitchFamily="18" charset="0"/>
            </a:endParaRPr>
          </a:p>
          <a:p>
            <a:pPr>
              <a:buNone/>
            </a:pPr>
            <a:r>
              <a:rPr lang="tr-TR" sz="2100" dirty="0">
                <a:latin typeface="Times New Roman" pitchFamily="18" charset="0"/>
                <a:cs typeface="Times New Roman" pitchFamily="18" charset="0"/>
              </a:rPr>
              <a:t>S</a:t>
            </a:r>
            <a:r>
              <a:rPr lang="tr-TR" sz="2100" dirty="0" smtClean="0">
                <a:latin typeface="Times New Roman" pitchFamily="18" charset="0"/>
                <a:cs typeface="Times New Roman" pitchFamily="18" charset="0"/>
              </a:rPr>
              <a:t>ebepleri: </a:t>
            </a:r>
          </a:p>
          <a:p>
            <a:r>
              <a:rPr lang="tr-TR" sz="2100" dirty="0" smtClean="0">
                <a:latin typeface="Times New Roman" pitchFamily="18" charset="0"/>
                <a:cs typeface="Times New Roman" pitchFamily="18" charset="0"/>
              </a:rPr>
              <a:t>Türkçedeki yabancı kelimeleri atmak,</a:t>
            </a:r>
          </a:p>
          <a:p>
            <a:r>
              <a:rPr lang="tr-TR" sz="2100" dirty="0" smtClean="0">
                <a:latin typeface="Times New Roman" pitchFamily="18" charset="0"/>
                <a:cs typeface="Times New Roman" pitchFamily="18" charset="0"/>
              </a:rPr>
              <a:t>Türkçeyi bilim dili haline getirmek ve</a:t>
            </a:r>
          </a:p>
          <a:p>
            <a:r>
              <a:rPr lang="tr-TR" sz="2100" dirty="0" smtClean="0">
                <a:latin typeface="Times New Roman" pitchFamily="18" charset="0"/>
                <a:cs typeface="Times New Roman" pitchFamily="18" charset="0"/>
              </a:rPr>
              <a:t>Yazı dili ile konuşma dili arasındaki farklılığı kaldırmak</a:t>
            </a:r>
          </a:p>
          <a:p>
            <a:endParaRPr lang="tr-TR" sz="2100" dirty="0" smtClean="0">
              <a:latin typeface="Times New Roman" pitchFamily="18" charset="0"/>
              <a:cs typeface="Times New Roman" pitchFamily="18" charset="0"/>
            </a:endParaRPr>
          </a:p>
        </p:txBody>
      </p:sp>
      <p:pic>
        <p:nvPicPr>
          <p:cNvPr id="4" name="3 Resim" descr="sF9H8IRR_400x400.jpg"/>
          <p:cNvPicPr>
            <a:picLocks noChangeAspect="1"/>
          </p:cNvPicPr>
          <p:nvPr/>
        </p:nvPicPr>
        <p:blipFill>
          <a:blip r:embed="rId2" cstate="print"/>
          <a:stretch>
            <a:fillRect/>
          </a:stretch>
        </p:blipFill>
        <p:spPr>
          <a:xfrm>
            <a:off x="5334000" y="2060848"/>
            <a:ext cx="3810000" cy="3810000"/>
          </a:xfrm>
          <a:prstGeom prst="rect">
            <a:avLst/>
          </a:prstGeom>
        </p:spPr>
      </p:pic>
    </p:spTree>
    <p:extLst>
      <p:ext uri="{BB962C8B-B14F-4D97-AF65-F5344CB8AC3E}">
        <p14:creationId xmlns:p14="http://schemas.microsoft.com/office/powerpoint/2010/main" val="99955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100" b="1" dirty="0">
                <a:latin typeface="Times New Roman" pitchFamily="18" charset="0"/>
                <a:cs typeface="Times New Roman" pitchFamily="18" charset="0"/>
              </a:rPr>
              <a:t>Ü</a:t>
            </a:r>
            <a:r>
              <a:rPr lang="tr-TR" sz="2100" b="1" dirty="0" smtClean="0">
                <a:latin typeface="Times New Roman" pitchFamily="18" charset="0"/>
                <a:cs typeface="Times New Roman" pitchFamily="18" charset="0"/>
              </a:rPr>
              <a:t>niversite </a:t>
            </a:r>
            <a:r>
              <a:rPr lang="tr-TR" sz="2100" b="1" dirty="0">
                <a:latin typeface="Times New Roman" pitchFamily="18" charset="0"/>
                <a:cs typeface="Times New Roman" pitchFamily="18" charset="0"/>
              </a:rPr>
              <a:t>R</a:t>
            </a:r>
            <a:r>
              <a:rPr lang="tr-TR" sz="2100" b="1" dirty="0" smtClean="0">
                <a:latin typeface="Times New Roman" pitchFamily="18" charset="0"/>
                <a:cs typeface="Times New Roman" pitchFamily="18" charset="0"/>
              </a:rPr>
              <a:t>eformu (1933)</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0" y="1340768"/>
            <a:ext cx="5436096" cy="5517232"/>
          </a:xfrm>
        </p:spPr>
        <p:txBody>
          <a:bodyPr>
            <a:normAutofit/>
          </a:bodyPr>
          <a:lstStyle/>
          <a:p>
            <a:r>
              <a:rPr lang="tr-TR" sz="2100" dirty="0" smtClean="0">
                <a:latin typeface="Times New Roman" pitchFamily="18" charset="0"/>
                <a:cs typeface="Times New Roman" pitchFamily="18" charset="0"/>
              </a:rPr>
              <a:t>Modern tarzda eğitim verilecek yükseköğrenim kurumlarına doğan ihtiyaçtan dolayı kanuna dayalı olan reform hareketidir.</a:t>
            </a:r>
          </a:p>
          <a:p>
            <a:r>
              <a:rPr lang="tr-TR" sz="2100" dirty="0" smtClean="0">
                <a:latin typeface="Times New Roman" pitchFamily="18" charset="0"/>
                <a:cs typeface="Times New Roman" pitchFamily="18" charset="0"/>
              </a:rPr>
              <a:t>İlk üniversite: İstanbul Üniversitesi (1933)</a:t>
            </a:r>
          </a:p>
          <a:p>
            <a:r>
              <a:rPr lang="tr-TR" sz="2100" dirty="0" smtClean="0">
                <a:latin typeface="Times New Roman" pitchFamily="18" charset="0"/>
                <a:cs typeface="Times New Roman" pitchFamily="18" charset="0"/>
              </a:rPr>
              <a:t>İlk fakülte: Ankara Hukuk Fakültesi (1925)</a:t>
            </a:r>
            <a:br>
              <a:rPr lang="tr-TR" sz="2100" dirty="0" smtClean="0">
                <a:latin typeface="Times New Roman" pitchFamily="18" charset="0"/>
                <a:cs typeface="Times New Roman" pitchFamily="18" charset="0"/>
              </a:rPr>
            </a:br>
            <a:endParaRPr lang="tr-TR" sz="2100" dirty="0" smtClean="0">
              <a:latin typeface="Times New Roman" pitchFamily="18" charset="0"/>
              <a:cs typeface="Times New Roman" pitchFamily="18" charset="0"/>
            </a:endParaRPr>
          </a:p>
        </p:txBody>
      </p:sp>
      <p:pic>
        <p:nvPicPr>
          <p:cNvPr id="4" name="3 Resim" descr="DGJ0NRNXYAAwQ_Z-600x451.jpg"/>
          <p:cNvPicPr>
            <a:picLocks noChangeAspect="1"/>
          </p:cNvPicPr>
          <p:nvPr/>
        </p:nvPicPr>
        <p:blipFill>
          <a:blip r:embed="rId2" cstate="print"/>
          <a:stretch>
            <a:fillRect/>
          </a:stretch>
        </p:blipFill>
        <p:spPr>
          <a:xfrm>
            <a:off x="5508106" y="1556792"/>
            <a:ext cx="3429721" cy="4392488"/>
          </a:xfrm>
          <a:prstGeom prst="rect">
            <a:avLst/>
          </a:prstGeom>
        </p:spPr>
      </p:pic>
    </p:spTree>
    <p:extLst>
      <p:ext uri="{BB962C8B-B14F-4D97-AF65-F5344CB8AC3E}">
        <p14:creationId xmlns:p14="http://schemas.microsoft.com/office/powerpoint/2010/main" val="1118792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100" b="1" dirty="0">
                <a:latin typeface="Times New Roman" pitchFamily="18" charset="0"/>
                <a:cs typeface="Times New Roman" pitchFamily="18" charset="0"/>
              </a:rPr>
              <a:t>K</a:t>
            </a:r>
            <a:r>
              <a:rPr lang="tr-TR" sz="2100" b="1" dirty="0" smtClean="0">
                <a:latin typeface="Times New Roman" pitchFamily="18" charset="0"/>
                <a:cs typeface="Times New Roman" pitchFamily="18" charset="0"/>
              </a:rPr>
              <a:t>öy </a:t>
            </a:r>
            <a:r>
              <a:rPr lang="tr-TR" sz="2100" b="1" dirty="0">
                <a:latin typeface="Times New Roman" pitchFamily="18" charset="0"/>
                <a:cs typeface="Times New Roman" pitchFamily="18" charset="0"/>
              </a:rPr>
              <a:t>E</a:t>
            </a:r>
            <a:r>
              <a:rPr lang="tr-TR" sz="2100" b="1" dirty="0" smtClean="0">
                <a:latin typeface="Times New Roman" pitchFamily="18" charset="0"/>
                <a:cs typeface="Times New Roman" pitchFamily="18" charset="0"/>
              </a:rPr>
              <a:t>nstitüleri’nin </a:t>
            </a:r>
            <a:r>
              <a:rPr lang="tr-TR" sz="2100" b="1" dirty="0">
                <a:latin typeface="Times New Roman" pitchFamily="18" charset="0"/>
                <a:cs typeface="Times New Roman" pitchFamily="18" charset="0"/>
              </a:rPr>
              <a:t>A</a:t>
            </a:r>
            <a:r>
              <a:rPr lang="tr-TR" sz="2100" b="1" dirty="0" smtClean="0">
                <a:latin typeface="Times New Roman" pitchFamily="18" charset="0"/>
                <a:cs typeface="Times New Roman" pitchFamily="18" charset="0"/>
              </a:rPr>
              <a:t>çılması (1940)</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539552" y="1268760"/>
            <a:ext cx="7992888" cy="5832648"/>
          </a:xfrm>
        </p:spPr>
        <p:txBody>
          <a:bodyPr>
            <a:normAutofit/>
          </a:bodyPr>
          <a:lstStyle/>
          <a:p>
            <a:r>
              <a:rPr lang="tr-TR" sz="2100" dirty="0" smtClean="0">
                <a:latin typeface="Times New Roman" pitchFamily="18" charset="0"/>
                <a:cs typeface="Times New Roman" pitchFamily="18" charset="0"/>
              </a:rPr>
              <a:t>Türkiye Cumhuriyeti’nin kuruluşunun ardından öğretmen açığını gidermek amacıyla kurulmuştur.</a:t>
            </a:r>
          </a:p>
          <a:p>
            <a:r>
              <a:rPr lang="tr-TR" sz="2100" dirty="0" smtClean="0">
                <a:latin typeface="Times New Roman" pitchFamily="18" charset="0"/>
                <a:cs typeface="Times New Roman" pitchFamily="18" charset="0"/>
              </a:rPr>
              <a:t>Çalışmalar, dönemin Milli Eğitim Bakanı Hasan Ali Yücel tarafından yönetilmiştir.</a:t>
            </a:r>
          </a:p>
          <a:p>
            <a:r>
              <a:rPr lang="tr-TR" sz="2100" dirty="0" smtClean="0">
                <a:latin typeface="Times New Roman" pitchFamily="18" charset="0"/>
                <a:cs typeface="Times New Roman" pitchFamily="18" charset="0"/>
              </a:rPr>
              <a:t>Hem teorik hem pratik eğitim verilmiştir.</a:t>
            </a:r>
          </a:p>
        </p:txBody>
      </p:sp>
    </p:spTree>
    <p:extLst>
      <p:ext uri="{BB962C8B-B14F-4D97-AF65-F5344CB8AC3E}">
        <p14:creationId xmlns:p14="http://schemas.microsoft.com/office/powerpoint/2010/main" val="3223152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100" b="1" dirty="0" smtClean="0">
                <a:latin typeface="Times New Roman" pitchFamily="18" charset="0"/>
                <a:cs typeface="Times New Roman" pitchFamily="18" charset="0"/>
              </a:rPr>
              <a:t>5 yıl boyunca Köy Enstitülerinde verilen dersler:</a:t>
            </a:r>
            <a:endParaRPr lang="en-US"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457200" y="1600200"/>
            <a:ext cx="8229600" cy="4230690"/>
          </a:xfrm>
        </p:spPr>
        <p:txBody>
          <a:bodyPr>
            <a:normAutofit lnSpcReduction="10000"/>
          </a:bodyPr>
          <a:lstStyle/>
          <a:p>
            <a:endParaRPr lang="tr-TR" dirty="0" smtClean="0"/>
          </a:p>
          <a:p>
            <a:endParaRPr lang="tr-TR" dirty="0" smtClean="0"/>
          </a:p>
          <a:p>
            <a:endParaRPr lang="tr-TR" dirty="0" smtClean="0"/>
          </a:p>
          <a:p>
            <a:endParaRPr lang="tr-TR" dirty="0" smtClean="0"/>
          </a:p>
          <a:p>
            <a:endParaRPr lang="tr-TR" sz="2000" dirty="0" smtClean="0"/>
          </a:p>
          <a:p>
            <a:endParaRPr lang="tr-TR" sz="2000" dirty="0" smtClean="0"/>
          </a:p>
          <a:p>
            <a:pPr>
              <a:buNone/>
            </a:pPr>
            <a:endParaRPr lang="tr-TR" sz="2000" i="1" dirty="0" smtClean="0"/>
          </a:p>
          <a:p>
            <a:pPr>
              <a:buNone/>
            </a:pPr>
            <a:endParaRPr lang="tr-TR" sz="2000" i="1" dirty="0" smtClean="0"/>
          </a:p>
          <a:p>
            <a:pPr>
              <a:buNone/>
            </a:pPr>
            <a:endParaRPr lang="tr-TR" sz="2000" i="1" dirty="0" smtClean="0"/>
          </a:p>
          <a:p>
            <a:pPr>
              <a:buNone/>
            </a:pPr>
            <a:r>
              <a:rPr lang="tr-TR" sz="2000" i="1" dirty="0" smtClean="0">
                <a:latin typeface="Times New Roman" pitchFamily="18" charset="0"/>
                <a:cs typeface="Times New Roman" pitchFamily="18" charset="0"/>
              </a:rPr>
              <a:t>   </a:t>
            </a:r>
          </a:p>
        </p:txBody>
      </p:sp>
      <p:pic>
        <p:nvPicPr>
          <p:cNvPr id="1026" name="Picture 2" descr="C:\Users\fatıh\Desktop\1.png"/>
          <p:cNvPicPr>
            <a:picLocks noChangeAspect="1" noChangeArrowheads="1"/>
          </p:cNvPicPr>
          <p:nvPr/>
        </p:nvPicPr>
        <p:blipFill>
          <a:blip r:embed="rId2" cstate="print"/>
          <a:srcRect/>
          <a:stretch>
            <a:fillRect/>
          </a:stretch>
        </p:blipFill>
        <p:spPr bwMode="auto">
          <a:xfrm>
            <a:off x="395538" y="1772819"/>
            <a:ext cx="3726557" cy="4058071"/>
          </a:xfrm>
          <a:prstGeom prst="rect">
            <a:avLst/>
          </a:prstGeom>
          <a:noFill/>
        </p:spPr>
      </p:pic>
      <p:pic>
        <p:nvPicPr>
          <p:cNvPr id="1030" name="Picture 6" descr="C:\Users\fatıh\Desktop\2.png"/>
          <p:cNvPicPr>
            <a:picLocks noChangeAspect="1" noChangeArrowheads="1"/>
          </p:cNvPicPr>
          <p:nvPr/>
        </p:nvPicPr>
        <p:blipFill>
          <a:blip r:embed="rId3" cstate="print"/>
          <a:srcRect/>
          <a:stretch>
            <a:fillRect/>
          </a:stretch>
        </p:blipFill>
        <p:spPr bwMode="auto">
          <a:xfrm>
            <a:off x="4860034" y="1700811"/>
            <a:ext cx="3774554" cy="4404767"/>
          </a:xfrm>
          <a:prstGeom prst="rect">
            <a:avLst/>
          </a:prstGeom>
          <a:noFill/>
        </p:spPr>
      </p:pic>
    </p:spTree>
    <p:extLst>
      <p:ext uri="{BB962C8B-B14F-4D97-AF65-F5344CB8AC3E}">
        <p14:creationId xmlns:p14="http://schemas.microsoft.com/office/powerpoint/2010/main" val="2736178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Unvan 1"/>
          <p:cNvSpPr>
            <a:spLocks noGrp="1"/>
          </p:cNvSpPr>
          <p:nvPr>
            <p:ph type="ctrTitle"/>
          </p:nvPr>
        </p:nvSpPr>
        <p:spPr>
          <a:xfrm>
            <a:off x="395536" y="404664"/>
            <a:ext cx="7992888" cy="6048672"/>
          </a:xfrm>
        </p:spPr>
        <p:txBody>
          <a:bodyPr>
            <a:noAutofit/>
          </a:bodyPr>
          <a:lstStyle/>
          <a:p>
            <a:r>
              <a:rPr lang="tr-TR" sz="3200" b="1" dirty="0" smtClean="0">
                <a:latin typeface="Times New Roman" panose="02020603050405020304" pitchFamily="18" charset="0"/>
                <a:cs typeface="Times New Roman" panose="02020603050405020304" pitchFamily="18" charset="0"/>
              </a:rPr>
              <a:t>TEVHÎD-İ TEDRİSAT KANUNU</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(3 Mart 1924) </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VE</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UYGULAMALARI</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
            </a:r>
            <a:br>
              <a:rPr lang="tr-TR" sz="3200" b="1" dirty="0" smtClean="0">
                <a:latin typeface="Times New Roman" panose="02020603050405020304" pitchFamily="18" charset="0"/>
                <a:cs typeface="Times New Roman" panose="02020603050405020304" pitchFamily="18" charset="0"/>
              </a:rPr>
            </a:b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1336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Unvan 1"/>
          <p:cNvSpPr>
            <a:spLocks noGrp="1"/>
          </p:cNvSpPr>
          <p:nvPr>
            <p:ph type="ctrTitle"/>
          </p:nvPr>
        </p:nvSpPr>
        <p:spPr>
          <a:xfrm>
            <a:off x="934385" y="332656"/>
            <a:ext cx="6858000" cy="970156"/>
          </a:xfrm>
        </p:spPr>
        <p:txBody>
          <a:bodyPr>
            <a:normAutofit/>
          </a:bodyPr>
          <a:lstStyle/>
          <a:p>
            <a:pPr algn="l"/>
            <a:r>
              <a:rPr lang="tr-TR" sz="2100" b="1" dirty="0" err="1" smtClean="0">
                <a:latin typeface="Times New Roman" panose="02020603050405020304" pitchFamily="18" charset="0"/>
                <a:cs typeface="Times New Roman" panose="02020603050405020304" pitchFamily="18" charset="0"/>
              </a:rPr>
              <a:t>Tevhîd</a:t>
            </a:r>
            <a:r>
              <a:rPr lang="tr-TR" sz="2100" b="1" dirty="0" smtClean="0">
                <a:latin typeface="Times New Roman" panose="02020603050405020304" pitchFamily="18" charset="0"/>
                <a:cs typeface="Times New Roman" panose="02020603050405020304" pitchFamily="18" charset="0"/>
              </a:rPr>
              <a:t>-i Tedrisat Kanunu Öncesi Dönemi</a:t>
            </a:r>
            <a:endParaRPr lang="tr-TR" sz="21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911612" y="1628800"/>
            <a:ext cx="7089388" cy="4572001"/>
          </a:xfrm>
        </p:spPr>
        <p:txBody>
          <a:bodyPr>
            <a:normAutofit/>
          </a:bodyPr>
          <a:lstStyle/>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Osmanlı İmparatorluğu’nda eğitim ve öğretim faaliyetleri, 19. yüzyılın ortalarına gelinceye kadar devletin görev alanının dışında kalmıştır. Eğitim ve öğretim, sadece bir hayır işi, bir dini görev olarak kabul edilmiş ve sadece hayırsever kişilerin kurdukları vakıflar yoluyla yürütülmüştür.</a:t>
            </a:r>
          </a:p>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Geleneksel eğitim kurumları arasında, sadece “askeri eğitim” ve “yöneticilerin eğitimi” devlet tarafından yürütüldü.</a:t>
            </a:r>
          </a:p>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18. Yy da gerçekleşen Sanayi İnkılabından dolayı Osmanlı eski üstünlüğünü yitirmeye başladı ve her alanda yenileşmeye mecbur kaldı. Devlet yenileşme işine eğitime ve öğretimden başlamasa da buna da çok önem verdi ve böylece eğitim ve öğretim işleri, bir devlet görevi, yani bir devlet politikası niteliği kazandı</a:t>
            </a:r>
            <a:r>
              <a:rPr lang="tr-TR" sz="2100" dirty="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978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2100" b="1" dirty="0">
                <a:latin typeface="Times New Roman" panose="02020603050405020304" pitchFamily="18" charset="0"/>
                <a:cs typeface="Times New Roman" panose="02020603050405020304" pitchFamily="18" charset="0"/>
              </a:rPr>
              <a:t>Bu Dönem Eğitiminin Temel Özellikleri</a:t>
            </a:r>
            <a:endParaRPr lang="tr-TR" sz="2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6564" y="1196752"/>
            <a:ext cx="8229600" cy="4525963"/>
          </a:xfrm>
        </p:spPr>
        <p:txBody>
          <a:bodyPr>
            <a:normAutofit/>
          </a:bodyPr>
          <a:lstStyle/>
          <a:p>
            <a:pPr algn="just">
              <a:lnSpc>
                <a:spcPct val="90000"/>
              </a:lnSpc>
            </a:pPr>
            <a:r>
              <a:rPr lang="tr-TR" sz="2100" dirty="0">
                <a:latin typeface="Times New Roman" panose="02020603050405020304" pitchFamily="18" charset="0"/>
                <a:cs typeface="Times New Roman" panose="02020603050405020304" pitchFamily="18" charset="0"/>
              </a:rPr>
              <a:t>Eğitimde yenileşmeye askeri okullar açılarak başlanmıştır.</a:t>
            </a:r>
          </a:p>
          <a:p>
            <a:pPr algn="just">
              <a:lnSpc>
                <a:spcPct val="90000"/>
              </a:lnSpc>
            </a:pPr>
            <a:r>
              <a:rPr lang="tr-TR" sz="2100" dirty="0">
                <a:latin typeface="Times New Roman" panose="02020603050405020304" pitchFamily="18" charset="0"/>
                <a:cs typeface="Times New Roman" panose="02020603050405020304" pitchFamily="18" charset="0"/>
              </a:rPr>
              <a:t>1826’da Yeniçeri Ocağı kaldırılmıştır. “Vak’a-i Hayriye”. </a:t>
            </a:r>
          </a:p>
          <a:p>
            <a:pPr algn="just">
              <a:lnSpc>
                <a:spcPct val="90000"/>
              </a:lnSpc>
            </a:pPr>
            <a:r>
              <a:rPr lang="tr-TR" sz="2100" dirty="0">
                <a:latin typeface="Times New Roman" panose="02020603050405020304" pitchFamily="18" charset="0"/>
                <a:cs typeface="Times New Roman" panose="02020603050405020304" pitchFamily="18" charset="0"/>
              </a:rPr>
              <a:t>İlköğretim zorunluluğu ilk kez bu dönemde getirilmiştir.</a:t>
            </a:r>
          </a:p>
          <a:p>
            <a:pPr algn="just">
              <a:lnSpc>
                <a:spcPct val="90000"/>
              </a:lnSpc>
            </a:pPr>
            <a:r>
              <a:rPr lang="tr-TR" sz="2100" dirty="0">
                <a:latin typeface="Times New Roman" panose="02020603050405020304" pitchFamily="18" charset="0"/>
                <a:cs typeface="Times New Roman" panose="02020603050405020304" pitchFamily="18" charset="0"/>
              </a:rPr>
              <a:t>Batı ile ilişkiler artmış ve ilk kez 1830’larda Avrupa’ya öğrenci gönderilmiştir.</a:t>
            </a:r>
          </a:p>
          <a:p>
            <a:pPr algn="just">
              <a:lnSpc>
                <a:spcPct val="90000"/>
              </a:lnSpc>
            </a:pPr>
            <a:r>
              <a:rPr lang="tr-TR" sz="2100" dirty="0">
                <a:latin typeface="Times New Roman" panose="02020603050405020304" pitchFamily="18" charset="0"/>
                <a:cs typeface="Times New Roman" panose="02020603050405020304" pitchFamily="18" charset="0"/>
              </a:rPr>
              <a:t>Takvim-i Vekayi: Türkçe yayınlanan ilk </a:t>
            </a:r>
            <a:r>
              <a:rPr lang="tr-TR" sz="2100" dirty="0" smtClean="0">
                <a:latin typeface="Times New Roman" panose="02020603050405020304" pitchFamily="18" charset="0"/>
                <a:cs typeface="Times New Roman" panose="02020603050405020304" pitchFamily="18" charset="0"/>
              </a:rPr>
              <a:t>gazetedir.</a:t>
            </a:r>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5944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1159727"/>
            <a:ext cx="7886700" cy="5017236"/>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Osmanlı Devleti’nde eğitim ve öğretim alanında ilk yenileşmeler, Batı örneğine benzetilmeye çalışılan askeri okulların açılmasıdır.</a:t>
            </a:r>
          </a:p>
          <a:p>
            <a:pPr algn="just"/>
            <a:r>
              <a:rPr lang="tr-TR" sz="2100" dirty="0" smtClean="0">
                <a:latin typeface="Times New Roman" panose="02020603050405020304" pitchFamily="18" charset="0"/>
                <a:cs typeface="Times New Roman" panose="02020603050405020304" pitchFamily="18" charset="0"/>
              </a:rPr>
              <a:t>Bunun sebebi, Osmanlı Devleti’nin savaşlarda yenilgileri çoğaldıkça, bunu öncelikle Avrupa subay ve askerlerinin iyi yetişmiş olmalarına, kendilerinin bu alanda geri kalmalarına bağlamaları ve yenilgiler nedeniyle askeri eğitim ve öğretimde yenileşmelere medresede eğitim görenlerin yetişememesidir.</a:t>
            </a:r>
          </a:p>
          <a:p>
            <a:pPr algn="just"/>
            <a:r>
              <a:rPr lang="tr-TR" sz="2100" dirty="0" smtClean="0">
                <a:latin typeface="Times New Roman" panose="02020603050405020304" pitchFamily="18" charset="0"/>
                <a:cs typeface="Times New Roman" panose="02020603050405020304" pitchFamily="18" charset="0"/>
              </a:rPr>
              <a:t>Mevcut okullarda yenileşme yapmak, onların öğretim düzeyini yükseltmek biçiminde bir yola gidilse medreselilerin tepkisi ile karşılaşılacaktı. Bu sebeple yeni okullar açma yoluna gidildi. </a:t>
            </a:r>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smtClean="0">
              <a:latin typeface="Times New Roman" panose="02020603050405020304" pitchFamily="18" charset="0"/>
              <a:cs typeface="Times New Roman" panose="02020603050405020304" pitchFamily="18" charset="0"/>
            </a:endParaRPr>
          </a:p>
          <a:p>
            <a:pPr marL="0" lvl="0" indent="0" algn="just">
              <a:buNone/>
            </a:pPr>
            <a:endParaRPr lang="tr-TR" sz="2100" dirty="0">
              <a:solidFill>
                <a:prstClr val="black"/>
              </a:solidFill>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1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980728"/>
            <a:ext cx="7886700" cy="4575175"/>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Bu ikilik, batı tarzında kurulan askeri okullar iyice yerleştikten sonra batı örneğinde sivil okulların kurulmasına ağırlık verilmesiyle daha da belirginleşti.</a:t>
            </a:r>
          </a:p>
          <a:p>
            <a:pPr algn="just"/>
            <a:r>
              <a:rPr lang="tr-TR" sz="2100" dirty="0" smtClean="0">
                <a:latin typeface="Times New Roman" panose="02020603050405020304" pitchFamily="18" charset="0"/>
                <a:cs typeface="Times New Roman" panose="02020603050405020304" pitchFamily="18" charset="0"/>
              </a:rPr>
              <a:t>Diğer bir yandan hukuk okulları batı yasalarına göre hakim çıkarıyordu, medreseler ise </a:t>
            </a:r>
            <a:r>
              <a:rPr lang="tr-TR" sz="2100" dirty="0" err="1" smtClean="0">
                <a:latin typeface="Times New Roman" panose="02020603050405020304" pitchFamily="18" charset="0"/>
                <a:cs typeface="Times New Roman" panose="02020603050405020304" pitchFamily="18" charset="0"/>
              </a:rPr>
              <a:t>fıkıha</a:t>
            </a:r>
            <a:r>
              <a:rPr lang="tr-TR" sz="2100" dirty="0" smtClean="0">
                <a:latin typeface="Times New Roman" panose="02020603050405020304" pitchFamily="18" charset="0"/>
                <a:cs typeface="Times New Roman" panose="02020603050405020304" pitchFamily="18" charset="0"/>
              </a:rPr>
              <a:t> göre hükümler verecek kadılar yetiştiriyordu.</a:t>
            </a:r>
          </a:p>
          <a:p>
            <a:pPr algn="just"/>
            <a:r>
              <a:rPr lang="tr-TR" sz="2100" dirty="0" smtClean="0">
                <a:latin typeface="Times New Roman" panose="02020603050405020304" pitchFamily="18" charset="0"/>
                <a:cs typeface="Times New Roman" panose="02020603050405020304" pitchFamily="18" charset="0"/>
              </a:rPr>
              <a:t>Yeni açılan okullar eğitim ve öğretim yaparken, köy ve mahalle imamlarıyla onların eşlerinin yönetimindeki sıbyan mekteplerine, mahalle mekteplerine dokunulmayarak, bunlar da eğitim ve öğretime devam etti. Bunların pek çoğu vakıf kuruluşları olduğu için, devlet bunları doğrudan kapatmayı da göze alamadı.</a:t>
            </a:r>
          </a:p>
          <a:p>
            <a:pPr marL="0" lvl="0" indent="0" algn="just">
              <a:buNone/>
            </a:pPr>
            <a:endParaRPr lang="tr-TR" sz="2100" dirty="0">
              <a:solidFill>
                <a:prstClr val="black"/>
              </a:solidFill>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780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100" b="1" dirty="0" smtClean="0">
                <a:latin typeface="Times New Roman" panose="02020603050405020304" pitchFamily="18" charset="0"/>
                <a:cs typeface="Times New Roman" panose="02020603050405020304" pitchFamily="18" charset="0"/>
              </a:rPr>
              <a:t>Medreseli - Mektepli </a:t>
            </a:r>
            <a:r>
              <a:rPr lang="tr-TR" sz="2100" dirty="0" smtClean="0">
                <a:latin typeface="Times New Roman" panose="02020603050405020304" pitchFamily="18" charset="0"/>
                <a:cs typeface="Times New Roman" panose="02020603050405020304" pitchFamily="18" charset="0"/>
              </a:rPr>
              <a:t/>
            </a:r>
            <a:br>
              <a:rPr lang="tr-TR" sz="2100" dirty="0" smtClean="0">
                <a:latin typeface="Times New Roman" panose="02020603050405020304" pitchFamily="18" charset="0"/>
                <a:cs typeface="Times New Roman" panose="02020603050405020304" pitchFamily="18" charset="0"/>
              </a:rPr>
            </a:br>
            <a:endParaRPr lang="tr-TR" sz="21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28650" y="1293541"/>
            <a:ext cx="7886700" cy="4883422"/>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Üstelik medreseden yetişenlerle mektepten yetişenler, az-çok birbirlerine zıt hayat görüşlerinde kişiler olmuşlardır. “Alaylı” ve “mektepli” subayların birbirlerine düşmanlığı gibi, medreseden yetişenlerle mektepten yetişenler de birbirlerine düşman olmuştur. Mektep programlarında din derslerinin ve ibadetlerin zorunlu olması, bazı bilim dallarının dinin süzgecinden geçirilmesi, İslâm inançlarına aykırı şeyler anlatılmaması vs. bu düşmanlığı engellememiştir</a:t>
            </a:r>
          </a:p>
          <a:p>
            <a:pPr algn="just"/>
            <a:r>
              <a:rPr lang="tr-TR" sz="2100" dirty="0" smtClean="0">
                <a:latin typeface="Times New Roman" panose="02020603050405020304" pitchFamily="18" charset="0"/>
                <a:cs typeface="Times New Roman" panose="02020603050405020304" pitchFamily="18" charset="0"/>
              </a:rPr>
              <a:t>Ayrı ayrı iki sistemde okumuş, hayat görüşleri farklı iki nesil arasında anlaşmazlık son haddine çıktığı için devlet işlerine kesin bir yön tayin edilemiyordu. </a:t>
            </a:r>
          </a:p>
          <a:p>
            <a:pPr algn="just"/>
            <a:r>
              <a:rPr lang="tr-TR" sz="2100" dirty="0" smtClean="0">
                <a:latin typeface="Times New Roman" panose="02020603050405020304" pitchFamily="18" charset="0"/>
                <a:cs typeface="Times New Roman" panose="02020603050405020304" pitchFamily="18" charset="0"/>
              </a:rPr>
              <a:t>Her meselenin karşısına bu iki zihniyet dikiliyor, her iki taraf onu kendi açısından halletmek istiyor ve ona göre fikir söylüyordu. Onun için hiçbir işte esaslı karara varılamıyordu.</a:t>
            </a:r>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71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980728"/>
            <a:ext cx="7886700" cy="4351338"/>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İkinci Meşrûtiyet döneminde askeri rüştiyelerin Maarif Nezâretine(MEB) devredilmesi ve bozulmak üzere olan medrese ve sıbyan mektepleri vakıflarının Maarife devredilmesi gibi “Tevhid-i Tedrisatın” bazı ön adımları atılmıştı  ama, medrese-mektep ikiliği ve eğitim kurumlarının organizasyon bozukluğu, Cumhuriyet hükümeti kurulduğunda da aynen devam ediyordu. Ayrıca, batı örneğine </a:t>
            </a:r>
            <a:r>
              <a:rPr lang="tr-TR" sz="2100" dirty="0">
                <a:latin typeface="Times New Roman" panose="02020603050405020304" pitchFamily="18" charset="0"/>
                <a:cs typeface="Times New Roman" panose="02020603050405020304" pitchFamily="18" charset="0"/>
              </a:rPr>
              <a:t>göre</a:t>
            </a:r>
            <a:r>
              <a:rPr lang="tr-TR" sz="2100" dirty="0" smtClean="0">
                <a:latin typeface="Times New Roman" panose="02020603050405020304" pitchFamily="18" charset="0"/>
                <a:cs typeface="Times New Roman" panose="02020603050405020304" pitchFamily="18" charset="0"/>
              </a:rPr>
              <a:t> kurulmuş okullar arasında da birlik yoktu. İlk önce yüksek askeri okullar kendi liselerini (askeri idadiler) ve ortaokullarını (askeri rüştiyeler) kurmuşlardı. Bunun dışında her bakanlık kendi ihtiyacı olan kalifiye elemanlarını, kendi kurdukları okullarda yetiştiriyordu.</a:t>
            </a:r>
          </a:p>
          <a:p>
            <a:pPr marL="0" indent="0" algn="just">
              <a:buNone/>
            </a:pPr>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445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692696"/>
            <a:ext cx="7886700" cy="5909334"/>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Yurt düzeyindeki tüm okulların eğitim ve öğretim birliği sağlaması konusunda görüş birliğine varıldığı 16 Temmuz 1921 Ankara Maarif Kongresi açılış konuşmasında Mustafa Kemal, gerilememizin en önemli sebebinin, şimdiye kadar takip edilen eğitim ve öğretim sistemleri olduğunu vurgulamış; bunlardan ve doğu ve batı tesirlerinden uzak, millî bir eğitim programının hazırlanmasını istemiştir.</a:t>
            </a:r>
          </a:p>
          <a:p>
            <a:pPr algn="just"/>
            <a:r>
              <a:rPr lang="tr-TR" sz="2100" dirty="0" smtClean="0">
                <a:latin typeface="Times New Roman" panose="02020603050405020304" pitchFamily="18" charset="0"/>
                <a:cs typeface="Times New Roman" panose="02020603050405020304" pitchFamily="18" charset="0"/>
              </a:rPr>
              <a:t> Mustafa Kemal 27 Ekim 1922’de Bursa’da yaptığı konuşmasında, bir milleti millet yapan, devlet yapan, ilerleten ve yükselten kuvvetler arasında saydığı fikirleri; anlamsız, mantıksız, faydasız inanç ve geleneklerden arındırarak, ilim ve </a:t>
            </a:r>
            <a:r>
              <a:rPr lang="tr-TR" sz="2100" dirty="0" err="1" smtClean="0">
                <a:latin typeface="Times New Roman" panose="02020603050405020304" pitchFamily="18" charset="0"/>
                <a:cs typeface="Times New Roman" panose="02020603050405020304" pitchFamily="18" charset="0"/>
              </a:rPr>
              <a:t>feni</a:t>
            </a:r>
            <a:r>
              <a:rPr lang="tr-TR" sz="2100" dirty="0" smtClean="0">
                <a:latin typeface="Times New Roman" panose="02020603050405020304" pitchFamily="18" charset="0"/>
                <a:cs typeface="Times New Roman" panose="02020603050405020304" pitchFamily="18" charset="0"/>
              </a:rPr>
              <a:t> rehber olarak tavsiye etmiştir.</a:t>
            </a:r>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779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249382" y="2756685"/>
            <a:ext cx="8676410" cy="584775"/>
          </a:xfrm>
          <a:prstGeom prst="rect">
            <a:avLst/>
          </a:prstGeom>
          <a:noFill/>
        </p:spPr>
        <p:txBody>
          <a:bodyPr wrap="square" rtlCol="0">
            <a:spAutoFit/>
          </a:bodyPr>
          <a:lstStyle/>
          <a:p>
            <a:pPr algn="ctr"/>
            <a:r>
              <a:rPr lang="tr-TR" sz="3200" b="1" dirty="0" smtClean="0">
                <a:latin typeface="Times New Roman" panose="02020603050405020304" pitchFamily="18" charset="0"/>
                <a:cs typeface="Times New Roman" panose="02020603050405020304" pitchFamily="18" charset="0"/>
              </a:rPr>
              <a:t>TEVHÎD-İ TEDRÎSÂT KANUNU</a:t>
            </a: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729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just"/>
            <a:r>
              <a:rPr lang="tr-TR" sz="2100" b="1" dirty="0" err="1" smtClean="0">
                <a:latin typeface="Times New Roman" panose="02020603050405020304" pitchFamily="18" charset="0"/>
                <a:cs typeface="Times New Roman" panose="02020603050405020304" pitchFamily="18" charset="0"/>
              </a:rPr>
              <a:t>Tevhîd</a:t>
            </a:r>
            <a:r>
              <a:rPr lang="tr-TR" sz="2100" b="1" dirty="0" smtClean="0">
                <a:latin typeface="Times New Roman" panose="02020603050405020304" pitchFamily="18" charset="0"/>
                <a:cs typeface="Times New Roman" panose="02020603050405020304" pitchFamily="18" charset="0"/>
              </a:rPr>
              <a:t>-i Tedrisat Kanunu Nedir?</a:t>
            </a:r>
            <a:endParaRPr lang="tr-TR" sz="21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28650" y="1556792"/>
            <a:ext cx="7886700" cy="4351338"/>
          </a:xfrm>
        </p:spPr>
        <p:txBody>
          <a:bodyPr>
            <a:noAutofit/>
          </a:bodyPr>
          <a:lstStyle/>
          <a:p>
            <a:pPr algn="just"/>
            <a:r>
              <a:rPr lang="tr-TR" sz="2100" dirty="0" err="1">
                <a:latin typeface="Times New Roman" panose="02020603050405020304" pitchFamily="18" charset="0"/>
                <a:cs typeface="Times New Roman" panose="02020603050405020304" pitchFamily="18" charset="0"/>
              </a:rPr>
              <a:t>Tevhid</a:t>
            </a:r>
            <a:r>
              <a:rPr lang="tr-TR" sz="2100" dirty="0">
                <a:latin typeface="Times New Roman" panose="02020603050405020304" pitchFamily="18" charset="0"/>
                <a:cs typeface="Times New Roman" panose="02020603050405020304" pitchFamily="18" charset="0"/>
              </a:rPr>
              <a:t>-i Tedrisat Kanunu (Öğretim Birliği Yasası), Türkiye Büyük Millet Meclisi tarafından 3 Mart 1924 tarih ve 430 Kanun Numarası ile kabul edilmiş olan ve ülkedeki bütün eğitim kurumlarının Maarif Vekaleti’ne </a:t>
            </a:r>
            <a:r>
              <a:rPr lang="tr-TR" sz="2100" dirty="0" smtClean="0">
                <a:latin typeface="Times New Roman" panose="02020603050405020304" pitchFamily="18" charset="0"/>
                <a:cs typeface="Times New Roman" panose="02020603050405020304" pitchFamily="18" charset="0"/>
              </a:rPr>
              <a:t>(MEB’e) </a:t>
            </a:r>
            <a:r>
              <a:rPr lang="tr-TR" sz="2100" dirty="0">
                <a:latin typeface="Times New Roman" panose="02020603050405020304" pitchFamily="18" charset="0"/>
                <a:cs typeface="Times New Roman" panose="02020603050405020304" pitchFamily="18" charset="0"/>
              </a:rPr>
              <a:t>bağlanmasını öngören yasadır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Türkiye’de eğitim alanında reform yapabilmek; millilik, laiklik, modernlik esaslarını uygulayabilmek için eğitim kurumlarının birleştirilmesine ihtiyaç </a:t>
            </a:r>
            <a:r>
              <a:rPr lang="tr-TR" sz="2100" dirty="0" smtClean="0">
                <a:latin typeface="Times New Roman" panose="02020603050405020304" pitchFamily="18" charset="0"/>
                <a:cs typeface="Times New Roman" panose="02020603050405020304" pitchFamily="18" charset="0"/>
              </a:rPr>
              <a:t>duyulması</a:t>
            </a:r>
            <a:r>
              <a:rPr lang="tr-TR" sz="2100" dirty="0">
                <a:latin typeface="Times New Roman" panose="02020603050405020304" pitchFamily="18" charset="0"/>
                <a:cs typeface="Times New Roman" panose="02020603050405020304" pitchFamily="18" charset="0"/>
              </a:rPr>
              <a:t> sebebiyle hazırlanan kanun; ülkenin eğitim işlerinde </a:t>
            </a:r>
            <a:r>
              <a:rPr lang="tr-TR" sz="2100" dirty="0" smtClean="0">
                <a:latin typeface="Times New Roman" panose="02020603050405020304" pitchFamily="18" charset="0"/>
                <a:cs typeface="Times New Roman" panose="02020603050405020304" pitchFamily="18" charset="0"/>
              </a:rPr>
              <a:t>çok başlılığın </a:t>
            </a:r>
            <a:r>
              <a:rPr lang="tr-TR" sz="2100" dirty="0">
                <a:latin typeface="Times New Roman" panose="02020603050405020304" pitchFamily="18" charset="0"/>
                <a:cs typeface="Times New Roman" panose="02020603050405020304" pitchFamily="18" charset="0"/>
              </a:rPr>
              <a:t>kaldırılmasını </a:t>
            </a:r>
            <a:r>
              <a:rPr lang="tr-TR" sz="2100" dirty="0" smtClean="0">
                <a:latin typeface="Times New Roman" panose="02020603050405020304" pitchFamily="18" charset="0"/>
                <a:cs typeface="Times New Roman" panose="02020603050405020304" pitchFamily="18" charset="0"/>
              </a:rPr>
              <a:t>sağladı.</a:t>
            </a:r>
          </a:p>
          <a:p>
            <a:pPr algn="just"/>
            <a:r>
              <a:rPr lang="tr-TR" sz="2100" dirty="0">
                <a:latin typeface="Times New Roman" panose="02020603050405020304" pitchFamily="18" charset="0"/>
                <a:cs typeface="Times New Roman" panose="02020603050405020304" pitchFamily="18" charset="0"/>
              </a:rPr>
              <a:t>Tevhid-i Tedrisat Kanunu ayrıca tekke ve zaviyelerin kapatılması; dinsel olduğu düşünülen Osmanlı harflerinin kaldırılıp Harf Devrimi’nin yapılması gibi diğer bazı Atatürk devrimlerinin gerçekleşmesi için de altyapıyı </a:t>
            </a:r>
            <a:r>
              <a:rPr lang="tr-TR" sz="2100" dirty="0" smtClean="0">
                <a:latin typeface="Times New Roman" panose="02020603050405020304" pitchFamily="18" charset="0"/>
                <a:cs typeface="Times New Roman" panose="02020603050405020304" pitchFamily="18" charset="0"/>
              </a:rPr>
              <a:t>oluşturmuştur</a:t>
            </a:r>
            <a:r>
              <a:rPr lang="tr-TR" sz="2100" dirty="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9171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275995" y="380578"/>
            <a:ext cx="8530682"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u="none" strike="noStrike" cap="none" normalizeH="0" baseline="0" dirty="0" smtClean="0">
                <a:ln>
                  <a:noFill/>
                </a:ln>
                <a:effectLst/>
                <a:latin typeface="Times New Roman" panose="02020603050405020304" pitchFamily="18" charset="0"/>
                <a:cs typeface="Times New Roman" panose="02020603050405020304" pitchFamily="18" charset="0"/>
              </a:rPr>
              <a:t>Madde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u="none" strike="noStrike" cap="none" normalizeH="0" baseline="0" dirty="0" smtClean="0">
                <a:ln>
                  <a:noFill/>
                </a:ln>
                <a:effectLst/>
                <a:latin typeface="Times New Roman" panose="02020603050405020304" pitchFamily="18" charset="0"/>
                <a:cs typeface="Times New Roman" panose="02020603050405020304" pitchFamily="18" charset="0"/>
              </a:rPr>
              <a:t>Türkiye’deki bütün bilim ve öğretim kurumları Milli Eğitim Bakanlığı’na  bağlıdır.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u="none" strike="noStrike" cap="none" normalizeH="0" baseline="0" dirty="0" smtClean="0">
                <a:ln>
                  <a:noFill/>
                </a:ln>
                <a:effectLst/>
                <a:latin typeface="Times New Roman" panose="02020603050405020304" pitchFamily="18" charset="0"/>
                <a:cs typeface="Times New Roman" panose="02020603050405020304" pitchFamily="18" charset="0"/>
              </a:rPr>
              <a:t>Madde 2.</a:t>
            </a:r>
          </a:p>
          <a:p>
            <a:pPr marL="0" lvl="0" indent="0" algn="just">
              <a:lnSpc>
                <a:spcPct val="100000"/>
              </a:lnSpc>
              <a:buNone/>
            </a:pPr>
            <a:r>
              <a:rPr kumimoji="0" lang="tr-TR" altLang="tr-TR" sz="2100" u="none" strike="noStrike" cap="none" normalizeH="0" baseline="0" dirty="0" err="1" smtClean="0">
                <a:ln>
                  <a:noFill/>
                </a:ln>
                <a:effectLst/>
                <a:latin typeface="Times New Roman" panose="02020603050405020304" pitchFamily="18" charset="0"/>
                <a:cs typeface="Times New Roman" panose="02020603050405020304" pitchFamily="18" charset="0"/>
              </a:rPr>
              <a:t>Şer’iye</a:t>
            </a:r>
            <a:r>
              <a:rPr kumimoji="0" lang="tr-TR" altLang="tr-TR" sz="2100" u="none" strike="noStrike" cap="none" normalizeH="0" baseline="0" dirty="0" smtClean="0">
                <a:ln>
                  <a:noFill/>
                </a:ln>
                <a:effectLst/>
                <a:latin typeface="Times New Roman" panose="02020603050405020304" pitchFamily="18" charset="0"/>
                <a:cs typeface="Times New Roman" panose="02020603050405020304" pitchFamily="18" charset="0"/>
              </a:rPr>
              <a:t> ve Evkaf Vekaleti*(Din İşleri ve Vakıflar Bakanlığı) veya özel vakıflar tarafından yönetilen bütün medrese ve okullar Milli Eğitim Bakanlığı’na bağlanmıştır.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u="none" strike="noStrike" cap="none" normalizeH="0" baseline="0" dirty="0" smtClean="0">
                <a:ln>
                  <a:noFill/>
                </a:ln>
                <a:effectLst/>
                <a:latin typeface="Times New Roman" panose="02020603050405020304" pitchFamily="18" charset="0"/>
                <a:cs typeface="Times New Roman" panose="02020603050405020304" pitchFamily="18" charset="0"/>
              </a:rPr>
              <a:t>Madde 3.</a:t>
            </a:r>
          </a:p>
          <a:p>
            <a:pPr marL="0" lvl="0" indent="0" algn="just">
              <a:lnSpc>
                <a:spcPct val="100000"/>
              </a:lnSpc>
              <a:buNone/>
            </a:pPr>
            <a:r>
              <a:rPr lang="tr-TR" altLang="tr-TR" sz="2100" dirty="0" err="1">
                <a:latin typeface="Times New Roman" panose="02020603050405020304" pitchFamily="18" charset="0"/>
                <a:cs typeface="Times New Roman" panose="02020603050405020304" pitchFamily="18" charset="0"/>
              </a:rPr>
              <a:t>Şer’iye</a:t>
            </a:r>
            <a:r>
              <a:rPr lang="tr-TR" altLang="tr-TR" sz="2100" dirty="0">
                <a:latin typeface="Times New Roman" panose="02020603050405020304" pitchFamily="18" charset="0"/>
                <a:cs typeface="Times New Roman" panose="02020603050405020304" pitchFamily="18" charset="0"/>
              </a:rPr>
              <a:t> ve Evkaf Vekaleti bütçesinde, okullara ve medreselere ait olan birikimler, Milli Eğitim Bakanlığı bütçesine devredilecektir</a:t>
            </a:r>
          </a:p>
          <a:p>
            <a:pPr marL="0" lvl="0" indent="0" algn="just">
              <a:lnSpc>
                <a:spcPct val="100000"/>
              </a:lnSpc>
              <a:buNone/>
            </a:pPr>
            <a:r>
              <a:rPr lang="tr-TR" altLang="tr-TR" sz="21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u="none" strike="noStrike" cap="none" normalizeH="0" baseline="0" dirty="0" smtClean="0">
                <a:ln>
                  <a:noFill/>
                </a:ln>
                <a:effectLst/>
                <a:latin typeface="Times New Roman" panose="02020603050405020304" pitchFamily="18" charset="0"/>
                <a:cs typeface="Times New Roman" panose="02020603050405020304" pitchFamily="18" charset="0"/>
              </a:rPr>
              <a:t>Madde 4.</a:t>
            </a:r>
          </a:p>
          <a:p>
            <a:pPr marL="0" marR="0" indent="0" algn="just">
              <a:lnSpc>
                <a:spcPct val="100000"/>
              </a:lnSpc>
              <a:buClrTx/>
              <a:buSzTx/>
              <a:buNone/>
              <a:tabLst/>
            </a:pPr>
            <a:r>
              <a:rPr lang="tr-TR" altLang="tr-TR" sz="2100" dirty="0">
                <a:latin typeface="Times New Roman" panose="02020603050405020304" pitchFamily="18" charset="0"/>
                <a:cs typeface="Times New Roman" panose="02020603050405020304" pitchFamily="18" charset="0"/>
              </a:rPr>
              <a:t>Milli Eğitim Bakanlığı’nca, yüksek din uzmanları yetiştirmek için, Üniversitede bir ilahiyat fakültesi açılacak ve imamet ve hatiplik gibi dini hizmetlerin görülebilmesi için de ayrı okullar açılacaktır.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lvl="0" indent="0" algn="just">
              <a:lnSpc>
                <a:spcPct val="100000"/>
              </a:lnSpc>
              <a:buNone/>
            </a:pPr>
            <a:endParaRPr lang="tr-TR" sz="2100" dirty="0" smtClean="0">
              <a:latin typeface="Times New Roman" panose="02020603050405020304" pitchFamily="18" charset="0"/>
              <a:cs typeface="Times New Roman" panose="02020603050405020304" pitchFamily="18" charset="0"/>
            </a:endParaRPr>
          </a:p>
          <a:p>
            <a:pPr marL="0" lvl="0" indent="0" algn="just">
              <a:lnSpc>
                <a:spcPct val="100000"/>
              </a:lnSpc>
              <a:buNone/>
            </a:pPr>
            <a:endParaRPr kumimoji="0" lang="tr-TR" altLang="tr-TR" sz="21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100" b="1"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tr-TR" altLang="tr-TR" sz="21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702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908720"/>
            <a:ext cx="7886700" cy="4351338"/>
          </a:xfrm>
        </p:spPr>
        <p:txBody>
          <a:bodyPr>
            <a:normAutofit fontScale="70000" lnSpcReduction="20000"/>
          </a:bodyPr>
          <a:lstStyle/>
          <a:p>
            <a:pPr marL="0" lvl="0" indent="0" algn="just" eaLnBrk="0" fontAlgn="base" hangingPunct="0">
              <a:lnSpc>
                <a:spcPct val="120000"/>
              </a:lnSpc>
              <a:spcBef>
                <a:spcPct val="0"/>
              </a:spcBef>
              <a:spcAft>
                <a:spcPct val="0"/>
              </a:spcAft>
              <a:buNone/>
            </a:pPr>
            <a:r>
              <a:rPr lang="tr-TR" altLang="tr-TR" sz="3000" b="1" dirty="0">
                <a:latin typeface="Times New Roman" panose="02020603050405020304" pitchFamily="18" charset="0"/>
                <a:cs typeface="Times New Roman" panose="02020603050405020304" pitchFamily="18" charset="0"/>
              </a:rPr>
              <a:t>Madde 5.</a:t>
            </a:r>
          </a:p>
          <a:p>
            <a:pPr marL="0" lvl="0" indent="0" algn="just" eaLnBrk="0" fontAlgn="base" hangingPunct="0">
              <a:lnSpc>
                <a:spcPct val="120000"/>
              </a:lnSpc>
              <a:spcBef>
                <a:spcPct val="0"/>
              </a:spcBef>
              <a:spcAft>
                <a:spcPct val="0"/>
              </a:spcAft>
              <a:buNone/>
            </a:pPr>
            <a:r>
              <a:rPr lang="tr-TR" altLang="tr-TR" sz="3000" dirty="0">
                <a:latin typeface="Times New Roman" panose="02020603050405020304" pitchFamily="18" charset="0"/>
                <a:cs typeface="Times New Roman" panose="02020603050405020304" pitchFamily="18" charset="0"/>
              </a:rPr>
              <a:t>Bu yasanın yayımı tarihinden başlayarak genel eğitim ve öğretimle görevli olup, şimdiye keder Milli Savunmaya bağlı olan askeri ortaokul ve liseler ile, sağlık bakanlığına bağlı olan yetim yurtları bütçeleri ve eğitim kadroları ile birlikte Milli Eğitim Bakanlığı’na bağlanmıştır. Bu ortaokul ve liselerde bulunan eğitim gruplarının bağlantıları, bundan sonra ait oldukları bakanlıklar arasında değişiklik suretiyle düzenlenecek ve o zamana kadar orduya bağlı olan öğretmenler orduya bağlılıklarını sürdüreceklerdir</a:t>
            </a:r>
            <a:r>
              <a:rPr lang="tr-TR" altLang="tr-TR" sz="3000" dirty="0" smtClean="0">
                <a:latin typeface="Times New Roman" panose="02020603050405020304" pitchFamily="18" charset="0"/>
                <a:cs typeface="Times New Roman" panose="02020603050405020304" pitchFamily="18" charset="0"/>
              </a:rPr>
              <a:t>.</a:t>
            </a:r>
            <a:endParaRPr lang="tr-TR" altLang="tr-TR" sz="3000" b="1" dirty="0">
              <a:latin typeface="Times New Roman" panose="02020603050405020304" pitchFamily="18" charset="0"/>
              <a:cs typeface="Times New Roman" panose="02020603050405020304" pitchFamily="18" charset="0"/>
            </a:endParaRPr>
          </a:p>
          <a:p>
            <a:pPr marL="0" lvl="0" indent="0" algn="just" eaLnBrk="0" fontAlgn="base" hangingPunct="0">
              <a:lnSpc>
                <a:spcPct val="120000"/>
              </a:lnSpc>
              <a:spcBef>
                <a:spcPct val="0"/>
              </a:spcBef>
              <a:spcAft>
                <a:spcPct val="0"/>
              </a:spcAft>
              <a:buNone/>
            </a:pPr>
            <a:r>
              <a:rPr lang="tr-TR" altLang="tr-TR" sz="3000" b="1" dirty="0">
                <a:latin typeface="Times New Roman" panose="02020603050405020304" pitchFamily="18" charset="0"/>
                <a:cs typeface="Times New Roman" panose="02020603050405020304" pitchFamily="18" charset="0"/>
              </a:rPr>
              <a:t>Madde 6.</a:t>
            </a:r>
          </a:p>
          <a:p>
            <a:pPr marL="0" lvl="0" indent="0" algn="just" eaLnBrk="0" fontAlgn="base" hangingPunct="0">
              <a:lnSpc>
                <a:spcPct val="120000"/>
              </a:lnSpc>
              <a:spcBef>
                <a:spcPct val="0"/>
              </a:spcBef>
              <a:spcAft>
                <a:spcPct val="0"/>
              </a:spcAft>
              <a:buNone/>
            </a:pPr>
            <a:r>
              <a:rPr lang="tr-TR" altLang="tr-TR" sz="3000" dirty="0">
                <a:latin typeface="Times New Roman" panose="02020603050405020304" pitchFamily="18" charset="0"/>
                <a:cs typeface="Times New Roman" panose="02020603050405020304" pitchFamily="18" charset="0"/>
              </a:rPr>
              <a:t>Bu </a:t>
            </a:r>
            <a:r>
              <a:rPr lang="tr-TR" altLang="tr-TR" sz="3000" dirty="0" smtClean="0">
                <a:latin typeface="Times New Roman" panose="02020603050405020304" pitchFamily="18" charset="0"/>
                <a:cs typeface="Times New Roman" panose="02020603050405020304" pitchFamily="18" charset="0"/>
              </a:rPr>
              <a:t>yasa</a:t>
            </a:r>
            <a:r>
              <a:rPr lang="tr-TR" altLang="tr-TR" sz="3000" dirty="0">
                <a:latin typeface="Times New Roman" panose="02020603050405020304" pitchFamily="18" charset="0"/>
                <a:cs typeface="Times New Roman" panose="02020603050405020304" pitchFamily="18" charset="0"/>
              </a:rPr>
              <a:t> </a:t>
            </a:r>
            <a:r>
              <a:rPr lang="tr-TR" altLang="tr-TR" sz="3000" dirty="0" smtClean="0">
                <a:latin typeface="Times New Roman" panose="02020603050405020304" pitchFamily="18" charset="0"/>
                <a:cs typeface="Times New Roman" panose="02020603050405020304" pitchFamily="18" charset="0"/>
              </a:rPr>
              <a:t>yayın</a:t>
            </a:r>
            <a:r>
              <a:rPr lang="tr-TR" altLang="tr-TR" sz="3000" dirty="0">
                <a:latin typeface="Times New Roman" panose="02020603050405020304" pitchFamily="18" charset="0"/>
                <a:cs typeface="Times New Roman" panose="02020603050405020304" pitchFamily="18" charset="0"/>
              </a:rPr>
              <a:t> tarihinden </a:t>
            </a:r>
            <a:r>
              <a:rPr lang="tr-TR" altLang="tr-TR" sz="3000" dirty="0" smtClean="0">
                <a:latin typeface="Times New Roman" panose="02020603050405020304" pitchFamily="18" charset="0"/>
                <a:cs typeface="Times New Roman" panose="02020603050405020304" pitchFamily="18" charset="0"/>
              </a:rPr>
              <a:t>geçerlidir.</a:t>
            </a:r>
            <a:endParaRPr lang="tr-TR" altLang="tr-TR" sz="3000" dirty="0">
              <a:latin typeface="Times New Roman" panose="02020603050405020304" pitchFamily="18" charset="0"/>
              <a:cs typeface="Times New Roman" panose="02020603050405020304" pitchFamily="18" charset="0"/>
            </a:endParaRPr>
          </a:p>
          <a:p>
            <a:pPr marL="0" lvl="0" indent="0" algn="just" eaLnBrk="0" fontAlgn="base" hangingPunct="0">
              <a:lnSpc>
                <a:spcPct val="120000"/>
              </a:lnSpc>
              <a:spcBef>
                <a:spcPct val="0"/>
              </a:spcBef>
              <a:spcAft>
                <a:spcPct val="0"/>
              </a:spcAft>
              <a:buNone/>
            </a:pPr>
            <a:r>
              <a:rPr lang="tr-TR" altLang="tr-TR" sz="3000" b="1" dirty="0">
                <a:latin typeface="Times New Roman" panose="02020603050405020304" pitchFamily="18" charset="0"/>
                <a:cs typeface="Times New Roman" panose="02020603050405020304" pitchFamily="18" charset="0"/>
              </a:rPr>
              <a:t>Madde 7.</a:t>
            </a:r>
          </a:p>
          <a:p>
            <a:pPr marL="0" lvl="0" indent="0" algn="just" eaLnBrk="0" fontAlgn="base" hangingPunct="0">
              <a:lnSpc>
                <a:spcPct val="120000"/>
              </a:lnSpc>
              <a:spcBef>
                <a:spcPct val="0"/>
              </a:spcBef>
              <a:spcAft>
                <a:spcPct val="0"/>
              </a:spcAft>
              <a:buNone/>
            </a:pPr>
            <a:r>
              <a:rPr lang="tr-TR" altLang="tr-TR" sz="3000" dirty="0">
                <a:latin typeface="Times New Roman" panose="02020603050405020304" pitchFamily="18" charset="0"/>
                <a:cs typeface="Times New Roman" panose="02020603050405020304" pitchFamily="18" charset="0"/>
              </a:rPr>
              <a:t>Bu yasanın yürütülmesinden hükümete </a:t>
            </a:r>
            <a:r>
              <a:rPr lang="tr-TR" altLang="tr-TR" sz="3000" dirty="0" smtClean="0">
                <a:latin typeface="Times New Roman" panose="02020603050405020304" pitchFamily="18" charset="0"/>
                <a:cs typeface="Times New Roman" panose="02020603050405020304" pitchFamily="18" charset="0"/>
              </a:rPr>
              <a:t>sorumludur.</a:t>
            </a:r>
            <a:endParaRPr lang="tr-TR" altLang="tr-TR" sz="30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789719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3071" y="44624"/>
            <a:ext cx="7886700" cy="1325563"/>
          </a:xfrm>
        </p:spPr>
        <p:txBody>
          <a:bodyPr>
            <a:normAutofit/>
          </a:bodyPr>
          <a:lstStyle/>
          <a:p>
            <a:pPr algn="just"/>
            <a:r>
              <a:rPr lang="tr-TR" sz="2100" b="1" dirty="0" err="1" smtClean="0">
                <a:latin typeface="Times New Roman" panose="02020603050405020304" pitchFamily="18" charset="0"/>
                <a:cs typeface="Times New Roman" panose="02020603050405020304" pitchFamily="18" charset="0"/>
              </a:rPr>
              <a:t>Tevhîd</a:t>
            </a:r>
            <a:r>
              <a:rPr lang="tr-TR" sz="2100" b="1" dirty="0" smtClean="0">
                <a:latin typeface="Times New Roman" panose="02020603050405020304" pitchFamily="18" charset="0"/>
                <a:cs typeface="Times New Roman" panose="02020603050405020304" pitchFamily="18" charset="0"/>
              </a:rPr>
              <a:t>-i Tedrisat Kanunun Sonuçları </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23528" y="1052736"/>
            <a:ext cx="8047806" cy="5555666"/>
          </a:xfrm>
        </p:spPr>
        <p:txBody>
          <a:bodyPr>
            <a:noAutofit/>
          </a:bodyPr>
          <a:lstStyle/>
          <a:p>
            <a:pPr algn="just" fontAlgn="base">
              <a:lnSpc>
                <a:spcPct val="100000"/>
              </a:lnSpc>
            </a:pPr>
            <a:r>
              <a:rPr lang="tr-TR" sz="2100" dirty="0" smtClean="0">
                <a:latin typeface="Times New Roman" panose="02020603050405020304" pitchFamily="18" charset="0"/>
                <a:cs typeface="Times New Roman" panose="02020603050405020304" pitchFamily="18" charset="0"/>
              </a:rPr>
              <a:t>Cumhuriyet </a:t>
            </a:r>
            <a:r>
              <a:rPr lang="tr-TR" sz="2100" dirty="0">
                <a:latin typeface="Times New Roman" panose="02020603050405020304" pitchFamily="18" charset="0"/>
                <a:cs typeface="Times New Roman" panose="02020603050405020304" pitchFamily="18" charset="0"/>
              </a:rPr>
              <a:t>ilke ve inkılaplarını, laikliği ve ulusal kimlik duygusunu benimsemiş öğrenciler yetiştirmeyi hedefleyen Tevhid-i Tedrisat kanunun kabul edilmesinin önemli sonuçları olarak</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fontAlgn="base">
              <a:lnSpc>
                <a:spcPct val="100000"/>
              </a:lnSpc>
            </a:pPr>
            <a:r>
              <a:rPr lang="tr-TR" sz="2100" dirty="0" smtClean="0">
                <a:latin typeface="Times New Roman" panose="02020603050405020304" pitchFamily="18" charset="0"/>
                <a:cs typeface="Times New Roman" panose="02020603050405020304" pitchFamily="18" charset="0"/>
              </a:rPr>
              <a:t>Eski </a:t>
            </a:r>
            <a:r>
              <a:rPr lang="tr-TR" sz="2100" dirty="0">
                <a:latin typeface="Times New Roman" panose="02020603050405020304" pitchFamily="18" charset="0"/>
                <a:cs typeface="Times New Roman" panose="02020603050405020304" pitchFamily="18" charset="0"/>
              </a:rPr>
              <a:t>eğitim kurumları ve medreseler kapatılarak öğretim kurumları arasındaki bölünmüşlüğe son verilmiş ve böylece öğretim kurumları üzerinde devlet denetimi ve kontrolü sağlanmıştır</a:t>
            </a:r>
            <a:r>
              <a:rPr lang="tr-TR" sz="2100" dirty="0" smtClean="0">
                <a:latin typeface="Times New Roman" panose="02020603050405020304" pitchFamily="18" charset="0"/>
                <a:cs typeface="Times New Roman" panose="02020603050405020304" pitchFamily="18" charset="0"/>
              </a:rPr>
              <a:t>.</a:t>
            </a:r>
          </a:p>
          <a:p>
            <a:pPr algn="just" fontAlgn="base">
              <a:lnSpc>
                <a:spcPct val="100000"/>
              </a:lnSpc>
            </a:pPr>
            <a:r>
              <a:rPr lang="tr-TR" sz="2100" dirty="0" smtClean="0">
                <a:latin typeface="Times New Roman" panose="02020603050405020304" pitchFamily="18" charset="0"/>
                <a:cs typeface="Times New Roman" panose="02020603050405020304" pitchFamily="18" charset="0"/>
              </a:rPr>
              <a:t>Azınlık </a:t>
            </a:r>
            <a:r>
              <a:rPr lang="tr-TR" sz="2100" dirty="0">
                <a:latin typeface="Times New Roman" panose="02020603050405020304" pitchFamily="18" charset="0"/>
                <a:cs typeface="Times New Roman" panose="02020603050405020304" pitchFamily="18" charset="0"/>
              </a:rPr>
              <a:t>ve yabancı okulların dini ve siyasi amaçlarla öğretim yapmaları önlendi</a:t>
            </a:r>
            <a:r>
              <a:rPr lang="tr-TR" sz="2100" dirty="0" smtClean="0">
                <a:latin typeface="Times New Roman" panose="02020603050405020304" pitchFamily="18" charset="0"/>
                <a:cs typeface="Times New Roman" panose="02020603050405020304" pitchFamily="18" charset="0"/>
              </a:rPr>
              <a:t>.</a:t>
            </a:r>
          </a:p>
          <a:p>
            <a:pPr algn="just" fontAlgn="base">
              <a:lnSpc>
                <a:spcPct val="100000"/>
              </a:lnSpc>
            </a:pPr>
            <a:r>
              <a:rPr lang="tr-TR" sz="2100" dirty="0" err="1" smtClean="0">
                <a:latin typeface="Times New Roman" panose="02020603050405020304" pitchFamily="18" charset="0"/>
                <a:cs typeface="Times New Roman" panose="02020603050405020304" pitchFamily="18" charset="0"/>
              </a:rPr>
              <a:t>Tevhîd</a:t>
            </a:r>
            <a:r>
              <a:rPr lang="tr-TR" sz="2100" dirty="0" smtClean="0">
                <a:latin typeface="Times New Roman" panose="02020603050405020304" pitchFamily="18" charset="0"/>
                <a:cs typeface="Times New Roman" panose="02020603050405020304" pitchFamily="18" charset="0"/>
              </a:rPr>
              <a:t>-i Tedrisat Kanunu sayesinde eğitim üzerindeki din etkisi kırılmış; ulusal, çağın gereklerine uyan, laik ve demokratik bir eğitim sistemi hayata geçirilmiştir.</a:t>
            </a:r>
            <a:endParaRPr lang="tr-TR" sz="2100" dirty="0">
              <a:latin typeface="Times New Roman" panose="02020603050405020304" pitchFamily="18" charset="0"/>
              <a:cs typeface="Times New Roman" panose="02020603050405020304" pitchFamily="18" charset="0"/>
            </a:endParaRPr>
          </a:p>
          <a:p>
            <a:pPr algn="just" fontAlgn="base">
              <a:lnSpc>
                <a:spcPct val="100000"/>
              </a:lnSpc>
            </a:pPr>
            <a:r>
              <a:rPr lang="tr-TR" sz="2100" dirty="0" err="1" smtClean="0">
                <a:latin typeface="Times New Roman" panose="02020603050405020304" pitchFamily="18" charset="0"/>
                <a:cs typeface="Times New Roman" panose="02020603050405020304" pitchFamily="18" charset="0"/>
              </a:rPr>
              <a:t>Tevhîd</a:t>
            </a:r>
            <a:r>
              <a:rPr lang="tr-TR" sz="2100" dirty="0" smtClean="0">
                <a:latin typeface="Times New Roman" panose="02020603050405020304" pitchFamily="18" charset="0"/>
                <a:cs typeface="Times New Roman" panose="02020603050405020304" pitchFamily="18" charset="0"/>
              </a:rPr>
              <a:t>-i </a:t>
            </a:r>
            <a:r>
              <a:rPr lang="tr-TR" sz="2100" dirty="0">
                <a:latin typeface="Times New Roman" panose="02020603050405020304" pitchFamily="18" charset="0"/>
                <a:cs typeface="Times New Roman" panose="02020603050405020304" pitchFamily="18" charset="0"/>
              </a:rPr>
              <a:t>Tedrisat Kanunu ile mektep-medrese ikiliği ortadan kaldırılmış; eğitim, laik ve parasız, ilköğretim ise tüm Türkiye Cumhuriyeti vatandaşları için zorunlu hale getirilmiştir.</a:t>
            </a:r>
          </a:p>
          <a:p>
            <a:pPr algn="just" fontAlgn="base">
              <a:lnSpc>
                <a:spcPct val="100000"/>
              </a:lnSpc>
            </a:pPr>
            <a:endParaRPr lang="tr-TR" sz="2100" dirty="0">
              <a:latin typeface="Times New Roman" panose="02020603050405020304" pitchFamily="18" charset="0"/>
              <a:cs typeface="Times New Roman" panose="02020603050405020304" pitchFamily="18" charset="0"/>
            </a:endParaRPr>
          </a:p>
          <a:p>
            <a:pPr algn="just" fontAlgn="base">
              <a:lnSpc>
                <a:spcPct val="100000"/>
              </a:lnSpc>
            </a:pPr>
            <a:endParaRPr lang="tr-TR" sz="2100" dirty="0">
              <a:latin typeface="Times New Roman" panose="02020603050405020304" pitchFamily="18" charset="0"/>
              <a:cs typeface="Times New Roman" panose="02020603050405020304" pitchFamily="18" charset="0"/>
            </a:endParaRPr>
          </a:p>
          <a:p>
            <a:pPr marL="0" indent="0" algn="just" fontAlgn="base">
              <a:lnSpc>
                <a:spcPct val="100000"/>
              </a:lnSpc>
              <a:buNone/>
            </a:pPr>
            <a:endParaRPr lang="tr-TR" sz="2100" dirty="0">
              <a:latin typeface="Times New Roman" panose="02020603050405020304" pitchFamily="18" charset="0"/>
              <a:cs typeface="Times New Roman" panose="02020603050405020304" pitchFamily="18" charset="0"/>
            </a:endParaRPr>
          </a:p>
          <a:p>
            <a:pPr algn="just">
              <a:lnSpc>
                <a:spcPct val="100000"/>
              </a:lnSpc>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000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a:bodyPr>
          <a:lstStyle/>
          <a:p>
            <a:pPr algn="l"/>
            <a:r>
              <a:rPr lang="tr-TR" sz="2100" b="1" dirty="0">
                <a:latin typeface="Times New Roman" panose="02020603050405020304" pitchFamily="18" charset="0"/>
                <a:cs typeface="Times New Roman" panose="02020603050405020304" pitchFamily="18" charset="0"/>
              </a:rPr>
              <a:t>Yenileşme Döneminde Açılan Askeri Okulların Açılma Nedenleri</a:t>
            </a:r>
            <a:r>
              <a:rPr lang="tr-TR" sz="2100" b="1" dirty="0" smtClean="0">
                <a:latin typeface="Times New Roman" panose="02020603050405020304" pitchFamily="18" charset="0"/>
                <a:cs typeface="Times New Roman" panose="02020603050405020304" pitchFamily="18" charset="0"/>
              </a:rPr>
              <a:t>:</a:t>
            </a:r>
            <a:endParaRPr lang="tr-TR" sz="21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1752" y="1143000"/>
            <a:ext cx="8229600" cy="4525963"/>
          </a:xfrm>
        </p:spPr>
        <p:txBody>
          <a:bodyPr/>
          <a:lstStyle/>
          <a:p>
            <a:pPr algn="just"/>
            <a:r>
              <a:rPr lang="tr-TR" sz="2100" dirty="0">
                <a:latin typeface="Times New Roman" panose="02020603050405020304" pitchFamily="18" charset="0"/>
                <a:cs typeface="Times New Roman" panose="02020603050405020304" pitchFamily="18" charset="0"/>
              </a:rPr>
              <a:t>Osmanlıların </a:t>
            </a:r>
            <a:r>
              <a:rPr lang="tr-TR" sz="2100" dirty="0" smtClean="0">
                <a:latin typeface="Times New Roman" panose="02020603050405020304" pitchFamily="18" charset="0"/>
                <a:cs typeface="Times New Roman" panose="02020603050405020304" pitchFamily="18" charset="0"/>
              </a:rPr>
              <a:t>savaşlardaki yenilgilerinin çoğalması.</a:t>
            </a:r>
          </a:p>
          <a:p>
            <a:pPr algn="just"/>
            <a:r>
              <a:rPr lang="tr-TR" sz="2100" dirty="0" smtClean="0">
                <a:latin typeface="Times New Roman" panose="02020603050405020304" pitchFamily="18" charset="0"/>
                <a:cs typeface="Times New Roman" panose="02020603050405020304" pitchFamily="18" charset="0"/>
              </a:rPr>
              <a:t>18</a:t>
            </a:r>
            <a:r>
              <a:rPr lang="tr-TR" sz="2100" dirty="0">
                <a:latin typeface="Times New Roman" panose="02020603050405020304" pitchFamily="18" charset="0"/>
                <a:cs typeface="Times New Roman" panose="02020603050405020304" pitchFamily="18" charset="0"/>
              </a:rPr>
              <a:t>. y.y. da Osmanlılara gelen yabancı </a:t>
            </a:r>
            <a:r>
              <a:rPr lang="tr-TR" sz="2100" dirty="0" smtClean="0">
                <a:latin typeface="Times New Roman" panose="02020603050405020304" pitchFamily="18" charset="0"/>
                <a:cs typeface="Times New Roman" panose="02020603050405020304" pitchFamily="18" charset="0"/>
              </a:rPr>
              <a:t>uzmanlar</a:t>
            </a:r>
          </a:p>
          <a:p>
            <a:pPr algn="just"/>
            <a:r>
              <a:rPr lang="tr-TR" sz="2100" dirty="0" smtClean="0">
                <a:latin typeface="Times New Roman" panose="02020603050405020304" pitchFamily="18" charset="0"/>
                <a:cs typeface="Times New Roman" panose="02020603050405020304" pitchFamily="18" charset="0"/>
              </a:rPr>
              <a:t>Medreselerin </a:t>
            </a:r>
            <a:r>
              <a:rPr lang="tr-TR" sz="2100" dirty="0">
                <a:latin typeface="Times New Roman" panose="02020603050405020304" pitchFamily="18" charset="0"/>
                <a:cs typeface="Times New Roman" panose="02020603050405020304" pitchFamily="18" charset="0"/>
              </a:rPr>
              <a:t>bir şey </a:t>
            </a:r>
            <a:r>
              <a:rPr lang="tr-TR" sz="2100" dirty="0" smtClean="0">
                <a:latin typeface="Times New Roman" panose="02020603050405020304" pitchFamily="18" charset="0"/>
                <a:cs typeface="Times New Roman" panose="02020603050405020304" pitchFamily="18" charset="0"/>
              </a:rPr>
              <a:t>diyememesi</a:t>
            </a:r>
            <a:endParaRPr lang="tr-TR" sz="2100"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4148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764704"/>
            <a:ext cx="7886700" cy="4985472"/>
          </a:xfrm>
        </p:spPr>
        <p:txBody>
          <a:bodyPr>
            <a:noAutofit/>
          </a:bodyPr>
          <a:lstStyle/>
          <a:p>
            <a:pPr algn="just"/>
            <a:r>
              <a:rPr lang="tr-TR" sz="2100" dirty="0" smtClean="0">
                <a:latin typeface="Times New Roman" panose="02020603050405020304" pitchFamily="18" charset="0"/>
                <a:cs typeface="Times New Roman" panose="02020603050405020304" pitchFamily="18" charset="0"/>
              </a:rPr>
              <a:t>Yabancı </a:t>
            </a:r>
            <a:r>
              <a:rPr lang="tr-TR" sz="2100" dirty="0">
                <a:latin typeface="Times New Roman" panose="02020603050405020304" pitchFamily="18" charset="0"/>
                <a:cs typeface="Times New Roman" panose="02020603050405020304" pitchFamily="18" charset="0"/>
              </a:rPr>
              <a:t>okulların ders programlarına Türkçe kültür dersleri konuldu ve bu derslerin Türk öğretmenler tarafından okutulması sağlandı</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Yabancı </a:t>
            </a:r>
            <a:r>
              <a:rPr lang="tr-TR" sz="2100" dirty="0">
                <a:latin typeface="Times New Roman" panose="02020603050405020304" pitchFamily="18" charset="0"/>
                <a:cs typeface="Times New Roman" panose="02020603050405020304" pitchFamily="18" charset="0"/>
              </a:rPr>
              <a:t>okulların dini ve siyasi içerikli eğitim vermesi, semboller kullanması ve ayinler yapması yasaklamıştır</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Yabancı okulların </a:t>
            </a:r>
            <a:r>
              <a:rPr lang="tr-TR" sz="2100" dirty="0">
                <a:latin typeface="Times New Roman" panose="02020603050405020304" pitchFamily="18" charset="0"/>
                <a:cs typeface="Times New Roman" panose="02020603050405020304" pitchFamily="18" charset="0"/>
              </a:rPr>
              <a:t>bölücü ve yıkıcı eğitim vermesinin önüne </a:t>
            </a:r>
            <a:r>
              <a:rPr lang="tr-TR" sz="2100" dirty="0" smtClean="0">
                <a:latin typeface="Times New Roman" panose="02020603050405020304" pitchFamily="18" charset="0"/>
                <a:cs typeface="Times New Roman" panose="02020603050405020304" pitchFamily="18" charset="0"/>
              </a:rPr>
              <a:t>geçildi.</a:t>
            </a:r>
          </a:p>
          <a:p>
            <a:pPr algn="just" fontAlgn="base"/>
            <a:r>
              <a:rPr lang="tr-TR" sz="2100" dirty="0" smtClean="0">
                <a:latin typeface="Times New Roman" panose="02020603050405020304" pitchFamily="18" charset="0"/>
                <a:cs typeface="Times New Roman" panose="02020603050405020304" pitchFamily="18" charset="0"/>
              </a:rPr>
              <a:t>Sonuçları </a:t>
            </a:r>
            <a:r>
              <a:rPr lang="tr-TR" sz="2100" dirty="0">
                <a:latin typeface="Times New Roman" panose="02020603050405020304" pitchFamily="18" charset="0"/>
                <a:cs typeface="Times New Roman" panose="02020603050405020304" pitchFamily="18" charset="0"/>
              </a:rPr>
              <a:t>itibariyle Türk eğitim tarihinin en önemli gelişmelerinden biri olan Tevhid-i Tedrisat kanununun çıkarılmasının temel amacı, eğitimde yanlış inançlara, batıl fikirlere bağnazlığa ve gericiliğe yer verilmemesi ve bunların dayanakları olan zümre ve kurumlara karşı mücadele edilmesidir. </a:t>
            </a:r>
          </a:p>
        </p:txBody>
      </p:sp>
    </p:spTree>
    <p:extLst>
      <p:ext uri="{BB962C8B-B14F-4D97-AF65-F5344CB8AC3E}">
        <p14:creationId xmlns:p14="http://schemas.microsoft.com/office/powerpoint/2010/main" val="1695885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467544" y="620688"/>
            <a:ext cx="8208912" cy="3384376"/>
          </a:xfrm>
        </p:spPr>
        <p:txBody>
          <a:bodyPr>
            <a:normAutofit/>
          </a:bodyPr>
          <a:lstStyle/>
          <a:p>
            <a:r>
              <a:rPr lang="tr-TR" sz="3200" b="1" dirty="0" smtClean="0">
                <a:latin typeface="Times New Roman" panose="02020603050405020304" pitchFamily="18" charset="0"/>
                <a:cs typeface="Times New Roman" panose="02020603050405020304" pitchFamily="18" charset="0"/>
              </a:rPr>
              <a:t>CUMHURİYET DÖNEMİ İLK VE ORTA ÖĞRENİMDEKİ GELİŞMELER</a:t>
            </a:r>
            <a:endParaRPr lang="tr-TR" sz="3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3995936" y="5805264"/>
            <a:ext cx="4824535" cy="831629"/>
          </a:xfrm>
        </p:spPr>
        <p:txBody>
          <a:bodyPr>
            <a:normAutofit/>
          </a:bodyPr>
          <a:lstStyle/>
          <a:p>
            <a:r>
              <a:rPr lang="tr-TR" dirty="0" smtClean="0">
                <a:solidFill>
                  <a:schemeClr val="bg1"/>
                </a:solidFill>
              </a:rPr>
              <a:t>İBRAHİM DAĞDEVİREN – 21539291 </a:t>
            </a:r>
            <a:endParaRPr lang="tr-TR" dirty="0">
              <a:solidFill>
                <a:schemeClr val="bg1"/>
              </a:solidFill>
            </a:endParaRPr>
          </a:p>
        </p:txBody>
      </p:sp>
    </p:spTree>
    <p:extLst>
      <p:ext uri="{BB962C8B-B14F-4D97-AF65-F5344CB8AC3E}">
        <p14:creationId xmlns:p14="http://schemas.microsoft.com/office/powerpoint/2010/main" val="2987922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2526" y="476672"/>
            <a:ext cx="7886700" cy="572135"/>
          </a:xfrm>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 Cumhuriyetten </a:t>
            </a:r>
            <a:r>
              <a:rPr lang="tr-TR" sz="2100" b="1" dirty="0">
                <a:latin typeface="Times New Roman" panose="02020603050405020304" pitchFamily="18" charset="0"/>
                <a:cs typeface="Times New Roman" panose="02020603050405020304" pitchFamily="18" charset="0"/>
              </a:rPr>
              <a:t>Ö</a:t>
            </a:r>
            <a:r>
              <a:rPr lang="tr-TR" sz="2100" b="1" dirty="0" smtClean="0">
                <a:latin typeface="Times New Roman" panose="02020603050405020304" pitchFamily="18" charset="0"/>
                <a:cs typeface="Times New Roman" panose="02020603050405020304" pitchFamily="18" charset="0"/>
              </a:rPr>
              <a:t>nce</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28650" y="836712"/>
            <a:ext cx="7886700" cy="5115790"/>
          </a:xfrm>
        </p:spPr>
        <p:txBody>
          <a:bodyPr>
            <a:normAutofit fontScale="85000" lnSpcReduction="20000"/>
          </a:bodyPr>
          <a:lstStyle/>
          <a:p>
            <a:endParaRPr lang="tr-TR" sz="1600" dirty="0" smtClean="0"/>
          </a:p>
          <a:p>
            <a:endParaRPr lang="tr-TR" sz="1600" dirty="0"/>
          </a:p>
          <a:p>
            <a:pPr algn="just"/>
            <a:r>
              <a:rPr lang="tr-TR" sz="2300" dirty="0" smtClean="0">
                <a:latin typeface="Times New Roman" panose="02020603050405020304" pitchFamily="18" charset="0"/>
                <a:cs typeface="Times New Roman" panose="02020603050405020304" pitchFamily="18" charset="0"/>
              </a:rPr>
              <a:t>Osmanlıların başlıca eğitim kuramlarını </a:t>
            </a:r>
            <a:r>
              <a:rPr lang="tr-TR" sz="2300" dirty="0" err="1" smtClean="0">
                <a:latin typeface="Times New Roman" panose="02020603050405020304" pitchFamily="18" charset="0"/>
                <a:cs typeface="Times New Roman" panose="02020603050405020304" pitchFamily="18" charset="0"/>
              </a:rPr>
              <a:t>sıbyan</a:t>
            </a:r>
            <a:r>
              <a:rPr lang="tr-TR" sz="2300" dirty="0" smtClean="0">
                <a:latin typeface="Times New Roman" panose="02020603050405020304" pitchFamily="18" charset="0"/>
                <a:cs typeface="Times New Roman" panose="02020603050405020304" pitchFamily="18" charset="0"/>
              </a:rPr>
              <a:t> mektepleri, medreseler ve Enderun mektebi teşkil </a:t>
            </a:r>
            <a:r>
              <a:rPr lang="tr-TR" sz="2300" dirty="0">
                <a:latin typeface="Times New Roman" panose="02020603050405020304" pitchFamily="18" charset="0"/>
                <a:cs typeface="Times New Roman" panose="02020603050405020304" pitchFamily="18" charset="0"/>
              </a:rPr>
              <a:t>etmekteydi. </a:t>
            </a:r>
            <a:r>
              <a:rPr lang="tr-TR" sz="2300" dirty="0" err="1" smtClean="0">
                <a:latin typeface="Times New Roman" panose="02020603050405020304" pitchFamily="18" charset="0"/>
                <a:cs typeface="Times New Roman" panose="02020603050405020304" pitchFamily="18" charset="0"/>
              </a:rPr>
              <a:t>Sıbyan</a:t>
            </a:r>
            <a:r>
              <a:rPr lang="tr-TR" sz="2300" dirty="0" smtClean="0">
                <a:latin typeface="Times New Roman" panose="02020603050405020304" pitchFamily="18" charset="0"/>
                <a:cs typeface="Times New Roman" panose="02020603050405020304" pitchFamily="18" charset="0"/>
              </a:rPr>
              <a:t> mektepleri, </a:t>
            </a:r>
            <a:r>
              <a:rPr lang="tr-TR" sz="2300" dirty="0" err="1" smtClean="0">
                <a:latin typeface="Times New Roman" panose="02020603050405020304" pitchFamily="18" charset="0"/>
                <a:cs typeface="Times New Roman" panose="02020603050405020304" pitchFamily="18" charset="0"/>
              </a:rPr>
              <a:t>müslüman</a:t>
            </a:r>
            <a:r>
              <a:rPr lang="tr-TR" sz="2300" dirty="0" smtClean="0">
                <a:latin typeface="Times New Roman" panose="02020603050405020304" pitchFamily="18" charset="0"/>
                <a:cs typeface="Times New Roman" panose="02020603050405020304" pitchFamily="18" charset="0"/>
              </a:rPr>
              <a:t> çocuklarını dini bütün, iyi ahlaklı kişiler olarak eğiten kurumlardı. </a:t>
            </a:r>
          </a:p>
          <a:p>
            <a:pPr algn="just"/>
            <a:r>
              <a:rPr lang="tr-TR" sz="2300" dirty="0" smtClean="0">
                <a:latin typeface="Times New Roman" panose="02020603050405020304" pitchFamily="18" charset="0"/>
                <a:cs typeface="Times New Roman" panose="02020603050405020304" pitchFamily="18" charset="0"/>
              </a:rPr>
              <a:t>İslami bir kuruluş olan medreselerde zamanın birçok bilimleri okutulmakla birlikte genellikle İslami bilimler ağır basmaktaydı. </a:t>
            </a:r>
          </a:p>
          <a:p>
            <a:pPr algn="just"/>
            <a:r>
              <a:rPr lang="tr-TR" sz="2300" dirty="0" smtClean="0">
                <a:latin typeface="Times New Roman" panose="02020603050405020304" pitchFamily="18" charset="0"/>
                <a:cs typeface="Times New Roman" panose="02020603050405020304" pitchFamily="18" charset="0"/>
              </a:rPr>
              <a:t>Dönemin ünlü bilginlerinin ders verdiği medreseler yetiştirdikleri kaliteli öğrenciler ile çağdaş birer eğitim merkezi haline gelmişlerdir. </a:t>
            </a:r>
          </a:p>
          <a:p>
            <a:pPr algn="just"/>
            <a:r>
              <a:rPr lang="tr-TR" sz="2300" dirty="0" smtClean="0">
                <a:latin typeface="Times New Roman" panose="02020603050405020304" pitchFamily="18" charset="0"/>
                <a:cs typeface="Times New Roman" panose="02020603050405020304" pitchFamily="18" charset="0"/>
              </a:rPr>
              <a:t>Medreselerden yetişen ulema sınıfı imparatorluğun çeşitli kısımlarında görev alarak devletin gelişmesine önemli katkıda bulunmuşlardır. </a:t>
            </a:r>
          </a:p>
          <a:p>
            <a:pPr algn="just"/>
            <a:r>
              <a:rPr lang="tr-TR" sz="2300" dirty="0" smtClean="0">
                <a:latin typeface="Times New Roman" panose="02020603050405020304" pitchFamily="18" charset="0"/>
                <a:cs typeface="Times New Roman" panose="02020603050405020304" pitchFamily="18" charset="0"/>
              </a:rPr>
              <a:t>Enderun mektebi  ise Hristiyan tebaadan devşirme usulüyle toplanan çocukların güvenilir bir asker ve iyi bir devlet adamı yetiştirme amacına yönelikti. Bu sayede Osmanlılar, özellikle yükselme dönemlerinde ırk ve din ayrımı yapmadan, yetenekli insanlara daha çok değer verip onlardan yararlanmışlardır. </a:t>
            </a:r>
          </a:p>
          <a:p>
            <a:pPr algn="just"/>
            <a:r>
              <a:rPr lang="tr-TR" sz="2300" dirty="0" smtClean="0">
                <a:latin typeface="Times New Roman" panose="02020603050405020304" pitchFamily="18" charset="0"/>
                <a:cs typeface="Times New Roman" panose="02020603050405020304" pitchFamily="18" charset="0"/>
              </a:rPr>
              <a:t>Nitekim,1850'li yıllara kadar Enderun mektebinden 79 sadrazam, 3 şeyhülislam, 36 kaptanı derya ve diğer önemli görevlerde bulunmuş birçok devlet adamı yetişmiştir.</a:t>
            </a:r>
          </a:p>
        </p:txBody>
      </p:sp>
    </p:spTree>
    <p:extLst>
      <p:ext uri="{BB962C8B-B14F-4D97-AF65-F5344CB8AC3E}">
        <p14:creationId xmlns:p14="http://schemas.microsoft.com/office/powerpoint/2010/main" val="2918693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834" y="332656"/>
            <a:ext cx="8748464" cy="6671340"/>
          </a:xfrm>
        </p:spPr>
        <p:txBody>
          <a:bodyPr>
            <a:noAutofit/>
          </a:bodyPr>
          <a:lstStyle/>
          <a:p>
            <a:pPr algn="just"/>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Osmanlı </a:t>
            </a:r>
            <a:r>
              <a:rPr lang="tr-TR" sz="2100" dirty="0">
                <a:latin typeface="Times New Roman" panose="02020603050405020304" pitchFamily="18" charset="0"/>
                <a:cs typeface="Times New Roman" panose="02020603050405020304" pitchFamily="18" charset="0"/>
              </a:rPr>
              <a:t>eğitim kurumları XVIII. yüzyıldan itibaren gelişen ve değişen şartlara ayak uyduramadı. Bu yüzden Batı tipinde yeni öğretim kurumlarının teşkili yoluna gidildi. Tanzimat </a:t>
            </a:r>
            <a:r>
              <a:rPr lang="tr-TR" sz="2100" dirty="0" smtClean="0">
                <a:latin typeface="Times New Roman" panose="02020603050405020304" pitchFamily="18" charset="0"/>
                <a:cs typeface="Times New Roman" panose="02020603050405020304" pitchFamily="18" charset="0"/>
              </a:rPr>
              <a:t> ile  </a:t>
            </a:r>
            <a:r>
              <a:rPr lang="tr-TR" sz="2100" dirty="0">
                <a:latin typeface="Times New Roman" panose="02020603050405020304" pitchFamily="18" charset="0"/>
                <a:cs typeface="Times New Roman" panose="02020603050405020304" pitchFamily="18" charset="0"/>
              </a:rPr>
              <a:t>beraber eğitim alanında bir dizi yenilikler yapılmıştır</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Tanzimat devri eğitim politikasının esasını, bir taraftan eski eğitim kurumlarını ıslah ederken, diğer taraftan yeni okulların açılması teşkil etti. Eğitimle ilgili önerileri hazırlamak üzere 1839'da Meclis-i Maarif-i Muvakkat kuruldu. Meclis, </a:t>
            </a:r>
            <a:r>
              <a:rPr lang="tr-TR" sz="2100" dirty="0" err="1" smtClean="0">
                <a:latin typeface="Times New Roman" panose="02020603050405020304" pitchFamily="18" charset="0"/>
                <a:cs typeface="Times New Roman" panose="02020603050405020304" pitchFamily="18" charset="0"/>
              </a:rPr>
              <a:t>Sıbyan</a:t>
            </a:r>
            <a:r>
              <a:rPr lang="tr-TR" sz="2100" dirty="0" smtClean="0">
                <a:latin typeface="Times New Roman" panose="02020603050405020304" pitchFamily="18" charset="0"/>
                <a:cs typeface="Times New Roman" panose="02020603050405020304" pitchFamily="18" charset="0"/>
              </a:rPr>
              <a:t> ve Rüştiye mekteplerinin çoğaltılmasını, eğitimin kalitesinin yükseltilmesi için çalışmaların yapılmasını, her türlü ilim ve </a:t>
            </a:r>
            <a:r>
              <a:rPr lang="tr-TR" sz="2100" dirty="0" err="1" smtClean="0">
                <a:latin typeface="Times New Roman" panose="02020603050405020304" pitchFamily="18" charset="0"/>
                <a:cs typeface="Times New Roman" panose="02020603050405020304" pitchFamily="18" charset="0"/>
              </a:rPr>
              <a:t>fenin</a:t>
            </a:r>
            <a:r>
              <a:rPr lang="tr-TR" sz="2100" dirty="0" smtClean="0">
                <a:latin typeface="Times New Roman" panose="02020603050405020304" pitchFamily="18" charset="0"/>
                <a:cs typeface="Times New Roman" panose="02020603050405020304" pitchFamily="18" charset="0"/>
              </a:rPr>
              <a:t> okutulacağı bir Darülfünun açılmasını planlamış ve müstakil bir merkezi teşkilat kurulmasını teklif etmişti. Bu konulardaki çalışmaları yürütmek üzere 1846 yılında Meclis-i Umumiye Nezareti'nin yayınladığı 1 Eylül 1869 tarihli Maarif-i Umumiye Nizamnamesi Türk Eğitim sisteminin iskeletini teşkil etmiştir.</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5561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052736"/>
            <a:ext cx="8568952"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Bununla beraber Tanzimat eğitim açısından bir çağdaşlaşma dönemi olmuştur. Bu devirde Batı tipinde açılan okullarda Osmanlı reformlarının öncüleri yetişmiştir. 1839-1876 arasında 425 Rüştiye, 8 İdadi, 1 Sultani, 1 Darülfünun kurulmuş, 7 muallim mektebi tedrisata başlamıştır. Mülkiye, Galatasaray ve </a:t>
            </a:r>
            <a:r>
              <a:rPr lang="tr-TR" sz="2100" dirty="0" err="1">
                <a:latin typeface="Times New Roman" panose="02020603050405020304" pitchFamily="18" charset="0"/>
                <a:cs typeface="Times New Roman" panose="02020603050405020304" pitchFamily="18" charset="0"/>
              </a:rPr>
              <a:t>Darüşşafaka</a:t>
            </a:r>
            <a:r>
              <a:rPr lang="tr-TR" sz="2100" dirty="0">
                <a:latin typeface="Times New Roman" panose="02020603050405020304" pitchFamily="18" charset="0"/>
                <a:cs typeface="Times New Roman" panose="02020603050405020304" pitchFamily="18" charset="0"/>
              </a:rPr>
              <a:t> gibi bugünkü eğitim sistemimizde önemli bir yeri olan okullarda Tanzimatçılar tarafından açılmış kurumlardır. Ayrıca mesleki ve askeri okullar da kurulmuştur. </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468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1" y="205740"/>
            <a:ext cx="8123873" cy="6418084"/>
          </a:xfrm>
        </p:spPr>
        <p:txBody>
          <a:bodyPr>
            <a:normAutofit/>
          </a:bodyPr>
          <a:lstStyle/>
          <a:p>
            <a:pPr marL="0" indent="0" algn="just">
              <a:buNone/>
            </a:pPr>
            <a:r>
              <a:rPr lang="tr-TR" sz="2100" b="1" dirty="0">
                <a:latin typeface="Times New Roman" panose="02020603050405020304" pitchFamily="18" charset="0"/>
                <a:cs typeface="Times New Roman" panose="02020603050405020304" pitchFamily="18" charset="0"/>
              </a:rPr>
              <a:t>C</a:t>
            </a:r>
            <a:r>
              <a:rPr lang="tr-TR" sz="2100" b="1" dirty="0" smtClean="0">
                <a:latin typeface="Times New Roman" panose="02020603050405020304" pitchFamily="18" charset="0"/>
                <a:cs typeface="Times New Roman" panose="02020603050405020304" pitchFamily="18" charset="0"/>
              </a:rPr>
              <a:t>umhuriyet Dönemi</a:t>
            </a:r>
          </a:p>
          <a:p>
            <a:pPr marL="0" indent="0" algn="just">
              <a:buNone/>
            </a:pPr>
            <a:endParaRPr lang="tr-TR" sz="2100" b="1"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Netice olarak Cumhuriyet dönemine gelindiğinde eğitim durumu şöyle bir görünüm arz etmekteydi. Osmanlı İmparatorluğu'nda 18. yüzyılın ikinci yarısında başlatılan ve 19. yüzyılda yoğun olarak sürdürülen yenileşme hareketleri eğitim sistemini önemli ölçüde etkilemiştir. Önceleri orduda başlayan daha sonra diğer müesseseleri de kapsamına alan Batılılaşma hareketleri eğitim sisteminin de değişmesini zorunlu kılmıştır. </a:t>
            </a:r>
          </a:p>
          <a:p>
            <a:pPr algn="just"/>
            <a:r>
              <a:rPr lang="tr-TR" sz="2100" dirty="0" smtClean="0">
                <a:latin typeface="Times New Roman" panose="02020603050405020304" pitchFamily="18" charset="0"/>
                <a:cs typeface="Times New Roman" panose="02020603050405020304" pitchFamily="18" charset="0"/>
              </a:rPr>
              <a:t>Modernize edilen Osmanlı sivil ve askeri müesseselerinin insan gücü ihtiyacını karşılayabilmek için Batı tipinde yeni okullar açılmıştır. Ancak eski Osmanlı eğitim kurumlarının oldukları gibi bırakılması, eğitim sisteminde ikiliğin oluşmasına, bunun topluma bazen birbirleriyle çatışan mektepli ve medreseli olarak yansımasına sebep olmuştur. İmparatorluğun ekonomik gücünü yitirmesi Batı tipinde açılan okulların ülke çapında yaygınlaştırılmasını engellemiş, bundan dolayı da bu okullar sadece elit yetiştiren kurumlar olarak kalmıştır.</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4512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100" b="1" dirty="0" smtClean="0">
                <a:latin typeface="Times New Roman" panose="02020603050405020304" pitchFamily="18" charset="0"/>
                <a:cs typeface="Times New Roman" panose="02020603050405020304" pitchFamily="18" charset="0"/>
              </a:rPr>
              <a:t>Yeniliklerin Yapılma Sebepleri</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28650" y="1412776"/>
            <a:ext cx="78867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Mevcut okullara öğretmen bulunmasında çekilen sıkıntılar, ailelerin çocuklarım okula gönderme hususunda pek istekli davranmamaları, ders kitaplarının temininde karşılaşılan güçlükler, okur-yazar oranının düşüklüğü, halkın fakirliği, 1911 yılından itibaren devam eden savaşların ülke çapında yaptığı büyük tahribat imparatorluktan cumhuriyete intikal eden diğer ciddi sorunlardı. Ülkenin kalkınabilmesi için toplumun ekonomik, politik ve sosyal yapısında köklü değişikliklere gitmek gerekiyordu. Cumhuriyetin kuruluşundan itibaren eğitim kurumlarının bütün yurt sathına yayılması ve modernleştirilmesi üzerinde ısrarla durulan konulardan birisi olmuştur</a:t>
            </a:r>
            <a:r>
              <a:rPr lang="tr-TR" sz="2100" dirty="0" smtClean="0">
                <a:latin typeface="Times New Roman" panose="02020603050405020304" pitchFamily="18" charset="0"/>
                <a:cs typeface="Times New Roman" panose="02020603050405020304" pitchFamily="18" charset="0"/>
              </a:rPr>
              <a:t>.</a:t>
            </a:r>
          </a:p>
          <a:p>
            <a:pPr marL="0" indent="0">
              <a:buNone/>
            </a:pPr>
            <a:endParaRPr lang="tr-TR" sz="1800" dirty="0"/>
          </a:p>
          <a:p>
            <a:endParaRPr lang="tr-TR" dirty="0"/>
          </a:p>
        </p:txBody>
      </p:sp>
    </p:spTree>
    <p:extLst>
      <p:ext uri="{BB962C8B-B14F-4D97-AF65-F5344CB8AC3E}">
        <p14:creationId xmlns:p14="http://schemas.microsoft.com/office/powerpoint/2010/main" val="30175564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40056" y="225427"/>
            <a:ext cx="8303895" cy="6381115"/>
          </a:xfrm>
        </p:spPr>
        <p:txBody>
          <a:bodyPr>
            <a:normAutofit/>
          </a:bodyPr>
          <a:lstStyle/>
          <a:p>
            <a:endParaRPr lang="tr-TR" sz="2000" dirty="0" smtClean="0"/>
          </a:p>
          <a:p>
            <a:endParaRPr lang="tr-TR" dirty="0"/>
          </a:p>
          <a:p>
            <a:pPr algn="just"/>
            <a:r>
              <a:rPr lang="tr-TR" sz="2100" dirty="0" smtClean="0">
                <a:latin typeface="Times New Roman" panose="02020603050405020304" pitchFamily="18" charset="0"/>
                <a:cs typeface="Times New Roman" panose="02020603050405020304" pitchFamily="18" charset="0"/>
              </a:rPr>
              <a:t>Dönemin eğitim politikasının oluşmasında Atatürk'ün fikirleri ilham kaynağı olmuştur. Ulu Önder kurduğu devletin kalkınmasının ancak eğitimle mümkün olabileceğine inanarak ona büyük önem vermiştir. Nitekim daha Sakarya Meydan Muharebesi devam ederken 15 Temmuz 1921'de Ankara'da bir Maarif Kongresi toplayarak izlenecek politikanın esaslarını tespit etmiştir. Atatürk eğitimden beklentilerini 1 Kasım 1937 tarihinde yaptığı bir konuşmada şöyle dile getirmiştir: </a:t>
            </a:r>
          </a:p>
          <a:p>
            <a:endParaRPr lang="tr-TR" dirty="0" smtClean="0"/>
          </a:p>
          <a:p>
            <a:endParaRPr lang="tr-TR" sz="2400" b="1" dirty="0" smtClean="0"/>
          </a:p>
          <a:p>
            <a:pPr marL="0" indent="0">
              <a:buNone/>
            </a:pPr>
            <a:endParaRPr lang="tr-TR" sz="2000" b="1" dirty="0"/>
          </a:p>
        </p:txBody>
      </p:sp>
    </p:spTree>
    <p:extLst>
      <p:ext uri="{BB962C8B-B14F-4D97-AF65-F5344CB8AC3E}">
        <p14:creationId xmlns:p14="http://schemas.microsoft.com/office/powerpoint/2010/main" val="4422178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0" y="3"/>
            <a:ext cx="9164760" cy="6857999"/>
          </a:xfrm>
        </p:spPr>
      </p:pic>
      <p:sp>
        <p:nvSpPr>
          <p:cNvPr id="2" name="Unvan 1"/>
          <p:cNvSpPr>
            <a:spLocks noGrp="1"/>
          </p:cNvSpPr>
          <p:nvPr>
            <p:ph type="title"/>
          </p:nvPr>
        </p:nvSpPr>
        <p:spPr>
          <a:xfrm>
            <a:off x="5544945" y="116632"/>
            <a:ext cx="2969012" cy="6741368"/>
          </a:xfrm>
        </p:spPr>
        <p:txBody>
          <a:bodyPr>
            <a:noAutofit/>
          </a:bodyPr>
          <a:lstStyle/>
          <a:p>
            <a:r>
              <a:rPr lang="tr-TR" sz="2000" b="1" dirty="0">
                <a:solidFill>
                  <a:schemeClr val="bg1"/>
                </a:solidFill>
              </a:rPr>
              <a:t>"Büyük davamız uygar bir ulus olarak varlığımızı yükseltmektedir. Bu büyük Türk milletinin devamlı idealidir. Bunda başarı ancak planlı ve rasyonel tarzda çalışmakla elde edilebilir. Bu sebeple okuyup yazma bilmeyen tek vatandaş bırakmamak, memleketin büyük kalkınma savaşının istediği teknik elemanları yetiştirmek, memleket davalarını, ideolojisini anlayacak, anlatacak, kuşaktan kuşağa yaşatacak birey ve kurumları yaratmak lazımdır</a:t>
            </a:r>
            <a:r>
              <a:rPr lang="tr-TR" sz="2000" b="1" dirty="0" smtClean="0">
                <a:solidFill>
                  <a:schemeClr val="bg1"/>
                </a:solidFill>
              </a:rPr>
              <a:t>.’’</a:t>
            </a:r>
            <a:endParaRPr lang="tr-TR" sz="2000" b="1" dirty="0">
              <a:solidFill>
                <a:schemeClr val="bg1"/>
              </a:solidFill>
            </a:endParaRPr>
          </a:p>
        </p:txBody>
      </p:sp>
    </p:spTree>
    <p:extLst>
      <p:ext uri="{BB962C8B-B14F-4D97-AF65-F5344CB8AC3E}">
        <p14:creationId xmlns:p14="http://schemas.microsoft.com/office/powerpoint/2010/main" val="39069568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116632"/>
            <a:ext cx="8568952" cy="6741368"/>
          </a:xfrm>
        </p:spPr>
        <p:txBody>
          <a:bodyPr>
            <a:noAutofit/>
          </a:bodyPr>
          <a:lstStyle/>
          <a:p>
            <a:pPr algn="just"/>
            <a:r>
              <a:rPr lang="tr-TR" sz="2100" dirty="0" smtClean="0">
                <a:latin typeface="Times New Roman" panose="02020603050405020304" pitchFamily="18" charset="0"/>
                <a:cs typeface="Times New Roman" panose="02020603050405020304" pitchFamily="18" charset="0"/>
              </a:rPr>
              <a:t>Alınan ciddi tedbirler, takip edilen istikrarlı politika sayesinde Atatürk'ün gösterdiği yönde önemli gelişmeler kaydedilmiştir. Cumhuriyet döneminde eğitim alanında gerçekleştirilen önemli değişikliklere gelince, bunların başında eğitimin millileştirilmesi ve laik esaslar üzerine kurulması amacıyla 3 Mart 1924 tarihinde </a:t>
            </a:r>
            <a:r>
              <a:rPr lang="tr-TR" sz="2100" dirty="0" err="1" smtClean="0">
                <a:latin typeface="Times New Roman" panose="02020603050405020304" pitchFamily="18" charset="0"/>
                <a:cs typeface="Times New Roman" panose="02020603050405020304" pitchFamily="18" charset="0"/>
              </a:rPr>
              <a:t>Tevhid</a:t>
            </a:r>
            <a:r>
              <a:rPr lang="tr-TR" sz="2100" dirty="0" smtClean="0">
                <a:latin typeface="Times New Roman" panose="02020603050405020304" pitchFamily="18" charset="0"/>
                <a:cs typeface="Times New Roman" panose="02020603050405020304" pitchFamily="18" charset="0"/>
              </a:rPr>
              <a:t>-i Tedrisat Kanunu'nun kabul edilmesi gelmektedir. Bu kanunla bütün okullar Milli Eğitim Bakanlığı'na bağlanarak maarif alanında Tanzimat'tan beri devam eden medrese-mektep ikiliğine son verilmiştir. Böylece Milli Eğitim Bakanlığı'nın sorumluluğu altında laik bir eğitim sistemi kurulmuştur. </a:t>
            </a:r>
          </a:p>
          <a:p>
            <a:pPr algn="just"/>
            <a:r>
              <a:rPr lang="tr-TR" sz="2100" dirty="0" smtClean="0">
                <a:latin typeface="Times New Roman" panose="02020603050405020304" pitchFamily="18" charset="0"/>
                <a:cs typeface="Times New Roman" panose="02020603050405020304" pitchFamily="18" charset="0"/>
              </a:rPr>
              <a:t>Türk eğitim sistemini etkileyen diğer önemli bir değişiklik ise 1 Kasım 1928'de Latin alfabesinin kabulüdür. Böylelikle Türkçe kelimelerin yazılışı hususunda karşılaşılan güçlükler ortadan kaldırılmış, okuma ve yazmada büyük kolaylık sağlanmıştır.</a:t>
            </a:r>
          </a:p>
          <a:p>
            <a:pPr algn="just"/>
            <a:r>
              <a:rPr lang="tr-TR" sz="2100" dirty="0" smtClean="0">
                <a:latin typeface="Times New Roman" panose="02020603050405020304" pitchFamily="18" charset="0"/>
                <a:cs typeface="Times New Roman" panose="02020603050405020304" pitchFamily="18" charset="0"/>
              </a:rPr>
              <a:t>Eğitim alanındaki üçüncü değişiklik ise 23 Mart 1931 tarihinde çıkarılan bir kanunla ilkokul çağındaki Türk çocuklarının ancak Türk okullarına gidebilecekleri hükmünün getirilmesidir. Bununla yeni nesillerin yabancı kültürlerin tesirinden korunarak milli bir ruh ve hars ile yetiştirilmesi amaçlanmıştır. Genç kız ve erkeklerin aynı çatı altında eğitim görmeleri prensibinin benimsenmesi de Cumhuriyet dönemi eğitim alanındaki önemli değişikliklerden bir diğeridir.</a:t>
            </a: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620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2100" b="1" dirty="0">
                <a:latin typeface="Times New Roman" panose="02020603050405020304" pitchFamily="18" charset="0"/>
                <a:cs typeface="Times New Roman" panose="02020603050405020304" pitchFamily="18" charset="0"/>
              </a:rPr>
              <a:t>Açılan Askeri Okullar:</a:t>
            </a:r>
            <a:endParaRPr lang="tr-TR" sz="2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68760"/>
            <a:ext cx="8229600" cy="4525963"/>
          </a:xfrm>
        </p:spPr>
        <p:txBody>
          <a:bodyPr>
            <a:normAutofit/>
          </a:bodyPr>
          <a:lstStyle/>
          <a:p>
            <a:pPr algn="just">
              <a:lnSpc>
                <a:spcPct val="90000"/>
              </a:lnSpc>
            </a:pPr>
            <a:r>
              <a:rPr lang="tr-TR" sz="2100" dirty="0">
                <a:latin typeface="Times New Roman" panose="02020603050405020304" pitchFamily="18" charset="0"/>
                <a:cs typeface="Times New Roman" panose="02020603050405020304" pitchFamily="18" charset="0"/>
              </a:rPr>
              <a:t>Mühendishane-i Bahri-i Hümayun (</a:t>
            </a:r>
            <a:r>
              <a:rPr lang="tr-TR" sz="2100" dirty="0" smtClean="0">
                <a:latin typeface="Times New Roman" panose="02020603050405020304" pitchFamily="18" charset="0"/>
                <a:cs typeface="Times New Roman" panose="02020603050405020304" pitchFamily="18" charset="0"/>
              </a:rPr>
              <a:t>1776);</a:t>
            </a:r>
          </a:p>
          <a:p>
            <a:pPr algn="just">
              <a:lnSpc>
                <a:spcPct val="90000"/>
              </a:lnSpc>
            </a:pPr>
            <a:r>
              <a:rPr lang="tr-TR" sz="2100" dirty="0" smtClean="0">
                <a:latin typeface="Times New Roman" panose="02020603050405020304" pitchFamily="18" charset="0"/>
                <a:cs typeface="Times New Roman" panose="02020603050405020304" pitchFamily="18" charset="0"/>
              </a:rPr>
              <a:t>İlk </a:t>
            </a:r>
            <a:r>
              <a:rPr lang="tr-TR" sz="2100" dirty="0">
                <a:latin typeface="Times New Roman" panose="02020603050405020304" pitchFamily="18" charset="0"/>
                <a:cs typeface="Times New Roman" panose="02020603050405020304" pitchFamily="18" charset="0"/>
              </a:rPr>
              <a:t>askeri deniz </a:t>
            </a:r>
            <a:r>
              <a:rPr lang="tr-TR" sz="2100" dirty="0" smtClean="0">
                <a:latin typeface="Times New Roman" panose="02020603050405020304" pitchFamily="18" charset="0"/>
                <a:cs typeface="Times New Roman" panose="02020603050405020304" pitchFamily="18" charset="0"/>
              </a:rPr>
              <a:t>okuludur.</a:t>
            </a:r>
          </a:p>
          <a:p>
            <a:pPr algn="just">
              <a:lnSpc>
                <a:spcPct val="90000"/>
              </a:lnSpc>
            </a:pPr>
            <a:r>
              <a:rPr lang="tr-TR" sz="2100" dirty="0" smtClean="0">
                <a:latin typeface="Times New Roman" panose="02020603050405020304" pitchFamily="18" charset="0"/>
                <a:cs typeface="Times New Roman" panose="02020603050405020304" pitchFamily="18" charset="0"/>
              </a:rPr>
              <a:t>Osmanlılarda </a:t>
            </a:r>
            <a:r>
              <a:rPr lang="tr-TR" sz="2100" dirty="0">
                <a:latin typeface="Times New Roman" panose="02020603050405020304" pitchFamily="18" charset="0"/>
                <a:cs typeface="Times New Roman" panose="02020603050405020304" pitchFamily="18" charset="0"/>
              </a:rPr>
              <a:t>Batıya açılan ilk pencere olan bu okula ilk başta okuma yazma bilmeyen çocuklar (Okuma-yazma, Arapça, Farsça, Fransızca, Matematik, Denizcilik Bilgileri) alınıyordu daha sonra kaptan ve subayların 13-16 aşında olan Kur’an’ı okumuş, yazı yazabilen çocukları alınmaya </a:t>
            </a:r>
            <a:r>
              <a:rPr lang="tr-TR" sz="2100" dirty="0" smtClean="0">
                <a:latin typeface="Times New Roman" panose="02020603050405020304" pitchFamily="18" charset="0"/>
                <a:cs typeface="Times New Roman" panose="02020603050405020304" pitchFamily="18" charset="0"/>
              </a:rPr>
              <a:t>başlandı.</a:t>
            </a:r>
          </a:p>
          <a:p>
            <a:pPr algn="just">
              <a:lnSpc>
                <a:spcPct val="90000"/>
              </a:lnSpc>
            </a:pPr>
            <a:r>
              <a:rPr lang="tr-TR" sz="2100" dirty="0" smtClean="0">
                <a:latin typeface="Times New Roman" panose="02020603050405020304" pitchFamily="18" charset="0"/>
                <a:cs typeface="Times New Roman" panose="02020603050405020304" pitchFamily="18" charset="0"/>
              </a:rPr>
              <a:t>1</a:t>
            </a:r>
            <a:r>
              <a:rPr lang="tr-TR" sz="2100" dirty="0">
                <a:latin typeface="Times New Roman" panose="02020603050405020304" pitchFamily="18" charset="0"/>
                <a:cs typeface="Times New Roman" panose="02020603050405020304" pitchFamily="18" charset="0"/>
              </a:rPr>
              <a:t>. ve 2. sınıfta İlmihal, Arapça, Hesap, Hendese, Cebir, </a:t>
            </a:r>
            <a:r>
              <a:rPr lang="tr-TR" sz="2100" dirty="0" smtClean="0">
                <a:latin typeface="Times New Roman" panose="02020603050405020304" pitchFamily="18" charset="0"/>
                <a:cs typeface="Times New Roman" panose="02020603050405020304" pitchFamily="18" charset="0"/>
              </a:rPr>
              <a:t>Resim dersleri verilirdi. </a:t>
            </a:r>
            <a:r>
              <a:rPr lang="tr-TR" sz="2100" dirty="0">
                <a:latin typeface="Times New Roman" panose="02020603050405020304" pitchFamily="18" charset="0"/>
                <a:cs typeface="Times New Roman" panose="02020603050405020304" pitchFamily="18" charset="0"/>
              </a:rPr>
              <a:t>3. </a:t>
            </a:r>
            <a:r>
              <a:rPr lang="tr-TR" sz="2100" dirty="0" smtClean="0">
                <a:latin typeface="Times New Roman" panose="02020603050405020304" pitchFamily="18" charset="0"/>
                <a:cs typeface="Times New Roman" panose="02020603050405020304" pitchFamily="18" charset="0"/>
              </a:rPr>
              <a:t>sınıfta ise uzmanlık </a:t>
            </a:r>
            <a:r>
              <a:rPr lang="tr-TR" sz="2100" dirty="0">
                <a:latin typeface="Times New Roman" panose="02020603050405020304" pitchFamily="18" charset="0"/>
                <a:cs typeface="Times New Roman" panose="02020603050405020304" pitchFamily="18" charset="0"/>
              </a:rPr>
              <a:t>sınıflarına ayrılırdı. </a:t>
            </a:r>
            <a:endParaRPr lang="tr-TR" sz="2100" dirty="0" smtClean="0">
              <a:latin typeface="Times New Roman" panose="02020603050405020304" pitchFamily="18" charset="0"/>
              <a:cs typeface="Times New Roman" panose="02020603050405020304" pitchFamily="18" charset="0"/>
            </a:endParaRPr>
          </a:p>
          <a:p>
            <a:pPr algn="just">
              <a:lnSpc>
                <a:spcPct val="90000"/>
              </a:lnSpc>
            </a:pPr>
            <a:r>
              <a:rPr lang="tr-TR" sz="2100" dirty="0" smtClean="0">
                <a:latin typeface="Times New Roman" panose="02020603050405020304" pitchFamily="18" charset="0"/>
                <a:cs typeface="Times New Roman" panose="02020603050405020304" pitchFamily="18" charset="0"/>
              </a:rPr>
              <a:t>1842’lerden </a:t>
            </a:r>
            <a:r>
              <a:rPr lang="tr-TR" sz="2100" dirty="0">
                <a:latin typeface="Times New Roman" panose="02020603050405020304" pitchFamily="18" charset="0"/>
                <a:cs typeface="Times New Roman" panose="02020603050405020304" pitchFamily="18" charset="0"/>
              </a:rPr>
              <a:t>itibaren Fransızca </a:t>
            </a:r>
            <a:r>
              <a:rPr lang="tr-TR" sz="2100" dirty="0" smtClean="0">
                <a:latin typeface="Times New Roman" panose="02020603050405020304" pitchFamily="18" charset="0"/>
                <a:cs typeface="Times New Roman" panose="02020603050405020304" pitchFamily="18" charset="0"/>
              </a:rPr>
              <a:t>seçmeli, İngilizce ise </a:t>
            </a:r>
            <a:r>
              <a:rPr lang="tr-TR" sz="2100" dirty="0">
                <a:latin typeface="Times New Roman" panose="02020603050405020304" pitchFamily="18" charset="0"/>
                <a:cs typeface="Times New Roman" panose="02020603050405020304" pitchFamily="18" charset="0"/>
              </a:rPr>
              <a:t>zorunlu hale getirildi.</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8990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273597"/>
            <a:ext cx="8784976" cy="6526530"/>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Türkiye'de öğretim genel olarak ilk orta ve yüksek olmak üzere üç basamaklıdır. İlköğretim 6-14 yaşlarındaki çocukların eğitim ve öğretimini kapsar. İlköğretimin amaç ve görevleri milli eğitimin genel amaçlarına ve temel ilkelerine uygun olarak, her Türk çocuğuna iyi bir vatandaş olmak için gerekli temel bilgi, beceri, tutum ve alışkanlıkları kazandırmak, onu ahlak anlayışına uygun olarak yetiştirmek, ilgi, istidat ve kabiliyetleri yönünde yetiştirerek hayata ve üst öğrenime hazırlamaktır.</a:t>
            </a:r>
          </a:p>
          <a:p>
            <a:pPr algn="just"/>
            <a:r>
              <a:rPr lang="tr-TR" sz="2100" dirty="0" smtClean="0">
                <a:latin typeface="Times New Roman" panose="02020603050405020304" pitchFamily="18" charset="0"/>
                <a:cs typeface="Times New Roman" panose="02020603050405020304" pitchFamily="18" charset="0"/>
              </a:rPr>
              <a:t>İlköğretimin mecburi ve devlet okullarının da parasız olduğu sık sık vurgulanmış, hatta 1924, 1961 ve 1982 anayasalarında da yer almıştır. Bu anayasal zorunluluğu yerine getirebilmek amacıyla Cumhuriyetin ilk yıllarından itibaren ilkokul yapımına öncelik tanınmıştır. </a:t>
            </a:r>
          </a:p>
        </p:txBody>
      </p:sp>
    </p:spTree>
    <p:extLst>
      <p:ext uri="{BB962C8B-B14F-4D97-AF65-F5344CB8AC3E}">
        <p14:creationId xmlns:p14="http://schemas.microsoft.com/office/powerpoint/2010/main" val="37337386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48628" y="328297"/>
            <a:ext cx="8371844" cy="5672455"/>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Ortaöğretimdeki kurumlar olan rüştiyeler ve idadiler cumhuriyet döneminde ortaokullara çevrilmiştir. Cumhuriyetin ilk yıllarında ülkemizde sadece 72 ortaokul mevcuttur. Bu sayı 1934 itibariyle 201’e yükselmiştir.</a:t>
            </a:r>
          </a:p>
          <a:p>
            <a:pPr algn="just"/>
            <a:r>
              <a:rPr lang="tr-TR" sz="2100" dirty="0" smtClean="0">
                <a:latin typeface="Times New Roman" panose="02020603050405020304" pitchFamily="18" charset="0"/>
                <a:cs typeface="Times New Roman" panose="02020603050405020304" pitchFamily="18" charset="0"/>
              </a:rPr>
              <a:t>Cumhuriyet döneminin diğer bir orta öğretim kurumu da liselerdir. Liseler Tanzimat döneminde kurulmuş olan Sultanilerin devamı olup 1925 yılında bu adı almışlardır. Görevlerinin başlıcası yüksek öğretim kurumlarına öğrenci yetiştirmektir. Ayrıca var olan muallim mekteplerinin sayısı arttırılmıştır.</a:t>
            </a: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1606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2285999"/>
          </a:xfrm>
        </p:spPr>
        <p:txBody>
          <a:bodyPr>
            <a:noAutofit/>
          </a:bodyPr>
          <a:lstStyle/>
          <a:p>
            <a:r>
              <a:rPr lang="tr-TR" sz="3200" b="1" dirty="0" smtClean="0">
                <a:solidFill>
                  <a:schemeClr val="tx1">
                    <a:lumMod val="95000"/>
                    <a:lumOff val="5000"/>
                  </a:schemeClr>
                </a:solidFill>
                <a:latin typeface="Times New Roman" panose="02020603050405020304" pitchFamily="18" charset="0"/>
                <a:cs typeface="Times New Roman" panose="02020603050405020304" pitchFamily="18" charset="0"/>
              </a:rPr>
              <a:t>1933 ÜNİVERSİTE REFORMU</a:t>
            </a:r>
            <a:br>
              <a:rPr lang="tr-TR" sz="3200"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tr-TR" sz="3200" b="1" dirty="0" smtClean="0">
                <a:solidFill>
                  <a:schemeClr val="tx1">
                    <a:lumMod val="95000"/>
                    <a:lumOff val="5000"/>
                  </a:schemeClr>
                </a:solidFill>
                <a:latin typeface="Times New Roman" panose="02020603050405020304" pitchFamily="18" charset="0"/>
                <a:cs typeface="Times New Roman" panose="02020603050405020304" pitchFamily="18" charset="0"/>
              </a:rPr>
              <a:t> VE YÜKSEK ÖĞRETİMDEKİ GELİŞMELER</a:t>
            </a:r>
            <a:endParaRPr lang="tr-TR"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6234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tr-TR" sz="2100" b="1" dirty="0" smtClean="0">
                <a:latin typeface="Times New Roman" panose="02020603050405020304" pitchFamily="18" charset="0"/>
                <a:cs typeface="Times New Roman" panose="02020603050405020304" pitchFamily="18" charset="0"/>
              </a:rPr>
              <a:t>Darülfünun</a:t>
            </a:r>
            <a:endParaRPr lang="tr-TR" sz="21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5114" y="1052736"/>
            <a:ext cx="8559374" cy="5029200"/>
          </a:xfrm>
        </p:spPr>
        <p:txBody>
          <a:bodyPr>
            <a:noAutofit/>
          </a:bodyPr>
          <a:lstStyle/>
          <a:p>
            <a:pPr algn="just"/>
            <a:r>
              <a:rPr lang="tr-TR" sz="2100" dirty="0">
                <a:latin typeface="Times New Roman" panose="02020603050405020304" pitchFamily="18" charset="0"/>
                <a:cs typeface="Times New Roman" panose="02020603050405020304" pitchFamily="18" charset="0"/>
              </a:rPr>
              <a:t>Eğitim tarihimize baktığımızda, medreselerde pozitif </a:t>
            </a:r>
            <a:r>
              <a:rPr lang="tr-TR" sz="2100" dirty="0" smtClean="0">
                <a:latin typeface="Times New Roman" panose="02020603050405020304" pitchFamily="18" charset="0"/>
                <a:cs typeface="Times New Roman" panose="02020603050405020304" pitchFamily="18" charset="0"/>
              </a:rPr>
              <a:t>bilimlerin,17</a:t>
            </a:r>
            <a:r>
              <a:rPr lang="tr-TR" sz="2100" dirty="0">
                <a:latin typeface="Times New Roman" panose="02020603050405020304" pitchFamily="18" charset="0"/>
                <a:cs typeface="Times New Roman" panose="02020603050405020304" pitchFamily="18" charset="0"/>
              </a:rPr>
              <a:t>. yüzyılda etkisini kaybetmeye başladığını görmekteyiz. </a:t>
            </a:r>
            <a:r>
              <a:rPr lang="tr-TR" sz="2100" dirty="0" smtClean="0">
                <a:latin typeface="Times New Roman" panose="02020603050405020304" pitchFamily="18" charset="0"/>
                <a:cs typeface="Times New Roman" panose="02020603050405020304" pitchFamily="18" charset="0"/>
              </a:rPr>
              <a:t>Tanzimat Fermanının </a:t>
            </a:r>
            <a:r>
              <a:rPr lang="tr-TR" sz="2100" dirty="0">
                <a:latin typeface="Times New Roman" panose="02020603050405020304" pitchFamily="18" charset="0"/>
                <a:cs typeface="Times New Roman" panose="02020603050405020304" pitchFamily="18" charset="0"/>
              </a:rPr>
              <a:t>ilanıyla (1839), Batı tarzı eğitim </a:t>
            </a:r>
            <a:r>
              <a:rPr lang="tr-TR" sz="2100" dirty="0" smtClean="0">
                <a:latin typeface="Times New Roman" panose="02020603050405020304" pitchFamily="18" charset="0"/>
                <a:cs typeface="Times New Roman" panose="02020603050405020304" pitchFamily="18" charset="0"/>
              </a:rPr>
              <a:t>kurumlarının açılışına </a:t>
            </a:r>
            <a:r>
              <a:rPr lang="tr-TR" sz="2100" dirty="0">
                <a:latin typeface="Times New Roman" panose="02020603050405020304" pitchFamily="18" charset="0"/>
                <a:cs typeface="Times New Roman" panose="02020603050405020304" pitchFamily="18" charset="0"/>
              </a:rPr>
              <a:t>önem verilmiştir. Yüksekokullar, 18. yüzyıl </a:t>
            </a:r>
            <a:r>
              <a:rPr lang="tr-TR" sz="2100" dirty="0" smtClean="0">
                <a:latin typeface="Times New Roman" panose="02020603050405020304" pitchFamily="18" charset="0"/>
                <a:cs typeface="Times New Roman" panose="02020603050405020304" pitchFamily="18" charset="0"/>
              </a:rPr>
              <a:t>başlarında açılmaya </a:t>
            </a:r>
            <a:r>
              <a:rPr lang="tr-TR" sz="2100" dirty="0">
                <a:latin typeface="Times New Roman" panose="02020603050405020304" pitchFamily="18" charset="0"/>
                <a:cs typeface="Times New Roman" panose="02020603050405020304" pitchFamily="18" charset="0"/>
              </a:rPr>
              <a:t>başlamış, 19. yüzyılda ise sayıları artmıştır. 1846 </a:t>
            </a:r>
            <a:r>
              <a:rPr lang="tr-TR" sz="2100" dirty="0" smtClean="0">
                <a:latin typeface="Times New Roman" panose="02020603050405020304" pitchFamily="18" charset="0"/>
                <a:cs typeface="Times New Roman" panose="02020603050405020304" pitchFamily="18" charset="0"/>
              </a:rPr>
              <a:t>yılına gelindiğinde</a:t>
            </a:r>
            <a:r>
              <a:rPr lang="tr-TR" sz="2100" dirty="0">
                <a:latin typeface="Times New Roman" panose="02020603050405020304" pitchFamily="18" charset="0"/>
                <a:cs typeface="Times New Roman" panose="02020603050405020304" pitchFamily="18" charset="0"/>
              </a:rPr>
              <a:t>, yükseköğretime yönelik bir kurumun </a:t>
            </a:r>
            <a:r>
              <a:rPr lang="tr-TR" sz="2100" dirty="0" smtClean="0">
                <a:latin typeface="Times New Roman" panose="02020603050405020304" pitchFamily="18" charset="0"/>
                <a:cs typeface="Times New Roman" panose="02020603050405020304" pitchFamily="18" charset="0"/>
              </a:rPr>
              <a:t>açılması öngörülmüştür</a:t>
            </a:r>
            <a:r>
              <a:rPr lang="tr-TR" sz="2100" dirty="0">
                <a:latin typeface="Times New Roman" panose="02020603050405020304" pitchFamily="18" charset="0"/>
                <a:cs typeface="Times New Roman" panose="02020603050405020304" pitchFamily="18" charset="0"/>
              </a:rPr>
              <a:t>. </a:t>
            </a:r>
            <a:r>
              <a:rPr lang="tr-TR" sz="2100" b="1" dirty="0">
                <a:latin typeface="Times New Roman" panose="02020603050405020304" pitchFamily="18" charset="0"/>
                <a:cs typeface="Times New Roman" panose="02020603050405020304" pitchFamily="18" charset="0"/>
              </a:rPr>
              <a:t>Darülfünun</a:t>
            </a:r>
            <a:r>
              <a:rPr lang="tr-TR" sz="2100" dirty="0">
                <a:latin typeface="Times New Roman" panose="02020603050405020304" pitchFamily="18" charset="0"/>
                <a:cs typeface="Times New Roman" panose="02020603050405020304" pitchFamily="18" charset="0"/>
              </a:rPr>
              <a:t> adı verilen bu </a:t>
            </a:r>
            <a:r>
              <a:rPr lang="tr-TR" sz="2100" dirty="0" smtClean="0">
                <a:latin typeface="Times New Roman" panose="02020603050405020304" pitchFamily="18" charset="0"/>
                <a:cs typeface="Times New Roman" panose="02020603050405020304" pitchFamily="18" charset="0"/>
              </a:rPr>
              <a:t>kurumda, eğitim 1863’te </a:t>
            </a:r>
            <a:r>
              <a:rPr lang="tr-TR" sz="2100" dirty="0">
                <a:latin typeface="Times New Roman" panose="02020603050405020304" pitchFamily="18" charset="0"/>
                <a:cs typeface="Times New Roman" panose="02020603050405020304" pitchFamily="18" charset="0"/>
              </a:rPr>
              <a:t>başlamış, 1933 yılına kadar </a:t>
            </a:r>
            <a:r>
              <a:rPr lang="tr-TR" sz="2100" dirty="0" smtClean="0">
                <a:latin typeface="Times New Roman" panose="02020603050405020304" pitchFamily="18" charset="0"/>
                <a:cs typeface="Times New Roman" panose="02020603050405020304" pitchFamily="18" charset="0"/>
              </a:rPr>
              <a:t>çeşitli aşamalardan geçerek sürmüştür. </a:t>
            </a:r>
          </a:p>
          <a:p>
            <a:pPr algn="just"/>
            <a:r>
              <a:rPr lang="tr-TR" sz="2100" dirty="0">
                <a:latin typeface="Times New Roman" panose="02020603050405020304" pitchFamily="18" charset="0"/>
                <a:cs typeface="Times New Roman" panose="02020603050405020304" pitchFamily="18" charset="0"/>
              </a:rPr>
              <a:t>Öngörülen ilk hedef devlet hizmetini daha iyi bir şekilde yürütecek memur </a:t>
            </a:r>
            <a:r>
              <a:rPr lang="tr-TR" sz="2100" dirty="0" smtClean="0">
                <a:latin typeface="Times New Roman" panose="02020603050405020304" pitchFamily="18" charset="0"/>
                <a:cs typeface="Times New Roman" panose="02020603050405020304" pitchFamily="18" charset="0"/>
              </a:rPr>
              <a:t>yetiştirmektir. </a:t>
            </a:r>
            <a:r>
              <a:rPr lang="tr-TR" sz="2100" dirty="0" err="1" smtClean="0">
                <a:latin typeface="Times New Roman" panose="02020603050405020304" pitchFamily="18" charset="0"/>
                <a:cs typeface="Times New Roman" panose="02020603050405020304" pitchFamily="18" charset="0"/>
              </a:rPr>
              <a:t>Darülfünun’un</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kurulmasında bir diğer amaç; Hükümetin, Tanzimat Fermanı’nın (1839) ilanından sonraki dönemde, Avrupa’nın eğitim alanında bizden beklediği gelişmeleri yerine getirmek istemesidir. </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5707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066800"/>
            <a:ext cx="8229600" cy="4508927"/>
          </a:xfrm>
          <a:prstGeom prst="rect">
            <a:avLst/>
          </a:prstGeom>
          <a:noFill/>
        </p:spPr>
        <p:txBody>
          <a:bodyPr wrap="square" rtlCol="0">
            <a:spAutoFit/>
          </a:bodyPr>
          <a:lstStyle/>
          <a:p>
            <a:pPr algn="just"/>
            <a:r>
              <a:rPr lang="tr-TR" sz="2100" b="1" dirty="0" smtClean="0">
                <a:solidFill>
                  <a:prstClr val="black"/>
                </a:solidFill>
                <a:latin typeface="Times New Roman" panose="02020603050405020304" pitchFamily="18" charset="0"/>
                <a:cs typeface="Times New Roman" panose="02020603050405020304" pitchFamily="18" charset="0"/>
              </a:rPr>
              <a:t>Darülfünun (1863)</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Teknik eksikliklerden dolayı ilk defa Derviş Paşa tarafından halka açık şekilde dersler verilmeye başlanır.</a:t>
            </a:r>
          </a:p>
          <a:p>
            <a:pPr algn="just"/>
            <a:r>
              <a:rPr lang="tr-TR" sz="2100" b="1" dirty="0" smtClean="0">
                <a:solidFill>
                  <a:prstClr val="black"/>
                </a:solidFill>
                <a:latin typeface="Times New Roman" panose="02020603050405020304" pitchFamily="18" charset="0"/>
                <a:cs typeface="Times New Roman" panose="02020603050405020304" pitchFamily="18" charset="0"/>
              </a:rPr>
              <a:t>Darülfünun-u Osmani (1869)</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Öğretim dili Türkçe ve Fransızcadır. Üç yıl süreli eğitimi tamamlayan öğrenciler bitirme tezlerini yazıp ‘Şehadetname’ adı verilen mezuniyet belgesi alırlar.</a:t>
            </a:r>
          </a:p>
          <a:p>
            <a:pPr algn="just"/>
            <a:r>
              <a:rPr lang="tr-TR" sz="2100" b="1" dirty="0" smtClean="0">
                <a:solidFill>
                  <a:prstClr val="black"/>
                </a:solidFill>
                <a:latin typeface="Times New Roman" panose="02020603050405020304" pitchFamily="18" charset="0"/>
                <a:cs typeface="Times New Roman" panose="02020603050405020304" pitchFamily="18" charset="0"/>
              </a:rPr>
              <a:t>Darülfünun-u Sultani (1874)</a:t>
            </a:r>
          </a:p>
          <a:p>
            <a:pPr marL="342900" indent="-342900" algn="just">
              <a:buFont typeface="Arial" panose="020B0604020202020204" pitchFamily="34" charset="0"/>
              <a:buChar char="•"/>
            </a:pPr>
            <a:r>
              <a:rPr lang="tr-TR" sz="2100" dirty="0" err="1" smtClean="0">
                <a:solidFill>
                  <a:prstClr val="black"/>
                </a:solidFill>
                <a:latin typeface="Times New Roman" panose="02020603050405020304" pitchFamily="18" charset="0"/>
                <a:cs typeface="Times New Roman" panose="02020603050405020304" pitchFamily="18" charset="0"/>
              </a:rPr>
              <a:t>Galataray</a:t>
            </a:r>
            <a:r>
              <a:rPr lang="tr-TR" sz="2100" dirty="0" smtClean="0">
                <a:solidFill>
                  <a:prstClr val="black"/>
                </a:solidFill>
                <a:latin typeface="Times New Roman" panose="02020603050405020304" pitchFamily="18" charset="0"/>
                <a:cs typeface="Times New Roman" panose="02020603050405020304" pitchFamily="18" charset="0"/>
              </a:rPr>
              <a:t> Sultanisinde kurulmuştur. Edebiyat,fen,hukuk ve ilahiyat eğitimi verilmiştir.</a:t>
            </a:r>
          </a:p>
          <a:p>
            <a:pPr algn="just"/>
            <a:r>
              <a:rPr lang="tr-TR" sz="2100" b="1" dirty="0" smtClean="0">
                <a:solidFill>
                  <a:prstClr val="black"/>
                </a:solidFill>
                <a:latin typeface="Times New Roman" panose="02020603050405020304" pitchFamily="18" charset="0"/>
                <a:cs typeface="Times New Roman" panose="02020603050405020304" pitchFamily="18" charset="0"/>
              </a:rPr>
              <a:t>Darülfünun-u Şahane (1900)</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II. Abdülhamid’in tahta çıkışının 25. yıldönümünde tekrar kurulmuştur. Meşrutiyetin ilanından sonra İstanbul Darülfünunu adını almıştır.</a:t>
            </a:r>
          </a:p>
          <a:p>
            <a:pPr algn="just"/>
            <a:endParaRPr lang="tr-TR" sz="1400" dirty="0">
              <a:solidFill>
                <a:prstClr val="black"/>
              </a:solidFill>
            </a:endParaRPr>
          </a:p>
        </p:txBody>
      </p:sp>
    </p:spTree>
    <p:extLst>
      <p:ext uri="{BB962C8B-B14F-4D97-AF65-F5344CB8AC3E}">
        <p14:creationId xmlns:p14="http://schemas.microsoft.com/office/powerpoint/2010/main" val="36006102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1426" y="476672"/>
            <a:ext cx="8229600" cy="7921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tr-TR" sz="2100" b="1" dirty="0">
                <a:solidFill>
                  <a:prstClr val="black"/>
                </a:solidFill>
                <a:latin typeface="Times New Roman" panose="02020603050405020304" pitchFamily="18" charset="0"/>
                <a:cs typeface="Times New Roman" panose="02020603050405020304" pitchFamily="18" charset="0"/>
              </a:rPr>
              <a:t>D</a:t>
            </a:r>
            <a:r>
              <a:rPr lang="tr-TR" sz="2100" b="1" dirty="0" smtClean="0">
                <a:solidFill>
                  <a:prstClr val="black"/>
                </a:solidFill>
                <a:latin typeface="Times New Roman" panose="02020603050405020304" pitchFamily="18" charset="0"/>
                <a:cs typeface="Times New Roman" panose="02020603050405020304" pitchFamily="18" charset="0"/>
              </a:rPr>
              <a:t>arülfünun ve </a:t>
            </a:r>
            <a:r>
              <a:rPr lang="tr-TR" sz="2100" b="1" dirty="0">
                <a:solidFill>
                  <a:prstClr val="black"/>
                </a:solidFill>
                <a:latin typeface="Times New Roman" panose="02020603050405020304" pitchFamily="18" charset="0"/>
                <a:cs typeface="Times New Roman" panose="02020603050405020304" pitchFamily="18" charset="0"/>
              </a:rPr>
              <a:t>A</a:t>
            </a:r>
            <a:r>
              <a:rPr lang="tr-TR" sz="2100" b="1" dirty="0" smtClean="0">
                <a:solidFill>
                  <a:prstClr val="black"/>
                </a:solidFill>
                <a:latin typeface="Times New Roman" panose="02020603050405020304" pitchFamily="18" charset="0"/>
                <a:cs typeface="Times New Roman" panose="02020603050405020304" pitchFamily="18" charset="0"/>
              </a:rPr>
              <a:t>tatürk</a:t>
            </a:r>
            <a:endParaRPr lang="tr-TR" sz="2100" b="1" dirty="0">
              <a:solidFill>
                <a:prstClr val="black"/>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1064821"/>
            <a:ext cx="8229600" cy="4293483"/>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Kurtuluş Savaşı’nın ilk yıllarından cumhuriteyetin kuruluşuna kadar geçen süreçte Darülfünun müderrisleri ve asistanları milli mücadeleye karşı çıkmış ve yer yer sessiz kalmışlardır.</a:t>
            </a:r>
          </a:p>
          <a:p>
            <a:pPr marL="342900" indent="-342900" algn="just">
              <a:buFont typeface="Arial" panose="020B0604020202020204" pitchFamily="34" charset="0"/>
              <a:buChar char="•"/>
            </a:pPr>
            <a:r>
              <a:rPr lang="tr-TR" sz="2100" dirty="0">
                <a:solidFill>
                  <a:prstClr val="black"/>
                </a:solidFill>
                <a:latin typeface="Times New Roman" panose="02020603050405020304" pitchFamily="18" charset="0"/>
                <a:cs typeface="Times New Roman" panose="02020603050405020304" pitchFamily="18" charset="0"/>
              </a:rPr>
              <a:t>Mustafa Kemal’in Anadolu’ya geçişinden başlayarak, ona ve Anadolu direnişine açıkça cephe almış olan İçişleri Bakanlarından Ali Kemal, Darülfünun’da, Avrupa ve Osmanlı Devleti İlişkileri dersini, Sevr Antlaşması’nı imzalamış olan Rıza Tevfik de metafizik derslerini vermekteydi. </a:t>
            </a:r>
            <a:endParaRPr lang="tr-TR" sz="2100"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Cumhuriyetin kurulmasından sonraki dönemde de Darülfünun personelleri, yeni kurulan cumhuriyete karşı cephe almışlar ve sık sık greve gitmişlerdir.</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Tüm bu yaşananlardan dolayı Atatürk, Darülfünun’un yapısının modern Türk kültür yapısına uymayacağı kanaatindeydi.</a:t>
            </a:r>
            <a:endParaRPr lang="tr-TR" sz="2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9510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066800"/>
            <a:ext cx="8229600" cy="4939814"/>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Ancak Mustafa Kemal, modern üniversite kurulmasına yönelik ilk çalışmalarına 1930’lardan sonra başlayabilmiştir.</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Bu maksatla, bizzat Mutafa Kemal tarafından Darülfünun ve modern bir üniversite kurulması hakkında rapor yazması amacıyla İsviçreli Profesör Albert Malche davet edilmiştir.</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Raporda 81 maddelik not ve genel bir değerlendirme yazılmıştır.Bu notlardan bazıları şunlardır:</a:t>
            </a:r>
          </a:p>
          <a:p>
            <a:pPr marL="342900" indent="-342900" algn="just">
              <a:buFont typeface="Arial" panose="020B0604020202020204" pitchFamily="34" charset="0"/>
              <a:buChar char="•"/>
            </a:pPr>
            <a:r>
              <a:rPr lang="tr-TR" sz="2100" b="1" dirty="0">
                <a:solidFill>
                  <a:prstClr val="black"/>
                </a:solidFill>
                <a:latin typeface="Times New Roman" panose="02020603050405020304" pitchFamily="18" charset="0"/>
                <a:cs typeface="Times New Roman" panose="02020603050405020304" pitchFamily="18" charset="0"/>
              </a:rPr>
              <a:t> </a:t>
            </a:r>
            <a:r>
              <a:rPr lang="tr-TR" sz="2100" b="1" dirty="0" smtClean="0">
                <a:solidFill>
                  <a:prstClr val="black"/>
                </a:solidFill>
                <a:latin typeface="Times New Roman" panose="02020603050405020304" pitchFamily="18" charset="0"/>
                <a:cs typeface="Times New Roman" panose="02020603050405020304" pitchFamily="18" charset="0"/>
              </a:rPr>
              <a:t>Not 7) </a:t>
            </a:r>
            <a:r>
              <a:rPr lang="tr-TR" sz="2100" dirty="0" smtClean="0">
                <a:solidFill>
                  <a:prstClr val="black"/>
                </a:solidFill>
                <a:latin typeface="Times New Roman" panose="02020603050405020304" pitchFamily="18" charset="0"/>
                <a:cs typeface="Times New Roman" panose="02020603050405020304" pitchFamily="18" charset="0"/>
              </a:rPr>
              <a:t>    Rektörün en önemli vazifelerinden biri bilimsel konularla alakalı olmasıdır. İdari işler için memular gereklidir.</a:t>
            </a:r>
          </a:p>
          <a:p>
            <a:pPr marL="342900" indent="-342900" algn="just">
              <a:buFont typeface="Arial" panose="020B0604020202020204" pitchFamily="34" charset="0"/>
              <a:buChar char="•"/>
            </a:pPr>
            <a:r>
              <a:rPr lang="tr-TR" sz="2100" b="1" dirty="0" smtClean="0">
                <a:solidFill>
                  <a:prstClr val="black"/>
                </a:solidFill>
                <a:latin typeface="Times New Roman" panose="02020603050405020304" pitchFamily="18" charset="0"/>
                <a:cs typeface="Times New Roman" panose="02020603050405020304" pitchFamily="18" charset="0"/>
              </a:rPr>
              <a:t>Not 10)  </a:t>
            </a:r>
            <a:r>
              <a:rPr lang="tr-TR" sz="2100" dirty="0" smtClean="0">
                <a:solidFill>
                  <a:prstClr val="black"/>
                </a:solidFill>
                <a:latin typeface="Times New Roman" panose="02020603050405020304" pitchFamily="18" charset="0"/>
                <a:cs typeface="Times New Roman" panose="02020603050405020304" pitchFamily="18" charset="0"/>
              </a:rPr>
              <a:t>Darülfünunun en büyük eksikliği, kişisel düşünce ve araştırmaya yöneltici bir eğitim yoktur.Çoğunlukla ansiklopedik bilgiler verilmektedir.</a:t>
            </a:r>
          </a:p>
          <a:p>
            <a:pPr marL="342900" indent="-342900" algn="just">
              <a:buFont typeface="Arial" panose="020B0604020202020204" pitchFamily="34" charset="0"/>
              <a:buChar char="•"/>
            </a:pPr>
            <a:r>
              <a:rPr lang="tr-TR" sz="2100" b="1" dirty="0" smtClean="0">
                <a:solidFill>
                  <a:prstClr val="black"/>
                </a:solidFill>
                <a:latin typeface="Times New Roman" panose="02020603050405020304" pitchFamily="18" charset="0"/>
                <a:cs typeface="Times New Roman" panose="02020603050405020304" pitchFamily="18" charset="0"/>
              </a:rPr>
              <a:t>Not 12) </a:t>
            </a:r>
            <a:r>
              <a:rPr lang="tr-TR" sz="2100" dirty="0" smtClean="0">
                <a:solidFill>
                  <a:prstClr val="black"/>
                </a:solidFill>
                <a:latin typeface="Times New Roman" panose="02020603050405020304" pitchFamily="18" charset="0"/>
                <a:cs typeface="Times New Roman" panose="02020603050405020304" pitchFamily="18" charset="0"/>
              </a:rPr>
              <a:t>Darülfünunun hocaları yoktur.Şimdilik yurtdışından getirilmelidir.</a:t>
            </a:r>
            <a:endParaRPr lang="tr-TR" sz="2100" b="1"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tr-TR" sz="2100" dirty="0" smtClea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1279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066800"/>
            <a:ext cx="8229600" cy="1708160"/>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Mustafa Kemal, Malche’nin raporunu okumuş ve raporu yükseköğretim kurumlarının nasıl olması gerekliliğinden ziyade yeni Türk devletinin kültür programının nasıl olması gerektiğinin işareti olarak addetmiştir. Böylece, 1933 yılında 2252 sayılı yasa ile Darülfünun kapatılmış yerine Milli Eğitim Bakanlığı’na bağlı İstanbul Üniversitesi kurulmuştur.</a:t>
            </a:r>
          </a:p>
        </p:txBody>
      </p:sp>
      <p:sp>
        <p:nvSpPr>
          <p:cNvPr id="6" name="TextBox 5"/>
          <p:cNvSpPr txBox="1"/>
          <p:nvPr/>
        </p:nvSpPr>
        <p:spPr>
          <a:xfrm>
            <a:off x="457200" y="2752144"/>
            <a:ext cx="8686800" cy="3000821"/>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a:solidFill>
                  <a:prstClr val="black"/>
                </a:solidFill>
                <a:latin typeface="Times New Roman" panose="02020603050405020304" pitchFamily="18" charset="0"/>
                <a:cs typeface="Times New Roman" panose="02020603050405020304" pitchFamily="18" charset="0"/>
              </a:rPr>
              <a:t>İstanbul Üniversitesinin Kurulması hakkında;</a:t>
            </a:r>
          </a:p>
          <a:p>
            <a:pPr algn="just"/>
            <a:r>
              <a:rPr lang="tr-TR" sz="2100" b="1" dirty="0">
                <a:solidFill>
                  <a:prstClr val="black"/>
                </a:solidFill>
                <a:latin typeface="Times New Roman" panose="02020603050405020304" pitchFamily="18" charset="0"/>
                <a:cs typeface="Times New Roman" panose="02020603050405020304" pitchFamily="18" charset="0"/>
              </a:rPr>
              <a:t>Madde 1- </a:t>
            </a:r>
            <a:r>
              <a:rPr lang="tr-TR" sz="2100" dirty="0">
                <a:solidFill>
                  <a:prstClr val="black"/>
                </a:solidFill>
                <a:latin typeface="Times New Roman" panose="02020603050405020304" pitchFamily="18" charset="0"/>
                <a:cs typeface="Times New Roman" panose="02020603050405020304" pitchFamily="18" charset="0"/>
              </a:rPr>
              <a:t>İstanbul Darülfünunu ve ona bağlı bütün </a:t>
            </a:r>
            <a:r>
              <a:rPr lang="tr-TR" sz="2100" dirty="0" smtClean="0">
                <a:solidFill>
                  <a:prstClr val="black"/>
                </a:solidFill>
                <a:latin typeface="Times New Roman" panose="02020603050405020304" pitchFamily="18" charset="0"/>
                <a:cs typeface="Times New Roman" panose="02020603050405020304" pitchFamily="18" charset="0"/>
              </a:rPr>
              <a:t>müesseseler </a:t>
            </a:r>
            <a:r>
              <a:rPr lang="de-DE" sz="2100" dirty="0" err="1" smtClean="0">
                <a:solidFill>
                  <a:prstClr val="black"/>
                </a:solidFill>
                <a:latin typeface="Times New Roman" panose="02020603050405020304" pitchFamily="18" charset="0"/>
                <a:cs typeface="Times New Roman" panose="02020603050405020304" pitchFamily="18" charset="0"/>
              </a:rPr>
              <a:t>kadro</a:t>
            </a:r>
            <a:r>
              <a:rPr lang="de-DE" sz="2100" dirty="0" smtClean="0">
                <a:solidFill>
                  <a:prstClr val="black"/>
                </a:solidFill>
                <a:latin typeface="Times New Roman" panose="02020603050405020304" pitchFamily="18" charset="0"/>
                <a:cs typeface="Times New Roman" panose="02020603050405020304" pitchFamily="18" charset="0"/>
              </a:rPr>
              <a:t> </a:t>
            </a:r>
            <a:r>
              <a:rPr lang="de-DE" sz="2100" dirty="0">
                <a:solidFill>
                  <a:prstClr val="black"/>
                </a:solidFill>
                <a:latin typeface="Times New Roman" panose="02020603050405020304" pitchFamily="18" charset="0"/>
                <a:cs typeface="Times New Roman" panose="02020603050405020304" pitchFamily="18" charset="0"/>
              </a:rPr>
              <a:t>ve teşkilatlarıyla beraber 31 Temmuz 1933 </a:t>
            </a:r>
            <a:r>
              <a:rPr lang="de-DE" sz="2100" dirty="0" err="1" smtClean="0">
                <a:solidFill>
                  <a:prstClr val="black"/>
                </a:solidFill>
                <a:latin typeface="Times New Roman" panose="02020603050405020304" pitchFamily="18" charset="0"/>
                <a:cs typeface="Times New Roman" panose="02020603050405020304" pitchFamily="18" charset="0"/>
              </a:rPr>
              <a:t>tarihinden</a:t>
            </a:r>
            <a:r>
              <a:rPr lang="tr-TR" sz="2100" dirty="0" smtClean="0">
                <a:solidFill>
                  <a:prstClr val="black"/>
                </a:solidFill>
                <a:latin typeface="Times New Roman" panose="02020603050405020304" pitchFamily="18" charset="0"/>
                <a:cs typeface="Times New Roman" panose="02020603050405020304" pitchFamily="18" charset="0"/>
              </a:rPr>
              <a:t> itibaren </a:t>
            </a:r>
            <a:r>
              <a:rPr lang="tr-TR" sz="2100" dirty="0">
                <a:solidFill>
                  <a:prstClr val="black"/>
                </a:solidFill>
                <a:latin typeface="Times New Roman" panose="02020603050405020304" pitchFamily="18" charset="0"/>
                <a:cs typeface="Times New Roman" panose="02020603050405020304" pitchFamily="18" charset="0"/>
              </a:rPr>
              <a:t>kaldırılmıştır.</a:t>
            </a:r>
          </a:p>
          <a:p>
            <a:pPr algn="just"/>
            <a:r>
              <a:rPr lang="tr-TR" sz="2100" b="1" dirty="0">
                <a:solidFill>
                  <a:prstClr val="black"/>
                </a:solidFill>
                <a:latin typeface="Times New Roman" panose="02020603050405020304" pitchFamily="18" charset="0"/>
                <a:cs typeface="Times New Roman" panose="02020603050405020304" pitchFamily="18" charset="0"/>
              </a:rPr>
              <a:t>Madde 2- </a:t>
            </a:r>
            <a:r>
              <a:rPr lang="tr-TR" sz="2100" dirty="0">
                <a:solidFill>
                  <a:prstClr val="black"/>
                </a:solidFill>
                <a:latin typeface="Times New Roman" panose="02020603050405020304" pitchFamily="18" charset="0"/>
                <a:cs typeface="Times New Roman" panose="02020603050405020304" pitchFamily="18" charset="0"/>
              </a:rPr>
              <a:t>Maarif Vekilliği 1 Ağustos 1933 tarihinden </a:t>
            </a:r>
            <a:r>
              <a:rPr lang="tr-TR" sz="2100" dirty="0" smtClean="0">
                <a:solidFill>
                  <a:prstClr val="black"/>
                </a:solidFill>
                <a:latin typeface="Times New Roman" panose="02020603050405020304" pitchFamily="18" charset="0"/>
                <a:cs typeface="Times New Roman" panose="02020603050405020304" pitchFamily="18" charset="0"/>
              </a:rPr>
              <a:t>itibaren İstanbul’da </a:t>
            </a:r>
            <a:r>
              <a:rPr lang="tr-TR" sz="2100" dirty="0">
                <a:solidFill>
                  <a:prstClr val="black"/>
                </a:solidFill>
                <a:latin typeface="Times New Roman" panose="02020603050405020304" pitchFamily="18" charset="0"/>
                <a:cs typeface="Times New Roman" panose="02020603050405020304" pitchFamily="18" charset="0"/>
              </a:rPr>
              <a:t>İstanbul Üniversitesi adıyla yeni bir müessese </a:t>
            </a:r>
            <a:r>
              <a:rPr lang="tr-TR" sz="2100" dirty="0" smtClean="0">
                <a:solidFill>
                  <a:prstClr val="black"/>
                </a:solidFill>
                <a:latin typeface="Times New Roman" panose="02020603050405020304" pitchFamily="18" charset="0"/>
                <a:cs typeface="Times New Roman" panose="02020603050405020304" pitchFamily="18" charset="0"/>
              </a:rPr>
              <a:t>kurmaya memurdur</a:t>
            </a:r>
            <a:r>
              <a:rPr lang="tr-TR" sz="2100" dirty="0">
                <a:solidFill>
                  <a:prstClr val="black"/>
                </a:solidFill>
                <a:latin typeface="Times New Roman" panose="02020603050405020304" pitchFamily="18" charset="0"/>
                <a:cs typeface="Times New Roman" panose="02020603050405020304" pitchFamily="18" charset="0"/>
              </a:rPr>
              <a:t>. Maarif Vekâleti bu üniversitenin </a:t>
            </a:r>
            <a:r>
              <a:rPr lang="tr-TR" sz="2100" dirty="0" smtClean="0">
                <a:solidFill>
                  <a:prstClr val="black"/>
                </a:solidFill>
                <a:latin typeface="Times New Roman" panose="02020603050405020304" pitchFamily="18" charset="0"/>
                <a:cs typeface="Times New Roman" panose="02020603050405020304" pitchFamily="18" charset="0"/>
              </a:rPr>
              <a:t>teşkilatına ait </a:t>
            </a:r>
            <a:r>
              <a:rPr lang="tr-TR" sz="2100" dirty="0">
                <a:solidFill>
                  <a:prstClr val="black"/>
                </a:solidFill>
                <a:latin typeface="Times New Roman" panose="02020603050405020304" pitchFamily="18" charset="0"/>
                <a:cs typeface="Times New Roman" panose="02020603050405020304" pitchFamily="18" charset="0"/>
              </a:rPr>
              <a:t>kanun layihasının en geç 1 Nisan 1934 tarihine kadar </a:t>
            </a:r>
            <a:r>
              <a:rPr lang="tr-TR" sz="2100" dirty="0" smtClean="0">
                <a:solidFill>
                  <a:prstClr val="black"/>
                </a:solidFill>
                <a:latin typeface="Times New Roman" panose="02020603050405020304" pitchFamily="18" charset="0"/>
                <a:cs typeface="Times New Roman" panose="02020603050405020304" pitchFamily="18" charset="0"/>
              </a:rPr>
              <a:t>Büyük Millet </a:t>
            </a:r>
            <a:r>
              <a:rPr lang="tr-TR" sz="2100" dirty="0">
                <a:solidFill>
                  <a:prstClr val="black"/>
                </a:solidFill>
                <a:latin typeface="Times New Roman" panose="02020603050405020304" pitchFamily="18" charset="0"/>
                <a:cs typeface="Times New Roman" panose="02020603050405020304" pitchFamily="18" charset="0"/>
              </a:rPr>
              <a:t>Meclisine tevdi eyler.</a:t>
            </a:r>
          </a:p>
          <a:p>
            <a:pPr algn="just"/>
            <a:r>
              <a:rPr lang="tr-TR" sz="2100" b="1" dirty="0" smtClean="0">
                <a:solidFill>
                  <a:prstClr val="black"/>
                </a:solidFill>
                <a:latin typeface="Times New Roman" panose="02020603050405020304" pitchFamily="18" charset="0"/>
                <a:cs typeface="Times New Roman" panose="02020603050405020304" pitchFamily="18" charset="0"/>
              </a:rPr>
              <a:t>Madde </a:t>
            </a:r>
            <a:r>
              <a:rPr lang="tr-TR" sz="2100" b="1" dirty="0">
                <a:solidFill>
                  <a:prstClr val="black"/>
                </a:solidFill>
                <a:latin typeface="Times New Roman" panose="02020603050405020304" pitchFamily="18" charset="0"/>
                <a:cs typeface="Times New Roman" panose="02020603050405020304" pitchFamily="18" charset="0"/>
              </a:rPr>
              <a:t>7- </a:t>
            </a:r>
            <a:r>
              <a:rPr lang="tr-TR" sz="2100" dirty="0">
                <a:solidFill>
                  <a:prstClr val="black"/>
                </a:solidFill>
                <a:latin typeface="Times New Roman" panose="02020603050405020304" pitchFamily="18" charset="0"/>
                <a:cs typeface="Times New Roman" panose="02020603050405020304" pitchFamily="18" charset="0"/>
              </a:rPr>
              <a:t>Maarif Vekilliği İstanbul Üniversitesinde bir telif tercüme</a:t>
            </a:r>
          </a:p>
          <a:p>
            <a:pPr algn="just"/>
            <a:r>
              <a:rPr lang="tr-TR" sz="2100" dirty="0">
                <a:solidFill>
                  <a:prstClr val="black"/>
                </a:solidFill>
                <a:latin typeface="Times New Roman" panose="02020603050405020304" pitchFamily="18" charset="0"/>
                <a:cs typeface="Times New Roman" panose="02020603050405020304" pitchFamily="18" charset="0"/>
              </a:rPr>
              <a:t>heyeti kurmağa yetkilidir</a:t>
            </a:r>
            <a:r>
              <a:rPr lang="tr-TR" sz="2100" dirty="0" smtClean="0">
                <a:solidFill>
                  <a:prstClr val="black"/>
                </a:solidFill>
                <a:latin typeface="Times New Roman" panose="02020603050405020304" pitchFamily="18" charset="0"/>
                <a:cs typeface="Times New Roman" panose="02020603050405020304" pitchFamily="18" charset="0"/>
              </a:rPr>
              <a:t>.</a:t>
            </a:r>
            <a:endParaRPr lang="tr-TR" sz="2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1610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1" y="548680"/>
            <a:ext cx="8229600" cy="1325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tr-TR" sz="2100" b="1" dirty="0" smtClean="0">
                <a:solidFill>
                  <a:prstClr val="black"/>
                </a:solidFill>
                <a:latin typeface="Times New Roman" panose="02020603050405020304" pitchFamily="18" charset="0"/>
                <a:cs typeface="Times New Roman" panose="02020603050405020304" pitchFamily="18" charset="0"/>
              </a:rPr>
              <a:t>YÜKSEK ÖĞRETİM ALANINDAKİ DİĞER GELİŞMELER</a:t>
            </a:r>
            <a:endParaRPr lang="tr-TR" sz="2100" b="1" dirty="0">
              <a:solidFill>
                <a:prstClr val="black"/>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57201" y="1381471"/>
            <a:ext cx="8229599" cy="4293483"/>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İstanbul Üniversitesi’nin kurulmasının ardından, Anadolu’da,Ankara’da adı bizzat Mustafa Kemal tarafından konulan Dil-Tarih-Coğrafya Fakültesi kurulmuştur.</a:t>
            </a:r>
            <a:endParaRPr lang="tr-TR" sz="21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1926’dan itibaren yurtdışına öğrenciler gönderilmiş, eğitimini doktora,yüksek lisans ve lisans derecelerinde bitiren öğrenciler ülkelerine geri dönmüşlerdir. Bazı öğrencilere yeni kurulan fakültelerde çalışma fırsatı verilmiştir.</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Boş kadroları doldurmak maksadıyla yurtdışından, özellikle Almanya’dan akademisyenler getirtilmiştir.</a:t>
            </a:r>
          </a:p>
          <a:p>
            <a:pPr marL="342900" indent="-342900" algn="just">
              <a:buFont typeface="Arial" panose="020B0604020202020204" pitchFamily="34" charset="0"/>
              <a:buChar char="•"/>
            </a:pPr>
            <a:r>
              <a:rPr lang="tr-TR" sz="2100" dirty="0" smtClean="0">
                <a:solidFill>
                  <a:prstClr val="black"/>
                </a:solidFill>
                <a:latin typeface="Times New Roman" panose="02020603050405020304" pitchFamily="18" charset="0"/>
                <a:cs typeface="Times New Roman" panose="02020603050405020304" pitchFamily="18" charset="0"/>
              </a:rPr>
              <a:t>Almanya’da Hitler’in zülmünden kaçan Yahudi akademisyenler davet edilmiş;Türkçe öğrenip,Türkçe ders anlatmaları ve yerlerine geçecek Türk akademisyenler yetiştirmeleri koşuluyla anlaşmalar imzalanmış ve iş fırsatları sunulmuştur.</a:t>
            </a:r>
            <a:endParaRPr lang="tr-TR" sz="2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6328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556792"/>
            <a:ext cx="7772400" cy="3384375"/>
          </a:xfrm>
        </p:spPr>
        <p:txBody>
          <a:bodyPr>
            <a:normAutofit/>
          </a:bodyPr>
          <a:lstStyle/>
          <a:p>
            <a:r>
              <a:rPr lang="tr-TR" sz="3200" b="1" dirty="0" smtClean="0">
                <a:latin typeface="Times New Roman" panose="02020603050405020304" pitchFamily="18" charset="0"/>
                <a:cs typeface="Times New Roman" panose="02020603050405020304" pitchFamily="18" charset="0"/>
              </a:rPr>
              <a:t>AZINLIK OKULLARI</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VE</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YABANCI OKULLAR</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8422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normAutofit/>
          </a:bodyPr>
          <a:lstStyle/>
          <a:p>
            <a:pPr algn="just"/>
            <a:r>
              <a:rPr lang="tr-TR" sz="2100" dirty="0">
                <a:latin typeface="Times New Roman" panose="02020603050405020304" pitchFamily="18" charset="0"/>
                <a:cs typeface="Times New Roman" panose="02020603050405020304" pitchFamily="18" charset="0"/>
              </a:rPr>
              <a:t>Mühendishane-i Berri-i Hümayun (</a:t>
            </a:r>
            <a:r>
              <a:rPr lang="tr-TR" sz="2100" dirty="0" smtClean="0">
                <a:latin typeface="Times New Roman" panose="02020603050405020304" pitchFamily="18" charset="0"/>
                <a:cs typeface="Times New Roman" panose="02020603050405020304" pitchFamily="18" charset="0"/>
              </a:rPr>
              <a:t>1795);</a:t>
            </a:r>
          </a:p>
          <a:p>
            <a:pPr algn="just"/>
            <a:r>
              <a:rPr lang="tr-TR" sz="2100" dirty="0" smtClean="0">
                <a:latin typeface="Times New Roman" panose="02020603050405020304" pitchFamily="18" charset="0"/>
                <a:cs typeface="Times New Roman" panose="02020603050405020304" pitchFamily="18" charset="0"/>
              </a:rPr>
              <a:t>Bu </a:t>
            </a:r>
            <a:r>
              <a:rPr lang="tr-TR" sz="2100" dirty="0">
                <a:latin typeface="Times New Roman" panose="02020603050405020304" pitchFamily="18" charset="0"/>
                <a:cs typeface="Times New Roman" panose="02020603050405020304" pitchFamily="18" charset="0"/>
              </a:rPr>
              <a:t>Askeri Kara Okulu’nda topçuluk, istihkam, haritacılık öğretimi </a:t>
            </a:r>
            <a:r>
              <a:rPr lang="tr-TR" sz="2100" dirty="0" smtClean="0">
                <a:latin typeface="Times New Roman" panose="02020603050405020304" pitchFamily="18" charset="0"/>
                <a:cs typeface="Times New Roman" panose="02020603050405020304" pitchFamily="18" charset="0"/>
              </a:rPr>
              <a:t>yapılıyordu.</a:t>
            </a:r>
          </a:p>
          <a:p>
            <a:pPr algn="just"/>
            <a:r>
              <a:rPr lang="tr-TR" sz="2100" dirty="0" smtClean="0">
                <a:latin typeface="Times New Roman" panose="02020603050405020304" pitchFamily="18" charset="0"/>
                <a:cs typeface="Times New Roman" panose="02020603050405020304" pitchFamily="18" charset="0"/>
              </a:rPr>
              <a:t>Okula </a:t>
            </a:r>
            <a:r>
              <a:rPr lang="tr-TR" sz="2100" dirty="0">
                <a:latin typeface="Times New Roman" panose="02020603050405020304" pitchFamily="18" charset="0"/>
                <a:cs typeface="Times New Roman" panose="02020603050405020304" pitchFamily="18" charset="0"/>
              </a:rPr>
              <a:t>önce, lağımcı (istihkam) ocağı neferlerlerinden 50 ve humbaracı (topçu) ocağı neferlerinden 30 nefer olmak üzere 80 kişi alınmış, bunlara 1 hoca, 5 kalfa ve 1 Fransızca muallimi ve mütercim tayin </a:t>
            </a:r>
            <a:r>
              <a:rPr lang="tr-TR" sz="2100" dirty="0" smtClean="0">
                <a:latin typeface="Times New Roman" panose="02020603050405020304" pitchFamily="18" charset="0"/>
                <a:cs typeface="Times New Roman" panose="02020603050405020304" pitchFamily="18" charset="0"/>
              </a:rPr>
              <a:t>edilmiştir.</a:t>
            </a:r>
          </a:p>
          <a:p>
            <a:pPr algn="just"/>
            <a:r>
              <a:rPr lang="tr-TR" sz="2100" dirty="0" smtClean="0">
                <a:latin typeface="Times New Roman" panose="02020603050405020304" pitchFamily="18" charset="0"/>
                <a:cs typeface="Times New Roman" panose="02020603050405020304" pitchFamily="18" charset="0"/>
              </a:rPr>
              <a:t>Eğitim süresi 4 yıldır. </a:t>
            </a:r>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194619"/>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396652" y="3717032"/>
            <a:ext cx="8134672" cy="2348880"/>
          </a:xfrm>
        </p:spPr>
        <p:txBody>
          <a:bodyPr>
            <a:noAutofit/>
          </a:bodyPr>
          <a:lstStyle/>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Cumhuriyetin Osmanlı’dan devraldığı okullar arasında azınlık ve yabancı okulları önemli bir yere sahiptir. Bu kurumlar değişik etnik köken ve dini inanca sahip unsurların bir arada yaşadığı Osmanlı topraklarında açılan ve serbestçe faaliyetlerini sürdüren bir konumdaydılar. </a:t>
            </a:r>
            <a:endParaRPr lang="tr-TR" sz="21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6632"/>
            <a:ext cx="7560840" cy="3257550"/>
          </a:xfrm>
          <a:prstGeom prst="rect">
            <a:avLst/>
          </a:prstGeom>
        </p:spPr>
      </p:pic>
    </p:spTree>
    <p:extLst>
      <p:ext uri="{BB962C8B-B14F-4D97-AF65-F5344CB8AC3E}">
        <p14:creationId xmlns:p14="http://schemas.microsoft.com/office/powerpoint/2010/main" val="1227715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9" y="764704"/>
            <a:ext cx="7704856" cy="5328591"/>
          </a:xfrm>
          <a:prstGeom prst="rect">
            <a:avLst/>
          </a:prstGeom>
        </p:spPr>
      </p:pic>
    </p:spTree>
    <p:extLst>
      <p:ext uri="{BB962C8B-B14F-4D97-AF65-F5344CB8AC3E}">
        <p14:creationId xmlns:p14="http://schemas.microsoft.com/office/powerpoint/2010/main" val="18303044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92696"/>
            <a:ext cx="8229600" cy="5433467"/>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Osmanlı </a:t>
            </a:r>
            <a:r>
              <a:rPr lang="tr-TR" sz="2100" dirty="0">
                <a:latin typeface="Times New Roman" panose="02020603050405020304" pitchFamily="18" charset="0"/>
                <a:cs typeface="Times New Roman" panose="02020603050405020304" pitchFamily="18" charset="0"/>
              </a:rPr>
              <a:t>topraklarında yaşayan çeşitli dini ve etnik topluluklara kendi dil, din ve kültürlerinde eğitim yapmalarına fırsat tanıyan bir sistem vardı. Dolayısıyla her tebaa kendi eğitim kurumunu kendi değerleri doğrultusunda açabiliyordu. Böyle bir ortamda azınlıklara tanınan bu serbestlik ve </a:t>
            </a:r>
            <a:r>
              <a:rPr lang="tr-TR" sz="2100" dirty="0" smtClean="0">
                <a:latin typeface="Times New Roman" panose="02020603050405020304" pitchFamily="18" charset="0"/>
                <a:cs typeface="Times New Roman" panose="02020603050405020304" pitchFamily="18" charset="0"/>
              </a:rPr>
              <a:t>haklardan yaban yabancı devletler </a:t>
            </a:r>
            <a:r>
              <a:rPr lang="tr-TR" sz="2100" dirty="0">
                <a:latin typeface="Times New Roman" panose="02020603050405020304" pitchFamily="18" charset="0"/>
                <a:cs typeface="Times New Roman" panose="02020603050405020304" pitchFamily="18" charset="0"/>
              </a:rPr>
              <a:t>de yararlandılar. </a:t>
            </a:r>
            <a:endParaRPr 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Başlangıçta Hristiyan çocukları ile yabancıların eğitimi için açılan Katolik ve Protestan okulları, zamanla ait oldukları ülkelerin iç işlerine karışabilmek için araç olarak kullanıldılar. Böylece hem kendi dil, din ve kültürlerinde nesiller yetiştiriyor hem de ülkedeki azınlıkları kışkırtarak Osmanlı’yı içten parçalamakta bu eğitim ve öğretim kurumlarını kullanıyorlardı. </a:t>
            </a:r>
            <a:endParaRPr 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Bütün bu gelişmelerin farkında olan M. Kemal Atatürk ve dönemin ileri gelenleri, azınlık ve yabancı okullarının zararlı faaliyetlerine engel olmak maksadıyla onları denetim altına almak için çalıştılar</a:t>
            </a:r>
            <a:r>
              <a:rPr lang="tr-TR" sz="2100" dirty="0" smtClean="0">
                <a:latin typeface="Times New Roman" panose="02020603050405020304" pitchFamily="18" charset="0"/>
                <a:cs typeface="Times New Roman" panose="02020603050405020304" pitchFamily="18" charset="0"/>
              </a:rPr>
              <a:t>.</a:t>
            </a: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830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179512" y="332657"/>
            <a:ext cx="8496944" cy="3096344"/>
          </a:xfrm>
        </p:spPr>
        <p:txBody>
          <a:bodyPr>
            <a:noAutofit/>
          </a:bodyPr>
          <a:lstStyle/>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Bu okulların Türkiye’deki varlıkları Lozan Antlaşması ile sağlandı. Dini propaganda yapmamaları ve devletin kanunlarına uymaları şartlarıyla Rum, Ermeni ve Yahudilere ait azınlık okulları antlaşmanın 40. ve 41.maddeleri gereğince; yabancı okulları ise Lozan’a ekli mektuplarla Türkiye’deki faaliyetlerini sürdürebileceklerdi.</a:t>
            </a:r>
            <a:endParaRPr lang="tr-TR" sz="21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40" y="2924944"/>
            <a:ext cx="7992888" cy="3291830"/>
          </a:xfrm>
          <a:prstGeom prst="rect">
            <a:avLst/>
          </a:prstGeom>
        </p:spPr>
      </p:pic>
    </p:spTree>
    <p:extLst>
      <p:ext uri="{BB962C8B-B14F-4D97-AF65-F5344CB8AC3E}">
        <p14:creationId xmlns:p14="http://schemas.microsoft.com/office/powerpoint/2010/main" val="27419732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611560" y="3068960"/>
            <a:ext cx="6552728" cy="3672408"/>
          </a:xfrm>
        </p:spPr>
        <p:txBody>
          <a:bodyPr>
            <a:noAutofit/>
          </a:bodyPr>
          <a:lstStyle/>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3 Mart 1924 tarihli </a:t>
            </a:r>
            <a:r>
              <a:rPr lang="tr-TR" sz="2100" dirty="0" err="1" smtClean="0">
                <a:latin typeface="Times New Roman" panose="02020603050405020304" pitchFamily="18" charset="0"/>
                <a:cs typeface="Times New Roman" panose="02020603050405020304" pitchFamily="18" charset="0"/>
              </a:rPr>
              <a:t>Tevhid</a:t>
            </a:r>
            <a:r>
              <a:rPr lang="tr-TR" sz="2100" dirty="0" smtClean="0">
                <a:latin typeface="Times New Roman" panose="02020603050405020304" pitchFamily="18" charset="0"/>
                <a:cs typeface="Times New Roman" panose="02020603050405020304" pitchFamily="18" charset="0"/>
              </a:rPr>
              <a:t>-i Tedrisat Kanunu gereğince kabul edilen milli ve laik eğitim anlayışı söz konusu azınlık ve yabancı okulları üzerinde de uygulandı. </a:t>
            </a:r>
            <a:br>
              <a:rPr lang="tr-TR" sz="2100" dirty="0" smtClean="0">
                <a:latin typeface="Times New Roman" panose="02020603050405020304" pitchFamily="18" charset="0"/>
                <a:cs typeface="Times New Roman" panose="02020603050405020304" pitchFamily="18" charset="0"/>
              </a:rPr>
            </a:br>
            <a:r>
              <a:rPr lang="tr-TR" sz="2100" dirty="0" smtClean="0">
                <a:latin typeface="Times New Roman" panose="02020603050405020304" pitchFamily="18" charset="0"/>
                <a:cs typeface="Times New Roman" panose="02020603050405020304" pitchFamily="18" charset="0"/>
              </a:rPr>
              <a:t>Pek çoğu dini amaçlarla misyonerler tarafından açılan yabancı okulların dini propaganda yapmalarına engel olmak için çalışmalarda bulunuldu. Binaları, kitapları, programları, yöneticileri ve öğretmenleri devletin denetimi altına alındı.</a:t>
            </a:r>
            <a:endParaRPr lang="tr-TR" sz="21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19" y="332656"/>
            <a:ext cx="7344816" cy="2952328"/>
          </a:xfrm>
          <a:prstGeom prst="rect">
            <a:avLst/>
          </a:prstGeom>
        </p:spPr>
      </p:pic>
    </p:spTree>
    <p:extLst>
      <p:ext uri="{BB962C8B-B14F-4D97-AF65-F5344CB8AC3E}">
        <p14:creationId xmlns:p14="http://schemas.microsoft.com/office/powerpoint/2010/main" val="29665553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764704"/>
            <a:ext cx="8229600" cy="4525963"/>
          </a:xfrm>
        </p:spPr>
        <p:txBody>
          <a:bodyPr>
            <a:normAutofit/>
          </a:bodyPr>
          <a:lstStyle/>
          <a:p>
            <a:r>
              <a:rPr lang="tr-TR" sz="2300" dirty="0">
                <a:latin typeface="Times New Roman" panose="02020603050405020304" pitchFamily="18" charset="0"/>
                <a:cs typeface="Times New Roman" panose="02020603050405020304" pitchFamily="18" charset="0"/>
              </a:rPr>
              <a:t>Bu maksatla uymaları istenen kuralları içeren genelgeler yayınlandı. Buna göre; </a:t>
            </a:r>
            <a:br>
              <a:rPr lang="tr-TR" sz="2300" dirty="0">
                <a:latin typeface="Times New Roman" panose="02020603050405020304" pitchFamily="18" charset="0"/>
                <a:cs typeface="Times New Roman" panose="02020603050405020304" pitchFamily="18" charset="0"/>
              </a:rPr>
            </a:br>
            <a:r>
              <a:rPr lang="tr-TR" sz="2300" dirty="0">
                <a:latin typeface="Times New Roman" panose="02020603050405020304" pitchFamily="18" charset="0"/>
                <a:cs typeface="Times New Roman" panose="02020603050405020304" pitchFamily="18" charset="0"/>
              </a:rPr>
              <a:t/>
            </a:r>
            <a:br>
              <a:rPr lang="tr-TR" sz="2300" dirty="0">
                <a:latin typeface="Times New Roman" panose="02020603050405020304" pitchFamily="18" charset="0"/>
                <a:cs typeface="Times New Roman" panose="02020603050405020304" pitchFamily="18" charset="0"/>
              </a:rPr>
            </a:br>
            <a:r>
              <a:rPr lang="tr-TR" sz="2300" dirty="0" smtClean="0">
                <a:latin typeface="Times New Roman" panose="02020603050405020304" pitchFamily="18" charset="0"/>
                <a:cs typeface="Times New Roman" panose="02020603050405020304" pitchFamily="18" charset="0"/>
              </a:rPr>
              <a:t>1) Yabancı </a:t>
            </a:r>
            <a:r>
              <a:rPr lang="tr-TR" sz="2300" dirty="0">
                <a:latin typeface="Times New Roman" panose="02020603050405020304" pitchFamily="18" charset="0"/>
                <a:cs typeface="Times New Roman" panose="02020603050405020304" pitchFamily="18" charset="0"/>
              </a:rPr>
              <a:t>okullarda mabetler dışındaki mekanlarda bulunan dini semboller kaldırılacaktır. </a:t>
            </a:r>
            <a:br>
              <a:rPr lang="tr-TR" sz="2300" dirty="0">
                <a:latin typeface="Times New Roman" panose="02020603050405020304" pitchFamily="18" charset="0"/>
                <a:cs typeface="Times New Roman" panose="02020603050405020304" pitchFamily="18" charset="0"/>
              </a:rPr>
            </a:br>
            <a:r>
              <a:rPr lang="tr-TR" sz="2300" dirty="0">
                <a:latin typeface="Times New Roman" panose="02020603050405020304" pitchFamily="18" charset="0"/>
                <a:cs typeface="Times New Roman" panose="02020603050405020304" pitchFamily="18" charset="0"/>
              </a:rPr>
              <a:t/>
            </a:r>
            <a:br>
              <a:rPr lang="tr-TR" sz="2300" dirty="0">
                <a:latin typeface="Times New Roman" panose="02020603050405020304" pitchFamily="18" charset="0"/>
                <a:cs typeface="Times New Roman" panose="02020603050405020304" pitchFamily="18" charset="0"/>
              </a:rPr>
            </a:br>
            <a:r>
              <a:rPr lang="tr-TR" sz="2300" dirty="0" smtClean="0">
                <a:latin typeface="Times New Roman" panose="02020603050405020304" pitchFamily="18" charset="0"/>
                <a:cs typeface="Times New Roman" panose="02020603050405020304" pitchFamily="18" charset="0"/>
              </a:rPr>
              <a:t>2) Müslümanların </a:t>
            </a:r>
            <a:r>
              <a:rPr lang="tr-TR" sz="2300" dirty="0">
                <a:latin typeface="Times New Roman" panose="02020603050405020304" pitchFamily="18" charset="0"/>
                <a:cs typeface="Times New Roman" panose="02020603050405020304" pitchFamily="18" charset="0"/>
              </a:rPr>
              <a:t>ve Hıristiyanların başka mezhebinden olan öğrencilerin bu okullardaki dini ayinlere katılmaları yasaktır. </a:t>
            </a:r>
            <a:r>
              <a:rPr lang="tr-TR" sz="3600" dirty="0"/>
              <a:t/>
            </a:r>
            <a:br>
              <a:rPr lang="tr-TR" sz="3600" dirty="0"/>
            </a:br>
            <a:endParaRPr lang="tr-TR" dirty="0"/>
          </a:p>
        </p:txBody>
      </p:sp>
    </p:spTree>
    <p:extLst>
      <p:ext uri="{BB962C8B-B14F-4D97-AF65-F5344CB8AC3E}">
        <p14:creationId xmlns:p14="http://schemas.microsoft.com/office/powerpoint/2010/main" val="1699068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92696"/>
            <a:ext cx="8363272" cy="5433467"/>
          </a:xfrm>
        </p:spPr>
        <p:txBody>
          <a:bodyPr>
            <a:normAutofit/>
          </a:bodyPr>
          <a:lstStyle/>
          <a:p>
            <a:r>
              <a:rPr lang="tr-TR" sz="2400" dirty="0">
                <a:latin typeface="Times New Roman" panose="02020603050405020304" pitchFamily="18" charset="0"/>
                <a:cs typeface="Times New Roman" panose="02020603050405020304" pitchFamily="18" charset="0"/>
              </a:rPr>
              <a:t>Milli kültürü korumak için Türkçe, Türk tarih ve coğrafyası ile yurt bilgisi derslerinin Türkçe olarak Türk öğretmenler tarafından okutulması zorunluluğu getirildi. </a:t>
            </a:r>
            <a:endParaRPr lang="tr-TR" sz="2400" dirty="0" smtClean="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Bu okullarda yabancı müdür yanında MEB tarafından atanan bir Türk Müdür Yardımcısı </a:t>
            </a:r>
            <a:r>
              <a:rPr lang="tr-TR" sz="2400" dirty="0" smtClean="0">
                <a:latin typeface="Times New Roman" panose="02020603050405020304" pitchFamily="18" charset="0"/>
                <a:cs typeface="Times New Roman" panose="02020603050405020304" pitchFamily="18" charset="0"/>
              </a:rPr>
              <a:t>bulunduracaklardı. Türk </a:t>
            </a:r>
            <a:r>
              <a:rPr lang="tr-TR" sz="2400" dirty="0">
                <a:latin typeface="Times New Roman" panose="02020603050405020304" pitchFamily="18" charset="0"/>
                <a:cs typeface="Times New Roman" panose="02020603050405020304" pitchFamily="18" charset="0"/>
              </a:rPr>
              <a:t>çocuklarının -küçük yaşlardan itibaren yabancı kültürlerin tesirlerinden koruyabilmek için- 1931’de çıkarılan bir kanunla yabancı ilkokullara gitmeleri yasaklandı.</a:t>
            </a:r>
            <a:endParaRPr lang="tr-TR" sz="2400" dirty="0"/>
          </a:p>
          <a:p>
            <a:pPr marL="0" indent="0">
              <a:buNone/>
            </a:pPr>
            <a:endParaRPr lang="tr-TR" sz="2400" dirty="0" smtClean="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
            </a:r>
            <a:br>
              <a:rPr lang="tr-TR" sz="2400" dirty="0">
                <a:latin typeface="Times New Roman" panose="02020603050405020304" pitchFamily="18" charset="0"/>
                <a:cs typeface="Times New Roman" panose="02020603050405020304" pitchFamily="18" charset="0"/>
              </a:rPr>
            </a:b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314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16632"/>
            <a:ext cx="8208912" cy="2907754"/>
          </a:xfrm>
        </p:spPr>
        <p:txBody>
          <a:bodyPr>
            <a:noAutofit/>
          </a:bodyPr>
          <a:lstStyle/>
          <a:p>
            <a:pPr marL="342900" indent="-342900" algn="just">
              <a:buFont typeface="Arial" panose="020B0604020202020204" pitchFamily="34" charset="0"/>
              <a:buChar char="•"/>
            </a:pPr>
            <a:r>
              <a:rPr lang="tr-TR" sz="2100" dirty="0" smtClean="0">
                <a:latin typeface="Times New Roman" panose="02020603050405020304" pitchFamily="18" charset="0"/>
                <a:cs typeface="Times New Roman" panose="02020603050405020304" pitchFamily="18" charset="0"/>
              </a:rPr>
              <a:t>Bu doğrultuda yapılan sıkı denetim ve kontrollerde kurallara uymayan okullar kapatıldı. Söz konusu uygulamalara karşı çıkan ülkeler uyarılarak, konunun bir iç mesele olduğu ve laik Türkiye Cumhuriyeti’nde dini okulların bu yöndeki eğitim faaliyetlerine izin verilmeyeceği ifade edildi</a:t>
            </a:r>
            <a:endParaRPr lang="tr-TR" sz="21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b="9479"/>
          <a:stretch/>
        </p:blipFill>
        <p:spPr>
          <a:xfrm>
            <a:off x="827584" y="2492896"/>
            <a:ext cx="7704856" cy="3293643"/>
          </a:xfrm>
          <a:prstGeom prst="rect">
            <a:avLst/>
          </a:prstGeom>
        </p:spPr>
      </p:pic>
      <p:sp>
        <p:nvSpPr>
          <p:cNvPr id="5" name="Metin kutusu 4"/>
          <p:cNvSpPr txBox="1"/>
          <p:nvPr/>
        </p:nvSpPr>
        <p:spPr>
          <a:xfrm>
            <a:off x="1115616" y="5949280"/>
            <a:ext cx="7200800" cy="415498"/>
          </a:xfrm>
          <a:prstGeom prst="rect">
            <a:avLst/>
          </a:prstGeom>
          <a:noFill/>
        </p:spPr>
        <p:txBody>
          <a:bodyPr wrap="square" rtlCol="0">
            <a:spAutoFit/>
          </a:bodyPr>
          <a:lstStyle/>
          <a:p>
            <a:pPr algn="ctr"/>
            <a:r>
              <a:rPr lang="tr-TR" sz="2100" b="1" dirty="0" smtClean="0">
                <a:solidFill>
                  <a:prstClr val="black"/>
                </a:solidFill>
                <a:latin typeface="Times New Roman" panose="02020603050405020304" pitchFamily="18" charset="0"/>
                <a:cs typeface="Times New Roman" panose="02020603050405020304" pitchFamily="18" charset="0"/>
              </a:rPr>
              <a:t>(ELAZIĞ FRANSIZ ERMENİ KOLEJİ ÖĞRENCİLERİ)</a:t>
            </a:r>
            <a:endParaRPr lang="tr-TR" sz="21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895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ctrTitle"/>
          </p:nvPr>
        </p:nvSpPr>
        <p:spPr>
          <a:xfrm>
            <a:off x="611560" y="332656"/>
            <a:ext cx="7772400" cy="1154559"/>
          </a:xfrm>
        </p:spPr>
        <p:txBody>
          <a:bodyPr>
            <a:normAutofit/>
          </a:bodyPr>
          <a:lstStyle/>
          <a:p>
            <a:pPr algn="l"/>
            <a:r>
              <a:rPr lang="tr-TR" sz="2100" b="1" dirty="0" smtClean="0">
                <a:latin typeface="Times New Roman" panose="02020603050405020304" pitchFamily="18" charset="0"/>
                <a:cs typeface="Times New Roman" panose="02020603050405020304" pitchFamily="18" charset="0"/>
              </a:rPr>
              <a:t>Sonuç olarak;</a:t>
            </a:r>
            <a:endParaRPr lang="tr-TR" sz="21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611560" y="1268760"/>
            <a:ext cx="8136904" cy="3865984"/>
          </a:xfrm>
        </p:spPr>
        <p:txBody>
          <a:bodyPr>
            <a:normAutofit/>
          </a:bodyPr>
          <a:lstStyle/>
          <a:p>
            <a:pPr marL="457200" indent="-457200" algn="just">
              <a:buFont typeface="Arial" pitchFamily="34" charset="0"/>
              <a:buChar char="•"/>
            </a:pPr>
            <a:r>
              <a:rPr lang="tr-TR" sz="2100" dirty="0" smtClean="0">
                <a:solidFill>
                  <a:schemeClr val="tx1"/>
                </a:solidFill>
                <a:latin typeface="Times New Roman" panose="02020603050405020304" pitchFamily="18" charset="0"/>
                <a:cs typeface="Times New Roman" panose="02020603050405020304" pitchFamily="18" charset="0"/>
              </a:rPr>
              <a:t>Ülkedeki eğitim sisteminde birlik sağlandı.</a:t>
            </a:r>
          </a:p>
          <a:p>
            <a:pPr marL="457200" indent="-457200" algn="just">
              <a:buFont typeface="Arial" pitchFamily="34" charset="0"/>
              <a:buChar char="•"/>
            </a:pPr>
            <a:r>
              <a:rPr lang="tr-TR" sz="2100" dirty="0" smtClean="0">
                <a:solidFill>
                  <a:schemeClr val="tx1"/>
                </a:solidFill>
                <a:latin typeface="Times New Roman" panose="02020603050405020304" pitchFamily="18" charset="0"/>
                <a:cs typeface="Times New Roman" panose="02020603050405020304" pitchFamily="18" charset="0"/>
              </a:rPr>
              <a:t>Dış güçlerin, azınlık ve yabancı okulları kullanarak iç işlerimize karışmasını engellenmeye çalışıldı. </a:t>
            </a:r>
          </a:p>
          <a:p>
            <a:pPr algn="just"/>
            <a:endParaRPr lang="tr-TR" sz="2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512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052736"/>
            <a:ext cx="6934200" cy="3240360"/>
          </a:xfrm>
        </p:spPr>
        <p:txBody>
          <a:bodyPr>
            <a:noAutofit/>
          </a:bodyPr>
          <a:lstStyle/>
          <a:p>
            <a:pPr marL="342900" indent="-342900"/>
            <a:r>
              <a:rPr lang="en-US" sz="4000" b="1" dirty="0">
                <a:solidFill>
                  <a:schemeClr val="accent1"/>
                </a:solidFill>
              </a:rPr>
              <a:t/>
            </a:r>
            <a:br>
              <a:rPr lang="en-US" sz="4000" b="1" dirty="0">
                <a:solidFill>
                  <a:schemeClr val="accent1"/>
                </a:solidFill>
              </a:rPr>
            </a:br>
            <a:r>
              <a:rPr lang="en-US" sz="4000" b="1" dirty="0" smtClean="0">
                <a:solidFill>
                  <a:schemeClr val="accent1"/>
                </a:solidFill>
              </a:rPr>
              <a:t/>
            </a:r>
            <a:br>
              <a:rPr lang="en-US" sz="4000" b="1" dirty="0" smtClean="0">
                <a:solidFill>
                  <a:schemeClr val="accent1"/>
                </a:solidFill>
              </a:rPr>
            </a:br>
            <a:r>
              <a:rPr lang="en-US" sz="4000" b="1" dirty="0">
                <a:solidFill>
                  <a:schemeClr val="accent1"/>
                </a:solidFill>
              </a:rPr>
              <a:t/>
            </a:r>
            <a:br>
              <a:rPr lang="en-US" sz="4000" b="1" dirty="0">
                <a:solidFill>
                  <a:schemeClr val="accent1"/>
                </a:solidFill>
              </a:rPr>
            </a:br>
            <a:r>
              <a:rPr lang="en-US" sz="4000" b="1" dirty="0" smtClean="0">
                <a:solidFill>
                  <a:schemeClr val="accent1"/>
                </a:solidFill>
              </a:rPr>
              <a:t/>
            </a:r>
            <a:br>
              <a:rPr lang="en-US" sz="4000" b="1" dirty="0" smtClean="0">
                <a:solidFill>
                  <a:schemeClr val="accent1"/>
                </a:solidFill>
              </a:rPr>
            </a:br>
            <a:r>
              <a:rPr lang="en-US" sz="3200" b="1" dirty="0">
                <a:latin typeface="Times New Roman" panose="02020603050405020304" pitchFamily="18" charset="0"/>
                <a:cs typeface="Times New Roman" panose="02020603050405020304" pitchFamily="18" charset="0"/>
              </a:rPr>
              <a:t>BİLİM VE TEKNOLOJİ ALANINDA GELİŞMELER</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(1923-1938)</a:t>
            </a:r>
            <a:r>
              <a:rPr lang="en-US" sz="4000" b="1" dirty="0">
                <a:solidFill>
                  <a:schemeClr val="accent1"/>
                </a:solidFill>
              </a:rPr>
              <a:t/>
            </a:r>
            <a:br>
              <a:rPr lang="en-US" sz="4000" b="1" dirty="0">
                <a:solidFill>
                  <a:schemeClr val="accent1"/>
                </a:solidFill>
              </a:rPr>
            </a:br>
            <a:r>
              <a:rPr lang="en-US" sz="4000" b="1" dirty="0" smtClean="0">
                <a:solidFill>
                  <a:schemeClr val="accent1"/>
                </a:solidFill>
              </a:rPr>
              <a:t/>
            </a:r>
            <a:br>
              <a:rPr lang="en-US" sz="4000" b="1" dirty="0" smtClean="0">
                <a:solidFill>
                  <a:schemeClr val="accent1"/>
                </a:solidFill>
              </a:rPr>
            </a:br>
            <a:r>
              <a:rPr lang="en-US" sz="4000" b="1" dirty="0">
                <a:solidFill>
                  <a:schemeClr val="accent1"/>
                </a:solidFill>
              </a:rPr>
              <a:t/>
            </a:r>
            <a:br>
              <a:rPr lang="en-US" sz="4000" b="1" dirty="0">
                <a:solidFill>
                  <a:schemeClr val="accent1"/>
                </a:solidFill>
              </a:rPr>
            </a:br>
            <a:r>
              <a:rPr lang="tr-TR" sz="4000" b="1" dirty="0" smtClean="0">
                <a:solidFill>
                  <a:schemeClr val="accent1"/>
                </a:solidFill>
              </a:rPr>
              <a:t/>
            </a:r>
            <a:br>
              <a:rPr lang="tr-TR" sz="4000" b="1" dirty="0" smtClean="0">
                <a:solidFill>
                  <a:schemeClr val="accent1"/>
                </a:solidFill>
              </a:rPr>
            </a:br>
            <a:r>
              <a:rPr lang="tr-TR" sz="4000" b="1" dirty="0" smtClean="0">
                <a:solidFill>
                  <a:schemeClr val="accent1"/>
                </a:solidFill>
              </a:rPr>
              <a:t> </a:t>
            </a:r>
            <a:endParaRPr lang="tr-TR" sz="4000" dirty="0"/>
          </a:p>
        </p:txBody>
      </p:sp>
    </p:spTree>
    <p:extLst>
      <p:ext uri="{BB962C8B-B14F-4D97-AF65-F5344CB8AC3E}">
        <p14:creationId xmlns:p14="http://schemas.microsoft.com/office/powerpoint/2010/main" val="12828475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4525963"/>
          </a:xfrm>
        </p:spPr>
        <p:txBody>
          <a:bodyPr>
            <a:normAutofit/>
          </a:bodyPr>
          <a:lstStyle/>
          <a:p>
            <a:pPr algn="just">
              <a:lnSpc>
                <a:spcPct val="90000"/>
              </a:lnSpc>
            </a:pPr>
            <a:r>
              <a:rPr lang="tr-TR" sz="2100" dirty="0">
                <a:latin typeface="Times New Roman" panose="02020603050405020304" pitchFamily="18" charset="0"/>
                <a:cs typeface="Times New Roman" panose="02020603050405020304" pitchFamily="18" charset="0"/>
              </a:rPr>
              <a:t>Tıphane-i Amire ve Cerrahhane-i Mamure (1827)</a:t>
            </a:r>
          </a:p>
          <a:p>
            <a:pPr algn="just">
              <a:lnSpc>
                <a:spcPct val="90000"/>
              </a:lnSpc>
            </a:pPr>
            <a:r>
              <a:rPr lang="tr-TR" sz="2100" dirty="0" smtClean="0">
                <a:latin typeface="Times New Roman" panose="02020603050405020304" pitchFamily="18" charset="0"/>
                <a:cs typeface="Times New Roman" panose="02020603050405020304" pitchFamily="18" charset="0"/>
              </a:rPr>
              <a:t>Tıp </a:t>
            </a:r>
            <a:r>
              <a:rPr lang="tr-TR" sz="2100" dirty="0">
                <a:latin typeface="Times New Roman" panose="02020603050405020304" pitchFamily="18" charset="0"/>
                <a:cs typeface="Times New Roman" panose="02020603050405020304" pitchFamily="18" charset="0"/>
              </a:rPr>
              <a:t>ve cerrahlık öğretimi yapan, Müslümanlardan tabip ve cerrah yetiştirmeyi amaçlayan bir askeri okuldur.</a:t>
            </a:r>
          </a:p>
          <a:p>
            <a:pPr algn="just">
              <a:lnSpc>
                <a:spcPct val="90000"/>
              </a:lnSpc>
            </a:pPr>
            <a:r>
              <a:rPr lang="tr-TR" sz="2100" dirty="0" smtClean="0">
                <a:latin typeface="Times New Roman" panose="02020603050405020304" pitchFamily="18" charset="0"/>
                <a:cs typeface="Times New Roman" panose="02020603050405020304" pitchFamily="18" charset="0"/>
              </a:rPr>
              <a:t>Eğitim süresi 4 yıldır.</a:t>
            </a:r>
          </a:p>
          <a:p>
            <a:pPr algn="just">
              <a:lnSpc>
                <a:spcPct val="90000"/>
              </a:lnSpc>
            </a:pPr>
            <a:r>
              <a:rPr lang="tr-TR" sz="2100" dirty="0" smtClean="0">
                <a:latin typeface="Times New Roman" panose="02020603050405020304" pitchFamily="18" charset="0"/>
                <a:cs typeface="Times New Roman" panose="02020603050405020304" pitchFamily="18" charset="0"/>
              </a:rPr>
              <a:t>Arapça</a:t>
            </a:r>
            <a:r>
              <a:rPr lang="tr-TR" sz="2100" dirty="0">
                <a:latin typeface="Times New Roman" panose="02020603050405020304" pitchFamily="18" charset="0"/>
                <a:cs typeface="Times New Roman" panose="02020603050405020304" pitchFamily="18" charset="0"/>
              </a:rPr>
              <a:t>, Türkçe, Fransızca, Sarf ve Nahiv, İmla, Kitabet, ilaçların, bitkilerin ve hastalıkların Arapça ve Türkçe adları, boş zamanlarda Din dersleri, Cerrahlık uygulaması, Fransızca olarak şekillerle Anatomi ve Tıp bilimine giriş, sonra yeteneklerin seçilip hastanede cerrahlık uygulaması yapmaları.</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36060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2100" b="1" dirty="0" err="1">
                <a:latin typeface="Times New Roman" panose="02020603050405020304" pitchFamily="18" charset="0"/>
                <a:cs typeface="Times New Roman" panose="02020603050405020304" pitchFamily="18" charset="0"/>
              </a:rPr>
              <a:t>İ</a:t>
            </a:r>
            <a:r>
              <a:rPr lang="en-US" sz="2100" b="1" dirty="0" err="1" smtClean="0">
                <a:latin typeface="Times New Roman" panose="02020603050405020304" pitchFamily="18" charset="0"/>
                <a:cs typeface="Times New Roman" panose="02020603050405020304" pitchFamily="18" charset="0"/>
              </a:rPr>
              <a:t>zmir</a:t>
            </a:r>
            <a:r>
              <a:rPr lang="en-US" sz="2100" b="1" dirty="0" smtClean="0">
                <a:latin typeface="Times New Roman" panose="02020603050405020304" pitchFamily="18" charset="0"/>
                <a:cs typeface="Times New Roman" panose="02020603050405020304" pitchFamily="18" charset="0"/>
              </a:rPr>
              <a:t> </a:t>
            </a:r>
            <a:r>
              <a:rPr lang="tr-TR" sz="2100" b="1" dirty="0" err="1">
                <a:latin typeface="Times New Roman" panose="02020603050405020304" pitchFamily="18" charset="0"/>
                <a:cs typeface="Times New Roman" panose="02020603050405020304" pitchFamily="18" charset="0"/>
              </a:rPr>
              <a:t>İ</a:t>
            </a:r>
            <a:r>
              <a:rPr lang="en-US" sz="2100" b="1" dirty="0" err="1" smtClean="0">
                <a:latin typeface="Times New Roman" panose="02020603050405020304" pitchFamily="18" charset="0"/>
                <a:cs typeface="Times New Roman" panose="02020603050405020304" pitchFamily="18" charset="0"/>
              </a:rPr>
              <a:t>ktisat</a:t>
            </a:r>
            <a:r>
              <a:rPr lang="en-US" sz="2100" b="1" dirty="0" smtClean="0">
                <a:latin typeface="Times New Roman" panose="02020603050405020304" pitchFamily="18" charset="0"/>
                <a:cs typeface="Times New Roman" panose="02020603050405020304" pitchFamily="18" charset="0"/>
              </a:rPr>
              <a:t> </a:t>
            </a:r>
            <a:r>
              <a:rPr lang="tr-TR" sz="2100" b="1" dirty="0" err="1">
                <a:latin typeface="Times New Roman" panose="02020603050405020304" pitchFamily="18" charset="0"/>
                <a:cs typeface="Times New Roman" panose="02020603050405020304" pitchFamily="18" charset="0"/>
              </a:rPr>
              <a:t>K</a:t>
            </a:r>
            <a:r>
              <a:rPr lang="en-US" sz="2100" b="1" dirty="0" err="1" smtClean="0">
                <a:latin typeface="Times New Roman" panose="02020603050405020304" pitchFamily="18" charset="0"/>
                <a:cs typeface="Times New Roman" panose="02020603050405020304" pitchFamily="18" charset="0"/>
              </a:rPr>
              <a:t>ongresi</a:t>
            </a:r>
            <a:r>
              <a:rPr lang="en-US" sz="2100" b="1" dirty="0" smtClean="0">
                <a:latin typeface="Times New Roman" panose="02020603050405020304" pitchFamily="18" charset="0"/>
                <a:cs typeface="Times New Roman" panose="02020603050405020304" pitchFamily="18" charset="0"/>
              </a:rPr>
              <a:t> </a:t>
            </a:r>
            <a:r>
              <a:rPr lang="tr-TR" sz="2100" b="1" dirty="0" err="1">
                <a:latin typeface="Times New Roman" panose="02020603050405020304" pitchFamily="18" charset="0"/>
                <a:cs typeface="Times New Roman" panose="02020603050405020304" pitchFamily="18" charset="0"/>
              </a:rPr>
              <a:t>S</a:t>
            </a:r>
            <a:r>
              <a:rPr lang="en-US" sz="2100" b="1" dirty="0" err="1" smtClean="0">
                <a:latin typeface="Times New Roman" panose="02020603050405020304" pitchFamily="18" charset="0"/>
                <a:cs typeface="Times New Roman" panose="02020603050405020304" pitchFamily="18" charset="0"/>
              </a:rPr>
              <a:t>onrasi</a:t>
            </a:r>
            <a:endParaRPr lang="en-US" sz="21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100" dirty="0" smtClean="0">
                <a:latin typeface="Times New Roman" panose="02020603050405020304" pitchFamily="18" charset="0"/>
                <a:cs typeface="Times New Roman" panose="02020603050405020304" pitchFamily="18" charset="0"/>
              </a:rPr>
              <a:t>İlk </a:t>
            </a:r>
            <a:r>
              <a:rPr lang="en-US" sz="2100" dirty="0" err="1" smtClean="0">
                <a:latin typeface="Times New Roman" panose="02020603050405020304" pitchFamily="18" charset="0"/>
                <a:cs typeface="Times New Roman" panose="02020603050405020304" pitchFamily="18" charset="0"/>
              </a:rPr>
              <a:t>şeker</a:t>
            </a:r>
            <a:r>
              <a:rPr lang="en-US" sz="2100" dirty="0" smtClean="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fabrikasının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temeli</a:t>
            </a:r>
            <a:r>
              <a:rPr lang="en-US" sz="2100" dirty="0">
                <a:latin typeface="Times New Roman" panose="02020603050405020304" pitchFamily="18" charset="0"/>
                <a:cs typeface="Times New Roman" panose="02020603050405020304" pitchFamily="18" charset="0"/>
              </a:rPr>
              <a:t> 1923’te </a:t>
            </a:r>
            <a:r>
              <a:rPr lang="en-US" sz="2100" dirty="0" err="1">
                <a:latin typeface="Times New Roman" panose="02020603050405020304" pitchFamily="18" charset="0"/>
                <a:cs typeface="Times New Roman" panose="02020603050405020304" pitchFamily="18" charset="0"/>
              </a:rPr>
              <a:t>Uşak’ta</a:t>
            </a:r>
            <a:r>
              <a:rPr lang="en-US" sz="2100" dirty="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atıldı</a:t>
            </a:r>
            <a:r>
              <a:rPr lang="en-US" sz="2100" dirty="0" smtClean="0">
                <a:latin typeface="Times New Roman" panose="02020603050405020304" pitchFamily="18" charset="0"/>
                <a:cs typeface="Times New Roman" panose="02020603050405020304" pitchFamily="18" charset="0"/>
              </a:rPr>
              <a:t>.</a:t>
            </a:r>
          </a:p>
          <a:p>
            <a:pPr algn="just"/>
            <a:r>
              <a:rPr lang="en-US" sz="2100" dirty="0" err="1">
                <a:latin typeface="Times New Roman" panose="02020603050405020304" pitchFamily="18" charset="0"/>
                <a:cs typeface="Times New Roman" panose="02020603050405020304" pitchFamily="18" charset="0"/>
              </a:rPr>
              <a:t>Zonguldak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Yüksek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Maden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Sanayi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Mühendis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Mektebi</a:t>
            </a:r>
            <a:r>
              <a:rPr lang="en-US" sz="2100" dirty="0">
                <a:latin typeface="Times New Roman" panose="02020603050405020304" pitchFamily="18" charset="0"/>
                <a:cs typeface="Times New Roman" panose="02020603050405020304" pitchFamily="18" charset="0"/>
              </a:rPr>
              <a:t> 1924’te </a:t>
            </a:r>
            <a:r>
              <a:rPr lang="en-US" sz="2100" dirty="0" err="1" smtClean="0">
                <a:latin typeface="Times New Roman" panose="02020603050405020304" pitchFamily="18" charset="0"/>
                <a:cs typeface="Times New Roman" panose="02020603050405020304" pitchFamily="18" charset="0"/>
              </a:rPr>
              <a:t>kuruldu</a:t>
            </a:r>
            <a:r>
              <a:rPr lang="tr-TR"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Kayseri </a:t>
            </a:r>
            <a:r>
              <a:rPr lang="en-US" sz="2100" dirty="0" err="1">
                <a:latin typeface="Times New Roman" panose="02020603050405020304" pitchFamily="18" charset="0"/>
                <a:cs typeface="Times New Roman" panose="02020603050405020304" pitchFamily="18" charset="0"/>
              </a:rPr>
              <a:t>Uçak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Fabrikası</a:t>
            </a:r>
            <a:r>
              <a:rPr lang="en-US" sz="2100" dirty="0">
                <a:latin typeface="Times New Roman" panose="02020603050405020304" pitchFamily="18" charset="0"/>
                <a:cs typeface="Times New Roman" panose="02020603050405020304" pitchFamily="18" charset="0"/>
              </a:rPr>
              <a:t> 1925’te </a:t>
            </a:r>
            <a:r>
              <a:rPr lang="en-US" sz="2100" dirty="0" err="1">
                <a:latin typeface="Times New Roman" panose="02020603050405020304" pitchFamily="18" charset="0"/>
                <a:cs typeface="Times New Roman" panose="02020603050405020304" pitchFamily="18" charset="0"/>
              </a:rPr>
              <a:t>üretime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başladı</a:t>
            </a:r>
            <a:r>
              <a:rPr lang="en-US" sz="2100" dirty="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Ankara </a:t>
            </a:r>
            <a:r>
              <a:rPr lang="en-US" sz="2100" dirty="0" err="1">
                <a:latin typeface="Times New Roman" panose="02020603050405020304" pitchFamily="18" charset="0"/>
                <a:cs typeface="Times New Roman" panose="02020603050405020304" pitchFamily="18" charset="0"/>
              </a:rPr>
              <a:t>Çimento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Isparta</a:t>
            </a:r>
            <a:r>
              <a:rPr lang="en-US" sz="2100" dirty="0">
                <a:latin typeface="Times New Roman" panose="02020603050405020304" pitchFamily="18" charset="0"/>
                <a:cs typeface="Times New Roman" panose="02020603050405020304" pitchFamily="18" charset="0"/>
              </a:rPr>
              <a:t> Halı </a:t>
            </a:r>
            <a:r>
              <a:rPr lang="en-US" sz="2100" dirty="0" err="1">
                <a:latin typeface="Times New Roman" panose="02020603050405020304" pitchFamily="18" charset="0"/>
                <a:cs typeface="Times New Roman" panose="02020603050405020304" pitchFamily="18" charset="0"/>
              </a:rPr>
              <a:t>fabrikaları</a:t>
            </a:r>
            <a:r>
              <a:rPr lang="en-US" sz="2100" dirty="0">
                <a:latin typeface="Times New Roman" panose="02020603050405020304" pitchFamily="18" charset="0"/>
                <a:cs typeface="Times New Roman" panose="02020603050405020304" pitchFamily="18" charset="0"/>
              </a:rPr>
              <a:t> 1926’da </a:t>
            </a:r>
            <a:r>
              <a:rPr lang="en-US" sz="2100" dirty="0" err="1">
                <a:latin typeface="Times New Roman" panose="02020603050405020304" pitchFamily="18" charset="0"/>
                <a:cs typeface="Times New Roman" panose="02020603050405020304" pitchFamily="18" charset="0"/>
              </a:rPr>
              <a:t>kuruldu</a:t>
            </a:r>
            <a:r>
              <a:rPr lang="en-US" sz="2100" dirty="0" smtClean="0">
                <a:latin typeface="Times New Roman" panose="02020603050405020304" pitchFamily="18" charset="0"/>
                <a:cs typeface="Times New Roman" panose="02020603050405020304" pitchFamily="18" charset="0"/>
              </a:rPr>
              <a:t>.</a:t>
            </a:r>
          </a:p>
          <a:p>
            <a:pPr algn="just"/>
            <a:r>
              <a:rPr lang="en-US" sz="2100" dirty="0" err="1">
                <a:latin typeface="Times New Roman" panose="02020603050405020304" pitchFamily="18" charset="0"/>
                <a:cs typeface="Times New Roman" panose="02020603050405020304" pitchFamily="18" charset="0"/>
              </a:rPr>
              <a:t>Sanayi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Maden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Bankası</a:t>
            </a:r>
            <a:r>
              <a:rPr lang="en-US" sz="2100" dirty="0">
                <a:latin typeface="Times New Roman" panose="02020603050405020304" pitchFamily="18" charset="0"/>
                <a:cs typeface="Times New Roman" panose="02020603050405020304" pitchFamily="18" charset="0"/>
              </a:rPr>
              <a:t> 1927’de </a:t>
            </a:r>
            <a:r>
              <a:rPr lang="en-US" sz="2100" dirty="0" err="1" smtClean="0">
                <a:latin typeface="Times New Roman" panose="02020603050405020304" pitchFamily="18" charset="0"/>
                <a:cs typeface="Times New Roman" panose="02020603050405020304" pitchFamily="18" charset="0"/>
              </a:rPr>
              <a:t>açıldı</a:t>
            </a:r>
            <a:r>
              <a:rPr lang="tr-TR"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822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229600" cy="5976664"/>
          </a:xfrm>
        </p:spPr>
        <p:txBody>
          <a:bodyPr>
            <a:normAutofit lnSpcReduction="10000"/>
          </a:bodyPr>
          <a:lstStyle/>
          <a:p>
            <a:pPr algn="just"/>
            <a:r>
              <a:rPr lang="en-US" sz="2100" dirty="0" err="1">
                <a:latin typeface="Times New Roman" panose="02020603050405020304" pitchFamily="18" charset="0"/>
                <a:cs typeface="Times New Roman" panose="02020603050405020304" pitchFamily="18" charset="0"/>
              </a:rPr>
              <a:t>D</a:t>
            </a:r>
            <a:r>
              <a:rPr lang="en-US" sz="2100" dirty="0" err="1" smtClean="0">
                <a:latin typeface="Times New Roman" panose="02020603050405020304" pitchFamily="18" charset="0"/>
                <a:cs typeface="Times New Roman" panose="02020603050405020304" pitchFamily="18" charset="0"/>
              </a:rPr>
              <a:t>ünyadaki</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1929 </a:t>
            </a:r>
            <a:r>
              <a:rPr lang="en-US" sz="2100" dirty="0" err="1">
                <a:latin typeface="Times New Roman" panose="02020603050405020304" pitchFamily="18" charset="0"/>
                <a:cs typeface="Times New Roman" panose="02020603050405020304" pitchFamily="18" charset="0"/>
              </a:rPr>
              <a:t>ekonomik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krizi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nedeniyle</a:t>
            </a:r>
            <a:r>
              <a:rPr lang="en-US" sz="2100" dirty="0">
                <a:latin typeface="Times New Roman" panose="02020603050405020304" pitchFamily="18" charset="0"/>
                <a:cs typeface="Times New Roman" panose="02020603050405020304" pitchFamily="18" charset="0"/>
              </a:rPr>
              <a:t>, 1930’da </a:t>
            </a:r>
            <a:r>
              <a:rPr lang="en-US" sz="2100" dirty="0" err="1">
                <a:latin typeface="Times New Roman" panose="02020603050405020304" pitchFamily="18" charset="0"/>
                <a:cs typeface="Times New Roman" panose="02020603050405020304" pitchFamily="18" charset="0"/>
              </a:rPr>
              <a:t>İkinci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İktisat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Kongresi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toplanıp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gerekli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düzenlemeleri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belirledi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Özel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sektörün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sermayesi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yetersiz</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olduğu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devletçilik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modeli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benimsendi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Ardından</a:t>
            </a:r>
            <a:r>
              <a:rPr lang="en-US" sz="2100" dirty="0">
                <a:latin typeface="Times New Roman" panose="02020603050405020304" pitchFamily="18" charset="0"/>
                <a:cs typeface="Times New Roman" panose="02020603050405020304" pitchFamily="18" charset="0"/>
              </a:rPr>
              <a:t> 1934-1939 </a:t>
            </a:r>
            <a:r>
              <a:rPr lang="en-US" sz="2100" dirty="0" err="1">
                <a:latin typeface="Times New Roman" panose="02020603050405020304" pitchFamily="18" charset="0"/>
                <a:cs typeface="Times New Roman" panose="02020603050405020304" pitchFamily="18" charset="0"/>
              </a:rPr>
              <a:t>yıllarında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uygulanan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Birinci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Beş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Yıllık</a:t>
            </a:r>
            <a:r>
              <a:rPr lang="en-US" sz="2100" dirty="0">
                <a:latin typeface="Times New Roman" panose="02020603050405020304" pitchFamily="18" charset="0"/>
                <a:cs typeface="Times New Roman" panose="02020603050405020304" pitchFamily="18" charset="0"/>
              </a:rPr>
              <a:t> Plan </a:t>
            </a:r>
            <a:r>
              <a:rPr lang="en-US" sz="2100" dirty="0" err="1">
                <a:latin typeface="Times New Roman" panose="02020603050405020304" pitchFamily="18" charset="0"/>
                <a:cs typeface="Times New Roman" panose="02020603050405020304" pitchFamily="18" charset="0"/>
              </a:rPr>
              <a:t>hazırlanıp</a:t>
            </a:r>
            <a:r>
              <a:rPr lang="en-US" sz="2100" dirty="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uygulandı</a:t>
            </a:r>
            <a:r>
              <a:rPr lang="en-US"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en-US" sz="2100" dirty="0" err="1">
                <a:latin typeface="Times New Roman" panose="02020603050405020304" pitchFamily="18" charset="0"/>
                <a:cs typeface="Times New Roman" panose="02020603050405020304" pitchFamily="18" charset="0"/>
              </a:rPr>
              <a:t>Üç</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sınıflı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Eğitmenli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Köy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Okulları</a:t>
            </a:r>
            <a:r>
              <a:rPr lang="en-US" sz="2100" dirty="0">
                <a:latin typeface="Times New Roman" panose="02020603050405020304" pitchFamily="18" charset="0"/>
                <a:cs typeface="Times New Roman" panose="02020603050405020304" pitchFamily="18" charset="0"/>
              </a:rPr>
              <a:t> 1935’te </a:t>
            </a:r>
            <a:r>
              <a:rPr lang="en-US" sz="2100" dirty="0" err="1">
                <a:latin typeface="Times New Roman" panose="02020603050405020304" pitchFamily="18" charset="0"/>
                <a:cs typeface="Times New Roman" panose="02020603050405020304" pitchFamily="18" charset="0"/>
              </a:rPr>
              <a:t>açıldı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6 ay </a:t>
            </a:r>
            <a:r>
              <a:rPr lang="en-US" sz="2100" dirty="0" err="1">
                <a:latin typeface="Times New Roman" panose="02020603050405020304" pitchFamily="18" charset="0"/>
                <a:cs typeface="Times New Roman" panose="02020603050405020304" pitchFamily="18" charset="0"/>
              </a:rPr>
              <a:t>kurs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gören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ordudaki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çavuşlar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köylere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eğitmen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olarak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atandı</a:t>
            </a:r>
            <a:r>
              <a:rPr lang="en-US" sz="2100" dirty="0">
                <a:latin typeface="Times New Roman" panose="02020603050405020304" pitchFamily="18" charset="0"/>
                <a:cs typeface="Times New Roman" panose="02020603050405020304" pitchFamily="18" charset="0"/>
              </a:rPr>
              <a:t>. </a:t>
            </a:r>
          </a:p>
          <a:p>
            <a:pPr algn="just"/>
            <a:r>
              <a:rPr lang="en-US" sz="2100" dirty="0" err="1">
                <a:latin typeface="Times New Roman" panose="02020603050405020304" pitchFamily="18" charset="0"/>
                <a:cs typeface="Times New Roman" panose="02020603050405020304" pitchFamily="18" charset="0"/>
              </a:rPr>
              <a:t>Eğitmenli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okullar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köylerdeki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öğrenci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sayısını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iki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katına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çıkardı</a:t>
            </a:r>
            <a:r>
              <a:rPr lang="en-US" sz="2100" dirty="0">
                <a:latin typeface="Times New Roman" panose="02020603050405020304" pitchFamily="18" charset="0"/>
                <a:cs typeface="Times New Roman" panose="02020603050405020304" pitchFamily="18" charset="0"/>
              </a:rPr>
              <a:t>. </a:t>
            </a:r>
          </a:p>
          <a:p>
            <a:pPr algn="just"/>
            <a:r>
              <a:rPr lang="en-US" sz="2100" dirty="0" err="1">
                <a:latin typeface="Times New Roman" panose="02020603050405020304" pitchFamily="18" charset="0"/>
                <a:cs typeface="Times New Roman" panose="02020603050405020304" pitchFamily="18" charset="0"/>
              </a:rPr>
              <a:t>Teknik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ara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eleman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yetiştirmek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a:t>
            </a:r>
            <a:r>
              <a:rPr lang="en-US" sz="2100" dirty="0">
                <a:latin typeface="Times New Roman" panose="02020603050405020304" pitchFamily="18" charset="0"/>
                <a:cs typeface="Times New Roman" panose="02020603050405020304" pitchFamily="18" charset="0"/>
              </a:rPr>
              <a:t> 1930’larda her </a:t>
            </a:r>
            <a:r>
              <a:rPr lang="en-US" sz="2100" dirty="0" err="1">
                <a:latin typeface="Times New Roman" panose="02020603050405020304" pitchFamily="18" charset="0"/>
                <a:cs typeface="Times New Roman" panose="02020603050405020304" pitchFamily="18" charset="0"/>
              </a:rPr>
              <a:t>ilde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ilçelerin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çoğunda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sanat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okulları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açıldı</a:t>
            </a:r>
            <a:r>
              <a:rPr lang="en-US" sz="2100" dirty="0">
                <a:latin typeface="Times New Roman" panose="02020603050405020304" pitchFamily="18" charset="0"/>
                <a:cs typeface="Times New Roman" panose="02020603050405020304" pitchFamily="18" charset="0"/>
              </a:rPr>
              <a:t>. </a:t>
            </a:r>
          </a:p>
          <a:p>
            <a:pPr algn="just"/>
            <a:r>
              <a:rPr lang="en-US" sz="2100" dirty="0" err="1">
                <a:latin typeface="Times New Roman" panose="02020603050405020304" pitchFamily="18" charset="0"/>
                <a:cs typeface="Times New Roman" panose="02020603050405020304" pitchFamily="18" charset="0"/>
              </a:rPr>
              <a:t>Hitler’den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kaçan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Yahudi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profesörler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üniversitelerde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görevlendirildi</a:t>
            </a:r>
            <a:r>
              <a:rPr lang="tr-TR" sz="2100" dirty="0">
                <a:latin typeface="Times New Roman" panose="02020603050405020304" pitchFamily="18" charset="0"/>
                <a:cs typeface="Times New Roman" panose="02020603050405020304" pitchFamily="18" charset="0"/>
              </a:rPr>
              <a:t>.</a:t>
            </a:r>
          </a:p>
          <a:p>
            <a:pPr algn="just"/>
            <a:r>
              <a:rPr lang="en-US" sz="2100" dirty="0" err="1">
                <a:latin typeface="Times New Roman" panose="02020603050405020304" pitchFamily="18" charset="0"/>
                <a:cs typeface="Times New Roman" panose="02020603050405020304" pitchFamily="18" charset="0"/>
              </a:rPr>
              <a:t>Kırıkkale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Askeri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Çelik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Fabrikası</a:t>
            </a:r>
            <a:r>
              <a:rPr lang="en-US" sz="2100" dirty="0">
                <a:latin typeface="Times New Roman" panose="02020603050405020304" pitchFamily="18" charset="0"/>
                <a:cs typeface="Times New Roman" panose="02020603050405020304" pitchFamily="18" charset="0"/>
              </a:rPr>
              <a:t> 1932’de,</a:t>
            </a:r>
          </a:p>
          <a:p>
            <a:pPr algn="just"/>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Sümerbank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ise</a:t>
            </a:r>
            <a:r>
              <a:rPr lang="en-US" sz="2100" dirty="0">
                <a:latin typeface="Times New Roman" panose="02020603050405020304" pitchFamily="18" charset="0"/>
                <a:cs typeface="Times New Roman" panose="02020603050405020304" pitchFamily="18" charset="0"/>
              </a:rPr>
              <a:t> 1933’te </a:t>
            </a:r>
            <a:r>
              <a:rPr lang="en-US" sz="2100" dirty="0" err="1">
                <a:latin typeface="Times New Roman" panose="02020603050405020304" pitchFamily="18" charset="0"/>
                <a:cs typeface="Times New Roman" panose="02020603050405020304" pitchFamily="18" charset="0"/>
              </a:rPr>
              <a:t>kuruldu</a:t>
            </a:r>
            <a:r>
              <a:rPr lang="en-US" sz="2100" dirty="0">
                <a:latin typeface="Times New Roman" panose="02020603050405020304" pitchFamily="18" charset="0"/>
                <a:cs typeface="Times New Roman" panose="02020603050405020304" pitchFamily="18" charset="0"/>
              </a:rPr>
              <a:t>. </a:t>
            </a:r>
          </a:p>
          <a:p>
            <a:pPr algn="just"/>
            <a:r>
              <a:rPr lang="en-US" sz="2100" dirty="0" err="1">
                <a:latin typeface="Times New Roman" panose="02020603050405020304" pitchFamily="18" charset="0"/>
                <a:cs typeface="Times New Roman" panose="02020603050405020304" pitchFamily="18" charset="0"/>
              </a:rPr>
              <a:t>Etibank</a:t>
            </a:r>
            <a:r>
              <a:rPr lang="en-US" sz="2100" dirty="0">
                <a:latin typeface="Times New Roman" panose="02020603050405020304" pitchFamily="18" charset="0"/>
                <a:cs typeface="Times New Roman" panose="02020603050405020304" pitchFamily="18" charset="0"/>
              </a:rPr>
              <a:t> 1935’te; </a:t>
            </a:r>
            <a:r>
              <a:rPr lang="en-US" sz="2100" dirty="0" err="1">
                <a:latin typeface="Times New Roman" panose="02020603050405020304" pitchFamily="18" charset="0"/>
                <a:cs typeface="Times New Roman" panose="02020603050405020304" pitchFamily="18" charset="0"/>
              </a:rPr>
              <a:t>maden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metalürji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enerji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üretmek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amacıyla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kuruldu</a:t>
            </a:r>
            <a:r>
              <a:rPr lang="en-US" sz="2100" dirty="0">
                <a:latin typeface="Times New Roman" panose="02020603050405020304" pitchFamily="18" charset="0"/>
                <a:cs typeface="Times New Roman" panose="02020603050405020304" pitchFamily="18" charset="0"/>
              </a:rPr>
              <a:t>. MTA, </a:t>
            </a:r>
            <a:r>
              <a:rPr lang="en-US" sz="2100" dirty="0" err="1">
                <a:latin typeface="Times New Roman" panose="02020603050405020304" pitchFamily="18" charset="0"/>
                <a:cs typeface="Times New Roman" panose="02020603050405020304" pitchFamily="18" charset="0"/>
              </a:rPr>
              <a:t>maden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arama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işlerinde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görevlendirilmek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üzere</a:t>
            </a:r>
            <a:r>
              <a:rPr lang="en-US" sz="2100" dirty="0">
                <a:latin typeface="Times New Roman" panose="02020603050405020304" pitchFamily="18" charset="0"/>
                <a:cs typeface="Times New Roman" panose="02020603050405020304" pitchFamily="18" charset="0"/>
              </a:rPr>
              <a:t> 1936’da </a:t>
            </a:r>
            <a:r>
              <a:rPr lang="en-US" sz="2100" dirty="0" err="1">
                <a:latin typeface="Times New Roman" panose="02020603050405020304" pitchFamily="18" charset="0"/>
                <a:cs typeface="Times New Roman" panose="02020603050405020304" pitchFamily="18" charset="0"/>
              </a:rPr>
              <a:t>kuruldu</a:t>
            </a:r>
            <a:r>
              <a:rPr lang="en-US" sz="2100" dirty="0">
                <a:latin typeface="Times New Roman" panose="02020603050405020304" pitchFamily="18" charset="0"/>
                <a:cs typeface="Times New Roman" panose="02020603050405020304" pitchFamily="18" charset="0"/>
              </a:rPr>
              <a:t>. </a:t>
            </a:r>
          </a:p>
          <a:p>
            <a:pPr algn="just"/>
            <a:r>
              <a:rPr lang="en-US" sz="2100" dirty="0" err="1">
                <a:latin typeface="Times New Roman" panose="02020603050405020304" pitchFamily="18" charset="0"/>
                <a:cs typeface="Times New Roman" panose="02020603050405020304" pitchFamily="18" charset="0"/>
              </a:rPr>
              <a:t>Karabük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Demir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Çelik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tesisinin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temeli</a:t>
            </a:r>
            <a:r>
              <a:rPr lang="en-US" sz="2100" dirty="0">
                <a:latin typeface="Times New Roman" panose="02020603050405020304" pitchFamily="18" charset="0"/>
                <a:cs typeface="Times New Roman" panose="02020603050405020304" pitchFamily="18" charset="0"/>
              </a:rPr>
              <a:t> 1937’de </a:t>
            </a:r>
            <a:r>
              <a:rPr lang="en-US" sz="2100" dirty="0" err="1">
                <a:latin typeface="Times New Roman" panose="02020603050405020304" pitchFamily="18" charset="0"/>
                <a:cs typeface="Times New Roman" panose="02020603050405020304" pitchFamily="18" charset="0"/>
              </a:rPr>
              <a:t>atıldı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Sümerbank</a:t>
            </a:r>
            <a:r>
              <a:rPr lang="en-US" sz="2100" dirty="0">
                <a:latin typeface="Times New Roman" panose="02020603050405020304" pitchFamily="18" charset="0"/>
                <a:cs typeface="Times New Roman" panose="02020603050405020304" pitchFamily="18" charset="0"/>
              </a:rPr>
              <a:t>, EİEİ, </a:t>
            </a:r>
            <a:r>
              <a:rPr lang="en-US" sz="2100" dirty="0" err="1">
                <a:latin typeface="Times New Roman" panose="02020603050405020304" pitchFamily="18" charset="0"/>
                <a:cs typeface="Times New Roman" panose="02020603050405020304" pitchFamily="18" charset="0"/>
              </a:rPr>
              <a:t>Etibank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MTA </a:t>
            </a:r>
            <a:r>
              <a:rPr lang="en-US" sz="2100" dirty="0" err="1">
                <a:latin typeface="Times New Roman" panose="02020603050405020304" pitchFamily="18" charset="0"/>
                <a:cs typeface="Times New Roman" panose="02020603050405020304" pitchFamily="18" charset="0"/>
              </a:rPr>
              <a:t>teknik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elemanların</a:t>
            </a:r>
            <a:r>
              <a:rPr lang="en-US" sz="2100" dirty="0">
                <a:latin typeface="Times New Roman" panose="02020603050405020304" pitchFamily="18" charset="0"/>
                <a:cs typeface="Times New Roman" panose="02020603050405020304" pitchFamily="18" charset="0"/>
              </a:rPr>
              <a:t> yurt </a:t>
            </a:r>
            <a:r>
              <a:rPr lang="en-US" sz="2100" dirty="0" err="1">
                <a:latin typeface="Times New Roman" panose="02020603050405020304" pitchFamily="18" charset="0"/>
                <a:cs typeface="Times New Roman" panose="02020603050405020304" pitchFamily="18" charset="0"/>
              </a:rPr>
              <a:t>dışında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yetişmesi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burslar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verdi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mühendislerini</a:t>
            </a:r>
            <a:r>
              <a:rPr lang="en-US" sz="2100" dirty="0">
                <a:latin typeface="Times New Roman" panose="02020603050405020304" pitchFamily="18" charset="0"/>
                <a:cs typeface="Times New Roman" panose="02020603050405020304" pitchFamily="18" charset="0"/>
              </a:rPr>
              <a:t> de </a:t>
            </a:r>
            <a:r>
              <a:rPr lang="en-US" sz="2100" dirty="0" err="1">
                <a:latin typeface="Times New Roman" panose="02020603050405020304" pitchFamily="18" charset="0"/>
                <a:cs typeface="Times New Roman" panose="02020603050405020304" pitchFamily="18" charset="0"/>
              </a:rPr>
              <a:t>ihtisas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için</a:t>
            </a:r>
            <a:r>
              <a:rPr lang="en-US" sz="2100" dirty="0">
                <a:latin typeface="Times New Roman" panose="02020603050405020304" pitchFamily="18" charset="0"/>
                <a:cs typeface="Times New Roman" panose="02020603050405020304" pitchFamily="18" charset="0"/>
              </a:rPr>
              <a:t> yurt </a:t>
            </a:r>
            <a:r>
              <a:rPr lang="en-US" sz="2100" dirty="0" err="1">
                <a:latin typeface="Times New Roman" panose="02020603050405020304" pitchFamily="18" charset="0"/>
                <a:cs typeface="Times New Roman" panose="02020603050405020304" pitchFamily="18" charset="0"/>
              </a:rPr>
              <a:t>dışına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gönderdi</a:t>
            </a:r>
            <a:r>
              <a:rPr lang="en-US" sz="2100" dirty="0">
                <a:latin typeface="Times New Roman" panose="02020603050405020304" pitchFamily="18" charset="0"/>
                <a:cs typeface="Times New Roman" panose="02020603050405020304" pitchFamily="18" charset="0"/>
              </a:rPr>
              <a:t>. </a:t>
            </a: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90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4525963"/>
          </a:xfrm>
        </p:spPr>
        <p:txBody>
          <a:bodyPr>
            <a:normAutofit/>
          </a:bodyPr>
          <a:lstStyle/>
          <a:p>
            <a:pPr algn="just"/>
            <a:r>
              <a:rPr lang="tr-TR" sz="2100" dirty="0">
                <a:latin typeface="Times New Roman" panose="02020603050405020304" pitchFamily="18" charset="0"/>
                <a:cs typeface="Times New Roman" panose="02020603050405020304" pitchFamily="18" charset="0"/>
              </a:rPr>
              <a:t>Mızıka-ı Hümayün Mektebi (</a:t>
            </a:r>
            <a:r>
              <a:rPr lang="tr-TR" sz="2100" dirty="0" smtClean="0">
                <a:latin typeface="Times New Roman" panose="02020603050405020304" pitchFamily="18" charset="0"/>
                <a:cs typeface="Times New Roman" panose="02020603050405020304" pitchFamily="18" charset="0"/>
              </a:rPr>
              <a:t>1834);</a:t>
            </a:r>
          </a:p>
          <a:p>
            <a:pPr algn="just"/>
            <a:r>
              <a:rPr lang="tr-TR" sz="2100" dirty="0" smtClean="0">
                <a:latin typeface="Times New Roman" panose="02020603050405020304" pitchFamily="18" charset="0"/>
                <a:cs typeface="Times New Roman" panose="02020603050405020304" pitchFamily="18" charset="0"/>
              </a:rPr>
              <a:t>1826’da </a:t>
            </a:r>
            <a:r>
              <a:rPr lang="tr-TR" sz="2100" dirty="0">
                <a:latin typeface="Times New Roman" panose="02020603050405020304" pitchFamily="18" charset="0"/>
                <a:cs typeface="Times New Roman" panose="02020603050405020304" pitchFamily="18" charset="0"/>
              </a:rPr>
              <a:t>Yeniçeri Ocağının kaldırılması ile eski Mehterhane de ortadan </a:t>
            </a:r>
            <a:r>
              <a:rPr lang="tr-TR" sz="2100" dirty="0" smtClean="0">
                <a:latin typeface="Times New Roman" panose="02020603050405020304" pitchFamily="18" charset="0"/>
                <a:cs typeface="Times New Roman" panose="02020603050405020304" pitchFamily="18" charset="0"/>
              </a:rPr>
              <a:t>kalkmıştı.</a:t>
            </a:r>
          </a:p>
          <a:p>
            <a:pPr algn="just"/>
            <a:r>
              <a:rPr lang="tr-TR" sz="2100" dirty="0" smtClean="0">
                <a:latin typeface="Times New Roman" panose="02020603050405020304" pitchFamily="18" charset="0"/>
                <a:cs typeface="Times New Roman" panose="02020603050405020304" pitchFamily="18" charset="0"/>
              </a:rPr>
              <a:t>Bu </a:t>
            </a:r>
            <a:r>
              <a:rPr lang="tr-TR" sz="2100" dirty="0">
                <a:latin typeface="Times New Roman" panose="02020603050405020304" pitchFamily="18" charset="0"/>
                <a:cs typeface="Times New Roman" panose="02020603050405020304" pitchFamily="18" charset="0"/>
              </a:rPr>
              <a:t>nedenle ordunun ihtiyacı olan yeni bir mızıka mektebi açıldı.</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3702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2100" b="1" dirty="0">
                <a:latin typeface="Times New Roman" panose="02020603050405020304" pitchFamily="18" charset="0"/>
                <a:cs typeface="Times New Roman" panose="02020603050405020304" pitchFamily="18" charset="0"/>
              </a:rPr>
              <a:t>Yenileşme Döneminde Açılan Sivil Okullar</a:t>
            </a:r>
            <a:endParaRPr lang="tr-TR" sz="2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268760"/>
            <a:ext cx="8229600" cy="4525963"/>
          </a:xfrm>
        </p:spPr>
        <p:txBody>
          <a:bodyPr>
            <a:normAutofit/>
          </a:bodyPr>
          <a:lstStyle/>
          <a:p>
            <a:pPr algn="just"/>
            <a:r>
              <a:rPr lang="tr-TR" sz="2100" dirty="0">
                <a:latin typeface="Times New Roman" panose="02020603050405020304" pitchFamily="18" charset="0"/>
                <a:cs typeface="Times New Roman" panose="02020603050405020304" pitchFamily="18" charset="0"/>
              </a:rPr>
              <a:t>Rüşdiye Mektepleri (1839</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Sıbyan mektepleri ile askeri okullar arasında yer almıştır.</a:t>
            </a:r>
          </a:p>
          <a:p>
            <a:pPr algn="just"/>
            <a:r>
              <a:rPr lang="tr-TR" sz="2100" dirty="0">
                <a:latin typeface="Times New Roman" panose="02020603050405020304" pitchFamily="18" charset="0"/>
                <a:cs typeface="Times New Roman" panose="02020603050405020304" pitchFamily="18" charset="0"/>
              </a:rPr>
              <a:t>Çocukların Rüşt yaşına kadar bu yeni okullarda okumaları düşünüldüğü için bunlara Rüşdiye adını II. Mahmut vermiştir.</a:t>
            </a:r>
          </a:p>
          <a:p>
            <a:pPr algn="just"/>
            <a:r>
              <a:rPr lang="tr-TR" sz="2100" dirty="0" smtClean="0">
                <a:latin typeface="Times New Roman" panose="02020603050405020304" pitchFamily="18" charset="0"/>
                <a:cs typeface="Times New Roman" panose="02020603050405020304" pitchFamily="18" charset="0"/>
              </a:rPr>
              <a:t>Eğitim süresi 2 yıldır. </a:t>
            </a:r>
          </a:p>
          <a:p>
            <a:pPr algn="just"/>
            <a:r>
              <a:rPr lang="tr-TR" sz="2100" dirty="0" err="1">
                <a:latin typeface="Times New Roman" panose="02020603050405020304" pitchFamily="18" charset="0"/>
                <a:cs typeface="Times New Roman" panose="02020603050405020304" pitchFamily="18" charset="0"/>
              </a:rPr>
              <a:t>Mekteb</a:t>
            </a:r>
            <a:r>
              <a:rPr lang="tr-TR" sz="2100" dirty="0">
                <a:latin typeface="Times New Roman" panose="02020603050405020304" pitchFamily="18" charset="0"/>
                <a:cs typeface="Times New Roman" panose="02020603050405020304" pitchFamily="18" charset="0"/>
              </a:rPr>
              <a:t>-i Maarif-i Adliye (1839</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err="1">
                <a:latin typeface="Times New Roman" panose="02020603050405020304" pitchFamily="18" charset="0"/>
                <a:cs typeface="Times New Roman" panose="02020603050405020304" pitchFamily="18" charset="0"/>
              </a:rPr>
              <a:t>Rüşdiye</a:t>
            </a:r>
            <a:r>
              <a:rPr lang="tr-TR" sz="2100" dirty="0">
                <a:latin typeface="Times New Roman" panose="02020603050405020304" pitchFamily="18" charset="0"/>
                <a:cs typeface="Times New Roman" panose="02020603050405020304" pitchFamily="18" charset="0"/>
              </a:rPr>
              <a:t> düzeyindedir. </a:t>
            </a:r>
          </a:p>
          <a:p>
            <a:pPr algn="just"/>
            <a:r>
              <a:rPr lang="tr-TR" sz="2100" dirty="0">
                <a:latin typeface="Times New Roman" panose="02020603050405020304" pitchFamily="18" charset="0"/>
                <a:cs typeface="Times New Roman" panose="02020603050405020304" pitchFamily="18" charset="0"/>
              </a:rPr>
              <a:t>Sivil memur yetiştirmeyi amaçlar.</a:t>
            </a:r>
          </a:p>
          <a:p>
            <a:pPr algn="just"/>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63398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154</TotalTime>
  <Words>4251</Words>
  <Application>Microsoft Office PowerPoint</Application>
  <PresentationFormat>Ekran Gösterisi (4:3)</PresentationFormat>
  <Paragraphs>296</Paragraphs>
  <Slides>71</Slides>
  <Notes>5</Notes>
  <HiddenSlides>0</HiddenSlides>
  <MMClips>0</MMClips>
  <ScaleCrop>false</ScaleCrop>
  <HeadingPairs>
    <vt:vector size="6" baseType="variant">
      <vt:variant>
        <vt:lpstr>Kullanılan Yazı Tipleri</vt:lpstr>
      </vt:variant>
      <vt:variant>
        <vt:i4>4</vt:i4>
      </vt:variant>
      <vt:variant>
        <vt:lpstr>Tema</vt:lpstr>
      </vt:variant>
      <vt:variant>
        <vt:i4>4</vt:i4>
      </vt:variant>
      <vt:variant>
        <vt:lpstr>Slayt Başlıkları</vt:lpstr>
      </vt:variant>
      <vt:variant>
        <vt:i4>71</vt:i4>
      </vt:variant>
    </vt:vector>
  </HeadingPairs>
  <TitlesOfParts>
    <vt:vector size="79" baseType="lpstr">
      <vt:lpstr>Arial</vt:lpstr>
      <vt:lpstr>Calibri</vt:lpstr>
      <vt:lpstr>Calibri Light</vt:lpstr>
      <vt:lpstr>Times New Roman</vt:lpstr>
      <vt:lpstr>Ofis Teması</vt:lpstr>
      <vt:lpstr>Office Teması</vt:lpstr>
      <vt:lpstr>1_Office Teması</vt:lpstr>
      <vt:lpstr>Office Theme</vt:lpstr>
      <vt:lpstr>EĞİTİM ALANINDAKİ İNKILAPLAR</vt:lpstr>
      <vt:lpstr>EĞİTİMDE İLK YENİLEŞME HAREKETLERİ DÖNEMİ  (1776-1839)</vt:lpstr>
      <vt:lpstr>Bu Dönem Eğitiminin Temel Özellikleri</vt:lpstr>
      <vt:lpstr>Yenileşme Döneminde Açılan Askeri Okulların Açılma Nedenleri:</vt:lpstr>
      <vt:lpstr>Açılan Askeri Okullar:</vt:lpstr>
      <vt:lpstr>PowerPoint Sunusu</vt:lpstr>
      <vt:lpstr>PowerPoint Sunusu</vt:lpstr>
      <vt:lpstr>PowerPoint Sunusu</vt:lpstr>
      <vt:lpstr>Yenileşme Döneminde Açılan Sivil Okullar</vt:lpstr>
      <vt:lpstr>PowerPoint Sunusu</vt:lpstr>
      <vt:lpstr>İlköğretim Zorunluluğu Nasıl Getirilmiştir?</vt:lpstr>
      <vt:lpstr>Avrupa’ya öğrenci gönderilmesi ve bunun toplumdaki etkileri</vt:lpstr>
      <vt:lpstr>Avrupa’ya öğrenci gönderilmesi ve bunun toplumdaki etkileri nelerdir?</vt:lpstr>
      <vt:lpstr>TANZİMAT DÖNEMİ</vt:lpstr>
      <vt:lpstr>CUMHURİYET DÖNEMİ EĞİTİM POLİTİKALARI</vt:lpstr>
      <vt:lpstr>CUMHURİYET DÖNEMİ EĞİTİM ANLAYIŞI</vt:lpstr>
      <vt:lpstr>ATATÜRK’ÜN EĞİTİME BAKIŞ AÇISI</vt:lpstr>
      <vt:lpstr>Tevhîd-i Tedrisat Kanunu (3 Mart 1924)</vt:lpstr>
      <vt:lpstr>   Medreselerin Kapatılması (11 Mart 1924)</vt:lpstr>
      <vt:lpstr>Maarif Teşkilatı Hakkında Kanun (2 Mart 1926)</vt:lpstr>
      <vt:lpstr>Alfabe İnkılâbı (1Kasım 1928)</vt:lpstr>
      <vt:lpstr>Millet Mekteplerinin Açılması (1 Ocak 1929)</vt:lpstr>
      <vt:lpstr>Türk Tarih Kurumu’nun Açılması (15 Nisan 1931)</vt:lpstr>
      <vt:lpstr>Türk Dil Kurumu’nun Açılması (12 Temmuz 1932)</vt:lpstr>
      <vt:lpstr>Üniversite Reformu (1933)</vt:lpstr>
      <vt:lpstr>Köy Enstitüleri’nin Açılması (1940)</vt:lpstr>
      <vt:lpstr>5 yıl boyunca Köy Enstitülerinde verilen dersler:</vt:lpstr>
      <vt:lpstr>TEVHÎD-İ TEDRİSAT KANUNU (3 Mart 1924)  VE UYGULAMALARI   </vt:lpstr>
      <vt:lpstr>Tevhîd-i Tedrisat Kanunu Öncesi Dönemi</vt:lpstr>
      <vt:lpstr>PowerPoint Sunusu</vt:lpstr>
      <vt:lpstr>PowerPoint Sunusu</vt:lpstr>
      <vt:lpstr>Medreseli - Mektepli  </vt:lpstr>
      <vt:lpstr>PowerPoint Sunusu</vt:lpstr>
      <vt:lpstr>PowerPoint Sunusu</vt:lpstr>
      <vt:lpstr>PowerPoint Sunusu</vt:lpstr>
      <vt:lpstr>Tevhîd-i Tedrisat Kanunu Nedir?</vt:lpstr>
      <vt:lpstr>PowerPoint Sunusu</vt:lpstr>
      <vt:lpstr>PowerPoint Sunusu</vt:lpstr>
      <vt:lpstr>Tevhîd-i Tedrisat Kanunun Sonuçları </vt:lpstr>
      <vt:lpstr>PowerPoint Sunusu</vt:lpstr>
      <vt:lpstr>CUMHURİYET DÖNEMİ İLK VE ORTA ÖĞRENİMDEKİ GELİŞMELER</vt:lpstr>
      <vt:lpstr> Cumhuriyetten Önce</vt:lpstr>
      <vt:lpstr>PowerPoint Sunusu</vt:lpstr>
      <vt:lpstr>PowerPoint Sunusu</vt:lpstr>
      <vt:lpstr>PowerPoint Sunusu</vt:lpstr>
      <vt:lpstr>Yeniliklerin Yapılma Sebepleri</vt:lpstr>
      <vt:lpstr>PowerPoint Sunusu</vt:lpstr>
      <vt:lpstr>"Büyük davamız uygar bir ulus olarak varlığımızı yükseltmektedir. Bu büyük Türk milletinin devamlı idealidir. Bunda başarı ancak planlı ve rasyonel tarzda çalışmakla elde edilebilir. Bu sebeple okuyup yazma bilmeyen tek vatandaş bırakmamak, memleketin büyük kalkınma savaşının istediği teknik elemanları yetiştirmek, memleket davalarını, ideolojisini anlayacak, anlatacak, kuşaktan kuşağa yaşatacak birey ve kurumları yaratmak lazımdır.’’</vt:lpstr>
      <vt:lpstr>PowerPoint Sunusu</vt:lpstr>
      <vt:lpstr>PowerPoint Sunusu</vt:lpstr>
      <vt:lpstr>PowerPoint Sunusu</vt:lpstr>
      <vt:lpstr>1933 ÜNİVERSİTE REFORMU  VE YÜKSEK ÖĞRETİMDEKİ GELİŞMELER</vt:lpstr>
      <vt:lpstr>Darülfünun</vt:lpstr>
      <vt:lpstr>PowerPoint Sunusu</vt:lpstr>
      <vt:lpstr>PowerPoint Sunusu</vt:lpstr>
      <vt:lpstr>PowerPoint Sunusu</vt:lpstr>
      <vt:lpstr>PowerPoint Sunusu</vt:lpstr>
      <vt:lpstr>PowerPoint Sunusu</vt:lpstr>
      <vt:lpstr>AZINLIK OKULLARI VE YABANCI OKULLAR</vt:lpstr>
      <vt:lpstr>Cumhuriyetin Osmanlı’dan devraldığı okullar arasında azınlık ve yabancı okulları önemli bir yere sahiptir. Bu kurumlar değişik etnik köken ve dini inanca sahip unsurların bir arada yaşadığı Osmanlı topraklarında açılan ve serbestçe faaliyetlerini sürdüren bir konumdaydılar. </vt:lpstr>
      <vt:lpstr>PowerPoint Sunusu</vt:lpstr>
      <vt:lpstr>PowerPoint Sunusu</vt:lpstr>
      <vt:lpstr>Bu okulların Türkiye’deki varlıkları Lozan Antlaşması ile sağlandı. Dini propaganda yapmamaları ve devletin kanunlarına uymaları şartlarıyla Rum, Ermeni ve Yahudilere ait azınlık okulları antlaşmanın 40. ve 41.maddeleri gereğince; yabancı okulları ise Lozan’a ekli mektuplarla Türkiye’deki faaliyetlerini sürdürebileceklerdi.</vt:lpstr>
      <vt:lpstr>3 Mart 1924 tarihli Tevhid-i Tedrisat Kanunu gereğince kabul edilen milli ve laik eğitim anlayışı söz konusu azınlık ve yabancı okulları üzerinde de uygulandı.  Pek çoğu dini amaçlarla misyonerler tarafından açılan yabancı okulların dini propaganda yapmalarına engel olmak için çalışmalarda bulunuldu. Binaları, kitapları, programları, yöneticileri ve öğretmenleri devletin denetimi altına alındı.</vt:lpstr>
      <vt:lpstr>PowerPoint Sunusu</vt:lpstr>
      <vt:lpstr>PowerPoint Sunusu</vt:lpstr>
      <vt:lpstr>Bu doğrultuda yapılan sıkı denetim ve kontrollerde kurallara uymayan okullar kapatıldı. Söz konusu uygulamalara karşı çıkan ülkeler uyarılarak, konunun bir iç mesele olduğu ve laik Türkiye Cumhuriyeti’nde dini okulların bu yöndeki eğitim faaliyetlerine izin verilmeyeceği ifade edildi</vt:lpstr>
      <vt:lpstr>Sonuç olarak;</vt:lpstr>
      <vt:lpstr>    BİLİM VE TEKNOLOJİ ALANINDA GELİŞMELER (1923-1938)     </vt:lpstr>
      <vt:lpstr>İzmir İktisat Kongresi Sonrasi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EĞİTİM ALANINDAKİ İNKILAPLAR</dc:title>
  <dc:creator>HP</dc:creator>
  <cp:lastModifiedBy>Windows Kullanıcısı</cp:lastModifiedBy>
  <cp:revision>26</cp:revision>
  <dcterms:created xsi:type="dcterms:W3CDTF">2019-03-26T17:42:05Z</dcterms:created>
  <dcterms:modified xsi:type="dcterms:W3CDTF">2020-03-25T19:00:06Z</dcterms:modified>
</cp:coreProperties>
</file>