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notesSlides/notesSlide3.xml" ContentType="application/vnd.openxmlformats-officedocument.presentationml.notesSl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72" r:id="rId2"/>
    <p:sldMasterId id="2147483701" r:id="rId3"/>
  </p:sldMasterIdLst>
  <p:notesMasterIdLst>
    <p:notesMasterId r:id="rId89"/>
  </p:notesMasterIdLst>
  <p:sldIdLst>
    <p:sldId id="366" r:id="rId4"/>
    <p:sldId id="256" r:id="rId5"/>
    <p:sldId id="257" r:id="rId6"/>
    <p:sldId id="268" r:id="rId7"/>
    <p:sldId id="267" r:id="rId8"/>
    <p:sldId id="271" r:id="rId9"/>
    <p:sldId id="274" r:id="rId10"/>
    <p:sldId id="258" r:id="rId11"/>
    <p:sldId id="264" r:id="rId12"/>
    <p:sldId id="266" r:id="rId13"/>
    <p:sldId id="277" r:id="rId14"/>
    <p:sldId id="279" r:id="rId15"/>
    <p:sldId id="281" r:id="rId16"/>
    <p:sldId id="283" r:id="rId17"/>
    <p:sldId id="261" r:id="rId18"/>
    <p:sldId id="278" r:id="rId19"/>
    <p:sldId id="280" r:id="rId20"/>
    <p:sldId id="276"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367" r:id="rId36"/>
    <p:sldId id="300" r:id="rId37"/>
    <p:sldId id="301" r:id="rId38"/>
    <p:sldId id="302" r:id="rId39"/>
    <p:sldId id="303" r:id="rId40"/>
    <p:sldId id="304"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5" r:id="rId59"/>
    <p:sldId id="326" r:id="rId60"/>
    <p:sldId id="327" r:id="rId61"/>
    <p:sldId id="328" r:id="rId62"/>
    <p:sldId id="329" r:id="rId63"/>
    <p:sldId id="330" r:id="rId64"/>
    <p:sldId id="331" r:id="rId65"/>
    <p:sldId id="332" r:id="rId66"/>
    <p:sldId id="333" r:id="rId67"/>
    <p:sldId id="334" r:id="rId68"/>
    <p:sldId id="337" r:id="rId69"/>
    <p:sldId id="338" r:id="rId70"/>
    <p:sldId id="339" r:id="rId71"/>
    <p:sldId id="341" r:id="rId72"/>
    <p:sldId id="344" r:id="rId73"/>
    <p:sldId id="345" r:id="rId74"/>
    <p:sldId id="346" r:id="rId75"/>
    <p:sldId id="347" r:id="rId76"/>
    <p:sldId id="348" r:id="rId77"/>
    <p:sldId id="349" r:id="rId78"/>
    <p:sldId id="350" r:id="rId79"/>
    <p:sldId id="351" r:id="rId80"/>
    <p:sldId id="352" r:id="rId81"/>
    <p:sldId id="353" r:id="rId82"/>
    <p:sldId id="354" r:id="rId83"/>
    <p:sldId id="368" r:id="rId84"/>
    <p:sldId id="358" r:id="rId85"/>
    <p:sldId id="359" r:id="rId86"/>
    <p:sldId id="360" r:id="rId87"/>
    <p:sldId id="362"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em" initials="o"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notesMaster" Target="notesMasters/notes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commentAuthors" Target="commentAuthor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67397E-9464-4C3E-858A-297036113C65}" type="datetimeFigureOut">
              <a:rPr lang="en-GB" smtClean="0"/>
              <a:t>25/03/2020</a:t>
            </a:fld>
            <a:endParaRPr lang="en-GB"/>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E55AE-52C1-42CD-B1A6-DA65855852F1}" type="slidenum">
              <a:rPr lang="en-GB" smtClean="0"/>
              <a:t>‹#›</a:t>
            </a:fld>
            <a:endParaRPr lang="en-GB"/>
          </a:p>
        </p:txBody>
      </p:sp>
    </p:spTree>
    <p:extLst>
      <p:ext uri="{BB962C8B-B14F-4D97-AF65-F5344CB8AC3E}">
        <p14:creationId xmlns:p14="http://schemas.microsoft.com/office/powerpoint/2010/main" val="395708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a:p>
        </p:txBody>
      </p:sp>
      <p:sp>
        <p:nvSpPr>
          <p:cNvPr id="4" name="Slayt Numarası Yer Tutucusu 3"/>
          <p:cNvSpPr>
            <a:spLocks noGrp="1"/>
          </p:cNvSpPr>
          <p:nvPr>
            <p:ph type="sldNum" sz="quarter" idx="10"/>
          </p:nvPr>
        </p:nvSpPr>
        <p:spPr/>
        <p:txBody>
          <a:bodyPr/>
          <a:lstStyle/>
          <a:p>
            <a:fld id="{F3DE55AE-52C1-42CD-B1A6-DA65855852F1}" type="slidenum">
              <a:rPr lang="en-GB" smtClean="0"/>
              <a:t>8</a:t>
            </a:fld>
            <a:endParaRPr lang="en-GB"/>
          </a:p>
        </p:txBody>
      </p:sp>
    </p:spTree>
    <p:extLst>
      <p:ext uri="{BB962C8B-B14F-4D97-AF65-F5344CB8AC3E}">
        <p14:creationId xmlns:p14="http://schemas.microsoft.com/office/powerpoint/2010/main" val="307456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A4D484E-270C-4686-95AC-0A6560FFBB0F}" type="slidenum">
              <a:rPr lang="tr-TR" smtClean="0">
                <a:solidFill>
                  <a:prstClr val="black"/>
                </a:solidFill>
              </a:rPr>
              <a:pPr/>
              <a:t>34</a:t>
            </a:fld>
            <a:endParaRPr lang="tr-TR">
              <a:solidFill>
                <a:prstClr val="black"/>
              </a:solidFill>
            </a:endParaRPr>
          </a:p>
        </p:txBody>
      </p:sp>
    </p:spTree>
    <p:extLst>
      <p:ext uri="{BB962C8B-B14F-4D97-AF65-F5344CB8AC3E}">
        <p14:creationId xmlns:p14="http://schemas.microsoft.com/office/powerpoint/2010/main" val="287391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C13B2C2-64E7-4545-8219-40B0B720F255}" type="slidenum">
              <a:rPr lang="tr-TR" smtClean="0">
                <a:solidFill>
                  <a:prstClr val="black"/>
                </a:solidFill>
              </a:rPr>
              <a:pPr/>
              <a:t>70</a:t>
            </a:fld>
            <a:endParaRPr lang="tr-TR">
              <a:solidFill>
                <a:prstClr val="black"/>
              </a:solidFill>
            </a:endParaRPr>
          </a:p>
        </p:txBody>
      </p:sp>
    </p:spTree>
    <p:extLst>
      <p:ext uri="{BB962C8B-B14F-4D97-AF65-F5344CB8AC3E}">
        <p14:creationId xmlns:p14="http://schemas.microsoft.com/office/powerpoint/2010/main" val="202987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endParaRPr lang="en-GB"/>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GB"/>
          </a:p>
        </p:txBody>
      </p:sp>
      <p:sp>
        <p:nvSpPr>
          <p:cNvPr id="4" name="Veri Yer Tutucusu 3"/>
          <p:cNvSpPr>
            <a:spLocks noGrp="1"/>
          </p:cNvSpPr>
          <p:nvPr>
            <p:ph type="dt" sz="half" idx="10"/>
          </p:nvPr>
        </p:nvSpPr>
        <p:spPr/>
        <p:txBody>
          <a:bodyPr/>
          <a:lstStyle/>
          <a:p>
            <a:fld id="{ACDD94F9-2AF6-4A90-831A-7270845F6B35}" type="datetime1">
              <a:rPr lang="en-GB" smtClean="0"/>
              <a:t>25/03/2020</a:t>
            </a:fld>
            <a:endParaRPr lang="en-GB" dirty="0"/>
          </a:p>
        </p:txBody>
      </p:sp>
      <p:sp>
        <p:nvSpPr>
          <p:cNvPr id="5" name="Altbilgi Yer Tutucusu 4"/>
          <p:cNvSpPr>
            <a:spLocks noGrp="1"/>
          </p:cNvSpPr>
          <p:nvPr>
            <p:ph type="ftr" sz="quarter" idx="11"/>
          </p:nvPr>
        </p:nvSpPr>
        <p:spPr/>
        <p:txBody>
          <a:bodyPr/>
          <a:lstStyle/>
          <a:p>
            <a:r>
              <a:rPr lang="en-GB"/>
              <a:t>1. http://www.so.gen.tr/tarih-inkilap-tarihi/79704-cumhuriyetten-sonra-kadinlarin-okur-yazarlik-orani-nedir.html</a:t>
            </a:r>
            <a:endParaRPr lang="en-GB" dirty="0"/>
          </a:p>
        </p:txBody>
      </p:sp>
      <p:sp>
        <p:nvSpPr>
          <p:cNvPr id="6" name="Slayt Numarası Yer Tutucusu 5"/>
          <p:cNvSpPr>
            <a:spLocks noGrp="1"/>
          </p:cNvSpPr>
          <p:nvPr>
            <p:ph type="sldNum" sz="quarter" idx="12"/>
          </p:nvPr>
        </p:nvSpPr>
        <p:spPr/>
        <p:txBody>
          <a:bodyPr/>
          <a:lstStyle/>
          <a:p>
            <a:fld id="{48740D11-1FD0-4CFF-9166-5F7740AB88EA}" type="slidenum">
              <a:rPr lang="en-GB" smtClean="0"/>
              <a:t>‹#›</a:t>
            </a:fld>
            <a:endParaRPr lang="en-GB" dirty="0"/>
          </a:p>
        </p:txBody>
      </p:sp>
    </p:spTree>
    <p:extLst>
      <p:ext uri="{BB962C8B-B14F-4D97-AF65-F5344CB8AC3E}">
        <p14:creationId xmlns:p14="http://schemas.microsoft.com/office/powerpoint/2010/main" val="278810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GB"/>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p:cNvSpPr>
            <a:spLocks noGrp="1"/>
          </p:cNvSpPr>
          <p:nvPr>
            <p:ph type="dt" sz="half" idx="10"/>
          </p:nvPr>
        </p:nvSpPr>
        <p:spPr/>
        <p:txBody>
          <a:bodyPr/>
          <a:lstStyle/>
          <a:p>
            <a:fld id="{DAA0BC1B-23FF-4FF3-B26C-3C99B806F5EB}" type="datetime1">
              <a:rPr lang="en-GB" smtClean="0"/>
              <a:t>25/03/2020</a:t>
            </a:fld>
            <a:endParaRPr lang="en-GB" dirty="0"/>
          </a:p>
        </p:txBody>
      </p:sp>
      <p:sp>
        <p:nvSpPr>
          <p:cNvPr id="5" name="Altbilgi Yer Tutucusu 4"/>
          <p:cNvSpPr>
            <a:spLocks noGrp="1"/>
          </p:cNvSpPr>
          <p:nvPr>
            <p:ph type="ftr" sz="quarter" idx="11"/>
          </p:nvPr>
        </p:nvSpPr>
        <p:spPr/>
        <p:txBody>
          <a:bodyPr/>
          <a:lstStyle/>
          <a:p>
            <a:r>
              <a:rPr lang="en-GB"/>
              <a:t>1. http://www.so.gen.tr/tarih-inkilap-tarihi/79704-cumhuriyetten-sonra-kadinlarin-okur-yazarlik-orani-nedir.html</a:t>
            </a:r>
            <a:endParaRPr lang="en-GB" dirty="0"/>
          </a:p>
        </p:txBody>
      </p:sp>
      <p:sp>
        <p:nvSpPr>
          <p:cNvPr id="6" name="Slayt Numarası Yer Tutucusu 5"/>
          <p:cNvSpPr>
            <a:spLocks noGrp="1"/>
          </p:cNvSpPr>
          <p:nvPr>
            <p:ph type="sldNum" sz="quarter" idx="12"/>
          </p:nvPr>
        </p:nvSpPr>
        <p:spPr/>
        <p:txBody>
          <a:bodyPr/>
          <a:lstStyle/>
          <a:p>
            <a:fld id="{48740D11-1FD0-4CFF-9166-5F7740AB88EA}" type="slidenum">
              <a:rPr lang="en-GB" smtClean="0"/>
              <a:t>‹#›</a:t>
            </a:fld>
            <a:endParaRPr lang="en-GB" dirty="0"/>
          </a:p>
        </p:txBody>
      </p:sp>
    </p:spTree>
    <p:extLst>
      <p:ext uri="{BB962C8B-B14F-4D97-AF65-F5344CB8AC3E}">
        <p14:creationId xmlns:p14="http://schemas.microsoft.com/office/powerpoint/2010/main" val="246028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endParaRPr lang="en-GB"/>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p:cNvSpPr>
            <a:spLocks noGrp="1"/>
          </p:cNvSpPr>
          <p:nvPr>
            <p:ph type="dt" sz="half" idx="10"/>
          </p:nvPr>
        </p:nvSpPr>
        <p:spPr/>
        <p:txBody>
          <a:bodyPr/>
          <a:lstStyle/>
          <a:p>
            <a:fld id="{63C1842E-F1C4-4902-944B-386DCE2BE94A}" type="datetime1">
              <a:rPr lang="en-GB" smtClean="0"/>
              <a:t>25/03/2020</a:t>
            </a:fld>
            <a:endParaRPr lang="en-GB" dirty="0"/>
          </a:p>
        </p:txBody>
      </p:sp>
      <p:sp>
        <p:nvSpPr>
          <p:cNvPr id="5" name="Altbilgi Yer Tutucusu 4"/>
          <p:cNvSpPr>
            <a:spLocks noGrp="1"/>
          </p:cNvSpPr>
          <p:nvPr>
            <p:ph type="ftr" sz="quarter" idx="11"/>
          </p:nvPr>
        </p:nvSpPr>
        <p:spPr/>
        <p:txBody>
          <a:bodyPr/>
          <a:lstStyle/>
          <a:p>
            <a:r>
              <a:rPr lang="en-GB"/>
              <a:t>1. http://www.so.gen.tr/tarih-inkilap-tarihi/79704-cumhuriyetten-sonra-kadinlarin-okur-yazarlik-orani-nedir.html</a:t>
            </a:r>
            <a:endParaRPr lang="en-GB" dirty="0"/>
          </a:p>
        </p:txBody>
      </p:sp>
      <p:sp>
        <p:nvSpPr>
          <p:cNvPr id="6" name="Slayt Numarası Yer Tutucusu 5"/>
          <p:cNvSpPr>
            <a:spLocks noGrp="1"/>
          </p:cNvSpPr>
          <p:nvPr>
            <p:ph type="sldNum" sz="quarter" idx="12"/>
          </p:nvPr>
        </p:nvSpPr>
        <p:spPr/>
        <p:txBody>
          <a:bodyPr/>
          <a:lstStyle/>
          <a:p>
            <a:fld id="{48740D11-1FD0-4CFF-9166-5F7740AB88EA}" type="slidenum">
              <a:rPr lang="en-GB" smtClean="0"/>
              <a:t>‹#›</a:t>
            </a:fld>
            <a:endParaRPr lang="en-GB" dirty="0"/>
          </a:p>
        </p:txBody>
      </p:sp>
    </p:spTree>
    <p:extLst>
      <p:ext uri="{BB962C8B-B14F-4D97-AF65-F5344CB8AC3E}">
        <p14:creationId xmlns:p14="http://schemas.microsoft.com/office/powerpoint/2010/main" val="955675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37086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62144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3615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91672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12583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151312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18904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3338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GB"/>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p:cNvSpPr>
            <a:spLocks noGrp="1"/>
          </p:cNvSpPr>
          <p:nvPr>
            <p:ph type="dt" sz="half" idx="10"/>
          </p:nvPr>
        </p:nvSpPr>
        <p:spPr/>
        <p:txBody>
          <a:bodyPr/>
          <a:lstStyle/>
          <a:p>
            <a:fld id="{7E248716-DCBC-4A87-922D-ED239FAC694F}" type="datetime1">
              <a:rPr lang="en-GB" smtClean="0"/>
              <a:t>25/03/2020</a:t>
            </a:fld>
            <a:endParaRPr lang="en-GB" dirty="0"/>
          </a:p>
        </p:txBody>
      </p:sp>
      <p:sp>
        <p:nvSpPr>
          <p:cNvPr id="5" name="Altbilgi Yer Tutucusu 4"/>
          <p:cNvSpPr>
            <a:spLocks noGrp="1"/>
          </p:cNvSpPr>
          <p:nvPr>
            <p:ph type="ftr" sz="quarter" idx="11"/>
          </p:nvPr>
        </p:nvSpPr>
        <p:spPr/>
        <p:txBody>
          <a:bodyPr/>
          <a:lstStyle/>
          <a:p>
            <a:r>
              <a:rPr lang="en-GB"/>
              <a:t>1. http://www.so.gen.tr/tarih-inkilap-tarihi/79704-cumhuriyetten-sonra-kadinlarin-okur-yazarlik-orani-nedir.html</a:t>
            </a:r>
            <a:endParaRPr lang="en-GB" dirty="0"/>
          </a:p>
        </p:txBody>
      </p:sp>
      <p:sp>
        <p:nvSpPr>
          <p:cNvPr id="6" name="Slayt Numarası Yer Tutucusu 5"/>
          <p:cNvSpPr>
            <a:spLocks noGrp="1"/>
          </p:cNvSpPr>
          <p:nvPr>
            <p:ph type="sldNum" sz="quarter" idx="12"/>
          </p:nvPr>
        </p:nvSpPr>
        <p:spPr/>
        <p:txBody>
          <a:bodyPr/>
          <a:lstStyle/>
          <a:p>
            <a:fld id="{48740D11-1FD0-4CFF-9166-5F7740AB88EA}" type="slidenum">
              <a:rPr lang="en-GB" smtClean="0"/>
              <a:t>‹#›</a:t>
            </a:fld>
            <a:endParaRPr lang="en-GB" dirty="0"/>
          </a:p>
        </p:txBody>
      </p:sp>
    </p:spTree>
    <p:extLst>
      <p:ext uri="{BB962C8B-B14F-4D97-AF65-F5344CB8AC3E}">
        <p14:creationId xmlns:p14="http://schemas.microsoft.com/office/powerpoint/2010/main" val="574810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56845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145725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96231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657199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8879955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6060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052506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8" name="Footer Placeholder 7"/>
          <p:cNvSpPr>
            <a:spLocks noGrp="1"/>
          </p:cNvSpPr>
          <p:nvPr>
            <p:ph type="ftr" sz="quarter" idx="11"/>
          </p:nvPr>
        </p:nvSpPr>
        <p:spPr/>
        <p:txBody>
          <a:bodyPr/>
          <a:lstStyle/>
          <a:p>
            <a:endParaRPr lang="tr-TR">
              <a:solidFill>
                <a:prstClr val="black">
                  <a:tint val="75000"/>
                </a:prstClr>
              </a:solidFill>
            </a:endParaRPr>
          </a:p>
        </p:txBody>
      </p:sp>
      <p:sp>
        <p:nvSpPr>
          <p:cNvPr id="9" name="Slide Number Placeholder 8"/>
          <p:cNvSpPr>
            <a:spLocks noGrp="1"/>
          </p:cNvSpPr>
          <p:nvPr>
            <p:ph type="sldNum" sz="quarter" idx="12"/>
          </p:nvPr>
        </p:nvSpPr>
        <p:spPr/>
        <p:txBody>
          <a:body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850519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4" name="Footer Placeholder 3"/>
          <p:cNvSpPr>
            <a:spLocks noGrp="1"/>
          </p:cNvSpPr>
          <p:nvPr>
            <p:ph type="ftr" sz="quarter" idx="11"/>
          </p:nvPr>
        </p:nvSpPr>
        <p:spPr/>
        <p:txBody>
          <a:bodyPr/>
          <a:lstStyle/>
          <a:p>
            <a:endParaRPr lang="tr-TR">
              <a:solidFill>
                <a:prstClr val="black">
                  <a:tint val="75000"/>
                </a:prstClr>
              </a:solidFill>
            </a:endParaRPr>
          </a:p>
        </p:txBody>
      </p:sp>
      <p:sp>
        <p:nvSpPr>
          <p:cNvPr id="5" name="Slide Number Placeholder 4"/>
          <p:cNvSpPr>
            <a:spLocks noGrp="1"/>
          </p:cNvSpPr>
          <p:nvPr>
            <p:ph type="sldNum" sz="quarter" idx="12"/>
          </p:nvPr>
        </p:nvSpPr>
        <p:spPr/>
        <p:txBody>
          <a:body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82957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3" name="Footer Placeholder 2"/>
          <p:cNvSpPr>
            <a:spLocks noGrp="1"/>
          </p:cNvSpPr>
          <p:nvPr>
            <p:ph type="ftr" sz="quarter" idx="11"/>
          </p:nvPr>
        </p:nvSpPr>
        <p:spPr/>
        <p:txBody>
          <a:bodyPr/>
          <a:lstStyle/>
          <a:p>
            <a:endParaRPr lang="tr-TR">
              <a:solidFill>
                <a:prstClr val="black">
                  <a:tint val="75000"/>
                </a:prstClr>
              </a:solidFill>
            </a:endParaRPr>
          </a:p>
        </p:txBody>
      </p:sp>
      <p:sp>
        <p:nvSpPr>
          <p:cNvPr id="4" name="Slide Number Placeholder 3"/>
          <p:cNvSpPr>
            <a:spLocks noGrp="1"/>
          </p:cNvSpPr>
          <p:nvPr>
            <p:ph type="sldNum" sz="quarter" idx="12"/>
          </p:nvPr>
        </p:nvSpPr>
        <p:spPr/>
        <p:txBody>
          <a:body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7458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endParaRPr lang="en-GB"/>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24B3504B-9865-47BD-860C-E0F22F13A44E}" type="datetime1">
              <a:rPr lang="en-GB" smtClean="0"/>
              <a:t>25/03/2020</a:t>
            </a:fld>
            <a:endParaRPr lang="en-GB" dirty="0"/>
          </a:p>
        </p:txBody>
      </p:sp>
      <p:sp>
        <p:nvSpPr>
          <p:cNvPr id="5" name="Altbilgi Yer Tutucusu 4"/>
          <p:cNvSpPr>
            <a:spLocks noGrp="1"/>
          </p:cNvSpPr>
          <p:nvPr>
            <p:ph type="ftr" sz="quarter" idx="11"/>
          </p:nvPr>
        </p:nvSpPr>
        <p:spPr/>
        <p:txBody>
          <a:bodyPr/>
          <a:lstStyle/>
          <a:p>
            <a:r>
              <a:rPr lang="en-GB"/>
              <a:t>1. http://www.so.gen.tr/tarih-inkilap-tarihi/79704-cumhuriyetten-sonra-kadinlarin-okur-yazarlik-orani-nedir.html</a:t>
            </a:r>
            <a:endParaRPr lang="en-GB" dirty="0"/>
          </a:p>
        </p:txBody>
      </p:sp>
      <p:sp>
        <p:nvSpPr>
          <p:cNvPr id="6" name="Slayt Numarası Yer Tutucusu 5"/>
          <p:cNvSpPr>
            <a:spLocks noGrp="1"/>
          </p:cNvSpPr>
          <p:nvPr>
            <p:ph type="sldNum" sz="quarter" idx="12"/>
          </p:nvPr>
        </p:nvSpPr>
        <p:spPr/>
        <p:txBody>
          <a:bodyPr/>
          <a:lstStyle/>
          <a:p>
            <a:fld id="{48740D11-1FD0-4CFF-9166-5F7740AB88EA}" type="slidenum">
              <a:rPr lang="en-GB" smtClean="0"/>
              <a:t>‹#›</a:t>
            </a:fld>
            <a:endParaRPr lang="en-GB" dirty="0"/>
          </a:p>
        </p:txBody>
      </p:sp>
    </p:spTree>
    <p:extLst>
      <p:ext uri="{BB962C8B-B14F-4D97-AF65-F5344CB8AC3E}">
        <p14:creationId xmlns:p14="http://schemas.microsoft.com/office/powerpoint/2010/main" val="3149451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499977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42299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821551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80282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GB"/>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Veri Yer Tutucusu 4"/>
          <p:cNvSpPr>
            <a:spLocks noGrp="1"/>
          </p:cNvSpPr>
          <p:nvPr>
            <p:ph type="dt" sz="half" idx="10"/>
          </p:nvPr>
        </p:nvSpPr>
        <p:spPr/>
        <p:txBody>
          <a:bodyPr/>
          <a:lstStyle/>
          <a:p>
            <a:fld id="{40FC0110-3570-4564-BDE1-1203C2CDB3C9}" type="datetime1">
              <a:rPr lang="en-GB" smtClean="0"/>
              <a:t>25/03/2020</a:t>
            </a:fld>
            <a:endParaRPr lang="en-GB" dirty="0"/>
          </a:p>
        </p:txBody>
      </p:sp>
      <p:sp>
        <p:nvSpPr>
          <p:cNvPr id="6" name="Altbilgi Yer Tutucusu 5"/>
          <p:cNvSpPr>
            <a:spLocks noGrp="1"/>
          </p:cNvSpPr>
          <p:nvPr>
            <p:ph type="ftr" sz="quarter" idx="11"/>
          </p:nvPr>
        </p:nvSpPr>
        <p:spPr/>
        <p:txBody>
          <a:bodyPr/>
          <a:lstStyle/>
          <a:p>
            <a:r>
              <a:rPr lang="en-GB"/>
              <a:t>1. http://www.so.gen.tr/tarih-inkilap-tarihi/79704-cumhuriyetten-sonra-kadinlarin-okur-yazarlik-orani-nedir.html</a:t>
            </a:r>
            <a:endParaRPr lang="en-GB" dirty="0"/>
          </a:p>
        </p:txBody>
      </p:sp>
      <p:sp>
        <p:nvSpPr>
          <p:cNvPr id="7" name="Slayt Numarası Yer Tutucusu 6"/>
          <p:cNvSpPr>
            <a:spLocks noGrp="1"/>
          </p:cNvSpPr>
          <p:nvPr>
            <p:ph type="sldNum" sz="quarter" idx="12"/>
          </p:nvPr>
        </p:nvSpPr>
        <p:spPr/>
        <p:txBody>
          <a:bodyPr/>
          <a:lstStyle/>
          <a:p>
            <a:fld id="{48740D11-1FD0-4CFF-9166-5F7740AB88EA}" type="slidenum">
              <a:rPr lang="en-GB" smtClean="0"/>
              <a:t>‹#›</a:t>
            </a:fld>
            <a:endParaRPr lang="en-GB" dirty="0"/>
          </a:p>
        </p:txBody>
      </p:sp>
    </p:spTree>
    <p:extLst>
      <p:ext uri="{BB962C8B-B14F-4D97-AF65-F5344CB8AC3E}">
        <p14:creationId xmlns:p14="http://schemas.microsoft.com/office/powerpoint/2010/main" val="107015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endParaRPr lang="en-GB"/>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7" name="Veri Yer Tutucusu 6"/>
          <p:cNvSpPr>
            <a:spLocks noGrp="1"/>
          </p:cNvSpPr>
          <p:nvPr>
            <p:ph type="dt" sz="half" idx="10"/>
          </p:nvPr>
        </p:nvSpPr>
        <p:spPr/>
        <p:txBody>
          <a:bodyPr/>
          <a:lstStyle/>
          <a:p>
            <a:fld id="{26DDE29B-9A79-4F48-B2FD-29209C157D6B}" type="datetime1">
              <a:rPr lang="en-GB" smtClean="0"/>
              <a:t>25/03/2020</a:t>
            </a:fld>
            <a:endParaRPr lang="en-GB" dirty="0"/>
          </a:p>
        </p:txBody>
      </p:sp>
      <p:sp>
        <p:nvSpPr>
          <p:cNvPr id="8" name="Altbilgi Yer Tutucusu 7"/>
          <p:cNvSpPr>
            <a:spLocks noGrp="1"/>
          </p:cNvSpPr>
          <p:nvPr>
            <p:ph type="ftr" sz="quarter" idx="11"/>
          </p:nvPr>
        </p:nvSpPr>
        <p:spPr/>
        <p:txBody>
          <a:bodyPr/>
          <a:lstStyle/>
          <a:p>
            <a:r>
              <a:rPr lang="en-GB"/>
              <a:t>1. http://www.so.gen.tr/tarih-inkilap-tarihi/79704-cumhuriyetten-sonra-kadinlarin-okur-yazarlik-orani-nedir.html</a:t>
            </a:r>
            <a:endParaRPr lang="en-GB" dirty="0"/>
          </a:p>
        </p:txBody>
      </p:sp>
      <p:sp>
        <p:nvSpPr>
          <p:cNvPr id="9" name="Slayt Numarası Yer Tutucusu 8"/>
          <p:cNvSpPr>
            <a:spLocks noGrp="1"/>
          </p:cNvSpPr>
          <p:nvPr>
            <p:ph type="sldNum" sz="quarter" idx="12"/>
          </p:nvPr>
        </p:nvSpPr>
        <p:spPr/>
        <p:txBody>
          <a:bodyPr/>
          <a:lstStyle/>
          <a:p>
            <a:fld id="{48740D11-1FD0-4CFF-9166-5F7740AB88EA}" type="slidenum">
              <a:rPr lang="en-GB" smtClean="0"/>
              <a:t>‹#›</a:t>
            </a:fld>
            <a:endParaRPr lang="en-GB" dirty="0"/>
          </a:p>
        </p:txBody>
      </p:sp>
    </p:spTree>
    <p:extLst>
      <p:ext uri="{BB962C8B-B14F-4D97-AF65-F5344CB8AC3E}">
        <p14:creationId xmlns:p14="http://schemas.microsoft.com/office/powerpoint/2010/main" val="2170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GB"/>
          </a:p>
        </p:txBody>
      </p:sp>
      <p:sp>
        <p:nvSpPr>
          <p:cNvPr id="3" name="Veri Yer Tutucusu 2"/>
          <p:cNvSpPr>
            <a:spLocks noGrp="1"/>
          </p:cNvSpPr>
          <p:nvPr>
            <p:ph type="dt" sz="half" idx="10"/>
          </p:nvPr>
        </p:nvSpPr>
        <p:spPr/>
        <p:txBody>
          <a:bodyPr/>
          <a:lstStyle/>
          <a:p>
            <a:fld id="{AC793BDE-6BE0-4A1D-93B9-263DABDA2024}" type="datetime1">
              <a:rPr lang="en-GB" smtClean="0"/>
              <a:t>25/03/2020</a:t>
            </a:fld>
            <a:endParaRPr lang="en-GB" dirty="0"/>
          </a:p>
        </p:txBody>
      </p:sp>
      <p:sp>
        <p:nvSpPr>
          <p:cNvPr id="4" name="Altbilgi Yer Tutucusu 3"/>
          <p:cNvSpPr>
            <a:spLocks noGrp="1"/>
          </p:cNvSpPr>
          <p:nvPr>
            <p:ph type="ftr" sz="quarter" idx="11"/>
          </p:nvPr>
        </p:nvSpPr>
        <p:spPr/>
        <p:txBody>
          <a:bodyPr/>
          <a:lstStyle/>
          <a:p>
            <a:r>
              <a:rPr lang="en-GB"/>
              <a:t>1. http://www.so.gen.tr/tarih-inkilap-tarihi/79704-cumhuriyetten-sonra-kadinlarin-okur-yazarlik-orani-nedir.html</a:t>
            </a:r>
            <a:endParaRPr lang="en-GB" dirty="0"/>
          </a:p>
        </p:txBody>
      </p:sp>
      <p:sp>
        <p:nvSpPr>
          <p:cNvPr id="5" name="Slayt Numarası Yer Tutucusu 4"/>
          <p:cNvSpPr>
            <a:spLocks noGrp="1"/>
          </p:cNvSpPr>
          <p:nvPr>
            <p:ph type="sldNum" sz="quarter" idx="12"/>
          </p:nvPr>
        </p:nvSpPr>
        <p:spPr/>
        <p:txBody>
          <a:bodyPr/>
          <a:lstStyle/>
          <a:p>
            <a:fld id="{48740D11-1FD0-4CFF-9166-5F7740AB88EA}" type="slidenum">
              <a:rPr lang="en-GB" smtClean="0"/>
              <a:t>‹#›</a:t>
            </a:fld>
            <a:endParaRPr lang="en-GB" dirty="0"/>
          </a:p>
        </p:txBody>
      </p:sp>
    </p:spTree>
    <p:extLst>
      <p:ext uri="{BB962C8B-B14F-4D97-AF65-F5344CB8AC3E}">
        <p14:creationId xmlns:p14="http://schemas.microsoft.com/office/powerpoint/2010/main" val="291958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7790B58-808E-4B9C-BA5D-91398C6FECE6}" type="datetime1">
              <a:rPr lang="en-GB" smtClean="0"/>
              <a:t>25/03/2020</a:t>
            </a:fld>
            <a:endParaRPr lang="en-GB" dirty="0"/>
          </a:p>
        </p:txBody>
      </p:sp>
      <p:sp>
        <p:nvSpPr>
          <p:cNvPr id="3" name="Altbilgi Yer Tutucusu 2"/>
          <p:cNvSpPr>
            <a:spLocks noGrp="1"/>
          </p:cNvSpPr>
          <p:nvPr>
            <p:ph type="ftr" sz="quarter" idx="11"/>
          </p:nvPr>
        </p:nvSpPr>
        <p:spPr/>
        <p:txBody>
          <a:bodyPr/>
          <a:lstStyle/>
          <a:p>
            <a:r>
              <a:rPr lang="en-GB"/>
              <a:t>1. http://www.so.gen.tr/tarih-inkilap-tarihi/79704-cumhuriyetten-sonra-kadinlarin-okur-yazarlik-orani-nedir.html</a:t>
            </a:r>
            <a:endParaRPr lang="en-GB" dirty="0"/>
          </a:p>
        </p:txBody>
      </p:sp>
      <p:sp>
        <p:nvSpPr>
          <p:cNvPr id="4" name="Slayt Numarası Yer Tutucusu 3"/>
          <p:cNvSpPr>
            <a:spLocks noGrp="1"/>
          </p:cNvSpPr>
          <p:nvPr>
            <p:ph type="sldNum" sz="quarter" idx="12"/>
          </p:nvPr>
        </p:nvSpPr>
        <p:spPr/>
        <p:txBody>
          <a:bodyPr/>
          <a:lstStyle/>
          <a:p>
            <a:fld id="{48740D11-1FD0-4CFF-9166-5F7740AB88EA}" type="slidenum">
              <a:rPr lang="en-GB" smtClean="0"/>
              <a:t>‹#›</a:t>
            </a:fld>
            <a:endParaRPr lang="en-GB" dirty="0"/>
          </a:p>
        </p:txBody>
      </p:sp>
    </p:spTree>
    <p:extLst>
      <p:ext uri="{BB962C8B-B14F-4D97-AF65-F5344CB8AC3E}">
        <p14:creationId xmlns:p14="http://schemas.microsoft.com/office/powerpoint/2010/main" val="379597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endParaRPr lang="en-GB"/>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B2904585-7980-4407-BF54-EC384000D35D}" type="datetime1">
              <a:rPr lang="en-GB" smtClean="0"/>
              <a:t>25/03/2020</a:t>
            </a:fld>
            <a:endParaRPr lang="en-GB" dirty="0"/>
          </a:p>
        </p:txBody>
      </p:sp>
      <p:sp>
        <p:nvSpPr>
          <p:cNvPr id="6" name="Altbilgi Yer Tutucusu 5"/>
          <p:cNvSpPr>
            <a:spLocks noGrp="1"/>
          </p:cNvSpPr>
          <p:nvPr>
            <p:ph type="ftr" sz="quarter" idx="11"/>
          </p:nvPr>
        </p:nvSpPr>
        <p:spPr/>
        <p:txBody>
          <a:bodyPr/>
          <a:lstStyle/>
          <a:p>
            <a:r>
              <a:rPr lang="en-GB"/>
              <a:t>1. http://www.so.gen.tr/tarih-inkilap-tarihi/79704-cumhuriyetten-sonra-kadinlarin-okur-yazarlik-orani-nedir.html</a:t>
            </a:r>
            <a:endParaRPr lang="en-GB" dirty="0"/>
          </a:p>
        </p:txBody>
      </p:sp>
      <p:sp>
        <p:nvSpPr>
          <p:cNvPr id="7" name="Slayt Numarası Yer Tutucusu 6"/>
          <p:cNvSpPr>
            <a:spLocks noGrp="1"/>
          </p:cNvSpPr>
          <p:nvPr>
            <p:ph type="sldNum" sz="quarter" idx="12"/>
          </p:nvPr>
        </p:nvSpPr>
        <p:spPr/>
        <p:txBody>
          <a:bodyPr/>
          <a:lstStyle/>
          <a:p>
            <a:fld id="{48740D11-1FD0-4CFF-9166-5F7740AB88EA}" type="slidenum">
              <a:rPr lang="en-GB" smtClean="0"/>
              <a:t>‹#›</a:t>
            </a:fld>
            <a:endParaRPr lang="en-GB" dirty="0"/>
          </a:p>
        </p:txBody>
      </p:sp>
    </p:spTree>
    <p:extLst>
      <p:ext uri="{BB962C8B-B14F-4D97-AF65-F5344CB8AC3E}">
        <p14:creationId xmlns:p14="http://schemas.microsoft.com/office/powerpoint/2010/main" val="411834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endParaRPr lang="en-GB"/>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703DD70-D41E-43CF-A0EB-BCA942A726B2}" type="datetime1">
              <a:rPr lang="en-GB" smtClean="0"/>
              <a:t>25/03/2020</a:t>
            </a:fld>
            <a:endParaRPr lang="en-GB" dirty="0"/>
          </a:p>
        </p:txBody>
      </p:sp>
      <p:sp>
        <p:nvSpPr>
          <p:cNvPr id="6" name="Altbilgi Yer Tutucusu 5"/>
          <p:cNvSpPr>
            <a:spLocks noGrp="1"/>
          </p:cNvSpPr>
          <p:nvPr>
            <p:ph type="ftr" sz="quarter" idx="11"/>
          </p:nvPr>
        </p:nvSpPr>
        <p:spPr/>
        <p:txBody>
          <a:bodyPr/>
          <a:lstStyle/>
          <a:p>
            <a:r>
              <a:rPr lang="en-GB"/>
              <a:t>1. http://www.so.gen.tr/tarih-inkilap-tarihi/79704-cumhuriyetten-sonra-kadinlarin-okur-yazarlik-orani-nedir.html</a:t>
            </a:r>
            <a:endParaRPr lang="en-GB" dirty="0"/>
          </a:p>
        </p:txBody>
      </p:sp>
      <p:sp>
        <p:nvSpPr>
          <p:cNvPr id="7" name="Slayt Numarası Yer Tutucusu 6"/>
          <p:cNvSpPr>
            <a:spLocks noGrp="1"/>
          </p:cNvSpPr>
          <p:nvPr>
            <p:ph type="sldNum" sz="quarter" idx="12"/>
          </p:nvPr>
        </p:nvSpPr>
        <p:spPr/>
        <p:txBody>
          <a:bodyPr/>
          <a:lstStyle/>
          <a:p>
            <a:fld id="{48740D11-1FD0-4CFF-9166-5F7740AB88EA}" type="slidenum">
              <a:rPr lang="en-GB" smtClean="0"/>
              <a:t>‹#›</a:t>
            </a:fld>
            <a:endParaRPr lang="en-GB" dirty="0"/>
          </a:p>
        </p:txBody>
      </p:sp>
    </p:spTree>
    <p:extLst>
      <p:ext uri="{BB962C8B-B14F-4D97-AF65-F5344CB8AC3E}">
        <p14:creationId xmlns:p14="http://schemas.microsoft.com/office/powerpoint/2010/main" val="248385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endParaRPr lang="en-GB"/>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0299F-9548-455E-A719-9A22E3E939B3}" type="datetime1">
              <a:rPr lang="en-GB" smtClean="0"/>
              <a:t>25/03/2020</a:t>
            </a:fld>
            <a:endParaRPr lang="en-GB" dirty="0"/>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1. http://www.so.gen.tr/tarih-inkilap-tarihi/79704-cumhuriyetten-sonra-kadinlarin-okur-yazarlik-orani-nedir.html</a:t>
            </a:r>
            <a:endParaRPr lang="en-GB" dirty="0"/>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40D11-1FD0-4CFF-9166-5F7740AB88EA}" type="slidenum">
              <a:rPr lang="en-GB" smtClean="0"/>
              <a:t>‹#›</a:t>
            </a:fld>
            <a:endParaRPr lang="en-GB" dirty="0"/>
          </a:p>
        </p:txBody>
      </p:sp>
    </p:spTree>
    <p:extLst>
      <p:ext uri="{BB962C8B-B14F-4D97-AF65-F5344CB8AC3E}">
        <p14:creationId xmlns:p14="http://schemas.microsoft.com/office/powerpoint/2010/main" val="1627805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C5BA1-AC36-4EDD-BDD5-EA89B801AC6C}"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8869B-2001-4121-BB58-F84C561652D3}"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107003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7A769-056F-4E23-8955-6CE1EAF146DC}" type="datetimeFigureOut">
              <a:rPr lang="tr-TR" smtClean="0">
                <a:solidFill>
                  <a:prstClr val="black">
                    <a:tint val="75000"/>
                  </a:prstClr>
                </a:solidFill>
              </a:rPr>
              <a:pPr/>
              <a:t>25.03.2020</a:t>
            </a:fld>
            <a:endParaRPr lang="tr-TR">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12184-5305-4094-98F7-F0971FEA4E2E}"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9853225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hyperlink" Target="https://www.turkedebiyati.org/orhan_kemal.html" TargetMode="External"/><Relationship Id="rId2" Type="http://schemas.openxmlformats.org/officeDocument/2006/relationships/hyperlink" Target="https://www.turkedebiyati.org/kemal_tahir.html" TargetMode="External"/><Relationship Id="rId1" Type="http://schemas.openxmlformats.org/officeDocument/2006/relationships/slideLayout" Target="../slideLayouts/slideLayout13.xml"/><Relationship Id="rId5" Type="http://schemas.openxmlformats.org/officeDocument/2006/relationships/hyperlink" Target="https://www.turkedebiyati.org/fakir_baykurt.html" TargetMode="External"/><Relationship Id="rId4" Type="http://schemas.openxmlformats.org/officeDocument/2006/relationships/hyperlink" Target="https://www.turkedebiyati.org/yasar_kemal.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6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6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8.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hemeOverride" Target="../theme/themeOverride20.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1.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ctrTitle"/>
          </p:nvPr>
        </p:nvSpPr>
        <p:spPr>
          <a:xfrm>
            <a:off x="827584" y="2348880"/>
            <a:ext cx="7772400" cy="1470025"/>
          </a:xfrm>
        </p:spPr>
        <p:txBody>
          <a:bodyPr>
            <a:normAutofit/>
          </a:bodyPr>
          <a:lstStyle/>
          <a:p>
            <a:r>
              <a:rPr lang="tr-TR" sz="3200" dirty="0" smtClean="0">
                <a:latin typeface="Times New Roman" panose="02020603050405020304" pitchFamily="18" charset="0"/>
                <a:cs typeface="Times New Roman" panose="02020603050405020304" pitchFamily="18" charset="0"/>
              </a:rPr>
              <a:t>KÜLTÜREL ALANDAKİ İNKILÂPLAR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12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836712"/>
            <a:ext cx="8229600" cy="5289451"/>
          </a:xfrm>
        </p:spPr>
        <p:txBody>
          <a:bodyPr>
            <a:normAutofit/>
          </a:bodyPr>
          <a:lstStyle/>
          <a:p>
            <a:pPr algn="just"/>
            <a:r>
              <a:rPr lang="tr-TR" sz="2100" dirty="0">
                <a:latin typeface="Times New Roman" panose="02020603050405020304" pitchFamily="18" charset="0"/>
                <a:cs typeface="Times New Roman" panose="02020603050405020304" pitchFamily="18" charset="0"/>
              </a:rPr>
              <a:t>Bu yüzden Türkçeyi en iyi karşılayan harflerin Latin harfleri olduğu görülmüştür</a:t>
            </a:r>
            <a:r>
              <a:rPr lang="tr-TR" sz="2100" dirty="0" smtClean="0">
                <a:latin typeface="Times New Roman" panose="02020603050405020304" pitchFamily="18" charset="0"/>
                <a:cs typeface="Times New Roman" panose="02020603050405020304" pitchFamily="18" charset="0"/>
              </a:rPr>
              <a:t>. Bu konuda Atatürk şunları söylemiştir;</a:t>
            </a:r>
            <a:endParaRPr lang="tr-TR" sz="2100" dirty="0">
              <a:latin typeface="Times New Roman" panose="02020603050405020304" pitchFamily="18" charset="0"/>
              <a:cs typeface="Times New Roman" panose="02020603050405020304" pitchFamily="18" charset="0"/>
            </a:endParaRPr>
          </a:p>
          <a:p>
            <a:pPr marL="0" indent="0" algn="just">
              <a:buNone/>
            </a:pPr>
            <a:r>
              <a:rPr lang="tr-TR" sz="2100" dirty="0" smtClean="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a:t>
            </a:r>
            <a:r>
              <a:rPr lang="en-GB" sz="2100" dirty="0" err="1" smtClean="0">
                <a:latin typeface="Times New Roman" panose="02020603050405020304" pitchFamily="18" charset="0"/>
                <a:cs typeface="Times New Roman" panose="02020603050405020304" pitchFamily="18" charset="0"/>
              </a:rPr>
              <a:t>Bizim</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uyumlu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zengin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dilimiz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yeni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Türk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harfleriyle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kendini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gösterecektir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Yüzyıllardan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beri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kafalarımızı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demir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çerçeve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içinde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bulunduran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anlaşılmayan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anlamadığımız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işaretlerden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kendimizi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kurtarmak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gereği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anlamak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zorunluğundasınız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Anladığınızın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izlerine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yakın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zamanda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bütün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dünya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tanık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olacaktır</a:t>
            </a:r>
            <a:r>
              <a:rPr lang="en-GB" sz="2100" dirty="0">
                <a:latin typeface="Times New Roman" panose="02020603050405020304" pitchFamily="18" charset="0"/>
                <a:cs typeface="Times New Roman" panose="02020603050405020304" pitchFamily="18" charset="0"/>
              </a:rPr>
              <a:t>. Buna </a:t>
            </a:r>
            <a:r>
              <a:rPr lang="en-GB" sz="2100" dirty="0" err="1">
                <a:latin typeface="Times New Roman" panose="02020603050405020304" pitchFamily="18" charset="0"/>
                <a:cs typeface="Times New Roman" panose="02020603050405020304" pitchFamily="18" charset="0"/>
              </a:rPr>
              <a:t>kesinlikle</a:t>
            </a:r>
            <a:r>
              <a:rPr lang="en-GB" sz="2100" dirty="0">
                <a:latin typeface="Times New Roman" panose="02020603050405020304" pitchFamily="18" charset="0"/>
                <a:cs typeface="Times New Roman" panose="02020603050405020304" pitchFamily="18" charset="0"/>
              </a:rPr>
              <a:t> </a:t>
            </a:r>
            <a:r>
              <a:rPr lang="en-GB" sz="2100" dirty="0" err="1" smtClean="0">
                <a:latin typeface="Times New Roman" panose="02020603050405020304" pitchFamily="18" charset="0"/>
                <a:cs typeface="Times New Roman" panose="02020603050405020304" pitchFamily="18" charset="0"/>
              </a:rPr>
              <a:t>inanıyorum</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 . </a:t>
            </a: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98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850106"/>
          </a:xfrm>
        </p:spPr>
        <p:txBody>
          <a:bodyPr>
            <a:normAutofit/>
          </a:bodyPr>
          <a:lstStyle/>
          <a:p>
            <a:pPr algn="l"/>
            <a:r>
              <a:rPr lang="en-GB" sz="2100" b="1" dirty="0" err="1">
                <a:latin typeface="Times New Roman" panose="02020603050405020304" pitchFamily="18" charset="0"/>
                <a:cs typeface="Times New Roman" panose="02020603050405020304" pitchFamily="18" charset="0"/>
              </a:rPr>
              <a:t>Atatürk’ün</a:t>
            </a:r>
            <a:r>
              <a:rPr lang="en-GB" sz="2100" b="1" dirty="0">
                <a:latin typeface="Times New Roman" panose="02020603050405020304" pitchFamily="18" charset="0"/>
                <a:cs typeface="Times New Roman" panose="02020603050405020304" pitchFamily="18" charset="0"/>
              </a:rPr>
              <a:t> </a:t>
            </a:r>
            <a:r>
              <a:rPr lang="tr-TR" sz="2100" b="1" dirty="0" smtClean="0">
                <a:latin typeface="Times New Roman" panose="02020603050405020304" pitchFamily="18" charset="0"/>
                <a:cs typeface="Times New Roman" panose="02020603050405020304" pitchFamily="18" charset="0"/>
              </a:rPr>
              <a:t>Alfabe</a:t>
            </a:r>
            <a:r>
              <a:rPr lang="en-GB" sz="2100" b="1" dirty="0" smtClean="0">
                <a:latin typeface="Times New Roman" panose="02020603050405020304" pitchFamily="18" charset="0"/>
                <a:cs typeface="Times New Roman" panose="02020603050405020304" pitchFamily="18" charset="0"/>
              </a:rPr>
              <a:t> </a:t>
            </a:r>
            <a:r>
              <a:rPr lang="en-GB" sz="2100" b="1" dirty="0" err="1">
                <a:latin typeface="Times New Roman" panose="02020603050405020304" pitchFamily="18" charset="0"/>
                <a:cs typeface="Times New Roman" panose="02020603050405020304" pitchFamily="18" charset="0"/>
              </a:rPr>
              <a:t>İnkılâbı’yla</a:t>
            </a:r>
            <a:r>
              <a:rPr lang="en-GB" sz="2100" b="1" dirty="0">
                <a:latin typeface="Times New Roman" panose="02020603050405020304" pitchFamily="18" charset="0"/>
                <a:cs typeface="Times New Roman" panose="02020603050405020304" pitchFamily="18" charset="0"/>
              </a:rPr>
              <a:t> </a:t>
            </a:r>
            <a:r>
              <a:rPr lang="en-GB" sz="2100" b="1" dirty="0" err="1">
                <a:latin typeface="Times New Roman" panose="02020603050405020304" pitchFamily="18" charset="0"/>
                <a:cs typeface="Times New Roman" panose="02020603050405020304" pitchFamily="18" charset="0"/>
              </a:rPr>
              <a:t>İlgili</a:t>
            </a:r>
            <a:r>
              <a:rPr lang="en-GB" sz="2100" b="1" dirty="0">
                <a:latin typeface="Times New Roman" panose="02020603050405020304" pitchFamily="18" charset="0"/>
                <a:cs typeface="Times New Roman" panose="02020603050405020304" pitchFamily="18" charset="0"/>
              </a:rPr>
              <a:t> </a:t>
            </a:r>
            <a:r>
              <a:rPr lang="en-GB" sz="2100" b="1" dirty="0" err="1">
                <a:latin typeface="Times New Roman" panose="02020603050405020304" pitchFamily="18" charset="0"/>
                <a:cs typeface="Times New Roman" panose="02020603050405020304" pitchFamily="18" charset="0"/>
              </a:rPr>
              <a:t>Çalışmaları</a:t>
            </a:r>
            <a:endParaRPr lang="en-GB"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268760"/>
            <a:ext cx="8229600" cy="485740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Alfabe</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İnkılâbıyla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İlgili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Çalışmalar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Yapması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Kurulan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Encümeni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Faaliyetleri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Başbakanlık’tan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Millî</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Eğitim</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Bakanlığı’na</a:t>
            </a:r>
            <a:r>
              <a:rPr lang="en-GB" sz="2100" dirty="0">
                <a:latin typeface="Times New Roman" panose="02020603050405020304" pitchFamily="18" charset="0"/>
                <a:cs typeface="Times New Roman" panose="02020603050405020304" pitchFamily="18" charset="0"/>
              </a:rPr>
              <a:t> 27 </a:t>
            </a:r>
            <a:r>
              <a:rPr lang="en-GB" sz="2100" dirty="0" err="1">
                <a:latin typeface="Times New Roman" panose="02020603050405020304" pitchFamily="18" charset="0"/>
                <a:cs typeface="Times New Roman" panose="02020603050405020304" pitchFamily="18" charset="0"/>
              </a:rPr>
              <a:t>Mayısta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yazılan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yazıda</a:t>
            </a:r>
            <a:r>
              <a:rPr lang="en-GB" sz="2100" dirty="0">
                <a:latin typeface="Times New Roman" panose="02020603050405020304" pitchFamily="18" charset="0"/>
                <a:cs typeface="Times New Roman" panose="02020603050405020304" pitchFamily="18" charset="0"/>
              </a:rPr>
              <a:t> da Latin </a:t>
            </a:r>
            <a:r>
              <a:rPr lang="en-GB" sz="2100" dirty="0" err="1">
                <a:latin typeface="Times New Roman" panose="02020603050405020304" pitchFamily="18" charset="0"/>
                <a:cs typeface="Times New Roman" panose="02020603050405020304" pitchFamily="18" charset="0"/>
              </a:rPr>
              <a:t>harflerinin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kabul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uygulanmasını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sağlamak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çalışmalar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yapacak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heyetin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oluşturulmasıyla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ilgili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olarak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gereğinin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yapılması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istenmiştir</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r>
              <a:rPr lang="en-GB" sz="2100" dirty="0" err="1">
                <a:latin typeface="Times New Roman" panose="02020603050405020304" pitchFamily="18" charset="0"/>
                <a:cs typeface="Times New Roman" panose="02020603050405020304" pitchFamily="18" charset="0"/>
              </a:rPr>
              <a:t>Yani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Milli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Eğitim</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Bakanlığı’nın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Bakanlar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Kurulu’nun</a:t>
            </a:r>
            <a:r>
              <a:rPr lang="en-GB" sz="2100" dirty="0">
                <a:latin typeface="Times New Roman" panose="02020603050405020304" pitchFamily="18" charset="0"/>
                <a:cs typeface="Times New Roman" panose="02020603050405020304" pitchFamily="18" charset="0"/>
              </a:rPr>
              <a:t> 23 </a:t>
            </a:r>
            <a:r>
              <a:rPr lang="en-GB" sz="2100" dirty="0" err="1">
                <a:latin typeface="Times New Roman" panose="02020603050405020304" pitchFamily="18" charset="0"/>
                <a:cs typeface="Times New Roman" panose="02020603050405020304" pitchFamily="18" charset="0"/>
              </a:rPr>
              <a:t>Mayıs</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tarihli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kararını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tatbike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dair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harekete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geçmesi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talimatı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verilmiştir</a:t>
            </a:r>
            <a:r>
              <a:rPr lang="tr-TR" sz="2100" dirty="0">
                <a:latin typeface="Times New Roman" panose="02020603050405020304" pitchFamily="18" charset="0"/>
                <a:cs typeface="Times New Roman" panose="02020603050405020304" pitchFamily="18" charset="0"/>
              </a:rPr>
              <a:t>.</a:t>
            </a:r>
          </a:p>
          <a:p>
            <a:pPr algn="just"/>
            <a:r>
              <a:rPr lang="en-GB" sz="2100" dirty="0" err="1">
                <a:latin typeface="Times New Roman" panose="02020603050405020304" pitchFamily="18" charset="0"/>
                <a:cs typeface="Times New Roman" panose="02020603050405020304" pitchFamily="18" charset="0"/>
              </a:rPr>
              <a:t>Millî</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Eğitim</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Bakanlığı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heyetin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oluşturulması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çalışmalarıyla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ilgili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tekrar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Atatürk’ün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düşüncelerini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aldıktan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sonra</a:t>
            </a:r>
            <a:r>
              <a:rPr lang="en-GB" sz="2100" dirty="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A</a:t>
            </a:r>
            <a:r>
              <a:rPr lang="tr-TR" sz="2100" dirty="0" smtClean="0">
                <a:latin typeface="Times New Roman" panose="02020603050405020304" pitchFamily="18" charset="0"/>
                <a:cs typeface="Times New Roman" panose="02020603050405020304" pitchFamily="18" charset="0"/>
              </a:rPr>
              <a:t>lfabe</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İnkılâbı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Encümeni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Heyeti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adıyla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teşkilatı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resmen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fiilen</a:t>
            </a:r>
            <a:r>
              <a:rPr lang="en-GB" sz="2100" dirty="0">
                <a:latin typeface="Times New Roman" panose="02020603050405020304" pitchFamily="18" charset="0"/>
                <a:cs typeface="Times New Roman" panose="02020603050405020304" pitchFamily="18" charset="0"/>
              </a:rPr>
              <a:t> </a:t>
            </a:r>
            <a:r>
              <a:rPr lang="en-GB" sz="2100" dirty="0" err="1" smtClean="0">
                <a:latin typeface="Times New Roman" panose="02020603050405020304" pitchFamily="18" charset="0"/>
                <a:cs typeface="Times New Roman" panose="02020603050405020304" pitchFamily="18" charset="0"/>
              </a:rPr>
              <a:t>kurmuştur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endParaRPr lang="en-GB" sz="2100" dirty="0"/>
          </a:p>
        </p:txBody>
      </p:sp>
    </p:spTree>
    <p:extLst>
      <p:ext uri="{BB962C8B-B14F-4D97-AF65-F5344CB8AC3E}">
        <p14:creationId xmlns:p14="http://schemas.microsoft.com/office/powerpoint/2010/main" val="340903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20689"/>
            <a:ext cx="8229600" cy="4968552"/>
          </a:xfrm>
        </p:spPr>
        <p:txBody>
          <a:bodyPr>
            <a:normAutofit/>
          </a:bodyPr>
          <a:lstStyle/>
          <a:p>
            <a:pPr algn="just"/>
            <a:r>
              <a:rPr lang="tr-TR" sz="2100" dirty="0">
                <a:latin typeface="Times New Roman" panose="02020603050405020304" pitchFamily="18" charset="0"/>
                <a:cs typeface="Times New Roman" panose="02020603050405020304" pitchFamily="18" charset="0"/>
              </a:rPr>
              <a:t>D</a:t>
            </a:r>
            <a:r>
              <a:rPr lang="en-GB" sz="2100" dirty="0" err="1">
                <a:latin typeface="Times New Roman" panose="02020603050405020304" pitchFamily="18" charset="0"/>
                <a:cs typeface="Times New Roman" panose="02020603050405020304" pitchFamily="18" charset="0"/>
              </a:rPr>
              <a:t>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Encümeni’nin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kuruluşu</a:t>
            </a:r>
            <a:r>
              <a:rPr lang="en-GB" sz="2100" dirty="0">
                <a:latin typeface="Times New Roman" panose="02020603050405020304" pitchFamily="18" charset="0"/>
                <a:cs typeface="Times New Roman" panose="02020603050405020304" pitchFamily="18" charset="0"/>
              </a:rPr>
              <a:t> 10 </a:t>
            </a:r>
            <a:r>
              <a:rPr lang="en-GB" sz="2100" dirty="0" err="1">
                <a:latin typeface="Times New Roman" panose="02020603050405020304" pitchFamily="18" charset="0"/>
                <a:cs typeface="Times New Roman" panose="02020603050405020304" pitchFamily="18" charset="0"/>
              </a:rPr>
              <a:t>Haziranda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Hâkimiyet</a:t>
            </a:r>
            <a:r>
              <a:rPr lang="en-GB" sz="2100" dirty="0">
                <a:latin typeface="Times New Roman" panose="02020603050405020304" pitchFamily="18" charset="0"/>
                <a:cs typeface="Times New Roman" panose="02020603050405020304" pitchFamily="18" charset="0"/>
              </a:rPr>
              <a:t>-i </a:t>
            </a:r>
            <a:r>
              <a:rPr lang="en-GB" sz="2100" dirty="0" err="1">
                <a:latin typeface="Times New Roman" panose="02020603050405020304" pitchFamily="18" charset="0"/>
                <a:cs typeface="Times New Roman" panose="02020603050405020304" pitchFamily="18" charset="0"/>
              </a:rPr>
              <a:t>Milliye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gazetesi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tarafından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kamuoyuna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duyurulmuştur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Encümeni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Heyeti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a:t>
            </a:r>
            <a:r>
              <a:rPr lang="en-GB" sz="2100" dirty="0">
                <a:latin typeface="Times New Roman" panose="02020603050405020304" pitchFamily="18" charset="0"/>
                <a:cs typeface="Times New Roman" panose="02020603050405020304" pitchFamily="18" charset="0"/>
              </a:rPr>
              <a:t> da </a:t>
            </a:r>
            <a:r>
              <a:rPr lang="en-GB" sz="2100" dirty="0" err="1">
                <a:latin typeface="Times New Roman" panose="02020603050405020304" pitchFamily="18" charset="0"/>
                <a:cs typeface="Times New Roman" panose="02020603050405020304" pitchFamily="18" charset="0"/>
              </a:rPr>
              <a:t>Dil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Komisyonu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gibi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adlarla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anılan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kurul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önce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üçü</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mebus</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üçü</a:t>
            </a:r>
            <a:r>
              <a:rPr lang="en-GB" sz="2100" dirty="0">
                <a:latin typeface="Times New Roman" panose="02020603050405020304" pitchFamily="18" charset="0"/>
                <a:cs typeface="Times New Roman" panose="02020603050405020304" pitchFamily="18" charset="0"/>
              </a:rPr>
              <a:t> MEB </a:t>
            </a:r>
            <a:r>
              <a:rPr lang="en-GB" sz="2100" dirty="0" err="1">
                <a:latin typeface="Times New Roman" panose="02020603050405020304" pitchFamily="18" charset="0"/>
                <a:cs typeface="Times New Roman" panose="02020603050405020304" pitchFamily="18" charset="0"/>
              </a:rPr>
              <a:t>görevlisi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üçü</a:t>
            </a:r>
            <a:r>
              <a:rPr lang="en-GB" sz="2100" dirty="0">
                <a:latin typeface="Times New Roman" panose="02020603050405020304" pitchFamily="18" charset="0"/>
                <a:cs typeface="Times New Roman" panose="02020603050405020304" pitchFamily="18" charset="0"/>
              </a:rPr>
              <a:t> de </a:t>
            </a:r>
            <a:r>
              <a:rPr lang="en-GB" sz="2100" dirty="0" err="1">
                <a:latin typeface="Times New Roman" panose="02020603050405020304" pitchFamily="18" charset="0"/>
                <a:cs typeface="Times New Roman" panose="02020603050405020304" pitchFamily="18" charset="0"/>
              </a:rPr>
              <a:t>uzman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olmak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üzere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dokuz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üyeden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oluşturulmuştur</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r>
              <a:rPr lang="en-GB" sz="2100" dirty="0" err="1">
                <a:latin typeface="Times New Roman" panose="02020603050405020304" pitchFamily="18" charset="0"/>
                <a:cs typeface="Times New Roman" panose="02020603050405020304" pitchFamily="18" charset="0"/>
              </a:rPr>
              <a:t>Falih</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Rıfkı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Atay</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Yakup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Kadri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Karaosmanoğlu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Ruşen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Eşref</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Ünaydın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Darülfünun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müderris</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muavini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Ragıp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Hulusi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Özdeni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Darülfünun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eski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muallimlerinden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Ahmet</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Cevat</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Emre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öğretmen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Fazıl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Ahmet</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Aykaç</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Dışişleri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görevlilerinden</a:t>
            </a:r>
            <a:r>
              <a:rPr lang="en-GB" sz="2100" dirty="0">
                <a:latin typeface="Times New Roman" panose="02020603050405020304" pitchFamily="18" charset="0"/>
                <a:cs typeface="Times New Roman" panose="02020603050405020304" pitchFamily="18" charset="0"/>
              </a:rPr>
              <a:t> İbrahim Osman (</a:t>
            </a:r>
            <a:r>
              <a:rPr lang="en-GB" sz="2100" dirty="0" err="1">
                <a:latin typeface="Times New Roman" panose="02020603050405020304" pitchFamily="18" charset="0"/>
                <a:cs typeface="Times New Roman" panose="02020603050405020304" pitchFamily="18" charset="0"/>
              </a:rPr>
              <a:t>Karantay</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Talim</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Terbiye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Dairesi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Reisi</a:t>
            </a:r>
            <a:r>
              <a:rPr lang="en-GB" sz="2100" dirty="0">
                <a:latin typeface="Times New Roman" panose="02020603050405020304" pitchFamily="18" charset="0"/>
                <a:cs typeface="Times New Roman" panose="02020603050405020304" pitchFamily="18" charset="0"/>
              </a:rPr>
              <a:t> Mehmet </a:t>
            </a:r>
            <a:r>
              <a:rPr lang="en-GB" sz="2100" dirty="0" err="1">
                <a:latin typeface="Times New Roman" panose="02020603050405020304" pitchFamily="18" charset="0"/>
                <a:cs typeface="Times New Roman" panose="02020603050405020304" pitchFamily="18" charset="0"/>
              </a:rPr>
              <a:t>Emin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Erişirgil</a:t>
            </a:r>
            <a:r>
              <a:rPr lang="tr-TR" sz="2100" dirty="0">
                <a:latin typeface="Times New Roman" panose="02020603050405020304" pitchFamily="18" charset="0"/>
                <a:cs typeface="Times New Roman" panose="02020603050405020304" pitchFamily="18" charset="0"/>
              </a:rPr>
              <a:t>)</a:t>
            </a:r>
          </a:p>
          <a:p>
            <a:pPr lvl="0" algn="just"/>
            <a:endParaRPr lang="tr-TR" sz="2100" baseline="30000" dirty="0">
              <a:latin typeface="Times New Roman" panose="02020603050405020304" pitchFamily="18" charset="0"/>
              <a:cs typeface="Times New Roman" panose="02020603050405020304" pitchFamily="18" charset="0"/>
            </a:endParaRPr>
          </a:p>
          <a:p>
            <a:pPr lvl="0" algn="just"/>
            <a:endParaRPr lang="en-GB" sz="2100" baseline="30000" dirty="0">
              <a:latin typeface="Times New Roman" panose="02020603050405020304" pitchFamily="18" charset="0"/>
              <a:cs typeface="Times New Roman" panose="02020603050405020304" pitchFamily="18" charset="0"/>
            </a:endParaRPr>
          </a:p>
          <a:p>
            <a:pPr algn="just"/>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07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052736"/>
            <a:ext cx="8229600" cy="5102027"/>
          </a:xfrm>
        </p:spPr>
        <p:txBody>
          <a:bodyPr>
            <a:normAutofit/>
          </a:bodyPr>
          <a:lstStyle/>
          <a:p>
            <a:pPr algn="just"/>
            <a:r>
              <a:rPr lang="en-GB" sz="2100" dirty="0" err="1">
                <a:latin typeface="Times New Roman" panose="02020603050405020304" pitchFamily="18" charset="0"/>
                <a:cs typeface="Times New Roman" panose="02020603050405020304" pitchFamily="18" charset="0"/>
              </a:rPr>
              <a:t>Dil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Encümeni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yeni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alfabeyle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ilgili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çalışmalarını</a:t>
            </a:r>
            <a:r>
              <a:rPr lang="en-GB" sz="2100" dirty="0">
                <a:latin typeface="Times New Roman" panose="02020603050405020304" pitchFamily="18" charset="0"/>
                <a:cs typeface="Times New Roman" panose="02020603050405020304" pitchFamily="18" charset="0"/>
              </a:rPr>
              <a:t> 12 </a:t>
            </a:r>
            <a:r>
              <a:rPr lang="en-GB" sz="2100" dirty="0" err="1">
                <a:latin typeface="Times New Roman" panose="02020603050405020304" pitchFamily="18" charset="0"/>
                <a:cs typeface="Times New Roman" panose="02020603050405020304" pitchFamily="18" charset="0"/>
              </a:rPr>
              <a:t>Temmuz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günü</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tamamlamıştır</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r>
              <a:rPr lang="en-GB" sz="2100" dirty="0" err="1">
                <a:latin typeface="Times New Roman" panose="02020603050405020304" pitchFamily="18" charset="0"/>
                <a:cs typeface="Times New Roman" panose="02020603050405020304" pitchFamily="18" charset="0"/>
              </a:rPr>
              <a:t>Encümenin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konuyla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ilgili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gazetelerde</a:t>
            </a:r>
            <a:r>
              <a:rPr lang="en-GB" sz="2100" dirty="0">
                <a:latin typeface="Times New Roman" panose="02020603050405020304" pitchFamily="18" charset="0"/>
                <a:cs typeface="Times New Roman" panose="02020603050405020304" pitchFamily="18" charset="0"/>
              </a:rPr>
              <a:t> de </a:t>
            </a:r>
            <a:r>
              <a:rPr lang="en-GB" sz="2100" dirty="0" err="1">
                <a:latin typeface="Times New Roman" panose="02020603050405020304" pitchFamily="18" charset="0"/>
                <a:cs typeface="Times New Roman" panose="02020603050405020304" pitchFamily="18" charset="0"/>
              </a:rPr>
              <a:t>yer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açıklamasına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göre</a:t>
            </a:r>
            <a:r>
              <a:rPr lang="en-GB" sz="2100" dirty="0">
                <a:latin typeface="Times New Roman" panose="02020603050405020304" pitchFamily="18" charset="0"/>
                <a:cs typeface="Times New Roman" panose="02020603050405020304" pitchFamily="18" charset="0"/>
              </a:rPr>
              <a:t>; “Latin </a:t>
            </a:r>
            <a:r>
              <a:rPr lang="en-GB" sz="2100" dirty="0" err="1">
                <a:latin typeface="Times New Roman" panose="02020603050405020304" pitchFamily="18" charset="0"/>
                <a:cs typeface="Times New Roman" panose="02020603050405020304" pitchFamily="18" charset="0"/>
              </a:rPr>
              <a:t>harflerinin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Türkçemize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tatbikini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düşünmek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üzere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teşekkül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eden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encümen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bugün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heyet-i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umumiye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halinde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müzakerelerine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devam</a:t>
            </a:r>
            <a:r>
              <a:rPr lang="en-GB" sz="2100" dirty="0">
                <a:latin typeface="Times New Roman" panose="02020603050405020304" pitchFamily="18" charset="0"/>
                <a:cs typeface="Times New Roman" panose="02020603050405020304" pitchFamily="18" charset="0"/>
              </a:rPr>
              <a:t> </a:t>
            </a:r>
            <a:r>
              <a:rPr lang="en-GB" sz="2100" dirty="0" err="1" smtClean="0">
                <a:latin typeface="Times New Roman" panose="02020603050405020304" pitchFamily="18" charset="0"/>
                <a:cs typeface="Times New Roman" panose="02020603050405020304" pitchFamily="18" charset="0"/>
              </a:rPr>
              <a:t>etmiştir</a:t>
            </a:r>
            <a:r>
              <a:rPr lang="tr-TR" sz="2100" dirty="0" smtClean="0">
                <a:latin typeface="Times New Roman" panose="02020603050405020304" pitchFamily="18" charset="0"/>
                <a:cs typeface="Times New Roman" panose="02020603050405020304" pitchFamily="18" charset="0"/>
              </a:rPr>
              <a:t>.</a:t>
            </a:r>
          </a:p>
          <a:p>
            <a:pPr algn="just"/>
            <a:r>
              <a:rPr lang="en-GB" sz="2100" dirty="0" err="1">
                <a:latin typeface="Times New Roman" panose="02020603050405020304" pitchFamily="18" charset="0"/>
                <a:cs typeface="Times New Roman" panose="02020603050405020304" pitchFamily="18" charset="0"/>
              </a:rPr>
              <a:t>İstanbul’daki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yaklaşık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aylık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yoğun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çalışma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sonunda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Encümeni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iki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rapor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hazırlamıştır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Bunlar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encümen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adına</a:t>
            </a:r>
            <a:r>
              <a:rPr lang="en-GB" sz="2100" dirty="0">
                <a:latin typeface="Times New Roman" panose="02020603050405020304" pitchFamily="18" charset="0"/>
                <a:cs typeface="Times New Roman" panose="02020603050405020304" pitchFamily="18" charset="0"/>
              </a:rPr>
              <a:t> İbrahim </a:t>
            </a:r>
            <a:r>
              <a:rPr lang="en-GB" sz="2100" dirty="0" err="1">
                <a:latin typeface="Times New Roman" panose="02020603050405020304" pitchFamily="18" charset="0"/>
                <a:cs typeface="Times New Roman" panose="02020603050405020304" pitchFamily="18" charset="0"/>
              </a:rPr>
              <a:t>Grandi’nin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yazdığı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Elifba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Alfabe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Raporu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Ahmet </a:t>
            </a:r>
            <a:r>
              <a:rPr lang="en-GB" sz="2100" dirty="0" err="1">
                <a:latin typeface="Times New Roman" panose="02020603050405020304" pitchFamily="18" charset="0"/>
                <a:cs typeface="Times New Roman" panose="02020603050405020304" pitchFamily="18" charset="0"/>
              </a:rPr>
              <a:t>Cevat’ın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yazdığı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Sarf</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Gramer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Raporları’dır</a:t>
            </a:r>
            <a:r>
              <a:rPr lang="en-GB" sz="2100" dirty="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endParaRPr lang="tr-TR" sz="2400" dirty="0"/>
          </a:p>
          <a:p>
            <a:endParaRPr lang="en-GB" sz="2400" dirty="0"/>
          </a:p>
          <a:p>
            <a:pPr algn="just"/>
            <a:endParaRPr lang="tr-TR" sz="2100" dirty="0">
              <a:latin typeface="Times New Roman" panose="02020603050405020304" pitchFamily="18" charset="0"/>
              <a:cs typeface="Times New Roman" panose="02020603050405020304" pitchFamily="18" charset="0"/>
            </a:endParaRPr>
          </a:p>
          <a:p>
            <a:pPr algn="just"/>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0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88640"/>
            <a:ext cx="8229600" cy="1143000"/>
          </a:xfrm>
        </p:spPr>
        <p:txBody>
          <a:bodyPr>
            <a:normAutofit/>
          </a:bodyPr>
          <a:lstStyle/>
          <a:p>
            <a:pPr algn="l"/>
            <a:r>
              <a:rPr lang="tr-TR" sz="2100" b="1" dirty="0">
                <a:latin typeface="Times New Roman" panose="02020603050405020304" pitchFamily="18" charset="0"/>
                <a:cs typeface="Times New Roman" panose="02020603050405020304" pitchFamily="18" charset="0"/>
              </a:rPr>
              <a:t>R</a:t>
            </a:r>
            <a:r>
              <a:rPr lang="en-GB" sz="2100" b="1" dirty="0" err="1">
                <a:latin typeface="Times New Roman" panose="02020603050405020304" pitchFamily="18" charset="0"/>
                <a:cs typeface="Times New Roman" panose="02020603050405020304" pitchFamily="18" charset="0"/>
              </a:rPr>
              <a:t>apor</a:t>
            </a:r>
            <a:r>
              <a:rPr lang="en-GB" sz="2100" b="1" dirty="0">
                <a:latin typeface="Times New Roman" panose="02020603050405020304" pitchFamily="18" charset="0"/>
                <a:cs typeface="Times New Roman" panose="02020603050405020304" pitchFamily="18" charset="0"/>
              </a:rPr>
              <a:t> </a:t>
            </a:r>
            <a:r>
              <a:rPr lang="en-GB" sz="2100" b="1" dirty="0" err="1">
                <a:latin typeface="Times New Roman" panose="02020603050405020304" pitchFamily="18" charset="0"/>
                <a:cs typeface="Times New Roman" panose="02020603050405020304" pitchFamily="18" charset="0"/>
              </a:rPr>
              <a:t>şu</a:t>
            </a:r>
            <a:r>
              <a:rPr lang="en-GB" sz="2100" b="1" dirty="0">
                <a:latin typeface="Times New Roman" panose="02020603050405020304" pitchFamily="18" charset="0"/>
                <a:cs typeface="Times New Roman" panose="02020603050405020304" pitchFamily="18" charset="0"/>
              </a:rPr>
              <a:t> </a:t>
            </a:r>
            <a:r>
              <a:rPr lang="en-GB" sz="2100" b="1" dirty="0" err="1">
                <a:latin typeface="Times New Roman" panose="02020603050405020304" pitchFamily="18" charset="0"/>
                <a:cs typeface="Times New Roman" panose="02020603050405020304" pitchFamily="18" charset="0"/>
              </a:rPr>
              <a:t>bölümlerden</a:t>
            </a:r>
            <a:r>
              <a:rPr lang="en-GB" sz="2100" b="1" dirty="0">
                <a:latin typeface="Times New Roman" panose="02020603050405020304" pitchFamily="18" charset="0"/>
                <a:cs typeface="Times New Roman" panose="02020603050405020304" pitchFamily="18" charset="0"/>
              </a:rPr>
              <a:t> </a:t>
            </a:r>
            <a:r>
              <a:rPr lang="en-GB" sz="2100" b="1" dirty="0" err="1">
                <a:latin typeface="Times New Roman" panose="02020603050405020304" pitchFamily="18" charset="0"/>
                <a:cs typeface="Times New Roman" panose="02020603050405020304" pitchFamily="18" charset="0"/>
              </a:rPr>
              <a:t>oluşmaktadır</a:t>
            </a:r>
            <a:r>
              <a:rPr lang="tr-TR" sz="2100" b="1" dirty="0">
                <a:latin typeface="Times New Roman" panose="02020603050405020304" pitchFamily="18" charset="0"/>
                <a:cs typeface="Times New Roman" panose="02020603050405020304" pitchFamily="18" charset="0"/>
              </a:rPr>
              <a:t>;</a:t>
            </a:r>
            <a:endParaRPr lang="en-GB"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323528" y="1196752"/>
            <a:ext cx="8229600" cy="5400600"/>
          </a:xfrm>
        </p:spPr>
        <p:txBody>
          <a:bodyPr>
            <a:noAutofit/>
          </a:bodyPr>
          <a:lstStyle/>
          <a:p>
            <a:pPr marL="457200" indent="-457200" algn="just">
              <a:buFont typeface="+mj-lt"/>
              <a:buAutoNum type="arabicPeriod"/>
            </a:pPr>
            <a:r>
              <a:rPr lang="en-GB" sz="2100" dirty="0" err="1" smtClean="0">
                <a:latin typeface="Times New Roman" panose="02020603050405020304" pitchFamily="18" charset="0"/>
                <a:cs typeface="Times New Roman" panose="02020603050405020304" pitchFamily="18" charset="0"/>
              </a:rPr>
              <a:t>Türk</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dilindeki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seslerin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miktarı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keyfiyetleri</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100" dirty="0" smtClean="0">
                <a:latin typeface="Times New Roman" panose="02020603050405020304" pitchFamily="18" charset="0"/>
                <a:cs typeface="Times New Roman" panose="02020603050405020304" pitchFamily="18" charset="0"/>
              </a:rPr>
              <a:t>Latin </a:t>
            </a:r>
            <a:r>
              <a:rPr lang="en-GB" sz="2100" dirty="0" err="1">
                <a:latin typeface="Times New Roman" panose="02020603050405020304" pitchFamily="18" charset="0"/>
                <a:cs typeface="Times New Roman" panose="02020603050405020304" pitchFamily="18" charset="0"/>
              </a:rPr>
              <a:t>harflerinin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savtî</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kıymetleri</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100" dirty="0" err="1" smtClean="0">
                <a:latin typeface="Times New Roman" panose="02020603050405020304" pitchFamily="18" charset="0"/>
                <a:cs typeface="Times New Roman" panose="02020603050405020304" pitchFamily="18" charset="0"/>
              </a:rPr>
              <a:t>Avrupa’da</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kullanılan</a:t>
            </a:r>
            <a:r>
              <a:rPr lang="en-GB" sz="2100" dirty="0">
                <a:latin typeface="Times New Roman" panose="02020603050405020304" pitchFamily="18" charset="0"/>
                <a:cs typeface="Times New Roman" panose="02020603050405020304" pitchFamily="18" charset="0"/>
              </a:rPr>
              <a:t> Latin </a:t>
            </a:r>
            <a:r>
              <a:rPr lang="en-GB" sz="2100" dirty="0" err="1">
                <a:latin typeface="Times New Roman" panose="02020603050405020304" pitchFamily="18" charset="0"/>
                <a:cs typeface="Times New Roman" panose="02020603050405020304" pitchFamily="18" charset="0"/>
              </a:rPr>
              <a:t>asıllı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alfabelerdeki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a:t>
            </a:r>
            <a:r>
              <a:rPr lang="en-GB" sz="2100" dirty="0">
                <a:latin typeface="Times New Roman" panose="02020603050405020304" pitchFamily="18" charset="0"/>
                <a:cs typeface="Times New Roman" panose="02020603050405020304" pitchFamily="18" charset="0"/>
              </a:rPr>
              <a:t>: Latin, </a:t>
            </a:r>
            <a:r>
              <a:rPr lang="en-GB" sz="2100" dirty="0" err="1">
                <a:latin typeface="Times New Roman" panose="02020603050405020304" pitchFamily="18" charset="0"/>
                <a:cs typeface="Times New Roman" panose="02020603050405020304" pitchFamily="18" charset="0"/>
              </a:rPr>
              <a:t>İtalyan</a:t>
            </a:r>
            <a:r>
              <a:rPr lang="en-GB" sz="2100" dirty="0">
                <a:latin typeface="Times New Roman" panose="02020603050405020304" pitchFamily="18" charset="0"/>
                <a:cs typeface="Times New Roman" panose="02020603050405020304" pitchFamily="18" charset="0"/>
              </a:rPr>
              <a:t>, Rumen, </a:t>
            </a:r>
            <a:r>
              <a:rPr lang="en-GB" sz="2100" dirty="0" err="1">
                <a:latin typeface="Times New Roman" panose="02020603050405020304" pitchFamily="18" charset="0"/>
                <a:cs typeface="Times New Roman" panose="02020603050405020304" pitchFamily="18" charset="0"/>
              </a:rPr>
              <a:t>İspanyol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Portekiz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Fransız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İngiliz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Alman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İsveç</a:t>
            </a:r>
            <a:r>
              <a:rPr lang="en-GB" sz="2100" dirty="0">
                <a:latin typeface="Times New Roman" panose="02020603050405020304" pitchFamily="18" charset="0"/>
                <a:cs typeface="Times New Roman" panose="02020603050405020304" pitchFamily="18" charset="0"/>
              </a:rPr>
              <a:t>, Fin, </a:t>
            </a:r>
            <a:r>
              <a:rPr lang="en-GB" sz="2100" dirty="0" err="1">
                <a:latin typeface="Times New Roman" panose="02020603050405020304" pitchFamily="18" charset="0"/>
                <a:cs typeface="Times New Roman" panose="02020603050405020304" pitchFamily="18" charset="0"/>
              </a:rPr>
              <a:t>Macar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Polonez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Çekoslovak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Hırvat</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Arnavut</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Azerbaycan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Sovyetler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Birliği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Türkleri</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100" dirty="0" smtClean="0">
                <a:latin typeface="Times New Roman" panose="02020603050405020304" pitchFamily="18" charset="0"/>
                <a:cs typeface="Times New Roman" panose="02020603050405020304" pitchFamily="18" charset="0"/>
              </a:rPr>
              <a:t>Bu </a:t>
            </a:r>
            <a:r>
              <a:rPr lang="en-GB" sz="2100" dirty="0" err="1">
                <a:latin typeface="Times New Roman" panose="02020603050405020304" pitchFamily="18" charset="0"/>
                <a:cs typeface="Times New Roman" panose="02020603050405020304" pitchFamily="18" charset="0"/>
              </a:rPr>
              <a:t>alfabelerdeki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şekilleri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savtî</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kıymetleri</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100" dirty="0" err="1" smtClean="0">
                <a:latin typeface="Times New Roman" panose="02020603050405020304" pitchFamily="18" charset="0"/>
                <a:cs typeface="Times New Roman" panose="02020603050405020304" pitchFamily="18" charset="0"/>
              </a:rPr>
              <a:t>Türkçe’ye</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mahsus</a:t>
            </a:r>
            <a:r>
              <a:rPr lang="en-GB" sz="2100" dirty="0">
                <a:latin typeface="Times New Roman" panose="02020603050405020304" pitchFamily="18" charset="0"/>
                <a:cs typeface="Times New Roman" panose="02020603050405020304" pitchFamily="18" charset="0"/>
              </a:rPr>
              <a:t> Latin </a:t>
            </a:r>
            <a:r>
              <a:rPr lang="en-GB" sz="2100" dirty="0" err="1">
                <a:latin typeface="Times New Roman" panose="02020603050405020304" pitchFamily="18" charset="0"/>
                <a:cs typeface="Times New Roman" panose="02020603050405020304" pitchFamily="18" charset="0"/>
              </a:rPr>
              <a:t>harflerinin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seçilmesi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hususta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tatbik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olunan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esaslar</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100" dirty="0" err="1" smtClean="0">
                <a:latin typeface="Times New Roman" panose="02020603050405020304" pitchFamily="18" charset="0"/>
                <a:cs typeface="Times New Roman" panose="02020603050405020304" pitchFamily="18" charset="0"/>
              </a:rPr>
              <a:t>Muhtelif</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alfabelerdeki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çift</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işaretli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a:t>
            </a:r>
            <a:r>
              <a:rPr lang="en-GB" sz="2100" dirty="0">
                <a:latin typeface="Times New Roman" panose="02020603050405020304" pitchFamily="18" charset="0"/>
                <a:cs typeface="Times New Roman" panose="02020603050405020304" pitchFamily="18" charset="0"/>
              </a:rPr>
              <a:t>, Latin </a:t>
            </a:r>
            <a:r>
              <a:rPr lang="en-GB" sz="2100" dirty="0" err="1">
                <a:latin typeface="Times New Roman" panose="02020603050405020304" pitchFamily="18" charset="0"/>
                <a:cs typeface="Times New Roman" panose="02020603050405020304" pitchFamily="18" charset="0"/>
              </a:rPr>
              <a:t>alfabesine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eklenmiş</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tablo</a:t>
            </a:r>
            <a:r>
              <a:rPr lang="en-GB" sz="2100" dirty="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100" dirty="0">
                <a:latin typeface="Times New Roman" panose="02020603050405020304" pitchFamily="18" charset="0"/>
                <a:cs typeface="Times New Roman" panose="02020603050405020304" pitchFamily="18" charset="0"/>
              </a:rPr>
              <a:t> </a:t>
            </a:r>
            <a:r>
              <a:rPr lang="en-GB" sz="2100" dirty="0" err="1" smtClean="0">
                <a:latin typeface="Times New Roman" panose="02020603050405020304" pitchFamily="18" charset="0"/>
                <a:cs typeface="Times New Roman" panose="02020603050405020304" pitchFamily="18" charset="0"/>
              </a:rPr>
              <a:t>Türk</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alfabesini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teşkil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eden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çeşitli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dillerde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karşılıkları</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100" dirty="0" err="1" smtClean="0">
                <a:latin typeface="Times New Roman" panose="02020603050405020304" pitchFamily="18" charset="0"/>
                <a:cs typeface="Times New Roman" panose="02020603050405020304" pitchFamily="18" charset="0"/>
              </a:rPr>
              <a:t>Tespit</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edilen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yeni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alfabenin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vasıfları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dilimizin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bünyesine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uygun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gelme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ses</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unsurları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arasında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iltibasa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yer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vermeme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tamamıyla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millî</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olma</a:t>
            </a:r>
            <a:r>
              <a:rPr lang="tr-TR" sz="2100" dirty="0">
                <a:latin typeface="Times New Roman" panose="02020603050405020304" pitchFamily="18" charset="0"/>
                <a:cs typeface="Times New Roman" panose="02020603050405020304" pitchFamily="18" charset="0"/>
              </a:rPr>
              <a:t>.</a:t>
            </a: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11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548680"/>
            <a:ext cx="8229600" cy="5904656"/>
          </a:xfrm>
        </p:spPr>
        <p:txBody>
          <a:bodyPr>
            <a:normAutofit/>
          </a:bodyPr>
          <a:lstStyle/>
          <a:p>
            <a:pPr algn="just"/>
            <a:r>
              <a:rPr lang="tr-TR" sz="2100" dirty="0">
                <a:latin typeface="Times New Roman" panose="02020603050405020304" pitchFamily="18" charset="0"/>
                <a:cs typeface="Times New Roman" panose="02020603050405020304" pitchFamily="18" charset="0"/>
              </a:rPr>
              <a:t>Tür</a:t>
            </a:r>
            <a:r>
              <a:rPr lang="en-GB" sz="2100" dirty="0" err="1">
                <a:latin typeface="Times New Roman" panose="02020603050405020304" pitchFamily="18" charset="0"/>
                <a:cs typeface="Times New Roman" panose="02020603050405020304" pitchFamily="18" charset="0"/>
              </a:rPr>
              <a:t>kiye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Büyük</a:t>
            </a:r>
            <a:r>
              <a:rPr lang="en-GB" sz="2100" dirty="0">
                <a:latin typeface="Times New Roman" panose="02020603050405020304" pitchFamily="18" charset="0"/>
                <a:cs typeface="Times New Roman" panose="02020603050405020304" pitchFamily="18" charset="0"/>
              </a:rPr>
              <a:t> Millet </a:t>
            </a:r>
            <a:r>
              <a:rPr lang="en-GB" sz="2100" dirty="0" err="1">
                <a:latin typeface="Times New Roman" panose="02020603050405020304" pitchFamily="18" charset="0"/>
                <a:cs typeface="Times New Roman" panose="02020603050405020304" pitchFamily="18" charset="0"/>
              </a:rPr>
              <a:t>Meclisi</a:t>
            </a:r>
            <a:r>
              <a:rPr lang="en-GB" sz="2100" dirty="0">
                <a:latin typeface="Times New Roman" panose="02020603050405020304" pitchFamily="18" charset="0"/>
                <a:cs typeface="Times New Roman" panose="02020603050405020304" pitchFamily="18" charset="0"/>
              </a:rPr>
              <a:t>, 1 </a:t>
            </a:r>
            <a:r>
              <a:rPr lang="en-GB" sz="2100" dirty="0" err="1">
                <a:latin typeface="Times New Roman" panose="02020603050405020304" pitchFamily="18" charset="0"/>
                <a:cs typeface="Times New Roman" panose="02020603050405020304" pitchFamily="18" charset="0"/>
              </a:rPr>
              <a:t>Kasım</a:t>
            </a:r>
            <a:r>
              <a:rPr lang="en-GB" sz="2100" dirty="0">
                <a:latin typeface="Times New Roman" panose="02020603050405020304" pitchFamily="18" charset="0"/>
                <a:cs typeface="Times New Roman" panose="02020603050405020304" pitchFamily="18" charset="0"/>
              </a:rPr>
              <a:t> 1928'de</a:t>
            </a:r>
            <a:r>
              <a:rPr lang="tr-TR" sz="2100" dirty="0">
                <a:latin typeface="Times New Roman" panose="02020603050405020304" pitchFamily="18" charset="0"/>
                <a:cs typeface="Times New Roman" panose="02020603050405020304" pitchFamily="18" charset="0"/>
              </a:rPr>
              <a:t> ’Türk Harflerinin Kabul ve Tatbiki  Hakkındaki  Kanunu’’ ile </a:t>
            </a:r>
            <a:r>
              <a:rPr lang="en-GB" sz="2100" dirty="0">
                <a:latin typeface="Times New Roman" panose="02020603050405020304" pitchFamily="18" charset="0"/>
                <a:cs typeface="Times New Roman" panose="02020603050405020304" pitchFamily="18" charset="0"/>
              </a:rPr>
              <a:t> 29 </a:t>
            </a:r>
            <a:r>
              <a:rPr lang="en-GB" sz="2100" dirty="0" err="1">
                <a:latin typeface="Times New Roman" panose="02020603050405020304" pitchFamily="18" charset="0"/>
                <a:cs typeface="Times New Roman" panose="02020603050405020304" pitchFamily="18" charset="0"/>
              </a:rPr>
              <a:t>harften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oluşan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yeni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Türk</a:t>
            </a:r>
            <a:r>
              <a:rPr lang="en-GB" sz="2100" dirty="0">
                <a:latin typeface="Times New Roman" panose="02020603050405020304" pitchFamily="18" charset="0"/>
                <a:cs typeface="Times New Roman" panose="02020603050405020304" pitchFamily="18" charset="0"/>
              </a:rPr>
              <a:t> a</a:t>
            </a:r>
            <a:r>
              <a:rPr lang="tr-TR" sz="2100" dirty="0" err="1">
                <a:latin typeface="Times New Roman" panose="02020603050405020304" pitchFamily="18" charset="0"/>
                <a:cs typeface="Times New Roman" panose="02020603050405020304" pitchFamily="18" charset="0"/>
              </a:rPr>
              <a:t>lfabesini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kabul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etti</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r>
              <a:rPr lang="en-GB" sz="2100" dirty="0" err="1">
                <a:latin typeface="Times New Roman" panose="02020603050405020304" pitchFamily="18" charset="0"/>
                <a:cs typeface="Times New Roman" panose="02020603050405020304" pitchFamily="18" charset="0"/>
              </a:rPr>
              <a:t>Yeni</a:t>
            </a:r>
            <a:r>
              <a:rPr lang="en-GB" sz="2100" dirty="0">
                <a:latin typeface="Times New Roman" panose="02020603050405020304" pitchFamily="18" charset="0"/>
                <a:cs typeface="Times New Roman" panose="02020603050405020304" pitchFamily="18" charset="0"/>
              </a:rPr>
              <a:t> a</a:t>
            </a:r>
            <a:r>
              <a:rPr lang="tr-TR" sz="2100" dirty="0" err="1">
                <a:latin typeface="Times New Roman" panose="02020603050405020304" pitchFamily="18" charset="0"/>
                <a:cs typeface="Times New Roman" panose="02020603050405020304" pitchFamily="18" charset="0"/>
              </a:rPr>
              <a:t>lfabenin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bütün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ulusa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öğretilmesi</a:t>
            </a:r>
            <a:r>
              <a:rPr lang="en-GB" sz="2100" dirty="0">
                <a:latin typeface="Times New Roman" panose="02020603050405020304" pitchFamily="18" charset="0"/>
                <a:cs typeface="Times New Roman" panose="02020603050405020304" pitchFamily="18" charset="0"/>
              </a:rPr>
              <a:t>, "Millet </a:t>
            </a:r>
            <a:r>
              <a:rPr lang="en-GB" sz="2100" dirty="0" err="1">
                <a:latin typeface="Times New Roman" panose="02020603050405020304" pitchFamily="18" charset="0"/>
                <a:cs typeface="Times New Roman" panose="02020603050405020304" pitchFamily="18" charset="0"/>
              </a:rPr>
              <a:t>Mektepleri</a:t>
            </a:r>
            <a:r>
              <a:rPr lang="en-GB" sz="2100" dirty="0">
                <a:latin typeface="Times New Roman" panose="02020603050405020304" pitchFamily="18" charset="0"/>
                <a:cs typeface="Times New Roman" panose="02020603050405020304" pitchFamily="18" charset="0"/>
              </a:rPr>
              <a:t>" (Ulus </a:t>
            </a:r>
            <a:r>
              <a:rPr lang="en-GB" sz="2100" dirty="0" err="1">
                <a:latin typeface="Times New Roman" panose="02020603050405020304" pitchFamily="18" charset="0"/>
                <a:cs typeface="Times New Roman" panose="02020603050405020304" pitchFamily="18" charset="0"/>
              </a:rPr>
              <a:t>Okulları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denilen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bakıma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ülkedeki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ekin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devrimini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hızlandıran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kurumlar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aracığıyla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sağlandı</a:t>
            </a:r>
            <a:r>
              <a:rPr lang="en-GB"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Kanun 3 Kasım 1928’de yürürlüğe konulmuştur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en-GB" sz="2100" dirty="0">
                <a:latin typeface="Times New Roman" panose="02020603050405020304" pitchFamily="18" charset="0"/>
                <a:cs typeface="Times New Roman" panose="02020603050405020304" pitchFamily="18" charset="0"/>
              </a:rPr>
              <a:t>Bu </a:t>
            </a:r>
            <a:r>
              <a:rPr lang="tr-TR" sz="2100" dirty="0">
                <a:latin typeface="Times New Roman" panose="02020603050405020304" pitchFamily="18" charset="0"/>
                <a:cs typeface="Times New Roman" panose="02020603050405020304" pitchFamily="18" charset="0"/>
              </a:rPr>
              <a:t>kanunun </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kabulüyle</a:t>
            </a:r>
            <a:r>
              <a:rPr lang="en-GB" sz="2100" dirty="0">
                <a:latin typeface="Times New Roman" panose="02020603050405020304" pitchFamily="18" charset="0"/>
                <a:cs typeface="Times New Roman" panose="02020603050405020304" pitchFamily="18" charset="0"/>
              </a:rPr>
              <a:t> o </a:t>
            </a:r>
            <a:r>
              <a:rPr lang="en-GB" sz="2100" dirty="0" err="1">
                <a:latin typeface="Times New Roman" panose="02020603050405020304" pitchFamily="18" charset="0"/>
                <a:cs typeface="Times New Roman" panose="02020603050405020304" pitchFamily="18" charset="0"/>
              </a:rPr>
              <a:t>güne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kadar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kullanılan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harfleri</a:t>
            </a:r>
            <a:r>
              <a:rPr lang="en-GB" sz="2100" dirty="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 yani Osmanlı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alfabesinin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resmiyeti</a:t>
            </a:r>
            <a:r>
              <a:rPr lang="en-GB" sz="2100" dirty="0">
                <a:latin typeface="Times New Roman" panose="02020603050405020304" pitchFamily="18" charset="0"/>
                <a:cs typeface="Times New Roman" panose="02020603050405020304" pitchFamily="18" charset="0"/>
              </a:rPr>
              <a:t> son </a:t>
            </a:r>
            <a:r>
              <a:rPr lang="en-GB" sz="2100" dirty="0" err="1">
                <a:latin typeface="Times New Roman" panose="02020603050405020304" pitchFamily="18" charset="0"/>
                <a:cs typeface="Times New Roman" panose="02020603050405020304" pitchFamily="18" charset="0"/>
              </a:rPr>
              <a:t>buldu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Latin </a:t>
            </a:r>
            <a:r>
              <a:rPr lang="en-GB" sz="2100" dirty="0" err="1">
                <a:latin typeface="Times New Roman" panose="02020603050405020304" pitchFamily="18" charset="0"/>
                <a:cs typeface="Times New Roman" panose="02020603050405020304" pitchFamily="18" charset="0"/>
              </a:rPr>
              <a:t>harflerini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esas</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alan</a:t>
            </a:r>
            <a:r>
              <a:rPr lang="en-GB" sz="2100" dirty="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Türk </a:t>
            </a:r>
            <a:r>
              <a:rPr lang="en-GB" sz="2100" dirty="0" err="1">
                <a:latin typeface="Times New Roman" panose="02020603050405020304" pitchFamily="18" charset="0"/>
                <a:cs typeface="Times New Roman" panose="02020603050405020304" pitchFamily="18" charset="0"/>
              </a:rPr>
              <a:t>alfab</a:t>
            </a:r>
            <a:r>
              <a:rPr lang="tr-TR" sz="2100" dirty="0">
                <a:latin typeface="Times New Roman" panose="02020603050405020304" pitchFamily="18" charset="0"/>
                <a:cs typeface="Times New Roman" panose="02020603050405020304" pitchFamily="18" charset="0"/>
              </a:rPr>
              <a:t>esi </a:t>
            </a:r>
            <a:r>
              <a:rPr lang="en-GB" sz="2100" dirty="0" err="1">
                <a:latin typeface="Times New Roman" panose="02020603050405020304" pitchFamily="18" charset="0"/>
                <a:cs typeface="Times New Roman" panose="02020603050405020304" pitchFamily="18" charset="0"/>
              </a:rPr>
              <a:t>yürürlüğe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kondu</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Yeni harfleri halka öğretmek üzere, yurt genelinde büyük okur yazma seferberliğine gidilerek Türk halkının en kısa zamanda okuryazar yapılması hedeflenmiştir.</a:t>
            </a:r>
          </a:p>
          <a:p>
            <a:pPr algn="just"/>
            <a:endParaRPr lang="tr-TR" sz="2100" dirty="0">
              <a:latin typeface="Times New Roman" panose="02020603050405020304" pitchFamily="18" charset="0"/>
              <a:cs typeface="Times New Roman" panose="02020603050405020304" pitchFamily="18" charset="0"/>
            </a:endParaRPr>
          </a:p>
          <a:p>
            <a:pPr marL="0" indent="0" algn="just">
              <a:buNone/>
            </a:pP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10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100" b="1" dirty="0" smtClean="0">
                <a:latin typeface="Times New Roman" panose="02020603050405020304" pitchFamily="18" charset="0"/>
                <a:cs typeface="Times New Roman" panose="02020603050405020304" pitchFamily="18" charset="0"/>
              </a:rPr>
              <a:t>Alfabe İnkılâbı </a:t>
            </a:r>
            <a:r>
              <a:rPr lang="tr-TR" sz="2100" b="1" dirty="0">
                <a:latin typeface="Times New Roman" panose="02020603050405020304" pitchFamily="18" charset="0"/>
                <a:cs typeface="Times New Roman" panose="02020603050405020304" pitchFamily="18" charset="0"/>
              </a:rPr>
              <a:t>Amaçları</a:t>
            </a:r>
            <a:endParaRPr lang="en-GB"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a:bodyPr>
          <a:lstStyle/>
          <a:p>
            <a:pPr algn="just"/>
            <a:r>
              <a:rPr lang="tr-TR" sz="2100" dirty="0" smtClean="0">
                <a:latin typeface="Times New Roman" panose="02020603050405020304" pitchFamily="18" charset="0"/>
                <a:cs typeface="Times New Roman" panose="02020603050405020304" pitchFamily="18" charset="0"/>
              </a:rPr>
              <a:t>Alfabe</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İnkılâbı’nın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devlet</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toplum</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hayatında</a:t>
            </a:r>
            <a:r>
              <a:rPr lang="en-GB" sz="2100" dirty="0">
                <a:latin typeface="Times New Roman" panose="02020603050405020304" pitchFamily="18" charset="0"/>
                <a:cs typeface="Times New Roman" panose="02020603050405020304" pitchFamily="18" charset="0"/>
              </a:rPr>
              <a:t> hem </a:t>
            </a:r>
            <a:r>
              <a:rPr lang="en-GB" sz="2100" dirty="0" err="1">
                <a:latin typeface="Times New Roman" panose="02020603050405020304" pitchFamily="18" charset="0"/>
                <a:cs typeface="Times New Roman" panose="02020603050405020304" pitchFamily="18" charset="0"/>
              </a:rPr>
              <a:t>kısa</a:t>
            </a:r>
            <a:r>
              <a:rPr lang="en-GB" sz="2100" dirty="0">
                <a:latin typeface="Times New Roman" panose="02020603050405020304" pitchFamily="18" charset="0"/>
                <a:cs typeface="Times New Roman" panose="02020603050405020304" pitchFamily="18" charset="0"/>
              </a:rPr>
              <a:t> hem de </a:t>
            </a:r>
            <a:r>
              <a:rPr lang="en-GB" sz="2100" dirty="0" err="1">
                <a:latin typeface="Times New Roman" panose="02020603050405020304" pitchFamily="18" charset="0"/>
                <a:cs typeface="Times New Roman" panose="02020603050405020304" pitchFamily="18" charset="0"/>
              </a:rPr>
              <a:t>uzun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vadede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ortaya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çıkaracağı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sonuçları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söz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konusudur</a:t>
            </a:r>
            <a:r>
              <a:rPr lang="en-GB" sz="2100" dirty="0">
                <a:latin typeface="Times New Roman" panose="02020603050405020304" pitchFamily="18" charset="0"/>
                <a:cs typeface="Times New Roman" panose="02020603050405020304" pitchFamily="18" charset="0"/>
              </a:rPr>
              <a:t>. Bu </a:t>
            </a:r>
            <a:r>
              <a:rPr lang="en-GB" sz="2100" dirty="0" err="1">
                <a:latin typeface="Times New Roman" panose="02020603050405020304" pitchFamily="18" charset="0"/>
                <a:cs typeface="Times New Roman" panose="02020603050405020304" pitchFamily="18" charset="0"/>
              </a:rPr>
              <a:t>yönüyle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cumhuriyetin</a:t>
            </a:r>
            <a:r>
              <a:rPr lang="en-GB" sz="2100" dirty="0">
                <a:latin typeface="Times New Roman" panose="02020603050405020304" pitchFamily="18" charset="0"/>
                <a:cs typeface="Times New Roman" panose="02020603050405020304" pitchFamily="18" charset="0"/>
              </a:rPr>
              <a:t> en </a:t>
            </a:r>
            <a:r>
              <a:rPr lang="en-GB" sz="2100" dirty="0" err="1">
                <a:latin typeface="Times New Roman" panose="02020603050405020304" pitchFamily="18" charset="0"/>
                <a:cs typeface="Times New Roman" panose="02020603050405020304" pitchFamily="18" charset="0"/>
              </a:rPr>
              <a:t>büyük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inkılâplarından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birisidir</a:t>
            </a:r>
            <a:r>
              <a:rPr lang="en-GB" sz="2100" dirty="0">
                <a:latin typeface="Times New Roman" panose="02020603050405020304" pitchFamily="18" charset="0"/>
                <a:cs typeface="Times New Roman" panose="02020603050405020304" pitchFamily="18" charset="0"/>
              </a:rPr>
              <a:t>. Bu </a:t>
            </a:r>
            <a:r>
              <a:rPr lang="en-GB" sz="2100" dirty="0" err="1">
                <a:latin typeface="Times New Roman" panose="02020603050405020304" pitchFamily="18" charset="0"/>
                <a:cs typeface="Times New Roman" panose="02020603050405020304" pitchFamily="18" charset="0"/>
              </a:rPr>
              <a:t>inkılâbın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aşağıda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kanunun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gerekçesi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kısmında</a:t>
            </a:r>
            <a:r>
              <a:rPr lang="en-GB" sz="2100" dirty="0">
                <a:latin typeface="Times New Roman" panose="02020603050405020304" pitchFamily="18" charset="0"/>
                <a:cs typeface="Times New Roman" panose="02020603050405020304" pitchFamily="18" charset="0"/>
              </a:rPr>
              <a:t> da </a:t>
            </a:r>
            <a:r>
              <a:rPr lang="en-GB" sz="2100" dirty="0" err="1">
                <a:latin typeface="Times New Roman" panose="02020603050405020304" pitchFamily="18" charset="0"/>
                <a:cs typeface="Times New Roman" panose="02020603050405020304" pitchFamily="18" charset="0"/>
              </a:rPr>
              <a:t>ifade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edileceği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gibi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pek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çok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amacı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vardır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Ancak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bunlar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içerisinde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bizzat</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inkılâbı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gerçekleştiren</a:t>
            </a:r>
            <a:r>
              <a:rPr lang="en-GB" sz="2100" dirty="0">
                <a:latin typeface="Times New Roman" panose="02020603050405020304" pitchFamily="18" charset="0"/>
                <a:cs typeface="Times New Roman" panose="02020603050405020304" pitchFamily="18" charset="0"/>
              </a:rPr>
              <a:t> Atatürk </a:t>
            </a:r>
            <a:r>
              <a:rPr lang="en-GB" sz="2100" dirty="0" err="1">
                <a:latin typeface="Times New Roman" panose="02020603050405020304" pitchFamily="18" charset="0"/>
                <a:cs typeface="Times New Roman" panose="02020603050405020304" pitchFamily="18" charset="0"/>
              </a:rPr>
              <a:t>tarafından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ifade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edilen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amaç</a:t>
            </a:r>
            <a:r>
              <a:rPr lang="en-GB" sz="2100" dirty="0">
                <a:latin typeface="Times New Roman" panose="02020603050405020304" pitchFamily="18" charset="0"/>
                <a:cs typeface="Times New Roman" panose="02020603050405020304" pitchFamily="18" charset="0"/>
              </a:rPr>
              <a:t>, en </a:t>
            </a:r>
            <a:r>
              <a:rPr lang="en-GB" sz="2100" dirty="0" err="1">
                <a:latin typeface="Times New Roman" panose="02020603050405020304" pitchFamily="18" charset="0"/>
                <a:cs typeface="Times New Roman" panose="02020603050405020304" pitchFamily="18" charset="0"/>
              </a:rPr>
              <a:t>önemlisidir</a:t>
            </a:r>
            <a:r>
              <a:rPr lang="en-GB" sz="2100" dirty="0">
                <a:latin typeface="Times New Roman" panose="02020603050405020304" pitchFamily="18" charset="0"/>
                <a:cs typeface="Times New Roman" panose="02020603050405020304" pitchFamily="18" charset="0"/>
              </a:rPr>
              <a:t>. Atatürk, </a:t>
            </a:r>
            <a:r>
              <a:rPr lang="tr-TR" sz="2100" dirty="0" smtClean="0">
                <a:latin typeface="Times New Roman" panose="02020603050405020304" pitchFamily="18" charset="0"/>
                <a:cs typeface="Times New Roman" panose="02020603050405020304" pitchFamily="18" charset="0"/>
              </a:rPr>
              <a:t>Alfabe</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İnkılâbı’na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girişmesinin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ana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amacını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Türk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milletine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emekle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kolay</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okuma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yazma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anahtarı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verip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onu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bilgisizlikten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kurtarmak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olarak</a:t>
            </a:r>
            <a:r>
              <a:rPr lang="en-GB" sz="2100" dirty="0">
                <a:latin typeface="Times New Roman" panose="02020603050405020304" pitchFamily="18" charset="0"/>
                <a:cs typeface="Times New Roman" panose="02020603050405020304" pitchFamily="18" charset="0"/>
              </a:rPr>
              <a:t> </a:t>
            </a:r>
            <a:r>
              <a:rPr lang="en-GB" sz="2100" dirty="0" err="1" smtClean="0">
                <a:latin typeface="Times New Roman" panose="02020603050405020304" pitchFamily="18" charset="0"/>
                <a:cs typeface="Times New Roman" panose="02020603050405020304" pitchFamily="18" charset="0"/>
              </a:rPr>
              <a:t>açıklamıştır</a:t>
            </a:r>
            <a:r>
              <a:rPr lang="en-GB" sz="2100" dirty="0" smtClean="0">
                <a:latin typeface="Times New Roman" panose="02020603050405020304" pitchFamily="18" charset="0"/>
                <a:cs typeface="Times New Roman" panose="02020603050405020304" pitchFamily="18" charset="0"/>
              </a:rPr>
              <a:t>.</a:t>
            </a: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41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100" b="1" dirty="0" smtClean="0">
                <a:latin typeface="Times New Roman" panose="02020603050405020304" pitchFamily="18" charset="0"/>
                <a:cs typeface="Times New Roman" panose="02020603050405020304" pitchFamily="18" charset="0"/>
              </a:rPr>
              <a:t>Alfabe İnkılâbı </a:t>
            </a:r>
            <a:r>
              <a:rPr lang="tr-TR" sz="2100" b="1" dirty="0">
                <a:latin typeface="Times New Roman" panose="02020603050405020304" pitchFamily="18" charset="0"/>
                <a:cs typeface="Times New Roman" panose="02020603050405020304" pitchFamily="18" charset="0"/>
              </a:rPr>
              <a:t>Amaçları </a:t>
            </a:r>
            <a:endParaRPr lang="en-GB"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124744"/>
            <a:ext cx="8229600" cy="5328592"/>
          </a:xfrm>
        </p:spPr>
        <p:txBody>
          <a:bodyPr>
            <a:normAutofit/>
          </a:bodyPr>
          <a:lstStyle/>
          <a:p>
            <a:pPr marL="457200" indent="-457200" algn="just">
              <a:buFont typeface="+mj-lt"/>
              <a:buAutoNum type="arabicPeriod"/>
            </a:pPr>
            <a:r>
              <a:rPr lang="en-GB" sz="2100" dirty="0" err="1" smtClean="0">
                <a:latin typeface="Times New Roman" panose="02020603050405020304" pitchFamily="18" charset="0"/>
                <a:cs typeface="Times New Roman" panose="02020603050405020304" pitchFamily="18" charset="0"/>
              </a:rPr>
              <a:t>Ülkede</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bilgisizliğe</a:t>
            </a:r>
            <a:r>
              <a:rPr lang="en-GB" sz="2100" dirty="0">
                <a:latin typeface="Times New Roman" panose="02020603050405020304" pitchFamily="18" charset="0"/>
                <a:cs typeface="Times New Roman" panose="02020603050405020304" pitchFamily="18" charset="0"/>
              </a:rPr>
              <a:t> son </a:t>
            </a:r>
            <a:r>
              <a:rPr lang="en-GB" sz="2100" dirty="0" err="1">
                <a:latin typeface="Times New Roman" panose="02020603050405020304" pitchFamily="18" charset="0"/>
                <a:cs typeface="Times New Roman" panose="02020603050405020304" pitchFamily="18" charset="0"/>
              </a:rPr>
              <a:t>vermek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okuma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yazmanın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kolaylaşması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yaygınlaşmasını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sağlamak</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100" dirty="0" err="1" smtClean="0">
                <a:latin typeface="Times New Roman" panose="02020603050405020304" pitchFamily="18" charset="0"/>
                <a:cs typeface="Times New Roman" panose="02020603050405020304" pitchFamily="18" charset="0"/>
              </a:rPr>
              <a:t>Türk</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diline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kişilik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kazandırmak</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100" dirty="0" err="1" smtClean="0">
                <a:latin typeface="Times New Roman" panose="02020603050405020304" pitchFamily="18" charset="0"/>
                <a:cs typeface="Times New Roman" panose="02020603050405020304" pitchFamily="18" charset="0"/>
              </a:rPr>
              <a:t>Eğitim</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öğretimde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beklenen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istenen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verimliliği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gerçekleştirmek</a:t>
            </a:r>
            <a:r>
              <a:rPr lang="en-GB" sz="2100" dirty="0">
                <a:latin typeface="Times New Roman" panose="02020603050405020304" pitchFamily="18" charset="0"/>
                <a:cs typeface="Times New Roman" panose="02020603050405020304" pitchFamily="18" charset="0"/>
              </a:rPr>
              <a:t>. </a:t>
            </a:r>
            <a:endParaRPr lang="tr-TR" sz="21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Kişilik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gelişimini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kısıtlayan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doğu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kültüründen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ayrılmak</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100" dirty="0" err="1" smtClean="0">
                <a:latin typeface="Times New Roman" panose="02020603050405020304" pitchFamily="18" charset="0"/>
                <a:cs typeface="Times New Roman" panose="02020603050405020304" pitchFamily="18" charset="0"/>
              </a:rPr>
              <a:t>Uygar</a:t>
            </a:r>
            <a:r>
              <a:rPr lang="en-GB" sz="2100" dirty="0" smtClean="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batı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ilişkileri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artırarak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çağdaş</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uygarlık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düzeyinin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üzerine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çıkmak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şartları</a:t>
            </a:r>
            <a:r>
              <a:rPr lang="en-GB" sz="2100" dirty="0">
                <a:latin typeface="Times New Roman" panose="02020603050405020304" pitchFamily="18" charset="0"/>
                <a:cs typeface="Times New Roman" panose="02020603050405020304" pitchFamily="18" charset="0"/>
              </a:rPr>
              <a:t> </a:t>
            </a:r>
            <a:r>
              <a:rPr lang="en-GB" sz="2100" dirty="0" err="1" smtClean="0">
                <a:latin typeface="Times New Roman" panose="02020603050405020304" pitchFamily="18" charset="0"/>
                <a:cs typeface="Times New Roman" panose="02020603050405020304" pitchFamily="18" charset="0"/>
              </a:rPr>
              <a:t>oluşturmak</a:t>
            </a:r>
            <a:r>
              <a:rPr lang="tr-TR" sz="2100" dirty="0">
                <a:latin typeface="Times New Roman" panose="02020603050405020304" pitchFamily="18" charset="0"/>
                <a:cs typeface="Times New Roman" panose="02020603050405020304" pitchFamily="18" charset="0"/>
              </a:rPr>
              <a:t>.</a:t>
            </a: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535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139136" cy="778098"/>
          </a:xfrm>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Alfabe </a:t>
            </a:r>
            <a:r>
              <a:rPr lang="tr-TR" sz="2100" b="1" dirty="0">
                <a:latin typeface="Times New Roman" panose="02020603050405020304" pitchFamily="18" charset="0"/>
                <a:cs typeface="Times New Roman" panose="02020603050405020304" pitchFamily="18" charset="0"/>
              </a:rPr>
              <a:t>İnkılabı Sonuçları </a:t>
            </a:r>
            <a:endParaRPr lang="en-GB"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67544" y="1124744"/>
            <a:ext cx="8229600" cy="4857403"/>
          </a:xfrm>
        </p:spPr>
        <p:txBody>
          <a:bodyPr>
            <a:noAutofit/>
          </a:bodyPr>
          <a:lstStyle/>
          <a:p>
            <a:pPr algn="just"/>
            <a:r>
              <a:rPr lang="tr-TR" sz="2100" dirty="0">
                <a:latin typeface="Times New Roman" panose="02020603050405020304" pitchFamily="18" charset="0"/>
                <a:cs typeface="Times New Roman" panose="02020603050405020304" pitchFamily="18" charset="0"/>
              </a:rPr>
              <a:t>Başöğretmen Atatürk’ün öncülüğünde açılan Millet Mektepleri sayesinde okuryazar oranında büyük artış gözlenmiştir</a:t>
            </a:r>
            <a:r>
              <a:rPr lang="tr-TR" sz="2100" dirty="0" smtClean="0">
                <a:latin typeface="Times New Roman" panose="02020603050405020304" pitchFamily="18" charset="0"/>
                <a:cs typeface="Times New Roman" panose="02020603050405020304" pitchFamily="18" charset="0"/>
              </a:rPr>
              <a:t>.</a:t>
            </a:r>
            <a:endParaRPr lang="en-GB" sz="2100" dirty="0">
              <a:latin typeface="Times New Roman" panose="02020603050405020304" pitchFamily="18" charset="0"/>
              <a:cs typeface="Times New Roman" panose="02020603050405020304" pitchFamily="18" charset="0"/>
            </a:endParaRPr>
          </a:p>
          <a:p>
            <a:pPr algn="just"/>
            <a:r>
              <a:rPr lang="en-GB" sz="2100" dirty="0" err="1">
                <a:latin typeface="Times New Roman" panose="02020603050405020304" pitchFamily="18" charset="0"/>
                <a:cs typeface="Times New Roman" panose="02020603050405020304" pitchFamily="18" charset="0"/>
              </a:rPr>
              <a:t>Türk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gelişmesi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sağlandı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Türkçe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Arapça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Farsça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gibi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dillerin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etkisinden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kurtuldu</a:t>
            </a:r>
            <a:r>
              <a:rPr lang="en-GB"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Çağdaşlaşma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yolunda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önemli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adım</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atılmış</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oldu</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Yabancı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öğrenmek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kolaylaştı</a:t>
            </a:r>
            <a:r>
              <a:rPr lang="en-GB"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Y</a:t>
            </a:r>
            <a:r>
              <a:rPr lang="en-GB" sz="2100" dirty="0" err="1">
                <a:latin typeface="Times New Roman" panose="02020603050405020304" pitchFamily="18" charset="0"/>
                <a:cs typeface="Times New Roman" panose="02020603050405020304" pitchFamily="18" charset="0"/>
              </a:rPr>
              <a:t>azılan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basılan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eser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sayısı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arttı</a:t>
            </a:r>
            <a:r>
              <a:rPr lang="en-GB" sz="2100" dirty="0">
                <a:latin typeface="Times New Roman" panose="02020603050405020304" pitchFamily="18" charset="0"/>
                <a:cs typeface="Times New Roman" panose="02020603050405020304" pitchFamily="18" charset="0"/>
              </a:rPr>
              <a:t>.</a:t>
            </a:r>
          </a:p>
          <a:p>
            <a:pPr marL="0" indent="0" algn="just">
              <a:buNone/>
            </a:pPr>
            <a:endParaRPr lang="en-GB" sz="2100" dirty="0">
              <a:latin typeface="Times New Roman" panose="02020603050405020304" pitchFamily="18" charset="0"/>
              <a:cs typeface="Times New Roman" panose="02020603050405020304" pitchFamily="18" charset="0"/>
            </a:endParaRPr>
          </a:p>
          <a:p>
            <a:pPr marL="0" indent="0" algn="just">
              <a:buNone/>
            </a:pP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56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27584" y="2204864"/>
            <a:ext cx="7772400" cy="1470025"/>
          </a:xfrm>
        </p:spPr>
        <p:txBody>
          <a:bodyPr>
            <a:normAutofit/>
          </a:bodyPr>
          <a:lstStyle/>
          <a:p>
            <a:r>
              <a:rPr lang="tr-TR" sz="3200" b="1" dirty="0" smtClean="0">
                <a:latin typeface="Times New Roman" panose="02020603050405020304" pitchFamily="18" charset="0"/>
                <a:cs typeface="Times New Roman" panose="02020603050405020304" pitchFamily="18" charset="0"/>
              </a:rPr>
              <a:t>DİL İNKILÂBI VE TÜRK DİL KURUMU’NUN KURULUŞU</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938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txBox="1">
            <a:spLocks/>
          </p:cNvSpPr>
          <p:nvPr/>
        </p:nvSpPr>
        <p:spPr>
          <a:xfrm>
            <a:off x="856184" y="2420888"/>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200" dirty="0">
                <a:latin typeface="Times New Roman" panose="02020603050405020304" pitchFamily="18" charset="0"/>
                <a:cs typeface="Times New Roman" panose="02020603050405020304" pitchFamily="18" charset="0"/>
              </a:rPr>
              <a:t> ALFABE İNKILABI</a:t>
            </a:r>
            <a:br>
              <a:rPr lang="tr-TR" sz="3200" dirty="0">
                <a:latin typeface="Times New Roman" panose="02020603050405020304" pitchFamily="18" charset="0"/>
                <a:cs typeface="Times New Roman" panose="02020603050405020304" pitchFamily="18" charset="0"/>
              </a:rPr>
            </a:br>
            <a:r>
              <a:rPr lang="tr-TR" sz="3200" dirty="0">
                <a:latin typeface="Times New Roman" panose="02020603050405020304" pitchFamily="18" charset="0"/>
                <a:cs typeface="Times New Roman" panose="02020603050405020304" pitchFamily="18" charset="0"/>
              </a:rPr>
              <a:t>(1 KASIM 1928)</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156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8229600" cy="5721499"/>
          </a:xfrm>
        </p:spPr>
        <p:txBody>
          <a:bodyPr/>
          <a:lstStyle/>
          <a:p>
            <a:pPr marL="0" indent="0" algn="just">
              <a:buNone/>
            </a:pPr>
            <a:r>
              <a:rPr lang="tr-TR" dirty="0"/>
              <a:t> </a:t>
            </a:r>
            <a:r>
              <a:rPr lang="tr-TR" sz="2100" i="1" dirty="0" smtClean="0">
                <a:latin typeface="Times New Roman" panose="02020603050405020304" pitchFamily="18" charset="0"/>
                <a:cs typeface="Times New Roman" panose="02020603050405020304" pitchFamily="18" charset="0"/>
              </a:rPr>
              <a:t>«Millet, dil, kültür ve mefkure birliği ile birbirine bağlı vatandaşların teşkil ettiği bir siyasi ve içtimai heyettir</a:t>
            </a:r>
            <a:r>
              <a:rPr lang="tr-TR" sz="2100" i="1" dirty="0" smtClean="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Mustafa </a:t>
            </a:r>
            <a:r>
              <a:rPr lang="tr-TR" sz="2100" dirty="0" smtClean="0">
                <a:latin typeface="Times New Roman" panose="02020603050405020304" pitchFamily="18" charset="0"/>
                <a:cs typeface="Times New Roman" panose="02020603050405020304" pitchFamily="18" charset="0"/>
              </a:rPr>
              <a:t>Kemal ATATÜRK</a:t>
            </a:r>
          </a:p>
          <a:p>
            <a:pPr algn="just"/>
            <a:r>
              <a:rPr lang="tr-TR" sz="2100" dirty="0" smtClean="0">
                <a:latin typeface="Times New Roman" panose="02020603050405020304" pitchFamily="18" charset="0"/>
                <a:cs typeface="Times New Roman" panose="02020603050405020304" pitchFamily="18" charset="0"/>
              </a:rPr>
              <a:t>Millet unsurunun en önemli unsurlarından biri olarak dil birliğini belirtmiştir.</a:t>
            </a:r>
            <a:endParaRPr lang="en-US" sz="2100"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762" y="2132856"/>
            <a:ext cx="3766476" cy="2824857"/>
          </a:xfrm>
          <a:prstGeom prst="rect">
            <a:avLst/>
          </a:prstGeom>
        </p:spPr>
      </p:pic>
    </p:spTree>
    <p:extLst>
      <p:ext uri="{BB962C8B-B14F-4D97-AF65-F5344CB8AC3E}">
        <p14:creationId xmlns:p14="http://schemas.microsoft.com/office/powerpoint/2010/main" val="659446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76672"/>
            <a:ext cx="8229600" cy="5649491"/>
          </a:xfrm>
        </p:spPr>
        <p:txBody>
          <a:bodyPr>
            <a:normAutofit/>
          </a:bodyPr>
          <a:lstStyle/>
          <a:p>
            <a:pPr algn="just"/>
            <a:r>
              <a:rPr lang="tr-TR" sz="2200" dirty="0" smtClean="0">
                <a:latin typeface="Times New Roman" panose="02020603050405020304" pitchFamily="18" charset="0"/>
                <a:cs typeface="Times New Roman" panose="02020603050405020304" pitchFamily="18" charset="0"/>
              </a:rPr>
              <a:t>Cumhuriyet kurulduğu zaman henüz yazı dili, bir hayli ağır ve halk tarafından anlaşılmaz durumdaydı. Bu yüzden Mustafa Kemal, milli bir dilin kullanılması gerektiğinden hep söz etmekteydi. 22 Kasım 1924’te Samsun’daki öğretmenlerle yaptığı konuşmasında da şu sözleri söylemiştir:</a:t>
            </a:r>
          </a:p>
          <a:p>
            <a:pPr marL="0" indent="0" algn="just">
              <a:buNone/>
            </a:pPr>
            <a:r>
              <a:rPr lang="tr-TR" sz="2200" i="1" dirty="0" smtClean="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 " </a:t>
            </a:r>
            <a:r>
              <a:rPr lang="tr-TR" sz="2200" i="1" dirty="0" smtClean="0">
                <a:latin typeface="Times New Roman" panose="02020603050405020304" pitchFamily="18" charset="0"/>
                <a:cs typeface="Times New Roman" panose="02020603050405020304" pitchFamily="18" charset="0"/>
              </a:rPr>
              <a:t>Efendiler</a:t>
            </a:r>
            <a:r>
              <a:rPr lang="tr-TR" sz="2200" i="1" dirty="0" smtClean="0">
                <a:latin typeface="Times New Roman" panose="02020603050405020304" pitchFamily="18" charset="0"/>
                <a:cs typeface="Times New Roman" panose="02020603050405020304" pitchFamily="18" charset="0"/>
              </a:rPr>
              <a:t>, milli terbiyenin ne demek olduğunu bilmekte artık bir </a:t>
            </a:r>
            <a:r>
              <a:rPr lang="tr-TR" sz="2200" i="1" dirty="0" err="1" smtClean="0">
                <a:latin typeface="Times New Roman" panose="02020603050405020304" pitchFamily="18" charset="0"/>
                <a:cs typeface="Times New Roman" panose="02020603050405020304" pitchFamily="18" charset="0"/>
              </a:rPr>
              <a:t>gûnâ</a:t>
            </a:r>
            <a:r>
              <a:rPr lang="tr-TR" sz="2200" i="1" dirty="0" smtClean="0">
                <a:latin typeface="Times New Roman" panose="02020603050405020304" pitchFamily="18" charset="0"/>
                <a:cs typeface="Times New Roman" panose="02020603050405020304" pitchFamily="18" charset="0"/>
              </a:rPr>
              <a:t> teşevvüş (kargaşa tarzı) kalmamalıdır. Bir de milli terbiye esas olduktan sonra onun lisanını usulünü vasıtalarını da milli yapmak zarureti kabili münakaşadır (tartışması dahi </a:t>
            </a:r>
            <a:r>
              <a:rPr lang="tr-TR" sz="2200" i="1" dirty="0" smtClean="0">
                <a:latin typeface="Times New Roman" panose="02020603050405020304" pitchFamily="18" charset="0"/>
                <a:cs typeface="Times New Roman" panose="02020603050405020304" pitchFamily="18" charset="0"/>
              </a:rPr>
              <a:t>olanaksızdır</a:t>
            </a:r>
            <a:r>
              <a:rPr lang="tr-TR" sz="2400" dirty="0">
                <a:latin typeface="Times New Roman" panose="02020603050405020304" pitchFamily="18" charset="0"/>
                <a:cs typeface="Times New Roman" panose="02020603050405020304" pitchFamily="18" charset="0"/>
              </a:rPr>
              <a:t> " </a:t>
            </a:r>
            <a:r>
              <a:rPr lang="tr-TR" sz="2400" dirty="0" smtClean="0">
                <a:latin typeface="Times New Roman" panose="02020603050405020304" pitchFamily="18" charset="0"/>
                <a:cs typeface="Times New Roman" panose="02020603050405020304" pitchFamily="18" charset="0"/>
              </a:rPr>
              <a:t>.</a:t>
            </a:r>
          </a:p>
          <a:p>
            <a:pPr marL="0" indent="0" algn="just">
              <a:buNone/>
            </a:pPr>
            <a:r>
              <a:rPr lang="tr-TR" sz="2200" dirty="0" smtClean="0">
                <a:latin typeface="Times New Roman" panose="02020603050405020304" pitchFamily="18" charset="0"/>
                <a:cs typeface="Times New Roman" panose="02020603050405020304" pitchFamily="18" charset="0"/>
              </a:rPr>
              <a:t>Mustafa </a:t>
            </a:r>
            <a:r>
              <a:rPr lang="tr-TR" sz="2200" dirty="0" smtClean="0">
                <a:latin typeface="Times New Roman" panose="02020603050405020304" pitchFamily="18" charset="0"/>
                <a:cs typeface="Times New Roman" panose="02020603050405020304" pitchFamily="18" charset="0"/>
              </a:rPr>
              <a:t>Kemal ATATÜRK</a:t>
            </a:r>
          </a:p>
        </p:txBody>
      </p:sp>
    </p:spTree>
    <p:extLst>
      <p:ext uri="{BB962C8B-B14F-4D97-AF65-F5344CB8AC3E}">
        <p14:creationId xmlns:p14="http://schemas.microsoft.com/office/powerpoint/2010/main" val="1808177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çerik Yer Tutucusu 7"/>
          <p:cNvSpPr>
            <a:spLocks noGrp="1"/>
          </p:cNvSpPr>
          <p:nvPr>
            <p:ph idx="1"/>
          </p:nvPr>
        </p:nvSpPr>
        <p:spPr>
          <a:xfrm>
            <a:off x="251520" y="188640"/>
            <a:ext cx="8568952" cy="6408712"/>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1928 yılına gelindiğinde ise milli dilin yaratılması yolundaki çalışmalara hız kazandırarak gelişmeleri bu yöne çekmiştir.</a:t>
            </a:r>
          </a:p>
          <a:p>
            <a:pPr algn="just"/>
            <a:r>
              <a:rPr lang="tr-TR" sz="2100" dirty="0" smtClean="0">
                <a:latin typeface="Times New Roman" panose="02020603050405020304" pitchFamily="18" charset="0"/>
                <a:cs typeface="Times New Roman" panose="02020603050405020304" pitchFamily="18" charset="0"/>
              </a:rPr>
              <a:t>Bunun yanı sıra, Türkçe dilinin Osmanlı döneminde ikinci plana itilmesinden dolayı da Türkçe’nin zenginleştirilmesinden yanaydı.</a:t>
            </a:r>
          </a:p>
          <a:p>
            <a:pPr marL="0" indent="0" algn="just">
              <a:buNone/>
            </a:pPr>
            <a:r>
              <a:rPr lang="tr-TR" sz="2100" i="1" dirty="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 " </a:t>
            </a:r>
            <a:r>
              <a:rPr lang="tr-TR" sz="2100" i="1" dirty="0" smtClean="0">
                <a:latin typeface="Times New Roman" panose="02020603050405020304" pitchFamily="18" charset="0"/>
                <a:cs typeface="Times New Roman" panose="02020603050405020304" pitchFamily="18" charset="0"/>
              </a:rPr>
              <a:t>Milli </a:t>
            </a:r>
            <a:r>
              <a:rPr lang="tr-TR" sz="2100" i="1" dirty="0" smtClean="0">
                <a:latin typeface="Times New Roman" panose="02020603050405020304" pitchFamily="18" charset="0"/>
                <a:cs typeface="Times New Roman" panose="02020603050405020304" pitchFamily="18" charset="0"/>
              </a:rPr>
              <a:t>his ile dil arasındaki bağ çok kuvvetlidir. Dilin milli ve zengin olması milli hissin inkişafında başlıca müessirdir. Türk dili, dillerin en zenginlerindendir. Yeter ki bu dil bir şuurla işlensin. Ülkesini, yüksek istiklalini korumasını bilen Türk milleti, dilini de yabancı diller boyunduruğundan </a:t>
            </a:r>
            <a:r>
              <a:rPr lang="tr-TR" sz="2100" i="1" dirty="0" smtClean="0">
                <a:latin typeface="Times New Roman" panose="02020603050405020304" pitchFamily="18" charset="0"/>
                <a:cs typeface="Times New Roman" panose="02020603050405020304" pitchFamily="18" charset="0"/>
              </a:rPr>
              <a:t>kurtarmalıdır</a:t>
            </a:r>
            <a:r>
              <a:rPr lang="tr-TR" sz="2100" dirty="0">
                <a:latin typeface="Times New Roman" panose="02020603050405020304" pitchFamily="18" charset="0"/>
                <a:cs typeface="Times New Roman" panose="02020603050405020304" pitchFamily="18" charset="0"/>
              </a:rPr>
              <a:t> "</a:t>
            </a:r>
            <a:r>
              <a:rPr lang="tr-TR" sz="2100" i="1" dirty="0" smtClean="0">
                <a:latin typeface="Times New Roman" panose="02020603050405020304" pitchFamily="18" charset="0"/>
                <a:cs typeface="Times New Roman" panose="02020603050405020304" pitchFamily="18" charset="0"/>
              </a:rPr>
              <a:t> . </a:t>
            </a:r>
            <a:r>
              <a:rPr lang="tr-TR" sz="2100" dirty="0" smtClean="0">
                <a:latin typeface="Times New Roman" panose="02020603050405020304" pitchFamily="18" charset="0"/>
                <a:cs typeface="Times New Roman" panose="02020603050405020304" pitchFamily="18" charset="0"/>
              </a:rPr>
              <a:t>Mustafa </a:t>
            </a:r>
            <a:r>
              <a:rPr lang="tr-TR" sz="2100" dirty="0" smtClean="0">
                <a:latin typeface="Times New Roman" panose="02020603050405020304" pitchFamily="18" charset="0"/>
                <a:cs typeface="Times New Roman" panose="02020603050405020304" pitchFamily="18" charset="0"/>
              </a:rPr>
              <a:t>Kemal Atatürk</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506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467544" y="404664"/>
            <a:ext cx="8229600" cy="782960"/>
          </a:xfrm>
        </p:spPr>
        <p:txBody>
          <a:bodyPr>
            <a:normAutofit/>
          </a:bodyPr>
          <a:lstStyle/>
          <a:p>
            <a:pPr algn="l"/>
            <a:r>
              <a:rPr lang="tr-TR" sz="2100" b="1" dirty="0" smtClean="0">
                <a:latin typeface="Times New Roman" panose="02020603050405020304" pitchFamily="18" charset="0"/>
                <a:cs typeface="Times New Roman" panose="02020603050405020304" pitchFamily="18" charset="0"/>
              </a:rPr>
              <a:t>Dil </a:t>
            </a:r>
            <a:r>
              <a:rPr lang="tr-TR" sz="2100" b="1" dirty="0" smtClean="0">
                <a:latin typeface="Times New Roman" panose="02020603050405020304" pitchFamily="18" charset="0"/>
                <a:cs typeface="Times New Roman" panose="02020603050405020304" pitchFamily="18" charset="0"/>
              </a:rPr>
              <a:t>İnkılâbı (1 Kasım 1928)</a:t>
            </a:r>
            <a:endParaRPr lang="en-US"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sz="half" idx="1"/>
          </p:nvPr>
        </p:nvSpPr>
        <p:spPr>
          <a:xfrm>
            <a:off x="467544" y="1124744"/>
            <a:ext cx="8219256" cy="2620888"/>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9 Ağustos 1928 </a:t>
            </a:r>
            <a:r>
              <a:rPr lang="tr-TR" sz="2100" dirty="0" smtClean="0">
                <a:latin typeface="Times New Roman" panose="02020603050405020304" pitchFamily="18" charset="0"/>
                <a:cs typeface="Times New Roman" panose="02020603050405020304" pitchFamily="18" charset="0"/>
              </a:rPr>
              <a:t>gecesinde </a:t>
            </a:r>
            <a:r>
              <a:rPr lang="tr-TR" sz="2100" dirty="0" smtClean="0">
                <a:latin typeface="Times New Roman" panose="02020603050405020304" pitchFamily="18" charset="0"/>
                <a:cs typeface="Times New Roman" panose="02020603050405020304" pitchFamily="18" charset="0"/>
              </a:rPr>
              <a:t>Mustafa Kemal, </a:t>
            </a:r>
            <a:r>
              <a:rPr lang="tr-TR" sz="2100" dirty="0" smtClean="0">
                <a:latin typeface="Times New Roman" panose="02020603050405020304" pitchFamily="18" charset="0"/>
                <a:cs typeface="Times New Roman" panose="02020603050405020304" pitchFamily="18" charset="0"/>
              </a:rPr>
              <a:t>Alfabe</a:t>
            </a:r>
            <a:r>
              <a:rPr lang="tr-TR" sz="2100" dirty="0" smtClean="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Devrimi‘ni halka açık konuşmasıyla başlatmıştı. İstanbul'da, Gülhane Parkı‘ndaki bir eğlence yerinde şöyle konuşmuştur: “Arkadaşlar, bizim güzel, ahenkli, zengin lisanımız, zenginliğini yeni Türk harfleri ile daha iyi gösterecektir. Asırlardan beri kafalarımızı demir çerçeve içinde bulunduran, anlaşılmayan ve anlayamadığımız işaretlerden kendimizi kurtarmak mecburiyetindeyiz, bunu anlamalısınız</a:t>
            </a:r>
            <a:r>
              <a:rPr lang="tr-TR" sz="2100" dirty="0" smtClean="0">
                <a:latin typeface="Times New Roman" panose="02020603050405020304" pitchFamily="18" charset="0"/>
                <a:cs typeface="Times New Roman" panose="02020603050405020304" pitchFamily="18" charset="0"/>
              </a:rPr>
              <a:t>”. </a:t>
            </a:r>
            <a:endParaRPr lang="tr-TR" sz="21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94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457200" y="751561"/>
            <a:ext cx="3826768" cy="5099292"/>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Bu konuşmadan sonra ya arkadaşları ya da bizzat Atatürk yurdun belli yerlerine kara tahtasıyla giderek Yeni Türk Harflerini tanıtmıştır </a:t>
            </a:r>
            <a:r>
              <a:rPr lang="tr-TR" sz="2100" dirty="0" smtClean="0">
                <a:latin typeface="Times New Roman" panose="02020603050405020304" pitchFamily="18" charset="0"/>
                <a:cs typeface="Times New Roman" panose="02020603050405020304" pitchFamily="18" charset="0"/>
              </a:rPr>
              <a:t>ve Halka </a:t>
            </a:r>
            <a:r>
              <a:rPr lang="tr-TR" sz="2100" dirty="0" smtClean="0">
                <a:latin typeface="Times New Roman" panose="02020603050405020304" pitchFamily="18" charset="0"/>
                <a:cs typeface="Times New Roman" panose="02020603050405020304" pitchFamily="18" charset="0"/>
              </a:rPr>
              <a:t>Açık Okuma </a:t>
            </a:r>
            <a:r>
              <a:rPr lang="tr-TR" sz="2100" dirty="0" smtClean="0">
                <a:latin typeface="Times New Roman" panose="02020603050405020304" pitchFamily="18" charset="0"/>
                <a:cs typeface="Times New Roman" panose="02020603050405020304" pitchFamily="18" charset="0"/>
              </a:rPr>
              <a:t>Saatleri </a:t>
            </a:r>
            <a:r>
              <a:rPr lang="tr-TR" sz="2100" dirty="0" smtClean="0">
                <a:latin typeface="Times New Roman" panose="02020603050405020304" pitchFamily="18" charset="0"/>
                <a:cs typeface="Times New Roman" panose="02020603050405020304" pitchFamily="18" charset="0"/>
              </a:rPr>
              <a:t>düzenlemiştir.</a:t>
            </a:r>
            <a:endParaRPr lang="en-US" sz="2100" dirty="0">
              <a:latin typeface="Times New Roman" panose="02020603050405020304" pitchFamily="18" charset="0"/>
              <a:cs typeface="Times New Roman" panose="02020603050405020304" pitchFamily="18" charset="0"/>
            </a:endParaRPr>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751560"/>
            <a:ext cx="4038600" cy="5099292"/>
          </a:xfrm>
        </p:spPr>
      </p:pic>
    </p:spTree>
    <p:extLst>
      <p:ext uri="{BB962C8B-B14F-4D97-AF65-F5344CB8AC3E}">
        <p14:creationId xmlns:p14="http://schemas.microsoft.com/office/powerpoint/2010/main" val="693029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idx="1"/>
          </p:nvPr>
        </p:nvSpPr>
        <p:spPr>
          <a:xfrm>
            <a:off x="179512" y="188640"/>
            <a:ext cx="8568952" cy="3528392"/>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Atatürk’ün anlaşılmayan işaretler olarak nitelendirdiği, halkın kullandığı Türk dil yapısında uygun olmayan Arap alfabesi kaldırılmış, yerine temeli Latin alfabesine dayanan Yeni Türk Harfleri, yani bugünün Türk Alfabesi yürürlüğe konmuştur. </a:t>
            </a:r>
          </a:p>
          <a:p>
            <a:pPr algn="just"/>
            <a:r>
              <a:rPr lang="tr-TR" sz="2100" dirty="0" smtClean="0">
                <a:latin typeface="Times New Roman" panose="02020603050405020304" pitchFamily="18" charset="0"/>
                <a:cs typeface="Times New Roman" panose="02020603050405020304" pitchFamily="18" charset="0"/>
              </a:rPr>
              <a:t>1 Kasım 1928 tarihinde Türk Parlamentosu “Yeni Türk Harfleri” kanunu çıkarmıştır. </a:t>
            </a:r>
          </a:p>
          <a:p>
            <a:pPr algn="just"/>
            <a:r>
              <a:rPr lang="tr-TR" sz="2100" dirty="0" smtClean="0">
                <a:latin typeface="Times New Roman" panose="02020603050405020304" pitchFamily="18" charset="0"/>
                <a:cs typeface="Times New Roman" panose="02020603050405020304" pitchFamily="18" charset="0"/>
              </a:rPr>
              <a:t>1 Ocak 1929’a kadar tüm resmi levha, afiş, reklam panosu, ayrıca sinema, buharlı gemi ve gazetelerdeki yazılar değiştirilmiştir ve bütün resmi kurumlarda, banka ve firmalarda yeni Türk alfabesi kullanmaya başlanmıştır.</a:t>
            </a:r>
            <a:endParaRPr lang="en-US" sz="2100" dirty="0">
              <a:latin typeface="Times New Roman" panose="02020603050405020304" pitchFamily="18" charset="0"/>
              <a:cs typeface="Times New Roman" panose="02020603050405020304" pitchFamily="18" charset="0"/>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700334"/>
            <a:ext cx="4362222" cy="2634837"/>
          </a:xfrm>
          <a:prstGeom prst="rect">
            <a:avLst/>
          </a:prstGeom>
        </p:spPr>
      </p:pic>
    </p:spTree>
    <p:extLst>
      <p:ext uri="{BB962C8B-B14F-4D97-AF65-F5344CB8AC3E}">
        <p14:creationId xmlns:p14="http://schemas.microsoft.com/office/powerpoint/2010/main" val="3605715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4114800" cy="6192688"/>
          </a:xfrm>
        </p:spPr>
        <p:txBody>
          <a:bodyPr>
            <a:normAutofit/>
          </a:bodyPr>
          <a:lstStyle/>
          <a:p>
            <a:pPr marL="0" indent="0" algn="just">
              <a:buNone/>
            </a:pPr>
            <a:r>
              <a:rPr lang="tr-TR" sz="2100" b="1" dirty="0" smtClean="0">
                <a:latin typeface="Times New Roman" panose="02020603050405020304" pitchFamily="18" charset="0"/>
                <a:cs typeface="Times New Roman" panose="02020603050405020304" pitchFamily="18" charset="0"/>
              </a:rPr>
              <a:t>12 Temmuz 1932 Türk Dili Tetkik Cemiyetinin kuruluşu</a:t>
            </a:r>
          </a:p>
          <a:p>
            <a:pPr algn="just"/>
            <a:r>
              <a:rPr lang="tr-TR" sz="2100" dirty="0" smtClean="0">
                <a:latin typeface="Times New Roman" panose="02020603050405020304" pitchFamily="18" charset="0"/>
                <a:cs typeface="Times New Roman" panose="02020603050405020304" pitchFamily="18" charset="0"/>
              </a:rPr>
              <a:t>Alfabeyle ilgili yarkurulun (alfabe encümeni)  imla ve dilbilgisi açısından yeterli olmayışı sebebiyle açılmıştır.</a:t>
            </a:r>
          </a:p>
          <a:p>
            <a:pPr algn="just"/>
            <a:r>
              <a:rPr lang="tr-TR" sz="2100" dirty="0" smtClean="0">
                <a:latin typeface="Times New Roman" panose="02020603050405020304" pitchFamily="18" charset="0"/>
                <a:cs typeface="Times New Roman" panose="02020603050405020304" pitchFamily="18" charset="0"/>
              </a:rPr>
              <a:t>Amacı: Türkçeyi bir bilim ve kültür dili haline getirmektir. Bu amaçla sonradan ismi Türk Dil Kurumu olarak değiştirilmiştir.</a:t>
            </a:r>
          </a:p>
          <a:p>
            <a:endParaRPr lang="en-US" sz="2800"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196752"/>
            <a:ext cx="3168352" cy="3168352"/>
          </a:xfrm>
          <a:prstGeom prst="rect">
            <a:avLst/>
          </a:prstGeom>
        </p:spPr>
      </p:pic>
    </p:spTree>
    <p:extLst>
      <p:ext uri="{BB962C8B-B14F-4D97-AF65-F5344CB8AC3E}">
        <p14:creationId xmlns:p14="http://schemas.microsoft.com/office/powerpoint/2010/main" val="4031700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395536" y="260648"/>
            <a:ext cx="4038600" cy="4525963"/>
          </a:xfrm>
        </p:spPr>
        <p:txBody>
          <a:bodyPr>
            <a:normAutofit fontScale="92500" lnSpcReduction="10000"/>
          </a:bodyPr>
          <a:lstStyle/>
          <a:p>
            <a:pPr algn="just"/>
            <a:r>
              <a:rPr lang="tr-TR" sz="2100" dirty="0" smtClean="0">
                <a:latin typeface="Times New Roman" panose="02020603050405020304" pitchFamily="18" charset="0"/>
                <a:cs typeface="Times New Roman" panose="02020603050405020304" pitchFamily="18" charset="0"/>
              </a:rPr>
              <a:t>Kurum, dünyada gelişerek büyüyen bir dal olan Türkoloji çalışmalarını takip ederek bilimsel metotlarla Türk dili üzerinde çalışır. </a:t>
            </a:r>
          </a:p>
        </p:txBody>
      </p:sp>
      <p:sp>
        <p:nvSpPr>
          <p:cNvPr id="7" name="İçerik Yer Tutucusu 6"/>
          <p:cNvSpPr>
            <a:spLocks noGrp="1"/>
          </p:cNvSpPr>
          <p:nvPr>
            <p:ph sz="half" idx="2"/>
          </p:nvPr>
        </p:nvSpPr>
        <p:spPr>
          <a:xfrm>
            <a:off x="4287044" y="188640"/>
            <a:ext cx="4533428" cy="4824536"/>
          </a:xfrm>
        </p:spPr>
        <p:txBody>
          <a:bodyPr>
            <a:normAutofit fontScale="92500" lnSpcReduction="10000"/>
          </a:bodyPr>
          <a:lstStyle/>
          <a:p>
            <a:pPr algn="just"/>
            <a:r>
              <a:rPr lang="tr-TR" sz="2100" dirty="0" smtClean="0">
                <a:latin typeface="Times New Roman" panose="02020603050405020304" pitchFamily="18" charset="0"/>
                <a:cs typeface="Times New Roman" panose="02020603050405020304" pitchFamily="18" charset="0"/>
              </a:rPr>
              <a:t>Osmanlı döneminde hor görülen, sadece halkın konuştuğu Türkçeyi yazı diline çekerek Türkçenin gelişmesini sağlamış, milli bir dil yaratılmasında katkıda bulunmuştur. </a:t>
            </a:r>
          </a:p>
          <a:p>
            <a:pPr algn="just"/>
            <a:r>
              <a:rPr lang="tr-TR" sz="2100" dirty="0" smtClean="0">
                <a:latin typeface="Times New Roman" panose="02020603050405020304" pitchFamily="18" charset="0"/>
                <a:cs typeface="Times New Roman" panose="02020603050405020304" pitchFamily="18" charset="0"/>
              </a:rPr>
              <a:t>Yapılan derleme tarama çalışmaları sonucu, binlerce halk ağzından Türkçe kelimeler, genel kullanılır hale getirilmiştir.</a:t>
            </a:r>
          </a:p>
          <a:p>
            <a:pPr algn="just"/>
            <a:r>
              <a:rPr lang="tr-TR" sz="2100" dirty="0" smtClean="0">
                <a:latin typeface="Times New Roman" panose="02020603050405020304" pitchFamily="18" charset="0"/>
                <a:cs typeface="Times New Roman" panose="02020603050405020304" pitchFamily="18" charset="0"/>
              </a:rPr>
              <a:t>Ayrıca, Türkçeleştirme akımında üçgen, art, eksi, açı, vb. terimler de Atatürk tarafından dilimize kazandırılmıştır. TDK tarafından bilimsel terimlere Türkçe isimler araştırılmış, bu isimler ders kitaplarında da kullanılmaya başlanmıştır. </a:t>
            </a:r>
          </a:p>
          <a:p>
            <a:pPr algn="just"/>
            <a:endParaRPr lang="en-US" sz="2100" dirty="0">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50" y="2060848"/>
            <a:ext cx="3744416" cy="2408908"/>
          </a:xfrm>
          <a:prstGeom prst="rect">
            <a:avLst/>
          </a:prstGeom>
        </p:spPr>
      </p:pic>
    </p:spTree>
    <p:extLst>
      <p:ext uri="{BB962C8B-B14F-4D97-AF65-F5344CB8AC3E}">
        <p14:creationId xmlns:p14="http://schemas.microsoft.com/office/powerpoint/2010/main" val="2516577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5656" y="1628800"/>
            <a:ext cx="6192688" cy="3568536"/>
          </a:xfrm>
        </p:spPr>
      </p:pic>
      <p:sp>
        <p:nvSpPr>
          <p:cNvPr id="6" name="İçerik Yer Tutucusu 5"/>
          <p:cNvSpPr>
            <a:spLocks noGrp="1"/>
          </p:cNvSpPr>
          <p:nvPr>
            <p:ph sz="half" idx="2"/>
          </p:nvPr>
        </p:nvSpPr>
        <p:spPr>
          <a:xfrm>
            <a:off x="395536" y="404665"/>
            <a:ext cx="8352928" cy="2952328"/>
          </a:xfrm>
        </p:spPr>
        <p:txBody>
          <a:bodyPr/>
          <a:lstStyle/>
          <a:p>
            <a:pPr algn="just"/>
            <a:r>
              <a:rPr lang="tr-TR" sz="2100" dirty="0" smtClean="0">
                <a:latin typeface="Times New Roman" panose="02020603050405020304" pitchFamily="18" charset="0"/>
                <a:cs typeface="Times New Roman" panose="02020603050405020304" pitchFamily="18" charset="0"/>
              </a:rPr>
              <a:t>Mustafa Kemal, çoğu zaman TDK'nin çalışmalarını yakından takip ederek, kendisi de Türkçe kelimeleri kullanmıştır ve bu şekilde dönemin aydınlarına ve yazarlarına örnek olmuştur.</a:t>
            </a:r>
            <a:endParaRPr lang="en-US" sz="21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75374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idx="1"/>
          </p:nvPr>
        </p:nvSpPr>
        <p:spPr>
          <a:xfrm>
            <a:off x="457200" y="260648"/>
            <a:ext cx="8229600" cy="5865515"/>
          </a:xfrm>
        </p:spPr>
        <p:txBody>
          <a:bodyPr>
            <a:normAutofit/>
          </a:bodyPr>
          <a:lstStyle/>
          <a:p>
            <a:pPr marL="0" indent="0" algn="just">
              <a:buNone/>
            </a:pPr>
            <a:r>
              <a:rPr lang="tr-TR" sz="2100" dirty="0" smtClean="0">
                <a:latin typeface="Times New Roman" panose="02020603050405020304" pitchFamily="18" charset="0"/>
                <a:cs typeface="Times New Roman" panose="02020603050405020304" pitchFamily="18" charset="0"/>
              </a:rPr>
              <a:t>"</a:t>
            </a:r>
            <a:r>
              <a:rPr lang="tr-TR" sz="2100" i="1" dirty="0" smtClean="0">
                <a:latin typeface="Times New Roman" panose="02020603050405020304" pitchFamily="18" charset="0"/>
                <a:cs typeface="Times New Roman" panose="02020603050405020304" pitchFamily="18" charset="0"/>
              </a:rPr>
              <a:t>Dil </a:t>
            </a:r>
            <a:r>
              <a:rPr lang="tr-TR" sz="2100" i="1" dirty="0" smtClean="0">
                <a:latin typeface="Times New Roman" panose="02020603050405020304" pitchFamily="18" charset="0"/>
                <a:cs typeface="Times New Roman" panose="02020603050405020304" pitchFamily="18" charset="0"/>
              </a:rPr>
              <a:t>Kurumu en güzel ve feyizli bir iş olarak türlü ilimlere ait Türkçe terimleri tespit etmiştir ve bu suretle dilimiz yabancı dillerin tesirinden kurtulma yolunda esaslı adımını </a:t>
            </a:r>
            <a:r>
              <a:rPr lang="tr-TR" sz="2100" i="1" dirty="0" smtClean="0">
                <a:latin typeface="Times New Roman" panose="02020603050405020304" pitchFamily="18" charset="0"/>
                <a:cs typeface="Times New Roman" panose="02020603050405020304" pitchFamily="18" charset="0"/>
              </a:rPr>
              <a:t>atmıştır.</a:t>
            </a:r>
            <a:r>
              <a:rPr lang="tr-TR" sz="2100" dirty="0">
                <a:latin typeface="Times New Roman" panose="02020603050405020304" pitchFamily="18" charset="0"/>
                <a:cs typeface="Times New Roman" panose="02020603050405020304" pitchFamily="18" charset="0"/>
              </a:rPr>
              <a:t> " Mustafa </a:t>
            </a:r>
            <a:r>
              <a:rPr lang="tr-TR" sz="2100" dirty="0" smtClean="0">
                <a:latin typeface="Times New Roman" panose="02020603050405020304" pitchFamily="18" charset="0"/>
                <a:cs typeface="Times New Roman" panose="02020603050405020304" pitchFamily="18" charset="0"/>
              </a:rPr>
              <a:t>Kemal ATATÜRK</a:t>
            </a:r>
          </a:p>
          <a:p>
            <a:pPr algn="just"/>
            <a:r>
              <a:rPr lang="tr-TR" sz="2100" dirty="0" smtClean="0">
                <a:latin typeface="Times New Roman" panose="02020603050405020304" pitchFamily="18" charset="0"/>
                <a:cs typeface="Times New Roman" panose="02020603050405020304" pitchFamily="18" charset="0"/>
              </a:rPr>
              <a:t>1932-1945 yılları arasında toplan 5237 tane astronomi, fizik, kimya, zooloji, vb. dallarındaki bilimsel terimin 4299’una Türkçe karşılık bulunmuştur. Bu kelimelerin ders kitaplarına konması ile başarı oranı yükselmiş ve öğretimde birlik sağlanmıştır.</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05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20688"/>
            <a:ext cx="8229600" cy="5760640"/>
          </a:xfrm>
        </p:spPr>
        <p:txBody>
          <a:bodyPr>
            <a:normAutofit/>
          </a:bodyPr>
          <a:lstStyle/>
          <a:p>
            <a:pPr algn="just"/>
            <a:r>
              <a:rPr lang="tr-TR" sz="2100" dirty="0">
                <a:latin typeface="Times New Roman" panose="02020603050405020304" pitchFamily="18" charset="0"/>
                <a:cs typeface="Times New Roman" panose="02020603050405020304" pitchFamily="18" charset="0"/>
              </a:rPr>
              <a:t>Alfabe, bir dilin seslerini gösteren belirli bir sıraya göre dizilmiş belli sayıda harflerin bütününe verilen addır.</a:t>
            </a:r>
          </a:p>
          <a:p>
            <a:pPr algn="just"/>
            <a:r>
              <a:rPr lang="tr-TR" sz="2100" dirty="0">
                <a:latin typeface="Times New Roman" panose="02020603050405020304" pitchFamily="18" charset="0"/>
                <a:cs typeface="Times New Roman" panose="02020603050405020304" pitchFamily="18" charset="0"/>
              </a:rPr>
              <a:t>Harf ise dildeki bir sesi gösteren ve alfabeyi oluşturan seslerden her biridir.</a:t>
            </a:r>
          </a:p>
          <a:p>
            <a:pPr algn="just"/>
            <a:r>
              <a:rPr lang="tr-TR" sz="2100" dirty="0">
                <a:latin typeface="Times New Roman" panose="02020603050405020304" pitchFamily="18" charset="0"/>
                <a:cs typeface="Times New Roman" panose="02020603050405020304" pitchFamily="18" charset="0"/>
              </a:rPr>
              <a:t>Türk toplulukları tarih boyunca </a:t>
            </a:r>
            <a:r>
              <a:rPr lang="tr-TR" sz="2100" dirty="0" smtClean="0">
                <a:latin typeface="Times New Roman" panose="02020603050405020304" pitchFamily="18" charset="0"/>
                <a:cs typeface="Times New Roman" panose="02020603050405020304" pitchFamily="18" charset="0"/>
              </a:rPr>
              <a:t>Göktürk, </a:t>
            </a:r>
            <a:r>
              <a:rPr lang="tr-TR" sz="2100" dirty="0" err="1" smtClean="0">
                <a:latin typeface="Times New Roman" panose="02020603050405020304" pitchFamily="18" charset="0"/>
                <a:cs typeface="Times New Roman" panose="02020603050405020304" pitchFamily="18" charset="0"/>
              </a:rPr>
              <a:t>Soğd</a:t>
            </a:r>
            <a:r>
              <a:rPr lang="tr-TR" sz="2100" dirty="0" smtClean="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alfabelerini </a:t>
            </a:r>
            <a:r>
              <a:rPr lang="tr-TR" sz="2100" dirty="0">
                <a:latin typeface="Times New Roman" panose="02020603050405020304" pitchFamily="18" charset="0"/>
                <a:cs typeface="Times New Roman" panose="02020603050405020304" pitchFamily="18" charset="0"/>
              </a:rPr>
              <a:t>kullanmışlardır.</a:t>
            </a:r>
          </a:p>
          <a:p>
            <a:pPr algn="just"/>
            <a:r>
              <a:rPr lang="tr-TR" sz="2100" dirty="0">
                <a:latin typeface="Times New Roman" panose="02020603050405020304" pitchFamily="18" charset="0"/>
                <a:cs typeface="Times New Roman" panose="02020603050405020304" pitchFamily="18" charset="0"/>
              </a:rPr>
              <a:t>İslamiyet’in kabul edilmesiyle Arap harflerini kullanmışlardır.</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831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60648"/>
            <a:ext cx="8003232" cy="3960440"/>
          </a:xfrm>
        </p:spPr>
        <p:txBody>
          <a:bodyPr>
            <a:noAutofit/>
          </a:bodyPr>
          <a:lstStyle/>
          <a:p>
            <a:pPr algn="just"/>
            <a:r>
              <a:rPr lang="tr-TR" sz="2100" dirty="0" smtClean="0">
                <a:latin typeface="Times New Roman" panose="02020603050405020304" pitchFamily="18" charset="0"/>
                <a:cs typeface="Times New Roman" panose="02020603050405020304" pitchFamily="18" charset="0"/>
              </a:rPr>
              <a:t>Atatürk’ün yönlendirdiği Türk Tarih Tezindeki Güneş-Dil teorisinde, Türklerin tarihteki en eski uygarlığı kuran millet ve Türkçenin dünyanın en eski dillerinden biri olduğuna inanmasından kaynaklı olarak Türkçeyi yüksek kültür dili olarak görmektedir. Ancak, dünyadaki Türkoloji çalışmalarının yeni yeni başlaması ve dilbilimci eksikliği dolayısıyla, aşırı Türkçeleşme ve bütün dillerinin Türkçeden yayılması gibi bazı yanlışlar da yapılmıştır.</a:t>
            </a:r>
            <a:endParaRPr lang="en-US" sz="2100"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2852936"/>
            <a:ext cx="2590510" cy="2556123"/>
          </a:xfrm>
          <a:prstGeom prst="rect">
            <a:avLst/>
          </a:prstGeom>
        </p:spPr>
      </p:pic>
    </p:spTree>
    <p:extLst>
      <p:ext uri="{BB962C8B-B14F-4D97-AF65-F5344CB8AC3E}">
        <p14:creationId xmlns:p14="http://schemas.microsoft.com/office/powerpoint/2010/main" val="8376401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8229600" cy="5721499"/>
          </a:xfrm>
        </p:spPr>
        <p:txBody>
          <a:bodyPr>
            <a:normAutofit/>
          </a:bodyPr>
          <a:lstStyle/>
          <a:p>
            <a:pPr algn="just"/>
            <a:r>
              <a:rPr lang="tr-TR" sz="2100" dirty="0">
                <a:latin typeface="Times New Roman" panose="02020603050405020304" pitchFamily="18" charset="0"/>
                <a:cs typeface="Times New Roman" panose="02020603050405020304" pitchFamily="18" charset="0"/>
              </a:rPr>
              <a:t>" Hatay </a:t>
            </a:r>
            <a:r>
              <a:rPr lang="tr-TR" sz="2100" dirty="0" smtClean="0">
                <a:latin typeface="Times New Roman" panose="02020603050405020304" pitchFamily="18" charset="0"/>
                <a:cs typeface="Times New Roman" panose="02020603050405020304" pitchFamily="18" charset="0"/>
              </a:rPr>
              <a:t>Meselesi dil işini geri </a:t>
            </a:r>
            <a:r>
              <a:rPr lang="tr-TR" sz="2100" dirty="0">
                <a:latin typeface="Times New Roman" panose="02020603050405020304" pitchFamily="18" charset="0"/>
                <a:cs typeface="Times New Roman" panose="02020603050405020304" pitchFamily="18" charset="0"/>
              </a:rPr>
              <a:t>bıraktırdı " </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D</a:t>
            </a:r>
            <a:r>
              <a:rPr lang="tr-TR" sz="2100" dirty="0" smtClean="0">
                <a:latin typeface="Times New Roman" panose="02020603050405020304" pitchFamily="18" charset="0"/>
                <a:cs typeface="Times New Roman" panose="02020603050405020304" pitchFamily="18" charset="0"/>
              </a:rPr>
              <a:t>iyen </a:t>
            </a:r>
            <a:r>
              <a:rPr lang="tr-TR" sz="2100" dirty="0" smtClean="0">
                <a:latin typeface="Times New Roman" panose="02020603050405020304" pitchFamily="18" charset="0"/>
                <a:cs typeface="Times New Roman" panose="02020603050405020304" pitchFamily="18" charset="0"/>
              </a:rPr>
              <a:t>Mustafa Kemal, 1938 yılında bu konuda memnuniyetsizliğini dile getirmiştir.</a:t>
            </a:r>
          </a:p>
          <a:p>
            <a:pPr algn="just"/>
            <a:r>
              <a:rPr lang="tr-TR" sz="2100" dirty="0" smtClean="0">
                <a:latin typeface="Times New Roman" panose="02020603050405020304" pitchFamily="18" charset="0"/>
                <a:cs typeface="Times New Roman" panose="02020603050405020304" pitchFamily="18" charset="0"/>
              </a:rPr>
              <a:t>Bizzat kendisinin geliştirdiği Güneş-Dil Teorisi ile Türk dilinin aslında ne kadar eski olduğunu ve kendi dilini hor gören bir topluma tekrar diline karşı güveni aşılamayı amaçlamıştır. Aynı zamanda bu teori ile yabancı dilbilimcilerin de dikkatini çekmeye çalışarak Türk Diline olan farkındalığı yükseltmeyi amaçlamıştır.</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7775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76672"/>
            <a:ext cx="8229600" cy="5649491"/>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TDK’nin politikası 1940’larda Dilde Türkçecilik, Öz Türkçecilik şekline dönüşmüştür.</a:t>
            </a:r>
          </a:p>
          <a:p>
            <a:pPr algn="just"/>
            <a:r>
              <a:rPr lang="tr-TR" sz="2100" dirty="0" smtClean="0">
                <a:latin typeface="Times New Roman" panose="02020603050405020304" pitchFamily="18" charset="0"/>
                <a:cs typeface="Times New Roman" panose="02020603050405020304" pitchFamily="18" charset="0"/>
              </a:rPr>
              <a:t>1950’lerden itibaren ise siyasi platformlardaki çekişmelere dahil olmuştur.</a:t>
            </a:r>
          </a:p>
          <a:p>
            <a:pPr algn="just"/>
            <a:r>
              <a:rPr lang="tr-TR" sz="2100" dirty="0" smtClean="0">
                <a:latin typeface="Times New Roman" panose="02020603050405020304" pitchFamily="18" charset="0"/>
                <a:cs typeface="Times New Roman" panose="02020603050405020304" pitchFamily="18" charset="0"/>
              </a:rPr>
              <a:t>Başlarda milli dil yaratımındaki güzel başarısı olmasına rağmen, maalesef ki, Mustafa Kemal’in görüşlerine olan paralel gelişimi yıllar içinde yavaşlamıştır. </a:t>
            </a:r>
          </a:p>
        </p:txBody>
      </p:sp>
    </p:spTree>
    <p:extLst>
      <p:ext uri="{BB962C8B-B14F-4D97-AF65-F5344CB8AC3E}">
        <p14:creationId xmlns:p14="http://schemas.microsoft.com/office/powerpoint/2010/main" val="4018352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9552" y="2636912"/>
            <a:ext cx="8229600" cy="4525963"/>
          </a:xfrm>
        </p:spPr>
        <p:txBody>
          <a:bodyPr/>
          <a:lstStyle/>
          <a:p>
            <a:pPr marL="0" indent="0" algn="ctr">
              <a:buNone/>
            </a:pPr>
            <a:r>
              <a:rPr lang="tr-TR" b="1" dirty="0">
                <a:latin typeface="Times New Roman" panose="02020603050405020304" pitchFamily="18" charset="0"/>
                <a:cs typeface="Times New Roman" panose="02020603050405020304" pitchFamily="18" charset="0"/>
              </a:rPr>
              <a:t>TARİH TEZİ VE TÜRK TARİH KURUMU’NUN KURULUŞU</a:t>
            </a:r>
            <a:endParaRPr lang="tr-TR" dirty="0"/>
          </a:p>
        </p:txBody>
      </p:sp>
    </p:spTree>
    <p:extLst>
      <p:ext uri="{BB962C8B-B14F-4D97-AF65-F5344CB8AC3E}">
        <p14:creationId xmlns:p14="http://schemas.microsoft.com/office/powerpoint/2010/main" val="1543570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692696"/>
            <a:ext cx="8229600" cy="452596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Atatürk</a:t>
            </a:r>
            <a:r>
              <a:rPr lang="tr-TR" sz="2100" dirty="0">
                <a:latin typeface="Times New Roman" panose="02020603050405020304" pitchFamily="18" charset="0"/>
                <a:cs typeface="Times New Roman" panose="02020603050405020304" pitchFamily="18" charset="0"/>
              </a:rPr>
              <a:t>, özellikle Avrupa devletlerinin ders kitaplarında yer alan Türkler hakkındaki olumsuz iddialara ve “barbar” deyimi kullanılarak bir istilacı kavim şeklinde gösterilmelerine karşılık, bunun böyle olmadığının, cihan tarihinde en eski çağlardan beri hakiki yerinin ne olduğunun ve medeniyete ne gibi hizmetlerinin bulunduğunun araştırılması gerektiğine inanmaktaydı</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Bu sebeple Türk Tarih Kurumu’nun kurulmasına ve Türk Tarih </a:t>
            </a:r>
            <a:r>
              <a:rPr lang="tr-TR" sz="2100" dirty="0" err="1" smtClean="0">
                <a:latin typeface="Times New Roman" panose="02020603050405020304" pitchFamily="18" charset="0"/>
                <a:cs typeface="Times New Roman" panose="02020603050405020304" pitchFamily="18" charset="0"/>
              </a:rPr>
              <a:t>Tezi’nin</a:t>
            </a:r>
            <a:r>
              <a:rPr lang="tr-TR" sz="2100" dirty="0" smtClean="0">
                <a:latin typeface="Times New Roman" panose="02020603050405020304" pitchFamily="18" charset="0"/>
                <a:cs typeface="Times New Roman" panose="02020603050405020304" pitchFamily="18" charset="0"/>
              </a:rPr>
              <a:t> yazılmasına öncülük etmiştir.</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0666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100" b="1" dirty="0">
                <a:latin typeface="Times New Roman" panose="02020603050405020304" pitchFamily="18" charset="0"/>
                <a:cs typeface="Times New Roman" panose="02020603050405020304" pitchFamily="18" charset="0"/>
              </a:rPr>
              <a:t>T</a:t>
            </a:r>
            <a:r>
              <a:rPr lang="tr-TR" sz="2100" b="1" dirty="0" smtClean="0">
                <a:latin typeface="Times New Roman" panose="02020603050405020304" pitchFamily="18" charset="0"/>
                <a:cs typeface="Times New Roman" panose="02020603050405020304" pitchFamily="18" charset="0"/>
              </a:rPr>
              <a:t>ürk </a:t>
            </a:r>
            <a:r>
              <a:rPr lang="tr-TR" sz="2100" b="1" dirty="0">
                <a:latin typeface="Times New Roman" panose="02020603050405020304" pitchFamily="18" charset="0"/>
                <a:cs typeface="Times New Roman" panose="02020603050405020304" pitchFamily="18" charset="0"/>
              </a:rPr>
              <a:t>T</a:t>
            </a:r>
            <a:r>
              <a:rPr lang="tr-TR" sz="2100" b="1" dirty="0" smtClean="0">
                <a:latin typeface="Times New Roman" panose="02020603050405020304" pitchFamily="18" charset="0"/>
                <a:cs typeface="Times New Roman" panose="02020603050405020304" pitchFamily="18" charset="0"/>
              </a:rPr>
              <a:t>arih Tezi</a:t>
            </a:r>
            <a:endParaRPr lang="tr-TR" sz="2100" b="1" dirty="0">
              <a:latin typeface="Times New Roman" panose="02020603050405020304" pitchFamily="18" charset="0"/>
              <a:cs typeface="Times New Roman" panose="02020603050405020304" pitchFamily="18" charset="0"/>
            </a:endParaRPr>
          </a:p>
        </p:txBody>
      </p:sp>
      <p:sp>
        <p:nvSpPr>
          <p:cNvPr id="3" name="2 İçerik Yer Tutucusu"/>
          <p:cNvSpPr>
            <a:spLocks noGrp="1"/>
          </p:cNvSpPr>
          <p:nvPr>
            <p:ph idx="1"/>
          </p:nvPr>
        </p:nvSpPr>
        <p:spPr>
          <a:xfrm>
            <a:off x="484808" y="1417638"/>
            <a:ext cx="8229600" cy="4876800"/>
          </a:xfrm>
        </p:spPr>
        <p:txBody>
          <a:bodyPr>
            <a:normAutofit/>
          </a:bodyPr>
          <a:lstStyle/>
          <a:p>
            <a:r>
              <a:rPr lang="tr-TR" sz="2100" dirty="0">
                <a:latin typeface="Times New Roman" panose="02020603050405020304" pitchFamily="18" charset="0"/>
                <a:cs typeface="Times New Roman" panose="02020603050405020304" pitchFamily="18" charset="0"/>
              </a:rPr>
              <a:t>Türk Tarih Tezi, 1930'lu yıllarda, Mustafa Kemal Atatürk'ün teşvikiyle </a:t>
            </a:r>
            <a:r>
              <a:rPr lang="tr-TR" sz="2100" dirty="0" smtClean="0">
                <a:latin typeface="Times New Roman" panose="02020603050405020304" pitchFamily="18" charset="0"/>
                <a:cs typeface="Times New Roman" panose="02020603050405020304" pitchFamily="18" charset="0"/>
              </a:rPr>
              <a:t>oluşturulmuştur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r>
              <a:rPr lang="tr-TR" sz="2100" dirty="0">
                <a:latin typeface="Times New Roman" panose="02020603050405020304" pitchFamily="18" charset="0"/>
                <a:cs typeface="Times New Roman" panose="02020603050405020304" pitchFamily="18" charset="0"/>
              </a:rPr>
              <a:t>1930 </a:t>
            </a:r>
            <a:r>
              <a:rPr lang="tr-TR" sz="2100" dirty="0" smtClean="0">
                <a:latin typeface="Times New Roman" panose="02020603050405020304" pitchFamily="18" charset="0"/>
                <a:cs typeface="Times New Roman" panose="02020603050405020304" pitchFamily="18" charset="0"/>
              </a:rPr>
              <a:t>yılında içlerinde Afet </a:t>
            </a:r>
            <a:r>
              <a:rPr lang="tr-TR" sz="2100" dirty="0">
                <a:latin typeface="Times New Roman" panose="02020603050405020304" pitchFamily="18" charset="0"/>
                <a:cs typeface="Times New Roman" panose="02020603050405020304" pitchFamily="18" charset="0"/>
              </a:rPr>
              <a:t>İnan, Tevfik </a:t>
            </a:r>
            <a:r>
              <a:rPr lang="tr-TR" sz="2100" dirty="0" smtClean="0">
                <a:latin typeface="Times New Roman" panose="02020603050405020304" pitchFamily="18" charset="0"/>
                <a:cs typeface="Times New Roman" panose="02020603050405020304" pitchFamily="18" charset="0"/>
              </a:rPr>
              <a:t>Bıyıkoğlu</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ve Reşit Galip’in de bulunduğu bir grup bilim insanı Türk </a:t>
            </a:r>
            <a:r>
              <a:rPr lang="tr-TR" sz="2100" dirty="0">
                <a:latin typeface="Times New Roman" panose="02020603050405020304" pitchFamily="18" charset="0"/>
                <a:cs typeface="Times New Roman" panose="02020603050405020304" pitchFamily="18" charset="0"/>
              </a:rPr>
              <a:t>Tarihini araştırmak için çalışmalara </a:t>
            </a:r>
            <a:r>
              <a:rPr lang="tr-TR" sz="2100" dirty="0" smtClean="0">
                <a:latin typeface="Times New Roman" panose="02020603050405020304" pitchFamily="18" charset="0"/>
                <a:cs typeface="Times New Roman" panose="02020603050405020304" pitchFamily="18" charset="0"/>
              </a:rPr>
              <a:t>başlamışlardır. </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1028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100" b="1" dirty="0">
                <a:latin typeface="Times New Roman" panose="02020603050405020304" pitchFamily="18" charset="0"/>
                <a:cs typeface="Times New Roman" panose="02020603050405020304" pitchFamily="18" charset="0"/>
              </a:rPr>
              <a:t>Türk Tarih Tezi</a:t>
            </a:r>
            <a:endParaRPr lang="tr-TR" sz="2100" b="1" dirty="0"/>
          </a:p>
        </p:txBody>
      </p:sp>
      <p:sp>
        <p:nvSpPr>
          <p:cNvPr id="3" name="İçerik Yer Tutucusu 2"/>
          <p:cNvSpPr>
            <a:spLocks noGrp="1"/>
          </p:cNvSpPr>
          <p:nvPr>
            <p:ph idx="1"/>
          </p:nvPr>
        </p:nvSpPr>
        <p:spPr>
          <a:xfrm>
            <a:off x="457200" y="1196752"/>
            <a:ext cx="8229600" cy="4464496"/>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Batı’nın haksız hükümleri, iftiraları karşısında Anadolu’nun Türklüğü; Sümerler ve Hititlilerin Türk kökeninden geldikleri iddiasıyla sağlamlaştırılmak istenmiştir ve Atatürk de, ‘buradaki insanların kaynağını aramaya gidince, ta Orta Asya’ya kadar gidip, insanların oradan dünyaya dağıldığını ve medeniyetin oradan çıktığını’ ileri sürmüştür. </a:t>
            </a:r>
          </a:p>
          <a:p>
            <a:pPr algn="just"/>
            <a:r>
              <a:rPr lang="tr-TR" sz="2100" dirty="0">
                <a:latin typeface="Times New Roman" panose="02020603050405020304" pitchFamily="18" charset="0"/>
                <a:cs typeface="Times New Roman" panose="02020603050405020304" pitchFamily="18" charset="0"/>
              </a:rPr>
              <a:t>Atatürk bu teorisini toplumdaki tek görüş haline getirmemiş, tam tersi yönde hareket ederek, bilimsel idari ve mali özerkliğe dayalı ve siyasal iktidardan bağımsız davranma kapasitesine sahip kurumları oluşturma yönüne gitmiştir.</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4305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50162" y="5805264"/>
            <a:ext cx="5342117" cy="752947"/>
          </a:xfrm>
        </p:spPr>
        <p:txBody>
          <a:bodyPr>
            <a:normAutofit fontScale="92500" lnSpcReduction="20000"/>
          </a:bodyPr>
          <a:lstStyle/>
          <a:p>
            <a:pPr marL="0" indent="0" algn="just">
              <a:buNone/>
            </a:pPr>
            <a:r>
              <a:rPr lang="tr-TR" sz="1800" i="1" dirty="0"/>
              <a:t>Mustafa Kemal Atatürk Türk Tarih Kurumu'nun Ankara Halkevi'nin Doğu Salonu'nda yapılan toplantısına başkanlık ederken. </a:t>
            </a:r>
          </a:p>
        </p:txBody>
      </p:sp>
      <p:pic>
        <p:nvPicPr>
          <p:cNvPr id="2050" name="Picture 2" descr="C:\Users\musa\Desktop\1510261149_atatu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570" y="2055392"/>
            <a:ext cx="5426701" cy="3550281"/>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179512" y="470807"/>
            <a:ext cx="7920880" cy="1384995"/>
          </a:xfrm>
          <a:prstGeom prst="rect">
            <a:avLst/>
          </a:prstGeom>
          <a:noFill/>
        </p:spPr>
        <p:txBody>
          <a:bodyPr wrap="square" rtlCol="0">
            <a:spAutoFit/>
          </a:bodyPr>
          <a:lstStyle/>
          <a:p>
            <a:pPr marL="342900" indent="-342900" algn="just">
              <a:buFont typeface="Arial" panose="020B0604020202020204" pitchFamily="34" charset="0"/>
              <a:buChar char="•"/>
            </a:pPr>
            <a:r>
              <a:rPr lang="tr-TR" sz="2100" dirty="0" smtClean="0">
                <a:solidFill>
                  <a:srgbClr val="292934"/>
                </a:solidFill>
                <a:latin typeface="Times New Roman" panose="02020603050405020304" pitchFamily="18" charset="0"/>
                <a:cs typeface="Times New Roman" panose="02020603050405020304" pitchFamily="18" charset="0"/>
              </a:rPr>
              <a:t>Atatürk’ün 1931’de tarih çalışmaları henüz başladığı dönemde </a:t>
            </a:r>
            <a:r>
              <a:rPr lang="tr-TR" sz="2100" dirty="0" smtClean="0">
                <a:solidFill>
                  <a:srgbClr val="292934"/>
                </a:solidFill>
                <a:latin typeface="Times New Roman" panose="02020603050405020304" pitchFamily="18" charset="0"/>
                <a:cs typeface="Times New Roman" panose="02020603050405020304" pitchFamily="18" charset="0"/>
              </a:rPr>
              <a:t>söylediği </a:t>
            </a:r>
            <a:r>
              <a:rPr lang="tr-TR" sz="2100" i="1" dirty="0" smtClean="0">
                <a:solidFill>
                  <a:srgbClr val="79463D">
                    <a:lumMod val="50000"/>
                  </a:srgbClr>
                </a:solidFill>
                <a:latin typeface="Times New Roman" panose="02020603050405020304" pitchFamily="18" charset="0"/>
                <a:cs typeface="Times New Roman" panose="02020603050405020304" pitchFamily="18" charset="0"/>
              </a:rPr>
              <a:t>‘Tarih yazmak, tarih yapmak kadar mühimdir. Yazan, yapana sadık kalmazsa, değişmeyen hakikat insanlığı şaşırtacak bir mahiyet alır.’</a:t>
            </a:r>
            <a:r>
              <a:rPr lang="tr-TR" sz="2100" i="1" dirty="0" smtClean="0">
                <a:solidFill>
                  <a:srgbClr val="292934"/>
                </a:solidFill>
                <a:latin typeface="Times New Roman" panose="02020603050405020304" pitchFamily="18" charset="0"/>
                <a:cs typeface="Times New Roman" panose="02020603050405020304" pitchFamily="18" charset="0"/>
              </a:rPr>
              <a:t> </a:t>
            </a:r>
            <a:r>
              <a:rPr lang="tr-TR" sz="2100" dirty="0" smtClean="0">
                <a:solidFill>
                  <a:srgbClr val="292934"/>
                </a:solidFill>
                <a:latin typeface="Times New Roman" panose="02020603050405020304" pitchFamily="18" charset="0"/>
                <a:cs typeface="Times New Roman" panose="02020603050405020304" pitchFamily="18" charset="0"/>
              </a:rPr>
              <a:t>sözü tarih bilimine verdiği önemin göstergesidir. </a:t>
            </a:r>
            <a:endParaRPr lang="tr-TR" sz="2100" i="1" dirty="0">
              <a:solidFill>
                <a:srgbClr val="29293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9771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100" b="1" dirty="0">
                <a:latin typeface="Times New Roman" panose="02020603050405020304" pitchFamily="18" charset="0"/>
                <a:cs typeface="Times New Roman" panose="02020603050405020304" pitchFamily="18" charset="0"/>
              </a:rPr>
              <a:t>T</a:t>
            </a:r>
            <a:r>
              <a:rPr lang="tr-TR" sz="2100" b="1" dirty="0" smtClean="0">
                <a:latin typeface="Times New Roman" panose="02020603050405020304" pitchFamily="18" charset="0"/>
                <a:cs typeface="Times New Roman" panose="02020603050405020304" pitchFamily="18" charset="0"/>
              </a:rPr>
              <a:t>ürk </a:t>
            </a:r>
            <a:r>
              <a:rPr lang="tr-TR" sz="2100" b="1" dirty="0">
                <a:latin typeface="Times New Roman" panose="02020603050405020304" pitchFamily="18" charset="0"/>
                <a:cs typeface="Times New Roman" panose="02020603050405020304" pitchFamily="18" charset="0"/>
              </a:rPr>
              <a:t>T</a:t>
            </a:r>
            <a:r>
              <a:rPr lang="tr-TR" sz="2100" b="1" dirty="0" smtClean="0">
                <a:latin typeface="Times New Roman" panose="02020603050405020304" pitchFamily="18" charset="0"/>
                <a:cs typeface="Times New Roman" panose="02020603050405020304" pitchFamily="18" charset="0"/>
              </a:rPr>
              <a:t>arih </a:t>
            </a:r>
            <a:r>
              <a:rPr lang="tr-TR" sz="2100" b="1" dirty="0">
                <a:latin typeface="Times New Roman" panose="02020603050405020304" pitchFamily="18" charset="0"/>
                <a:cs typeface="Times New Roman" panose="02020603050405020304" pitchFamily="18" charset="0"/>
              </a:rPr>
              <a:t>K</a:t>
            </a:r>
            <a:r>
              <a:rPr lang="tr-TR" sz="2100" b="1" dirty="0" smtClean="0">
                <a:latin typeface="Times New Roman" panose="02020603050405020304" pitchFamily="18" charset="0"/>
                <a:cs typeface="Times New Roman" panose="02020603050405020304" pitchFamily="18" charset="0"/>
              </a:rPr>
              <a:t>urumu</a:t>
            </a:r>
            <a:endParaRPr lang="tr-TR" sz="2100" b="1" dirty="0">
              <a:latin typeface="Times New Roman" panose="02020603050405020304" pitchFamily="18" charset="0"/>
              <a:cs typeface="Times New Roman" panose="02020603050405020304" pitchFamily="18" charset="0"/>
            </a:endParaRPr>
          </a:p>
        </p:txBody>
      </p:sp>
      <p:sp>
        <p:nvSpPr>
          <p:cNvPr id="3" name="2 İçerik Yer Tutucusu"/>
          <p:cNvSpPr>
            <a:spLocks noGrp="1"/>
          </p:cNvSpPr>
          <p:nvPr>
            <p:ph idx="1"/>
          </p:nvPr>
        </p:nvSpPr>
        <p:spPr>
          <a:xfrm>
            <a:off x="395536" y="980728"/>
            <a:ext cx="8229600" cy="5400600"/>
          </a:xfrm>
        </p:spPr>
        <p:txBody>
          <a:bodyPr>
            <a:normAutofit lnSpcReduction="10000"/>
          </a:bodyPr>
          <a:lstStyle/>
          <a:p>
            <a:pPr algn="just"/>
            <a:r>
              <a:rPr lang="tr-TR" sz="2100" dirty="0" smtClean="0">
                <a:latin typeface="Times New Roman" panose="02020603050405020304" pitchFamily="18" charset="0"/>
                <a:cs typeface="Times New Roman" panose="02020603050405020304" pitchFamily="18" charset="0"/>
              </a:rPr>
              <a:t>Tarih alanında atılmış ilk adım 23 Nisan 1930’da toplanan Altıncı Türk Ocakları Kurultayı’nda alınan bir kararda görülmektedir.</a:t>
            </a:r>
          </a:p>
          <a:p>
            <a:pPr algn="just"/>
            <a:r>
              <a:rPr lang="tr-TR" sz="2100" dirty="0" smtClean="0">
                <a:latin typeface="Times New Roman" panose="02020603050405020304" pitchFamily="18" charset="0"/>
                <a:cs typeface="Times New Roman" panose="02020603050405020304" pitchFamily="18" charset="0"/>
              </a:rPr>
              <a:t>Buna göre, Türk Ocakları içerisinde bir Türk Tarihi Tetkik Heyeti kurulması kararlaştırılmıştır</a:t>
            </a:r>
          </a:p>
          <a:p>
            <a:pPr algn="just"/>
            <a:r>
              <a:rPr lang="tr-TR" sz="2100" dirty="0" smtClean="0">
                <a:latin typeface="Times New Roman" panose="02020603050405020304" pitchFamily="18" charset="0"/>
                <a:cs typeface="Times New Roman" panose="02020603050405020304" pitchFamily="18" charset="0"/>
              </a:rPr>
              <a:t>Türk Tarih Tetkik Heyeti’nin, 1. Tarih Kongresi adıyla anılan ilk kongresini, 2 Temmuz 1932’de Mustafa Kemal açmıştır.</a:t>
            </a:r>
          </a:p>
          <a:p>
            <a:pPr algn="just"/>
            <a:r>
              <a:rPr lang="tr-TR" sz="2100" dirty="0" smtClean="0">
                <a:latin typeface="Times New Roman" panose="02020603050405020304" pitchFamily="18" charset="0"/>
                <a:cs typeface="Times New Roman" panose="02020603050405020304" pitchFamily="18" charset="0"/>
              </a:rPr>
              <a:t>Heyet, 3 Ekim 1935’te Türk Tarih Kurumu adını almıştır</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Türk Tarih Kurumu adı altında kurum; 4 ciltlik lise tarihi kitabını, Anadolu Beyliklerini, kazı raporlarını, </a:t>
            </a:r>
            <a:r>
              <a:rPr lang="tr-TR" sz="2100" dirty="0" err="1">
                <a:latin typeface="Times New Roman" panose="02020603050405020304" pitchFamily="18" charset="0"/>
                <a:cs typeface="Times New Roman" panose="02020603050405020304" pitchFamily="18" charset="0"/>
              </a:rPr>
              <a:t>Kitab</a:t>
            </a:r>
            <a:r>
              <a:rPr lang="tr-TR" sz="2100" dirty="0">
                <a:latin typeface="Times New Roman" panose="02020603050405020304" pitchFamily="18" charset="0"/>
                <a:cs typeface="Times New Roman" panose="02020603050405020304" pitchFamily="18" charset="0"/>
              </a:rPr>
              <a:t>-ı Bahriye’yi ve Piri Reis’in haritasını basmış ardından ise Belleten dergisini 1937 yılında yayına koymuştur. </a:t>
            </a:r>
          </a:p>
          <a:p>
            <a:pPr algn="just"/>
            <a:r>
              <a:rPr lang="tr-TR" sz="2100" dirty="0">
                <a:latin typeface="Times New Roman" panose="02020603050405020304" pitchFamily="18" charset="0"/>
                <a:cs typeface="Times New Roman" panose="02020603050405020304" pitchFamily="18" charset="0"/>
              </a:rPr>
              <a:t>1932 yılında Türkiye’nin ilk tarih kongresi olan Türk Tarih Kongresi‘ni düzenlemiş ve 4-5 sene aralıklarla kongreler düzenlemeye devam etmiştir. 5 sene ardından yaptığı 2. Türk Tarih Kongresi ise uluslararası nitelikte bir kongre olup, yabancı bilim adamlarını da bünyesinde bulundurmuştur.</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8130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2636912"/>
            <a:ext cx="7772400" cy="1470025"/>
          </a:xfrm>
        </p:spPr>
        <p:txBody>
          <a:bodyPr>
            <a:normAutofit/>
          </a:bodyPr>
          <a:lstStyle/>
          <a:p>
            <a:r>
              <a:rPr lang="tr-TR" sz="3200" b="1" dirty="0" smtClean="0">
                <a:latin typeface="Times New Roman" panose="02020603050405020304" pitchFamily="18" charset="0"/>
                <a:cs typeface="Times New Roman" panose="02020603050405020304" pitchFamily="18" charset="0"/>
              </a:rPr>
              <a:t>CUMHURİYET DÖNEMİ EDEBİYATI</a:t>
            </a:r>
            <a:endParaRPr lang="tr-TR"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63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327657"/>
            <a:ext cx="8712968" cy="6552728"/>
          </a:xfrm>
        </p:spPr>
        <p:txBody>
          <a:bodyPr>
            <a:noAutofit/>
          </a:bodyPr>
          <a:lstStyle/>
          <a:p>
            <a:pPr algn="just"/>
            <a:r>
              <a:rPr lang="en-GB" sz="2100" dirty="0" err="1">
                <a:latin typeface="Times New Roman" panose="02020603050405020304" pitchFamily="18" charset="0"/>
                <a:cs typeface="Times New Roman" panose="02020603050405020304" pitchFamily="18" charset="0"/>
              </a:rPr>
              <a:t>Osmanlı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Devleti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genişledikçe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dilimizde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Arapça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Farsça'nın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etkisi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giderek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artmıştır</a:t>
            </a:r>
            <a:r>
              <a:rPr lang="tr-TR" sz="2100" dirty="0">
                <a:latin typeface="Times New Roman" panose="02020603050405020304" pitchFamily="18" charset="0"/>
                <a:cs typeface="Times New Roman" panose="02020603050405020304" pitchFamily="18" charset="0"/>
              </a:rPr>
              <a:t>.</a:t>
            </a:r>
          </a:p>
          <a:p>
            <a:pPr algn="just"/>
            <a:r>
              <a:rPr lang="en-GB" sz="2100" dirty="0" err="1">
                <a:latin typeface="Times New Roman" panose="02020603050405020304" pitchFamily="18" charset="0"/>
                <a:cs typeface="Times New Roman" panose="02020603050405020304" pitchFamily="18" charset="0"/>
              </a:rPr>
              <a:t>Arap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değiştirilmesiyle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ilgili</a:t>
            </a:r>
            <a:r>
              <a:rPr lang="en-GB" sz="2100" dirty="0">
                <a:latin typeface="Times New Roman" panose="02020603050405020304" pitchFamily="18" charset="0"/>
                <a:cs typeface="Times New Roman" panose="02020603050405020304" pitchFamily="18" charset="0"/>
              </a:rPr>
              <a:t> ilk </a:t>
            </a:r>
            <a:r>
              <a:rPr lang="en-GB" sz="2100" dirty="0" err="1">
                <a:latin typeface="Times New Roman" panose="02020603050405020304" pitchFamily="18" charset="0"/>
                <a:cs typeface="Times New Roman" panose="02020603050405020304" pitchFamily="18" charset="0"/>
              </a:rPr>
              <a:t>girişimler</a:t>
            </a:r>
            <a:r>
              <a:rPr lang="tr-TR" sz="2100" dirty="0">
                <a:latin typeface="Times New Roman" panose="02020603050405020304" pitchFamily="18" charset="0"/>
                <a:cs typeface="Times New Roman" panose="02020603050405020304" pitchFamily="18" charset="0"/>
              </a:rPr>
              <a:t> Tanzimat Döneminde  </a:t>
            </a:r>
            <a:r>
              <a:rPr lang="tr-TR" sz="2100" dirty="0" err="1">
                <a:latin typeface="Times New Roman" panose="02020603050405020304" pitchFamily="18" charset="0"/>
                <a:cs typeface="Times New Roman" panose="02020603050405020304" pitchFamily="18" charset="0"/>
              </a:rPr>
              <a:t>Münif</a:t>
            </a:r>
            <a:r>
              <a:rPr lang="tr-TR" sz="2100" dirty="0">
                <a:latin typeface="Times New Roman" panose="02020603050405020304" pitchFamily="18" charset="0"/>
                <a:cs typeface="Times New Roman" panose="02020603050405020304" pitchFamily="18" charset="0"/>
              </a:rPr>
              <a:t> Paşa </a:t>
            </a:r>
            <a:r>
              <a:rPr lang="tr-TR" sz="2100" dirty="0" err="1">
                <a:latin typeface="Times New Roman" panose="02020603050405020304" pitchFamily="18" charset="0"/>
                <a:cs typeface="Times New Roman" panose="02020603050405020304" pitchFamily="18" charset="0"/>
              </a:rPr>
              <a:t>tarafınfan</a:t>
            </a:r>
            <a:r>
              <a:rPr lang="tr-TR" sz="2100" dirty="0">
                <a:latin typeface="Times New Roman" panose="02020603050405020304" pitchFamily="18" charset="0"/>
                <a:cs typeface="Times New Roman" panose="02020603050405020304" pitchFamily="18" charset="0"/>
              </a:rPr>
              <a:t> dile </a:t>
            </a:r>
            <a:r>
              <a:rPr lang="tr-TR" sz="2100" dirty="0" smtClean="0">
                <a:latin typeface="Times New Roman" panose="02020603050405020304" pitchFamily="18" charset="0"/>
                <a:cs typeface="Times New Roman" panose="02020603050405020304" pitchFamily="18" charset="0"/>
              </a:rPr>
              <a:t>getirilmiştir(1862).</a:t>
            </a:r>
            <a:endParaRPr lang="tr-TR" sz="2100" dirty="0">
              <a:latin typeface="Times New Roman" panose="02020603050405020304" pitchFamily="18" charset="0"/>
              <a:cs typeface="Times New Roman" panose="02020603050405020304" pitchFamily="18" charset="0"/>
            </a:endParaRPr>
          </a:p>
          <a:p>
            <a:pPr algn="just"/>
            <a:r>
              <a:rPr lang="en-GB" sz="2100" dirty="0" err="1">
                <a:latin typeface="Times New Roman" panose="02020603050405020304" pitchFamily="18" charset="0"/>
                <a:cs typeface="Times New Roman" panose="02020603050405020304" pitchFamily="18" charset="0"/>
              </a:rPr>
              <a:t>Cemiyet</a:t>
            </a:r>
            <a:r>
              <a:rPr lang="en-GB" sz="2100" dirty="0">
                <a:latin typeface="Times New Roman" panose="02020603050405020304" pitchFamily="18" charset="0"/>
                <a:cs typeface="Times New Roman" panose="02020603050405020304" pitchFamily="18" charset="0"/>
              </a:rPr>
              <a:t>-i </a:t>
            </a:r>
            <a:r>
              <a:rPr lang="en-GB" sz="2100" dirty="0" err="1">
                <a:latin typeface="Times New Roman" panose="02020603050405020304" pitchFamily="18" charset="0"/>
                <a:cs typeface="Times New Roman" panose="02020603050405020304" pitchFamily="18" charset="0"/>
              </a:rPr>
              <a:t>İlmiye</a:t>
            </a:r>
            <a:r>
              <a:rPr lang="en-GB" sz="2100" dirty="0">
                <a:latin typeface="Times New Roman" panose="02020603050405020304" pitchFamily="18" charset="0"/>
                <a:cs typeface="Times New Roman" panose="02020603050405020304" pitchFamily="18" charset="0"/>
              </a:rPr>
              <a:t>-i </a:t>
            </a:r>
            <a:r>
              <a:rPr lang="en-GB" sz="2100" dirty="0" err="1">
                <a:latin typeface="Times New Roman" panose="02020603050405020304" pitchFamily="18" charset="0"/>
                <a:cs typeface="Times New Roman" panose="02020603050405020304" pitchFamily="18" charset="0"/>
              </a:rPr>
              <a:t>Osmaniye'de</a:t>
            </a:r>
            <a:r>
              <a:rPr lang="tr-TR" sz="2100" dirty="0">
                <a:latin typeface="Times New Roman" panose="02020603050405020304" pitchFamily="18" charset="0"/>
                <a:cs typeface="Times New Roman" panose="02020603050405020304" pitchFamily="18" charset="0"/>
              </a:rPr>
              <a:t>ki konferansta ;</a:t>
            </a:r>
          </a:p>
          <a:p>
            <a:pPr algn="just"/>
            <a:r>
              <a:rPr lang="tr-TR" sz="2100" dirty="0" err="1">
                <a:latin typeface="Times New Roman" panose="02020603050405020304" pitchFamily="18" charset="0"/>
                <a:cs typeface="Times New Roman" panose="02020603050405020304" pitchFamily="18" charset="0"/>
              </a:rPr>
              <a:t>H</a:t>
            </a:r>
            <a:r>
              <a:rPr lang="en-GB" sz="2100" dirty="0" err="1">
                <a:latin typeface="Times New Roman" panose="02020603050405020304" pitchFamily="18" charset="0"/>
                <a:cs typeface="Times New Roman" panose="02020603050405020304" pitchFamily="18" charset="0"/>
              </a:rPr>
              <a:t>areke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kullanılmadığı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kelimenin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çeşitli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biçimlerde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okunabildiği</a:t>
            </a:r>
            <a:r>
              <a:rPr lang="en-GB" sz="2100" dirty="0">
                <a:latin typeface="Times New Roman" panose="02020603050405020304" pitchFamily="18" charset="0"/>
                <a:cs typeface="Times New Roman" panose="02020603050405020304" pitchFamily="18" charset="0"/>
              </a:rPr>
              <a:t>,</a:t>
            </a:r>
            <a:r>
              <a:rPr lang="tr-TR" sz="2100" dirty="0">
                <a:latin typeface="Times New Roman" panose="02020603050405020304" pitchFamily="18" charset="0"/>
                <a:cs typeface="Times New Roman" panose="02020603050405020304" pitchFamily="18" charset="0"/>
              </a:rPr>
              <a:t>a</a:t>
            </a:r>
            <a:r>
              <a:rPr lang="en-GB" sz="2100" dirty="0" err="1">
                <a:latin typeface="Times New Roman" panose="02020603050405020304" pitchFamily="18" charset="0"/>
                <a:cs typeface="Times New Roman" panose="02020603050405020304" pitchFamily="18" charset="0"/>
              </a:rPr>
              <a:t>nlamları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bilinmeyen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bazı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kelime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özel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isimlerin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okunmasının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mümkün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olmadığını</a:t>
            </a:r>
            <a:r>
              <a:rPr lang="en-GB" sz="2100" dirty="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err="1">
                <a:latin typeface="Times New Roman" panose="02020603050405020304" pitchFamily="18" charset="0"/>
                <a:cs typeface="Times New Roman" panose="02020603050405020304" pitchFamily="18" charset="0"/>
              </a:rPr>
              <a:t>D</a:t>
            </a:r>
            <a:r>
              <a:rPr lang="en-GB" sz="2100" dirty="0" err="1">
                <a:latin typeface="Times New Roman" panose="02020603050405020304" pitchFamily="18" charset="0"/>
                <a:cs typeface="Times New Roman" panose="02020603050405020304" pitchFamily="18" charset="0"/>
              </a:rPr>
              <a:t>ilimizdeki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Arapça-Farsça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kelimelerin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terkiplerinin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çokluğunun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okuma-yazmayı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büsbütün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zorlaştırdığını</a:t>
            </a:r>
            <a:r>
              <a:rPr lang="en-GB" sz="2100" dirty="0">
                <a:latin typeface="Times New Roman" panose="02020603050405020304" pitchFamily="18" charset="0"/>
                <a:cs typeface="Times New Roman" panose="02020603050405020304" pitchFamily="18" charset="0"/>
              </a:rPr>
              <a:t>, </a:t>
            </a:r>
            <a:endParaRPr lang="tr-TR" sz="2100" dirty="0" smtClean="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B</a:t>
            </a:r>
            <a:r>
              <a:rPr lang="en-GB" sz="2100" dirty="0" err="1">
                <a:latin typeface="Times New Roman" panose="02020603050405020304" pitchFamily="18" charset="0"/>
                <a:cs typeface="Times New Roman" panose="02020603050405020304" pitchFamily="18" charset="0"/>
              </a:rPr>
              <a:t>üyük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olmadığı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özel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isimlerin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diğerlerinden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ayırdedilmediğini</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A</a:t>
            </a:r>
            <a:r>
              <a:rPr lang="en-GB" sz="2100" dirty="0" err="1">
                <a:latin typeface="Times New Roman" panose="02020603050405020304" pitchFamily="18" charset="0"/>
                <a:cs typeface="Times New Roman" panose="02020603050405020304" pitchFamily="18" charset="0"/>
              </a:rPr>
              <a:t>vrupalıların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ise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yazılarında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böyle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zorluklar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olmadığı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için</a:t>
            </a:r>
            <a:r>
              <a:rPr lang="en-GB" sz="2100" dirty="0">
                <a:latin typeface="Times New Roman" panose="02020603050405020304" pitchFamily="18" charset="0"/>
                <a:cs typeface="Times New Roman" panose="02020603050405020304" pitchFamily="18" charset="0"/>
              </a:rPr>
              <a:t>, 6-7 </a:t>
            </a:r>
            <a:r>
              <a:rPr lang="en-GB" sz="2100" dirty="0" err="1">
                <a:latin typeface="Times New Roman" panose="02020603050405020304" pitchFamily="18" charset="0"/>
                <a:cs typeface="Times New Roman" panose="02020603050405020304" pitchFamily="18" charset="0"/>
              </a:rPr>
              <a:t>yaşından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başlayarak</a:t>
            </a:r>
            <a:r>
              <a:rPr lang="en-GB" sz="2100" dirty="0">
                <a:latin typeface="Times New Roman" panose="02020603050405020304" pitchFamily="18" charset="0"/>
                <a:cs typeface="Times New Roman" panose="02020603050405020304" pitchFamily="18" charset="0"/>
              </a:rPr>
              <a:t> her </a:t>
            </a:r>
            <a:r>
              <a:rPr lang="en-GB" sz="2100" dirty="0" err="1">
                <a:latin typeface="Times New Roman" panose="02020603050405020304" pitchFamily="18" charset="0"/>
                <a:cs typeface="Times New Roman" panose="02020603050405020304" pitchFamily="18" charset="0"/>
              </a:rPr>
              <a:t>insanın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okuyup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yazabildiğini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bizde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ise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yazımızı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öğrenmenin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zorluğu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yüzünden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halkın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fikren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terbiyesinin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mümkün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olmadığını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belirtmiştir</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r>
              <a:rPr lang="en-GB" sz="2100" dirty="0" err="1">
                <a:latin typeface="Times New Roman" panose="02020603050405020304" pitchFamily="18" charset="0"/>
                <a:cs typeface="Times New Roman" panose="02020603050405020304" pitchFamily="18" charset="0"/>
              </a:rPr>
              <a:t>Ayrıca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kitap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basımı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için</a:t>
            </a:r>
            <a:r>
              <a:rPr lang="en-GB" sz="2100" dirty="0">
                <a:latin typeface="Times New Roman" panose="02020603050405020304" pitchFamily="18" charset="0"/>
                <a:cs typeface="Times New Roman" panose="02020603050405020304" pitchFamily="18" charset="0"/>
              </a:rPr>
              <a:t> de </a:t>
            </a:r>
            <a:r>
              <a:rPr lang="en-GB" sz="2100" dirty="0" err="1">
                <a:latin typeface="Times New Roman" panose="02020603050405020304" pitchFamily="18" charset="0"/>
                <a:cs typeface="Times New Roman" panose="02020603050405020304" pitchFamily="18" charset="0"/>
              </a:rPr>
              <a:t>uygun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olmadığını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diğer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milletlerin</a:t>
            </a:r>
            <a:r>
              <a:rPr lang="en-GB" sz="2100" dirty="0">
                <a:latin typeface="Times New Roman" panose="02020603050405020304" pitchFamily="18" charset="0"/>
                <a:cs typeface="Times New Roman" panose="02020603050405020304" pitchFamily="18" charset="0"/>
              </a:rPr>
              <a:t> 30-40 </a:t>
            </a:r>
            <a:r>
              <a:rPr lang="en-GB" sz="2100" dirty="0" err="1">
                <a:latin typeface="Times New Roman" panose="02020603050405020304" pitchFamily="18" charset="0"/>
                <a:cs typeface="Times New Roman" panose="02020603050405020304" pitchFamily="18" charset="0"/>
              </a:rPr>
              <a:t>harfle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istedikleri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kitabı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basabildiklerini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bizde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düzyazı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kitap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basabilmek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için</a:t>
            </a:r>
            <a:r>
              <a:rPr lang="en-GB" sz="2100" dirty="0">
                <a:latin typeface="Times New Roman" panose="02020603050405020304" pitchFamily="18" charset="0"/>
                <a:cs typeface="Times New Roman" panose="02020603050405020304" pitchFamily="18" charset="0"/>
              </a:rPr>
              <a:t> bile, </a:t>
            </a:r>
            <a:r>
              <a:rPr lang="en-GB" sz="2100" dirty="0" err="1">
                <a:latin typeface="Times New Roman" panose="02020603050405020304" pitchFamily="18" charset="0"/>
                <a:cs typeface="Times New Roman" panose="02020603050405020304" pitchFamily="18" charset="0"/>
              </a:rPr>
              <a:t>yüzlerce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işarete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ihtiyaç</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bulunduğunu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savunmuş</a:t>
            </a:r>
            <a:r>
              <a:rPr lang="tr-TR" sz="2100" dirty="0">
                <a:latin typeface="Times New Roman" panose="02020603050405020304" pitchFamily="18" charset="0"/>
                <a:cs typeface="Times New Roman" panose="02020603050405020304" pitchFamily="18" charset="0"/>
              </a:rPr>
              <a:t>tur.</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65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GENEL ÖZELLİKLER</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395012"/>
            <a:ext cx="8229600" cy="452596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Yazı diliyle konuşma dili arasındaki fark ortadan kalkmış dildeki sadeleşme çabaları aralıksız olarak sürmüştür.</a:t>
            </a:r>
          </a:p>
          <a:p>
            <a:pPr algn="just"/>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Edebiyatımız bu dönemde toplumcu bir karakter kazanmış gerçekçi bir anlayış güdülmüştür.</a:t>
            </a:r>
          </a:p>
          <a:p>
            <a:pPr algn="just"/>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Aruz ölçüsünün yerini hece ölçüsü almış, şiirlerde de günlük konuşma dili kullanılmıştır. Yine bu dönemde şiirin biçimce daha da serbestleşmesi sağlanmıştır.</a:t>
            </a:r>
          </a:p>
          <a:p>
            <a:pPr algn="just"/>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Şiir, roman, hikaye ve tiyatro gibi türlerde önemli gelişmeler olmuştur.</a:t>
            </a:r>
          </a:p>
          <a:p>
            <a:pPr marL="0" indent="0">
              <a:buNone/>
            </a:pPr>
            <a:r>
              <a:rPr lang="tr-TR" sz="2300" i="1" dirty="0" smtClean="0"/>
              <a:t> </a:t>
            </a:r>
            <a:endParaRPr lang="tr-TR" sz="2300" i="1" dirty="0"/>
          </a:p>
        </p:txBody>
      </p:sp>
    </p:spTree>
    <p:extLst>
      <p:ext uri="{BB962C8B-B14F-4D97-AF65-F5344CB8AC3E}">
        <p14:creationId xmlns:p14="http://schemas.microsoft.com/office/powerpoint/2010/main" val="4019025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r>
              <a:rPr lang="tr-TR" sz="2100" b="1" dirty="0">
                <a:latin typeface="Times New Roman" panose="02020603050405020304" pitchFamily="18" charset="0"/>
                <a:cs typeface="Times New Roman" panose="02020603050405020304" pitchFamily="18" charset="0"/>
              </a:rPr>
              <a:t>E</a:t>
            </a:r>
            <a:r>
              <a:rPr lang="tr-TR" sz="2100" b="1" dirty="0" smtClean="0">
                <a:latin typeface="Times New Roman" panose="02020603050405020304" pitchFamily="18" charset="0"/>
                <a:cs typeface="Times New Roman" panose="02020603050405020304" pitchFamily="18" charset="0"/>
              </a:rPr>
              <a:t>debiyat-ı </a:t>
            </a:r>
            <a:r>
              <a:rPr lang="tr-TR" sz="2100" b="1" dirty="0">
                <a:latin typeface="Times New Roman" panose="02020603050405020304" pitchFamily="18" charset="0"/>
                <a:cs typeface="Times New Roman" panose="02020603050405020304" pitchFamily="18" charset="0"/>
              </a:rPr>
              <a:t>C</a:t>
            </a:r>
            <a:r>
              <a:rPr lang="tr-TR" sz="2100" b="1" dirty="0" smtClean="0">
                <a:latin typeface="Times New Roman" panose="02020603050405020304" pitchFamily="18" charset="0"/>
                <a:cs typeface="Times New Roman" panose="02020603050405020304" pitchFamily="18" charset="0"/>
              </a:rPr>
              <a:t>edide (1896-1901)</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a:bodyPr>
          <a:lstStyle/>
          <a:p>
            <a:pPr marL="0" indent="0" algn="just">
              <a:buNone/>
            </a:pPr>
            <a:r>
              <a:rPr lang="tr-TR" sz="2100" dirty="0" smtClean="0">
                <a:latin typeface="Times New Roman" panose="02020603050405020304" pitchFamily="18" charset="0"/>
                <a:cs typeface="Times New Roman" panose="02020603050405020304" pitchFamily="18" charset="0"/>
              </a:rPr>
              <a:t>Öncü Romancıları:</a:t>
            </a:r>
          </a:p>
          <a:p>
            <a:pPr algn="just"/>
            <a:r>
              <a:rPr lang="tr-TR" sz="2100" dirty="0" smtClean="0">
                <a:latin typeface="Times New Roman" panose="02020603050405020304" pitchFamily="18" charset="0"/>
                <a:cs typeface="Times New Roman" panose="02020603050405020304" pitchFamily="18" charset="0"/>
              </a:rPr>
              <a:t>Halit Ziya Uşaklıgil, Mehmet Rauf, Hüseyin Cahit Yalçın, Ahmet Hikmet Müftüoğlu, Saffeti Ziya</a:t>
            </a:r>
          </a:p>
          <a:p>
            <a:pPr algn="just"/>
            <a:r>
              <a:rPr lang="tr-TR" sz="2100" dirty="0" smtClean="0">
                <a:latin typeface="Times New Roman" panose="02020603050405020304" pitchFamily="18" charset="0"/>
                <a:cs typeface="Times New Roman" panose="02020603050405020304" pitchFamily="18" charset="0"/>
              </a:rPr>
              <a:t>Dönem, II. </a:t>
            </a:r>
            <a:r>
              <a:rPr lang="tr-TR" sz="2100" dirty="0" err="1" smtClean="0">
                <a:latin typeface="Times New Roman" panose="02020603050405020304" pitchFamily="18" charset="0"/>
                <a:cs typeface="Times New Roman" panose="02020603050405020304" pitchFamily="18" charset="0"/>
              </a:rPr>
              <a:t>Abdulhamit’in</a:t>
            </a:r>
            <a:r>
              <a:rPr lang="tr-TR" sz="2100" dirty="0" smtClean="0">
                <a:latin typeface="Times New Roman" panose="02020603050405020304" pitchFamily="18" charset="0"/>
                <a:cs typeface="Times New Roman" panose="02020603050405020304" pitchFamily="18" charset="0"/>
              </a:rPr>
              <a:t> baskısı ile ağır kitap ve yayın yasakları altında yaşandığı için, bu dönem yazarları daha çok sakıncasız sayılabilecek konuları işleyerek toplumsal eleştiriden uzak kalmayı tercih etmişlerdir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pPr algn="just"/>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9228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Milli Edebiyat (1911-1923)</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404248"/>
            <a:ext cx="8229600" cy="452596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Bugünkü Türk Edebiyatı’nın temellerinin atıldığı dönemdir.</a:t>
            </a:r>
          </a:p>
          <a:p>
            <a:pPr algn="just"/>
            <a:r>
              <a:rPr lang="tr-TR" sz="2100" dirty="0" smtClean="0">
                <a:latin typeface="Times New Roman" panose="02020603050405020304" pitchFamily="18" charset="0"/>
                <a:cs typeface="Times New Roman" panose="02020603050405020304" pitchFamily="18" charset="0"/>
              </a:rPr>
              <a:t>Ömer Seyfettin, Ali Canip Yöntem, Ziya Gökalp, Halide Edip Adıvar, Reşat Nuri Güntekin ve Yakup Kadri öncülüğünde başlamıştır.</a:t>
            </a:r>
          </a:p>
          <a:p>
            <a:pPr algn="just"/>
            <a:r>
              <a:rPr lang="tr-TR" sz="2100" dirty="0" smtClean="0">
                <a:latin typeface="Times New Roman" panose="02020603050405020304" pitchFamily="18" charset="0"/>
                <a:cs typeface="Times New Roman" panose="02020603050405020304" pitchFamily="18" charset="0"/>
              </a:rPr>
              <a:t>İstanbul dışı, taşra ve köy yaşantılarıyla özellikle Kurtuluş Savaşı yıllarının acıları ve mücadele azmi gibi konular işlenmiştir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5073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3" y="404664"/>
            <a:ext cx="5688632" cy="5599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79806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100" b="1" dirty="0" smtClean="0">
                <a:latin typeface="Times New Roman" panose="02020603050405020304" pitchFamily="18" charset="0"/>
                <a:cs typeface="Times New Roman" panose="02020603050405020304" pitchFamily="18" charset="0"/>
              </a:rPr>
              <a:t>Beş </a:t>
            </a:r>
            <a:r>
              <a:rPr lang="tr-TR" sz="2100" b="1" dirty="0" err="1" smtClean="0">
                <a:latin typeface="Times New Roman" panose="02020603050405020304" pitchFamily="18" charset="0"/>
                <a:cs typeface="Times New Roman" panose="02020603050405020304" pitchFamily="18" charset="0"/>
              </a:rPr>
              <a:t>Hececiler</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385775"/>
            <a:ext cx="8229600" cy="4525963"/>
          </a:xfrm>
        </p:spPr>
        <p:txBody>
          <a:bodyPr>
            <a:normAutofit/>
          </a:bodyPr>
          <a:lstStyle/>
          <a:p>
            <a:r>
              <a:rPr lang="tr-TR" sz="2100" dirty="0" smtClean="0">
                <a:latin typeface="Times New Roman" panose="02020603050405020304" pitchFamily="18" charset="0"/>
                <a:cs typeface="Times New Roman" panose="02020603050405020304" pitchFamily="18" charset="0"/>
              </a:rPr>
              <a:t>Hecenin </a:t>
            </a:r>
            <a:r>
              <a:rPr lang="tr-TR" sz="2100" dirty="0">
                <a:latin typeface="Times New Roman" panose="02020603050405020304" pitchFamily="18" charset="0"/>
                <a:cs typeface="Times New Roman" panose="02020603050405020304" pitchFamily="18" charset="0"/>
              </a:rPr>
              <a:t>B</a:t>
            </a:r>
            <a:r>
              <a:rPr lang="tr-TR" sz="2100" dirty="0" smtClean="0">
                <a:latin typeface="Times New Roman" panose="02020603050405020304" pitchFamily="18" charset="0"/>
                <a:cs typeface="Times New Roman" panose="02020603050405020304" pitchFamily="18" charset="0"/>
              </a:rPr>
              <a:t>eş Şairi</a:t>
            </a:r>
            <a:r>
              <a:rPr lang="tr-TR" sz="2100" dirty="0">
                <a:latin typeface="Times New Roman" panose="02020603050405020304" pitchFamily="18" charset="0"/>
                <a:cs typeface="Times New Roman" panose="02020603050405020304" pitchFamily="18" charset="0"/>
              </a:rPr>
              <a:t> adıyla da anılan bu sanatçılar milli edebiyat akımından etkilenmiş ve şiirlerinde hece veznini kullanmışlardır.</a:t>
            </a:r>
          </a:p>
          <a:p>
            <a:r>
              <a:rPr lang="tr-TR" sz="2100" dirty="0">
                <a:latin typeface="Times New Roman" panose="02020603050405020304" pitchFamily="18" charset="0"/>
                <a:cs typeface="Times New Roman" panose="02020603050405020304" pitchFamily="18" charset="0"/>
              </a:rPr>
              <a:t>Şiirde sade ve </a:t>
            </a:r>
            <a:r>
              <a:rPr lang="tr-TR" sz="2100" dirty="0" err="1">
                <a:latin typeface="Times New Roman" panose="02020603050405020304" pitchFamily="18" charset="0"/>
                <a:cs typeface="Times New Roman" panose="02020603050405020304" pitchFamily="18" charset="0"/>
              </a:rPr>
              <a:t>özentisiz</a:t>
            </a:r>
            <a:r>
              <a:rPr lang="tr-TR" sz="2100" dirty="0">
                <a:latin typeface="Times New Roman" panose="02020603050405020304" pitchFamily="18" charset="0"/>
                <a:cs typeface="Times New Roman" panose="02020603050405020304" pitchFamily="18" charset="0"/>
              </a:rPr>
              <a:t> olmayı ve süsten uzak olmayı tercih etmişlerdir.</a:t>
            </a:r>
          </a:p>
          <a:p>
            <a:r>
              <a:rPr lang="tr-TR" sz="2100" dirty="0">
                <a:latin typeface="Times New Roman" panose="02020603050405020304" pitchFamily="18" charset="0"/>
                <a:cs typeface="Times New Roman" panose="02020603050405020304" pitchFamily="18" charset="0"/>
              </a:rPr>
              <a:t>Ş</a:t>
            </a:r>
            <a:r>
              <a:rPr lang="tr-TR" sz="2100" dirty="0" smtClean="0">
                <a:latin typeface="Times New Roman" panose="02020603050405020304" pitchFamily="18" charset="0"/>
                <a:cs typeface="Times New Roman" panose="02020603050405020304" pitchFamily="18" charset="0"/>
              </a:rPr>
              <a:t>iire birinci </a:t>
            </a:r>
            <a:r>
              <a:rPr lang="tr-TR" sz="2100" dirty="0">
                <a:latin typeface="Times New Roman" panose="02020603050405020304" pitchFamily="18" charset="0"/>
                <a:cs typeface="Times New Roman" panose="02020603050405020304" pitchFamily="18" charset="0"/>
              </a:rPr>
              <a:t>dünya savaşı ve milli mücadele döneminde başlamışlardır.</a:t>
            </a:r>
          </a:p>
          <a:p>
            <a:r>
              <a:rPr lang="tr-TR" sz="2100" dirty="0">
                <a:latin typeface="Times New Roman" panose="02020603050405020304" pitchFamily="18" charset="0"/>
                <a:cs typeface="Times New Roman" panose="02020603050405020304" pitchFamily="18" charset="0"/>
              </a:rPr>
              <a:t>İ</a:t>
            </a:r>
            <a:r>
              <a:rPr lang="tr-TR" sz="2100" dirty="0" smtClean="0">
                <a:latin typeface="Times New Roman" panose="02020603050405020304" pitchFamily="18" charset="0"/>
                <a:cs typeface="Times New Roman" panose="02020603050405020304" pitchFamily="18" charset="0"/>
              </a:rPr>
              <a:t>lk </a:t>
            </a:r>
            <a:r>
              <a:rPr lang="tr-TR" sz="2100" dirty="0">
                <a:latin typeface="Times New Roman" panose="02020603050405020304" pitchFamily="18" charset="0"/>
                <a:cs typeface="Times New Roman" panose="02020603050405020304" pitchFamily="18" charset="0"/>
              </a:rPr>
              <a:t>şiirlerinde aruz veznini kullanmışlar daha sonra heceye geçmişlerdir.</a:t>
            </a:r>
          </a:p>
          <a:p>
            <a:r>
              <a:rPr lang="tr-TR" sz="2100" dirty="0">
                <a:latin typeface="Times New Roman" panose="02020603050405020304" pitchFamily="18" charset="0"/>
                <a:cs typeface="Times New Roman" panose="02020603050405020304" pitchFamily="18" charset="0"/>
              </a:rPr>
              <a:t>Şiirde memleket sevgisi, yurdun güzellikleri, kahramanlıklar ve yiğitlik gibi temaları işlemişlerdir</a:t>
            </a:r>
            <a:r>
              <a:rPr lang="tr-TR" sz="2100" dirty="0" smtClean="0">
                <a:latin typeface="Times New Roman" panose="02020603050405020304" pitchFamily="18" charset="0"/>
                <a:cs typeface="Times New Roman" panose="02020603050405020304" pitchFamily="18" charset="0"/>
              </a:rPr>
              <a:t>.</a:t>
            </a:r>
          </a:p>
          <a:p>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0993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84193" y="620688"/>
            <a:ext cx="8229600" cy="1143000"/>
          </a:xfrm>
        </p:spPr>
        <p:txBody>
          <a:bodyPr>
            <a:normAutofit/>
          </a:bodyPr>
          <a:lstStyle/>
          <a:p>
            <a:r>
              <a:rPr lang="tr-TR" sz="2100" b="1" dirty="0" smtClean="0">
                <a:latin typeface="Times New Roman" panose="02020603050405020304" pitchFamily="18" charset="0"/>
                <a:cs typeface="Times New Roman" panose="02020603050405020304" pitchFamily="18" charset="0"/>
              </a:rPr>
              <a:t>YEDİ MEŞALECİLER</a:t>
            </a:r>
            <a:endParaRPr lang="tr-TR" sz="2100" b="1" dirty="0">
              <a:latin typeface="Times New Roman" panose="02020603050405020304" pitchFamily="18" charset="0"/>
              <a:cs typeface="Times New Roman" panose="02020603050405020304" pitchFamily="18" charset="0"/>
            </a:endParaRPr>
          </a:p>
        </p:txBody>
      </p:sp>
      <p:pic>
        <p:nvPicPr>
          <p:cNvPr id="2050" name="Picture 2" descr="yedi meÅaleciler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72" y="2204864"/>
            <a:ext cx="8766643"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1621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Yedi Meşaleciler</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417638"/>
            <a:ext cx="8229600" cy="452596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1928'de </a:t>
            </a:r>
            <a:r>
              <a:rPr lang="tr-TR" sz="2100" dirty="0">
                <a:latin typeface="Times New Roman" panose="02020603050405020304" pitchFamily="18" charset="0"/>
                <a:cs typeface="Times New Roman" panose="02020603050405020304" pitchFamily="18" charset="0"/>
              </a:rPr>
              <a:t>kurulmuştur.</a:t>
            </a:r>
          </a:p>
          <a:p>
            <a:pPr algn="just"/>
            <a:r>
              <a:rPr lang="tr-TR" sz="2100" dirty="0">
                <a:latin typeface="Times New Roman" panose="02020603050405020304" pitchFamily="18" charset="0"/>
                <a:cs typeface="Times New Roman" panose="02020603050405020304" pitchFamily="18" charset="0"/>
              </a:rPr>
              <a:t>Heceyi geliştirmek amacıyla ortaya çıkmıştır.</a:t>
            </a:r>
          </a:p>
          <a:p>
            <a:pPr algn="just"/>
            <a:r>
              <a:rPr lang="tr-TR" sz="2100" dirty="0">
                <a:latin typeface="Times New Roman" panose="02020603050405020304" pitchFamily="18" charset="0"/>
                <a:cs typeface="Times New Roman" panose="02020603050405020304" pitchFamily="18" charset="0"/>
              </a:rPr>
              <a:t>"Canlılık, samimiyet ve daima yenilik" sloganıyla hareket etmişlerdir.</a:t>
            </a:r>
          </a:p>
          <a:p>
            <a:pPr algn="just"/>
            <a:r>
              <a:rPr lang="tr-TR" sz="2100" dirty="0" err="1" smtClean="0">
                <a:latin typeface="Times New Roman" panose="02020603050405020304" pitchFamily="18" charset="0"/>
                <a:cs typeface="Times New Roman" panose="02020603050405020304" pitchFamily="18" charset="0"/>
              </a:rPr>
              <a:t>Verlaine</a:t>
            </a:r>
            <a:r>
              <a:rPr lang="tr-TR" sz="2100" dirty="0" smtClean="0">
                <a:latin typeface="Times New Roman" panose="02020603050405020304" pitchFamily="18" charset="0"/>
                <a:cs typeface="Times New Roman" panose="02020603050405020304" pitchFamily="18" charset="0"/>
              </a:rPr>
              <a:t>,</a:t>
            </a:r>
            <a:r>
              <a:rPr lang="tr-TR" sz="2100" dirty="0">
                <a:latin typeface="Times New Roman" panose="02020603050405020304" pitchFamily="18" charset="0"/>
                <a:cs typeface="Times New Roman" panose="02020603050405020304" pitchFamily="18" charset="0"/>
              </a:rPr>
              <a:t> </a:t>
            </a:r>
            <a:r>
              <a:rPr lang="tr-TR" sz="2100" dirty="0" err="1" smtClean="0">
                <a:latin typeface="Times New Roman" panose="02020603050405020304" pitchFamily="18" charset="0"/>
                <a:cs typeface="Times New Roman" panose="02020603050405020304" pitchFamily="18" charset="0"/>
              </a:rPr>
              <a:t>Mallerma</a:t>
            </a:r>
            <a:r>
              <a:rPr lang="tr-TR" sz="2100" dirty="0">
                <a:latin typeface="Times New Roman" panose="02020603050405020304" pitchFamily="18" charset="0"/>
                <a:cs typeface="Times New Roman" panose="02020603050405020304" pitchFamily="18" charset="0"/>
              </a:rPr>
              <a:t> gibi Fransız şairleri örnek almışlardır.</a:t>
            </a:r>
          </a:p>
          <a:p>
            <a:pPr algn="just"/>
            <a:r>
              <a:rPr lang="tr-TR" sz="2100" dirty="0">
                <a:latin typeface="Times New Roman" panose="02020603050405020304" pitchFamily="18" charset="0"/>
                <a:cs typeface="Times New Roman" panose="02020603050405020304" pitchFamily="18" charset="0"/>
              </a:rPr>
              <a:t>Anadolu'yu yurtseverlik anlayışıyla anlatmayı düşünmüşlerdir; ancak pek başarılı olamamışlardır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9311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ARÄ°PÃÄ°LER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0"/>
            <a:ext cx="8496944" cy="423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6302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r>
              <a:rPr lang="tr-TR" sz="2100" b="1" dirty="0" err="1" smtClean="0">
                <a:latin typeface="Times New Roman" panose="02020603050405020304" pitchFamily="18" charset="0"/>
                <a:cs typeface="Times New Roman" panose="02020603050405020304" pitchFamily="18" charset="0"/>
              </a:rPr>
              <a:t>Garipçiler</a:t>
            </a:r>
            <a:r>
              <a:rPr lang="tr-TR" sz="2100" b="1" dirty="0" smtClean="0">
                <a:latin typeface="Times New Roman" panose="02020603050405020304" pitchFamily="18" charset="0"/>
                <a:cs typeface="Times New Roman" panose="02020603050405020304" pitchFamily="18" charset="0"/>
              </a:rPr>
              <a:t> (Birinci Yeniciler)</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a:bodyPr>
          <a:lstStyle/>
          <a:p>
            <a:pPr algn="just"/>
            <a:r>
              <a:rPr lang="tr-TR" sz="2100" dirty="0">
                <a:latin typeface="Times New Roman" panose="02020603050405020304" pitchFamily="18" charset="0"/>
                <a:cs typeface="Times New Roman" panose="02020603050405020304" pitchFamily="18" charset="0"/>
              </a:rPr>
              <a:t>Cumhuriyet dönemi Türk edebiyatının belki de bütün Türk edebiyatının en farklı gurubu olarak edebiyat tarihinde yer almışlardır.</a:t>
            </a:r>
          </a:p>
          <a:p>
            <a:pPr algn="just"/>
            <a:r>
              <a:rPr lang="tr-TR" sz="2100" dirty="0">
                <a:latin typeface="Times New Roman" panose="02020603050405020304" pitchFamily="18" charset="0"/>
                <a:cs typeface="Times New Roman" panose="02020603050405020304" pitchFamily="18" charset="0"/>
              </a:rPr>
              <a:t>1940 yılına kadar gelen bütün şiir anlayışına karşı </a:t>
            </a:r>
            <a:r>
              <a:rPr lang="tr-TR" sz="2100" dirty="0" smtClean="0">
                <a:latin typeface="Times New Roman" panose="02020603050405020304" pitchFamily="18" charset="0"/>
                <a:cs typeface="Times New Roman" panose="02020603050405020304" pitchFamily="18" charset="0"/>
              </a:rPr>
              <a:t>çıkan öncüler ortaklaşa </a:t>
            </a:r>
            <a:r>
              <a:rPr lang="tr-TR" sz="2100" dirty="0">
                <a:latin typeface="Times New Roman" panose="02020603050405020304" pitchFamily="18" charset="0"/>
                <a:cs typeface="Times New Roman" panose="02020603050405020304" pitchFamily="18" charset="0"/>
              </a:rPr>
              <a:t>"Garip" dergisini çıkarıp bu akımı başlatmışlardır.</a:t>
            </a:r>
          </a:p>
          <a:p>
            <a:pPr algn="just"/>
            <a:r>
              <a:rPr lang="tr-TR" sz="2100" dirty="0">
                <a:latin typeface="Times New Roman" panose="02020603050405020304" pitchFamily="18" charset="0"/>
                <a:cs typeface="Times New Roman" panose="02020603050405020304" pitchFamily="18" charset="0"/>
              </a:rPr>
              <a:t>Şiirde ölçü ve </a:t>
            </a:r>
            <a:r>
              <a:rPr lang="tr-TR" sz="2100" dirty="0" smtClean="0">
                <a:latin typeface="Times New Roman" panose="02020603050405020304" pitchFamily="18" charset="0"/>
                <a:cs typeface="Times New Roman" panose="02020603050405020304" pitchFamily="18" charset="0"/>
              </a:rPr>
              <a:t>kafiye</a:t>
            </a:r>
            <a:r>
              <a:rPr lang="tr-TR" sz="2100" dirty="0">
                <a:latin typeface="Times New Roman" panose="02020603050405020304" pitchFamily="18" charset="0"/>
                <a:cs typeface="Times New Roman" panose="02020603050405020304" pitchFamily="18" charset="0"/>
              </a:rPr>
              <a:t> gereksizdir.</a:t>
            </a:r>
          </a:p>
          <a:p>
            <a:pPr algn="just"/>
            <a:r>
              <a:rPr lang="tr-TR" sz="2100" dirty="0">
                <a:latin typeface="Times New Roman" panose="02020603050405020304" pitchFamily="18" charset="0"/>
                <a:cs typeface="Times New Roman" panose="02020603050405020304" pitchFamily="18" charset="0"/>
              </a:rPr>
              <a:t>Şiir fikirleri aşılamak işin kullanılmamalı.</a:t>
            </a:r>
          </a:p>
          <a:p>
            <a:pPr algn="just"/>
            <a:r>
              <a:rPr lang="tr-TR" sz="2100" dirty="0">
                <a:latin typeface="Times New Roman" panose="02020603050405020304" pitchFamily="18" charset="0"/>
                <a:cs typeface="Times New Roman" panose="02020603050405020304" pitchFamily="18" charset="0"/>
              </a:rPr>
              <a:t>Şiirde anlam düz verilmeli.</a:t>
            </a:r>
          </a:p>
          <a:p>
            <a:pPr algn="just"/>
            <a:r>
              <a:rPr lang="tr-TR" sz="2100" dirty="0">
                <a:latin typeface="Times New Roman" panose="02020603050405020304" pitchFamily="18" charset="0"/>
                <a:cs typeface="Times New Roman" panose="02020603050405020304" pitchFamily="18" charset="0"/>
              </a:rPr>
              <a:t>Her konu şiire girebilmeli</a:t>
            </a:r>
          </a:p>
          <a:p>
            <a:pPr algn="just"/>
            <a:r>
              <a:rPr lang="tr-TR" sz="2100" dirty="0">
                <a:latin typeface="Times New Roman" panose="02020603050405020304" pitchFamily="18" charset="0"/>
                <a:cs typeface="Times New Roman" panose="02020603050405020304" pitchFamily="18" charset="0"/>
              </a:rPr>
              <a:t>Her insan şiirin konusu olabilmeli.</a:t>
            </a:r>
          </a:p>
          <a:p>
            <a:pPr algn="just"/>
            <a:r>
              <a:rPr lang="tr-TR" sz="2100" dirty="0">
                <a:latin typeface="Times New Roman" panose="02020603050405020304" pitchFamily="18" charset="0"/>
                <a:cs typeface="Times New Roman" panose="02020603050405020304" pitchFamily="18" charset="0"/>
              </a:rPr>
              <a:t>Şiirde söz ustalığı, laf cambazlığına gerek yoktur.</a:t>
            </a:r>
          </a:p>
          <a:p>
            <a:pPr algn="just"/>
            <a:r>
              <a:rPr lang="tr-TR" sz="2100" dirty="0">
                <a:latin typeface="Times New Roman" panose="02020603050405020304" pitchFamily="18" charset="0"/>
                <a:cs typeface="Times New Roman" panose="02020603050405020304" pitchFamily="18" charset="0"/>
              </a:rPr>
              <a:t>Şiirde önemli olan bütün güzelliğidir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6272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VÄ°CÄ°LER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579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92696"/>
            <a:ext cx="8229600" cy="5433467"/>
          </a:xfrm>
        </p:spPr>
        <p:txBody>
          <a:bodyPr>
            <a:normAutofit/>
          </a:bodyPr>
          <a:lstStyle/>
          <a:p>
            <a:pPr algn="just"/>
            <a:r>
              <a:rPr lang="en-GB" sz="2100" dirty="0">
                <a:latin typeface="Times New Roman" panose="02020603050405020304" pitchFamily="18" charset="0"/>
                <a:cs typeface="Times New Roman" panose="02020603050405020304" pitchFamily="18" charset="0"/>
              </a:rPr>
              <a:t>1876-1908 </a:t>
            </a:r>
            <a:r>
              <a:rPr lang="en-GB" sz="2100" dirty="0" err="1">
                <a:latin typeface="Times New Roman" panose="02020603050405020304" pitchFamily="18" charset="0"/>
                <a:cs typeface="Times New Roman" panose="02020603050405020304" pitchFamily="18" charset="0"/>
              </a:rPr>
              <a:t>yılları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arasında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alfabe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konusundaki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tartışmaların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görüşlerin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geliştirilememesinin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nedeni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siyasi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koşulların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elverişsizliği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olmuştur</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r>
              <a:rPr lang="en-GB" sz="2100" dirty="0">
                <a:latin typeface="Times New Roman" panose="02020603050405020304" pitchFamily="18" charset="0"/>
                <a:cs typeface="Times New Roman" panose="02020603050405020304" pitchFamily="18" charset="0"/>
              </a:rPr>
              <a:t>II. </a:t>
            </a:r>
            <a:r>
              <a:rPr lang="en-GB" sz="2100" dirty="0" err="1">
                <a:latin typeface="Times New Roman" panose="02020603050405020304" pitchFamily="18" charset="0"/>
                <a:cs typeface="Times New Roman" panose="02020603050405020304" pitchFamily="18" charset="0"/>
              </a:rPr>
              <a:t>Abdülhamit'in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istibdat</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yıllarında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harflerinde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değişiklik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yenilikler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yapılması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engellenmiştir</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r>
              <a:rPr lang="en-GB" sz="2100" dirty="0">
                <a:latin typeface="Times New Roman" panose="02020603050405020304" pitchFamily="18" charset="0"/>
                <a:cs typeface="Times New Roman" panose="02020603050405020304" pitchFamily="18" charset="0"/>
              </a:rPr>
              <a:t>II. </a:t>
            </a:r>
            <a:r>
              <a:rPr lang="en-GB" sz="2100" dirty="0" err="1">
                <a:latin typeface="Times New Roman" panose="02020603050405020304" pitchFamily="18" charset="0"/>
                <a:cs typeface="Times New Roman" panose="02020603050405020304" pitchFamily="18" charset="0"/>
              </a:rPr>
              <a:t>Meşrutiyet</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döneminin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başlamasıyla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alfabe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tartışmalarının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yeniden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şiddetlendiği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görülmektedir</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r>
              <a:rPr lang="en-GB" sz="2100" dirty="0">
                <a:latin typeface="Times New Roman" panose="02020603050405020304" pitchFamily="18" charset="0"/>
                <a:cs typeface="Times New Roman" panose="02020603050405020304" pitchFamily="18" charset="0"/>
              </a:rPr>
              <a:t>II. </a:t>
            </a:r>
            <a:r>
              <a:rPr lang="en-GB" sz="2100" dirty="0" err="1">
                <a:latin typeface="Times New Roman" panose="02020603050405020304" pitchFamily="18" charset="0"/>
                <a:cs typeface="Times New Roman" panose="02020603050405020304" pitchFamily="18" charset="0"/>
              </a:rPr>
              <a:t>Meşrutiyet'in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ilanından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süre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sonra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yazım</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kurallarını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düzeltmek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düzenlemek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için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Maarif</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Bakanlığı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tarafından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komisyonlar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oluşturulmuş</a:t>
            </a:r>
            <a:r>
              <a:rPr lang="tr-TR" sz="2100" dirty="0">
                <a:latin typeface="Times New Roman" panose="02020603050405020304" pitchFamily="18" charset="0"/>
                <a:cs typeface="Times New Roman" panose="02020603050405020304" pitchFamily="18" charset="0"/>
              </a:rPr>
              <a:t>tur.</a:t>
            </a:r>
          </a:p>
          <a:p>
            <a:pPr algn="just"/>
            <a:r>
              <a:rPr lang="en-GB" sz="2100" dirty="0">
                <a:latin typeface="Times New Roman" panose="02020603050405020304" pitchFamily="18" charset="0"/>
                <a:cs typeface="Times New Roman" panose="02020603050405020304" pitchFamily="18" charset="0"/>
              </a:rPr>
              <a:t>Bu </a:t>
            </a:r>
            <a:r>
              <a:rPr lang="en-GB" sz="2100" dirty="0" err="1">
                <a:latin typeface="Times New Roman" panose="02020603050405020304" pitchFamily="18" charset="0"/>
                <a:cs typeface="Times New Roman" panose="02020603050405020304" pitchFamily="18" charset="0"/>
              </a:rPr>
              <a:t>dönemde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ayrık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yazılması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a:t>
            </a:r>
            <a:r>
              <a:rPr lang="en-GB" sz="2100" dirty="0">
                <a:latin typeface="Times New Roman" panose="02020603050405020304" pitchFamily="18" charset="0"/>
                <a:cs typeface="Times New Roman" panose="02020603050405020304" pitchFamily="18" charset="0"/>
              </a:rPr>
              <a:t> da </a:t>
            </a:r>
            <a:r>
              <a:rPr lang="en-GB" sz="2100" dirty="0" err="1">
                <a:latin typeface="Times New Roman" panose="02020603050405020304" pitchFamily="18" charset="0"/>
                <a:cs typeface="Times New Roman" panose="02020603050405020304" pitchFamily="18" charset="0"/>
              </a:rPr>
              <a:t>iyileştirilmesi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çabalarının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yanısıra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harflerinin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bırakılarak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yerine</a:t>
            </a:r>
            <a:r>
              <a:rPr lang="en-GB" sz="2100" dirty="0">
                <a:latin typeface="Times New Roman" panose="02020603050405020304" pitchFamily="18" charset="0"/>
                <a:cs typeface="Times New Roman" panose="02020603050405020304" pitchFamily="18" charset="0"/>
              </a:rPr>
              <a:t> Latin </a:t>
            </a:r>
            <a:r>
              <a:rPr lang="en-GB" sz="2100" dirty="0" err="1">
                <a:latin typeface="Times New Roman" panose="02020603050405020304" pitchFamily="18" charset="0"/>
                <a:cs typeface="Times New Roman" panose="02020603050405020304" pitchFamily="18" charset="0"/>
              </a:rPr>
              <a:t>harflerinin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kabul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edilmesi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görüşü</a:t>
            </a:r>
            <a:r>
              <a:rPr lang="en-GB" sz="2100" dirty="0">
                <a:latin typeface="Times New Roman" panose="02020603050405020304" pitchFamily="18" charset="0"/>
                <a:cs typeface="Times New Roman" panose="02020603050405020304" pitchFamily="18" charset="0"/>
              </a:rPr>
              <a:t> de </a:t>
            </a:r>
            <a:r>
              <a:rPr lang="en-GB" sz="2100" dirty="0" err="1">
                <a:latin typeface="Times New Roman" panose="02020603050405020304" pitchFamily="18" charset="0"/>
                <a:cs typeface="Times New Roman" panose="02020603050405020304" pitchFamily="18" charset="0"/>
              </a:rPr>
              <a:t>ortaya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atılmıştır</a:t>
            </a:r>
            <a:r>
              <a:rPr lang="tr-TR" sz="2100" dirty="0">
                <a:latin typeface="Times New Roman" panose="02020603050405020304" pitchFamily="18" charset="0"/>
                <a:cs typeface="Times New Roman" panose="02020603050405020304" pitchFamily="18" charset="0"/>
              </a:rPr>
              <a:t>.</a:t>
            </a:r>
          </a:p>
          <a:p>
            <a:endParaRPr lang="tr-TR" dirty="0" smtClean="0"/>
          </a:p>
        </p:txBody>
      </p:sp>
    </p:spTree>
    <p:extLst>
      <p:ext uri="{BB962C8B-B14F-4D97-AF65-F5344CB8AC3E}">
        <p14:creationId xmlns:p14="http://schemas.microsoft.com/office/powerpoint/2010/main" val="3890895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Maviciler</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340768"/>
            <a:ext cx="8229600" cy="4525963"/>
          </a:xfrm>
        </p:spPr>
        <p:txBody>
          <a:bodyPr>
            <a:normAutofit/>
          </a:bodyPr>
          <a:lstStyle/>
          <a:p>
            <a:pPr algn="just"/>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Attila İlhan'ın </a:t>
            </a:r>
            <a:r>
              <a:rPr lang="tr-TR" sz="2100" dirty="0">
                <a:latin typeface="Times New Roman" panose="02020603050405020304" pitchFamily="18" charset="0"/>
                <a:cs typeface="Times New Roman" panose="02020603050405020304" pitchFamily="18" charset="0"/>
              </a:rPr>
              <a:t>1952-1956 yıllarında çıkardığı derginin adı olan "MAVİ" </a:t>
            </a:r>
            <a:r>
              <a:rPr lang="tr-TR" sz="2100" dirty="0" err="1">
                <a:latin typeface="Times New Roman" panose="02020603050405020304" pitchFamily="18" charset="0"/>
                <a:cs typeface="Times New Roman" panose="02020603050405020304" pitchFamily="18" charset="0"/>
              </a:rPr>
              <a:t>nin</a:t>
            </a:r>
            <a:r>
              <a:rPr lang="tr-TR" sz="2100" dirty="0">
                <a:latin typeface="Times New Roman" panose="02020603050405020304" pitchFamily="18" charset="0"/>
                <a:cs typeface="Times New Roman" panose="02020603050405020304" pitchFamily="18" charset="0"/>
              </a:rPr>
              <a:t> etrafında toplanan </a:t>
            </a:r>
            <a:r>
              <a:rPr lang="tr-TR" sz="2100" dirty="0" smtClean="0">
                <a:latin typeface="Times New Roman" panose="02020603050405020304" pitchFamily="18" charset="0"/>
                <a:cs typeface="Times New Roman" panose="02020603050405020304" pitchFamily="18" charset="0"/>
              </a:rPr>
              <a:t>sanatçıları </a:t>
            </a:r>
            <a:r>
              <a:rPr lang="tr-TR" sz="2100" dirty="0">
                <a:latin typeface="Times New Roman" panose="02020603050405020304" pitchFamily="18" charset="0"/>
                <a:cs typeface="Times New Roman" panose="02020603050405020304" pitchFamily="18" charset="0"/>
              </a:rPr>
              <a:t>oluşturduğu guruptur. Bu sanatçılar, Garip </a:t>
            </a:r>
            <a:r>
              <a:rPr lang="tr-TR" sz="2100" dirty="0" err="1">
                <a:latin typeface="Times New Roman" panose="02020603050405020304" pitchFamily="18" charset="0"/>
                <a:cs typeface="Times New Roman" panose="02020603050405020304" pitchFamily="18" charset="0"/>
              </a:rPr>
              <a:t>Akımı'na</a:t>
            </a:r>
            <a:r>
              <a:rPr lang="tr-TR" sz="2100" dirty="0">
                <a:latin typeface="Times New Roman" panose="02020603050405020304" pitchFamily="18" charset="0"/>
                <a:cs typeface="Times New Roman" panose="02020603050405020304" pitchFamily="18" charset="0"/>
              </a:rPr>
              <a:t> ve Orhan Veli'ye karşı çıkmış, şairane bir sanat anlayışının temsilcisi olmuşlar.</a:t>
            </a:r>
          </a:p>
          <a:p>
            <a:pPr algn="just"/>
            <a:r>
              <a:rPr lang="tr-TR" sz="2100" dirty="0">
                <a:latin typeface="Times New Roman" panose="02020603050405020304" pitchFamily="18" charset="0"/>
                <a:cs typeface="Times New Roman" panose="02020603050405020304" pitchFamily="18" charset="0"/>
              </a:rPr>
              <a:t>Daha sonra mavi dergisi Özdemir </a:t>
            </a:r>
            <a:r>
              <a:rPr lang="tr-TR" sz="2100" dirty="0" err="1">
                <a:latin typeface="Times New Roman" panose="02020603050405020304" pitchFamily="18" charset="0"/>
                <a:cs typeface="Times New Roman" panose="02020603050405020304" pitchFamily="18" charset="0"/>
              </a:rPr>
              <a:t>Nutku'nun</a:t>
            </a:r>
            <a:r>
              <a:rPr lang="tr-TR" sz="2100" dirty="0">
                <a:latin typeface="Times New Roman" panose="02020603050405020304" pitchFamily="18" charset="0"/>
                <a:cs typeface="Times New Roman" panose="02020603050405020304" pitchFamily="18" charset="0"/>
              </a:rPr>
              <a:t> yönetimine geçti ve Atilla İlhan'ın savunduğu toplumsal </a:t>
            </a:r>
            <a:r>
              <a:rPr lang="tr-TR" sz="2100" dirty="0" err="1">
                <a:latin typeface="Times New Roman" panose="02020603050405020304" pitchFamily="18" charset="0"/>
                <a:cs typeface="Times New Roman" panose="02020603050405020304" pitchFamily="18" charset="0"/>
              </a:rPr>
              <a:t>geçekçiliğin</a:t>
            </a:r>
            <a:r>
              <a:rPr lang="tr-TR" sz="2100" dirty="0">
                <a:latin typeface="Times New Roman" panose="02020603050405020304" pitchFamily="18" charset="0"/>
                <a:cs typeface="Times New Roman" panose="02020603050405020304" pitchFamily="18" charset="0"/>
              </a:rPr>
              <a:t> (sosyal </a:t>
            </a:r>
            <a:r>
              <a:rPr lang="tr-TR" sz="2100" dirty="0" smtClean="0">
                <a:latin typeface="Times New Roman" panose="02020603050405020304" pitchFamily="18" charset="0"/>
                <a:cs typeface="Times New Roman" panose="02020603050405020304" pitchFamily="18" charset="0"/>
              </a:rPr>
              <a:t>realizm) </a:t>
            </a:r>
            <a:r>
              <a:rPr lang="tr-TR" sz="2100" dirty="0">
                <a:latin typeface="Times New Roman" panose="02020603050405020304" pitchFamily="18" charset="0"/>
                <a:cs typeface="Times New Roman" panose="02020603050405020304" pitchFamily="18" charset="0"/>
              </a:rPr>
              <a:t>sözcüsü </a:t>
            </a:r>
            <a:r>
              <a:rPr lang="tr-TR" sz="2100" dirty="0" err="1">
                <a:latin typeface="Times New Roman" panose="02020603050405020304" pitchFamily="18" charset="0"/>
                <a:cs typeface="Times New Roman" panose="02020603050405020304" pitchFamily="18" charset="0"/>
              </a:rPr>
              <a:t>oldu.Dergi</a:t>
            </a:r>
            <a:r>
              <a:rPr lang="tr-TR" sz="2100" dirty="0">
                <a:latin typeface="Times New Roman" panose="02020603050405020304" pitchFamily="18" charset="0"/>
                <a:cs typeface="Times New Roman" panose="02020603050405020304" pitchFamily="18" charset="0"/>
              </a:rPr>
              <a:t> Nisan 1956'da çıkan 36. sayıdan sonra (son mavi) kapatıldı.</a:t>
            </a:r>
          </a:p>
          <a:p>
            <a:pPr algn="just"/>
            <a:r>
              <a:rPr lang="tr-TR" sz="2100" dirty="0" smtClean="0">
                <a:latin typeface="Times New Roman" panose="02020603050405020304" pitchFamily="18" charset="0"/>
                <a:cs typeface="Times New Roman" panose="02020603050405020304" pitchFamily="18" charset="0"/>
              </a:rPr>
              <a:t>Şiirin </a:t>
            </a:r>
            <a:r>
              <a:rPr lang="tr-TR" sz="2100" dirty="0">
                <a:latin typeface="Times New Roman" panose="02020603050405020304" pitchFamily="18" charset="0"/>
                <a:cs typeface="Times New Roman" panose="02020603050405020304" pitchFamily="18" charset="0"/>
              </a:rPr>
              <a:t>basit olamayacağını zengin benzetmeli, içli, derin olması gerektiğini savunmuşlardır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966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kinci yeniciler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4" y="1772816"/>
            <a:ext cx="8964488"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707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100" b="1" dirty="0" smtClean="0">
                <a:latin typeface="Times New Roman" panose="02020603050405020304" pitchFamily="18" charset="0"/>
                <a:cs typeface="Times New Roman" panose="02020603050405020304" pitchFamily="18" charset="0"/>
              </a:rPr>
              <a:t>İkinci Yeniciler</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268760"/>
            <a:ext cx="8229600" cy="4525963"/>
          </a:xfrm>
        </p:spPr>
        <p:txBody>
          <a:bodyPr>
            <a:normAutofit/>
          </a:bodyPr>
          <a:lstStyle/>
          <a:p>
            <a:pPr algn="just"/>
            <a:r>
              <a:rPr lang="tr-TR" sz="2100" dirty="0">
                <a:latin typeface="Times New Roman" panose="02020603050405020304" pitchFamily="18" charset="0"/>
                <a:cs typeface="Times New Roman" panose="02020603050405020304" pitchFamily="18" charset="0"/>
              </a:rPr>
              <a:t>1950'lerde "Garip" akımına tepki olarak çıkmıştır.</a:t>
            </a:r>
          </a:p>
          <a:p>
            <a:pPr algn="just"/>
            <a:r>
              <a:rPr lang="tr-TR" sz="2100" dirty="0">
                <a:latin typeface="Times New Roman" panose="02020603050405020304" pitchFamily="18" charset="0"/>
                <a:cs typeface="Times New Roman" panose="02020603050405020304" pitchFamily="18" charset="0"/>
              </a:rPr>
              <a:t>Şiirin düşürüldüğü basitliğe son vermek amacıyla ortaya çıkmıştır.</a:t>
            </a:r>
          </a:p>
          <a:p>
            <a:pPr algn="just"/>
            <a:r>
              <a:rPr lang="tr-TR" sz="2100" dirty="0" smtClean="0">
                <a:latin typeface="Times New Roman" panose="02020603050405020304" pitchFamily="18" charset="0"/>
                <a:cs typeface="Times New Roman" panose="02020603050405020304" pitchFamily="18" charset="0"/>
              </a:rPr>
              <a:t>Sözcüklerin </a:t>
            </a:r>
            <a:r>
              <a:rPr lang="tr-TR" sz="2100" dirty="0">
                <a:latin typeface="Times New Roman" panose="02020603050405020304" pitchFamily="18" charset="0"/>
                <a:cs typeface="Times New Roman" panose="02020603050405020304" pitchFamily="18" charset="0"/>
              </a:rPr>
              <a:t>anlamı değil söylenişi önemlidir.</a:t>
            </a:r>
          </a:p>
          <a:p>
            <a:pPr algn="just"/>
            <a:r>
              <a:rPr lang="tr-TR" sz="2100" dirty="0">
                <a:latin typeface="Times New Roman" panose="02020603050405020304" pitchFamily="18" charset="0"/>
                <a:cs typeface="Times New Roman" panose="02020603050405020304" pitchFamily="18" charset="0"/>
              </a:rPr>
              <a:t>Her şey insanla başlar insanla biter.</a:t>
            </a:r>
          </a:p>
          <a:p>
            <a:pPr algn="just"/>
            <a:r>
              <a:rPr lang="tr-TR" sz="2100" dirty="0">
                <a:latin typeface="Times New Roman" panose="02020603050405020304" pitchFamily="18" charset="0"/>
                <a:cs typeface="Times New Roman" panose="02020603050405020304" pitchFamily="18" charset="0"/>
              </a:rPr>
              <a:t>Şiirin kendine göre bir dili olmalı.</a:t>
            </a:r>
          </a:p>
          <a:p>
            <a:pPr algn="just"/>
            <a:r>
              <a:rPr lang="tr-TR" sz="2100" dirty="0">
                <a:latin typeface="Times New Roman" panose="02020603050405020304" pitchFamily="18" charset="0"/>
                <a:cs typeface="Times New Roman" panose="02020603050405020304" pitchFamily="18" charset="0"/>
              </a:rPr>
              <a:t>Şiir diğer edebi türlerden kesin çizgilerle ayrılmalı.</a:t>
            </a:r>
          </a:p>
          <a:p>
            <a:pPr algn="just"/>
            <a:r>
              <a:rPr lang="tr-TR" sz="2100" dirty="0">
                <a:latin typeface="Times New Roman" panose="02020603050405020304" pitchFamily="18" charset="0"/>
                <a:cs typeface="Times New Roman" panose="02020603050405020304" pitchFamily="18" charset="0"/>
              </a:rPr>
              <a:t>Önemli olan kelimelerin anlamları değil, şairin ona yüklediği anlamlardır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1157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Toplumsal Gerçekçiler</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600200"/>
            <a:ext cx="8507288" cy="4525963"/>
          </a:xfrm>
        </p:spPr>
        <p:txBody>
          <a:bodyPr>
            <a:normAutofit/>
          </a:bodyPr>
          <a:lstStyle/>
          <a:p>
            <a:pPr algn="just"/>
            <a:r>
              <a:rPr lang="tr-TR" sz="2100" dirty="0">
                <a:latin typeface="Times New Roman" panose="02020603050405020304" pitchFamily="18" charset="0"/>
                <a:cs typeface="Times New Roman" panose="02020603050405020304" pitchFamily="18" charset="0"/>
                <a:hlinkClick r:id="rId2"/>
              </a:rPr>
              <a:t>Kemal Tahir</a:t>
            </a:r>
            <a:r>
              <a:rPr lang="tr-TR" sz="2100" dirty="0">
                <a:latin typeface="Times New Roman" panose="02020603050405020304" pitchFamily="18" charset="0"/>
                <a:cs typeface="Times New Roman" panose="02020603050405020304" pitchFamily="18" charset="0"/>
              </a:rPr>
              <a:t>: Konularını cezaevi yaşantılarından, Kurtuluş Savaşı'ndan, eşkıya menkıbelerinden aldı. Gerçek bir Anadolu romanı oluşturdu. </a:t>
            </a:r>
            <a:br>
              <a:rPr lang="tr-TR" sz="2100" dirty="0">
                <a:latin typeface="Times New Roman" panose="02020603050405020304" pitchFamily="18" charset="0"/>
                <a:cs typeface="Times New Roman" panose="02020603050405020304" pitchFamily="18" charset="0"/>
              </a:rPr>
            </a:br>
            <a:r>
              <a:rPr lang="tr-TR" sz="2100" dirty="0">
                <a:latin typeface="Times New Roman" panose="02020603050405020304" pitchFamily="18" charset="0"/>
                <a:cs typeface="Times New Roman" panose="02020603050405020304" pitchFamily="18" charset="0"/>
              </a:rPr>
              <a:t>Eserleri: Roman: Yorgun Savaşçı, Devlet Ana </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hlinkClick r:id="rId3"/>
              </a:rPr>
              <a:t>Orhan Kemal</a:t>
            </a:r>
            <a:r>
              <a:rPr lang="tr-TR" sz="2100" dirty="0">
                <a:latin typeface="Times New Roman" panose="02020603050405020304" pitchFamily="18" charset="0"/>
                <a:cs typeface="Times New Roman" panose="02020603050405020304" pitchFamily="18" charset="0"/>
              </a:rPr>
              <a:t>: Hayatına girmiş yüzlerce kişinin kader ve direnişlerini yazdı. Sürükleyicilik</a:t>
            </a:r>
            <a:r>
              <a:rPr lang="tr-TR" sz="2100" dirty="0" smtClean="0">
                <a:latin typeface="Times New Roman" panose="02020603050405020304" pitchFamily="18" charset="0"/>
                <a:cs typeface="Times New Roman" panose="02020603050405020304" pitchFamily="18" charset="0"/>
              </a:rPr>
              <a:t>, tabiilik</a:t>
            </a:r>
            <a:r>
              <a:rPr lang="tr-TR" sz="2100" dirty="0">
                <a:latin typeface="Times New Roman" panose="02020603050405020304" pitchFamily="18" charset="0"/>
                <a:cs typeface="Times New Roman" panose="02020603050405020304" pitchFamily="18" charset="0"/>
              </a:rPr>
              <a:t>, gerçeklik eserlerinin özelliğidir.</a:t>
            </a:r>
            <a:br>
              <a:rPr lang="tr-TR" sz="2100" dirty="0">
                <a:latin typeface="Times New Roman" panose="02020603050405020304" pitchFamily="18" charset="0"/>
                <a:cs typeface="Times New Roman" panose="02020603050405020304" pitchFamily="18" charset="0"/>
              </a:rPr>
            </a:br>
            <a:r>
              <a:rPr lang="tr-TR" sz="2100" dirty="0">
                <a:latin typeface="Times New Roman" panose="02020603050405020304" pitchFamily="18" charset="0"/>
                <a:cs typeface="Times New Roman" panose="02020603050405020304" pitchFamily="18" charset="0"/>
              </a:rPr>
              <a:t>Eserleri: Roman: Murtaza, Hanımın Çiftliği...Tiyatro:72.Koğuş</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hlinkClick r:id="rId4"/>
              </a:rPr>
              <a:t>Yaşar Kemal</a:t>
            </a:r>
            <a:r>
              <a:rPr lang="tr-TR" sz="2100" dirty="0">
                <a:latin typeface="Times New Roman" panose="02020603050405020304" pitchFamily="18" charset="0"/>
                <a:cs typeface="Times New Roman" panose="02020603050405020304" pitchFamily="18" charset="0"/>
              </a:rPr>
              <a:t>: Genellikle Çukurova insanının hayat savaşlarını şiirli bir dille yazdı. Tezli romanı </a:t>
            </a:r>
            <a:r>
              <a:rPr lang="tr-TR" sz="2100" dirty="0" err="1" smtClean="0">
                <a:latin typeface="Times New Roman" panose="02020603050405020304" pitchFamily="18" charset="0"/>
                <a:cs typeface="Times New Roman" panose="02020603050405020304" pitchFamily="18" charset="0"/>
              </a:rPr>
              <a:t>savunur.Folklor</a:t>
            </a:r>
            <a:r>
              <a:rPr lang="tr-TR" sz="2100" dirty="0" smtClean="0">
                <a:latin typeface="Times New Roman" panose="02020603050405020304" pitchFamily="18" charset="0"/>
                <a:cs typeface="Times New Roman" panose="02020603050405020304" pitchFamily="18" charset="0"/>
              </a:rPr>
              <a:t> unsurları ve güçlü doğa tasvirleri görülür.</a:t>
            </a:r>
          </a:p>
          <a:p>
            <a:pPr marL="0" indent="0" algn="just">
              <a:buNone/>
            </a:pPr>
            <a:r>
              <a:rPr lang="tr-TR" sz="2100" dirty="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Eserleri</a:t>
            </a:r>
            <a:r>
              <a:rPr lang="tr-TR" sz="2100" dirty="0">
                <a:latin typeface="Times New Roman" panose="02020603050405020304" pitchFamily="18" charset="0"/>
                <a:cs typeface="Times New Roman" panose="02020603050405020304" pitchFamily="18" charset="0"/>
              </a:rPr>
              <a:t>: </a:t>
            </a:r>
            <a:r>
              <a:rPr lang="tr-TR" sz="2100" dirty="0" err="1" smtClean="0">
                <a:latin typeface="Times New Roman" panose="02020603050405020304" pitchFamily="18" charset="0"/>
                <a:cs typeface="Times New Roman" panose="02020603050405020304" pitchFamily="18" charset="0"/>
              </a:rPr>
              <a:t>Roman:İnce</a:t>
            </a:r>
            <a:r>
              <a:rPr lang="tr-TR" sz="2100" dirty="0" smtClean="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Memet</a:t>
            </a:r>
            <a:r>
              <a:rPr lang="tr-TR" sz="2100" dirty="0">
                <a:latin typeface="Times New Roman" panose="02020603050405020304" pitchFamily="18" charset="0"/>
                <a:cs typeface="Times New Roman" panose="02020603050405020304" pitchFamily="18" charset="0"/>
              </a:rPr>
              <a:t>, Yer Demir Gök Bakır, Teneke</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hlinkClick r:id="rId5"/>
              </a:rPr>
              <a:t>Fakir Baykurt</a:t>
            </a:r>
            <a:r>
              <a:rPr lang="tr-TR" sz="2100" dirty="0">
                <a:latin typeface="Times New Roman" panose="02020603050405020304" pitchFamily="18" charset="0"/>
                <a:cs typeface="Times New Roman" panose="02020603050405020304" pitchFamily="18" charset="0"/>
              </a:rPr>
              <a:t>: İçinde doğup yetiştiği köylülerin hayatını yazmıştır. </a:t>
            </a:r>
            <a:br>
              <a:rPr lang="tr-TR" sz="2100" dirty="0">
                <a:latin typeface="Times New Roman" panose="02020603050405020304" pitchFamily="18" charset="0"/>
                <a:cs typeface="Times New Roman" panose="02020603050405020304" pitchFamily="18" charset="0"/>
              </a:rPr>
            </a:br>
            <a:r>
              <a:rPr lang="tr-TR" sz="2100" dirty="0">
                <a:latin typeface="Times New Roman" panose="02020603050405020304" pitchFamily="18" charset="0"/>
                <a:cs typeface="Times New Roman" panose="02020603050405020304" pitchFamily="18" charset="0"/>
              </a:rPr>
              <a:t>Eserleri: Roman: Yılanların Öcü, Tırpan, Kara Ahmet Destanı...Hikaye: Can Parası</a:t>
            </a:r>
            <a:r>
              <a:rPr lang="tr-TR" sz="2100" dirty="0" smtClean="0">
                <a:latin typeface="Times New Roman" panose="02020603050405020304" pitchFamily="18" charset="0"/>
                <a:cs typeface="Times New Roman" panose="02020603050405020304" pitchFamily="18" charset="0"/>
              </a:rPr>
              <a:t>.</a:t>
            </a:r>
          </a:p>
          <a:p>
            <a:pPr algn="just"/>
            <a:endParaRPr lang="tr-TR" sz="2100" dirty="0" smtClean="0">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8357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Bağımsız Yazarlar</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539552" y="1268760"/>
            <a:ext cx="8229600" cy="4525963"/>
          </a:xfrm>
        </p:spPr>
        <p:txBody>
          <a:bodyPr>
            <a:normAutofit/>
          </a:bodyPr>
          <a:lstStyle/>
          <a:p>
            <a:pPr algn="just"/>
            <a:r>
              <a:rPr lang="tr-TR" sz="2300" dirty="0" smtClean="0">
                <a:latin typeface="Times New Roman" panose="02020603050405020304" pitchFamily="18" charset="0"/>
                <a:cs typeface="Times New Roman" panose="02020603050405020304" pitchFamily="18" charset="0"/>
              </a:rPr>
              <a:t>Samet Ağaoğlu</a:t>
            </a:r>
            <a:endParaRPr lang="tr-TR" sz="2300" dirty="0">
              <a:latin typeface="Times New Roman" panose="02020603050405020304" pitchFamily="18" charset="0"/>
              <a:cs typeface="Times New Roman" panose="02020603050405020304" pitchFamily="18" charset="0"/>
            </a:endParaRPr>
          </a:p>
          <a:p>
            <a:pPr algn="just"/>
            <a:r>
              <a:rPr lang="tr-TR" sz="2300" dirty="0" smtClean="0">
                <a:latin typeface="Times New Roman" panose="02020603050405020304" pitchFamily="18" charset="0"/>
                <a:cs typeface="Times New Roman" panose="02020603050405020304" pitchFamily="18" charset="0"/>
              </a:rPr>
              <a:t>Oktay Akbal</a:t>
            </a:r>
            <a:endParaRPr lang="tr-TR" sz="2300" dirty="0">
              <a:latin typeface="Times New Roman" panose="02020603050405020304" pitchFamily="18" charset="0"/>
              <a:cs typeface="Times New Roman" panose="02020603050405020304" pitchFamily="18" charset="0"/>
            </a:endParaRPr>
          </a:p>
          <a:p>
            <a:pPr algn="just"/>
            <a:r>
              <a:rPr lang="tr-TR" sz="2300" dirty="0" smtClean="0">
                <a:latin typeface="Times New Roman" panose="02020603050405020304" pitchFamily="18" charset="0"/>
                <a:cs typeface="Times New Roman" panose="02020603050405020304" pitchFamily="18" charset="0"/>
              </a:rPr>
              <a:t>Selim İler</a:t>
            </a:r>
            <a:endParaRPr lang="tr-TR" sz="2300" dirty="0">
              <a:latin typeface="Times New Roman" panose="02020603050405020304" pitchFamily="18" charset="0"/>
              <a:cs typeface="Times New Roman" panose="02020603050405020304" pitchFamily="18" charset="0"/>
            </a:endParaRPr>
          </a:p>
          <a:p>
            <a:pPr algn="just"/>
            <a:r>
              <a:rPr lang="tr-TR" sz="2300" dirty="0" smtClean="0">
                <a:latin typeface="Times New Roman" panose="02020603050405020304" pitchFamily="18" charset="0"/>
                <a:cs typeface="Times New Roman" panose="02020603050405020304" pitchFamily="18" charset="0"/>
              </a:rPr>
              <a:t>Cengiz Dağcı</a:t>
            </a:r>
            <a:endParaRPr lang="tr-TR" sz="2300" dirty="0">
              <a:latin typeface="Times New Roman" panose="02020603050405020304" pitchFamily="18" charset="0"/>
              <a:cs typeface="Times New Roman" panose="02020603050405020304" pitchFamily="18" charset="0"/>
            </a:endParaRPr>
          </a:p>
          <a:p>
            <a:pPr algn="just"/>
            <a:r>
              <a:rPr lang="tr-TR" sz="2300" dirty="0" smtClean="0">
                <a:latin typeface="Times New Roman" panose="02020603050405020304" pitchFamily="18" charset="0"/>
                <a:cs typeface="Times New Roman" panose="02020603050405020304" pitchFamily="18" charset="0"/>
              </a:rPr>
              <a:t>Füruzan</a:t>
            </a:r>
            <a:endParaRPr lang="tr-TR" sz="2300" dirty="0">
              <a:latin typeface="Times New Roman" panose="02020603050405020304" pitchFamily="18" charset="0"/>
              <a:cs typeface="Times New Roman" panose="02020603050405020304" pitchFamily="18" charset="0"/>
            </a:endParaRPr>
          </a:p>
          <a:p>
            <a:pPr algn="just"/>
            <a:r>
              <a:rPr lang="tr-TR" sz="2300" dirty="0" smtClean="0">
                <a:latin typeface="Times New Roman" panose="02020603050405020304" pitchFamily="18" charset="0"/>
                <a:cs typeface="Times New Roman" panose="02020603050405020304" pitchFamily="18" charset="0"/>
              </a:rPr>
              <a:t>Orhan Pamuk</a:t>
            </a:r>
            <a:endParaRPr lang="tr-TR" sz="2300" dirty="0">
              <a:latin typeface="Times New Roman" panose="02020603050405020304" pitchFamily="18" charset="0"/>
              <a:cs typeface="Times New Roman" panose="02020603050405020304" pitchFamily="18" charset="0"/>
            </a:endParaRPr>
          </a:p>
          <a:p>
            <a:pPr algn="just"/>
            <a:r>
              <a:rPr lang="tr-TR" sz="2300" dirty="0" smtClean="0">
                <a:latin typeface="Times New Roman" panose="02020603050405020304" pitchFamily="18" charset="0"/>
                <a:cs typeface="Times New Roman" panose="02020603050405020304" pitchFamily="18" charset="0"/>
              </a:rPr>
              <a:t>Tarık Buğra</a:t>
            </a:r>
          </a:p>
          <a:p>
            <a:pPr algn="just"/>
            <a:r>
              <a:rPr lang="tr-TR" sz="2300" dirty="0" smtClean="0">
                <a:latin typeface="Times New Roman" panose="02020603050405020304" pitchFamily="18" charset="0"/>
                <a:cs typeface="Times New Roman" panose="02020603050405020304" pitchFamily="18" charset="0"/>
              </a:rPr>
              <a:t>Haldun Taner</a:t>
            </a:r>
          </a:p>
          <a:p>
            <a:pPr algn="just"/>
            <a:r>
              <a:rPr lang="tr-TR" sz="2300" dirty="0" smtClean="0">
                <a:latin typeface="Times New Roman" panose="02020603050405020304" pitchFamily="18" charset="0"/>
                <a:cs typeface="Times New Roman" panose="02020603050405020304" pitchFamily="18" charset="0"/>
              </a:rPr>
              <a:t>Cevdet Şakir </a:t>
            </a:r>
            <a:r>
              <a:rPr lang="tr-TR" sz="2300" dirty="0" err="1" smtClean="0">
                <a:latin typeface="Times New Roman" panose="02020603050405020304" pitchFamily="18" charset="0"/>
                <a:cs typeface="Times New Roman" panose="02020603050405020304" pitchFamily="18" charset="0"/>
              </a:rPr>
              <a:t>Kabaağaçlı</a:t>
            </a:r>
            <a:endParaRPr lang="tr-TR" sz="2300" dirty="0" smtClean="0">
              <a:latin typeface="Times New Roman" panose="02020603050405020304" pitchFamily="18" charset="0"/>
              <a:cs typeface="Times New Roman" panose="02020603050405020304" pitchFamily="18" charset="0"/>
            </a:endParaRPr>
          </a:p>
          <a:p>
            <a:endParaRPr lang="tr-TR" dirty="0" smtClean="0"/>
          </a:p>
        </p:txBody>
      </p:sp>
    </p:spTree>
    <p:extLst>
      <p:ext uri="{BB962C8B-B14F-4D97-AF65-F5344CB8AC3E}">
        <p14:creationId xmlns:p14="http://schemas.microsoft.com/office/powerpoint/2010/main" val="33720741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Tiyatro</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417638"/>
            <a:ext cx="8229600" cy="452596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Vedat Nedim </a:t>
            </a:r>
            <a:r>
              <a:rPr lang="tr-TR" sz="2100" dirty="0" err="1" smtClean="0">
                <a:latin typeface="Times New Roman" panose="02020603050405020304" pitchFamily="18" charset="0"/>
                <a:cs typeface="Times New Roman" panose="02020603050405020304" pitchFamily="18" charset="0"/>
              </a:rPr>
              <a:t>Tör</a:t>
            </a:r>
            <a:r>
              <a:rPr lang="tr-TR" sz="2100" dirty="0">
                <a:latin typeface="Times New Roman" panose="02020603050405020304" pitchFamily="18" charset="0"/>
                <a:cs typeface="Times New Roman" panose="02020603050405020304" pitchFamily="18" charset="0"/>
              </a:rPr>
              <a:t> (Kör)</a:t>
            </a:r>
          </a:p>
          <a:p>
            <a:pPr algn="just"/>
            <a:r>
              <a:rPr lang="tr-TR" sz="2100" dirty="0" smtClean="0">
                <a:latin typeface="Times New Roman" panose="02020603050405020304" pitchFamily="18" charset="0"/>
                <a:cs typeface="Times New Roman" panose="02020603050405020304" pitchFamily="18" charset="0"/>
              </a:rPr>
              <a:t>Turgut Özakman(Duvarların </a:t>
            </a:r>
            <a:r>
              <a:rPr lang="tr-TR" sz="2100" dirty="0">
                <a:latin typeface="Times New Roman" panose="02020603050405020304" pitchFamily="18" charset="0"/>
                <a:cs typeface="Times New Roman" panose="02020603050405020304" pitchFamily="18" charset="0"/>
              </a:rPr>
              <a:t>ötesi, Sarı Pınar)</a:t>
            </a:r>
          </a:p>
          <a:p>
            <a:pPr algn="just"/>
            <a:r>
              <a:rPr lang="tr-TR" sz="2100" dirty="0" smtClean="0">
                <a:latin typeface="Times New Roman" panose="02020603050405020304" pitchFamily="18" charset="0"/>
                <a:cs typeface="Times New Roman" panose="02020603050405020304" pitchFamily="18" charset="0"/>
              </a:rPr>
              <a:t>Güngör Dilmen</a:t>
            </a:r>
            <a:r>
              <a:rPr lang="tr-TR" sz="2100" dirty="0">
                <a:latin typeface="Times New Roman" panose="02020603050405020304" pitchFamily="18" charset="0"/>
                <a:cs typeface="Times New Roman" panose="02020603050405020304" pitchFamily="18" charset="0"/>
              </a:rPr>
              <a:t> (Midas'ın Kulakları )</a:t>
            </a:r>
          </a:p>
          <a:p>
            <a:pPr algn="just"/>
            <a:r>
              <a:rPr lang="tr-TR" sz="2100" dirty="0" smtClean="0">
                <a:latin typeface="Times New Roman" panose="02020603050405020304" pitchFamily="18" charset="0"/>
                <a:cs typeface="Times New Roman" panose="02020603050405020304" pitchFamily="18" charset="0"/>
              </a:rPr>
              <a:t>Sermet Çağan</a:t>
            </a:r>
            <a:r>
              <a:rPr lang="tr-TR" sz="2100" dirty="0">
                <a:latin typeface="Times New Roman" panose="02020603050405020304" pitchFamily="18" charset="0"/>
                <a:cs typeface="Times New Roman" panose="02020603050405020304" pitchFamily="18" charset="0"/>
              </a:rPr>
              <a:t> (Ayak Bacak Fabrikası)</a:t>
            </a:r>
          </a:p>
          <a:p>
            <a:pPr algn="just"/>
            <a:r>
              <a:rPr lang="tr-TR" sz="2100" dirty="0" smtClean="0">
                <a:latin typeface="Times New Roman" panose="02020603050405020304" pitchFamily="18" charset="0"/>
                <a:cs typeface="Times New Roman" panose="02020603050405020304" pitchFamily="18" charset="0"/>
              </a:rPr>
              <a:t>Cevat Fehmi </a:t>
            </a:r>
            <a:r>
              <a:rPr lang="tr-TR" sz="2100" dirty="0" err="1" smtClean="0">
                <a:latin typeface="Times New Roman" panose="02020603050405020304" pitchFamily="18" charset="0"/>
                <a:cs typeface="Times New Roman" panose="02020603050405020304" pitchFamily="18" charset="0"/>
              </a:rPr>
              <a:t>Başkut</a:t>
            </a:r>
            <a:r>
              <a:rPr lang="tr-TR" sz="2100" dirty="0">
                <a:latin typeface="Times New Roman" panose="02020603050405020304" pitchFamily="18" charset="0"/>
                <a:cs typeface="Times New Roman" panose="02020603050405020304" pitchFamily="18" charset="0"/>
              </a:rPr>
              <a:t> (Paydos, Buzlar Çözülmeden, </a:t>
            </a:r>
            <a:r>
              <a:rPr lang="tr-TR" sz="2100" dirty="0" smtClean="0">
                <a:latin typeface="Times New Roman" panose="02020603050405020304" pitchFamily="18" charset="0"/>
                <a:cs typeface="Times New Roman" panose="02020603050405020304" pitchFamily="18" charset="0"/>
              </a:rPr>
              <a:t>Harput’ta </a:t>
            </a:r>
            <a:r>
              <a:rPr lang="tr-TR" sz="2100" dirty="0">
                <a:latin typeface="Times New Roman" panose="02020603050405020304" pitchFamily="18" charset="0"/>
                <a:cs typeface="Times New Roman" panose="02020603050405020304" pitchFamily="18" charset="0"/>
              </a:rPr>
              <a:t>Bir Amerikalı) </a:t>
            </a:r>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9703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1"/>
          <p:cNvSpPr>
            <a:spLocks noGrp="1"/>
          </p:cNvSpPr>
          <p:nvPr>
            <p:ph type="ctrTitle"/>
          </p:nvPr>
        </p:nvSpPr>
        <p:spPr>
          <a:xfrm>
            <a:off x="1331640" y="1988840"/>
            <a:ext cx="6686549" cy="2262781"/>
          </a:xfrm>
        </p:spPr>
        <p:txBody>
          <a:bodyPr>
            <a:normAutofit/>
          </a:bodyPr>
          <a:lstStyle/>
          <a:p>
            <a:r>
              <a:rPr lang="tr-TR" sz="3200" b="1" dirty="0">
                <a:latin typeface="Times New Roman" panose="02020603050405020304" pitchFamily="18" charset="0"/>
                <a:cs typeface="Times New Roman" panose="02020603050405020304" pitchFamily="18" charset="0"/>
              </a:rPr>
              <a:t>CUMHURİYET </a:t>
            </a:r>
            <a:r>
              <a:rPr lang="tr-TR" sz="3200" b="1" dirty="0" smtClean="0">
                <a:latin typeface="Times New Roman" panose="02020603050405020304" pitchFamily="18" charset="0"/>
                <a:cs typeface="Times New Roman" panose="02020603050405020304" pitchFamily="18" charset="0"/>
              </a:rPr>
              <a:t>DÖNEMİ</a:t>
            </a:r>
            <a:r>
              <a:rPr lang="tr-TR" sz="3200" b="1" dirty="0">
                <a:latin typeface="Times New Roman" panose="02020603050405020304" pitchFamily="18" charset="0"/>
                <a:cs typeface="Times New Roman" panose="02020603050405020304" pitchFamily="18" charset="0"/>
              </a:rPr>
              <a:t> </a:t>
            </a:r>
            <a:r>
              <a:rPr lang="tr-TR" sz="3200" b="1" dirty="0" smtClean="0">
                <a:latin typeface="Times New Roman" panose="02020603050405020304" pitchFamily="18" charset="0"/>
                <a:cs typeface="Times New Roman" panose="02020603050405020304" pitchFamily="18" charset="0"/>
              </a:rPr>
              <a:t>BASINI</a:t>
            </a:r>
            <a:endParaRPr lang="tr-TR"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981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683B93E-7AEE-46C9-9E74-4663B47352BE}"/>
              </a:ext>
            </a:extLst>
          </p:cNvPr>
          <p:cNvSpPr>
            <a:spLocks noGrp="1"/>
          </p:cNvSpPr>
          <p:nvPr>
            <p:ph idx="1"/>
          </p:nvPr>
        </p:nvSpPr>
        <p:spPr>
          <a:xfrm>
            <a:off x="395536" y="620688"/>
            <a:ext cx="8640960" cy="5387886"/>
          </a:xfrm>
        </p:spPr>
        <p:txBody>
          <a:bodyPr vert="horz" lIns="91440" tIns="45720" rIns="91440" bIns="45720" rtlCol="0" anchor="t">
            <a:noAutofit/>
          </a:bodyPr>
          <a:lstStyle/>
          <a:p>
            <a:pPr algn="just"/>
            <a:r>
              <a:rPr lang="tr-TR" sz="2100" dirty="0">
                <a:latin typeface="Times New Roman" panose="02020603050405020304" pitchFamily="18" charset="0"/>
                <a:cs typeface="Times New Roman" panose="02020603050405020304" pitchFamily="18" charset="0"/>
              </a:rPr>
              <a:t>Siyasi ve sosyal hayatta çok önemli bir yer tutan basının etkinliği Osmanlı Dönemi'nin sonlarına doğru görülür.</a:t>
            </a:r>
          </a:p>
          <a:p>
            <a:pPr algn="just"/>
            <a:r>
              <a:rPr lang="tr-TR" sz="2100" dirty="0">
                <a:latin typeface="Times New Roman" panose="02020603050405020304" pitchFamily="18" charset="0"/>
                <a:cs typeface="Times New Roman" panose="02020603050405020304" pitchFamily="18" charset="0"/>
              </a:rPr>
              <a:t>Bunun temel nedenleri; matbaanın geç gelişi, okuma-yazma oranının düşük olması ve yönetimin basına karşı koyduğu sansürler ve engellemelerdir.</a:t>
            </a:r>
          </a:p>
          <a:p>
            <a:pPr algn="just"/>
            <a:r>
              <a:rPr lang="tr-TR" sz="2100" dirty="0">
                <a:latin typeface="Times New Roman" panose="02020603050405020304" pitchFamily="18" charset="0"/>
                <a:cs typeface="Times New Roman" panose="02020603050405020304" pitchFamily="18" charset="0"/>
              </a:rPr>
              <a:t>Basın yoluyla özgürlüklerin daha çok dile getirilmesi, bu konuda düzenlemeler yapılmasını gerektirdi.</a:t>
            </a:r>
          </a:p>
          <a:p>
            <a:pPr marL="0" indent="0" algn="just">
              <a:buNone/>
            </a:pPr>
            <a:endParaRPr lang="tr-TR" sz="2100" i="1" dirty="0">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535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E3C5FDD-3C9E-4DDD-8595-EE9CD85254BE}"/>
              </a:ext>
            </a:extLst>
          </p:cNvPr>
          <p:cNvSpPr>
            <a:spLocks noGrp="1"/>
          </p:cNvSpPr>
          <p:nvPr>
            <p:ph idx="1"/>
          </p:nvPr>
        </p:nvSpPr>
        <p:spPr>
          <a:xfrm>
            <a:off x="395536" y="188640"/>
            <a:ext cx="8496944" cy="5344754"/>
          </a:xfrm>
        </p:spPr>
        <p:txBody>
          <a:bodyPr vert="horz" lIns="91440" tIns="45720" rIns="91440" bIns="45720" rtlCol="0" anchor="t">
            <a:noAutofit/>
          </a:bodyPr>
          <a:lstStyle/>
          <a:p>
            <a:pPr algn="just"/>
            <a:r>
              <a:rPr lang="tr-TR" sz="2100" dirty="0">
                <a:latin typeface="Times New Roman" panose="02020603050405020304" pitchFamily="18" charset="0"/>
                <a:cs typeface="Times New Roman" panose="02020603050405020304" pitchFamily="18" charset="0"/>
              </a:rPr>
              <a:t>Bunun sonucunda, ilk adım olarak 1857 yılında ilk Matbaa Nizamnamesi yayınlanmıştır. Genel itibari ile 1857 Matbaa Nizamnâmesi süreli yayınlardan çok matbaa işlerini düzenleyen bir nizamnâmedir. </a:t>
            </a:r>
          </a:p>
          <a:p>
            <a:pPr algn="just"/>
            <a:r>
              <a:rPr lang="tr-TR" sz="2100" dirty="0">
                <a:latin typeface="Times New Roman" panose="02020603050405020304" pitchFamily="18" charset="0"/>
                <a:cs typeface="Times New Roman" panose="02020603050405020304" pitchFamily="18" charset="0"/>
              </a:rPr>
              <a:t>1860 yılında Tercüman-ı </a:t>
            </a:r>
            <a:r>
              <a:rPr lang="tr-TR" sz="2100" dirty="0" err="1">
                <a:latin typeface="Times New Roman" panose="02020603050405020304" pitchFamily="18" charset="0"/>
                <a:cs typeface="Times New Roman" panose="02020603050405020304" pitchFamily="18" charset="0"/>
              </a:rPr>
              <a:t>Ahvâl’in</a:t>
            </a:r>
            <a:r>
              <a:rPr lang="tr-TR" sz="2100" dirty="0">
                <a:latin typeface="Times New Roman" panose="02020603050405020304" pitchFamily="18" charset="0"/>
                <a:cs typeface="Times New Roman" panose="02020603050405020304" pitchFamily="18" charset="0"/>
              </a:rPr>
              <a:t> yayın hayatına başlaması ile hareketlenen Türkçe basın, süreli yayınların faaliyetlerini düzenleyen bir hukuki düzenleme ihtiyacı doğurmuş ve Fransız basın yasasından esinlenerek ilk basın yasası olan 1864 tarihli </a:t>
            </a:r>
            <a:r>
              <a:rPr lang="tr-TR" sz="2100" b="1" dirty="0">
                <a:latin typeface="Times New Roman" panose="02020603050405020304" pitchFamily="18" charset="0"/>
                <a:cs typeface="Times New Roman" panose="02020603050405020304" pitchFamily="18" charset="0"/>
              </a:rPr>
              <a:t>Matbuat Nizamnâmesi</a:t>
            </a:r>
            <a:r>
              <a:rPr lang="tr-TR" sz="2100" dirty="0">
                <a:latin typeface="Times New Roman" panose="02020603050405020304" pitchFamily="18" charset="0"/>
                <a:cs typeface="Times New Roman" panose="02020603050405020304" pitchFamily="18" charset="0"/>
              </a:rPr>
              <a:t> hazırlanmıştır. </a:t>
            </a: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6768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F92E6CC-2119-4146-B314-6AB1A50F7AC9}"/>
              </a:ext>
            </a:extLst>
          </p:cNvPr>
          <p:cNvSpPr>
            <a:spLocks noGrp="1"/>
          </p:cNvSpPr>
          <p:nvPr>
            <p:ph idx="1"/>
          </p:nvPr>
        </p:nvSpPr>
        <p:spPr>
          <a:xfrm>
            <a:off x="323528" y="620688"/>
            <a:ext cx="8568952" cy="5344754"/>
          </a:xfrm>
        </p:spPr>
        <p:txBody>
          <a:bodyPr vert="horz" lIns="91440" tIns="45720" rIns="91440" bIns="45720" rtlCol="0" anchor="t">
            <a:normAutofit/>
          </a:bodyPr>
          <a:lstStyle/>
          <a:p>
            <a:pPr algn="just"/>
            <a:r>
              <a:rPr lang="tr-TR" sz="2100" dirty="0">
                <a:latin typeface="Times New Roman"/>
                <a:cs typeface="Times New Roman"/>
              </a:rPr>
              <a:t>Birinci Meşrutiyet Dönemi'nde, padişahın sınırsız otoritesine karşı aydınlar önderliğindeki mevcut sistemin köklü reformlarla değiştirilmesine dayalı görüşler basın aracılığıyla yayılıp olgunlaşmıştır.</a:t>
            </a:r>
          </a:p>
          <a:p>
            <a:pPr algn="just"/>
            <a:r>
              <a:rPr lang="tr-TR" sz="2100" dirty="0">
                <a:latin typeface="Times New Roman"/>
                <a:cs typeface="Times New Roman"/>
              </a:rPr>
              <a:t>İkinci Meşrutiyetin ilanıyla beraber basından sansür kalkmıştır. Bunun sonucunda, gazete sayısında büyük bir artış meydana gelmiştir.</a:t>
            </a:r>
          </a:p>
          <a:p>
            <a:pPr algn="just"/>
            <a:r>
              <a:rPr lang="tr-TR" sz="2100" dirty="0">
                <a:latin typeface="Times New Roman"/>
                <a:cs typeface="Times New Roman"/>
              </a:rPr>
              <a:t> 31 Mart Ayaklanmasından sonra 1909 Matbuat Kanunu yayınlanmıştır.</a:t>
            </a:r>
          </a:p>
          <a:p>
            <a:pPr marL="0" indent="0" algn="just">
              <a:buNone/>
            </a:pPr>
            <a:endParaRPr lang="tr-TR" sz="2100" dirty="0">
              <a:latin typeface="Times New Roman"/>
              <a:cs typeface="Times New Roman"/>
            </a:endParaRPr>
          </a:p>
        </p:txBody>
      </p:sp>
    </p:spTree>
    <p:extLst>
      <p:ext uri="{BB962C8B-B14F-4D97-AF65-F5344CB8AC3E}">
        <p14:creationId xmlns:p14="http://schemas.microsoft.com/office/powerpoint/2010/main" val="42522095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764704"/>
            <a:ext cx="8229600" cy="5361459"/>
          </a:xfrm>
        </p:spPr>
        <p:txBody>
          <a:bodyPr>
            <a:normAutofit/>
          </a:bodyPr>
          <a:lstStyle/>
          <a:p>
            <a:pPr algn="just"/>
            <a:r>
              <a:rPr lang="en-GB" sz="2100" dirty="0">
                <a:latin typeface="Times New Roman" panose="02020603050405020304" pitchFamily="18" charset="0"/>
                <a:cs typeface="Times New Roman" panose="02020603050405020304" pitchFamily="18" charset="0"/>
              </a:rPr>
              <a:t>Bu </a:t>
            </a:r>
            <a:r>
              <a:rPr lang="en-GB" sz="2100" dirty="0" err="1">
                <a:latin typeface="Times New Roman" panose="02020603050405020304" pitchFamily="18" charset="0"/>
                <a:cs typeface="Times New Roman" panose="02020603050405020304" pitchFamily="18" charset="0"/>
              </a:rPr>
              <a:t>dönemde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hız</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kazanan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Türk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milliyetçiliği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düşüncesinin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sonucu</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olarak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dönemin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aydınları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arasında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kültürün</a:t>
            </a:r>
            <a:r>
              <a:rPr lang="en-GB" sz="2100" dirty="0">
                <a:latin typeface="Times New Roman" panose="02020603050405020304" pitchFamily="18" charset="0"/>
                <a:cs typeface="Times New Roman" panose="02020603050405020304" pitchFamily="18" charset="0"/>
              </a:rPr>
              <a:t> en </a:t>
            </a:r>
            <a:r>
              <a:rPr lang="en-GB" sz="2100" dirty="0" err="1">
                <a:latin typeface="Times New Roman" panose="02020603050405020304" pitchFamily="18" charset="0"/>
                <a:cs typeface="Times New Roman" panose="02020603050405020304" pitchFamily="18" charset="0"/>
              </a:rPr>
              <a:t>önemli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ifade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anlaşma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aracı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yazının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millileştirilmesi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eğilimine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açıkça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rastlanmaktadır</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gn="just"/>
            <a:r>
              <a:rPr lang="en-GB" sz="2100" dirty="0" err="1">
                <a:latin typeface="Times New Roman" panose="02020603050405020304" pitchFamily="18" charset="0"/>
                <a:cs typeface="Times New Roman" panose="02020603050405020304" pitchFamily="18" charset="0"/>
              </a:rPr>
              <a:t>Dönemin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önemli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düşünürlerinden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olan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Ziya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Gökalp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özellikle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dil</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konusunda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Arapça'ya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karşı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Türkçe'yi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savunanların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başında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yer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almış</a:t>
            </a:r>
            <a:r>
              <a:rPr lang="tr-TR" sz="2100" dirty="0">
                <a:latin typeface="Times New Roman" panose="02020603050405020304" pitchFamily="18" charset="0"/>
                <a:cs typeface="Times New Roman" panose="02020603050405020304" pitchFamily="18" charset="0"/>
              </a:rPr>
              <a:t>tır.</a:t>
            </a:r>
          </a:p>
          <a:p>
            <a:pPr algn="just"/>
            <a:r>
              <a:rPr lang="tr-TR" sz="2100" dirty="0">
                <a:latin typeface="Times New Roman" panose="02020603050405020304" pitchFamily="18" charset="0"/>
                <a:cs typeface="Times New Roman" panose="02020603050405020304" pitchFamily="18" charset="0"/>
              </a:rPr>
              <a:t>Atatürk, devrimci kişiliğiyle Türk toplumunu bütün gerçekleriyle birlikte ,çağdaş ve uygar olma yolunda harf inkılabını gerekli görmüştür.</a:t>
            </a:r>
            <a:endParaRPr lang="en-GB" sz="2100" dirty="0">
              <a:latin typeface="Times New Roman" panose="02020603050405020304" pitchFamily="18" charset="0"/>
              <a:cs typeface="Times New Roman" panose="02020603050405020304" pitchFamily="18" charset="0"/>
            </a:endParaRPr>
          </a:p>
          <a:p>
            <a:endParaRPr lang="en-GB" sz="3000" dirty="0"/>
          </a:p>
        </p:txBody>
      </p:sp>
    </p:spTree>
    <p:extLst>
      <p:ext uri="{BB962C8B-B14F-4D97-AF65-F5344CB8AC3E}">
        <p14:creationId xmlns:p14="http://schemas.microsoft.com/office/powerpoint/2010/main" val="17206204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EEBCF0B-528A-49FA-8C47-034C2CD5A850}"/>
              </a:ext>
            </a:extLst>
          </p:cNvPr>
          <p:cNvSpPr>
            <a:spLocks noGrp="1"/>
          </p:cNvSpPr>
          <p:nvPr>
            <p:ph idx="1"/>
          </p:nvPr>
        </p:nvSpPr>
        <p:spPr>
          <a:xfrm>
            <a:off x="179512" y="332656"/>
            <a:ext cx="8784976" cy="5905470"/>
          </a:xfrm>
        </p:spPr>
        <p:txBody>
          <a:bodyPr vert="horz" lIns="91440" tIns="45720" rIns="91440" bIns="45720" rtlCol="0" anchor="t">
            <a:normAutofit/>
          </a:bodyPr>
          <a:lstStyle/>
          <a:p>
            <a:pPr algn="just"/>
            <a:r>
              <a:rPr lang="tr-TR" sz="2100" dirty="0">
                <a:latin typeface="Times New Roman" panose="02020603050405020304" pitchFamily="18" charset="0"/>
                <a:cs typeface="Times New Roman" panose="02020603050405020304" pitchFamily="18" charset="0"/>
              </a:rPr>
              <a:t>37 maddeden oluşan bu yasa, gazete çıkarmak için izin almayı gerektirmemekle birlikte hükümete bir bildiri vermeyi yeterli görmekte, yurttaşları suç işlemeye yönelten yazıların yayınlanmasını yasaklamakta , ahlak kurallarına aykırı resim ve yazı yayınını yasaklamakta , cevap hakkı tanımakta , basın yoluyla halkı suç işlemeye kışkırtma durumunda hükümetin güvenliği korumak amacıyla gazeteleri kapatacağını belirtmekte, hanedanın, Ayan ve </a:t>
            </a:r>
            <a:r>
              <a:rPr lang="tr-TR" sz="2100" dirty="0" err="1">
                <a:latin typeface="Times New Roman" panose="02020603050405020304" pitchFamily="18" charset="0"/>
                <a:cs typeface="Times New Roman" panose="02020603050405020304" pitchFamily="18" charset="0"/>
              </a:rPr>
              <a:t>Mebusan</a:t>
            </a:r>
            <a:r>
              <a:rPr lang="tr-TR" sz="2100" dirty="0">
                <a:latin typeface="Times New Roman" panose="02020603050405020304" pitchFamily="18" charset="0"/>
                <a:cs typeface="Times New Roman" panose="02020603050405020304" pitchFamily="18" charset="0"/>
              </a:rPr>
              <a:t> Meclisi'nin, mahkemeler, ordu ve donanmanın, konsolosların aleyhine yayını yasaklamakta ve sultana yazıyla hakaret edilemeyeceğini  hükme bağlamaktadır.</a:t>
            </a:r>
          </a:p>
          <a:p>
            <a:pPr algn="just"/>
            <a:endParaRPr lang="tr-TR" sz="2100" dirty="0">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0396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3C4D3B1-2497-4CD5-88F7-E928F2F3EF85}"/>
              </a:ext>
            </a:extLst>
          </p:cNvPr>
          <p:cNvSpPr>
            <a:spLocks noGrp="1"/>
          </p:cNvSpPr>
          <p:nvPr>
            <p:ph idx="1"/>
          </p:nvPr>
        </p:nvSpPr>
        <p:spPr>
          <a:xfrm>
            <a:off x="323528" y="548680"/>
            <a:ext cx="8640960" cy="5172225"/>
          </a:xfrm>
        </p:spPr>
        <p:txBody>
          <a:bodyPr vert="horz" lIns="91440" tIns="45720" rIns="91440" bIns="45720" rtlCol="0" anchor="t">
            <a:normAutofit/>
          </a:bodyPr>
          <a:lstStyle/>
          <a:p>
            <a:pPr algn="just"/>
            <a:r>
              <a:rPr lang="tr-TR" sz="2100" dirty="0">
                <a:latin typeface="Times New Roman"/>
                <a:cs typeface="Times New Roman"/>
              </a:rPr>
              <a:t>Matbuat Kanunu'ndaki değişikliklerle basın üzerinde geniş yetkilere sahip olan hükümet savaş yıllarında da sıkı denetim uygular ve basın gerçek işlevini Ankara hükümeti inisiyatifi ele alıncaya kadar yapamaz.</a:t>
            </a:r>
          </a:p>
          <a:p>
            <a:pPr algn="just"/>
            <a:r>
              <a:rPr lang="tr-TR" sz="2100" dirty="0">
                <a:latin typeface="Times New Roman"/>
                <a:cs typeface="Times New Roman"/>
              </a:rPr>
              <a:t>Ayrıca bu dönemde bir milli ajans olmadığından ötürü haberler dışarıdan alınıyordu.</a:t>
            </a:r>
          </a:p>
          <a:p>
            <a:pPr algn="just"/>
            <a:r>
              <a:rPr lang="tr-TR" sz="2100" dirty="0">
                <a:latin typeface="Times New Roman"/>
                <a:cs typeface="Times New Roman"/>
              </a:rPr>
              <a:t>1911 yılında Osmanlı Ajansı kurulmuş lakin işeyiş bakımından etkin olmamıştır.</a:t>
            </a:r>
          </a:p>
          <a:p>
            <a:pPr algn="just"/>
            <a:endParaRPr lang="tr-TR" sz="2100" dirty="0">
              <a:latin typeface="Times New Roman"/>
              <a:cs typeface="Times New Roman"/>
            </a:endParaRPr>
          </a:p>
        </p:txBody>
      </p:sp>
    </p:spTree>
    <p:extLst>
      <p:ext uri="{BB962C8B-B14F-4D97-AF65-F5344CB8AC3E}">
        <p14:creationId xmlns:p14="http://schemas.microsoft.com/office/powerpoint/2010/main" val="41541354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9008B8B-9D78-463A-93FF-F833D621C40D}"/>
              </a:ext>
            </a:extLst>
          </p:cNvPr>
          <p:cNvSpPr>
            <a:spLocks noGrp="1"/>
          </p:cNvSpPr>
          <p:nvPr>
            <p:ph idx="1"/>
          </p:nvPr>
        </p:nvSpPr>
        <p:spPr>
          <a:xfrm>
            <a:off x="179512" y="908720"/>
            <a:ext cx="5220060" cy="5100340"/>
          </a:xfrm>
        </p:spPr>
        <p:txBody>
          <a:bodyPr vert="horz" lIns="91440" tIns="45720" rIns="91440" bIns="45720" rtlCol="0" anchor="t">
            <a:normAutofit/>
          </a:bodyPr>
          <a:lstStyle/>
          <a:p>
            <a:pPr algn="just"/>
            <a:r>
              <a:rPr lang="tr-TR" sz="2100" dirty="0">
                <a:latin typeface="Times New Roman" panose="02020603050405020304" pitchFamily="18" charset="0"/>
                <a:cs typeface="Times New Roman" panose="02020603050405020304" pitchFamily="18" charset="0"/>
              </a:rPr>
              <a:t>Milli Mücadele Dönemi'nde, Mustafa Kemal Paşa'nın İrade-i Milliye gazetesini çıkarmasıyla basının işleyişinde değişimler meydana gelir.</a:t>
            </a:r>
          </a:p>
          <a:p>
            <a:pPr algn="just"/>
            <a:r>
              <a:rPr lang="tr-TR" sz="2100" dirty="0">
                <a:latin typeface="Times New Roman" panose="02020603050405020304" pitchFamily="18" charset="0"/>
                <a:cs typeface="Times New Roman" panose="02020603050405020304" pitchFamily="18" charset="0"/>
              </a:rPr>
              <a:t>Mustafa Kemal, Anadolu halkına haklı mücadelesini Ankara'ya taşındıktan sonra Hakimiyeti Milliye adını alacak bu gazete yoluyla anlatır.</a:t>
            </a:r>
          </a:p>
          <a:p>
            <a:pPr algn="just"/>
            <a:r>
              <a:rPr lang="tr-TR" sz="2100" dirty="0">
                <a:latin typeface="Times New Roman" panose="02020603050405020304" pitchFamily="18" charset="0"/>
                <a:cs typeface="Times New Roman" panose="02020603050405020304" pitchFamily="18" charset="0"/>
              </a:rPr>
              <a:t>Bu gazete, Milli Mücadele ruhunu yaymanın yanı sıra ileride kurulacak olan devletin siyasi tavrını da ortaya koymuştur.</a:t>
            </a: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pic>
        <p:nvPicPr>
          <p:cNvPr id="4" name="Resim 4" descr="gazete, metin içeren bir resim&#10;&#10;Çok yüksek güvenilirlikle oluşturulmuş açıklama">
            <a:extLst>
              <a:ext uri="{FF2B5EF4-FFF2-40B4-BE49-F238E27FC236}">
                <a16:creationId xmlns:a16="http://schemas.microsoft.com/office/drawing/2014/main" id="{F9017F7E-4374-49C8-9519-E676CE73B148}"/>
              </a:ext>
            </a:extLst>
          </p:cNvPr>
          <p:cNvPicPr>
            <a:picLocks noChangeAspect="1"/>
          </p:cNvPicPr>
          <p:nvPr/>
        </p:nvPicPr>
        <p:blipFill>
          <a:blip r:embed="rId3" cstate="print"/>
          <a:stretch>
            <a:fillRect/>
          </a:stretch>
        </p:blipFill>
        <p:spPr>
          <a:xfrm>
            <a:off x="6228184" y="908720"/>
            <a:ext cx="1990410" cy="4320480"/>
          </a:xfrm>
          <a:prstGeom prst="rect">
            <a:avLst/>
          </a:prstGeom>
        </p:spPr>
      </p:pic>
    </p:spTree>
    <p:extLst>
      <p:ext uri="{BB962C8B-B14F-4D97-AF65-F5344CB8AC3E}">
        <p14:creationId xmlns:p14="http://schemas.microsoft.com/office/powerpoint/2010/main" val="19269151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84363A-5506-4725-A6FE-2528CCA44EB1}"/>
              </a:ext>
            </a:extLst>
          </p:cNvPr>
          <p:cNvSpPr>
            <a:spLocks noGrp="1"/>
          </p:cNvSpPr>
          <p:nvPr>
            <p:ph idx="1"/>
          </p:nvPr>
        </p:nvSpPr>
        <p:spPr>
          <a:xfrm>
            <a:off x="395536" y="476672"/>
            <a:ext cx="7074738" cy="873396"/>
          </a:xfrm>
        </p:spPr>
        <p:txBody>
          <a:bodyPr vert="horz" lIns="91440" tIns="45720" rIns="91440" bIns="45720" rtlCol="0" anchor="t">
            <a:noAutofit/>
          </a:bodyPr>
          <a:lstStyle/>
          <a:p>
            <a:pPr algn="just"/>
            <a:r>
              <a:rPr lang="tr-TR" sz="2100" dirty="0">
                <a:latin typeface="Times New Roman" panose="02020603050405020304" pitchFamily="18" charset="0"/>
                <a:cs typeface="Times New Roman" panose="02020603050405020304" pitchFamily="18" charset="0"/>
              </a:rPr>
              <a:t>Aynı dönemde, kamuoyunun iç ve dış en doğru haber ile aydınlatılması ihtiyacı göz önüne alınarak  Anadolu Ajansı kurulmuştur.</a:t>
            </a: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772816"/>
            <a:ext cx="5904656" cy="3816424"/>
          </a:xfrm>
          <a:prstGeom prst="rect">
            <a:avLst/>
          </a:prstGeom>
        </p:spPr>
      </p:pic>
    </p:spTree>
    <p:extLst>
      <p:ext uri="{BB962C8B-B14F-4D97-AF65-F5344CB8AC3E}">
        <p14:creationId xmlns:p14="http://schemas.microsoft.com/office/powerpoint/2010/main" val="4048842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029A84D-9D38-4DEA-AD8D-F15E8A6BC96E}"/>
              </a:ext>
            </a:extLst>
          </p:cNvPr>
          <p:cNvSpPr>
            <a:spLocks noGrp="1"/>
          </p:cNvSpPr>
          <p:nvPr>
            <p:ph idx="1"/>
          </p:nvPr>
        </p:nvSpPr>
        <p:spPr>
          <a:xfrm>
            <a:off x="323528" y="404664"/>
            <a:ext cx="8712968" cy="5172226"/>
          </a:xfrm>
        </p:spPr>
        <p:txBody>
          <a:bodyPr vert="horz" lIns="91440" tIns="45720" rIns="91440" bIns="45720" rtlCol="0" anchor="t">
            <a:noAutofit/>
          </a:bodyPr>
          <a:lstStyle/>
          <a:p>
            <a:pPr algn="just"/>
            <a:r>
              <a:rPr lang="tr-TR" sz="2100" dirty="0">
                <a:latin typeface="Times New Roman"/>
                <a:cs typeface="Times New Roman"/>
              </a:rPr>
              <a:t>Bu sırada Milli Mücadele'yi desteklemek amacıyla Ankara' da Yenigün ve Öğüt</a:t>
            </a:r>
            <a:r>
              <a:rPr lang="tr-TR" sz="2100" i="1" dirty="0">
                <a:latin typeface="Times New Roman"/>
                <a:cs typeface="Times New Roman"/>
              </a:rPr>
              <a:t> </a:t>
            </a:r>
            <a:r>
              <a:rPr lang="tr-TR" sz="2100" dirty="0">
                <a:latin typeface="Times New Roman"/>
                <a:cs typeface="Times New Roman"/>
              </a:rPr>
              <a:t>gazeteleri yayınlanmaya başlandı.</a:t>
            </a:r>
          </a:p>
          <a:p>
            <a:pPr algn="just"/>
            <a:r>
              <a:rPr lang="tr-TR" sz="2100" dirty="0">
                <a:latin typeface="Times New Roman"/>
                <a:cs typeface="Times New Roman"/>
              </a:rPr>
              <a:t>1920-1922 yılları arasında Anadolu' da 87 gazete ve dergi vardı.</a:t>
            </a:r>
          </a:p>
          <a:p>
            <a:pPr algn="just"/>
            <a:r>
              <a:rPr lang="tr-TR" sz="2100" dirty="0">
                <a:latin typeface="Times New Roman"/>
                <a:cs typeface="Times New Roman"/>
              </a:rPr>
              <a:t>Bu dönemde Milli Mücadele zaferle sonuçlandığı ve Mili Mücadele fikri onaylandığı halde, farklı düşünen muhalif gazeteciler vardı.</a:t>
            </a:r>
          </a:p>
          <a:p>
            <a:pPr algn="just"/>
            <a:r>
              <a:rPr lang="tr-TR" sz="2100" dirty="0">
                <a:latin typeface="Times New Roman"/>
                <a:cs typeface="Times New Roman"/>
              </a:rPr>
              <a:t>Cumhuriyetin ilanından sonra Matbuat Kanuna bir madde eklenerek basın üzerindeki denetim arttırıldı.</a:t>
            </a:r>
          </a:p>
          <a:p>
            <a:endParaRPr lang="tr-TR" sz="2400" dirty="0">
              <a:latin typeface="Times New Roman"/>
              <a:cs typeface="Times New Roman"/>
            </a:endParaRPr>
          </a:p>
          <a:p>
            <a:endParaRPr lang="tr-TR" sz="2400" dirty="0">
              <a:latin typeface="Times New Roman"/>
              <a:cs typeface="Times New Roman"/>
            </a:endParaRPr>
          </a:p>
        </p:txBody>
      </p:sp>
    </p:spTree>
    <p:extLst>
      <p:ext uri="{BB962C8B-B14F-4D97-AF65-F5344CB8AC3E}">
        <p14:creationId xmlns:p14="http://schemas.microsoft.com/office/powerpoint/2010/main" val="8238564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372F2BB-549D-483C-96F5-E03517EB8FB3}"/>
              </a:ext>
            </a:extLst>
          </p:cNvPr>
          <p:cNvSpPr>
            <a:spLocks noGrp="1"/>
          </p:cNvSpPr>
          <p:nvPr>
            <p:ph idx="1"/>
          </p:nvPr>
        </p:nvSpPr>
        <p:spPr>
          <a:xfrm>
            <a:off x="251520" y="620688"/>
            <a:ext cx="8640960" cy="5229735"/>
          </a:xfrm>
        </p:spPr>
        <p:txBody>
          <a:bodyPr vert="horz" lIns="91440" tIns="45720" rIns="91440" bIns="45720" rtlCol="0" anchor="t">
            <a:normAutofit/>
          </a:bodyPr>
          <a:lstStyle/>
          <a:p>
            <a:pPr algn="just"/>
            <a:r>
              <a:rPr lang="tr-TR" sz="2100" dirty="0">
                <a:latin typeface="Times New Roman" panose="02020603050405020304" pitchFamily="18" charset="0"/>
                <a:cs typeface="Times New Roman" panose="02020603050405020304" pitchFamily="18" charset="0"/>
              </a:rPr>
              <a:t>Şeyh Sait isyanı sonrasında muhalif basının isyanda rolü olduğu gerekçesiyle 4 Mart 1925'te yayınlanan Takrir-i Sükun kanunu ile birçok gazete ve dergi kapatılmıştır.</a:t>
            </a:r>
            <a:endParaRPr lang="en-US"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Yeni harflerin kabulüyle basın çok daha etkili kullanılmaya başlanır. </a:t>
            </a:r>
          </a:p>
          <a:p>
            <a:pPr algn="just"/>
            <a:r>
              <a:rPr lang="tr-TR" sz="2100" dirty="0">
                <a:latin typeface="Times New Roman" panose="02020603050405020304" pitchFamily="18" charset="0"/>
                <a:cs typeface="Times New Roman" panose="02020603050405020304" pitchFamily="18" charset="0"/>
              </a:rPr>
              <a:t>Dergi sayısında, Halkevi dergilerinin de katkısıyla büyük bir artış görülür</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Gazeteciler siyasi konularda denetim altında oldukları için magazin gazeteciliğine yönelmiş</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Yabancı yayınlardan alınan çizgi ve fotoğrafları kullanılmışlardır. </a:t>
            </a:r>
          </a:p>
          <a:p>
            <a:pPr marL="0" indent="0" algn="just">
              <a:buNone/>
            </a:pPr>
            <a:endParaRPr lang="tr-TR" sz="2100" dirty="0">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3278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İçerik Yer Tutucusu"/>
          <p:cNvSpPr>
            <a:spLocks noGrp="1"/>
          </p:cNvSpPr>
          <p:nvPr>
            <p:ph idx="1"/>
          </p:nvPr>
        </p:nvSpPr>
        <p:spPr>
          <a:xfrm>
            <a:off x="179512" y="404664"/>
            <a:ext cx="8712968" cy="5505475"/>
          </a:xfrm>
        </p:spPr>
        <p:txBody>
          <a:bodyPr/>
          <a:lstStyle/>
          <a:p>
            <a:pPr>
              <a:buNone/>
            </a:pPr>
            <a:endParaRPr lang="tr-TR" sz="2800" dirty="0" smtClean="0">
              <a:solidFill>
                <a:srgbClr val="FF0000"/>
              </a:solidFill>
              <a:latin typeface="Times New Roman" pitchFamily="18" charset="0"/>
              <a:cs typeface="Times New Roman" pitchFamily="18" charset="0"/>
            </a:endParaRPr>
          </a:p>
          <a:p>
            <a:pPr marL="0" indent="0" algn="just">
              <a:buNone/>
            </a:pPr>
            <a:r>
              <a:rPr lang="tr-TR" sz="2100" b="1" dirty="0" smtClean="0">
                <a:latin typeface="Times New Roman" pitchFamily="18" charset="0"/>
                <a:cs typeface="Times New Roman" pitchFamily="18" charset="0"/>
              </a:rPr>
              <a:t>Matbuat (Basın) Kanunu- 1931</a:t>
            </a:r>
          </a:p>
          <a:p>
            <a:pPr algn="just"/>
            <a:endParaRPr lang="tr-TR" sz="2100" dirty="0" smtClean="0">
              <a:solidFill>
                <a:srgbClr val="FF0000"/>
              </a:solidFill>
              <a:latin typeface="Times New Roman" pitchFamily="18" charset="0"/>
              <a:cs typeface="Times New Roman" pitchFamily="18" charset="0"/>
            </a:endParaRPr>
          </a:p>
          <a:p>
            <a:pPr algn="just"/>
            <a:r>
              <a:rPr lang="tr-TR" sz="2100" dirty="0" smtClean="0">
                <a:latin typeface="Times New Roman" pitchFamily="18" charset="0"/>
                <a:cs typeface="Times New Roman" pitchFamily="18" charset="0"/>
              </a:rPr>
              <a:t>Siyasi tartışmalara sınır çizmiş, gazeteciler için tahsil şartı koymuş </a:t>
            </a:r>
          </a:p>
          <a:p>
            <a:pPr algn="just"/>
            <a:r>
              <a:rPr lang="tr-TR" sz="2100" dirty="0" smtClean="0">
                <a:latin typeface="Times New Roman" pitchFamily="18" charset="0"/>
                <a:cs typeface="Times New Roman" pitchFamily="18" charset="0"/>
              </a:rPr>
              <a:t>İntihar, haydutluk, hırsızlık konulu yayınları yasaklamıştır. </a:t>
            </a:r>
          </a:p>
          <a:p>
            <a:pPr algn="just"/>
            <a:r>
              <a:rPr lang="tr-TR" sz="2100" dirty="0" smtClean="0">
                <a:latin typeface="Times New Roman" pitchFamily="18" charset="0"/>
                <a:cs typeface="Times New Roman" pitchFamily="18" charset="0"/>
              </a:rPr>
              <a:t>Kanun, basın tarafından çekingen bir dille eleştirilmiştir. </a:t>
            </a:r>
          </a:p>
          <a:p>
            <a:endParaRPr lang="en-US" dirty="0"/>
          </a:p>
        </p:txBody>
      </p:sp>
    </p:spTree>
    <p:extLst>
      <p:ext uri="{BB962C8B-B14F-4D97-AF65-F5344CB8AC3E}">
        <p14:creationId xmlns:p14="http://schemas.microsoft.com/office/powerpoint/2010/main" val="4351472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İçerik Yer Tutucusu"/>
          <p:cNvSpPr>
            <a:spLocks noGrp="1"/>
          </p:cNvSpPr>
          <p:nvPr>
            <p:ph idx="1"/>
          </p:nvPr>
        </p:nvSpPr>
        <p:spPr>
          <a:xfrm>
            <a:off x="179512" y="620688"/>
            <a:ext cx="8712968" cy="5505475"/>
          </a:xfrm>
        </p:spPr>
        <p:txBody>
          <a:bodyPr/>
          <a:lstStyle/>
          <a:p>
            <a:pPr marL="0" indent="0" algn="just">
              <a:buNone/>
            </a:pPr>
            <a:r>
              <a:rPr lang="tr-TR" sz="2100" dirty="0" smtClean="0">
                <a:latin typeface="Times New Roman" pitchFamily="18" charset="0"/>
                <a:cs typeface="Times New Roman" pitchFamily="18" charset="0"/>
              </a:rPr>
              <a:t>Basın; </a:t>
            </a:r>
          </a:p>
          <a:p>
            <a:pPr algn="just"/>
            <a:r>
              <a:rPr lang="tr-TR" sz="2100" dirty="0" smtClean="0">
                <a:latin typeface="Times New Roman" pitchFamily="18" charset="0"/>
                <a:cs typeface="Times New Roman" pitchFamily="18" charset="0"/>
              </a:rPr>
              <a:t>yeni alınan değerleri benimsetme,</a:t>
            </a:r>
          </a:p>
          <a:p>
            <a:pPr algn="just"/>
            <a:r>
              <a:rPr lang="tr-TR" sz="2100" dirty="0">
                <a:latin typeface="Times New Roman" pitchFamily="18" charset="0"/>
                <a:cs typeface="Times New Roman" pitchFamily="18" charset="0"/>
              </a:rPr>
              <a:t>t</a:t>
            </a:r>
            <a:r>
              <a:rPr lang="tr-TR" sz="2100" dirty="0" smtClean="0">
                <a:latin typeface="Times New Roman" pitchFamily="18" charset="0"/>
                <a:cs typeface="Times New Roman" pitchFamily="18" charset="0"/>
              </a:rPr>
              <a:t>eknik alandaki yenilikleri halka öğretme,</a:t>
            </a:r>
          </a:p>
          <a:p>
            <a:pPr algn="just"/>
            <a:r>
              <a:rPr lang="tr-TR" sz="2100" dirty="0">
                <a:latin typeface="Times New Roman" pitchFamily="18" charset="0"/>
                <a:cs typeface="Times New Roman" pitchFamily="18" charset="0"/>
              </a:rPr>
              <a:t>g</a:t>
            </a:r>
            <a:r>
              <a:rPr lang="tr-TR" sz="2100" dirty="0" smtClean="0">
                <a:latin typeface="Times New Roman" pitchFamily="18" charset="0"/>
                <a:cs typeface="Times New Roman" pitchFamily="18" charset="0"/>
              </a:rPr>
              <a:t>ünlük yaşama ilişkin kuralları </a:t>
            </a:r>
          </a:p>
          <a:p>
            <a:pPr algn="just">
              <a:buNone/>
            </a:pPr>
            <a:r>
              <a:rPr lang="tr-TR" sz="2100" dirty="0">
                <a:latin typeface="Times New Roman" pitchFamily="18" charset="0"/>
                <a:cs typeface="Times New Roman" pitchFamily="18" charset="0"/>
              </a:rPr>
              <a:t> </a:t>
            </a:r>
            <a:r>
              <a:rPr lang="tr-TR" sz="2100" dirty="0" smtClean="0">
                <a:latin typeface="Times New Roman" pitchFamily="18" charset="0"/>
                <a:cs typeface="Times New Roman" pitchFamily="18" charset="0"/>
              </a:rPr>
              <a:t>yazılar aracılığıyla yayma işlevini de üstlenir. </a:t>
            </a:r>
          </a:p>
          <a:p>
            <a:pPr algn="just"/>
            <a:r>
              <a:rPr lang="tr-TR" sz="2100" dirty="0" smtClean="0">
                <a:latin typeface="Times New Roman" pitchFamily="18" charset="0"/>
                <a:cs typeface="Times New Roman" pitchFamily="18" charset="0"/>
              </a:rPr>
              <a:t>Şapka kanunu sonrası yeni şapkalarla selam verme biçimi vb. pek çok konuda yazılar yazılmıştır. </a:t>
            </a:r>
          </a:p>
          <a:p>
            <a:endParaRPr lang="en-US" dirty="0"/>
          </a:p>
        </p:txBody>
      </p:sp>
    </p:spTree>
    <p:extLst>
      <p:ext uri="{BB962C8B-B14F-4D97-AF65-F5344CB8AC3E}">
        <p14:creationId xmlns:p14="http://schemas.microsoft.com/office/powerpoint/2010/main" val="35074787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İçerik Yer Tutucusu"/>
          <p:cNvSpPr>
            <a:spLocks noGrp="1"/>
          </p:cNvSpPr>
          <p:nvPr>
            <p:ph idx="1"/>
          </p:nvPr>
        </p:nvSpPr>
        <p:spPr>
          <a:xfrm>
            <a:off x="179512" y="692696"/>
            <a:ext cx="8712968" cy="5577483"/>
          </a:xfrm>
        </p:spPr>
        <p:txBody>
          <a:bodyPr>
            <a:normAutofit/>
          </a:bodyPr>
          <a:lstStyle/>
          <a:p>
            <a:pPr algn="just"/>
            <a:r>
              <a:rPr lang="tr-TR" sz="2100" dirty="0" smtClean="0">
                <a:latin typeface="Times New Roman" pitchFamily="18" charset="0"/>
                <a:cs typeface="Times New Roman" pitchFamily="18" charset="0"/>
              </a:rPr>
              <a:t>1927- Radyo yayınları başlamıştır. </a:t>
            </a:r>
          </a:p>
          <a:p>
            <a:pPr algn="just"/>
            <a:r>
              <a:rPr lang="tr-TR" sz="2100" dirty="0" smtClean="0">
                <a:latin typeface="Times New Roman" pitchFamily="18" charset="0"/>
                <a:cs typeface="Times New Roman" pitchFamily="18" charset="0"/>
              </a:rPr>
              <a:t>Önce Türk Telsiz Anonim şirketi, daha sonra (1936) devlet tarafından yönetilir.  </a:t>
            </a:r>
          </a:p>
          <a:p>
            <a:pPr algn="just"/>
            <a:r>
              <a:rPr lang="tr-TR" sz="2100" dirty="0" smtClean="0">
                <a:latin typeface="Times New Roman" pitchFamily="18" charset="0"/>
                <a:cs typeface="Times New Roman" pitchFamily="18" charset="0"/>
              </a:rPr>
              <a:t>1934 yılına kadar yayın süresini ağırlıklı olarak müzik yayınları oluşturmuştur.</a:t>
            </a:r>
          </a:p>
          <a:p>
            <a:pPr algn="just"/>
            <a:r>
              <a:rPr lang="tr-TR" sz="2100" dirty="0" smtClean="0">
                <a:latin typeface="Times New Roman" pitchFamily="18" charset="0"/>
                <a:cs typeface="Times New Roman" pitchFamily="18" charset="0"/>
              </a:rPr>
              <a:t>1936’da Türk müziğinin radyoda yayınlaması yasaklanmıştır.</a:t>
            </a:r>
          </a:p>
          <a:p>
            <a:pPr algn="just"/>
            <a:r>
              <a:rPr lang="tr-TR" sz="2100" dirty="0" smtClean="0">
                <a:latin typeface="Times New Roman" pitchFamily="18" charset="0"/>
                <a:cs typeface="Times New Roman" pitchFamily="18" charset="0"/>
              </a:rPr>
              <a:t>Sözlü yayınlar artışa geçmiştir</a:t>
            </a:r>
            <a:r>
              <a:rPr lang="tr-TR" sz="2100" dirty="0" smtClean="0">
                <a:latin typeface="Times New Roman" pitchFamily="18" charset="0"/>
                <a:cs typeface="Times New Roman" pitchFamily="18" charset="0"/>
              </a:rPr>
              <a:t>.</a:t>
            </a:r>
          </a:p>
          <a:p>
            <a:pPr algn="just"/>
            <a:r>
              <a:rPr lang="tr-TR" sz="2100" dirty="0">
                <a:latin typeface="Times New Roman" pitchFamily="18" charset="0"/>
                <a:cs typeface="Times New Roman" pitchFamily="18" charset="0"/>
              </a:rPr>
              <a:t>İkinci Dünya Savaşı’ndan sonra radyonun eğitici rolüne vurgu yapılmış,</a:t>
            </a:r>
          </a:p>
          <a:p>
            <a:pPr algn="just"/>
            <a:r>
              <a:rPr lang="tr-TR" sz="2100" dirty="0">
                <a:latin typeface="Times New Roman" pitchFamily="18" charset="0"/>
                <a:cs typeface="Times New Roman" pitchFamily="18" charset="0"/>
              </a:rPr>
              <a:t>Ev ekonomisi, ziraat vs. konularda yayınlar yapılmıştır.</a:t>
            </a:r>
          </a:p>
          <a:p>
            <a:pPr algn="just"/>
            <a:r>
              <a:rPr lang="tr-TR" sz="2100" dirty="0">
                <a:latin typeface="Times New Roman" pitchFamily="18" charset="0"/>
                <a:cs typeface="Times New Roman" pitchFamily="18" charset="0"/>
              </a:rPr>
              <a:t>Başta telkin ve terbiye  aracı olarak düşünülse de haber verme ve eğlendirme vasfı daha ağır basmış,</a:t>
            </a:r>
          </a:p>
          <a:p>
            <a:pPr algn="just"/>
            <a:r>
              <a:rPr lang="tr-TR" sz="2100" dirty="0">
                <a:latin typeface="Times New Roman" pitchFamily="18" charset="0"/>
                <a:cs typeface="Times New Roman" pitchFamily="18" charset="0"/>
              </a:rPr>
              <a:t>Yazılı yayınlar kadar etkili kullanılamamıştır. </a:t>
            </a:r>
            <a:endParaRPr lang="en-US" sz="2100" dirty="0">
              <a:latin typeface="Times New Roman" pitchFamily="18" charset="0"/>
              <a:cs typeface="Times New Roman" pitchFamily="18" charset="0"/>
            </a:endParaRPr>
          </a:p>
          <a:p>
            <a:pPr algn="just"/>
            <a:endParaRPr lang="tr-TR" dirty="0" smtClean="0"/>
          </a:p>
          <a:p>
            <a:endParaRPr lang="en-US" dirty="0"/>
          </a:p>
        </p:txBody>
      </p:sp>
    </p:spTree>
    <p:extLst>
      <p:ext uri="{BB962C8B-B14F-4D97-AF65-F5344CB8AC3E}">
        <p14:creationId xmlns:p14="http://schemas.microsoft.com/office/powerpoint/2010/main" val="24852464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İçerik Yer Tutucusu"/>
          <p:cNvSpPr>
            <a:spLocks noGrp="1"/>
          </p:cNvSpPr>
          <p:nvPr>
            <p:ph idx="1"/>
          </p:nvPr>
        </p:nvSpPr>
        <p:spPr>
          <a:xfrm>
            <a:off x="107504" y="548680"/>
            <a:ext cx="8928992" cy="5400600"/>
          </a:xfrm>
        </p:spPr>
        <p:txBody>
          <a:bodyPr>
            <a:normAutofit/>
          </a:bodyPr>
          <a:lstStyle/>
          <a:p>
            <a:pPr marL="0" indent="0" algn="just">
              <a:buNone/>
            </a:pPr>
            <a:r>
              <a:rPr lang="tr-TR" sz="2100" b="1" dirty="0" smtClean="0">
                <a:latin typeface="Times New Roman" pitchFamily="18" charset="0"/>
                <a:cs typeface="Times New Roman" pitchFamily="18" charset="0"/>
              </a:rPr>
              <a:t>1967- TRT yayınları</a:t>
            </a:r>
          </a:p>
          <a:p>
            <a:pPr marL="0" indent="0" algn="just">
              <a:buNone/>
            </a:pPr>
            <a:endParaRPr lang="tr-TR" sz="2100" b="1" dirty="0" smtClean="0">
              <a:latin typeface="Times New Roman" pitchFamily="18" charset="0"/>
              <a:cs typeface="Times New Roman" pitchFamily="18" charset="0"/>
            </a:endParaRPr>
          </a:p>
          <a:p>
            <a:pPr algn="just"/>
            <a:r>
              <a:rPr lang="tr-TR" sz="2100" dirty="0" smtClean="0">
                <a:latin typeface="Times New Roman" pitchFamily="18" charset="0"/>
                <a:cs typeface="Times New Roman" pitchFamily="18" charset="0"/>
              </a:rPr>
              <a:t>Tek kanaldan ve siyah beyaz yayınlar yapılmıştır.</a:t>
            </a:r>
          </a:p>
          <a:p>
            <a:pPr algn="just"/>
            <a:r>
              <a:rPr lang="tr-TR" sz="2100" dirty="0" smtClean="0">
                <a:latin typeface="Times New Roman" pitchFamily="18" charset="0"/>
                <a:cs typeface="Times New Roman" pitchFamily="18" charset="0"/>
              </a:rPr>
              <a:t>1990- İlk özel televizyon kanalı (Star TV)  kurulmuştur. </a:t>
            </a:r>
          </a:p>
          <a:p>
            <a:pPr algn="just"/>
            <a:r>
              <a:rPr lang="tr-TR" sz="2100" dirty="0" smtClean="0">
                <a:latin typeface="Times New Roman" pitchFamily="18" charset="0"/>
                <a:cs typeface="Times New Roman" pitchFamily="18" charset="0"/>
              </a:rPr>
              <a:t>Teknolojik gelişmelerin ardından bir çok televizyon kanalı kurulmuş, televizyonun yayın hacmi ve etkinliği artırılmıştır.</a:t>
            </a:r>
          </a:p>
          <a:p>
            <a:pPr algn="just"/>
            <a:r>
              <a:rPr lang="tr-TR" sz="2100" dirty="0" smtClean="0">
                <a:latin typeface="Times New Roman" pitchFamily="18" charset="0"/>
                <a:cs typeface="Times New Roman" pitchFamily="18" charset="0"/>
              </a:rPr>
              <a:t>80’lerden itibaren okumaya rağbet azalmıştır.</a:t>
            </a:r>
          </a:p>
          <a:p>
            <a:pPr algn="just"/>
            <a:r>
              <a:rPr lang="tr-TR" sz="2100" dirty="0">
                <a:latin typeface="Times New Roman" pitchFamily="18" charset="0"/>
                <a:cs typeface="Times New Roman" pitchFamily="18" charset="0"/>
              </a:rPr>
              <a:t>90’lardan itibaren </a:t>
            </a:r>
            <a:r>
              <a:rPr lang="tr-TR" sz="2100" dirty="0">
                <a:solidFill>
                  <a:srgbClr val="FF0000"/>
                </a:solidFill>
                <a:latin typeface="Times New Roman" pitchFamily="18" charset="0"/>
                <a:cs typeface="Times New Roman" pitchFamily="18" charset="0"/>
              </a:rPr>
              <a:t>internet teknolojisi </a:t>
            </a:r>
            <a:r>
              <a:rPr lang="tr-TR" sz="2100" dirty="0">
                <a:latin typeface="Times New Roman" pitchFamily="18" charset="0"/>
                <a:cs typeface="Times New Roman" pitchFamily="18" charset="0"/>
              </a:rPr>
              <a:t>de bilgi akışı için kullanılmaya başlanmıştır. </a:t>
            </a:r>
          </a:p>
          <a:p>
            <a:pPr algn="just"/>
            <a:r>
              <a:rPr lang="tr-TR" sz="2100" dirty="0">
                <a:latin typeface="Times New Roman" pitchFamily="18" charset="0"/>
                <a:cs typeface="Times New Roman" pitchFamily="18" charset="0"/>
              </a:rPr>
              <a:t>Başlangıçta güvenlik amaçlı daha sonra kişisel olarak kullanılmaya başlanmıştır. </a:t>
            </a:r>
          </a:p>
          <a:p>
            <a:pPr algn="just"/>
            <a:r>
              <a:rPr lang="tr-TR" sz="2100" dirty="0">
                <a:latin typeface="Times New Roman" pitchFamily="18" charset="0"/>
                <a:cs typeface="Times New Roman" pitchFamily="18" charset="0"/>
              </a:rPr>
              <a:t>Gelişen teknolojiyle pek çok alanda olduğu gibi tarih alanında da belgelerin depolanması ve rahatça erişilebilmesi noktasında internet önemli kaynaklar arasında yerini almıştır. </a:t>
            </a:r>
          </a:p>
          <a:p>
            <a:pPr algn="just"/>
            <a:endParaRPr lang="tr-TR" sz="21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814041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	</a:t>
            </a:r>
            <a:endParaRPr lang="en-GB" dirty="0"/>
          </a:p>
        </p:txBody>
      </p:sp>
      <p:sp>
        <p:nvSpPr>
          <p:cNvPr id="3" name="İçerik Yer Tutucusu 2"/>
          <p:cNvSpPr>
            <a:spLocks noGrp="1"/>
          </p:cNvSpPr>
          <p:nvPr>
            <p:ph idx="1"/>
          </p:nvPr>
        </p:nvSpPr>
        <p:spPr>
          <a:xfrm>
            <a:off x="457200" y="836712"/>
            <a:ext cx="8229600" cy="5289451"/>
          </a:xfrm>
        </p:spPr>
        <p:txBody>
          <a:bodyPr/>
          <a:lstStyle/>
          <a:p>
            <a:pPr marL="0" indent="0" algn="just">
              <a:buNone/>
            </a:pPr>
            <a:r>
              <a:rPr lang="en-GB" sz="2100" dirty="0">
                <a:latin typeface="Times New Roman" panose="02020603050405020304" pitchFamily="18" charset="0"/>
                <a:cs typeface="Times New Roman" panose="02020603050405020304" pitchFamily="18" charset="0"/>
              </a:rPr>
              <a:t> </a:t>
            </a:r>
            <a:r>
              <a:rPr lang="tr-TR" sz="2100" b="1" dirty="0">
                <a:latin typeface="Times New Roman" panose="02020603050405020304" pitchFamily="18" charset="0"/>
                <a:cs typeface="Times New Roman" panose="02020603050405020304" pitchFamily="18" charset="0"/>
              </a:rPr>
              <a:t>Latin Harflerini Savunanların </a:t>
            </a:r>
            <a:r>
              <a:rPr lang="tr-TR" sz="2100" b="1" dirty="0" smtClean="0">
                <a:latin typeface="Times New Roman" panose="02020603050405020304" pitchFamily="18" charset="0"/>
                <a:cs typeface="Times New Roman" panose="02020603050405020304" pitchFamily="18" charset="0"/>
              </a:rPr>
              <a:t>Gerekçeleri</a:t>
            </a:r>
            <a:endParaRPr lang="tr-TR" b="1" dirty="0"/>
          </a:p>
          <a:p>
            <a:r>
              <a:rPr lang="en-GB" sz="2100" dirty="0" err="1">
                <a:latin typeface="Times New Roman" panose="02020603050405020304" pitchFamily="18" charset="0"/>
                <a:cs typeface="Times New Roman" panose="02020603050405020304" pitchFamily="18" charset="0"/>
              </a:rPr>
              <a:t>Halka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okuma-yazmayı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daha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kolay</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öğretecek</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bir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yazı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sistemini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almak</a:t>
            </a:r>
            <a:r>
              <a:rPr lang="en-GB" sz="2100" dirty="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r>
              <a:rPr lang="en-GB" sz="2100" dirty="0" err="1">
                <a:latin typeface="Times New Roman" panose="02020603050405020304" pitchFamily="18" charset="0"/>
                <a:cs typeface="Times New Roman" panose="02020603050405020304" pitchFamily="18" charset="0"/>
              </a:rPr>
              <a:t>Türkçe'nin</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zenginliğini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ve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canlılığını</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daha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iyi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ortaya</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koyup</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gelişmesini</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sağlamak</a:t>
            </a:r>
            <a:r>
              <a:rPr lang="en-GB" sz="2100" dirty="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Uygar</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milletlerle</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iletişim</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sağlamak</a:t>
            </a: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0271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708920"/>
            <a:ext cx="7772400" cy="1470025"/>
          </a:xfrm>
        </p:spPr>
        <p:txBody>
          <a:bodyPr>
            <a:normAutofit/>
          </a:bodyPr>
          <a:lstStyle/>
          <a:p>
            <a:r>
              <a:rPr lang="tr-TR" sz="3200" b="1" dirty="0">
                <a:solidFill>
                  <a:prstClr val="black">
                    <a:lumMod val="95000"/>
                    <a:lumOff val="5000"/>
                  </a:prstClr>
                </a:solidFill>
                <a:latin typeface="Times New Roman" panose="02020603050405020304" pitchFamily="18" charset="0"/>
                <a:cs typeface="Times New Roman" panose="02020603050405020304" pitchFamily="18" charset="0"/>
              </a:rPr>
              <a:t>GÜZEL SANATLAR ALANINDAKİ GELİŞMELER</a:t>
            </a:r>
            <a:endParaRPr lang="tr-TR" sz="3200" b="1" dirty="0">
              <a:solidFill>
                <a:prstClr val="black">
                  <a:lumMod val="95000"/>
                  <a:lumOff val="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5121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5688632" cy="432048"/>
          </a:xfrm>
        </p:spPr>
        <p:txBody>
          <a:bodyPr>
            <a:normAutofit/>
          </a:bodyPr>
          <a:lstStyle/>
          <a:p>
            <a:pPr algn="l"/>
            <a:r>
              <a:rPr lang="tr-TR" sz="2100" b="1" dirty="0">
                <a:latin typeface="Times New Roman" panose="02020603050405020304" pitchFamily="18" charset="0"/>
                <a:cs typeface="Times New Roman" panose="02020603050405020304" pitchFamily="18" charset="0"/>
              </a:rPr>
              <a:t>Atatürk ve Güzel Sanatlar</a:t>
            </a:r>
            <a:endParaRPr lang="tr-TR" sz="2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908720"/>
            <a:ext cx="5092379" cy="5685834"/>
          </a:xfrm>
        </p:spPr>
        <p:txBody>
          <a:bodyPr>
            <a:noAutofit/>
          </a:bodyPr>
          <a:lstStyle/>
          <a:p>
            <a:pPr>
              <a:lnSpc>
                <a:spcPct val="170000"/>
              </a:lnSpc>
            </a:pPr>
            <a:r>
              <a:rPr lang="tr-TR" sz="2100" dirty="0">
                <a:latin typeface="Times New Roman" panose="02020603050405020304" pitchFamily="18" charset="0"/>
                <a:cs typeface="Times New Roman" panose="02020603050405020304" pitchFamily="18" charset="0"/>
              </a:rPr>
              <a:t>Atatürk, kültür ve sanat adamlarını her zaman korumuş, kollamış ve onların çalışmalarına destek olmuştur. Sanat ve kültür adamları yetiştirilmesi için girişimlerde bulunmuş, dünyadaki gelişmeleri izlemiş ve Türk insanının bilimde ve sanatta çağdaş düzeye ulaşması için büyük çaba göstermiştir. Ona göre güzel sanatlar alanındaki başarı, bütün inkılâpların başarıldığına dair bir kanıttır.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047" y="1916832"/>
            <a:ext cx="3928953" cy="2952328"/>
          </a:xfrm>
          <a:prstGeom prst="rect">
            <a:avLst/>
          </a:prstGeom>
        </p:spPr>
      </p:pic>
    </p:spTree>
    <p:extLst>
      <p:ext uri="{BB962C8B-B14F-4D97-AF65-F5344CB8AC3E}">
        <p14:creationId xmlns:p14="http://schemas.microsoft.com/office/powerpoint/2010/main" val="1834635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20688"/>
            <a:ext cx="8651304" cy="5328592"/>
          </a:xfrm>
        </p:spPr>
        <p:txBody>
          <a:bodyPr>
            <a:normAutofit/>
          </a:bodyPr>
          <a:lstStyle/>
          <a:p>
            <a:pPr algn="just">
              <a:lnSpc>
                <a:spcPct val="150000"/>
              </a:lnSpc>
            </a:pPr>
            <a:r>
              <a:rPr lang="tr-TR" sz="2100" dirty="0" smtClean="0">
                <a:latin typeface="Times New Roman" panose="02020603050405020304" pitchFamily="18" charset="0"/>
                <a:cs typeface="Times New Roman" panose="02020603050405020304" pitchFamily="18" charset="0"/>
              </a:rPr>
              <a:t>Atatürk sanatın önemini </a:t>
            </a:r>
            <a:r>
              <a:rPr lang="tr-TR" sz="2100" dirty="0" smtClean="0">
                <a:latin typeface="Times New Roman" panose="02020603050405020304" pitchFamily="18" charset="0"/>
                <a:cs typeface="Times New Roman" panose="02020603050405020304" pitchFamily="18" charset="0"/>
              </a:rPr>
              <a:t>şu sözlerle ifade etmiştir: </a:t>
            </a:r>
            <a:r>
              <a:rPr lang="tr-TR" sz="2100" dirty="0" smtClean="0">
                <a:latin typeface="Times New Roman" panose="02020603050405020304" pitchFamily="18" charset="0"/>
                <a:cs typeface="Times New Roman" panose="02020603050405020304" pitchFamily="18" charset="0"/>
              </a:rPr>
              <a:t>“İnsanlar olgunlaşmak </a:t>
            </a:r>
            <a:r>
              <a:rPr lang="tr-TR" sz="2100" dirty="0">
                <a:latin typeface="Times New Roman" panose="02020603050405020304" pitchFamily="18" charset="0"/>
                <a:cs typeface="Times New Roman" panose="02020603050405020304" pitchFamily="18" charset="0"/>
              </a:rPr>
              <a:t>için bazı şeylere muhtaçtır. Bir millet ki, resim yapamaz, bir millet ki heykel yapamaz, bir millet ki, tekniğin gerektirdiği şeyleri yapamaz; itiraf etmeli ki o milletin ilerleme yolunda yeri yoktur</a:t>
            </a:r>
            <a:r>
              <a:rPr lang="tr-TR" sz="2100" dirty="0" smtClean="0">
                <a:latin typeface="Times New Roman" panose="02020603050405020304" pitchFamily="18" charset="0"/>
                <a:cs typeface="Times New Roman" panose="02020603050405020304" pitchFamily="18" charset="0"/>
              </a:rPr>
              <a:t>” ifade etmiştir.</a:t>
            </a:r>
            <a:endParaRPr lang="tr-TR" sz="2100" dirty="0">
              <a:latin typeface="Times New Roman" panose="02020603050405020304" pitchFamily="18" charset="0"/>
              <a:cs typeface="Times New Roman" panose="02020603050405020304" pitchFamily="18" charset="0"/>
            </a:endParaRPr>
          </a:p>
          <a:p>
            <a:pPr algn="just">
              <a:lnSpc>
                <a:spcPct val="150000"/>
              </a:lnSpc>
            </a:pPr>
            <a:r>
              <a:rPr lang="tr-TR" sz="2100" dirty="0">
                <a:latin typeface="Times New Roman" panose="02020603050405020304" pitchFamily="18" charset="0"/>
                <a:cs typeface="Times New Roman" panose="02020603050405020304" pitchFamily="18" charset="0"/>
              </a:rPr>
              <a:t>Atatürk </a:t>
            </a:r>
            <a:r>
              <a:rPr lang="tr-TR" sz="2100" dirty="0" smtClean="0">
                <a:latin typeface="Times New Roman" panose="02020603050405020304" pitchFamily="18" charset="0"/>
                <a:cs typeface="Times New Roman" panose="02020603050405020304" pitchFamily="18" charset="0"/>
              </a:rPr>
              <a:t>sanatçıyı da şu şekilde tanımlamıştır: </a:t>
            </a:r>
            <a:r>
              <a:rPr lang="tr-TR" sz="2100" dirty="0" smtClean="0">
                <a:latin typeface="Times New Roman" panose="02020603050405020304" pitchFamily="18" charset="0"/>
                <a:cs typeface="Times New Roman" panose="02020603050405020304" pitchFamily="18" charset="0"/>
              </a:rPr>
              <a:t>“ her </a:t>
            </a:r>
            <a:r>
              <a:rPr lang="tr-TR" sz="2100" dirty="0">
                <a:latin typeface="Times New Roman" panose="02020603050405020304" pitchFamily="18" charset="0"/>
                <a:cs typeface="Times New Roman" panose="02020603050405020304" pitchFamily="18" charset="0"/>
              </a:rPr>
              <a:t>insandan önce hisseden, düşünen, yargılayıp doğru kararı verebilen ve bunu sanatı ile anlatan kişi</a:t>
            </a:r>
            <a:r>
              <a:rPr lang="tr-TR" sz="2100" dirty="0" smtClean="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a:p>
            <a:pPr>
              <a:lnSpc>
                <a:spcPct val="150000"/>
              </a:lnSpc>
            </a:pPr>
            <a:endParaRPr lang="tr-TR"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2751129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76" y="476672"/>
            <a:ext cx="9036496" cy="6669360"/>
          </a:xfrm>
        </p:spPr>
        <p:txBody>
          <a:bodyPr>
            <a:noAutofit/>
          </a:bodyPr>
          <a:lstStyle/>
          <a:p>
            <a:pPr algn="just"/>
            <a:r>
              <a:rPr lang="tr-TR" sz="2100" dirty="0" smtClean="0">
                <a:latin typeface="Times New Roman" panose="02020603050405020304" pitchFamily="18" charset="0"/>
                <a:cs typeface="Times New Roman" panose="02020603050405020304" pitchFamily="18" charset="0"/>
              </a:rPr>
              <a:t>Atatürk</a:t>
            </a:r>
            <a:r>
              <a:rPr lang="tr-TR" sz="2100" dirty="0">
                <a:latin typeface="Times New Roman" panose="02020603050405020304" pitchFamily="18" charset="0"/>
                <a:cs typeface="Times New Roman" panose="02020603050405020304" pitchFamily="18" charset="0"/>
              </a:rPr>
              <a:t>, Osmanlı döneminden kalma Sanayiinefise’yi Güzel Sanatlar Akademisi haline getirdi. Burada yetişen birçok sanatçıyı, kendilerini geliştirmeleri için Avrupa’nın sanat merkezlerine gönderdi. Resim, heykel, mimarlık ve müzikal alanda çok sayıda öğrenci Almanya, Avusturya ve Fransa gibi Avrupa ülkelerine gönderildi.</a:t>
            </a:r>
          </a:p>
          <a:p>
            <a:pPr algn="just"/>
            <a:r>
              <a:rPr lang="tr-TR" sz="2100" dirty="0">
                <a:latin typeface="Times New Roman" panose="02020603050405020304" pitchFamily="18" charset="0"/>
                <a:cs typeface="Times New Roman" panose="02020603050405020304" pitchFamily="18" charset="0"/>
              </a:rPr>
              <a:t>Güzel sanatların bazı dallarında gelişmeyi engelleyen yasakları ortadan kaldırmıştır.</a:t>
            </a:r>
          </a:p>
          <a:p>
            <a:pPr algn="just"/>
            <a:r>
              <a:rPr lang="tr-TR" sz="2100" dirty="0">
                <a:latin typeface="Times New Roman" panose="02020603050405020304" pitchFamily="18" charset="0"/>
                <a:cs typeface="Times New Roman" panose="02020603050405020304" pitchFamily="18" charset="0"/>
              </a:rPr>
              <a:t>Yüzyıllarca yasak sayılmış resim ve heykel konusunda 1923 yılındaki </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Dünyada </a:t>
            </a:r>
            <a:r>
              <a:rPr lang="tr-TR" sz="2100" dirty="0">
                <a:latin typeface="Times New Roman" panose="02020603050405020304" pitchFamily="18" charset="0"/>
                <a:cs typeface="Times New Roman" panose="02020603050405020304" pitchFamily="18" charset="0"/>
              </a:rPr>
              <a:t>medenî olmak isteyen herhangi bir millet, mutlaka heykel yapacak ve heykeltıraş yetiştirecektir. Anıtların tarihî hatıralar olarak dikilmesinin dine aykırı olduğunu iddia edenler, din hükümlerini gereği gibi araştırıp incelememiş </a:t>
            </a:r>
            <a:r>
              <a:rPr lang="tr-TR" sz="2100" dirty="0" smtClean="0">
                <a:latin typeface="Times New Roman" panose="02020603050405020304" pitchFamily="18" charset="0"/>
                <a:cs typeface="Times New Roman" panose="02020603050405020304" pitchFamily="18" charset="0"/>
              </a:rPr>
              <a:t>olanlardır</a:t>
            </a:r>
            <a:r>
              <a:rPr lang="tr-TR" sz="2100" dirty="0">
                <a:latin typeface="Times New Roman" panose="02020603050405020304" pitchFamily="18" charset="0"/>
                <a:cs typeface="Times New Roman" panose="02020603050405020304" pitchFamily="18" charset="0"/>
              </a:rPr>
              <a:t> ”</a:t>
            </a:r>
            <a:r>
              <a:rPr lang="tr-TR" sz="2100" b="1"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sözleriyle bu alandaki tabuları yıkmaya çalışmıştır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6694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4104456" cy="432048"/>
          </a:xfrm>
        </p:spPr>
        <p:txBody>
          <a:bodyPr>
            <a:normAutofit/>
          </a:bodyPr>
          <a:lstStyle/>
          <a:p>
            <a:r>
              <a:rPr lang="tr-TR" sz="2100" b="1" dirty="0">
                <a:latin typeface="Times New Roman" panose="02020603050405020304" pitchFamily="18" charset="0"/>
                <a:cs typeface="Times New Roman" panose="02020603050405020304" pitchFamily="18" charset="0"/>
              </a:rPr>
              <a:t>Müzik Alanındaki Gelişmeler</a:t>
            </a:r>
          </a:p>
        </p:txBody>
      </p:sp>
      <p:sp>
        <p:nvSpPr>
          <p:cNvPr id="3" name="Content Placeholder 2"/>
          <p:cNvSpPr>
            <a:spLocks noGrp="1"/>
          </p:cNvSpPr>
          <p:nvPr>
            <p:ph idx="1"/>
          </p:nvPr>
        </p:nvSpPr>
        <p:spPr>
          <a:xfrm>
            <a:off x="149050" y="980728"/>
            <a:ext cx="4330042" cy="4680520"/>
          </a:xfrm>
        </p:spPr>
        <p:txBody>
          <a:bodyPr>
            <a:noAutofit/>
          </a:bodyPr>
          <a:lstStyle/>
          <a:p>
            <a:pPr algn="just"/>
            <a:r>
              <a:rPr lang="tr-TR" sz="2100" dirty="0">
                <a:latin typeface="Times New Roman" panose="02020603050405020304" pitchFamily="18" charset="0"/>
                <a:cs typeface="Times New Roman" panose="02020603050405020304" pitchFamily="18" charset="0"/>
              </a:rPr>
              <a:t>Atatürk’ün önderliğinde müzik çalışma ve gösterilerinde çağdaş müzik ile Türk Halk müziğinin esas alındığı ve uluslararası müzik teknik ve araçlarının kullanıldığı Batı müziğine yöneliş hareketi başlamıştır.</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4169" r="10054"/>
          <a:stretch/>
        </p:blipFill>
        <p:spPr>
          <a:xfrm>
            <a:off x="4845398" y="188640"/>
            <a:ext cx="4243959" cy="4032448"/>
          </a:xfrm>
          <a:prstGeom prst="rect">
            <a:avLst/>
          </a:prstGeom>
        </p:spPr>
      </p:pic>
      <p:sp>
        <p:nvSpPr>
          <p:cNvPr id="6" name="TextBox 5"/>
          <p:cNvSpPr txBox="1"/>
          <p:nvPr/>
        </p:nvSpPr>
        <p:spPr>
          <a:xfrm>
            <a:off x="5309103" y="4221088"/>
            <a:ext cx="3413948" cy="369332"/>
          </a:xfrm>
          <a:prstGeom prst="rect">
            <a:avLst/>
          </a:prstGeom>
          <a:noFill/>
        </p:spPr>
        <p:txBody>
          <a:bodyPr wrap="none" rtlCol="0">
            <a:spAutoFit/>
          </a:bodyPr>
          <a:lstStyle/>
          <a:p>
            <a:r>
              <a:rPr lang="tr-TR" dirty="0">
                <a:solidFill>
                  <a:prstClr val="black">
                    <a:lumMod val="75000"/>
                    <a:lumOff val="25000"/>
                  </a:prstClr>
                </a:solidFill>
                <a:latin typeface="Times New Roman" panose="02020603050405020304" pitchFamily="18" charset="0"/>
                <a:cs typeface="Times New Roman" panose="02020603050405020304" pitchFamily="18" charset="0"/>
              </a:rPr>
              <a:t>Musaki Muallim Mektebi, 1930lar</a:t>
            </a:r>
          </a:p>
        </p:txBody>
      </p:sp>
      <p:sp>
        <p:nvSpPr>
          <p:cNvPr id="10" name="TextBox 9"/>
          <p:cNvSpPr txBox="1"/>
          <p:nvPr/>
        </p:nvSpPr>
        <p:spPr>
          <a:xfrm>
            <a:off x="57374" y="3436258"/>
            <a:ext cx="4788024" cy="1938992"/>
          </a:xfrm>
          <a:prstGeom prst="rect">
            <a:avLst/>
          </a:prstGeom>
          <a:noFill/>
        </p:spPr>
        <p:txBody>
          <a:bodyPr wrap="square" rtlCol="0">
            <a:spAutoFit/>
          </a:bodyPr>
          <a:lstStyle/>
          <a:p>
            <a:pPr algn="ctr"/>
            <a:r>
              <a:rPr lang="tr-TR" sz="2000" dirty="0">
                <a:solidFill>
                  <a:prstClr val="black">
                    <a:lumMod val="95000"/>
                    <a:lumOff val="5000"/>
                  </a:prstClr>
                </a:solidFill>
                <a:latin typeface="Times New Roman" panose="02020603050405020304" pitchFamily="18" charset="0"/>
                <a:cs typeface="Times New Roman" panose="02020603050405020304" pitchFamily="18" charset="0"/>
              </a:rPr>
              <a:t>“</a:t>
            </a:r>
            <a:r>
              <a:rPr lang="tr-TR" sz="2000" b="1" dirty="0">
                <a:solidFill>
                  <a:prstClr val="black">
                    <a:lumMod val="95000"/>
                    <a:lumOff val="5000"/>
                  </a:prstClr>
                </a:solidFill>
                <a:latin typeface="Times New Roman" panose="02020603050405020304" pitchFamily="18" charset="0"/>
                <a:cs typeface="Times New Roman" panose="02020603050405020304" pitchFamily="18" charset="0"/>
              </a:rPr>
              <a:t>...Eğer mevzuu bahis olan hayat insan hayatı ise, musiki behemehal vardır. Musikisiz hayat zaten mevcut olamaz. Musiki hayatın neşesi, ruhu, süruru ve her şeyidir...</a:t>
            </a:r>
            <a:r>
              <a:rPr lang="tr-TR" sz="2000" dirty="0">
                <a:solidFill>
                  <a:prstClr val="black">
                    <a:lumMod val="95000"/>
                    <a:lumOff val="5000"/>
                  </a:prstClr>
                </a:solidFill>
                <a:latin typeface="Times New Roman" panose="02020603050405020304" pitchFamily="18" charset="0"/>
                <a:cs typeface="Times New Roman" panose="02020603050405020304" pitchFamily="18" charset="0"/>
              </a:rPr>
              <a:t>” </a:t>
            </a:r>
          </a:p>
          <a:p>
            <a:pPr algn="ctr"/>
            <a:r>
              <a:rPr lang="tr-TR" sz="2000" dirty="0" smtClean="0">
                <a:solidFill>
                  <a:prstClr val="black">
                    <a:lumMod val="95000"/>
                    <a:lumOff val="5000"/>
                  </a:prstClr>
                </a:solidFill>
                <a:latin typeface="Times New Roman" panose="02020603050405020304" pitchFamily="18" charset="0"/>
                <a:cs typeface="Times New Roman" panose="02020603050405020304" pitchFamily="18" charset="0"/>
              </a:rPr>
              <a:t>Mustafa </a:t>
            </a:r>
            <a:r>
              <a:rPr lang="tr-TR" sz="2000" dirty="0">
                <a:solidFill>
                  <a:prstClr val="black">
                    <a:lumMod val="95000"/>
                    <a:lumOff val="5000"/>
                  </a:prstClr>
                </a:solidFill>
                <a:latin typeface="Times New Roman" panose="02020603050405020304" pitchFamily="18" charset="0"/>
                <a:cs typeface="Times New Roman" panose="02020603050405020304" pitchFamily="18" charset="0"/>
              </a:rPr>
              <a:t>Kemal Atatürk</a:t>
            </a:r>
          </a:p>
        </p:txBody>
      </p:sp>
    </p:spTree>
    <p:extLst>
      <p:ext uri="{BB962C8B-B14F-4D97-AF65-F5344CB8AC3E}">
        <p14:creationId xmlns:p14="http://schemas.microsoft.com/office/powerpoint/2010/main" val="3597544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1143000"/>
          </a:xfrm>
        </p:spPr>
        <p:txBody>
          <a:bodyPr>
            <a:normAutofit/>
          </a:bodyPr>
          <a:lstStyle/>
          <a:p>
            <a:r>
              <a:rPr lang="tr-TR" sz="2100" b="1" dirty="0">
                <a:latin typeface="Times New Roman" panose="02020603050405020304" pitchFamily="18" charset="0"/>
                <a:cs typeface="Times New Roman" panose="02020603050405020304" pitchFamily="18" charset="0"/>
              </a:rPr>
              <a:t>Cumhuriyet dönemiyle Türk Müziğine getirilen yenilikler dört ana başlık altında gruplanabilir.</a:t>
            </a:r>
          </a:p>
        </p:txBody>
      </p:sp>
      <p:sp>
        <p:nvSpPr>
          <p:cNvPr id="3" name="Content Placeholder 2"/>
          <p:cNvSpPr>
            <a:spLocks noGrp="1"/>
          </p:cNvSpPr>
          <p:nvPr>
            <p:ph idx="1"/>
          </p:nvPr>
        </p:nvSpPr>
        <p:spPr/>
        <p:txBody>
          <a:bodyPr>
            <a:normAutofit/>
          </a:bodyPr>
          <a:lstStyle/>
          <a:p>
            <a:pPr algn="just"/>
            <a:r>
              <a:rPr lang="tr-TR" sz="2100" dirty="0" smtClean="0">
                <a:latin typeface="Times New Roman" panose="02020603050405020304" pitchFamily="18" charset="0"/>
                <a:cs typeface="Times New Roman" panose="02020603050405020304" pitchFamily="18" charset="0"/>
              </a:rPr>
              <a:t>Bilimsel </a:t>
            </a:r>
            <a:r>
              <a:rPr lang="tr-TR" sz="2100" dirty="0">
                <a:latin typeface="Times New Roman" panose="02020603050405020304" pitchFamily="18" charset="0"/>
                <a:cs typeface="Times New Roman" panose="02020603050405020304" pitchFamily="18" charset="0"/>
              </a:rPr>
              <a:t>ve çağdaş yöntemlerle eğitim veren kurumları hayata geçirmek</a:t>
            </a:r>
            <a:r>
              <a:rPr lang="tr-TR" sz="2100" dirty="0" smtClean="0">
                <a:latin typeface="Times New Roman" panose="02020603050405020304" pitchFamily="18" charset="0"/>
                <a:cs typeface="Times New Roman" panose="02020603050405020304" pitchFamily="18" charset="0"/>
              </a:rPr>
              <a:t>,</a:t>
            </a:r>
          </a:p>
          <a:p>
            <a:pPr algn="just"/>
            <a:r>
              <a:rPr lang="tr-TR" sz="2100" dirty="0" smtClean="0">
                <a:latin typeface="Times New Roman" panose="02020603050405020304" pitchFamily="18" charset="0"/>
                <a:cs typeface="Times New Roman" panose="02020603050405020304" pitchFamily="18" charset="0"/>
              </a:rPr>
              <a:t>Bu </a:t>
            </a:r>
            <a:r>
              <a:rPr lang="tr-TR" sz="2100" dirty="0">
                <a:latin typeface="Times New Roman" panose="02020603050405020304" pitchFamily="18" charset="0"/>
                <a:cs typeface="Times New Roman" panose="02020603050405020304" pitchFamily="18" charset="0"/>
              </a:rPr>
              <a:t>alanda eleman yetiştirerek müzik eğitimini geniş bir alana </a:t>
            </a:r>
            <a:r>
              <a:rPr lang="tr-TR" sz="2100" dirty="0" smtClean="0">
                <a:latin typeface="Times New Roman" panose="02020603050405020304" pitchFamily="18" charset="0"/>
                <a:cs typeface="Times New Roman" panose="02020603050405020304" pitchFamily="18" charset="0"/>
              </a:rPr>
              <a:t>yaymak,</a:t>
            </a:r>
            <a:endParaRPr lang="tr-TR" sz="2100" dirty="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Derleme çalışmaları yapmak,</a:t>
            </a:r>
            <a:endParaRPr lang="tr-TR" sz="2100" dirty="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Bütün </a:t>
            </a:r>
            <a:r>
              <a:rPr lang="tr-TR" sz="2100" dirty="0">
                <a:latin typeface="Times New Roman" panose="02020603050405020304" pitchFamily="18" charset="0"/>
                <a:cs typeface="Times New Roman" panose="02020603050405020304" pitchFamily="18" charset="0"/>
              </a:rPr>
              <a:t>bunlar için geleneksel malzemeden özellikle Halk Müziği öğelerinden yola çıkmak. </a:t>
            </a:r>
            <a:endParaRPr lang="tr-TR"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1924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352928" cy="5760640"/>
          </a:xfrm>
        </p:spPr>
        <p:txBody>
          <a:bodyPr>
            <a:noAutofit/>
          </a:bodyPr>
          <a:lstStyle/>
          <a:p>
            <a:pPr marL="0" indent="0" algn="just">
              <a:lnSpc>
                <a:spcPct val="170000"/>
              </a:lnSpc>
              <a:buNone/>
            </a:pPr>
            <a:r>
              <a:rPr lang="tr-TR" sz="2100" b="1" dirty="0">
                <a:latin typeface="Times New Roman" panose="02020603050405020304" pitchFamily="18" charset="0"/>
                <a:cs typeface="Times New Roman" panose="02020603050405020304" pitchFamily="18" charset="0"/>
              </a:rPr>
              <a:t>Çok sesli müzik tekniğinin benimsenmesi</a:t>
            </a:r>
            <a:r>
              <a:rPr lang="tr-TR" sz="2100" b="1" dirty="0" smtClean="0">
                <a:latin typeface="Times New Roman" panose="02020603050405020304" pitchFamily="18" charset="0"/>
                <a:cs typeface="Times New Roman" panose="02020603050405020304" pitchFamily="18" charset="0"/>
              </a:rPr>
              <a:t>:</a:t>
            </a:r>
            <a:endParaRPr lang="tr-TR" sz="2100" b="1" dirty="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Çok </a:t>
            </a:r>
            <a:r>
              <a:rPr lang="tr-TR" sz="2100" dirty="0">
                <a:latin typeface="Times New Roman" panose="02020603050405020304" pitchFamily="18" charset="0"/>
                <a:cs typeface="Times New Roman" panose="02020603050405020304" pitchFamily="18" charset="0"/>
              </a:rPr>
              <a:t>sesli </a:t>
            </a:r>
            <a:r>
              <a:rPr lang="tr-TR" sz="2100" dirty="0" smtClean="0">
                <a:latin typeface="Times New Roman" panose="02020603050405020304" pitchFamily="18" charset="0"/>
                <a:cs typeface="Times New Roman" panose="02020603050405020304" pitchFamily="18" charset="0"/>
              </a:rPr>
              <a:t>müzikle; çoğulcu </a:t>
            </a:r>
            <a:r>
              <a:rPr lang="tr-TR" sz="2100" dirty="0">
                <a:latin typeface="Times New Roman" panose="02020603050405020304" pitchFamily="18" charset="0"/>
                <a:cs typeface="Times New Roman" panose="02020603050405020304" pitchFamily="18" charset="0"/>
              </a:rPr>
              <a:t>ve katılımcı bir toplum hayatı alışkanlığını </a:t>
            </a:r>
            <a:r>
              <a:rPr lang="tr-TR" sz="2100" dirty="0" smtClean="0">
                <a:latin typeface="Times New Roman" panose="02020603050405020304" pitchFamily="18" charset="0"/>
                <a:cs typeface="Times New Roman" panose="02020603050405020304" pitchFamily="18" charset="0"/>
              </a:rPr>
              <a:t>geliştirmek, batı </a:t>
            </a:r>
            <a:r>
              <a:rPr lang="tr-TR" sz="2100" dirty="0">
                <a:latin typeface="Times New Roman" panose="02020603050405020304" pitchFamily="18" charset="0"/>
                <a:cs typeface="Times New Roman" panose="02020603050405020304" pitchFamily="18" charset="0"/>
              </a:rPr>
              <a:t>tekniğini kullanarak Türk müziğinin yeniden yorumlanmasıyla, yeni toplumsal düzene uyumu sağlamak amaçlanmıştır. </a:t>
            </a:r>
            <a:endParaRPr lang="tr-TR" sz="2100" b="1" dirty="0">
              <a:latin typeface="Times New Roman" panose="02020603050405020304" pitchFamily="18" charset="0"/>
              <a:cs typeface="Times New Roman" panose="02020603050405020304" pitchFamily="18" charset="0"/>
            </a:endParaRPr>
          </a:p>
          <a:p>
            <a:pPr marL="0" indent="0" algn="just">
              <a:buNone/>
            </a:pPr>
            <a:endParaRPr lang="tr-TR"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117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350282" cy="4149079"/>
          </a:xfrm>
        </p:spPr>
        <p:txBody>
          <a:bodyPr>
            <a:normAutofit/>
          </a:bodyPr>
          <a:lstStyle/>
          <a:p>
            <a:pPr algn="just"/>
            <a:r>
              <a:rPr lang="tr-TR" sz="2300" dirty="0">
                <a:latin typeface="Times New Roman" panose="02020603050405020304" pitchFamily="18" charset="0"/>
                <a:cs typeface="Times New Roman" panose="02020603050405020304" pitchFamily="18" charset="0"/>
              </a:rPr>
              <a:t>Bu dönemin ilk kuşak bestecileri, “Türk Beşleri” adıyla anılır. </a:t>
            </a:r>
          </a:p>
          <a:p>
            <a:pPr marL="0" indent="0" algn="just">
              <a:buNone/>
            </a:pPr>
            <a:r>
              <a:rPr lang="tr-TR" sz="2300" dirty="0">
                <a:latin typeface="Times New Roman" panose="02020603050405020304" pitchFamily="18" charset="0"/>
                <a:cs typeface="Times New Roman" panose="02020603050405020304" pitchFamily="18" charset="0"/>
              </a:rPr>
              <a:t>Cemal Reşit Rey, Ulvi Cemal Erkin, Ahmet Adnan Saygun, Hasan Ferit Anlar ve Necil Kazım Akses’ten oluşan bu grubun eserlerinde bütün kültür birikimi, tarih, folklor, din, Anadolu’ya özgü her şey dile gelir. Ezgi, Batı yapısı içinde işlenmekle birlikte, geleneksel yapının korunmasına da özen gösterilir. </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636912"/>
            <a:ext cx="7704856" cy="2893454"/>
          </a:xfrm>
          <a:prstGeom prst="rect">
            <a:avLst/>
          </a:prstGeom>
        </p:spPr>
      </p:pic>
    </p:spTree>
    <p:extLst>
      <p:ext uri="{BB962C8B-B14F-4D97-AF65-F5344CB8AC3E}">
        <p14:creationId xmlns:p14="http://schemas.microsoft.com/office/powerpoint/2010/main" val="29913405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90787"/>
            <a:ext cx="3990109" cy="3526245"/>
          </a:xfrm>
        </p:spPr>
        <p:txBody>
          <a:bodyPr>
            <a:normAutofit/>
          </a:bodyPr>
          <a:lstStyle/>
          <a:p>
            <a:pPr algn="just"/>
            <a:r>
              <a:rPr lang="tr-TR" sz="2100" dirty="0">
                <a:latin typeface="Times New Roman" panose="02020603050405020304" pitchFamily="18" charset="0"/>
                <a:cs typeface="Times New Roman" panose="02020603050405020304" pitchFamily="18" charset="0"/>
              </a:rPr>
              <a:t>1924 yılında ortaöğretime müzik öğretmeni yetiştirmek amacıyla Musuki Muallim Mektebi kurulmuştur.</a:t>
            </a:r>
          </a:p>
          <a:p>
            <a:pPr algn="just"/>
            <a:r>
              <a:rPr lang="tr-TR" sz="2100" dirty="0">
                <a:latin typeface="Times New Roman" panose="02020603050405020304" pitchFamily="18" charset="0"/>
                <a:cs typeface="Times New Roman" panose="02020603050405020304" pitchFamily="18" charset="0"/>
              </a:rPr>
              <a:t>Okulun kurucu müdürlüğüne Osman Zeki Üngör (İstiklal Marşı – Cumhurbaşkanlığı Orkestrası Şefi) getirilmiştir. </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10355" b="4446"/>
          <a:stretch/>
        </p:blipFill>
        <p:spPr>
          <a:xfrm>
            <a:off x="4499992" y="116632"/>
            <a:ext cx="4176464" cy="6027692"/>
          </a:xfrm>
          <a:prstGeom prst="rect">
            <a:avLst/>
          </a:prstGeom>
        </p:spPr>
      </p:pic>
      <p:sp>
        <p:nvSpPr>
          <p:cNvPr id="9" name="TextBox 8"/>
          <p:cNvSpPr txBox="1"/>
          <p:nvPr/>
        </p:nvSpPr>
        <p:spPr>
          <a:xfrm>
            <a:off x="5076056" y="6196662"/>
            <a:ext cx="3296928" cy="369332"/>
          </a:xfrm>
          <a:prstGeom prst="rect">
            <a:avLst/>
          </a:prstGeom>
          <a:noFill/>
        </p:spPr>
        <p:txBody>
          <a:bodyPr wrap="none" rtlCol="0">
            <a:spAutoFit/>
          </a:bodyPr>
          <a:lstStyle/>
          <a:p>
            <a:r>
              <a:rPr lang="tr-TR" dirty="0">
                <a:solidFill>
                  <a:prstClr val="black">
                    <a:lumMod val="75000"/>
                    <a:lumOff val="25000"/>
                  </a:prstClr>
                </a:solidFill>
                <a:latin typeface="Times New Roman" panose="02020603050405020304" pitchFamily="18" charset="0"/>
                <a:cs typeface="Times New Roman" panose="02020603050405020304" pitchFamily="18" charset="0"/>
              </a:rPr>
              <a:t>Musiki Muallim Mektebi 1930lar</a:t>
            </a:r>
          </a:p>
        </p:txBody>
      </p:sp>
    </p:spTree>
    <p:extLst>
      <p:ext uri="{BB962C8B-B14F-4D97-AF65-F5344CB8AC3E}">
        <p14:creationId xmlns:p14="http://schemas.microsoft.com/office/powerpoint/2010/main" val="6476299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60648"/>
            <a:ext cx="4517790" cy="6192688"/>
          </a:xfrm>
        </p:spPr>
        <p:txBody>
          <a:bodyPr>
            <a:normAutofit/>
          </a:bodyPr>
          <a:lstStyle/>
          <a:p>
            <a:pPr algn="just"/>
            <a:r>
              <a:rPr lang="tr-TR" sz="2100" dirty="0">
                <a:latin typeface="Times New Roman" panose="02020603050405020304" pitchFamily="18" charset="0"/>
                <a:cs typeface="Times New Roman" panose="02020603050405020304" pitchFamily="18" charset="0"/>
              </a:rPr>
              <a:t>1924’te, Osmanlı Saray Bandosu olan Mızıka-i Hümayün</a:t>
            </a:r>
            <a:r>
              <a:rPr lang="tr-TR" sz="2100" b="1" dirty="0">
                <a:latin typeface="Times New Roman" panose="02020603050405020304" pitchFamily="18" charset="0"/>
                <a:cs typeface="Times New Roman" panose="02020603050405020304" pitchFamily="18" charset="0"/>
              </a:rPr>
              <a:t>,Riyaset-i Reisicumhur Musiki Heyeti</a:t>
            </a:r>
            <a:r>
              <a:rPr lang="tr-TR" sz="2100" dirty="0">
                <a:latin typeface="Times New Roman" panose="02020603050405020304" pitchFamily="18" charset="0"/>
                <a:cs typeface="Times New Roman" panose="02020603050405020304" pitchFamily="18" charset="0"/>
              </a:rPr>
              <a:t>(Cumhurbaşkanlığı Senfoni Orkestrası)’ne dönüştürülmüştür</a:t>
            </a:r>
            <a:r>
              <a:rPr lang="tr-TR" sz="2100" dirty="0" smtClean="0">
                <a:latin typeface="Times New Roman" panose="02020603050405020304" pitchFamily="18" charset="0"/>
                <a:cs typeface="Times New Roman" panose="02020603050405020304" pitchFamily="18" charset="0"/>
              </a:rPr>
              <a:t>.</a:t>
            </a:r>
          </a:p>
          <a:p>
            <a:pPr marL="0" indent="0" algn="just">
              <a:buNone/>
            </a:pP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1926’da </a:t>
            </a:r>
            <a:r>
              <a:rPr lang="tr-TR" sz="2100" b="1" dirty="0">
                <a:latin typeface="Times New Roman" panose="02020603050405020304" pitchFamily="18" charset="0"/>
                <a:cs typeface="Times New Roman" panose="02020603050405020304" pitchFamily="18" charset="0"/>
              </a:rPr>
              <a:t>İstanbul Devlet Konservatuvarı </a:t>
            </a:r>
            <a:r>
              <a:rPr lang="tr-TR" sz="2100" dirty="0">
                <a:latin typeface="Times New Roman" panose="02020603050405020304" pitchFamily="18" charset="0"/>
                <a:cs typeface="Times New Roman" panose="02020603050405020304" pitchFamily="18" charset="0"/>
              </a:rPr>
              <a:t>açılarak Batı müziği enstrümanlarının eğitimi verilmeye başlamıştır. </a:t>
            </a:r>
            <a:endParaRPr lang="tr-TR" sz="21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634" r="5175"/>
          <a:stretch/>
        </p:blipFill>
        <p:spPr>
          <a:xfrm>
            <a:off x="4711472" y="72183"/>
            <a:ext cx="4409256" cy="3569288"/>
          </a:xfrm>
          <a:prstGeom prst="rect">
            <a:avLst/>
          </a:prstGeom>
        </p:spPr>
      </p:pic>
      <p:sp>
        <p:nvSpPr>
          <p:cNvPr id="6" name="TextBox 5"/>
          <p:cNvSpPr txBox="1"/>
          <p:nvPr/>
        </p:nvSpPr>
        <p:spPr>
          <a:xfrm>
            <a:off x="5635650" y="3640831"/>
            <a:ext cx="2203424" cy="369332"/>
          </a:xfrm>
          <a:prstGeom prst="rect">
            <a:avLst/>
          </a:prstGeom>
          <a:noFill/>
        </p:spPr>
        <p:txBody>
          <a:bodyPr wrap="none" rtlCol="0">
            <a:spAutoFit/>
          </a:bodyPr>
          <a:lstStyle/>
          <a:p>
            <a:r>
              <a:rPr lang="tr-TR" dirty="0">
                <a:solidFill>
                  <a:prstClr val="black"/>
                </a:solidFill>
                <a:latin typeface="Times New Roman" panose="02020603050405020304" pitchFamily="18" charset="0"/>
                <a:cs typeface="Times New Roman" panose="02020603050405020304" pitchFamily="18" charset="0"/>
              </a:rPr>
              <a:t>Bando Mızıka Takımı</a:t>
            </a:r>
          </a:p>
        </p:txBody>
      </p:sp>
      <p:sp>
        <p:nvSpPr>
          <p:cNvPr id="7" name="TextBox 6"/>
          <p:cNvSpPr txBox="1"/>
          <p:nvPr/>
        </p:nvSpPr>
        <p:spPr>
          <a:xfrm>
            <a:off x="4875314" y="6508844"/>
            <a:ext cx="3672800" cy="369332"/>
          </a:xfrm>
          <a:prstGeom prst="rect">
            <a:avLst/>
          </a:prstGeom>
          <a:noFill/>
        </p:spPr>
        <p:txBody>
          <a:bodyPr wrap="none" rtlCol="0">
            <a:spAutoFit/>
          </a:bodyPr>
          <a:lstStyle/>
          <a:p>
            <a:r>
              <a:rPr lang="tr-TR" dirty="0">
                <a:solidFill>
                  <a:prstClr val="black"/>
                </a:solidFill>
                <a:latin typeface="Times New Roman" panose="02020603050405020304" pitchFamily="18" charset="0"/>
                <a:cs typeface="Times New Roman" panose="02020603050405020304" pitchFamily="18" charset="0"/>
              </a:rPr>
              <a:t>Cumhurbaşkanlığı Senfoni </a:t>
            </a:r>
            <a:r>
              <a:rPr lang="tr-TR" dirty="0" smtClean="0">
                <a:solidFill>
                  <a:prstClr val="black"/>
                </a:solidFill>
                <a:latin typeface="Times New Roman" panose="02020603050405020304" pitchFamily="18" charset="0"/>
                <a:cs typeface="Times New Roman" panose="02020603050405020304" pitchFamily="18" charset="0"/>
              </a:rPr>
              <a:t>Orkestrası</a:t>
            </a:r>
            <a:endParaRPr lang="tr-TR" dirty="0">
              <a:solidFill>
                <a:prstClr val="black"/>
              </a:solidFill>
              <a:latin typeface="Times New Roman" panose="02020603050405020304" pitchFamily="18" charset="0"/>
              <a:cs typeface="Times New Roman" panose="02020603050405020304" pitchFamily="18" charset="0"/>
            </a:endParaRPr>
          </a:p>
        </p:txBody>
      </p:sp>
      <p:pic>
        <p:nvPicPr>
          <p:cNvPr id="2" name="Resim 1"/>
          <p:cNvPicPr>
            <a:picLocks noChangeAspect="1"/>
          </p:cNvPicPr>
          <p:nvPr/>
        </p:nvPicPr>
        <p:blipFill>
          <a:blip r:embed="rId3"/>
          <a:stretch>
            <a:fillRect/>
          </a:stretch>
        </p:blipFill>
        <p:spPr>
          <a:xfrm>
            <a:off x="4416189" y="4010163"/>
            <a:ext cx="4591050" cy="2590800"/>
          </a:xfrm>
          <a:prstGeom prst="rect">
            <a:avLst/>
          </a:prstGeom>
        </p:spPr>
      </p:pic>
    </p:spTree>
    <p:extLst>
      <p:ext uri="{BB962C8B-B14F-4D97-AF65-F5344CB8AC3E}">
        <p14:creationId xmlns:p14="http://schemas.microsoft.com/office/powerpoint/2010/main" val="363250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548680"/>
            <a:ext cx="8229600" cy="5577483"/>
          </a:xfrm>
        </p:spPr>
        <p:txBody>
          <a:bodyPr/>
          <a:lstStyle/>
          <a:p>
            <a:r>
              <a:rPr lang="tr-TR" sz="2100" dirty="0">
                <a:latin typeface="Times New Roman" panose="02020603050405020304" pitchFamily="18" charset="0"/>
                <a:cs typeface="Times New Roman" panose="02020603050405020304" pitchFamily="18" charset="0"/>
              </a:rPr>
              <a:t>Atatürk Türk halkının  okuma yazma konusunda geri kalmasının kaynağına inmiştir.</a:t>
            </a:r>
          </a:p>
          <a:p>
            <a:pPr marL="0" indent="0">
              <a:buNone/>
            </a:pPr>
            <a:endParaRPr lang="en-GB" dirty="0"/>
          </a:p>
        </p:txBody>
      </p:sp>
      <p:pic>
        <p:nvPicPr>
          <p:cNvPr id="1034" name="Picture 1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9" t="-241" r="279" b="81226"/>
          <a:stretch/>
        </p:blipFill>
        <p:spPr bwMode="auto">
          <a:xfrm>
            <a:off x="1259632" y="1412776"/>
            <a:ext cx="5256584" cy="2803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81237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143000"/>
          </a:xfrm>
        </p:spPr>
        <p:txBody>
          <a:bodyPr>
            <a:normAutofit/>
          </a:bodyPr>
          <a:lstStyle/>
          <a:p>
            <a:pPr algn="just"/>
            <a:r>
              <a:rPr lang="tr-TR" sz="2100" b="1" dirty="0">
                <a:latin typeface="Times New Roman" panose="02020603050405020304" pitchFamily="18" charset="0"/>
                <a:cs typeface="Times New Roman" panose="02020603050405020304" pitchFamily="18" charset="0"/>
              </a:rPr>
              <a:t>Milli Musiki ve Temsil Akademisi Teşkilat Kanunu (1934) </a:t>
            </a:r>
            <a:r>
              <a:rPr lang="tr-TR" sz="2100" b="1" dirty="0" smtClean="0">
                <a:latin typeface="Times New Roman" panose="02020603050405020304" pitchFamily="18" charset="0"/>
                <a:cs typeface="Times New Roman" panose="02020603050405020304" pitchFamily="18" charset="0"/>
              </a:rPr>
              <a:t>Çerçevesinde</a:t>
            </a:r>
            <a:r>
              <a:rPr lang="tr-TR" sz="21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457200" y="1417638"/>
            <a:ext cx="8363272" cy="4997152"/>
          </a:xfrm>
        </p:spPr>
        <p:txBody>
          <a:bodyPr>
            <a:normAutofit/>
          </a:bodyPr>
          <a:lstStyle/>
          <a:p>
            <a:pPr algn="just"/>
            <a:r>
              <a:rPr lang="tr-TR" sz="2100" dirty="0">
                <a:latin typeface="Times New Roman" panose="02020603050405020304" pitchFamily="18" charset="0"/>
                <a:cs typeface="Times New Roman" panose="02020603050405020304" pitchFamily="18" charset="0"/>
              </a:rPr>
              <a:t>Modern ve bilimsel yöntemlerle müziği işlemek, yükseltmek ve yaymak</a:t>
            </a:r>
          </a:p>
          <a:p>
            <a:pPr algn="just"/>
            <a:r>
              <a:rPr lang="tr-TR" sz="2100" dirty="0">
                <a:latin typeface="Times New Roman" panose="02020603050405020304" pitchFamily="18" charset="0"/>
                <a:cs typeface="Times New Roman" panose="02020603050405020304" pitchFamily="18" charset="0"/>
              </a:rPr>
              <a:t>Sahne temsilinin her şubesinde ehliyetli unsurlar hazırlamak ve</a:t>
            </a:r>
          </a:p>
          <a:p>
            <a:pPr algn="just"/>
            <a:r>
              <a:rPr lang="tr-TR" sz="2100" dirty="0">
                <a:latin typeface="Times New Roman" panose="02020603050405020304" pitchFamily="18" charset="0"/>
                <a:cs typeface="Times New Roman" panose="02020603050405020304" pitchFamily="18" charset="0"/>
              </a:rPr>
              <a:t>Müzik eğitimcileri yetiştirerek çağdaş müzik zevk ve eğitimini genelleştirmek amacıyla</a:t>
            </a:r>
          </a:p>
          <a:p>
            <a:pPr algn="just"/>
            <a:r>
              <a:rPr lang="tr-TR" sz="2100" dirty="0">
                <a:latin typeface="Times New Roman" panose="02020603050405020304" pitchFamily="18" charset="0"/>
                <a:cs typeface="Times New Roman" panose="02020603050405020304" pitchFamily="18" charset="0"/>
              </a:rPr>
              <a:t>1935 yılında </a:t>
            </a:r>
            <a:r>
              <a:rPr lang="tr-TR" sz="2100" b="1" dirty="0">
                <a:latin typeface="Times New Roman" panose="02020603050405020304" pitchFamily="18" charset="0"/>
                <a:cs typeface="Times New Roman" panose="02020603050405020304" pitchFamily="18" charset="0"/>
              </a:rPr>
              <a:t>Milli Musiki ve Temsil Akademisi </a:t>
            </a:r>
            <a:r>
              <a:rPr lang="tr-TR" sz="2100" dirty="0" smtClean="0">
                <a:latin typeface="Times New Roman" panose="02020603050405020304" pitchFamily="18" charset="0"/>
                <a:cs typeface="Times New Roman" panose="02020603050405020304" pitchFamily="18" charset="0"/>
              </a:rPr>
              <a:t>açılmıştır.1940’ta </a:t>
            </a:r>
            <a:r>
              <a:rPr lang="tr-TR" sz="2100" dirty="0">
                <a:latin typeface="Times New Roman" panose="02020603050405020304" pitchFamily="18" charset="0"/>
                <a:cs typeface="Times New Roman" panose="02020603050405020304" pitchFamily="18" charset="0"/>
              </a:rPr>
              <a:t>konservatuvara </a:t>
            </a:r>
            <a:r>
              <a:rPr lang="tr-TR" sz="2100" dirty="0" smtClean="0">
                <a:latin typeface="Times New Roman" panose="02020603050405020304" pitchFamily="18" charset="0"/>
                <a:cs typeface="Times New Roman" panose="02020603050405020304" pitchFamily="18" charset="0"/>
              </a:rPr>
              <a:t>dönüştürülmüştür.</a:t>
            </a:r>
            <a:endParaRPr lang="tr-TR"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2266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908720"/>
            <a:ext cx="8640960" cy="452596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1936’da Atatürk’ün direktifleriyle, müzik ve sahne sanatlarının gelişmesi için </a:t>
            </a:r>
            <a:r>
              <a:rPr lang="tr-TR" sz="2100" b="1" dirty="0" smtClean="0">
                <a:latin typeface="Times New Roman" panose="02020603050405020304" pitchFamily="18" charset="0"/>
                <a:cs typeface="Times New Roman" panose="02020603050405020304" pitchFamily="18" charset="0"/>
              </a:rPr>
              <a:t>Ankara Devlet Konservatuvarı </a:t>
            </a:r>
            <a:r>
              <a:rPr lang="tr-TR" sz="2100" dirty="0" err="1" smtClean="0">
                <a:latin typeface="Times New Roman" panose="02020603050405020304" pitchFamily="18" charset="0"/>
                <a:cs typeface="Times New Roman" panose="02020603050405020304" pitchFamily="18" charset="0"/>
              </a:rPr>
              <a:t>açıldı.Konservatuvar</a:t>
            </a:r>
            <a:r>
              <a:rPr lang="tr-TR" sz="2100" dirty="0" smtClean="0">
                <a:latin typeface="Times New Roman" panose="02020603050405020304" pitchFamily="18" charset="0"/>
                <a:cs typeface="Times New Roman" panose="02020603050405020304" pitchFamily="18" charset="0"/>
              </a:rPr>
              <a:t> önce Musiki Muallim Mektebi içerisinde açıldı. </a:t>
            </a:r>
            <a:r>
              <a:rPr lang="tr-TR" sz="2100" dirty="0" err="1" smtClean="0">
                <a:latin typeface="Times New Roman" panose="02020603050405020304" pitchFamily="18" charset="0"/>
                <a:cs typeface="Times New Roman" panose="02020603050405020304" pitchFamily="18" charset="0"/>
              </a:rPr>
              <a:t>Burdaki</a:t>
            </a:r>
            <a:r>
              <a:rPr lang="tr-TR" sz="2100" dirty="0" smtClean="0">
                <a:latin typeface="Times New Roman" panose="02020603050405020304" pitchFamily="18" charset="0"/>
                <a:cs typeface="Times New Roman" panose="02020603050405020304" pitchFamily="18" charset="0"/>
              </a:rPr>
              <a:t> öğrencilerin kimileri tiyatro, kimileri de müzik bölümüne alındı. 1938 yılında, müzik öğretmeni yetiştirilen bölüm </a:t>
            </a:r>
            <a:r>
              <a:rPr lang="tr-TR" sz="2100" b="1" dirty="0" smtClean="0">
                <a:latin typeface="Times New Roman" panose="02020603050405020304" pitchFamily="18" charset="0"/>
                <a:cs typeface="Times New Roman" panose="02020603050405020304" pitchFamily="18" charset="0"/>
              </a:rPr>
              <a:t>Gazi Eğitim Enstitüsü</a:t>
            </a:r>
            <a:r>
              <a:rPr lang="tr-TR" sz="2100" dirty="0" smtClean="0">
                <a:latin typeface="Times New Roman" panose="02020603050405020304" pitchFamily="18" charset="0"/>
                <a:cs typeface="Times New Roman" panose="02020603050405020304" pitchFamily="18" charset="0"/>
              </a:rPr>
              <a:t>’ne bağlanarak konservatuvardan ayrıldı. Konservatuvar ise, 1982 yılında YÖK kapsamına alınarak </a:t>
            </a:r>
            <a:r>
              <a:rPr lang="tr-TR" sz="2100" b="1" dirty="0" smtClean="0">
                <a:latin typeface="Times New Roman" panose="02020603050405020304" pitchFamily="18" charset="0"/>
                <a:cs typeface="Times New Roman" panose="02020603050405020304" pitchFamily="18" charset="0"/>
              </a:rPr>
              <a:t>Hacettepe Üniversitesi</a:t>
            </a:r>
            <a:r>
              <a:rPr lang="tr-TR" sz="2100" dirty="0" smtClean="0">
                <a:latin typeface="Times New Roman" panose="02020603050405020304" pitchFamily="18" charset="0"/>
                <a:cs typeface="Times New Roman" panose="02020603050405020304" pitchFamily="18" charset="0"/>
              </a:rPr>
              <a:t>’ne bağlanmıştır.</a:t>
            </a:r>
          </a:p>
          <a:p>
            <a:pPr algn="just"/>
            <a:r>
              <a:rPr lang="tr-TR" sz="2100" dirty="0">
                <a:latin typeface="Times New Roman" panose="02020603050405020304" pitchFamily="18" charset="0"/>
                <a:cs typeface="Times New Roman" panose="02020603050405020304" pitchFamily="18" charset="0"/>
              </a:rPr>
              <a:t>Sonuç olarak, bu girişimler sonucunda amaçlandığı gibi Batı müziği ve çok sesli müziğin yerleşmesi büyük ölçüde gerçekleştirilmiş. Türk Halk müziğinin motifleri Batı müziği ile sentezlenerek yeni müzik eserleri yaratılmıştır. Bu dönemde açılan kurumlar Atatürk’ün düşünceleri ve direktifleri doğrultusunda günümüze kadar gelişerek gelmiştir ve çağdaş Türk müziğinin temelini oluşturmaktadır. </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531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395536" y="332656"/>
            <a:ext cx="8568952" cy="5976664"/>
          </a:xfrm>
        </p:spPr>
        <p:txBody>
          <a:bodyPr>
            <a:normAutofit/>
          </a:bodyPr>
          <a:lstStyle/>
          <a:p>
            <a:pPr marL="342900" indent="-342900" algn="just">
              <a:buFont typeface="Arial" panose="020B0604020202020204" pitchFamily="34" charset="0"/>
              <a:buChar char="•"/>
            </a:pPr>
            <a:r>
              <a:rPr lang="tr-TR" sz="2100" dirty="0" smtClean="0">
                <a:solidFill>
                  <a:schemeClr val="tx1"/>
                </a:solidFill>
                <a:latin typeface="Times New Roman" panose="02020603050405020304" pitchFamily="18" charset="0"/>
                <a:cs typeface="Times New Roman" panose="02020603050405020304" pitchFamily="18" charset="0"/>
              </a:rPr>
              <a:t>Sahne </a:t>
            </a:r>
            <a:r>
              <a:rPr lang="tr-TR" sz="2100" dirty="0" smtClean="0">
                <a:solidFill>
                  <a:schemeClr val="tx1"/>
                </a:solidFill>
                <a:latin typeface="Times New Roman" panose="02020603050405020304" pitchFamily="18" charset="0"/>
                <a:cs typeface="Times New Roman" panose="02020603050405020304" pitchFamily="18" charset="0"/>
              </a:rPr>
              <a:t>sanatlarının bir türü kabul edilebilecek kukla</a:t>
            </a:r>
            <a:r>
              <a:rPr lang="tr-TR" sz="2100" dirty="0" smtClean="0">
                <a:solidFill>
                  <a:schemeClr val="tx1"/>
                </a:solidFill>
                <a:latin typeface="Times New Roman" panose="02020603050405020304" pitchFamily="18" charset="0"/>
                <a:cs typeface="Times New Roman" panose="02020603050405020304" pitchFamily="18" charset="0"/>
              </a:rPr>
              <a:t>, karagöz, köy </a:t>
            </a:r>
            <a:r>
              <a:rPr lang="tr-TR" sz="2100" dirty="0" smtClean="0">
                <a:solidFill>
                  <a:schemeClr val="tx1"/>
                </a:solidFill>
                <a:latin typeface="Times New Roman" panose="02020603050405020304" pitchFamily="18" charset="0"/>
                <a:cs typeface="Times New Roman" panose="02020603050405020304" pitchFamily="18" charset="0"/>
              </a:rPr>
              <a:t>oyunları Anadolu’da eskiden beri mevcuttu</a:t>
            </a:r>
            <a:r>
              <a:rPr lang="tr-TR" sz="2100" dirty="0" smtClean="0">
                <a:solidFill>
                  <a:schemeClr val="tx1"/>
                </a:solidFill>
                <a:latin typeface="Times New Roman" panose="02020603050405020304" pitchFamily="18" charset="0"/>
                <a:cs typeface="Times New Roman" panose="02020603050405020304" pitchFamily="18" charset="0"/>
              </a:rPr>
              <a:t>. Ancak  </a:t>
            </a:r>
            <a:r>
              <a:rPr lang="tr-TR" sz="2100" dirty="0" smtClean="0">
                <a:solidFill>
                  <a:schemeClr val="tx1"/>
                </a:solidFill>
                <a:latin typeface="Times New Roman" panose="02020603050405020304" pitchFamily="18" charset="0"/>
                <a:cs typeface="Times New Roman" panose="02020603050405020304" pitchFamily="18" charset="0"/>
              </a:rPr>
              <a:t>Batı tiyatrosunun gelişi 19.yy ortalarına rastlamaktadır.</a:t>
            </a:r>
          </a:p>
          <a:p>
            <a:pPr marL="342900" indent="-342900" algn="just">
              <a:buFont typeface="Arial" panose="020B0604020202020204" pitchFamily="34" charset="0"/>
              <a:buChar char="•"/>
            </a:pPr>
            <a:r>
              <a:rPr lang="tr-TR" sz="2100" dirty="0" err="1" smtClean="0">
                <a:solidFill>
                  <a:schemeClr val="tx1"/>
                </a:solidFill>
                <a:latin typeface="Times New Roman" panose="02020603050405020304" pitchFamily="18" charset="0"/>
                <a:cs typeface="Times New Roman" panose="02020603050405020304" pitchFamily="18" charset="0"/>
                <a:sym typeface="Wingdings"/>
              </a:rPr>
              <a:t>Abdilmecit’ten</a:t>
            </a:r>
            <a:r>
              <a:rPr lang="tr-TR" sz="2100" dirty="0" smtClean="0">
                <a:solidFill>
                  <a:schemeClr val="tx1"/>
                </a:solidFill>
                <a:latin typeface="Times New Roman" panose="02020603050405020304" pitchFamily="18" charset="0"/>
                <a:cs typeface="Times New Roman" panose="02020603050405020304" pitchFamily="18" charset="0"/>
                <a:sym typeface="Wingdings"/>
              </a:rPr>
              <a:t> </a:t>
            </a:r>
            <a:r>
              <a:rPr lang="tr-TR" sz="2100" dirty="0" smtClean="0">
                <a:solidFill>
                  <a:schemeClr val="tx1"/>
                </a:solidFill>
                <a:latin typeface="Times New Roman" panose="02020603050405020304" pitchFamily="18" charset="0"/>
                <a:cs typeface="Times New Roman" panose="02020603050405020304" pitchFamily="18" charset="0"/>
                <a:sym typeface="Wingdings"/>
              </a:rPr>
              <a:t>itibaren padişahlar tiyatroya ilgi </a:t>
            </a:r>
            <a:r>
              <a:rPr lang="tr-TR" sz="2100" dirty="0" smtClean="0">
                <a:solidFill>
                  <a:schemeClr val="tx1"/>
                </a:solidFill>
                <a:latin typeface="Times New Roman" panose="02020603050405020304" pitchFamily="18" charset="0"/>
                <a:cs typeface="Times New Roman" panose="02020603050405020304" pitchFamily="18" charset="0"/>
                <a:sym typeface="Wingdings"/>
              </a:rPr>
              <a:t>duymuşlar , saraya </a:t>
            </a:r>
            <a:r>
              <a:rPr lang="tr-TR" sz="2100" dirty="0" smtClean="0">
                <a:solidFill>
                  <a:schemeClr val="tx1"/>
                </a:solidFill>
                <a:latin typeface="Times New Roman" panose="02020603050405020304" pitchFamily="18" charset="0"/>
                <a:cs typeface="Times New Roman" panose="02020603050405020304" pitchFamily="18" charset="0"/>
                <a:sym typeface="Wingdings"/>
              </a:rPr>
              <a:t>tiyatro yaptırmışlardır.</a:t>
            </a:r>
          </a:p>
          <a:p>
            <a:pPr marL="342900" indent="-342900" algn="just">
              <a:buFont typeface="Arial" panose="020B0604020202020204" pitchFamily="34" charset="0"/>
              <a:buChar char="•"/>
            </a:pPr>
            <a:r>
              <a:rPr lang="tr-TR" sz="2100" dirty="0" smtClean="0">
                <a:solidFill>
                  <a:schemeClr val="tx1"/>
                </a:solidFill>
                <a:latin typeface="Times New Roman" panose="02020603050405020304" pitchFamily="18" charset="0"/>
                <a:cs typeface="Times New Roman" panose="02020603050405020304" pitchFamily="18" charset="0"/>
                <a:sym typeface="Wingdings"/>
              </a:rPr>
              <a:t>Meşrutiyet dönemin de, Darülbedayi(Güzel </a:t>
            </a:r>
            <a:r>
              <a:rPr lang="tr-TR" sz="2100" dirty="0" smtClean="0">
                <a:solidFill>
                  <a:schemeClr val="tx1"/>
                </a:solidFill>
                <a:latin typeface="Times New Roman" panose="02020603050405020304" pitchFamily="18" charset="0"/>
                <a:cs typeface="Times New Roman" panose="02020603050405020304" pitchFamily="18" charset="0"/>
                <a:sym typeface="Wingdings"/>
              </a:rPr>
              <a:t>Sanatlar Evi) kuruldu.</a:t>
            </a:r>
          </a:p>
          <a:p>
            <a:pPr marL="342900" indent="-342900" algn="just">
              <a:buFont typeface="Arial" panose="020B0604020202020204" pitchFamily="34" charset="0"/>
              <a:buChar char="•"/>
            </a:pPr>
            <a:r>
              <a:rPr lang="tr-TR" sz="2100" dirty="0" smtClean="0">
                <a:solidFill>
                  <a:schemeClr val="tx1"/>
                </a:solidFill>
                <a:latin typeface="Times New Roman" panose="02020603050405020304" pitchFamily="18" charset="0"/>
                <a:cs typeface="Times New Roman" panose="02020603050405020304" pitchFamily="18" charset="0"/>
                <a:sym typeface="Wingdings"/>
              </a:rPr>
              <a:t>1934 </a:t>
            </a:r>
            <a:r>
              <a:rPr lang="tr-TR" sz="2100" dirty="0" smtClean="0">
                <a:solidFill>
                  <a:schemeClr val="tx1"/>
                </a:solidFill>
                <a:latin typeface="Times New Roman" panose="02020603050405020304" pitchFamily="18" charset="0"/>
                <a:cs typeface="Times New Roman" panose="02020603050405020304" pitchFamily="18" charset="0"/>
                <a:sym typeface="Wingdings"/>
              </a:rPr>
              <a:t>yılında İstanbul Şehir Tiyatrosu adını almıştır.</a:t>
            </a:r>
          </a:p>
          <a:p>
            <a:pPr algn="l"/>
            <a:endParaRPr lang="en-US" dirty="0">
              <a:solidFill>
                <a:schemeClr val="tx1"/>
              </a:solidFill>
            </a:endParaRPr>
          </a:p>
        </p:txBody>
      </p:sp>
    </p:spTree>
    <p:extLst>
      <p:ext uri="{BB962C8B-B14F-4D97-AF65-F5344CB8AC3E}">
        <p14:creationId xmlns:p14="http://schemas.microsoft.com/office/powerpoint/2010/main" val="3964102388"/>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9512" y="764704"/>
            <a:ext cx="8229600" cy="452596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Operet türü tiyatroda Cumhuriyet’in ilk yıllarında gelişmiş ve Ankara’daki Opera Binası 1948 yılında açılarak faaliyete geçmiştir.</a:t>
            </a:r>
          </a:p>
          <a:p>
            <a:pPr algn="just"/>
            <a:r>
              <a:rPr lang="tr-TR" sz="2100" dirty="0" smtClean="0">
                <a:latin typeface="Times New Roman" panose="02020603050405020304" pitchFamily="18" charset="0"/>
                <a:cs typeface="Times New Roman" panose="02020603050405020304" pitchFamily="18" charset="0"/>
              </a:rPr>
              <a:t>Atatürk</a:t>
            </a:r>
            <a:r>
              <a:rPr lang="tr-TR" sz="2100" dirty="0" smtClean="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’Efendiler</a:t>
            </a:r>
            <a:r>
              <a:rPr lang="tr-TR" sz="2100" dirty="0" smtClean="0">
                <a:latin typeface="Times New Roman" panose="02020603050405020304" pitchFamily="18" charset="0"/>
                <a:cs typeface="Times New Roman" panose="02020603050405020304" pitchFamily="18" charset="0"/>
              </a:rPr>
              <a:t>.. hepiniz </a:t>
            </a:r>
            <a:r>
              <a:rPr lang="tr-TR" sz="2100" dirty="0" smtClean="0">
                <a:latin typeface="Times New Roman" panose="02020603050405020304" pitchFamily="18" charset="0"/>
                <a:cs typeface="Times New Roman" panose="02020603050405020304" pitchFamily="18" charset="0"/>
              </a:rPr>
              <a:t>mebus </a:t>
            </a:r>
            <a:r>
              <a:rPr lang="tr-TR" sz="2100" dirty="0" err="1" smtClean="0">
                <a:latin typeface="Times New Roman" panose="02020603050405020304" pitchFamily="18" charset="0"/>
                <a:cs typeface="Times New Roman" panose="02020603050405020304" pitchFamily="18" charset="0"/>
              </a:rPr>
              <a:t>olabilrsiniz</a:t>
            </a:r>
            <a:r>
              <a:rPr lang="tr-TR" sz="2100" dirty="0" smtClean="0">
                <a:latin typeface="Times New Roman" panose="02020603050405020304" pitchFamily="18" charset="0"/>
                <a:cs typeface="Times New Roman" panose="02020603050405020304" pitchFamily="18" charset="0"/>
              </a:rPr>
              <a:t>, vekil </a:t>
            </a:r>
            <a:r>
              <a:rPr lang="tr-TR" sz="2100" dirty="0" smtClean="0">
                <a:latin typeface="Times New Roman" panose="02020603050405020304" pitchFamily="18" charset="0"/>
                <a:cs typeface="Times New Roman" panose="02020603050405020304" pitchFamily="18" charset="0"/>
              </a:rPr>
              <a:t>olabilirsiniz</a:t>
            </a:r>
            <a:r>
              <a:rPr lang="tr-TR" sz="2100" dirty="0" smtClean="0">
                <a:latin typeface="Times New Roman" panose="02020603050405020304" pitchFamily="18" charset="0"/>
                <a:cs typeface="Times New Roman" panose="02020603050405020304" pitchFamily="18" charset="0"/>
              </a:rPr>
              <a:t>, hatta </a:t>
            </a:r>
            <a:r>
              <a:rPr lang="tr-TR" sz="2100" dirty="0" smtClean="0">
                <a:latin typeface="Times New Roman" panose="02020603050405020304" pitchFamily="18" charset="0"/>
                <a:cs typeface="Times New Roman" panose="02020603050405020304" pitchFamily="18" charset="0"/>
              </a:rPr>
              <a:t>Reisicumhur olabilirsiniz</a:t>
            </a:r>
            <a:r>
              <a:rPr lang="tr-TR" sz="2100" dirty="0" smtClean="0">
                <a:latin typeface="Times New Roman" panose="02020603050405020304" pitchFamily="18" charset="0"/>
                <a:cs typeface="Times New Roman" panose="02020603050405020304" pitchFamily="18" charset="0"/>
              </a:rPr>
              <a:t>. Fakat </a:t>
            </a:r>
            <a:r>
              <a:rPr lang="tr-TR" sz="2100" dirty="0" smtClean="0">
                <a:latin typeface="Times New Roman" panose="02020603050405020304" pitchFamily="18" charset="0"/>
                <a:cs typeface="Times New Roman" panose="02020603050405020304" pitchFamily="18" charset="0"/>
              </a:rPr>
              <a:t>sanatkar olamazsınız</a:t>
            </a:r>
            <a:r>
              <a:rPr lang="tr-TR" sz="2100" dirty="0" smtClean="0">
                <a:latin typeface="Times New Roman" panose="02020603050405020304" pitchFamily="18" charset="0"/>
                <a:cs typeface="Times New Roman" panose="02020603050405020304" pitchFamily="18" charset="0"/>
              </a:rPr>
              <a:t>. Hayatlarını </a:t>
            </a:r>
            <a:r>
              <a:rPr lang="tr-TR" sz="2100" dirty="0" smtClean="0">
                <a:latin typeface="Times New Roman" panose="02020603050405020304" pitchFamily="18" charset="0"/>
                <a:cs typeface="Times New Roman" panose="02020603050405020304" pitchFamily="18" charset="0"/>
              </a:rPr>
              <a:t>büyük bir sanata adayan bu sanatçıları sevelim.’’</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317233"/>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7504" y="476672"/>
            <a:ext cx="8229600" cy="557748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Yazılı kültürün henüz gelişmediği erken Cumhuriyet toplumunda</a:t>
            </a:r>
            <a:r>
              <a:rPr lang="tr-TR" sz="2100" dirty="0" smtClean="0">
                <a:latin typeface="Times New Roman" panose="02020603050405020304" pitchFamily="18" charset="0"/>
                <a:cs typeface="Times New Roman" panose="02020603050405020304" pitchFamily="18" charset="0"/>
              </a:rPr>
              <a:t>, kulağa </a:t>
            </a:r>
            <a:r>
              <a:rPr lang="tr-TR" sz="2100" dirty="0" smtClean="0">
                <a:latin typeface="Times New Roman" panose="02020603050405020304" pitchFamily="18" charset="0"/>
                <a:cs typeface="Times New Roman" panose="02020603050405020304" pitchFamily="18" charset="0"/>
              </a:rPr>
              <a:t>ve göze hitap sahne sanatları</a:t>
            </a:r>
            <a:r>
              <a:rPr lang="tr-TR" sz="2100" dirty="0" smtClean="0">
                <a:latin typeface="Times New Roman" panose="02020603050405020304" pitchFamily="18" charset="0"/>
                <a:cs typeface="Times New Roman" panose="02020603050405020304" pitchFamily="18" charset="0"/>
              </a:rPr>
              <a:t>, yapılan </a:t>
            </a:r>
            <a:r>
              <a:rPr lang="tr-TR" sz="2100" dirty="0" smtClean="0">
                <a:latin typeface="Times New Roman" panose="02020603050405020304" pitchFamily="18" charset="0"/>
                <a:cs typeface="Times New Roman" panose="02020603050405020304" pitchFamily="18" charset="0"/>
              </a:rPr>
              <a:t>inkılapların halka anlatılmasında </a:t>
            </a:r>
            <a:r>
              <a:rPr lang="tr-TR" sz="2100" dirty="0" smtClean="0">
                <a:latin typeface="Times New Roman" panose="02020603050405020304" pitchFamily="18" charset="0"/>
                <a:cs typeface="Times New Roman" panose="02020603050405020304" pitchFamily="18" charset="0"/>
              </a:rPr>
              <a:t>ve yeni </a:t>
            </a:r>
            <a:r>
              <a:rPr lang="tr-TR" sz="2100" dirty="0" smtClean="0">
                <a:latin typeface="Times New Roman" panose="02020603050405020304" pitchFamily="18" charset="0"/>
                <a:cs typeface="Times New Roman" panose="02020603050405020304" pitchFamily="18" charset="0"/>
              </a:rPr>
              <a:t>hayat tarzının benimsetilmesinde önemli bir araç olmuştur.</a:t>
            </a:r>
          </a:p>
          <a:p>
            <a:pPr algn="just"/>
            <a:r>
              <a:rPr lang="tr-TR" sz="2100" dirty="0" smtClean="0">
                <a:latin typeface="Times New Roman" panose="02020603050405020304" pitchFamily="18" charset="0"/>
                <a:cs typeface="Times New Roman" panose="02020603050405020304" pitchFamily="18" charset="0"/>
              </a:rPr>
              <a:t>Halka sade ve güzel </a:t>
            </a:r>
            <a:r>
              <a:rPr lang="tr-TR" sz="2100" dirty="0" smtClean="0">
                <a:latin typeface="Times New Roman" panose="02020603050405020304" pitchFamily="18" charset="0"/>
                <a:cs typeface="Times New Roman" panose="02020603050405020304" pitchFamily="18" charset="0"/>
              </a:rPr>
              <a:t>Türkçe’nin </a:t>
            </a:r>
            <a:r>
              <a:rPr lang="tr-TR" sz="2100" dirty="0" smtClean="0">
                <a:latin typeface="Times New Roman" panose="02020603050405020304" pitchFamily="18" charset="0"/>
                <a:cs typeface="Times New Roman" panose="02020603050405020304" pitchFamily="18" charset="0"/>
              </a:rPr>
              <a:t>öğretilmesi konusunda da sahne sanatlarından </a:t>
            </a:r>
            <a:r>
              <a:rPr lang="tr-TR" sz="2100" dirty="0">
                <a:latin typeface="Times New Roman" panose="02020603050405020304" pitchFamily="18" charset="0"/>
                <a:cs typeface="Times New Roman" panose="02020603050405020304" pitchFamily="18" charset="0"/>
              </a:rPr>
              <a:t>faydalanılmıştır</a:t>
            </a:r>
            <a:r>
              <a:rPr lang="tr-TR" sz="2100" dirty="0" smtClean="0">
                <a:latin typeface="Times New Roman" panose="02020603050405020304" pitchFamily="18" charset="0"/>
                <a:cs typeface="Times New Roman" panose="02020603050405020304" pitchFamily="18" charset="0"/>
              </a:rPr>
              <a:t>.</a:t>
            </a:r>
          </a:p>
          <a:p>
            <a:pPr algn="just"/>
            <a:r>
              <a:rPr lang="tr-TR" sz="2100" dirty="0" smtClean="0">
                <a:latin typeface="Times New Roman" panose="02020603050405020304" pitchFamily="18" charset="0"/>
                <a:cs typeface="Times New Roman" panose="02020603050405020304" pitchFamily="18" charset="0"/>
              </a:rPr>
              <a:t>Halkevlerinin </a:t>
            </a:r>
            <a:r>
              <a:rPr lang="tr-TR" sz="2100" dirty="0" smtClean="0">
                <a:latin typeface="Times New Roman" panose="02020603050405020304" pitchFamily="18" charset="0"/>
                <a:cs typeface="Times New Roman" panose="02020603050405020304" pitchFamily="18" charset="0"/>
              </a:rPr>
              <a:t>kuruluşu 1932 tiyatro kollarının en güzel örneğidir</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Batı tarzındaki resim sanatının Osmanlılara gelişi</a:t>
            </a:r>
            <a:r>
              <a:rPr lang="tr-TR" sz="2100" dirty="0" smtClean="0">
                <a:latin typeface="Times New Roman" panose="02020603050405020304" pitchFamily="18" charset="0"/>
                <a:cs typeface="Times New Roman" panose="02020603050405020304" pitchFamily="18" charset="0"/>
              </a:rPr>
              <a:t>, dini </a:t>
            </a:r>
            <a:r>
              <a:rPr lang="tr-TR" sz="2100" dirty="0">
                <a:latin typeface="Times New Roman" panose="02020603050405020304" pitchFamily="18" charset="0"/>
                <a:cs typeface="Times New Roman" panose="02020603050405020304" pitchFamily="18" charset="0"/>
              </a:rPr>
              <a:t>inançlar sebebiyle gecikmiş, Sanayi Nefise Mektebi (Güzel Sanatlar Okulu) anca 1883 yılında açılmıştır.</a:t>
            </a:r>
          </a:p>
          <a:p>
            <a:pPr algn="just"/>
            <a:r>
              <a:rPr lang="tr-TR" sz="2100" dirty="0">
                <a:latin typeface="Times New Roman" panose="02020603050405020304" pitchFamily="18" charset="0"/>
                <a:cs typeface="Times New Roman" panose="02020603050405020304" pitchFamily="18" charset="0"/>
              </a:rPr>
              <a:t>Cumhuriyet’in ilanıyla resim ve heykel çalışmaları</a:t>
            </a:r>
            <a:r>
              <a:rPr lang="tr-TR" sz="2100" dirty="0" smtClean="0">
                <a:latin typeface="Times New Roman" panose="02020603050405020304" pitchFamily="18" charset="0"/>
                <a:cs typeface="Times New Roman" panose="02020603050405020304" pitchFamily="18" charset="0"/>
              </a:rPr>
              <a:t>, yerli </a:t>
            </a:r>
            <a:r>
              <a:rPr lang="tr-TR" sz="2100" dirty="0">
                <a:latin typeface="Times New Roman" panose="02020603050405020304" pitchFamily="18" charset="0"/>
                <a:cs typeface="Times New Roman" panose="02020603050405020304" pitchFamily="18" charset="0"/>
              </a:rPr>
              <a:t>ve yabancı ressam ve heykeltıraşlar için ön plana geçirilmiştir.</a:t>
            </a:r>
          </a:p>
          <a:p>
            <a:pPr algn="just"/>
            <a:r>
              <a:rPr lang="tr-TR" sz="2100" dirty="0">
                <a:latin typeface="Times New Roman" panose="02020603050405020304" pitchFamily="18" charset="0"/>
                <a:cs typeface="Times New Roman" panose="02020603050405020304" pitchFamily="18" charset="0"/>
              </a:rPr>
              <a:t>Sanayi Nefise Mektebi 1927de Güzel Sanatlar Enstitüsüne dönüştürülmüştür.</a:t>
            </a:r>
          </a:p>
          <a:p>
            <a:pPr algn="just"/>
            <a:r>
              <a:rPr lang="tr-TR" sz="2100" dirty="0">
                <a:latin typeface="Times New Roman" panose="02020603050405020304" pitchFamily="18" charset="0"/>
                <a:cs typeface="Times New Roman" panose="02020603050405020304" pitchFamily="18" charset="0"/>
              </a:rPr>
              <a:t>1937de İstanbul Resim ve Heykel müzesi açılmıştır.</a:t>
            </a:r>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635753"/>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7504" y="404664"/>
            <a:ext cx="8229600" cy="5649491"/>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Atatürk yönlendirmeleriyle</a:t>
            </a:r>
            <a:r>
              <a:rPr lang="tr-TR" sz="2100" dirty="0" smtClean="0">
                <a:latin typeface="Times New Roman" panose="02020603050405020304" pitchFamily="18" charset="0"/>
                <a:cs typeface="Times New Roman" panose="02020603050405020304" pitchFamily="18" charset="0"/>
              </a:rPr>
              <a:t>, yeni </a:t>
            </a:r>
            <a:r>
              <a:rPr lang="tr-TR" sz="2100" dirty="0" smtClean="0">
                <a:latin typeface="Times New Roman" panose="02020603050405020304" pitchFamily="18" charset="0"/>
                <a:cs typeface="Times New Roman" panose="02020603050405020304" pitchFamily="18" charset="0"/>
              </a:rPr>
              <a:t>Cumhuriyet’in ilk ressam ve heykeltıraşlarının yetişmesi ve sayılarının artması için girişimlerde bulunmuş</a:t>
            </a:r>
            <a:r>
              <a:rPr lang="tr-TR" sz="2100" dirty="0" smtClean="0">
                <a:latin typeface="Times New Roman" panose="02020603050405020304" pitchFamily="18" charset="0"/>
                <a:cs typeface="Times New Roman" panose="02020603050405020304" pitchFamily="18" charset="0"/>
              </a:rPr>
              <a:t>, geçmişteki </a:t>
            </a:r>
            <a:r>
              <a:rPr lang="tr-TR" sz="2100" dirty="0" smtClean="0">
                <a:latin typeface="Times New Roman" panose="02020603050405020304" pitchFamily="18" charset="0"/>
                <a:cs typeface="Times New Roman" panose="02020603050405020304" pitchFamily="18" charset="0"/>
              </a:rPr>
              <a:t>olayların ve şahısların resim ve heykele aktarılmasını istemiştir</a:t>
            </a:r>
            <a:r>
              <a:rPr lang="tr-TR" sz="2100" dirty="0" smtClean="0">
                <a:latin typeface="Times New Roman" panose="02020603050405020304" pitchFamily="18" charset="0"/>
                <a:cs typeface="Times New Roman" panose="02020603050405020304" pitchFamily="18" charset="0"/>
              </a:rPr>
              <a:t>. Bu </a:t>
            </a:r>
            <a:r>
              <a:rPr lang="tr-TR" sz="2100" dirty="0" smtClean="0">
                <a:latin typeface="Times New Roman" panose="02020603050405020304" pitchFamily="18" charset="0"/>
                <a:cs typeface="Times New Roman" panose="02020603050405020304" pitchFamily="18" charset="0"/>
              </a:rPr>
              <a:t>durum sanatın ideoloji ile karışması anlamına gelir.</a:t>
            </a:r>
          </a:p>
          <a:p>
            <a:pPr algn="just"/>
            <a:r>
              <a:rPr lang="tr-TR" sz="2100" dirty="0" smtClean="0">
                <a:latin typeface="Times New Roman" panose="02020603050405020304" pitchFamily="18" charset="0"/>
                <a:cs typeface="Times New Roman" panose="02020603050405020304" pitchFamily="18" charset="0"/>
              </a:rPr>
              <a:t>Bu çizgide</a:t>
            </a:r>
            <a:r>
              <a:rPr lang="tr-TR" sz="2100" dirty="0" smtClean="0">
                <a:latin typeface="Times New Roman" panose="02020603050405020304" pitchFamily="18" charset="0"/>
                <a:cs typeface="Times New Roman" panose="02020603050405020304" pitchFamily="18" charset="0"/>
              </a:rPr>
              <a:t>, Ankara’da </a:t>
            </a:r>
            <a:r>
              <a:rPr lang="tr-TR" sz="2100" dirty="0" smtClean="0">
                <a:latin typeface="Times New Roman" panose="02020603050405020304" pitchFamily="18" charset="0"/>
                <a:cs typeface="Times New Roman" panose="02020603050405020304" pitchFamily="18" charset="0"/>
              </a:rPr>
              <a:t>Zafer Anıtı yarışması </a:t>
            </a:r>
            <a:r>
              <a:rPr lang="tr-TR" sz="2100" dirty="0" smtClean="0">
                <a:latin typeface="Times New Roman" panose="02020603050405020304" pitchFamily="18" charset="0"/>
                <a:cs typeface="Times New Roman" panose="02020603050405020304" pitchFamily="18" charset="0"/>
              </a:rPr>
              <a:t>düzenlendi </a:t>
            </a:r>
            <a:r>
              <a:rPr lang="tr-TR" sz="2100" dirty="0" smtClean="0">
                <a:latin typeface="Times New Roman" panose="02020603050405020304" pitchFamily="18" charset="0"/>
                <a:cs typeface="Times New Roman" panose="02020603050405020304" pitchFamily="18" charset="0"/>
              </a:rPr>
              <a:t>ve Viyanalı </a:t>
            </a:r>
            <a:r>
              <a:rPr lang="tr-TR" sz="2100" dirty="0" err="1" smtClean="0">
                <a:latin typeface="Times New Roman" panose="02020603050405020304" pitchFamily="18" charset="0"/>
                <a:cs typeface="Times New Roman" panose="02020603050405020304" pitchFamily="18" charset="0"/>
              </a:rPr>
              <a:t>Heinrich</a:t>
            </a:r>
            <a:r>
              <a:rPr lang="tr-TR" sz="2100" dirty="0" smtClean="0">
                <a:latin typeface="Times New Roman" panose="02020603050405020304" pitchFamily="18" charset="0"/>
                <a:cs typeface="Times New Roman" panose="02020603050405020304" pitchFamily="18" charset="0"/>
              </a:rPr>
              <a:t> </a:t>
            </a:r>
            <a:r>
              <a:rPr lang="tr-TR" sz="2100" dirty="0" err="1" smtClean="0">
                <a:latin typeface="Times New Roman" panose="02020603050405020304" pitchFamily="18" charset="0"/>
                <a:cs typeface="Times New Roman" panose="02020603050405020304" pitchFamily="18" charset="0"/>
              </a:rPr>
              <a:t>Krippl</a:t>
            </a:r>
            <a:r>
              <a:rPr lang="tr-TR" sz="2100" dirty="0" smtClean="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yarışmayı kazandı. Cumhuriyet </a:t>
            </a:r>
            <a:r>
              <a:rPr lang="tr-TR" sz="2100" dirty="0" smtClean="0">
                <a:latin typeface="Times New Roman" panose="02020603050405020304" pitchFamily="18" charset="0"/>
                <a:cs typeface="Times New Roman" panose="02020603050405020304" pitchFamily="18" charset="0"/>
              </a:rPr>
              <a:t>dönemi anıt ve heykel </a:t>
            </a:r>
            <a:r>
              <a:rPr lang="tr-TR" sz="2100" dirty="0" smtClean="0">
                <a:latin typeface="Times New Roman" panose="02020603050405020304" pitchFamily="18" charset="0"/>
                <a:cs typeface="Times New Roman" panose="02020603050405020304" pitchFamily="18" charset="0"/>
              </a:rPr>
              <a:t>yapımına </a:t>
            </a:r>
            <a:r>
              <a:rPr lang="tr-TR" sz="2100" dirty="0" smtClean="0">
                <a:latin typeface="Times New Roman" panose="02020603050405020304" pitchFamily="18" charset="0"/>
                <a:cs typeface="Times New Roman" panose="02020603050405020304" pitchFamily="18" charset="0"/>
              </a:rPr>
              <a:t>başlandı.</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57158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20688"/>
            <a:ext cx="8229600" cy="5505475"/>
          </a:xfrm>
        </p:spPr>
        <p:txBody>
          <a:bodyPr>
            <a:normAutofit/>
          </a:bodyPr>
          <a:lstStyle/>
          <a:p>
            <a:pPr algn="just"/>
            <a:r>
              <a:rPr lang="tr-TR" sz="2100" dirty="0">
                <a:latin typeface="Times New Roman" panose="02020603050405020304" pitchFamily="18" charset="0"/>
                <a:cs typeface="Times New Roman" panose="02020603050405020304" pitchFamily="18" charset="0"/>
              </a:rPr>
              <a:t>Yapılan çalışmalar, Arap alfabeleriyle Türkçe yazmanın zorluklarını ortaya çıkarmıştır.</a:t>
            </a:r>
          </a:p>
          <a:p>
            <a:pPr algn="just"/>
            <a:r>
              <a:rPr lang="tr-TR" sz="2100" dirty="0">
                <a:latin typeface="Times New Roman" panose="02020603050405020304" pitchFamily="18" charset="0"/>
                <a:cs typeface="Times New Roman" panose="02020603050405020304" pitchFamily="18" charset="0"/>
              </a:rPr>
              <a:t>Bu konuda tespit edilen en temel sorun, Arap alfabelerinin Türkçenin ses yapısına uygun olmamasıdır.</a:t>
            </a:r>
          </a:p>
          <a:p>
            <a:pPr algn="just"/>
            <a:r>
              <a:rPr lang="tr-TR" sz="2100" dirty="0">
                <a:latin typeface="Times New Roman" panose="02020603050405020304" pitchFamily="18" charset="0"/>
                <a:cs typeface="Times New Roman" panose="02020603050405020304" pitchFamily="18" charset="0"/>
              </a:rPr>
              <a:t>Türkçe sesli harf bakımından zengin bir dildir. Arapçada ise A harfi dışında kullanılan sesliler aynı zamanda sessizdir.</a:t>
            </a:r>
          </a:p>
          <a:p>
            <a:pPr algn="just"/>
            <a:r>
              <a:rPr lang="tr-TR" sz="2100" dirty="0">
                <a:latin typeface="Times New Roman" panose="02020603050405020304" pitchFamily="18" charset="0"/>
                <a:cs typeface="Times New Roman" panose="02020603050405020304" pitchFamily="18" charset="0"/>
              </a:rPr>
              <a:t>Arap alfabesinde farklı harflerle ifade edilen sesler Türkçede tek bir harfle ifade edilmektedir</a:t>
            </a:r>
            <a:r>
              <a:rPr lang="tr-TR" sz="2100" dirty="0" smtClean="0">
                <a:latin typeface="Times New Roman" panose="02020603050405020304" pitchFamily="18" charset="0"/>
                <a:cs typeface="Times New Roman" panose="02020603050405020304" pitchFamily="18" charset="0"/>
              </a:rPr>
              <a:t>.</a:t>
            </a:r>
          </a:p>
          <a:p>
            <a:r>
              <a:rPr lang="tr-TR" sz="2100" dirty="0">
                <a:latin typeface="Times New Roman" panose="02020603050405020304" pitchFamily="18" charset="0"/>
                <a:cs typeface="Times New Roman" panose="02020603050405020304" pitchFamily="18" charset="0"/>
              </a:rPr>
              <a:t>Bunun sonucunda Osmanlılar, diğer sesli harfleri bu sessiz harflerle karşılamaya çalışınca zor ve garip durumlar ortaya çıkmıştır</a:t>
            </a:r>
          </a:p>
          <a:p>
            <a:r>
              <a:rPr lang="tr-TR" sz="2100" dirty="0">
                <a:latin typeface="Times New Roman" panose="02020603050405020304" pitchFamily="18" charset="0"/>
                <a:cs typeface="Times New Roman" panose="02020603050405020304" pitchFamily="18" charset="0"/>
              </a:rPr>
              <a:t>Arapçanın estetik bir dizilimi olmasına rağmen yazımının ressam kabiliyeti istediği inkar edilemez.</a:t>
            </a:r>
          </a:p>
          <a:p>
            <a:r>
              <a:rPr lang="tr-TR" sz="2100" dirty="0">
                <a:latin typeface="Times New Roman" panose="02020603050405020304" pitchFamily="18" charset="0"/>
                <a:cs typeface="Times New Roman" panose="02020603050405020304" pitchFamily="18" charset="0"/>
              </a:rPr>
              <a:t>Harfleri küçük yaştaki çocukların yazmasının zor olduğu da  kabul edilmiştir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47971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4984</TotalTime>
  <Words>4302</Words>
  <Application>Microsoft Office PowerPoint</Application>
  <PresentationFormat>Ekran Gösterisi (4:3)</PresentationFormat>
  <Paragraphs>312</Paragraphs>
  <Slides>85</Slides>
  <Notes>3</Notes>
  <HiddenSlides>0</HiddenSlides>
  <MMClips>0</MMClips>
  <ScaleCrop>false</ScaleCrop>
  <HeadingPairs>
    <vt:vector size="6" baseType="variant">
      <vt:variant>
        <vt:lpstr>Kullanılan Yazı Tipleri</vt:lpstr>
      </vt:variant>
      <vt:variant>
        <vt:i4>4</vt:i4>
      </vt:variant>
      <vt:variant>
        <vt:lpstr>Tema</vt:lpstr>
      </vt:variant>
      <vt:variant>
        <vt:i4>3</vt:i4>
      </vt:variant>
      <vt:variant>
        <vt:lpstr>Slayt Başlıkları</vt:lpstr>
      </vt:variant>
      <vt:variant>
        <vt:i4>85</vt:i4>
      </vt:variant>
    </vt:vector>
  </HeadingPairs>
  <TitlesOfParts>
    <vt:vector size="92" baseType="lpstr">
      <vt:lpstr>Arial</vt:lpstr>
      <vt:lpstr>Calibri</vt:lpstr>
      <vt:lpstr>Times New Roman</vt:lpstr>
      <vt:lpstr>Wingdings</vt:lpstr>
      <vt:lpstr>Ofis Teması</vt:lpstr>
      <vt:lpstr>1_Ofis Teması</vt:lpstr>
      <vt:lpstr>Office Theme</vt:lpstr>
      <vt:lpstr>KÜLTÜREL ALANDAKİ İNKILÂPLAR</vt:lpstr>
      <vt:lpstr>PowerPoint Sunusu</vt:lpstr>
      <vt:lpstr>PowerPoint Sunusu</vt:lpstr>
      <vt:lpstr>PowerPoint Sunusu</vt:lpstr>
      <vt:lpstr>PowerPoint Sunusu</vt:lpstr>
      <vt:lpstr>PowerPoint Sunusu</vt:lpstr>
      <vt:lpstr> </vt:lpstr>
      <vt:lpstr>PowerPoint Sunusu</vt:lpstr>
      <vt:lpstr>PowerPoint Sunusu</vt:lpstr>
      <vt:lpstr>PowerPoint Sunusu</vt:lpstr>
      <vt:lpstr>Atatürk’ün Alfabe İnkılâbı’yla İlgili Çalışmaları</vt:lpstr>
      <vt:lpstr>PowerPoint Sunusu</vt:lpstr>
      <vt:lpstr>PowerPoint Sunusu</vt:lpstr>
      <vt:lpstr>Rapor şu bölümlerden oluşmaktadır;</vt:lpstr>
      <vt:lpstr>PowerPoint Sunusu</vt:lpstr>
      <vt:lpstr>Alfabe İnkılâbı Amaçları</vt:lpstr>
      <vt:lpstr>Alfabe İnkılâbı Amaçları </vt:lpstr>
      <vt:lpstr>Alfabe İnkılabı Sonuçları </vt:lpstr>
      <vt:lpstr>DİL İNKILÂBI VE TÜRK DİL KURUMU’NUN KURULUŞU</vt:lpstr>
      <vt:lpstr>PowerPoint Sunusu</vt:lpstr>
      <vt:lpstr>PowerPoint Sunusu</vt:lpstr>
      <vt:lpstr>PowerPoint Sunusu</vt:lpstr>
      <vt:lpstr>Dil İnkılâbı (1 Kasım 1928)</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Türk Tarih Tezi</vt:lpstr>
      <vt:lpstr>Türk Tarih Tezi</vt:lpstr>
      <vt:lpstr>PowerPoint Sunusu</vt:lpstr>
      <vt:lpstr>Türk Tarih Kurumu</vt:lpstr>
      <vt:lpstr>CUMHURİYET DÖNEMİ EDEBİYATI</vt:lpstr>
      <vt:lpstr>GENEL ÖZELLİKLER</vt:lpstr>
      <vt:lpstr>Edebiyat-ı Cedide (1896-1901)</vt:lpstr>
      <vt:lpstr>Milli Edebiyat (1911-1923)</vt:lpstr>
      <vt:lpstr>PowerPoint Sunusu</vt:lpstr>
      <vt:lpstr>Beş Hececiler</vt:lpstr>
      <vt:lpstr>YEDİ MEŞALECİLER</vt:lpstr>
      <vt:lpstr>Yedi Meşaleciler</vt:lpstr>
      <vt:lpstr>PowerPoint Sunusu</vt:lpstr>
      <vt:lpstr>Garipçiler (Birinci Yeniciler)</vt:lpstr>
      <vt:lpstr>PowerPoint Sunusu</vt:lpstr>
      <vt:lpstr>Maviciler</vt:lpstr>
      <vt:lpstr>PowerPoint Sunusu</vt:lpstr>
      <vt:lpstr>İkinci Yeniciler</vt:lpstr>
      <vt:lpstr>Toplumsal Gerçekçiler</vt:lpstr>
      <vt:lpstr>Bağımsız Yazarlar</vt:lpstr>
      <vt:lpstr>Tiyatro</vt:lpstr>
      <vt:lpstr>CUMHURİYET DÖNEMİ BASINI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GÜZEL SANATLAR ALANINDAKİ GELİŞMELER</vt:lpstr>
      <vt:lpstr>Atatürk ve Güzel Sanatlar</vt:lpstr>
      <vt:lpstr>PowerPoint Sunusu</vt:lpstr>
      <vt:lpstr>PowerPoint Sunusu</vt:lpstr>
      <vt:lpstr>Müzik Alanındaki Gelişmeler</vt:lpstr>
      <vt:lpstr>Cumhuriyet dönemiyle Türk Müziğine getirilen yenilikler dört ana başlık altında gruplanabilir.</vt:lpstr>
      <vt:lpstr>PowerPoint Sunusu</vt:lpstr>
      <vt:lpstr>PowerPoint Sunusu</vt:lpstr>
      <vt:lpstr>PowerPoint Sunusu</vt:lpstr>
      <vt:lpstr>PowerPoint Sunusu</vt:lpstr>
      <vt:lpstr>Milli Musiki ve Temsil Akademisi Teşkilat Kanunu (1934) Çerçevesinde;</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KÜLTÜREL ALANDAKİ İNKILAPLAR</dc:title>
  <dc:creator>oem</dc:creator>
  <cp:lastModifiedBy>Windows Kullanıcısı</cp:lastModifiedBy>
  <cp:revision>58</cp:revision>
  <dcterms:created xsi:type="dcterms:W3CDTF">2019-03-30T11:47:43Z</dcterms:created>
  <dcterms:modified xsi:type="dcterms:W3CDTF">2020-03-25T20:42:31Z</dcterms:modified>
</cp:coreProperties>
</file>