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7"/>
  </p:notesMasterIdLst>
  <p:sldIdLst>
    <p:sldId id="257" r:id="rId2"/>
    <p:sldId id="258" r:id="rId3"/>
    <p:sldId id="259" r:id="rId4"/>
    <p:sldId id="260" r:id="rId5"/>
    <p:sldId id="261" r:id="rId6"/>
    <p:sldId id="263" r:id="rId7"/>
    <p:sldId id="265" r:id="rId8"/>
    <p:sldId id="267" r:id="rId9"/>
    <p:sldId id="268" r:id="rId10"/>
    <p:sldId id="269" r:id="rId11"/>
    <p:sldId id="271" r:id="rId12"/>
    <p:sldId id="273" r:id="rId13"/>
    <p:sldId id="274" r:id="rId14"/>
    <p:sldId id="276" r:id="rId15"/>
    <p:sldId id="277" r:id="rId16"/>
    <p:sldId id="278" r:id="rId17"/>
    <p:sldId id="279" r:id="rId18"/>
    <p:sldId id="280" r:id="rId19"/>
    <p:sldId id="281" r:id="rId20"/>
    <p:sldId id="282" r:id="rId21"/>
    <p:sldId id="283" r:id="rId22"/>
    <p:sldId id="284" r:id="rId23"/>
    <p:sldId id="285" r:id="rId24"/>
    <p:sldId id="286" r:id="rId25"/>
    <p:sldId id="324" r:id="rId26"/>
    <p:sldId id="326" r:id="rId27"/>
    <p:sldId id="327" r:id="rId28"/>
    <p:sldId id="328" r:id="rId29"/>
    <p:sldId id="329" r:id="rId30"/>
    <p:sldId id="330" r:id="rId31"/>
    <p:sldId id="332" r:id="rId32"/>
    <p:sldId id="334" r:id="rId33"/>
    <p:sldId id="335" r:id="rId34"/>
    <p:sldId id="336" r:id="rId35"/>
    <p:sldId id="337" r:id="rId36"/>
    <p:sldId id="339" r:id="rId37"/>
    <p:sldId id="342" r:id="rId38"/>
    <p:sldId id="345" r:id="rId39"/>
    <p:sldId id="347" r:id="rId40"/>
    <p:sldId id="348" r:id="rId41"/>
    <p:sldId id="350" r:id="rId42"/>
    <p:sldId id="353" r:id="rId43"/>
    <p:sldId id="356" r:id="rId44"/>
    <p:sldId id="357" r:id="rId45"/>
    <p:sldId id="358" r:id="rId46"/>
    <p:sldId id="360" r:id="rId47"/>
    <p:sldId id="362" r:id="rId48"/>
    <p:sldId id="363" r:id="rId49"/>
    <p:sldId id="364" r:id="rId50"/>
    <p:sldId id="365" r:id="rId51"/>
    <p:sldId id="366" r:id="rId52"/>
    <p:sldId id="367" r:id="rId53"/>
    <p:sldId id="368" r:id="rId54"/>
    <p:sldId id="369" r:id="rId55"/>
    <p:sldId id="370" r:id="rId56"/>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65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72C503C-1C5C-4860-BA7B-83A81F6004EA}" type="datetimeFigureOut">
              <a:rPr lang="tr-TR" smtClean="0"/>
              <a:t>26.03.2020</a:t>
            </a:fld>
            <a:endParaRPr lang="tr-TR"/>
          </a:p>
        </p:txBody>
      </p:sp>
      <p:sp>
        <p:nvSpPr>
          <p:cNvPr id="4" name="Slayt Görüntüsü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6" name="Alt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A0D1ECB-D6D2-4A88-822F-3805FFD62F54}" type="slidenum">
              <a:rPr lang="tr-TR" smtClean="0"/>
              <a:t>‹#›</a:t>
            </a:fld>
            <a:endParaRPr lang="tr-TR"/>
          </a:p>
        </p:txBody>
      </p:sp>
    </p:spTree>
    <p:extLst>
      <p:ext uri="{BB962C8B-B14F-4D97-AF65-F5344CB8AC3E}">
        <p14:creationId xmlns:p14="http://schemas.microsoft.com/office/powerpoint/2010/main" val="29567381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Numarası Yer Tutucusu 6"/>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FF722F47-BA0B-412B-B22D-8080A3346BDC}" type="slidenum">
              <a:t>44</a:t>
            </a:fld>
            <a:endParaRPr lang="tr-TR" sz="1400" b="0" i="0" u="none" strike="noStrike" kern="1200" cap="none" spc="0" baseline="0">
              <a:solidFill>
                <a:srgbClr val="000000"/>
              </a:solidFill>
              <a:uFillTx/>
              <a:latin typeface="Liberation Serif" pitchFamily="18"/>
              <a:ea typeface="DejaVu Sans" pitchFamily="2"/>
              <a:cs typeface="DejaVu Sans" pitchFamily="2"/>
            </a:endParaRPr>
          </a:p>
        </p:txBody>
      </p:sp>
      <p:sp>
        <p:nvSpPr>
          <p:cNvPr id="3" name="Slayt Görüntüsü Yer Tutucusu 1"/>
          <p:cNvSpPr>
            <a:spLocks noGrp="1" noRot="1" noChangeAspect="1"/>
          </p:cNvSpPr>
          <p:nvPr>
            <p:ph type="sldImg"/>
          </p:nvPr>
        </p:nvSpPr>
        <p:spPr>
          <a:xfrm>
            <a:off x="217488" y="812800"/>
            <a:ext cx="7123112" cy="4008438"/>
          </a:xfrm>
          <a:solidFill>
            <a:srgbClr val="729FCF"/>
          </a:solidFill>
          <a:ln w="25402">
            <a:solidFill>
              <a:srgbClr val="3465A4"/>
            </a:solidFill>
            <a:prstDash val="solid"/>
          </a:ln>
        </p:spPr>
      </p:sp>
      <p:sp>
        <p:nvSpPr>
          <p:cNvPr id="4" name="Not Yer Tutucusu 2"/>
          <p:cNvSpPr txBox="1">
            <a:spLocks noGrp="1"/>
          </p:cNvSpPr>
          <p:nvPr>
            <p:ph type="body" sz="quarter" idx="1"/>
          </p:nvPr>
        </p:nvSpPr>
        <p:spPr/>
        <p:txBody>
          <a:bodyPr>
            <a:spAutoFit/>
          </a:bodyPr>
          <a:lstStyle/>
          <a:p>
            <a:endParaRPr lang="tr-TR"/>
          </a:p>
        </p:txBody>
      </p:sp>
    </p:spTree>
    <p:extLst>
      <p:ext uri="{BB962C8B-B14F-4D97-AF65-F5344CB8AC3E}">
        <p14:creationId xmlns:p14="http://schemas.microsoft.com/office/powerpoint/2010/main" val="6923344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Numarası Yer Tutucusu 6"/>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3B100C4B-0A49-4836-A43E-8DB9DF32A080}" type="slidenum">
              <a:t>53</a:t>
            </a:fld>
            <a:endParaRPr lang="tr-TR" sz="1400" b="0" i="0" u="none" strike="noStrike" kern="1200" cap="none" spc="0" baseline="0">
              <a:solidFill>
                <a:srgbClr val="000000"/>
              </a:solidFill>
              <a:uFillTx/>
              <a:latin typeface="Liberation Serif" pitchFamily="18"/>
              <a:ea typeface="DejaVu Sans" pitchFamily="2"/>
              <a:cs typeface="DejaVu Sans" pitchFamily="2"/>
            </a:endParaRPr>
          </a:p>
        </p:txBody>
      </p:sp>
      <p:sp>
        <p:nvSpPr>
          <p:cNvPr id="3" name="Slayt Görüntüsü Yer Tutucusu 1"/>
          <p:cNvSpPr>
            <a:spLocks noGrp="1" noRot="1" noChangeAspect="1"/>
          </p:cNvSpPr>
          <p:nvPr>
            <p:ph type="sldImg"/>
          </p:nvPr>
        </p:nvSpPr>
        <p:spPr>
          <a:xfrm>
            <a:off x="217488" y="812800"/>
            <a:ext cx="7123112" cy="4008438"/>
          </a:xfrm>
          <a:solidFill>
            <a:srgbClr val="729FCF"/>
          </a:solidFill>
          <a:ln w="25402">
            <a:solidFill>
              <a:srgbClr val="3465A4"/>
            </a:solidFill>
            <a:prstDash val="solid"/>
          </a:ln>
        </p:spPr>
      </p:sp>
      <p:sp>
        <p:nvSpPr>
          <p:cNvPr id="4" name="Not Yer Tutucusu 2"/>
          <p:cNvSpPr txBox="1">
            <a:spLocks noGrp="1"/>
          </p:cNvSpPr>
          <p:nvPr>
            <p:ph type="body" sz="quarter" idx="1"/>
          </p:nvPr>
        </p:nvSpPr>
        <p:spPr/>
        <p:txBody>
          <a:bodyPr/>
          <a:lstStyle/>
          <a:p>
            <a:endParaRPr lang="tr-TR"/>
          </a:p>
        </p:txBody>
      </p:sp>
    </p:spTree>
    <p:extLst>
      <p:ext uri="{BB962C8B-B14F-4D97-AF65-F5344CB8AC3E}">
        <p14:creationId xmlns:p14="http://schemas.microsoft.com/office/powerpoint/2010/main" val="16514266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Numarası Yer Tutucusu 6"/>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610E3427-CD30-4DC6-A51D-1188AF003995}" type="slidenum">
              <a:t>54</a:t>
            </a:fld>
            <a:endParaRPr lang="tr-TR" sz="1400" b="0" i="0" u="none" strike="noStrike" kern="1200" cap="none" spc="0" baseline="0">
              <a:solidFill>
                <a:srgbClr val="000000"/>
              </a:solidFill>
              <a:uFillTx/>
              <a:latin typeface="Liberation Serif" pitchFamily="18"/>
              <a:ea typeface="DejaVu Sans" pitchFamily="2"/>
              <a:cs typeface="DejaVu Sans" pitchFamily="2"/>
            </a:endParaRPr>
          </a:p>
        </p:txBody>
      </p:sp>
      <p:sp>
        <p:nvSpPr>
          <p:cNvPr id="3" name="Slayt Görüntüsü Yer Tutucusu 1"/>
          <p:cNvSpPr>
            <a:spLocks noGrp="1" noRot="1" noChangeAspect="1"/>
          </p:cNvSpPr>
          <p:nvPr>
            <p:ph type="sldImg"/>
          </p:nvPr>
        </p:nvSpPr>
        <p:spPr>
          <a:xfrm>
            <a:off x="217488" y="812800"/>
            <a:ext cx="7123112" cy="4008438"/>
          </a:xfrm>
          <a:solidFill>
            <a:srgbClr val="729FCF"/>
          </a:solidFill>
          <a:ln w="25402">
            <a:solidFill>
              <a:srgbClr val="3465A4"/>
            </a:solidFill>
            <a:prstDash val="solid"/>
          </a:ln>
        </p:spPr>
      </p:sp>
      <p:sp>
        <p:nvSpPr>
          <p:cNvPr id="4" name="Not Yer Tutucusu 2"/>
          <p:cNvSpPr txBox="1">
            <a:spLocks noGrp="1"/>
          </p:cNvSpPr>
          <p:nvPr>
            <p:ph type="body" sz="quarter" idx="1"/>
          </p:nvPr>
        </p:nvSpPr>
        <p:spPr/>
        <p:txBody>
          <a:bodyPr/>
          <a:lstStyle/>
          <a:p>
            <a:endParaRPr lang="tr-TR"/>
          </a:p>
        </p:txBody>
      </p:sp>
    </p:spTree>
    <p:extLst>
      <p:ext uri="{BB962C8B-B14F-4D97-AF65-F5344CB8AC3E}">
        <p14:creationId xmlns:p14="http://schemas.microsoft.com/office/powerpoint/2010/main" val="14524390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Numarası Yer Tutucusu 6"/>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C351360D-4826-44AC-A551-8E1E60D9D6C6}" type="slidenum">
              <a:t>55</a:t>
            </a:fld>
            <a:endParaRPr lang="tr-TR" sz="1400" b="0" i="0" u="none" strike="noStrike" kern="1200" cap="none" spc="0" baseline="0">
              <a:solidFill>
                <a:srgbClr val="000000"/>
              </a:solidFill>
              <a:uFillTx/>
              <a:latin typeface="Liberation Serif" pitchFamily="18"/>
              <a:ea typeface="DejaVu Sans" pitchFamily="2"/>
              <a:cs typeface="DejaVu Sans" pitchFamily="2"/>
            </a:endParaRPr>
          </a:p>
        </p:txBody>
      </p:sp>
      <p:sp>
        <p:nvSpPr>
          <p:cNvPr id="3" name="Slayt Görüntüsü Yer Tutucusu 1"/>
          <p:cNvSpPr>
            <a:spLocks noGrp="1" noRot="1" noChangeAspect="1"/>
          </p:cNvSpPr>
          <p:nvPr>
            <p:ph type="sldImg"/>
          </p:nvPr>
        </p:nvSpPr>
        <p:spPr>
          <a:xfrm>
            <a:off x="217488" y="812800"/>
            <a:ext cx="7123112" cy="4008438"/>
          </a:xfrm>
          <a:solidFill>
            <a:srgbClr val="729FCF"/>
          </a:solidFill>
          <a:ln w="25402">
            <a:solidFill>
              <a:srgbClr val="3465A4"/>
            </a:solidFill>
            <a:prstDash val="solid"/>
          </a:ln>
        </p:spPr>
      </p:sp>
      <p:sp>
        <p:nvSpPr>
          <p:cNvPr id="4" name="Not Yer Tutucusu 2"/>
          <p:cNvSpPr txBox="1">
            <a:spLocks noGrp="1"/>
          </p:cNvSpPr>
          <p:nvPr>
            <p:ph type="body" sz="quarter" idx="1"/>
          </p:nvPr>
        </p:nvSpPr>
        <p:spPr/>
        <p:txBody>
          <a:bodyPr/>
          <a:lstStyle/>
          <a:p>
            <a:endParaRPr lang="tr-TR"/>
          </a:p>
        </p:txBody>
      </p:sp>
    </p:spTree>
    <p:extLst>
      <p:ext uri="{BB962C8B-B14F-4D97-AF65-F5344CB8AC3E}">
        <p14:creationId xmlns:p14="http://schemas.microsoft.com/office/powerpoint/2010/main" val="15937046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Numarası Yer Tutucusu 6"/>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3FA9483F-3FCA-4B1C-BEAB-9AFF2D73E6F7}" type="slidenum">
              <a:t>45</a:t>
            </a:fld>
            <a:endParaRPr lang="tr-TR" sz="1400" b="0" i="0" u="none" strike="noStrike" kern="1200" cap="none" spc="0" baseline="0">
              <a:solidFill>
                <a:srgbClr val="000000"/>
              </a:solidFill>
              <a:uFillTx/>
              <a:latin typeface="Liberation Serif" pitchFamily="18"/>
              <a:ea typeface="DejaVu Sans" pitchFamily="2"/>
              <a:cs typeface="DejaVu Sans" pitchFamily="2"/>
            </a:endParaRPr>
          </a:p>
        </p:txBody>
      </p:sp>
      <p:sp>
        <p:nvSpPr>
          <p:cNvPr id="3" name="Slayt Görüntüsü Yer Tutucusu 1"/>
          <p:cNvSpPr>
            <a:spLocks noGrp="1" noRot="1" noChangeAspect="1"/>
          </p:cNvSpPr>
          <p:nvPr>
            <p:ph type="sldImg"/>
          </p:nvPr>
        </p:nvSpPr>
        <p:spPr>
          <a:xfrm>
            <a:off x="217488" y="812800"/>
            <a:ext cx="7123112" cy="4008438"/>
          </a:xfrm>
          <a:solidFill>
            <a:srgbClr val="729FCF"/>
          </a:solidFill>
          <a:ln w="25402">
            <a:solidFill>
              <a:srgbClr val="3465A4"/>
            </a:solidFill>
            <a:prstDash val="solid"/>
          </a:ln>
        </p:spPr>
      </p:sp>
      <p:sp>
        <p:nvSpPr>
          <p:cNvPr id="4" name="Not Yer Tutucusu 2"/>
          <p:cNvSpPr txBox="1">
            <a:spLocks noGrp="1"/>
          </p:cNvSpPr>
          <p:nvPr>
            <p:ph type="body" sz="quarter" idx="1"/>
          </p:nvPr>
        </p:nvSpPr>
        <p:spPr/>
        <p:txBody>
          <a:bodyPr>
            <a:spAutoFit/>
          </a:bodyPr>
          <a:lstStyle/>
          <a:p>
            <a:endParaRPr lang="tr-TR"/>
          </a:p>
        </p:txBody>
      </p:sp>
    </p:spTree>
    <p:extLst>
      <p:ext uri="{BB962C8B-B14F-4D97-AF65-F5344CB8AC3E}">
        <p14:creationId xmlns:p14="http://schemas.microsoft.com/office/powerpoint/2010/main" val="17027563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Numarası Yer Tutucusu 6"/>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4955FF53-02E2-4408-803E-03C2BD5AF90B}" type="slidenum">
              <a:t>46</a:t>
            </a:fld>
            <a:endParaRPr lang="tr-TR" sz="1400" b="0" i="0" u="none" strike="noStrike" kern="1200" cap="none" spc="0" baseline="0">
              <a:solidFill>
                <a:srgbClr val="000000"/>
              </a:solidFill>
              <a:uFillTx/>
              <a:latin typeface="Liberation Serif" pitchFamily="18"/>
              <a:ea typeface="DejaVu Sans" pitchFamily="2"/>
              <a:cs typeface="DejaVu Sans" pitchFamily="2"/>
            </a:endParaRPr>
          </a:p>
        </p:txBody>
      </p:sp>
      <p:sp>
        <p:nvSpPr>
          <p:cNvPr id="3" name="Slayt Görüntüsü Yer Tutucusu 1"/>
          <p:cNvSpPr>
            <a:spLocks noGrp="1" noRot="1" noChangeAspect="1"/>
          </p:cNvSpPr>
          <p:nvPr>
            <p:ph type="sldImg"/>
          </p:nvPr>
        </p:nvSpPr>
        <p:spPr>
          <a:xfrm>
            <a:off x="217488" y="812800"/>
            <a:ext cx="7123112" cy="4008438"/>
          </a:xfrm>
          <a:solidFill>
            <a:srgbClr val="729FCF"/>
          </a:solidFill>
          <a:ln w="25402">
            <a:solidFill>
              <a:srgbClr val="3465A4"/>
            </a:solidFill>
            <a:prstDash val="solid"/>
          </a:ln>
        </p:spPr>
      </p:sp>
      <p:sp>
        <p:nvSpPr>
          <p:cNvPr id="4" name="Not Yer Tutucusu 2"/>
          <p:cNvSpPr txBox="1">
            <a:spLocks noGrp="1"/>
          </p:cNvSpPr>
          <p:nvPr>
            <p:ph type="body" sz="quarter" idx="1"/>
          </p:nvPr>
        </p:nvSpPr>
        <p:spPr/>
        <p:txBody>
          <a:bodyPr/>
          <a:lstStyle/>
          <a:p>
            <a:endParaRPr lang="tr-TR"/>
          </a:p>
        </p:txBody>
      </p:sp>
    </p:spTree>
    <p:extLst>
      <p:ext uri="{BB962C8B-B14F-4D97-AF65-F5344CB8AC3E}">
        <p14:creationId xmlns:p14="http://schemas.microsoft.com/office/powerpoint/2010/main" val="4576972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Numarası Yer Tutucusu 6"/>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5877E000-42FC-4055-B4AC-27AAF53068B0}" type="slidenum">
              <a:t>47</a:t>
            </a:fld>
            <a:endParaRPr lang="tr-TR" sz="1400" b="0" i="0" u="none" strike="noStrike" kern="1200" cap="none" spc="0" baseline="0">
              <a:solidFill>
                <a:srgbClr val="000000"/>
              </a:solidFill>
              <a:uFillTx/>
              <a:latin typeface="Liberation Serif" pitchFamily="18"/>
              <a:ea typeface="DejaVu Sans" pitchFamily="2"/>
              <a:cs typeface="DejaVu Sans" pitchFamily="2"/>
            </a:endParaRPr>
          </a:p>
        </p:txBody>
      </p:sp>
      <p:sp>
        <p:nvSpPr>
          <p:cNvPr id="3" name="Slayt Görüntüsü Yer Tutucusu 1"/>
          <p:cNvSpPr>
            <a:spLocks noGrp="1" noRot="1" noChangeAspect="1"/>
          </p:cNvSpPr>
          <p:nvPr>
            <p:ph type="sldImg"/>
          </p:nvPr>
        </p:nvSpPr>
        <p:spPr>
          <a:xfrm>
            <a:off x="217488" y="812800"/>
            <a:ext cx="7123112" cy="4008438"/>
          </a:xfrm>
          <a:solidFill>
            <a:srgbClr val="729FCF"/>
          </a:solidFill>
          <a:ln w="25402">
            <a:solidFill>
              <a:srgbClr val="3465A4"/>
            </a:solidFill>
            <a:prstDash val="solid"/>
          </a:ln>
        </p:spPr>
      </p:sp>
      <p:sp>
        <p:nvSpPr>
          <p:cNvPr id="4" name="Not Yer Tutucusu 2"/>
          <p:cNvSpPr txBox="1">
            <a:spLocks noGrp="1"/>
          </p:cNvSpPr>
          <p:nvPr>
            <p:ph type="body" sz="quarter" idx="1"/>
          </p:nvPr>
        </p:nvSpPr>
        <p:spPr/>
        <p:txBody>
          <a:bodyPr/>
          <a:lstStyle/>
          <a:p>
            <a:endParaRPr lang="tr-TR"/>
          </a:p>
        </p:txBody>
      </p:sp>
    </p:spTree>
    <p:extLst>
      <p:ext uri="{BB962C8B-B14F-4D97-AF65-F5344CB8AC3E}">
        <p14:creationId xmlns:p14="http://schemas.microsoft.com/office/powerpoint/2010/main" val="39333304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Numarası Yer Tutucusu 6"/>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25D9C680-6779-4274-B655-AC9CB7C49B28}" type="slidenum">
              <a:t>48</a:t>
            </a:fld>
            <a:endParaRPr lang="tr-TR" sz="1400" b="0" i="0" u="none" strike="noStrike" kern="1200" cap="none" spc="0" baseline="0">
              <a:solidFill>
                <a:srgbClr val="000000"/>
              </a:solidFill>
              <a:uFillTx/>
              <a:latin typeface="Liberation Serif" pitchFamily="18"/>
              <a:ea typeface="DejaVu Sans" pitchFamily="2"/>
              <a:cs typeface="DejaVu Sans" pitchFamily="2"/>
            </a:endParaRPr>
          </a:p>
        </p:txBody>
      </p:sp>
      <p:sp>
        <p:nvSpPr>
          <p:cNvPr id="3" name="Slayt Görüntüsü Yer Tutucusu 1"/>
          <p:cNvSpPr>
            <a:spLocks noGrp="1" noRot="1" noChangeAspect="1"/>
          </p:cNvSpPr>
          <p:nvPr>
            <p:ph type="sldImg"/>
          </p:nvPr>
        </p:nvSpPr>
        <p:spPr>
          <a:xfrm>
            <a:off x="217488" y="812800"/>
            <a:ext cx="7123112" cy="4008438"/>
          </a:xfrm>
          <a:solidFill>
            <a:srgbClr val="729FCF"/>
          </a:solidFill>
          <a:ln w="25402">
            <a:solidFill>
              <a:srgbClr val="3465A4"/>
            </a:solidFill>
            <a:prstDash val="solid"/>
          </a:ln>
        </p:spPr>
      </p:sp>
      <p:sp>
        <p:nvSpPr>
          <p:cNvPr id="4" name="Not Yer Tutucusu 2"/>
          <p:cNvSpPr txBox="1">
            <a:spLocks noGrp="1"/>
          </p:cNvSpPr>
          <p:nvPr>
            <p:ph type="body" sz="quarter" idx="1"/>
          </p:nvPr>
        </p:nvSpPr>
        <p:spPr/>
        <p:txBody>
          <a:bodyPr/>
          <a:lstStyle/>
          <a:p>
            <a:endParaRPr lang="tr-TR"/>
          </a:p>
        </p:txBody>
      </p:sp>
    </p:spTree>
    <p:extLst>
      <p:ext uri="{BB962C8B-B14F-4D97-AF65-F5344CB8AC3E}">
        <p14:creationId xmlns:p14="http://schemas.microsoft.com/office/powerpoint/2010/main" val="4787751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Numarası Yer Tutucusu 6"/>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F9EE11F1-C58F-41A4-A54C-8EAE0D86D76E}" type="slidenum">
              <a:t>49</a:t>
            </a:fld>
            <a:endParaRPr lang="tr-TR" sz="1400" b="0" i="0" u="none" strike="noStrike" kern="1200" cap="none" spc="0" baseline="0">
              <a:solidFill>
                <a:srgbClr val="000000"/>
              </a:solidFill>
              <a:uFillTx/>
              <a:latin typeface="Liberation Serif" pitchFamily="18"/>
              <a:ea typeface="DejaVu Sans" pitchFamily="2"/>
              <a:cs typeface="DejaVu Sans" pitchFamily="2"/>
            </a:endParaRPr>
          </a:p>
        </p:txBody>
      </p:sp>
      <p:sp>
        <p:nvSpPr>
          <p:cNvPr id="3" name="Slayt Görüntüsü Yer Tutucusu 1"/>
          <p:cNvSpPr>
            <a:spLocks noGrp="1" noRot="1" noChangeAspect="1"/>
          </p:cNvSpPr>
          <p:nvPr>
            <p:ph type="sldImg"/>
          </p:nvPr>
        </p:nvSpPr>
        <p:spPr>
          <a:xfrm>
            <a:off x="217488" y="812800"/>
            <a:ext cx="7123112" cy="4008438"/>
          </a:xfrm>
          <a:solidFill>
            <a:srgbClr val="729FCF"/>
          </a:solidFill>
          <a:ln w="25402">
            <a:solidFill>
              <a:srgbClr val="3465A4"/>
            </a:solidFill>
            <a:prstDash val="solid"/>
          </a:ln>
        </p:spPr>
      </p:sp>
      <p:sp>
        <p:nvSpPr>
          <p:cNvPr id="4" name="Not Yer Tutucusu 2"/>
          <p:cNvSpPr txBox="1">
            <a:spLocks noGrp="1"/>
          </p:cNvSpPr>
          <p:nvPr>
            <p:ph type="body" sz="quarter" idx="1"/>
          </p:nvPr>
        </p:nvSpPr>
        <p:spPr/>
        <p:txBody>
          <a:bodyPr/>
          <a:lstStyle/>
          <a:p>
            <a:endParaRPr lang="tr-TR"/>
          </a:p>
        </p:txBody>
      </p:sp>
    </p:spTree>
    <p:extLst>
      <p:ext uri="{BB962C8B-B14F-4D97-AF65-F5344CB8AC3E}">
        <p14:creationId xmlns:p14="http://schemas.microsoft.com/office/powerpoint/2010/main" val="10080135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Numarası Yer Tutucusu 6"/>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DF39DDF0-C0B5-4B87-9C62-8600FB3196FA}" type="slidenum">
              <a:t>50</a:t>
            </a:fld>
            <a:endParaRPr lang="tr-TR" sz="1400" b="0" i="0" u="none" strike="noStrike" kern="1200" cap="none" spc="0" baseline="0">
              <a:solidFill>
                <a:srgbClr val="000000"/>
              </a:solidFill>
              <a:uFillTx/>
              <a:latin typeface="Liberation Serif" pitchFamily="18"/>
              <a:ea typeface="DejaVu Sans" pitchFamily="2"/>
              <a:cs typeface="DejaVu Sans" pitchFamily="2"/>
            </a:endParaRPr>
          </a:p>
        </p:txBody>
      </p:sp>
      <p:sp>
        <p:nvSpPr>
          <p:cNvPr id="3" name="Slayt Görüntüsü Yer Tutucusu 1"/>
          <p:cNvSpPr>
            <a:spLocks noGrp="1" noRot="1" noChangeAspect="1"/>
          </p:cNvSpPr>
          <p:nvPr>
            <p:ph type="sldImg"/>
          </p:nvPr>
        </p:nvSpPr>
        <p:spPr>
          <a:xfrm>
            <a:off x="217488" y="812800"/>
            <a:ext cx="7123112" cy="4008438"/>
          </a:xfrm>
          <a:solidFill>
            <a:srgbClr val="729FCF"/>
          </a:solidFill>
          <a:ln w="25402">
            <a:solidFill>
              <a:srgbClr val="3465A4"/>
            </a:solidFill>
            <a:prstDash val="solid"/>
          </a:ln>
        </p:spPr>
      </p:sp>
      <p:sp>
        <p:nvSpPr>
          <p:cNvPr id="4" name="Not Yer Tutucusu 2"/>
          <p:cNvSpPr txBox="1">
            <a:spLocks noGrp="1"/>
          </p:cNvSpPr>
          <p:nvPr>
            <p:ph type="body" sz="quarter" idx="1"/>
          </p:nvPr>
        </p:nvSpPr>
        <p:spPr/>
        <p:txBody>
          <a:bodyPr/>
          <a:lstStyle/>
          <a:p>
            <a:endParaRPr lang="tr-TR"/>
          </a:p>
        </p:txBody>
      </p:sp>
    </p:spTree>
    <p:extLst>
      <p:ext uri="{BB962C8B-B14F-4D97-AF65-F5344CB8AC3E}">
        <p14:creationId xmlns:p14="http://schemas.microsoft.com/office/powerpoint/2010/main" val="17064525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Numarası Yer Tutucusu 6"/>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82E29D52-0B66-41A1-B382-D5254D443B01}" type="slidenum">
              <a:t>51</a:t>
            </a:fld>
            <a:endParaRPr lang="tr-TR" sz="1400" b="0" i="0" u="none" strike="noStrike" kern="1200" cap="none" spc="0" baseline="0">
              <a:solidFill>
                <a:srgbClr val="000000"/>
              </a:solidFill>
              <a:uFillTx/>
              <a:latin typeface="Liberation Serif" pitchFamily="18"/>
              <a:ea typeface="DejaVu Sans" pitchFamily="2"/>
              <a:cs typeface="DejaVu Sans" pitchFamily="2"/>
            </a:endParaRPr>
          </a:p>
        </p:txBody>
      </p:sp>
      <p:sp>
        <p:nvSpPr>
          <p:cNvPr id="3" name="Slayt Görüntüsü Yer Tutucusu 1"/>
          <p:cNvSpPr>
            <a:spLocks noGrp="1" noRot="1" noChangeAspect="1"/>
          </p:cNvSpPr>
          <p:nvPr>
            <p:ph type="sldImg"/>
          </p:nvPr>
        </p:nvSpPr>
        <p:spPr>
          <a:xfrm>
            <a:off x="217488" y="812800"/>
            <a:ext cx="7123112" cy="4008438"/>
          </a:xfrm>
          <a:solidFill>
            <a:srgbClr val="729FCF"/>
          </a:solidFill>
          <a:ln w="25402">
            <a:solidFill>
              <a:srgbClr val="3465A4"/>
            </a:solidFill>
            <a:prstDash val="solid"/>
          </a:ln>
        </p:spPr>
      </p:sp>
      <p:sp>
        <p:nvSpPr>
          <p:cNvPr id="4" name="Not Yer Tutucusu 2"/>
          <p:cNvSpPr txBox="1">
            <a:spLocks noGrp="1"/>
          </p:cNvSpPr>
          <p:nvPr>
            <p:ph type="body" sz="quarter" idx="1"/>
          </p:nvPr>
        </p:nvSpPr>
        <p:spPr/>
        <p:txBody>
          <a:bodyPr>
            <a:spAutoFit/>
          </a:bodyPr>
          <a:lstStyle/>
          <a:p>
            <a:endParaRPr lang="tr-TR"/>
          </a:p>
        </p:txBody>
      </p:sp>
    </p:spTree>
    <p:extLst>
      <p:ext uri="{BB962C8B-B14F-4D97-AF65-F5344CB8AC3E}">
        <p14:creationId xmlns:p14="http://schemas.microsoft.com/office/powerpoint/2010/main" val="5682534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Numarası Yer Tutucusu 6"/>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C27374FD-F35D-4E03-92B0-53546EDA7624}" type="slidenum">
              <a:t>52</a:t>
            </a:fld>
            <a:endParaRPr lang="tr-TR" sz="1400" b="0" i="0" u="none" strike="noStrike" kern="1200" cap="none" spc="0" baseline="0">
              <a:solidFill>
                <a:srgbClr val="000000"/>
              </a:solidFill>
              <a:uFillTx/>
              <a:latin typeface="Liberation Serif" pitchFamily="18"/>
              <a:ea typeface="DejaVu Sans" pitchFamily="2"/>
              <a:cs typeface="DejaVu Sans" pitchFamily="2"/>
            </a:endParaRPr>
          </a:p>
        </p:txBody>
      </p:sp>
      <p:sp>
        <p:nvSpPr>
          <p:cNvPr id="3" name="Slayt Görüntüsü Yer Tutucusu 1"/>
          <p:cNvSpPr>
            <a:spLocks noGrp="1" noRot="1" noChangeAspect="1"/>
          </p:cNvSpPr>
          <p:nvPr>
            <p:ph type="sldImg"/>
          </p:nvPr>
        </p:nvSpPr>
        <p:spPr>
          <a:xfrm>
            <a:off x="217488" y="812800"/>
            <a:ext cx="7123112" cy="4008438"/>
          </a:xfrm>
          <a:solidFill>
            <a:srgbClr val="729FCF"/>
          </a:solidFill>
          <a:ln w="25402">
            <a:solidFill>
              <a:srgbClr val="3465A4"/>
            </a:solidFill>
            <a:prstDash val="solid"/>
          </a:ln>
        </p:spPr>
      </p:sp>
      <p:sp>
        <p:nvSpPr>
          <p:cNvPr id="4" name="Not Yer Tutucusu 2"/>
          <p:cNvSpPr txBox="1">
            <a:spLocks noGrp="1"/>
          </p:cNvSpPr>
          <p:nvPr>
            <p:ph type="body" sz="quarter" idx="1"/>
          </p:nvPr>
        </p:nvSpPr>
        <p:spPr/>
        <p:txBody>
          <a:bodyPr/>
          <a:lstStyle/>
          <a:p>
            <a:endParaRPr lang="tr-TR"/>
          </a:p>
        </p:txBody>
      </p:sp>
    </p:spTree>
    <p:extLst>
      <p:ext uri="{BB962C8B-B14F-4D97-AF65-F5344CB8AC3E}">
        <p14:creationId xmlns:p14="http://schemas.microsoft.com/office/powerpoint/2010/main" val="6341644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Unvan 1"/>
          <p:cNvSpPr>
            <a:spLocks noGrp="1"/>
          </p:cNvSpPr>
          <p:nvPr>
            <p:ph type="ctrTitle"/>
          </p:nvPr>
        </p:nvSpPr>
        <p:spPr>
          <a:xfrm>
            <a:off x="1524000" y="1122363"/>
            <a:ext cx="9144000" cy="2387600"/>
          </a:xfrm>
        </p:spPr>
        <p:txBody>
          <a:bodyPr anchor="b"/>
          <a:lstStyle>
            <a:lvl1pPr algn="ctr">
              <a:defRPr sz="6000"/>
            </a:lvl1pPr>
          </a:lstStyle>
          <a:p>
            <a:r>
              <a:rPr lang="tr-TR" smtClean="0"/>
              <a:t>Asıl başlık stili için tıklatın</a:t>
            </a:r>
            <a:endParaRPr lang="tr-TR"/>
          </a:p>
        </p:txBody>
      </p:sp>
      <p:sp>
        <p:nvSpPr>
          <p:cNvPr id="3" name="Alt Başlık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smtClean="0"/>
              <a:t>Asıl alt başlık stilini düzenlemek için tıklayın</a:t>
            </a:r>
            <a:endParaRPr lang="tr-TR"/>
          </a:p>
        </p:txBody>
      </p:sp>
      <p:sp>
        <p:nvSpPr>
          <p:cNvPr id="4" name="Veri Yer Tutucusu 3"/>
          <p:cNvSpPr>
            <a:spLocks noGrp="1"/>
          </p:cNvSpPr>
          <p:nvPr>
            <p:ph type="dt" sz="half" idx="10"/>
          </p:nvPr>
        </p:nvSpPr>
        <p:spPr/>
        <p:txBody>
          <a:bodyPr/>
          <a:lstStyle/>
          <a:p>
            <a:fld id="{1EC44646-948E-47FD-9545-E11E0798BB1D}" type="datetimeFigureOut">
              <a:rPr lang="tr-TR" smtClean="0"/>
              <a:t>26.03.2020</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1F2DA9A0-F951-43EE-914B-6B9B9B98736D}" type="slidenum">
              <a:rPr lang="tr-TR" smtClean="0"/>
              <a:t>‹#›</a:t>
            </a:fld>
            <a:endParaRPr lang="tr-TR"/>
          </a:p>
        </p:txBody>
      </p:sp>
    </p:spTree>
    <p:extLst>
      <p:ext uri="{BB962C8B-B14F-4D97-AF65-F5344CB8AC3E}">
        <p14:creationId xmlns:p14="http://schemas.microsoft.com/office/powerpoint/2010/main" val="37175175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Dikey Metin Yer Tutucusu 2"/>
          <p:cNvSpPr>
            <a:spLocks noGrp="1"/>
          </p:cNvSpPr>
          <p:nvPr>
            <p:ph type="body" orient="vert" idx="1"/>
          </p:nvPr>
        </p:nvSpPr>
        <p:spPr/>
        <p:txBody>
          <a:bodyPr vert="eaVe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1EC44646-948E-47FD-9545-E11E0798BB1D}" type="datetimeFigureOut">
              <a:rPr lang="tr-TR" smtClean="0"/>
              <a:t>26.03.2020</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1F2DA9A0-F951-43EE-914B-6B9B9B98736D}" type="slidenum">
              <a:rPr lang="tr-TR" smtClean="0"/>
              <a:t>‹#›</a:t>
            </a:fld>
            <a:endParaRPr lang="tr-TR"/>
          </a:p>
        </p:txBody>
      </p:sp>
    </p:spTree>
    <p:extLst>
      <p:ext uri="{BB962C8B-B14F-4D97-AF65-F5344CB8AC3E}">
        <p14:creationId xmlns:p14="http://schemas.microsoft.com/office/powerpoint/2010/main" val="5945334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p:cNvSpPr>
            <a:spLocks noGrp="1"/>
          </p:cNvSpPr>
          <p:nvPr>
            <p:ph type="title" orient="vert"/>
          </p:nvPr>
        </p:nvSpPr>
        <p:spPr>
          <a:xfrm>
            <a:off x="8724900" y="365125"/>
            <a:ext cx="2628900" cy="5811838"/>
          </a:xfrm>
        </p:spPr>
        <p:txBody>
          <a:bodyPr vert="eaVert"/>
          <a:lstStyle/>
          <a:p>
            <a:r>
              <a:rPr lang="tr-TR" smtClean="0"/>
              <a:t>Asıl başlık stili için tıklatın</a:t>
            </a:r>
            <a:endParaRPr lang="tr-TR"/>
          </a:p>
        </p:txBody>
      </p:sp>
      <p:sp>
        <p:nvSpPr>
          <p:cNvPr id="3" name="Dikey Metin Yer Tutucusu 2"/>
          <p:cNvSpPr>
            <a:spLocks noGrp="1"/>
          </p:cNvSpPr>
          <p:nvPr>
            <p:ph type="body" orient="vert" idx="1"/>
          </p:nvPr>
        </p:nvSpPr>
        <p:spPr>
          <a:xfrm>
            <a:off x="838200" y="365125"/>
            <a:ext cx="7734300" cy="5811838"/>
          </a:xfrm>
        </p:spPr>
        <p:txBody>
          <a:bodyPr vert="eaVe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1EC44646-948E-47FD-9545-E11E0798BB1D}" type="datetimeFigureOut">
              <a:rPr lang="tr-TR" smtClean="0"/>
              <a:t>26.03.2020</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1F2DA9A0-F951-43EE-914B-6B9B9B98736D}" type="slidenum">
              <a:rPr lang="tr-TR" smtClean="0"/>
              <a:t>‹#›</a:t>
            </a:fld>
            <a:endParaRPr lang="tr-TR"/>
          </a:p>
        </p:txBody>
      </p:sp>
    </p:spTree>
    <p:extLst>
      <p:ext uri="{BB962C8B-B14F-4D97-AF65-F5344CB8AC3E}">
        <p14:creationId xmlns:p14="http://schemas.microsoft.com/office/powerpoint/2010/main" val="16054704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İçerik Yer Tutucusu 2"/>
          <p:cNvSpPr>
            <a:spLocks noGrp="1"/>
          </p:cNvSpPr>
          <p:nvPr>
            <p:ph idx="1"/>
          </p:nvPr>
        </p:nvSpPr>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1EC44646-948E-47FD-9545-E11E0798BB1D}" type="datetimeFigureOut">
              <a:rPr lang="tr-TR" smtClean="0"/>
              <a:t>26.03.2020</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1F2DA9A0-F951-43EE-914B-6B9B9B98736D}" type="slidenum">
              <a:rPr lang="tr-TR" smtClean="0"/>
              <a:t>‹#›</a:t>
            </a:fld>
            <a:endParaRPr lang="tr-TR"/>
          </a:p>
        </p:txBody>
      </p:sp>
    </p:spTree>
    <p:extLst>
      <p:ext uri="{BB962C8B-B14F-4D97-AF65-F5344CB8AC3E}">
        <p14:creationId xmlns:p14="http://schemas.microsoft.com/office/powerpoint/2010/main" val="31735332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Unvan 1"/>
          <p:cNvSpPr>
            <a:spLocks noGrp="1"/>
          </p:cNvSpPr>
          <p:nvPr>
            <p:ph type="title"/>
          </p:nvPr>
        </p:nvSpPr>
        <p:spPr>
          <a:xfrm>
            <a:off x="831850" y="1709738"/>
            <a:ext cx="10515600" cy="2852737"/>
          </a:xfrm>
        </p:spPr>
        <p:txBody>
          <a:bodyPr anchor="b"/>
          <a:lstStyle>
            <a:lvl1pPr>
              <a:defRPr sz="6000"/>
            </a:lvl1pPr>
          </a:lstStyle>
          <a:p>
            <a:r>
              <a:rPr lang="tr-TR" smtClean="0"/>
              <a:t>Asıl başlık stili için tıklatın</a:t>
            </a:r>
            <a:endParaRPr lang="tr-TR"/>
          </a:p>
        </p:txBody>
      </p:sp>
      <p:sp>
        <p:nvSpPr>
          <p:cNvPr id="3" name="Metin Yer Tutucusu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smtClean="0"/>
              <a:t>Asıl metin stillerini düzenle</a:t>
            </a:r>
          </a:p>
        </p:txBody>
      </p:sp>
      <p:sp>
        <p:nvSpPr>
          <p:cNvPr id="4" name="Veri Yer Tutucusu 3"/>
          <p:cNvSpPr>
            <a:spLocks noGrp="1"/>
          </p:cNvSpPr>
          <p:nvPr>
            <p:ph type="dt" sz="half" idx="10"/>
          </p:nvPr>
        </p:nvSpPr>
        <p:spPr/>
        <p:txBody>
          <a:bodyPr/>
          <a:lstStyle/>
          <a:p>
            <a:fld id="{1EC44646-948E-47FD-9545-E11E0798BB1D}" type="datetimeFigureOut">
              <a:rPr lang="tr-TR" smtClean="0"/>
              <a:t>26.03.2020</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1F2DA9A0-F951-43EE-914B-6B9B9B98736D}" type="slidenum">
              <a:rPr lang="tr-TR" smtClean="0"/>
              <a:t>‹#›</a:t>
            </a:fld>
            <a:endParaRPr lang="tr-TR"/>
          </a:p>
        </p:txBody>
      </p:sp>
    </p:spTree>
    <p:extLst>
      <p:ext uri="{BB962C8B-B14F-4D97-AF65-F5344CB8AC3E}">
        <p14:creationId xmlns:p14="http://schemas.microsoft.com/office/powerpoint/2010/main" val="40544225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İçerik Yer Tutucusu 2"/>
          <p:cNvSpPr>
            <a:spLocks noGrp="1"/>
          </p:cNvSpPr>
          <p:nvPr>
            <p:ph sz="half" idx="1"/>
          </p:nvPr>
        </p:nvSpPr>
        <p:spPr>
          <a:xfrm>
            <a:off x="838200" y="1825625"/>
            <a:ext cx="5181600" cy="435133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İçerik Yer Tutucusu 3"/>
          <p:cNvSpPr>
            <a:spLocks noGrp="1"/>
          </p:cNvSpPr>
          <p:nvPr>
            <p:ph sz="half" idx="2"/>
          </p:nvPr>
        </p:nvSpPr>
        <p:spPr>
          <a:xfrm>
            <a:off x="6172200" y="1825625"/>
            <a:ext cx="5181600" cy="435133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Veri Yer Tutucusu 4"/>
          <p:cNvSpPr>
            <a:spLocks noGrp="1"/>
          </p:cNvSpPr>
          <p:nvPr>
            <p:ph type="dt" sz="half" idx="10"/>
          </p:nvPr>
        </p:nvSpPr>
        <p:spPr/>
        <p:txBody>
          <a:bodyPr/>
          <a:lstStyle/>
          <a:p>
            <a:fld id="{1EC44646-948E-47FD-9545-E11E0798BB1D}" type="datetimeFigureOut">
              <a:rPr lang="tr-TR" smtClean="0"/>
              <a:t>26.03.2020</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1F2DA9A0-F951-43EE-914B-6B9B9B98736D}" type="slidenum">
              <a:rPr lang="tr-TR" smtClean="0"/>
              <a:t>‹#›</a:t>
            </a:fld>
            <a:endParaRPr lang="tr-TR"/>
          </a:p>
        </p:txBody>
      </p:sp>
    </p:spTree>
    <p:extLst>
      <p:ext uri="{BB962C8B-B14F-4D97-AF65-F5344CB8AC3E}">
        <p14:creationId xmlns:p14="http://schemas.microsoft.com/office/powerpoint/2010/main" val="12098086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Unvan 1"/>
          <p:cNvSpPr>
            <a:spLocks noGrp="1"/>
          </p:cNvSpPr>
          <p:nvPr>
            <p:ph type="title"/>
          </p:nvPr>
        </p:nvSpPr>
        <p:spPr>
          <a:xfrm>
            <a:off x="839788" y="365125"/>
            <a:ext cx="10515600" cy="1325563"/>
          </a:xfrm>
        </p:spPr>
        <p:txBody>
          <a:bodyPr/>
          <a:lstStyle/>
          <a:p>
            <a:r>
              <a:rPr lang="tr-TR" smtClean="0"/>
              <a:t>Asıl başlık stili için tıklatın</a:t>
            </a:r>
            <a:endParaRPr lang="tr-TR"/>
          </a:p>
        </p:txBody>
      </p:sp>
      <p:sp>
        <p:nvSpPr>
          <p:cNvPr id="3" name="Metin Yer Tutucusu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4" name="İçerik Yer Tutucusu 3"/>
          <p:cNvSpPr>
            <a:spLocks noGrp="1"/>
          </p:cNvSpPr>
          <p:nvPr>
            <p:ph sz="half" idx="2"/>
          </p:nvPr>
        </p:nvSpPr>
        <p:spPr>
          <a:xfrm>
            <a:off x="839788" y="2505075"/>
            <a:ext cx="5157787" cy="368458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Metin Yer Tutucusu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6" name="İçerik Yer Tutucusu 5"/>
          <p:cNvSpPr>
            <a:spLocks noGrp="1"/>
          </p:cNvSpPr>
          <p:nvPr>
            <p:ph sz="quarter" idx="4"/>
          </p:nvPr>
        </p:nvSpPr>
        <p:spPr>
          <a:xfrm>
            <a:off x="6172200" y="2505075"/>
            <a:ext cx="5183188" cy="368458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7" name="Veri Yer Tutucusu 6"/>
          <p:cNvSpPr>
            <a:spLocks noGrp="1"/>
          </p:cNvSpPr>
          <p:nvPr>
            <p:ph type="dt" sz="half" idx="10"/>
          </p:nvPr>
        </p:nvSpPr>
        <p:spPr/>
        <p:txBody>
          <a:bodyPr/>
          <a:lstStyle/>
          <a:p>
            <a:fld id="{1EC44646-948E-47FD-9545-E11E0798BB1D}" type="datetimeFigureOut">
              <a:rPr lang="tr-TR" smtClean="0"/>
              <a:t>26.03.2020</a:t>
            </a:fld>
            <a:endParaRPr lang="tr-TR"/>
          </a:p>
        </p:txBody>
      </p:sp>
      <p:sp>
        <p:nvSpPr>
          <p:cNvPr id="8" name="Altbilgi Yer Tutucusu 7"/>
          <p:cNvSpPr>
            <a:spLocks noGrp="1"/>
          </p:cNvSpPr>
          <p:nvPr>
            <p:ph type="ftr" sz="quarter" idx="11"/>
          </p:nvPr>
        </p:nvSpPr>
        <p:spPr/>
        <p:txBody>
          <a:bodyPr/>
          <a:lstStyle/>
          <a:p>
            <a:endParaRPr lang="tr-TR"/>
          </a:p>
        </p:txBody>
      </p:sp>
      <p:sp>
        <p:nvSpPr>
          <p:cNvPr id="9" name="Slayt Numarası Yer Tutucusu 8"/>
          <p:cNvSpPr>
            <a:spLocks noGrp="1"/>
          </p:cNvSpPr>
          <p:nvPr>
            <p:ph type="sldNum" sz="quarter" idx="12"/>
          </p:nvPr>
        </p:nvSpPr>
        <p:spPr/>
        <p:txBody>
          <a:bodyPr/>
          <a:lstStyle/>
          <a:p>
            <a:fld id="{1F2DA9A0-F951-43EE-914B-6B9B9B98736D}" type="slidenum">
              <a:rPr lang="tr-TR" smtClean="0"/>
              <a:t>‹#›</a:t>
            </a:fld>
            <a:endParaRPr lang="tr-TR"/>
          </a:p>
        </p:txBody>
      </p:sp>
    </p:spTree>
    <p:extLst>
      <p:ext uri="{BB962C8B-B14F-4D97-AF65-F5344CB8AC3E}">
        <p14:creationId xmlns:p14="http://schemas.microsoft.com/office/powerpoint/2010/main" val="38861687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Veri Yer Tutucusu 2"/>
          <p:cNvSpPr>
            <a:spLocks noGrp="1"/>
          </p:cNvSpPr>
          <p:nvPr>
            <p:ph type="dt" sz="half" idx="10"/>
          </p:nvPr>
        </p:nvSpPr>
        <p:spPr/>
        <p:txBody>
          <a:bodyPr/>
          <a:lstStyle/>
          <a:p>
            <a:fld id="{1EC44646-948E-47FD-9545-E11E0798BB1D}" type="datetimeFigureOut">
              <a:rPr lang="tr-TR" smtClean="0"/>
              <a:t>26.03.2020</a:t>
            </a:fld>
            <a:endParaRPr lang="tr-TR"/>
          </a:p>
        </p:txBody>
      </p:sp>
      <p:sp>
        <p:nvSpPr>
          <p:cNvPr id="4" name="Altbilgi Yer Tutucusu 3"/>
          <p:cNvSpPr>
            <a:spLocks noGrp="1"/>
          </p:cNvSpPr>
          <p:nvPr>
            <p:ph type="ftr" sz="quarter" idx="11"/>
          </p:nvPr>
        </p:nvSpPr>
        <p:spPr/>
        <p:txBody>
          <a:bodyPr/>
          <a:lstStyle/>
          <a:p>
            <a:endParaRPr lang="tr-TR"/>
          </a:p>
        </p:txBody>
      </p:sp>
      <p:sp>
        <p:nvSpPr>
          <p:cNvPr id="5" name="Slayt Numarası Yer Tutucusu 4"/>
          <p:cNvSpPr>
            <a:spLocks noGrp="1"/>
          </p:cNvSpPr>
          <p:nvPr>
            <p:ph type="sldNum" sz="quarter" idx="12"/>
          </p:nvPr>
        </p:nvSpPr>
        <p:spPr/>
        <p:txBody>
          <a:bodyPr/>
          <a:lstStyle/>
          <a:p>
            <a:fld id="{1F2DA9A0-F951-43EE-914B-6B9B9B98736D}" type="slidenum">
              <a:rPr lang="tr-TR" smtClean="0"/>
              <a:t>‹#›</a:t>
            </a:fld>
            <a:endParaRPr lang="tr-TR"/>
          </a:p>
        </p:txBody>
      </p:sp>
    </p:spTree>
    <p:extLst>
      <p:ext uri="{BB962C8B-B14F-4D97-AF65-F5344CB8AC3E}">
        <p14:creationId xmlns:p14="http://schemas.microsoft.com/office/powerpoint/2010/main" val="28312195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p:cNvSpPr>
            <a:spLocks noGrp="1"/>
          </p:cNvSpPr>
          <p:nvPr>
            <p:ph type="dt" sz="half" idx="10"/>
          </p:nvPr>
        </p:nvSpPr>
        <p:spPr/>
        <p:txBody>
          <a:bodyPr/>
          <a:lstStyle/>
          <a:p>
            <a:fld id="{1EC44646-948E-47FD-9545-E11E0798BB1D}" type="datetimeFigureOut">
              <a:rPr lang="tr-TR" smtClean="0"/>
              <a:t>26.03.2020</a:t>
            </a:fld>
            <a:endParaRPr lang="tr-TR"/>
          </a:p>
        </p:txBody>
      </p:sp>
      <p:sp>
        <p:nvSpPr>
          <p:cNvPr id="3" name="Altbilgi Yer Tutucusu 2"/>
          <p:cNvSpPr>
            <a:spLocks noGrp="1"/>
          </p:cNvSpPr>
          <p:nvPr>
            <p:ph type="ftr" sz="quarter" idx="11"/>
          </p:nvPr>
        </p:nvSpPr>
        <p:spPr/>
        <p:txBody>
          <a:bodyPr/>
          <a:lstStyle/>
          <a:p>
            <a:endParaRPr lang="tr-TR"/>
          </a:p>
        </p:txBody>
      </p:sp>
      <p:sp>
        <p:nvSpPr>
          <p:cNvPr id="4" name="Slayt Numarası Yer Tutucusu 3"/>
          <p:cNvSpPr>
            <a:spLocks noGrp="1"/>
          </p:cNvSpPr>
          <p:nvPr>
            <p:ph type="sldNum" sz="quarter" idx="12"/>
          </p:nvPr>
        </p:nvSpPr>
        <p:spPr/>
        <p:txBody>
          <a:bodyPr/>
          <a:lstStyle/>
          <a:p>
            <a:fld id="{1F2DA9A0-F951-43EE-914B-6B9B9B98736D}" type="slidenum">
              <a:rPr lang="tr-TR" smtClean="0"/>
              <a:t>‹#›</a:t>
            </a:fld>
            <a:endParaRPr lang="tr-TR"/>
          </a:p>
        </p:txBody>
      </p:sp>
    </p:spTree>
    <p:extLst>
      <p:ext uri="{BB962C8B-B14F-4D97-AF65-F5344CB8AC3E}">
        <p14:creationId xmlns:p14="http://schemas.microsoft.com/office/powerpoint/2010/main" val="12965160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Unvan 1"/>
          <p:cNvSpPr>
            <a:spLocks noGrp="1"/>
          </p:cNvSpPr>
          <p:nvPr>
            <p:ph type="title"/>
          </p:nvPr>
        </p:nvSpPr>
        <p:spPr>
          <a:xfrm>
            <a:off x="839788" y="457200"/>
            <a:ext cx="3932237" cy="1600200"/>
          </a:xfrm>
        </p:spPr>
        <p:txBody>
          <a:bodyPr anchor="b"/>
          <a:lstStyle>
            <a:lvl1pPr>
              <a:defRPr sz="3200"/>
            </a:lvl1pPr>
          </a:lstStyle>
          <a:p>
            <a:r>
              <a:rPr lang="tr-TR" smtClean="0"/>
              <a:t>Asıl başlık stili için tıklatın</a:t>
            </a:r>
            <a:endParaRPr lang="tr-TR"/>
          </a:p>
        </p:txBody>
      </p:sp>
      <p:sp>
        <p:nvSpPr>
          <p:cNvPr id="3" name="İçerik Yer Tutucus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a:t>
            </a:r>
          </a:p>
        </p:txBody>
      </p:sp>
      <p:sp>
        <p:nvSpPr>
          <p:cNvPr id="5" name="Veri Yer Tutucusu 4"/>
          <p:cNvSpPr>
            <a:spLocks noGrp="1"/>
          </p:cNvSpPr>
          <p:nvPr>
            <p:ph type="dt" sz="half" idx="10"/>
          </p:nvPr>
        </p:nvSpPr>
        <p:spPr/>
        <p:txBody>
          <a:bodyPr/>
          <a:lstStyle/>
          <a:p>
            <a:fld id="{1EC44646-948E-47FD-9545-E11E0798BB1D}" type="datetimeFigureOut">
              <a:rPr lang="tr-TR" smtClean="0"/>
              <a:t>26.03.2020</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1F2DA9A0-F951-43EE-914B-6B9B9B98736D}" type="slidenum">
              <a:rPr lang="tr-TR" smtClean="0"/>
              <a:t>‹#›</a:t>
            </a:fld>
            <a:endParaRPr lang="tr-TR"/>
          </a:p>
        </p:txBody>
      </p:sp>
    </p:spTree>
    <p:extLst>
      <p:ext uri="{BB962C8B-B14F-4D97-AF65-F5344CB8AC3E}">
        <p14:creationId xmlns:p14="http://schemas.microsoft.com/office/powerpoint/2010/main" val="29144363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Unvan 1"/>
          <p:cNvSpPr>
            <a:spLocks noGrp="1"/>
          </p:cNvSpPr>
          <p:nvPr>
            <p:ph type="title"/>
          </p:nvPr>
        </p:nvSpPr>
        <p:spPr>
          <a:xfrm>
            <a:off x="839788" y="457200"/>
            <a:ext cx="3932237" cy="1600200"/>
          </a:xfrm>
        </p:spPr>
        <p:txBody>
          <a:bodyPr anchor="b"/>
          <a:lstStyle>
            <a:lvl1pPr>
              <a:defRPr sz="3200"/>
            </a:lvl1pPr>
          </a:lstStyle>
          <a:p>
            <a:r>
              <a:rPr lang="tr-TR" smtClean="0"/>
              <a:t>Asıl başlık stili için tıklatın</a:t>
            </a:r>
            <a:endParaRPr lang="tr-TR"/>
          </a:p>
        </p:txBody>
      </p:sp>
      <p:sp>
        <p:nvSpPr>
          <p:cNvPr id="3" name="Resim Yer Tutucusu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a:t>
            </a:r>
          </a:p>
        </p:txBody>
      </p:sp>
      <p:sp>
        <p:nvSpPr>
          <p:cNvPr id="5" name="Veri Yer Tutucusu 4"/>
          <p:cNvSpPr>
            <a:spLocks noGrp="1"/>
          </p:cNvSpPr>
          <p:nvPr>
            <p:ph type="dt" sz="half" idx="10"/>
          </p:nvPr>
        </p:nvSpPr>
        <p:spPr/>
        <p:txBody>
          <a:bodyPr/>
          <a:lstStyle/>
          <a:p>
            <a:fld id="{1EC44646-948E-47FD-9545-E11E0798BB1D}" type="datetimeFigureOut">
              <a:rPr lang="tr-TR" smtClean="0"/>
              <a:t>26.03.2020</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1F2DA9A0-F951-43EE-914B-6B9B9B98736D}" type="slidenum">
              <a:rPr lang="tr-TR" smtClean="0"/>
              <a:t>‹#›</a:t>
            </a:fld>
            <a:endParaRPr lang="tr-TR"/>
          </a:p>
        </p:txBody>
      </p:sp>
    </p:spTree>
    <p:extLst>
      <p:ext uri="{BB962C8B-B14F-4D97-AF65-F5344CB8AC3E}">
        <p14:creationId xmlns:p14="http://schemas.microsoft.com/office/powerpoint/2010/main" val="37959486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smtClean="0"/>
              <a:t>Asıl başlık stili için tıklatın</a:t>
            </a:r>
            <a:endParaRPr lang="tr-TR"/>
          </a:p>
        </p:txBody>
      </p:sp>
      <p:sp>
        <p:nvSpPr>
          <p:cNvPr id="3" name="Metin Yer Tutucusu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EC44646-948E-47FD-9545-E11E0798BB1D}" type="datetimeFigureOut">
              <a:rPr lang="tr-TR" smtClean="0"/>
              <a:t>26.03.2020</a:t>
            </a:fld>
            <a:endParaRPr lang="tr-TR"/>
          </a:p>
        </p:txBody>
      </p:sp>
      <p:sp>
        <p:nvSpPr>
          <p:cNvPr id="5" name="Altbilgi Yer Tutucusu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ayt Numarası Yer Tutucusu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F2DA9A0-F951-43EE-914B-6B9B9B98736D}" type="slidenum">
              <a:rPr lang="tr-TR" smtClean="0"/>
              <a:t>‹#›</a:t>
            </a:fld>
            <a:endParaRPr lang="tr-TR"/>
          </a:p>
        </p:txBody>
      </p:sp>
    </p:spTree>
    <p:extLst>
      <p:ext uri="{BB962C8B-B14F-4D97-AF65-F5344CB8AC3E}">
        <p14:creationId xmlns:p14="http://schemas.microsoft.com/office/powerpoint/2010/main" val="19141547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1.jpeg"/><Relationship Id="rId7" Type="http://schemas.openxmlformats.org/officeDocument/2006/relationships/image" Target="../media/image15.jpeg"/><Relationship Id="rId2" Type="http://schemas.openxmlformats.org/officeDocument/2006/relationships/image" Target="../media/image10.jpeg"/><Relationship Id="rId1" Type="http://schemas.openxmlformats.org/officeDocument/2006/relationships/slideLayout" Target="../slideLayouts/slideLayout2.xml"/><Relationship Id="rId6" Type="http://schemas.openxmlformats.org/officeDocument/2006/relationships/image" Target="../media/image14.jpeg"/><Relationship Id="rId5" Type="http://schemas.openxmlformats.org/officeDocument/2006/relationships/image" Target="../media/image13.jpeg"/><Relationship Id="rId4" Type="http://schemas.openxmlformats.org/officeDocument/2006/relationships/image" Target="../media/image12.jpe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8" Type="http://schemas.openxmlformats.org/officeDocument/2006/relationships/image" Target="../media/image22.jpeg"/><Relationship Id="rId3" Type="http://schemas.openxmlformats.org/officeDocument/2006/relationships/image" Target="../media/image17.jpeg"/><Relationship Id="rId7" Type="http://schemas.openxmlformats.org/officeDocument/2006/relationships/image" Target="../media/image21.jpe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0.jpeg"/><Relationship Id="rId5" Type="http://schemas.openxmlformats.org/officeDocument/2006/relationships/image" Target="../media/image19.jpeg"/><Relationship Id="rId4" Type="http://schemas.openxmlformats.org/officeDocument/2006/relationships/image" Target="../media/image18.jpe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hyperlink" Target="http://www.goethe.de/ins/tr/ank/prj/urs/geb/sta/trindex.htm" TargetMode="External"/><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hyperlink" Target="http://www.leblebitozu.com/25-eski-ankara-fotograf-resim/" TargetMode="External"/><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23.png"/></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hyperlink" Target="https://www.delinetciler.net/showthread.php?t=125636" TargetMode="External"/><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24.png"/></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FCF70DA9-FB75-4CAC-A719-C12469F09360}"/>
              </a:ext>
            </a:extLst>
          </p:cNvPr>
          <p:cNvSpPr>
            <a:spLocks noGrp="1"/>
          </p:cNvSpPr>
          <p:nvPr>
            <p:ph type="title" idx="4294967295"/>
          </p:nvPr>
        </p:nvSpPr>
        <p:spPr>
          <a:xfrm>
            <a:off x="614218" y="2609273"/>
            <a:ext cx="10515600" cy="1325563"/>
          </a:xfrm>
        </p:spPr>
        <p:txBody>
          <a:bodyPr>
            <a:normAutofit/>
          </a:bodyPr>
          <a:lstStyle/>
          <a:p>
            <a:pPr algn="ctr"/>
            <a:r>
              <a:rPr lang="tr-TR" sz="3200" b="1" dirty="0" smtClean="0">
                <a:latin typeface="Times New Roman" panose="02020603050405020304" pitchFamily="18" charset="0"/>
                <a:cs typeface="Times New Roman" panose="02020603050405020304" pitchFamily="18" charset="0"/>
              </a:rPr>
              <a:t>SOSYAL VE EKONOMİK ALANDAKİ İNKILÂPLAR</a:t>
            </a:r>
            <a:endParaRPr lang="tr-TR" sz="3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431520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İçerik Yer Tutucusu 2"/>
          <p:cNvSpPr>
            <a:spLocks noGrp="1"/>
          </p:cNvSpPr>
          <p:nvPr>
            <p:ph idx="1"/>
          </p:nvPr>
        </p:nvSpPr>
        <p:spPr>
          <a:xfrm>
            <a:off x="603249" y="881063"/>
            <a:ext cx="10046277" cy="5976937"/>
          </a:xfrm>
        </p:spPr>
        <p:txBody>
          <a:bodyPr>
            <a:normAutofit/>
          </a:bodyPr>
          <a:lstStyle/>
          <a:p>
            <a:pPr marL="0" indent="0" algn="just">
              <a:buNone/>
            </a:pPr>
            <a:r>
              <a:rPr lang="tr-TR" altLang="tr-TR" sz="2100" b="1" dirty="0" smtClean="0">
                <a:latin typeface="Times New Roman" panose="02020603050405020304" pitchFamily="18" charset="0"/>
                <a:cs typeface="Times New Roman" panose="02020603050405020304" pitchFamily="18" charset="0"/>
              </a:rPr>
              <a:t>Kelime anlamları</a:t>
            </a:r>
            <a:r>
              <a:rPr lang="tr-TR" altLang="tr-TR" sz="2100" b="1" dirty="0" smtClean="0">
                <a:latin typeface="Times New Roman" panose="02020603050405020304" pitchFamily="18" charset="0"/>
                <a:cs typeface="Times New Roman" panose="02020603050405020304" pitchFamily="18" charset="0"/>
              </a:rPr>
              <a:t>:</a:t>
            </a:r>
          </a:p>
          <a:p>
            <a:pPr marL="0" indent="0" algn="just">
              <a:buNone/>
            </a:pPr>
            <a:endParaRPr lang="tr-TR" altLang="tr-TR" sz="2100" b="1" dirty="0" smtClean="0">
              <a:latin typeface="Times New Roman" panose="02020603050405020304" pitchFamily="18" charset="0"/>
              <a:cs typeface="Times New Roman" panose="02020603050405020304" pitchFamily="18" charset="0"/>
            </a:endParaRPr>
          </a:p>
          <a:p>
            <a:pPr algn="just"/>
            <a:r>
              <a:rPr lang="tr-TR" altLang="tr-TR" sz="2100" dirty="0" smtClean="0">
                <a:latin typeface="Times New Roman" panose="02020603050405020304" pitchFamily="18" charset="0"/>
                <a:cs typeface="Times New Roman" panose="02020603050405020304" pitchFamily="18" charset="0"/>
              </a:rPr>
              <a:t>Tekke; tarikat üyelerinin toplandığı eğitim yerleridir. Zaviye; tekkenin daha küçüğüdür.</a:t>
            </a:r>
          </a:p>
          <a:p>
            <a:pPr algn="just"/>
            <a:r>
              <a:rPr lang="tr-TR" altLang="tr-TR" sz="2100" dirty="0" smtClean="0">
                <a:latin typeface="Times New Roman" panose="02020603050405020304" pitchFamily="18" charset="0"/>
                <a:cs typeface="Times New Roman" panose="02020603050405020304" pitchFamily="18" charset="0"/>
              </a:rPr>
              <a:t>Osmanlı devletinin son zamanlarında Tekke ve zaviyeler esas görevlerinden uzaklaştılar. Dini duygular  istismar ediliyordu. Ulusal egemenlik anlayışına karşıydılar. Din işlerinin yanında siyasi alanda da etkili bir duruma gelmişlerdi, milli birlik ve bütünlüğe zarar veriyorlardı. Laik bir devlet olan Türkiye Cumhuriyetinde böyle kuruluşların yeri olamazdı</a:t>
            </a:r>
            <a:r>
              <a:rPr lang="tr-TR" altLang="tr-TR" sz="2100" dirty="0" smtClean="0">
                <a:latin typeface="Times New Roman" panose="02020603050405020304" pitchFamily="18" charset="0"/>
                <a:cs typeface="Times New Roman" panose="02020603050405020304" pitchFamily="18" charset="0"/>
              </a:rPr>
              <a:t>.</a:t>
            </a:r>
          </a:p>
          <a:p>
            <a:pPr algn="just"/>
            <a:r>
              <a:rPr lang="tr-TR" altLang="tr-TR" sz="2100" dirty="0" smtClean="0">
                <a:latin typeface="Times New Roman" panose="02020603050405020304" pitchFamily="18" charset="0"/>
                <a:cs typeface="Times New Roman" panose="02020603050405020304" pitchFamily="18" charset="0"/>
              </a:rPr>
              <a:t>30 Kasım 1925'te çıkarılan bir kanunla Tekke ve Zaviyeler kapatıldı. Şeyh, derviş, mürit, dede gibi unvanlar da yasaklandı. Tekke, zaviye ve türbelerin kapatılması toplumun laikleşmesi yolunda atılan önemli bir adımdır.</a:t>
            </a:r>
          </a:p>
          <a:p>
            <a:pPr algn="just"/>
            <a:endParaRPr lang="tr-TR" altLang="tr-TR" sz="2100" dirty="0" smtClean="0">
              <a:latin typeface="Times New Roman" panose="02020603050405020304" pitchFamily="18" charset="0"/>
              <a:cs typeface="Times New Roman" panose="02020603050405020304" pitchFamily="18" charset="0"/>
            </a:endParaRPr>
          </a:p>
          <a:p>
            <a:pPr algn="just"/>
            <a:endParaRPr lang="tr-TR" altLang="tr-TR" sz="2100" dirty="0" smtClean="0">
              <a:latin typeface="Times New Roman" panose="02020603050405020304" pitchFamily="18" charset="0"/>
              <a:cs typeface="Times New Roman" panose="02020603050405020304" pitchFamily="18" charset="0"/>
            </a:endParaRPr>
          </a:p>
          <a:p>
            <a:pPr algn="just"/>
            <a:endParaRPr lang="tr-TR" altLang="tr-TR" sz="21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439916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Başlık 1"/>
          <p:cNvSpPr>
            <a:spLocks noGrp="1"/>
          </p:cNvSpPr>
          <p:nvPr>
            <p:ph type="title"/>
          </p:nvPr>
        </p:nvSpPr>
        <p:spPr>
          <a:xfrm>
            <a:off x="706438" y="406688"/>
            <a:ext cx="8929687" cy="1584325"/>
          </a:xfrm>
        </p:spPr>
        <p:txBody>
          <a:bodyPr>
            <a:normAutofit/>
          </a:bodyPr>
          <a:lstStyle/>
          <a:p>
            <a:r>
              <a:rPr lang="tr-TR" altLang="tr-TR" sz="2100" b="1" dirty="0" smtClean="0">
                <a:ln>
                  <a:noFill/>
                </a:ln>
                <a:latin typeface="Times New Roman" panose="02020603050405020304" pitchFamily="18" charset="0"/>
                <a:cs typeface="Times New Roman" panose="02020603050405020304" pitchFamily="18" charset="0"/>
              </a:rPr>
              <a:t>Uluslararası Takvim, Saat, Rakam ve Ölçü Birimlerinin Kabulü</a:t>
            </a:r>
          </a:p>
        </p:txBody>
      </p:sp>
      <p:sp>
        <p:nvSpPr>
          <p:cNvPr id="24579" name="İçerik Yer Tutucusu 2"/>
          <p:cNvSpPr>
            <a:spLocks noGrp="1"/>
          </p:cNvSpPr>
          <p:nvPr>
            <p:ph idx="1"/>
          </p:nvPr>
        </p:nvSpPr>
        <p:spPr>
          <a:xfrm>
            <a:off x="706438" y="1843232"/>
            <a:ext cx="11282362" cy="4608513"/>
          </a:xfrm>
        </p:spPr>
        <p:txBody>
          <a:bodyPr>
            <a:normAutofit/>
          </a:bodyPr>
          <a:lstStyle/>
          <a:p>
            <a:pPr algn="just"/>
            <a:r>
              <a:rPr lang="tr-TR" altLang="tr-TR" sz="2100" dirty="0" smtClean="0">
                <a:latin typeface="Times New Roman" panose="02020603050405020304" pitchFamily="18" charset="0"/>
                <a:cs typeface="Times New Roman" panose="02020603050405020304" pitchFamily="18" charset="0"/>
              </a:rPr>
              <a:t>Osmanlı'da kullanılan takvim, saat ve rakamlar farklıydı</a:t>
            </a:r>
            <a:r>
              <a:rPr lang="tr-TR" altLang="tr-TR" sz="2100" dirty="0" smtClean="0">
                <a:latin typeface="Times New Roman" panose="02020603050405020304" pitchFamily="18" charset="0"/>
                <a:cs typeface="Times New Roman" panose="02020603050405020304" pitchFamily="18" charset="0"/>
              </a:rPr>
              <a:t>. Hatta bazı ölçü ve tartı birimleri ülke içinde bile farklıydı.</a:t>
            </a:r>
            <a:r>
              <a:rPr lang="tr-TR" altLang="tr-TR" sz="2100" dirty="0" smtClean="0">
                <a:latin typeface="Times New Roman" panose="02020603050405020304" pitchFamily="18" charset="0"/>
                <a:cs typeface="Times New Roman" panose="02020603050405020304" pitchFamily="18" charset="0"/>
              </a:rPr>
              <a:t> Bu durum, diğer devletlerle ilişkileri zorlaştırıyor ve toplumda ikiliğe neden oluyordu.</a:t>
            </a:r>
          </a:p>
          <a:p>
            <a:pPr algn="just"/>
            <a:r>
              <a:rPr lang="tr-TR" altLang="tr-TR" sz="2100" dirty="0" smtClean="0">
                <a:latin typeface="Times New Roman" panose="02020603050405020304" pitchFamily="18" charset="0"/>
                <a:cs typeface="Times New Roman" panose="02020603050405020304" pitchFamily="18" charset="0"/>
              </a:rPr>
              <a:t>1 Ocak 1926 tarihindeki kanunla hicri ve </a:t>
            </a:r>
            <a:r>
              <a:rPr lang="tr-TR" altLang="tr-TR" sz="2100" dirty="0" err="1" smtClean="0">
                <a:latin typeface="Times New Roman" panose="02020603050405020304" pitchFamily="18" charset="0"/>
                <a:cs typeface="Times New Roman" panose="02020603050405020304" pitchFamily="18" charset="0"/>
              </a:rPr>
              <a:t>rumi</a:t>
            </a:r>
            <a:r>
              <a:rPr lang="tr-TR" altLang="tr-TR" sz="2100" dirty="0" smtClean="0">
                <a:latin typeface="Times New Roman" panose="02020603050405020304" pitchFamily="18" charset="0"/>
                <a:cs typeface="Times New Roman" panose="02020603050405020304" pitchFamily="18" charset="0"/>
              </a:rPr>
              <a:t> takvim kaldırılarak miladi takvim kabul edildi. Alaturka saat yerine uluslararası saat uygulanmaya başladı.</a:t>
            </a:r>
          </a:p>
          <a:p>
            <a:pPr algn="just"/>
            <a:r>
              <a:rPr lang="tr-TR" altLang="tr-TR" sz="2100" dirty="0" smtClean="0">
                <a:latin typeface="Times New Roman" panose="02020603050405020304" pitchFamily="18" charset="0"/>
                <a:cs typeface="Times New Roman" panose="02020603050405020304" pitchFamily="18" charset="0"/>
              </a:rPr>
              <a:t>20 Mayıs 1928’de kabul edilen yasa ile uluslararası rakamlar kullanmaya başlandı.   </a:t>
            </a:r>
          </a:p>
          <a:p>
            <a:pPr algn="just"/>
            <a:r>
              <a:rPr lang="tr-TR" altLang="tr-TR" sz="2100" dirty="0" smtClean="0">
                <a:latin typeface="Times New Roman" panose="02020603050405020304" pitchFamily="18" charset="0"/>
                <a:cs typeface="Times New Roman" panose="02020603050405020304" pitchFamily="18" charset="0"/>
              </a:rPr>
              <a:t>26 Mart 1931’deki ölçü kanunu ile arşın, okka, endaze gibi bölgeden bölgeye değişen birimler yerine ağırlık ölçüsü olarak kilogram; uzunluk birimi olarak metre kabul edildi. Tüm bu değişikliklerle uluslararası ilişkiler düzenlendi ve ülkede birlik sağlandı.</a:t>
            </a:r>
          </a:p>
          <a:p>
            <a:pPr algn="just"/>
            <a:endParaRPr lang="tr-TR" altLang="tr-TR" sz="2100" dirty="0" smtClean="0">
              <a:latin typeface="Times New Roman" panose="02020603050405020304" pitchFamily="18" charset="0"/>
              <a:cs typeface="Times New Roman" panose="02020603050405020304" pitchFamily="18" charset="0"/>
            </a:endParaRPr>
          </a:p>
          <a:p>
            <a:pPr algn="just"/>
            <a:endParaRPr lang="tr-TR" altLang="tr-TR" sz="2100" dirty="0" smtClean="0">
              <a:latin typeface="Times New Roman" panose="02020603050405020304" pitchFamily="18" charset="0"/>
              <a:cs typeface="Times New Roman" panose="02020603050405020304" pitchFamily="18" charset="0"/>
            </a:endParaRPr>
          </a:p>
          <a:p>
            <a:pPr algn="just"/>
            <a:endParaRPr lang="tr-TR" altLang="tr-TR" sz="2100" dirty="0" smtClean="0">
              <a:latin typeface="Times New Roman" panose="02020603050405020304" pitchFamily="18" charset="0"/>
              <a:cs typeface="Times New Roman" panose="02020603050405020304" pitchFamily="18" charset="0"/>
            </a:endParaRPr>
          </a:p>
          <a:p>
            <a:pPr algn="just"/>
            <a:endParaRPr lang="tr-TR" altLang="tr-TR" sz="21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125781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05BA0F36-60B5-4348-A5B6-32834AD2C44E}"/>
              </a:ext>
            </a:extLst>
          </p:cNvPr>
          <p:cNvSpPr>
            <a:spLocks noGrp="1"/>
          </p:cNvSpPr>
          <p:nvPr>
            <p:ph type="ctrTitle"/>
          </p:nvPr>
        </p:nvSpPr>
        <p:spPr>
          <a:xfrm>
            <a:off x="2724727" y="1727201"/>
            <a:ext cx="6427788" cy="3695268"/>
          </a:xfrm>
        </p:spPr>
        <p:txBody>
          <a:bodyPr>
            <a:noAutofit/>
          </a:bodyPr>
          <a:lstStyle/>
          <a:p>
            <a:pPr>
              <a:defRPr/>
            </a:pPr>
            <a:r>
              <a:rPr lang="tr-TR" sz="3200" b="1" dirty="0">
                <a:latin typeface="Times New Roman" panose="02020603050405020304" pitchFamily="18" charset="0"/>
                <a:cs typeface="Times New Roman" panose="02020603050405020304" pitchFamily="18" charset="0"/>
              </a:rPr>
              <a:t>SOYADI KANUNUN KABULÜ</a:t>
            </a:r>
            <a:br>
              <a:rPr lang="tr-TR" sz="3200" b="1" dirty="0">
                <a:latin typeface="Times New Roman" panose="02020603050405020304" pitchFamily="18" charset="0"/>
                <a:cs typeface="Times New Roman" panose="02020603050405020304" pitchFamily="18" charset="0"/>
              </a:rPr>
            </a:br>
            <a:r>
              <a:rPr lang="tr-TR" sz="3200" b="1" dirty="0">
                <a:latin typeface="Times New Roman" panose="02020603050405020304" pitchFamily="18" charset="0"/>
                <a:cs typeface="Times New Roman" panose="02020603050405020304" pitchFamily="18" charset="0"/>
              </a:rPr>
              <a:t>MİLLİ BAYRAMLAR </a:t>
            </a:r>
            <a:r>
              <a:rPr lang="tr-TR" sz="3200" b="1" dirty="0" smtClean="0">
                <a:latin typeface="Times New Roman" panose="02020603050405020304" pitchFamily="18" charset="0"/>
                <a:cs typeface="Times New Roman" panose="02020603050405020304" pitchFamily="18" charset="0"/>
              </a:rPr>
              <a:t>ve </a:t>
            </a:r>
            <a:r>
              <a:rPr lang="tr-TR" sz="3200" b="1" dirty="0">
                <a:latin typeface="Times New Roman" panose="02020603050405020304" pitchFamily="18" charset="0"/>
                <a:cs typeface="Times New Roman" panose="02020603050405020304" pitchFamily="18" charset="0"/>
              </a:rPr>
              <a:t>GENEL TATİL GÜNLERİNİN KABULÜ</a:t>
            </a:r>
            <a:br>
              <a:rPr lang="tr-TR" sz="3200" b="1" dirty="0">
                <a:latin typeface="Times New Roman" panose="02020603050405020304" pitchFamily="18" charset="0"/>
                <a:cs typeface="Times New Roman" panose="02020603050405020304" pitchFamily="18" charset="0"/>
              </a:rPr>
            </a:br>
            <a:r>
              <a:rPr lang="tr-TR" sz="3200" b="1" dirty="0">
                <a:latin typeface="Times New Roman" panose="02020603050405020304" pitchFamily="18" charset="0"/>
                <a:cs typeface="Times New Roman" panose="02020603050405020304" pitchFamily="18" charset="0"/>
              </a:rPr>
              <a:t>KADIN HAKLARINDAKİ GELİŞMELER</a:t>
            </a:r>
            <a:br>
              <a:rPr lang="tr-TR" sz="3200" b="1" dirty="0">
                <a:latin typeface="Times New Roman" panose="02020603050405020304" pitchFamily="18" charset="0"/>
                <a:cs typeface="Times New Roman" panose="02020603050405020304" pitchFamily="18" charset="0"/>
              </a:rPr>
            </a:br>
            <a:r>
              <a:rPr lang="tr-TR" sz="3200" b="1" dirty="0">
                <a:latin typeface="Times New Roman" panose="02020603050405020304" pitchFamily="18" charset="0"/>
                <a:cs typeface="Times New Roman" panose="02020603050405020304" pitchFamily="18" charset="0"/>
              </a:rPr>
              <a:t/>
            </a:r>
            <a:br>
              <a:rPr lang="tr-TR" sz="3200" b="1" dirty="0">
                <a:latin typeface="Times New Roman" panose="02020603050405020304" pitchFamily="18" charset="0"/>
                <a:cs typeface="Times New Roman" panose="02020603050405020304" pitchFamily="18" charset="0"/>
              </a:rPr>
            </a:br>
            <a:endParaRPr lang="en-US" sz="3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807459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Unvan 1"/>
          <p:cNvSpPr>
            <a:spLocks noGrp="1"/>
          </p:cNvSpPr>
          <p:nvPr>
            <p:ph type="title"/>
          </p:nvPr>
        </p:nvSpPr>
        <p:spPr/>
        <p:txBody>
          <a:bodyPr>
            <a:normAutofit/>
          </a:bodyPr>
          <a:lstStyle/>
          <a:p>
            <a:r>
              <a:rPr lang="tr-TR" altLang="tr-TR" sz="2100" b="1" dirty="0" smtClean="0">
                <a:ln>
                  <a:noFill/>
                </a:ln>
                <a:latin typeface="Times New Roman" panose="02020603050405020304" pitchFamily="18" charset="0"/>
                <a:cs typeface="Times New Roman" panose="02020603050405020304" pitchFamily="18" charset="0"/>
              </a:rPr>
              <a:t>Soyadı Kanununun Kabulü</a:t>
            </a:r>
            <a:endParaRPr lang="en-US" altLang="tr-TR" sz="2100" b="1" dirty="0" smtClean="0">
              <a:ln>
                <a:noFill/>
              </a:ln>
              <a:latin typeface="Times New Roman" panose="02020603050405020304" pitchFamily="18" charset="0"/>
              <a:cs typeface="Times New Roman" panose="02020603050405020304" pitchFamily="18" charset="0"/>
            </a:endParaRPr>
          </a:p>
        </p:txBody>
      </p:sp>
      <p:sp>
        <p:nvSpPr>
          <p:cNvPr id="28675" name="İçerik Yer Tutucusu 2"/>
          <p:cNvSpPr>
            <a:spLocks noGrp="1"/>
          </p:cNvSpPr>
          <p:nvPr>
            <p:ph idx="1"/>
          </p:nvPr>
        </p:nvSpPr>
        <p:spPr>
          <a:xfrm>
            <a:off x="773545" y="1465406"/>
            <a:ext cx="10515600" cy="4351338"/>
          </a:xfrm>
        </p:spPr>
        <p:txBody>
          <a:bodyPr>
            <a:normAutofit lnSpcReduction="10000"/>
          </a:bodyPr>
          <a:lstStyle/>
          <a:p>
            <a:pPr algn="just"/>
            <a:r>
              <a:rPr lang="tr-TR" altLang="tr-TR" sz="2100" dirty="0" smtClean="0">
                <a:latin typeface="Times New Roman" panose="02020603050405020304" pitchFamily="18" charset="0"/>
                <a:cs typeface="Times New Roman" panose="02020603050405020304" pitchFamily="18" charset="0"/>
              </a:rPr>
              <a:t>Soyadı Kanunu Türkiye Cumhuriyet vatandaşlarının soyadı edinmesi amacıyla 21 Haziran 1934 tarihinde çıkarıldı.</a:t>
            </a:r>
          </a:p>
          <a:p>
            <a:pPr algn="just"/>
            <a:r>
              <a:rPr lang="tr-TR" altLang="tr-TR" sz="2100" dirty="0" smtClean="0">
                <a:latin typeface="Times New Roman" panose="02020603050405020304" pitchFamily="18" charset="0"/>
                <a:cs typeface="Times New Roman" panose="02020603050405020304" pitchFamily="18" charset="0"/>
              </a:rPr>
              <a:t>Soyadı Kanunu 1926 İtalya Hukuku'ndan örnek alınarak hazırlandı. </a:t>
            </a:r>
          </a:p>
          <a:p>
            <a:pPr algn="just"/>
            <a:r>
              <a:rPr lang="tr-TR" altLang="tr-TR" sz="2100" dirty="0" smtClean="0">
                <a:latin typeface="Times New Roman" panose="02020603050405020304" pitchFamily="18" charset="0"/>
                <a:cs typeface="Times New Roman" panose="02020603050405020304" pitchFamily="18" charset="0"/>
              </a:rPr>
              <a:t>Osmanlı İmparatorluğu'nda Müslüman nüfus birbirine paşa, </a:t>
            </a:r>
            <a:r>
              <a:rPr lang="tr-TR" altLang="tr-TR" sz="2100" dirty="0" err="1" smtClean="0">
                <a:latin typeface="Times New Roman" panose="02020603050405020304" pitchFamily="18" charset="0"/>
                <a:cs typeface="Times New Roman" panose="02020603050405020304" pitchFamily="18" charset="0"/>
              </a:rPr>
              <a:t>hoba</a:t>
            </a:r>
            <a:r>
              <a:rPr lang="tr-TR" altLang="tr-TR" sz="2100" dirty="0" smtClean="0">
                <a:latin typeface="Times New Roman" panose="02020603050405020304" pitchFamily="18" charset="0"/>
                <a:cs typeface="Times New Roman" panose="02020603050405020304" pitchFamily="18" charset="0"/>
              </a:rPr>
              <a:t>, bey, hanım, efendi gibi sıfatlarla hitap ediyordu. </a:t>
            </a:r>
          </a:p>
          <a:p>
            <a:pPr algn="just"/>
            <a:r>
              <a:rPr lang="tr-TR" altLang="tr-TR" sz="2100" dirty="0" smtClean="0">
                <a:latin typeface="Times New Roman" panose="02020603050405020304" pitchFamily="18" charset="0"/>
                <a:cs typeface="Times New Roman" panose="02020603050405020304" pitchFamily="18" charset="0"/>
              </a:rPr>
              <a:t>Bu sıfatlar, bireyin uğraştığı mesleği ya da toplumdaki statüsünü yansıtıyordu.</a:t>
            </a:r>
          </a:p>
          <a:p>
            <a:pPr algn="just"/>
            <a:r>
              <a:rPr lang="tr-TR" altLang="tr-TR" sz="2100" dirty="0" smtClean="0">
                <a:latin typeface="Times New Roman" panose="02020603050405020304" pitchFamily="18" charset="0"/>
                <a:cs typeface="Times New Roman" panose="02020603050405020304" pitchFamily="18" charset="0"/>
              </a:rPr>
              <a:t>Aile adı, baba adı veya doğum yeri ayırıcı özellikler olarak kullanılıyordu. </a:t>
            </a:r>
            <a:endParaRPr lang="tr-TR" altLang="tr-TR" sz="2100" dirty="0" smtClean="0">
              <a:latin typeface="Times New Roman" panose="02020603050405020304" pitchFamily="18" charset="0"/>
              <a:cs typeface="Times New Roman" panose="02020603050405020304" pitchFamily="18" charset="0"/>
            </a:endParaRPr>
          </a:p>
          <a:p>
            <a:pPr algn="just"/>
            <a:r>
              <a:rPr lang="tr-TR" altLang="tr-TR" sz="2100" dirty="0" smtClean="0">
                <a:latin typeface="Times New Roman" panose="02020603050405020304" pitchFamily="18" charset="0"/>
                <a:cs typeface="Times New Roman" panose="02020603050405020304" pitchFamily="18" charset="0"/>
              </a:rPr>
              <a:t>Nüfus kayıtlarındaki karışıklıkları gidermek,</a:t>
            </a:r>
          </a:p>
          <a:p>
            <a:pPr algn="just"/>
            <a:r>
              <a:rPr lang="tr-TR" altLang="tr-TR" sz="2100" dirty="0" smtClean="0">
                <a:latin typeface="Times New Roman" panose="02020603050405020304" pitchFamily="18" charset="0"/>
                <a:cs typeface="Times New Roman" panose="02020603050405020304" pitchFamily="18" charset="0"/>
              </a:rPr>
              <a:t>Askere alma işlemlerini kolaylaştırmak,</a:t>
            </a:r>
          </a:p>
          <a:p>
            <a:pPr algn="just"/>
            <a:r>
              <a:rPr lang="tr-TR" altLang="tr-TR" sz="2100" dirty="0" smtClean="0">
                <a:latin typeface="Times New Roman" panose="02020603050405020304" pitchFamily="18" charset="0"/>
                <a:cs typeface="Times New Roman" panose="02020603050405020304" pitchFamily="18" charset="0"/>
              </a:rPr>
              <a:t>İktisadi ilişkileri düzenlemek, </a:t>
            </a:r>
          </a:p>
          <a:p>
            <a:pPr algn="just"/>
            <a:r>
              <a:rPr lang="tr-TR" altLang="tr-TR" sz="2100" dirty="0" smtClean="0">
                <a:latin typeface="Times New Roman" panose="02020603050405020304" pitchFamily="18" charset="0"/>
                <a:cs typeface="Times New Roman" panose="02020603050405020304" pitchFamily="18" charset="0"/>
              </a:rPr>
              <a:t>Toplumdaki sınıfsal ayrımları gidermek,</a:t>
            </a:r>
          </a:p>
          <a:p>
            <a:pPr algn="just"/>
            <a:r>
              <a:rPr lang="tr-TR" altLang="tr-TR" sz="2100" dirty="0" smtClean="0">
                <a:latin typeface="Times New Roman" panose="02020603050405020304" pitchFamily="18" charset="0"/>
                <a:cs typeface="Times New Roman" panose="02020603050405020304" pitchFamily="18" charset="0"/>
              </a:rPr>
              <a:t>Tanzimat’la birlikte Batı tarzı okulların açılmasıyla soyadına olan ihtiyacın artması.</a:t>
            </a:r>
            <a:endParaRPr lang="en-US" altLang="tr-TR" sz="2100" dirty="0" smtClean="0">
              <a:latin typeface="Times New Roman" panose="02020603050405020304" pitchFamily="18" charset="0"/>
              <a:cs typeface="Times New Roman" panose="02020603050405020304" pitchFamily="18" charset="0"/>
            </a:endParaRPr>
          </a:p>
          <a:p>
            <a:pPr marL="0" indent="0" algn="just">
              <a:buNone/>
            </a:pPr>
            <a:endParaRPr lang="en-US" altLang="tr-TR" sz="21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604890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Unvan 1"/>
          <p:cNvSpPr>
            <a:spLocks noGrp="1"/>
          </p:cNvSpPr>
          <p:nvPr>
            <p:ph type="title"/>
          </p:nvPr>
        </p:nvSpPr>
        <p:spPr/>
        <p:txBody>
          <a:bodyPr>
            <a:normAutofit/>
          </a:bodyPr>
          <a:lstStyle/>
          <a:p>
            <a:pPr algn="just"/>
            <a:r>
              <a:rPr lang="tr-TR" altLang="tr-TR" sz="2100" b="1" dirty="0" smtClean="0">
                <a:ln>
                  <a:noFill/>
                </a:ln>
                <a:latin typeface="Times New Roman" panose="02020603050405020304" pitchFamily="18" charset="0"/>
                <a:cs typeface="Times New Roman" panose="02020603050405020304" pitchFamily="18" charset="0"/>
              </a:rPr>
              <a:t>Mecliste Tartışılan Konular</a:t>
            </a:r>
            <a:endParaRPr lang="en-US" altLang="tr-TR" sz="2100" b="1" dirty="0" smtClean="0">
              <a:ln>
                <a:noFill/>
              </a:ln>
              <a:latin typeface="Times New Roman" panose="02020603050405020304" pitchFamily="18" charset="0"/>
              <a:cs typeface="Times New Roman" panose="02020603050405020304" pitchFamily="18" charset="0"/>
            </a:endParaRPr>
          </a:p>
        </p:txBody>
      </p:sp>
      <p:sp>
        <p:nvSpPr>
          <p:cNvPr id="30723" name="İçerik Yer Tutucusu 2"/>
          <p:cNvSpPr>
            <a:spLocks noGrp="1"/>
          </p:cNvSpPr>
          <p:nvPr>
            <p:ph idx="1"/>
          </p:nvPr>
        </p:nvSpPr>
        <p:spPr>
          <a:xfrm>
            <a:off x="838200" y="1797916"/>
            <a:ext cx="10515600" cy="4351338"/>
          </a:xfrm>
        </p:spPr>
        <p:txBody>
          <a:bodyPr>
            <a:normAutofit/>
          </a:bodyPr>
          <a:lstStyle/>
          <a:p>
            <a:pPr algn="just"/>
            <a:r>
              <a:rPr lang="tr-TR" altLang="tr-TR" sz="2100" dirty="0" smtClean="0">
                <a:latin typeface="Times New Roman" panose="02020603050405020304" pitchFamily="18" charset="0"/>
                <a:cs typeface="Times New Roman" panose="02020603050405020304" pitchFamily="18" charset="0"/>
              </a:rPr>
              <a:t>Oğlu kelimesiyle biten soyadlarının yasaklanmasının yanlışlığı,</a:t>
            </a:r>
          </a:p>
          <a:p>
            <a:pPr algn="just"/>
            <a:r>
              <a:rPr lang="tr-TR" altLang="tr-TR" sz="2100" dirty="0" smtClean="0">
                <a:latin typeface="Times New Roman" panose="02020603050405020304" pitchFamily="18" charset="0"/>
                <a:cs typeface="Times New Roman" panose="02020603050405020304" pitchFamily="18" charset="0"/>
              </a:rPr>
              <a:t>Arapça ve Farsça olan isimlerin Türkçeleştirilmesi gerektiği, </a:t>
            </a:r>
          </a:p>
          <a:p>
            <a:pPr algn="just"/>
            <a:r>
              <a:rPr lang="tr-TR" altLang="tr-TR" sz="2100" dirty="0" smtClean="0">
                <a:latin typeface="Times New Roman" panose="02020603050405020304" pitchFamily="18" charset="0"/>
                <a:cs typeface="Times New Roman" panose="02020603050405020304" pitchFamily="18" charset="0"/>
              </a:rPr>
              <a:t>Rütbe ve memuriyet, aşiret ve yabancı ırk ve millet isimleriyle umumi edebe uygun olmayan veya iğrenç ve gülünç olan soyadlarının kullanılmaması gerektiği. </a:t>
            </a:r>
            <a:endParaRPr lang="en-US" altLang="tr-TR" sz="21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886423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Unvan 1"/>
          <p:cNvSpPr>
            <a:spLocks noGrp="1"/>
          </p:cNvSpPr>
          <p:nvPr>
            <p:ph type="title"/>
          </p:nvPr>
        </p:nvSpPr>
        <p:spPr/>
        <p:txBody>
          <a:bodyPr>
            <a:normAutofit/>
          </a:bodyPr>
          <a:lstStyle/>
          <a:p>
            <a:pPr algn="just"/>
            <a:r>
              <a:rPr lang="tr-TR" altLang="tr-TR" sz="2100" b="1" dirty="0" smtClean="0">
                <a:ln>
                  <a:noFill/>
                </a:ln>
                <a:latin typeface="Times New Roman" panose="02020603050405020304" pitchFamily="18" charset="0"/>
                <a:cs typeface="Times New Roman" panose="02020603050405020304" pitchFamily="18" charset="0"/>
              </a:rPr>
              <a:t>Alınan Kararlar</a:t>
            </a:r>
            <a:endParaRPr lang="en-US" altLang="tr-TR" sz="2100" b="1" dirty="0" smtClean="0">
              <a:ln>
                <a:noFill/>
              </a:ln>
              <a:latin typeface="Times New Roman" panose="02020603050405020304" pitchFamily="18" charset="0"/>
              <a:cs typeface="Times New Roman" panose="02020603050405020304" pitchFamily="18" charset="0"/>
            </a:endParaRPr>
          </a:p>
        </p:txBody>
      </p:sp>
      <p:sp>
        <p:nvSpPr>
          <p:cNvPr id="31747" name="İçerik Yer Tutucusu 2"/>
          <p:cNvSpPr>
            <a:spLocks noGrp="1"/>
          </p:cNvSpPr>
          <p:nvPr>
            <p:ph idx="1"/>
          </p:nvPr>
        </p:nvSpPr>
        <p:spPr>
          <a:xfrm>
            <a:off x="838200" y="1530061"/>
            <a:ext cx="10515600" cy="4351338"/>
          </a:xfrm>
        </p:spPr>
        <p:txBody>
          <a:bodyPr>
            <a:normAutofit/>
          </a:bodyPr>
          <a:lstStyle/>
          <a:p>
            <a:pPr algn="just"/>
            <a:r>
              <a:rPr lang="tr-TR" altLang="tr-TR" sz="2100" dirty="0" smtClean="0">
                <a:latin typeface="Times New Roman" panose="02020603050405020304" pitchFamily="18" charset="0"/>
                <a:cs typeface="Times New Roman" panose="02020603050405020304" pitchFamily="18" charset="0"/>
              </a:rPr>
              <a:t>Aşiret isimleri,</a:t>
            </a:r>
          </a:p>
          <a:p>
            <a:pPr algn="just"/>
            <a:r>
              <a:rPr lang="tr-TR" altLang="tr-TR" sz="2100" dirty="0" smtClean="0">
                <a:latin typeface="Times New Roman" panose="02020603050405020304" pitchFamily="18" charset="0"/>
                <a:cs typeface="Times New Roman" panose="02020603050405020304" pitchFamily="18" charset="0"/>
              </a:rPr>
              <a:t>Farklı milliyetleri çağrıştıran isimler,</a:t>
            </a:r>
          </a:p>
          <a:p>
            <a:pPr algn="just"/>
            <a:r>
              <a:rPr lang="tr-TR" altLang="tr-TR" sz="2100" dirty="0" smtClean="0">
                <a:latin typeface="Times New Roman" panose="02020603050405020304" pitchFamily="18" charset="0"/>
                <a:cs typeface="Times New Roman" panose="02020603050405020304" pitchFamily="18" charset="0"/>
              </a:rPr>
              <a:t>Osmanlı zamanında alınan rütbe ve unvan adları,</a:t>
            </a:r>
          </a:p>
          <a:p>
            <a:pPr algn="just"/>
            <a:r>
              <a:rPr lang="tr-TR" altLang="tr-TR" sz="2100" dirty="0" smtClean="0">
                <a:latin typeface="Times New Roman" panose="02020603050405020304" pitchFamily="18" charset="0"/>
                <a:cs typeface="Times New Roman" panose="02020603050405020304" pitchFamily="18" charset="0"/>
              </a:rPr>
              <a:t>Hayvan isimleri, soyadı olarak alınamaz.</a:t>
            </a:r>
            <a:endParaRPr lang="en-US" altLang="tr-TR" sz="21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936573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Unvan 1"/>
          <p:cNvSpPr>
            <a:spLocks noGrp="1"/>
          </p:cNvSpPr>
          <p:nvPr>
            <p:ph type="title"/>
          </p:nvPr>
        </p:nvSpPr>
        <p:spPr/>
        <p:txBody>
          <a:bodyPr>
            <a:normAutofit/>
          </a:bodyPr>
          <a:lstStyle/>
          <a:p>
            <a:pPr algn="just"/>
            <a:r>
              <a:rPr lang="tr-TR" altLang="tr-TR" sz="2100" b="1" dirty="0" smtClean="0">
                <a:ln>
                  <a:noFill/>
                </a:ln>
                <a:latin typeface="Times New Roman" panose="02020603050405020304" pitchFamily="18" charset="0"/>
                <a:cs typeface="Times New Roman" panose="02020603050405020304" pitchFamily="18" charset="0"/>
              </a:rPr>
              <a:t>Soyadı Kanunu Maddeleri</a:t>
            </a:r>
            <a:endParaRPr lang="en-US" altLang="tr-TR" sz="2100" b="1" dirty="0" smtClean="0">
              <a:ln>
                <a:noFill/>
              </a:ln>
              <a:latin typeface="Times New Roman" panose="02020603050405020304" pitchFamily="18" charset="0"/>
              <a:cs typeface="Times New Roman" panose="02020603050405020304" pitchFamily="18" charset="0"/>
            </a:endParaRPr>
          </a:p>
        </p:txBody>
      </p:sp>
      <p:sp>
        <p:nvSpPr>
          <p:cNvPr id="3" name="İçerik Yer Tutucusu 2">
            <a:extLst>
              <a:ext uri="{FF2B5EF4-FFF2-40B4-BE49-F238E27FC236}">
                <a16:creationId xmlns:a16="http://schemas.microsoft.com/office/drawing/2014/main" id="{026213DC-6764-4A4A-A67F-3389D06A804D}"/>
              </a:ext>
            </a:extLst>
          </p:cNvPr>
          <p:cNvSpPr>
            <a:spLocks noGrp="1"/>
          </p:cNvSpPr>
          <p:nvPr>
            <p:ph idx="1"/>
          </p:nvPr>
        </p:nvSpPr>
        <p:spPr>
          <a:xfrm>
            <a:off x="951411" y="1690688"/>
            <a:ext cx="10669588" cy="4667250"/>
          </a:xfrm>
        </p:spPr>
        <p:txBody>
          <a:bodyPr>
            <a:normAutofit/>
          </a:bodyPr>
          <a:lstStyle/>
          <a:p>
            <a:pPr marL="0" indent="0" algn="just">
              <a:buNone/>
              <a:defRPr/>
            </a:pPr>
            <a:r>
              <a:rPr lang="tr-TR" sz="2100" b="1" dirty="0">
                <a:latin typeface="Times New Roman" panose="02020603050405020304" pitchFamily="18" charset="0"/>
                <a:cs typeface="Times New Roman" panose="02020603050405020304" pitchFamily="18" charset="0"/>
              </a:rPr>
              <a:t>Madde </a:t>
            </a:r>
            <a:r>
              <a:rPr lang="tr-TR" sz="2100" b="1" dirty="0" smtClean="0">
                <a:latin typeface="Times New Roman" panose="02020603050405020304" pitchFamily="18" charset="0"/>
                <a:cs typeface="Times New Roman" panose="02020603050405020304" pitchFamily="18" charset="0"/>
              </a:rPr>
              <a:t>1</a:t>
            </a:r>
            <a:r>
              <a:rPr lang="tr-TR" sz="2100" dirty="0" smtClean="0">
                <a:latin typeface="Times New Roman" panose="02020603050405020304" pitchFamily="18" charset="0"/>
                <a:cs typeface="Times New Roman" panose="02020603050405020304" pitchFamily="18" charset="0"/>
              </a:rPr>
              <a:t> </a:t>
            </a:r>
            <a:r>
              <a:rPr lang="tr-TR" sz="2100" dirty="0">
                <a:latin typeface="Times New Roman" panose="02020603050405020304" pitchFamily="18" charset="0"/>
                <a:cs typeface="Times New Roman" panose="02020603050405020304" pitchFamily="18" charset="0"/>
              </a:rPr>
              <a:t>Her Türk öz adından başka soy adını da taşımağa mecburdur.</a:t>
            </a:r>
          </a:p>
          <a:p>
            <a:pPr marL="0" indent="0" algn="just">
              <a:buNone/>
              <a:defRPr/>
            </a:pPr>
            <a:r>
              <a:rPr lang="tr-TR" sz="2100" b="1" dirty="0">
                <a:latin typeface="Times New Roman" panose="02020603050405020304" pitchFamily="18" charset="0"/>
                <a:cs typeface="Times New Roman" panose="02020603050405020304" pitchFamily="18" charset="0"/>
              </a:rPr>
              <a:t>Madde 2</a:t>
            </a:r>
            <a:r>
              <a:rPr lang="tr-TR" sz="2100" dirty="0">
                <a:latin typeface="Times New Roman" panose="02020603050405020304" pitchFamily="18" charset="0"/>
                <a:cs typeface="Times New Roman" panose="02020603050405020304" pitchFamily="18" charset="0"/>
              </a:rPr>
              <a:t> </a:t>
            </a:r>
            <a:r>
              <a:rPr lang="tr-TR" sz="2100" dirty="0" smtClean="0">
                <a:latin typeface="Times New Roman" panose="02020603050405020304" pitchFamily="18" charset="0"/>
                <a:cs typeface="Times New Roman" panose="02020603050405020304" pitchFamily="18" charset="0"/>
              </a:rPr>
              <a:t>Söyleyişte</a:t>
            </a:r>
            <a:r>
              <a:rPr lang="tr-TR" sz="2100" dirty="0">
                <a:latin typeface="Times New Roman" panose="02020603050405020304" pitchFamily="18" charset="0"/>
                <a:cs typeface="Times New Roman" panose="02020603050405020304" pitchFamily="18" charset="0"/>
              </a:rPr>
              <a:t>, yazışta, imzada öz ad önde, soy adı sonda kullanılır.</a:t>
            </a:r>
          </a:p>
          <a:p>
            <a:pPr marL="0" indent="0" algn="just">
              <a:buNone/>
              <a:defRPr/>
            </a:pPr>
            <a:r>
              <a:rPr lang="tr-TR" sz="2100" b="1" dirty="0">
                <a:latin typeface="Times New Roman" panose="02020603050405020304" pitchFamily="18" charset="0"/>
                <a:cs typeface="Times New Roman" panose="02020603050405020304" pitchFamily="18" charset="0"/>
              </a:rPr>
              <a:t>Madde 3</a:t>
            </a:r>
            <a:r>
              <a:rPr lang="tr-TR" sz="2100" dirty="0">
                <a:latin typeface="Times New Roman" panose="02020603050405020304" pitchFamily="18" charset="0"/>
                <a:cs typeface="Times New Roman" panose="02020603050405020304" pitchFamily="18" charset="0"/>
              </a:rPr>
              <a:t> </a:t>
            </a:r>
            <a:r>
              <a:rPr lang="tr-TR" sz="2100" dirty="0" smtClean="0">
                <a:latin typeface="Times New Roman" panose="02020603050405020304" pitchFamily="18" charset="0"/>
                <a:cs typeface="Times New Roman" panose="02020603050405020304" pitchFamily="18" charset="0"/>
              </a:rPr>
              <a:t>Rütbe </a:t>
            </a:r>
            <a:r>
              <a:rPr lang="tr-TR" sz="2100" dirty="0">
                <a:latin typeface="Times New Roman" panose="02020603050405020304" pitchFamily="18" charset="0"/>
                <a:cs typeface="Times New Roman" panose="02020603050405020304" pitchFamily="18" charset="0"/>
              </a:rPr>
              <a:t>ve memuriyet, aşiret ve yabancı ırk ve millet isimleriyle umumi edeplere uygun olmayan veya iğrenç ve gülünç olan soyadları kullanılamaz.</a:t>
            </a:r>
          </a:p>
          <a:p>
            <a:pPr algn="just">
              <a:defRPr/>
            </a:pPr>
            <a:endParaRPr lang="tr-TR" sz="2100" dirty="0">
              <a:latin typeface="Times New Roman" panose="02020603050405020304" pitchFamily="18" charset="0"/>
              <a:cs typeface="Times New Roman" panose="02020603050405020304" pitchFamily="18" charset="0"/>
            </a:endParaRPr>
          </a:p>
          <a:p>
            <a:pPr marL="0" indent="0" algn="just">
              <a:buFont typeface="Arial" panose="020B0604020202020204" pitchFamily="34" charset="0"/>
              <a:buNone/>
              <a:defRPr/>
            </a:pPr>
            <a:endParaRPr lang="tr-TR" sz="2100"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66442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0E5D9A92-04CA-477A-A005-ACD38D256433}"/>
              </a:ext>
            </a:extLst>
          </p:cNvPr>
          <p:cNvSpPr>
            <a:spLocks noGrp="1"/>
          </p:cNvSpPr>
          <p:nvPr>
            <p:ph type="title"/>
          </p:nvPr>
        </p:nvSpPr>
        <p:spPr/>
        <p:txBody>
          <a:bodyPr>
            <a:normAutofit/>
          </a:bodyPr>
          <a:lstStyle/>
          <a:p>
            <a:pPr marL="342900" indent="-342900">
              <a:buFont typeface="Arial" panose="020B0604020202020204" pitchFamily="34" charset="0"/>
              <a:buChar char="•"/>
              <a:defRPr/>
            </a:pPr>
            <a:r>
              <a:rPr lang="tr-TR" sz="2100" dirty="0">
                <a:latin typeface="Times New Roman" panose="02020603050405020304" pitchFamily="18" charset="0"/>
                <a:cs typeface="Times New Roman" panose="02020603050405020304" pitchFamily="18" charset="0"/>
              </a:rPr>
              <a:t>29 Kasım 1934’te efendi, paşa, bey vb. lakap ve unvanların kaldırılmasına dair kanun çıkarılır. Böylelikle daha önce kullanılan ve birinin diğerine üstünlüğünü ima eden her türlü ibare kaldırılmış olur.</a:t>
            </a:r>
            <a:endParaRPr lang="en-US" sz="2100" dirty="0">
              <a:latin typeface="Times New Roman" panose="02020603050405020304" pitchFamily="18" charset="0"/>
              <a:cs typeface="Times New Roman" panose="02020603050405020304" pitchFamily="18" charset="0"/>
            </a:endParaRPr>
          </a:p>
        </p:txBody>
      </p:sp>
      <p:pic>
        <p:nvPicPr>
          <p:cNvPr id="33795"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a:xfrm>
            <a:off x="3088697" y="1887176"/>
            <a:ext cx="5848350" cy="3286125"/>
          </a:xfrm>
        </p:spPr>
      </p:pic>
    </p:spTree>
    <p:extLst>
      <p:ext uri="{BB962C8B-B14F-4D97-AF65-F5344CB8AC3E}">
        <p14:creationId xmlns:p14="http://schemas.microsoft.com/office/powerpoint/2010/main" val="31412746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7B1D29F8-8E12-4DBF-9C0A-26F588F5792D}"/>
              </a:ext>
            </a:extLst>
          </p:cNvPr>
          <p:cNvSpPr>
            <a:spLocks noGrp="1"/>
          </p:cNvSpPr>
          <p:nvPr>
            <p:ph idx="1"/>
          </p:nvPr>
        </p:nvSpPr>
        <p:spPr>
          <a:xfrm>
            <a:off x="320531" y="334962"/>
            <a:ext cx="11661775" cy="3094038"/>
          </a:xfrm>
        </p:spPr>
        <p:txBody>
          <a:bodyPr>
            <a:normAutofit/>
          </a:bodyPr>
          <a:lstStyle/>
          <a:p>
            <a:pPr algn="just">
              <a:defRPr/>
            </a:pPr>
            <a:r>
              <a:rPr lang="tr-TR" sz="2100" dirty="0">
                <a:latin typeface="Times New Roman" panose="02020603050405020304" pitchFamily="18" charset="0"/>
                <a:cs typeface="Times New Roman" panose="02020603050405020304" pitchFamily="18" charset="0"/>
              </a:rPr>
              <a:t>29 Kasım 1934’te Mustafa Kemal’e Atatürk soyadı verilmesi kararlaştırılır. Bu soyadı verilmeden önce </a:t>
            </a:r>
            <a:r>
              <a:rPr lang="tr-TR" sz="2100" dirty="0" err="1">
                <a:latin typeface="Times New Roman" panose="02020603050405020304" pitchFamily="18" charset="0"/>
                <a:cs typeface="Times New Roman" panose="02020603050405020304" pitchFamily="18" charset="0"/>
              </a:rPr>
              <a:t>Etel</a:t>
            </a:r>
            <a:r>
              <a:rPr lang="tr-TR" sz="2100" dirty="0">
                <a:latin typeface="Times New Roman" panose="02020603050405020304" pitchFamily="18" charset="0"/>
                <a:cs typeface="Times New Roman" panose="02020603050405020304" pitchFamily="18" charset="0"/>
              </a:rPr>
              <a:t>, </a:t>
            </a:r>
            <a:r>
              <a:rPr lang="tr-TR" sz="2100" dirty="0" err="1">
                <a:latin typeface="Times New Roman" panose="02020603050405020304" pitchFamily="18" charset="0"/>
                <a:cs typeface="Times New Roman" panose="02020603050405020304" pitchFamily="18" charset="0"/>
              </a:rPr>
              <a:t>Etealp</a:t>
            </a:r>
            <a:r>
              <a:rPr lang="tr-TR" sz="2100" dirty="0">
                <a:latin typeface="Times New Roman" panose="02020603050405020304" pitchFamily="18" charset="0"/>
                <a:cs typeface="Times New Roman" panose="02020603050405020304" pitchFamily="18" charset="0"/>
              </a:rPr>
              <a:t>, Korkut, Arız, Ulaş, </a:t>
            </a:r>
            <a:r>
              <a:rPr lang="tr-TR" sz="2100" dirty="0" err="1">
                <a:latin typeface="Times New Roman" panose="02020603050405020304" pitchFamily="18" charset="0"/>
                <a:cs typeface="Times New Roman" panose="02020603050405020304" pitchFamily="18" charset="0"/>
              </a:rPr>
              <a:t>Yazır</a:t>
            </a:r>
            <a:r>
              <a:rPr lang="tr-TR" sz="2100" dirty="0">
                <a:latin typeface="Times New Roman" panose="02020603050405020304" pitchFamily="18" charset="0"/>
                <a:cs typeface="Times New Roman" panose="02020603050405020304" pitchFamily="18" charset="0"/>
              </a:rPr>
              <a:t>, Emen, </a:t>
            </a:r>
            <a:r>
              <a:rPr lang="tr-TR" sz="2100" dirty="0" err="1">
                <a:latin typeface="Times New Roman" panose="02020603050405020304" pitchFamily="18" charset="0"/>
                <a:cs typeface="Times New Roman" panose="02020603050405020304" pitchFamily="18" charset="0"/>
              </a:rPr>
              <a:t>Coğaş</a:t>
            </a:r>
            <a:r>
              <a:rPr lang="tr-TR" sz="2100" dirty="0">
                <a:latin typeface="Times New Roman" panose="02020603050405020304" pitchFamily="18" charset="0"/>
                <a:cs typeface="Times New Roman" panose="02020603050405020304" pitchFamily="18" charset="0"/>
              </a:rPr>
              <a:t>, </a:t>
            </a:r>
            <a:r>
              <a:rPr lang="tr-TR" sz="2100" dirty="0" err="1">
                <a:latin typeface="Times New Roman" panose="02020603050405020304" pitchFamily="18" charset="0"/>
                <a:cs typeface="Times New Roman" panose="02020603050405020304" pitchFamily="18" charset="0"/>
              </a:rPr>
              <a:t>Salır</a:t>
            </a:r>
            <a:r>
              <a:rPr lang="tr-TR" sz="2100" dirty="0">
                <a:latin typeface="Times New Roman" panose="02020603050405020304" pitchFamily="18" charset="0"/>
                <a:cs typeface="Times New Roman" panose="02020603050405020304" pitchFamily="18" charset="0"/>
              </a:rPr>
              <a:t>, </a:t>
            </a:r>
            <a:r>
              <a:rPr lang="tr-TR" sz="2100" dirty="0" err="1">
                <a:latin typeface="Times New Roman" panose="02020603050405020304" pitchFamily="18" charset="0"/>
                <a:cs typeface="Times New Roman" panose="02020603050405020304" pitchFamily="18" charset="0"/>
              </a:rPr>
              <a:t>Begit</a:t>
            </a:r>
            <a:r>
              <a:rPr lang="tr-TR" sz="2100" dirty="0">
                <a:latin typeface="Times New Roman" panose="02020603050405020304" pitchFamily="18" charset="0"/>
                <a:cs typeface="Times New Roman" panose="02020603050405020304" pitchFamily="18" charset="0"/>
              </a:rPr>
              <a:t>, Ergin, </a:t>
            </a:r>
            <a:r>
              <a:rPr lang="tr-TR" sz="2100" dirty="0" err="1">
                <a:latin typeface="Times New Roman" panose="02020603050405020304" pitchFamily="18" charset="0"/>
                <a:cs typeface="Times New Roman" panose="02020603050405020304" pitchFamily="18" charset="0"/>
              </a:rPr>
              <a:t>Toguş</a:t>
            </a:r>
            <a:r>
              <a:rPr lang="tr-TR" sz="2100" dirty="0">
                <a:latin typeface="Times New Roman" panose="02020603050405020304" pitchFamily="18" charset="0"/>
                <a:cs typeface="Times New Roman" panose="02020603050405020304" pitchFamily="18" charset="0"/>
              </a:rPr>
              <a:t>, Beşe, </a:t>
            </a:r>
            <a:r>
              <a:rPr lang="tr-TR" sz="2100" dirty="0" err="1">
                <a:latin typeface="Times New Roman" panose="02020603050405020304" pitchFamily="18" charset="0"/>
                <a:cs typeface="Times New Roman" panose="02020603050405020304" pitchFamily="18" charset="0"/>
              </a:rPr>
              <a:t>Türkata</a:t>
            </a:r>
            <a:r>
              <a:rPr lang="tr-TR" sz="2100" dirty="0">
                <a:latin typeface="Times New Roman" panose="02020603050405020304" pitchFamily="18" charset="0"/>
                <a:cs typeface="Times New Roman" panose="02020603050405020304" pitchFamily="18" charset="0"/>
              </a:rPr>
              <a:t> ve </a:t>
            </a:r>
            <a:r>
              <a:rPr lang="tr-TR" sz="2100" dirty="0" err="1">
                <a:latin typeface="Times New Roman" panose="02020603050405020304" pitchFamily="18" charset="0"/>
                <a:cs typeface="Times New Roman" panose="02020603050405020304" pitchFamily="18" charset="0"/>
              </a:rPr>
              <a:t>Türkatası</a:t>
            </a:r>
            <a:r>
              <a:rPr lang="tr-TR" sz="2100" dirty="0">
                <a:latin typeface="Times New Roman" panose="02020603050405020304" pitchFamily="18" charset="0"/>
                <a:cs typeface="Times New Roman" panose="02020603050405020304" pitchFamily="18" charset="0"/>
              </a:rPr>
              <a:t> gibi isimler önerilir. </a:t>
            </a:r>
          </a:p>
          <a:p>
            <a:pPr algn="just">
              <a:defRPr/>
            </a:pPr>
            <a:r>
              <a:rPr lang="tr-TR" sz="2100" dirty="0">
                <a:latin typeface="Times New Roman" panose="02020603050405020304" pitchFamily="18" charset="0"/>
                <a:cs typeface="Times New Roman" panose="02020603050405020304" pitchFamily="18" charset="0"/>
              </a:rPr>
              <a:t>Ancak Naim Hazım Onat, Türklerin kullandığı Atabey unvanından hareketle Mustafa Kemal’e Atatürk denilmesinin uygun olacağını belirtir. </a:t>
            </a:r>
          </a:p>
          <a:p>
            <a:pPr algn="just">
              <a:defRPr/>
            </a:pPr>
            <a:r>
              <a:rPr lang="tr-TR" sz="2100" dirty="0">
                <a:latin typeface="Times New Roman" panose="02020603050405020304" pitchFamily="18" charset="0"/>
                <a:cs typeface="Times New Roman" panose="02020603050405020304" pitchFamily="18" charset="0"/>
              </a:rPr>
              <a:t>Bir başkasının Atatürk soyadını alması, önüne veya sonuna ek koyarak kullanması yasaklanır. </a:t>
            </a:r>
          </a:p>
          <a:p>
            <a:pPr marL="0" indent="0" algn="just">
              <a:buFont typeface="Arial" panose="020B0604020202020204" pitchFamily="34" charset="0"/>
              <a:buNone/>
              <a:defRPr/>
            </a:pPr>
            <a:endParaRPr lang="en-US" sz="2100" dirty="0">
              <a:latin typeface="Times New Roman" panose="02020603050405020304" pitchFamily="18" charset="0"/>
              <a:cs typeface="Times New Roman" panose="02020603050405020304" pitchFamily="18" charset="0"/>
            </a:endParaRPr>
          </a:p>
        </p:txBody>
      </p:sp>
      <p:pic>
        <p:nvPicPr>
          <p:cNvPr id="34819" name="Picture 2" descr="soyadÄ± kanunu ile ilgili gÃ¶rsel sonucu"/>
          <p:cNvPicPr>
            <a:picLocks noChangeAspect="1" noChangeArrowheads="1"/>
          </p:cNvPicPr>
          <p:nvPr/>
        </p:nvPicPr>
        <p:blipFill>
          <a:blip r:embed="rId2">
            <a:extLst>
              <a:ext uri="{28A0092B-C50C-407E-A947-70E740481C1C}">
                <a14:useLocalDpi xmlns:a14="http://schemas.microsoft.com/office/drawing/2010/main" val="0"/>
              </a:ext>
            </a:extLst>
          </a:blip>
          <a:srcRect t="5377" b="4688"/>
          <a:stretch>
            <a:fillRect/>
          </a:stretch>
        </p:blipFill>
        <p:spPr bwMode="auto">
          <a:xfrm>
            <a:off x="2528455" y="2782454"/>
            <a:ext cx="6534150" cy="330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573241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541754EE-6264-401A-B718-ECC96E380DE6}"/>
              </a:ext>
            </a:extLst>
          </p:cNvPr>
          <p:cNvSpPr>
            <a:spLocks noGrp="1"/>
          </p:cNvSpPr>
          <p:nvPr>
            <p:ph idx="1"/>
          </p:nvPr>
        </p:nvSpPr>
        <p:spPr>
          <a:xfrm>
            <a:off x="616450" y="871538"/>
            <a:ext cx="5442606" cy="5683250"/>
          </a:xfrm>
        </p:spPr>
        <p:txBody>
          <a:bodyPr>
            <a:normAutofit/>
          </a:bodyPr>
          <a:lstStyle/>
          <a:p>
            <a:pPr marL="0" indent="0" algn="just">
              <a:buFont typeface="Arial" panose="020B0604020202020204" pitchFamily="34" charset="0"/>
              <a:buNone/>
              <a:defRPr/>
            </a:pPr>
            <a:r>
              <a:rPr lang="tr-TR" sz="2100" dirty="0">
                <a:latin typeface="Times New Roman" panose="02020603050405020304" pitchFamily="18" charset="0"/>
                <a:cs typeface="Times New Roman" panose="02020603050405020304" pitchFamily="18" charset="0"/>
              </a:rPr>
              <a:t>“</a:t>
            </a:r>
            <a:r>
              <a:rPr lang="tr-TR" sz="2100" dirty="0" err="1">
                <a:latin typeface="Times New Roman" panose="02020603050405020304" pitchFamily="18" charset="0"/>
                <a:cs typeface="Times New Roman" panose="02020603050405020304" pitchFamily="18" charset="0"/>
              </a:rPr>
              <a:t>Türkata</a:t>
            </a:r>
            <a:r>
              <a:rPr lang="tr-TR" sz="2100" dirty="0">
                <a:latin typeface="Times New Roman" panose="02020603050405020304" pitchFamily="18" charset="0"/>
                <a:cs typeface="Times New Roman" panose="02020603050405020304" pitchFamily="18" charset="0"/>
              </a:rPr>
              <a:t>, </a:t>
            </a:r>
            <a:r>
              <a:rPr lang="tr-TR" sz="2100" dirty="0" err="1">
                <a:latin typeface="Times New Roman" panose="02020603050405020304" pitchFamily="18" charset="0"/>
                <a:cs typeface="Times New Roman" panose="02020603050405020304" pitchFamily="18" charset="0"/>
              </a:rPr>
              <a:t>Türkatası</a:t>
            </a:r>
            <a:r>
              <a:rPr lang="tr-TR" sz="2100" dirty="0">
                <a:latin typeface="Times New Roman" panose="02020603050405020304" pitchFamily="18" charset="0"/>
                <a:cs typeface="Times New Roman" panose="02020603050405020304" pitchFamily="18" charset="0"/>
              </a:rPr>
              <a:t> gerek yazılışta, gerek söylenişte bana biraz tuhaf geliyor. Arkadaşlar biliyorsunuz tarihimizde bir ‘</a:t>
            </a:r>
            <a:r>
              <a:rPr lang="tr-TR" sz="2100" i="1" dirty="0">
                <a:latin typeface="Times New Roman" panose="02020603050405020304" pitchFamily="18" charset="0"/>
                <a:cs typeface="Times New Roman" panose="02020603050405020304" pitchFamily="18" charset="0"/>
              </a:rPr>
              <a:t>Atabey</a:t>
            </a:r>
            <a:r>
              <a:rPr lang="tr-TR" sz="2100" dirty="0">
                <a:latin typeface="Times New Roman" panose="02020603050405020304" pitchFamily="18" charset="0"/>
                <a:cs typeface="Times New Roman" panose="02020603050405020304" pitchFamily="18" charset="0"/>
              </a:rPr>
              <a:t>‘ sözü unvanı vardır. Anlamı da, yine biliyorsunuz: Beyin, emirin, şehzadenin, hatta hükümdarın ilimde, idarede, askerlikte mürebbisi, müşaviri, hocası demektir. Atabey, kullanılmış, tarihe geçmiş bir unvan-ı resmidir. Bu unvanı taşıyan bir çok Türk büyüğü vardır. Binaenaleyh biz de Türk’e her alanda atalık etmiş, Türklüğü kurtarmış, istiklaline kavuşturmuş olan büyük Gazimize ATATÜRK diyelim, bu soyadını verelim. Bu bana şivemize de daha munis , daha uygun gibi geliyor.”</a:t>
            </a:r>
          </a:p>
          <a:p>
            <a:pPr algn="just">
              <a:defRPr/>
            </a:pPr>
            <a:endParaRPr lang="tr-TR" sz="2100" dirty="0">
              <a:latin typeface="Times New Roman" panose="02020603050405020304" pitchFamily="18" charset="0"/>
              <a:cs typeface="Times New Roman" panose="02020603050405020304" pitchFamily="18" charset="0"/>
            </a:endParaRPr>
          </a:p>
          <a:p>
            <a:pPr algn="just">
              <a:defRPr/>
            </a:pPr>
            <a:endParaRPr lang="tr-TR" sz="2100" dirty="0">
              <a:latin typeface="Times New Roman" panose="02020603050405020304" pitchFamily="18" charset="0"/>
              <a:cs typeface="Times New Roman" panose="02020603050405020304" pitchFamily="18" charset="0"/>
            </a:endParaRPr>
          </a:p>
          <a:p>
            <a:pPr algn="just">
              <a:defRPr/>
            </a:pPr>
            <a:endParaRPr lang="tr-TR" sz="2100" dirty="0">
              <a:latin typeface="Times New Roman" panose="02020603050405020304" pitchFamily="18" charset="0"/>
              <a:cs typeface="Times New Roman" panose="02020603050405020304" pitchFamily="18" charset="0"/>
            </a:endParaRPr>
          </a:p>
          <a:p>
            <a:pPr algn="just">
              <a:defRPr/>
            </a:pPr>
            <a:endParaRPr lang="en-US" sz="2100" dirty="0">
              <a:latin typeface="Times New Roman" panose="02020603050405020304" pitchFamily="18" charset="0"/>
              <a:cs typeface="Times New Roman" panose="02020603050405020304" pitchFamily="18" charset="0"/>
            </a:endParaRPr>
          </a:p>
        </p:txBody>
      </p:sp>
      <p:pic>
        <p:nvPicPr>
          <p:cNvPr id="35843" name="Picture 2" descr="naim hazÄ±m onat ile ilgili gÃ¶rsel sonucu"/>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05857" y="871538"/>
            <a:ext cx="2879725"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844" name="Metin kutusu 3"/>
          <p:cNvSpPr txBox="1">
            <a:spLocks noChangeArrowheads="1"/>
          </p:cNvSpPr>
          <p:nvPr/>
        </p:nvSpPr>
        <p:spPr bwMode="auto">
          <a:xfrm>
            <a:off x="7551087" y="5663912"/>
            <a:ext cx="298926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defTabSz="457200" eaLnBrk="0" fontAlgn="base" hangingPunct="0">
              <a:spcBef>
                <a:spcPct val="0"/>
              </a:spcBef>
              <a:spcAft>
                <a:spcPct val="0"/>
              </a:spcAft>
              <a:defRPr>
                <a:solidFill>
                  <a:schemeClr val="tx1"/>
                </a:solidFill>
                <a:latin typeface="Corbel" panose="020B0503020204020204" pitchFamily="34" charset="0"/>
              </a:defRPr>
            </a:lvl6pPr>
            <a:lvl7pPr marL="2971800" indent="-228600" defTabSz="457200" eaLnBrk="0" fontAlgn="base" hangingPunct="0">
              <a:spcBef>
                <a:spcPct val="0"/>
              </a:spcBef>
              <a:spcAft>
                <a:spcPct val="0"/>
              </a:spcAft>
              <a:defRPr>
                <a:solidFill>
                  <a:schemeClr val="tx1"/>
                </a:solidFill>
                <a:latin typeface="Corbel" panose="020B0503020204020204" pitchFamily="34" charset="0"/>
              </a:defRPr>
            </a:lvl7pPr>
            <a:lvl8pPr marL="3429000" indent="-228600" defTabSz="457200" eaLnBrk="0" fontAlgn="base" hangingPunct="0">
              <a:spcBef>
                <a:spcPct val="0"/>
              </a:spcBef>
              <a:spcAft>
                <a:spcPct val="0"/>
              </a:spcAft>
              <a:defRPr>
                <a:solidFill>
                  <a:schemeClr val="tx1"/>
                </a:solidFill>
                <a:latin typeface="Corbel" panose="020B0503020204020204" pitchFamily="34" charset="0"/>
              </a:defRPr>
            </a:lvl8pPr>
            <a:lvl9pPr marL="3886200" indent="-228600" defTabSz="457200" eaLnBrk="0" fontAlgn="base" hangingPunct="0">
              <a:spcBef>
                <a:spcPct val="0"/>
              </a:spcBef>
              <a:spcAft>
                <a:spcPct val="0"/>
              </a:spcAft>
              <a:defRPr>
                <a:solidFill>
                  <a:schemeClr val="tx1"/>
                </a:solidFill>
                <a:latin typeface="Corbel" panose="020B0503020204020204" pitchFamily="34" charset="0"/>
              </a:defRPr>
            </a:lvl9pPr>
          </a:lstStyle>
          <a:p>
            <a:pPr algn="ctr"/>
            <a:r>
              <a:rPr lang="tr-TR" altLang="tr-TR" dirty="0">
                <a:latin typeface="Times New Roman" panose="02020603050405020304" pitchFamily="18" charset="0"/>
                <a:cs typeface="Times New Roman" panose="02020603050405020304" pitchFamily="18" charset="0"/>
              </a:rPr>
              <a:t>Naim Hazım Onat</a:t>
            </a:r>
            <a:endParaRPr lang="en-US" altLang="tr-TR"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748718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09F0E590-E062-44B5-ACEC-731B000104B7}"/>
              </a:ext>
            </a:extLst>
          </p:cNvPr>
          <p:cNvSpPr>
            <a:spLocks noGrp="1"/>
          </p:cNvSpPr>
          <p:nvPr>
            <p:ph idx="1"/>
          </p:nvPr>
        </p:nvSpPr>
        <p:spPr>
          <a:xfrm>
            <a:off x="468745" y="938934"/>
            <a:ext cx="10515600" cy="4351338"/>
          </a:xfrm>
        </p:spPr>
        <p:txBody>
          <a:bodyPr>
            <a:normAutofit/>
          </a:bodyPr>
          <a:lstStyle/>
          <a:p>
            <a:pPr lvl="1" algn="just"/>
            <a:r>
              <a:rPr lang="tr-TR" sz="2100" dirty="0" smtClean="0">
                <a:latin typeface="Times New Roman" panose="02020603050405020304" pitchFamily="18" charset="0"/>
                <a:cs typeface="Times New Roman" panose="02020603050405020304" pitchFamily="18" charset="0"/>
              </a:rPr>
              <a:t>Osmanlı Devleti, 18. Yüzyılın başlarından itibaren Batı </a:t>
            </a:r>
            <a:r>
              <a:rPr lang="tr-TR" sz="2100" dirty="0" err="1" smtClean="0">
                <a:latin typeface="Times New Roman" panose="02020603050405020304" pitchFamily="18" charset="0"/>
                <a:cs typeface="Times New Roman" panose="02020603050405020304" pitchFamily="18" charset="0"/>
              </a:rPr>
              <a:t>Medeniyeti’nin</a:t>
            </a:r>
            <a:r>
              <a:rPr lang="tr-TR" sz="2100" dirty="0">
                <a:latin typeface="Times New Roman" panose="02020603050405020304" pitchFamily="18" charset="0"/>
                <a:cs typeface="Times New Roman" panose="02020603050405020304" pitchFamily="18" charset="0"/>
              </a:rPr>
              <a:t> </a:t>
            </a:r>
            <a:r>
              <a:rPr lang="tr-TR" sz="2100" dirty="0" smtClean="0">
                <a:latin typeface="Times New Roman" panose="02020603050405020304" pitchFamily="18" charset="0"/>
                <a:cs typeface="Times New Roman" panose="02020603050405020304" pitchFamily="18" charset="0"/>
              </a:rPr>
              <a:t>üstünlüğünü kabul etmek zorunda kalmış; bu dönemden itibaren toplum hayatı, batının etkisi altında kalmıştı. Başlangıçta askeri alanda hissedilen bu etki daha sonrasında devlet ve toplum hayatının diğer alanlarını da etkisi altına almıştı. Türk tarih yazımında, “yenileşme”, “batılılaşma”, “modernleşme” gibi farklı kavramlarla ifade edilen bu sürecin, devlet ve toplum hayatında birçok yansıması vardır.</a:t>
            </a:r>
          </a:p>
          <a:p>
            <a:pPr lvl="1" algn="just"/>
            <a:endParaRPr lang="tr-TR" sz="21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358377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838169B7-6963-4B1D-9AD8-003C752AB9AD}"/>
              </a:ext>
            </a:extLst>
          </p:cNvPr>
          <p:cNvSpPr>
            <a:spLocks noGrp="1"/>
          </p:cNvSpPr>
          <p:nvPr>
            <p:ph idx="1"/>
          </p:nvPr>
        </p:nvSpPr>
        <p:spPr>
          <a:xfrm>
            <a:off x="489404" y="867682"/>
            <a:ext cx="6496050" cy="5630863"/>
          </a:xfrm>
        </p:spPr>
        <p:txBody>
          <a:bodyPr>
            <a:normAutofit/>
          </a:bodyPr>
          <a:lstStyle/>
          <a:p>
            <a:pPr marL="0" indent="0" algn="just">
              <a:buFont typeface="Arial" panose="020B0604020202020204" pitchFamily="34" charset="0"/>
              <a:buNone/>
              <a:defRPr/>
            </a:pPr>
            <a:r>
              <a:rPr lang="tr-TR" sz="2100" b="1" dirty="0">
                <a:latin typeface="Times New Roman" panose="02020603050405020304" pitchFamily="18" charset="0"/>
                <a:cs typeface="Times New Roman" panose="02020603050405020304" pitchFamily="18" charset="0"/>
              </a:rPr>
              <a:t>GÖKÇEN</a:t>
            </a:r>
            <a:endParaRPr lang="tr-TR" sz="2100" dirty="0">
              <a:latin typeface="Times New Roman" panose="02020603050405020304" pitchFamily="18" charset="0"/>
              <a:cs typeface="Times New Roman" panose="02020603050405020304" pitchFamily="18" charset="0"/>
            </a:endParaRPr>
          </a:p>
          <a:p>
            <a:pPr algn="just">
              <a:defRPr/>
            </a:pPr>
            <a:r>
              <a:rPr lang="tr-TR" sz="2100" dirty="0">
                <a:latin typeface="Times New Roman" panose="02020603050405020304" pitchFamily="18" charset="0"/>
                <a:cs typeface="Times New Roman" panose="02020603050405020304" pitchFamily="18" charset="0"/>
              </a:rPr>
              <a:t>İlk kadın hava pilotu Sabiha Hanım’a 19 Aralık 1934 tarihinde Atatürk “Gökçen” Soyadını vermiştir. Sabiha Gökçen şöyle anlatmaktadır. Henüz </a:t>
            </a:r>
            <a:r>
              <a:rPr lang="tr-TR" sz="2100" dirty="0" err="1">
                <a:latin typeface="Times New Roman" panose="02020603050405020304" pitchFamily="18" charset="0"/>
                <a:cs typeface="Times New Roman" panose="02020603050405020304" pitchFamily="18" charset="0"/>
              </a:rPr>
              <a:t>Türkkuşu</a:t>
            </a:r>
            <a:r>
              <a:rPr lang="tr-TR" sz="2100" dirty="0">
                <a:latin typeface="Times New Roman" panose="02020603050405020304" pitchFamily="18" charset="0"/>
                <a:cs typeface="Times New Roman" panose="02020603050405020304" pitchFamily="18" charset="0"/>
              </a:rPr>
              <a:t> kurulmadan, henüz ben havacı olmayı aklımdan bile geçirmezken, soyadı yasası çıktığı günlerden birinde akşam yemeğinde, önündeki kâğıda Sabiha Gökçen yazdı. Sonra yüzüme gülerek baktı ve</a:t>
            </a:r>
          </a:p>
          <a:p>
            <a:pPr algn="just">
              <a:defRPr/>
            </a:pPr>
            <a:r>
              <a:rPr lang="tr-TR" sz="2100" dirty="0" smtClean="0">
                <a:latin typeface="Times New Roman" panose="02020603050405020304" pitchFamily="18" charset="0"/>
                <a:cs typeface="Times New Roman" panose="02020603050405020304" pitchFamily="18" charset="0"/>
              </a:rPr>
              <a:t>“</a:t>
            </a:r>
            <a:r>
              <a:rPr lang="tr-TR" sz="2100" dirty="0">
                <a:latin typeface="Times New Roman" panose="02020603050405020304" pitchFamily="18" charset="0"/>
                <a:cs typeface="Times New Roman" panose="02020603050405020304" pitchFamily="18" charset="0"/>
              </a:rPr>
              <a:t>Tamam mı çocuğum” der.</a:t>
            </a:r>
          </a:p>
          <a:p>
            <a:pPr algn="just">
              <a:defRPr/>
            </a:pPr>
            <a:r>
              <a:rPr lang="tr-TR" sz="2100" dirty="0" smtClean="0">
                <a:latin typeface="Times New Roman" panose="02020603050405020304" pitchFamily="18" charset="0"/>
                <a:cs typeface="Times New Roman" panose="02020603050405020304" pitchFamily="18" charset="0"/>
              </a:rPr>
              <a:t>“</a:t>
            </a:r>
            <a:r>
              <a:rPr lang="tr-TR" sz="2100" dirty="0">
                <a:latin typeface="Times New Roman" panose="02020603050405020304" pitchFamily="18" charset="0"/>
                <a:cs typeface="Times New Roman" panose="02020603050405020304" pitchFamily="18" charset="0"/>
              </a:rPr>
              <a:t>Bundan böyle seni Sabiha Gökçen diye çağıracağız. </a:t>
            </a:r>
            <a:r>
              <a:rPr lang="tr-TR" sz="2100" dirty="0">
                <a:latin typeface="Times New Roman" panose="02020603050405020304" pitchFamily="18" charset="0"/>
                <a:cs typeface="Times New Roman" panose="02020603050405020304" pitchFamily="18" charset="0"/>
              </a:rPr>
              <a:t>Soyadın kutlu olsun” der sonra kâğıda diğer cümleleri yazıp imzalar.</a:t>
            </a:r>
          </a:p>
          <a:p>
            <a:pPr marL="0" indent="0" algn="just">
              <a:buFont typeface="Arial" panose="020B0604020202020204" pitchFamily="34" charset="0"/>
              <a:buNone/>
              <a:defRPr/>
            </a:pPr>
            <a:endParaRPr lang="tr-TR" sz="2100" i="1" dirty="0">
              <a:latin typeface="Times New Roman" panose="02020603050405020304" pitchFamily="18" charset="0"/>
              <a:cs typeface="Times New Roman" panose="02020603050405020304" pitchFamily="18" charset="0"/>
            </a:endParaRPr>
          </a:p>
        </p:txBody>
      </p:sp>
      <p:pic>
        <p:nvPicPr>
          <p:cNvPr id="36867" name="Picture 4" descr="https://isteataturk.com/upload/images/sabiha%20g%C3%B6k%C3%A7en12(1).bm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15150" y="1014413"/>
            <a:ext cx="5149850" cy="3586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868" name="Metin kutusu 4"/>
          <p:cNvSpPr txBox="1">
            <a:spLocks noChangeArrowheads="1"/>
          </p:cNvSpPr>
          <p:nvPr/>
        </p:nvSpPr>
        <p:spPr bwMode="auto">
          <a:xfrm>
            <a:off x="7045325" y="4826000"/>
            <a:ext cx="501967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defTabSz="457200" eaLnBrk="0" fontAlgn="base" hangingPunct="0">
              <a:spcBef>
                <a:spcPct val="0"/>
              </a:spcBef>
              <a:spcAft>
                <a:spcPct val="0"/>
              </a:spcAft>
              <a:defRPr>
                <a:solidFill>
                  <a:schemeClr val="tx1"/>
                </a:solidFill>
                <a:latin typeface="Corbel" panose="020B0503020204020204" pitchFamily="34" charset="0"/>
              </a:defRPr>
            </a:lvl6pPr>
            <a:lvl7pPr marL="2971800" indent="-228600" defTabSz="457200" eaLnBrk="0" fontAlgn="base" hangingPunct="0">
              <a:spcBef>
                <a:spcPct val="0"/>
              </a:spcBef>
              <a:spcAft>
                <a:spcPct val="0"/>
              </a:spcAft>
              <a:defRPr>
                <a:solidFill>
                  <a:schemeClr val="tx1"/>
                </a:solidFill>
                <a:latin typeface="Corbel" panose="020B0503020204020204" pitchFamily="34" charset="0"/>
              </a:defRPr>
            </a:lvl7pPr>
            <a:lvl8pPr marL="3429000" indent="-228600" defTabSz="457200" eaLnBrk="0" fontAlgn="base" hangingPunct="0">
              <a:spcBef>
                <a:spcPct val="0"/>
              </a:spcBef>
              <a:spcAft>
                <a:spcPct val="0"/>
              </a:spcAft>
              <a:defRPr>
                <a:solidFill>
                  <a:schemeClr val="tx1"/>
                </a:solidFill>
                <a:latin typeface="Corbel" panose="020B0503020204020204" pitchFamily="34" charset="0"/>
              </a:defRPr>
            </a:lvl8pPr>
            <a:lvl9pPr marL="3886200" indent="-228600" defTabSz="457200" eaLnBrk="0" fontAlgn="base" hangingPunct="0">
              <a:spcBef>
                <a:spcPct val="0"/>
              </a:spcBef>
              <a:spcAft>
                <a:spcPct val="0"/>
              </a:spcAft>
              <a:defRPr>
                <a:solidFill>
                  <a:schemeClr val="tx1"/>
                </a:solidFill>
                <a:latin typeface="Corbel" panose="020B0503020204020204" pitchFamily="34" charset="0"/>
              </a:defRPr>
            </a:lvl9pPr>
          </a:lstStyle>
          <a:p>
            <a:pPr algn="ctr"/>
            <a:r>
              <a:rPr lang="tr-TR" altLang="tr-TR" dirty="0">
                <a:latin typeface="Times New Roman" panose="02020603050405020304" pitchFamily="18" charset="0"/>
                <a:cs typeface="Times New Roman" panose="02020603050405020304" pitchFamily="18" charset="0"/>
              </a:rPr>
              <a:t>Atatürk tarafından Sabiha Gökçen'e verilen soyadı beratı.</a:t>
            </a:r>
          </a:p>
        </p:txBody>
      </p:sp>
    </p:spTree>
    <p:extLst>
      <p:ext uri="{BB962C8B-B14F-4D97-AF65-F5344CB8AC3E}">
        <p14:creationId xmlns:p14="http://schemas.microsoft.com/office/powerpoint/2010/main" val="24458109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Unvan 1"/>
          <p:cNvSpPr>
            <a:spLocks noGrp="1"/>
          </p:cNvSpPr>
          <p:nvPr>
            <p:ph type="title"/>
          </p:nvPr>
        </p:nvSpPr>
        <p:spPr/>
        <p:txBody>
          <a:bodyPr>
            <a:normAutofit/>
          </a:bodyPr>
          <a:lstStyle/>
          <a:p>
            <a:pPr algn="just"/>
            <a:r>
              <a:rPr lang="tr-TR" altLang="tr-TR" sz="2100" b="1" dirty="0" smtClean="0">
                <a:ln>
                  <a:noFill/>
                </a:ln>
                <a:latin typeface="Times New Roman" panose="02020603050405020304" pitchFamily="18" charset="0"/>
                <a:cs typeface="Times New Roman" panose="02020603050405020304" pitchFamily="18" charset="0"/>
              </a:rPr>
              <a:t>Milli Bayramlar Ve Genel Tatil Günlerinin Kabulü</a:t>
            </a:r>
            <a:endParaRPr lang="en-US" altLang="tr-TR" sz="2100" b="1" dirty="0" smtClean="0">
              <a:ln>
                <a:noFill/>
              </a:ln>
              <a:latin typeface="Times New Roman" panose="02020603050405020304" pitchFamily="18" charset="0"/>
              <a:cs typeface="Times New Roman" panose="02020603050405020304" pitchFamily="18" charset="0"/>
            </a:endParaRPr>
          </a:p>
        </p:txBody>
      </p:sp>
      <p:sp>
        <p:nvSpPr>
          <p:cNvPr id="37891" name="İçerik Yer Tutucusu 2"/>
          <p:cNvSpPr>
            <a:spLocks noGrp="1"/>
          </p:cNvSpPr>
          <p:nvPr>
            <p:ph idx="1"/>
          </p:nvPr>
        </p:nvSpPr>
        <p:spPr>
          <a:xfrm>
            <a:off x="838200" y="1690688"/>
            <a:ext cx="10515600" cy="4772025"/>
          </a:xfrm>
        </p:spPr>
        <p:txBody>
          <a:bodyPr>
            <a:normAutofit/>
          </a:bodyPr>
          <a:lstStyle/>
          <a:p>
            <a:pPr algn="just"/>
            <a:r>
              <a:rPr lang="tr-TR" altLang="tr-TR" sz="2100" dirty="0" smtClean="0">
                <a:latin typeface="Times New Roman" panose="02020603050405020304" pitchFamily="18" charset="0"/>
                <a:cs typeface="Times New Roman" panose="02020603050405020304" pitchFamily="18" charset="0"/>
              </a:rPr>
              <a:t>Cuma günleri yasal düzenlemeyle 2 Ocak 1924’te tatil olarak kabul edilir. </a:t>
            </a:r>
          </a:p>
          <a:p>
            <a:pPr algn="just"/>
            <a:r>
              <a:rPr lang="tr-TR" altLang="tr-TR" sz="2100" dirty="0" smtClean="0">
                <a:latin typeface="Times New Roman" panose="02020603050405020304" pitchFamily="18" charset="0"/>
                <a:cs typeface="Times New Roman" panose="02020603050405020304" pitchFamily="18" charset="0"/>
              </a:rPr>
              <a:t>1921 yılında; 23 Nisan,</a:t>
            </a:r>
          </a:p>
          <a:p>
            <a:pPr algn="just"/>
            <a:r>
              <a:rPr lang="tr-TR" altLang="tr-TR" sz="2100" dirty="0" smtClean="0">
                <a:latin typeface="Times New Roman" panose="02020603050405020304" pitchFamily="18" charset="0"/>
                <a:cs typeface="Times New Roman" panose="02020603050405020304" pitchFamily="18" charset="0"/>
              </a:rPr>
              <a:t>1923’te; saltanatın kaldırıldığı gün Milli Saltanat Bayramı olarak,</a:t>
            </a:r>
          </a:p>
          <a:p>
            <a:pPr algn="just"/>
            <a:r>
              <a:rPr lang="tr-TR" altLang="tr-TR" sz="2100" dirty="0" smtClean="0">
                <a:latin typeface="Times New Roman" panose="02020603050405020304" pitchFamily="18" charset="0"/>
                <a:cs typeface="Times New Roman" panose="02020603050405020304" pitchFamily="18" charset="0"/>
              </a:rPr>
              <a:t>1926’da; 30 Ağustos Zafer Bayramı olarak kabul edilir.</a:t>
            </a:r>
          </a:p>
          <a:p>
            <a:pPr algn="just"/>
            <a:r>
              <a:rPr lang="tr-TR" altLang="tr-TR" sz="2100" dirty="0" smtClean="0">
                <a:latin typeface="Times New Roman" panose="02020603050405020304" pitchFamily="18" charset="0"/>
                <a:cs typeface="Times New Roman" panose="02020603050405020304" pitchFamily="18" charset="0"/>
              </a:rPr>
              <a:t>Avrupa ile olan ticari ve mali ilişkilerde sıkıntı yaşandığı gerekçesiyle Cumartesi saat 13.00’dan başlayarak, Pazar gününün tamamen tatil olması kararlaştırılır. </a:t>
            </a:r>
          </a:p>
          <a:p>
            <a:pPr algn="just"/>
            <a:r>
              <a:rPr lang="tr-TR" altLang="tr-TR" sz="2100" dirty="0" smtClean="0">
                <a:latin typeface="Times New Roman" panose="02020603050405020304" pitchFamily="18" charset="0"/>
                <a:cs typeface="Times New Roman" panose="02020603050405020304" pitchFamily="18" charset="0"/>
              </a:rPr>
              <a:t>Bunun yanı sıra29 Ekim, 30 Ağustos, 23 Nisan milli bayram olarak dini bayramlarla birlikte 1 Mayıs, 31 Aralık, 1 Ocak günleri de tatil olarak kabul edilir.</a:t>
            </a:r>
          </a:p>
        </p:txBody>
      </p:sp>
    </p:spTree>
    <p:extLst>
      <p:ext uri="{BB962C8B-B14F-4D97-AF65-F5344CB8AC3E}">
        <p14:creationId xmlns:p14="http://schemas.microsoft.com/office/powerpoint/2010/main" val="34444539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Unvan 1"/>
          <p:cNvSpPr>
            <a:spLocks noGrp="1"/>
          </p:cNvSpPr>
          <p:nvPr>
            <p:ph type="title"/>
          </p:nvPr>
        </p:nvSpPr>
        <p:spPr/>
        <p:txBody>
          <a:bodyPr>
            <a:normAutofit/>
          </a:bodyPr>
          <a:lstStyle/>
          <a:p>
            <a:pPr algn="just"/>
            <a:r>
              <a:rPr lang="tr-TR" altLang="tr-TR" sz="2100" b="1" dirty="0" smtClean="0">
                <a:ln>
                  <a:noFill/>
                </a:ln>
                <a:latin typeface="Times New Roman" panose="02020603050405020304" pitchFamily="18" charset="0"/>
                <a:cs typeface="Times New Roman" panose="02020603050405020304" pitchFamily="18" charset="0"/>
              </a:rPr>
              <a:t>KADIN HAKLARINDAKİ GELİŞMELER</a:t>
            </a:r>
            <a:endParaRPr lang="en-US" altLang="tr-TR" sz="2100" b="1" dirty="0" smtClean="0">
              <a:ln>
                <a:noFill/>
              </a:ln>
              <a:latin typeface="Times New Roman" panose="02020603050405020304" pitchFamily="18" charset="0"/>
              <a:cs typeface="Times New Roman" panose="02020603050405020304" pitchFamily="18" charset="0"/>
            </a:endParaRPr>
          </a:p>
        </p:txBody>
      </p:sp>
      <p:sp>
        <p:nvSpPr>
          <p:cNvPr id="38915" name="İçerik Yer Tutucusu 2"/>
          <p:cNvSpPr>
            <a:spLocks noGrp="1"/>
          </p:cNvSpPr>
          <p:nvPr>
            <p:ph idx="1"/>
          </p:nvPr>
        </p:nvSpPr>
        <p:spPr>
          <a:xfrm>
            <a:off x="252413" y="1806575"/>
            <a:ext cx="7011987" cy="4351338"/>
          </a:xfrm>
        </p:spPr>
        <p:txBody>
          <a:bodyPr>
            <a:normAutofit/>
          </a:bodyPr>
          <a:lstStyle/>
          <a:p>
            <a:pPr algn="just"/>
            <a:r>
              <a:rPr lang="tr-TR" altLang="tr-TR" sz="2100" dirty="0" smtClean="0">
                <a:latin typeface="Times New Roman" panose="02020603050405020304" pitchFamily="18" charset="0"/>
                <a:cs typeface="Times New Roman" panose="02020603050405020304" pitchFamily="18" charset="0"/>
              </a:rPr>
              <a:t>Milli Mücadele sonucu zaferin kazanılmasıyla birlikte etkinliklerini daha yoğun olarak hissettirirler. </a:t>
            </a:r>
          </a:p>
          <a:p>
            <a:pPr algn="just"/>
            <a:r>
              <a:rPr lang="tr-TR" altLang="tr-TR" sz="2100" dirty="0" smtClean="0">
                <a:latin typeface="Times New Roman" panose="02020603050405020304" pitchFamily="18" charset="0"/>
                <a:cs typeface="Times New Roman" panose="02020603050405020304" pitchFamily="18" charset="0"/>
              </a:rPr>
              <a:t>Bu doğrultuda ilk girişim Nezihe Muhittin Hanım önderliğinde, 1923 yılında Kadınlar Halk Fırkası adıyla kurulan partinin program ve beyannamesinin meclise sunulmasıdır. </a:t>
            </a:r>
          </a:p>
          <a:p>
            <a:pPr algn="just"/>
            <a:r>
              <a:rPr lang="tr-TR" altLang="tr-TR" sz="2100" dirty="0" smtClean="0">
                <a:latin typeface="Times New Roman" panose="02020603050405020304" pitchFamily="18" charset="0"/>
                <a:cs typeface="Times New Roman" panose="02020603050405020304" pitchFamily="18" charset="0"/>
              </a:rPr>
              <a:t>Ancak bu girişim, o tarihte pek de tasvip görmediği için faaliyetlerine Türk Kadınlar Birliği adıyla devam eder. </a:t>
            </a:r>
            <a:endParaRPr lang="en-US" altLang="tr-TR" sz="2100" dirty="0" smtClean="0">
              <a:latin typeface="Times New Roman" panose="02020603050405020304" pitchFamily="18" charset="0"/>
              <a:cs typeface="Times New Roman" panose="02020603050405020304" pitchFamily="18" charset="0"/>
            </a:endParaRPr>
          </a:p>
        </p:txBody>
      </p:sp>
      <p:pic>
        <p:nvPicPr>
          <p:cNvPr id="38916" name="Picture 2" descr="kadÄ±nlar halk fÄ±rkasÄ± ile ilgili gÃ¶rsel sonucu"/>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64400" y="1900815"/>
            <a:ext cx="4767263" cy="3487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895181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İçerik Yer Tutucusu 2"/>
          <p:cNvSpPr>
            <a:spLocks noGrp="1"/>
          </p:cNvSpPr>
          <p:nvPr>
            <p:ph idx="1"/>
          </p:nvPr>
        </p:nvSpPr>
        <p:spPr>
          <a:xfrm>
            <a:off x="838200" y="1192213"/>
            <a:ext cx="10515600" cy="4473575"/>
          </a:xfrm>
        </p:spPr>
        <p:txBody>
          <a:bodyPr>
            <a:normAutofit/>
          </a:bodyPr>
          <a:lstStyle/>
          <a:p>
            <a:pPr algn="just"/>
            <a:r>
              <a:rPr lang="tr-TR" altLang="tr-TR" sz="2100" dirty="0" smtClean="0">
                <a:latin typeface="Times New Roman" panose="02020603050405020304" pitchFamily="18" charset="0"/>
                <a:cs typeface="Times New Roman" panose="02020603050405020304" pitchFamily="18" charset="0"/>
              </a:rPr>
              <a:t>1927-28 öğretim yılında karma eğitime geçilir.</a:t>
            </a:r>
          </a:p>
          <a:p>
            <a:pPr algn="just"/>
            <a:r>
              <a:rPr lang="tr-TR" altLang="tr-TR" sz="2100" dirty="0" smtClean="0">
                <a:latin typeface="Times New Roman" panose="02020603050405020304" pitchFamily="18" charset="0"/>
                <a:cs typeface="Times New Roman" panose="02020603050405020304" pitchFamily="18" charset="0"/>
              </a:rPr>
              <a:t>Kadınların yüksek öğrenime katılımları artar.</a:t>
            </a:r>
          </a:p>
          <a:p>
            <a:pPr algn="just"/>
            <a:r>
              <a:rPr lang="tr-TR" altLang="tr-TR" sz="2100" dirty="0" smtClean="0">
                <a:latin typeface="Times New Roman" panose="02020603050405020304" pitchFamily="18" charset="0"/>
                <a:cs typeface="Times New Roman" panose="02020603050405020304" pitchFamily="18" charset="0"/>
              </a:rPr>
              <a:t>1930 yılında kadınların belediye seçimlerine katılmalarına ilişkin olarak Belediye Kanunu meclise girer. </a:t>
            </a:r>
          </a:p>
          <a:p>
            <a:pPr algn="just"/>
            <a:r>
              <a:rPr lang="tr-TR" altLang="tr-TR" sz="2100" dirty="0" smtClean="0">
                <a:latin typeface="Times New Roman" panose="02020603050405020304" pitchFamily="18" charset="0"/>
                <a:cs typeface="Times New Roman" panose="02020603050405020304" pitchFamily="18" charset="0"/>
              </a:rPr>
              <a:t>1933 yılında kadınlara muhtar olmak hakkı,</a:t>
            </a:r>
          </a:p>
          <a:p>
            <a:pPr algn="just"/>
            <a:r>
              <a:rPr lang="tr-TR" altLang="tr-TR" sz="2100" dirty="0" smtClean="0">
                <a:latin typeface="Times New Roman" panose="02020603050405020304" pitchFamily="18" charset="0"/>
                <a:cs typeface="Times New Roman" panose="02020603050405020304" pitchFamily="18" charset="0"/>
              </a:rPr>
              <a:t>1934’te seçme ve seçilme hakkı verilir.</a:t>
            </a:r>
          </a:p>
          <a:p>
            <a:pPr algn="just"/>
            <a:r>
              <a:rPr lang="tr-TR" altLang="tr-TR" sz="2100" dirty="0" smtClean="0">
                <a:latin typeface="Times New Roman" panose="02020603050405020304" pitchFamily="18" charset="0"/>
                <a:cs typeface="Times New Roman" panose="02020603050405020304" pitchFamily="18" charset="0"/>
              </a:rPr>
              <a:t>1935’te milletvekili seçimlerine katılma hakkı kazandılar. İlk seçimlerde 18 kadın milletvekili seçilirken İngiltere’de kadınların katıldığı ilk seçimde yalnızca 1 kadın milletvekili seçilmiştir.   </a:t>
            </a:r>
          </a:p>
          <a:p>
            <a:pPr algn="just"/>
            <a:endParaRPr lang="en-US" altLang="tr-TR" sz="21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05265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a:extLst>
              <a:ext uri="{FF2B5EF4-FFF2-40B4-BE49-F238E27FC236}">
                <a16:creationId xmlns:a16="http://schemas.microsoft.com/office/drawing/2014/main" id="{EEB957DC-A034-4B78-A592-D3254FAA7FBB}"/>
              </a:ext>
            </a:extLst>
          </p:cNvPr>
          <p:cNvSpPr>
            <a:spLocks noGrp="1"/>
          </p:cNvSpPr>
          <p:nvPr>
            <p:ph type="ctrTitle"/>
          </p:nvPr>
        </p:nvSpPr>
        <p:spPr>
          <a:xfrm>
            <a:off x="1542473" y="1371745"/>
            <a:ext cx="9144000" cy="2387600"/>
          </a:xfrm>
        </p:spPr>
        <p:txBody>
          <a:bodyPr>
            <a:normAutofit/>
          </a:bodyPr>
          <a:lstStyle/>
          <a:p>
            <a:pPr>
              <a:defRPr/>
            </a:pPr>
            <a:r>
              <a:rPr lang="tr-TR" sz="3200" b="1" dirty="0">
                <a:latin typeface="Times New Roman" panose="02020603050405020304" pitchFamily="18" charset="0"/>
                <a:cs typeface="Times New Roman" panose="02020603050405020304" pitchFamily="18" charset="0"/>
              </a:rPr>
              <a:t>EKONOMİ ALANINDAKİ GELİŞMELER </a:t>
            </a:r>
          </a:p>
        </p:txBody>
      </p:sp>
    </p:spTree>
    <p:extLst>
      <p:ext uri="{BB962C8B-B14F-4D97-AF65-F5344CB8AC3E}">
        <p14:creationId xmlns:p14="http://schemas.microsoft.com/office/powerpoint/2010/main" val="35762760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çerik Yer Tutucusu 1"/>
          <p:cNvSpPr>
            <a:spLocks noGrp="1"/>
          </p:cNvSpPr>
          <p:nvPr>
            <p:ph idx="1"/>
          </p:nvPr>
        </p:nvSpPr>
        <p:spPr>
          <a:xfrm>
            <a:off x="838199" y="1419225"/>
            <a:ext cx="10679545" cy="4658302"/>
          </a:xfrm>
        </p:spPr>
        <p:txBody>
          <a:bodyPr>
            <a:normAutofit lnSpcReduction="10000"/>
          </a:bodyPr>
          <a:lstStyle/>
          <a:p>
            <a:pPr algn="just"/>
            <a:r>
              <a:rPr lang="tr-TR" sz="2100" dirty="0" smtClean="0">
                <a:latin typeface="Times New Roman" panose="02020603050405020304" pitchFamily="18" charset="0"/>
                <a:cs typeface="Times New Roman" panose="02020603050405020304" pitchFamily="18" charset="0"/>
              </a:rPr>
              <a:t>Türkiye </a:t>
            </a:r>
            <a:r>
              <a:rPr lang="tr-TR" sz="2100" dirty="0" smtClean="0">
                <a:latin typeface="Times New Roman" panose="02020603050405020304" pitchFamily="18" charset="0"/>
                <a:cs typeface="Times New Roman" panose="02020603050405020304" pitchFamily="18" charset="0"/>
              </a:rPr>
              <a:t>Cumhuriyeti Devleti insan gücü, ekonomik zenginlikler, kültürel miras, toprak gibi bir ülkenin sahip olduğu tüm maddi ve manevi değerler açısından Osmanlı İmparatorluğu’nun mirasçısı olmuştur. Ekonomik yük çoğunlukla, ilkel metotlarla yürütülen tarımın üzerinde idi. Ekonomik sektörler birbiri ile uyumlu ve tamamlayıcı değil idi. Tarımın yanında sanayi üretimi fazla mevcut değildi ve sanayi bulunan yerlerde de henüz kol gücü hakimdi. Var olan sanayi sektörleri ise daha çok gayr-i Müslimlerin elindeydi. Genelde İzmir ve İstanbul’da bulunan bu sanayiler hafif sanayi mallarının üretimi için elverişliydiler. </a:t>
            </a:r>
            <a:endParaRPr lang="tr-TR" sz="2100" dirty="0" smtClean="0">
              <a:latin typeface="Times New Roman" panose="02020603050405020304" pitchFamily="18" charset="0"/>
              <a:cs typeface="Times New Roman" panose="02020603050405020304" pitchFamily="18" charset="0"/>
            </a:endParaRPr>
          </a:p>
          <a:p>
            <a:pPr algn="just"/>
            <a:r>
              <a:rPr lang="tr-TR" sz="2100" dirty="0" smtClean="0">
                <a:latin typeface="Times New Roman" panose="02020603050405020304" pitchFamily="18" charset="0"/>
                <a:cs typeface="Times New Roman" panose="02020603050405020304" pitchFamily="18" charset="0"/>
              </a:rPr>
              <a:t> Hizmet sektöründe ise demiryolu ve denizyolu işletmeciliği, bankacılık ve ticaret gibi alanlar genelde Batılı tüccar ve devletlerin elinde bulunmaktaydı. Ekonomi alanındaki bir diğer olumsuz gelişme devletin 1854’ten beri aldığı dış borçlardır. Dış borcu hızlı bir şekilde artan devlet, kurulan Duyun-u Umumiye İdaresi ile yabancı devletlerin vesayeti altına girmiştir. Böylece devletin tüm gelirleri bir havuzda toplanmış ve bu gelirlerin önemli bir kısmı, dış borçlara ayrıldıktan sonra geriye kalan kısmı devlet harcamaları için bırakılmıştır. Örneğin 1914-15 yıllarında bütçe gelirlerinin %34.3’üne Duyun-u Umumiye el koymuştu. En büyük borçlar sırasıyla Fransız, Alman ve İngilizleredir. Kısacası, Türkiye Cumhuriyeti’nin Osmanlı’dan devraldığı ekonomik düzen çoğunlukla tarıma dayalı, sanayisi yok denecek kadar az ve hizmet ve sanayi sektörü yabancı sermayeye ve onun çıkarlarına çalışır haldeydi. </a:t>
            </a:r>
            <a:endParaRPr lang="en-US" sz="2100" dirty="0">
              <a:latin typeface="Times New Roman" panose="02020603050405020304" pitchFamily="18" charset="0"/>
              <a:cs typeface="Times New Roman" panose="02020603050405020304" pitchFamily="18" charset="0"/>
            </a:endParaRPr>
          </a:p>
        </p:txBody>
      </p:sp>
      <p:sp>
        <p:nvSpPr>
          <p:cNvPr id="3" name="Başlık 2"/>
          <p:cNvSpPr>
            <a:spLocks noGrp="1"/>
          </p:cNvSpPr>
          <p:nvPr>
            <p:ph type="title"/>
          </p:nvPr>
        </p:nvSpPr>
        <p:spPr>
          <a:xfrm>
            <a:off x="838200" y="309707"/>
            <a:ext cx="10515600" cy="1325563"/>
          </a:xfrm>
        </p:spPr>
        <p:txBody>
          <a:bodyPr>
            <a:normAutofit/>
          </a:bodyPr>
          <a:lstStyle/>
          <a:p>
            <a:pPr algn="just"/>
            <a:r>
              <a:rPr lang="tr-TR" sz="2100" b="1" dirty="0">
                <a:latin typeface="Times New Roman" panose="02020603050405020304" pitchFamily="18" charset="0"/>
                <a:cs typeface="Times New Roman" panose="02020603050405020304" pitchFamily="18" charset="0"/>
              </a:rPr>
              <a:t>Osmanlı’dan Cumhuriyet’e </a:t>
            </a:r>
            <a:r>
              <a:rPr lang="tr-TR" sz="2100" b="1" dirty="0">
                <a:latin typeface="Times New Roman" panose="02020603050405020304" pitchFamily="18" charset="0"/>
                <a:cs typeface="Times New Roman" panose="02020603050405020304" pitchFamily="18" charset="0"/>
              </a:rPr>
              <a:t>D</a:t>
            </a:r>
            <a:r>
              <a:rPr lang="tr-TR" sz="2100" b="1" dirty="0">
                <a:latin typeface="Times New Roman" panose="02020603050405020304" pitchFamily="18" charset="0"/>
                <a:cs typeface="Times New Roman" panose="02020603050405020304" pitchFamily="18" charset="0"/>
              </a:rPr>
              <a:t>evredilen Ekonomik Miras</a:t>
            </a:r>
            <a:endParaRPr lang="en-US" sz="21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0652821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çerik Yer Tutucusu 1"/>
          <p:cNvSpPr>
            <a:spLocks noGrp="1"/>
          </p:cNvSpPr>
          <p:nvPr>
            <p:ph idx="1"/>
          </p:nvPr>
        </p:nvSpPr>
        <p:spPr>
          <a:xfrm>
            <a:off x="505284" y="410135"/>
            <a:ext cx="7745505" cy="5577482"/>
          </a:xfrm>
        </p:spPr>
        <p:txBody>
          <a:bodyPr>
            <a:normAutofit/>
          </a:bodyPr>
          <a:lstStyle/>
          <a:p>
            <a:pPr algn="just"/>
            <a:r>
              <a:rPr lang="tr-TR" sz="2100" dirty="0" smtClean="0">
                <a:latin typeface="Times New Roman" panose="02020603050405020304" pitchFamily="18" charset="0"/>
                <a:cs typeface="Times New Roman" panose="02020603050405020304" pitchFamily="18" charset="0"/>
              </a:rPr>
              <a:t>Yüksek verimli ekonomik alanlarda gayr-i Müslimlerin bulunması ve elde edilen geliri ülke adına kullanmamaları, </a:t>
            </a:r>
          </a:p>
          <a:p>
            <a:pPr algn="just"/>
            <a:r>
              <a:rPr lang="tr-TR" sz="2100" dirty="0" smtClean="0">
                <a:latin typeface="Times New Roman" panose="02020603050405020304" pitchFamily="18" charset="0"/>
                <a:cs typeface="Times New Roman" panose="02020603050405020304" pitchFamily="18" charset="0"/>
              </a:rPr>
              <a:t>Savaş döneminde devletin nitelikli ve genç nüfusu kaybetmiş olması,</a:t>
            </a:r>
          </a:p>
          <a:p>
            <a:pPr algn="just"/>
            <a:r>
              <a:rPr lang="tr-TR" sz="2100" dirty="0" smtClean="0">
                <a:latin typeface="Times New Roman" panose="02020603050405020304" pitchFamily="18" charset="0"/>
                <a:cs typeface="Times New Roman" panose="02020603050405020304" pitchFamily="18" charset="0"/>
              </a:rPr>
              <a:t>Tüccarlığın Ermenilere, sanayi ve bankacılığın Yahudilere teslim olması ve Türk nüfusun tarımla uğraşması, </a:t>
            </a:r>
          </a:p>
          <a:p>
            <a:pPr algn="just"/>
            <a:r>
              <a:rPr lang="tr-TR" sz="2100" dirty="0" smtClean="0">
                <a:latin typeface="Times New Roman" panose="02020603050405020304" pitchFamily="18" charset="0"/>
                <a:cs typeface="Times New Roman" panose="02020603050405020304" pitchFamily="18" charset="0"/>
              </a:rPr>
              <a:t>Mevcut tarım alanının (23Milyon hektar) yarısının kullanılabiliyor olması, </a:t>
            </a:r>
          </a:p>
          <a:p>
            <a:pPr algn="just"/>
            <a:r>
              <a:rPr lang="tr-TR" sz="2100" dirty="0" smtClean="0">
                <a:latin typeface="Times New Roman" panose="02020603050405020304" pitchFamily="18" charset="0"/>
                <a:cs typeface="Times New Roman" panose="02020603050405020304" pitchFamily="18" charset="0"/>
              </a:rPr>
              <a:t>Tarım alanlarını işleyecek nitelikli genç nüfus ve tarım aletinin olmaması ekonomi adına diğer problemler olarak gösterilebilir. </a:t>
            </a:r>
            <a:endParaRPr lang="en-US" sz="21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6438969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çerik Yer Tutucusu 1"/>
          <p:cNvSpPr>
            <a:spLocks noGrp="1"/>
          </p:cNvSpPr>
          <p:nvPr>
            <p:ph idx="1"/>
          </p:nvPr>
        </p:nvSpPr>
        <p:spPr>
          <a:xfrm>
            <a:off x="838200" y="1382279"/>
            <a:ext cx="10515600" cy="4351338"/>
          </a:xfrm>
        </p:spPr>
        <p:txBody>
          <a:bodyPr>
            <a:normAutofit/>
          </a:bodyPr>
          <a:lstStyle/>
          <a:p>
            <a:pPr algn="just"/>
            <a:r>
              <a:rPr lang="tr-TR" sz="2100" dirty="0" smtClean="0">
                <a:latin typeface="Times New Roman" panose="02020603050405020304" pitchFamily="18" charset="0"/>
                <a:cs typeface="Times New Roman" panose="02020603050405020304" pitchFamily="18" charset="0"/>
              </a:rPr>
              <a:t>Bu dönemde özellikle ekonominin alt yapısı oluşturulmaya çalışıldı ve 1923 senesinde ilk </a:t>
            </a:r>
            <a:r>
              <a:rPr lang="tr-TR" sz="2100" dirty="0">
                <a:latin typeface="Times New Roman" panose="02020603050405020304" pitchFamily="18" charset="0"/>
                <a:cs typeface="Times New Roman" panose="02020603050405020304" pitchFamily="18" charset="0"/>
              </a:rPr>
              <a:t>İ</a:t>
            </a:r>
            <a:r>
              <a:rPr lang="tr-TR" sz="2100" dirty="0" smtClean="0">
                <a:latin typeface="Times New Roman" panose="02020603050405020304" pitchFamily="18" charset="0"/>
                <a:cs typeface="Times New Roman" panose="02020603050405020304" pitchFamily="18" charset="0"/>
              </a:rPr>
              <a:t>ktisat </a:t>
            </a:r>
            <a:r>
              <a:rPr lang="tr-TR" sz="2100" dirty="0">
                <a:latin typeface="Times New Roman" panose="02020603050405020304" pitchFamily="18" charset="0"/>
                <a:cs typeface="Times New Roman" panose="02020603050405020304" pitchFamily="18" charset="0"/>
              </a:rPr>
              <a:t>K</a:t>
            </a:r>
            <a:r>
              <a:rPr lang="tr-TR" sz="2100" dirty="0" smtClean="0">
                <a:latin typeface="Times New Roman" panose="02020603050405020304" pitchFamily="18" charset="0"/>
                <a:cs typeface="Times New Roman" panose="02020603050405020304" pitchFamily="18" charset="0"/>
              </a:rPr>
              <a:t>ongresi gerçekleştirildi. Bu kongrede özel girişimcinin desteklenmesi, teşvik edilmesi, önceliğin tarıma verilmesi kararlaştırılmıştır. Ekonomide, azınlık mensubu tüccar ve sanayicinin çekilmesiyle oluşan boşluk yerli tüccar ile doldurulmaya çalışılmış, merkez Ankara baz alınarak demir yolları inşa edilmiş, tarım alanında Atatürk Orman Çiftliği kurulmuş, aşar vergisi kaldırılmış, topraksız köylüye toprak dağıtılmış ve Ankara’da tarım enstitüsü açılmış, 1926 yılında Uşak ve </a:t>
            </a:r>
            <a:r>
              <a:rPr lang="tr-TR" sz="2100" dirty="0" err="1" smtClean="0">
                <a:latin typeface="Times New Roman" panose="02020603050405020304" pitchFamily="18" charset="0"/>
                <a:cs typeface="Times New Roman" panose="02020603050405020304" pitchFamily="18" charset="0"/>
              </a:rPr>
              <a:t>Alpullu</a:t>
            </a:r>
            <a:r>
              <a:rPr lang="tr-TR" sz="2100" dirty="0" smtClean="0">
                <a:latin typeface="Times New Roman" panose="02020603050405020304" pitchFamily="18" charset="0"/>
                <a:cs typeface="Times New Roman" panose="02020603050405020304" pitchFamily="18" charset="0"/>
              </a:rPr>
              <a:t> şeker fabrikaları kurulmuştur. </a:t>
            </a:r>
            <a:endParaRPr lang="en-US" sz="2100" dirty="0">
              <a:latin typeface="Times New Roman" panose="02020603050405020304" pitchFamily="18" charset="0"/>
              <a:cs typeface="Times New Roman" panose="02020603050405020304" pitchFamily="18" charset="0"/>
            </a:endParaRPr>
          </a:p>
        </p:txBody>
      </p:sp>
      <p:sp>
        <p:nvSpPr>
          <p:cNvPr id="3" name="Başlık 2"/>
          <p:cNvSpPr>
            <a:spLocks noGrp="1"/>
          </p:cNvSpPr>
          <p:nvPr>
            <p:ph type="title"/>
          </p:nvPr>
        </p:nvSpPr>
        <p:spPr>
          <a:xfrm>
            <a:off x="838200" y="180398"/>
            <a:ext cx="10515600" cy="1325563"/>
          </a:xfrm>
        </p:spPr>
        <p:txBody>
          <a:bodyPr>
            <a:normAutofit/>
          </a:bodyPr>
          <a:lstStyle/>
          <a:p>
            <a:pPr algn="just"/>
            <a:r>
              <a:rPr lang="tr-TR" sz="2100" b="1" dirty="0" smtClean="0">
                <a:solidFill>
                  <a:schemeClr val="tx1"/>
                </a:solidFill>
                <a:latin typeface="Times New Roman" panose="02020603050405020304" pitchFamily="18" charset="0"/>
                <a:cs typeface="Times New Roman" panose="02020603050405020304" pitchFamily="18" charset="0"/>
              </a:rPr>
              <a:t>Cumhuriyetin İlk On Yılındaki Gelişmeler</a:t>
            </a:r>
            <a:endParaRPr lang="en-US" sz="2100"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2271251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çerik Yer Tutucus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24001" y="0"/>
            <a:ext cx="9143999" cy="6525344"/>
          </a:xfrm>
        </p:spPr>
      </p:pic>
    </p:spTree>
    <p:extLst>
      <p:ext uri="{BB962C8B-B14F-4D97-AF65-F5344CB8AC3E}">
        <p14:creationId xmlns:p14="http://schemas.microsoft.com/office/powerpoint/2010/main" val="84251891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çerik Yer Tutucus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24000" y="0"/>
            <a:ext cx="9144000" cy="6525344"/>
          </a:xfrm>
        </p:spPr>
      </p:pic>
    </p:spTree>
    <p:extLst>
      <p:ext uri="{BB962C8B-B14F-4D97-AF65-F5344CB8AC3E}">
        <p14:creationId xmlns:p14="http://schemas.microsoft.com/office/powerpoint/2010/main" val="349032904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Unvan 1"/>
          <p:cNvSpPr>
            <a:spLocks noGrp="1"/>
          </p:cNvSpPr>
          <p:nvPr>
            <p:ph type="title"/>
          </p:nvPr>
        </p:nvSpPr>
        <p:spPr>
          <a:xfrm>
            <a:off x="653473" y="448253"/>
            <a:ext cx="10515600" cy="1325563"/>
          </a:xfrm>
        </p:spPr>
        <p:txBody>
          <a:bodyPr>
            <a:normAutofit/>
          </a:bodyPr>
          <a:lstStyle/>
          <a:p>
            <a:r>
              <a:rPr lang="tr-TR" altLang="tr-TR" sz="2100" b="1" dirty="0" smtClean="0">
                <a:ln>
                  <a:noFill/>
                </a:ln>
                <a:latin typeface="Times New Roman" panose="02020603050405020304" pitchFamily="18" charset="0"/>
                <a:cs typeface="Times New Roman" panose="02020603050405020304" pitchFamily="18" charset="0"/>
              </a:rPr>
              <a:t>Sosyal Alandaki </a:t>
            </a:r>
            <a:r>
              <a:rPr lang="tr-TR" altLang="tr-TR" sz="2100" b="1" dirty="0" smtClean="0">
                <a:ln>
                  <a:noFill/>
                </a:ln>
                <a:latin typeface="Times New Roman" panose="02020603050405020304" pitchFamily="18" charset="0"/>
                <a:cs typeface="Times New Roman" panose="02020603050405020304" pitchFamily="18" charset="0"/>
              </a:rPr>
              <a:t>İnkılâplar</a:t>
            </a:r>
            <a:endParaRPr lang="tr-TR" altLang="tr-TR" sz="2100" b="1" dirty="0" smtClean="0">
              <a:ln>
                <a:noFill/>
              </a:ln>
              <a:latin typeface="Times New Roman" panose="02020603050405020304" pitchFamily="18" charset="0"/>
              <a:cs typeface="Times New Roman" panose="02020603050405020304" pitchFamily="18" charset="0"/>
            </a:endParaRPr>
          </a:p>
        </p:txBody>
      </p:sp>
      <p:sp>
        <p:nvSpPr>
          <p:cNvPr id="11267" name="İçerik Yer Tutucusu 2"/>
          <p:cNvSpPr>
            <a:spLocks noGrp="1"/>
          </p:cNvSpPr>
          <p:nvPr>
            <p:ph idx="1"/>
          </p:nvPr>
        </p:nvSpPr>
        <p:spPr>
          <a:xfrm>
            <a:off x="653473" y="1607849"/>
            <a:ext cx="11858625" cy="4111625"/>
          </a:xfrm>
        </p:spPr>
        <p:txBody>
          <a:bodyPr>
            <a:normAutofit/>
          </a:bodyPr>
          <a:lstStyle/>
          <a:p>
            <a:pPr marL="0" indent="0" algn="just">
              <a:buNone/>
            </a:pPr>
            <a:r>
              <a:rPr lang="tr-TR" altLang="tr-TR" sz="2100" dirty="0" smtClean="0">
                <a:latin typeface="Times New Roman" panose="02020603050405020304" pitchFamily="18" charset="0"/>
                <a:cs typeface="Times New Roman" panose="02020603050405020304" pitchFamily="18" charset="0"/>
              </a:rPr>
              <a:t>• Kılık Kıyafet ve Şapka İnkılabı - 25 Kasım 1925</a:t>
            </a:r>
          </a:p>
          <a:p>
            <a:pPr marL="0" indent="0" algn="just">
              <a:buNone/>
            </a:pPr>
            <a:r>
              <a:rPr lang="tr-TR" altLang="tr-TR" sz="2100" dirty="0" smtClean="0">
                <a:latin typeface="Times New Roman" panose="02020603050405020304" pitchFamily="18" charset="0"/>
                <a:cs typeface="Times New Roman" panose="02020603050405020304" pitchFamily="18" charset="0"/>
              </a:rPr>
              <a:t>• </a:t>
            </a:r>
            <a:r>
              <a:rPr lang="tr-TR" altLang="tr-TR" sz="2100" dirty="0" err="1" smtClean="0">
                <a:latin typeface="Times New Roman" panose="02020603050405020304" pitchFamily="18" charset="0"/>
                <a:cs typeface="Times New Roman" panose="02020603050405020304" pitchFamily="18" charset="0"/>
              </a:rPr>
              <a:t>Tekke,Türbe</a:t>
            </a:r>
            <a:r>
              <a:rPr lang="tr-TR" altLang="tr-TR" sz="2100" dirty="0" smtClean="0">
                <a:latin typeface="Times New Roman" panose="02020603050405020304" pitchFamily="18" charset="0"/>
                <a:cs typeface="Times New Roman" panose="02020603050405020304" pitchFamily="18" charset="0"/>
              </a:rPr>
              <a:t> ve Zaviyelerin Kapatılması - 30Kasım 1925</a:t>
            </a:r>
          </a:p>
          <a:p>
            <a:pPr marL="0" indent="0" algn="just">
              <a:buNone/>
            </a:pPr>
            <a:r>
              <a:rPr lang="tr-TR" altLang="tr-TR" sz="2100" dirty="0" smtClean="0">
                <a:latin typeface="Times New Roman" panose="02020603050405020304" pitchFamily="18" charset="0"/>
                <a:cs typeface="Times New Roman" panose="02020603050405020304" pitchFamily="18" charset="0"/>
              </a:rPr>
              <a:t>• Miladi Takvimin Kabulü -1 Ocak 1926</a:t>
            </a:r>
          </a:p>
          <a:p>
            <a:pPr marL="0" indent="0" algn="just">
              <a:buNone/>
            </a:pPr>
            <a:r>
              <a:rPr lang="tr-TR" altLang="tr-TR" sz="2100" dirty="0" smtClean="0">
                <a:latin typeface="Times New Roman" panose="02020603050405020304" pitchFamily="18" charset="0"/>
                <a:cs typeface="Times New Roman" panose="02020603050405020304" pitchFamily="18" charset="0"/>
              </a:rPr>
              <a:t>• Uluslararası Saat Sisteminin Kabulü - 1 Ocak 1926</a:t>
            </a:r>
          </a:p>
          <a:p>
            <a:pPr marL="0" indent="0" algn="just">
              <a:buNone/>
            </a:pPr>
            <a:r>
              <a:rPr lang="tr-TR" altLang="tr-TR" sz="2100" dirty="0" smtClean="0">
                <a:latin typeface="Times New Roman" panose="02020603050405020304" pitchFamily="18" charset="0"/>
                <a:cs typeface="Times New Roman" panose="02020603050405020304" pitchFamily="18" charset="0"/>
              </a:rPr>
              <a:t>• Uluslararası Rakamların Kabulü – 20 Mayıs </a:t>
            </a:r>
            <a:r>
              <a:rPr lang="tr-TR" altLang="tr-TR" sz="2100" dirty="0" smtClean="0">
                <a:latin typeface="Times New Roman" panose="02020603050405020304" pitchFamily="18" charset="0"/>
                <a:cs typeface="Times New Roman" panose="02020603050405020304" pitchFamily="18" charset="0"/>
              </a:rPr>
              <a:t>1928</a:t>
            </a:r>
            <a:endParaRPr lang="tr-TR" altLang="tr-TR" sz="2100" dirty="0" smtClean="0">
              <a:latin typeface="Times New Roman" panose="02020603050405020304" pitchFamily="18" charset="0"/>
              <a:cs typeface="Times New Roman" panose="02020603050405020304" pitchFamily="18" charset="0"/>
            </a:endParaRPr>
          </a:p>
          <a:p>
            <a:pPr marL="0" indent="0" algn="just">
              <a:buNone/>
            </a:pPr>
            <a:r>
              <a:rPr lang="tr-TR" altLang="tr-TR" sz="2100" dirty="0" smtClean="0">
                <a:latin typeface="Times New Roman" panose="02020603050405020304" pitchFamily="18" charset="0"/>
                <a:cs typeface="Times New Roman" panose="02020603050405020304" pitchFamily="18" charset="0"/>
              </a:rPr>
              <a:t>• Uluslar arası Ölçü Birimlerinin Kabulü - 1 Nisan 1931 </a:t>
            </a:r>
          </a:p>
          <a:p>
            <a:pPr marL="0" indent="0" algn="just">
              <a:buNone/>
            </a:pPr>
            <a:r>
              <a:rPr lang="tr-TR" altLang="tr-TR" sz="2100" dirty="0" smtClean="0">
                <a:latin typeface="Times New Roman" panose="02020603050405020304" pitchFamily="18" charset="0"/>
                <a:cs typeface="Times New Roman" panose="02020603050405020304" pitchFamily="18" charset="0"/>
              </a:rPr>
              <a:t>• Hafta Tatilinin Pazar’a Alınması -27 Mayıs 1935</a:t>
            </a:r>
          </a:p>
          <a:p>
            <a:pPr marL="0" indent="0" algn="just">
              <a:buNone/>
            </a:pPr>
            <a:r>
              <a:rPr lang="tr-TR" altLang="tr-TR" sz="2100" dirty="0" smtClean="0">
                <a:latin typeface="Times New Roman" panose="02020603050405020304" pitchFamily="18" charset="0"/>
                <a:cs typeface="Times New Roman" panose="02020603050405020304" pitchFamily="18" charset="0"/>
              </a:rPr>
              <a:t>• Soyadı Kanunu’nun Kabulü – 21 Haziran 1934</a:t>
            </a:r>
          </a:p>
        </p:txBody>
      </p:sp>
    </p:spTree>
    <p:extLst>
      <p:ext uri="{BB962C8B-B14F-4D97-AF65-F5344CB8AC3E}">
        <p14:creationId xmlns:p14="http://schemas.microsoft.com/office/powerpoint/2010/main" val="28990542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çerik Yer Tutucusu 1"/>
          <p:cNvSpPr>
            <a:spLocks noGrp="1"/>
          </p:cNvSpPr>
          <p:nvPr>
            <p:ph idx="1"/>
          </p:nvPr>
        </p:nvSpPr>
        <p:spPr>
          <a:xfrm>
            <a:off x="838200" y="1520825"/>
            <a:ext cx="10515600" cy="4351338"/>
          </a:xfrm>
        </p:spPr>
        <p:txBody>
          <a:bodyPr>
            <a:normAutofit lnSpcReduction="10000"/>
          </a:bodyPr>
          <a:lstStyle/>
          <a:p>
            <a:pPr algn="just"/>
            <a:r>
              <a:rPr lang="en-US" sz="2100" dirty="0">
                <a:latin typeface="Times New Roman" panose="02020603050405020304" pitchFamily="18" charset="0"/>
                <a:cs typeface="Times New Roman" panose="02020603050405020304" pitchFamily="18" charset="0"/>
              </a:rPr>
              <a:t>1924 </a:t>
            </a:r>
            <a:r>
              <a:rPr lang="en-US" sz="2100" dirty="0" err="1">
                <a:latin typeface="Times New Roman" panose="02020603050405020304" pitchFamily="18" charset="0"/>
                <a:cs typeface="Times New Roman" panose="02020603050405020304" pitchFamily="18" charset="0"/>
              </a:rPr>
              <a:t>Yılında</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çıkarılan</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kanunla</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ihracata</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dönük</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sanayide</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kullanılan</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hammaddelere</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gümrük</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muafiyeti</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uygulanmıştır</a:t>
            </a:r>
            <a:r>
              <a:rPr lang="en-US" sz="2100" dirty="0" smtClean="0">
                <a:latin typeface="Times New Roman" panose="02020603050405020304" pitchFamily="18" charset="0"/>
                <a:cs typeface="Times New Roman" panose="02020603050405020304" pitchFamily="18" charset="0"/>
              </a:rPr>
              <a:t>.</a:t>
            </a:r>
            <a:endParaRPr lang="tr-TR" sz="2100" dirty="0" smtClean="0">
              <a:latin typeface="Times New Roman" panose="02020603050405020304" pitchFamily="18" charset="0"/>
              <a:cs typeface="Times New Roman" panose="02020603050405020304" pitchFamily="18" charset="0"/>
            </a:endParaRPr>
          </a:p>
          <a:p>
            <a:pPr algn="just"/>
            <a:r>
              <a:rPr lang="tr-TR" sz="2100" dirty="0" smtClean="0">
                <a:latin typeface="Times New Roman" panose="02020603050405020304" pitchFamily="18" charset="0"/>
                <a:cs typeface="Times New Roman" panose="02020603050405020304" pitchFamily="18" charset="0"/>
              </a:rPr>
              <a:t>1926 yılında Kabotaj Kanunu çıkarılmıştır. </a:t>
            </a:r>
            <a:endParaRPr lang="en-US" sz="2100" dirty="0">
              <a:latin typeface="Times New Roman" panose="02020603050405020304" pitchFamily="18" charset="0"/>
              <a:cs typeface="Times New Roman" panose="02020603050405020304" pitchFamily="18" charset="0"/>
            </a:endParaRPr>
          </a:p>
          <a:p>
            <a:pPr algn="just"/>
            <a:r>
              <a:rPr lang="en-US" sz="2100" dirty="0">
                <a:latin typeface="Times New Roman" panose="02020603050405020304" pitchFamily="18" charset="0"/>
                <a:cs typeface="Times New Roman" panose="02020603050405020304" pitchFamily="18" charset="0"/>
              </a:rPr>
              <a:t>1924 </a:t>
            </a:r>
            <a:r>
              <a:rPr lang="en-US" sz="2100" dirty="0" err="1">
                <a:latin typeface="Times New Roman" panose="02020603050405020304" pitchFamily="18" charset="0"/>
                <a:cs typeface="Times New Roman" panose="02020603050405020304" pitchFamily="18" charset="0"/>
              </a:rPr>
              <a:t>yılında</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Cumhuriyet</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döneminin</a:t>
            </a:r>
            <a:r>
              <a:rPr lang="en-US" sz="2100" dirty="0">
                <a:latin typeface="Times New Roman" panose="02020603050405020304" pitchFamily="18" charset="0"/>
                <a:cs typeface="Times New Roman" panose="02020603050405020304" pitchFamily="18" charset="0"/>
              </a:rPr>
              <a:t> ilk </a:t>
            </a:r>
            <a:r>
              <a:rPr lang="en-US" sz="2100" dirty="0" err="1">
                <a:latin typeface="Times New Roman" panose="02020603050405020304" pitchFamily="18" charset="0"/>
                <a:cs typeface="Times New Roman" panose="02020603050405020304" pitchFamily="18" charset="0"/>
              </a:rPr>
              <a:t>Türk</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mali</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kuruluşu</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olarak</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İş</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Bankası</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Kurulmuştur</a:t>
            </a:r>
            <a:r>
              <a:rPr lang="en-US" sz="2100" dirty="0">
                <a:latin typeface="Times New Roman" panose="02020603050405020304" pitchFamily="18" charset="0"/>
                <a:cs typeface="Times New Roman" panose="02020603050405020304" pitchFamily="18" charset="0"/>
              </a:rPr>
              <a:t>.</a:t>
            </a:r>
          </a:p>
          <a:p>
            <a:pPr algn="just"/>
            <a:r>
              <a:rPr lang="en-US" sz="2100" dirty="0">
                <a:latin typeface="Times New Roman" panose="02020603050405020304" pitchFamily="18" charset="0"/>
                <a:cs typeface="Times New Roman" panose="02020603050405020304" pitchFamily="18" charset="0"/>
              </a:rPr>
              <a:t>1924 </a:t>
            </a:r>
            <a:r>
              <a:rPr lang="en-US" sz="2100" dirty="0" err="1">
                <a:latin typeface="Times New Roman" panose="02020603050405020304" pitchFamily="18" charset="0"/>
                <a:cs typeface="Times New Roman" panose="02020603050405020304" pitchFamily="18" charset="0"/>
              </a:rPr>
              <a:t>yılında</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Tütüncüler</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Bankası</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kurulmuştur</a:t>
            </a:r>
            <a:r>
              <a:rPr lang="en-US" sz="2100" dirty="0">
                <a:latin typeface="Times New Roman" panose="02020603050405020304" pitchFamily="18" charset="0"/>
                <a:cs typeface="Times New Roman" panose="02020603050405020304" pitchFamily="18" charset="0"/>
              </a:rPr>
              <a:t>.</a:t>
            </a:r>
          </a:p>
          <a:p>
            <a:pPr algn="just"/>
            <a:r>
              <a:rPr lang="en-US" sz="2100" dirty="0">
                <a:latin typeface="Times New Roman" panose="02020603050405020304" pitchFamily="18" charset="0"/>
                <a:cs typeface="Times New Roman" panose="02020603050405020304" pitchFamily="18" charset="0"/>
              </a:rPr>
              <a:t>1925 </a:t>
            </a:r>
            <a:r>
              <a:rPr lang="en-US" sz="2100" dirty="0" err="1">
                <a:latin typeface="Times New Roman" panose="02020603050405020304" pitchFamily="18" charset="0"/>
                <a:cs typeface="Times New Roman" panose="02020603050405020304" pitchFamily="18" charset="0"/>
              </a:rPr>
              <a:t>yılında</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Sanayi</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ve</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Maadin</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Bankası</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kurulmuştur</a:t>
            </a:r>
            <a:r>
              <a:rPr lang="en-US" sz="2100" dirty="0">
                <a:latin typeface="Times New Roman" panose="02020603050405020304" pitchFamily="18" charset="0"/>
                <a:cs typeface="Times New Roman" panose="02020603050405020304" pitchFamily="18" charset="0"/>
              </a:rPr>
              <a:t>.</a:t>
            </a:r>
          </a:p>
          <a:p>
            <a:pPr algn="just"/>
            <a:r>
              <a:rPr lang="en-US" sz="2100" dirty="0">
                <a:latin typeface="Times New Roman" panose="02020603050405020304" pitchFamily="18" charset="0"/>
                <a:cs typeface="Times New Roman" panose="02020603050405020304" pitchFamily="18" charset="0"/>
              </a:rPr>
              <a:t>1925 </a:t>
            </a:r>
            <a:r>
              <a:rPr lang="en-US" sz="2100" dirty="0" err="1">
                <a:latin typeface="Times New Roman" panose="02020603050405020304" pitchFamily="18" charset="0"/>
                <a:cs typeface="Times New Roman" panose="02020603050405020304" pitchFamily="18" charset="0"/>
              </a:rPr>
              <a:t>yılında</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İsviçre</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medeni</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kanunu</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kabul</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edilerek</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toprağın</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mülkiyeti</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konusu</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yasal</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temellere</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oturtulmuştur</a:t>
            </a:r>
            <a:r>
              <a:rPr lang="en-US" sz="2100" dirty="0">
                <a:latin typeface="Times New Roman" panose="02020603050405020304" pitchFamily="18" charset="0"/>
                <a:cs typeface="Times New Roman" panose="02020603050405020304" pitchFamily="18" charset="0"/>
              </a:rPr>
              <a:t>. 1927 </a:t>
            </a:r>
            <a:r>
              <a:rPr lang="en-US" sz="2100" dirty="0" err="1">
                <a:latin typeface="Times New Roman" panose="02020603050405020304" pitchFamily="18" charset="0"/>
                <a:cs typeface="Times New Roman" panose="02020603050405020304" pitchFamily="18" charset="0"/>
              </a:rPr>
              <a:t>ve</a:t>
            </a:r>
            <a:r>
              <a:rPr lang="en-US" sz="2100" dirty="0">
                <a:latin typeface="Times New Roman" panose="02020603050405020304" pitchFamily="18" charset="0"/>
                <a:cs typeface="Times New Roman" panose="02020603050405020304" pitchFamily="18" charset="0"/>
              </a:rPr>
              <a:t> 1929 </a:t>
            </a:r>
            <a:r>
              <a:rPr lang="en-US" sz="2100" dirty="0" err="1">
                <a:latin typeface="Times New Roman" panose="02020603050405020304" pitchFamily="18" charset="0"/>
                <a:cs typeface="Times New Roman" panose="02020603050405020304" pitchFamily="18" charset="0"/>
              </a:rPr>
              <a:t>yıllarında</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çıkarılan</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kanunlarla</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devlete</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ait</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toprakların</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bir</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bölümü</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topraksız</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köylülere</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dağıtılmıştır</a:t>
            </a:r>
            <a:r>
              <a:rPr lang="en-US" sz="2100" dirty="0" smtClean="0">
                <a:latin typeface="Times New Roman" panose="02020603050405020304" pitchFamily="18" charset="0"/>
                <a:cs typeface="Times New Roman" panose="02020603050405020304" pitchFamily="18" charset="0"/>
              </a:rPr>
              <a:t>.</a:t>
            </a:r>
            <a:endParaRPr lang="tr-TR" sz="2100" dirty="0" smtClean="0">
              <a:latin typeface="Times New Roman" panose="02020603050405020304" pitchFamily="18" charset="0"/>
              <a:cs typeface="Times New Roman" panose="02020603050405020304" pitchFamily="18" charset="0"/>
            </a:endParaRPr>
          </a:p>
          <a:p>
            <a:pPr algn="just">
              <a:lnSpc>
                <a:spcPct val="100000"/>
              </a:lnSpc>
            </a:pPr>
            <a:r>
              <a:rPr lang="en-US" sz="2100" dirty="0">
                <a:latin typeface="Times New Roman" panose="02020603050405020304" pitchFamily="18" charset="0"/>
                <a:cs typeface="Times New Roman" panose="02020603050405020304" pitchFamily="18" charset="0"/>
              </a:rPr>
              <a:t>1927 </a:t>
            </a:r>
            <a:r>
              <a:rPr lang="en-US" sz="2100" dirty="0" err="1">
                <a:latin typeface="Times New Roman" panose="02020603050405020304" pitchFamily="18" charset="0"/>
                <a:cs typeface="Times New Roman" panose="02020603050405020304" pitchFamily="18" charset="0"/>
              </a:rPr>
              <a:t>yılında</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nüfus</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tarım</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ve</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sanayi</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sayımları</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yapılmıştır</a:t>
            </a:r>
            <a:r>
              <a:rPr lang="en-US" sz="2100" dirty="0">
                <a:latin typeface="Times New Roman" panose="02020603050405020304" pitchFamily="18" charset="0"/>
                <a:cs typeface="Times New Roman" panose="02020603050405020304" pitchFamily="18" charset="0"/>
              </a:rPr>
              <a:t>.</a:t>
            </a:r>
          </a:p>
          <a:p>
            <a:pPr algn="just">
              <a:lnSpc>
                <a:spcPct val="100000"/>
              </a:lnSpc>
            </a:pPr>
            <a:r>
              <a:rPr lang="en-US" sz="2100" dirty="0">
                <a:latin typeface="Times New Roman" panose="02020603050405020304" pitchFamily="18" charset="0"/>
                <a:cs typeface="Times New Roman" panose="02020603050405020304" pitchFamily="18" charset="0"/>
              </a:rPr>
              <a:t>1927 </a:t>
            </a:r>
            <a:r>
              <a:rPr lang="en-US" sz="2100" dirty="0" err="1">
                <a:latin typeface="Times New Roman" panose="02020603050405020304" pitchFamily="18" charset="0"/>
                <a:cs typeface="Times New Roman" panose="02020603050405020304" pitchFamily="18" charset="0"/>
              </a:rPr>
              <a:t>yılında</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diğer</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sanayi</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sektörlerini</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teşvik</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etmek</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amacıyla</a:t>
            </a:r>
            <a:r>
              <a:rPr lang="en-US" sz="2100" dirty="0">
                <a:latin typeface="Times New Roman" panose="02020603050405020304" pitchFamily="18" charset="0"/>
                <a:cs typeface="Times New Roman" panose="02020603050405020304" pitchFamily="18" charset="0"/>
              </a:rPr>
              <a:t> 1913 </a:t>
            </a:r>
            <a:r>
              <a:rPr lang="en-US" sz="2100" dirty="0" err="1">
                <a:latin typeface="Times New Roman" panose="02020603050405020304" pitchFamily="18" charset="0"/>
                <a:cs typeface="Times New Roman" panose="02020603050405020304" pitchFamily="18" charset="0"/>
              </a:rPr>
              <a:t>yılında</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çıkarılan</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Teşvik-i</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Sanayi</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Kanunu</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düzenlenerek</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tekrar</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yürürlüğe</a:t>
            </a:r>
            <a:r>
              <a:rPr lang="en-US" sz="2100" dirty="0">
                <a:latin typeface="Times New Roman" panose="02020603050405020304" pitchFamily="18" charset="0"/>
                <a:cs typeface="Times New Roman" panose="02020603050405020304" pitchFamily="18" charset="0"/>
              </a:rPr>
              <a:t> </a:t>
            </a:r>
            <a:r>
              <a:rPr lang="en-US" sz="2100" dirty="0" err="1" smtClean="0">
                <a:latin typeface="Times New Roman" panose="02020603050405020304" pitchFamily="18" charset="0"/>
                <a:cs typeface="Times New Roman" panose="02020603050405020304" pitchFamily="18" charset="0"/>
              </a:rPr>
              <a:t>konulmuştur</a:t>
            </a:r>
            <a:r>
              <a:rPr lang="tr-TR" sz="2100" dirty="0" smtClean="0">
                <a:latin typeface="Times New Roman" panose="02020603050405020304" pitchFamily="18" charset="0"/>
                <a:cs typeface="Times New Roman" panose="02020603050405020304" pitchFamily="18" charset="0"/>
              </a:rPr>
              <a:t>.</a:t>
            </a:r>
            <a:endParaRPr lang="en-US" sz="2100" dirty="0">
              <a:latin typeface="Times New Roman" panose="02020603050405020304" pitchFamily="18" charset="0"/>
              <a:cs typeface="Times New Roman" panose="02020603050405020304" pitchFamily="18" charset="0"/>
            </a:endParaRPr>
          </a:p>
          <a:p>
            <a:pPr algn="just"/>
            <a:endParaRPr lang="en-US" sz="2100" dirty="0">
              <a:latin typeface="Times New Roman" panose="02020603050405020304" pitchFamily="18" charset="0"/>
              <a:cs typeface="Times New Roman" panose="02020603050405020304" pitchFamily="18" charset="0"/>
            </a:endParaRPr>
          </a:p>
        </p:txBody>
      </p:sp>
      <p:sp>
        <p:nvSpPr>
          <p:cNvPr id="3" name="Başlık 2"/>
          <p:cNvSpPr>
            <a:spLocks noGrp="1"/>
          </p:cNvSpPr>
          <p:nvPr>
            <p:ph type="title"/>
          </p:nvPr>
        </p:nvSpPr>
        <p:spPr/>
        <p:txBody>
          <a:bodyPr>
            <a:normAutofit/>
          </a:bodyPr>
          <a:lstStyle/>
          <a:p>
            <a:pPr algn="just"/>
            <a:r>
              <a:rPr lang="tr-TR" sz="2100" b="1" dirty="0" smtClean="0">
                <a:solidFill>
                  <a:schemeClr val="tx1"/>
                </a:solidFill>
                <a:latin typeface="Times New Roman" panose="02020603050405020304" pitchFamily="18" charset="0"/>
                <a:cs typeface="Times New Roman" panose="02020603050405020304" pitchFamily="18" charset="0"/>
              </a:rPr>
              <a:t>Diğer gelişmeler</a:t>
            </a:r>
            <a:endParaRPr lang="en-US" sz="2100"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8728568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çerik Yer Tutucusu 1"/>
          <p:cNvSpPr>
            <a:spLocks noGrp="1"/>
          </p:cNvSpPr>
          <p:nvPr>
            <p:ph idx="1"/>
          </p:nvPr>
        </p:nvSpPr>
        <p:spPr>
          <a:xfrm>
            <a:off x="838200" y="970251"/>
            <a:ext cx="10515600" cy="5347421"/>
          </a:xfrm>
        </p:spPr>
        <p:txBody>
          <a:bodyPr>
            <a:noAutofit/>
          </a:bodyPr>
          <a:lstStyle/>
          <a:p>
            <a:pPr algn="just"/>
            <a:r>
              <a:rPr lang="tr-TR" sz="2100" dirty="0" smtClean="0">
                <a:latin typeface="Times New Roman" panose="02020603050405020304" pitchFamily="18" charset="0"/>
                <a:cs typeface="Times New Roman" panose="02020603050405020304" pitchFamily="18" charset="0"/>
              </a:rPr>
              <a:t>1929 krizi, Türkiye için bir içe kapanmayı birlikte getirmesine rağmen, başlangıçta hedeflenen mili ekonominin uygulanabilmesi için uygun bir ortam oluşturdu. Özellikle, devletçilik döneminde bankacılık, sanayi ve madencilik alanlarında önemli açılımlar yaşandı. Türkiye’nin ağır sanayisi bu dönemde kuruldu. I. Sanayi Planı (1934-1938) hazırlandı. Hammaddeleri yurt içinde mevcut olan ve özel sektörün gücünün erişemeyeceği sanayi kuruluşları kurulması amaçlandı ve bu doğrultuda tekstil başta olmak üzere yirmiye yakın fabrika kuruldu. </a:t>
            </a:r>
            <a:endParaRPr lang="tr-TR" sz="2100" dirty="0" smtClean="0">
              <a:latin typeface="Times New Roman" panose="02020603050405020304" pitchFamily="18" charset="0"/>
              <a:cs typeface="Times New Roman" panose="02020603050405020304" pitchFamily="18" charset="0"/>
            </a:endParaRPr>
          </a:p>
          <a:p>
            <a:pPr algn="just"/>
            <a:r>
              <a:rPr lang="tr-TR" sz="2100" dirty="0" smtClean="0">
                <a:latin typeface="Times New Roman" panose="02020603050405020304" pitchFamily="18" charset="0"/>
                <a:cs typeface="Times New Roman" panose="02020603050405020304" pitchFamily="18" charset="0"/>
              </a:rPr>
              <a:t>Yine bu dönemde devletçiliği temsil eden ve adını Atatürk’ün verdiği Sümerbank kuruldu. </a:t>
            </a:r>
          </a:p>
          <a:p>
            <a:pPr algn="just"/>
            <a:r>
              <a:rPr lang="tr-TR" sz="2100" dirty="0" smtClean="0">
                <a:latin typeface="Times New Roman" panose="02020603050405020304" pitchFamily="18" charset="0"/>
                <a:cs typeface="Times New Roman" panose="02020603050405020304" pitchFamily="18" charset="0"/>
              </a:rPr>
              <a:t>Demir-çelik tesisleri, çimento fabrikaları, kağıt ve selüloz tesisleri Sümerbank bünyesinde kuruldu. </a:t>
            </a:r>
          </a:p>
          <a:p>
            <a:pPr algn="just"/>
            <a:r>
              <a:rPr lang="tr-TR" sz="2100" dirty="0" smtClean="0">
                <a:latin typeface="Times New Roman" panose="02020603050405020304" pitchFamily="18" charset="0"/>
                <a:cs typeface="Times New Roman" panose="02020603050405020304" pitchFamily="18" charset="0"/>
              </a:rPr>
              <a:t>Sovyet teknolojisi ve kredisi ile Nazilli ve Kayseri tekstil fabrikaları kuruldu. </a:t>
            </a:r>
          </a:p>
          <a:p>
            <a:pPr algn="just"/>
            <a:r>
              <a:rPr lang="tr-TR" sz="2100" dirty="0" smtClean="0">
                <a:latin typeface="Times New Roman" panose="02020603050405020304" pitchFamily="18" charset="0"/>
                <a:cs typeface="Times New Roman" panose="02020603050405020304" pitchFamily="18" charset="0"/>
              </a:rPr>
              <a:t>İngiltere’den alınan kredi ile 1937 yılında Karabük demir-çelik fabrikasının temeli atıldı. </a:t>
            </a:r>
          </a:p>
          <a:p>
            <a:pPr algn="just"/>
            <a:r>
              <a:rPr lang="tr-TR" sz="2100" dirty="0" smtClean="0">
                <a:latin typeface="Times New Roman" panose="02020603050405020304" pitchFamily="18" charset="0"/>
                <a:cs typeface="Times New Roman" panose="02020603050405020304" pitchFamily="18" charset="0"/>
              </a:rPr>
              <a:t>Ülkedeki maden kaynaklarının tespiti ve işlenmesi amacıyla Maden Tetkik ve Arama Enstitüsü ve Etibank kuruldu. </a:t>
            </a:r>
          </a:p>
          <a:p>
            <a:pPr algn="just"/>
            <a:r>
              <a:rPr lang="tr-TR" sz="2100" dirty="0" smtClean="0">
                <a:latin typeface="Times New Roman" panose="02020603050405020304" pitchFamily="18" charset="0"/>
                <a:cs typeface="Times New Roman" panose="02020603050405020304" pitchFamily="18" charset="0"/>
              </a:rPr>
              <a:t>1931 yılında Merkez Bankası kuruldu. </a:t>
            </a:r>
            <a:endParaRPr lang="en-US" sz="2100" dirty="0" smtClean="0">
              <a:latin typeface="Times New Roman" panose="02020603050405020304" pitchFamily="18" charset="0"/>
              <a:cs typeface="Times New Roman" panose="02020603050405020304" pitchFamily="18" charset="0"/>
            </a:endParaRPr>
          </a:p>
          <a:p>
            <a:pPr algn="just"/>
            <a:endParaRPr lang="en-US" sz="2100" dirty="0">
              <a:latin typeface="Times New Roman" panose="02020603050405020304" pitchFamily="18" charset="0"/>
              <a:cs typeface="Times New Roman" panose="02020603050405020304" pitchFamily="18" charset="0"/>
            </a:endParaRPr>
          </a:p>
        </p:txBody>
      </p:sp>
      <p:sp>
        <p:nvSpPr>
          <p:cNvPr id="3" name="Başlık 2"/>
          <p:cNvSpPr>
            <a:spLocks noGrp="1"/>
          </p:cNvSpPr>
          <p:nvPr>
            <p:ph type="title"/>
          </p:nvPr>
        </p:nvSpPr>
        <p:spPr>
          <a:xfrm>
            <a:off x="838200" y="23380"/>
            <a:ext cx="10515600" cy="1325563"/>
          </a:xfrm>
        </p:spPr>
        <p:txBody>
          <a:bodyPr>
            <a:normAutofit/>
          </a:bodyPr>
          <a:lstStyle/>
          <a:p>
            <a:pPr algn="just"/>
            <a:r>
              <a:rPr lang="tr-TR" sz="2100" b="1" dirty="0">
                <a:latin typeface="Times New Roman" panose="02020603050405020304" pitchFamily="18" charset="0"/>
                <a:cs typeface="Times New Roman" panose="02020603050405020304" pitchFamily="18" charset="0"/>
              </a:rPr>
              <a:t>Planlı Sanayileşme Dönemindeki Gelişmeler</a:t>
            </a:r>
            <a:endParaRPr lang="en-US" sz="21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461275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çerik Yer Tutucus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24001" y="0"/>
            <a:ext cx="9143999" cy="6309320"/>
          </a:xfrm>
        </p:spPr>
      </p:pic>
    </p:spTree>
    <p:extLst>
      <p:ext uri="{BB962C8B-B14F-4D97-AF65-F5344CB8AC3E}">
        <p14:creationId xmlns:p14="http://schemas.microsoft.com/office/powerpoint/2010/main" val="368108877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çerik Yer Tutucus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24000" y="0"/>
            <a:ext cx="9144000" cy="6309320"/>
          </a:xfrm>
        </p:spPr>
      </p:pic>
      <p:sp>
        <p:nvSpPr>
          <p:cNvPr id="5" name="Altbilgi Yer Tutucusu 4"/>
          <p:cNvSpPr>
            <a:spLocks noGrp="1"/>
          </p:cNvSpPr>
          <p:nvPr>
            <p:ph type="ftr" sz="quarter" idx="11"/>
          </p:nvPr>
        </p:nvSpPr>
        <p:spPr>
          <a:xfrm>
            <a:off x="7772400" y="6453337"/>
            <a:ext cx="2895600" cy="289255"/>
          </a:xfrm>
        </p:spPr>
        <p:txBody>
          <a:bodyPr/>
          <a:lstStyle/>
          <a:p>
            <a:pPr marL="171450" indent="-171450">
              <a:buFont typeface="Arial" panose="020B0604020202020204" pitchFamily="34" charset="0"/>
              <a:buChar char="•"/>
            </a:pPr>
            <a:r>
              <a:rPr lang="tr-TR" dirty="0" smtClean="0">
                <a:solidFill>
                  <a:schemeClr val="tx1"/>
                </a:solidFill>
              </a:rPr>
              <a:t>http://</a:t>
            </a:r>
            <a:r>
              <a:rPr lang="tr-TR" dirty="0" smtClean="0">
                <a:solidFill>
                  <a:schemeClr val="tx1"/>
                </a:solidFill>
              </a:rPr>
              <a:t>mulkiyehaber.nt/karabuk-1937-2015-turk-sanayinin-oncusu-78-yasinda</a:t>
            </a:r>
            <a:r>
              <a:rPr lang="tr-TR" dirty="0" smtClean="0">
                <a:solidFill>
                  <a:schemeClr val="tx1"/>
                </a:solidFill>
              </a:rPr>
              <a:t>/</a:t>
            </a:r>
            <a:endParaRPr lang="tr-TR" dirty="0">
              <a:solidFill>
                <a:schemeClr val="tx1"/>
              </a:solidFill>
            </a:endParaRPr>
          </a:p>
        </p:txBody>
      </p:sp>
    </p:spTree>
    <p:extLst>
      <p:ext uri="{BB962C8B-B14F-4D97-AF65-F5344CB8AC3E}">
        <p14:creationId xmlns:p14="http://schemas.microsoft.com/office/powerpoint/2010/main" val="153879692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Başlık 2"/>
          <p:cNvSpPr>
            <a:spLocks noGrp="1"/>
          </p:cNvSpPr>
          <p:nvPr>
            <p:ph type="title"/>
          </p:nvPr>
        </p:nvSpPr>
        <p:spPr>
          <a:xfrm>
            <a:off x="2279577" y="3284984"/>
            <a:ext cx="7756263" cy="1054250"/>
          </a:xfrm>
        </p:spPr>
        <p:txBody>
          <a:bodyPr>
            <a:noAutofit/>
          </a:bodyPr>
          <a:lstStyle/>
          <a:p>
            <a:pPr algn="ctr"/>
            <a:r>
              <a:rPr lang="tr-TR" sz="3200" b="1" dirty="0" smtClean="0">
                <a:latin typeface="Times New Roman" panose="02020603050405020304" pitchFamily="18" charset="0"/>
                <a:cs typeface="Times New Roman" panose="02020603050405020304" pitchFamily="18" charset="0"/>
              </a:rPr>
              <a:t>II. DÜNYA SAVAŞI VE SONRASINDAKİ GELİŞMELER (1939-1949)</a:t>
            </a:r>
            <a:r>
              <a:rPr lang="tr-TR" sz="3200" dirty="0" smtClean="0">
                <a:latin typeface="Times New Roman" panose="02020603050405020304" pitchFamily="18" charset="0"/>
                <a:cs typeface="Times New Roman" panose="02020603050405020304" pitchFamily="18" charset="0"/>
              </a:rPr>
              <a:t/>
            </a:r>
            <a:br>
              <a:rPr lang="tr-TR" sz="3200" dirty="0" smtClean="0">
                <a:latin typeface="Times New Roman" panose="02020603050405020304" pitchFamily="18" charset="0"/>
                <a:cs typeface="Times New Roman" panose="02020603050405020304" pitchFamily="18" charset="0"/>
              </a:rPr>
            </a:br>
            <a:endParaRPr lang="tr-TR"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2189424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www.nkfu.com/wp-content/uploads/2013/09/ikinci-dunya-savasi-ulus-gazetesi.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63752" y="240223"/>
            <a:ext cx="4599804" cy="5964412"/>
          </a:xfrm>
          <a:prstGeom prst="rect">
            <a:avLst/>
          </a:prstGeom>
          <a:noFill/>
          <a:extLst>
            <a:ext uri="{909E8E84-426E-40DD-AFC4-6F175D3DCCD1}">
              <a14:hiddenFill xmlns:a14="http://schemas.microsoft.com/office/drawing/2010/main">
                <a:solidFill>
                  <a:srgbClr val="FFFFFF"/>
                </a:solidFill>
              </a14:hiddenFill>
            </a:ext>
          </a:extLst>
        </p:spPr>
      </p:pic>
      <p:sp>
        <p:nvSpPr>
          <p:cNvPr id="5" name="AutoShape 4" descr="2. dÃ¼nya savaÅÄ± dÃ¶nemi tÃ¼rkiye ile ilgili gÃ¶rsel sonucu"/>
          <p:cNvSpPr>
            <a:spLocks noChangeAspect="1" noChangeArrowheads="1"/>
          </p:cNvSpPr>
          <p:nvPr/>
        </p:nvSpPr>
        <p:spPr bwMode="auto">
          <a:xfrm>
            <a:off x="1679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tr-TR"/>
          </a:p>
        </p:txBody>
      </p:sp>
      <p:pic>
        <p:nvPicPr>
          <p:cNvPr id="1030" name="Picture 6" descr="https://upload.wikimedia.org/wikipedia/commons/thumb/6/6d/German-Turkish_Treaty_of_Friendship_and_Non-Aggression.jpg/250px-German-Turkish_Treaty_of_Friendship_and_Non-Aggression.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20840556">
            <a:off x="2147422" y="876705"/>
            <a:ext cx="3264846" cy="2442106"/>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a:extLst/>
        </p:spPr>
      </p:pic>
      <p:pic>
        <p:nvPicPr>
          <p:cNvPr id="1032" name="Picture 8" descr="2 dÃ¼nya savaÅÄ± dÃ¶nemi tÃ¼rkiye ile ilgili gÃ¶rsel sonucu"/>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589033">
            <a:off x="5363076" y="570652"/>
            <a:ext cx="4110877" cy="2736304"/>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a:extLst/>
        </p:spPr>
      </p:pic>
      <p:pic>
        <p:nvPicPr>
          <p:cNvPr id="1034" name="Picture 10" descr="2 dÃ¼nya savaÅÄ± dÃ¶nemi tÃ¼rkiye ile ilgili gÃ¶rsel sonucu"/>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20741035">
            <a:off x="2347738" y="1608657"/>
            <a:ext cx="4370423" cy="2967077"/>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a:extLst/>
        </p:spPr>
      </p:pic>
      <p:pic>
        <p:nvPicPr>
          <p:cNvPr id="1036" name="Picture 12" descr="2 dÃ¼nya savaÅÄ± dÃ¶nemi tÃ¼rkiye ile ilgili gÃ¶rsel sonucu"/>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471300">
            <a:off x="3117784" y="969030"/>
            <a:ext cx="6057849" cy="4366019"/>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a:extLst/>
        </p:spPr>
      </p:pic>
      <p:pic>
        <p:nvPicPr>
          <p:cNvPr id="1038" name="Picture 14" descr="the marshall plan map ile ilgili gÃ¶rsel sonucu"/>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56116" y="47332"/>
            <a:ext cx="5992213" cy="67045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74668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p:cTn id="7" dur="1000" fill="hold"/>
                                        <p:tgtEl>
                                          <p:spTgt spid="1026"/>
                                        </p:tgtEl>
                                        <p:attrNameLst>
                                          <p:attrName>ppt_w</p:attrName>
                                        </p:attrNameLst>
                                      </p:cBhvr>
                                      <p:tavLst>
                                        <p:tav tm="0">
                                          <p:val>
                                            <p:fltVal val="0"/>
                                          </p:val>
                                        </p:tav>
                                        <p:tav tm="100000">
                                          <p:val>
                                            <p:strVal val="#ppt_w"/>
                                          </p:val>
                                        </p:tav>
                                      </p:tavLst>
                                    </p:anim>
                                    <p:anim calcmode="lin" valueType="num">
                                      <p:cBhvr>
                                        <p:cTn id="8" dur="1000" fill="hold"/>
                                        <p:tgtEl>
                                          <p:spTgt spid="1026"/>
                                        </p:tgtEl>
                                        <p:attrNameLst>
                                          <p:attrName>ppt_h</p:attrName>
                                        </p:attrNameLst>
                                      </p:cBhvr>
                                      <p:tavLst>
                                        <p:tav tm="0">
                                          <p:val>
                                            <p:fltVal val="0"/>
                                          </p:val>
                                        </p:tav>
                                        <p:tav tm="100000">
                                          <p:val>
                                            <p:strVal val="#ppt_h"/>
                                          </p:val>
                                        </p:tav>
                                      </p:tavLst>
                                    </p:anim>
                                    <p:anim calcmode="lin" valueType="num">
                                      <p:cBhvr>
                                        <p:cTn id="9" dur="1000" fill="hold"/>
                                        <p:tgtEl>
                                          <p:spTgt spid="1026"/>
                                        </p:tgtEl>
                                        <p:attrNameLst>
                                          <p:attrName>style.rotation</p:attrName>
                                        </p:attrNameLst>
                                      </p:cBhvr>
                                      <p:tavLst>
                                        <p:tav tm="0">
                                          <p:val>
                                            <p:fltVal val="90"/>
                                          </p:val>
                                        </p:tav>
                                        <p:tav tm="100000">
                                          <p:val>
                                            <p:fltVal val="0"/>
                                          </p:val>
                                        </p:tav>
                                      </p:tavLst>
                                    </p:anim>
                                    <p:animEffect transition="in" filter="fade">
                                      <p:cBhvr>
                                        <p:cTn id="10" dur="1000"/>
                                        <p:tgtEl>
                                          <p:spTgt spid="1026"/>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nodeType="clickEffect">
                                  <p:stCondLst>
                                    <p:cond delay="0"/>
                                  </p:stCondLst>
                                  <p:childTnLst>
                                    <p:set>
                                      <p:cBhvr>
                                        <p:cTn id="14" dur="1" fill="hold">
                                          <p:stCondLst>
                                            <p:cond delay="0"/>
                                          </p:stCondLst>
                                        </p:cTn>
                                        <p:tgtEl>
                                          <p:spTgt spid="1030"/>
                                        </p:tgtEl>
                                        <p:attrNameLst>
                                          <p:attrName>style.visibility</p:attrName>
                                        </p:attrNameLst>
                                      </p:cBhvr>
                                      <p:to>
                                        <p:strVal val="visible"/>
                                      </p:to>
                                    </p:set>
                                    <p:anim calcmode="lin" valueType="num">
                                      <p:cBhvr>
                                        <p:cTn id="15" dur="1000" fill="hold"/>
                                        <p:tgtEl>
                                          <p:spTgt spid="1030"/>
                                        </p:tgtEl>
                                        <p:attrNameLst>
                                          <p:attrName>ppt_w</p:attrName>
                                        </p:attrNameLst>
                                      </p:cBhvr>
                                      <p:tavLst>
                                        <p:tav tm="0">
                                          <p:val>
                                            <p:fltVal val="0"/>
                                          </p:val>
                                        </p:tav>
                                        <p:tav tm="100000">
                                          <p:val>
                                            <p:strVal val="#ppt_w"/>
                                          </p:val>
                                        </p:tav>
                                      </p:tavLst>
                                    </p:anim>
                                    <p:anim calcmode="lin" valueType="num">
                                      <p:cBhvr>
                                        <p:cTn id="16" dur="1000" fill="hold"/>
                                        <p:tgtEl>
                                          <p:spTgt spid="1030"/>
                                        </p:tgtEl>
                                        <p:attrNameLst>
                                          <p:attrName>ppt_h</p:attrName>
                                        </p:attrNameLst>
                                      </p:cBhvr>
                                      <p:tavLst>
                                        <p:tav tm="0">
                                          <p:val>
                                            <p:fltVal val="0"/>
                                          </p:val>
                                        </p:tav>
                                        <p:tav tm="100000">
                                          <p:val>
                                            <p:strVal val="#ppt_h"/>
                                          </p:val>
                                        </p:tav>
                                      </p:tavLst>
                                    </p:anim>
                                    <p:anim calcmode="lin" valueType="num">
                                      <p:cBhvr>
                                        <p:cTn id="17" dur="1000" fill="hold"/>
                                        <p:tgtEl>
                                          <p:spTgt spid="1030"/>
                                        </p:tgtEl>
                                        <p:attrNameLst>
                                          <p:attrName>style.rotation</p:attrName>
                                        </p:attrNameLst>
                                      </p:cBhvr>
                                      <p:tavLst>
                                        <p:tav tm="0">
                                          <p:val>
                                            <p:fltVal val="90"/>
                                          </p:val>
                                        </p:tav>
                                        <p:tav tm="100000">
                                          <p:val>
                                            <p:fltVal val="0"/>
                                          </p:val>
                                        </p:tav>
                                      </p:tavLst>
                                    </p:anim>
                                    <p:animEffect transition="in" filter="fade">
                                      <p:cBhvr>
                                        <p:cTn id="18" dur="1000"/>
                                        <p:tgtEl>
                                          <p:spTgt spid="1030"/>
                                        </p:tgtEl>
                                      </p:cBhvr>
                                    </p:animEffect>
                                  </p:childTnLst>
                                </p:cTn>
                              </p:par>
                            </p:childTnLst>
                          </p:cTn>
                        </p:par>
                      </p:childTnLst>
                    </p:cTn>
                  </p:par>
                  <p:par>
                    <p:cTn id="19" fill="hold">
                      <p:stCondLst>
                        <p:cond delay="indefinite"/>
                      </p:stCondLst>
                      <p:childTnLst>
                        <p:par>
                          <p:cTn id="20" fill="hold">
                            <p:stCondLst>
                              <p:cond delay="0"/>
                            </p:stCondLst>
                            <p:childTnLst>
                              <p:par>
                                <p:cTn id="21" presetID="31" presetClass="entr" presetSubtype="0" fill="hold" nodeType="clickEffect">
                                  <p:stCondLst>
                                    <p:cond delay="0"/>
                                  </p:stCondLst>
                                  <p:childTnLst>
                                    <p:set>
                                      <p:cBhvr>
                                        <p:cTn id="22" dur="1" fill="hold">
                                          <p:stCondLst>
                                            <p:cond delay="0"/>
                                          </p:stCondLst>
                                        </p:cTn>
                                        <p:tgtEl>
                                          <p:spTgt spid="1032"/>
                                        </p:tgtEl>
                                        <p:attrNameLst>
                                          <p:attrName>style.visibility</p:attrName>
                                        </p:attrNameLst>
                                      </p:cBhvr>
                                      <p:to>
                                        <p:strVal val="visible"/>
                                      </p:to>
                                    </p:set>
                                    <p:anim calcmode="lin" valueType="num">
                                      <p:cBhvr>
                                        <p:cTn id="23" dur="1000" fill="hold"/>
                                        <p:tgtEl>
                                          <p:spTgt spid="1032"/>
                                        </p:tgtEl>
                                        <p:attrNameLst>
                                          <p:attrName>ppt_w</p:attrName>
                                        </p:attrNameLst>
                                      </p:cBhvr>
                                      <p:tavLst>
                                        <p:tav tm="0">
                                          <p:val>
                                            <p:fltVal val="0"/>
                                          </p:val>
                                        </p:tav>
                                        <p:tav tm="100000">
                                          <p:val>
                                            <p:strVal val="#ppt_w"/>
                                          </p:val>
                                        </p:tav>
                                      </p:tavLst>
                                    </p:anim>
                                    <p:anim calcmode="lin" valueType="num">
                                      <p:cBhvr>
                                        <p:cTn id="24" dur="1000" fill="hold"/>
                                        <p:tgtEl>
                                          <p:spTgt spid="1032"/>
                                        </p:tgtEl>
                                        <p:attrNameLst>
                                          <p:attrName>ppt_h</p:attrName>
                                        </p:attrNameLst>
                                      </p:cBhvr>
                                      <p:tavLst>
                                        <p:tav tm="0">
                                          <p:val>
                                            <p:fltVal val="0"/>
                                          </p:val>
                                        </p:tav>
                                        <p:tav tm="100000">
                                          <p:val>
                                            <p:strVal val="#ppt_h"/>
                                          </p:val>
                                        </p:tav>
                                      </p:tavLst>
                                    </p:anim>
                                    <p:anim calcmode="lin" valueType="num">
                                      <p:cBhvr>
                                        <p:cTn id="25" dur="1000" fill="hold"/>
                                        <p:tgtEl>
                                          <p:spTgt spid="1032"/>
                                        </p:tgtEl>
                                        <p:attrNameLst>
                                          <p:attrName>style.rotation</p:attrName>
                                        </p:attrNameLst>
                                      </p:cBhvr>
                                      <p:tavLst>
                                        <p:tav tm="0">
                                          <p:val>
                                            <p:fltVal val="90"/>
                                          </p:val>
                                        </p:tav>
                                        <p:tav tm="100000">
                                          <p:val>
                                            <p:fltVal val="0"/>
                                          </p:val>
                                        </p:tav>
                                      </p:tavLst>
                                    </p:anim>
                                    <p:animEffect transition="in" filter="fade">
                                      <p:cBhvr>
                                        <p:cTn id="26" dur="1000"/>
                                        <p:tgtEl>
                                          <p:spTgt spid="1032"/>
                                        </p:tgtEl>
                                      </p:cBhvr>
                                    </p:animEffect>
                                  </p:childTnLst>
                                </p:cTn>
                              </p:par>
                            </p:childTnLst>
                          </p:cTn>
                        </p:par>
                      </p:childTnLst>
                    </p:cTn>
                  </p:par>
                  <p:par>
                    <p:cTn id="27" fill="hold">
                      <p:stCondLst>
                        <p:cond delay="indefinite"/>
                      </p:stCondLst>
                      <p:childTnLst>
                        <p:par>
                          <p:cTn id="28" fill="hold">
                            <p:stCondLst>
                              <p:cond delay="0"/>
                            </p:stCondLst>
                            <p:childTnLst>
                              <p:par>
                                <p:cTn id="29" presetID="31" presetClass="entr" presetSubtype="0" fill="hold" nodeType="clickEffect">
                                  <p:stCondLst>
                                    <p:cond delay="0"/>
                                  </p:stCondLst>
                                  <p:childTnLst>
                                    <p:set>
                                      <p:cBhvr>
                                        <p:cTn id="30" dur="1" fill="hold">
                                          <p:stCondLst>
                                            <p:cond delay="0"/>
                                          </p:stCondLst>
                                        </p:cTn>
                                        <p:tgtEl>
                                          <p:spTgt spid="1034"/>
                                        </p:tgtEl>
                                        <p:attrNameLst>
                                          <p:attrName>style.visibility</p:attrName>
                                        </p:attrNameLst>
                                      </p:cBhvr>
                                      <p:to>
                                        <p:strVal val="visible"/>
                                      </p:to>
                                    </p:set>
                                    <p:anim calcmode="lin" valueType="num">
                                      <p:cBhvr>
                                        <p:cTn id="31" dur="1000" fill="hold"/>
                                        <p:tgtEl>
                                          <p:spTgt spid="1034"/>
                                        </p:tgtEl>
                                        <p:attrNameLst>
                                          <p:attrName>ppt_w</p:attrName>
                                        </p:attrNameLst>
                                      </p:cBhvr>
                                      <p:tavLst>
                                        <p:tav tm="0">
                                          <p:val>
                                            <p:fltVal val="0"/>
                                          </p:val>
                                        </p:tav>
                                        <p:tav tm="100000">
                                          <p:val>
                                            <p:strVal val="#ppt_w"/>
                                          </p:val>
                                        </p:tav>
                                      </p:tavLst>
                                    </p:anim>
                                    <p:anim calcmode="lin" valueType="num">
                                      <p:cBhvr>
                                        <p:cTn id="32" dur="1000" fill="hold"/>
                                        <p:tgtEl>
                                          <p:spTgt spid="1034"/>
                                        </p:tgtEl>
                                        <p:attrNameLst>
                                          <p:attrName>ppt_h</p:attrName>
                                        </p:attrNameLst>
                                      </p:cBhvr>
                                      <p:tavLst>
                                        <p:tav tm="0">
                                          <p:val>
                                            <p:fltVal val="0"/>
                                          </p:val>
                                        </p:tav>
                                        <p:tav tm="100000">
                                          <p:val>
                                            <p:strVal val="#ppt_h"/>
                                          </p:val>
                                        </p:tav>
                                      </p:tavLst>
                                    </p:anim>
                                    <p:anim calcmode="lin" valueType="num">
                                      <p:cBhvr>
                                        <p:cTn id="33" dur="1000" fill="hold"/>
                                        <p:tgtEl>
                                          <p:spTgt spid="1034"/>
                                        </p:tgtEl>
                                        <p:attrNameLst>
                                          <p:attrName>style.rotation</p:attrName>
                                        </p:attrNameLst>
                                      </p:cBhvr>
                                      <p:tavLst>
                                        <p:tav tm="0">
                                          <p:val>
                                            <p:fltVal val="90"/>
                                          </p:val>
                                        </p:tav>
                                        <p:tav tm="100000">
                                          <p:val>
                                            <p:fltVal val="0"/>
                                          </p:val>
                                        </p:tav>
                                      </p:tavLst>
                                    </p:anim>
                                    <p:animEffect transition="in" filter="fade">
                                      <p:cBhvr>
                                        <p:cTn id="34" dur="1000"/>
                                        <p:tgtEl>
                                          <p:spTgt spid="1034"/>
                                        </p:tgtEl>
                                      </p:cBhvr>
                                    </p:animEffect>
                                  </p:childTnLst>
                                </p:cTn>
                              </p:par>
                            </p:childTnLst>
                          </p:cTn>
                        </p:par>
                      </p:childTnLst>
                    </p:cTn>
                  </p:par>
                  <p:par>
                    <p:cTn id="35" fill="hold">
                      <p:stCondLst>
                        <p:cond delay="indefinite"/>
                      </p:stCondLst>
                      <p:childTnLst>
                        <p:par>
                          <p:cTn id="36" fill="hold">
                            <p:stCondLst>
                              <p:cond delay="0"/>
                            </p:stCondLst>
                            <p:childTnLst>
                              <p:par>
                                <p:cTn id="37" presetID="31" presetClass="entr" presetSubtype="0" fill="hold" nodeType="clickEffect">
                                  <p:stCondLst>
                                    <p:cond delay="0"/>
                                  </p:stCondLst>
                                  <p:childTnLst>
                                    <p:set>
                                      <p:cBhvr>
                                        <p:cTn id="38" dur="1" fill="hold">
                                          <p:stCondLst>
                                            <p:cond delay="0"/>
                                          </p:stCondLst>
                                        </p:cTn>
                                        <p:tgtEl>
                                          <p:spTgt spid="1036"/>
                                        </p:tgtEl>
                                        <p:attrNameLst>
                                          <p:attrName>style.visibility</p:attrName>
                                        </p:attrNameLst>
                                      </p:cBhvr>
                                      <p:to>
                                        <p:strVal val="visible"/>
                                      </p:to>
                                    </p:set>
                                    <p:anim calcmode="lin" valueType="num">
                                      <p:cBhvr>
                                        <p:cTn id="39" dur="1000" fill="hold"/>
                                        <p:tgtEl>
                                          <p:spTgt spid="1036"/>
                                        </p:tgtEl>
                                        <p:attrNameLst>
                                          <p:attrName>ppt_w</p:attrName>
                                        </p:attrNameLst>
                                      </p:cBhvr>
                                      <p:tavLst>
                                        <p:tav tm="0">
                                          <p:val>
                                            <p:fltVal val="0"/>
                                          </p:val>
                                        </p:tav>
                                        <p:tav tm="100000">
                                          <p:val>
                                            <p:strVal val="#ppt_w"/>
                                          </p:val>
                                        </p:tav>
                                      </p:tavLst>
                                    </p:anim>
                                    <p:anim calcmode="lin" valueType="num">
                                      <p:cBhvr>
                                        <p:cTn id="40" dur="1000" fill="hold"/>
                                        <p:tgtEl>
                                          <p:spTgt spid="1036"/>
                                        </p:tgtEl>
                                        <p:attrNameLst>
                                          <p:attrName>ppt_h</p:attrName>
                                        </p:attrNameLst>
                                      </p:cBhvr>
                                      <p:tavLst>
                                        <p:tav tm="0">
                                          <p:val>
                                            <p:fltVal val="0"/>
                                          </p:val>
                                        </p:tav>
                                        <p:tav tm="100000">
                                          <p:val>
                                            <p:strVal val="#ppt_h"/>
                                          </p:val>
                                        </p:tav>
                                      </p:tavLst>
                                    </p:anim>
                                    <p:anim calcmode="lin" valueType="num">
                                      <p:cBhvr>
                                        <p:cTn id="41" dur="1000" fill="hold"/>
                                        <p:tgtEl>
                                          <p:spTgt spid="1036"/>
                                        </p:tgtEl>
                                        <p:attrNameLst>
                                          <p:attrName>style.rotation</p:attrName>
                                        </p:attrNameLst>
                                      </p:cBhvr>
                                      <p:tavLst>
                                        <p:tav tm="0">
                                          <p:val>
                                            <p:fltVal val="90"/>
                                          </p:val>
                                        </p:tav>
                                        <p:tav tm="100000">
                                          <p:val>
                                            <p:fltVal val="0"/>
                                          </p:val>
                                        </p:tav>
                                      </p:tavLst>
                                    </p:anim>
                                    <p:animEffect transition="in" filter="fade">
                                      <p:cBhvr>
                                        <p:cTn id="42" dur="1000"/>
                                        <p:tgtEl>
                                          <p:spTgt spid="1036"/>
                                        </p:tgtEl>
                                      </p:cBhvr>
                                    </p:animEffect>
                                  </p:childTnLst>
                                </p:cTn>
                              </p:par>
                            </p:childTnLst>
                          </p:cTn>
                        </p:par>
                      </p:childTnLst>
                    </p:cTn>
                  </p:par>
                  <p:par>
                    <p:cTn id="43" fill="hold">
                      <p:stCondLst>
                        <p:cond delay="indefinite"/>
                      </p:stCondLst>
                      <p:childTnLst>
                        <p:par>
                          <p:cTn id="44" fill="hold">
                            <p:stCondLst>
                              <p:cond delay="0"/>
                            </p:stCondLst>
                            <p:childTnLst>
                              <p:par>
                                <p:cTn id="45" presetID="53" presetClass="entr" presetSubtype="16" fill="hold" nodeType="clickEffect">
                                  <p:stCondLst>
                                    <p:cond delay="0"/>
                                  </p:stCondLst>
                                  <p:childTnLst>
                                    <p:set>
                                      <p:cBhvr>
                                        <p:cTn id="46" dur="1" fill="hold">
                                          <p:stCondLst>
                                            <p:cond delay="0"/>
                                          </p:stCondLst>
                                        </p:cTn>
                                        <p:tgtEl>
                                          <p:spTgt spid="1038"/>
                                        </p:tgtEl>
                                        <p:attrNameLst>
                                          <p:attrName>style.visibility</p:attrName>
                                        </p:attrNameLst>
                                      </p:cBhvr>
                                      <p:to>
                                        <p:strVal val="visible"/>
                                      </p:to>
                                    </p:set>
                                    <p:anim calcmode="lin" valueType="num">
                                      <p:cBhvr>
                                        <p:cTn id="47" dur="500" fill="hold"/>
                                        <p:tgtEl>
                                          <p:spTgt spid="1038"/>
                                        </p:tgtEl>
                                        <p:attrNameLst>
                                          <p:attrName>ppt_w</p:attrName>
                                        </p:attrNameLst>
                                      </p:cBhvr>
                                      <p:tavLst>
                                        <p:tav tm="0">
                                          <p:val>
                                            <p:fltVal val="0"/>
                                          </p:val>
                                        </p:tav>
                                        <p:tav tm="100000">
                                          <p:val>
                                            <p:strVal val="#ppt_w"/>
                                          </p:val>
                                        </p:tav>
                                      </p:tavLst>
                                    </p:anim>
                                    <p:anim calcmode="lin" valueType="num">
                                      <p:cBhvr>
                                        <p:cTn id="48" dur="500" fill="hold"/>
                                        <p:tgtEl>
                                          <p:spTgt spid="1038"/>
                                        </p:tgtEl>
                                        <p:attrNameLst>
                                          <p:attrName>ppt_h</p:attrName>
                                        </p:attrNameLst>
                                      </p:cBhvr>
                                      <p:tavLst>
                                        <p:tav tm="0">
                                          <p:val>
                                            <p:fltVal val="0"/>
                                          </p:val>
                                        </p:tav>
                                        <p:tav tm="100000">
                                          <p:val>
                                            <p:strVal val="#ppt_h"/>
                                          </p:val>
                                        </p:tav>
                                      </p:tavLst>
                                    </p:anim>
                                    <p:animEffect transition="in" filter="fade">
                                      <p:cBhvr>
                                        <p:cTn id="49" dur="500"/>
                                        <p:tgtEl>
                                          <p:spTgt spid="10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çerik Yer Tutucusu 1"/>
          <p:cNvSpPr>
            <a:spLocks noGrp="1"/>
          </p:cNvSpPr>
          <p:nvPr>
            <p:ph idx="1"/>
          </p:nvPr>
        </p:nvSpPr>
        <p:spPr>
          <a:xfrm>
            <a:off x="838200" y="1548534"/>
            <a:ext cx="10515600" cy="4351338"/>
          </a:xfrm>
        </p:spPr>
        <p:txBody>
          <a:bodyPr>
            <a:normAutofit/>
          </a:bodyPr>
          <a:lstStyle/>
          <a:p>
            <a:pPr algn="just"/>
            <a:r>
              <a:rPr lang="tr-TR" sz="2100" dirty="0">
                <a:latin typeface="Times New Roman" panose="02020603050405020304" pitchFamily="18" charset="0"/>
                <a:cs typeface="Times New Roman" panose="02020603050405020304" pitchFamily="18" charset="0"/>
              </a:rPr>
              <a:t>İnönü hükümeti tarafından hazırlanan ve 1963-1967 yılları arasını kapsayan birinci beş yıllık kalkınma planı, temelde ekonomi içerisinde sanayinin ağırlığını arttırmayı ve tarımın payını azaltmayı amaçlamıştır. Bu hedefler kısmen başarılmış ve düşük enflasyon ve yüksek bir büyüme hızı yakalanmıştır</a:t>
            </a:r>
            <a:r>
              <a:rPr lang="tr-TR" sz="2100" dirty="0" smtClean="0">
                <a:latin typeface="Times New Roman" panose="02020603050405020304" pitchFamily="18" charset="0"/>
                <a:cs typeface="Times New Roman" panose="02020603050405020304" pitchFamily="18" charset="0"/>
              </a:rPr>
              <a:t>.</a:t>
            </a:r>
          </a:p>
          <a:p>
            <a:pPr algn="just"/>
            <a:r>
              <a:rPr lang="tr-TR" sz="2100" dirty="0" smtClean="0">
                <a:latin typeface="Times New Roman" panose="02020603050405020304" pitchFamily="18" charset="0"/>
                <a:cs typeface="Times New Roman" panose="02020603050405020304" pitchFamily="18" charset="0"/>
              </a:rPr>
              <a:t>Atatürk’ün ölümüyle birlikte, diğer alanlarda olduğu gibi ekonomik politikalarda da önemli değişiklikler oldu. İsmet İnönü’nün ekonomide koyu devletçilik politikası yürürlüğe konuldu. II. Dünya Savaşı’nın ortaya çıkması bu durumu biraz da zorunlu hale getirdi. Ancak, hazırlanan II. Sanayi Planı savaş sebebiyle uygulanamadı. 1942 yılında Teşvik-i Sanayi Kanunu yürürlükten kaldırıldı. </a:t>
            </a:r>
          </a:p>
          <a:p>
            <a:pPr algn="just"/>
            <a:r>
              <a:rPr lang="tr-TR" sz="2100" dirty="0" smtClean="0">
                <a:latin typeface="Times New Roman" panose="02020603050405020304" pitchFamily="18" charset="0"/>
                <a:cs typeface="Times New Roman" panose="02020603050405020304" pitchFamily="18" charset="0"/>
              </a:rPr>
              <a:t>Sanayi Teşvik Kanunu: </a:t>
            </a:r>
            <a:r>
              <a:rPr lang="tr-TR" sz="2100" dirty="0" smtClean="0">
                <a:solidFill>
                  <a:schemeClr val="tx1"/>
                </a:solidFill>
                <a:latin typeface="Times New Roman" panose="02020603050405020304" pitchFamily="18" charset="0"/>
                <a:cs typeface="Times New Roman" panose="02020603050405020304" pitchFamily="18" charset="0"/>
              </a:rPr>
              <a:t>Sanayi yatırımı yapacak işletmelere muafiyet, imtiyaz ve teşvik sağlamayı amaçlayan yasadır. 28 Mayıs 1927'de çıkarılmış olan yasa 15 yıl süreyle yürürlükte kalmıştır. Teşvik-i Sanayi Kanunu'nun çıkarılması Mustafa Kemal Atatürk'ün sanayi alanında yapmış olduğu bir yeniliktir.</a:t>
            </a:r>
          </a:p>
          <a:p>
            <a:pPr algn="just"/>
            <a:endParaRPr lang="tr-TR" sz="2100" dirty="0" smtClean="0">
              <a:latin typeface="Times New Roman" panose="02020603050405020304" pitchFamily="18" charset="0"/>
              <a:cs typeface="Times New Roman" panose="02020603050405020304" pitchFamily="18" charset="0"/>
            </a:endParaRPr>
          </a:p>
          <a:p>
            <a:pPr algn="just"/>
            <a:endParaRPr lang="tr-TR" sz="2100" dirty="0" smtClean="0">
              <a:latin typeface="Times New Roman" panose="02020603050405020304" pitchFamily="18" charset="0"/>
              <a:cs typeface="Times New Roman" panose="02020603050405020304" pitchFamily="18" charset="0"/>
            </a:endParaRPr>
          </a:p>
          <a:p>
            <a:pPr algn="just"/>
            <a:endParaRPr lang="tr-TR" sz="2100" dirty="0">
              <a:latin typeface="Times New Roman" panose="02020603050405020304" pitchFamily="18" charset="0"/>
              <a:cs typeface="Times New Roman" panose="02020603050405020304" pitchFamily="18" charset="0"/>
            </a:endParaRPr>
          </a:p>
        </p:txBody>
      </p:sp>
      <p:sp>
        <p:nvSpPr>
          <p:cNvPr id="3" name="Başlık 2"/>
          <p:cNvSpPr>
            <a:spLocks noGrp="1"/>
          </p:cNvSpPr>
          <p:nvPr>
            <p:ph type="title"/>
          </p:nvPr>
        </p:nvSpPr>
        <p:spPr/>
        <p:txBody>
          <a:bodyPr>
            <a:normAutofit/>
          </a:bodyPr>
          <a:lstStyle/>
          <a:p>
            <a:pPr algn="just"/>
            <a:r>
              <a:rPr lang="tr-TR" sz="2100" b="1" dirty="0">
                <a:latin typeface="Times New Roman" panose="02020603050405020304" pitchFamily="18" charset="0"/>
                <a:cs typeface="Times New Roman" panose="02020603050405020304" pitchFamily="18" charset="0"/>
              </a:rPr>
              <a:t>II. Dünya Savaşı ve Sonrasındaki Gelişmeler (1939-1949)</a:t>
            </a:r>
            <a:endParaRPr lang="tr-TR" sz="21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2082944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çerik Yer Tutucusu 1"/>
          <p:cNvSpPr>
            <a:spLocks noGrp="1"/>
          </p:cNvSpPr>
          <p:nvPr>
            <p:ph idx="1"/>
          </p:nvPr>
        </p:nvSpPr>
        <p:spPr>
          <a:xfrm>
            <a:off x="607290" y="680316"/>
            <a:ext cx="10515600" cy="4796848"/>
          </a:xfrm>
        </p:spPr>
        <p:txBody>
          <a:bodyPr>
            <a:normAutofit lnSpcReduction="10000"/>
          </a:bodyPr>
          <a:lstStyle/>
          <a:p>
            <a:pPr algn="just"/>
            <a:r>
              <a:rPr lang="tr-TR" sz="2100" dirty="0">
                <a:latin typeface="Times New Roman" panose="02020603050405020304" pitchFamily="18" charset="0"/>
                <a:cs typeface="Times New Roman" panose="02020603050405020304" pitchFamily="18" charset="0"/>
              </a:rPr>
              <a:t>II. Dünya Savaşı döneminde, çoğunlukla eksi rakamlarda ve yüksek enflasyonlu bir ekonomik durum </a:t>
            </a:r>
            <a:r>
              <a:rPr lang="tr-TR" sz="2100" dirty="0" smtClean="0">
                <a:latin typeface="Times New Roman" panose="02020603050405020304" pitchFamily="18" charset="0"/>
                <a:cs typeface="Times New Roman" panose="02020603050405020304" pitchFamily="18" charset="0"/>
              </a:rPr>
              <a:t>oluştu</a:t>
            </a:r>
            <a:r>
              <a:rPr lang="tr-TR" sz="2100" dirty="0">
                <a:latin typeface="Times New Roman" panose="02020603050405020304" pitchFamily="18" charset="0"/>
                <a:cs typeface="Times New Roman" panose="02020603050405020304" pitchFamily="18" charset="0"/>
              </a:rPr>
              <a:t>:</a:t>
            </a:r>
            <a:endParaRPr lang="tr-TR" sz="2100" dirty="0" smtClean="0">
              <a:latin typeface="Times New Roman" panose="02020603050405020304" pitchFamily="18" charset="0"/>
              <a:cs typeface="Times New Roman" panose="02020603050405020304" pitchFamily="18" charset="0"/>
            </a:endParaRPr>
          </a:p>
          <a:p>
            <a:pPr algn="just"/>
            <a:r>
              <a:rPr lang="tr-TR" sz="2100" dirty="0" smtClean="0">
                <a:latin typeface="Times New Roman" panose="02020603050405020304" pitchFamily="18" charset="0"/>
                <a:cs typeface="Times New Roman" panose="02020603050405020304" pitchFamily="18" charset="0"/>
              </a:rPr>
              <a:t>Demiryolu </a:t>
            </a:r>
            <a:r>
              <a:rPr lang="tr-TR" sz="2100" dirty="0">
                <a:latin typeface="Times New Roman" panose="02020603050405020304" pitchFamily="18" charset="0"/>
                <a:cs typeface="Times New Roman" panose="02020603050405020304" pitchFamily="18" charset="0"/>
              </a:rPr>
              <a:t>inşası devam </a:t>
            </a:r>
            <a:r>
              <a:rPr lang="tr-TR" sz="2100" dirty="0" smtClean="0">
                <a:latin typeface="Times New Roman" panose="02020603050405020304" pitchFamily="18" charset="0"/>
                <a:cs typeface="Times New Roman" panose="02020603050405020304" pitchFamily="18" charset="0"/>
              </a:rPr>
              <a:t>ettirilemedi.</a:t>
            </a:r>
          </a:p>
          <a:p>
            <a:pPr algn="just"/>
            <a:r>
              <a:rPr lang="tr-TR" sz="2100" dirty="0">
                <a:latin typeface="Times New Roman" panose="02020603050405020304" pitchFamily="18" charset="0"/>
                <a:cs typeface="Times New Roman" panose="02020603050405020304" pitchFamily="18" charset="0"/>
              </a:rPr>
              <a:t>S</a:t>
            </a:r>
            <a:r>
              <a:rPr lang="tr-TR" sz="2100" dirty="0" smtClean="0">
                <a:latin typeface="Times New Roman" panose="02020603050405020304" pitchFamily="18" charset="0"/>
                <a:cs typeface="Times New Roman" panose="02020603050405020304" pitchFamily="18" charset="0"/>
              </a:rPr>
              <a:t>eferberlik </a:t>
            </a:r>
            <a:r>
              <a:rPr lang="tr-TR" sz="2100" dirty="0">
                <a:latin typeface="Times New Roman" panose="02020603050405020304" pitchFamily="18" charset="0"/>
                <a:cs typeface="Times New Roman" panose="02020603050405020304" pitchFamily="18" charset="0"/>
              </a:rPr>
              <a:t>sebebiyle ülke gençlerinin silahaltına alınmasıyla tarım alanında üretim </a:t>
            </a:r>
            <a:r>
              <a:rPr lang="tr-TR" sz="2100" dirty="0" smtClean="0">
                <a:latin typeface="Times New Roman" panose="02020603050405020304" pitchFamily="18" charset="0"/>
                <a:cs typeface="Times New Roman" panose="02020603050405020304" pitchFamily="18" charset="0"/>
              </a:rPr>
              <a:t>düştü.</a:t>
            </a:r>
          </a:p>
          <a:p>
            <a:pPr algn="just"/>
            <a:r>
              <a:rPr lang="tr-TR" sz="2100" dirty="0">
                <a:latin typeface="Times New Roman" panose="02020603050405020304" pitchFamily="18" charset="0"/>
                <a:cs typeface="Times New Roman" panose="02020603050405020304" pitchFamily="18" charset="0"/>
              </a:rPr>
              <a:t>Tüketim malları kıtlığı sebebiyle karaborsacılık </a:t>
            </a:r>
            <a:r>
              <a:rPr lang="tr-TR" sz="2100" dirty="0" smtClean="0">
                <a:latin typeface="Times New Roman" panose="02020603050405020304" pitchFamily="18" charset="0"/>
                <a:cs typeface="Times New Roman" panose="02020603050405020304" pitchFamily="18" charset="0"/>
              </a:rPr>
              <a:t>arttı</a:t>
            </a:r>
            <a:r>
              <a:rPr lang="tr-TR" sz="2100" dirty="0" smtClean="0">
                <a:latin typeface="Times New Roman" panose="02020603050405020304" pitchFamily="18" charset="0"/>
                <a:cs typeface="Times New Roman" panose="02020603050405020304" pitchFamily="18" charset="0"/>
              </a:rPr>
              <a:t>.</a:t>
            </a:r>
          </a:p>
          <a:p>
            <a:pPr algn="just"/>
            <a:r>
              <a:rPr lang="tr-TR" sz="2100" dirty="0" smtClean="0">
                <a:latin typeface="Times New Roman" panose="02020603050405020304" pitchFamily="18" charset="0"/>
                <a:cs typeface="Times New Roman" panose="02020603050405020304" pitchFamily="18" charset="0"/>
              </a:rPr>
              <a:t>Bunları engellemek üzere hükümete geniş yetkiler veren Milli Korunma Kanunu yürürlüğe konuldu, ancak, karaborsa ve stokçuluk engellenemedi. Bu durum üzere, temel tüketim maddeleri (un, şeker, çay ve yağ) karneye bağlandı.</a:t>
            </a:r>
          </a:p>
          <a:p>
            <a:pPr algn="just"/>
            <a:r>
              <a:rPr lang="tr-TR" sz="2100" dirty="0" smtClean="0">
                <a:latin typeface="Times New Roman" panose="02020603050405020304" pitchFamily="18" charset="0"/>
                <a:cs typeface="Times New Roman" panose="02020603050405020304" pitchFamily="18" charset="0"/>
              </a:rPr>
              <a:t>12 Kasım 1942 tarihinde kabul edilen Varlık Vergisi ile bir defaya mahsus olmak üzere nakit para alınması gündeme geldi ve 1943 yılında yeniden yürürlükten kaldırılmasına rağmen, bugünlere yansıyan tartışmaların ortaya çıkmasına yol açtı.</a:t>
            </a:r>
          </a:p>
          <a:p>
            <a:pPr algn="just"/>
            <a:r>
              <a:rPr lang="tr-TR" sz="2100" dirty="0" smtClean="0">
                <a:latin typeface="Times New Roman" panose="02020603050405020304" pitchFamily="18" charset="0"/>
                <a:cs typeface="Times New Roman" panose="02020603050405020304" pitchFamily="18" charset="0"/>
              </a:rPr>
              <a:t>1946 yılında bir devalüasyon yapılmış ve Türk parasının değeri düşürülmüştür. Ancak, dış ticaret büyük açıklar vermeye başlamış ve değişen hükümetlere rağmen ekonomik istikrar sağlanamamıştır.</a:t>
            </a:r>
          </a:p>
          <a:p>
            <a:pPr algn="just"/>
            <a:endParaRPr lang="tr-TR" sz="2100" dirty="0" smtClean="0">
              <a:latin typeface="Times New Roman" panose="02020603050405020304" pitchFamily="18" charset="0"/>
              <a:cs typeface="Times New Roman" panose="02020603050405020304" pitchFamily="18" charset="0"/>
            </a:endParaRPr>
          </a:p>
          <a:p>
            <a:pPr algn="just"/>
            <a:endParaRPr lang="tr-TR" sz="2100" dirty="0" smtClean="0">
              <a:latin typeface="Times New Roman" panose="02020603050405020304" pitchFamily="18" charset="0"/>
              <a:cs typeface="Times New Roman" panose="02020603050405020304" pitchFamily="18" charset="0"/>
            </a:endParaRPr>
          </a:p>
          <a:p>
            <a:pPr algn="just"/>
            <a:endParaRPr lang="tr-TR" sz="21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993581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çerik Yer Tutucusu 1"/>
          <p:cNvSpPr>
            <a:spLocks noGrp="1"/>
          </p:cNvSpPr>
          <p:nvPr>
            <p:ph idx="1"/>
          </p:nvPr>
        </p:nvSpPr>
        <p:spPr>
          <a:xfrm>
            <a:off x="477981" y="578716"/>
            <a:ext cx="10515600" cy="4351338"/>
          </a:xfrm>
        </p:spPr>
        <p:txBody>
          <a:bodyPr>
            <a:normAutofit/>
          </a:bodyPr>
          <a:lstStyle/>
          <a:p>
            <a:pPr algn="just"/>
            <a:r>
              <a:rPr lang="tr-TR" sz="2100" dirty="0">
                <a:latin typeface="Times New Roman" panose="02020603050405020304" pitchFamily="18" charset="0"/>
                <a:cs typeface="Times New Roman" panose="02020603050405020304" pitchFamily="18" charset="0"/>
              </a:rPr>
              <a:t>Savaş sonunda devletçilik politikası başarısız olduğu iddiasıyla eleştirilmeye başlandı ve Cumhuriyet Halk Partisi içerisinde parçalanmaya yol açtı. Adnan Menderes, Fuat Köprülü, Celal Bayar, Refik </a:t>
            </a:r>
            <a:r>
              <a:rPr lang="tr-TR" sz="2100" dirty="0" err="1">
                <a:latin typeface="Times New Roman" panose="02020603050405020304" pitchFamily="18" charset="0"/>
                <a:cs typeface="Times New Roman" panose="02020603050405020304" pitchFamily="18" charset="0"/>
              </a:rPr>
              <a:t>Koraltan</a:t>
            </a:r>
            <a:r>
              <a:rPr lang="tr-TR" sz="2100" dirty="0">
                <a:latin typeface="Times New Roman" panose="02020603050405020304" pitchFamily="18" charset="0"/>
                <a:cs typeface="Times New Roman" panose="02020603050405020304" pitchFamily="18" charset="0"/>
              </a:rPr>
              <a:t> gibi isimler ülkede her türlü ekonomik ve sosyal sıkıntının nedeni olarak devletçiliği göstererek, bu noktada parti politikası ile çatışmaya girdiler</a:t>
            </a:r>
            <a:r>
              <a:rPr lang="tr-TR" sz="2100" dirty="0" smtClean="0">
                <a:latin typeface="Times New Roman" panose="02020603050405020304" pitchFamily="18" charset="0"/>
                <a:cs typeface="Times New Roman" panose="02020603050405020304" pitchFamily="18" charset="0"/>
              </a:rPr>
              <a:t>.</a:t>
            </a:r>
            <a:r>
              <a:rPr lang="tr-TR" sz="2100" dirty="0">
                <a:latin typeface="Times New Roman" panose="02020603050405020304" pitchFamily="18" charset="0"/>
                <a:cs typeface="Times New Roman" panose="02020603050405020304" pitchFamily="18" charset="0"/>
              </a:rPr>
              <a:t> Bu durum üzerine, bu politikacılar CHP’den ihraç edildiler ve Demokrat Parti (DP) adıyla yeni bir parti kurdular. </a:t>
            </a:r>
            <a:endParaRPr lang="tr-TR" sz="2100" dirty="0" smtClean="0">
              <a:latin typeface="Times New Roman" panose="02020603050405020304" pitchFamily="18" charset="0"/>
              <a:cs typeface="Times New Roman" panose="02020603050405020304" pitchFamily="18" charset="0"/>
            </a:endParaRPr>
          </a:p>
          <a:p>
            <a:pPr algn="just"/>
            <a:r>
              <a:rPr lang="tr-TR" sz="2100" dirty="0" smtClean="0">
                <a:latin typeface="Times New Roman" panose="02020603050405020304" pitchFamily="18" charset="0"/>
                <a:cs typeface="Times New Roman" panose="02020603050405020304" pitchFamily="18" charset="0"/>
              </a:rPr>
              <a:t>Diğer tüm konularda olduğu gibi ekonomide de liberalleşme başlatıldı. II. Dünya Savaşı sonrasında Türkiye Batı bloğunda yer aldı ve Truman </a:t>
            </a:r>
            <a:r>
              <a:rPr lang="tr-TR" sz="2100" dirty="0" err="1" smtClean="0">
                <a:latin typeface="Times New Roman" panose="02020603050405020304" pitchFamily="18" charset="0"/>
                <a:cs typeface="Times New Roman" panose="02020603050405020304" pitchFamily="18" charset="0"/>
              </a:rPr>
              <a:t>Doktrini’ne</a:t>
            </a:r>
            <a:r>
              <a:rPr lang="tr-TR" sz="2100" dirty="0" smtClean="0">
                <a:latin typeface="Times New Roman" panose="02020603050405020304" pitchFamily="18" charset="0"/>
                <a:cs typeface="Times New Roman" panose="02020603050405020304" pitchFamily="18" charset="0"/>
              </a:rPr>
              <a:t> dahil edildi. Bu kapsamda Marshall yardımı altında ekonomik ve teknolojik destek almaya başladı. 14 Mayıs 1950 seçimleri ile Türkiye’de iktidar el değiştirdi ve Demokrat Parti iktidara geldi. </a:t>
            </a:r>
          </a:p>
          <a:p>
            <a:pPr algn="just"/>
            <a:endParaRPr lang="tr-TR" sz="21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3230886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Başlık 2"/>
          <p:cNvSpPr>
            <a:spLocks noGrp="1"/>
          </p:cNvSpPr>
          <p:nvPr>
            <p:ph type="title"/>
          </p:nvPr>
        </p:nvSpPr>
        <p:spPr>
          <a:xfrm>
            <a:off x="2279577" y="3501008"/>
            <a:ext cx="7756263" cy="1054250"/>
          </a:xfrm>
        </p:spPr>
        <p:txBody>
          <a:bodyPr>
            <a:noAutofit/>
          </a:bodyPr>
          <a:lstStyle/>
          <a:p>
            <a:pPr algn="ctr"/>
            <a:r>
              <a:rPr lang="tr-TR" sz="3200" b="1" dirty="0" smtClean="0">
                <a:latin typeface="Times New Roman" panose="02020603050405020304" pitchFamily="18" charset="0"/>
                <a:cs typeface="Times New Roman" panose="02020603050405020304" pitchFamily="18" charset="0"/>
              </a:rPr>
              <a:t>DEMOKRAT PARTİ DÖNEMİNDEKİ GELİŞMELER (1950-1960)</a:t>
            </a:r>
            <a:r>
              <a:rPr lang="tr-TR" sz="3200" dirty="0" smtClean="0">
                <a:latin typeface="Times New Roman" panose="02020603050405020304" pitchFamily="18" charset="0"/>
                <a:cs typeface="Times New Roman" panose="02020603050405020304" pitchFamily="18" charset="0"/>
              </a:rPr>
              <a:t/>
            </a:r>
            <a:br>
              <a:rPr lang="tr-TR" sz="3200" dirty="0" smtClean="0">
                <a:latin typeface="Times New Roman" panose="02020603050405020304" pitchFamily="18" charset="0"/>
                <a:cs typeface="Times New Roman" panose="02020603050405020304" pitchFamily="18" charset="0"/>
              </a:rPr>
            </a:br>
            <a:endParaRPr lang="tr-TR"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0404053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Unvan 1"/>
          <p:cNvSpPr>
            <a:spLocks noGrp="1"/>
          </p:cNvSpPr>
          <p:nvPr>
            <p:ph type="title"/>
          </p:nvPr>
        </p:nvSpPr>
        <p:spPr/>
        <p:txBody>
          <a:bodyPr>
            <a:noAutofit/>
          </a:bodyPr>
          <a:lstStyle/>
          <a:p>
            <a:pPr algn="just"/>
            <a:r>
              <a:rPr lang="tr-TR" altLang="tr-TR" sz="2100" b="1" dirty="0" smtClean="0">
                <a:ln>
                  <a:noFill/>
                </a:ln>
                <a:latin typeface="Times New Roman" panose="02020603050405020304" pitchFamily="18" charset="0"/>
                <a:cs typeface="Times New Roman" panose="02020603050405020304" pitchFamily="18" charset="0"/>
              </a:rPr>
              <a:t>Toplumsal Alandaki </a:t>
            </a:r>
            <a:r>
              <a:rPr lang="tr-TR" altLang="tr-TR" sz="2100" b="1" dirty="0" smtClean="0">
                <a:ln>
                  <a:noFill/>
                </a:ln>
                <a:latin typeface="Times New Roman" panose="02020603050405020304" pitchFamily="18" charset="0"/>
                <a:cs typeface="Times New Roman" panose="02020603050405020304" pitchFamily="18" charset="0"/>
              </a:rPr>
              <a:t>İnkılâplardaki </a:t>
            </a:r>
            <a:r>
              <a:rPr lang="tr-TR" altLang="tr-TR" sz="2100" b="1" dirty="0" smtClean="0">
                <a:ln>
                  <a:noFill/>
                </a:ln>
                <a:latin typeface="Times New Roman" panose="02020603050405020304" pitchFamily="18" charset="0"/>
                <a:cs typeface="Times New Roman" panose="02020603050405020304" pitchFamily="18" charset="0"/>
              </a:rPr>
              <a:t>Temel Hedefler:</a:t>
            </a:r>
          </a:p>
        </p:txBody>
      </p:sp>
      <p:sp>
        <p:nvSpPr>
          <p:cNvPr id="12291" name="İçerik Yer Tutucusu 2"/>
          <p:cNvSpPr>
            <a:spLocks noGrp="1"/>
          </p:cNvSpPr>
          <p:nvPr>
            <p:ph idx="1"/>
          </p:nvPr>
        </p:nvSpPr>
        <p:spPr>
          <a:xfrm>
            <a:off x="838200" y="1530062"/>
            <a:ext cx="10515600" cy="4351338"/>
          </a:xfrm>
        </p:spPr>
        <p:txBody>
          <a:bodyPr>
            <a:normAutofit/>
          </a:bodyPr>
          <a:lstStyle/>
          <a:p>
            <a:pPr algn="just"/>
            <a:r>
              <a:rPr lang="tr-TR" altLang="tr-TR" sz="2100" dirty="0" smtClean="0">
                <a:latin typeface="Times New Roman" panose="02020603050405020304" pitchFamily="18" charset="0"/>
                <a:cs typeface="Times New Roman" panose="02020603050405020304" pitchFamily="18" charset="0"/>
              </a:rPr>
              <a:t>Toplumsal eşitlik</a:t>
            </a:r>
          </a:p>
          <a:p>
            <a:pPr algn="just"/>
            <a:r>
              <a:rPr lang="tr-TR" altLang="tr-TR" sz="2100" dirty="0" smtClean="0">
                <a:latin typeface="Times New Roman" panose="02020603050405020304" pitchFamily="18" charset="0"/>
                <a:cs typeface="Times New Roman" panose="02020603050405020304" pitchFamily="18" charset="0"/>
              </a:rPr>
              <a:t>Kaynaşmış toplum</a:t>
            </a:r>
          </a:p>
          <a:p>
            <a:pPr algn="just"/>
            <a:r>
              <a:rPr lang="tr-TR" altLang="tr-TR" sz="2100" dirty="0" smtClean="0">
                <a:latin typeface="Times New Roman" panose="02020603050405020304" pitchFamily="18" charset="0"/>
                <a:cs typeface="Times New Roman" panose="02020603050405020304" pitchFamily="18" charset="0"/>
              </a:rPr>
              <a:t>İkilikleri ortadan kaldırmak</a:t>
            </a:r>
          </a:p>
          <a:p>
            <a:pPr algn="just"/>
            <a:r>
              <a:rPr lang="tr-TR" altLang="tr-TR" sz="2100" dirty="0" smtClean="0">
                <a:latin typeface="Times New Roman" panose="02020603050405020304" pitchFamily="18" charset="0"/>
                <a:cs typeface="Times New Roman" panose="02020603050405020304" pitchFamily="18" charset="0"/>
              </a:rPr>
              <a:t>Çağdaşlaşmak</a:t>
            </a:r>
          </a:p>
          <a:p>
            <a:pPr algn="just"/>
            <a:r>
              <a:rPr lang="tr-TR" altLang="tr-TR" sz="2100" dirty="0" smtClean="0">
                <a:latin typeface="Times New Roman" panose="02020603050405020304" pitchFamily="18" charset="0"/>
                <a:cs typeface="Times New Roman" panose="02020603050405020304" pitchFamily="18" charset="0"/>
              </a:rPr>
              <a:t>Batı kültürü ile uyum sağlamak</a:t>
            </a:r>
          </a:p>
        </p:txBody>
      </p:sp>
    </p:spTree>
    <p:extLst>
      <p:ext uri="{BB962C8B-B14F-4D97-AF65-F5344CB8AC3E}">
        <p14:creationId xmlns:p14="http://schemas.microsoft.com/office/powerpoint/2010/main" val="130220403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Demokrat Parti (1946) 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51785" y="272057"/>
            <a:ext cx="4130377" cy="6134223"/>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demokrat parti dÃ¶nemi ile ilgili gÃ¶rsel sonucu"/>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20636160">
            <a:off x="1949314" y="692151"/>
            <a:ext cx="3566321" cy="2133849"/>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a:extLst/>
        </p:spPr>
      </p:pic>
      <p:pic>
        <p:nvPicPr>
          <p:cNvPr id="2056" name="Picture 8" descr="demokrat parti dÃ¶nemi ile ilgili gÃ¶rsel sonucu"/>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831370">
            <a:off x="5567996" y="710871"/>
            <a:ext cx="4551251" cy="2248318"/>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a:extLst/>
        </p:spPr>
      </p:pic>
      <p:pic>
        <p:nvPicPr>
          <p:cNvPr id="2058" name="Picture 10" descr="demokrat parti dÃ¶nemi ile ilgili gÃ¶rsel sonucu"/>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20643073">
            <a:off x="2778646" y="2015292"/>
            <a:ext cx="4762500" cy="3810000"/>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a:extLst/>
        </p:spPr>
      </p:pic>
      <p:pic>
        <p:nvPicPr>
          <p:cNvPr id="2060" name="Picture 12" descr="demokrat parti dÃ¶nemi ile ilgili gÃ¶rsel sonucu"/>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1077893">
            <a:off x="4960659" y="2820522"/>
            <a:ext cx="5348743" cy="2674372"/>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a:extLst/>
        </p:spPr>
      </p:pic>
      <p:pic>
        <p:nvPicPr>
          <p:cNvPr id="2062" name="Picture 14" descr="1960 darbesi ile ilgili gÃ¶rsel sonucu"/>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rot="20931013">
            <a:off x="2172649" y="1011906"/>
            <a:ext cx="7860672" cy="4433054"/>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a:extLst/>
        </p:spPr>
      </p:pic>
      <p:pic>
        <p:nvPicPr>
          <p:cNvPr id="2064" name="Picture 16" descr="1960 darbesi ile ilgili gÃ¶rsel sonucu"/>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86563" y="62804"/>
            <a:ext cx="9032843" cy="6552728"/>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a:extLst/>
        </p:spPr>
      </p:pic>
    </p:spTree>
    <p:extLst>
      <p:ext uri="{BB962C8B-B14F-4D97-AF65-F5344CB8AC3E}">
        <p14:creationId xmlns:p14="http://schemas.microsoft.com/office/powerpoint/2010/main" val="20016860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2054"/>
                                        </p:tgtEl>
                                        <p:attrNameLst>
                                          <p:attrName>style.visibility</p:attrName>
                                        </p:attrNameLst>
                                      </p:cBhvr>
                                      <p:to>
                                        <p:strVal val="visible"/>
                                      </p:to>
                                    </p:set>
                                    <p:anim calcmode="lin" valueType="num">
                                      <p:cBhvr>
                                        <p:cTn id="7" dur="1000" fill="hold"/>
                                        <p:tgtEl>
                                          <p:spTgt spid="2054"/>
                                        </p:tgtEl>
                                        <p:attrNameLst>
                                          <p:attrName>ppt_w</p:attrName>
                                        </p:attrNameLst>
                                      </p:cBhvr>
                                      <p:tavLst>
                                        <p:tav tm="0">
                                          <p:val>
                                            <p:fltVal val="0"/>
                                          </p:val>
                                        </p:tav>
                                        <p:tav tm="100000">
                                          <p:val>
                                            <p:strVal val="#ppt_w"/>
                                          </p:val>
                                        </p:tav>
                                      </p:tavLst>
                                    </p:anim>
                                    <p:anim calcmode="lin" valueType="num">
                                      <p:cBhvr>
                                        <p:cTn id="8" dur="1000" fill="hold"/>
                                        <p:tgtEl>
                                          <p:spTgt spid="2054"/>
                                        </p:tgtEl>
                                        <p:attrNameLst>
                                          <p:attrName>ppt_h</p:attrName>
                                        </p:attrNameLst>
                                      </p:cBhvr>
                                      <p:tavLst>
                                        <p:tav tm="0">
                                          <p:val>
                                            <p:fltVal val="0"/>
                                          </p:val>
                                        </p:tav>
                                        <p:tav tm="100000">
                                          <p:val>
                                            <p:strVal val="#ppt_h"/>
                                          </p:val>
                                        </p:tav>
                                      </p:tavLst>
                                    </p:anim>
                                    <p:anim calcmode="lin" valueType="num">
                                      <p:cBhvr>
                                        <p:cTn id="9" dur="1000" fill="hold"/>
                                        <p:tgtEl>
                                          <p:spTgt spid="2054"/>
                                        </p:tgtEl>
                                        <p:attrNameLst>
                                          <p:attrName>style.rotation</p:attrName>
                                        </p:attrNameLst>
                                      </p:cBhvr>
                                      <p:tavLst>
                                        <p:tav tm="0">
                                          <p:val>
                                            <p:fltVal val="90"/>
                                          </p:val>
                                        </p:tav>
                                        <p:tav tm="100000">
                                          <p:val>
                                            <p:fltVal val="0"/>
                                          </p:val>
                                        </p:tav>
                                      </p:tavLst>
                                    </p:anim>
                                    <p:animEffect transition="in" filter="fade">
                                      <p:cBhvr>
                                        <p:cTn id="10" dur="1000"/>
                                        <p:tgtEl>
                                          <p:spTgt spid="2054"/>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nodeType="clickEffect">
                                  <p:stCondLst>
                                    <p:cond delay="0"/>
                                  </p:stCondLst>
                                  <p:childTnLst>
                                    <p:set>
                                      <p:cBhvr>
                                        <p:cTn id="14" dur="1" fill="hold">
                                          <p:stCondLst>
                                            <p:cond delay="0"/>
                                          </p:stCondLst>
                                        </p:cTn>
                                        <p:tgtEl>
                                          <p:spTgt spid="2056"/>
                                        </p:tgtEl>
                                        <p:attrNameLst>
                                          <p:attrName>style.visibility</p:attrName>
                                        </p:attrNameLst>
                                      </p:cBhvr>
                                      <p:to>
                                        <p:strVal val="visible"/>
                                      </p:to>
                                    </p:set>
                                    <p:anim calcmode="lin" valueType="num">
                                      <p:cBhvr>
                                        <p:cTn id="15" dur="1000" fill="hold"/>
                                        <p:tgtEl>
                                          <p:spTgt spid="2056"/>
                                        </p:tgtEl>
                                        <p:attrNameLst>
                                          <p:attrName>ppt_w</p:attrName>
                                        </p:attrNameLst>
                                      </p:cBhvr>
                                      <p:tavLst>
                                        <p:tav tm="0">
                                          <p:val>
                                            <p:fltVal val="0"/>
                                          </p:val>
                                        </p:tav>
                                        <p:tav tm="100000">
                                          <p:val>
                                            <p:strVal val="#ppt_w"/>
                                          </p:val>
                                        </p:tav>
                                      </p:tavLst>
                                    </p:anim>
                                    <p:anim calcmode="lin" valueType="num">
                                      <p:cBhvr>
                                        <p:cTn id="16" dur="1000" fill="hold"/>
                                        <p:tgtEl>
                                          <p:spTgt spid="2056"/>
                                        </p:tgtEl>
                                        <p:attrNameLst>
                                          <p:attrName>ppt_h</p:attrName>
                                        </p:attrNameLst>
                                      </p:cBhvr>
                                      <p:tavLst>
                                        <p:tav tm="0">
                                          <p:val>
                                            <p:fltVal val="0"/>
                                          </p:val>
                                        </p:tav>
                                        <p:tav tm="100000">
                                          <p:val>
                                            <p:strVal val="#ppt_h"/>
                                          </p:val>
                                        </p:tav>
                                      </p:tavLst>
                                    </p:anim>
                                    <p:anim calcmode="lin" valueType="num">
                                      <p:cBhvr>
                                        <p:cTn id="17" dur="1000" fill="hold"/>
                                        <p:tgtEl>
                                          <p:spTgt spid="2056"/>
                                        </p:tgtEl>
                                        <p:attrNameLst>
                                          <p:attrName>style.rotation</p:attrName>
                                        </p:attrNameLst>
                                      </p:cBhvr>
                                      <p:tavLst>
                                        <p:tav tm="0">
                                          <p:val>
                                            <p:fltVal val="90"/>
                                          </p:val>
                                        </p:tav>
                                        <p:tav tm="100000">
                                          <p:val>
                                            <p:fltVal val="0"/>
                                          </p:val>
                                        </p:tav>
                                      </p:tavLst>
                                    </p:anim>
                                    <p:animEffect transition="in" filter="fade">
                                      <p:cBhvr>
                                        <p:cTn id="18" dur="1000"/>
                                        <p:tgtEl>
                                          <p:spTgt spid="2056"/>
                                        </p:tgtEl>
                                      </p:cBhvr>
                                    </p:animEffect>
                                  </p:childTnLst>
                                </p:cTn>
                              </p:par>
                            </p:childTnLst>
                          </p:cTn>
                        </p:par>
                      </p:childTnLst>
                    </p:cTn>
                  </p:par>
                  <p:par>
                    <p:cTn id="19" fill="hold">
                      <p:stCondLst>
                        <p:cond delay="indefinite"/>
                      </p:stCondLst>
                      <p:childTnLst>
                        <p:par>
                          <p:cTn id="20" fill="hold">
                            <p:stCondLst>
                              <p:cond delay="0"/>
                            </p:stCondLst>
                            <p:childTnLst>
                              <p:par>
                                <p:cTn id="21" presetID="31" presetClass="entr" presetSubtype="0" fill="hold" nodeType="clickEffect">
                                  <p:stCondLst>
                                    <p:cond delay="0"/>
                                  </p:stCondLst>
                                  <p:childTnLst>
                                    <p:set>
                                      <p:cBhvr>
                                        <p:cTn id="22" dur="1" fill="hold">
                                          <p:stCondLst>
                                            <p:cond delay="0"/>
                                          </p:stCondLst>
                                        </p:cTn>
                                        <p:tgtEl>
                                          <p:spTgt spid="2058"/>
                                        </p:tgtEl>
                                        <p:attrNameLst>
                                          <p:attrName>style.visibility</p:attrName>
                                        </p:attrNameLst>
                                      </p:cBhvr>
                                      <p:to>
                                        <p:strVal val="visible"/>
                                      </p:to>
                                    </p:set>
                                    <p:anim calcmode="lin" valueType="num">
                                      <p:cBhvr>
                                        <p:cTn id="23" dur="1000" fill="hold"/>
                                        <p:tgtEl>
                                          <p:spTgt spid="2058"/>
                                        </p:tgtEl>
                                        <p:attrNameLst>
                                          <p:attrName>ppt_w</p:attrName>
                                        </p:attrNameLst>
                                      </p:cBhvr>
                                      <p:tavLst>
                                        <p:tav tm="0">
                                          <p:val>
                                            <p:fltVal val="0"/>
                                          </p:val>
                                        </p:tav>
                                        <p:tav tm="100000">
                                          <p:val>
                                            <p:strVal val="#ppt_w"/>
                                          </p:val>
                                        </p:tav>
                                      </p:tavLst>
                                    </p:anim>
                                    <p:anim calcmode="lin" valueType="num">
                                      <p:cBhvr>
                                        <p:cTn id="24" dur="1000" fill="hold"/>
                                        <p:tgtEl>
                                          <p:spTgt spid="2058"/>
                                        </p:tgtEl>
                                        <p:attrNameLst>
                                          <p:attrName>ppt_h</p:attrName>
                                        </p:attrNameLst>
                                      </p:cBhvr>
                                      <p:tavLst>
                                        <p:tav tm="0">
                                          <p:val>
                                            <p:fltVal val="0"/>
                                          </p:val>
                                        </p:tav>
                                        <p:tav tm="100000">
                                          <p:val>
                                            <p:strVal val="#ppt_h"/>
                                          </p:val>
                                        </p:tav>
                                      </p:tavLst>
                                    </p:anim>
                                    <p:anim calcmode="lin" valueType="num">
                                      <p:cBhvr>
                                        <p:cTn id="25" dur="1000" fill="hold"/>
                                        <p:tgtEl>
                                          <p:spTgt spid="2058"/>
                                        </p:tgtEl>
                                        <p:attrNameLst>
                                          <p:attrName>style.rotation</p:attrName>
                                        </p:attrNameLst>
                                      </p:cBhvr>
                                      <p:tavLst>
                                        <p:tav tm="0">
                                          <p:val>
                                            <p:fltVal val="90"/>
                                          </p:val>
                                        </p:tav>
                                        <p:tav tm="100000">
                                          <p:val>
                                            <p:fltVal val="0"/>
                                          </p:val>
                                        </p:tav>
                                      </p:tavLst>
                                    </p:anim>
                                    <p:animEffect transition="in" filter="fade">
                                      <p:cBhvr>
                                        <p:cTn id="26" dur="1000"/>
                                        <p:tgtEl>
                                          <p:spTgt spid="2058"/>
                                        </p:tgtEl>
                                      </p:cBhvr>
                                    </p:animEffect>
                                  </p:childTnLst>
                                </p:cTn>
                              </p:par>
                            </p:childTnLst>
                          </p:cTn>
                        </p:par>
                      </p:childTnLst>
                    </p:cTn>
                  </p:par>
                  <p:par>
                    <p:cTn id="27" fill="hold">
                      <p:stCondLst>
                        <p:cond delay="indefinite"/>
                      </p:stCondLst>
                      <p:childTnLst>
                        <p:par>
                          <p:cTn id="28" fill="hold">
                            <p:stCondLst>
                              <p:cond delay="0"/>
                            </p:stCondLst>
                            <p:childTnLst>
                              <p:par>
                                <p:cTn id="29" presetID="31" presetClass="entr" presetSubtype="0" fill="hold" nodeType="clickEffect">
                                  <p:stCondLst>
                                    <p:cond delay="0"/>
                                  </p:stCondLst>
                                  <p:childTnLst>
                                    <p:set>
                                      <p:cBhvr>
                                        <p:cTn id="30" dur="1" fill="hold">
                                          <p:stCondLst>
                                            <p:cond delay="0"/>
                                          </p:stCondLst>
                                        </p:cTn>
                                        <p:tgtEl>
                                          <p:spTgt spid="2060"/>
                                        </p:tgtEl>
                                        <p:attrNameLst>
                                          <p:attrName>style.visibility</p:attrName>
                                        </p:attrNameLst>
                                      </p:cBhvr>
                                      <p:to>
                                        <p:strVal val="visible"/>
                                      </p:to>
                                    </p:set>
                                    <p:anim calcmode="lin" valueType="num">
                                      <p:cBhvr>
                                        <p:cTn id="31" dur="1000" fill="hold"/>
                                        <p:tgtEl>
                                          <p:spTgt spid="2060"/>
                                        </p:tgtEl>
                                        <p:attrNameLst>
                                          <p:attrName>ppt_w</p:attrName>
                                        </p:attrNameLst>
                                      </p:cBhvr>
                                      <p:tavLst>
                                        <p:tav tm="0">
                                          <p:val>
                                            <p:fltVal val="0"/>
                                          </p:val>
                                        </p:tav>
                                        <p:tav tm="100000">
                                          <p:val>
                                            <p:strVal val="#ppt_w"/>
                                          </p:val>
                                        </p:tav>
                                      </p:tavLst>
                                    </p:anim>
                                    <p:anim calcmode="lin" valueType="num">
                                      <p:cBhvr>
                                        <p:cTn id="32" dur="1000" fill="hold"/>
                                        <p:tgtEl>
                                          <p:spTgt spid="2060"/>
                                        </p:tgtEl>
                                        <p:attrNameLst>
                                          <p:attrName>ppt_h</p:attrName>
                                        </p:attrNameLst>
                                      </p:cBhvr>
                                      <p:tavLst>
                                        <p:tav tm="0">
                                          <p:val>
                                            <p:fltVal val="0"/>
                                          </p:val>
                                        </p:tav>
                                        <p:tav tm="100000">
                                          <p:val>
                                            <p:strVal val="#ppt_h"/>
                                          </p:val>
                                        </p:tav>
                                      </p:tavLst>
                                    </p:anim>
                                    <p:anim calcmode="lin" valueType="num">
                                      <p:cBhvr>
                                        <p:cTn id="33" dur="1000" fill="hold"/>
                                        <p:tgtEl>
                                          <p:spTgt spid="2060"/>
                                        </p:tgtEl>
                                        <p:attrNameLst>
                                          <p:attrName>style.rotation</p:attrName>
                                        </p:attrNameLst>
                                      </p:cBhvr>
                                      <p:tavLst>
                                        <p:tav tm="0">
                                          <p:val>
                                            <p:fltVal val="90"/>
                                          </p:val>
                                        </p:tav>
                                        <p:tav tm="100000">
                                          <p:val>
                                            <p:fltVal val="0"/>
                                          </p:val>
                                        </p:tav>
                                      </p:tavLst>
                                    </p:anim>
                                    <p:animEffect transition="in" filter="fade">
                                      <p:cBhvr>
                                        <p:cTn id="34" dur="1000"/>
                                        <p:tgtEl>
                                          <p:spTgt spid="2060"/>
                                        </p:tgtEl>
                                      </p:cBhvr>
                                    </p:animEffect>
                                  </p:childTnLst>
                                </p:cTn>
                              </p:par>
                            </p:childTnLst>
                          </p:cTn>
                        </p:par>
                      </p:childTnLst>
                    </p:cTn>
                  </p:par>
                  <p:par>
                    <p:cTn id="35" fill="hold">
                      <p:stCondLst>
                        <p:cond delay="indefinite"/>
                      </p:stCondLst>
                      <p:childTnLst>
                        <p:par>
                          <p:cTn id="36" fill="hold">
                            <p:stCondLst>
                              <p:cond delay="0"/>
                            </p:stCondLst>
                            <p:childTnLst>
                              <p:par>
                                <p:cTn id="37" presetID="31" presetClass="entr" presetSubtype="0" fill="hold" nodeType="clickEffect">
                                  <p:stCondLst>
                                    <p:cond delay="0"/>
                                  </p:stCondLst>
                                  <p:childTnLst>
                                    <p:set>
                                      <p:cBhvr>
                                        <p:cTn id="38" dur="1" fill="hold">
                                          <p:stCondLst>
                                            <p:cond delay="0"/>
                                          </p:stCondLst>
                                        </p:cTn>
                                        <p:tgtEl>
                                          <p:spTgt spid="2062"/>
                                        </p:tgtEl>
                                        <p:attrNameLst>
                                          <p:attrName>style.visibility</p:attrName>
                                        </p:attrNameLst>
                                      </p:cBhvr>
                                      <p:to>
                                        <p:strVal val="visible"/>
                                      </p:to>
                                    </p:set>
                                    <p:anim calcmode="lin" valueType="num">
                                      <p:cBhvr>
                                        <p:cTn id="39" dur="1000" fill="hold"/>
                                        <p:tgtEl>
                                          <p:spTgt spid="2062"/>
                                        </p:tgtEl>
                                        <p:attrNameLst>
                                          <p:attrName>ppt_w</p:attrName>
                                        </p:attrNameLst>
                                      </p:cBhvr>
                                      <p:tavLst>
                                        <p:tav tm="0">
                                          <p:val>
                                            <p:fltVal val="0"/>
                                          </p:val>
                                        </p:tav>
                                        <p:tav tm="100000">
                                          <p:val>
                                            <p:strVal val="#ppt_w"/>
                                          </p:val>
                                        </p:tav>
                                      </p:tavLst>
                                    </p:anim>
                                    <p:anim calcmode="lin" valueType="num">
                                      <p:cBhvr>
                                        <p:cTn id="40" dur="1000" fill="hold"/>
                                        <p:tgtEl>
                                          <p:spTgt spid="2062"/>
                                        </p:tgtEl>
                                        <p:attrNameLst>
                                          <p:attrName>ppt_h</p:attrName>
                                        </p:attrNameLst>
                                      </p:cBhvr>
                                      <p:tavLst>
                                        <p:tav tm="0">
                                          <p:val>
                                            <p:fltVal val="0"/>
                                          </p:val>
                                        </p:tav>
                                        <p:tav tm="100000">
                                          <p:val>
                                            <p:strVal val="#ppt_h"/>
                                          </p:val>
                                        </p:tav>
                                      </p:tavLst>
                                    </p:anim>
                                    <p:anim calcmode="lin" valueType="num">
                                      <p:cBhvr>
                                        <p:cTn id="41" dur="1000" fill="hold"/>
                                        <p:tgtEl>
                                          <p:spTgt spid="2062"/>
                                        </p:tgtEl>
                                        <p:attrNameLst>
                                          <p:attrName>style.rotation</p:attrName>
                                        </p:attrNameLst>
                                      </p:cBhvr>
                                      <p:tavLst>
                                        <p:tav tm="0">
                                          <p:val>
                                            <p:fltVal val="90"/>
                                          </p:val>
                                        </p:tav>
                                        <p:tav tm="100000">
                                          <p:val>
                                            <p:fltVal val="0"/>
                                          </p:val>
                                        </p:tav>
                                      </p:tavLst>
                                    </p:anim>
                                    <p:animEffect transition="in" filter="fade">
                                      <p:cBhvr>
                                        <p:cTn id="42" dur="1000"/>
                                        <p:tgtEl>
                                          <p:spTgt spid="2062"/>
                                        </p:tgtEl>
                                      </p:cBhvr>
                                    </p:animEffect>
                                  </p:childTnLst>
                                </p:cTn>
                              </p:par>
                            </p:childTnLst>
                          </p:cTn>
                        </p:par>
                      </p:childTnLst>
                    </p:cTn>
                  </p:par>
                  <p:par>
                    <p:cTn id="43" fill="hold">
                      <p:stCondLst>
                        <p:cond delay="indefinite"/>
                      </p:stCondLst>
                      <p:childTnLst>
                        <p:par>
                          <p:cTn id="44" fill="hold">
                            <p:stCondLst>
                              <p:cond delay="0"/>
                            </p:stCondLst>
                            <p:childTnLst>
                              <p:par>
                                <p:cTn id="45" presetID="53" presetClass="entr" presetSubtype="16" fill="hold" nodeType="clickEffect">
                                  <p:stCondLst>
                                    <p:cond delay="0"/>
                                  </p:stCondLst>
                                  <p:childTnLst>
                                    <p:set>
                                      <p:cBhvr>
                                        <p:cTn id="46" dur="1" fill="hold">
                                          <p:stCondLst>
                                            <p:cond delay="0"/>
                                          </p:stCondLst>
                                        </p:cTn>
                                        <p:tgtEl>
                                          <p:spTgt spid="2064"/>
                                        </p:tgtEl>
                                        <p:attrNameLst>
                                          <p:attrName>style.visibility</p:attrName>
                                        </p:attrNameLst>
                                      </p:cBhvr>
                                      <p:to>
                                        <p:strVal val="visible"/>
                                      </p:to>
                                    </p:set>
                                    <p:anim calcmode="lin" valueType="num">
                                      <p:cBhvr>
                                        <p:cTn id="47" dur="500" fill="hold"/>
                                        <p:tgtEl>
                                          <p:spTgt spid="2064"/>
                                        </p:tgtEl>
                                        <p:attrNameLst>
                                          <p:attrName>ppt_w</p:attrName>
                                        </p:attrNameLst>
                                      </p:cBhvr>
                                      <p:tavLst>
                                        <p:tav tm="0">
                                          <p:val>
                                            <p:fltVal val="0"/>
                                          </p:val>
                                        </p:tav>
                                        <p:tav tm="100000">
                                          <p:val>
                                            <p:strVal val="#ppt_w"/>
                                          </p:val>
                                        </p:tav>
                                      </p:tavLst>
                                    </p:anim>
                                    <p:anim calcmode="lin" valueType="num">
                                      <p:cBhvr>
                                        <p:cTn id="48" dur="500" fill="hold"/>
                                        <p:tgtEl>
                                          <p:spTgt spid="2064"/>
                                        </p:tgtEl>
                                        <p:attrNameLst>
                                          <p:attrName>ppt_h</p:attrName>
                                        </p:attrNameLst>
                                      </p:cBhvr>
                                      <p:tavLst>
                                        <p:tav tm="0">
                                          <p:val>
                                            <p:fltVal val="0"/>
                                          </p:val>
                                        </p:tav>
                                        <p:tav tm="100000">
                                          <p:val>
                                            <p:strVal val="#ppt_h"/>
                                          </p:val>
                                        </p:tav>
                                      </p:tavLst>
                                    </p:anim>
                                    <p:animEffect transition="in" filter="fade">
                                      <p:cBhvr>
                                        <p:cTn id="49" dur="500"/>
                                        <p:tgtEl>
                                          <p:spTgt spid="20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çerik Yer Tutucusu 1"/>
          <p:cNvSpPr>
            <a:spLocks noGrp="1"/>
          </p:cNvSpPr>
          <p:nvPr>
            <p:ph idx="1"/>
          </p:nvPr>
        </p:nvSpPr>
        <p:spPr>
          <a:xfrm>
            <a:off x="838200" y="1345334"/>
            <a:ext cx="10515600" cy="4351338"/>
          </a:xfrm>
        </p:spPr>
        <p:txBody>
          <a:bodyPr>
            <a:normAutofit lnSpcReduction="10000"/>
          </a:bodyPr>
          <a:lstStyle/>
          <a:p>
            <a:r>
              <a:rPr lang="tr-TR" sz="2100" dirty="0">
                <a:latin typeface="Times New Roman" panose="02020603050405020304" pitchFamily="18" charset="0"/>
                <a:cs typeface="Times New Roman" panose="02020603050405020304" pitchFamily="18" charset="0"/>
              </a:rPr>
              <a:t>DP dönemi ekonomik politika ve değişimler açısından yeni bir dönemi ifade etmektedir. DP döneminde liberalizme ve serbest piyasa ekonomisine geçiş yapıldı. 1946 yılından itibaren başlatılan ekonomide liberalleşme daha ileri bir noktaya taşındı. 1948 yılında alınmaya başlanan ve DP döneminde süren Marshall yardımının, bu politikanın uygulanmasında ve DP’nin ilk iktidar dönemine ait ekonomik göstergelerin yükselmesinde önemli etkisi oldu</a:t>
            </a:r>
            <a:r>
              <a:rPr lang="tr-TR" sz="2100" dirty="0" smtClean="0">
                <a:latin typeface="Times New Roman" panose="02020603050405020304" pitchFamily="18" charset="0"/>
                <a:cs typeface="Times New Roman" panose="02020603050405020304" pitchFamily="18" charset="0"/>
              </a:rPr>
              <a:t>.</a:t>
            </a:r>
          </a:p>
          <a:p>
            <a:r>
              <a:rPr lang="tr-TR" sz="2100" dirty="0" smtClean="0">
                <a:latin typeface="Times New Roman" panose="02020603050405020304" pitchFamily="18" charset="0"/>
                <a:cs typeface="Times New Roman" panose="02020603050405020304" pitchFamily="18" charset="0"/>
              </a:rPr>
              <a:t>Devletçilik uygulamalarının çoğunlukla ortadan kalktığı ve piyasa ekonomisinin uygulandığı, özel girişimin önünün açıldığı bir dönem olması yanında, DP programlarında, iddia edildiği gibi, devletin işlettiği bütün sanayi işletmelerinin özelleştireceği iddialarının aksine, devlet eliyle yeni sanayi işletmeleri kurulmuş ve hiçbiri de özelleştirilmemiştir.</a:t>
            </a:r>
          </a:p>
          <a:p>
            <a:pPr algn="just"/>
            <a:r>
              <a:rPr lang="tr-TR" sz="2100" dirty="0" smtClean="0">
                <a:latin typeface="Times New Roman" panose="02020603050405020304" pitchFamily="18" charset="0"/>
                <a:cs typeface="Times New Roman" panose="02020603050405020304" pitchFamily="18" charset="0"/>
              </a:rPr>
              <a:t>CHP’nin savaş sonrası liberalleşme eğilimlerini ileri bir noktaya götüren DP’nin de, devletin resmi politikası haline gelen devletçilik politikasını tamamen terk edemediği görülmektedir.</a:t>
            </a:r>
          </a:p>
          <a:p>
            <a:pPr algn="just"/>
            <a:r>
              <a:rPr lang="tr-TR" sz="2100" dirty="0" smtClean="0">
                <a:latin typeface="Times New Roman" panose="02020603050405020304" pitchFamily="18" charset="0"/>
                <a:cs typeface="Times New Roman" panose="02020603050405020304" pitchFamily="18" charset="0"/>
              </a:rPr>
              <a:t>Bu dönemde özel sektörün ele alamadığı alanlarda kamu devreye girerek bir tamamlayıcılık rolü üstlenmiştir. DP Hükümeti 1955’li yıllardan itibaren, ekonomik durumun bozulması üzerine sanayi alanında olduğu gibi iç ve dış ticaret alanında da devlet kontrolünü yeniden getirdi.</a:t>
            </a:r>
          </a:p>
          <a:p>
            <a:endParaRPr lang="tr-TR" sz="2100" dirty="0" smtClean="0">
              <a:latin typeface="Times New Roman" panose="02020603050405020304" pitchFamily="18" charset="0"/>
              <a:cs typeface="Times New Roman" panose="02020603050405020304" pitchFamily="18" charset="0"/>
            </a:endParaRPr>
          </a:p>
          <a:p>
            <a:endParaRPr lang="tr-TR" sz="2100" dirty="0">
              <a:latin typeface="Times New Roman" panose="02020603050405020304" pitchFamily="18" charset="0"/>
              <a:cs typeface="Times New Roman" panose="02020603050405020304" pitchFamily="18" charset="0"/>
            </a:endParaRPr>
          </a:p>
          <a:p>
            <a:endParaRPr lang="tr-TR" sz="2100" dirty="0">
              <a:latin typeface="Times New Roman" panose="02020603050405020304" pitchFamily="18" charset="0"/>
              <a:cs typeface="Times New Roman" panose="02020603050405020304" pitchFamily="18" charset="0"/>
            </a:endParaRPr>
          </a:p>
        </p:txBody>
      </p:sp>
      <p:sp>
        <p:nvSpPr>
          <p:cNvPr id="3" name="Başlık 2"/>
          <p:cNvSpPr>
            <a:spLocks noGrp="1"/>
          </p:cNvSpPr>
          <p:nvPr>
            <p:ph type="title"/>
          </p:nvPr>
        </p:nvSpPr>
        <p:spPr>
          <a:xfrm>
            <a:off x="838200" y="300471"/>
            <a:ext cx="10515600" cy="1325563"/>
          </a:xfrm>
        </p:spPr>
        <p:txBody>
          <a:bodyPr>
            <a:normAutofit/>
          </a:bodyPr>
          <a:lstStyle/>
          <a:p>
            <a:r>
              <a:rPr lang="tr-TR" sz="2100" b="1" dirty="0">
                <a:latin typeface="Times New Roman" panose="02020603050405020304" pitchFamily="18" charset="0"/>
                <a:cs typeface="Times New Roman" panose="02020603050405020304" pitchFamily="18" charset="0"/>
              </a:rPr>
              <a:t>Demokrat Parti Dönemindeki Gelişmeler (1950-1960)</a:t>
            </a:r>
            <a:r>
              <a:rPr lang="tr-TR" sz="2100" dirty="0">
                <a:latin typeface="Times New Roman" panose="02020603050405020304" pitchFamily="18" charset="0"/>
                <a:cs typeface="Times New Roman" panose="02020603050405020304" pitchFamily="18" charset="0"/>
              </a:rPr>
              <a:t/>
            </a:r>
            <a:br>
              <a:rPr lang="tr-TR" sz="2100" dirty="0">
                <a:latin typeface="Times New Roman" panose="02020603050405020304" pitchFamily="18" charset="0"/>
                <a:cs typeface="Times New Roman" panose="02020603050405020304" pitchFamily="18" charset="0"/>
              </a:rPr>
            </a:br>
            <a:endParaRPr lang="tr-TR" sz="21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3780085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çerik Yer Tutucusu 1"/>
          <p:cNvSpPr>
            <a:spLocks noGrp="1"/>
          </p:cNvSpPr>
          <p:nvPr>
            <p:ph idx="1"/>
          </p:nvPr>
        </p:nvSpPr>
        <p:spPr>
          <a:xfrm>
            <a:off x="551873" y="726498"/>
            <a:ext cx="10515600" cy="4351338"/>
          </a:xfrm>
        </p:spPr>
        <p:txBody>
          <a:bodyPr>
            <a:normAutofit/>
          </a:bodyPr>
          <a:lstStyle/>
          <a:p>
            <a:pPr algn="just"/>
            <a:r>
              <a:rPr lang="tr-TR" sz="2100" dirty="0">
                <a:latin typeface="Times New Roman" panose="02020603050405020304" pitchFamily="18" charset="0"/>
                <a:cs typeface="Times New Roman" panose="02020603050405020304" pitchFamily="18" charset="0"/>
              </a:rPr>
              <a:t>İthalatın ve döviz hareketlerinin kontrolü için kurumlarda yeni daireler kurulması ile II. Dünya Savaşı yıllarında kabul edilmiş olan Milli Korunma Kanunu’nun yeniden getirilmesi bunun en büyük örneğidir. </a:t>
            </a:r>
            <a:endParaRPr lang="tr-TR" sz="2100" dirty="0" smtClean="0">
              <a:latin typeface="Times New Roman" panose="02020603050405020304" pitchFamily="18" charset="0"/>
              <a:cs typeface="Times New Roman" panose="02020603050405020304" pitchFamily="18" charset="0"/>
            </a:endParaRPr>
          </a:p>
          <a:p>
            <a:pPr algn="just"/>
            <a:r>
              <a:rPr lang="tr-TR" sz="2100" dirty="0" smtClean="0">
                <a:latin typeface="Times New Roman" panose="02020603050405020304" pitchFamily="18" charset="0"/>
                <a:cs typeface="Times New Roman" panose="02020603050405020304" pitchFamily="18" charset="0"/>
              </a:rPr>
              <a:t>Demokrat Parti döneminde en belirgin gelişme tarım alanında olmuştur. Bu alanda gerçekleştirilen modernizasyon, üretimin yükselmesinde önemli rol oynamıştır. Köy ve köylünün kalkınmasına büyük bir öncelik verilmiştir. Bu dönemdeki, genellikle iç talebi karşılamaya yönelik olan ve ihracat imkanları fazla olmayan bir sanayi politikası hakimdir. </a:t>
            </a:r>
          </a:p>
          <a:p>
            <a:pPr algn="just"/>
            <a:r>
              <a:rPr lang="tr-TR" sz="2100" dirty="0" smtClean="0">
                <a:latin typeface="Times New Roman" panose="02020603050405020304" pitchFamily="18" charset="0"/>
                <a:cs typeface="Times New Roman" panose="02020603050405020304" pitchFamily="18" charset="0"/>
              </a:rPr>
              <a:t>DP döneminin sonlarına doğru iyice bozulan 4 Ağustos 1958 tarihinde açıklanan istikrar kararları çerçevesinde bir devalüasyon yapılarak ekonomi yeniden dengeye oturtulmaya çalışılmışsa da iktidarın ilk yıllarındaki olumlu ekonomik seyre dönülememiş, olumsuz göstergeler, eksi büyüme gibi olumsuzluklar ortaya çıkmıştır.¹ 1951-1959 arasında %9,8 enflasyon yaşanmış, 1960 yılında büyük bir ekonomik kriz patlak vermiştir. Bunun sebebi yaşanan döviz darboğazı krizidir.²</a:t>
            </a:r>
          </a:p>
          <a:p>
            <a:pPr algn="just"/>
            <a:endParaRPr lang="tr-TR" sz="2100" dirty="0" smtClean="0">
              <a:latin typeface="Times New Roman" panose="02020603050405020304" pitchFamily="18" charset="0"/>
              <a:cs typeface="Times New Roman" panose="02020603050405020304" pitchFamily="18" charset="0"/>
            </a:endParaRPr>
          </a:p>
          <a:p>
            <a:pPr algn="just"/>
            <a:endParaRPr lang="tr-TR" sz="2100" dirty="0" smtClean="0">
              <a:latin typeface="Times New Roman" panose="02020603050405020304" pitchFamily="18" charset="0"/>
              <a:cs typeface="Times New Roman" panose="02020603050405020304" pitchFamily="18" charset="0"/>
            </a:endParaRPr>
          </a:p>
          <a:p>
            <a:pPr algn="just"/>
            <a:endParaRPr lang="tr-TR" sz="2100" dirty="0" smtClean="0">
              <a:latin typeface="Times New Roman" panose="02020603050405020304" pitchFamily="18" charset="0"/>
              <a:cs typeface="Times New Roman" panose="02020603050405020304" pitchFamily="18" charset="0"/>
            </a:endParaRPr>
          </a:p>
          <a:p>
            <a:pPr algn="just"/>
            <a:endParaRPr lang="tr-TR" sz="21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3235519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çerik Yer Tutucusu 1"/>
          <p:cNvSpPr>
            <a:spLocks noGrp="1"/>
          </p:cNvSpPr>
          <p:nvPr>
            <p:ph idx="1"/>
          </p:nvPr>
        </p:nvSpPr>
        <p:spPr>
          <a:xfrm>
            <a:off x="533400" y="560243"/>
            <a:ext cx="10515600" cy="4351338"/>
          </a:xfrm>
        </p:spPr>
        <p:txBody>
          <a:bodyPr>
            <a:normAutofit/>
          </a:bodyPr>
          <a:lstStyle/>
          <a:p>
            <a:pPr algn="just"/>
            <a:r>
              <a:rPr lang="tr-TR" sz="2100" dirty="0" smtClean="0">
                <a:latin typeface="Times New Roman" panose="02020603050405020304" pitchFamily="18" charset="0"/>
                <a:cs typeface="Times New Roman" panose="02020603050405020304" pitchFamily="18" charset="0"/>
              </a:rPr>
              <a:t>Demokrat Parti Dönemi, 27 Mayıs 1961 tarihinde gerçekleşen askeri darbeyle birlikte sonlanmıştır. </a:t>
            </a:r>
          </a:p>
          <a:p>
            <a:pPr algn="just"/>
            <a:r>
              <a:rPr lang="tr-TR" sz="2100" dirty="0" smtClean="0">
                <a:latin typeface="Times New Roman" panose="02020603050405020304" pitchFamily="18" charset="0"/>
                <a:cs typeface="Times New Roman" panose="02020603050405020304" pitchFamily="18" charset="0"/>
              </a:rPr>
              <a:t>Dönemin başbakanı Adnan Menderes, Dışişleri Bakanı  Fatin Rüştü Zorlu ve Maliye Bakanı Hasan Polatkan 17 </a:t>
            </a:r>
            <a:r>
              <a:rPr lang="tr-TR" sz="2100" dirty="0">
                <a:latin typeface="Times New Roman" panose="02020603050405020304" pitchFamily="18" charset="0"/>
                <a:cs typeface="Times New Roman" panose="02020603050405020304" pitchFamily="18" charset="0"/>
              </a:rPr>
              <a:t>Eylül 1961 tarihinde asılarak idam edildi. Türkiye Büyük Millet Meclisi 1990 yılında çıkardığı yasayla, Menderes ve onunla beraber idam edilenlere itibarlarını iade etti.</a:t>
            </a:r>
          </a:p>
        </p:txBody>
      </p:sp>
    </p:spTree>
    <p:extLst>
      <p:ext uri="{BB962C8B-B14F-4D97-AF65-F5344CB8AC3E}">
        <p14:creationId xmlns:p14="http://schemas.microsoft.com/office/powerpoint/2010/main" val="411780040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txBox="1">
            <a:spLocks noGrp="1"/>
          </p:cNvSpPr>
          <p:nvPr>
            <p:ph type="title" idx="4294967295"/>
          </p:nvPr>
        </p:nvSpPr>
        <p:spPr>
          <a:xfrm>
            <a:off x="2054630" y="2781565"/>
            <a:ext cx="8229630" cy="1145336"/>
          </a:xfrm>
        </p:spPr>
        <p:txBody>
          <a:bodyPr>
            <a:normAutofit/>
          </a:bodyPr>
          <a:lstStyle/>
          <a:p>
            <a:pPr lvl="0" algn="ctr"/>
            <a:r>
              <a:rPr lang="tr-TR" sz="3200" b="1" dirty="0">
                <a:latin typeface="Times New Roman" panose="02020603050405020304" pitchFamily="18" charset="0"/>
                <a:cs typeface="Times New Roman" panose="02020603050405020304" pitchFamily="18" charset="0"/>
              </a:rPr>
              <a:t>CUMHURİYET DÖNEMİ BAYINDIRLIK VE İMAR FAALİYETLERİ</a:t>
            </a:r>
          </a:p>
        </p:txBody>
      </p:sp>
    </p:spTree>
    <p:extLst>
      <p:ext uri="{BB962C8B-B14F-4D97-AF65-F5344CB8AC3E}">
        <p14:creationId xmlns:p14="http://schemas.microsoft.com/office/powerpoint/2010/main" val="119194584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txBox="1">
            <a:spLocks noGrp="1"/>
          </p:cNvSpPr>
          <p:nvPr>
            <p:ph type="title" idx="4294967295"/>
          </p:nvPr>
        </p:nvSpPr>
        <p:spPr>
          <a:xfrm>
            <a:off x="802037" y="0"/>
            <a:ext cx="8229630" cy="1145336"/>
          </a:xfrm>
        </p:spPr>
        <p:txBody>
          <a:bodyPr>
            <a:normAutofit/>
          </a:bodyPr>
          <a:lstStyle/>
          <a:p>
            <a:pPr lvl="0" algn="just"/>
            <a:r>
              <a:rPr lang="tr-TR" sz="2100" b="1" dirty="0">
                <a:latin typeface="Times New Roman" panose="02020603050405020304" pitchFamily="18" charset="0"/>
                <a:cs typeface="Times New Roman" panose="02020603050405020304" pitchFamily="18" charset="0"/>
              </a:rPr>
              <a:t>Cumhuriyet Dönemi Bayındırlık İşleri</a:t>
            </a:r>
          </a:p>
        </p:txBody>
      </p:sp>
      <p:sp>
        <p:nvSpPr>
          <p:cNvPr id="3" name="Metin Yer Tutucusu 2"/>
          <p:cNvSpPr txBox="1">
            <a:spLocks noGrp="1"/>
          </p:cNvSpPr>
          <p:nvPr>
            <p:ph type="body" idx="4294967295"/>
          </p:nvPr>
        </p:nvSpPr>
        <p:spPr>
          <a:xfrm>
            <a:off x="802037" y="1062182"/>
            <a:ext cx="10697236" cy="4808115"/>
          </a:xfrm>
        </p:spPr>
        <p:txBody>
          <a:bodyPr>
            <a:normAutofit lnSpcReduction="10000"/>
          </a:bodyPr>
          <a:lstStyle/>
          <a:p>
            <a:pPr lvl="0" algn="just">
              <a:buSzPct val="45000"/>
              <a:buFont typeface="StarSymbol"/>
              <a:buChar char="●"/>
            </a:pPr>
            <a:r>
              <a:rPr lang="tr-TR" sz="2100" dirty="0">
                <a:latin typeface="Times New Roman" panose="02020603050405020304" pitchFamily="18" charset="0"/>
                <a:cs typeface="Times New Roman" panose="02020603050405020304" pitchFamily="18" charset="0"/>
              </a:rPr>
              <a:t>Bayındırlık işlerinin içinde genel ifadesiyle şehirlerin bayındır hale getirilmesi ve ülkedeki ulaşımın çağdaş bir düzeye çıkarılması bulunmaktadır. Ancak genç Türkiye’de bayındırlık hizmetlerinin yerine getirilmesinin önünde bazı engeller bulunmaktadır. Bunlardan birisi yapı teknolojisi alanında Türkiye’de mevcut sanayi kuruluşlarının son derece yetersiz olmasıdır. Devlet teşviklerine rağmen Ankara ve İstanbul’da ancak üç çimento fabrikası kurulabilmiştir. Bir diğer engel ise, bayındırlık alanında hizmet verecek mimar, mühendis, teknisyen, kalifiye işçi ve usta düzeyindeki eleman eksikliğidir. Bu eksikliği gidermek amacıyla, diğer modernleşme alanlarında da olduğu gibi, bayındırlık alanında da çok sayıda yabancı uzman istihdam edilmiştir</a:t>
            </a:r>
            <a:r>
              <a:rPr lang="tr-TR" sz="2100" dirty="0" smtClean="0">
                <a:latin typeface="Times New Roman" panose="02020603050405020304" pitchFamily="18" charset="0"/>
                <a:cs typeface="Times New Roman" panose="02020603050405020304" pitchFamily="18" charset="0"/>
              </a:rPr>
              <a:t>.</a:t>
            </a:r>
          </a:p>
          <a:p>
            <a:pPr algn="just">
              <a:buSzPct val="45000"/>
              <a:buFont typeface="StarSymbol"/>
              <a:buChar char="●"/>
            </a:pPr>
            <a:r>
              <a:rPr lang="tr-TR" sz="2100" dirty="0" smtClean="0">
                <a:latin typeface="Times New Roman" panose="02020603050405020304" pitchFamily="18" charset="0"/>
                <a:cs typeface="Times New Roman" panose="02020603050405020304" pitchFamily="18" charset="0"/>
              </a:rPr>
              <a:t>Bunların dışında bir diğer engel ise, ağır maliyetler gerektiren bayındırlık işleri için ayrılacak mali kaynak eksikliğidir. Osmanlı döneminde uzun yıllar süren savaşlar ve ekonomik sıkıntıların sebep olduğu sıkıntılar, Anadolu kent, kasaba ve köylerinin bakımsız kalmasına yol açmıştır. Bu sıkıntılar, </a:t>
            </a:r>
            <a:r>
              <a:rPr lang="tr-TR" sz="2100" dirty="0" err="1" smtClean="0">
                <a:latin typeface="Times New Roman" panose="02020603050405020304" pitchFamily="18" charset="0"/>
                <a:cs typeface="Times New Roman" panose="02020603050405020304" pitchFamily="18" charset="0"/>
              </a:rPr>
              <a:t>tanzimat</a:t>
            </a:r>
            <a:r>
              <a:rPr lang="tr-TR" sz="2100" dirty="0" smtClean="0">
                <a:latin typeface="Times New Roman" panose="02020603050405020304" pitchFamily="18" charset="0"/>
                <a:cs typeface="Times New Roman" panose="02020603050405020304" pitchFamily="18" charset="0"/>
              </a:rPr>
              <a:t> sonrasında çok defalar yapılan </a:t>
            </a:r>
            <a:r>
              <a:rPr lang="tr-TR" sz="2100" dirty="0" err="1" smtClean="0">
                <a:latin typeface="Times New Roman" panose="02020603050405020304" pitchFamily="18" charset="0"/>
                <a:cs typeface="Times New Roman" panose="02020603050405020304" pitchFamily="18" charset="0"/>
              </a:rPr>
              <a:t>nafia</a:t>
            </a:r>
            <a:r>
              <a:rPr lang="tr-TR" sz="2100" dirty="0" smtClean="0">
                <a:latin typeface="Times New Roman" panose="02020603050405020304" pitchFamily="18" charset="0"/>
                <a:cs typeface="Times New Roman" panose="02020603050405020304" pitchFamily="18" charset="0"/>
              </a:rPr>
              <a:t> programlarının başarıya ulaşmasını engellemiştir. Osmanlı’dan Cumhuriyet’e 1880-1930 yılları arasında kapsamı geniş olan dört </a:t>
            </a:r>
            <a:r>
              <a:rPr lang="tr-TR" sz="2100" dirty="0" err="1" smtClean="0">
                <a:latin typeface="Times New Roman" panose="02020603050405020304" pitchFamily="18" charset="0"/>
                <a:cs typeface="Times New Roman" panose="02020603050405020304" pitchFamily="18" charset="0"/>
              </a:rPr>
              <a:t>nafia</a:t>
            </a:r>
            <a:r>
              <a:rPr lang="tr-TR" sz="2100" dirty="0" smtClean="0">
                <a:latin typeface="Times New Roman" panose="02020603050405020304" pitchFamily="18" charset="0"/>
                <a:cs typeface="Times New Roman" panose="02020603050405020304" pitchFamily="18" charset="0"/>
              </a:rPr>
              <a:t> programı hazırlanmıştır. 1880,1908,1923 ve 1929 tarihli bir programlar içerik açısından birbirine çok benzemekte ve karayolu, demiryolu, limanların bakımı, bataklıkların kurutulması ve ovalarda sulama yapılması gibi hizmetleri dahil etmektedir.</a:t>
            </a:r>
          </a:p>
          <a:p>
            <a:pPr lvl="0" algn="just">
              <a:buSzPct val="45000"/>
              <a:buFont typeface="StarSymbol"/>
              <a:buChar char="●"/>
            </a:pPr>
            <a:endParaRPr lang="tr-TR" sz="21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1406412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txBox="1">
            <a:spLocks noGrp="1"/>
          </p:cNvSpPr>
          <p:nvPr>
            <p:ph type="title" idx="4294967295"/>
          </p:nvPr>
        </p:nvSpPr>
        <p:spPr>
          <a:xfrm>
            <a:off x="599498" y="136233"/>
            <a:ext cx="8229954" cy="1145004"/>
          </a:xfrm>
        </p:spPr>
        <p:txBody>
          <a:bodyPr>
            <a:normAutofit/>
          </a:bodyPr>
          <a:lstStyle/>
          <a:p>
            <a:pPr lvl="0" algn="just"/>
            <a:r>
              <a:rPr lang="tr-TR" sz="2100" b="1" dirty="0">
                <a:latin typeface="Times New Roman" panose="02020603050405020304" pitchFamily="18" charset="0"/>
                <a:cs typeface="Times New Roman" panose="02020603050405020304" pitchFamily="18" charset="0"/>
              </a:rPr>
              <a:t>Başkent Ankara’nın Modernizasyonu</a:t>
            </a:r>
          </a:p>
        </p:txBody>
      </p:sp>
      <p:sp>
        <p:nvSpPr>
          <p:cNvPr id="3" name="Metin Yer Tutucusu 2"/>
          <p:cNvSpPr txBox="1">
            <a:spLocks noGrp="1"/>
          </p:cNvSpPr>
          <p:nvPr>
            <p:ph type="body" idx="4294967295"/>
          </p:nvPr>
        </p:nvSpPr>
        <p:spPr>
          <a:xfrm>
            <a:off x="690941" y="1146239"/>
            <a:ext cx="9995532" cy="3977483"/>
          </a:xfrm>
        </p:spPr>
        <p:txBody>
          <a:bodyPr>
            <a:normAutofit/>
          </a:bodyPr>
          <a:lstStyle/>
          <a:p>
            <a:pPr lvl="0" algn="just">
              <a:lnSpc>
                <a:spcPct val="80000"/>
              </a:lnSpc>
              <a:buSzPct val="45000"/>
              <a:buFont typeface="StarSymbol"/>
              <a:buChar char="●"/>
            </a:pPr>
            <a:r>
              <a:rPr lang="tr-TR" sz="2100" dirty="0">
                <a:latin typeface="Times New Roman" panose="02020603050405020304" pitchFamily="18" charset="0"/>
                <a:cs typeface="Times New Roman" panose="02020603050405020304" pitchFamily="18" charset="0"/>
              </a:rPr>
              <a:t>Milli mücadele için </a:t>
            </a:r>
            <a:r>
              <a:rPr lang="tr-TR" sz="2100" dirty="0" err="1">
                <a:latin typeface="Times New Roman" panose="02020603050405020304" pitchFamily="18" charset="0"/>
                <a:cs typeface="Times New Roman" panose="02020603050405020304" pitchFamily="18" charset="0"/>
              </a:rPr>
              <a:t>anadoluya</a:t>
            </a:r>
            <a:r>
              <a:rPr lang="tr-TR" sz="2100" dirty="0">
                <a:latin typeface="Times New Roman" panose="02020603050405020304" pitchFamily="18" charset="0"/>
                <a:cs typeface="Times New Roman" panose="02020603050405020304" pitchFamily="18" charset="0"/>
              </a:rPr>
              <a:t> geçen aydınlar, Ankara’nın harap halini görünce büyük bir hayal kırıklığı yaşamıştır. Aslında, bütün </a:t>
            </a:r>
            <a:r>
              <a:rPr lang="tr-TR" sz="2100" dirty="0" err="1">
                <a:latin typeface="Times New Roman" panose="02020603050405020304" pitchFamily="18" charset="0"/>
                <a:cs typeface="Times New Roman" panose="02020603050405020304" pitchFamily="18" charset="0"/>
              </a:rPr>
              <a:t>Anadolunun</a:t>
            </a:r>
            <a:r>
              <a:rPr lang="tr-TR" sz="2100" dirty="0">
                <a:latin typeface="Times New Roman" panose="02020603050405020304" pitchFamily="18" charset="0"/>
                <a:cs typeface="Times New Roman" panose="02020603050405020304" pitchFamily="18" charset="0"/>
              </a:rPr>
              <a:t> durumu Ankara’nınkinden farklı değildir. 13 Ekim 1923 tarihinde kabul edilen bir kanunla başkent yapılan Ankara’nın dünyadaki diğer başkentler gibi gerçek bir başkent olabilmesi ve İstanbul gibi bir kendi rekabet edebilmesi için gereken bayındırlık işleri yapılmaya </a:t>
            </a:r>
            <a:r>
              <a:rPr lang="tr-TR" sz="2100" dirty="0" smtClean="0">
                <a:latin typeface="Times New Roman" panose="02020603050405020304" pitchFamily="18" charset="0"/>
                <a:cs typeface="Times New Roman" panose="02020603050405020304" pitchFamily="18" charset="0"/>
              </a:rPr>
              <a:t>başlanmıştır.</a:t>
            </a:r>
          </a:p>
          <a:p>
            <a:pPr algn="just">
              <a:lnSpc>
                <a:spcPct val="80000"/>
              </a:lnSpc>
              <a:buSzPct val="45000"/>
              <a:buFont typeface="StarSymbol"/>
              <a:buChar char="●"/>
            </a:pPr>
            <a:r>
              <a:rPr lang="tr-TR" sz="2100" dirty="0" smtClean="0">
                <a:latin typeface="Times New Roman" panose="02020603050405020304" pitchFamily="18" charset="0"/>
                <a:cs typeface="Times New Roman" panose="02020603050405020304" pitchFamily="18" charset="0"/>
              </a:rPr>
              <a:t>Ankara üzerinde yapılan ilk imar planı 1924 </a:t>
            </a:r>
            <a:r>
              <a:rPr lang="tr-TR" sz="2100" dirty="0" err="1" smtClean="0">
                <a:latin typeface="Times New Roman" panose="02020603050405020304" pitchFamily="18" charset="0"/>
                <a:cs typeface="Times New Roman" panose="02020603050405020304" pitchFamily="18" charset="0"/>
              </a:rPr>
              <a:t>Lörcher</a:t>
            </a:r>
            <a:r>
              <a:rPr lang="tr-TR" sz="2100" dirty="0" smtClean="0">
                <a:latin typeface="Times New Roman" panose="02020603050405020304" pitchFamily="18" charset="0"/>
                <a:cs typeface="Times New Roman" panose="02020603050405020304" pitchFamily="18" charset="0"/>
              </a:rPr>
              <a:t> Planı’dır. Ancak 1927’ye gelindiğinde </a:t>
            </a:r>
            <a:r>
              <a:rPr lang="tr-TR" sz="2100" dirty="0" err="1" smtClean="0">
                <a:latin typeface="Times New Roman" panose="02020603050405020304" pitchFamily="18" charset="0"/>
                <a:cs typeface="Times New Roman" panose="02020603050405020304" pitchFamily="18" charset="0"/>
              </a:rPr>
              <a:t>Lörcher</a:t>
            </a:r>
            <a:r>
              <a:rPr lang="tr-TR" sz="2100" dirty="0" smtClean="0">
                <a:latin typeface="Times New Roman" panose="02020603050405020304" pitchFamily="18" charset="0"/>
                <a:cs typeface="Times New Roman" panose="02020603050405020304" pitchFamily="18" charset="0"/>
              </a:rPr>
              <a:t> Planı’nın birçok açıdan yetersiz ve geçersiz olduğu görülmüştür. Bunun üzerine Belediye, </a:t>
            </a:r>
            <a:r>
              <a:rPr lang="tr-TR" sz="2100" dirty="0" err="1" smtClean="0">
                <a:latin typeface="Times New Roman" panose="02020603050405020304" pitchFamily="18" charset="0"/>
                <a:cs typeface="Times New Roman" panose="02020603050405020304" pitchFamily="18" charset="0"/>
              </a:rPr>
              <a:t>Hermann</a:t>
            </a:r>
            <a:r>
              <a:rPr lang="tr-TR" sz="2100" dirty="0" smtClean="0">
                <a:latin typeface="Times New Roman" panose="02020603050405020304" pitchFamily="18" charset="0"/>
                <a:cs typeface="Times New Roman" panose="02020603050405020304" pitchFamily="18" charset="0"/>
              </a:rPr>
              <a:t> </a:t>
            </a:r>
            <a:r>
              <a:rPr lang="tr-TR" sz="2100" dirty="0" err="1" smtClean="0">
                <a:latin typeface="Times New Roman" panose="02020603050405020304" pitchFamily="18" charset="0"/>
                <a:cs typeface="Times New Roman" panose="02020603050405020304" pitchFamily="18" charset="0"/>
              </a:rPr>
              <a:t>Jansen</a:t>
            </a:r>
            <a:r>
              <a:rPr lang="tr-TR" sz="2100" dirty="0" smtClean="0">
                <a:latin typeface="Times New Roman" panose="02020603050405020304" pitchFamily="18" charset="0"/>
                <a:cs typeface="Times New Roman" panose="02020603050405020304" pitchFamily="18" charset="0"/>
              </a:rPr>
              <a:t>, </a:t>
            </a:r>
            <a:r>
              <a:rPr lang="tr-TR" sz="2100" dirty="0" err="1" smtClean="0">
                <a:latin typeface="Times New Roman" panose="02020603050405020304" pitchFamily="18" charset="0"/>
                <a:cs typeface="Times New Roman" panose="02020603050405020304" pitchFamily="18" charset="0"/>
              </a:rPr>
              <a:t>Leon</a:t>
            </a:r>
            <a:r>
              <a:rPr lang="tr-TR" sz="2100" dirty="0" smtClean="0">
                <a:latin typeface="Times New Roman" panose="02020603050405020304" pitchFamily="18" charset="0"/>
                <a:cs typeface="Times New Roman" panose="02020603050405020304" pitchFamily="18" charset="0"/>
              </a:rPr>
              <a:t> </a:t>
            </a:r>
            <a:r>
              <a:rPr lang="tr-TR" sz="2100" dirty="0" err="1" smtClean="0">
                <a:latin typeface="Times New Roman" panose="02020603050405020304" pitchFamily="18" charset="0"/>
                <a:cs typeface="Times New Roman" panose="02020603050405020304" pitchFamily="18" charset="0"/>
              </a:rPr>
              <a:t>Jausseley</a:t>
            </a:r>
            <a:r>
              <a:rPr lang="tr-TR" sz="2100" dirty="0" smtClean="0">
                <a:latin typeface="Times New Roman" panose="02020603050405020304" pitchFamily="18" charset="0"/>
                <a:cs typeface="Times New Roman" panose="02020603050405020304" pitchFamily="18" charset="0"/>
              </a:rPr>
              <a:t> ve Josef </a:t>
            </a:r>
            <a:r>
              <a:rPr lang="tr-TR" sz="2100" dirty="0" err="1" smtClean="0">
                <a:latin typeface="Times New Roman" panose="02020603050405020304" pitchFamily="18" charset="0"/>
                <a:cs typeface="Times New Roman" panose="02020603050405020304" pitchFamily="18" charset="0"/>
              </a:rPr>
              <a:t>Brix</a:t>
            </a:r>
            <a:r>
              <a:rPr lang="tr-TR" sz="2100" dirty="0" smtClean="0">
                <a:latin typeface="Times New Roman" panose="02020603050405020304" pitchFamily="18" charset="0"/>
                <a:cs typeface="Times New Roman" panose="02020603050405020304" pitchFamily="18" charset="0"/>
              </a:rPr>
              <a:t> gibi deneyimli üç şehir plancısını (</a:t>
            </a:r>
            <a:r>
              <a:rPr lang="tr-TR" sz="2100" dirty="0" err="1" smtClean="0">
                <a:latin typeface="Times New Roman" panose="02020603050405020304" pitchFamily="18" charset="0"/>
                <a:cs typeface="Times New Roman" panose="02020603050405020304" pitchFamily="18" charset="0"/>
              </a:rPr>
              <a:t>Stadtbauer</a:t>
            </a:r>
            <a:r>
              <a:rPr lang="tr-TR" sz="2100" dirty="0" smtClean="0">
                <a:latin typeface="Times New Roman" panose="02020603050405020304" pitchFamily="18" charset="0"/>
                <a:cs typeface="Times New Roman" panose="02020603050405020304" pitchFamily="18" charset="0"/>
              </a:rPr>
              <a:t>) Ankara’ya davet ederek birer ön rapor elde eder; 1928 yarışmasına katılan üç uzmanın önerileri arasında </a:t>
            </a:r>
            <a:r>
              <a:rPr lang="tr-TR" sz="2100" dirty="0" err="1" smtClean="0">
                <a:latin typeface="Times New Roman" panose="02020603050405020304" pitchFamily="18" charset="0"/>
                <a:cs typeface="Times New Roman" panose="02020603050405020304" pitchFamily="18" charset="0"/>
              </a:rPr>
              <a:t>Jansen’inki</a:t>
            </a:r>
            <a:r>
              <a:rPr lang="tr-TR" sz="2100" dirty="0" smtClean="0">
                <a:latin typeface="Times New Roman" panose="02020603050405020304" pitchFamily="18" charset="0"/>
                <a:cs typeface="Times New Roman" panose="02020603050405020304" pitchFamily="18" charset="0"/>
              </a:rPr>
              <a:t> beğenilerek birinci seçilir.</a:t>
            </a:r>
            <a:endParaRPr lang="tr-TR" sz="21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7529974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txBox="1">
            <a:spLocks noGrp="1"/>
          </p:cNvSpPr>
          <p:nvPr>
            <p:ph type="title" idx="4294967295"/>
          </p:nvPr>
        </p:nvSpPr>
        <p:spPr>
          <a:xfrm>
            <a:off x="728981" y="265192"/>
            <a:ext cx="8229954" cy="1145004"/>
          </a:xfrm>
        </p:spPr>
        <p:txBody>
          <a:bodyPr>
            <a:normAutofit/>
          </a:bodyPr>
          <a:lstStyle/>
          <a:p>
            <a:pPr lvl="0" algn="just"/>
            <a:r>
              <a:rPr lang="tr-TR" sz="2100" b="1" dirty="0">
                <a:latin typeface="Times New Roman" panose="02020603050405020304" pitchFamily="18" charset="0"/>
                <a:cs typeface="Times New Roman" panose="02020603050405020304" pitchFamily="18" charset="0"/>
              </a:rPr>
              <a:t>Başkent Ankara’nın Modernizasyonu: 1928-1932 </a:t>
            </a:r>
            <a:r>
              <a:rPr lang="tr-TR" sz="2100" b="1" dirty="0" err="1">
                <a:latin typeface="Times New Roman" panose="02020603050405020304" pitchFamily="18" charset="0"/>
                <a:cs typeface="Times New Roman" panose="02020603050405020304" pitchFamily="18" charset="0"/>
              </a:rPr>
              <a:t>Jansen</a:t>
            </a:r>
            <a:r>
              <a:rPr lang="tr-TR" sz="2100" b="1" dirty="0">
                <a:latin typeface="Times New Roman" panose="02020603050405020304" pitchFamily="18" charset="0"/>
                <a:cs typeface="Times New Roman" panose="02020603050405020304" pitchFamily="18" charset="0"/>
              </a:rPr>
              <a:t> Planı</a:t>
            </a:r>
          </a:p>
        </p:txBody>
      </p:sp>
      <p:sp>
        <p:nvSpPr>
          <p:cNvPr id="3" name="Metin Yer Tutucusu 2"/>
          <p:cNvSpPr txBox="1">
            <a:spLocks noGrp="1"/>
          </p:cNvSpPr>
          <p:nvPr>
            <p:ph type="body" idx="4294967295"/>
          </p:nvPr>
        </p:nvSpPr>
        <p:spPr>
          <a:xfrm>
            <a:off x="728981" y="1243942"/>
            <a:ext cx="10308474" cy="3977483"/>
          </a:xfrm>
        </p:spPr>
        <p:txBody>
          <a:bodyPr>
            <a:noAutofit/>
          </a:bodyPr>
          <a:lstStyle/>
          <a:p>
            <a:pPr lvl="0" algn="just">
              <a:lnSpc>
                <a:spcPct val="80000"/>
              </a:lnSpc>
              <a:buSzPct val="45000"/>
              <a:buFont typeface="StarSymbol"/>
              <a:buChar char="●"/>
            </a:pPr>
            <a:r>
              <a:rPr lang="tr-TR" sz="2100" dirty="0">
                <a:latin typeface="Times New Roman" panose="02020603050405020304" pitchFamily="18" charset="0"/>
                <a:cs typeface="Times New Roman" panose="02020603050405020304" pitchFamily="18" charset="0"/>
              </a:rPr>
              <a:t>1928 </a:t>
            </a:r>
            <a:r>
              <a:rPr lang="tr-TR" sz="2100" dirty="0" err="1">
                <a:latin typeface="Times New Roman" panose="02020603050405020304" pitchFamily="18" charset="0"/>
                <a:cs typeface="Times New Roman" panose="02020603050405020304" pitchFamily="18" charset="0"/>
              </a:rPr>
              <a:t>Jansen</a:t>
            </a:r>
            <a:r>
              <a:rPr lang="tr-TR" sz="2100" dirty="0">
                <a:latin typeface="Times New Roman" panose="02020603050405020304" pitchFamily="18" charset="0"/>
                <a:cs typeface="Times New Roman" panose="02020603050405020304" pitchFamily="18" charset="0"/>
              </a:rPr>
              <a:t> Planı, genel bir bölgeleme yapmakta; araç ve yaya dolaşımını ana bir kent omurgası ile belirlemekte ; kentin esas gelişme yönünü güneye doğru gösterirken, eski şehir çevresinde üç yönde de yeni yapılaşma önermekte; kaleyi “kentin tacı” kabul ederek, kale çevresinin imarı ve kalenin ‘güzel’ görünmesi için, yeşil ‘bakı koridorları’ (</a:t>
            </a:r>
            <a:r>
              <a:rPr lang="tr-TR" sz="2100" dirty="0" err="1">
                <a:latin typeface="Times New Roman" panose="02020603050405020304" pitchFamily="18" charset="0"/>
                <a:cs typeface="Times New Roman" panose="02020603050405020304" pitchFamily="18" charset="0"/>
              </a:rPr>
              <a:t>vista</a:t>
            </a:r>
            <a:r>
              <a:rPr lang="tr-TR" sz="2100" dirty="0">
                <a:latin typeface="Times New Roman" panose="02020603050405020304" pitchFamily="18" charset="0"/>
                <a:cs typeface="Times New Roman" panose="02020603050405020304" pitchFamily="18" charset="0"/>
              </a:rPr>
              <a:t> </a:t>
            </a:r>
            <a:r>
              <a:rPr lang="tr-TR" sz="2100" dirty="0" err="1">
                <a:latin typeface="Times New Roman" panose="02020603050405020304" pitchFamily="18" charset="0"/>
                <a:cs typeface="Times New Roman" panose="02020603050405020304" pitchFamily="18" charset="0"/>
              </a:rPr>
              <a:t>line</a:t>
            </a:r>
            <a:r>
              <a:rPr lang="tr-TR" sz="2100" dirty="0">
                <a:latin typeface="Times New Roman" panose="02020603050405020304" pitchFamily="18" charset="0"/>
                <a:cs typeface="Times New Roman" panose="02020603050405020304" pitchFamily="18" charset="0"/>
              </a:rPr>
              <a:t>) önermekte; Bent Deresi'ni kentsel rekreasyon alanı olarak önermekte; İstasyon bölgesini kent merkezi olarak gelişime açmaktadır. Bir parklar sisteminin geliştirilmesi; bakanlık yapılarının Yeni </a:t>
            </a:r>
            <a:r>
              <a:rPr lang="tr-TR" sz="2100" dirty="0" err="1">
                <a:latin typeface="Times New Roman" panose="02020603050405020304" pitchFamily="18" charset="0"/>
                <a:cs typeface="Times New Roman" panose="02020603050405020304" pitchFamily="18" charset="0"/>
              </a:rPr>
              <a:t>Şehir’de</a:t>
            </a:r>
            <a:r>
              <a:rPr lang="tr-TR" sz="2100" dirty="0">
                <a:latin typeface="Times New Roman" panose="02020603050405020304" pitchFamily="18" charset="0"/>
                <a:cs typeface="Times New Roman" panose="02020603050405020304" pitchFamily="18" charset="0"/>
              </a:rPr>
              <a:t> toplu olarak düşünülmesi; Ankara-</a:t>
            </a:r>
            <a:r>
              <a:rPr lang="tr-TR" sz="2100" dirty="0" err="1">
                <a:latin typeface="Times New Roman" panose="02020603050405020304" pitchFamily="18" charset="0"/>
                <a:cs typeface="Times New Roman" panose="02020603050405020304" pitchFamily="18" charset="0"/>
              </a:rPr>
              <a:t>Sıvas</a:t>
            </a:r>
            <a:r>
              <a:rPr lang="tr-TR" sz="2100" dirty="0">
                <a:latin typeface="Times New Roman" panose="02020603050405020304" pitchFamily="18" charset="0"/>
                <a:cs typeface="Times New Roman" panose="02020603050405020304" pitchFamily="18" charset="0"/>
              </a:rPr>
              <a:t> demiryolu hattı çevresinin sanayi, Cebeci kuzeyinin mezarlık ve Orman Çiftliği arazisinde hayvanat bahçesi ve büyük park kullanımı kararları zaten uygulanmıştır. 1924 </a:t>
            </a:r>
            <a:r>
              <a:rPr lang="tr-TR" sz="2100" dirty="0" err="1">
                <a:latin typeface="Times New Roman" panose="02020603050405020304" pitchFamily="18" charset="0"/>
                <a:cs typeface="Times New Roman" panose="02020603050405020304" pitchFamily="18" charset="0"/>
              </a:rPr>
              <a:t>Lörcher</a:t>
            </a:r>
            <a:r>
              <a:rPr lang="tr-TR" sz="2100" dirty="0">
                <a:latin typeface="Times New Roman" panose="02020603050405020304" pitchFamily="18" charset="0"/>
                <a:cs typeface="Times New Roman" panose="02020603050405020304" pitchFamily="18" charset="0"/>
              </a:rPr>
              <a:t> Planı'nın bütün değerleri benimseyen </a:t>
            </a:r>
            <a:r>
              <a:rPr lang="tr-TR" sz="2100" dirty="0" err="1">
                <a:latin typeface="Times New Roman" panose="02020603050405020304" pitchFamily="18" charset="0"/>
                <a:cs typeface="Times New Roman" panose="02020603050405020304" pitchFamily="18" charset="0"/>
              </a:rPr>
              <a:t>Jansen</a:t>
            </a:r>
            <a:r>
              <a:rPr lang="tr-TR" sz="2100" dirty="0">
                <a:latin typeface="Times New Roman" panose="02020603050405020304" pitchFamily="18" charset="0"/>
                <a:cs typeface="Times New Roman" panose="02020603050405020304" pitchFamily="18" charset="0"/>
              </a:rPr>
              <a:t>, bir bölgeleme (</a:t>
            </a:r>
            <a:r>
              <a:rPr lang="tr-TR" sz="2100" dirty="0" err="1">
                <a:latin typeface="Times New Roman" panose="02020603050405020304" pitchFamily="18" charset="0"/>
                <a:cs typeface="Times New Roman" panose="02020603050405020304" pitchFamily="18" charset="0"/>
              </a:rPr>
              <a:t>zoning</a:t>
            </a:r>
            <a:r>
              <a:rPr lang="tr-TR" sz="2100" dirty="0">
                <a:latin typeface="Times New Roman" panose="02020603050405020304" pitchFamily="18" charset="0"/>
                <a:cs typeface="Times New Roman" panose="02020603050405020304" pitchFamily="18" charset="0"/>
              </a:rPr>
              <a:t>) planı geliştirerek kentin gelişme bağlamını tanımlayacak; bu çerçevede Amele Mahallesi, Üniversiteler Bölgesi, Tandoğan Havaalanı gibi bölgeleri tanımlayarak, ulaşım için ana arteri Atatürk Bulvarı olan genel bir plan </a:t>
            </a:r>
            <a:r>
              <a:rPr lang="tr-TR" sz="2100" dirty="0" smtClean="0">
                <a:latin typeface="Times New Roman" panose="02020603050405020304" pitchFamily="18" charset="0"/>
                <a:cs typeface="Times New Roman" panose="02020603050405020304" pitchFamily="18" charset="0"/>
              </a:rPr>
              <a:t>önerecektir.</a:t>
            </a:r>
            <a:endParaRPr lang="tr-TR" sz="2100" dirty="0">
              <a:latin typeface="Times New Roman" panose="02020603050405020304" pitchFamily="18" charset="0"/>
              <a:cs typeface="Times New Roman" panose="02020603050405020304" pitchFamily="18" charset="0"/>
              <a:hlinkClick r:id="rId3"/>
            </a:endParaRPr>
          </a:p>
        </p:txBody>
      </p:sp>
    </p:spTree>
    <p:extLst>
      <p:ext uri="{BB962C8B-B14F-4D97-AF65-F5344CB8AC3E}">
        <p14:creationId xmlns:p14="http://schemas.microsoft.com/office/powerpoint/2010/main" val="125778329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txBox="1">
            <a:spLocks noGrp="1"/>
          </p:cNvSpPr>
          <p:nvPr>
            <p:ph type="title" idx="4294967295"/>
          </p:nvPr>
        </p:nvSpPr>
        <p:spPr>
          <a:xfrm>
            <a:off x="1744320" y="6144848"/>
            <a:ext cx="8229954" cy="496097"/>
          </a:xfrm>
        </p:spPr>
        <p:txBody>
          <a:bodyPr>
            <a:normAutofit/>
          </a:bodyPr>
          <a:lstStyle/>
          <a:p>
            <a:pPr lvl="0" algn="ctr"/>
            <a:r>
              <a:rPr lang="tr-TR" sz="1800" dirty="0">
                <a:latin typeface="Times New Roman" panose="02020603050405020304" pitchFamily="18" charset="0"/>
                <a:cs typeface="Times New Roman" panose="02020603050405020304" pitchFamily="18" charset="0"/>
              </a:rPr>
              <a:t>Bankalar Caddesi, </a:t>
            </a:r>
            <a:r>
              <a:rPr lang="tr-TR" sz="1800" dirty="0" smtClean="0">
                <a:latin typeface="Times New Roman" panose="02020603050405020304" pitchFamily="18" charset="0"/>
                <a:cs typeface="Times New Roman" panose="02020603050405020304" pitchFamily="18" charset="0"/>
              </a:rPr>
              <a:t>1932</a:t>
            </a:r>
            <a:endParaRPr lang="tr-TR" sz="1800" dirty="0">
              <a:latin typeface="Times New Roman" panose="02020603050405020304" pitchFamily="18" charset="0"/>
              <a:cs typeface="Times New Roman" panose="02020603050405020304" pitchFamily="18" charset="0"/>
              <a:hlinkClick r:id="rId3"/>
            </a:endParaRPr>
          </a:p>
        </p:txBody>
      </p:sp>
      <p:pic>
        <p:nvPicPr>
          <p:cNvPr id="4" name="">
            <a:extLst>
              <a:ext uri="{FF2B5EF4-FFF2-40B4-BE49-F238E27FC236}">
                <a16:creationId xmlns:a16="http://schemas.microsoft.com/office/drawing/2014/main" id="{00000000-0000-0000-0000-000000000000}"/>
              </a:ext>
            </a:extLst>
          </p:cNvPr>
          <p:cNvPicPr>
            <a:picLocks noChangeAspect="1"/>
          </p:cNvPicPr>
          <p:nvPr/>
        </p:nvPicPr>
        <p:blipFill>
          <a:blip r:embed="rId4">
            <a:lum/>
            <a:alphaModFix/>
          </a:blip>
          <a:srcRect/>
          <a:stretch>
            <a:fillRect/>
          </a:stretch>
        </p:blipFill>
        <p:spPr>
          <a:xfrm>
            <a:off x="2084948" y="271153"/>
            <a:ext cx="7548697" cy="5650904"/>
          </a:xfrm>
          <a:prstGeom prst="rect">
            <a:avLst/>
          </a:prstGeom>
          <a:noFill/>
          <a:ln cap="flat">
            <a:noFill/>
          </a:ln>
        </p:spPr>
      </p:pic>
    </p:spTree>
    <p:extLst>
      <p:ext uri="{BB962C8B-B14F-4D97-AF65-F5344CB8AC3E}">
        <p14:creationId xmlns:p14="http://schemas.microsoft.com/office/powerpoint/2010/main" val="68352436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etin Yer Tutucusu 2"/>
          <p:cNvSpPr txBox="1">
            <a:spLocks noGrp="1"/>
          </p:cNvSpPr>
          <p:nvPr>
            <p:ph type="body" idx="4294967295"/>
          </p:nvPr>
        </p:nvSpPr>
        <p:spPr>
          <a:xfrm>
            <a:off x="441643" y="642706"/>
            <a:ext cx="11057630" cy="3977483"/>
          </a:xfrm>
        </p:spPr>
        <p:txBody>
          <a:bodyPr>
            <a:normAutofit/>
          </a:bodyPr>
          <a:lstStyle/>
          <a:p>
            <a:pPr lvl="0" algn="just">
              <a:lnSpc>
                <a:spcPct val="80000"/>
              </a:lnSpc>
              <a:buSzPct val="45000"/>
              <a:buFont typeface="StarSymbol"/>
              <a:buChar char="●"/>
            </a:pPr>
            <a:r>
              <a:rPr lang="tr-TR" sz="2100" dirty="0">
                <a:latin typeface="Times New Roman" panose="02020603050405020304" pitchFamily="18" charset="0"/>
                <a:cs typeface="Times New Roman" panose="02020603050405020304" pitchFamily="18" charset="0"/>
              </a:rPr>
              <a:t>1923-1933 yılları arasında Ankara’da yaklaşık 40 kamu ve eğitim kuruluşlarına ait modern yapı inşa edilmiştir. 1930’lu yıllarda da Devlet Mahallesi’ni oluşturan Milli Savunma Bakanlığı, Genelkurmay Başkanlığı binası, İçişleri, Bayındırlık, Ekonomi ve Ticaret Bakanlıkları, Devlet Demir Yolları gibi kamu binaları inşa edilmiştir. Devlet Mahallesi’ni oluşturan yapıların birçoğunun tasarımını Avusturyalı mimar </a:t>
            </a:r>
            <a:r>
              <a:rPr lang="tr-TR" sz="2100" dirty="0" err="1">
                <a:latin typeface="Times New Roman" panose="02020603050405020304" pitchFamily="18" charset="0"/>
                <a:cs typeface="Times New Roman" panose="02020603050405020304" pitchFamily="18" charset="0"/>
              </a:rPr>
              <a:t>Clemens</a:t>
            </a:r>
            <a:r>
              <a:rPr lang="tr-TR" sz="2100" dirty="0">
                <a:latin typeface="Times New Roman" panose="02020603050405020304" pitchFamily="18" charset="0"/>
                <a:cs typeface="Times New Roman" panose="02020603050405020304" pitchFamily="18" charset="0"/>
              </a:rPr>
              <a:t> </a:t>
            </a:r>
            <a:r>
              <a:rPr lang="tr-TR" sz="2100" dirty="0" err="1">
                <a:latin typeface="Times New Roman" panose="02020603050405020304" pitchFamily="18" charset="0"/>
                <a:cs typeface="Times New Roman" panose="02020603050405020304" pitchFamily="18" charset="0"/>
              </a:rPr>
              <a:t>Holzmeister</a:t>
            </a:r>
            <a:r>
              <a:rPr lang="tr-TR" sz="2100" dirty="0">
                <a:latin typeface="Times New Roman" panose="02020603050405020304" pitchFamily="18" charset="0"/>
                <a:cs typeface="Times New Roman" panose="02020603050405020304" pitchFamily="18" charset="0"/>
              </a:rPr>
              <a:t> yapmıştır. 1926 yılında Gazi Terbiye Enstitüsü’nün, 1936 yılında Dil Ve Tarih Coğrafya Fakültesi’nin ve daha sonra inşa edilen diğer eğitim binaların inşası ile Ankara bir devlet merkezi olmasının yanı sıra, bir eğitim merkezi olma yolunda ilerleme kaydetmiştir. Ankara’ya gelmek istemeyen elçiliklere Çankaya yolunda bedava arsa verilmesi ve bunların bu arsalara elçilik binaları yaptırılarak Ankara’ya gelmeleri sağlanmıştır. </a:t>
            </a:r>
          </a:p>
        </p:txBody>
      </p:sp>
    </p:spTree>
    <p:extLst>
      <p:ext uri="{BB962C8B-B14F-4D97-AF65-F5344CB8AC3E}">
        <p14:creationId xmlns:p14="http://schemas.microsoft.com/office/powerpoint/2010/main" val="30848616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Unvan 1"/>
          <p:cNvSpPr>
            <a:spLocks noGrp="1"/>
          </p:cNvSpPr>
          <p:nvPr>
            <p:ph type="title"/>
          </p:nvPr>
        </p:nvSpPr>
        <p:spPr>
          <a:xfrm>
            <a:off x="333375" y="402070"/>
            <a:ext cx="10515600" cy="1325563"/>
          </a:xfrm>
        </p:spPr>
        <p:txBody>
          <a:bodyPr>
            <a:normAutofit/>
          </a:bodyPr>
          <a:lstStyle/>
          <a:p>
            <a:r>
              <a:rPr lang="tr-TR" altLang="tr-TR" sz="2100" b="1" dirty="0" smtClean="0">
                <a:ln>
                  <a:noFill/>
                </a:ln>
                <a:latin typeface="Times New Roman" panose="02020603050405020304" pitchFamily="18" charset="0"/>
                <a:cs typeface="Times New Roman" panose="02020603050405020304" pitchFamily="18" charset="0"/>
              </a:rPr>
              <a:t>Şapka </a:t>
            </a:r>
            <a:r>
              <a:rPr lang="tr-TR" altLang="tr-TR" sz="2100" b="1" dirty="0" smtClean="0">
                <a:ln>
                  <a:noFill/>
                </a:ln>
                <a:latin typeface="Times New Roman" panose="02020603050405020304" pitchFamily="18" charset="0"/>
                <a:cs typeface="Times New Roman" panose="02020603050405020304" pitchFamily="18" charset="0"/>
              </a:rPr>
              <a:t>İnkılâbı </a:t>
            </a:r>
            <a:r>
              <a:rPr lang="tr-TR" altLang="tr-TR" sz="2100" b="1" dirty="0" smtClean="0">
                <a:ln>
                  <a:noFill/>
                </a:ln>
                <a:latin typeface="Times New Roman" panose="02020603050405020304" pitchFamily="18" charset="0"/>
                <a:cs typeface="Times New Roman" panose="02020603050405020304" pitchFamily="18" charset="0"/>
              </a:rPr>
              <a:t>ve Kılık Kıyafet Düzenlemeleri</a:t>
            </a:r>
            <a:br>
              <a:rPr lang="tr-TR" altLang="tr-TR" sz="2100" b="1" dirty="0" smtClean="0">
                <a:ln>
                  <a:noFill/>
                </a:ln>
                <a:latin typeface="Times New Roman" panose="02020603050405020304" pitchFamily="18" charset="0"/>
                <a:cs typeface="Times New Roman" panose="02020603050405020304" pitchFamily="18" charset="0"/>
              </a:rPr>
            </a:br>
            <a:endParaRPr lang="tr-TR" altLang="tr-TR" sz="2100" b="1" dirty="0" smtClean="0">
              <a:ln>
                <a:noFill/>
              </a:ln>
              <a:latin typeface="Times New Roman" panose="02020603050405020304" pitchFamily="18" charset="0"/>
              <a:cs typeface="Times New Roman" panose="02020603050405020304" pitchFamily="18" charset="0"/>
            </a:endParaRPr>
          </a:p>
        </p:txBody>
      </p:sp>
      <p:sp>
        <p:nvSpPr>
          <p:cNvPr id="13315" name="İçerik Yer Tutucusu 2"/>
          <p:cNvSpPr>
            <a:spLocks noGrp="1"/>
          </p:cNvSpPr>
          <p:nvPr>
            <p:ph idx="1"/>
          </p:nvPr>
        </p:nvSpPr>
        <p:spPr>
          <a:xfrm>
            <a:off x="333375" y="1519527"/>
            <a:ext cx="11858625" cy="4649787"/>
          </a:xfrm>
        </p:spPr>
        <p:txBody>
          <a:bodyPr>
            <a:normAutofit/>
          </a:bodyPr>
          <a:lstStyle/>
          <a:p>
            <a:pPr algn="just"/>
            <a:r>
              <a:rPr lang="tr-TR" altLang="tr-TR" sz="2100" dirty="0" smtClean="0">
                <a:latin typeface="Times New Roman" panose="02020603050405020304" pitchFamily="18" charset="0"/>
                <a:cs typeface="Times New Roman" panose="02020603050405020304" pitchFamily="18" charset="0"/>
              </a:rPr>
              <a:t>Şapka kanunu ve kıyafete ilişkin düzenlemeler halkın günlük yaşamında önemli bir değişimi simgelemektedir. Bu alanda yenilik yapılması gereksinimi batılılaşma anlayışı ile birlikte ortaya çıkmış, çoğunlukla devlet memurlarının giyim kuşamlarından başlayıp, zamanla Türk halkının tamamına yayılmıştır.</a:t>
            </a:r>
          </a:p>
          <a:p>
            <a:pPr algn="just"/>
            <a:r>
              <a:rPr lang="tr-TR" altLang="tr-TR" sz="2100" dirty="0" smtClean="0">
                <a:latin typeface="Times New Roman" panose="02020603050405020304" pitchFamily="18" charset="0"/>
                <a:cs typeface="Times New Roman" panose="02020603050405020304" pitchFamily="18" charset="0"/>
              </a:rPr>
              <a:t>Şapka konusu ilk kez 1915 yılında Batıcılık akımı çerçevesinde dile getirilmiş ve fesin yerini şapkanın alabileceği yönünde görüşler kaleme alınmıştır. Ancak fesin dini bir sembol olarak görüldüğü halk arasında bu görüş geçerlilik kazanmamıştır. </a:t>
            </a:r>
            <a:endParaRPr lang="tr-TR" altLang="tr-TR" sz="2100" dirty="0" smtClean="0">
              <a:latin typeface="Times New Roman" panose="02020603050405020304" pitchFamily="18" charset="0"/>
              <a:cs typeface="Times New Roman" panose="02020603050405020304" pitchFamily="18" charset="0"/>
            </a:endParaRPr>
          </a:p>
          <a:p>
            <a:pPr algn="just"/>
            <a:r>
              <a:rPr lang="tr-TR" altLang="tr-TR" sz="2100" dirty="0">
                <a:latin typeface="Times New Roman" panose="02020603050405020304" pitchFamily="18" charset="0"/>
                <a:cs typeface="Times New Roman" panose="02020603050405020304" pitchFamily="18" charset="0"/>
              </a:rPr>
              <a:t>Başı açık dolaşmanın ayıp sayıldığı bu dönemde, şapkanın fesin yerini tutması amaçlanmıştır. Modernleşme yayıldıkça, şapka da bir zorunluluk olmaktan çıkarak modanın bir unsuru olacaktır.</a:t>
            </a:r>
          </a:p>
          <a:p>
            <a:pPr algn="just"/>
            <a:r>
              <a:rPr lang="tr-TR" altLang="tr-TR" sz="2100" dirty="0">
                <a:latin typeface="Times New Roman" panose="02020603050405020304" pitchFamily="18" charset="0"/>
                <a:cs typeface="Times New Roman" panose="02020603050405020304" pitchFamily="18" charset="0"/>
              </a:rPr>
              <a:t>Dindar çevreler şapkayı küfür alameti sayarak kullanılmasına karşı çıkarken, bir giysi biçiminin, dinin mukaddes alanına böyle olumsuz tesir yapmasının mümkün olmadığı da ifade edilir.</a:t>
            </a:r>
          </a:p>
          <a:p>
            <a:pPr algn="just"/>
            <a:endParaRPr lang="tr-TR" altLang="tr-TR" sz="21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036570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txBox="1">
            <a:spLocks noGrp="1"/>
          </p:cNvSpPr>
          <p:nvPr>
            <p:ph type="title" idx="4294967295"/>
          </p:nvPr>
        </p:nvSpPr>
        <p:spPr>
          <a:xfrm>
            <a:off x="2169505" y="2322676"/>
            <a:ext cx="8229954" cy="1930450"/>
          </a:xfrm>
        </p:spPr>
        <p:txBody>
          <a:bodyPr>
            <a:normAutofit/>
          </a:bodyPr>
          <a:lstStyle/>
          <a:p>
            <a:pPr lvl="0" algn="ctr"/>
            <a:r>
              <a:rPr lang="tr-TR" sz="3200" b="1" dirty="0">
                <a:latin typeface="Times New Roman" panose="02020603050405020304" pitchFamily="18" charset="0"/>
                <a:cs typeface="Times New Roman" panose="02020603050405020304" pitchFamily="18" charset="0"/>
              </a:rPr>
              <a:t>ULAŞIMDAKİ GELİŞMELER</a:t>
            </a:r>
          </a:p>
        </p:txBody>
      </p:sp>
    </p:spTree>
    <p:extLst>
      <p:ext uri="{BB962C8B-B14F-4D97-AF65-F5344CB8AC3E}">
        <p14:creationId xmlns:p14="http://schemas.microsoft.com/office/powerpoint/2010/main" val="329278924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txBox="1">
            <a:spLocks noGrp="1"/>
          </p:cNvSpPr>
          <p:nvPr>
            <p:ph type="title" idx="4294967295"/>
          </p:nvPr>
        </p:nvSpPr>
        <p:spPr>
          <a:xfrm>
            <a:off x="1920647" y="6193411"/>
            <a:ext cx="8229954" cy="449246"/>
          </a:xfrm>
        </p:spPr>
        <p:txBody>
          <a:bodyPr>
            <a:normAutofit/>
          </a:bodyPr>
          <a:lstStyle/>
          <a:p>
            <a:pPr lvl="0" algn="ctr"/>
            <a:r>
              <a:rPr lang="tr-TR" sz="1800" dirty="0" smtClean="0">
                <a:latin typeface="Times New Roman" panose="02020603050405020304" pitchFamily="18" charset="0"/>
                <a:cs typeface="Times New Roman" panose="02020603050405020304" pitchFamily="18" charset="0"/>
              </a:rPr>
              <a:t>1927 Devlet Demiryolları’nın Kuruluşu</a:t>
            </a:r>
            <a:endParaRPr lang="tr-TR" sz="1800" dirty="0">
              <a:latin typeface="Times New Roman" panose="02020603050405020304" pitchFamily="18" charset="0"/>
              <a:cs typeface="Times New Roman" panose="02020603050405020304" pitchFamily="18" charset="0"/>
              <a:hlinkClick r:id="rId3"/>
            </a:endParaRPr>
          </a:p>
        </p:txBody>
      </p:sp>
      <p:sp>
        <p:nvSpPr>
          <p:cNvPr id="3" name="Metin Yer Tutucusu 2"/>
          <p:cNvSpPr txBox="1">
            <a:spLocks noGrp="1"/>
          </p:cNvSpPr>
          <p:nvPr>
            <p:ph type="body" idx="4294967295"/>
          </p:nvPr>
        </p:nvSpPr>
        <p:spPr>
          <a:xfrm>
            <a:off x="2103533" y="2073818"/>
            <a:ext cx="8047068" cy="3977483"/>
          </a:xfrm>
        </p:spPr>
        <p:txBody>
          <a:bodyPr anchorCtr="1"/>
          <a:lstStyle/>
          <a:p>
            <a:endParaRPr lang="tr-TR" dirty="0"/>
          </a:p>
        </p:txBody>
      </p:sp>
      <p:pic>
        <p:nvPicPr>
          <p:cNvPr id="4" name="">
            <a:extLst>
              <a:ext uri="{FF2B5EF4-FFF2-40B4-BE49-F238E27FC236}">
                <a16:creationId xmlns:a16="http://schemas.microsoft.com/office/drawing/2014/main" id="{00000000-0000-0000-0000-000000000000}"/>
              </a:ext>
            </a:extLst>
          </p:cNvPr>
          <p:cNvPicPr>
            <a:picLocks noChangeAspect="1"/>
          </p:cNvPicPr>
          <p:nvPr/>
        </p:nvPicPr>
        <p:blipFill>
          <a:blip r:embed="rId4">
            <a:lum/>
            <a:alphaModFix/>
          </a:blip>
          <a:srcRect/>
          <a:stretch>
            <a:fillRect/>
          </a:stretch>
        </p:blipFill>
        <p:spPr>
          <a:xfrm>
            <a:off x="1805198" y="533644"/>
            <a:ext cx="8460852" cy="5517657"/>
          </a:xfrm>
          <a:prstGeom prst="rect">
            <a:avLst/>
          </a:prstGeom>
          <a:noFill/>
          <a:ln cap="flat">
            <a:noFill/>
          </a:ln>
        </p:spPr>
      </p:pic>
    </p:spTree>
    <p:extLst>
      <p:ext uri="{BB962C8B-B14F-4D97-AF65-F5344CB8AC3E}">
        <p14:creationId xmlns:p14="http://schemas.microsoft.com/office/powerpoint/2010/main" val="418808612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txBox="1">
            <a:spLocks noGrp="1"/>
          </p:cNvSpPr>
          <p:nvPr>
            <p:ph type="title" idx="4294967295"/>
          </p:nvPr>
        </p:nvSpPr>
        <p:spPr>
          <a:xfrm>
            <a:off x="627287" y="211151"/>
            <a:ext cx="8229954" cy="1145004"/>
          </a:xfrm>
        </p:spPr>
        <p:txBody>
          <a:bodyPr>
            <a:normAutofit/>
          </a:bodyPr>
          <a:lstStyle/>
          <a:p>
            <a:pPr lvl="0" algn="just"/>
            <a:r>
              <a:rPr lang="tr-TR" sz="2100" b="1" dirty="0">
                <a:latin typeface="Times New Roman" panose="02020603050405020304" pitchFamily="18" charset="0"/>
                <a:cs typeface="Times New Roman" panose="02020603050405020304" pitchFamily="18" charset="0"/>
              </a:rPr>
              <a:t>ULAŞIMDAKİ GELİŞMELER: KARAYOLARI</a:t>
            </a:r>
          </a:p>
        </p:txBody>
      </p:sp>
      <p:sp>
        <p:nvSpPr>
          <p:cNvPr id="3" name="Metin Yer Tutucusu 2"/>
          <p:cNvSpPr txBox="1">
            <a:spLocks noGrp="1"/>
          </p:cNvSpPr>
          <p:nvPr>
            <p:ph type="body" idx="4294967295"/>
          </p:nvPr>
        </p:nvSpPr>
        <p:spPr>
          <a:xfrm>
            <a:off x="627287" y="1279435"/>
            <a:ext cx="10826280" cy="3977483"/>
          </a:xfrm>
        </p:spPr>
        <p:txBody>
          <a:bodyPr>
            <a:noAutofit/>
          </a:bodyPr>
          <a:lstStyle/>
          <a:p>
            <a:pPr lvl="0" algn="just">
              <a:lnSpc>
                <a:spcPct val="80000"/>
              </a:lnSpc>
              <a:buSzPct val="45000"/>
              <a:buFont typeface="StarSymbol"/>
              <a:buChar char="●"/>
            </a:pPr>
            <a:r>
              <a:rPr lang="tr-TR" sz="2100" dirty="0">
                <a:latin typeface="Times New Roman" panose="02020603050405020304" pitchFamily="18" charset="0"/>
                <a:cs typeface="Times New Roman" panose="02020603050405020304" pitchFamily="18" charset="0"/>
              </a:rPr>
              <a:t>Yolların yapım, bakım ve onarımı Bayındırlık Bakanlığı ve vilâyetler arasında taksim edilmiştir. Osmanlı döneminde çıkartılan 13 Mart 1913 tarihli “İdare-i Umumiye-i </a:t>
            </a:r>
            <a:r>
              <a:rPr lang="tr-TR" sz="2100" dirty="0" err="1">
                <a:latin typeface="Times New Roman" panose="02020603050405020304" pitchFamily="18" charset="0"/>
                <a:cs typeface="Times New Roman" panose="02020603050405020304" pitchFamily="18" charset="0"/>
              </a:rPr>
              <a:t>Vilâyat</a:t>
            </a:r>
            <a:r>
              <a:rPr lang="tr-TR" sz="2100" dirty="0">
                <a:latin typeface="Times New Roman" panose="02020603050405020304" pitchFamily="18" charset="0"/>
                <a:cs typeface="Times New Roman" panose="02020603050405020304" pitchFamily="18" charset="0"/>
              </a:rPr>
              <a:t> Kanunu Muvakkati” ile devlet dairelerinde görülecek lüzum üzerine yapım, bakım ve onarımı Nafıa Nezareti’ne ait olan yollar dışında vilayet içinde liva, kaza ve nahiyeleri birbirine bağlayan yollar ile bunlara bağlı geçitlerin yapımı ve sürekli onarımı ile ilgilenmek görevi Vilâyet Umumî </a:t>
            </a:r>
            <a:r>
              <a:rPr lang="tr-TR" sz="2100" dirty="0" err="1">
                <a:latin typeface="Times New Roman" panose="02020603050405020304" pitchFamily="18" charset="0"/>
                <a:cs typeface="Times New Roman" panose="02020603050405020304" pitchFamily="18" charset="0"/>
              </a:rPr>
              <a:t>Hey’etlerine</a:t>
            </a:r>
            <a:r>
              <a:rPr lang="tr-TR" sz="2100" dirty="0">
                <a:latin typeface="Times New Roman" panose="02020603050405020304" pitchFamily="18" charset="0"/>
                <a:cs typeface="Times New Roman" panose="02020603050405020304" pitchFamily="18" charset="0"/>
              </a:rPr>
              <a:t> verilmiştir . Cumhuriyet döneminde çıkartılan 2 Haziran 1929 tarih ve 1525 sayılı Şose ve Köprüler Kanunu’nun birinci maddesinde, “Türkiye Cumhuriyeti’ndeki bütün şoseler ve köprülerin inşa ve tamirlerine ve iyi bir halde muhafazalarına ait </a:t>
            </a:r>
            <a:r>
              <a:rPr lang="tr-TR" sz="2100" dirty="0" err="1">
                <a:latin typeface="Times New Roman" panose="02020603050405020304" pitchFamily="18" charset="0"/>
                <a:cs typeface="Times New Roman" panose="02020603050405020304" pitchFamily="18" charset="0"/>
              </a:rPr>
              <a:t>vazaifin</a:t>
            </a:r>
            <a:r>
              <a:rPr lang="tr-TR" sz="2100" dirty="0">
                <a:latin typeface="Times New Roman" panose="02020603050405020304" pitchFamily="18" charset="0"/>
                <a:cs typeface="Times New Roman" panose="02020603050405020304" pitchFamily="18" charset="0"/>
              </a:rPr>
              <a:t> tanzim ve idaresi Nafia vekâletine mevdudur” ibaresi ile mevcut durum korunmuştur . Buna göre Bayındırlık Bakanlığı tarafından yapılan yollara </a:t>
            </a:r>
            <a:r>
              <a:rPr lang="tr-TR" sz="2100" dirty="0" err="1">
                <a:latin typeface="Times New Roman" panose="02020603050405020304" pitchFamily="18" charset="0"/>
                <a:cs typeface="Times New Roman" panose="02020603050405020304" pitchFamily="18" charset="0"/>
              </a:rPr>
              <a:t>Turuk</a:t>
            </a:r>
            <a:r>
              <a:rPr lang="tr-TR" sz="2100" dirty="0">
                <a:latin typeface="Times New Roman" panose="02020603050405020304" pitchFamily="18" charset="0"/>
                <a:cs typeface="Times New Roman" panose="02020603050405020304" pitchFamily="18" charset="0"/>
              </a:rPr>
              <a:t> u </a:t>
            </a:r>
            <a:r>
              <a:rPr lang="tr-TR" sz="2100" dirty="0" err="1">
                <a:latin typeface="Times New Roman" panose="02020603050405020304" pitchFamily="18" charset="0"/>
                <a:cs typeface="Times New Roman" panose="02020603050405020304" pitchFamily="18" charset="0"/>
              </a:rPr>
              <a:t>Umumiyye</a:t>
            </a:r>
            <a:r>
              <a:rPr lang="tr-TR" sz="2100" dirty="0">
                <a:latin typeface="Times New Roman" panose="02020603050405020304" pitchFamily="18" charset="0"/>
                <a:cs typeface="Times New Roman" panose="02020603050405020304" pitchFamily="18" charset="0"/>
              </a:rPr>
              <a:t>, vilâyetlerin vatandaşlardan aldığı yol vergisi ile ve diğer gelirlerle elde ettiği vilâyet bütçesinden yaptırdığı yollara da </a:t>
            </a:r>
            <a:r>
              <a:rPr lang="tr-TR" sz="2100" dirty="0" err="1">
                <a:latin typeface="Times New Roman" panose="02020603050405020304" pitchFamily="18" charset="0"/>
                <a:cs typeface="Times New Roman" panose="02020603050405020304" pitchFamily="18" charset="0"/>
              </a:rPr>
              <a:t>Turuk</a:t>
            </a:r>
            <a:r>
              <a:rPr lang="tr-TR" sz="2100" dirty="0">
                <a:latin typeface="Times New Roman" panose="02020603050405020304" pitchFamily="18" charset="0"/>
                <a:cs typeface="Times New Roman" panose="02020603050405020304" pitchFamily="18" charset="0"/>
              </a:rPr>
              <a:t> u </a:t>
            </a:r>
            <a:r>
              <a:rPr lang="tr-TR" sz="2100" dirty="0" err="1">
                <a:latin typeface="Times New Roman" panose="02020603050405020304" pitchFamily="18" charset="0"/>
                <a:cs typeface="Times New Roman" panose="02020603050405020304" pitchFamily="18" charset="0"/>
              </a:rPr>
              <a:t>Hususiyye</a:t>
            </a:r>
            <a:r>
              <a:rPr lang="tr-TR" sz="2100" dirty="0">
                <a:latin typeface="Times New Roman" panose="02020603050405020304" pitchFamily="18" charset="0"/>
                <a:cs typeface="Times New Roman" panose="02020603050405020304" pitchFamily="18" charset="0"/>
              </a:rPr>
              <a:t> adı verilmiştir. Bu kanunî düzenlemeler çerçevesinde bir taraftan Bayındırlık Bakanlığı, diğer taraftan valilikler eliyle yol ve köprülerin yapılması için çalışmalara başlanmıştır</a:t>
            </a:r>
            <a:r>
              <a:rPr lang="tr-TR" sz="2100" dirty="0" smtClean="0">
                <a:latin typeface="Times New Roman" panose="02020603050405020304" pitchFamily="18" charset="0"/>
                <a:cs typeface="Times New Roman" panose="02020603050405020304" pitchFamily="18" charset="0"/>
              </a:rPr>
              <a:t>.</a:t>
            </a:r>
            <a:endParaRPr lang="tr-TR" sz="21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7094226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etin Yer Tutucusu 2"/>
          <p:cNvSpPr txBox="1">
            <a:spLocks noGrp="1"/>
          </p:cNvSpPr>
          <p:nvPr>
            <p:ph type="body" idx="4294967295"/>
          </p:nvPr>
        </p:nvSpPr>
        <p:spPr>
          <a:xfrm>
            <a:off x="802699" y="885786"/>
            <a:ext cx="11066028" cy="5132292"/>
          </a:xfrm>
        </p:spPr>
        <p:txBody>
          <a:bodyPr>
            <a:normAutofit/>
          </a:bodyPr>
          <a:lstStyle/>
          <a:p>
            <a:pPr lvl="0" algn="just">
              <a:lnSpc>
                <a:spcPct val="80000"/>
              </a:lnSpc>
              <a:buSzPct val="45000"/>
              <a:buFont typeface="StarSymbol"/>
              <a:buChar char="●"/>
            </a:pPr>
            <a:r>
              <a:rPr lang="tr-TR" sz="2100" dirty="0">
                <a:latin typeface="Times New Roman" panose="02020603050405020304" pitchFamily="18" charset="0"/>
                <a:cs typeface="Times New Roman" panose="02020603050405020304" pitchFamily="18" charset="0"/>
              </a:rPr>
              <a:t>Talepleri karşılamak üzere yol, köprü, menfez inşa ve bakım faaliyetleri başlamıştır. 1927 yılında Bayındırlık Bakanlığı tarafından 880 kilometre yeni asfalt yol yapılmış, 1039 kilometre asfalt yol tamir edilmiştir. 742 köprü ile 2431 menfez yeniden inşa edilmiş, 756 köprü ve 255 menfez tamir edilmiştir . Vilâyetler tarafından ise, 1089 kilometre eni yol yapılmış, 822 kilometre taş döşenmiş, 2096 kilometre tesviye yapılmış ve 434 yeni köprü yapılarak 249 köprü tamir edilmiştir .1933 yılında Kütahya-Balıkesir, Balıkesir-Çanakkale ve Hopa-Borçka yolları tamamlanma noktasına gelmiş, İran transit yolunun Trabzon-</a:t>
            </a:r>
            <a:r>
              <a:rPr lang="tr-TR" sz="2100" dirty="0" err="1">
                <a:latin typeface="Times New Roman" panose="02020603050405020304" pitchFamily="18" charset="0"/>
                <a:cs typeface="Times New Roman" panose="02020603050405020304" pitchFamily="18" charset="0"/>
              </a:rPr>
              <a:t>Karaköse</a:t>
            </a:r>
            <a:r>
              <a:rPr lang="tr-TR" sz="2100" dirty="0">
                <a:latin typeface="Times New Roman" panose="02020603050405020304" pitchFamily="18" charset="0"/>
                <a:cs typeface="Times New Roman" panose="02020603050405020304" pitchFamily="18" charset="0"/>
              </a:rPr>
              <a:t> (Ağrı) bölümü için bütçeye üç milyon lira ödenek konulmuştur . 1939 yılında Türkiye’de 17 bin kilometre şose (asfalt), 23 bin kilometre de ham (toprak) yolun mevcut olduğu görülmektedir . 1946 yılında İskenderun ve Mersin limanından başlayarak Ulukışla-Niğde, Ankara-Kırşehir-Kayseri-Sivas, Yerköy-Yozgat, Çorum-Mecitözü, Samsun-Amasya-Tokat-Sivas, Sivas-Erzincan-Erzurum güzergâhlarında 3.250.000 lira harcanarak 2500 kilometrelik yol, her mevsimde her vasıtanın geçebileceği hale getirilmiştir </a:t>
            </a:r>
            <a:r>
              <a:rPr lang="tr-TR" sz="2100" dirty="0" smtClean="0">
                <a:latin typeface="Times New Roman" panose="02020603050405020304" pitchFamily="18" charset="0"/>
                <a:cs typeface="Times New Roman" panose="02020603050405020304" pitchFamily="18" charset="0"/>
              </a:rPr>
              <a:t>.</a:t>
            </a:r>
            <a:endParaRPr lang="tr-TR" sz="21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8552429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etin Yer Tutucusu 2"/>
          <p:cNvSpPr txBox="1">
            <a:spLocks noGrp="1"/>
          </p:cNvSpPr>
          <p:nvPr>
            <p:ph type="body" idx="4294967295"/>
          </p:nvPr>
        </p:nvSpPr>
        <p:spPr>
          <a:xfrm>
            <a:off x="441162" y="699171"/>
            <a:ext cx="11048874" cy="3977483"/>
          </a:xfrm>
        </p:spPr>
        <p:txBody>
          <a:bodyPr>
            <a:normAutofit/>
          </a:bodyPr>
          <a:lstStyle/>
          <a:p>
            <a:pPr lvl="0" algn="just">
              <a:lnSpc>
                <a:spcPct val="80000"/>
              </a:lnSpc>
              <a:buSzPct val="45000"/>
              <a:buFont typeface="StarSymbol"/>
              <a:buChar char="●"/>
            </a:pPr>
            <a:r>
              <a:rPr lang="tr-TR" sz="2100" dirty="0">
                <a:latin typeface="Times New Roman" panose="02020603050405020304" pitchFamily="18" charset="0"/>
                <a:cs typeface="Times New Roman" panose="02020603050405020304" pitchFamily="18" charset="0"/>
              </a:rPr>
              <a:t>Cumhuriyet döneminde ülke sathında geniş bir demiryolu inşa faaliyeti başlamıştır. 1928 yılı itibarıyla Samsun-Sivas hattının Zile bağlantısı, Kayseri-Sivas, </a:t>
            </a:r>
            <a:r>
              <a:rPr lang="tr-TR" sz="2100" dirty="0" err="1">
                <a:latin typeface="Times New Roman" panose="02020603050405020304" pitchFamily="18" charset="0"/>
                <a:cs typeface="Times New Roman" panose="02020603050405020304" pitchFamily="18" charset="0"/>
              </a:rPr>
              <a:t>Fevzipaşa</a:t>
            </a:r>
            <a:r>
              <a:rPr lang="tr-TR" sz="2100" dirty="0">
                <a:latin typeface="Times New Roman" panose="02020603050405020304" pitchFamily="18" charset="0"/>
                <a:cs typeface="Times New Roman" panose="02020603050405020304" pitchFamily="18" charset="0"/>
              </a:rPr>
              <a:t>-Diyarbakır, Kütahya-Balıkesir, Ulukışla-Kayseri, Sivas-Malatya, Sivas-Erzincan ve Afyon-Antalya hatlarında inşaat faaliyetleri başlatılmıştır . 1933 yılında Haydarpaşa-Sirkeci, Şefkatli-Ergani, Adana-</a:t>
            </a:r>
            <a:r>
              <a:rPr lang="tr-TR" sz="2100" dirty="0" err="1">
                <a:latin typeface="Times New Roman" panose="02020603050405020304" pitchFamily="18" charset="0"/>
                <a:cs typeface="Times New Roman" panose="02020603050405020304" pitchFamily="18" charset="0"/>
              </a:rPr>
              <a:t>Fevzipaşa</a:t>
            </a:r>
            <a:r>
              <a:rPr lang="tr-TR" sz="2100" dirty="0">
                <a:latin typeface="Times New Roman" panose="02020603050405020304" pitchFamily="18" charset="0"/>
                <a:cs typeface="Times New Roman" panose="02020603050405020304" pitchFamily="18" charset="0"/>
              </a:rPr>
              <a:t>, </a:t>
            </a:r>
            <a:r>
              <a:rPr lang="tr-TR" sz="2100" dirty="0" err="1">
                <a:latin typeface="Times New Roman" panose="02020603050405020304" pitchFamily="18" charset="0"/>
                <a:cs typeface="Times New Roman" panose="02020603050405020304" pitchFamily="18" charset="0"/>
              </a:rPr>
              <a:t>Toprakkale-Payas</a:t>
            </a:r>
            <a:r>
              <a:rPr lang="tr-TR" sz="2100" dirty="0">
                <a:latin typeface="Times New Roman" panose="02020603050405020304" pitchFamily="18" charset="0"/>
                <a:cs typeface="Times New Roman" panose="02020603050405020304" pitchFamily="18" charset="0"/>
              </a:rPr>
              <a:t>, Nusaybin-</a:t>
            </a:r>
            <a:r>
              <a:rPr lang="tr-TR" sz="2100" dirty="0" err="1">
                <a:latin typeface="Times New Roman" panose="02020603050405020304" pitchFamily="18" charset="0"/>
                <a:cs typeface="Times New Roman" panose="02020603050405020304" pitchFamily="18" charset="0"/>
              </a:rPr>
              <a:t>Çobanbey</a:t>
            </a:r>
            <a:r>
              <a:rPr lang="tr-TR" sz="2100" dirty="0">
                <a:latin typeface="Times New Roman" panose="02020603050405020304" pitchFamily="18" charset="0"/>
                <a:cs typeface="Times New Roman" panose="02020603050405020304" pitchFamily="18" charset="0"/>
              </a:rPr>
              <a:t> hatlarının inşaat çalışmalarına devam edilmiştir. 1944 yılında Zonguldak-Kozlu hattı tamamlanmış, Diyarbakır-Cizre ve Elâzığ-Van hatlarının </a:t>
            </a:r>
            <a:r>
              <a:rPr lang="tr-TR" sz="2100" dirty="0" err="1">
                <a:latin typeface="Times New Roman" panose="02020603050405020304" pitchFamily="18" charset="0"/>
                <a:cs typeface="Times New Roman" panose="02020603050405020304" pitchFamily="18" charset="0"/>
              </a:rPr>
              <a:t>inşaına</a:t>
            </a:r>
            <a:r>
              <a:rPr lang="tr-TR" sz="2100" dirty="0">
                <a:latin typeface="Times New Roman" panose="02020603050405020304" pitchFamily="18" charset="0"/>
                <a:cs typeface="Times New Roman" panose="02020603050405020304" pitchFamily="18" charset="0"/>
              </a:rPr>
              <a:t> devam edilmiştir . Ana hatların yanında bağlantı yollarının yapılması talepleri de gündeme gelmiştir. Haydarpaşa-Ankara demiryolunu İzmir-Afyon-Konya demiryoluna bağlayan Eskişehir-Afyon bağlantısı, Afyon-İzmir-Eğirdir hattına bağlayan Afyon-Karakuyu bağlantısı, Ankara-Sivas demiryolunu Konya-Adana hattına bağlayan </a:t>
            </a:r>
            <a:r>
              <a:rPr lang="tr-TR" sz="2100" dirty="0" err="1">
                <a:latin typeface="Times New Roman" panose="02020603050405020304" pitchFamily="18" charset="0"/>
                <a:cs typeface="Times New Roman" panose="02020603050405020304" pitchFamily="18" charset="0"/>
              </a:rPr>
              <a:t>Boğazköprü</a:t>
            </a:r>
            <a:r>
              <a:rPr lang="tr-TR" sz="2100" dirty="0">
                <a:latin typeface="Times New Roman" panose="02020603050405020304" pitchFamily="18" charset="0"/>
                <a:cs typeface="Times New Roman" panose="02020603050405020304" pitchFamily="18" charset="0"/>
              </a:rPr>
              <a:t>-Ulukışla bağlantısı, Erzurum hattını </a:t>
            </a:r>
            <a:r>
              <a:rPr lang="tr-TR" sz="2100" dirty="0" err="1">
                <a:latin typeface="Times New Roman" panose="02020603050405020304" pitchFamily="18" charset="0"/>
                <a:cs typeface="Times New Roman" panose="02020603050405020304" pitchFamily="18" charset="0"/>
              </a:rPr>
              <a:t>Fevzipaşa</a:t>
            </a:r>
            <a:r>
              <a:rPr lang="tr-TR" sz="2100" dirty="0">
                <a:latin typeface="Times New Roman" panose="02020603050405020304" pitchFamily="18" charset="0"/>
                <a:cs typeface="Times New Roman" panose="02020603050405020304" pitchFamily="18" charset="0"/>
              </a:rPr>
              <a:t>-Diyarbakır hattına bağlayan Çetinkaya-Malatya, Elâzığ’dan İran’a yapılmakta olan demiryolunu Sivas-</a:t>
            </a:r>
            <a:r>
              <a:rPr lang="tr-TR" sz="2100" dirty="0" err="1">
                <a:latin typeface="Times New Roman" panose="02020603050405020304" pitchFamily="18" charset="0"/>
                <a:cs typeface="Times New Roman" panose="02020603050405020304" pitchFamily="18" charset="0"/>
              </a:rPr>
              <a:t>Erzurum,Sarıkamış</a:t>
            </a:r>
            <a:r>
              <a:rPr lang="tr-TR" sz="2100" dirty="0">
                <a:latin typeface="Times New Roman" panose="02020603050405020304" pitchFamily="18" charset="0"/>
                <a:cs typeface="Times New Roman" panose="02020603050405020304" pitchFamily="18" charset="0"/>
              </a:rPr>
              <a:t>-Kars hudut ana hattına bağlamak üzere Tercan istasyonundan başlayarak Elâzığ-Van-İran hattına </a:t>
            </a:r>
            <a:r>
              <a:rPr lang="tr-TR" sz="2100" dirty="0" err="1">
                <a:latin typeface="Times New Roman" panose="02020603050405020304" pitchFamily="18" charset="0"/>
                <a:cs typeface="Times New Roman" panose="02020603050405020304" pitchFamily="18" charset="0"/>
              </a:rPr>
              <a:t>Darahini</a:t>
            </a:r>
            <a:r>
              <a:rPr lang="tr-TR" sz="2100" dirty="0">
                <a:latin typeface="Times New Roman" panose="02020603050405020304" pitchFamily="18" charset="0"/>
                <a:cs typeface="Times New Roman" panose="02020603050405020304" pitchFamily="18" charset="0"/>
              </a:rPr>
              <a:t> (Genç) civarında birleşecek bağlantı yollarının yapılması talep edilmiştir. </a:t>
            </a:r>
          </a:p>
        </p:txBody>
      </p:sp>
    </p:spTree>
    <p:extLst>
      <p:ext uri="{BB962C8B-B14F-4D97-AF65-F5344CB8AC3E}">
        <p14:creationId xmlns:p14="http://schemas.microsoft.com/office/powerpoint/2010/main" val="163157800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etin Yer Tutucusu 2"/>
          <p:cNvSpPr txBox="1">
            <a:spLocks noGrp="1"/>
          </p:cNvSpPr>
          <p:nvPr>
            <p:ph type="body" idx="4294967295"/>
          </p:nvPr>
        </p:nvSpPr>
        <p:spPr>
          <a:xfrm>
            <a:off x="626895" y="722064"/>
            <a:ext cx="10429032" cy="3977483"/>
          </a:xfrm>
        </p:spPr>
        <p:txBody>
          <a:bodyPr>
            <a:normAutofit/>
          </a:bodyPr>
          <a:lstStyle/>
          <a:p>
            <a:pPr lvl="0" algn="just">
              <a:lnSpc>
                <a:spcPct val="80000"/>
              </a:lnSpc>
              <a:buSzPct val="45000"/>
              <a:buFont typeface="StarSymbol"/>
              <a:buChar char="●"/>
            </a:pPr>
            <a:r>
              <a:rPr lang="tr-TR" sz="2100" dirty="0" smtClean="0">
                <a:latin typeface="Times New Roman" panose="02020603050405020304" pitchFamily="18" charset="0"/>
                <a:cs typeface="Times New Roman" panose="02020603050405020304" pitchFamily="18" charset="0"/>
              </a:rPr>
              <a:t>1946 yılında 21.715.688 lira harcanarak Elâzığ-Van, Diyarbakır-Cizre ve Bitlis hattı, Diyarbakır-Kurtalan kısmı, Elâzığ-Palu kısmı, Genç-Muş kısmı ve Erzurum-Sarıkamış hattının tamamlanacağı Bayındırlık Bakanı tarafından açıklanmıştır . 1950 yılında, Bayındırlık Bakanı tarafından, Cumhuriyet döneminde devlet tarafından 3644 kilometre demiryolu inşa edildiği, satın alınanlarla birlikte toplam 7716 kilometre demiryolu bulunduğu ve bu işler için toplam 657 milyon lira para harcandığı açıklanmıştır.</a:t>
            </a:r>
            <a:endParaRPr lang="tr-TR" sz="21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152387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İçerik Yer Tutucusu 2"/>
          <p:cNvSpPr>
            <a:spLocks noGrp="1"/>
          </p:cNvSpPr>
          <p:nvPr>
            <p:ph idx="1"/>
          </p:nvPr>
        </p:nvSpPr>
        <p:spPr>
          <a:xfrm>
            <a:off x="179388" y="1023938"/>
            <a:ext cx="11858625" cy="5092700"/>
          </a:xfrm>
        </p:spPr>
        <p:txBody>
          <a:bodyPr>
            <a:normAutofit lnSpcReduction="10000"/>
          </a:bodyPr>
          <a:lstStyle/>
          <a:p>
            <a:pPr algn="just"/>
            <a:r>
              <a:rPr lang="tr-TR" altLang="tr-TR" sz="2100" dirty="0" smtClean="0">
                <a:latin typeface="Times New Roman" panose="02020603050405020304" pitchFamily="18" charset="0"/>
                <a:cs typeface="Times New Roman" panose="02020603050405020304" pitchFamily="18" charset="0"/>
              </a:rPr>
              <a:t>Şapka kanunu çıkarılmadan önce bazı düzenlemeler yapılır. Örneğin :</a:t>
            </a:r>
          </a:p>
          <a:p>
            <a:pPr algn="just"/>
            <a:r>
              <a:rPr lang="tr-TR" altLang="tr-TR" sz="2100" dirty="0" smtClean="0">
                <a:latin typeface="Times New Roman" panose="02020603050405020304" pitchFamily="18" charset="0"/>
                <a:cs typeface="Times New Roman" panose="02020603050405020304" pitchFamily="18" charset="0"/>
              </a:rPr>
              <a:t>İstanbul’da medrese öğrencilerinin sarık ve cübbe giymeleri yasaklanır, hakimlerin kıyafetlerinde, polis ve askerlerin kullandığı şapkalarda yeni düzenlemelere gidilir. </a:t>
            </a:r>
          </a:p>
          <a:p>
            <a:pPr algn="just"/>
            <a:r>
              <a:rPr lang="tr-TR" altLang="tr-TR" sz="2100" dirty="0" smtClean="0">
                <a:latin typeface="Times New Roman" panose="02020603050405020304" pitchFamily="18" charset="0"/>
                <a:cs typeface="Times New Roman" panose="02020603050405020304" pitchFamily="18" charset="0"/>
              </a:rPr>
              <a:t>Mustafa Kemal Paşa Kastamonu, Çankırı ve İnebolu’ya seyahatinde Türkiye’nin dış görüşünü ile de uygar olduğunu göstermesi gerektiğini ifade eder. </a:t>
            </a:r>
          </a:p>
          <a:p>
            <a:pPr algn="just"/>
            <a:r>
              <a:rPr lang="tr-TR" altLang="tr-TR" sz="2100" dirty="0" smtClean="0">
                <a:latin typeface="Times New Roman" panose="02020603050405020304" pitchFamily="18" charset="0"/>
                <a:cs typeface="Times New Roman" panose="02020603050405020304" pitchFamily="18" charset="0"/>
              </a:rPr>
              <a:t>2 Eylül 1925’de Bakanlar Kurulu kararı ile devlet memurlarına medeni milletlerin müşterek kıyafeti ve şapka giyme zorunluluğu getirilir. </a:t>
            </a:r>
            <a:endParaRPr lang="tr-TR" altLang="tr-TR" sz="2100" dirty="0" smtClean="0">
              <a:latin typeface="Times New Roman" panose="02020603050405020304" pitchFamily="18" charset="0"/>
              <a:cs typeface="Times New Roman" panose="02020603050405020304" pitchFamily="18" charset="0"/>
            </a:endParaRPr>
          </a:p>
          <a:p>
            <a:pPr algn="just">
              <a:lnSpc>
                <a:spcPct val="100000"/>
              </a:lnSpc>
              <a:defRPr/>
            </a:pPr>
            <a:r>
              <a:rPr lang="tr-TR" altLang="tr-TR" sz="2100" dirty="0">
                <a:latin typeface="Times New Roman" panose="02020603050405020304" pitchFamily="18" charset="0"/>
                <a:cs typeface="Times New Roman" panose="02020603050405020304" pitchFamily="18" charset="0"/>
              </a:rPr>
              <a:t>Önceleri halk şapka giyme konusunda serbest bırakılır, din adamlarının sarık ve siyah latadan oluşan giysileri kabul edilir ve din adamı olmayanların bu giysileri giymeleri yasaklanır. Bu konuda kararlı bir tavır sergilenir.</a:t>
            </a:r>
          </a:p>
          <a:p>
            <a:pPr algn="just">
              <a:lnSpc>
                <a:spcPct val="100000"/>
              </a:lnSpc>
              <a:defRPr/>
            </a:pPr>
            <a:r>
              <a:rPr lang="tr-TR" altLang="tr-TR" sz="2100" dirty="0">
                <a:latin typeface="Times New Roman" panose="02020603050405020304" pitchFamily="18" charset="0"/>
                <a:cs typeface="Times New Roman" panose="02020603050405020304" pitchFamily="18" charset="0"/>
              </a:rPr>
              <a:t>Mustafa Kemal Paşa, halkın tavrını görmek için ikinci kez çıktığı yurt gezisinde amacını anlatan konuşmalar yapar. Ankara’ya dönüşünde, şapkalı Ankaralılar tarafından karşılanır.</a:t>
            </a:r>
          </a:p>
          <a:p>
            <a:pPr algn="just">
              <a:lnSpc>
                <a:spcPct val="100000"/>
              </a:lnSpc>
              <a:defRPr/>
            </a:pPr>
            <a:r>
              <a:rPr lang="tr-TR" altLang="tr-TR" sz="2100" dirty="0">
                <a:latin typeface="Times New Roman" panose="02020603050405020304" pitchFamily="18" charset="0"/>
                <a:cs typeface="Times New Roman" panose="02020603050405020304" pitchFamily="18" charset="0"/>
              </a:rPr>
              <a:t>Kanun, 25 Kasım 1925’de, Şapka </a:t>
            </a:r>
            <a:r>
              <a:rPr lang="tr-TR" altLang="tr-TR" sz="2100" dirty="0" err="1">
                <a:latin typeface="Times New Roman" panose="02020603050405020304" pitchFamily="18" charset="0"/>
                <a:cs typeface="Times New Roman" panose="02020603050405020304" pitchFamily="18" charset="0"/>
              </a:rPr>
              <a:t>İktisası</a:t>
            </a:r>
            <a:r>
              <a:rPr lang="tr-TR" altLang="tr-TR" sz="2100" dirty="0">
                <a:latin typeface="Times New Roman" panose="02020603050405020304" pitchFamily="18" charset="0"/>
                <a:cs typeface="Times New Roman" panose="02020603050405020304" pitchFamily="18" charset="0"/>
              </a:rPr>
              <a:t> Hakkındaki Kanun adıyla kabul edilir.</a:t>
            </a:r>
          </a:p>
          <a:p>
            <a:pPr marL="0" indent="0">
              <a:buFont typeface="Arial" charset="0"/>
              <a:buNone/>
              <a:defRPr/>
            </a:pPr>
            <a:r>
              <a:rPr lang="tr-TR" altLang="tr-TR" sz="2400" dirty="0"/>
              <a:t>. </a:t>
            </a:r>
          </a:p>
          <a:p>
            <a:pPr>
              <a:buFont typeface="Arial" charset="0"/>
              <a:buChar char="•"/>
              <a:defRPr/>
            </a:pPr>
            <a:endParaRPr lang="tr-TR" altLang="tr-TR" sz="2400" dirty="0"/>
          </a:p>
          <a:p>
            <a:pPr>
              <a:buFont typeface="Arial" charset="0"/>
              <a:buChar char="•"/>
              <a:defRPr/>
            </a:pPr>
            <a:endParaRPr lang="tr-TR" altLang="tr-TR" sz="2400" dirty="0"/>
          </a:p>
          <a:p>
            <a:pPr algn="just"/>
            <a:endParaRPr lang="tr-TR" altLang="tr-TR" sz="21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989016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İçerik Yer Tutucusu 2"/>
          <p:cNvSpPr>
            <a:spLocks noGrp="1"/>
          </p:cNvSpPr>
          <p:nvPr>
            <p:ph idx="1"/>
          </p:nvPr>
        </p:nvSpPr>
        <p:spPr>
          <a:xfrm>
            <a:off x="184150" y="1035050"/>
            <a:ext cx="11858625" cy="4957763"/>
          </a:xfrm>
        </p:spPr>
        <p:txBody>
          <a:bodyPr>
            <a:normAutofit/>
          </a:bodyPr>
          <a:lstStyle/>
          <a:p>
            <a:pPr algn="just"/>
            <a:r>
              <a:rPr lang="tr-TR" altLang="tr-TR" sz="2100" dirty="0" smtClean="0">
                <a:latin typeface="Times New Roman" panose="02020603050405020304" pitchFamily="18" charset="0"/>
                <a:cs typeface="Times New Roman" panose="02020603050405020304" pitchFamily="18" charset="0"/>
              </a:rPr>
              <a:t>Şapka kullanmanın bir de ekonomik boyutu vardır. Hızlı değişim sonucunda hazırlıksız yakalanan vatandaşlar daha önceden bulunan mağazalara akın eder, battaniye ve çuvallardan bile evde şapka dikenler olur.</a:t>
            </a:r>
          </a:p>
          <a:p>
            <a:pPr algn="just"/>
            <a:r>
              <a:rPr lang="tr-TR" altLang="tr-TR" sz="2100" dirty="0" smtClean="0">
                <a:latin typeface="Times New Roman" panose="02020603050405020304" pitchFamily="18" charset="0"/>
                <a:cs typeface="Times New Roman" panose="02020603050405020304" pitchFamily="18" charset="0"/>
              </a:rPr>
              <a:t>Kimi yerde, halkı kışkırtmaya varan bir söylem gerçekleşirken, kimi yerde, şapka takmamak şeklinde pasif direnişler sergilenir. Şapkaya karşı olanlar ,İstiklal Mahkemelerinde ayaklanma çıkardıkları ve dini politikaya alet ettikleri için yargılanırlar</a:t>
            </a:r>
            <a:r>
              <a:rPr lang="tr-TR" altLang="tr-TR" sz="2100" dirty="0" smtClean="0">
                <a:latin typeface="Times New Roman" panose="02020603050405020304" pitchFamily="18" charset="0"/>
                <a:cs typeface="Times New Roman" panose="02020603050405020304" pitchFamily="18" charset="0"/>
              </a:rPr>
              <a:t>.</a:t>
            </a:r>
            <a:endParaRPr lang="tr-TR" altLang="tr-TR" sz="2100" dirty="0">
              <a:latin typeface="Times New Roman" panose="02020603050405020304" pitchFamily="18" charset="0"/>
              <a:cs typeface="Times New Roman" panose="02020603050405020304" pitchFamily="18" charset="0"/>
            </a:endParaRPr>
          </a:p>
          <a:p>
            <a:pPr algn="just"/>
            <a:r>
              <a:rPr lang="tr-TR" altLang="tr-TR" sz="2100" dirty="0" smtClean="0">
                <a:latin typeface="Times New Roman" panose="02020603050405020304" pitchFamily="18" charset="0"/>
                <a:cs typeface="Times New Roman" panose="02020603050405020304" pitchFamily="18" charset="0"/>
              </a:rPr>
              <a:t>Şapka kanununun temel gerekçesi medeni milletlerle arada bir fark gibi algılanan mevcut baş giysisinin değiştirilerek ortak bir giyim tarzına ulaşmaktır. Böylelikle batının Türkler hakkındaki önyargılarının önüne geçilerek batılılardan farksız olunduğunun vurgusu yapılacaktır. </a:t>
            </a:r>
          </a:p>
          <a:p>
            <a:pPr algn="just"/>
            <a:r>
              <a:rPr lang="tr-TR" altLang="tr-TR" sz="2100" dirty="0" smtClean="0">
                <a:latin typeface="Times New Roman" panose="02020603050405020304" pitchFamily="18" charset="0"/>
                <a:cs typeface="Times New Roman" panose="02020603050405020304" pitchFamily="18" charset="0"/>
              </a:rPr>
              <a:t>Şapka kullanımı halk arasında yaygınlaştıktan sonra 1934 yılında çıkarılan bir kanunla, laiklik prensibinin bir gereği olarak “din adamlarının dini kıyafetleri yalnız dini törenler sırasında giyebilecekleri, diğer zamanlarda sivil kıyafet kullanacakları” kararlaştırılmıştır. Gündelik hayatta din adamlarının da sarıklarını çıkarmalarıyla birlikte ulus bilincinin geliştirilmeye çalışıldığı bu dönemde fertlerin görünümlerinin de bir olması sağlanmıştır. </a:t>
            </a:r>
          </a:p>
          <a:p>
            <a:pPr algn="just"/>
            <a:endParaRPr lang="tr-TR" altLang="tr-TR" sz="2100" dirty="0" smtClean="0">
              <a:latin typeface="Times New Roman" panose="02020603050405020304" pitchFamily="18" charset="0"/>
              <a:cs typeface="Times New Roman" panose="02020603050405020304" pitchFamily="18" charset="0"/>
            </a:endParaRPr>
          </a:p>
          <a:p>
            <a:pPr algn="just"/>
            <a:endParaRPr lang="tr-TR" altLang="tr-TR" sz="21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891578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İçerik Yer Tutucusu 2"/>
          <p:cNvSpPr>
            <a:spLocks noGrp="1"/>
          </p:cNvSpPr>
          <p:nvPr>
            <p:ph idx="1"/>
          </p:nvPr>
        </p:nvSpPr>
        <p:spPr>
          <a:xfrm>
            <a:off x="179388" y="1101725"/>
            <a:ext cx="11858625" cy="5014913"/>
          </a:xfrm>
        </p:spPr>
        <p:txBody>
          <a:bodyPr>
            <a:normAutofit/>
          </a:bodyPr>
          <a:lstStyle/>
          <a:p>
            <a:pPr algn="just"/>
            <a:r>
              <a:rPr lang="tr-TR" altLang="tr-TR" sz="2100" dirty="0" smtClean="0">
                <a:latin typeface="Times New Roman" panose="02020603050405020304" pitchFamily="18" charset="0"/>
                <a:cs typeface="Times New Roman" panose="02020603050405020304" pitchFamily="18" charset="0"/>
              </a:rPr>
              <a:t>Kıyafete ilişkin düzenlemeler yapılırken yasal açıdan kadın kıyafetlerine ilişkin bir yaptırım konulmamış ancak çarşaf ve peçenin kaldırılması yönünde illere talimat yollanmıştır. Belediyelerin bu konudaki hassas tutumları sayesinde çarşaf ve peçe kullanımı büyük ölçüde azalmış ve bunun yerini manto ile baş örtüsü almıştır. Yine batıdan alınan giysi modellerinin moda aracılığıyla yayılması sonucu kendiliğinden bir değişme ve modernleşme olmuştur. Zamanla şapka konusunda da hassasiyet azalmış, kanun yürürlükte olmasına rağmen devlet dairelerinde ve günlük hayatta giyilmesi zorunluluk olmaktan çıkmıştır. </a:t>
            </a:r>
          </a:p>
        </p:txBody>
      </p:sp>
    </p:spTree>
    <p:extLst>
      <p:ext uri="{BB962C8B-B14F-4D97-AF65-F5344CB8AC3E}">
        <p14:creationId xmlns:p14="http://schemas.microsoft.com/office/powerpoint/2010/main" val="41522929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5AEA912-5EFC-4B23-9034-CCD0B02587DA}"/>
              </a:ext>
            </a:extLst>
          </p:cNvPr>
          <p:cNvSpPr>
            <a:spLocks noGrp="1"/>
          </p:cNvSpPr>
          <p:nvPr>
            <p:ph type="ctrTitle"/>
          </p:nvPr>
        </p:nvSpPr>
        <p:spPr>
          <a:xfrm>
            <a:off x="1524000" y="1214438"/>
            <a:ext cx="9144000" cy="2387600"/>
          </a:xfrm>
        </p:spPr>
        <p:txBody>
          <a:bodyPr>
            <a:normAutofit/>
          </a:bodyPr>
          <a:lstStyle/>
          <a:p>
            <a:pPr>
              <a:defRPr/>
            </a:pPr>
            <a:r>
              <a:rPr lang="tr-TR" sz="3200" b="1" dirty="0" smtClean="0">
                <a:latin typeface="Times New Roman" panose="02020603050405020304" pitchFamily="18" charset="0"/>
                <a:cs typeface="Times New Roman" panose="02020603050405020304" pitchFamily="18" charset="0"/>
              </a:rPr>
              <a:t>TEKKE ve ZAVİYELERİN KAPATILMASI</a:t>
            </a:r>
            <a:endParaRPr lang="tr-TR" sz="3200" b="1" dirty="0">
              <a:latin typeface="Times New Roman" panose="02020603050405020304" pitchFamily="18" charset="0"/>
              <a:cs typeface="Times New Roman" panose="02020603050405020304" pitchFamily="18" charset="0"/>
            </a:endParaRPr>
          </a:p>
        </p:txBody>
      </p:sp>
      <p:sp>
        <p:nvSpPr>
          <p:cNvPr id="3" name="İçerik Yer Tutucusu 2">
            <a:extLst>
              <a:ext uri="{FF2B5EF4-FFF2-40B4-BE49-F238E27FC236}">
                <a16:creationId xmlns:a16="http://schemas.microsoft.com/office/drawing/2014/main" id="{544C409E-7488-4E08-A87E-CEC54DA2B695}"/>
              </a:ext>
            </a:extLst>
          </p:cNvPr>
          <p:cNvSpPr>
            <a:spLocks noGrp="1"/>
          </p:cNvSpPr>
          <p:nvPr>
            <p:ph type="subTitle" idx="1"/>
          </p:nvPr>
        </p:nvSpPr>
        <p:spPr/>
        <p:txBody>
          <a:bodyPr>
            <a:normAutofit/>
          </a:bodyPr>
          <a:lstStyle/>
          <a:p>
            <a:pPr>
              <a:defRPr/>
            </a:pPr>
            <a:r>
              <a:rPr lang="tr-TR" dirty="0"/>
              <a:t>                         </a:t>
            </a:r>
          </a:p>
          <a:p>
            <a:pPr>
              <a:defRPr/>
            </a:pPr>
            <a:r>
              <a:rPr lang="tr-TR" dirty="0"/>
              <a:t>                 </a:t>
            </a:r>
            <a:endParaRPr lang="tr-TR" sz="4400" dirty="0"/>
          </a:p>
        </p:txBody>
      </p:sp>
    </p:spTree>
    <p:extLst>
      <p:ext uri="{BB962C8B-B14F-4D97-AF65-F5344CB8AC3E}">
        <p14:creationId xmlns:p14="http://schemas.microsoft.com/office/powerpoint/2010/main" val="3738636886"/>
      </p:ext>
    </p:extLst>
  </p:cSld>
  <p:clrMapOvr>
    <a:masterClrMapping/>
  </p:clrMapOvr>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49</TotalTime>
  <Words>4031</Words>
  <Application>Microsoft Office PowerPoint</Application>
  <PresentationFormat>Geniş ekran</PresentationFormat>
  <Paragraphs>196</Paragraphs>
  <Slides>55</Slides>
  <Notes>12</Notes>
  <HiddenSlides>0</HiddenSlides>
  <MMClips>0</MMClips>
  <ScaleCrop>false</ScaleCrop>
  <HeadingPairs>
    <vt:vector size="6" baseType="variant">
      <vt:variant>
        <vt:lpstr>Kullanılan Yazı Tipleri</vt:lpstr>
      </vt:variant>
      <vt:variant>
        <vt:i4>7</vt:i4>
      </vt:variant>
      <vt:variant>
        <vt:lpstr>Tema</vt:lpstr>
      </vt:variant>
      <vt:variant>
        <vt:i4>1</vt:i4>
      </vt:variant>
      <vt:variant>
        <vt:lpstr>Slayt Başlıkları</vt:lpstr>
      </vt:variant>
      <vt:variant>
        <vt:i4>55</vt:i4>
      </vt:variant>
    </vt:vector>
  </HeadingPairs>
  <TitlesOfParts>
    <vt:vector size="63" baseType="lpstr">
      <vt:lpstr>Arial</vt:lpstr>
      <vt:lpstr>Calibri</vt:lpstr>
      <vt:lpstr>Calibri Light</vt:lpstr>
      <vt:lpstr>DejaVu Sans</vt:lpstr>
      <vt:lpstr>Liberation Serif</vt:lpstr>
      <vt:lpstr>StarSymbol</vt:lpstr>
      <vt:lpstr>Times New Roman</vt:lpstr>
      <vt:lpstr>Office Teması</vt:lpstr>
      <vt:lpstr>SOSYAL VE EKONOMİK ALANDAKİ İNKILÂPLAR</vt:lpstr>
      <vt:lpstr>PowerPoint Sunusu</vt:lpstr>
      <vt:lpstr>Sosyal Alandaki İnkılâplar</vt:lpstr>
      <vt:lpstr>Toplumsal Alandaki İnkılâplardaki Temel Hedefler:</vt:lpstr>
      <vt:lpstr>Şapka İnkılâbı ve Kılık Kıyafet Düzenlemeleri </vt:lpstr>
      <vt:lpstr>PowerPoint Sunusu</vt:lpstr>
      <vt:lpstr>PowerPoint Sunusu</vt:lpstr>
      <vt:lpstr>PowerPoint Sunusu</vt:lpstr>
      <vt:lpstr>TEKKE ve ZAVİYELERİN KAPATILMASI</vt:lpstr>
      <vt:lpstr>PowerPoint Sunusu</vt:lpstr>
      <vt:lpstr>Uluslararası Takvim, Saat, Rakam ve Ölçü Birimlerinin Kabulü</vt:lpstr>
      <vt:lpstr>SOYADI KANUNUN KABULÜ MİLLİ BAYRAMLAR ve GENEL TATİL GÜNLERİNİN KABULÜ KADIN HAKLARINDAKİ GELİŞMELER  </vt:lpstr>
      <vt:lpstr>Soyadı Kanununun Kabulü</vt:lpstr>
      <vt:lpstr>Mecliste Tartışılan Konular</vt:lpstr>
      <vt:lpstr>Alınan Kararlar</vt:lpstr>
      <vt:lpstr>Soyadı Kanunu Maddeleri</vt:lpstr>
      <vt:lpstr>29 Kasım 1934’te efendi, paşa, bey vb. lakap ve unvanların kaldırılmasına dair kanun çıkarılır. Böylelikle daha önce kullanılan ve birinin diğerine üstünlüğünü ima eden her türlü ibare kaldırılmış olur.</vt:lpstr>
      <vt:lpstr>PowerPoint Sunusu</vt:lpstr>
      <vt:lpstr>PowerPoint Sunusu</vt:lpstr>
      <vt:lpstr>PowerPoint Sunusu</vt:lpstr>
      <vt:lpstr>Milli Bayramlar Ve Genel Tatil Günlerinin Kabulü</vt:lpstr>
      <vt:lpstr>KADIN HAKLARINDAKİ GELİŞMELER</vt:lpstr>
      <vt:lpstr>PowerPoint Sunusu</vt:lpstr>
      <vt:lpstr>EKONOMİ ALANINDAKİ GELİŞMELER </vt:lpstr>
      <vt:lpstr>Osmanlı’dan Cumhuriyet’e Devredilen Ekonomik Miras</vt:lpstr>
      <vt:lpstr>PowerPoint Sunusu</vt:lpstr>
      <vt:lpstr>Cumhuriyetin İlk On Yılındaki Gelişmeler</vt:lpstr>
      <vt:lpstr>PowerPoint Sunusu</vt:lpstr>
      <vt:lpstr>PowerPoint Sunusu</vt:lpstr>
      <vt:lpstr>Diğer gelişmeler</vt:lpstr>
      <vt:lpstr>Planlı Sanayileşme Dönemindeki Gelişmeler</vt:lpstr>
      <vt:lpstr>PowerPoint Sunusu</vt:lpstr>
      <vt:lpstr>PowerPoint Sunusu</vt:lpstr>
      <vt:lpstr>II. DÜNYA SAVAŞI VE SONRASINDAKİ GELİŞMELER (1939-1949) </vt:lpstr>
      <vt:lpstr>PowerPoint Sunusu</vt:lpstr>
      <vt:lpstr>II. Dünya Savaşı ve Sonrasındaki Gelişmeler (1939-1949)</vt:lpstr>
      <vt:lpstr>PowerPoint Sunusu</vt:lpstr>
      <vt:lpstr>PowerPoint Sunusu</vt:lpstr>
      <vt:lpstr>DEMOKRAT PARTİ DÖNEMİNDEKİ GELİŞMELER (1950-1960) </vt:lpstr>
      <vt:lpstr>PowerPoint Sunusu</vt:lpstr>
      <vt:lpstr>Demokrat Parti Dönemindeki Gelişmeler (1950-1960) </vt:lpstr>
      <vt:lpstr>PowerPoint Sunusu</vt:lpstr>
      <vt:lpstr>PowerPoint Sunusu</vt:lpstr>
      <vt:lpstr>CUMHURİYET DÖNEMİ BAYINDIRLIK VE İMAR FAALİYETLERİ</vt:lpstr>
      <vt:lpstr>Cumhuriyet Dönemi Bayındırlık İşleri</vt:lpstr>
      <vt:lpstr>Başkent Ankara’nın Modernizasyonu</vt:lpstr>
      <vt:lpstr>Başkent Ankara’nın Modernizasyonu: 1928-1932 Jansen Planı</vt:lpstr>
      <vt:lpstr>Bankalar Caddesi, 1932</vt:lpstr>
      <vt:lpstr>PowerPoint Sunusu</vt:lpstr>
      <vt:lpstr>ULAŞIMDAKİ GELİŞMELER</vt:lpstr>
      <vt:lpstr>1927 Devlet Demiryolları’nın Kuruluşu</vt:lpstr>
      <vt:lpstr>ULAŞIMDAKİ GELİŞMELER: KARAYOLARI</vt:lpstr>
      <vt:lpstr>PowerPoint Sunusu</vt:lpstr>
      <vt:lpstr>PowerPoint Sunusu</vt:lpstr>
      <vt:lpstr>PowerPoint Sunusu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SOSYAL VE EKONOMİK ALANDAKİ İNKILÂPLAR</dc:title>
  <dc:creator>Windows Kullanıcısı</dc:creator>
  <cp:lastModifiedBy>Windows Kullanıcısı</cp:lastModifiedBy>
  <cp:revision>6</cp:revision>
  <dcterms:created xsi:type="dcterms:W3CDTF">2020-03-26T13:45:50Z</dcterms:created>
  <dcterms:modified xsi:type="dcterms:W3CDTF">2020-03-26T14:35:14Z</dcterms:modified>
</cp:coreProperties>
</file>