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 id="2147483694" r:id="rId2"/>
    <p:sldMasterId id="2147483695" r:id="rId3"/>
  </p:sldMasterIdLst>
  <p:notesMasterIdLst>
    <p:notesMasterId r:id="rId68"/>
  </p:notesMasterIdLst>
  <p:sldIdLst>
    <p:sldId id="256"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5" r:id="rId20"/>
    <p:sldId id="277" r:id="rId21"/>
    <p:sldId id="319" r:id="rId22"/>
    <p:sldId id="279" r:id="rId23"/>
    <p:sldId id="280" r:id="rId24"/>
    <p:sldId id="285" r:id="rId25"/>
    <p:sldId id="320" r:id="rId26"/>
    <p:sldId id="288" r:id="rId27"/>
    <p:sldId id="292" r:id="rId28"/>
    <p:sldId id="294" r:id="rId29"/>
    <p:sldId id="296" r:id="rId30"/>
    <p:sldId id="299" r:id="rId31"/>
    <p:sldId id="300" r:id="rId32"/>
    <p:sldId id="302" r:id="rId33"/>
    <p:sldId id="303" r:id="rId34"/>
    <p:sldId id="304" r:id="rId35"/>
    <p:sldId id="306" r:id="rId36"/>
    <p:sldId id="307" r:id="rId37"/>
    <p:sldId id="309" r:id="rId38"/>
    <p:sldId id="311" r:id="rId39"/>
    <p:sldId id="321" r:id="rId40"/>
    <p:sldId id="322" r:id="rId41"/>
    <p:sldId id="323" r:id="rId42"/>
    <p:sldId id="324" r:id="rId43"/>
    <p:sldId id="327" r:id="rId44"/>
    <p:sldId id="330" r:id="rId45"/>
    <p:sldId id="337" r:id="rId46"/>
    <p:sldId id="331" r:id="rId47"/>
    <p:sldId id="332" r:id="rId48"/>
    <p:sldId id="333" r:id="rId49"/>
    <p:sldId id="334" r:id="rId50"/>
    <p:sldId id="335" r:id="rId51"/>
    <p:sldId id="336" r:id="rId52"/>
    <p:sldId id="338" r:id="rId53"/>
    <p:sldId id="348" r:id="rId54"/>
    <p:sldId id="349" r:id="rId55"/>
    <p:sldId id="350" r:id="rId56"/>
    <p:sldId id="351" r:id="rId57"/>
    <p:sldId id="352" r:id="rId58"/>
    <p:sldId id="353" r:id="rId59"/>
    <p:sldId id="356" r:id="rId60"/>
    <p:sldId id="357" r:id="rId61"/>
    <p:sldId id="358" r:id="rId62"/>
    <p:sldId id="359" r:id="rId63"/>
    <p:sldId id="360" r:id="rId64"/>
    <p:sldId id="364" r:id="rId65"/>
    <p:sldId id="362" r:id="rId66"/>
    <p:sldId id="363" r:id="rId6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tr-TR"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5193e7b63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5193e7b638_0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918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84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67"/>
        <p:cNvGrpSpPr/>
        <p:nvPr/>
      </p:nvGrpSpPr>
      <p:grpSpPr>
        <a:xfrm>
          <a:off x="0" y="0"/>
          <a:ext cx="0" cy="0"/>
          <a:chOff x="0" y="0"/>
          <a:chExt cx="0" cy="0"/>
        </a:xfrm>
      </p:grpSpPr>
      <p:sp>
        <p:nvSpPr>
          <p:cNvPr id="168" name="Google Shape;168;p2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0" name="Google Shape;17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82" name="Google Shape;182;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88" name="Google Shape;188;p2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89" name="Google Shape;18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3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95" name="Google Shape;195;p3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96" name="Google Shape;196;p3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97" name="Google Shape;197;p3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98" name="Google Shape;198;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06"/>
        <p:cNvGrpSpPr/>
        <p:nvPr/>
      </p:nvGrpSpPr>
      <p:grpSpPr>
        <a:xfrm>
          <a:off x="0" y="0"/>
          <a:ext cx="0" cy="0"/>
          <a:chOff x="0" y="0"/>
          <a:chExt cx="0" cy="0"/>
        </a:xfrm>
      </p:grpSpPr>
      <p:sp>
        <p:nvSpPr>
          <p:cNvPr id="207" name="Google Shape;207;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3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13" name="Google Shape;213;p3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14" name="Google Shape;214;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4"/>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0" name="Google Shape;220;p3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21" name="Google Shape;221;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3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0"/>
        <p:cNvGrpSpPr/>
        <p:nvPr/>
      </p:nvGrpSpPr>
      <p:grpSpPr>
        <a:xfrm>
          <a:off x="0" y="0"/>
          <a:ext cx="0" cy="0"/>
          <a:chOff x="0" y="0"/>
          <a:chExt cx="0" cy="0"/>
        </a:xfrm>
      </p:grpSpPr>
      <p:sp>
        <p:nvSpPr>
          <p:cNvPr id="241" name="Google Shape;241;p38"/>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242" name="Google Shape;242;p38"/>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243" name="Google Shape;243;p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6" name="Google Shape;246;p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3" name="Google Shape;253;p41"/>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54" name="Google Shape;254;p41"/>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55" name="Google Shape;255;p4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8" name="Google Shape;258;p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261" name="Google Shape;261;p4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62" name="Google Shape;262;p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44"/>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265" name="Google Shape;265;p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6"/>
        <p:cNvGrpSpPr/>
        <p:nvPr/>
      </p:nvGrpSpPr>
      <p:grpSpPr>
        <a:xfrm>
          <a:off x="0" y="0"/>
          <a:ext cx="0" cy="0"/>
          <a:chOff x="0" y="0"/>
          <a:chExt cx="0" cy="0"/>
        </a:xfrm>
      </p:grpSpPr>
      <p:sp>
        <p:nvSpPr>
          <p:cNvPr id="267" name="Google Shape;267;p4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8" name="Google Shape;268;p45"/>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269" name="Google Shape;269;p45"/>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0" name="Google Shape;270;p45"/>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71" name="Google Shape;271;p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2"/>
        <p:cNvGrpSpPr/>
        <p:nvPr/>
      </p:nvGrpSpPr>
      <p:grpSpPr>
        <a:xfrm>
          <a:off x="0" y="0"/>
          <a:ext cx="0" cy="0"/>
          <a:chOff x="0" y="0"/>
          <a:chExt cx="0" cy="0"/>
        </a:xfrm>
      </p:grpSpPr>
      <p:sp>
        <p:nvSpPr>
          <p:cNvPr id="273" name="Google Shape;273;p46"/>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2400"/>
              <a:buNone/>
              <a:defRPr/>
            </a:lvl1pPr>
          </a:lstStyle>
          <a:p>
            <a:endParaRPr/>
          </a:p>
        </p:txBody>
      </p:sp>
      <p:sp>
        <p:nvSpPr>
          <p:cNvPr id="274" name="Google Shape;274;p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5"/>
        <p:cNvGrpSpPr/>
        <p:nvPr/>
      </p:nvGrpSpPr>
      <p:grpSpPr>
        <a:xfrm>
          <a:off x="0" y="0"/>
          <a:ext cx="0" cy="0"/>
          <a:chOff x="0" y="0"/>
          <a:chExt cx="0" cy="0"/>
        </a:xfrm>
      </p:grpSpPr>
      <p:sp>
        <p:nvSpPr>
          <p:cNvPr id="276" name="Google Shape;276;p47"/>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277" name="Google Shape;277;p47"/>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rtl="0">
              <a:spcBef>
                <a:spcPts val="0"/>
              </a:spcBef>
              <a:spcAft>
                <a:spcPts val="0"/>
              </a:spcAft>
              <a:buSzPts val="24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278" name="Google Shape;278;p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9"/>
        <p:cNvGrpSpPr/>
        <p:nvPr/>
      </p:nvGrpSpPr>
      <p:grpSpPr>
        <a:xfrm>
          <a:off x="0" y="0"/>
          <a:ext cx="0" cy="0"/>
          <a:chOff x="0" y="0"/>
          <a:chExt cx="0" cy="0"/>
        </a:xfrm>
      </p:grpSpPr>
      <p:sp>
        <p:nvSpPr>
          <p:cNvPr id="280" name="Google Shape;280;p4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şlık ve İçerik" type="obj">
  <p:cSld name="Başlık ve İçerik">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extLst>
      <p:ext uri="{BB962C8B-B14F-4D97-AF65-F5344CB8AC3E}">
        <p14:creationId xmlns:p14="http://schemas.microsoft.com/office/powerpoint/2010/main" val="319691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5" name="Google Shape;16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6" name="Google Shape;16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238" name="Google Shape;238;p3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2100"/>
              </a:spcBef>
              <a:spcAft>
                <a:spcPts val="0"/>
              </a:spcAft>
              <a:buClr>
                <a:schemeClr val="dk2"/>
              </a:buClr>
              <a:buSzPts val="1900"/>
              <a:buChar char="○"/>
              <a:defRPr sz="1900">
                <a:solidFill>
                  <a:schemeClr val="dk2"/>
                </a:solidFill>
              </a:defRPr>
            </a:lvl2pPr>
            <a:lvl3pPr marL="1371600" lvl="2" indent="-349250" rtl="0">
              <a:lnSpc>
                <a:spcPct val="115000"/>
              </a:lnSpc>
              <a:spcBef>
                <a:spcPts val="2100"/>
              </a:spcBef>
              <a:spcAft>
                <a:spcPts val="0"/>
              </a:spcAft>
              <a:buClr>
                <a:schemeClr val="dk2"/>
              </a:buClr>
              <a:buSzPts val="1900"/>
              <a:buChar char="■"/>
              <a:defRPr sz="1900">
                <a:solidFill>
                  <a:schemeClr val="dk2"/>
                </a:solidFill>
              </a:defRPr>
            </a:lvl3pPr>
            <a:lvl4pPr marL="1828800" lvl="3" indent="-349250" rtl="0">
              <a:lnSpc>
                <a:spcPct val="115000"/>
              </a:lnSpc>
              <a:spcBef>
                <a:spcPts val="2100"/>
              </a:spcBef>
              <a:spcAft>
                <a:spcPts val="0"/>
              </a:spcAft>
              <a:buClr>
                <a:schemeClr val="dk2"/>
              </a:buClr>
              <a:buSzPts val="1900"/>
              <a:buChar char="●"/>
              <a:defRPr sz="1900">
                <a:solidFill>
                  <a:schemeClr val="dk2"/>
                </a:solidFill>
              </a:defRPr>
            </a:lvl4pPr>
            <a:lvl5pPr marL="2286000" lvl="4" indent="-349250" rtl="0">
              <a:lnSpc>
                <a:spcPct val="115000"/>
              </a:lnSpc>
              <a:spcBef>
                <a:spcPts val="2100"/>
              </a:spcBef>
              <a:spcAft>
                <a:spcPts val="0"/>
              </a:spcAft>
              <a:buClr>
                <a:schemeClr val="dk2"/>
              </a:buClr>
              <a:buSzPts val="1900"/>
              <a:buChar char="○"/>
              <a:defRPr sz="1900">
                <a:solidFill>
                  <a:schemeClr val="dk2"/>
                </a:solidFill>
              </a:defRPr>
            </a:lvl5pPr>
            <a:lvl6pPr marL="2743200" lvl="5" indent="-349250" rtl="0">
              <a:lnSpc>
                <a:spcPct val="115000"/>
              </a:lnSpc>
              <a:spcBef>
                <a:spcPts val="2100"/>
              </a:spcBef>
              <a:spcAft>
                <a:spcPts val="0"/>
              </a:spcAft>
              <a:buClr>
                <a:schemeClr val="dk2"/>
              </a:buClr>
              <a:buSzPts val="1900"/>
              <a:buChar char="■"/>
              <a:defRPr sz="1900">
                <a:solidFill>
                  <a:schemeClr val="dk2"/>
                </a:solidFill>
              </a:defRPr>
            </a:lvl6pPr>
            <a:lvl7pPr marL="3200400" lvl="6" indent="-349250" rtl="0">
              <a:lnSpc>
                <a:spcPct val="115000"/>
              </a:lnSpc>
              <a:spcBef>
                <a:spcPts val="2100"/>
              </a:spcBef>
              <a:spcAft>
                <a:spcPts val="0"/>
              </a:spcAft>
              <a:buClr>
                <a:schemeClr val="dk2"/>
              </a:buClr>
              <a:buSzPts val="1900"/>
              <a:buChar char="●"/>
              <a:defRPr sz="1900">
                <a:solidFill>
                  <a:schemeClr val="dk2"/>
                </a:solidFill>
              </a:defRPr>
            </a:lvl7pPr>
            <a:lvl8pPr marL="3657600" lvl="7" indent="-349250" rtl="0">
              <a:lnSpc>
                <a:spcPct val="115000"/>
              </a:lnSpc>
              <a:spcBef>
                <a:spcPts val="2100"/>
              </a:spcBef>
              <a:spcAft>
                <a:spcPts val="0"/>
              </a:spcAft>
              <a:buClr>
                <a:schemeClr val="dk2"/>
              </a:buClr>
              <a:buSzPts val="1900"/>
              <a:buChar char="○"/>
              <a:defRPr sz="1900">
                <a:solidFill>
                  <a:schemeClr val="dk2"/>
                </a:solidFill>
              </a:defRPr>
            </a:lvl8pPr>
            <a:lvl9pPr marL="4114800" lvl="8" indent="-349250" rtl="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239" name="Google Shape;239;p3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ctrTitle"/>
          </p:nvPr>
        </p:nvSpPr>
        <p:spPr>
          <a:xfrm>
            <a:off x="2392295" y="2390127"/>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6000"/>
              <a:buFont typeface="Calibri"/>
              <a:buNone/>
            </a:pPr>
            <a:r>
              <a:rPr lang="tr-TR" sz="3200" b="1" dirty="0">
                <a:latin typeface="Times New Roman" panose="02020603050405020304" pitchFamily="18" charset="0"/>
                <a:cs typeface="Times New Roman" panose="02020603050405020304" pitchFamily="18" charset="0"/>
              </a:rPr>
              <a:t>YENİ TÜRK DEVLETİNİN DIŞ İLİŞKİLERİ</a:t>
            </a:r>
            <a:endParaRPr sz="3200" b="1" dirty="0">
              <a:latin typeface="Times New Roman" panose="02020603050405020304" pitchFamily="18" charset="0"/>
              <a:cs typeface="Times New Roman" panose="02020603050405020304" pitchFamily="18" charset="0"/>
            </a:endParaRPr>
          </a:p>
        </p:txBody>
      </p:sp>
      <p:sp>
        <p:nvSpPr>
          <p:cNvPr id="286" name="Google Shape;286;p49"/>
          <p:cNvSpPr txBox="1">
            <a:spLocks noGrp="1"/>
          </p:cNvSpPr>
          <p:nvPr>
            <p:ph type="subTitle" idx="1"/>
          </p:nvPr>
        </p:nvSpPr>
        <p:spPr>
          <a:xfrm>
            <a:off x="2927648" y="2924944"/>
            <a:ext cx="6400800" cy="3600400"/>
          </a:xfrm>
          <a:prstGeom prst="rect">
            <a:avLst/>
          </a:prstGeom>
          <a:noFill/>
          <a:ln>
            <a:noFill/>
          </a:ln>
        </p:spPr>
        <p:txBody>
          <a:bodyPr spcFirstLastPara="1" wrap="square" lIns="91425" tIns="45700" rIns="91425" bIns="45700" anchor="t" anchorCtr="0">
            <a:noAutofit/>
          </a:bodyPr>
          <a:lstStyle/>
          <a:p>
            <a:pPr marL="0" lvl="0" indent="0" algn="ctr" rtl="0">
              <a:spcBef>
                <a:spcPts val="480"/>
              </a:spcBef>
              <a:spcAft>
                <a:spcPts val="0"/>
              </a:spcAft>
              <a:buClr>
                <a:srgbClr val="3F3F3F"/>
              </a:buClr>
              <a:buSzPts val="2400"/>
              <a:buNone/>
            </a:pPr>
            <a:endParaRPr sz="2400" dirty="0">
              <a:solidFill>
                <a:srgbClr val="3F3F3F"/>
              </a:solidFill>
            </a:endParaRPr>
          </a:p>
          <a:p>
            <a:pPr marL="514350" lvl="0" indent="-311150" algn="ctr" rtl="0">
              <a:spcBef>
                <a:spcPts val="640"/>
              </a:spcBef>
              <a:spcAft>
                <a:spcPts val="0"/>
              </a:spcAft>
              <a:buClr>
                <a:srgbClr val="888888"/>
              </a:buClr>
              <a:buSzPts val="3200"/>
              <a:buNone/>
            </a:pPr>
            <a:endParaRPr dirty="0"/>
          </a:p>
          <a:p>
            <a:pPr marL="0" lvl="0" indent="0" algn="ctr" rtl="0">
              <a:spcBef>
                <a:spcPts val="640"/>
              </a:spcBef>
              <a:spcAft>
                <a:spcPts val="0"/>
              </a:spcAft>
              <a:buClr>
                <a:srgbClr val="888888"/>
              </a:buClr>
              <a:buSzPts val="32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Barışçılık</a:t>
            </a:r>
            <a:endParaRPr sz="2100" b="1" dirty="0">
              <a:latin typeface="Times New Roman" panose="02020603050405020304" pitchFamily="18" charset="0"/>
              <a:cs typeface="Times New Roman" panose="02020603050405020304" pitchFamily="18" charset="0"/>
            </a:endParaRPr>
          </a:p>
        </p:txBody>
      </p:sp>
      <p:sp>
        <p:nvSpPr>
          <p:cNvPr id="349" name="Google Shape;349;p59"/>
          <p:cNvSpPr txBox="1">
            <a:spLocks noGrp="1"/>
          </p:cNvSpPr>
          <p:nvPr>
            <p:ph type="body" idx="1"/>
          </p:nvPr>
        </p:nvSpPr>
        <p:spPr>
          <a:xfrm>
            <a:off x="609600" y="1417638"/>
            <a:ext cx="6419056" cy="43490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590"/>
              <a:buNone/>
            </a:pPr>
            <a:r>
              <a:rPr lang="tr-TR" sz="2100" i="1" dirty="0">
                <a:latin typeface="Times New Roman" panose="02020603050405020304" pitchFamily="18" charset="0"/>
                <a:cs typeface="Times New Roman" panose="02020603050405020304" pitchFamily="18" charset="0"/>
              </a:rPr>
              <a:t>‘’ Ben harpçi olamam. Çünkü harbin acıklı hallerini herkesten iyi bilirim.’’</a:t>
            </a:r>
            <a:endParaRPr sz="2100" dirty="0">
              <a:latin typeface="Times New Roman" panose="02020603050405020304" pitchFamily="18" charset="0"/>
              <a:cs typeface="Times New Roman" panose="02020603050405020304" pitchFamily="18" charset="0"/>
            </a:endParaRPr>
          </a:p>
          <a:p>
            <a:pPr marL="0" lvl="0" indent="0" algn="l" rtl="0">
              <a:lnSpc>
                <a:spcPct val="90000"/>
              </a:lnSpc>
              <a:spcBef>
                <a:spcPts val="518"/>
              </a:spcBef>
              <a:spcAft>
                <a:spcPts val="0"/>
              </a:spcAft>
              <a:buClr>
                <a:schemeClr val="dk1"/>
              </a:buClr>
              <a:buSzPts val="2590"/>
              <a:buNone/>
            </a:pPr>
            <a:endParaRPr sz="2100" i="1" dirty="0">
              <a:latin typeface="Times New Roman" panose="02020603050405020304" pitchFamily="18" charset="0"/>
              <a:cs typeface="Times New Roman" panose="02020603050405020304" pitchFamily="18" charset="0"/>
            </a:endParaRPr>
          </a:p>
          <a:p>
            <a:pPr marL="0" lvl="0" indent="0" algn="l" rtl="0">
              <a:lnSpc>
                <a:spcPct val="90000"/>
              </a:lnSpc>
              <a:spcBef>
                <a:spcPts val="518"/>
              </a:spcBef>
              <a:spcAft>
                <a:spcPts val="0"/>
              </a:spcAft>
              <a:buClr>
                <a:schemeClr val="dk1"/>
              </a:buClr>
              <a:buSzPts val="2590"/>
              <a:buNone/>
            </a:pPr>
            <a:r>
              <a:rPr lang="tr-TR" sz="2100" i="1" dirty="0">
                <a:latin typeface="Times New Roman" panose="02020603050405020304" pitchFamily="18" charset="0"/>
                <a:cs typeface="Times New Roman" panose="02020603050405020304" pitchFamily="18" charset="0"/>
              </a:rPr>
              <a:t>‘’Harp zaruri ve hayati olmalı. Öldüreceğiz diyenlere karşı, ölmeyeceğiz diye harbe girebiliriz. Lakin millet hayatı tehlikeye uğramadıkça harp bir cinayettir.’’</a:t>
            </a:r>
            <a:endParaRPr sz="2100" dirty="0">
              <a:latin typeface="Times New Roman" panose="02020603050405020304" pitchFamily="18" charset="0"/>
              <a:cs typeface="Times New Roman" panose="02020603050405020304" pitchFamily="18" charset="0"/>
            </a:endParaRPr>
          </a:p>
          <a:p>
            <a:pPr marL="0" lvl="0" indent="0" algn="l" rtl="0">
              <a:lnSpc>
                <a:spcPct val="90000"/>
              </a:lnSpc>
              <a:spcBef>
                <a:spcPts val="518"/>
              </a:spcBef>
              <a:spcAft>
                <a:spcPts val="0"/>
              </a:spcAft>
              <a:buClr>
                <a:schemeClr val="dk1"/>
              </a:buClr>
              <a:buSzPts val="2590"/>
              <a:buNone/>
            </a:pPr>
            <a:endParaRPr sz="2100" i="1" dirty="0">
              <a:latin typeface="Times New Roman" panose="02020603050405020304" pitchFamily="18" charset="0"/>
              <a:cs typeface="Times New Roman" panose="02020603050405020304" pitchFamily="18" charset="0"/>
            </a:endParaRPr>
          </a:p>
          <a:p>
            <a:pPr marL="0" lvl="0" indent="0" algn="l" rtl="0">
              <a:lnSpc>
                <a:spcPct val="90000"/>
              </a:lnSpc>
              <a:spcBef>
                <a:spcPts val="518"/>
              </a:spcBef>
              <a:spcAft>
                <a:spcPts val="0"/>
              </a:spcAft>
              <a:buClr>
                <a:schemeClr val="dk1"/>
              </a:buClr>
              <a:buSzPts val="2590"/>
              <a:buNone/>
            </a:pPr>
            <a:r>
              <a:rPr lang="tr-TR" sz="2100" i="1" dirty="0">
                <a:latin typeface="Times New Roman" panose="02020603050405020304" pitchFamily="18" charset="0"/>
                <a:cs typeface="Times New Roman" panose="02020603050405020304" pitchFamily="18" charset="0"/>
              </a:rPr>
              <a:t>‘’Yurtta sulh, cihanda sulh.’’</a:t>
            </a:r>
            <a:endParaRPr sz="2100" dirty="0">
              <a:latin typeface="Times New Roman" panose="02020603050405020304" pitchFamily="18" charset="0"/>
              <a:cs typeface="Times New Roman" panose="02020603050405020304" pitchFamily="18" charset="0"/>
            </a:endParaRPr>
          </a:p>
          <a:p>
            <a:pPr marL="0" lvl="0" indent="0" algn="l" rtl="0">
              <a:lnSpc>
                <a:spcPct val="90000"/>
              </a:lnSpc>
              <a:spcBef>
                <a:spcPts val="518"/>
              </a:spcBef>
              <a:spcAft>
                <a:spcPts val="0"/>
              </a:spcAft>
              <a:buClr>
                <a:schemeClr val="dk1"/>
              </a:buClr>
              <a:buSzPts val="2590"/>
              <a:buNone/>
            </a:pPr>
            <a:r>
              <a:rPr lang="tr-TR" sz="2100" i="1" dirty="0">
                <a:latin typeface="Times New Roman" panose="02020603050405020304" pitchFamily="18" charset="0"/>
                <a:cs typeface="Times New Roman" panose="02020603050405020304" pitchFamily="18" charset="0"/>
              </a:rPr>
              <a:t>-M. Kemal ATATÜRK</a:t>
            </a:r>
            <a:endParaRPr sz="2100" i="1" dirty="0">
              <a:latin typeface="Times New Roman" panose="02020603050405020304" pitchFamily="18" charset="0"/>
              <a:cs typeface="Times New Roman" panose="02020603050405020304" pitchFamily="18" charset="0"/>
            </a:endParaRPr>
          </a:p>
        </p:txBody>
      </p:sp>
      <p:pic>
        <p:nvPicPr>
          <p:cNvPr id="350" name="Google Shape;350;p59"/>
          <p:cNvPicPr preferRelativeResize="0"/>
          <p:nvPr/>
        </p:nvPicPr>
        <p:blipFill rotWithShape="1">
          <a:blip r:embed="rId3">
            <a:alphaModFix/>
          </a:blip>
          <a:srcRect/>
          <a:stretch/>
        </p:blipFill>
        <p:spPr>
          <a:xfrm>
            <a:off x="7608169" y="1196752"/>
            <a:ext cx="2733587" cy="4664182"/>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alibri"/>
              <a:buNone/>
            </a:pPr>
            <a:r>
              <a:rPr lang="tr-TR" sz="2100" b="1" dirty="0">
                <a:latin typeface="Times New Roman" panose="02020603050405020304" pitchFamily="18" charset="0"/>
                <a:cs typeface="Times New Roman" panose="02020603050405020304" pitchFamily="18" charset="0"/>
              </a:rPr>
              <a:t>Güvenlik Politikası ve İttifaklar Sistemi</a:t>
            </a:r>
            <a:endParaRPr sz="2100" b="1" dirty="0">
              <a:latin typeface="Times New Roman" panose="02020603050405020304" pitchFamily="18" charset="0"/>
              <a:cs typeface="Times New Roman" panose="02020603050405020304" pitchFamily="18" charset="0"/>
            </a:endParaRPr>
          </a:p>
        </p:txBody>
      </p:sp>
      <p:sp>
        <p:nvSpPr>
          <p:cNvPr id="357" name="Google Shape;357;p60"/>
          <p:cNvSpPr txBox="1">
            <a:spLocks noGrp="1"/>
          </p:cNvSpPr>
          <p:nvPr>
            <p:ph type="body" idx="1"/>
          </p:nvPr>
        </p:nvSpPr>
        <p:spPr>
          <a:xfrm>
            <a:off x="706582" y="1417638"/>
            <a:ext cx="4752109"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10000"/>
              </a:lnSpc>
              <a:spcBef>
                <a:spcPts val="0"/>
              </a:spcBef>
              <a:spcAft>
                <a:spcPts val="0"/>
              </a:spcAft>
              <a:buClr>
                <a:schemeClr val="dk1"/>
              </a:buClr>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Yeni Cumhuriyetin kendini savunması için gerekli önlemlerin alınması esastır.</a:t>
            </a:r>
            <a:endParaRPr sz="2100" dirty="0">
              <a:latin typeface="Times New Roman" panose="02020603050405020304" pitchFamily="18" charset="0"/>
              <a:cs typeface="Times New Roman" panose="02020603050405020304" pitchFamily="18" charset="0"/>
            </a:endParaRPr>
          </a:p>
          <a:p>
            <a:pPr marL="342900" lvl="0" indent="-342900" algn="just" rtl="0">
              <a:lnSpc>
                <a:spcPct val="110000"/>
              </a:lnSpc>
              <a:spcBef>
                <a:spcPts val="480"/>
              </a:spcBef>
              <a:spcAft>
                <a:spcPts val="0"/>
              </a:spcAft>
              <a:buClr>
                <a:schemeClr val="dk1"/>
              </a:buClr>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Askeri ve ekonomik yapılanma sağlamlaştırılmalıdır.</a:t>
            </a:r>
            <a:endParaRPr sz="2100" dirty="0">
              <a:latin typeface="Times New Roman" panose="02020603050405020304" pitchFamily="18" charset="0"/>
              <a:cs typeface="Times New Roman" panose="02020603050405020304" pitchFamily="18" charset="0"/>
            </a:endParaRPr>
          </a:p>
          <a:p>
            <a:pPr marL="342900" lvl="0" indent="-342900" algn="just" rtl="0">
              <a:lnSpc>
                <a:spcPct val="110000"/>
              </a:lnSpc>
              <a:spcBef>
                <a:spcPts val="480"/>
              </a:spcBef>
              <a:spcAft>
                <a:spcPts val="0"/>
              </a:spcAft>
              <a:buClr>
                <a:schemeClr val="dk1"/>
              </a:buClr>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Türkiye Cumhuriyeti kendi gücüyle kendini koruyabilmelidir.</a:t>
            </a:r>
            <a:endParaRPr sz="2100" dirty="0">
              <a:latin typeface="Times New Roman" panose="02020603050405020304" pitchFamily="18" charset="0"/>
              <a:cs typeface="Times New Roman" panose="02020603050405020304" pitchFamily="18" charset="0"/>
            </a:endParaRPr>
          </a:p>
          <a:p>
            <a:pPr marL="342900" lvl="0" indent="-342900" algn="just" rtl="0">
              <a:lnSpc>
                <a:spcPct val="110000"/>
              </a:lnSpc>
              <a:spcBef>
                <a:spcPts val="480"/>
              </a:spcBef>
              <a:spcAft>
                <a:spcPts val="0"/>
              </a:spcAft>
              <a:buClr>
                <a:schemeClr val="dk1"/>
              </a:buClr>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Askeri harcamalar ve ordunun</a:t>
            </a:r>
            <a:endParaRPr sz="2100" dirty="0">
              <a:latin typeface="Times New Roman" panose="02020603050405020304" pitchFamily="18" charset="0"/>
              <a:cs typeface="Times New Roman" panose="02020603050405020304" pitchFamily="18" charset="0"/>
            </a:endParaRPr>
          </a:p>
          <a:p>
            <a:pPr marL="342900" algn="just">
              <a:lnSpc>
                <a:spcPct val="110000"/>
              </a:lnSpc>
              <a:spcBef>
                <a:spcPts val="480"/>
              </a:spcBef>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modernleştirilmesi, ekonomik </a:t>
            </a:r>
            <a:endParaRPr sz="2100" dirty="0">
              <a:latin typeface="Times New Roman" panose="02020603050405020304" pitchFamily="18" charset="0"/>
              <a:cs typeface="Times New Roman" panose="02020603050405020304" pitchFamily="18" charset="0"/>
            </a:endParaRPr>
          </a:p>
          <a:p>
            <a:pPr marL="342900" algn="just">
              <a:lnSpc>
                <a:spcPct val="110000"/>
              </a:lnSpc>
              <a:spcBef>
                <a:spcPts val="480"/>
              </a:spcBef>
              <a:buSzPts val="24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yapılanmayla beraber yürütülmüştür.</a:t>
            </a:r>
            <a:endParaRPr sz="2100" dirty="0">
              <a:latin typeface="Times New Roman" panose="02020603050405020304" pitchFamily="18" charset="0"/>
              <a:cs typeface="Times New Roman" panose="02020603050405020304" pitchFamily="18" charset="0"/>
            </a:endParaRPr>
          </a:p>
        </p:txBody>
      </p:sp>
      <p:pic>
        <p:nvPicPr>
          <p:cNvPr id="358" name="Google Shape;358;p60"/>
          <p:cNvPicPr preferRelativeResize="0"/>
          <p:nvPr/>
        </p:nvPicPr>
        <p:blipFill rotWithShape="1">
          <a:blip r:embed="rId3">
            <a:alphaModFix/>
          </a:blip>
          <a:srcRect/>
          <a:stretch/>
        </p:blipFill>
        <p:spPr>
          <a:xfrm rot="178080">
            <a:off x="6327166" y="1359873"/>
            <a:ext cx="3803011" cy="3744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alibri"/>
              <a:buNone/>
            </a:pPr>
            <a:r>
              <a:rPr lang="tr-TR" sz="2100" b="1" dirty="0">
                <a:latin typeface="Times New Roman" panose="02020603050405020304" pitchFamily="18" charset="0"/>
                <a:cs typeface="Times New Roman" panose="02020603050405020304" pitchFamily="18" charset="0"/>
              </a:rPr>
              <a:t>Güvenlik Politikası ve İttifaklar Sistemi</a:t>
            </a:r>
            <a:endParaRPr sz="2100" b="1" dirty="0">
              <a:latin typeface="Times New Roman" panose="02020603050405020304" pitchFamily="18" charset="0"/>
              <a:cs typeface="Times New Roman" panose="02020603050405020304" pitchFamily="18" charset="0"/>
            </a:endParaRPr>
          </a:p>
        </p:txBody>
      </p:sp>
      <p:sp>
        <p:nvSpPr>
          <p:cNvPr id="365" name="Google Shape;365;p61"/>
          <p:cNvSpPr txBox="1">
            <a:spLocks noGrp="1"/>
          </p:cNvSpPr>
          <p:nvPr>
            <p:ph type="body" idx="1"/>
          </p:nvPr>
        </p:nvSpPr>
        <p:spPr>
          <a:xfrm>
            <a:off x="526472" y="1166092"/>
            <a:ext cx="9254837" cy="4525963"/>
          </a:xfrm>
          <a:prstGeom prst="rect">
            <a:avLst/>
          </a:prstGeom>
          <a:noFill/>
          <a:ln>
            <a:noFill/>
          </a:ln>
        </p:spPr>
        <p:txBody>
          <a:bodyPr spcFirstLastPara="1" wrap="square" lIns="91425" tIns="45700" rIns="91425" bIns="45700" anchor="t" anchorCtr="0">
            <a:noAutofit/>
          </a:bodyPr>
          <a:lstStyle/>
          <a:p>
            <a:pPr marL="177800" lvl="0" indent="0" algn="just" rtl="0">
              <a:spcBef>
                <a:spcPts val="0"/>
              </a:spcBef>
              <a:spcAft>
                <a:spcPts val="0"/>
              </a:spcAft>
              <a:buClr>
                <a:schemeClr val="dk1"/>
              </a:buClr>
              <a:buSzPts val="2800"/>
              <a:buNone/>
            </a:pPr>
            <a:endParaRPr sz="2100" dirty="0">
              <a:latin typeface="Times New Roman" panose="02020603050405020304" pitchFamily="18" charset="0"/>
              <a:cs typeface="Times New Roman" panose="02020603050405020304" pitchFamily="18" charset="0"/>
            </a:endParaRPr>
          </a:p>
          <a:p>
            <a:pPr marL="342900" lvl="0" indent="-342900" algn="just" rtl="0">
              <a:spcBef>
                <a:spcPts val="560"/>
              </a:spcBef>
              <a:spcAft>
                <a:spcPts val="0"/>
              </a:spcAft>
              <a:buClr>
                <a:schemeClr val="dk1"/>
              </a:buClr>
              <a:buSzPts val="28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Türkiye’nin kendi gücünün yetmeyebileceği alanlarda, ülkenin güvenliği için, denge politikaları çerçevesinde ittifaklar oluşturmaktan </a:t>
            </a:r>
            <a:r>
              <a:rPr lang="tr-TR" sz="2100" dirty="0" smtClean="0">
                <a:latin typeface="Times New Roman" panose="02020603050405020304" pitchFamily="18" charset="0"/>
                <a:cs typeface="Times New Roman" panose="02020603050405020304" pitchFamily="18" charset="0"/>
              </a:rPr>
              <a:t>kaçınılmamıştır.</a:t>
            </a:r>
          </a:p>
          <a:p>
            <a:pPr marL="342900" lvl="0" indent="-342900" algn="just" rtl="0">
              <a:spcBef>
                <a:spcPts val="560"/>
              </a:spcBef>
              <a:spcAft>
                <a:spcPts val="0"/>
              </a:spcAft>
              <a:buClr>
                <a:schemeClr val="dk1"/>
              </a:buClr>
              <a:buSzPts val="2800"/>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Savaş sonrası mevcut statükodan memnun olan ve onun devamını isteyen </a:t>
            </a:r>
            <a:r>
              <a:rPr lang="tr-TR" sz="2100" dirty="0" err="1" smtClean="0">
                <a:latin typeface="Times New Roman" panose="02020603050405020304" pitchFamily="18" charset="0"/>
                <a:cs typeface="Times New Roman" panose="02020603050405020304" pitchFamily="18" charset="0"/>
              </a:rPr>
              <a:t>ülkederden</a:t>
            </a:r>
            <a:r>
              <a:rPr lang="tr-TR" sz="2100" dirty="0" smtClean="0">
                <a:latin typeface="Times New Roman" panose="02020603050405020304" pitchFamily="18" charset="0"/>
                <a:cs typeface="Times New Roman" panose="02020603050405020304" pitchFamily="18" charset="0"/>
              </a:rPr>
              <a:t> yana bir tavır benimseyen Türkiye, Atatürk döneminde bu doğrultuda hareket etmiş ve ülkenin güvenliği için gerekli gördüğü ittifakları yapmaktan kaçınmamıştır.</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Batıcılık</a:t>
            </a:r>
            <a:endParaRPr sz="2100" b="1" dirty="0">
              <a:latin typeface="Times New Roman" panose="02020603050405020304" pitchFamily="18" charset="0"/>
              <a:cs typeface="Times New Roman" panose="02020603050405020304" pitchFamily="18" charset="0"/>
            </a:endParaRPr>
          </a:p>
        </p:txBody>
      </p:sp>
      <p:sp>
        <p:nvSpPr>
          <p:cNvPr id="372" name="Google Shape;372;p62"/>
          <p:cNvSpPr txBox="1">
            <a:spLocks noGrp="1"/>
          </p:cNvSpPr>
          <p:nvPr>
            <p:ph type="body" idx="1"/>
          </p:nvPr>
        </p:nvSpPr>
        <p:spPr>
          <a:xfrm>
            <a:off x="609600" y="1417638"/>
            <a:ext cx="109728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Batıya karşı savaşılsa da, savaş sonrası batıya yakınlaşma çabaları başlamıştır.</a:t>
            </a:r>
            <a:endParaRPr sz="2100" dirty="0">
              <a:latin typeface="Times New Roman" panose="02020603050405020304" pitchFamily="18" charset="0"/>
              <a:cs typeface="Times New Roman" panose="02020603050405020304" pitchFamily="18" charset="0"/>
            </a:endParaRPr>
          </a:p>
          <a:p>
            <a:pPr marL="342900" lvl="0" indent="-342900" algn="just" rtl="0">
              <a:spcBef>
                <a:spcPts val="640"/>
              </a:spcBef>
              <a:spcAft>
                <a:spcPts val="0"/>
              </a:spcAft>
              <a:buClr>
                <a:schemeClr val="dk1"/>
              </a:buClr>
              <a:buSzPts val="3200"/>
              <a:buFont typeface="Arial" panose="020B0604020202020204" pitchFamily="34" charset="0"/>
              <a:buChar char="•"/>
            </a:pPr>
            <a:r>
              <a:rPr lang="tr-TR" sz="2100" dirty="0" err="1">
                <a:latin typeface="Times New Roman" panose="02020603050405020304" pitchFamily="18" charset="0"/>
                <a:cs typeface="Times New Roman" panose="02020603050405020304" pitchFamily="18" charset="0"/>
              </a:rPr>
              <a:t>Çağdaşlamanın</a:t>
            </a:r>
            <a:r>
              <a:rPr lang="tr-TR" sz="2100" dirty="0">
                <a:latin typeface="Times New Roman" panose="02020603050405020304" pitchFamily="18" charset="0"/>
                <a:cs typeface="Times New Roman" panose="02020603050405020304" pitchFamily="18" charset="0"/>
              </a:rPr>
              <a:t> sağlanması için gerekli görülmüştür.</a:t>
            </a:r>
            <a:endParaRPr sz="2100" dirty="0">
              <a:latin typeface="Times New Roman" panose="02020603050405020304" pitchFamily="18" charset="0"/>
              <a:cs typeface="Times New Roman" panose="02020603050405020304" pitchFamily="18" charset="0"/>
            </a:endParaRPr>
          </a:p>
          <a:p>
            <a:pPr marL="342900" lvl="0" indent="-342900" algn="just" rtl="0">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Ülkeyi gelişmiş, modern ülkeler seviyesine çıkarma ve daha da ileri götürme ideali ile Atatürk dış politikada batı ile ilişkileri geliştirmeye önem vermiştir.</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Akılcılık</a:t>
            </a:r>
            <a:endParaRPr sz="2100" b="1" dirty="0">
              <a:latin typeface="Times New Roman" panose="02020603050405020304" pitchFamily="18" charset="0"/>
              <a:cs typeface="Times New Roman" panose="02020603050405020304" pitchFamily="18" charset="0"/>
            </a:endParaRPr>
          </a:p>
        </p:txBody>
      </p:sp>
      <p:sp>
        <p:nvSpPr>
          <p:cNvPr id="379" name="Google Shape;379;p63"/>
          <p:cNvSpPr txBox="1">
            <a:spLocks noGrp="1"/>
          </p:cNvSpPr>
          <p:nvPr>
            <p:ph type="body" idx="1"/>
          </p:nvPr>
        </p:nvSpPr>
        <p:spPr>
          <a:xfrm>
            <a:off x="526472" y="1323110"/>
            <a:ext cx="9439564"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Uluslararası hukuka bağlı, ideolojik dogma ve önyargıları yok sayan, bilimi ve aklı esas alan bir dış politika benimsenmiştir.</a:t>
            </a:r>
            <a:endParaRPr sz="2100" dirty="0">
              <a:latin typeface="Times New Roman" panose="02020603050405020304" pitchFamily="18" charset="0"/>
              <a:cs typeface="Times New Roman" panose="02020603050405020304" pitchFamily="18" charset="0"/>
            </a:endParaRPr>
          </a:p>
          <a:p>
            <a:pPr marL="342900" lvl="0" indent="-342900" algn="just" rtl="0">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Tarihi dostluk ve düşmanlıklar gözetilmeksizin, yeni şartlar ve karşılıklı yarar değerlendirilmiştir.</a:t>
            </a:r>
            <a:endParaRPr sz="2100" dirty="0">
              <a:latin typeface="Times New Roman" panose="02020603050405020304" pitchFamily="18" charset="0"/>
              <a:cs typeface="Times New Roman" panose="02020603050405020304" pitchFamily="18" charset="0"/>
            </a:endParaRPr>
          </a:p>
          <a:p>
            <a:pPr marL="342900" lvl="0" indent="-342900" algn="just" rtl="0">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Uluslararası adalet, sömürgeyi reddetme, hukuka bağlılık ve milli egemenlik ve bağımsızlık gibi ilkeleri kapsar.</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65"/>
          <p:cNvSpPr txBox="1">
            <a:spLocks noGrp="1"/>
          </p:cNvSpPr>
          <p:nvPr>
            <p:ph type="title"/>
          </p:nvPr>
        </p:nvSpPr>
        <p:spPr>
          <a:xfrm>
            <a:off x="689731" y="2677341"/>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tr-TR" sz="3200" b="1" dirty="0">
                <a:latin typeface="Times New Roman" panose="02020603050405020304" pitchFamily="18" charset="0"/>
                <a:cs typeface="Times New Roman" panose="02020603050405020304" pitchFamily="18" charset="0"/>
              </a:rPr>
              <a:t>B</a:t>
            </a:r>
            <a:r>
              <a:rPr lang="tr-TR" sz="3200" b="1" dirty="0" smtClean="0">
                <a:latin typeface="Times New Roman" panose="02020603050405020304" pitchFamily="18" charset="0"/>
                <a:cs typeface="Times New Roman" panose="02020603050405020304" pitchFamily="18" charset="0"/>
              </a:rPr>
              <a:t>ATILI </a:t>
            </a:r>
            <a:r>
              <a:rPr lang="tr-TR" sz="3200" b="1" dirty="0">
                <a:latin typeface="Times New Roman" panose="02020603050405020304" pitchFamily="18" charset="0"/>
                <a:cs typeface="Times New Roman" panose="02020603050405020304" pitchFamily="18" charset="0"/>
              </a:rPr>
              <a:t>D</a:t>
            </a:r>
            <a:r>
              <a:rPr lang="tr-TR" sz="3200" b="1" dirty="0" smtClean="0">
                <a:latin typeface="Times New Roman" panose="02020603050405020304" pitchFamily="18" charset="0"/>
                <a:cs typeface="Times New Roman" panose="02020603050405020304" pitchFamily="18" charset="0"/>
              </a:rPr>
              <a:t>EVLETLERLE </a:t>
            </a:r>
            <a:r>
              <a:rPr lang="tr-TR" sz="3200" b="1" dirty="0">
                <a:latin typeface="Times New Roman" panose="02020603050405020304" pitchFamily="18" charset="0"/>
                <a:cs typeface="Times New Roman" panose="02020603050405020304" pitchFamily="18" charset="0"/>
              </a:rPr>
              <a:t>İ</a:t>
            </a:r>
            <a:r>
              <a:rPr lang="tr-TR" sz="3200" b="1" dirty="0" smtClean="0">
                <a:latin typeface="Times New Roman" panose="02020603050405020304" pitchFamily="18" charset="0"/>
                <a:cs typeface="Times New Roman" panose="02020603050405020304" pitchFamily="18" charset="0"/>
              </a:rPr>
              <a:t>LİŞKİLER ve </a:t>
            </a:r>
            <a:r>
              <a:rPr lang="tr-TR" sz="3200" b="1" dirty="0">
                <a:latin typeface="Times New Roman" panose="02020603050405020304" pitchFamily="18" charset="0"/>
                <a:cs typeface="Times New Roman" panose="02020603050405020304" pitchFamily="18" charset="0"/>
              </a:rPr>
              <a:t>L</a:t>
            </a:r>
            <a:r>
              <a:rPr lang="tr-TR" sz="3200" b="1" dirty="0" smtClean="0">
                <a:latin typeface="Times New Roman" panose="02020603050405020304" pitchFamily="18" charset="0"/>
                <a:cs typeface="Times New Roman" panose="02020603050405020304" pitchFamily="18" charset="0"/>
              </a:rPr>
              <a:t>OZAN'DAN </a:t>
            </a:r>
            <a:r>
              <a:rPr lang="tr-TR" sz="3200" b="1" dirty="0">
                <a:latin typeface="Times New Roman" panose="02020603050405020304" pitchFamily="18" charset="0"/>
                <a:cs typeface="Times New Roman" panose="02020603050405020304" pitchFamily="18" charset="0"/>
              </a:rPr>
              <a:t>A</a:t>
            </a:r>
            <a:r>
              <a:rPr lang="tr-TR" sz="3200" b="1" dirty="0" smtClean="0">
                <a:latin typeface="Times New Roman" panose="02020603050405020304" pitchFamily="18" charset="0"/>
                <a:cs typeface="Times New Roman" panose="02020603050405020304" pitchFamily="18" charset="0"/>
              </a:rPr>
              <a:t>RDA </a:t>
            </a:r>
            <a:r>
              <a:rPr lang="tr-TR" sz="3200" b="1" dirty="0">
                <a:latin typeface="Times New Roman" panose="02020603050405020304" pitchFamily="18" charset="0"/>
                <a:cs typeface="Times New Roman" panose="02020603050405020304" pitchFamily="18" charset="0"/>
              </a:rPr>
              <a:t>K</a:t>
            </a:r>
            <a:r>
              <a:rPr lang="tr-TR" sz="3200" b="1" dirty="0" smtClean="0">
                <a:latin typeface="Times New Roman" panose="02020603050405020304" pitchFamily="18" charset="0"/>
                <a:cs typeface="Times New Roman" panose="02020603050405020304" pitchFamily="18" charset="0"/>
              </a:rPr>
              <a:t>ALAN </a:t>
            </a:r>
            <a:r>
              <a:rPr lang="tr-TR" sz="3200" b="1" dirty="0">
                <a:latin typeface="Times New Roman" panose="02020603050405020304" pitchFamily="18" charset="0"/>
                <a:cs typeface="Times New Roman" panose="02020603050405020304" pitchFamily="18" charset="0"/>
              </a:rPr>
              <a:t>M</a:t>
            </a:r>
            <a:r>
              <a:rPr lang="tr-TR" sz="3200" b="1" dirty="0" smtClean="0">
                <a:latin typeface="Times New Roman" panose="02020603050405020304" pitchFamily="18" charset="0"/>
                <a:cs typeface="Times New Roman" panose="02020603050405020304" pitchFamily="18" charset="0"/>
              </a:rPr>
              <a:t>ESELELERİN </a:t>
            </a:r>
            <a:r>
              <a:rPr lang="tr-TR" sz="3200" b="1" dirty="0">
                <a:latin typeface="Times New Roman" panose="02020603050405020304" pitchFamily="18" charset="0"/>
                <a:cs typeface="Times New Roman" panose="02020603050405020304" pitchFamily="18" charset="0"/>
              </a:rPr>
              <a:t>H</a:t>
            </a:r>
            <a:r>
              <a:rPr lang="tr-TR" sz="3200" b="1" dirty="0" smtClean="0">
                <a:latin typeface="Times New Roman" panose="02020603050405020304" pitchFamily="18" charset="0"/>
                <a:cs typeface="Times New Roman" panose="02020603050405020304" pitchFamily="18" charset="0"/>
              </a:rPr>
              <a:t>ALLİ</a:t>
            </a:r>
            <a:endParaRPr lang="tr-TR" sz="3200" b="1"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66"/>
          <p:cNvSpPr txBox="1">
            <a:spLocks noGrp="1"/>
          </p:cNvSpPr>
          <p:nvPr>
            <p:ph type="ctrTitle"/>
          </p:nvPr>
        </p:nvSpPr>
        <p:spPr>
          <a:xfrm>
            <a:off x="665017" y="701964"/>
            <a:ext cx="10363200" cy="67252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tr-TR" sz="2400" b="1" dirty="0" smtClean="0">
                <a:latin typeface="Times New Roman" panose="02020603050405020304" pitchFamily="18" charset="0"/>
                <a:cs typeface="Times New Roman" panose="02020603050405020304" pitchFamily="18" charset="0"/>
              </a:rPr>
              <a:t>Türk- İngiliz İlişkileri Ve Musul Meselesi </a:t>
            </a:r>
            <a:endParaRPr lang="tr-TR" sz="2400" b="1" dirty="0">
              <a:latin typeface="Times New Roman" panose="02020603050405020304" pitchFamily="18" charset="0"/>
              <a:cs typeface="Times New Roman" panose="02020603050405020304" pitchFamily="18" charset="0"/>
            </a:endParaRPr>
          </a:p>
        </p:txBody>
      </p:sp>
      <p:sp>
        <p:nvSpPr>
          <p:cNvPr id="3" name="Dikdörtgen 2"/>
          <p:cNvSpPr/>
          <p:nvPr/>
        </p:nvSpPr>
        <p:spPr>
          <a:xfrm>
            <a:off x="415635" y="2060310"/>
            <a:ext cx="9550401" cy="3323987"/>
          </a:xfrm>
          <a:prstGeom prst="rect">
            <a:avLst/>
          </a:prstGeom>
        </p:spPr>
        <p:txBody>
          <a:bodyPr wrap="square">
            <a:spAutoFit/>
          </a:bodyPr>
          <a:lstStyle/>
          <a:p>
            <a:pPr marL="342900" indent="-342900" algn="just">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Türk-İngiliz ilişkileri, İngiltere’nin, </a:t>
            </a:r>
            <a:r>
              <a:rPr lang="tr-TR" sz="2100" dirty="0" smtClean="0">
                <a:latin typeface="Times New Roman" panose="02020603050405020304" pitchFamily="18" charset="0"/>
                <a:cs typeface="Times New Roman" panose="02020603050405020304" pitchFamily="18" charset="0"/>
              </a:rPr>
              <a:t>İspanya’ya karşı </a:t>
            </a:r>
            <a:r>
              <a:rPr lang="tr-TR" sz="2100" dirty="0">
                <a:latin typeface="Times New Roman" panose="02020603050405020304" pitchFamily="18" charset="0"/>
                <a:cs typeface="Times New Roman" panose="02020603050405020304" pitchFamily="18" charset="0"/>
              </a:rPr>
              <a:t>siyasi açıdan Osmanlı’dan destek </a:t>
            </a:r>
            <a:r>
              <a:rPr lang="tr-TR" sz="2100" dirty="0" smtClean="0">
                <a:latin typeface="Times New Roman" panose="02020603050405020304" pitchFamily="18" charset="0"/>
                <a:cs typeface="Times New Roman" panose="02020603050405020304" pitchFamily="18" charset="0"/>
              </a:rPr>
              <a:t>ihtiyacı </a:t>
            </a:r>
            <a:r>
              <a:rPr lang="de-DE" sz="2100" dirty="0" err="1" smtClean="0">
                <a:latin typeface="Times New Roman" panose="02020603050405020304" pitchFamily="18" charset="0"/>
                <a:cs typeface="Times New Roman" panose="02020603050405020304" pitchFamily="18" charset="0"/>
              </a:rPr>
              <a:t>hissetmesi</a:t>
            </a:r>
            <a:r>
              <a:rPr lang="de-DE" sz="2100" dirty="0" smtClean="0">
                <a:latin typeface="Times New Roman" panose="02020603050405020304" pitchFamily="18" charset="0"/>
                <a:cs typeface="Times New Roman" panose="02020603050405020304" pitchFamily="18" charset="0"/>
              </a:rPr>
              <a:t> </a:t>
            </a:r>
            <a:r>
              <a:rPr lang="de-DE" sz="2100" dirty="0" err="1">
                <a:latin typeface="Times New Roman" panose="02020603050405020304" pitchFamily="18" charset="0"/>
                <a:cs typeface="Times New Roman" panose="02020603050405020304" pitchFamily="18" charset="0"/>
              </a:rPr>
              <a:t>sonrası</a:t>
            </a:r>
            <a:r>
              <a:rPr lang="de-DE" sz="2100" dirty="0">
                <a:latin typeface="Times New Roman" panose="02020603050405020304" pitchFamily="18" charset="0"/>
                <a:cs typeface="Times New Roman" panose="02020603050405020304" pitchFamily="18" charset="0"/>
              </a:rPr>
              <a:t> 1583 </a:t>
            </a:r>
            <a:r>
              <a:rPr lang="de-DE" sz="2100" dirty="0" err="1">
                <a:latin typeface="Times New Roman" panose="02020603050405020304" pitchFamily="18" charset="0"/>
                <a:cs typeface="Times New Roman" panose="02020603050405020304" pitchFamily="18" charset="0"/>
              </a:rPr>
              <a:t>yılında</a:t>
            </a:r>
            <a:r>
              <a:rPr lang="de-DE" sz="2100" dirty="0">
                <a:latin typeface="Times New Roman" panose="02020603050405020304" pitchFamily="18" charset="0"/>
                <a:cs typeface="Times New Roman" panose="02020603050405020304" pitchFamily="18" charset="0"/>
              </a:rPr>
              <a:t> </a:t>
            </a:r>
            <a:r>
              <a:rPr lang="de-DE" sz="2100" dirty="0" smtClean="0">
                <a:latin typeface="Times New Roman" panose="02020603050405020304" pitchFamily="18" charset="0"/>
                <a:cs typeface="Times New Roman" panose="02020603050405020304" pitchFamily="18" charset="0"/>
              </a:rPr>
              <a:t>William</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Harbon’un</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ilk elçiliğe atanmasıyla başlamıştır</a:t>
            </a:r>
            <a:r>
              <a:rPr lang="tr-TR" sz="21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1774-1783 Rusya’nın Kırım’a saldırısı, 1798 </a:t>
            </a:r>
            <a:r>
              <a:rPr lang="tr-TR" sz="2100" dirty="0" smtClean="0">
                <a:latin typeface="Times New Roman" panose="02020603050405020304" pitchFamily="18" charset="0"/>
                <a:cs typeface="Times New Roman" panose="02020603050405020304" pitchFamily="18" charset="0"/>
              </a:rPr>
              <a:t>de Fransa’nın </a:t>
            </a:r>
            <a:r>
              <a:rPr lang="tr-TR" sz="2100" dirty="0">
                <a:latin typeface="Times New Roman" panose="02020603050405020304" pitchFamily="18" charset="0"/>
                <a:cs typeface="Times New Roman" panose="02020603050405020304" pitchFamily="18" charset="0"/>
              </a:rPr>
              <a:t>Mısır’ı işgali gibi </a:t>
            </a:r>
            <a:r>
              <a:rPr lang="tr-TR" sz="2100" dirty="0" smtClean="0">
                <a:latin typeface="Times New Roman" panose="02020603050405020304" pitchFamily="18" charset="0"/>
                <a:cs typeface="Times New Roman" panose="02020603050405020304" pitchFamily="18" charset="0"/>
              </a:rPr>
              <a:t>gelişmeler. Hindistan’ın kontrolünü </a:t>
            </a:r>
            <a:r>
              <a:rPr lang="tr-TR" sz="2100" dirty="0">
                <a:latin typeface="Times New Roman" panose="02020603050405020304" pitchFamily="18" charset="0"/>
                <a:cs typeface="Times New Roman" panose="02020603050405020304" pitchFamily="18" charset="0"/>
              </a:rPr>
              <a:t>elinde bulunduran İngiltere’yi, </a:t>
            </a:r>
            <a:r>
              <a:rPr lang="tr-TR" sz="2100" dirty="0" smtClean="0">
                <a:latin typeface="Times New Roman" panose="02020603050405020304" pitchFamily="18" charset="0"/>
                <a:cs typeface="Times New Roman" panose="02020603050405020304" pitchFamily="18" charset="0"/>
              </a:rPr>
              <a:t>Rusya’nın İstanbul </a:t>
            </a:r>
            <a:r>
              <a:rPr lang="tr-TR" sz="2100" dirty="0">
                <a:latin typeface="Times New Roman" panose="02020603050405020304" pitchFamily="18" charset="0"/>
                <a:cs typeface="Times New Roman" panose="02020603050405020304" pitchFamily="18" charset="0"/>
              </a:rPr>
              <a:t>ve boğazları kontrol etmesi endişesine </a:t>
            </a:r>
            <a:r>
              <a:rPr lang="tr-TR" sz="2100" dirty="0" smtClean="0">
                <a:latin typeface="Times New Roman" panose="02020603050405020304" pitchFamily="18" charset="0"/>
                <a:cs typeface="Times New Roman" panose="02020603050405020304" pitchFamily="18" charset="0"/>
              </a:rPr>
              <a:t>sevk etmiş </a:t>
            </a:r>
            <a:r>
              <a:rPr lang="tr-TR" sz="2100" dirty="0">
                <a:latin typeface="Times New Roman" panose="02020603050405020304" pitchFamily="18" charset="0"/>
                <a:cs typeface="Times New Roman" panose="02020603050405020304" pitchFamily="18" charset="0"/>
              </a:rPr>
              <a:t>ve bu endişe bundan sonraki </a:t>
            </a:r>
            <a:r>
              <a:rPr lang="tr-TR" sz="2100" dirty="0" smtClean="0">
                <a:latin typeface="Times New Roman" panose="02020603050405020304" pitchFamily="18" charset="0"/>
                <a:cs typeface="Times New Roman" panose="02020603050405020304" pitchFamily="18" charset="0"/>
              </a:rPr>
              <a:t>İngiliz politikalarının </a:t>
            </a:r>
            <a:r>
              <a:rPr lang="tr-TR" sz="2100" dirty="0">
                <a:latin typeface="Times New Roman" panose="02020603050405020304" pitchFamily="18" charset="0"/>
                <a:cs typeface="Times New Roman" panose="02020603050405020304" pitchFamily="18" charset="0"/>
              </a:rPr>
              <a:t>belirleyicisi </a:t>
            </a:r>
            <a:r>
              <a:rPr lang="tr-TR" sz="2100" dirty="0" smtClean="0">
                <a:latin typeface="Times New Roman" panose="02020603050405020304" pitchFamily="18" charset="0"/>
                <a:cs typeface="Times New Roman" panose="02020603050405020304" pitchFamily="18" charset="0"/>
              </a:rPr>
              <a:t>olmuştur. </a:t>
            </a:r>
          </a:p>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İngiltere</a:t>
            </a:r>
            <a:r>
              <a:rPr lang="tr-TR" sz="2100" dirty="0">
                <a:latin typeface="Times New Roman" panose="02020603050405020304" pitchFamily="18" charset="0"/>
                <a:cs typeface="Times New Roman" panose="02020603050405020304" pitchFamily="18" charset="0"/>
              </a:rPr>
              <a:t>, Mehmet Ali Paşa’nın isyanında, 1853 </a:t>
            </a:r>
            <a:r>
              <a:rPr lang="tr-TR" sz="2100" dirty="0" smtClean="0">
                <a:latin typeface="Times New Roman" panose="02020603050405020304" pitchFamily="18" charset="0"/>
                <a:cs typeface="Times New Roman" panose="02020603050405020304" pitchFamily="18" charset="0"/>
              </a:rPr>
              <a:t>Kırım Savaşı’nda </a:t>
            </a:r>
            <a:r>
              <a:rPr lang="tr-TR" sz="2100" dirty="0">
                <a:latin typeface="Times New Roman" panose="02020603050405020304" pitchFamily="18" charset="0"/>
                <a:cs typeface="Times New Roman" panose="02020603050405020304" pitchFamily="18" charset="0"/>
              </a:rPr>
              <a:t>ve 1877-1878 Osmanlı Rus </a:t>
            </a:r>
            <a:r>
              <a:rPr lang="tr-TR" sz="2100" dirty="0" smtClean="0">
                <a:latin typeface="Times New Roman" panose="02020603050405020304" pitchFamily="18" charset="0"/>
                <a:cs typeface="Times New Roman" panose="02020603050405020304" pitchFamily="18" charset="0"/>
              </a:rPr>
              <a:t>Savaşı’nda Osmanlı’ya </a:t>
            </a:r>
            <a:r>
              <a:rPr lang="tr-TR" sz="2100" dirty="0">
                <a:latin typeface="Times New Roman" panose="02020603050405020304" pitchFamily="18" charset="0"/>
                <a:cs typeface="Times New Roman" panose="02020603050405020304" pitchFamily="18" charset="0"/>
              </a:rPr>
              <a:t>yardım etmiştir. 1878 </a:t>
            </a:r>
            <a:r>
              <a:rPr lang="tr-TR" sz="2100" dirty="0" smtClean="0">
                <a:latin typeface="Times New Roman" panose="02020603050405020304" pitchFamily="18" charset="0"/>
                <a:cs typeface="Times New Roman" panose="02020603050405020304" pitchFamily="18" charset="0"/>
              </a:rPr>
              <a:t>yılında gerçekleştirilen </a:t>
            </a:r>
            <a:r>
              <a:rPr lang="tr-TR" sz="2100" dirty="0">
                <a:latin typeface="Times New Roman" panose="02020603050405020304" pitchFamily="18" charset="0"/>
                <a:cs typeface="Times New Roman" panose="02020603050405020304" pitchFamily="18" charset="0"/>
              </a:rPr>
              <a:t>Osmanlı-İngiliz ittifakı </a:t>
            </a:r>
            <a:r>
              <a:rPr lang="tr-TR" sz="2100" dirty="0" smtClean="0">
                <a:latin typeface="Times New Roman" panose="02020603050405020304" pitchFamily="18" charset="0"/>
                <a:cs typeface="Times New Roman" panose="02020603050405020304" pitchFamily="18" charset="0"/>
              </a:rPr>
              <a:t>Türk-İngiliz ilişkilerinin </a:t>
            </a:r>
            <a:r>
              <a:rPr lang="tr-TR" sz="2100" dirty="0">
                <a:latin typeface="Times New Roman" panose="02020603050405020304" pitchFamily="18" charset="0"/>
                <a:cs typeface="Times New Roman" panose="02020603050405020304" pitchFamily="18" charset="0"/>
              </a:rPr>
              <a:t>zirvesidir.</a:t>
            </a:r>
          </a:p>
        </p:txBody>
      </p:sp>
    </p:spTree>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9" name="Google Shape;409;p68"/>
          <p:cNvSpPr txBox="1">
            <a:spLocks noGrp="1"/>
          </p:cNvSpPr>
          <p:nvPr>
            <p:ph type="body" idx="1"/>
          </p:nvPr>
        </p:nvSpPr>
        <p:spPr>
          <a:xfrm>
            <a:off x="443346" y="485552"/>
            <a:ext cx="10160000" cy="5213284"/>
          </a:xfrm>
          <a:prstGeom prst="rect">
            <a:avLst/>
          </a:prstGeom>
          <a:noFill/>
          <a:ln>
            <a:noFill/>
          </a:ln>
        </p:spPr>
        <p:txBody>
          <a:bodyPr spcFirstLastPara="1" wrap="square" lIns="91425" tIns="45700" rIns="91425" bIns="45700" anchor="t" anchorCtr="0">
            <a:noAutofit/>
          </a:bodyPr>
          <a:lstStyle/>
          <a:p>
            <a:pPr algn="just"/>
            <a:r>
              <a:rPr lang="tr-TR" sz="2100" dirty="0">
                <a:latin typeface="Times New Roman" panose="02020603050405020304" pitchFamily="18" charset="0"/>
                <a:cs typeface="Times New Roman" panose="02020603050405020304" pitchFamily="18" charset="0"/>
              </a:rPr>
              <a:t>Osmanlı İmparatorluğu’nda artan Alman </a:t>
            </a:r>
            <a:r>
              <a:rPr lang="tr-TR" sz="2100" dirty="0" smtClean="0">
                <a:latin typeface="Times New Roman" panose="02020603050405020304" pitchFamily="18" charset="0"/>
                <a:cs typeface="Times New Roman" panose="02020603050405020304" pitchFamily="18" charset="0"/>
              </a:rPr>
              <a:t>nüfuzu, Hicaz </a:t>
            </a:r>
            <a:r>
              <a:rPr lang="tr-TR" sz="2100" dirty="0">
                <a:latin typeface="Times New Roman" panose="02020603050405020304" pitchFamily="18" charset="0"/>
                <a:cs typeface="Times New Roman" panose="02020603050405020304" pitchFamily="18" charset="0"/>
              </a:rPr>
              <a:t>demiryolu projesi ve 1.Dünya </a:t>
            </a:r>
            <a:r>
              <a:rPr lang="tr-TR" sz="2100" dirty="0" smtClean="0">
                <a:latin typeface="Times New Roman" panose="02020603050405020304" pitchFamily="18" charset="0"/>
                <a:cs typeface="Times New Roman" panose="02020603050405020304" pitchFamily="18" charset="0"/>
              </a:rPr>
              <a:t>Savaşı’nda yaşananlar</a:t>
            </a:r>
            <a:r>
              <a:rPr lang="tr-TR" sz="2100" dirty="0">
                <a:latin typeface="Times New Roman" panose="02020603050405020304" pitchFamily="18" charset="0"/>
                <a:cs typeface="Times New Roman" panose="02020603050405020304" pitchFamily="18" charset="0"/>
              </a:rPr>
              <a:t>, 19. yüzyıl geleneksel İngiliz </a:t>
            </a:r>
            <a:r>
              <a:rPr lang="tr-TR" sz="2100" dirty="0" smtClean="0">
                <a:latin typeface="Times New Roman" panose="02020603050405020304" pitchFamily="18" charset="0"/>
                <a:cs typeface="Times New Roman" panose="02020603050405020304" pitchFamily="18" charset="0"/>
              </a:rPr>
              <a:t>siyasetinin tamamıyla </a:t>
            </a:r>
            <a:r>
              <a:rPr lang="tr-TR" sz="2100" dirty="0">
                <a:latin typeface="Times New Roman" panose="02020603050405020304" pitchFamily="18" charset="0"/>
                <a:cs typeface="Times New Roman" panose="02020603050405020304" pitchFamily="18" charset="0"/>
              </a:rPr>
              <a:t>değişmesine ve </a:t>
            </a:r>
            <a:r>
              <a:rPr lang="tr-TR" sz="2100" dirty="0" smtClean="0">
                <a:latin typeface="Times New Roman" panose="02020603050405020304" pitchFamily="18" charset="0"/>
                <a:cs typeface="Times New Roman" panose="02020603050405020304" pitchFamily="18" charset="0"/>
              </a:rPr>
              <a:t>Osmanlı İmparatorluğu’nun </a:t>
            </a:r>
            <a:r>
              <a:rPr lang="tr-TR" sz="2100" dirty="0">
                <a:latin typeface="Times New Roman" panose="02020603050405020304" pitchFamily="18" charset="0"/>
                <a:cs typeface="Times New Roman" panose="02020603050405020304" pitchFamily="18" charset="0"/>
              </a:rPr>
              <a:t>artık paylaşılması noktasında </a:t>
            </a:r>
            <a:r>
              <a:rPr lang="tr-TR" sz="2100" dirty="0" smtClean="0">
                <a:latin typeface="Times New Roman" panose="02020603050405020304" pitchFamily="18" charset="0"/>
                <a:cs typeface="Times New Roman" panose="02020603050405020304" pitchFamily="18" charset="0"/>
              </a:rPr>
              <a:t>bir karara </a:t>
            </a:r>
            <a:r>
              <a:rPr lang="tr-TR" sz="2100" dirty="0">
                <a:latin typeface="Times New Roman" panose="02020603050405020304" pitchFamily="18" charset="0"/>
                <a:cs typeface="Times New Roman" panose="02020603050405020304" pitchFamily="18" charset="0"/>
              </a:rPr>
              <a:t>doğru gidişi beraberinde getirmiştir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Mondros Mütarekesi ve Sevr Antlaşması </a:t>
            </a:r>
            <a:r>
              <a:rPr lang="tr-TR" sz="2100" dirty="0" smtClean="0">
                <a:latin typeface="Times New Roman" panose="02020603050405020304" pitchFamily="18" charset="0"/>
                <a:cs typeface="Times New Roman" panose="02020603050405020304" pitchFamily="18" charset="0"/>
              </a:rPr>
              <a:t>sonrası Anadolu’daki </a:t>
            </a:r>
            <a:r>
              <a:rPr lang="tr-TR" sz="2100" dirty="0">
                <a:latin typeface="Times New Roman" panose="02020603050405020304" pitchFamily="18" charset="0"/>
                <a:cs typeface="Times New Roman" panose="02020603050405020304" pitchFamily="18" charset="0"/>
              </a:rPr>
              <a:t>Milli Mücadele ile kazanılan </a:t>
            </a:r>
            <a:r>
              <a:rPr lang="tr-TR" sz="2100" dirty="0" smtClean="0">
                <a:latin typeface="Times New Roman" panose="02020603050405020304" pitchFamily="18" charset="0"/>
                <a:cs typeface="Times New Roman" panose="02020603050405020304" pitchFamily="18" charset="0"/>
              </a:rPr>
              <a:t>zaferi, Türkiye’nin </a:t>
            </a:r>
            <a:r>
              <a:rPr lang="tr-TR" sz="2100" dirty="0">
                <a:latin typeface="Times New Roman" panose="02020603050405020304" pitchFamily="18" charset="0"/>
                <a:cs typeface="Times New Roman" panose="02020603050405020304" pitchFamily="18" charset="0"/>
              </a:rPr>
              <a:t>bağımsızlığının uluslararası </a:t>
            </a:r>
            <a:r>
              <a:rPr lang="tr-TR" sz="2100" dirty="0" smtClean="0">
                <a:latin typeface="Times New Roman" panose="02020603050405020304" pitchFamily="18" charset="0"/>
                <a:cs typeface="Times New Roman" panose="02020603050405020304" pitchFamily="18" charset="0"/>
              </a:rPr>
              <a:t>platformda tanındığı </a:t>
            </a:r>
            <a:r>
              <a:rPr lang="tr-TR" sz="2100" dirty="0">
                <a:latin typeface="Times New Roman" panose="02020603050405020304" pitchFamily="18" charset="0"/>
                <a:cs typeface="Times New Roman" panose="02020603050405020304" pitchFamily="18" charset="0"/>
              </a:rPr>
              <a:t>Lozan Antlaşması takip etmiştir. </a:t>
            </a:r>
            <a:r>
              <a:rPr lang="tr-TR" sz="2100" dirty="0" smtClean="0">
                <a:latin typeface="Times New Roman" panose="02020603050405020304" pitchFamily="18" charset="0"/>
                <a:cs typeface="Times New Roman" panose="02020603050405020304" pitchFamily="18" charset="0"/>
              </a:rPr>
              <a:t>Bundan sonraki </a:t>
            </a:r>
            <a:r>
              <a:rPr lang="tr-TR" sz="2100" dirty="0">
                <a:latin typeface="Times New Roman" panose="02020603050405020304" pitchFamily="18" charset="0"/>
                <a:cs typeface="Times New Roman" panose="02020603050405020304" pitchFamily="18" charset="0"/>
              </a:rPr>
              <a:t>dönemde ise, iki ülke arasında yaşanan </a:t>
            </a:r>
            <a:r>
              <a:rPr lang="tr-TR" sz="2100" dirty="0" smtClean="0">
                <a:latin typeface="Times New Roman" panose="02020603050405020304" pitchFamily="18" charset="0"/>
                <a:cs typeface="Times New Roman" panose="02020603050405020304" pitchFamily="18" charset="0"/>
              </a:rPr>
              <a:t>en önemli </a:t>
            </a:r>
            <a:r>
              <a:rPr lang="tr-TR" sz="2100" dirty="0">
                <a:latin typeface="Times New Roman" panose="02020603050405020304" pitchFamily="18" charset="0"/>
                <a:cs typeface="Times New Roman" panose="02020603050405020304" pitchFamily="18" charset="0"/>
              </a:rPr>
              <a:t>sorun Lozan Antlaşması’nda uzlaşılamayan </a:t>
            </a:r>
            <a:r>
              <a:rPr lang="tr-TR" sz="2100" dirty="0" smtClean="0">
                <a:latin typeface="Times New Roman" panose="02020603050405020304" pitchFamily="18" charset="0"/>
                <a:cs typeface="Times New Roman" panose="02020603050405020304" pitchFamily="18" charset="0"/>
              </a:rPr>
              <a:t>ve ikili </a:t>
            </a:r>
            <a:r>
              <a:rPr lang="tr-TR" sz="2100" dirty="0">
                <a:latin typeface="Times New Roman" panose="02020603050405020304" pitchFamily="18" charset="0"/>
                <a:cs typeface="Times New Roman" panose="02020603050405020304" pitchFamily="18" charset="0"/>
              </a:rPr>
              <a:t>görüşmelere bırakılan Musul meselesi olmuştur.</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1.Dünya Savaşı sırasında itilaf devletleri </a:t>
            </a:r>
            <a:r>
              <a:rPr lang="tr-TR" sz="2100" dirty="0" smtClean="0">
                <a:latin typeface="Times New Roman" panose="02020603050405020304" pitchFamily="18" charset="0"/>
                <a:cs typeface="Times New Roman" panose="02020603050405020304" pitchFamily="18" charset="0"/>
              </a:rPr>
              <a:t>arasında yapılan </a:t>
            </a:r>
            <a:r>
              <a:rPr lang="tr-TR" sz="2100" dirty="0">
                <a:latin typeface="Times New Roman" panose="02020603050405020304" pitchFamily="18" charset="0"/>
                <a:cs typeface="Times New Roman" panose="02020603050405020304" pitchFamily="18" charset="0"/>
              </a:rPr>
              <a:t>gizli antlaşmalar doğrultusunda </a:t>
            </a:r>
            <a:r>
              <a:rPr lang="tr-TR" sz="2100" dirty="0" smtClean="0">
                <a:latin typeface="Times New Roman" panose="02020603050405020304" pitchFamily="18" charset="0"/>
                <a:cs typeface="Times New Roman" panose="02020603050405020304" pitchFamily="18" charset="0"/>
              </a:rPr>
              <a:t>İngiltere bölgeye </a:t>
            </a:r>
            <a:r>
              <a:rPr lang="tr-TR" sz="2100" dirty="0">
                <a:latin typeface="Times New Roman" panose="02020603050405020304" pitchFamily="18" charset="0"/>
                <a:cs typeface="Times New Roman" panose="02020603050405020304" pitchFamily="18" charset="0"/>
              </a:rPr>
              <a:t>ilgisini sürdürerek, Musul ve </a:t>
            </a:r>
            <a:r>
              <a:rPr lang="tr-TR" sz="2100" dirty="0" smtClean="0">
                <a:latin typeface="Times New Roman" panose="02020603050405020304" pitchFamily="18" charset="0"/>
                <a:cs typeface="Times New Roman" panose="02020603050405020304" pitchFamily="18" charset="0"/>
              </a:rPr>
              <a:t>çevresinde çeşitli </a:t>
            </a:r>
            <a:r>
              <a:rPr lang="tr-TR" sz="2100" dirty="0">
                <a:latin typeface="Times New Roman" panose="02020603050405020304" pitchFamily="18" charset="0"/>
                <a:cs typeface="Times New Roman" panose="02020603050405020304" pitchFamily="18" charset="0"/>
              </a:rPr>
              <a:t>bölücü çabalara girişmiştir. Sonuçta </a:t>
            </a:r>
            <a:r>
              <a:rPr lang="tr-TR" sz="2100" dirty="0" smtClean="0">
                <a:latin typeface="Times New Roman" panose="02020603050405020304" pitchFamily="18" charset="0"/>
                <a:cs typeface="Times New Roman" panose="02020603050405020304" pitchFamily="18" charset="0"/>
              </a:rPr>
              <a:t>İngiltere, Osmanlı </a:t>
            </a:r>
            <a:r>
              <a:rPr lang="tr-TR" sz="2100" dirty="0">
                <a:latin typeface="Times New Roman" panose="02020603050405020304" pitchFamily="18" charset="0"/>
                <a:cs typeface="Times New Roman" panose="02020603050405020304" pitchFamily="18" charset="0"/>
              </a:rPr>
              <a:t>İmparatorluğu açısından savaşa son </a:t>
            </a:r>
            <a:r>
              <a:rPr lang="tr-TR" sz="2100" dirty="0" smtClean="0">
                <a:latin typeface="Times New Roman" panose="02020603050405020304" pitchFamily="18" charset="0"/>
                <a:cs typeface="Times New Roman" panose="02020603050405020304" pitchFamily="18" charset="0"/>
              </a:rPr>
              <a:t>veren </a:t>
            </a:r>
            <a:r>
              <a:rPr lang="fi-FI" sz="2100" dirty="0" smtClean="0">
                <a:latin typeface="Times New Roman" panose="02020603050405020304" pitchFamily="18" charset="0"/>
                <a:cs typeface="Times New Roman" panose="02020603050405020304" pitchFamily="18" charset="0"/>
              </a:rPr>
              <a:t>30 </a:t>
            </a:r>
            <a:r>
              <a:rPr lang="fi-FI" sz="2100" dirty="0">
                <a:latin typeface="Times New Roman" panose="02020603050405020304" pitchFamily="18" charset="0"/>
                <a:cs typeface="Times New Roman" panose="02020603050405020304" pitchFamily="18" charset="0"/>
              </a:rPr>
              <a:t>Ekim 1918 tarihli Mondros </a:t>
            </a:r>
            <a:r>
              <a:rPr lang="fi-FI" sz="2100" dirty="0" smtClean="0">
                <a:latin typeface="Times New Roman" panose="02020603050405020304" pitchFamily="18" charset="0"/>
                <a:cs typeface="Times New Roman" panose="02020603050405020304" pitchFamily="18" charset="0"/>
              </a:rPr>
              <a:t>Mütarekesi’nin</a:t>
            </a:r>
            <a:r>
              <a:rPr lang="tr-TR" sz="2100" dirty="0" smtClean="0">
                <a:latin typeface="Times New Roman" panose="02020603050405020304" pitchFamily="18" charset="0"/>
                <a:cs typeface="Times New Roman" panose="02020603050405020304" pitchFamily="18" charset="0"/>
              </a:rPr>
              <a:t> imzalandığı </a:t>
            </a:r>
            <a:r>
              <a:rPr lang="tr-TR" sz="2100" dirty="0">
                <a:latin typeface="Times New Roman" panose="02020603050405020304" pitchFamily="18" charset="0"/>
                <a:cs typeface="Times New Roman" panose="02020603050405020304" pitchFamily="18" charset="0"/>
              </a:rPr>
              <a:t>tarihte, Türk birliklerinin kontrolünde </a:t>
            </a:r>
            <a:r>
              <a:rPr lang="tr-TR" sz="2100" dirty="0" smtClean="0">
                <a:latin typeface="Times New Roman" panose="02020603050405020304" pitchFamily="18" charset="0"/>
                <a:cs typeface="Times New Roman" panose="02020603050405020304" pitchFamily="18" charset="0"/>
              </a:rPr>
              <a:t>olan bölgeyi </a:t>
            </a:r>
            <a:r>
              <a:rPr lang="tr-TR" sz="2100" dirty="0">
                <a:latin typeface="Times New Roman" panose="02020603050405020304" pitchFamily="18" charset="0"/>
                <a:cs typeface="Times New Roman" panose="02020603050405020304" pitchFamily="18" charset="0"/>
              </a:rPr>
              <a:t>Mondros Mütarekesi’nin ruhuna </a:t>
            </a:r>
            <a:r>
              <a:rPr lang="tr-TR" sz="2100" dirty="0" smtClean="0">
                <a:latin typeface="Times New Roman" panose="02020603050405020304" pitchFamily="18" charset="0"/>
                <a:cs typeface="Times New Roman" panose="02020603050405020304" pitchFamily="18" charset="0"/>
              </a:rPr>
              <a:t>aykırı biçimde</a:t>
            </a:r>
            <a:r>
              <a:rPr lang="tr-TR" sz="2100" dirty="0">
                <a:latin typeface="Times New Roman" panose="02020603050405020304" pitchFamily="18" charset="0"/>
                <a:cs typeface="Times New Roman" panose="02020603050405020304" pitchFamily="18" charset="0"/>
              </a:rPr>
              <a:t>, 15 Kasım 1918 tarihinde işgal etmiştir.</a:t>
            </a:r>
            <a:endParaRPr sz="2100" dirty="0">
              <a:latin typeface="Times New Roman" panose="02020603050405020304" pitchFamily="18" charset="0"/>
              <a:cs typeface="Times New Roman" panose="02020603050405020304" pitchFamily="18" charset="0"/>
            </a:endParaRPr>
          </a:p>
          <a:p>
            <a:pPr marL="342900" lvl="0" indent="-88900" algn="just" rtl="0">
              <a:spcBef>
                <a:spcPts val="440"/>
              </a:spcBef>
              <a:spcAft>
                <a:spcPts val="0"/>
              </a:spcAft>
              <a:buSzPts val="2200"/>
              <a:buNone/>
            </a:pPr>
            <a:endParaRPr sz="2100" i="1" dirty="0">
              <a:latin typeface="Times New Roman" panose="02020603050405020304" pitchFamily="18" charset="0"/>
              <a:cs typeface="Times New Roman" panose="02020603050405020304" pitchFamily="18" charset="0"/>
            </a:endParaRPr>
          </a:p>
          <a:p>
            <a:pPr marL="342900" lvl="0" indent="-88900" algn="just" rtl="0">
              <a:spcBef>
                <a:spcPts val="440"/>
              </a:spcBef>
              <a:spcAft>
                <a:spcPts val="0"/>
              </a:spcAft>
              <a:buSzPts val="2200"/>
              <a:buNone/>
            </a:pPr>
            <a:endParaRPr sz="2100"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1" name="Google Shape;421;p70"/>
          <p:cNvSpPr txBox="1">
            <a:spLocks noGrp="1"/>
          </p:cNvSpPr>
          <p:nvPr>
            <p:ph type="body" idx="1"/>
          </p:nvPr>
        </p:nvSpPr>
        <p:spPr>
          <a:xfrm>
            <a:off x="482279" y="578734"/>
            <a:ext cx="10972800" cy="5471084"/>
          </a:xfrm>
          <a:prstGeom prst="rect">
            <a:avLst/>
          </a:prstGeom>
          <a:noFill/>
          <a:ln>
            <a:noFill/>
          </a:ln>
        </p:spPr>
        <p:txBody>
          <a:bodyPr spcFirstLastPara="1" wrap="square" lIns="91425" tIns="45700" rIns="91425" bIns="45700" anchor="t" anchorCtr="0">
            <a:noAutofit/>
          </a:bodyPr>
          <a:lstStyle/>
          <a:p>
            <a:pPr algn="just"/>
            <a:r>
              <a:rPr lang="tr-TR" sz="2100" dirty="0">
                <a:latin typeface="Times New Roman" panose="02020603050405020304" pitchFamily="18" charset="0"/>
                <a:cs typeface="Times New Roman" panose="02020603050405020304" pitchFamily="18" charset="0"/>
              </a:rPr>
              <a:t>Mustafa Kemal Paşa Misak-ı </a:t>
            </a:r>
            <a:r>
              <a:rPr lang="tr-TR" sz="2100" dirty="0" err="1">
                <a:latin typeface="Times New Roman" panose="02020603050405020304" pitchFamily="18" charset="0"/>
                <a:cs typeface="Times New Roman" panose="02020603050405020304" pitchFamily="18" charset="0"/>
              </a:rPr>
              <a:t>Milli’den</a:t>
            </a:r>
            <a:r>
              <a:rPr lang="tr-TR" sz="2100" dirty="0">
                <a:latin typeface="Times New Roman" panose="02020603050405020304" pitchFamily="18" charset="0"/>
                <a:cs typeface="Times New Roman" panose="02020603050405020304" pitchFamily="18" charset="0"/>
              </a:rPr>
              <a:t> taviz </a:t>
            </a:r>
            <a:r>
              <a:rPr lang="tr-TR" sz="2100" dirty="0" smtClean="0">
                <a:latin typeface="Times New Roman" panose="02020603050405020304" pitchFamily="18" charset="0"/>
                <a:cs typeface="Times New Roman" panose="02020603050405020304" pitchFamily="18" charset="0"/>
              </a:rPr>
              <a:t>verildiği konusuyla </a:t>
            </a:r>
            <a:r>
              <a:rPr lang="tr-TR" sz="2100" dirty="0">
                <a:latin typeface="Times New Roman" panose="02020603050405020304" pitchFamily="18" charset="0"/>
                <a:cs typeface="Times New Roman" panose="02020603050405020304" pitchFamily="18" charset="0"/>
              </a:rPr>
              <a:t>ilgili şu açıklamalarda bulunmuştur : ``</a:t>
            </a:r>
            <a:r>
              <a:rPr lang="tr-TR" sz="2100" dirty="0" smtClean="0">
                <a:latin typeface="Times New Roman" panose="02020603050405020304" pitchFamily="18" charset="0"/>
                <a:cs typeface="Times New Roman" panose="02020603050405020304" pitchFamily="18" charset="0"/>
              </a:rPr>
              <a:t>Musul meselesinin </a:t>
            </a:r>
            <a:r>
              <a:rPr lang="tr-TR" sz="2100" dirty="0">
                <a:latin typeface="Times New Roman" panose="02020603050405020304" pitchFamily="18" charset="0"/>
                <a:cs typeface="Times New Roman" panose="02020603050405020304" pitchFamily="18" charset="0"/>
              </a:rPr>
              <a:t>hallini muharebeye girmemek için bir </a:t>
            </a:r>
            <a:r>
              <a:rPr lang="tr-TR" sz="2100" dirty="0" smtClean="0">
                <a:latin typeface="Times New Roman" panose="02020603050405020304" pitchFamily="18" charset="0"/>
                <a:cs typeface="Times New Roman" panose="02020603050405020304" pitchFamily="18" charset="0"/>
              </a:rPr>
              <a:t>sene sonraya </a:t>
            </a:r>
            <a:r>
              <a:rPr lang="tr-TR" sz="2100" dirty="0">
                <a:latin typeface="Times New Roman" panose="02020603050405020304" pitchFamily="18" charset="0"/>
                <a:cs typeface="Times New Roman" panose="02020603050405020304" pitchFamily="18" charset="0"/>
              </a:rPr>
              <a:t>talik etmek demek, ondan sarfınazar etmek </a:t>
            </a:r>
            <a:r>
              <a:rPr lang="tr-TR" sz="2100" dirty="0" smtClean="0">
                <a:latin typeface="Times New Roman" panose="02020603050405020304" pitchFamily="18" charset="0"/>
                <a:cs typeface="Times New Roman" panose="02020603050405020304" pitchFamily="18" charset="0"/>
              </a:rPr>
              <a:t>demek değildir</a:t>
            </a:r>
            <a:r>
              <a:rPr lang="tr-TR" sz="2100" dirty="0">
                <a:latin typeface="Times New Roman" panose="02020603050405020304" pitchFamily="18" charset="0"/>
                <a:cs typeface="Times New Roman" panose="02020603050405020304" pitchFamily="18" charset="0"/>
              </a:rPr>
              <a:t>. Belki bunun istihsali için daha </a:t>
            </a:r>
            <a:r>
              <a:rPr lang="tr-TR" sz="2100" dirty="0" smtClean="0">
                <a:latin typeface="Times New Roman" panose="02020603050405020304" pitchFamily="18" charset="0"/>
                <a:cs typeface="Times New Roman" panose="02020603050405020304" pitchFamily="18" charset="0"/>
              </a:rPr>
              <a:t>kuvvetli olabileceğimiz </a:t>
            </a:r>
            <a:r>
              <a:rPr lang="tr-TR" sz="2100" dirty="0">
                <a:latin typeface="Times New Roman" panose="02020603050405020304" pitchFamily="18" charset="0"/>
                <a:cs typeface="Times New Roman" panose="02020603050405020304" pitchFamily="18" charset="0"/>
              </a:rPr>
              <a:t>bir zamana intizardır. Musul </a:t>
            </a:r>
            <a:r>
              <a:rPr lang="tr-TR" sz="2100" dirty="0" smtClean="0">
                <a:latin typeface="Times New Roman" panose="02020603050405020304" pitchFamily="18" charset="0"/>
                <a:cs typeface="Times New Roman" panose="02020603050405020304" pitchFamily="18" charset="0"/>
              </a:rPr>
              <a:t>meselesini bugünden </a:t>
            </a:r>
            <a:r>
              <a:rPr lang="tr-TR" sz="2100" dirty="0">
                <a:latin typeface="Times New Roman" panose="02020603050405020304" pitchFamily="18" charset="0"/>
                <a:cs typeface="Times New Roman" panose="02020603050405020304" pitchFamily="18" charset="0"/>
              </a:rPr>
              <a:t>halledeceğiz, ordumuzu yürüteceğiz, </a:t>
            </a:r>
            <a:r>
              <a:rPr lang="tr-TR" sz="2100" dirty="0" smtClean="0">
                <a:latin typeface="Times New Roman" panose="02020603050405020304" pitchFamily="18" charset="0"/>
                <a:cs typeface="Times New Roman" panose="02020603050405020304" pitchFamily="18" charset="0"/>
              </a:rPr>
              <a:t>bugün alacağız </a:t>
            </a:r>
            <a:r>
              <a:rPr lang="tr-TR" sz="2100" dirty="0">
                <a:latin typeface="Times New Roman" panose="02020603050405020304" pitchFamily="18" charset="0"/>
                <a:cs typeface="Times New Roman" panose="02020603050405020304" pitchFamily="18" charset="0"/>
              </a:rPr>
              <a:t>dersek ; bu mümkündür. Musul’u </a:t>
            </a:r>
            <a:r>
              <a:rPr lang="tr-TR" sz="2100" dirty="0" smtClean="0">
                <a:latin typeface="Times New Roman" panose="02020603050405020304" pitchFamily="18" charset="0"/>
                <a:cs typeface="Times New Roman" panose="02020603050405020304" pitchFamily="18" charset="0"/>
              </a:rPr>
              <a:t>kolaylıkla alabiliriz</a:t>
            </a:r>
            <a:r>
              <a:rPr lang="tr-TR" sz="2100" dirty="0">
                <a:latin typeface="Times New Roman" panose="02020603050405020304" pitchFamily="18" charset="0"/>
                <a:cs typeface="Times New Roman" panose="02020603050405020304" pitchFamily="18" charset="0"/>
              </a:rPr>
              <a:t>. Fakat Musul’u aldığımızı müteakip </a:t>
            </a:r>
            <a:r>
              <a:rPr lang="tr-TR" sz="2100" dirty="0" smtClean="0">
                <a:latin typeface="Times New Roman" panose="02020603050405020304" pitchFamily="18" charset="0"/>
                <a:cs typeface="Times New Roman" panose="02020603050405020304" pitchFamily="18" charset="0"/>
              </a:rPr>
              <a:t>muharebenin hemen </a:t>
            </a:r>
            <a:r>
              <a:rPr lang="tr-TR" sz="2100" dirty="0">
                <a:latin typeface="Times New Roman" panose="02020603050405020304" pitchFamily="18" charset="0"/>
                <a:cs typeface="Times New Roman" panose="02020603050405020304" pitchFamily="18" charset="0"/>
              </a:rPr>
              <a:t>hitam bulacağına kani olamayız.`` Mustafa </a:t>
            </a:r>
            <a:r>
              <a:rPr lang="tr-TR" sz="2100" dirty="0" smtClean="0">
                <a:latin typeface="Times New Roman" panose="02020603050405020304" pitchFamily="18" charset="0"/>
                <a:cs typeface="Times New Roman" panose="02020603050405020304" pitchFamily="18" charset="0"/>
              </a:rPr>
              <a:t>Kemal Paşa’nın </a:t>
            </a:r>
            <a:r>
              <a:rPr lang="tr-TR" sz="2100" dirty="0">
                <a:latin typeface="Times New Roman" panose="02020603050405020304" pitchFamily="18" charset="0"/>
                <a:cs typeface="Times New Roman" panose="02020603050405020304" pitchFamily="18" charset="0"/>
              </a:rPr>
              <a:t>bu sözlerinden Musul sorununu daha </a:t>
            </a:r>
            <a:r>
              <a:rPr lang="tr-TR" sz="2100" dirty="0" smtClean="0">
                <a:latin typeface="Times New Roman" panose="02020603050405020304" pitchFamily="18" charset="0"/>
                <a:cs typeface="Times New Roman" panose="02020603050405020304" pitchFamily="18" charset="0"/>
              </a:rPr>
              <a:t>sonraya bırakmayı </a:t>
            </a:r>
            <a:r>
              <a:rPr lang="tr-TR" sz="2100" dirty="0">
                <a:latin typeface="Times New Roman" panose="02020603050405020304" pitchFamily="18" charset="0"/>
                <a:cs typeface="Times New Roman" panose="02020603050405020304" pitchFamily="18" charset="0"/>
              </a:rPr>
              <a:t>uygun gördükleri görülmektedir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Lozan Barış Konferansı’nda, Türk-Irak </a:t>
            </a:r>
            <a:r>
              <a:rPr lang="tr-TR" sz="2100" dirty="0" smtClean="0">
                <a:latin typeface="Times New Roman" panose="02020603050405020304" pitchFamily="18" charset="0"/>
                <a:cs typeface="Times New Roman" panose="02020603050405020304" pitchFamily="18" charset="0"/>
              </a:rPr>
              <a:t>sınırının çizilmesi </a:t>
            </a:r>
            <a:r>
              <a:rPr lang="tr-TR" sz="2100" dirty="0">
                <a:latin typeface="Times New Roman" panose="02020603050405020304" pitchFamily="18" charset="0"/>
                <a:cs typeface="Times New Roman" panose="02020603050405020304" pitchFamily="18" charset="0"/>
              </a:rPr>
              <a:t>konusu görüşülürken, İsmet Paşa, </a:t>
            </a:r>
            <a:r>
              <a:rPr lang="tr-TR" sz="2100" dirty="0" smtClean="0">
                <a:latin typeface="Times New Roman" panose="02020603050405020304" pitchFamily="18" charset="0"/>
                <a:cs typeface="Times New Roman" panose="02020603050405020304" pitchFamily="18" charset="0"/>
              </a:rPr>
              <a:t>Musul’un Türkiye’ye </a:t>
            </a:r>
            <a:r>
              <a:rPr lang="tr-TR" sz="2100" dirty="0">
                <a:latin typeface="Times New Roman" panose="02020603050405020304" pitchFamily="18" charset="0"/>
                <a:cs typeface="Times New Roman" panose="02020603050405020304" pitchFamily="18" charset="0"/>
              </a:rPr>
              <a:t>verilmesini istemiş, İngiliz temsilcisi ise </a:t>
            </a:r>
            <a:r>
              <a:rPr lang="tr-TR" sz="2100" dirty="0" smtClean="0">
                <a:latin typeface="Times New Roman" panose="02020603050405020304" pitchFamily="18" charset="0"/>
                <a:cs typeface="Times New Roman" panose="02020603050405020304" pitchFamily="18" charset="0"/>
              </a:rPr>
              <a:t>Irak sınırları </a:t>
            </a:r>
            <a:r>
              <a:rPr lang="tr-TR" sz="2100" dirty="0">
                <a:latin typeface="Times New Roman" panose="02020603050405020304" pitchFamily="18" charset="0"/>
                <a:cs typeface="Times New Roman" panose="02020603050405020304" pitchFamily="18" charset="0"/>
              </a:rPr>
              <a:t>içinde kalması için ısrar etmiştir. Musul </a:t>
            </a:r>
            <a:r>
              <a:rPr lang="tr-TR" sz="2100" dirty="0" smtClean="0">
                <a:latin typeface="Times New Roman" panose="02020603050405020304" pitchFamily="18" charset="0"/>
                <a:cs typeface="Times New Roman" panose="02020603050405020304" pitchFamily="18" charset="0"/>
              </a:rPr>
              <a:t>sorunu, Türk-İngiliz </a:t>
            </a:r>
            <a:r>
              <a:rPr lang="tr-TR" sz="2100" dirty="0">
                <a:latin typeface="Times New Roman" panose="02020603050405020304" pitchFamily="18" charset="0"/>
                <a:cs typeface="Times New Roman" panose="02020603050405020304" pitchFamily="18" charset="0"/>
              </a:rPr>
              <a:t>ilişkilerini gerginleştirmiş, </a:t>
            </a:r>
            <a:r>
              <a:rPr lang="tr-TR" sz="2100" dirty="0" smtClean="0">
                <a:latin typeface="Times New Roman" panose="02020603050405020304" pitchFamily="18" charset="0"/>
                <a:cs typeface="Times New Roman" panose="02020603050405020304" pitchFamily="18" charset="0"/>
              </a:rPr>
              <a:t>konferansın çalışmasını </a:t>
            </a:r>
            <a:r>
              <a:rPr lang="tr-TR" sz="2100" dirty="0">
                <a:latin typeface="Times New Roman" panose="02020603050405020304" pitchFamily="18" charset="0"/>
                <a:cs typeface="Times New Roman" panose="02020603050405020304" pitchFamily="18" charset="0"/>
              </a:rPr>
              <a:t>da tehlikeye düşürünce, iki taraf </a:t>
            </a:r>
            <a:r>
              <a:rPr lang="tr-TR" sz="2100" dirty="0" smtClean="0">
                <a:latin typeface="Times New Roman" panose="02020603050405020304" pitchFamily="18" charset="0"/>
                <a:cs typeface="Times New Roman" panose="02020603050405020304" pitchFamily="18" charset="0"/>
              </a:rPr>
              <a:t>bu sorunun </a:t>
            </a:r>
            <a:r>
              <a:rPr lang="tr-TR" sz="2100" dirty="0">
                <a:latin typeface="Times New Roman" panose="02020603050405020304" pitchFamily="18" charset="0"/>
                <a:cs typeface="Times New Roman" panose="02020603050405020304" pitchFamily="18" charset="0"/>
              </a:rPr>
              <a:t>çözümünü konferanstan sonraya </a:t>
            </a:r>
            <a:r>
              <a:rPr lang="tr-TR" sz="2100" dirty="0" smtClean="0">
                <a:latin typeface="Times New Roman" panose="02020603050405020304" pitchFamily="18" charset="0"/>
                <a:cs typeface="Times New Roman" panose="02020603050405020304" pitchFamily="18" charset="0"/>
              </a:rPr>
              <a:t>bırakmayı kabul </a:t>
            </a:r>
            <a:r>
              <a:rPr lang="tr-TR" sz="2100" dirty="0">
                <a:latin typeface="Times New Roman" panose="02020603050405020304" pitchFamily="18" charset="0"/>
                <a:cs typeface="Times New Roman" panose="02020603050405020304" pitchFamily="18" charset="0"/>
              </a:rPr>
              <a:t>etmiştir. Ayrıca belirlenen zaman </a:t>
            </a:r>
            <a:r>
              <a:rPr lang="tr-TR" sz="2100" dirty="0" smtClean="0">
                <a:latin typeface="Times New Roman" panose="02020603050405020304" pitchFamily="18" charset="0"/>
                <a:cs typeface="Times New Roman" panose="02020603050405020304" pitchFamily="18" charset="0"/>
              </a:rPr>
              <a:t>içerisinde uzlaşma </a:t>
            </a:r>
            <a:r>
              <a:rPr lang="tr-TR" sz="2100" dirty="0">
                <a:latin typeface="Times New Roman" panose="02020603050405020304" pitchFamily="18" charset="0"/>
                <a:cs typeface="Times New Roman" panose="02020603050405020304" pitchFamily="18" charset="0"/>
              </a:rPr>
              <a:t>sağlanamazsa, anlaşmazlık </a:t>
            </a:r>
            <a:r>
              <a:rPr lang="tr-TR" sz="2100" dirty="0" smtClean="0">
                <a:latin typeface="Times New Roman" panose="02020603050405020304" pitchFamily="18" charset="0"/>
                <a:cs typeface="Times New Roman" panose="02020603050405020304" pitchFamily="18" charset="0"/>
              </a:rPr>
              <a:t>Milletler Cemiyeti’ne </a:t>
            </a:r>
            <a:r>
              <a:rPr lang="tr-TR" sz="2100" dirty="0">
                <a:latin typeface="Times New Roman" panose="02020603050405020304" pitchFamily="18" charset="0"/>
                <a:cs typeface="Times New Roman" panose="02020603050405020304" pitchFamily="18" charset="0"/>
              </a:rPr>
              <a:t>sunulacaktı.</a:t>
            </a:r>
            <a:endParaRPr sz="2100" b="1" dirty="0">
              <a:latin typeface="Times New Roman" panose="02020603050405020304" pitchFamily="18" charset="0"/>
              <a:cs typeface="Times New Roman" panose="02020603050405020304" pitchFamily="18" charset="0"/>
            </a:endParaRPr>
          </a:p>
          <a:p>
            <a:pPr marL="342900" lvl="0" indent="-88900" algn="just" rtl="0">
              <a:spcBef>
                <a:spcPts val="440"/>
              </a:spcBef>
              <a:spcAft>
                <a:spcPts val="0"/>
              </a:spcAft>
              <a:buSzPts val="2200"/>
              <a:buNone/>
            </a:pPr>
            <a:endParaRPr sz="2100" b="1"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378691" y="510310"/>
            <a:ext cx="10196945" cy="4525963"/>
          </a:xfrm>
        </p:spPr>
        <p:txBody>
          <a:bodyPr/>
          <a:lstStyle/>
          <a:p>
            <a:pPr marL="495300" lvl="0" algn="just">
              <a:spcBef>
                <a:spcPts val="0"/>
              </a:spcBef>
              <a:buSzPts val="2400"/>
              <a:buFont typeface="Arial" panose="020B0604020202020204" pitchFamily="34" charset="0"/>
              <a:buChar char="•"/>
            </a:pPr>
            <a:endParaRPr lang="tr-TR" sz="2100" dirty="0">
              <a:solidFill>
                <a:schemeClr val="tx1"/>
              </a:solidFill>
              <a:latin typeface="Times New Roman" panose="02020603050405020304" pitchFamily="18" charset="0"/>
              <a:cs typeface="Times New Roman" panose="02020603050405020304" pitchFamily="18" charset="0"/>
            </a:endParaRPr>
          </a:p>
          <a:p>
            <a:pPr marL="368300" algn="just"/>
            <a:r>
              <a:rPr lang="tr-TR" sz="2100" dirty="0" smtClean="0">
                <a:solidFill>
                  <a:schemeClr val="tx1"/>
                </a:solidFill>
                <a:latin typeface="Times New Roman" panose="02020603050405020304" pitchFamily="18" charset="0"/>
                <a:cs typeface="Times New Roman" panose="02020603050405020304" pitchFamily="18" charset="0"/>
              </a:rPr>
              <a:t>İngiltere</a:t>
            </a:r>
            <a:r>
              <a:rPr lang="tr-TR" sz="2100" dirty="0">
                <a:solidFill>
                  <a:schemeClr val="tx1"/>
                </a:solidFill>
                <a:latin typeface="Times New Roman" panose="02020603050405020304" pitchFamily="18" charset="0"/>
                <a:cs typeface="Times New Roman" panose="02020603050405020304" pitchFamily="18" charset="0"/>
              </a:rPr>
              <a:t>, Lozan Antlaşmasına göre, Musul sorununun görüşülmesini istedi. Yapılan görüşmeler sonucunda , Türkiye ile İngiltere arasında Haliç Konferansı toplandı. İki tarafta isteklerinde ısrar edince sonuç alınamadı. İngiltere yanaşmak yanı sıra hatta Hakkari ilinin yarısını istemiştir</a:t>
            </a:r>
            <a:r>
              <a:rPr lang="tr-TR" sz="2100" dirty="0" smtClean="0">
                <a:solidFill>
                  <a:schemeClr val="tx1"/>
                </a:solidFill>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Bundan sonra İngiltere sorunu MC‘ ye </a:t>
            </a:r>
            <a:r>
              <a:rPr lang="tr-TR" sz="2100" dirty="0" smtClean="0">
                <a:latin typeface="Times New Roman" panose="02020603050405020304" pitchFamily="18" charset="0"/>
                <a:cs typeface="Times New Roman" panose="02020603050405020304" pitchFamily="18" charset="0"/>
              </a:rPr>
              <a:t>götürdü. Sorunun </a:t>
            </a:r>
            <a:r>
              <a:rPr lang="tr-TR" sz="2100" dirty="0">
                <a:latin typeface="Times New Roman" panose="02020603050405020304" pitchFamily="18" charset="0"/>
                <a:cs typeface="Times New Roman" panose="02020603050405020304" pitchFamily="18" charset="0"/>
              </a:rPr>
              <a:t>çözümü için ( Macaristan, İsveç, Belçika ) </a:t>
            </a:r>
            <a:r>
              <a:rPr lang="tr-TR" sz="2100" dirty="0" smtClean="0">
                <a:latin typeface="Times New Roman" panose="02020603050405020304" pitchFamily="18" charset="0"/>
                <a:cs typeface="Times New Roman" panose="02020603050405020304" pitchFamily="18" charset="0"/>
              </a:rPr>
              <a:t>üçlü bir </a:t>
            </a:r>
            <a:r>
              <a:rPr lang="tr-TR" sz="2100" dirty="0">
                <a:latin typeface="Times New Roman" panose="02020603050405020304" pitchFamily="18" charset="0"/>
                <a:cs typeface="Times New Roman" panose="02020603050405020304" pitchFamily="18" charset="0"/>
              </a:rPr>
              <a:t>komisyon kuruldu. Komisyonun hazırladığı </a:t>
            </a:r>
            <a:r>
              <a:rPr lang="tr-TR" sz="2100" dirty="0" smtClean="0">
                <a:latin typeface="Times New Roman" panose="02020603050405020304" pitchFamily="18" charset="0"/>
                <a:cs typeface="Times New Roman" panose="02020603050405020304" pitchFamily="18" charset="0"/>
              </a:rPr>
              <a:t>rapor sonucunda Musul’un </a:t>
            </a:r>
            <a:r>
              <a:rPr lang="tr-TR" sz="2100" dirty="0">
                <a:latin typeface="Times New Roman" panose="02020603050405020304" pitchFamily="18" charset="0"/>
                <a:cs typeface="Times New Roman" panose="02020603050405020304" pitchFamily="18" charset="0"/>
              </a:rPr>
              <a:t>Irak’a bırakılmasının en iyi </a:t>
            </a:r>
            <a:r>
              <a:rPr lang="tr-TR" sz="2100" dirty="0" smtClean="0">
                <a:latin typeface="Times New Roman" panose="02020603050405020304" pitchFamily="18" charset="0"/>
                <a:cs typeface="Times New Roman" panose="02020603050405020304" pitchFamily="18" charset="0"/>
              </a:rPr>
              <a:t>çözüm yolu </a:t>
            </a:r>
            <a:r>
              <a:rPr lang="tr-TR" sz="2100" dirty="0">
                <a:latin typeface="Times New Roman" panose="02020603050405020304" pitchFamily="18" charset="0"/>
                <a:cs typeface="Times New Roman" panose="02020603050405020304" pitchFamily="18" charset="0"/>
              </a:rPr>
              <a:t>olduğu bildirildi</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Türkiye istemese de bu karara karşı bir </a:t>
            </a:r>
            <a:r>
              <a:rPr lang="tr-TR" sz="2100" dirty="0" smtClean="0">
                <a:latin typeface="Times New Roman" panose="02020603050405020304" pitchFamily="18" charset="0"/>
                <a:cs typeface="Times New Roman" panose="02020603050405020304" pitchFamily="18" charset="0"/>
              </a:rPr>
              <a:t>şey yapamadı</a:t>
            </a:r>
            <a:r>
              <a:rPr lang="tr-TR" sz="2100" dirty="0">
                <a:latin typeface="Times New Roman" panose="02020603050405020304" pitchFamily="18" charset="0"/>
                <a:cs typeface="Times New Roman" panose="02020603050405020304" pitchFamily="18" charset="0"/>
              </a:rPr>
              <a:t>. Hatta sonra tutumunu yumuşattı. </a:t>
            </a:r>
            <a:r>
              <a:rPr lang="tr-TR" sz="2100" dirty="0" smtClean="0">
                <a:latin typeface="Times New Roman" panose="02020603050405020304" pitchFamily="18" charset="0"/>
                <a:cs typeface="Times New Roman" panose="02020603050405020304" pitchFamily="18" charset="0"/>
              </a:rPr>
              <a:t>Çünkü uzun </a:t>
            </a:r>
            <a:r>
              <a:rPr lang="tr-TR" sz="2100" dirty="0">
                <a:latin typeface="Times New Roman" panose="02020603050405020304" pitchFamily="18" charset="0"/>
                <a:cs typeface="Times New Roman" panose="02020603050405020304" pitchFamily="18" charset="0"/>
              </a:rPr>
              <a:t>ve yıpratıcı bir savaştan çıkmıştı. İçeride </a:t>
            </a:r>
            <a:r>
              <a:rPr lang="tr-TR" sz="2100" dirty="0" smtClean="0">
                <a:latin typeface="Times New Roman" panose="02020603050405020304" pitchFamily="18" charset="0"/>
                <a:cs typeface="Times New Roman" panose="02020603050405020304" pitchFamily="18" charset="0"/>
              </a:rPr>
              <a:t>çözüm bekleyen </a:t>
            </a:r>
            <a:r>
              <a:rPr lang="tr-TR" sz="2100" dirty="0">
                <a:latin typeface="Times New Roman" panose="02020603050405020304" pitchFamily="18" charset="0"/>
                <a:cs typeface="Times New Roman" panose="02020603050405020304" pitchFamily="18" charset="0"/>
              </a:rPr>
              <a:t>bir sürü </a:t>
            </a:r>
            <a:r>
              <a:rPr lang="tr-TR" sz="2100" dirty="0" smtClean="0">
                <a:latin typeface="Times New Roman" panose="02020603050405020304" pitchFamily="18" charset="0"/>
                <a:cs typeface="Times New Roman" panose="02020603050405020304" pitchFamily="18" charset="0"/>
              </a:rPr>
              <a:t>sorun vardı</a:t>
            </a:r>
            <a:r>
              <a:rPr lang="tr-TR" sz="2100" dirty="0">
                <a:latin typeface="Times New Roman" panose="02020603050405020304" pitchFamily="18" charset="0"/>
                <a:cs typeface="Times New Roman" panose="02020603050405020304" pitchFamily="18" charset="0"/>
              </a:rPr>
              <a:t>, dış politikada </a:t>
            </a:r>
            <a:r>
              <a:rPr lang="tr-TR" sz="2100" dirty="0" smtClean="0">
                <a:latin typeface="Times New Roman" panose="02020603050405020304" pitchFamily="18" charset="0"/>
                <a:cs typeface="Times New Roman" panose="02020603050405020304" pitchFamily="18" charset="0"/>
              </a:rPr>
              <a:t>yalnızlık içerisindeydi</a:t>
            </a:r>
            <a:r>
              <a:rPr lang="tr-TR" sz="2100" dirty="0">
                <a:latin typeface="Times New Roman" panose="02020603050405020304" pitchFamily="18" charset="0"/>
                <a:cs typeface="Times New Roman" panose="02020603050405020304" pitchFamily="18" charset="0"/>
              </a:rPr>
              <a:t>. Bu nedenlerden dolayı </a:t>
            </a:r>
            <a:r>
              <a:rPr lang="tr-TR" sz="2100" dirty="0" smtClean="0">
                <a:latin typeface="Times New Roman" panose="02020603050405020304" pitchFamily="18" charset="0"/>
                <a:cs typeface="Times New Roman" panose="02020603050405020304" pitchFamily="18" charset="0"/>
              </a:rPr>
              <a:t>Türkiye, İngiltere </a:t>
            </a:r>
            <a:r>
              <a:rPr lang="tr-TR" sz="2100" dirty="0">
                <a:latin typeface="Times New Roman" panose="02020603050405020304" pitchFamily="18" charset="0"/>
                <a:cs typeface="Times New Roman" panose="02020603050405020304" pitchFamily="18" charset="0"/>
              </a:rPr>
              <a:t>ile görüşmeye yanaştı. İki taraf </a:t>
            </a:r>
            <a:r>
              <a:rPr lang="tr-TR" sz="2100" dirty="0" smtClean="0">
                <a:latin typeface="Times New Roman" panose="02020603050405020304" pitchFamily="18" charset="0"/>
                <a:cs typeface="Times New Roman" panose="02020603050405020304" pitchFamily="18" charset="0"/>
              </a:rPr>
              <a:t>arasında,5 Haziran </a:t>
            </a:r>
            <a:r>
              <a:rPr lang="tr-TR" sz="2100" dirty="0">
                <a:latin typeface="Times New Roman" panose="02020603050405020304" pitchFamily="18" charset="0"/>
                <a:cs typeface="Times New Roman" panose="02020603050405020304" pitchFamily="18" charset="0"/>
              </a:rPr>
              <a:t>1926’da Ankara’da ,Sınır ve İyi </a:t>
            </a:r>
            <a:r>
              <a:rPr lang="tr-TR" sz="2100" dirty="0" smtClean="0">
                <a:latin typeface="Times New Roman" panose="02020603050405020304" pitchFamily="18" charset="0"/>
                <a:cs typeface="Times New Roman" panose="02020603050405020304" pitchFamily="18" charset="0"/>
              </a:rPr>
              <a:t>Komşuluk Antlaşması </a:t>
            </a:r>
            <a:r>
              <a:rPr lang="tr-TR" sz="2100" dirty="0">
                <a:latin typeface="Times New Roman" panose="02020603050405020304" pitchFamily="18" charset="0"/>
                <a:cs typeface="Times New Roman" panose="02020603050405020304" pitchFamily="18" charset="0"/>
              </a:rPr>
              <a:t>imzalandı.</a:t>
            </a:r>
            <a:endParaRPr lang="tr-TR" sz="2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tr-TR" sz="2100" dirty="0"/>
          </a:p>
        </p:txBody>
      </p:sp>
    </p:spTree>
    <p:extLst>
      <p:ext uri="{BB962C8B-B14F-4D97-AF65-F5344CB8AC3E}">
        <p14:creationId xmlns:p14="http://schemas.microsoft.com/office/powerpoint/2010/main" val="198144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43035" y="271768"/>
            <a:ext cx="10142822" cy="5937523"/>
          </a:xfrm>
          <a:prstGeom prst="rect">
            <a:avLst/>
          </a:prstGeom>
          <a:noFill/>
          <a:ln>
            <a:noFill/>
          </a:ln>
        </p:spPr>
        <p:txBody>
          <a:bodyPr spcFirstLastPara="1" wrap="square" lIns="91425" tIns="45700" rIns="91425" bIns="45700" anchor="t" anchorCtr="0">
            <a:noAutofit/>
          </a:bodyPr>
          <a:lstStyle/>
          <a:p>
            <a:pPr marL="482600" algn="just">
              <a:spcBef>
                <a:spcPts val="0"/>
              </a:spcBef>
              <a:buSzPts val="2200"/>
            </a:pPr>
            <a:endParaRP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Milli Mücadele döneminin dış politikadaki temel hedefi, yeni Türk Devletini milletlerarası alanda tanıtmak olmuştur. </a:t>
            </a:r>
            <a:endParaRP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Bu hedef bir anlamda, Türkiye Cumhuriyeti’nin kuruluş döneminde dış politikasının esaslarını oluşturmuştur. </a:t>
            </a:r>
            <a:endParaRP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Uygulanan dış politikada Misak-ı </a:t>
            </a:r>
            <a:r>
              <a:rPr lang="tr-TR" sz="2100" dirty="0" err="1">
                <a:latin typeface="Times New Roman" panose="02020603050405020304" pitchFamily="18" charset="0"/>
                <a:cs typeface="Times New Roman" panose="02020603050405020304" pitchFamily="18" charset="0"/>
              </a:rPr>
              <a:t>Milli'nin</a:t>
            </a:r>
            <a:r>
              <a:rPr lang="tr-TR" sz="2100" dirty="0">
                <a:latin typeface="Times New Roman" panose="02020603050405020304" pitchFamily="18" charset="0"/>
                <a:cs typeface="Times New Roman" panose="02020603050405020304" pitchFamily="18" charset="0"/>
              </a:rPr>
              <a:t> gerçekleştirilmesi ve ne olursa olsun bağımsızlığın korunması esas alınmıştır</a:t>
            </a:r>
            <a:r>
              <a:rPr lang="tr-TR" sz="2100" dirty="0" smtClean="0">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Türkiye’nin modern anlamda bir milli devlet olarak uluslararası alanda meşrutiyet kazanması Lozan Konferansı ile </a:t>
            </a:r>
            <a:r>
              <a:rPr lang="tr-TR" sz="2100" dirty="0" err="1">
                <a:latin typeface="Times New Roman" panose="02020603050405020304" pitchFamily="18" charset="0"/>
                <a:cs typeface="Times New Roman" panose="02020603050405020304" pitchFamily="18" charset="0"/>
              </a:rPr>
              <a:t>gercekleşmiştir</a:t>
            </a:r>
            <a:r>
              <a:rPr lang="tr-TR" sz="2100" dirty="0">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a:p>
            <a:pPr marL="0" indent="0" algn="just">
              <a:spcBef>
                <a:spcPts val="400"/>
              </a:spcBef>
              <a:buSzPts val="2000"/>
              <a:buNone/>
            </a:pPr>
            <a:endParaRPr sz="2100" dirty="0">
              <a:latin typeface="Times New Roman" panose="02020603050405020304" pitchFamily="18" charset="0"/>
              <a:cs typeface="Times New Roman" panose="02020603050405020304" pitchFamily="18" charset="0"/>
            </a:endParaRPr>
          </a:p>
          <a:p>
            <a:pPr marL="469900" algn="just">
              <a:spcBef>
                <a:spcPts val="400"/>
              </a:spcBef>
              <a:buSzPts val="2000"/>
            </a:pPr>
            <a:endParaRPr sz="2100" dirty="0">
              <a:latin typeface="Times New Roman" panose="02020603050405020304" pitchFamily="18" charset="0"/>
              <a:cs typeface="Times New Roman" panose="02020603050405020304" pitchFamily="18" charset="0"/>
            </a:endParaRPr>
          </a:p>
        </p:txBody>
      </p:sp>
      <p:sp>
        <p:nvSpPr>
          <p:cNvPr id="292" name="Google Shape;292;p50"/>
          <p:cNvSpPr/>
          <p:nvPr/>
        </p:nvSpPr>
        <p:spPr>
          <a:xfrm>
            <a:off x="2576945" y="5378018"/>
            <a:ext cx="82089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4" name="Google Shape;434;p72"/>
          <p:cNvSpPr txBox="1">
            <a:spLocks noGrp="1"/>
          </p:cNvSpPr>
          <p:nvPr>
            <p:ph type="body" idx="1"/>
          </p:nvPr>
        </p:nvSpPr>
        <p:spPr>
          <a:xfrm>
            <a:off x="157017" y="547256"/>
            <a:ext cx="11249891" cy="5206999"/>
          </a:xfrm>
          <a:prstGeom prst="rect">
            <a:avLst/>
          </a:prstGeom>
          <a:noFill/>
          <a:ln>
            <a:noFill/>
          </a:ln>
        </p:spPr>
        <p:txBody>
          <a:bodyPr spcFirstLastPara="1" wrap="square" lIns="91425" tIns="45700" rIns="91425" bIns="45700" anchor="t" anchorCtr="0">
            <a:noAutofit/>
          </a:bodyPr>
          <a:lstStyle/>
          <a:p>
            <a:pPr algn="just"/>
            <a:r>
              <a:rPr lang="tr-TR" sz="2100" dirty="0">
                <a:latin typeface="Times New Roman" panose="02020603050405020304" pitchFamily="18" charset="0"/>
                <a:cs typeface="Times New Roman" panose="02020603050405020304" pitchFamily="18" charset="0"/>
              </a:rPr>
              <a:t>Bu antlaşmaya göre,</a:t>
            </a:r>
          </a:p>
          <a:p>
            <a:pPr algn="just"/>
            <a:r>
              <a:rPr lang="tr-TR" sz="2100" dirty="0" smtClean="0">
                <a:latin typeface="Times New Roman" panose="02020603050405020304" pitchFamily="18" charset="0"/>
                <a:cs typeface="Times New Roman" panose="02020603050405020304" pitchFamily="18" charset="0"/>
              </a:rPr>
              <a:t>Sınır</a:t>
            </a:r>
            <a:r>
              <a:rPr lang="tr-TR" sz="2100" dirty="0">
                <a:latin typeface="Times New Roman" panose="02020603050405020304" pitchFamily="18" charset="0"/>
                <a:cs typeface="Times New Roman" panose="02020603050405020304" pitchFamily="18" charset="0"/>
              </a:rPr>
              <a:t>, Musul Irak’ta kalacak şekilde olacaktı.</a:t>
            </a:r>
          </a:p>
          <a:p>
            <a:pPr algn="just"/>
            <a:r>
              <a:rPr lang="tr-TR" sz="2100" dirty="0" smtClean="0">
                <a:latin typeface="Times New Roman" panose="02020603050405020304" pitchFamily="18" charset="0"/>
                <a:cs typeface="Times New Roman" panose="02020603050405020304" pitchFamily="18" charset="0"/>
              </a:rPr>
              <a:t>Taraflar</a:t>
            </a:r>
            <a:r>
              <a:rPr lang="tr-TR" sz="2100" dirty="0">
                <a:latin typeface="Times New Roman" panose="02020603050405020304" pitchFamily="18" charset="0"/>
                <a:cs typeface="Times New Roman" panose="02020603050405020304" pitchFamily="18" charset="0"/>
              </a:rPr>
              <a:t>, sınır bölgesinde birbirleri aleyhinde </a:t>
            </a:r>
            <a:r>
              <a:rPr lang="tr-TR" sz="2100" dirty="0" smtClean="0">
                <a:latin typeface="Times New Roman" panose="02020603050405020304" pitchFamily="18" charset="0"/>
                <a:cs typeface="Times New Roman" panose="02020603050405020304" pitchFamily="18" charset="0"/>
              </a:rPr>
              <a:t>hiçbir propaganda </a:t>
            </a:r>
            <a:r>
              <a:rPr lang="tr-TR" sz="2100" dirty="0">
                <a:latin typeface="Times New Roman" panose="02020603050405020304" pitchFamily="18" charset="0"/>
                <a:cs typeface="Times New Roman" panose="02020603050405020304" pitchFamily="18" charset="0"/>
              </a:rPr>
              <a:t>örgütüne ve toplantıya izin vermeyecekti.</a:t>
            </a:r>
          </a:p>
          <a:p>
            <a:pPr algn="just"/>
            <a:r>
              <a:rPr lang="tr-TR" sz="2100" dirty="0">
                <a:latin typeface="Times New Roman" panose="02020603050405020304" pitchFamily="18" charset="0"/>
                <a:cs typeface="Times New Roman" panose="02020603050405020304" pitchFamily="18" charset="0"/>
              </a:rPr>
              <a:t>Irak Hükümeti, Antlaşma’nın yürürlüğe </a:t>
            </a:r>
            <a:r>
              <a:rPr lang="tr-TR" sz="2100" dirty="0" smtClean="0">
                <a:latin typeface="Times New Roman" panose="02020603050405020304" pitchFamily="18" charset="0"/>
                <a:cs typeface="Times New Roman" panose="02020603050405020304" pitchFamily="18" charset="0"/>
              </a:rPr>
              <a:t>girmesinden itibaren </a:t>
            </a:r>
            <a:r>
              <a:rPr lang="tr-TR" sz="2100" dirty="0">
                <a:latin typeface="Times New Roman" panose="02020603050405020304" pitchFamily="18" charset="0"/>
                <a:cs typeface="Times New Roman" panose="02020603050405020304" pitchFamily="18" charset="0"/>
              </a:rPr>
              <a:t>25 yıl süreyle, petrolden elde edeceği </a:t>
            </a:r>
            <a:r>
              <a:rPr lang="tr-TR" sz="2100" dirty="0" smtClean="0">
                <a:latin typeface="Times New Roman" panose="02020603050405020304" pitchFamily="18" charset="0"/>
                <a:cs typeface="Times New Roman" panose="02020603050405020304" pitchFamily="18" charset="0"/>
              </a:rPr>
              <a:t>gelirin %10’unu </a:t>
            </a:r>
            <a:r>
              <a:rPr lang="tr-TR" sz="2100" dirty="0">
                <a:latin typeface="Times New Roman" panose="02020603050405020304" pitchFamily="18" charset="0"/>
                <a:cs typeface="Times New Roman" panose="02020603050405020304" pitchFamily="18" charset="0"/>
              </a:rPr>
              <a:t>Türkiye’ye verecekti. Türkiye istediği </a:t>
            </a:r>
            <a:r>
              <a:rPr lang="tr-TR" sz="2100" dirty="0" smtClean="0">
                <a:latin typeface="Times New Roman" panose="02020603050405020304" pitchFamily="18" charset="0"/>
                <a:cs typeface="Times New Roman" panose="02020603050405020304" pitchFamily="18" charset="0"/>
              </a:rPr>
              <a:t>takdirde Irak </a:t>
            </a:r>
            <a:r>
              <a:rPr lang="tr-TR" sz="2100" dirty="0">
                <a:latin typeface="Times New Roman" panose="02020603050405020304" pitchFamily="18" charset="0"/>
                <a:cs typeface="Times New Roman" panose="02020603050405020304" pitchFamily="18" charset="0"/>
              </a:rPr>
              <a:t>Hükümeti bu maddenin yerine Türkiye’ye </a:t>
            </a:r>
            <a:r>
              <a:rPr lang="tr-TR" sz="2100" dirty="0" smtClean="0">
                <a:latin typeface="Times New Roman" panose="02020603050405020304" pitchFamily="18" charset="0"/>
                <a:cs typeface="Times New Roman" panose="02020603050405020304" pitchFamily="18" charset="0"/>
              </a:rPr>
              <a:t>500.000 İngiliz </a:t>
            </a:r>
            <a:r>
              <a:rPr lang="tr-TR" sz="2100" dirty="0">
                <a:latin typeface="Times New Roman" panose="02020603050405020304" pitchFamily="18" charset="0"/>
                <a:cs typeface="Times New Roman" panose="02020603050405020304" pitchFamily="18" charset="0"/>
              </a:rPr>
              <a:t>lirası ödeyecektir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Musul meselesinin halledilmesinden sonra, </a:t>
            </a:r>
            <a:r>
              <a:rPr lang="tr-TR" sz="2100" dirty="0" smtClean="0">
                <a:latin typeface="Times New Roman" panose="02020603050405020304" pitchFamily="18" charset="0"/>
                <a:cs typeface="Times New Roman" panose="02020603050405020304" pitchFamily="18" charset="0"/>
              </a:rPr>
              <a:t>İngiliz kamuoyunun </a:t>
            </a:r>
            <a:r>
              <a:rPr lang="tr-TR" sz="2100" dirty="0">
                <a:latin typeface="Times New Roman" panose="02020603050405020304" pitchFamily="18" charset="0"/>
                <a:cs typeface="Times New Roman" panose="02020603050405020304" pitchFamily="18" charset="0"/>
              </a:rPr>
              <a:t>yaşanan süreç içerisinde Türkiye’ye </a:t>
            </a:r>
            <a:r>
              <a:rPr lang="tr-TR" sz="2100" dirty="0" smtClean="0">
                <a:latin typeface="Times New Roman" panose="02020603050405020304" pitchFamily="18" charset="0"/>
                <a:cs typeface="Times New Roman" panose="02020603050405020304" pitchFamily="18" charset="0"/>
              </a:rPr>
              <a:t>karşı olan </a:t>
            </a:r>
            <a:r>
              <a:rPr lang="tr-TR" sz="2100" dirty="0">
                <a:latin typeface="Times New Roman" panose="02020603050405020304" pitchFamily="18" charset="0"/>
                <a:cs typeface="Times New Roman" panose="02020603050405020304" pitchFamily="18" charset="0"/>
              </a:rPr>
              <a:t>önyargısı azalmıştır. Hem batı ülkeleriyle iyi </a:t>
            </a:r>
            <a:r>
              <a:rPr lang="tr-TR" sz="2100" dirty="0" smtClean="0">
                <a:latin typeface="Times New Roman" panose="02020603050405020304" pitchFamily="18" charset="0"/>
                <a:cs typeface="Times New Roman" panose="02020603050405020304" pitchFamily="18" charset="0"/>
              </a:rPr>
              <a:t>ilişkiler içerisine </a:t>
            </a:r>
            <a:r>
              <a:rPr lang="tr-TR" sz="2100" dirty="0">
                <a:latin typeface="Times New Roman" panose="02020603050405020304" pitchFamily="18" charset="0"/>
                <a:cs typeface="Times New Roman" panose="02020603050405020304" pitchFamily="18" charset="0"/>
              </a:rPr>
              <a:t>girerek hem de Sovyet Rusya ile dost </a:t>
            </a:r>
            <a:r>
              <a:rPr lang="tr-TR" sz="2100" dirty="0" smtClean="0">
                <a:latin typeface="Times New Roman" panose="02020603050405020304" pitchFamily="18" charset="0"/>
                <a:cs typeface="Times New Roman" panose="02020603050405020304" pitchFamily="18" charset="0"/>
              </a:rPr>
              <a:t>kalarak bunu </a:t>
            </a:r>
            <a:r>
              <a:rPr lang="tr-TR" sz="2100" dirty="0">
                <a:latin typeface="Times New Roman" panose="02020603050405020304" pitchFamily="18" charset="0"/>
                <a:cs typeface="Times New Roman" panose="02020603050405020304" pitchFamily="18" charset="0"/>
              </a:rPr>
              <a:t>başarmıştır. Özellikle Türkiye’nin </a:t>
            </a:r>
            <a:r>
              <a:rPr lang="tr-TR" sz="2100" dirty="0" smtClean="0">
                <a:latin typeface="Times New Roman" panose="02020603050405020304" pitchFamily="18" charset="0"/>
                <a:cs typeface="Times New Roman" panose="02020603050405020304" pitchFamily="18" charset="0"/>
              </a:rPr>
              <a:t>Milletler Cemiyeti’ne </a:t>
            </a:r>
            <a:r>
              <a:rPr lang="tr-TR" sz="2100" dirty="0">
                <a:latin typeface="Times New Roman" panose="02020603050405020304" pitchFamily="18" charset="0"/>
                <a:cs typeface="Times New Roman" panose="02020603050405020304" pitchFamily="18" charset="0"/>
              </a:rPr>
              <a:t>girmesinden sonra yeni Türkiye’nin </a:t>
            </a:r>
            <a:r>
              <a:rPr lang="tr-TR" sz="2100" dirty="0" smtClean="0">
                <a:latin typeface="Times New Roman" panose="02020603050405020304" pitchFamily="18" charset="0"/>
                <a:cs typeface="Times New Roman" panose="02020603050405020304" pitchFamily="18" charset="0"/>
              </a:rPr>
              <a:t>dış politikadaki </a:t>
            </a:r>
            <a:r>
              <a:rPr lang="tr-TR" sz="2100" dirty="0">
                <a:latin typeface="Times New Roman" panose="02020603050405020304" pitchFamily="18" charset="0"/>
                <a:cs typeface="Times New Roman" panose="02020603050405020304" pitchFamily="18" charset="0"/>
              </a:rPr>
              <a:t>imajı, komşularıyla iyi geçinen, </a:t>
            </a:r>
            <a:r>
              <a:rPr lang="tr-TR" sz="2100" dirty="0" smtClean="0">
                <a:latin typeface="Times New Roman" panose="02020603050405020304" pitchFamily="18" charset="0"/>
                <a:cs typeface="Times New Roman" panose="02020603050405020304" pitchFamily="18" charset="0"/>
              </a:rPr>
              <a:t>bağımsızlığını korumakta </a:t>
            </a:r>
            <a:r>
              <a:rPr lang="tr-TR" sz="2100" dirty="0">
                <a:latin typeface="Times New Roman" panose="02020603050405020304" pitchFamily="18" charset="0"/>
                <a:cs typeface="Times New Roman" panose="02020603050405020304" pitchFamily="18" charset="0"/>
              </a:rPr>
              <a:t>kararlı, dünya barışını korumaya </a:t>
            </a:r>
            <a:r>
              <a:rPr lang="tr-TR" sz="2100" dirty="0" smtClean="0">
                <a:latin typeface="Times New Roman" panose="02020603050405020304" pitchFamily="18" charset="0"/>
                <a:cs typeface="Times New Roman" panose="02020603050405020304" pitchFamily="18" charset="0"/>
              </a:rPr>
              <a:t>yönelik tavrından </a:t>
            </a:r>
            <a:r>
              <a:rPr lang="tr-TR" sz="2100" dirty="0">
                <a:latin typeface="Times New Roman" panose="02020603050405020304" pitchFamily="18" charset="0"/>
                <a:cs typeface="Times New Roman" panose="02020603050405020304" pitchFamily="18" charset="0"/>
              </a:rPr>
              <a:t>dolayı takdir edilmiştir. Türkiye’nin </a:t>
            </a:r>
            <a:r>
              <a:rPr lang="tr-TR" sz="2100" dirty="0" smtClean="0">
                <a:latin typeface="Times New Roman" panose="02020603050405020304" pitchFamily="18" charset="0"/>
                <a:cs typeface="Times New Roman" panose="02020603050405020304" pitchFamily="18" charset="0"/>
              </a:rPr>
              <a:t>dış politikasının </a:t>
            </a:r>
            <a:r>
              <a:rPr lang="tr-TR" sz="2100" dirty="0">
                <a:latin typeface="Times New Roman" panose="02020603050405020304" pitchFamily="18" charset="0"/>
                <a:cs typeface="Times New Roman" panose="02020603050405020304" pitchFamily="18" charset="0"/>
              </a:rPr>
              <a:t>temelini ``Yurtta Sulh, Cihanda Sulh`` </a:t>
            </a:r>
            <a:r>
              <a:rPr lang="tr-TR" sz="2100" dirty="0" smtClean="0">
                <a:latin typeface="Times New Roman" panose="02020603050405020304" pitchFamily="18" charset="0"/>
                <a:cs typeface="Times New Roman" panose="02020603050405020304" pitchFamily="18" charset="0"/>
              </a:rPr>
              <a:t>üzerine kuran </a:t>
            </a:r>
            <a:r>
              <a:rPr lang="tr-TR" sz="2100" dirty="0">
                <a:latin typeface="Times New Roman" panose="02020603050405020304" pitchFamily="18" charset="0"/>
                <a:cs typeface="Times New Roman" panose="02020603050405020304" pitchFamily="18" charset="0"/>
              </a:rPr>
              <a:t>Atatürk’ün Türkiye’si İngiltere ile iyi </a:t>
            </a:r>
            <a:r>
              <a:rPr lang="tr-TR" sz="2100" dirty="0" smtClean="0">
                <a:latin typeface="Times New Roman" panose="02020603050405020304" pitchFamily="18" charset="0"/>
                <a:cs typeface="Times New Roman" panose="02020603050405020304" pitchFamily="18" charset="0"/>
              </a:rPr>
              <a:t>ilişkilerini korumalıydı</a:t>
            </a:r>
            <a:r>
              <a:rPr lang="tr-TR" sz="2100" dirty="0">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9"/>
        <p:cNvGrpSpPr/>
        <p:nvPr/>
      </p:nvGrpSpPr>
      <p:grpSpPr>
        <a:xfrm>
          <a:off x="0" y="0"/>
          <a:ext cx="0" cy="0"/>
          <a:chOff x="0" y="0"/>
          <a:chExt cx="0" cy="0"/>
        </a:xfrm>
      </p:grpSpPr>
      <p:sp>
        <p:nvSpPr>
          <p:cNvPr id="441" name="Google Shape;441;p73"/>
          <p:cNvSpPr txBox="1">
            <a:spLocks noGrp="1"/>
          </p:cNvSpPr>
          <p:nvPr>
            <p:ph type="body" idx="1"/>
          </p:nvPr>
        </p:nvSpPr>
        <p:spPr>
          <a:xfrm>
            <a:off x="311727" y="547028"/>
            <a:ext cx="10515600" cy="4110941"/>
          </a:xfrm>
          <a:prstGeom prst="rect">
            <a:avLst/>
          </a:prstGeom>
          <a:noFill/>
          <a:ln>
            <a:noFill/>
          </a:ln>
        </p:spPr>
        <p:txBody>
          <a:bodyPr spcFirstLastPara="1" wrap="square" lIns="91425" tIns="45700" rIns="91425" bIns="45700" anchor="t" anchorCtr="0">
            <a:noAutofit/>
          </a:bodyPr>
          <a:lstStyle/>
          <a:p>
            <a:pPr algn="just"/>
            <a:r>
              <a:rPr lang="tr-TR" sz="2100" dirty="0">
                <a:latin typeface="Times New Roman" panose="02020603050405020304" pitchFamily="18" charset="0"/>
                <a:cs typeface="Times New Roman" panose="02020603050405020304" pitchFamily="18" charset="0"/>
              </a:rPr>
              <a:t>Musul meselesinin çözümü ve İngiliz </a:t>
            </a:r>
            <a:r>
              <a:rPr lang="tr-TR" sz="2100" dirty="0" smtClean="0">
                <a:latin typeface="Times New Roman" panose="02020603050405020304" pitchFamily="18" charset="0"/>
                <a:cs typeface="Times New Roman" panose="02020603050405020304" pitchFamily="18" charset="0"/>
              </a:rPr>
              <a:t>kamuoyunun Türkiye </a:t>
            </a:r>
            <a:r>
              <a:rPr lang="tr-TR" sz="2100" dirty="0">
                <a:latin typeface="Times New Roman" panose="02020603050405020304" pitchFamily="18" charset="0"/>
                <a:cs typeface="Times New Roman" panose="02020603050405020304" pitchFamily="18" charset="0"/>
              </a:rPr>
              <a:t>ve Atatürk lehine bir tutum </a:t>
            </a:r>
            <a:r>
              <a:rPr lang="tr-TR" sz="2100" dirty="0" smtClean="0">
                <a:latin typeface="Times New Roman" panose="02020603050405020304" pitchFamily="18" charset="0"/>
                <a:cs typeface="Times New Roman" panose="02020603050405020304" pitchFamily="18" charset="0"/>
              </a:rPr>
              <a:t>takınmasının ardından</a:t>
            </a:r>
            <a:r>
              <a:rPr lang="tr-TR" sz="2100" dirty="0">
                <a:latin typeface="Times New Roman" panose="02020603050405020304" pitchFamily="18" charset="0"/>
                <a:cs typeface="Times New Roman" panose="02020603050405020304" pitchFamily="18" charset="0"/>
              </a:rPr>
              <a:t>, Türkiye ile İngiltere arasındaki </a:t>
            </a:r>
            <a:r>
              <a:rPr lang="tr-TR" sz="2100" dirty="0" smtClean="0">
                <a:latin typeface="Times New Roman" panose="02020603050405020304" pitchFamily="18" charset="0"/>
                <a:cs typeface="Times New Roman" panose="02020603050405020304" pitchFamily="18" charset="0"/>
              </a:rPr>
              <a:t>buzların erimesine </a:t>
            </a:r>
            <a:r>
              <a:rPr lang="tr-TR" sz="2100" dirty="0">
                <a:latin typeface="Times New Roman" panose="02020603050405020304" pitchFamily="18" charset="0"/>
                <a:cs typeface="Times New Roman" panose="02020603050405020304" pitchFamily="18" charset="0"/>
              </a:rPr>
              <a:t>vesile olacak gelişmeler </a:t>
            </a:r>
            <a:r>
              <a:rPr lang="tr-TR" sz="2100" dirty="0" smtClean="0">
                <a:latin typeface="Times New Roman" panose="02020603050405020304" pitchFamily="18" charset="0"/>
                <a:cs typeface="Times New Roman" panose="02020603050405020304" pitchFamily="18" charset="0"/>
              </a:rPr>
              <a:t>kaydedilmiştir. Bunlar</a:t>
            </a:r>
            <a:r>
              <a:rPr lang="tr-TR" sz="2100" dirty="0">
                <a:latin typeface="Times New Roman" panose="02020603050405020304" pitchFamily="18" charset="0"/>
                <a:cs typeface="Times New Roman" panose="02020603050405020304" pitchFamily="18" charset="0"/>
              </a:rPr>
              <a:t>, Türkiye’nin savaşı kanun dışı ilan eden </a:t>
            </a:r>
            <a:r>
              <a:rPr lang="tr-TR" sz="2100" dirty="0" err="1" smtClean="0">
                <a:latin typeface="Times New Roman" panose="02020603050405020304" pitchFamily="18" charset="0"/>
                <a:cs typeface="Times New Roman" panose="02020603050405020304" pitchFamily="18" charset="0"/>
              </a:rPr>
              <a:t>Briand</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Kellog</a:t>
            </a:r>
            <a:r>
              <a:rPr lang="tr-TR" sz="2100" dirty="0">
                <a:latin typeface="Times New Roman" panose="02020603050405020304" pitchFamily="18" charset="0"/>
                <a:cs typeface="Times New Roman" panose="02020603050405020304" pitchFamily="18" charset="0"/>
              </a:rPr>
              <a:t> Paktı’na katılması, yine bu tarihte bir </a:t>
            </a:r>
            <a:r>
              <a:rPr lang="tr-TR" sz="2100" dirty="0" smtClean="0">
                <a:latin typeface="Times New Roman" panose="02020603050405020304" pitchFamily="18" charset="0"/>
                <a:cs typeface="Times New Roman" panose="02020603050405020304" pitchFamily="18" charset="0"/>
              </a:rPr>
              <a:t>İngiliz filosunun </a:t>
            </a:r>
            <a:r>
              <a:rPr lang="tr-TR" sz="2100" dirty="0">
                <a:latin typeface="Times New Roman" panose="02020603050405020304" pitchFamily="18" charset="0"/>
                <a:cs typeface="Times New Roman" panose="02020603050405020304" pitchFamily="18" charset="0"/>
              </a:rPr>
              <a:t>İstanbul’u resmi olarak ziyareti ve </a:t>
            </a:r>
            <a:r>
              <a:rPr lang="tr-TR" sz="2100" dirty="0" smtClean="0">
                <a:latin typeface="Times New Roman" panose="02020603050405020304" pitchFamily="18" charset="0"/>
                <a:cs typeface="Times New Roman" panose="02020603050405020304" pitchFamily="18" charset="0"/>
              </a:rPr>
              <a:t>1932’de Milletler </a:t>
            </a:r>
            <a:r>
              <a:rPr lang="tr-TR" sz="2100" dirty="0">
                <a:latin typeface="Times New Roman" panose="02020603050405020304" pitchFamily="18" charset="0"/>
                <a:cs typeface="Times New Roman" panose="02020603050405020304" pitchFamily="18" charset="0"/>
              </a:rPr>
              <a:t>Cemiyeti’ne üye olmasıdır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Yine, 1936’da Karabük Demir ve Çelik </a:t>
            </a:r>
            <a:r>
              <a:rPr lang="tr-TR" sz="2100" dirty="0" smtClean="0">
                <a:latin typeface="Times New Roman" panose="02020603050405020304" pitchFamily="18" charset="0"/>
                <a:cs typeface="Times New Roman" panose="02020603050405020304" pitchFamily="18" charset="0"/>
              </a:rPr>
              <a:t>İşletmeleri’nin kuruluşunu </a:t>
            </a:r>
            <a:r>
              <a:rPr lang="tr-TR" sz="2100" dirty="0">
                <a:latin typeface="Times New Roman" panose="02020603050405020304" pitchFamily="18" charset="0"/>
                <a:cs typeface="Times New Roman" panose="02020603050405020304" pitchFamily="18" charset="0"/>
              </a:rPr>
              <a:t>da bir İngiliz firması </a:t>
            </a:r>
            <a:r>
              <a:rPr lang="tr-TR" sz="2100" dirty="0" smtClean="0">
                <a:latin typeface="Times New Roman" panose="02020603050405020304" pitchFamily="18" charset="0"/>
                <a:cs typeface="Times New Roman" panose="02020603050405020304" pitchFamily="18" charset="0"/>
              </a:rPr>
              <a:t>üstlenmiştir. İngiliz </a:t>
            </a:r>
            <a:r>
              <a:rPr lang="tr-TR" sz="2100" dirty="0">
                <a:latin typeface="Times New Roman" panose="02020603050405020304" pitchFamily="18" charset="0"/>
                <a:cs typeface="Times New Roman" panose="02020603050405020304" pitchFamily="18" charset="0"/>
              </a:rPr>
              <a:t>Kralı 7.Edward’ın İstanbul ziyareti ve </a:t>
            </a:r>
            <a:r>
              <a:rPr lang="tr-TR" sz="2100" dirty="0" smtClean="0">
                <a:latin typeface="Times New Roman" panose="02020603050405020304" pitchFamily="18" charset="0"/>
                <a:cs typeface="Times New Roman" panose="02020603050405020304" pitchFamily="18" charset="0"/>
              </a:rPr>
              <a:t>İngiliz Kralı’nın </a:t>
            </a:r>
            <a:r>
              <a:rPr lang="tr-TR" sz="2100" dirty="0">
                <a:latin typeface="Times New Roman" panose="02020603050405020304" pitchFamily="18" charset="0"/>
                <a:cs typeface="Times New Roman" panose="02020603050405020304" pitchFamily="18" charset="0"/>
              </a:rPr>
              <a:t>taç giyme törenine katılmak üzere </a:t>
            </a:r>
            <a:r>
              <a:rPr lang="tr-TR" sz="2100" dirty="0" smtClean="0">
                <a:latin typeface="Times New Roman" panose="02020603050405020304" pitchFamily="18" charset="0"/>
                <a:cs typeface="Times New Roman" panose="02020603050405020304" pitchFamily="18" charset="0"/>
              </a:rPr>
              <a:t>İsmet İnönü’nün </a:t>
            </a:r>
            <a:r>
              <a:rPr lang="tr-TR" sz="2100" dirty="0">
                <a:latin typeface="Times New Roman" panose="02020603050405020304" pitchFamily="18" charset="0"/>
                <a:cs typeface="Times New Roman" panose="02020603050405020304" pitchFamily="18" charset="0"/>
              </a:rPr>
              <a:t>İngiltere ziyareti, Türk-İngiliz </a:t>
            </a:r>
            <a:r>
              <a:rPr lang="tr-TR" sz="2100" dirty="0" smtClean="0">
                <a:latin typeface="Times New Roman" panose="02020603050405020304" pitchFamily="18" charset="0"/>
                <a:cs typeface="Times New Roman" panose="02020603050405020304" pitchFamily="18" charset="0"/>
              </a:rPr>
              <a:t>ilişkilerinin gelişmesine </a:t>
            </a:r>
            <a:r>
              <a:rPr lang="tr-TR" sz="2100" dirty="0">
                <a:latin typeface="Times New Roman" panose="02020603050405020304" pitchFamily="18" charset="0"/>
                <a:cs typeface="Times New Roman" panose="02020603050405020304" pitchFamily="18" charset="0"/>
              </a:rPr>
              <a:t>katkı </a:t>
            </a:r>
            <a:r>
              <a:rPr lang="tr-TR" sz="2100" dirty="0" smtClean="0">
                <a:latin typeface="Times New Roman" panose="02020603050405020304" pitchFamily="18" charset="0"/>
                <a:cs typeface="Times New Roman" panose="02020603050405020304" pitchFamily="18" charset="0"/>
              </a:rPr>
              <a:t>sağlamıştır. Ayrıca </a:t>
            </a:r>
            <a:r>
              <a:rPr lang="tr-TR" sz="2100" dirty="0">
                <a:latin typeface="Times New Roman" panose="02020603050405020304" pitchFamily="18" charset="0"/>
                <a:cs typeface="Times New Roman" panose="02020603050405020304" pitchFamily="18" charset="0"/>
              </a:rPr>
              <a:t>Yugoslavya, Yunanistan, Türkiye ve </a:t>
            </a:r>
            <a:r>
              <a:rPr lang="tr-TR" sz="2100" dirty="0" smtClean="0">
                <a:latin typeface="Times New Roman" panose="02020603050405020304" pitchFamily="18" charset="0"/>
                <a:cs typeface="Times New Roman" panose="02020603050405020304" pitchFamily="18" charset="0"/>
              </a:rPr>
              <a:t>İngiltere arasında </a:t>
            </a:r>
            <a:r>
              <a:rPr lang="tr-TR" sz="2100" dirty="0">
                <a:latin typeface="Times New Roman" panose="02020603050405020304" pitchFamily="18" charset="0"/>
                <a:cs typeface="Times New Roman" panose="02020603050405020304" pitchFamily="18" charset="0"/>
              </a:rPr>
              <a:t>karşılıklı garanti sistemi içeren </a:t>
            </a:r>
            <a:r>
              <a:rPr lang="tr-TR" sz="2100" dirty="0" smtClean="0">
                <a:latin typeface="Times New Roman" panose="02020603050405020304" pitchFamily="18" charset="0"/>
                <a:cs typeface="Times New Roman" panose="02020603050405020304" pitchFamily="18" charset="0"/>
              </a:rPr>
              <a:t>Akdeniz Paktı </a:t>
            </a:r>
            <a:r>
              <a:rPr lang="tr-TR" sz="2100" dirty="0">
                <a:latin typeface="Times New Roman" panose="02020603050405020304" pitchFamily="18" charset="0"/>
                <a:cs typeface="Times New Roman" panose="02020603050405020304" pitchFamily="18" charset="0"/>
              </a:rPr>
              <a:t>kurulmuştur</a:t>
            </a:r>
            <a:r>
              <a:rPr lang="tr-TR" sz="2100" dirty="0" smtClean="0">
                <a:latin typeface="Times New Roman" panose="02020603050405020304" pitchFamily="18" charset="0"/>
                <a:cs typeface="Times New Roman" panose="02020603050405020304" pitchFamily="18" charset="0"/>
              </a:rPr>
              <a:t>.</a:t>
            </a:r>
          </a:p>
          <a:p>
            <a:pPr algn="just"/>
            <a:endParaRPr sz="2100"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8"/>
          <p:cNvSpPr txBox="1">
            <a:spLocks noGrp="1"/>
          </p:cNvSpPr>
          <p:nvPr>
            <p:ph type="ctrTitle"/>
          </p:nvPr>
        </p:nvSpPr>
        <p:spPr>
          <a:xfrm>
            <a:off x="1034473" y="2638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tr-TR" sz="3200" dirty="0" smtClean="0">
                <a:latin typeface="Times New Roman" panose="02020603050405020304" pitchFamily="18" charset="0"/>
                <a:cs typeface="Times New Roman" panose="02020603050405020304" pitchFamily="18" charset="0"/>
              </a:rPr>
              <a:t>TÜRK-FRANSIZ İLİŞKİLERİ ve HATAY’IN ANAVATANA KATILMASI</a:t>
            </a:r>
            <a:endParaRPr lang="tr-T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221672" y="630383"/>
            <a:ext cx="10972800" cy="4525963"/>
          </a:xfrm>
        </p:spPr>
        <p:txBody>
          <a:bodyPr/>
          <a:lstStyle/>
          <a:p>
            <a:pPr algn="just"/>
            <a:r>
              <a:rPr lang="tr-TR" sz="2100" dirty="0">
                <a:latin typeface="Times New Roman" panose="02020603050405020304" pitchFamily="18" charset="0"/>
                <a:cs typeface="Times New Roman" panose="02020603050405020304" pitchFamily="18" charset="0"/>
              </a:rPr>
              <a:t>Bu antlaşma </a:t>
            </a:r>
            <a:r>
              <a:rPr lang="tr-TR" sz="2100" dirty="0">
                <a:solidFill>
                  <a:schemeClr val="tx1"/>
                </a:solidFill>
                <a:latin typeface="Times New Roman" panose="02020603050405020304" pitchFamily="18" charset="0"/>
                <a:cs typeface="Times New Roman" panose="02020603050405020304" pitchFamily="18" charset="0"/>
              </a:rPr>
              <a:t>sadece Türkiye Suriye sınırını çizmekle kalmamış, aynı zamanda Türk-Fransız ilişkilerini de düzenlemiştir. Buna göre, taraflar aralarındaki anlaşmazlıkları barışçı yollarla çözecekler ve taraflardan birine silahlı bir saldırı halinde, diğeri tarafsız kalacaktır.</a:t>
            </a:r>
            <a:r>
              <a:rPr lang="tr-TR" sz="2100" dirty="0">
                <a:latin typeface="Times New Roman" panose="02020603050405020304" pitchFamily="18" charset="0"/>
                <a:cs typeface="Times New Roman" panose="02020603050405020304" pitchFamily="18" charset="0"/>
              </a:rPr>
              <a:t>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Savaş sonrası statükoyu belirleyen </a:t>
            </a:r>
            <a:r>
              <a:rPr lang="tr-TR" sz="2100" dirty="0">
                <a:solidFill>
                  <a:schemeClr val="tx1"/>
                </a:solidFill>
                <a:latin typeface="Times New Roman" panose="02020603050405020304" pitchFamily="18" charset="0"/>
                <a:cs typeface="Times New Roman" panose="02020603050405020304" pitchFamily="18" charset="0"/>
              </a:rPr>
              <a:t>ülke olan İngiltere ile gerek Ortadoğu, gerekse Avrupa politikasında anlaşmazlık yaşayan Fransa; başından beri Anadolu’daki hareket ve onun lideri olan Mustafa Kemal ile İngiltere dışında temas yolu aramış ve kurulan bu ilişkiler sonucu, 20 Ekim 1921’de Ankara Antlaşması imzalanmıştır. </a:t>
            </a:r>
            <a:endParaRPr lang="tr-TR" sz="2100" dirty="0" smtClean="0">
              <a:solidFill>
                <a:schemeClr val="tx1"/>
              </a:solidFill>
              <a:latin typeface="Times New Roman" panose="02020603050405020304" pitchFamily="18" charset="0"/>
              <a:cs typeface="Times New Roman" panose="02020603050405020304" pitchFamily="18" charset="0"/>
            </a:endParaRPr>
          </a:p>
          <a:p>
            <a:pPr lvl="0" algn="just"/>
            <a:r>
              <a:rPr lang="tr-TR" sz="2100" dirty="0" smtClean="0">
                <a:solidFill>
                  <a:schemeClr val="tx1"/>
                </a:solidFill>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antlaşma 18 Şubat 1926’da parafe edilmekle beraber, Fransa hemen imzaya yanaşmamıştır. Türkiye ile İngiltere arasındaki Musul anlaşmazlığının çözümlenmesini beklemiştir.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Türkiye, </a:t>
            </a:r>
            <a:r>
              <a:rPr lang="tr-TR" sz="2100" dirty="0">
                <a:latin typeface="Times New Roman" panose="02020603050405020304" pitchFamily="18" charset="0"/>
                <a:cs typeface="Times New Roman" panose="02020603050405020304" pitchFamily="18" charset="0"/>
              </a:rPr>
              <a:t>Milletler Cemiyeti’nin kararını kabule karar verdikten soma Fransa, sözleşmeyi 30 Mayıs 1926’da imzalanmıştır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377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1"/>
          <p:cNvSpPr txBox="1">
            <a:spLocks noGrp="1"/>
          </p:cNvSpPr>
          <p:nvPr>
            <p:ph type="title"/>
          </p:nvPr>
        </p:nvSpPr>
        <p:spPr>
          <a:xfrm>
            <a:off x="646544" y="73891"/>
            <a:ext cx="10972800" cy="533400"/>
          </a:xfrm>
        </p:spPr>
        <p:txBody>
          <a:bodyPr/>
          <a:lstStyle/>
          <a:p>
            <a:pPr lvl="0" algn="l"/>
            <a:r>
              <a:rPr lang="tr-TR" sz="2100" b="1" dirty="0" smtClean="0">
                <a:latin typeface="Times New Roman" panose="02020603050405020304" pitchFamily="18" charset="0"/>
                <a:cs typeface="Times New Roman" panose="02020603050405020304" pitchFamily="18" charset="0"/>
              </a:rPr>
              <a:t>T</a:t>
            </a:r>
            <a:r>
              <a:rPr lang="tr-TR" sz="2100" b="1" dirty="0" smtClean="0">
                <a:latin typeface="Times New Roman" panose="02020603050405020304" pitchFamily="18" charset="0"/>
                <a:cs typeface="Times New Roman" panose="02020603050405020304" pitchFamily="18" charset="0"/>
              </a:rPr>
              <a:t>ürkiye i</a:t>
            </a:r>
            <a:r>
              <a:rPr lang="tr-TR" sz="2100" b="1" dirty="0" smtClean="0">
                <a:latin typeface="Times New Roman" panose="02020603050405020304" pitchFamily="18" charset="0"/>
                <a:cs typeface="Times New Roman" panose="02020603050405020304" pitchFamily="18" charset="0"/>
              </a:rPr>
              <a:t>le F</a:t>
            </a:r>
            <a:r>
              <a:rPr lang="tr-TR" sz="2100" b="1" dirty="0" smtClean="0">
                <a:latin typeface="Times New Roman" panose="02020603050405020304" pitchFamily="18" charset="0"/>
                <a:cs typeface="Times New Roman" panose="02020603050405020304" pitchFamily="18" charset="0"/>
              </a:rPr>
              <a:t>ransa </a:t>
            </a:r>
            <a:r>
              <a:rPr lang="tr-TR" sz="2100" b="1" dirty="0" smtClean="0">
                <a:latin typeface="Times New Roman" panose="02020603050405020304" pitchFamily="18" charset="0"/>
                <a:cs typeface="Times New Roman" panose="02020603050405020304" pitchFamily="18" charset="0"/>
              </a:rPr>
              <a:t>A</a:t>
            </a:r>
            <a:r>
              <a:rPr lang="tr-TR" sz="2100" b="1" dirty="0" smtClean="0">
                <a:latin typeface="Times New Roman" panose="02020603050405020304" pitchFamily="18" charset="0"/>
                <a:cs typeface="Times New Roman" panose="02020603050405020304" pitchFamily="18" charset="0"/>
              </a:rPr>
              <a:t>rasındaki </a:t>
            </a:r>
            <a:r>
              <a:rPr lang="tr-TR" sz="2100" b="1" dirty="0" smtClean="0">
                <a:latin typeface="Times New Roman" panose="02020603050405020304" pitchFamily="18" charset="0"/>
                <a:cs typeface="Times New Roman" panose="02020603050405020304" pitchFamily="18" charset="0"/>
              </a:rPr>
              <a:t>B</a:t>
            </a:r>
            <a:r>
              <a:rPr lang="tr-TR" sz="2100" b="1" dirty="0" smtClean="0">
                <a:latin typeface="Times New Roman" panose="02020603050405020304" pitchFamily="18" charset="0"/>
                <a:cs typeface="Times New Roman" panose="02020603050405020304" pitchFamily="18" charset="0"/>
              </a:rPr>
              <a:t>azı </a:t>
            </a:r>
            <a:r>
              <a:rPr lang="tr-TR" sz="2100" b="1" dirty="0" smtClean="0">
                <a:latin typeface="Times New Roman" panose="02020603050405020304" pitchFamily="18" charset="0"/>
                <a:cs typeface="Times New Roman" panose="02020603050405020304" pitchFamily="18" charset="0"/>
              </a:rPr>
              <a:t>S</a:t>
            </a:r>
            <a:r>
              <a:rPr lang="tr-TR" sz="2100" b="1" dirty="0" smtClean="0">
                <a:latin typeface="Times New Roman" panose="02020603050405020304" pitchFamily="18" charset="0"/>
                <a:cs typeface="Times New Roman" panose="02020603050405020304" pitchFamily="18" charset="0"/>
              </a:rPr>
              <a:t>orunlar:</a:t>
            </a:r>
            <a:endParaRPr lang="tr-TR" sz="2100" b="1" dirty="0">
              <a:latin typeface="Times New Roman" panose="02020603050405020304" pitchFamily="18" charset="0"/>
              <a:cs typeface="Times New Roman" panose="02020603050405020304" pitchFamily="18" charset="0"/>
            </a:endParaRPr>
          </a:p>
        </p:txBody>
      </p:sp>
      <p:sp>
        <p:nvSpPr>
          <p:cNvPr id="4" name="Metin Yer Tutucusu 3"/>
          <p:cNvSpPr>
            <a:spLocks noGrp="1"/>
          </p:cNvSpPr>
          <p:nvPr>
            <p:ph type="body" idx="1"/>
          </p:nvPr>
        </p:nvSpPr>
        <p:spPr>
          <a:xfrm>
            <a:off x="544945" y="607291"/>
            <a:ext cx="10972800" cy="6098309"/>
          </a:xfrm>
        </p:spPr>
        <p:txBody>
          <a:bodyPr/>
          <a:lstStyle/>
          <a:p>
            <a:pPr algn="just"/>
            <a:r>
              <a:rPr lang="tr-TR" sz="2100" dirty="0">
                <a:latin typeface="Times New Roman" panose="02020603050405020304" pitchFamily="18" charset="0"/>
                <a:cs typeface="Times New Roman" panose="02020603050405020304" pitchFamily="18" charset="0"/>
              </a:rPr>
              <a:t>Bu sorunlardan ilki, Türkiye’deki Fransız misyoner okulları konusudur. Türk hükümeti hazırladığı bir yönetmelikle, yabancı okullarda okutulan Tarih ve Coğrafya gibi derslerin Türk öğretmenler tarafından okutulması ilkesini getirmiştir. Fransa ise buna itiraz etmiştir.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Diğer </a:t>
            </a:r>
            <a:r>
              <a:rPr lang="tr-TR" sz="2100" dirty="0">
                <a:latin typeface="Times New Roman" panose="02020603050405020304" pitchFamily="18" charset="0"/>
                <a:cs typeface="Times New Roman" panose="02020603050405020304" pitchFamily="18" charset="0"/>
              </a:rPr>
              <a:t>bir konu ise Osmanlı borçları konusudur. </a:t>
            </a:r>
            <a:r>
              <a:rPr lang="tr-TR" sz="2100" dirty="0" smtClean="0">
                <a:latin typeface="Times New Roman" panose="02020603050405020304" pitchFamily="18" charset="0"/>
                <a:cs typeface="Times New Roman" panose="02020603050405020304" pitchFamily="18" charset="0"/>
              </a:rPr>
              <a:t>Osmanlı </a:t>
            </a:r>
            <a:r>
              <a:rPr lang="tr-TR" sz="2100" dirty="0">
                <a:latin typeface="Times New Roman" panose="02020603050405020304" pitchFamily="18" charset="0"/>
                <a:cs typeface="Times New Roman" panose="02020603050405020304" pitchFamily="18" charset="0"/>
              </a:rPr>
              <a:t>Devleti’nin en fazla borç aldığı ülke Fransa’dır ve Lozan Konferansı’nda borçların ödeme şeklinin, borçlu olunan ülke ile Türkiye arasında yapılacak görüşmeler sonucu çözüme kavuşturulmasına karar verilmiştir. Bu doğrultuda, 1928’de belirlenen ödenecek miktar ve ödeme takvimi bir formüle bağlanmıştır. Ancak, 1929 dünya ekonomik buhranına bağlı olarak ödeme güçlüğü sonrası Türkiye borç ödemesini ertelemek istemiş fakat, buna yapılan itirazlar sonucu Nisan 1933’de Paris’te yeni bir borç sözleşmesi imzalanmıştır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lvl="0"/>
            <a:r>
              <a:rPr lang="tr-TR" sz="2100" dirty="0" smtClean="0">
                <a:latin typeface="Times New Roman" panose="02020603050405020304" pitchFamily="18" charset="0"/>
                <a:cs typeface="Times New Roman" panose="02020603050405020304" pitchFamily="18" charset="0"/>
              </a:rPr>
              <a:t>Türkiye ile Fransa arasındaki bir başka sorun ise </a:t>
            </a:r>
            <a:r>
              <a:rPr lang="tr-TR" sz="2100" dirty="0">
                <a:latin typeface="Times New Roman" panose="02020603050405020304" pitchFamily="18" charset="0"/>
                <a:cs typeface="Times New Roman" panose="02020603050405020304" pitchFamily="18" charset="0"/>
              </a:rPr>
              <a:t>Adana-Mersin </a:t>
            </a:r>
            <a:r>
              <a:rPr lang="tr-TR" sz="2100" dirty="0" smtClean="0">
                <a:latin typeface="Times New Roman" panose="02020603050405020304" pitchFamily="18" charset="0"/>
                <a:cs typeface="Times New Roman" panose="02020603050405020304" pitchFamily="18" charset="0"/>
              </a:rPr>
              <a:t>demiryolunun satın alınmasıyla</a:t>
            </a:r>
            <a:r>
              <a:rPr lang="tr-TR" sz="2100" dirty="0">
                <a:latin typeface="Times New Roman" panose="02020603050405020304" pitchFamily="18" charset="0"/>
                <a:cs typeface="Times New Roman" panose="02020603050405020304" pitchFamily="18" charset="0"/>
              </a:rPr>
              <a:t/>
            </a:r>
            <a:br>
              <a:rPr lang="tr-TR" sz="2100" dirty="0">
                <a:latin typeface="Times New Roman" panose="02020603050405020304" pitchFamily="18" charset="0"/>
                <a:cs typeface="Times New Roman" panose="02020603050405020304" pitchFamily="18" charset="0"/>
              </a:rPr>
            </a:br>
            <a:r>
              <a:rPr lang="tr-TR" sz="2100" dirty="0" smtClean="0">
                <a:latin typeface="Times New Roman" panose="02020603050405020304" pitchFamily="18" charset="0"/>
                <a:cs typeface="Times New Roman" panose="02020603050405020304" pitchFamily="18" charset="0"/>
              </a:rPr>
              <a:t>ilgilidir.</a:t>
            </a:r>
            <a:r>
              <a:rPr lang="tr-TR" sz="2100" dirty="0">
                <a:latin typeface="Times New Roman" panose="02020603050405020304" pitchFamily="18" charset="0"/>
                <a:cs typeface="Times New Roman" panose="02020603050405020304" pitchFamily="18" charset="0"/>
              </a:rPr>
              <a:t> Türkiye’nin iktisadi bağımsızlık politikası doğrultusunda 1929’da çıkarılan bir kanunla, Fransız şirketi tarafından işletilen Adana-Mersin demiryolunu satın almak istemiştir.  Bunun üzerine Fransa’yla yaşanan sorun, 1929 Haziran’da yapılan bir anlaşma ile çözüme kavuşmuş ve Adana-Mersin demiryolu Türkiye’ye teslim edilmiştir. Bu anlaşmaların ortaya çıkmasında, Fransa’nın düzelen Türk-İngiliz münasebetlerini göz önüne aldığını söylenebilir. Nitekim, Hatay meselesinde de bu durumun etkili olduğu söylenebilir</a:t>
            </a:r>
            <a:r>
              <a:rPr lang="tr-TR" sz="2100" dirty="0" smtClean="0">
                <a:latin typeface="Times New Roman" panose="02020603050405020304" pitchFamily="18" charset="0"/>
                <a:cs typeface="Times New Roman" panose="02020603050405020304" pitchFamily="18" charset="0"/>
              </a:rPr>
              <a:t>.</a:t>
            </a:r>
          </a:p>
          <a:p>
            <a:pPr lvl="0"/>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endParaRPr lang="tr-TR" dirty="0"/>
          </a:p>
        </p:txBody>
      </p:sp>
      <p:sp>
        <p:nvSpPr>
          <p:cNvPr id="2" name="Dikdörtgen 1"/>
          <p:cNvSpPr/>
          <p:nvPr/>
        </p:nvSpPr>
        <p:spPr>
          <a:xfrm>
            <a:off x="646544" y="2772062"/>
            <a:ext cx="9772074" cy="1061829"/>
          </a:xfrm>
          <a:prstGeom prst="rect">
            <a:avLst/>
          </a:prstGeom>
        </p:spPr>
        <p:txBody>
          <a:bodyPr wrap="square">
            <a:spAutoFit/>
          </a:bodyPr>
          <a:lstStyle/>
          <a:p>
            <a:pPr marL="342900" algn="just">
              <a:buSzPts val="3200"/>
            </a:pPr>
            <a:endParaRPr lang="tr-TR" sz="2100" dirty="0" smtClean="0">
              <a:latin typeface="Times New Roman" panose="02020603050405020304" pitchFamily="18" charset="0"/>
              <a:cs typeface="Times New Roman" panose="02020603050405020304" pitchFamily="18" charset="0"/>
            </a:endParaRPr>
          </a:p>
          <a:p>
            <a:pPr marL="342900" algn="just">
              <a:buSzPts val="3200"/>
            </a:pPr>
            <a:endParaRPr lang="tr-TR" sz="2100" dirty="0">
              <a:latin typeface="Times New Roman" panose="02020603050405020304" pitchFamily="18" charset="0"/>
              <a:cs typeface="Times New Roman" panose="02020603050405020304" pitchFamily="18" charset="0"/>
            </a:endParaRPr>
          </a:p>
          <a:p>
            <a:pPr marL="342900" algn="just">
              <a:buSzPts val="3200"/>
            </a:pPr>
            <a:endParaRPr lang="tr-TR" sz="21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6" name="Google Shape;516;p85"/>
          <p:cNvSpPr txBox="1">
            <a:spLocks noGrp="1"/>
          </p:cNvSpPr>
          <p:nvPr>
            <p:ph type="body" idx="1"/>
          </p:nvPr>
        </p:nvSpPr>
        <p:spPr>
          <a:xfrm>
            <a:off x="461818" y="1166092"/>
            <a:ext cx="10972800" cy="4809835"/>
          </a:xfrm>
        </p:spPr>
        <p:txBody>
          <a:bodyPr/>
          <a:lstStyle/>
          <a:p>
            <a:pPr algn="just"/>
            <a:r>
              <a:rPr lang="tr-TR" sz="2100" dirty="0" smtClean="0">
                <a:latin typeface="Times New Roman" panose="02020603050405020304" pitchFamily="18" charset="0"/>
                <a:cs typeface="Times New Roman" panose="02020603050405020304" pitchFamily="18" charset="0"/>
              </a:rPr>
              <a:t>1930’lu </a:t>
            </a:r>
            <a:r>
              <a:rPr lang="tr-TR" sz="2100" dirty="0">
                <a:latin typeface="Times New Roman" panose="02020603050405020304" pitchFamily="18" charset="0"/>
                <a:cs typeface="Times New Roman" panose="02020603050405020304" pitchFamily="18" charset="0"/>
              </a:rPr>
              <a:t>yıllarda iki ülke ilişkileri Hatay sorunu etrafında şekillenmiştir.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İskenderun </a:t>
            </a:r>
            <a:r>
              <a:rPr lang="tr-TR" sz="2100" dirty="0" err="1" smtClean="0">
                <a:latin typeface="Times New Roman" panose="02020603050405020304" pitchFamily="18" charset="0"/>
                <a:cs typeface="Times New Roman" panose="02020603050405020304" pitchFamily="18" charset="0"/>
              </a:rPr>
              <a:t>Sancağı’nda</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(burası daha sonra Hatay adıyla anılacaktır</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Türkler nüfusun çoğunluğunu teşkil ettikleri için bu bölge Misak-ı Milli hudutları içinde idi. Ancak, 20 Ekim 1921’de Fransa ile yapılan Ankara </a:t>
            </a:r>
            <a:r>
              <a:rPr lang="tr-TR" sz="2100" dirty="0" err="1">
                <a:latin typeface="Times New Roman" panose="02020603050405020304" pitchFamily="18" charset="0"/>
                <a:cs typeface="Times New Roman" panose="02020603050405020304" pitchFamily="18" charset="0"/>
              </a:rPr>
              <a:t>İtilâfnamesi</a:t>
            </a:r>
            <a:r>
              <a:rPr lang="tr-TR" sz="2100" dirty="0">
                <a:latin typeface="Times New Roman" panose="02020603050405020304" pitchFamily="18" charset="0"/>
                <a:cs typeface="Times New Roman" panose="02020603050405020304" pitchFamily="18" charset="0"/>
              </a:rPr>
              <a:t> ile İskenderun Sancağı Türklerine muhtariyet ve kültürel bakımdan ayrıcalık kazandırılmıştı. Suriye’nin Fransız mandası altına girmesinden sonra da Sancağın bu statüsü sürmüştür</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solidFill>
                  <a:schemeClr val="tx1"/>
                </a:solidFill>
                <a:latin typeface="Times New Roman" panose="02020603050405020304" pitchFamily="18" charset="0"/>
                <a:cs typeface="Times New Roman" panose="02020603050405020304" pitchFamily="18" charset="0"/>
              </a:rPr>
              <a:t>Suriye’deki </a:t>
            </a:r>
            <a:r>
              <a:rPr lang="tr-TR" sz="2100" dirty="0">
                <a:solidFill>
                  <a:schemeClr val="tx1"/>
                </a:solidFill>
                <a:latin typeface="Times New Roman" panose="02020603050405020304" pitchFamily="18" charset="0"/>
                <a:cs typeface="Times New Roman" panose="02020603050405020304" pitchFamily="18" charset="0"/>
              </a:rPr>
              <a:t>Fransız mandasının kaldırılması için Fransa ile bu ülke arasında 9 Eylül 1936’da bir antlaşma yapıldı. Bu anlaşmada, Sancağın kaderi de Suriye hükümetine bırakılıyordu ve Suriye, Sancak’la ilgili tüm sorumlulukları Fransa’dan devralıyordu. </a:t>
            </a:r>
            <a:endParaRPr lang="tr-TR" sz="2100" dirty="0" smtClean="0">
              <a:solidFill>
                <a:schemeClr val="tx1"/>
              </a:solidFill>
              <a:latin typeface="Times New Roman" panose="02020603050405020304" pitchFamily="18" charset="0"/>
              <a:cs typeface="Times New Roman" panose="02020603050405020304" pitchFamily="18" charset="0"/>
            </a:endParaRPr>
          </a:p>
          <a:p>
            <a:pPr algn="just"/>
            <a:r>
              <a:rPr lang="tr-TR" sz="2100" dirty="0" smtClean="0">
                <a:solidFill>
                  <a:schemeClr val="tx1"/>
                </a:solidFill>
                <a:latin typeface="Times New Roman" panose="02020603050405020304" pitchFamily="18" charset="0"/>
                <a:cs typeface="Times New Roman" panose="02020603050405020304" pitchFamily="18" charset="0"/>
              </a:rPr>
              <a:t>Bu </a:t>
            </a:r>
            <a:r>
              <a:rPr lang="tr-TR" sz="2100" dirty="0">
                <a:solidFill>
                  <a:schemeClr val="tx1"/>
                </a:solidFill>
                <a:latin typeface="Times New Roman" panose="02020603050405020304" pitchFamily="18" charset="0"/>
                <a:cs typeface="Times New Roman" panose="02020603050405020304" pitchFamily="18" charset="0"/>
              </a:rPr>
              <a:t>yeni durum, hem Sancak’ta yaşayan Türkleri, hem de Türkiye Cumhuriyetini rahatsız etmişti. </a:t>
            </a:r>
          </a:p>
          <a:p>
            <a:pPr algn="just"/>
            <a:r>
              <a:rPr lang="tr-TR" sz="2100" dirty="0" smtClean="0">
                <a:solidFill>
                  <a:schemeClr val="tx1"/>
                </a:solidFill>
                <a:latin typeface="Times New Roman" panose="02020603050405020304" pitchFamily="18" charset="0"/>
                <a:cs typeface="Times New Roman" panose="02020603050405020304" pitchFamily="18" charset="0"/>
              </a:rPr>
              <a:t>Zira</a:t>
            </a:r>
            <a:r>
              <a:rPr lang="tr-TR" sz="2100" dirty="0">
                <a:solidFill>
                  <a:schemeClr val="tx1"/>
                </a:solidFill>
                <a:latin typeface="Times New Roman" panose="02020603050405020304" pitchFamily="18" charset="0"/>
                <a:cs typeface="Times New Roman" panose="02020603050405020304" pitchFamily="18" charset="0"/>
              </a:rPr>
              <a:t>, Sancak’ta Türkler çoğunluktaydı ve Türkiye’nin, Sancağı Suriye’ye terk etmemek hususundaki kararlılığı bizzat Atatürk tarafından dile getirilmişti. </a:t>
            </a:r>
          </a:p>
          <a:p>
            <a:pPr marL="0" indent="0" algn="just">
              <a:spcBef>
                <a:spcPts val="0"/>
              </a:spcBef>
              <a:buSzPts val="3200"/>
              <a:buNone/>
            </a:pPr>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p:txBody>
      </p:sp>
      <p:sp>
        <p:nvSpPr>
          <p:cNvPr id="8" name="Google Shape;492;p81"/>
          <p:cNvSpPr txBox="1">
            <a:spLocks noGrp="1"/>
          </p:cNvSpPr>
          <p:nvPr>
            <p:ph type="title"/>
          </p:nvPr>
        </p:nvSpPr>
        <p:spPr>
          <a:xfrm>
            <a:off x="628072" y="406400"/>
            <a:ext cx="10972800" cy="533400"/>
          </a:xfrm>
        </p:spPr>
        <p:txBody>
          <a:bodyPr/>
          <a:lstStyle/>
          <a:p>
            <a:pPr lvl="0" algn="l"/>
            <a:r>
              <a:rPr lang="tr-TR" sz="2100" b="1" dirty="0" smtClean="0">
                <a:latin typeface="Times New Roman" panose="02020603050405020304" pitchFamily="18" charset="0"/>
                <a:cs typeface="Times New Roman" panose="02020603050405020304" pitchFamily="18" charset="0"/>
              </a:rPr>
              <a:t>Hatay Sorunu</a:t>
            </a:r>
            <a:endParaRPr lang="tr-TR" sz="2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87"/>
          <p:cNvSpPr txBox="1">
            <a:spLocks noGrp="1"/>
          </p:cNvSpPr>
          <p:nvPr>
            <p:ph type="body" idx="1"/>
          </p:nvPr>
        </p:nvSpPr>
        <p:spPr>
          <a:xfrm>
            <a:off x="443345" y="768928"/>
            <a:ext cx="10972800" cy="5142345"/>
          </a:xfrm>
        </p:spPr>
        <p:txBody>
          <a:bodyPr/>
          <a:lstStyle/>
          <a:p>
            <a:pPr algn="just"/>
            <a:r>
              <a:rPr lang="tr-TR" sz="2100" dirty="0" smtClean="0">
                <a:latin typeface="Times New Roman" panose="02020603050405020304" pitchFamily="18" charset="0"/>
                <a:cs typeface="Times New Roman" panose="02020603050405020304" pitchFamily="18" charset="0"/>
              </a:rPr>
              <a:t>Türk hükûmeti 9 Ekim 1936’da Fransa’ya verdiği bir nota ile bu durumu protesto etti. Türkiye, Fransa’dan Suriye ve Lübnan'a tanınan bağımsızlığın ayrı bir bölge olan İskenderun Sancağına da tanınmasını istedi. </a:t>
            </a:r>
          </a:p>
          <a:p>
            <a:pPr algn="just"/>
            <a:r>
              <a:rPr lang="tr-TR" sz="2100" dirty="0" smtClean="0">
                <a:latin typeface="Times New Roman" panose="02020603050405020304" pitchFamily="18" charset="0"/>
                <a:cs typeface="Times New Roman" panose="02020603050405020304" pitchFamily="18" charset="0"/>
              </a:rPr>
              <a:t>Fransız hükûmetinin 10 Kasım’da verdiği cevabi notada, Türk görüsünün kabul edilemeyeceği bildiriliyordu. Türkiye'nin bu meselenin halledilmesi konusundaki ısrarı üzerine, Sancak meselesinin Milletler Cemiyeti’ne götürülmesi kararlaştırıldı. Konu 14-16 Aralık 1936 tarihleri arasında görüşüldü ve İsveç Temsilcisi </a:t>
            </a:r>
            <a:r>
              <a:rPr lang="tr-TR" sz="2100" dirty="0" err="1" smtClean="0">
                <a:latin typeface="Times New Roman" panose="02020603050405020304" pitchFamily="18" charset="0"/>
                <a:cs typeface="Times New Roman" panose="02020603050405020304" pitchFamily="18" charset="0"/>
              </a:rPr>
              <a:t>Sandler</a:t>
            </a:r>
            <a:r>
              <a:rPr lang="tr-TR" sz="2100" dirty="0" smtClean="0">
                <a:latin typeface="Times New Roman" panose="02020603050405020304" pitchFamily="18" charset="0"/>
                <a:cs typeface="Times New Roman" panose="02020603050405020304" pitchFamily="18" charset="0"/>
              </a:rPr>
              <a:t> raportör olarak tayin edildi.</a:t>
            </a:r>
          </a:p>
          <a:p>
            <a:pPr algn="just"/>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Sandler</a:t>
            </a:r>
            <a:r>
              <a:rPr lang="tr-TR" sz="2100" dirty="0">
                <a:latin typeface="Times New Roman" panose="02020603050405020304" pitchFamily="18" charset="0"/>
                <a:cs typeface="Times New Roman" panose="02020603050405020304" pitchFamily="18" charset="0"/>
              </a:rPr>
              <a:t>, hazırladığı raporda Sancak Meselesinin çözümü için bir Komisyon kurulmasını teklif etti ve bu teklif kabul edildi. İngiltere’nin aracılık etmesi üzerine 26 Ocak 1937’de iki hükûmet arasında bir prensip anlaşmasına varıldı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Bu prensip anlaşmasıyla İskenderun Sancağı, yeni adıyla Hatay, içişlerinde bağımsız, fakat Suriye ile gümrük birliği halinde olan bir statüye kavuşturuluyor ve bir Anayasa ile idare edilen “ayrı bir varlık” teşkil ediyordu. Sancak’ın dışişleri, bazı şartlar altında Suriye Hükûmeti tarafından idare edilecekti. Türkçe resmi dil olacaktı.</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9"/>
          <p:cNvSpPr txBox="1">
            <a:spLocks noGrp="1"/>
          </p:cNvSpPr>
          <p:nvPr>
            <p:ph type="body" idx="1"/>
          </p:nvPr>
        </p:nvSpPr>
        <p:spPr>
          <a:xfrm>
            <a:off x="572655" y="630382"/>
            <a:ext cx="10972800" cy="5761182"/>
          </a:xfrm>
        </p:spPr>
        <p:txBody>
          <a:bodyPr/>
          <a:lstStyle/>
          <a:p>
            <a:pPr algn="just"/>
            <a:r>
              <a:rPr lang="tr-TR" sz="2100" dirty="0" smtClean="0">
                <a:latin typeface="Times New Roman" panose="02020603050405020304" pitchFamily="18" charset="0"/>
                <a:cs typeface="Times New Roman" panose="02020603050405020304" pitchFamily="18" charset="0"/>
                <a:sym typeface="Times New Roman"/>
              </a:rPr>
              <a:t>İngiltere’nin iki ülke ilişkilerinde arabuluculuk etmesinin nedenlerine bakılacak olursa; </a:t>
            </a:r>
          </a:p>
          <a:p>
            <a:pPr lvl="0" algn="just"/>
            <a:r>
              <a:rPr lang="tr-TR" sz="2000" dirty="0">
                <a:latin typeface="Times New Roman"/>
                <a:ea typeface="Times New Roman"/>
                <a:cs typeface="Times New Roman"/>
                <a:sym typeface="Times New Roman"/>
              </a:rPr>
              <a:t>Akdeniz dengesi acısından önemli iki ülkenin arasının açılmasını istemeyişi</a:t>
            </a:r>
            <a:r>
              <a:rPr lang="tr-TR" sz="2000" dirty="0" smtClean="0">
                <a:latin typeface="Times New Roman"/>
                <a:ea typeface="Times New Roman"/>
                <a:cs typeface="Times New Roman"/>
                <a:sym typeface="Times New Roman"/>
              </a:rPr>
              <a:t>,</a:t>
            </a:r>
          </a:p>
          <a:p>
            <a:pPr algn="just"/>
            <a:r>
              <a:rPr lang="tr-TR" sz="2000" dirty="0">
                <a:latin typeface="Times New Roman"/>
                <a:ea typeface="Times New Roman"/>
                <a:cs typeface="Times New Roman"/>
                <a:sym typeface="Times New Roman"/>
              </a:rPr>
              <a:t>Türkiye ile ilişkilerin </a:t>
            </a:r>
            <a:r>
              <a:rPr lang="tr-TR" sz="2000" dirty="0" smtClean="0">
                <a:latin typeface="Times New Roman"/>
                <a:ea typeface="Times New Roman"/>
                <a:cs typeface="Times New Roman"/>
                <a:sym typeface="Times New Roman"/>
              </a:rPr>
              <a:t>düzelmesi ve</a:t>
            </a:r>
          </a:p>
          <a:p>
            <a:pPr lvl="0" algn="just"/>
            <a:r>
              <a:rPr lang="tr-TR" sz="2000" dirty="0">
                <a:latin typeface="Times New Roman"/>
                <a:ea typeface="Times New Roman"/>
                <a:cs typeface="Times New Roman"/>
                <a:sym typeface="Times New Roman"/>
              </a:rPr>
              <a:t>Türkiye'nin sorunu barış yolu ile halletmesini onaylamasının geldiği görülmektedir</a:t>
            </a:r>
            <a:r>
              <a:rPr lang="tr-TR" sz="2000" dirty="0" smtClean="0">
                <a:latin typeface="Times New Roman"/>
                <a:ea typeface="Times New Roman"/>
                <a:cs typeface="Times New Roman"/>
                <a:sym typeface="Times New Roman"/>
              </a:rPr>
              <a:t>.</a:t>
            </a:r>
          </a:p>
          <a:p>
            <a:pPr lvl="0" algn="just"/>
            <a:r>
              <a:rPr lang="tr-TR" sz="2000" dirty="0">
                <a:latin typeface="Times New Roman" panose="02020603050405020304" pitchFamily="18" charset="0"/>
                <a:cs typeface="Times New Roman" panose="02020603050405020304" pitchFamily="18" charset="0"/>
              </a:rPr>
              <a:t> 29 Mayıs 1937’de Sancak’ın milli bütünlüğünü teminat altına alan ve Türkiye-Suriye sınırım tespit eden bir anlaşma yapıldı</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lvl="0" algn="just"/>
            <a:r>
              <a:rPr lang="tr-TR" sz="2000" dirty="0">
                <a:latin typeface="Times New Roman" panose="02020603050405020304" pitchFamily="18" charset="0"/>
                <a:cs typeface="Times New Roman" panose="02020603050405020304" pitchFamily="18" charset="0"/>
              </a:rPr>
              <a:t> Ancak, Sancak’ın bu yeni statüsü uygulanırken bazı sorunlar çıktı. Sancak’ta seçimlerin yapılması sırasında bazı haksızlıkların ortaya çıkması üzerine Türkiye duruma müdahale ederek, seçim sisteminin düzeltilmesini istedi. Ocak 1938’de seçim sistemi değiştirildi</a:t>
            </a:r>
            <a:r>
              <a:rPr lang="tr-TR" sz="2000" dirty="0" smtClean="0">
                <a:latin typeface="Times New Roman" panose="02020603050405020304" pitchFamily="18" charset="0"/>
                <a:cs typeface="Times New Roman" panose="02020603050405020304" pitchFamily="18" charset="0"/>
              </a:rPr>
              <a:t>.</a:t>
            </a:r>
          </a:p>
          <a:p>
            <a:pPr lvl="0" algn="just"/>
            <a:r>
              <a:rPr lang="tr-TR" sz="2000" dirty="0">
                <a:latin typeface="Times New Roman" panose="02020603050405020304" pitchFamily="18" charset="0"/>
                <a:cs typeface="Times New Roman" panose="02020603050405020304" pitchFamily="18" charset="0"/>
              </a:rPr>
              <a:t> Bu sıralarda Avrupa’da savaş tehlikesi gittikçe daha belirgin bir hale geliyordu. Fransa, Ortadoğu’da güçlü bir devlet olan Türkiye'ye yanaşmak zorunda kalmıştı. </a:t>
            </a:r>
          </a:p>
          <a:p>
            <a:pPr lvl="0" algn="just"/>
            <a:r>
              <a:rPr lang="tr-TR" sz="2000" dirty="0">
                <a:latin typeface="Times New Roman" panose="02020603050405020304" pitchFamily="18" charset="0"/>
                <a:cs typeface="Times New Roman" panose="02020603050405020304" pitchFamily="18" charset="0"/>
              </a:rPr>
              <a:t> 3 Temmuz 1938’de Sancak’ta sükûnet ve asayişi sağlamak üzere 6.000 kişilik bir kuvvet kurulması ve bunun 1000’inin Sancak’tan, geri kalanın Türkiye ve Fransa tarafından sağlanması kararlaştırıldı.</a:t>
            </a:r>
          </a:p>
          <a:p>
            <a:pPr lvl="0" algn="just"/>
            <a:r>
              <a:rPr lang="tr-TR" sz="2000" dirty="0">
                <a:latin typeface="Times New Roman" panose="02020603050405020304" pitchFamily="18" charset="0"/>
                <a:cs typeface="Times New Roman" panose="02020603050405020304" pitchFamily="18" charset="0"/>
              </a:rPr>
              <a:t> Anlaşmadan iki gün sonra, Türk kuvvetleri Hatay’a girdi. Ağustos’ta yapılan secimler sonucunda 40 Mebusluktan 22’sini Türkler kazandı. Bütün mebuslar Meclis’te Türkçe yemin ederek göreve başladılar. Meclis Sancağa Türkçe adıyla Hatay Devleti adını verdi.</a:t>
            </a:r>
          </a:p>
          <a:p>
            <a:pPr lvl="0" algn="just"/>
            <a:endParaRPr lang="tr-TR" sz="2000" dirty="0">
              <a:latin typeface="Times New Roman" panose="02020603050405020304" pitchFamily="18" charset="0"/>
              <a:cs typeface="Times New Roman" panose="02020603050405020304" pitchFamily="18" charset="0"/>
            </a:endParaRPr>
          </a:p>
          <a:p>
            <a:pPr lvl="0" algn="just"/>
            <a:endParaRPr lang="tr-TR" sz="2000" dirty="0"/>
          </a:p>
          <a:p>
            <a:pPr lvl="0" algn="just"/>
            <a:endParaRPr lang="tr-TR" sz="2000" dirty="0"/>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92"/>
          <p:cNvSpPr txBox="1">
            <a:spLocks noGrp="1"/>
          </p:cNvSpPr>
          <p:nvPr>
            <p:ph type="body" idx="1"/>
          </p:nvPr>
        </p:nvSpPr>
        <p:spPr>
          <a:xfrm>
            <a:off x="5843622" y="889001"/>
            <a:ext cx="5624945" cy="4525963"/>
          </a:xfrm>
        </p:spPr>
        <p:txBody>
          <a:bodyPr/>
          <a:lstStyle/>
          <a:p>
            <a:pPr lvl="0" algn="just"/>
            <a:r>
              <a:rPr lang="tr-TR" sz="2100" dirty="0" smtClean="0">
                <a:latin typeface="Times New Roman" panose="02020603050405020304" pitchFamily="18" charset="0"/>
                <a:cs typeface="Times New Roman" panose="02020603050405020304" pitchFamily="18" charset="0"/>
              </a:rPr>
              <a:t> Eylül 1938’de kurulan Hatay Devleti bir yıl kadar bağımsız kaldıktan sonra, 29 Haziran 1939’da Hatay Meclisi son toplantısını yaparak, oybirliğiyle Anavatan’a katılma kararı aldı.</a:t>
            </a:r>
            <a:endParaRPr lang="tr-TR" sz="2100" dirty="0">
              <a:latin typeface="Times New Roman" panose="02020603050405020304" pitchFamily="18" charset="0"/>
              <a:cs typeface="Times New Roman" panose="02020603050405020304" pitchFamily="18" charset="0"/>
            </a:endParaRPr>
          </a:p>
        </p:txBody>
      </p:sp>
      <p:pic>
        <p:nvPicPr>
          <p:cNvPr id="562" name="Google Shape;562;p92"/>
          <p:cNvPicPr preferRelativeResize="0"/>
          <p:nvPr/>
        </p:nvPicPr>
        <p:blipFill rotWithShape="1">
          <a:blip r:embed="rId3">
            <a:alphaModFix/>
          </a:blip>
          <a:srcRect/>
          <a:stretch/>
        </p:blipFill>
        <p:spPr>
          <a:xfrm>
            <a:off x="609601" y="358282"/>
            <a:ext cx="4827364" cy="5761164"/>
          </a:xfrm>
          <a:prstGeom prst="rect">
            <a:avLst/>
          </a:prstGeom>
          <a:noFill/>
          <a:ln>
            <a:noFill/>
          </a:ln>
        </p:spPr>
      </p:pic>
      <p:sp>
        <p:nvSpPr>
          <p:cNvPr id="563" name="Google Shape;563;p92"/>
          <p:cNvSpPr txBox="1"/>
          <p:nvPr/>
        </p:nvSpPr>
        <p:spPr>
          <a:xfrm>
            <a:off x="520242" y="6130386"/>
            <a:ext cx="5323380"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1800" dirty="0">
                <a:solidFill>
                  <a:schemeClr val="dk1"/>
                </a:solidFill>
                <a:latin typeface="Times New Roman" panose="02020603050405020304" pitchFamily="18" charset="0"/>
                <a:ea typeface="Calibri"/>
                <a:cs typeface="Times New Roman" panose="02020603050405020304" pitchFamily="18" charset="0"/>
                <a:sym typeface="Calibri"/>
              </a:rPr>
              <a:t>Hatay 'in anavatana katılmasını temsil eden kartpostal.</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93" descr="Image result for hatay anavatana katÄ±ldÄ± gazete"/>
          <p:cNvPicPr preferRelativeResize="0">
            <a:picLocks noGrp="1"/>
          </p:cNvPicPr>
          <p:nvPr>
            <p:ph type="body" idx="1"/>
          </p:nvPr>
        </p:nvPicPr>
        <p:blipFill rotWithShape="1">
          <a:blip r:embed="rId3">
            <a:alphaModFix/>
          </a:blip>
          <a:srcRect/>
          <a:stretch/>
        </p:blipFill>
        <p:spPr>
          <a:xfrm>
            <a:off x="3382957" y="247261"/>
            <a:ext cx="4857126" cy="64786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957071" y="620689"/>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200"/>
              <a:buNone/>
            </a:pPr>
            <a:r>
              <a:rPr lang="tr-TR" sz="2100" dirty="0">
                <a:solidFill>
                  <a:schemeClr val="tx1"/>
                </a:solidFill>
                <a:latin typeface="Times New Roman" panose="02020603050405020304" pitchFamily="18" charset="0"/>
                <a:cs typeface="Times New Roman" panose="02020603050405020304" pitchFamily="18" charset="0"/>
              </a:rPr>
              <a:t>	</a:t>
            </a:r>
            <a:endParaRPr sz="2100" dirty="0">
              <a:solidFill>
                <a:schemeClr val="tx1"/>
              </a:solidFill>
              <a:latin typeface="Times New Roman" panose="02020603050405020304" pitchFamily="18" charset="0"/>
              <a:cs typeface="Times New Roman" panose="02020603050405020304" pitchFamily="18" charset="0"/>
            </a:endParaRPr>
          </a:p>
          <a:p>
            <a:pPr marL="342900" algn="just">
              <a:lnSpc>
                <a:spcPct val="150000"/>
              </a:lnSpc>
              <a:spcBef>
                <a:spcPts val="440"/>
              </a:spcBef>
              <a:buSzPts val="2200"/>
            </a:pPr>
            <a:r>
              <a:rPr lang="tr-TR" sz="2100" dirty="0" smtClean="0">
                <a:solidFill>
                  <a:schemeClr val="tx1"/>
                </a:solidFill>
                <a:latin typeface="Times New Roman" panose="02020603050405020304" pitchFamily="18" charset="0"/>
                <a:cs typeface="Times New Roman" panose="02020603050405020304" pitchFamily="18" charset="0"/>
              </a:rPr>
              <a:t>Türk </a:t>
            </a:r>
            <a:r>
              <a:rPr lang="tr-TR" sz="2100" dirty="0">
                <a:solidFill>
                  <a:schemeClr val="tx1"/>
                </a:solidFill>
                <a:latin typeface="Times New Roman" panose="02020603050405020304" pitchFamily="18" charset="0"/>
                <a:cs typeface="Times New Roman" panose="02020603050405020304" pitchFamily="18" charset="0"/>
              </a:rPr>
              <a:t>Dış Politikası, Lozan Konferansı’nda çeşitli nedenlerle kesin olarak sonuçlandırılamamış, konuların ulusal çıkarlara uygun biçimde çözümlenmesi üzerine odaklanmıştır. Bu konular İngiltere ile Musul Sorunu, Fransa ile Kapitülasyonlar ve diğer sorunlar, Yunanistan ile Ahali Mübadelesi olarak sıralanabilir.</a:t>
            </a:r>
            <a:endParaRPr sz="2100" dirty="0">
              <a:solidFill>
                <a:schemeClr val="tx1"/>
              </a:solidFill>
              <a:latin typeface="Times New Roman" panose="02020603050405020304" pitchFamily="18" charset="0"/>
              <a:cs typeface="Times New Roman" panose="02020603050405020304" pitchFamily="18" charset="0"/>
            </a:endParaRPr>
          </a:p>
        </p:txBody>
      </p:sp>
      <p:sp>
        <p:nvSpPr>
          <p:cNvPr id="298" name="Google Shape;298;p51"/>
          <p:cNvSpPr/>
          <p:nvPr/>
        </p:nvSpPr>
        <p:spPr>
          <a:xfrm>
            <a:off x="1580184" y="5334214"/>
            <a:ext cx="86409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95"/>
          <p:cNvSpPr txBox="1">
            <a:spLocks noGrp="1"/>
          </p:cNvSpPr>
          <p:nvPr>
            <p:ph type="ctrTitle"/>
          </p:nvPr>
        </p:nvSpPr>
        <p:spPr>
          <a:xfrm>
            <a:off x="1148080" y="2810827"/>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tr-TR" sz="3200" b="1" dirty="0">
                <a:latin typeface="Times New Roman" panose="02020603050405020304" pitchFamily="18" charset="0"/>
                <a:cs typeface="Times New Roman" panose="02020603050405020304" pitchFamily="18" charset="0"/>
              </a:rPr>
              <a:t>T</a:t>
            </a:r>
            <a:r>
              <a:rPr lang="tr-TR" sz="3200" b="1" dirty="0" smtClean="0">
                <a:latin typeface="Times New Roman" panose="02020603050405020304" pitchFamily="18" charset="0"/>
                <a:cs typeface="Times New Roman" panose="02020603050405020304" pitchFamily="18" charset="0"/>
              </a:rPr>
              <a:t>ÜRK-YUNAN </a:t>
            </a:r>
            <a:r>
              <a:rPr lang="tr-TR" sz="3200" b="1" dirty="0">
                <a:latin typeface="Times New Roman" panose="02020603050405020304" pitchFamily="18" charset="0"/>
                <a:cs typeface="Times New Roman" panose="02020603050405020304" pitchFamily="18" charset="0"/>
              </a:rPr>
              <a:t>İ</a:t>
            </a:r>
            <a:r>
              <a:rPr lang="tr-TR" sz="3200" b="1" dirty="0" smtClean="0">
                <a:latin typeface="Times New Roman" panose="02020603050405020304" pitchFamily="18" charset="0"/>
                <a:cs typeface="Times New Roman" panose="02020603050405020304" pitchFamily="18" charset="0"/>
              </a:rPr>
              <a:t>LİŞKİLERİ</a:t>
            </a:r>
            <a:endParaRPr lang="tr-T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8" name="Google Shape;588;p96"/>
          <p:cNvSpPr txBox="1">
            <a:spLocks noGrp="1"/>
          </p:cNvSpPr>
          <p:nvPr>
            <p:ph type="body" idx="1"/>
          </p:nvPr>
        </p:nvSpPr>
        <p:spPr/>
        <p:txBody>
          <a:bodyPr/>
          <a:lstStyle/>
          <a:p>
            <a:pPr lvl="0" algn="just"/>
            <a:r>
              <a:rPr lang="tr-TR" sz="2100" dirty="0" smtClean="0">
                <a:latin typeface="Times New Roman" panose="02020603050405020304" pitchFamily="18" charset="0"/>
                <a:cs typeface="Times New Roman" panose="02020603050405020304" pitchFamily="18" charset="0"/>
                <a:sym typeface="Arial"/>
              </a:rPr>
              <a:t>Lozan Barış Antlaşması’nın imzalanmasından sonra Türk-Yunan ilişkilerinde belirleyici olan iki ana sorun nüfus mübadelesi ve patrikhane meselesi olmuştur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pic>
        <p:nvPicPr>
          <p:cNvPr id="589" name="Google Shape;589;p96"/>
          <p:cNvPicPr preferRelativeResize="0"/>
          <p:nvPr/>
        </p:nvPicPr>
        <p:blipFill rotWithShape="1">
          <a:blip r:embed="rId3">
            <a:alphaModFix/>
          </a:blip>
          <a:srcRect/>
          <a:stretch/>
        </p:blipFill>
        <p:spPr>
          <a:xfrm>
            <a:off x="1445704" y="2456481"/>
            <a:ext cx="3886200" cy="2647950"/>
          </a:xfrm>
          <a:prstGeom prst="rect">
            <a:avLst/>
          </a:prstGeom>
          <a:noFill/>
          <a:ln>
            <a:noFill/>
          </a:ln>
        </p:spPr>
      </p:pic>
      <p:pic>
        <p:nvPicPr>
          <p:cNvPr id="590" name="Google Shape;590;p96"/>
          <p:cNvPicPr preferRelativeResize="0"/>
          <p:nvPr/>
        </p:nvPicPr>
        <p:blipFill rotWithShape="1">
          <a:blip r:embed="rId4">
            <a:alphaModFix/>
          </a:blip>
          <a:srcRect/>
          <a:stretch/>
        </p:blipFill>
        <p:spPr>
          <a:xfrm>
            <a:off x="6028432" y="2456481"/>
            <a:ext cx="3995936" cy="26479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7"/>
          <p:cNvSpPr txBox="1">
            <a:spLocks noGrp="1"/>
          </p:cNvSpPr>
          <p:nvPr>
            <p:ph type="title"/>
          </p:nvPr>
        </p:nvSpPr>
        <p:spPr/>
        <p:txBody>
          <a:bodyPr/>
          <a:lstStyle/>
          <a:p>
            <a:pPr lvl="0" algn="just"/>
            <a:r>
              <a:rPr lang="tr-TR" sz="2100" b="1" dirty="0" smtClean="0">
                <a:latin typeface="Times New Roman" panose="02020603050405020304" pitchFamily="18" charset="0"/>
                <a:cs typeface="Times New Roman" panose="02020603050405020304" pitchFamily="18" charset="0"/>
                <a:sym typeface="Arial"/>
              </a:rPr>
              <a:t>Nüfus Mübadelesi</a:t>
            </a:r>
            <a:endParaRPr lang="tr-TR" sz="2100" b="1" dirty="0">
              <a:latin typeface="Times New Roman" panose="02020603050405020304" pitchFamily="18" charset="0"/>
              <a:cs typeface="Times New Roman" panose="02020603050405020304" pitchFamily="18" charset="0"/>
            </a:endParaRPr>
          </a:p>
        </p:txBody>
      </p:sp>
      <p:sp>
        <p:nvSpPr>
          <p:cNvPr id="597" name="Google Shape;597;p97"/>
          <p:cNvSpPr txBox="1">
            <a:spLocks noGrp="1"/>
          </p:cNvSpPr>
          <p:nvPr>
            <p:ph type="body" idx="1"/>
          </p:nvPr>
        </p:nvSpPr>
        <p:spPr>
          <a:xfrm>
            <a:off x="508000" y="1163321"/>
            <a:ext cx="7813040" cy="4525963"/>
          </a:xfrm>
        </p:spPr>
        <p:txBody>
          <a:bodyPr/>
          <a:lstStyle/>
          <a:p>
            <a:pPr lvl="0" algn="just"/>
            <a:r>
              <a:rPr lang="tr-TR" sz="2100" dirty="0" smtClean="0">
                <a:latin typeface="Times New Roman" panose="02020603050405020304" pitchFamily="18" charset="0"/>
                <a:cs typeface="Times New Roman" panose="02020603050405020304" pitchFamily="18" charset="0"/>
                <a:sym typeface="Arial"/>
              </a:rPr>
              <a:t>Lozan Barış Antlaşması’na göre 30 Ekim 1918 tarihli Mondros Ateşkes Anlaşması’ndan önce İstanbul’da yerleşik olan Rumlar ve Batı Trakya’daki Türkler dışında kalan, Türkiye’deki </a:t>
            </a:r>
            <a:r>
              <a:rPr lang="tr-TR" sz="2100" dirty="0" err="1" smtClean="0">
                <a:latin typeface="Times New Roman" panose="02020603050405020304" pitchFamily="18" charset="0"/>
                <a:cs typeface="Times New Roman" panose="02020603050405020304" pitchFamily="18" charset="0"/>
                <a:sym typeface="Arial"/>
              </a:rPr>
              <a:t>Rumlar’ın</a:t>
            </a:r>
            <a:r>
              <a:rPr lang="tr-TR" sz="2100" dirty="0" smtClean="0">
                <a:latin typeface="Times New Roman" panose="02020603050405020304" pitchFamily="18" charset="0"/>
                <a:cs typeface="Times New Roman" panose="02020603050405020304" pitchFamily="18" charset="0"/>
                <a:sym typeface="Arial"/>
              </a:rPr>
              <a:t> ve Yunanistan’daki </a:t>
            </a:r>
            <a:r>
              <a:rPr lang="tr-TR" sz="2100" dirty="0" err="1" smtClean="0">
                <a:latin typeface="Times New Roman" panose="02020603050405020304" pitchFamily="18" charset="0"/>
                <a:cs typeface="Times New Roman" panose="02020603050405020304" pitchFamily="18" charset="0"/>
                <a:sym typeface="Arial"/>
              </a:rPr>
              <a:t>Türklerın</a:t>
            </a:r>
            <a:r>
              <a:rPr lang="tr-TR" sz="2100" dirty="0" smtClean="0">
                <a:latin typeface="Times New Roman" panose="02020603050405020304" pitchFamily="18" charset="0"/>
                <a:cs typeface="Times New Roman" panose="02020603050405020304" pitchFamily="18" charset="0"/>
                <a:sym typeface="Arial"/>
              </a:rPr>
              <a:t> mübadelesi (değişimi) kararlaştırıldı. Ancak Yunanistan, İstanbul’da mümkün olduğu kadar fazla sayıda Rum bırakmak istiyordu.</a:t>
            </a:r>
          </a:p>
          <a:p>
            <a:pPr algn="just"/>
            <a:r>
              <a:rPr lang="tr-TR" sz="2100" dirty="0">
                <a:latin typeface="Times New Roman" panose="02020603050405020304" pitchFamily="18" charset="0"/>
                <a:ea typeface="Arial"/>
                <a:cs typeface="Times New Roman" panose="02020603050405020304" pitchFamily="18" charset="0"/>
                <a:sym typeface="Arial"/>
              </a:rPr>
              <a:t>Bu amaçla İstanbul içinde yaşayan bütün Rumları da kapsayacak şekilde Lozan Barış Antlaşması’nı değerlendirirken, Yunanistan 30 Ekim 1918’den önce geçici de olsa İstanbul’a gelen her Rum’u yerleşik sayarak mübadeleden ayrı tutmak istiyordu. Türkiye ise “yerleşik” düşüncesini İstanbul’da sürekli oturanlar için geçerli olacağını belirtiyordu. Yunanistan ayrıca, Batı Trakya’daki Türklerin, Balkan Savaşları sırasında geldiklerini ileri sürerek onları da mübadeleye tabi tutmak istiyordu. </a:t>
            </a:r>
            <a:r>
              <a:rPr lang="tr-TR" sz="2100" dirty="0" err="1">
                <a:latin typeface="Times New Roman" panose="02020603050405020304" pitchFamily="18" charset="0"/>
                <a:ea typeface="Arial"/>
                <a:cs typeface="Times New Roman" panose="02020603050405020304" pitchFamily="18" charset="0"/>
                <a:sym typeface="Arial"/>
              </a:rPr>
              <a:t>Etabli</a:t>
            </a:r>
            <a:r>
              <a:rPr lang="tr-TR" sz="2100" dirty="0">
                <a:latin typeface="Times New Roman" panose="02020603050405020304" pitchFamily="18" charset="0"/>
                <a:ea typeface="Arial"/>
                <a:cs typeface="Times New Roman" panose="02020603050405020304" pitchFamily="18" charset="0"/>
                <a:sym typeface="Arial"/>
              </a:rPr>
              <a:t> (yerleşik) sorunu, Milletler Cemiyetine taşındı ancak bir sonuç elde edilemedi.</a:t>
            </a:r>
            <a:endParaRPr lang="tr-TR" sz="2100" dirty="0">
              <a:latin typeface="Times New Roman" panose="02020603050405020304" pitchFamily="18" charset="0"/>
              <a:cs typeface="Times New Roman" panose="02020603050405020304" pitchFamily="18" charset="0"/>
            </a:endParaRPr>
          </a:p>
          <a:p>
            <a:pPr lvl="0" algn="just"/>
            <a:endParaRPr lang="tr-TR" sz="2100" dirty="0">
              <a:latin typeface="Times New Roman" panose="02020603050405020304" pitchFamily="18" charset="0"/>
              <a:cs typeface="Times New Roman" panose="02020603050405020304" pitchFamily="18" charset="0"/>
            </a:endParaRPr>
          </a:p>
        </p:txBody>
      </p:sp>
      <p:pic>
        <p:nvPicPr>
          <p:cNvPr id="8" name="Google Shape;606;p98"/>
          <p:cNvPicPr preferRelativeResize="0"/>
          <p:nvPr/>
        </p:nvPicPr>
        <p:blipFill rotWithShape="1">
          <a:blip r:embed="rId3">
            <a:alphaModFix/>
          </a:blip>
          <a:srcRect/>
          <a:stretch/>
        </p:blipFill>
        <p:spPr>
          <a:xfrm>
            <a:off x="8533500" y="1308174"/>
            <a:ext cx="3485780" cy="494022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99"/>
          <p:cNvSpPr txBox="1">
            <a:spLocks noGrp="1"/>
          </p:cNvSpPr>
          <p:nvPr>
            <p:ph type="title"/>
          </p:nvPr>
        </p:nvSpPr>
        <p:spPr/>
        <p:txBody>
          <a:bodyPr/>
          <a:lstStyle/>
          <a:p>
            <a:pPr lvl="0" algn="just"/>
            <a:r>
              <a:rPr lang="tr-TR" sz="2100" b="1" dirty="0" smtClean="0">
                <a:latin typeface="Times New Roman" panose="02020603050405020304" pitchFamily="18" charset="0"/>
                <a:cs typeface="Times New Roman" panose="02020603050405020304" pitchFamily="18" charset="0"/>
                <a:sym typeface="Arial"/>
              </a:rPr>
              <a:t>İstanbul Rumları ve Batı Trakya Türklerinin Durumu</a:t>
            </a:r>
            <a:endParaRPr lang="tr-TR" sz="2100" b="1" dirty="0">
              <a:latin typeface="Times New Roman" panose="02020603050405020304" pitchFamily="18" charset="0"/>
              <a:cs typeface="Times New Roman" panose="02020603050405020304" pitchFamily="18" charset="0"/>
            </a:endParaRPr>
          </a:p>
        </p:txBody>
      </p:sp>
      <p:sp>
        <p:nvSpPr>
          <p:cNvPr id="612" name="Google Shape;612;p99"/>
          <p:cNvSpPr txBox="1">
            <a:spLocks noGrp="1"/>
          </p:cNvSpPr>
          <p:nvPr>
            <p:ph type="body" idx="1"/>
          </p:nvPr>
        </p:nvSpPr>
        <p:spPr>
          <a:xfrm>
            <a:off x="609600" y="1244601"/>
            <a:ext cx="10972800" cy="4525963"/>
          </a:xfrm>
        </p:spPr>
        <p:txBody>
          <a:bodyPr/>
          <a:lstStyle/>
          <a:p>
            <a:pPr lvl="0" algn="just"/>
            <a:r>
              <a:rPr lang="tr-TR" sz="2100" dirty="0" smtClean="0">
                <a:latin typeface="Times New Roman" panose="02020603050405020304" pitchFamily="18" charset="0"/>
                <a:cs typeface="Times New Roman" panose="02020603050405020304" pitchFamily="18" charset="0"/>
                <a:sym typeface="Arial"/>
              </a:rPr>
              <a:t>Yunanistan’la yeni bir savaşın eşiğine gelindiği bir dönemde 10 Haziran 1930’da Ankara’da imzalanan bir antlaşmayla yerleşme tarihlerine bakılmaksızın İstanbul Rumları ile Batı Trakya Türklerinin hepsi “yerleşik” sayıldılar. Türk-Yunan antlaşmanın imzalanmasında İtalya’da </a:t>
            </a:r>
            <a:r>
              <a:rPr lang="tr-TR" sz="2100" dirty="0" err="1" smtClean="0">
                <a:latin typeface="Times New Roman" panose="02020603050405020304" pitchFamily="18" charset="0"/>
                <a:cs typeface="Times New Roman" panose="02020603050405020304" pitchFamily="18" charset="0"/>
                <a:sym typeface="Arial"/>
              </a:rPr>
              <a:t>Mussolini</a:t>
            </a:r>
            <a:r>
              <a:rPr lang="tr-TR" sz="2100" dirty="0" smtClean="0">
                <a:latin typeface="Times New Roman" panose="02020603050405020304" pitchFamily="18" charset="0"/>
                <a:cs typeface="Times New Roman" panose="02020603050405020304" pitchFamily="18" charset="0"/>
                <a:sym typeface="Arial"/>
              </a:rPr>
              <a:t> liderliğinde kurulan faşist yönetimin saldırgan ve yayılmacı politikasının getirdiği tehlikenin de etkisi oldu.</a:t>
            </a:r>
            <a:endParaRPr lang="tr-T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0"/>
          <p:cNvSpPr txBox="1">
            <a:spLocks noGrp="1"/>
          </p:cNvSpPr>
          <p:nvPr>
            <p:ph type="title"/>
          </p:nvPr>
        </p:nvSpPr>
        <p:spPr/>
        <p:txBody>
          <a:bodyPr/>
          <a:lstStyle/>
          <a:p>
            <a:pPr lvl="0" algn="just"/>
            <a:r>
              <a:rPr lang="tr-TR" sz="2100" b="1" dirty="0" smtClean="0">
                <a:latin typeface="Times New Roman" panose="02020603050405020304" pitchFamily="18" charset="0"/>
                <a:cs typeface="Times New Roman" panose="02020603050405020304" pitchFamily="18" charset="0"/>
                <a:sym typeface="Arial"/>
              </a:rPr>
              <a:t>Patrikhane Meselesi</a:t>
            </a:r>
            <a:endParaRPr lang="tr-TR" sz="2100" b="1" dirty="0">
              <a:latin typeface="Times New Roman" panose="02020603050405020304" pitchFamily="18" charset="0"/>
              <a:cs typeface="Times New Roman" panose="02020603050405020304" pitchFamily="18" charset="0"/>
            </a:endParaRPr>
          </a:p>
        </p:txBody>
      </p:sp>
      <p:sp>
        <p:nvSpPr>
          <p:cNvPr id="619" name="Google Shape;619;p100"/>
          <p:cNvSpPr txBox="1">
            <a:spLocks noGrp="1"/>
          </p:cNvSpPr>
          <p:nvPr>
            <p:ph type="body" idx="1"/>
          </p:nvPr>
        </p:nvSpPr>
        <p:spPr>
          <a:xfrm>
            <a:off x="609600" y="1214121"/>
            <a:ext cx="10972800" cy="4525963"/>
          </a:xfrm>
        </p:spPr>
        <p:txBody>
          <a:bodyPr/>
          <a:lstStyle/>
          <a:p>
            <a:r>
              <a:rPr lang="tr-TR" sz="2100" dirty="0" smtClean="0">
                <a:latin typeface="Times New Roman" panose="02020603050405020304" pitchFamily="18" charset="0"/>
                <a:cs typeface="Times New Roman" panose="02020603050405020304" pitchFamily="18" charset="0"/>
                <a:sym typeface="Arial"/>
              </a:rPr>
              <a:t>Lozan Barış Antlaşması’ndan sonra Türk-Yunan ilişkilerini etkileyen bir diğer sorun ise Patrikhane meselesidir. 1924’te Patrik seçilen VI. </a:t>
            </a:r>
            <a:r>
              <a:rPr lang="tr-TR" sz="2100" dirty="0" err="1" smtClean="0">
                <a:latin typeface="Times New Roman" panose="02020603050405020304" pitchFamily="18" charset="0"/>
                <a:cs typeface="Times New Roman" panose="02020603050405020304" pitchFamily="18" charset="0"/>
                <a:sym typeface="Arial"/>
              </a:rPr>
              <a:t>Konstantinos</a:t>
            </a:r>
            <a:r>
              <a:rPr lang="tr-TR" sz="2100" dirty="0" smtClean="0">
                <a:latin typeface="Times New Roman" panose="02020603050405020304" pitchFamily="18" charset="0"/>
                <a:cs typeface="Times New Roman" panose="02020603050405020304" pitchFamily="18" charset="0"/>
                <a:sym typeface="Arial"/>
              </a:rPr>
              <a:t> Arapoğlu, Bursa doğumluydu ve 1921’de İstanbul’a gelmişti. Dolayısıyla mübadeleye tabi idi. Bu yüzden Türkiye bu duruma itiraz etti. Yunanistan meseleyi Uluslararası Lahey Adalet Divanına götürmeye çalışırken, Türkiye Patrikhane konusunun bir iç sorun olduğunu ve bu nedenle iç işlerine müdahale edilmesine izin vermeyeceğini belirtti.</a:t>
            </a:r>
          </a:p>
          <a:p>
            <a:pPr lvl="0"/>
            <a:r>
              <a:rPr lang="tr-TR" sz="2100" dirty="0">
                <a:latin typeface="Times New Roman" panose="02020603050405020304" pitchFamily="18" charset="0"/>
                <a:cs typeface="Times New Roman" panose="02020603050405020304" pitchFamily="18" charset="0"/>
                <a:sym typeface="Arial"/>
              </a:rPr>
              <a:t>Türkiye’nin kararlı tutumu karşısında </a:t>
            </a:r>
            <a:r>
              <a:rPr lang="tr-TR" sz="2100" dirty="0" err="1">
                <a:latin typeface="Times New Roman" panose="02020603050405020304" pitchFamily="18" charset="0"/>
                <a:cs typeface="Times New Roman" panose="02020603050405020304" pitchFamily="18" charset="0"/>
                <a:sym typeface="Arial"/>
              </a:rPr>
              <a:t>Konstantinos</a:t>
            </a:r>
            <a:r>
              <a:rPr lang="tr-TR" sz="2100" dirty="0">
                <a:latin typeface="Times New Roman" panose="02020603050405020304" pitchFamily="18" charset="0"/>
                <a:cs typeface="Times New Roman" panose="02020603050405020304" pitchFamily="18" charset="0"/>
                <a:sym typeface="Arial"/>
              </a:rPr>
              <a:t> Arapoğlu istifa etti ve yerine mübadeleye tabi olmayan </a:t>
            </a:r>
            <a:r>
              <a:rPr lang="tr-TR" sz="2100" dirty="0" err="1">
                <a:latin typeface="Times New Roman" panose="02020603050405020304" pitchFamily="18" charset="0"/>
                <a:cs typeface="Times New Roman" panose="02020603050405020304" pitchFamily="18" charset="0"/>
                <a:sym typeface="Arial"/>
              </a:rPr>
              <a:t>Vasilios</a:t>
            </a:r>
            <a:r>
              <a:rPr lang="tr-TR" sz="2100" dirty="0">
                <a:latin typeface="Times New Roman" panose="02020603050405020304" pitchFamily="18" charset="0"/>
                <a:cs typeface="Times New Roman" panose="02020603050405020304" pitchFamily="18" charset="0"/>
                <a:sym typeface="Arial"/>
              </a:rPr>
              <a:t> </a:t>
            </a:r>
            <a:r>
              <a:rPr lang="tr-TR" sz="2100" dirty="0" err="1">
                <a:latin typeface="Times New Roman" panose="02020603050405020304" pitchFamily="18" charset="0"/>
                <a:cs typeface="Times New Roman" panose="02020603050405020304" pitchFamily="18" charset="0"/>
                <a:sym typeface="Arial"/>
              </a:rPr>
              <a:t>Yeorgiadis</a:t>
            </a:r>
            <a:r>
              <a:rPr lang="tr-TR" sz="2100" dirty="0">
                <a:latin typeface="Times New Roman" panose="02020603050405020304" pitchFamily="18" charset="0"/>
                <a:cs typeface="Times New Roman" panose="02020603050405020304" pitchFamily="18" charset="0"/>
                <a:sym typeface="Arial"/>
              </a:rPr>
              <a:t> (</a:t>
            </a:r>
            <a:r>
              <a:rPr lang="tr-TR" sz="2100" dirty="0" err="1">
                <a:latin typeface="Times New Roman" panose="02020603050405020304" pitchFamily="18" charset="0"/>
                <a:cs typeface="Times New Roman" panose="02020603050405020304" pitchFamily="18" charset="0"/>
                <a:sym typeface="Arial"/>
              </a:rPr>
              <a:t>Vasilyus</a:t>
            </a:r>
            <a:r>
              <a:rPr lang="tr-TR" sz="2100" dirty="0">
                <a:latin typeface="Times New Roman" panose="02020603050405020304" pitchFamily="18" charset="0"/>
                <a:cs typeface="Times New Roman" panose="02020603050405020304" pitchFamily="18" charset="0"/>
                <a:sym typeface="Arial"/>
              </a:rPr>
              <a:t> </a:t>
            </a:r>
            <a:r>
              <a:rPr lang="tr-TR" sz="2100" dirty="0" err="1">
                <a:latin typeface="Times New Roman" panose="02020603050405020304" pitchFamily="18" charset="0"/>
                <a:cs typeface="Times New Roman" panose="02020603050405020304" pitchFamily="18" charset="0"/>
                <a:sym typeface="Arial"/>
              </a:rPr>
              <a:t>Yorgiyadis</a:t>
            </a:r>
            <a:r>
              <a:rPr lang="tr-TR" sz="2100" dirty="0">
                <a:latin typeface="Times New Roman" panose="02020603050405020304" pitchFamily="18" charset="0"/>
                <a:cs typeface="Times New Roman" panose="02020603050405020304" pitchFamily="18" charset="0"/>
                <a:sym typeface="Arial"/>
              </a:rPr>
              <a:t>), patrik seçildi. Yaşanan bu süreç içinde Patrikhanenin Türk kanunlarına bağlı olduğu, evrensel (</a:t>
            </a:r>
            <a:r>
              <a:rPr lang="tr-TR" sz="2100" dirty="0" err="1">
                <a:latin typeface="Times New Roman" panose="02020603050405020304" pitchFamily="18" charset="0"/>
                <a:cs typeface="Times New Roman" panose="02020603050405020304" pitchFamily="18" charset="0"/>
                <a:sym typeface="Arial"/>
              </a:rPr>
              <a:t>ekümenik</a:t>
            </a:r>
            <a:r>
              <a:rPr lang="tr-TR" sz="2100" dirty="0">
                <a:latin typeface="Times New Roman" panose="02020603050405020304" pitchFamily="18" charset="0"/>
                <a:cs typeface="Times New Roman" panose="02020603050405020304" pitchFamily="18" charset="0"/>
                <a:sym typeface="Arial"/>
              </a:rPr>
              <a:t>) statüsünün tanınmayacağı ve dinî bir meseleden dolayı Türkiye’nin iç işlerine karışılamayacağı mesajı güçlü bir şekilde verilmiş oldu</a:t>
            </a:r>
            <a:r>
              <a:rPr lang="tr-TR" sz="2100" dirty="0" smtClean="0">
                <a:latin typeface="Times New Roman" panose="02020603050405020304" pitchFamily="18" charset="0"/>
                <a:cs typeface="Times New Roman" panose="02020603050405020304" pitchFamily="18" charset="0"/>
                <a:sym typeface="Arial"/>
              </a:rPr>
              <a:t>.</a:t>
            </a:r>
            <a:endParaRPr lang="tr-T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2"/>
          <p:cNvSpPr txBox="1">
            <a:spLocks noGrp="1"/>
          </p:cNvSpPr>
          <p:nvPr>
            <p:ph type="body" idx="1"/>
          </p:nvPr>
        </p:nvSpPr>
        <p:spPr>
          <a:xfrm>
            <a:off x="365760" y="472441"/>
            <a:ext cx="10972800" cy="4525963"/>
          </a:xfrm>
        </p:spPr>
        <p:txBody>
          <a:bodyPr/>
          <a:lstStyle/>
          <a:p>
            <a:pPr lvl="0" algn="just"/>
            <a:r>
              <a:rPr lang="tr-TR" sz="2100" dirty="0" smtClean="0">
                <a:latin typeface="Times New Roman" panose="02020603050405020304" pitchFamily="18" charset="0"/>
                <a:cs typeface="Times New Roman" panose="02020603050405020304" pitchFamily="18" charset="0"/>
                <a:sym typeface="Arial"/>
              </a:rPr>
              <a:t>Nüfus mübadelesi sorununun çözülmesinden sonra Yunanistan Başbakanı Venizelos, Türkiye’yi ziyaret etti ve 30 Ekim 1930’da Türk-Yunan Dostluk Antlaşması imzalandı. 1934’te Venizelos, Atatürk’ü Nobel Barış Ödülü’ne aday gösterdi. Böylece Türkiye ve Yunanistan arasında kurulan dostluk ve iş birliği ortamı, 1950’li yıllarda başlayacak olan Kıbrıs </a:t>
            </a:r>
            <a:r>
              <a:rPr lang="tr-TR" sz="2100" dirty="0" err="1">
                <a:latin typeface="Times New Roman" panose="02020603050405020304" pitchFamily="18" charset="0"/>
                <a:cs typeface="Times New Roman" panose="02020603050405020304" pitchFamily="18" charset="0"/>
                <a:sym typeface="Arial"/>
              </a:rPr>
              <a:t>s</a:t>
            </a:r>
            <a:r>
              <a:rPr lang="tr-TR" sz="2100" dirty="0" err="1" smtClean="0">
                <a:latin typeface="Times New Roman" panose="02020603050405020304" pitchFamily="18" charset="0"/>
                <a:cs typeface="Times New Roman" panose="02020603050405020304" pitchFamily="18" charset="0"/>
                <a:sym typeface="Arial"/>
              </a:rPr>
              <a:t>orunu’nun</a:t>
            </a:r>
            <a:r>
              <a:rPr lang="tr-TR" sz="2100" dirty="0" smtClean="0">
                <a:latin typeface="Times New Roman" panose="02020603050405020304" pitchFamily="18" charset="0"/>
                <a:cs typeface="Times New Roman" panose="02020603050405020304" pitchFamily="18" charset="0"/>
                <a:sym typeface="Arial"/>
              </a:rPr>
              <a:t> ortaya çıkmasına kadar devam etti.</a:t>
            </a:r>
            <a:endParaRPr lang="tr-T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4"/>
          <p:cNvSpPr txBox="1">
            <a:spLocks noGrp="1"/>
          </p:cNvSpPr>
          <p:nvPr>
            <p:ph type="ctrTitle"/>
          </p:nvPr>
        </p:nvSpPr>
        <p:spPr>
          <a:xfrm>
            <a:off x="507040" y="2580639"/>
            <a:ext cx="11360700" cy="991167"/>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tr-TR" sz="3200" b="1" dirty="0" smtClean="0">
                <a:latin typeface="Times New Roman" panose="02020603050405020304" pitchFamily="18" charset="0"/>
                <a:cs typeface="Times New Roman" panose="02020603050405020304" pitchFamily="18" charset="0"/>
              </a:rPr>
              <a:t>TÜRK-İTALYAN İLİŞKİLERİ</a:t>
            </a:r>
            <a:endParaRPr lang="tr-T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2"/>
          <p:cNvSpPr txBox="1">
            <a:spLocks noGrp="1"/>
          </p:cNvSpPr>
          <p:nvPr>
            <p:ph type="body" idx="1"/>
          </p:nvPr>
        </p:nvSpPr>
        <p:spPr>
          <a:xfrm>
            <a:off x="293680" y="218704"/>
            <a:ext cx="10972800" cy="4525963"/>
          </a:xfrm>
        </p:spPr>
        <p:txBody>
          <a:bodyPr/>
          <a:lstStyle/>
          <a:p>
            <a:pPr algn="just"/>
            <a:r>
              <a:rPr lang="tr-TR" sz="2100" dirty="0" smtClean="0">
                <a:latin typeface="Times New Roman" panose="02020603050405020304" pitchFamily="18" charset="0"/>
                <a:cs typeface="Times New Roman" panose="02020603050405020304" pitchFamily="18" charset="0"/>
              </a:rPr>
              <a:t>Lozan’dan </a:t>
            </a:r>
            <a:r>
              <a:rPr lang="tr-TR" sz="2100" dirty="0">
                <a:latin typeface="Times New Roman" panose="02020603050405020304" pitchFamily="18" charset="0"/>
                <a:cs typeface="Times New Roman" panose="02020603050405020304" pitchFamily="18" charset="0"/>
              </a:rPr>
              <a:t>sonra ve Türkiye Cumhuriyeti’nin kuruluşuyla birlikte, milli mücadele sırasındaki dostça tutumları da </a:t>
            </a:r>
            <a:r>
              <a:rPr lang="tr-TR" sz="2100" dirty="0" smtClean="0">
                <a:latin typeface="Times New Roman" panose="02020603050405020304" pitchFamily="18" charset="0"/>
                <a:cs typeface="Times New Roman" panose="02020603050405020304" pitchFamily="18" charset="0"/>
              </a:rPr>
              <a:t>göz önüne </a:t>
            </a:r>
            <a:r>
              <a:rPr lang="tr-TR" sz="2100" dirty="0">
                <a:latin typeface="Times New Roman" panose="02020603050405020304" pitchFamily="18" charset="0"/>
                <a:cs typeface="Times New Roman" panose="02020603050405020304" pitchFamily="18" charset="0"/>
              </a:rPr>
              <a:t>alınarak İtalyanlarla iyi münasebetler tesis edilme yoluna gidildi</a:t>
            </a:r>
            <a:r>
              <a:rPr lang="tr-TR" sz="2100" dirty="0" smtClean="0">
                <a:latin typeface="Times New Roman" panose="02020603050405020304" pitchFamily="18" charset="0"/>
                <a:cs typeface="Times New Roman" panose="02020603050405020304" pitchFamily="18" charset="0"/>
              </a:rPr>
              <a:t>.</a:t>
            </a:r>
          </a:p>
          <a:p>
            <a:pPr algn="just"/>
            <a:r>
              <a:rPr lang="tr-TR" sz="2100" dirty="0">
                <a:solidFill>
                  <a:srgbClr val="000000"/>
                </a:solidFill>
                <a:latin typeface="Times New Roman" panose="02020603050405020304" pitchFamily="18" charset="0"/>
                <a:cs typeface="Times New Roman" panose="02020603050405020304" pitchFamily="18" charset="0"/>
              </a:rPr>
              <a:t>Ekonomik alanda gelişen iyi münasebetler siyasi alanda aynı görüntüyü vermedi. </a:t>
            </a:r>
            <a:r>
              <a:rPr lang="tr-TR" sz="2100" dirty="0" err="1">
                <a:solidFill>
                  <a:srgbClr val="000000"/>
                </a:solidFill>
                <a:latin typeface="Times New Roman" panose="02020603050405020304" pitchFamily="18" charset="0"/>
                <a:cs typeface="Times New Roman" panose="02020603050405020304" pitchFamily="18" charset="0"/>
              </a:rPr>
              <a:t>Mussolini’nin</a:t>
            </a:r>
            <a:r>
              <a:rPr lang="tr-TR" sz="2100" dirty="0">
                <a:solidFill>
                  <a:srgbClr val="000000"/>
                </a:solidFill>
                <a:latin typeface="Times New Roman" panose="02020603050405020304" pitchFamily="18" charset="0"/>
                <a:cs typeface="Times New Roman" panose="02020603050405020304" pitchFamily="18" charset="0"/>
              </a:rPr>
              <a:t>, İtalya’da iktidara geldiği ilk andan itibaren “Roma </a:t>
            </a:r>
            <a:r>
              <a:rPr lang="tr-TR" sz="2100" dirty="0" err="1">
                <a:solidFill>
                  <a:srgbClr val="000000"/>
                </a:solidFill>
                <a:latin typeface="Times New Roman" panose="02020603050405020304" pitchFamily="18" charset="0"/>
                <a:cs typeface="Times New Roman" panose="02020603050405020304" pitchFamily="18" charset="0"/>
              </a:rPr>
              <a:t>İmparatorluğu”nu</a:t>
            </a:r>
            <a:r>
              <a:rPr lang="tr-TR" sz="2100" dirty="0">
                <a:solidFill>
                  <a:srgbClr val="000000"/>
                </a:solidFill>
                <a:latin typeface="Times New Roman" panose="02020603050405020304" pitchFamily="18" charset="0"/>
                <a:cs typeface="Times New Roman" panose="02020603050405020304" pitchFamily="18" charset="0"/>
              </a:rPr>
              <a:t> canlandırmak için sömürgecilik ve yayılmacılık politikasına yönelmesi, Doğu Akdeniz’i kontrol altına almaya çalışması Türkiye’yi endişelendirdi</a:t>
            </a:r>
            <a:r>
              <a:rPr lang="tr-TR" sz="2100" dirty="0" smtClean="0">
                <a:solidFill>
                  <a:srgbClr val="000000"/>
                </a:solidFill>
                <a:latin typeface="Times New Roman" panose="02020603050405020304" pitchFamily="18" charset="0"/>
                <a:cs typeface="Times New Roman" panose="02020603050405020304" pitchFamily="18" charset="0"/>
              </a:rPr>
              <a:t>.</a:t>
            </a:r>
          </a:p>
          <a:p>
            <a:pPr lvl="0" algn="just"/>
            <a:r>
              <a:rPr lang="tr-TR" sz="2100" dirty="0">
                <a:latin typeface="Times New Roman" panose="02020603050405020304" pitchFamily="18" charset="0"/>
                <a:cs typeface="Times New Roman" panose="02020603050405020304" pitchFamily="18" charset="0"/>
              </a:rPr>
              <a:t>1926-27 yılları bu ilişkilerde dönüm noktası oluşturmaktadır. Musul meselesinin halledilmesinden sonra Türkiye’nin Fransa ve İtalya ile ilişkilerini düzenleyen bir dostluk ve tarafsızlık anlaşması imzalanmıştır. Buna göre taraflar birbirine yönelmiş herhangi bir ittifaka katılmayacaklar, taraflardan birine, bir veya birkaç devletin saldırması halinde tarafsız kalacaklardı. </a:t>
            </a:r>
          </a:p>
          <a:p>
            <a:pPr algn="just"/>
            <a:r>
              <a:rPr lang="tr-TR" sz="2100" dirty="0">
                <a:solidFill>
                  <a:srgbClr val="000000"/>
                </a:solidFill>
                <a:latin typeface="Times New Roman" panose="02020603050405020304" pitchFamily="18" charset="0"/>
                <a:cs typeface="Times New Roman" panose="02020603050405020304" pitchFamily="18" charset="0"/>
              </a:rPr>
              <a:t>Ancak 1930’dan itibaren İtalya’nın tekrar yayılmacı bir politika takip etmeye başlaması, Türkiye’yi endişelendirdi ve Türk-İngiliz yakınlaşmasında İtalya’nın bu tavrı etkili oldu. </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marL="114300" indent="0" algn="just">
              <a:buNone/>
            </a:pPr>
            <a:r>
              <a:rPr lang="tr-TR" sz="2100" dirty="0">
                <a:latin typeface="Times New Roman" panose="02020603050405020304" pitchFamily="18" charset="0"/>
                <a:cs typeface="Times New Roman" panose="02020603050405020304" pitchFamily="18" charset="0"/>
              </a:rPr>
              <a:t> </a:t>
            </a:r>
          </a:p>
          <a:p>
            <a:pPr algn="just"/>
            <a:endParaRPr lang="tr-TR" sz="21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tr-TR" sz="2100" dirty="0" smtClean="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80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2"/>
          <p:cNvSpPr txBox="1">
            <a:spLocks noGrp="1"/>
          </p:cNvSpPr>
          <p:nvPr>
            <p:ph type="body" idx="1"/>
          </p:nvPr>
        </p:nvSpPr>
        <p:spPr>
          <a:xfrm>
            <a:off x="203200" y="255014"/>
            <a:ext cx="11114080" cy="5516880"/>
          </a:xfrm>
        </p:spPr>
        <p:txBody>
          <a:bodyPr/>
          <a:lstStyle/>
          <a:p>
            <a:pPr algn="just"/>
            <a:r>
              <a:rPr lang="tr-TR" sz="2100" dirty="0">
                <a:solidFill>
                  <a:srgbClr val="000000"/>
                </a:solidFill>
                <a:latin typeface="Times New Roman" panose="02020603050405020304" pitchFamily="18" charset="0"/>
                <a:cs typeface="Times New Roman" panose="02020603050405020304" pitchFamily="18" charset="0"/>
              </a:rPr>
              <a:t>İtalya’nın Habeşistan’a saldırması (1935) ikili ilişkilerde güvensizliğin yeniden doğmasına sebep oldu. Bu saldırı üzerine Milletler Cemiyeti İtalya’ya karşı zorlama tedbirleri aldı ve barışın korunmasından yana olan Türkiye de bu tedbirlere katıldı. İtalya, bunun üzerine bu tedbirleri uygulamaya devam eden devletlerle gerekirse siyasi münasebetlerini keseceğini ilan etti. (11 Kasım 1935) </a:t>
            </a:r>
            <a:endParaRPr lang="tr-TR" sz="2100" dirty="0" smtClean="0">
              <a:solidFill>
                <a:srgbClr val="000000"/>
              </a:solidFill>
              <a:latin typeface="Times New Roman" panose="02020603050405020304" pitchFamily="18" charset="0"/>
              <a:cs typeface="Times New Roman" panose="02020603050405020304" pitchFamily="18" charset="0"/>
            </a:endParaRPr>
          </a:p>
          <a:p>
            <a:pPr lvl="0" algn="just"/>
            <a:r>
              <a:rPr lang="tr-TR" sz="2100" dirty="0">
                <a:solidFill>
                  <a:schemeClr val="dk1"/>
                </a:solidFill>
                <a:latin typeface="Times New Roman" panose="02020603050405020304" pitchFamily="18" charset="0"/>
                <a:cs typeface="Times New Roman" panose="02020603050405020304" pitchFamily="18" charset="0"/>
              </a:rPr>
              <a:t>İtalyan tehditlerine karşılık İngiltere’nin garanti vermesi ve “Akdeniz </a:t>
            </a:r>
            <a:r>
              <a:rPr lang="tr-TR" sz="2100" dirty="0" err="1">
                <a:solidFill>
                  <a:schemeClr val="dk1"/>
                </a:solidFill>
                <a:latin typeface="Times New Roman" panose="02020603050405020304" pitchFamily="18" charset="0"/>
                <a:cs typeface="Times New Roman" panose="02020603050405020304" pitchFamily="18" charset="0"/>
              </a:rPr>
              <a:t>Paktı”nın</a:t>
            </a:r>
            <a:r>
              <a:rPr lang="tr-TR" sz="2100" dirty="0">
                <a:solidFill>
                  <a:schemeClr val="dk1"/>
                </a:solidFill>
                <a:latin typeface="Times New Roman" panose="02020603050405020304" pitchFamily="18" charset="0"/>
                <a:cs typeface="Times New Roman" panose="02020603050405020304" pitchFamily="18" charset="0"/>
              </a:rPr>
              <a:t> ortaya çıkması siyasi havanın yeniden yumuşamasını sağladı. Öte yandan statükoyu değiştirmemeyi karşılıklı olarak garanti etmeleri Türkiye’yi büyük ölçüde rahatlattı. </a:t>
            </a:r>
          </a:p>
          <a:p>
            <a:pPr lvl="0" algn="just"/>
            <a:r>
              <a:rPr lang="tr-TR" sz="2100" dirty="0" smtClean="0">
                <a:latin typeface="Times New Roman" panose="02020603050405020304" pitchFamily="18" charset="0"/>
                <a:cs typeface="Times New Roman" panose="02020603050405020304" pitchFamily="18" charset="0"/>
              </a:rPr>
              <a:t>Fakat</a:t>
            </a:r>
            <a:r>
              <a:rPr lang="tr-TR" sz="2100" dirty="0">
                <a:latin typeface="Times New Roman" panose="02020603050405020304" pitchFamily="18" charset="0"/>
                <a:cs typeface="Times New Roman" panose="02020603050405020304" pitchFamily="18" charset="0"/>
              </a:rPr>
              <a:t>, 10-11 Eylül 1937’de İspanyol iç savaşı dolayısıyla artan denizaltı korsanlığına karşı çıkan İtalya’nın isteğine rağmen Türkiye, İngiltere ile birlikte hareket etti ve yönünü batıya dönerek batı ile uzlaşma doğrultusunda politikalar geliştirmeye başladı. </a:t>
            </a:r>
          </a:p>
          <a:p>
            <a:pPr marL="0" lvl="0" indent="0" algn="just">
              <a:spcBef>
                <a:spcPts val="2100"/>
              </a:spcBef>
              <a:spcAft>
                <a:spcPts val="2100"/>
              </a:spcAft>
              <a:buNone/>
            </a:pPr>
            <a:endParaRPr lang="tr-TR" sz="2100" dirty="0">
              <a:latin typeface="Times New Roman" panose="02020603050405020304" pitchFamily="18" charset="0"/>
              <a:cs typeface="Times New Roman" panose="02020603050405020304" pitchFamily="18" charset="0"/>
            </a:endParaRPr>
          </a:p>
          <a:p>
            <a:pPr lvl="0" algn="just"/>
            <a:endParaRPr lang="tr-TR" sz="2100" dirty="0" smtClean="0">
              <a:solidFill>
                <a:schemeClr val="dk1"/>
              </a:solidFill>
              <a:latin typeface="Times New Roman" panose="02020603050405020304" pitchFamily="18" charset="0"/>
              <a:cs typeface="Times New Roman" panose="02020603050405020304" pitchFamily="18" charset="0"/>
            </a:endParaRPr>
          </a:p>
          <a:p>
            <a:pPr lvl="0" algn="just"/>
            <a:endParaRPr lang="tr-TR" sz="2100" dirty="0">
              <a:solidFill>
                <a:schemeClr val="dk1"/>
              </a:solidFill>
              <a:latin typeface="Times New Roman" panose="02020603050405020304" pitchFamily="18" charset="0"/>
              <a:cs typeface="Times New Roman" panose="02020603050405020304" pitchFamily="18" charset="0"/>
            </a:endParaRPr>
          </a:p>
          <a:p>
            <a:pPr algn="just"/>
            <a:endParaRPr lang="tr-TR" sz="2100" dirty="0">
              <a:solidFill>
                <a:srgbClr val="000000"/>
              </a:solidFill>
              <a:latin typeface="Times New Roman" panose="02020603050405020304" pitchFamily="18" charset="0"/>
              <a:cs typeface="Times New Roman" panose="02020603050405020304" pitchFamily="18" charset="0"/>
            </a:endParaRPr>
          </a:p>
          <a:p>
            <a:pPr lvl="0"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309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5771" y="2834640"/>
            <a:ext cx="11360700" cy="1433506"/>
          </a:xfrm>
        </p:spPr>
        <p:txBody>
          <a:bodyPr>
            <a:normAutofit/>
          </a:bodyPr>
          <a:lstStyle/>
          <a:p>
            <a:r>
              <a:rPr lang="tr-TR" sz="3200" b="1" dirty="0" smtClean="0">
                <a:latin typeface="Times New Roman" panose="02020603050405020304" pitchFamily="18" charset="0"/>
                <a:cs typeface="Times New Roman" panose="02020603050405020304" pitchFamily="18" charset="0"/>
              </a:rPr>
              <a:t>BALKAN DEVLETLERİYLE İLİŞKİLER </a:t>
            </a:r>
            <a:r>
              <a:rPr lang="tr-TR" sz="3200" b="1" dirty="0" smtClean="0">
                <a:latin typeface="Times New Roman" panose="02020603050405020304" pitchFamily="18" charset="0"/>
                <a:cs typeface="Times New Roman" panose="02020603050405020304" pitchFamily="18" charset="0"/>
              </a:rPr>
              <a:t>ve</a:t>
            </a:r>
            <a:r>
              <a:rPr lang="tr-TR" sz="3200" b="1" dirty="0" smtClean="0">
                <a:latin typeface="Times New Roman" panose="02020603050405020304" pitchFamily="18" charset="0"/>
                <a:cs typeface="Times New Roman" panose="02020603050405020304" pitchFamily="18" charset="0"/>
              </a:rPr>
              <a:t> </a:t>
            </a:r>
            <a:r>
              <a:rPr lang="tr-TR" sz="3200" b="1" dirty="0" smtClean="0">
                <a:latin typeface="Times New Roman" panose="02020603050405020304" pitchFamily="18" charset="0"/>
                <a:cs typeface="Times New Roman" panose="02020603050405020304" pitchFamily="18" charset="0"/>
              </a:rPr>
              <a:t>BALKAN ANTANTI</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384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2"/>
          <p:cNvSpPr txBox="1">
            <a:spLocks noGrp="1"/>
          </p:cNvSpPr>
          <p:nvPr>
            <p:ph type="body" idx="1"/>
          </p:nvPr>
        </p:nvSpPr>
        <p:spPr>
          <a:xfrm>
            <a:off x="465660" y="238230"/>
            <a:ext cx="10922775" cy="6070205"/>
          </a:xfrm>
          <a:prstGeom prst="rect">
            <a:avLst/>
          </a:prstGeom>
          <a:noFill/>
          <a:ln>
            <a:noFill/>
          </a:ln>
        </p:spPr>
        <p:txBody>
          <a:bodyPr spcFirstLastPara="1" wrap="square" lIns="91425" tIns="45700" rIns="91425" bIns="45700" anchor="t" anchorCtr="0">
            <a:noAutofit/>
          </a:bodyPr>
          <a:lstStyle/>
          <a:p>
            <a:pPr marL="342900" algn="just">
              <a:spcBef>
                <a:spcPts val="0"/>
              </a:spcBef>
              <a:buSzPts val="2400"/>
            </a:pPr>
            <a:r>
              <a:rPr lang="tr-TR" sz="2100" dirty="0">
                <a:solidFill>
                  <a:schemeClr val="tx1"/>
                </a:solidFill>
                <a:latin typeface="Times New Roman" panose="02020603050405020304" pitchFamily="18" charset="0"/>
                <a:cs typeface="Times New Roman" panose="02020603050405020304" pitchFamily="18" charset="0"/>
              </a:rPr>
              <a:t> I. Dünya Savaşı sonrası mağlup devletler, savaş sonrası anlaşmalar çerçevesinde oluşan statükoyu değiştirmek üzere revizyonist olarak adlandırılan bir tutum benimsemişler, buna karşılık galipler kendilerinin belirlediği mevcut durumun korunmasını sağlanmaya çalışarak, </a:t>
            </a:r>
            <a:r>
              <a:rPr lang="tr-TR" sz="2100" dirty="0" err="1">
                <a:solidFill>
                  <a:schemeClr val="tx1"/>
                </a:solidFill>
                <a:latin typeface="Times New Roman" panose="02020603050405020304" pitchFamily="18" charset="0"/>
                <a:cs typeface="Times New Roman" panose="02020603050405020304" pitchFamily="18" charset="0"/>
              </a:rPr>
              <a:t>antirevizyonist</a:t>
            </a:r>
            <a:r>
              <a:rPr lang="tr-TR" sz="2100" dirty="0">
                <a:solidFill>
                  <a:schemeClr val="tx1"/>
                </a:solidFill>
                <a:latin typeface="Times New Roman" panose="02020603050405020304" pitchFamily="18" charset="0"/>
                <a:cs typeface="Times New Roman" panose="02020603050405020304" pitchFamily="18" charset="0"/>
              </a:rPr>
              <a:t> bir tutum benimsemişlerdir</a:t>
            </a:r>
            <a:r>
              <a:rPr lang="tr-TR" sz="2100" dirty="0" smtClean="0">
                <a:solidFill>
                  <a:schemeClr val="tx1"/>
                </a:solidFill>
                <a:latin typeface="Times New Roman" panose="02020603050405020304" pitchFamily="18" charset="0"/>
                <a:cs typeface="Times New Roman" panose="02020603050405020304" pitchFamily="18" charset="0"/>
              </a:rPr>
              <a:t>.</a:t>
            </a:r>
            <a:endParaRPr sz="2100" dirty="0">
              <a:solidFill>
                <a:schemeClr val="tx1"/>
              </a:solidFill>
              <a:latin typeface="Times New Roman" panose="02020603050405020304" pitchFamily="18" charset="0"/>
              <a:cs typeface="Times New Roman" panose="02020603050405020304" pitchFamily="18" charset="0"/>
            </a:endParaRPr>
          </a:p>
          <a:p>
            <a:pPr marL="342900" algn="just">
              <a:spcBef>
                <a:spcPts val="480"/>
              </a:spcBef>
              <a:buSzPts val="2400"/>
            </a:pPr>
            <a:r>
              <a:rPr lang="tr-TR" sz="2100" dirty="0">
                <a:solidFill>
                  <a:schemeClr val="tx1"/>
                </a:solidFill>
                <a:latin typeface="Times New Roman" panose="02020603050405020304" pitchFamily="18" charset="0"/>
                <a:cs typeface="Times New Roman" panose="02020603050405020304" pitchFamily="18" charset="0"/>
              </a:rPr>
              <a:t> I. Dünya Savaşı sonrası yenik devletlerden biri olmasına rağmen, Türkiye revizyonist bir politika izlememiştir. Türkiye’nin böyle bir tutum benimsemesinde, Kurtuluş Savaşı'nın  zaferle sonuçlanması ve Lozan Antlaşması ile Sevr Antlaşması’nın geçersiz kılınmasının etkisi vardır</a:t>
            </a:r>
            <a:r>
              <a:rPr lang="tr-TR" sz="2100" dirty="0" smtClean="0">
                <a:solidFill>
                  <a:schemeClr val="tx1"/>
                </a:solidFill>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28 Ocak 1920 tarihli Misak-ı </a:t>
            </a:r>
            <a:r>
              <a:rPr lang="tr-TR" sz="2100" dirty="0" err="1">
                <a:latin typeface="Times New Roman" panose="02020603050405020304" pitchFamily="18" charset="0"/>
                <a:cs typeface="Times New Roman" panose="02020603050405020304" pitchFamily="18" charset="0"/>
              </a:rPr>
              <a:t>Milli’de</a:t>
            </a:r>
            <a:r>
              <a:rPr lang="tr-TR" sz="2100" dirty="0">
                <a:latin typeface="Times New Roman" panose="02020603050405020304" pitchFamily="18" charset="0"/>
                <a:cs typeface="Times New Roman" panose="02020603050405020304" pitchFamily="18" charset="0"/>
              </a:rPr>
              <a:t> belirtildiği gibi, artık bir İmparatorluk değildir. Onun yerine, Milli bir devlet kurulmuştur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marL="482600" algn="just">
              <a:spcBef>
                <a:spcPts val="440"/>
              </a:spcBef>
              <a:buSzPts val="2200"/>
            </a:pPr>
            <a:endParaRPr lang="tr-T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Yeni kurulan Türkiye Cumhuriyeti’nin ekonomik, toplumsal ve kültürel alanlarda gerçekleştirdiği köklü değişiklikler ve Atatürk’ün uygulamaya koyduğu inkılâplarla Türkiye, Çağdaş Batı medeniyeti seviyesine ulaşmayı ve sonra bunu aşmayı ideal olarak benimsemiştir. </a:t>
            </a:r>
          </a:p>
          <a:p>
            <a:pPr marL="342900" algn="just">
              <a:spcBef>
                <a:spcPts val="440"/>
              </a:spcBef>
              <a:buSzPts val="2200"/>
            </a:pPr>
            <a:r>
              <a:rPr lang="tr-TR" sz="2100" dirty="0">
                <a:latin typeface="Times New Roman" panose="02020603050405020304" pitchFamily="18" charset="0"/>
                <a:cs typeface="Times New Roman" panose="02020603050405020304" pitchFamily="18" charset="0"/>
              </a:rPr>
              <a:t>Bu tavrın doğal sonucu olarak Batı ile bütünleşme hedeflenmiştir.</a:t>
            </a:r>
          </a:p>
          <a:p>
            <a:pPr marL="546100" algn="just">
              <a:spcBef>
                <a:spcPts val="640"/>
              </a:spcBef>
              <a:buSzPts val="3200"/>
            </a:pPr>
            <a:endParaRPr sz="2100" dirty="0">
              <a:solidFill>
                <a:schemeClr val="tx1"/>
              </a:solidFill>
              <a:latin typeface="Times New Roman" panose="02020603050405020304" pitchFamily="18" charset="0"/>
              <a:cs typeface="Times New Roman" panose="02020603050405020304" pitchFamily="18" charset="0"/>
            </a:endParaRPr>
          </a:p>
        </p:txBody>
      </p:sp>
      <p:sp>
        <p:nvSpPr>
          <p:cNvPr id="304" name="Google Shape;304;p52"/>
          <p:cNvSpPr txBox="1"/>
          <p:nvPr/>
        </p:nvSpPr>
        <p:spPr>
          <a:xfrm>
            <a:off x="1524000" y="6237312"/>
            <a:ext cx="835292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77520" y="553721"/>
            <a:ext cx="10972800" cy="5440679"/>
          </a:xfrm>
        </p:spPr>
        <p:txBody>
          <a:bodyPr/>
          <a:lstStyle/>
          <a:p>
            <a:pPr algn="just"/>
            <a:r>
              <a:rPr lang="tr-TR" sz="2100" dirty="0" smtClean="0">
                <a:latin typeface="Times New Roman" panose="02020603050405020304" pitchFamily="18" charset="0"/>
                <a:cs typeface="Times New Roman" panose="02020603050405020304" pitchFamily="18" charset="0"/>
              </a:rPr>
              <a:t>I. Dünya savaşından sonra Balkanlardaki dağılım Bulgaristan ve Arnavutluk’u pek memnun etmemişti. Bulgaristan Makedonya'da yer alan Bulgar azınlıklarını kullanmak ve sınırlarını genişletmek istiyordu. Arnavutluk da aynı problemlerden dolayı duyduğu rahatsızlığı belli etmişti</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Arnavutluk ve Bulgaristan’ın bu tutumları Balkanlarda işbirliğinin oluşmasını zorlaştırmıştır.</a:t>
            </a:r>
          </a:p>
          <a:p>
            <a:pPr algn="just"/>
            <a:r>
              <a:rPr lang="tr-TR" sz="2100" dirty="0">
                <a:latin typeface="Times New Roman" panose="02020603050405020304" pitchFamily="18" charset="0"/>
                <a:cs typeface="Times New Roman" panose="02020603050405020304" pitchFamily="18" charset="0"/>
              </a:rPr>
              <a:t>İşbirliğinin gecikmesindeki diğer önemli sebep de, Türkiye ile Yunanistan arasındaki ilişkilerin iyi olmayışıydı. Ancak 1930’da Ahali Mübadelesi ile ilgili anlaşmadan sonra ilişkiler düzelmeye başlayınca, Balkan devletleri arasında bir yakınlaşma mümkün olabilmiştir. </a:t>
            </a:r>
          </a:p>
          <a:p>
            <a:pPr algn="just"/>
            <a:r>
              <a:rPr lang="tr-TR" sz="2100" dirty="0">
                <a:latin typeface="Times New Roman" panose="02020603050405020304" pitchFamily="18" charset="0"/>
                <a:cs typeface="Times New Roman" panose="02020603050405020304" pitchFamily="18" charset="0"/>
              </a:rPr>
              <a:t> Türkiye ile Yunanistan 14 Eylül 1933’te Dostluk Antlaşması imzaladılar.</a:t>
            </a:r>
          </a:p>
          <a:p>
            <a:pPr algn="just"/>
            <a:r>
              <a:rPr lang="tr-TR" sz="2100" dirty="0">
                <a:latin typeface="Times New Roman" panose="02020603050405020304" pitchFamily="18" charset="0"/>
                <a:cs typeface="Times New Roman" panose="02020603050405020304" pitchFamily="18" charset="0"/>
              </a:rPr>
              <a:t>Bunun üzerine Bulgaristan tehlikesini hisseden Romanya harekete geçti ve 17 Ekim 1933'te Türkiye ile bir Dostluk Antlaşması imzaladı.</a:t>
            </a:r>
          </a:p>
          <a:p>
            <a:pPr algn="just"/>
            <a:r>
              <a:rPr lang="tr-TR" sz="2100" dirty="0">
                <a:latin typeface="Times New Roman" panose="02020603050405020304" pitchFamily="18" charset="0"/>
                <a:cs typeface="Times New Roman" panose="02020603050405020304" pitchFamily="18" charset="0"/>
              </a:rPr>
              <a:t>Bulgaristan </a:t>
            </a:r>
            <a:r>
              <a:rPr lang="tr-TR" sz="2100" dirty="0" err="1">
                <a:latin typeface="Times New Roman" panose="02020603050405020304" pitchFamily="18" charset="0"/>
                <a:cs typeface="Times New Roman" panose="02020603050405020304" pitchFamily="18" charset="0"/>
              </a:rPr>
              <a:t>tehditinden</a:t>
            </a:r>
            <a:r>
              <a:rPr lang="tr-TR" sz="2100" dirty="0">
                <a:latin typeface="Times New Roman" panose="02020603050405020304" pitchFamily="18" charset="0"/>
                <a:cs typeface="Times New Roman" panose="02020603050405020304" pitchFamily="18" charset="0"/>
              </a:rPr>
              <a:t> çekinen Yugoslavya da 27 Kasım 1933’te Türkiye ile Dostluk Antlaşması imzaladı.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351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35280" y="492761"/>
            <a:ext cx="10972800" cy="5369559"/>
          </a:xfrm>
        </p:spPr>
        <p:txBody>
          <a:bodyPr/>
          <a:lstStyle/>
          <a:p>
            <a:pPr algn="just"/>
            <a:r>
              <a:rPr lang="tr-TR" sz="2100" dirty="0" smtClean="0">
                <a:latin typeface="Times New Roman" panose="02020603050405020304" pitchFamily="18" charset="0"/>
                <a:cs typeface="Times New Roman" panose="02020603050405020304" pitchFamily="18" charset="0"/>
              </a:rPr>
              <a:t>Bu dört ülke aynı zamanda Almanya ve İtalya'nın desteğini alan Bulgaristan'a karşı sınırlarını korumak için kendi aralarından toplu bir antlaşma imzalamaya karar verdiler ve 9 Şubat 1934’te Balkan Antantı’nı imzaladılar. Arnavutluk ve Bulgaristan'ı da bu antanta dahil etmek istediler fakat İtalya'nın baskısı üzerine Arnavutluk ve Bulgaristan bu antanta katılmadı.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Bu anlaşma ile Türkiye-Yunanistan, Yugoslavya ve Romanya sınırlarını karşılıklı olarak garanti ediyorlar, birbirlerine danışmadan herhangi bir Balkan devletleriyle birlikte bir siyasi harekette bulunmamayı ve herhangi bir siyasi anlaşma yapmamayı taahhüt ediyorlardı.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Antant ile imzalanan bir gizli antlaşmaya göre, taraflardan biri Balkanlardan olmayan bir devletin saldırısına uğrarsa ve Balkanlı bir devlet de saldırgana yardım ederse, diğer devletler bu Balkanlı devlete karşı birlikte savaşa gireceklerdi.</a:t>
            </a:r>
          </a:p>
          <a:p>
            <a:pPr algn="just"/>
            <a:r>
              <a:rPr lang="tr-TR" sz="2100" dirty="0">
                <a:latin typeface="Times New Roman" panose="02020603050405020304" pitchFamily="18" charset="0"/>
                <a:cs typeface="Times New Roman" panose="02020603050405020304" pitchFamily="18" charset="0"/>
              </a:rPr>
              <a:t>Fakat Türkiye, eğer bir Romen-Rus çatışması çıkarsa Romanya’ya yardım etmeyeceğini Sovyet Rusya’ya bildirmiş, Yunanistan ise protokolün kendisini İtalya ile bir çatışmaya götürmeyeceği konusunda teminat vermiştir.</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89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47040" y="482601"/>
            <a:ext cx="10972800" cy="4525963"/>
          </a:xfrm>
        </p:spPr>
        <p:txBody>
          <a:bodyPr/>
          <a:lstStyle/>
          <a:p>
            <a:pPr algn="just"/>
            <a:r>
              <a:rPr lang="tr-TR" sz="2100" dirty="0" smtClean="0">
                <a:latin typeface="Times New Roman" panose="02020603050405020304" pitchFamily="18" charset="0"/>
                <a:cs typeface="Times New Roman" panose="02020603050405020304" pitchFamily="18" charset="0"/>
              </a:rPr>
              <a:t>Çeşitli sebeplerle zayıf doğan bu anlaşma, etkili bir işbirliğinin doğmasını sağlayamamıştır.</a:t>
            </a:r>
          </a:p>
          <a:p>
            <a:pPr algn="just"/>
            <a:r>
              <a:rPr lang="tr-TR" sz="2100" dirty="0" smtClean="0">
                <a:latin typeface="Times New Roman" panose="02020603050405020304" pitchFamily="18" charset="0"/>
                <a:cs typeface="Times New Roman" panose="02020603050405020304" pitchFamily="18" charset="0"/>
              </a:rPr>
              <a:t>Fakat Türkiye’nin dış politikasında bölgede barış ve güvenliğe ne kadar önem verdiğini göstermesi bakımından önemli bir </a:t>
            </a:r>
            <a:r>
              <a:rPr lang="tr-TR" sz="2100" dirty="0" smtClean="0">
                <a:latin typeface="Times New Roman" panose="02020603050405020304" pitchFamily="18" charset="0"/>
                <a:cs typeface="Times New Roman" panose="02020603050405020304" pitchFamily="18" charset="0"/>
              </a:rPr>
              <a:t>anlaşmadır.</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84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946718"/>
            <a:ext cx="10972800" cy="1143000"/>
          </a:xfrm>
        </p:spPr>
        <p:txBody>
          <a:bodyPr/>
          <a:lstStyle/>
          <a:p>
            <a:r>
              <a:rPr lang="tr-TR" sz="3200" b="1" dirty="0" smtClean="0">
                <a:latin typeface="Times New Roman" panose="02020603050405020304" pitchFamily="18" charset="0"/>
                <a:cs typeface="Times New Roman" panose="02020603050405020304" pitchFamily="18" charset="0"/>
              </a:rPr>
              <a:t>DOĞULU DEVLETLERLE İLİŞKİLER ve SÂDÂBAT PAKTI</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661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CB0F04B-5F61-480E-8116-0126DA678E83}"/>
              </a:ext>
            </a:extLst>
          </p:cNvPr>
          <p:cNvSpPr>
            <a:spLocks noGrp="1"/>
          </p:cNvSpPr>
          <p:nvPr>
            <p:ph idx="1"/>
          </p:nvPr>
        </p:nvSpPr>
        <p:spPr>
          <a:xfrm>
            <a:off x="300487" y="313319"/>
            <a:ext cx="10515600" cy="4883300"/>
          </a:xfrm>
        </p:spPr>
        <p:txBody>
          <a:bodyPr vert="horz" lIns="91440" tIns="45720" rIns="91440" bIns="45720" rtlCol="0" anchor="t">
            <a:normAutofit/>
          </a:bodyPr>
          <a:lstStyle/>
          <a:p>
            <a:pPr algn="just"/>
            <a:r>
              <a:rPr lang="tr-TR" sz="2100" dirty="0" smtClean="0">
                <a:latin typeface="Times New Roman" panose="02020603050405020304" pitchFamily="18" charset="0"/>
                <a:cs typeface="Times New Roman" panose="02020603050405020304" pitchFamily="18" charset="0"/>
              </a:rPr>
              <a:t>Birinci </a:t>
            </a:r>
            <a:r>
              <a:rPr lang="tr-TR" sz="2100" dirty="0">
                <a:latin typeface="Times New Roman" panose="02020603050405020304" pitchFamily="18" charset="0"/>
                <a:cs typeface="Times New Roman" panose="02020603050405020304" pitchFamily="18" charset="0"/>
              </a:rPr>
              <a:t>Dünya Savaşı’nın hemen ardından kazanan taraf, bütün dengeleri düzenlemeye  çalışmıştı. Elbette ki yeni kurulan düzen İngiltere, Fransa ve ABD’nin yeni sömürge ve rekabet yarışı üzerine kuruluydu. Doğal olarak mağlup devletler, kurulan bu yeni düzenin karşısında durmak için bölgelerinde müttefikler aramaya koyuldular. Çıkar ilişkilerine ve savaşın devamında kurulan bu düzene aykırı olarak ilk hareket 1935 yılında İtalya tarafından Habeşistan’ın işgal edilmesiyle başlamıştı. Tabiî ki İtalya’nın Doğu Akdeniz’de ortaya çıkan İtalya tehdidi ile birlikte, İngiltere ve Fransa bu durumdan çok rahatsız olmuştu. Çünkü İtalya’nın Doğu Akdeniz hakimiyeti özellikle İngiltere’nin sömürge yollarına giden yolun tehlikeye girmesi anlamına geliyordu. Bu durumun ardından özellikle çıkarları zedelenen İngiltere, Orta Doğu ülkeleri ve Türkiye arasında ittifaklar düzenlenmeliydi.  </a:t>
            </a:r>
          </a:p>
          <a:p>
            <a:pPr marL="342900"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846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F7F744F-EE8F-42CA-AFD5-7A0101C4B763}"/>
              </a:ext>
            </a:extLst>
          </p:cNvPr>
          <p:cNvSpPr>
            <a:spLocks noGrp="1"/>
          </p:cNvSpPr>
          <p:nvPr>
            <p:ph idx="1"/>
          </p:nvPr>
        </p:nvSpPr>
        <p:spPr>
          <a:xfrm>
            <a:off x="247195" y="459776"/>
            <a:ext cx="10515600" cy="4351338"/>
          </a:xfrm>
        </p:spPr>
        <p:txBody>
          <a:bodyPr vert="horz" lIns="91440" tIns="45720" rIns="91440" bIns="45720" rtlCol="0" anchor="t">
            <a:normAutofit/>
          </a:bodyPr>
          <a:lstStyle/>
          <a:p>
            <a:pPr marL="342900" algn="just"/>
            <a:r>
              <a:rPr lang="tr-TR" sz="2100" dirty="0">
                <a:solidFill>
                  <a:schemeClr val="tx1"/>
                </a:solidFill>
                <a:latin typeface="Times New Roman" panose="02020603050405020304" pitchFamily="18" charset="0"/>
                <a:cs typeface="Times New Roman" panose="02020603050405020304" pitchFamily="18" charset="0"/>
              </a:rPr>
              <a:t>İtalya’nın Doğu Akdeniz ve Orta Doğu’ya yönelik tehlikeli bir politika izlemesi, Türkiye ve bölgedeki diğer devletleri harekete geçirdi. Türkiye bir taraftan batıdaki komşularıyla imzaladığı Balkan Antantı ile batı sınırlarının güvenliğini sağlarken, doğudaki komşuları ile iyi ilişkiler kurmak suretiyle doğu sınırını da güvence altında bulundurmak istiyordu. </a:t>
            </a:r>
          </a:p>
          <a:p>
            <a:pPr marL="342900" algn="just"/>
            <a:r>
              <a:rPr lang="tr-TR" sz="2100" dirty="0">
                <a:latin typeface="Times New Roman" panose="02020603050405020304" pitchFamily="18" charset="0"/>
                <a:cs typeface="Times New Roman" panose="02020603050405020304" pitchFamily="18" charset="0"/>
              </a:rPr>
              <a:t>Ortadoğu’da barışın tehlikeye düşeceğini gören Türkiye, İran, Irak ve Afganistan 8 Temmuz 1937’de Tahran’da </a:t>
            </a:r>
            <a:r>
              <a:rPr lang="tr-TR" sz="2100" dirty="0" err="1">
                <a:latin typeface="Times New Roman" panose="02020603050405020304" pitchFamily="18" charset="0"/>
                <a:cs typeface="Times New Roman" panose="02020603050405020304" pitchFamily="18" charset="0"/>
              </a:rPr>
              <a:t>Sadabat</a:t>
            </a:r>
            <a:r>
              <a:rPr lang="tr-TR" sz="2100" dirty="0">
                <a:latin typeface="Times New Roman" panose="02020603050405020304" pitchFamily="18" charset="0"/>
                <a:cs typeface="Times New Roman" panose="02020603050405020304" pitchFamily="18" charset="0"/>
              </a:rPr>
              <a:t> Paktı’nı imzaladılar. </a:t>
            </a:r>
            <a:r>
              <a:rPr lang="tr-TR" sz="2100" dirty="0" err="1">
                <a:latin typeface="Times New Roman" panose="02020603050405020304" pitchFamily="18" charset="0"/>
                <a:cs typeface="Times New Roman" panose="02020603050405020304" pitchFamily="18" charset="0"/>
              </a:rPr>
              <a:t>Sadabat</a:t>
            </a:r>
            <a:r>
              <a:rPr lang="tr-TR" sz="2100" dirty="0">
                <a:latin typeface="Times New Roman" panose="02020603050405020304" pitchFamily="18" charset="0"/>
                <a:cs typeface="Times New Roman" panose="02020603050405020304" pitchFamily="18" charset="0"/>
              </a:rPr>
              <a:t> Paktı, devletlerin birbirlerine karşılıklı saygı esasına dayanan bir anlaşma idi. </a:t>
            </a:r>
            <a:r>
              <a:rPr lang="tr-TR" sz="2100" dirty="0" err="1">
                <a:latin typeface="Times New Roman" panose="02020603050405020304" pitchFamily="18" charset="0"/>
                <a:cs typeface="Times New Roman" panose="02020603050405020304" pitchFamily="18" charset="0"/>
              </a:rPr>
              <a:t>Sadabat</a:t>
            </a:r>
            <a:r>
              <a:rPr lang="tr-TR" sz="2100" dirty="0">
                <a:latin typeface="Times New Roman" panose="02020603050405020304" pitchFamily="18" charset="0"/>
                <a:cs typeface="Times New Roman" panose="02020603050405020304" pitchFamily="18" charset="0"/>
              </a:rPr>
              <a:t> Paktı’na imza atan devletler, ortak sınırların dokunulmazlığına saygılı olmayı ve birbirlerine saldırmamayı garanti etmişlerdir. </a:t>
            </a:r>
          </a:p>
          <a:p>
            <a:pPr marL="342900"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226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FE057F7-660D-423B-A7E1-5EFEDE89696A}"/>
              </a:ext>
            </a:extLst>
          </p:cNvPr>
          <p:cNvSpPr>
            <a:spLocks noGrp="1"/>
          </p:cNvSpPr>
          <p:nvPr>
            <p:ph type="title"/>
          </p:nvPr>
        </p:nvSpPr>
        <p:spPr/>
        <p:txBody>
          <a:bodyPr/>
          <a:lstStyle/>
          <a:p>
            <a:pPr algn="just"/>
            <a:r>
              <a:rPr lang="tr-TR" sz="2100" b="1" dirty="0">
                <a:solidFill>
                  <a:schemeClr val="tx1"/>
                </a:solidFill>
                <a:latin typeface="Times New Roman" panose="02020603050405020304" pitchFamily="18" charset="0"/>
                <a:cs typeface="Times New Roman" panose="02020603050405020304" pitchFamily="18" charset="0"/>
              </a:rPr>
              <a:t> </a:t>
            </a:r>
            <a:r>
              <a:rPr lang="tr-TR" sz="2100" b="1" dirty="0" err="1">
                <a:solidFill>
                  <a:schemeClr val="tx1"/>
                </a:solidFill>
                <a:latin typeface="Times New Roman" panose="02020603050405020304" pitchFamily="18" charset="0"/>
                <a:cs typeface="Times New Roman" panose="02020603050405020304" pitchFamily="18" charset="0"/>
              </a:rPr>
              <a:t>Sadabat</a:t>
            </a:r>
            <a:r>
              <a:rPr lang="tr-TR" sz="2100" b="1" dirty="0">
                <a:solidFill>
                  <a:schemeClr val="tx1"/>
                </a:solidFill>
                <a:latin typeface="Times New Roman" panose="02020603050405020304" pitchFamily="18" charset="0"/>
                <a:cs typeface="Times New Roman" panose="02020603050405020304" pitchFamily="18" charset="0"/>
              </a:rPr>
              <a:t> Paktı maddeleri:</a:t>
            </a:r>
          </a:p>
        </p:txBody>
      </p:sp>
      <p:sp>
        <p:nvSpPr>
          <p:cNvPr id="3" name="İçerik Yer Tutucusu 2">
            <a:extLst>
              <a:ext uri="{FF2B5EF4-FFF2-40B4-BE49-F238E27FC236}">
                <a16:creationId xmlns:a16="http://schemas.microsoft.com/office/drawing/2014/main" id="{DA863B40-AEF8-4753-858D-47B1D429CB0A}"/>
              </a:ext>
            </a:extLst>
          </p:cNvPr>
          <p:cNvSpPr>
            <a:spLocks noGrp="1"/>
          </p:cNvSpPr>
          <p:nvPr>
            <p:ph idx="1"/>
          </p:nvPr>
        </p:nvSpPr>
        <p:spPr>
          <a:xfrm>
            <a:off x="609600" y="1351916"/>
            <a:ext cx="10972800" cy="4525963"/>
          </a:xfrm>
        </p:spPr>
        <p:txBody>
          <a:bodyPr vert="horz" lIns="91440" tIns="45720" rIns="91440" bIns="45720" rtlCol="0" anchor="t">
            <a:normAutofit/>
          </a:bodyPr>
          <a:lstStyle/>
          <a:p>
            <a:pPr algn="just"/>
            <a:r>
              <a:rPr lang="tr-TR" sz="2100" dirty="0" smtClean="0">
                <a:latin typeface="Times New Roman" panose="02020603050405020304" pitchFamily="18" charset="0"/>
                <a:cs typeface="Times New Roman" panose="02020603050405020304" pitchFamily="18" charset="0"/>
              </a:rPr>
              <a:t>Pakta </a:t>
            </a:r>
            <a:r>
              <a:rPr lang="tr-TR" sz="2100" dirty="0">
                <a:latin typeface="Times New Roman" panose="02020603050405020304" pitchFamily="18" charset="0"/>
                <a:cs typeface="Times New Roman" panose="02020603050405020304" pitchFamily="18" charset="0"/>
              </a:rPr>
              <a:t>katılan devletler (Türkiye, İran, Irak, Afganistan) birbirlerinin iç işlerine karışmayacaklar,</a:t>
            </a:r>
          </a:p>
          <a:p>
            <a:pPr algn="just"/>
            <a:r>
              <a:rPr lang="tr-TR" sz="2100" dirty="0" smtClean="0">
                <a:latin typeface="Times New Roman" panose="02020603050405020304" pitchFamily="18" charset="0"/>
                <a:cs typeface="Times New Roman" panose="02020603050405020304" pitchFamily="18" charset="0"/>
              </a:rPr>
              <a:t>Saldırgan </a:t>
            </a:r>
            <a:r>
              <a:rPr lang="tr-TR" sz="2100" dirty="0">
                <a:latin typeface="Times New Roman" panose="02020603050405020304" pitchFamily="18" charset="0"/>
                <a:cs typeface="Times New Roman" panose="02020603050405020304" pitchFamily="18" charset="0"/>
              </a:rPr>
              <a:t>girişimlerde bulunmayacaklar,</a:t>
            </a:r>
          </a:p>
          <a:p>
            <a:pPr algn="just"/>
            <a:r>
              <a:rPr lang="tr-TR" sz="2100" dirty="0" smtClean="0">
                <a:latin typeface="Times New Roman" panose="02020603050405020304" pitchFamily="18" charset="0"/>
                <a:cs typeface="Times New Roman" panose="02020603050405020304" pitchFamily="18" charset="0"/>
              </a:rPr>
              <a:t>Ortak </a:t>
            </a:r>
            <a:r>
              <a:rPr lang="tr-TR" sz="2100" dirty="0">
                <a:latin typeface="Times New Roman" panose="02020603050405020304" pitchFamily="18" charset="0"/>
                <a:cs typeface="Times New Roman" panose="02020603050405020304" pitchFamily="18" charset="0"/>
              </a:rPr>
              <a:t>yararları üstün tutacaklar,</a:t>
            </a:r>
          </a:p>
          <a:p>
            <a:pPr algn="just"/>
            <a:r>
              <a:rPr lang="tr-TR" sz="2100" dirty="0" smtClean="0">
                <a:latin typeface="Times New Roman" panose="02020603050405020304" pitchFamily="18" charset="0"/>
                <a:cs typeface="Times New Roman" panose="02020603050405020304" pitchFamily="18" charset="0"/>
              </a:rPr>
              <a:t>Milletler </a:t>
            </a:r>
            <a:r>
              <a:rPr lang="tr-TR" sz="2100" dirty="0">
                <a:latin typeface="Times New Roman" panose="02020603050405020304" pitchFamily="18" charset="0"/>
                <a:cs typeface="Times New Roman" panose="02020603050405020304" pitchFamily="18" charset="0"/>
              </a:rPr>
              <a:t>Cemiyeti’ne saygılı </a:t>
            </a:r>
            <a:r>
              <a:rPr lang="tr-TR" sz="2100" dirty="0" smtClean="0">
                <a:latin typeface="Times New Roman" panose="02020603050405020304" pitchFamily="18" charset="0"/>
                <a:cs typeface="Times New Roman" panose="02020603050405020304" pitchFamily="18" charset="0"/>
              </a:rPr>
              <a:t>olacaklardı.</a:t>
            </a:r>
          </a:p>
          <a:p>
            <a:pPr algn="just"/>
            <a:r>
              <a:rPr lang="tr-TR" sz="2100" dirty="0" err="1" smtClean="0">
                <a:latin typeface="Times New Roman" panose="02020603050405020304" pitchFamily="18" charset="0"/>
                <a:cs typeface="Times New Roman" panose="02020603050405020304" pitchFamily="18" charset="0"/>
              </a:rPr>
              <a:t>Sadabat</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Paktı'nın en önemli maddesi yedinci </a:t>
            </a:r>
            <a:r>
              <a:rPr lang="tr-TR" sz="2100" dirty="0" smtClean="0">
                <a:latin typeface="Times New Roman" panose="02020603050405020304" pitchFamily="18" charset="0"/>
                <a:cs typeface="Times New Roman" panose="02020603050405020304" pitchFamily="18" charset="0"/>
              </a:rPr>
              <a:t>maddede, kendi </a:t>
            </a:r>
            <a:r>
              <a:rPr lang="tr-TR" sz="2100" dirty="0">
                <a:latin typeface="Times New Roman" panose="02020603050405020304" pitchFamily="18" charset="0"/>
                <a:cs typeface="Times New Roman" panose="02020603050405020304" pitchFamily="18" charset="0"/>
              </a:rPr>
              <a:t>sınırları içinde öteki tarafın kurumlarını yıkmak, düzen ve güvenliğini sarsmak ya da hükümet rejimini bozmak amacıyla silahlı çeteler, gruplar ya da örgütlerin kurulmasını ve onların eyleme geçmelerini engellemek yer alıyordu.</a:t>
            </a:r>
          </a:p>
        </p:txBody>
      </p:sp>
    </p:spTree>
    <p:extLst>
      <p:ext uri="{BB962C8B-B14F-4D97-AF65-F5344CB8AC3E}">
        <p14:creationId xmlns:p14="http://schemas.microsoft.com/office/powerpoint/2010/main" val="2070680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A0A8C6A-0CD9-445D-B9AF-4944C3299D0D}"/>
              </a:ext>
            </a:extLst>
          </p:cNvPr>
          <p:cNvSpPr>
            <a:spLocks noGrp="1"/>
          </p:cNvSpPr>
          <p:nvPr>
            <p:ph type="title"/>
          </p:nvPr>
        </p:nvSpPr>
        <p:spPr/>
        <p:txBody>
          <a:bodyPr/>
          <a:lstStyle/>
          <a:p>
            <a:pPr algn="just"/>
            <a:r>
              <a:rPr lang="tr-TR" sz="2100" b="1" dirty="0" smtClean="0">
                <a:solidFill>
                  <a:schemeClr val="tx1"/>
                </a:solidFill>
                <a:latin typeface="Times New Roman" panose="02020603050405020304" pitchFamily="18" charset="0"/>
                <a:cs typeface="Times New Roman" panose="02020603050405020304" pitchFamily="18" charset="0"/>
              </a:rPr>
              <a:t>Tarafların Müttefiklerine Sundukları Teminatlar ve Muhataplar</a:t>
            </a:r>
            <a:endParaRPr lang="tr-TR" sz="2100" b="1" dirty="0">
              <a:solidFill>
                <a:schemeClr val="tx1"/>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41E9F22-6841-46ED-8BF3-BC14B5F03C1F}"/>
              </a:ext>
            </a:extLst>
          </p:cNvPr>
          <p:cNvSpPr>
            <a:spLocks noGrp="1"/>
          </p:cNvSpPr>
          <p:nvPr>
            <p:ph idx="1"/>
          </p:nvPr>
        </p:nvSpPr>
        <p:spPr>
          <a:xfrm>
            <a:off x="609600" y="1302673"/>
            <a:ext cx="10515600" cy="4351338"/>
          </a:xfrm>
        </p:spPr>
        <p:txBody>
          <a:bodyPr vert="horz" lIns="91440" tIns="45720" rIns="91440" bIns="45720" rtlCol="0" anchor="t">
            <a:normAutofit/>
          </a:bodyPr>
          <a:lstStyle/>
          <a:p>
            <a:pPr marL="342900" algn="just"/>
            <a:r>
              <a:rPr lang="tr-TR" sz="2100" smtClean="0">
                <a:latin typeface="Times New Roman" panose="02020603050405020304" pitchFamily="18" charset="0"/>
                <a:cs typeface="Times New Roman" panose="02020603050405020304" pitchFamily="18" charset="0"/>
              </a:rPr>
              <a:t>Türkiye, bu kritik ortamda sınır komşularına daha da yakınlaşmak zorundaydı. Bu politikaya uygun olarak 1937 yılında İran ile çeşitli iş birliği konularında mutabakata varıldı. Aynı şekilde 5 Haziran 1926 tarihli Irak ile yapılmış olan “Dostluk Antlaşması” da 1937 Nisanında yenilendi. Bu antlaşmayla eş zamanlı olarak 7 Nisan 1937 tarihinde Mısır ile “bozulmaz barış ve samimi ve daimi dostluk antlaşması” imzalandı. Tarihler 1937 yılını gösterdiğinde İran ve Irak arasında bulunan sınır anlaşmazlıkları artık çözüme kavuşturulmak zorundaydı. 1935 yılında Cenevre’de parafe edilmiş olan bu antlaşma fikri İtalya tehdidine karşı kurulması planlanan ittifak, tarih 8 Temmuz 1937’yi gösterdiğinde İran’ın kalbi olan Tahran kentinde Sadabat Paktı’nın muhatapları olan Türkiye, Irak, İran ve Afganistann arasında 5 yıllık bir süreyle imzalanmıştır. Pakt’a dahil olan taraflar şu konularda mutabakata varmışlardır:</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084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8848B29-ADB3-4768-9E67-5004E81A042A}"/>
              </a:ext>
            </a:extLst>
          </p:cNvPr>
          <p:cNvSpPr>
            <a:spLocks noGrp="1"/>
          </p:cNvSpPr>
          <p:nvPr>
            <p:ph idx="1"/>
          </p:nvPr>
        </p:nvSpPr>
        <p:spPr>
          <a:xfrm>
            <a:off x="450012" y="431022"/>
            <a:ext cx="10903788" cy="6321035"/>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Devletler, normal ilişkilerini de iyi bir şekilde devam ettirecektir.</a:t>
            </a:r>
          </a:p>
          <a:p>
            <a:pPr algn="just"/>
            <a:r>
              <a:rPr lang="tr-TR" sz="2100" dirty="0">
                <a:latin typeface="Times New Roman" panose="02020603050405020304" pitchFamily="18" charset="0"/>
                <a:cs typeface="Times New Roman" panose="02020603050405020304" pitchFamily="18" charset="0"/>
              </a:rPr>
              <a:t>Dünya barışının sağlanmasına yönelik kurulan Milletler Cemiyeti’nin kararlarına uyacak ve birliğe biat edeceklerdir. Bu kararlara uyma sınırları Kellogg Paktı’na bağlı kalmayı da içeriyordu.</a:t>
            </a:r>
          </a:p>
          <a:p>
            <a:pPr algn="just"/>
            <a:r>
              <a:rPr lang="tr-TR" sz="2100" dirty="0">
                <a:latin typeface="Times New Roman" panose="02020603050405020304" pitchFamily="18" charset="0"/>
                <a:cs typeface="Times New Roman" panose="02020603050405020304" pitchFamily="18" charset="0"/>
              </a:rPr>
              <a:t>Antlaşmanın muhatabı olan devletler, hiçbir şekilde antlaşmayı paravan olarak birbirlerinin iç ilişkilerine müdahil olmayacaklardır.</a:t>
            </a:r>
          </a:p>
          <a:p>
            <a:pPr algn="just"/>
            <a:r>
              <a:rPr lang="tr-TR" sz="2100" dirty="0">
                <a:latin typeface="Times New Roman" panose="02020603050405020304" pitchFamily="18" charset="0"/>
                <a:cs typeface="Times New Roman" panose="02020603050405020304" pitchFamily="18" charset="0"/>
              </a:rPr>
              <a:t>İç işlerinde varılan mutabakat ve hoşgörü, aynı şekilde daha önce çizilen ve kabul edilen genel sınırların korunması konusunda da geçerliliğinin devam ettirecektir. Bu antlaşmanın imzalanmasının başlıca nedenlerin biri tarafların sınır anlaşmazlıklarının bir nebze de olsa çözüme kavuşabilmesidir.</a:t>
            </a:r>
          </a:p>
          <a:p>
            <a:pPr algn="just"/>
            <a:r>
              <a:rPr lang="tr-TR" sz="2100" dirty="0">
                <a:latin typeface="Times New Roman" panose="02020603050405020304" pitchFamily="18" charset="0"/>
                <a:cs typeface="Times New Roman" panose="02020603050405020304" pitchFamily="18" charset="0"/>
              </a:rPr>
              <a:t>Taraflar, birbirlerinin çıkarlarının zedelenmesi-korunması konularında ortak maddelere dayanarak birlik içinde hareket edeceklerdir.</a:t>
            </a:r>
          </a:p>
          <a:p>
            <a:pPr algn="just"/>
            <a:r>
              <a:rPr lang="tr-TR" sz="2100" dirty="0" err="1">
                <a:latin typeface="Times New Roman" panose="02020603050405020304" pitchFamily="18" charset="0"/>
                <a:cs typeface="Times New Roman" panose="02020603050405020304" pitchFamily="18" charset="0"/>
              </a:rPr>
              <a:t>Pakt’a</a:t>
            </a:r>
            <a:r>
              <a:rPr lang="tr-TR" sz="2100" dirty="0">
                <a:latin typeface="Times New Roman" panose="02020603050405020304" pitchFamily="18" charset="0"/>
                <a:cs typeface="Times New Roman" panose="02020603050405020304" pitchFamily="18" charset="0"/>
              </a:rPr>
              <a:t> katılan devletler, hiçbir şekilde birbirlerine askeri veya siyasi bir saldırı içinde olmamanın yanı sıra böyle oluşumlara dahil olmayı da asla kabul etmeyeceklerdir.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13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7A2171-D87C-483C-9E9A-2D3675B087A5}"/>
              </a:ext>
            </a:extLst>
          </p:cNvPr>
          <p:cNvSpPr>
            <a:spLocks noGrp="1"/>
          </p:cNvSpPr>
          <p:nvPr>
            <p:ph type="title"/>
          </p:nvPr>
        </p:nvSpPr>
        <p:spPr/>
        <p:txBody>
          <a:bodyPr/>
          <a:lstStyle/>
          <a:p>
            <a:pPr algn="just"/>
            <a:r>
              <a:rPr lang="tr-TR" sz="2100" b="1" dirty="0" err="1">
                <a:solidFill>
                  <a:schemeClr val="tx1"/>
                </a:solidFill>
                <a:latin typeface="Times New Roman" panose="02020603050405020304" pitchFamily="18" charset="0"/>
                <a:cs typeface="Times New Roman" panose="02020603050405020304" pitchFamily="18" charset="0"/>
              </a:rPr>
              <a:t>Sadabat</a:t>
            </a:r>
            <a:r>
              <a:rPr lang="tr-TR" sz="2100" b="1" dirty="0">
                <a:solidFill>
                  <a:schemeClr val="tx1"/>
                </a:solidFill>
                <a:latin typeface="Times New Roman" panose="02020603050405020304" pitchFamily="18" charset="0"/>
                <a:cs typeface="Times New Roman" panose="02020603050405020304" pitchFamily="18" charset="0"/>
              </a:rPr>
              <a:t> Paktı'nın Orta Doğu ve Dünya'daki Siyası Dengelere Olan Etkisi</a:t>
            </a:r>
            <a:endParaRPr lang="tr-TR" sz="2100" dirty="0">
              <a:solidFill>
                <a:schemeClr val="tx1"/>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7427D08-52A6-4F39-A184-32860A88A2C0}"/>
              </a:ext>
            </a:extLst>
          </p:cNvPr>
          <p:cNvSpPr>
            <a:spLocks noGrp="1"/>
          </p:cNvSpPr>
          <p:nvPr>
            <p:ph idx="1"/>
          </p:nvPr>
        </p:nvSpPr>
        <p:spPr>
          <a:xfrm>
            <a:off x="609600" y="1563766"/>
            <a:ext cx="10515600" cy="4811413"/>
          </a:xfrm>
        </p:spPr>
        <p:txBody>
          <a:bodyPr vert="horz" lIns="91440" tIns="45720" rIns="91440" bIns="45720" rtlCol="0" anchor="t">
            <a:normAutofit/>
          </a:bodyPr>
          <a:lstStyle/>
          <a:p>
            <a:pPr marL="342900"/>
            <a:r>
              <a:rPr lang="tr-TR" sz="2100" dirty="0" err="1" smtClean="0">
                <a:latin typeface="Times New Roman" panose="02020603050405020304" pitchFamily="18" charset="0"/>
                <a:cs typeface="Times New Roman" panose="02020603050405020304" pitchFamily="18" charset="0"/>
              </a:rPr>
              <a:t>Sadabat</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Paktı ile Türkiye, Doğu sınırlarını garanti altına almıştır. Dünya barışının sağlanmasına aykırı olan bütün hareketler dengeleri bozmaktadır. Bu düşüncenin korunması amacıyla Pakt, Orta Doğu barışını sağlamlaştırmıştır. Bölgesel dostluk mutlak kılınmaya çalışılmıştır. </a:t>
            </a:r>
            <a:r>
              <a:rPr lang="tr-TR" sz="2100" dirty="0" err="1">
                <a:latin typeface="Times New Roman" panose="02020603050405020304" pitchFamily="18" charset="0"/>
                <a:cs typeface="Times New Roman" panose="02020603050405020304" pitchFamily="18" charset="0"/>
              </a:rPr>
              <a:t>Pakt’a</a:t>
            </a:r>
            <a:r>
              <a:rPr lang="tr-TR" sz="2100" dirty="0">
                <a:latin typeface="Times New Roman" panose="02020603050405020304" pitchFamily="18" charset="0"/>
                <a:cs typeface="Times New Roman" panose="02020603050405020304" pitchFamily="18" charset="0"/>
              </a:rPr>
              <a:t> üye olan devletler, Suriye ile sınır sorunları yaşadığı için Suriye antlaşmaya taraf olmamıştır. </a:t>
            </a:r>
            <a:r>
              <a:rPr lang="tr-TR" sz="2100" dirty="0" err="1">
                <a:latin typeface="Times New Roman" panose="02020603050405020304" pitchFamily="18" charset="0"/>
                <a:cs typeface="Times New Roman" panose="02020603050405020304" pitchFamily="18" charset="0"/>
              </a:rPr>
              <a:t>Pakt’ın</a:t>
            </a:r>
            <a:r>
              <a:rPr lang="tr-TR" sz="2100" dirty="0">
                <a:latin typeface="Times New Roman" panose="02020603050405020304" pitchFamily="18" charset="0"/>
                <a:cs typeface="Times New Roman" panose="02020603050405020304" pitchFamily="18" charset="0"/>
              </a:rPr>
              <a:t> tarafları, 7. maddeye dayanarak birbirlerine karşı düşmanlık, terörist oluşum ve yaklaşımlardan kaçınacaklardır. II. Dünya Savaşı’nın buhranlı ortamında ortaya çıkan bu antlaşma, genel olarak Orta Doğu’daki düzensizliği azda olsa istikrara yaklaştırmıştır. 1979 yılına gelindiğinde Irak ve İran arasında patlak veren savaşın ardından İran’da kurulu olan şeriat rejimi antlaşmayı tek taraflı olarak tanımadığını açıklamış ve </a:t>
            </a:r>
            <a:r>
              <a:rPr lang="tr-TR" sz="2100" dirty="0" err="1">
                <a:latin typeface="Times New Roman" panose="02020603050405020304" pitchFamily="18" charset="0"/>
                <a:cs typeface="Times New Roman" panose="02020603050405020304" pitchFamily="18" charset="0"/>
              </a:rPr>
              <a:t>Sadabat</a:t>
            </a:r>
            <a:r>
              <a:rPr lang="tr-TR" sz="2100" dirty="0">
                <a:latin typeface="Times New Roman" panose="02020603050405020304" pitchFamily="18" charset="0"/>
                <a:cs typeface="Times New Roman" panose="02020603050405020304" pitchFamily="18" charset="0"/>
              </a:rPr>
              <a:t> Paktı’nın parçalanmasına sebep olmuştur.</a:t>
            </a:r>
          </a:p>
        </p:txBody>
      </p:sp>
    </p:spTree>
    <p:extLst>
      <p:ext uri="{BB962C8B-B14F-4D97-AF65-F5344CB8AC3E}">
        <p14:creationId xmlns:p14="http://schemas.microsoft.com/office/powerpoint/2010/main" val="336963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ctrTitle"/>
          </p:nvPr>
        </p:nvSpPr>
        <p:spPr>
          <a:xfrm>
            <a:off x="822036" y="2453698"/>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tr-TR" sz="3200" b="1" dirty="0" smtClean="0">
                <a:latin typeface="Times New Roman" panose="02020603050405020304" pitchFamily="18" charset="0"/>
                <a:cs typeface="Times New Roman" panose="02020603050405020304" pitchFamily="18" charset="0"/>
              </a:rPr>
              <a:t>ATATÜRK'ÜN </a:t>
            </a:r>
            <a:r>
              <a:rPr lang="tr-TR" sz="3200" b="1" dirty="0">
                <a:latin typeface="Times New Roman" panose="02020603050405020304" pitchFamily="18" charset="0"/>
                <a:cs typeface="Times New Roman" panose="02020603050405020304" pitchFamily="18" charset="0"/>
              </a:rPr>
              <a:t>D</a:t>
            </a:r>
            <a:r>
              <a:rPr lang="tr-TR" sz="3200" b="1" dirty="0" smtClean="0">
                <a:latin typeface="Times New Roman" panose="02020603050405020304" pitchFamily="18" charset="0"/>
                <a:cs typeface="Times New Roman" panose="02020603050405020304" pitchFamily="18" charset="0"/>
              </a:rPr>
              <a:t>IŞ </a:t>
            </a:r>
            <a:r>
              <a:rPr lang="tr-TR" sz="3200" b="1" dirty="0">
                <a:latin typeface="Times New Roman" panose="02020603050405020304" pitchFamily="18" charset="0"/>
                <a:cs typeface="Times New Roman" panose="02020603050405020304" pitchFamily="18" charset="0"/>
              </a:rPr>
              <a:t>P</a:t>
            </a:r>
            <a:r>
              <a:rPr lang="tr-TR" sz="3200" b="1" dirty="0" smtClean="0">
                <a:latin typeface="Times New Roman" panose="02020603050405020304" pitchFamily="18" charset="0"/>
                <a:cs typeface="Times New Roman" panose="02020603050405020304" pitchFamily="18" charset="0"/>
              </a:rPr>
              <a:t>OLİTİKADAKİ </a:t>
            </a:r>
            <a:r>
              <a:rPr lang="tr-TR" sz="3200" b="1" dirty="0">
                <a:latin typeface="Times New Roman" panose="02020603050405020304" pitchFamily="18" charset="0"/>
                <a:cs typeface="Times New Roman" panose="02020603050405020304" pitchFamily="18" charset="0"/>
              </a:rPr>
              <a:t>T</a:t>
            </a:r>
            <a:r>
              <a:rPr lang="tr-TR" sz="3200" b="1" dirty="0" smtClean="0">
                <a:latin typeface="Times New Roman" panose="02020603050405020304" pitchFamily="18" charset="0"/>
                <a:cs typeface="Times New Roman" panose="02020603050405020304" pitchFamily="18" charset="0"/>
              </a:rPr>
              <a:t>EMEL </a:t>
            </a:r>
            <a:r>
              <a:rPr lang="tr-TR" sz="3200" b="1" dirty="0">
                <a:latin typeface="Times New Roman" panose="02020603050405020304" pitchFamily="18" charset="0"/>
                <a:cs typeface="Times New Roman" panose="02020603050405020304" pitchFamily="18" charset="0"/>
              </a:rPr>
              <a:t>İ</a:t>
            </a:r>
            <a:r>
              <a:rPr lang="tr-TR" sz="3200" b="1" dirty="0" smtClean="0">
                <a:latin typeface="Times New Roman" panose="02020603050405020304" pitchFamily="18" charset="0"/>
                <a:cs typeface="Times New Roman" panose="02020603050405020304" pitchFamily="18" charset="0"/>
              </a:rPr>
              <a:t>LKELERİ</a:t>
            </a:r>
            <a:endParaRPr lang="tr-T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1451" y="2499360"/>
            <a:ext cx="8328072" cy="754292"/>
          </a:xfrm>
        </p:spPr>
        <p:txBody>
          <a:bodyPr/>
          <a:lstStyle/>
          <a:p>
            <a:pPr algn="ctr"/>
            <a:r>
              <a:rPr lang="tr-TR" sz="3200" b="1" dirty="0" smtClean="0">
                <a:solidFill>
                  <a:schemeClr val="tx1"/>
                </a:solidFill>
                <a:latin typeface="Times New Roman" panose="02020603050405020304" pitchFamily="18" charset="0"/>
                <a:cs typeface="Times New Roman" panose="02020603050405020304" pitchFamily="18" charset="0"/>
              </a:rPr>
              <a:t>TÜRK-SOVYET İLİŞKİLERİ</a:t>
            </a:r>
            <a:endParaRPr lang="tr-TR"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685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86080" y="447040"/>
            <a:ext cx="11338560" cy="6232475"/>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Osmanlı </a:t>
            </a:r>
            <a:r>
              <a:rPr lang="tr-TR" sz="2100" dirty="0">
                <a:latin typeface="Times New Roman" panose="02020603050405020304" pitchFamily="18" charset="0"/>
                <a:cs typeface="Times New Roman" panose="02020603050405020304" pitchFamily="18" charset="0"/>
              </a:rPr>
              <a:t>Devletinin zayıflamaya başlaması ve Çar I. Petro’nun Rusya’da yaptığı reformların başarıya ulaşmasıyla bu devletin sıcak denizlere inme politikasını uygulamaya koyması hemen hemen aynı zamanlara rastlamaktadır. Nitekim Rusya’nın Karadeniz’de donanma bulundurmaya başladığı 18. Yüzyılın sonlarından itibaren Osmanlı’nın bir Rusya meselesi vardır ve Türk diplomasisi bu faktörü daima göz önüne bulundurmak zorunluluğunu hissetmiştir ve Sovyetler Birliğinin kuruluşuyla da Türk-Rus ilişkileri daha farklı boyutlara erişmiştir. </a:t>
            </a:r>
            <a:endParaRPr lang="tr-TR" sz="21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Tarihi birbiriyle mücadele etmekle geçen bu iki devletin ve toplumun jeopolitik konumları karşı karşıya gelmelerini adeta kaçınılmaz kılmıştır. Karşılıklı oluşan bu durum, zayıflayan Osmanlı Devletinin takip ettiği denge politikasını, Türk diplomasisinin temel unsuru haline getirmiştir. Osmanlı Devleti, varlığına yönelen Rus tehdidine karşı Batılı büyük devletlere büyük tavizler vererek denge oluşturmaya gayret etmiş, fakat durum gerektirdiğinde Batılı devletlere karşı Rusya’ya yönelme kozunu da elden </a:t>
            </a:r>
            <a:r>
              <a:rPr lang="tr-TR" sz="2100" dirty="0" smtClean="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bırakmamıştır.</a:t>
            </a:r>
          </a:p>
          <a:p>
            <a:pPr marL="342900" indent="-342900" algn="just">
              <a:buFont typeface="Arial" panose="020B0604020202020204" pitchFamily="34" charset="0"/>
              <a:buChar char="•"/>
            </a:pP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Genel hatlarıyla düşmanca denilebilecek bu politik çizgide, Milli Mücadele dönemi ilk bakışta sıcak ilişkilerin kurulduğu ayrı bir devre olarak görünmektedir. Bu dönemle beraber, tarihi şartlar incelendiğinde, 1919-1930 devresi olayların bu iki devletin birbirine yaklaşmasını zaruri hale getirdiği kolayca anlaşılmaktadır. Yine burada da tarihi sürece uygun bir tavır vardır. Nitekim Lozan’da halledilmeyen sorunlara karşı Batılı devletlerin tavrı, Türkiye ve Sovyet Rusya ilişkilerinde belirleyici olmuştur.</a:t>
            </a:r>
            <a:r>
              <a:rPr lang="tr-TR" sz="2100"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383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86080" y="447040"/>
            <a:ext cx="11338560" cy="6448240"/>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Daha</a:t>
            </a: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Ankara’da Milli Hükümetin kurulmasından önce, Sovyet Birliği Türkiye ile ilgilenmiş ve gerçekleştirmek istedikleri Dünya Proleter İhtilalinde Türkiye’nin yer alabileceğini düşünmüştür. Bu ihtilalin gerçekleşmesi için iki ayrı devlet politikası tespit edilmiştir. Endüstrileşmiş toplumlarda ihtilali sanayi işçileri ( proleterler) Komünist Partilerin önderliğini yapacaklar; Ortadoğu ve Asya’da ise bu olgu gelişmediğinden, ihtilalin öncülüğünü Emperyalizme karşı kurtuluş savaşı veren Milliyetçi Burjuvazi üstlenecek, çekirdek halindeki Komünist Partileri de, bu milli kurtuluş mücadelesini bir proleter ihtilali haline çevirecekti.</a:t>
            </a:r>
            <a:r>
              <a:rPr lang="tr-TR" sz="2100"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tr-TR" sz="21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Sovyet Rusya, 1919 Martından itibaren Türkiye’ye bu açıdan bakmış ve bu konudaki ümitlerini Türk Milli Mücadelesi boyunca devam ettirmiştir. Hatta Sovyetler Birliği Komünist Partisi’nin yayın organı </a:t>
            </a:r>
            <a:r>
              <a:rPr lang="tr-TR" sz="2100" dirty="0" err="1">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İzvestiya</a:t>
            </a: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gazetesinde, Türk Milli Mücadelesinin Asya’daki ilk Sovyet ihtilali olduğunu ilan etmişlerdi</a:t>
            </a:r>
            <a:r>
              <a:rPr lang="tr-TR" sz="2100" dirty="0" smtClean="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Arial" panose="020B0604020202020204" pitchFamily="34" charset="0"/>
              <a:buChar char="•"/>
            </a:pPr>
            <a:r>
              <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Anadolu’da Mustafa Kemal’in önderliğinde başlayan mücadeleyi yürüten lider kadro ise, tamamen farklı düşünüyordu. Sovyetlerden yardım alabilmek gayesiyle, kontrol altında tutulmak şartıyla komünist propagandalara bir süre göz yumulmuş ve Resmi Türkiye Komünist Fırkası kurulmuştur. Durum tehlikeli bir hal alınca da, Resmi Türkiye Komünist Fırkası(Partisi) kapatılmış ve takibata geçilmiştir.</a:t>
            </a:r>
            <a:r>
              <a:rPr lang="tr-TR" sz="2100"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658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86080" y="447040"/>
            <a:ext cx="11338560" cy="6601807"/>
          </a:xfrm>
          <a:prstGeom prst="rect">
            <a:avLst/>
          </a:prstGeom>
          <a:noFill/>
        </p:spPr>
        <p:txBody>
          <a:bodyPr wrap="square" rtlCol="0">
            <a:spAutoFit/>
          </a:bodyPr>
          <a:lstStyle/>
          <a:p>
            <a:pPr marL="342900" indent="-342900" algn="just">
              <a:buFont typeface="Arial" panose="020B0604020202020204" pitchFamily="34" charset="0"/>
              <a:buChar char="•"/>
            </a:pPr>
            <a:r>
              <a:rPr lang="tr-TR" sz="2400" dirty="0" smtClean="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Milli </a:t>
            </a:r>
            <a:r>
              <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Mücadele sırasında Türk-Sovyet münasebetlerinin ilgi çekici bir yönü de, Sovyetlerin Mustafa Kemal’in Batılılarla uyuşma ve uzlaşma ihtimalinden duydukları endişedir. Çünkü Türkiye Batılılarla uzlaştığı takdirde Sovyetlere daha fazla dayanma mecburiyetinden kurtulacaktı. Bu bağlamda, Bekir Sami Bey’in (Türkiye Dış İşleri Bakanı) Paris ve Londra’ya yaptığı ziyaretler, buralarda verdiği demeçler ve nihayet İtalya, İngiltere ve Fransa ile yaptığı anlaşmalar Sovyetleri sinirlendirmiş ve hatta Ankara’yı bu yüzden protesto etmişlerdir. Fransızlarla 1921’de Ankara </a:t>
            </a:r>
            <a:r>
              <a:rPr lang="tr-TR" sz="2400" dirty="0" err="1">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itilafnamesi</a:t>
            </a:r>
            <a:r>
              <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imzalandığında da, aynı durum ortaya çıkmıştır. Türkiye’de Komünist faaliyetlere karşı sert tepkinin başlaması üzerine Stalin ve </a:t>
            </a:r>
            <a:r>
              <a:rPr lang="tr-TR" sz="2400" dirty="0" err="1">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Orjonikidze</a:t>
            </a:r>
            <a:r>
              <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yardımım kesilmesini istemişlerse de, Lenin ve </a:t>
            </a:r>
            <a:r>
              <a:rPr lang="tr-TR" sz="2400" dirty="0" err="1">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Troçki</a:t>
            </a:r>
            <a:r>
              <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 yardımın sürdürülmesini kararlaştırmışlardır</a:t>
            </a:r>
            <a:r>
              <a:rPr lang="tr-TR" sz="2400" dirty="0" smtClean="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Milli Mücadele sonrası Lozan Barış Konferansı döneminde Boğazlar meselesi dolayısıyla Sovyetler konferansa özellikle ilgi göstermiştir. Boğazlar Meselesi tartışılırken konferansa davet edilmiştir. Türkiye, Batılılar karşısında yalnız kalmamak için, Sovyetlerin konferansa katılmasını özellikle istemiştir.</a:t>
            </a:r>
          </a:p>
          <a:p>
            <a:pPr marL="342900" indent="-342900" algn="just">
              <a:buFont typeface="Arial" panose="020B0604020202020204" pitchFamily="34" charset="0"/>
              <a:buChar char="•"/>
            </a:pPr>
            <a:endPar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846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86080" y="447040"/>
            <a:ext cx="11338560" cy="6971139"/>
          </a:xfrm>
          <a:prstGeom prst="rect">
            <a:avLst/>
          </a:prstGeom>
          <a:noFill/>
        </p:spPr>
        <p:txBody>
          <a:bodyPr wrap="square" rtlCol="0">
            <a:spAutoFit/>
          </a:bodyPr>
          <a:lstStyle/>
          <a:p>
            <a:pPr marL="342900" lvl="0" indent="-342900" algn="just">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Lozan </a:t>
            </a:r>
            <a:r>
              <a:rPr lang="tr-TR" sz="2400" dirty="0">
                <a:latin typeface="Times New Roman" panose="02020603050405020304" pitchFamily="18" charset="0"/>
                <a:cs typeface="Times New Roman" panose="02020603050405020304" pitchFamily="18" charset="0"/>
              </a:rPr>
              <a:t>Barış Antlaşması’nın imzalanmasından Avrupa'daki savaş buhranlarının başladığı devreye gelinceye kadar, Türk-Sovyet ilişkileri üç unsurun tesiri altında gelişmiştir: Ticari ilişkiler, Komünizm meselesi ve Türkiye’nin Batı ile ilişkilerini düzeltmesi ve geliştirmesi. Sovyetler Birliği, ticari ve ekonomik ilişkiler yoluyla Türkiye’yi nüfuzu altında tutmaya çalışmıştır. Buna karşılık Türkiye, dış ticaretini Sovyetlerin tekeli altında sokmaktan kaçınarak, Batı ile ticari ilişkilerini geliştirmeye özen göstermiştir. Komünizm meselesine gelince, Lozan’dan sonra Türkiye milli varlığına kavuşunca, Komünizme karşı daha hassas davranmış ve bu işi daha sıkı tutmuştur. Komünizm meselesi ile Sovyet-Türkiye ilişkilerini birbirinden ayrı tutmaya özen gösteren Türk hükümetinin bu tutumu Sovyetleri hoşnut bırakmamıştır. Sovyetler ise ikili ilişkileri, Türkiye’deki komünizm propagandası ile birlikte değerlendirmişlerdir. Nitekim 1929’da Pravda’da bu hususu açıkça dile getirildiği için, Türk hükümetinin organı durumundaki Milliyet gazetesi 6 Temmuz 1929’da buna, ‘</a:t>
            </a:r>
            <a:r>
              <a:rPr lang="tr-TR" sz="2400" dirty="0">
                <a:solidFill>
                  <a:prstClr val="black">
                    <a:lumMod val="75000"/>
                    <a:lumOff val="25000"/>
                  </a:prstClr>
                </a:solidFill>
                <a:latin typeface="Times New Roman" panose="02020603050405020304" pitchFamily="18" charset="0"/>
                <a:cs typeface="Times New Roman" panose="02020603050405020304" pitchFamily="18" charset="0"/>
              </a:rPr>
              <a:t>‘ Dünyanın hiçbir davası Türkiye nasyonalizminin daha az mukaddes sayılmasında sebep olamaz’’ biçiminde ilginç bir cevap vermiştir.</a:t>
            </a:r>
          </a:p>
          <a:p>
            <a:pPr marL="342900" indent="-342900" algn="just">
              <a:buFont typeface="Arial" panose="020B0604020202020204" pitchFamily="34" charset="0"/>
              <a:buChar char="•"/>
            </a:pPr>
            <a:endParaRPr lang="tr-TR"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tr-TR" sz="2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90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238348" y="1214422"/>
            <a:ext cx="7474612" cy="2615898"/>
          </a:xfrm>
        </p:spPr>
        <p:txBody>
          <a:bodyPr>
            <a:normAutofit/>
          </a:bodyPr>
          <a:lstStyle/>
          <a:p>
            <a:r>
              <a:rPr lang="tr-TR" sz="3200" b="1" dirty="0">
                <a:latin typeface="Times New Roman" panose="02020603050405020304" pitchFamily="18" charset="0"/>
                <a:cs typeface="Times New Roman" panose="02020603050405020304" pitchFamily="18" charset="0"/>
              </a:rPr>
              <a:t>TÜRKİYE’NİN MİLLETLER CEMİYETİ’NE GİRİŞİ</a:t>
            </a:r>
          </a:p>
        </p:txBody>
      </p:sp>
    </p:spTree>
    <p:extLst>
      <p:ext uri="{BB962C8B-B14F-4D97-AF65-F5344CB8AC3E}">
        <p14:creationId xmlns:p14="http://schemas.microsoft.com/office/powerpoint/2010/main" val="2686459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04800" y="391161"/>
            <a:ext cx="10972800" cy="5948679"/>
          </a:xfrm>
        </p:spPr>
        <p:txBody>
          <a:bodyPr>
            <a:normAutofit/>
          </a:bodyPr>
          <a:lstStyle/>
          <a:p>
            <a:pPr algn="just"/>
            <a:r>
              <a:rPr lang="tr-TR" sz="2100" dirty="0">
                <a:latin typeface="Times New Roman" panose="02020603050405020304" pitchFamily="18" charset="0"/>
                <a:cs typeface="Times New Roman" panose="02020603050405020304" pitchFamily="18" charset="0"/>
              </a:rPr>
              <a:t>Milletler Cemiyeti (Cemiyet-i Akvam), Birinci D</a:t>
            </a:r>
            <a:r>
              <a:rPr lang="en-US" sz="2100" dirty="0" err="1">
                <a:latin typeface="Times New Roman" panose="02020603050405020304" pitchFamily="18" charset="0"/>
                <a:cs typeface="Times New Roman" panose="02020603050405020304" pitchFamily="18" charset="0"/>
              </a:rPr>
              <a:t>ünya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Savaşı’nın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sonunda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galip</a:t>
            </a:r>
            <a:r>
              <a:rPr lang="tr-TR"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tarafından</a:t>
            </a:r>
            <a:r>
              <a:rPr lang="nl-NL" sz="2100" dirty="0">
                <a:latin typeface="Times New Roman" panose="02020603050405020304" pitchFamily="18" charset="0"/>
                <a:cs typeface="Times New Roman" panose="02020603050405020304" pitchFamily="18" charset="0"/>
              </a:rPr>
              <a:t>, 10 Ocak 1920’de Cenevre’de kuruldu.</a:t>
            </a:r>
            <a:r>
              <a:rPr lang="en-US" sz="2100" dirty="0" err="1">
                <a:latin typeface="Times New Roman" panose="02020603050405020304" pitchFamily="18" charset="0"/>
                <a:cs typeface="Times New Roman" panose="02020603050405020304" pitchFamily="18" charset="0"/>
              </a:rPr>
              <a:t>Cemiyetin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savaş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esnasında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bozulan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dünya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düzeninin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yeniden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oluşturulmasına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devamına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yardımcı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olmak</a:t>
            </a:r>
            <a:r>
              <a:rPr lang="tr-TR" sz="2100" dirty="0" err="1">
                <a:latin typeface="Times New Roman" panose="02020603050405020304" pitchFamily="18" charset="0"/>
                <a:cs typeface="Times New Roman" panose="02020603050405020304" pitchFamily="18" charset="0"/>
              </a:rPr>
              <a:t>tı</a:t>
            </a:r>
            <a:r>
              <a:rPr lang="tr-TR" sz="2100" dirty="0">
                <a:latin typeface="Times New Roman" panose="02020603050405020304" pitchFamily="18" charset="0"/>
                <a:cs typeface="Times New Roman" panose="02020603050405020304" pitchFamily="18" charset="0"/>
              </a:rPr>
              <a:t>. </a:t>
            </a:r>
            <a:endParaRPr lang="tr-TR" sz="2100" dirty="0" smtClean="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Fakat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Cemiyet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kısa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süre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sonra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kuruluş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amacından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uzaklaştı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Milletler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barışın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korunması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insanların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mutluluğu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çalışması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gereken</a:t>
            </a:r>
            <a:r>
              <a:rPr lang="en-US"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c</a:t>
            </a:r>
            <a:r>
              <a:rPr lang="en-US" sz="2100" dirty="0" err="1">
                <a:latin typeface="Times New Roman" panose="02020603050405020304" pitchFamily="18" charset="0"/>
                <a:cs typeface="Times New Roman" panose="02020603050405020304" pitchFamily="18" charset="0"/>
              </a:rPr>
              <a:t>emiyet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kısa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süre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büyük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devletlerin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çıkarlarını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savunan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örgüt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hâline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geldi</a:t>
            </a:r>
            <a:r>
              <a:rPr lang="tr-TR" sz="2100" dirty="0">
                <a:latin typeface="Times New Roman" panose="02020603050405020304" pitchFamily="18" charset="0"/>
                <a:cs typeface="Times New Roman" panose="02020603050405020304" pitchFamily="18" charset="0"/>
              </a:rPr>
              <a:t> ve </a:t>
            </a:r>
            <a:r>
              <a:rPr lang="en-US" sz="2100" dirty="0" err="1">
                <a:latin typeface="Times New Roman" panose="02020603050405020304" pitchFamily="18" charset="0"/>
                <a:cs typeface="Times New Roman" panose="02020603050405020304" pitchFamily="18" charset="0"/>
              </a:rPr>
              <a:t>savaşta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yenilen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olarak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kabul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edilmemişlerdir</a:t>
            </a:r>
            <a:r>
              <a:rPr lang="en-US" sz="2100" dirty="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Daha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sonra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mağlup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devletlerde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cemiyete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teker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teker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olmuşlardır</a:t>
            </a:r>
            <a:r>
              <a:rPr lang="en-US"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Türkiye’nin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üyeliği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gecikmiştir</a:t>
            </a:r>
            <a:r>
              <a:rPr lang="en-US" sz="21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Türkiye’nin Cemiyetin ilkeleriyle doğrudan bir sorunu olmamasına rağmen Lozan’da halledilemeyen Musul meselesinde Türkiye’nin haklılığına rağmen İngiltere’nin cemiyetteki baskınlığı nedeniyle kendi isteği doğrultusunda kararlar alması ile Türkiye’nin de bu kararı kabul etmek zorunda kalması ve </a:t>
            </a:r>
            <a:r>
              <a:rPr lang="en-US" sz="2100" dirty="0" err="1">
                <a:latin typeface="Times New Roman" panose="02020603050405020304" pitchFamily="18" charset="0"/>
                <a:cs typeface="Times New Roman" panose="02020603050405020304" pitchFamily="18" charset="0"/>
              </a:rPr>
              <a:t>Sovyet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Rusya’nın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tavr</a:t>
            </a:r>
            <a:r>
              <a:rPr lang="tr-TR" sz="2100" dirty="0">
                <a:latin typeface="Times New Roman" panose="02020603050405020304" pitchFamily="18" charset="0"/>
                <a:cs typeface="Times New Roman" panose="02020603050405020304" pitchFamily="18" charset="0"/>
              </a:rPr>
              <a:t>ı Türkiye’nin cemiyet algısında önemli bir sorun yaratmıştır.</a:t>
            </a:r>
          </a:p>
          <a:p>
            <a:pPr algn="just"/>
            <a:endParaRPr lang="en-US"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565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8434" y="535293"/>
            <a:ext cx="10625166" cy="4525963"/>
          </a:xfrm>
        </p:spPr>
        <p:txBody>
          <a:bodyPr>
            <a:noAutofit/>
          </a:bodyPr>
          <a:lstStyle/>
          <a:p>
            <a:pPr algn="just"/>
            <a:r>
              <a:rPr lang="tr-TR" sz="2100" dirty="0">
                <a:latin typeface="Times New Roman" panose="02020603050405020304" pitchFamily="18" charset="0"/>
                <a:cs typeface="Times New Roman" panose="02020603050405020304" pitchFamily="18" charset="0"/>
              </a:rPr>
              <a:t>Türkiye’nin cemiyete girişi İspanya temsilcisinin girişimi ve Yunan temsilcisinin desteği üzerine üyelerin çoğunluğunun 6 Temmuz 1932’de Genel Kurula sunduğu önergenin oybirliğiyle aldığı kararla gerçekleşmiştir. </a:t>
            </a:r>
            <a:endParaRPr lang="tr-TR" sz="2100" dirty="0" smtClean="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Türkiye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Milletler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Cemiyeti’ne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olmadığı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dönemlerde</a:t>
            </a:r>
            <a:r>
              <a:rPr lang="en-US" sz="2100" dirty="0">
                <a:latin typeface="Times New Roman" panose="02020603050405020304" pitchFamily="18" charset="0"/>
                <a:cs typeface="Times New Roman" panose="02020603050405020304" pitchFamily="18" charset="0"/>
              </a:rPr>
              <a:t> de </a:t>
            </a:r>
            <a:r>
              <a:rPr lang="en-US" sz="2100" dirty="0" err="1">
                <a:latin typeface="Times New Roman" panose="02020603050405020304" pitchFamily="18" charset="0"/>
                <a:cs typeface="Times New Roman" panose="02020603050405020304" pitchFamily="18" charset="0"/>
              </a:rPr>
              <a:t>cemiyetteki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toplantıları</a:t>
            </a:r>
            <a:r>
              <a:rPr lang="en-US" sz="2100" dirty="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kararları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yakından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takip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etmiştir</a:t>
            </a:r>
            <a:r>
              <a:rPr lang="tr-TR" sz="2100" dirty="0">
                <a:latin typeface="Times New Roman" panose="02020603050405020304" pitchFamily="18" charset="0"/>
                <a:cs typeface="Times New Roman" panose="02020603050405020304" pitchFamily="18" charset="0"/>
              </a:rPr>
              <a:t> ve </a:t>
            </a:r>
            <a:r>
              <a:rPr lang="en-US" sz="2100" dirty="0" err="1">
                <a:latin typeface="Times New Roman" panose="02020603050405020304" pitchFamily="18" charset="0"/>
                <a:cs typeface="Times New Roman" panose="02020603050405020304" pitchFamily="18" charset="0"/>
              </a:rPr>
              <a:t>uluslararası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meselelerini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Milletler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Cemiyeti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aracılığıyla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çözümlemeye</a:t>
            </a:r>
            <a:r>
              <a:rPr lang="tr-TR"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gayret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göstermiştir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Türkiye’nin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tutumu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cemiyete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olması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yolundaki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gelişmeleri</a:t>
            </a:r>
            <a:r>
              <a:rPr lang="tr-TR"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hızlandırmıştır</a:t>
            </a:r>
            <a:r>
              <a:rPr lang="en-US" sz="2100" dirty="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305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611" y="2621279"/>
            <a:ext cx="11360700" cy="1108387"/>
          </a:xfrm>
        </p:spPr>
        <p:txBody>
          <a:bodyPr/>
          <a:lstStyle/>
          <a:p>
            <a:r>
              <a:rPr lang="en-US" sz="3200" b="1" dirty="0">
                <a:latin typeface="Times New Roman" panose="02020603050405020304" pitchFamily="18" charset="0"/>
                <a:cs typeface="Times New Roman" panose="02020603050405020304" pitchFamily="18" charset="0"/>
              </a:rPr>
              <a:t>MONTRÖ BOĞAZLAR SÖZLEŞMESİ</a:t>
            </a:r>
          </a:p>
        </p:txBody>
      </p:sp>
    </p:spTree>
    <p:extLst>
      <p:ext uri="{BB962C8B-B14F-4D97-AF65-F5344CB8AC3E}">
        <p14:creationId xmlns:p14="http://schemas.microsoft.com/office/powerpoint/2010/main" val="1537912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7931-9BE1-4F21-BB44-F82FE24EDFFE}"/>
              </a:ext>
            </a:extLst>
          </p:cNvPr>
          <p:cNvSpPr>
            <a:spLocks noGrp="1"/>
          </p:cNvSpPr>
          <p:nvPr>
            <p:ph type="title"/>
          </p:nvPr>
        </p:nvSpPr>
        <p:spPr>
          <a:xfrm>
            <a:off x="598139" y="339725"/>
            <a:ext cx="9603275" cy="1049235"/>
          </a:xfrm>
        </p:spPr>
        <p:txBody>
          <a:bodyPr vert="horz" lIns="91440" tIns="45720" rIns="91440" bIns="45720" rtlCol="0">
            <a:normAutofit/>
          </a:bodyPr>
          <a:lstStyle/>
          <a:p>
            <a:pPr algn="just"/>
            <a:r>
              <a:rPr lang="tr-TR" sz="2100" b="1" dirty="0" smtClean="0">
                <a:latin typeface="Times New Roman" panose="02020603050405020304" pitchFamily="18" charset="0"/>
                <a:cs typeface="Times New Roman" panose="02020603050405020304" pitchFamily="18" charset="0"/>
              </a:rPr>
              <a:t>Montrö BOĞAZLAR SÖZLEŞMESİ NEDİR?</a:t>
            </a:r>
            <a:endParaRPr lang="tr-TR" sz="2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D70873-70FB-4B50-AE52-7573FDCB2A5C}"/>
              </a:ext>
            </a:extLst>
          </p:cNvPr>
          <p:cNvSpPr>
            <a:spLocks noGrp="1"/>
          </p:cNvSpPr>
          <p:nvPr>
            <p:ph idx="1"/>
          </p:nvPr>
        </p:nvSpPr>
        <p:spPr>
          <a:xfrm>
            <a:off x="598139" y="1298717"/>
            <a:ext cx="5740982" cy="3973127"/>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Montrö Boğazlar Sözleşmesi, Türk Boğazlarından (Çanakkale ve İstanbul) geçiş rejimini ve boğazlar bölgesinin güvenliği işlerini düzenleyen sözleşmedir. 1923'te Lozan Antlaşması ile birlikte imzalanan Boğazlar Sözleşmesinin yerine geçmiştir. 29 madde, dört ek ve bir protokolden oluşur. Montrö Boğazlar sözleşmesi 20 yılı doldurmasına rağmen hala yürürlüktedir.</a:t>
            </a:r>
          </a:p>
          <a:p>
            <a:pPr algn="just"/>
            <a:endParaRPr lang="tr-TR" sz="2100" dirty="0">
              <a:latin typeface="Times New Roman" panose="02020603050405020304" pitchFamily="18" charset="0"/>
              <a:cs typeface="Times New Roman" panose="02020603050405020304" pitchFamily="18" charset="0"/>
            </a:endParaRPr>
          </a:p>
        </p:txBody>
      </p:sp>
      <p:pic>
        <p:nvPicPr>
          <p:cNvPr id="4" name="Picture 4" descr="gazete, metin içeren bir resim&#10;&#10;Çok yüksek güvenilirlikle oluşturulmuş açıklama">
            <a:extLst>
              <a:ext uri="{FF2B5EF4-FFF2-40B4-BE49-F238E27FC236}">
                <a16:creationId xmlns:a16="http://schemas.microsoft.com/office/drawing/2014/main" id="{986EE5BE-09F9-4F2B-ADF3-D139D3B020D1}"/>
              </a:ext>
            </a:extLst>
          </p:cNvPr>
          <p:cNvPicPr>
            <a:picLocks noChangeAspect="1"/>
          </p:cNvPicPr>
          <p:nvPr/>
        </p:nvPicPr>
        <p:blipFill>
          <a:blip r:embed="rId2"/>
          <a:stretch>
            <a:fillRect/>
          </a:stretch>
        </p:blipFill>
        <p:spPr>
          <a:xfrm>
            <a:off x="6973978" y="1514196"/>
            <a:ext cx="4535899" cy="2701091"/>
          </a:xfrm>
          <a:prstGeom prst="rect">
            <a:avLst/>
          </a:prstGeom>
        </p:spPr>
      </p:pic>
    </p:spTree>
    <p:extLst>
      <p:ext uri="{BB962C8B-B14F-4D97-AF65-F5344CB8AC3E}">
        <p14:creationId xmlns:p14="http://schemas.microsoft.com/office/powerpoint/2010/main" val="10963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5"/>
          <p:cNvSpPr txBox="1">
            <a:spLocks noGrp="1"/>
          </p:cNvSpPr>
          <p:nvPr>
            <p:ph type="title"/>
          </p:nvPr>
        </p:nvSpPr>
        <p:spPr>
          <a:xfrm>
            <a:off x="920126" y="27365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Gerçekçilik</a:t>
            </a:r>
            <a:endParaRPr sz="2100" b="1" dirty="0">
              <a:latin typeface="Times New Roman" panose="02020603050405020304" pitchFamily="18" charset="0"/>
              <a:cs typeface="Times New Roman" panose="02020603050405020304" pitchFamily="18" charset="0"/>
            </a:endParaRPr>
          </a:p>
        </p:txBody>
      </p:sp>
      <p:sp>
        <p:nvSpPr>
          <p:cNvPr id="321" name="Google Shape;321;p55"/>
          <p:cNvSpPr txBox="1">
            <a:spLocks noGrp="1"/>
          </p:cNvSpPr>
          <p:nvPr>
            <p:ph type="body" idx="1"/>
          </p:nvPr>
        </p:nvSpPr>
        <p:spPr>
          <a:xfrm>
            <a:off x="920126" y="1245400"/>
            <a:ext cx="8435280" cy="5001419"/>
          </a:xfrm>
          <a:prstGeom prst="rect">
            <a:avLst/>
          </a:prstGeom>
          <a:noFill/>
          <a:ln>
            <a:noFill/>
          </a:ln>
        </p:spPr>
        <p:txBody>
          <a:bodyPr spcFirstLastPara="1" wrap="square" lIns="91425" tIns="45700" rIns="91425" bIns="45700" anchor="t" anchorCtr="0">
            <a:noAutofit/>
          </a:bodyPr>
          <a:lstStyle/>
          <a:p>
            <a:pPr marL="342900" algn="just">
              <a:spcBef>
                <a:spcPts val="0"/>
              </a:spcBef>
              <a:buSzPts val="2200"/>
            </a:pPr>
            <a:r>
              <a:rPr lang="tr-TR" sz="2100" dirty="0">
                <a:latin typeface="Times New Roman" panose="02020603050405020304" pitchFamily="18" charset="0"/>
                <a:cs typeface="Times New Roman" panose="02020603050405020304" pitchFamily="18" charset="0"/>
              </a:rPr>
              <a:t>Atatürk’ün dış politikası gerçekçidir. Milli çıkarları gerçekleştirmede kararlı olmayı amaçlar</a:t>
            </a:r>
            <a:r>
              <a:rPr lang="tr-TR" sz="2100" dirty="0" smtClean="0">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a:p>
            <a:pPr marL="342900" algn="just">
              <a:spcBef>
                <a:spcPts val="440"/>
              </a:spcBef>
              <a:buSzPts val="2200"/>
            </a:pPr>
            <a:r>
              <a:rPr lang="tr-TR" sz="2100" dirty="0" smtClean="0">
                <a:latin typeface="Times New Roman" panose="02020603050405020304" pitchFamily="18" charset="0"/>
                <a:cs typeface="Times New Roman" panose="02020603050405020304" pitchFamily="18" charset="0"/>
              </a:rPr>
              <a:t> Türk </a:t>
            </a:r>
            <a:r>
              <a:rPr lang="tr-TR" sz="2100" dirty="0">
                <a:latin typeface="Times New Roman" panose="02020603050405020304" pitchFamily="18" charset="0"/>
                <a:cs typeface="Times New Roman" panose="02020603050405020304" pitchFamily="18" charset="0"/>
              </a:rPr>
              <a:t>milletinin gücünü ve imkanlarını bilmek kadar, karşısındaki devletlerin ne yapacaklarını veya ne yapamayacaklarını, gerçekçi ve doğru şekilde değerlendirmiş olan bir uygulama görülür</a:t>
            </a:r>
            <a:r>
              <a:rPr lang="tr-TR" sz="2100" dirty="0" smtClean="0">
                <a:latin typeface="Times New Roman" panose="02020603050405020304" pitchFamily="18" charset="0"/>
                <a:cs typeface="Times New Roman" panose="02020603050405020304" pitchFamily="18" charset="0"/>
              </a:rPr>
              <a:t>. Atatürk’ün gerçekçiliği kendi ifadesiyle</a:t>
            </a:r>
            <a:r>
              <a:rPr lang="tr-TR" sz="2100" i="1" dirty="0">
                <a:latin typeface="Times New Roman" panose="02020603050405020304" pitchFamily="18" charset="0"/>
                <a:cs typeface="Times New Roman" panose="02020603050405020304" pitchFamily="18" charset="0"/>
              </a:rPr>
              <a:t> </a:t>
            </a:r>
            <a:r>
              <a:rPr lang="tr-TR" sz="2100" i="1" dirty="0" smtClean="0">
                <a:latin typeface="Times New Roman" panose="02020603050405020304" pitchFamily="18" charset="0"/>
                <a:cs typeface="Times New Roman" panose="02020603050405020304" pitchFamily="18" charset="0"/>
              </a:rPr>
              <a:t>"Büyük </a:t>
            </a:r>
            <a:r>
              <a:rPr lang="tr-TR" sz="2100" i="1" dirty="0">
                <a:latin typeface="Times New Roman" panose="02020603050405020304" pitchFamily="18" charset="0"/>
                <a:cs typeface="Times New Roman" panose="02020603050405020304" pitchFamily="18" charset="0"/>
              </a:rPr>
              <a:t>hayali işler yapmadan, yapmış gibi görünmek yüzünden dünyanın düşmanlığını, kötü niyetini, kinini bu milletin ve memleketin üzerine çektik... Biz böyle yapmadığımız ve yapamadığımız kavramlar üzerinde koşarak düşmanlarımızın sayısını ve üzerimize olan baskılarını arttırmaktan ise, tabii duruma meşru duruma dönelim. Haddimizi bilelim</a:t>
            </a:r>
            <a:r>
              <a:rPr lang="tr-TR" sz="2100" i="1"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 </a:t>
            </a:r>
            <a:endParaRPr sz="2100" dirty="0">
              <a:latin typeface="Times New Roman" panose="02020603050405020304" pitchFamily="18" charset="0"/>
              <a:cs typeface="Times New Roman" panose="02020603050405020304" pitchFamily="18" charset="0"/>
            </a:endParaRPr>
          </a:p>
          <a:p>
            <a:pPr marL="482600" algn="just">
              <a:spcBef>
                <a:spcPts val="440"/>
              </a:spcBef>
              <a:buSzPts val="2200"/>
            </a:pPr>
            <a:endParaRPr sz="2100" dirty="0">
              <a:latin typeface="Times New Roman" panose="02020603050405020304" pitchFamily="18" charset="0"/>
              <a:cs typeface="Times New Roman" panose="02020603050405020304" pitchFamily="18" charset="0"/>
            </a:endParaRPr>
          </a:p>
          <a:p>
            <a:pPr marL="546100" algn="just">
              <a:spcBef>
                <a:spcPts val="640"/>
              </a:spcBef>
              <a:buSzPts val="3200"/>
            </a:pPr>
            <a:endParaRPr sz="2100" dirty="0">
              <a:latin typeface="Times New Roman" panose="02020603050405020304" pitchFamily="18" charset="0"/>
              <a:cs typeface="Times New Roman" panose="02020603050405020304" pitchFamily="18" charset="0"/>
            </a:endParaRPr>
          </a:p>
        </p:txBody>
      </p:sp>
      <p:sp>
        <p:nvSpPr>
          <p:cNvPr id="322" name="Google Shape;322;p55"/>
          <p:cNvSpPr txBox="1"/>
          <p:nvPr/>
        </p:nvSpPr>
        <p:spPr>
          <a:xfrm>
            <a:off x="1625600" y="5563328"/>
            <a:ext cx="813690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95A7-6DFE-44DF-9CBB-728DCDAD7C59}"/>
              </a:ext>
            </a:extLst>
          </p:cNvPr>
          <p:cNvSpPr>
            <a:spLocks noGrp="1"/>
          </p:cNvSpPr>
          <p:nvPr>
            <p:ph type="title"/>
          </p:nvPr>
        </p:nvSpPr>
        <p:spPr/>
        <p:txBody>
          <a:bodyPr/>
          <a:lstStyle/>
          <a:p>
            <a:pPr algn="l"/>
            <a:r>
              <a:rPr lang="tr-TR" sz="2100" b="1" dirty="0">
                <a:latin typeface="Times New Roman" panose="02020603050405020304" pitchFamily="18" charset="0"/>
                <a:cs typeface="Times New Roman" panose="02020603050405020304" pitchFamily="18" charset="0"/>
              </a:rPr>
              <a:t>LOZAN BARIŞ KONFERANSINDA BOĞAZLAR SORUNU</a:t>
            </a:r>
          </a:p>
        </p:txBody>
      </p:sp>
      <p:sp>
        <p:nvSpPr>
          <p:cNvPr id="3" name="Content Placeholder 2">
            <a:extLst>
              <a:ext uri="{FF2B5EF4-FFF2-40B4-BE49-F238E27FC236}">
                <a16:creationId xmlns:a16="http://schemas.microsoft.com/office/drawing/2014/main" id="{6B11C6E6-BA2B-4556-BABE-45F8C57DC65D}"/>
              </a:ext>
            </a:extLst>
          </p:cNvPr>
          <p:cNvSpPr>
            <a:spLocks noGrp="1"/>
          </p:cNvSpPr>
          <p:nvPr>
            <p:ph idx="1"/>
          </p:nvPr>
        </p:nvSpPr>
        <p:spPr>
          <a:xfrm>
            <a:off x="609600" y="1079561"/>
            <a:ext cx="9603275" cy="345061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Lozan </a:t>
            </a:r>
            <a:r>
              <a:rPr lang="tr-TR" sz="2100" dirty="0">
                <a:latin typeface="Times New Roman" panose="02020603050405020304" pitchFamily="18" charset="0"/>
                <a:cs typeface="Times New Roman" panose="02020603050405020304" pitchFamily="18" charset="0"/>
              </a:rPr>
              <a:t>barış konferansında Boğazlar çok tartışılmış ve geçici çözüm bulunmuştu. Askeri olmayan gemi ve uçaklar barış zamanında boğazlardan geçebilecekti. Boğazların her iki yakası askersizleştirildi. Geçişi sağlamak amacıyla başkanı Türk olan uluslararası bir kurul oluşturuldu ve bu düzenlemelerin Milletler Cemiyeti'nin güvencesi altında sürdürülmesine karar verildi. Böylece Boğazlar bölgesine Türk askerlerinin girişi yasaklandı.</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33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947D5E-718B-4179-A9D6-B2CABCA12721}"/>
              </a:ext>
            </a:extLst>
          </p:cNvPr>
          <p:cNvSpPr txBox="1"/>
          <p:nvPr/>
        </p:nvSpPr>
        <p:spPr>
          <a:xfrm>
            <a:off x="478971" y="598714"/>
            <a:ext cx="11495314"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100" dirty="0">
                <a:latin typeface="Times New Roman" panose="02020603050405020304" pitchFamily="18" charset="0"/>
                <a:cs typeface="Times New Roman" panose="02020603050405020304" pitchFamily="18" charset="0"/>
              </a:rPr>
              <a:t>  Kasım 1932’de İngiliz hükümetince hazırlanan ve aralıkta Fransa, Almanya, İtalya, ABD ve İngiltere tarafından kabul edilen ve ‘ Herkes için eşit güvenlik sistemi çerçevesinde silahlanma eşitliğini tanıyan’ McDonald planının kabul edilmesiyle Türkiye, Boğazların silahsızlandırılması ile ilgili hükümlerin iptal edilmesini ilk kez ve resmen talep etti. Ancak Türkiye’nin talebi silahsızlanma konferansı ile doğrudan ilgili görülmediğinden bu talep kabul edilmedi.</a:t>
            </a:r>
          </a:p>
        </p:txBody>
      </p:sp>
      <p:pic>
        <p:nvPicPr>
          <p:cNvPr id="3" name="Picture 3" descr="iç mekan, memeli, köpek, kişi içeren bir resim&#10;&#10;Çok yüksek güvenilirlikle oluşturulmuş açıklama">
            <a:extLst>
              <a:ext uri="{FF2B5EF4-FFF2-40B4-BE49-F238E27FC236}">
                <a16:creationId xmlns:a16="http://schemas.microsoft.com/office/drawing/2014/main" id="{AC548F7F-20F3-4F99-B6B7-710E1F311B60}"/>
              </a:ext>
            </a:extLst>
          </p:cNvPr>
          <p:cNvPicPr>
            <a:picLocks noChangeAspect="1"/>
          </p:cNvPicPr>
          <p:nvPr/>
        </p:nvPicPr>
        <p:blipFill>
          <a:blip r:embed="rId2"/>
          <a:stretch>
            <a:fillRect/>
          </a:stretch>
        </p:blipFill>
        <p:spPr>
          <a:xfrm>
            <a:off x="2850606" y="2713274"/>
            <a:ext cx="5029200" cy="2791740"/>
          </a:xfrm>
          <a:prstGeom prst="rect">
            <a:avLst/>
          </a:prstGeom>
        </p:spPr>
      </p:pic>
    </p:spTree>
    <p:extLst>
      <p:ext uri="{BB962C8B-B14F-4D97-AF65-F5344CB8AC3E}">
        <p14:creationId xmlns:p14="http://schemas.microsoft.com/office/powerpoint/2010/main" val="932745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947D5E-718B-4179-A9D6-B2CABCA12721}"/>
              </a:ext>
            </a:extLst>
          </p:cNvPr>
          <p:cNvSpPr txBox="1"/>
          <p:nvPr/>
        </p:nvSpPr>
        <p:spPr>
          <a:xfrm>
            <a:off x="478971" y="598714"/>
            <a:ext cx="1149531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Türk </a:t>
            </a:r>
            <a:r>
              <a:rPr lang="tr-TR" sz="2100" dirty="0">
                <a:latin typeface="Times New Roman" panose="02020603050405020304" pitchFamily="18" charset="0"/>
                <a:cs typeface="Times New Roman" panose="02020603050405020304" pitchFamily="18" charset="0"/>
              </a:rPr>
              <a:t>Hükümeti yine de Boğazları silahlardan arındırma ve gayri askeri hale getirme kaygısından kurtulmak için her fırsatı değerlendirmeye çalıştı.1933-1936 yılları arasında mümkün olduğunca konuyu gündeme getirdi ve gündemde tuttu. Bu uğraşları sonucunda İngiltere Türkiye’nin Boğazlar konusunda onu engelleyemeyeceğini anladı. </a:t>
            </a:r>
            <a:r>
              <a:rPr lang="en-US" sz="2100" dirty="0">
                <a:latin typeface="Times New Roman" panose="02020603050405020304" pitchFamily="18" charset="0"/>
                <a:cs typeface="Times New Roman" panose="02020603050405020304" pitchFamily="18" charset="0"/>
              </a:rPr>
              <a:t>​</a:t>
            </a:r>
          </a:p>
          <a:p>
            <a:pPr algn="just">
              <a:buChar char="•"/>
            </a:pPr>
            <a:endParaRPr lang="tr-TR" sz="2100" dirty="0">
              <a:latin typeface="Times New Roman" panose="02020603050405020304" pitchFamily="18" charset="0"/>
              <a:cs typeface="Times New Roman" panose="02020603050405020304" pitchFamily="18" charset="0"/>
            </a:endParaRPr>
          </a:p>
          <a:p>
            <a:pPr marL="342900" indent="-342900">
              <a:buFont typeface="Arial"/>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969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9D4D-35B2-44E3-AE6E-86890CE6F236}"/>
              </a:ext>
            </a:extLst>
          </p:cNvPr>
          <p:cNvSpPr>
            <a:spLocks noGrp="1"/>
          </p:cNvSpPr>
          <p:nvPr>
            <p:ph type="title"/>
          </p:nvPr>
        </p:nvSpPr>
        <p:spPr/>
        <p:txBody>
          <a:bodyPr/>
          <a:lstStyle/>
          <a:p>
            <a:pPr algn="just"/>
            <a:r>
              <a:rPr lang="tr-TR" sz="2100" b="1" dirty="0">
                <a:latin typeface="Times New Roman" panose="02020603050405020304" pitchFamily="18" charset="0"/>
                <a:cs typeface="Times New Roman" panose="02020603050405020304" pitchFamily="18" charset="0"/>
              </a:rPr>
              <a:t>Türklerin boğazlar bölgesine girişi</a:t>
            </a:r>
          </a:p>
        </p:txBody>
      </p:sp>
      <p:sp>
        <p:nvSpPr>
          <p:cNvPr id="3" name="Content Placeholder 2">
            <a:extLst>
              <a:ext uri="{FF2B5EF4-FFF2-40B4-BE49-F238E27FC236}">
                <a16:creationId xmlns:a16="http://schemas.microsoft.com/office/drawing/2014/main" id="{67FBB904-E385-4706-9E41-A2FED45606C0}"/>
              </a:ext>
            </a:extLst>
          </p:cNvPr>
          <p:cNvSpPr>
            <a:spLocks noGrp="1"/>
          </p:cNvSpPr>
          <p:nvPr>
            <p:ph idx="1"/>
          </p:nvPr>
        </p:nvSpPr>
        <p:spPr>
          <a:xfrm>
            <a:off x="609600" y="1323658"/>
            <a:ext cx="9603275" cy="5061697"/>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20 </a:t>
            </a:r>
            <a:r>
              <a:rPr lang="tr-TR" sz="2100" dirty="0">
                <a:latin typeface="Times New Roman" panose="02020603050405020304" pitchFamily="18" charset="0"/>
                <a:cs typeface="Times New Roman" panose="02020603050405020304" pitchFamily="18" charset="0"/>
              </a:rPr>
              <a:t>Ocak 1936’da İngiliz Dışişleri Bakanlığı, Türkiye'nin uygun yöntemlerle Boğazlar sorununu gündeme getirmesi halinde, İngiltere’nin silahlanma fikrine karşı çıkmaması kararlaştırıldı. Bu kararla birlikte Tür Hükümeti yeni bir görüşme yapılmasını istedi ve İngiliz, Fransız, İtalya Yunan, Bulgar, Japon, Romen, Sovyet, Yugoslav Hükümetlerini Montrö’ye davet etti. </a:t>
            </a:r>
            <a:endParaRPr lang="en-US"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Konferans 22 Haziran 1936’da başladı. Uzun tartışmalar sonucunda 15 Temmuz günü uzlaşmaya varıldı. 20 </a:t>
            </a:r>
            <a:r>
              <a:rPr lang="tr-TR" sz="2100">
                <a:latin typeface="Times New Roman" panose="02020603050405020304" pitchFamily="18" charset="0"/>
                <a:cs typeface="Times New Roman" panose="02020603050405020304" pitchFamily="18" charset="0"/>
              </a:rPr>
              <a:t>Temmuz </a:t>
            </a:r>
            <a:r>
              <a:rPr lang="tr-TR" sz="2100" smtClean="0">
                <a:latin typeface="Times New Roman" panose="02020603050405020304" pitchFamily="18" charset="0"/>
                <a:cs typeface="Times New Roman" panose="02020603050405020304" pitchFamily="18" charset="0"/>
              </a:rPr>
              <a:t>1936’da </a:t>
            </a:r>
            <a:r>
              <a:rPr lang="tr-TR" sz="2100" dirty="0">
                <a:latin typeface="Times New Roman" panose="02020603050405020304" pitchFamily="18" charset="0"/>
                <a:cs typeface="Times New Roman" panose="02020603050405020304" pitchFamily="18" charset="0"/>
              </a:rPr>
              <a:t>Montrö Boğazlar Sözleşmesi düzenlenen törenle imzalandı. Aynı gün 30 bin kişilik bir Türk gücü Boğazlar bölgesine girdi.</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580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11D52-EFED-431C-B261-9CAA32C436CF}"/>
              </a:ext>
            </a:extLst>
          </p:cNvPr>
          <p:cNvSpPr>
            <a:spLocks noGrp="1"/>
          </p:cNvSpPr>
          <p:nvPr>
            <p:ph idx="1"/>
          </p:nvPr>
        </p:nvSpPr>
        <p:spPr>
          <a:xfrm>
            <a:off x="293339" y="547612"/>
            <a:ext cx="10984261" cy="4245270"/>
          </a:xfrm>
        </p:spPr>
        <p:txBody>
          <a:bodyPr/>
          <a:lstStyle/>
          <a:p>
            <a:pPr algn="just"/>
            <a:r>
              <a:rPr lang="tr-TR" sz="2100" dirty="0">
                <a:latin typeface="Times New Roman" panose="02020603050405020304" pitchFamily="18" charset="0"/>
                <a:cs typeface="Times New Roman" panose="02020603050405020304" pitchFamily="18" charset="0"/>
              </a:rPr>
              <a:t>Günümüzde Montrö sözleşmesinin Türkiye'ye koyduğu en büyük kısıtlama 2. maddeden kaynaklanmaktadır. Bu maddeye göre: </a:t>
            </a:r>
            <a:r>
              <a:rPr lang="tr-TR" sz="2100" dirty="0" smtClean="0">
                <a:latin typeface="Times New Roman" panose="02020603050405020304" pitchFamily="18" charset="0"/>
                <a:cs typeface="Times New Roman" panose="02020603050405020304" pitchFamily="18" charset="0"/>
              </a:rPr>
              <a:t>"Barış </a:t>
            </a:r>
            <a:r>
              <a:rPr lang="tr-TR" sz="2100" dirty="0">
                <a:latin typeface="Times New Roman" panose="02020603050405020304" pitchFamily="18" charset="0"/>
                <a:cs typeface="Times New Roman" panose="02020603050405020304" pitchFamily="18" charset="0"/>
              </a:rPr>
              <a:t>zamanında, ticaret gemileri, gündüz ve gece, bayrak ve yük ne olursa olsun, (sağlık denetimi dışında), hiçbir formaliteye tabi tutulmaksızın Boğazlardan geçiş ve gidiş-geliş tam özgürlüğünden yararlanacaklardır. Boğazların bir limanına uğramaksızın transit geçerken, Türk makamlarınca alınması işbu sözleşmenin I sayılı ekinde öngörülen vergilerden ve harçlardan başka, bu gemilerden hiçbir vergi ya da harç alınmayacaktır. Kılavuzluk ve </a:t>
            </a:r>
            <a:r>
              <a:rPr lang="tr-TR" sz="2100" dirty="0" err="1">
                <a:latin typeface="Times New Roman" panose="02020603050405020304" pitchFamily="18" charset="0"/>
                <a:cs typeface="Times New Roman" panose="02020603050405020304" pitchFamily="18" charset="0"/>
              </a:rPr>
              <a:t>yedekçilik</a:t>
            </a:r>
            <a:r>
              <a:rPr lang="tr-TR" sz="2100" dirty="0">
                <a:latin typeface="Times New Roman" panose="02020603050405020304" pitchFamily="18" charset="0"/>
                <a:cs typeface="Times New Roman" panose="02020603050405020304" pitchFamily="18" charset="0"/>
              </a:rPr>
              <a:t> isteğe bağlı </a:t>
            </a:r>
            <a:r>
              <a:rPr lang="tr-TR" sz="2100" dirty="0">
                <a:latin typeface="Times New Roman" panose="02020603050405020304" pitchFamily="18" charset="0"/>
                <a:cs typeface="Times New Roman" panose="02020603050405020304" pitchFamily="18" charset="0"/>
              </a:rPr>
              <a:t>kalmaktadır </a:t>
            </a:r>
            <a:r>
              <a:rPr lang="tr-TR" sz="2100" dirty="0" smtClean="0">
                <a:latin typeface="Times New Roman" panose="02020603050405020304" pitchFamily="18" charset="0"/>
                <a:cs typeface="Times New Roman" panose="02020603050405020304" pitchFamily="18" charset="0"/>
              </a:rPr>
              <a:t>" .</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17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56"/>
          <p:cNvSpPr txBox="1">
            <a:spLocks noGrp="1"/>
          </p:cNvSpPr>
          <p:nvPr>
            <p:ph type="body" idx="1"/>
          </p:nvPr>
        </p:nvSpPr>
        <p:spPr>
          <a:xfrm>
            <a:off x="597031" y="758700"/>
            <a:ext cx="9341296" cy="4592049"/>
          </a:xfrm>
          <a:prstGeom prst="rect">
            <a:avLst/>
          </a:prstGeom>
          <a:noFill/>
          <a:ln>
            <a:noFill/>
          </a:ln>
        </p:spPr>
        <p:txBody>
          <a:bodyPr spcFirstLastPara="1" wrap="square" lIns="91425" tIns="45700" rIns="91425" bIns="45700" anchor="t" anchorCtr="0">
            <a:noAutofit/>
          </a:bodyPr>
          <a:lstStyle/>
          <a:p>
            <a:pPr marL="800100" lvl="1">
              <a:spcBef>
                <a:spcPts val="0"/>
              </a:spcBef>
              <a:buSzPts val="2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 Bu gerçekçilik, beraberinde şartlar ne olursa olsun, sonuna kadar direnmeyi öngören cesur ve onurlu bir gerçekçiliktir. Asla teslimiyetçilik ve yılgınlık yoktur. </a:t>
            </a:r>
            <a:r>
              <a:rPr lang="tr-TR" sz="2100" dirty="0" smtClean="0">
                <a:latin typeface="Times New Roman" panose="02020603050405020304" pitchFamily="18" charset="0"/>
                <a:cs typeface="Times New Roman" panose="02020603050405020304" pitchFamily="18" charset="0"/>
              </a:rPr>
              <a:t>Atatürk 8 Temmuz 1920 tarihinde TBMM’de yaptığı konuşmada:</a:t>
            </a:r>
            <a:r>
              <a:rPr lang="tr-TR" sz="2100" dirty="0">
                <a:latin typeface="Times New Roman" panose="02020603050405020304" pitchFamily="18" charset="0"/>
                <a:cs typeface="Times New Roman" panose="02020603050405020304" pitchFamily="18" charset="0"/>
              </a:rPr>
              <a:t> </a:t>
            </a:r>
            <a:r>
              <a:rPr lang="tr-TR" sz="2100" i="1" dirty="0" smtClean="0">
                <a:latin typeface="Times New Roman" panose="02020603050405020304" pitchFamily="18" charset="0"/>
                <a:cs typeface="Times New Roman" panose="02020603050405020304" pitchFamily="18" charset="0"/>
              </a:rPr>
              <a:t>"</a:t>
            </a:r>
            <a:r>
              <a:rPr lang="tr-TR" sz="2100" i="1" dirty="0">
                <a:latin typeface="Times New Roman" panose="02020603050405020304" pitchFamily="18" charset="0"/>
                <a:cs typeface="Times New Roman" panose="02020603050405020304" pitchFamily="18" charset="0"/>
              </a:rPr>
              <a:t>Memleketimizin ellide biri değil, her tarafı tahrip edilse, her tarafı ateşler </a:t>
            </a:r>
            <a:r>
              <a:rPr lang="tr-TR" sz="2100" i="1" dirty="0" err="1">
                <a:latin typeface="Times New Roman" panose="02020603050405020304" pitchFamily="18" charset="0"/>
                <a:cs typeface="Times New Roman" panose="02020603050405020304" pitchFamily="18" charset="0"/>
              </a:rPr>
              <a:t>icinde</a:t>
            </a:r>
            <a:r>
              <a:rPr lang="tr-TR" sz="2100" i="1" dirty="0">
                <a:latin typeface="Times New Roman" panose="02020603050405020304" pitchFamily="18" charset="0"/>
                <a:cs typeface="Times New Roman" panose="02020603050405020304" pitchFamily="18" charset="0"/>
              </a:rPr>
              <a:t> bırakılsa, biz bu toprakların üzerinde bir tepeye çıkacağız ve oradan savunma ile meşgul olacağız</a:t>
            </a:r>
            <a:r>
              <a:rPr lang="tr-TR" sz="2100" i="1"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diyerek bu konudaki kararlılığını sergilemiştir.</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Bağımsızlık</a:t>
            </a:r>
            <a:endParaRPr sz="2100" b="1" dirty="0">
              <a:latin typeface="Times New Roman" panose="02020603050405020304" pitchFamily="18" charset="0"/>
              <a:cs typeface="Times New Roman" panose="02020603050405020304" pitchFamily="18" charset="0"/>
            </a:endParaRPr>
          </a:p>
        </p:txBody>
      </p:sp>
      <p:sp>
        <p:nvSpPr>
          <p:cNvPr id="335" name="Google Shape;335;p57"/>
          <p:cNvSpPr txBox="1">
            <a:spLocks noGrp="1"/>
          </p:cNvSpPr>
          <p:nvPr>
            <p:ph type="body" idx="1"/>
          </p:nvPr>
        </p:nvSpPr>
        <p:spPr>
          <a:xfrm>
            <a:off x="609600" y="1417638"/>
            <a:ext cx="10972800" cy="4525963"/>
          </a:xfrm>
          <a:prstGeom prst="rect">
            <a:avLst/>
          </a:prstGeom>
          <a:noFill/>
          <a:ln>
            <a:noFill/>
          </a:ln>
        </p:spPr>
        <p:txBody>
          <a:bodyPr spcFirstLastPara="1" wrap="square" lIns="91425" tIns="45700" rIns="91425" bIns="45700" anchor="t" anchorCtr="0">
            <a:noAutofit/>
          </a:bodyPr>
          <a:lstStyle/>
          <a:p>
            <a:pPr lvl="0" indent="-457200" algn="just" rtl="0">
              <a:spcBef>
                <a:spcPts val="0"/>
              </a:spcBef>
              <a:spcAft>
                <a:spcPts val="0"/>
              </a:spcAft>
              <a:buClr>
                <a:schemeClr val="dk1"/>
              </a:buClr>
              <a:buSzPts val="2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Yeni kurulmuş Cumhuriyetin bağımsızlığının korunmasına özen gösterilmesi hedeflenmiştir</a:t>
            </a:r>
            <a:r>
              <a:rPr lang="tr-TR" sz="2100" dirty="0" smtClean="0">
                <a:latin typeface="Times New Roman" panose="02020603050405020304" pitchFamily="18" charset="0"/>
                <a:cs typeface="Times New Roman" panose="02020603050405020304" pitchFamily="18" charset="0"/>
              </a:rPr>
              <a:t>.</a:t>
            </a:r>
          </a:p>
          <a:p>
            <a:pPr marL="0" lvl="0" indent="0" algn="just" rtl="0">
              <a:spcBef>
                <a:spcPts val="0"/>
              </a:spcBef>
              <a:spcAft>
                <a:spcPts val="0"/>
              </a:spcAft>
              <a:buClr>
                <a:schemeClr val="dk1"/>
              </a:buClr>
              <a:buSzPts val="2200"/>
              <a:buNone/>
            </a:pPr>
            <a:endParaRPr sz="2100" dirty="0">
              <a:latin typeface="Times New Roman" panose="02020603050405020304" pitchFamily="18" charset="0"/>
              <a:cs typeface="Times New Roman" panose="02020603050405020304" pitchFamily="18" charset="0"/>
            </a:endParaRPr>
          </a:p>
          <a:p>
            <a:pPr lvl="0" indent="-457200" algn="just" rtl="0">
              <a:spcBef>
                <a:spcPts val="440"/>
              </a:spcBef>
              <a:spcAft>
                <a:spcPts val="0"/>
              </a:spcAft>
              <a:buClr>
                <a:schemeClr val="dk1"/>
              </a:buClr>
              <a:buSzPts val="2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Bu bağımsızlıktan kasıt siyasi, iktisadi, mali, askeri ve kültürel açıdan bağımsızlıktır ve bunlardan ödün verilemez</a:t>
            </a:r>
            <a:r>
              <a:rPr lang="tr-TR" sz="2100" dirty="0" smtClean="0">
                <a:latin typeface="Times New Roman" panose="02020603050405020304" pitchFamily="18" charset="0"/>
                <a:cs typeface="Times New Roman" panose="02020603050405020304" pitchFamily="18" charset="0"/>
              </a:rPr>
              <a:t>. Atatürk bağımsızlıktan ne anladığını şöyle ifade ediyordu:</a:t>
            </a:r>
            <a:r>
              <a:rPr lang="tr-TR" sz="2100" dirty="0">
                <a:latin typeface="Times New Roman" panose="02020603050405020304" pitchFamily="18" charset="0"/>
                <a:cs typeface="Times New Roman" panose="02020603050405020304" pitchFamily="18" charset="0"/>
              </a:rPr>
              <a:t> </a:t>
            </a:r>
            <a:r>
              <a:rPr lang="tr-TR" sz="2100" i="1" dirty="0" smtClean="0">
                <a:latin typeface="Times New Roman" panose="02020603050405020304" pitchFamily="18" charset="0"/>
                <a:cs typeface="Times New Roman" panose="02020603050405020304" pitchFamily="18" charset="0"/>
              </a:rPr>
              <a:t>"</a:t>
            </a:r>
            <a:r>
              <a:rPr lang="tr-TR" sz="2100" i="1" dirty="0">
                <a:latin typeface="Times New Roman" panose="02020603050405020304" pitchFamily="18" charset="0"/>
                <a:cs typeface="Times New Roman" panose="02020603050405020304" pitchFamily="18" charset="0"/>
              </a:rPr>
              <a:t>Tam bağımsızlık denildiği zaman, elbette siyasi, mali, iktisadi, adli, askeri, kültürel ve benzeri her hususta tam bağımsızlık ve tam serbestlik demektir. Bu saydıklarımın herhangi birinde bağımsızlıktan mahrumiyet, millet ve memleketin gerçek manasında bütün bağımsızlığından mahrumiyet demektir."</a:t>
            </a:r>
            <a:endParaRPr sz="2100" dirty="0">
              <a:latin typeface="Times New Roman" panose="02020603050405020304" pitchFamily="18" charset="0"/>
              <a:cs typeface="Times New Roman" panose="02020603050405020304" pitchFamily="18" charset="0"/>
            </a:endParaRPr>
          </a:p>
          <a:p>
            <a:pPr marL="584200" indent="-457200" algn="just">
              <a:spcBef>
                <a:spcPts val="400"/>
              </a:spcBef>
              <a:buSzPts val="2000"/>
              <a:buFont typeface="Arial" panose="020B0604020202020204" pitchFamily="34" charset="0"/>
              <a:buChar char="•"/>
            </a:pP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tr-TR" sz="2100" b="1" dirty="0">
                <a:latin typeface="Times New Roman" panose="02020603050405020304" pitchFamily="18" charset="0"/>
                <a:cs typeface="Times New Roman" panose="02020603050405020304" pitchFamily="18" charset="0"/>
              </a:rPr>
              <a:t>Barışçılık</a:t>
            </a:r>
            <a:endParaRPr sz="2100" b="1" dirty="0">
              <a:latin typeface="Times New Roman" panose="02020603050405020304" pitchFamily="18" charset="0"/>
              <a:cs typeface="Times New Roman" panose="02020603050405020304" pitchFamily="18" charset="0"/>
            </a:endParaRPr>
          </a:p>
        </p:txBody>
      </p:sp>
      <p:sp>
        <p:nvSpPr>
          <p:cNvPr id="342" name="Google Shape;342;p58"/>
          <p:cNvSpPr txBox="1">
            <a:spLocks noGrp="1"/>
          </p:cNvSpPr>
          <p:nvPr>
            <p:ph type="body" idx="1"/>
          </p:nvPr>
        </p:nvSpPr>
        <p:spPr>
          <a:xfrm>
            <a:off x="609600" y="1350820"/>
            <a:ext cx="109728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Atatürk dönemi dış politikası barışı esas alır.</a:t>
            </a:r>
            <a:endParaRPr sz="2100" dirty="0">
              <a:latin typeface="Times New Roman" panose="02020603050405020304" pitchFamily="18" charset="0"/>
              <a:cs typeface="Times New Roman" panose="02020603050405020304" pitchFamily="18" charset="0"/>
            </a:endParaRPr>
          </a:p>
          <a:p>
            <a:pPr marL="342900" lvl="0" indent="-342900" algn="just" rtl="0">
              <a:lnSpc>
                <a:spcPct val="120000"/>
              </a:lnSpc>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Milli Mücadele yıllarında savaş sürse bile barışın sağlanması için çalışmalar yapılmıştır.</a:t>
            </a:r>
            <a:endParaRPr sz="2100" dirty="0">
              <a:latin typeface="Times New Roman" panose="02020603050405020304" pitchFamily="18" charset="0"/>
              <a:cs typeface="Times New Roman" panose="02020603050405020304" pitchFamily="18" charset="0"/>
            </a:endParaRPr>
          </a:p>
          <a:p>
            <a:pPr marL="342900" lvl="0" indent="-342900" algn="just" rtl="0">
              <a:lnSpc>
                <a:spcPct val="120000"/>
              </a:lnSpc>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Barışın korunması önemlidir, asla teslimiyetçi ve pasifist bir politika izlenmemiştir, barış için savaşa hazır olunmalıdır.</a:t>
            </a:r>
            <a:endParaRPr sz="2100" dirty="0">
              <a:latin typeface="Times New Roman" panose="02020603050405020304" pitchFamily="18" charset="0"/>
              <a:cs typeface="Times New Roman" panose="02020603050405020304" pitchFamily="18" charset="0"/>
            </a:endParaRPr>
          </a:p>
          <a:p>
            <a:pPr marL="342900" lvl="0" indent="-342900" algn="just" rtl="0">
              <a:lnSpc>
                <a:spcPct val="120000"/>
              </a:lnSpc>
              <a:spcBef>
                <a:spcPts val="640"/>
              </a:spcBef>
              <a:spcAft>
                <a:spcPts val="0"/>
              </a:spcAft>
              <a:buClr>
                <a:schemeClr val="dk1"/>
              </a:buClr>
              <a:buSzPts val="3200"/>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Saldırgan olmayan, diğer toplumlarla uyumlu ve dünya barışının korunmasına yönelik çalışmalar benimsenmiştir.</a:t>
            </a:r>
            <a:endParaRPr sz="2100" dirty="0">
              <a:latin typeface="Times New Roman" panose="02020603050405020304" pitchFamily="18" charset="0"/>
              <a:cs typeface="Times New Roman" panose="02020603050405020304" pitchFamily="18" charset="0"/>
            </a:endParaRPr>
          </a:p>
          <a:p>
            <a:pPr marL="342900" lvl="0" algn="just" rtl="0">
              <a:spcBef>
                <a:spcPts val="640"/>
              </a:spcBef>
              <a:spcAft>
                <a:spcPts val="0"/>
              </a:spcAft>
              <a:buClr>
                <a:schemeClr val="dk1"/>
              </a:buClr>
              <a:buSzPts val="3200"/>
              <a:buFont typeface="Arial" panose="020B0604020202020204" pitchFamily="34" charset="0"/>
              <a:buChar char="•"/>
            </a:pP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000000"/>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123</TotalTime>
  <Words>4809</Words>
  <Application>Microsoft Office PowerPoint</Application>
  <PresentationFormat>Geniş ekran</PresentationFormat>
  <Paragraphs>212</Paragraphs>
  <Slides>64</Slides>
  <Notes>36</Notes>
  <HiddenSlides>0</HiddenSlides>
  <MMClips>0</MMClips>
  <ScaleCrop>false</ScaleCrop>
  <HeadingPairs>
    <vt:vector size="6" baseType="variant">
      <vt:variant>
        <vt:lpstr>Kullanılan Yazı Tipleri</vt:lpstr>
      </vt:variant>
      <vt:variant>
        <vt:i4>4</vt:i4>
      </vt:variant>
      <vt:variant>
        <vt:lpstr>Tema</vt:lpstr>
      </vt:variant>
      <vt:variant>
        <vt:i4>3</vt:i4>
      </vt:variant>
      <vt:variant>
        <vt:lpstr>Slayt Başlıkları</vt:lpstr>
      </vt:variant>
      <vt:variant>
        <vt:i4>64</vt:i4>
      </vt:variant>
    </vt:vector>
  </HeadingPairs>
  <TitlesOfParts>
    <vt:vector size="71" baseType="lpstr">
      <vt:lpstr>Arial</vt:lpstr>
      <vt:lpstr>Calibri</vt:lpstr>
      <vt:lpstr>Cambria</vt:lpstr>
      <vt:lpstr>Times New Roman</vt:lpstr>
      <vt:lpstr>Ofis Teması</vt:lpstr>
      <vt:lpstr>1_Ofis Teması</vt:lpstr>
      <vt:lpstr>Simple Light</vt:lpstr>
      <vt:lpstr>YENİ TÜRK DEVLETİNİN DIŞ İLİŞKİLERİ</vt:lpstr>
      <vt:lpstr>PowerPoint Sunusu</vt:lpstr>
      <vt:lpstr>PowerPoint Sunusu</vt:lpstr>
      <vt:lpstr>PowerPoint Sunusu</vt:lpstr>
      <vt:lpstr>ATATÜRK'ÜN DIŞ POLİTİKADAKİ TEMEL İLKELERİ</vt:lpstr>
      <vt:lpstr>Gerçekçilik</vt:lpstr>
      <vt:lpstr>PowerPoint Sunusu</vt:lpstr>
      <vt:lpstr>Bağımsızlık</vt:lpstr>
      <vt:lpstr>Barışçılık</vt:lpstr>
      <vt:lpstr>Barışçılık</vt:lpstr>
      <vt:lpstr>Güvenlik Politikası ve İttifaklar Sistemi</vt:lpstr>
      <vt:lpstr>Güvenlik Politikası ve İttifaklar Sistemi</vt:lpstr>
      <vt:lpstr>Batıcılık</vt:lpstr>
      <vt:lpstr>Akılcılık</vt:lpstr>
      <vt:lpstr>BATILI DEVLETLERLE İLİŞKİLER ve LOZAN'DAN ARDA KALAN MESELELERİN HALLİ</vt:lpstr>
      <vt:lpstr>Türk- İngiliz İlişkileri Ve Musul Meselesi </vt:lpstr>
      <vt:lpstr>PowerPoint Sunusu</vt:lpstr>
      <vt:lpstr>PowerPoint Sunusu</vt:lpstr>
      <vt:lpstr>PowerPoint Sunusu</vt:lpstr>
      <vt:lpstr>PowerPoint Sunusu</vt:lpstr>
      <vt:lpstr>PowerPoint Sunusu</vt:lpstr>
      <vt:lpstr>TÜRK-FRANSIZ İLİŞKİLERİ ve HATAY’IN ANAVATANA KATILMASI</vt:lpstr>
      <vt:lpstr>PowerPoint Sunusu</vt:lpstr>
      <vt:lpstr>Türkiye ile Fransa Arasındaki Bazı Sorunlar:</vt:lpstr>
      <vt:lpstr>Hatay Sorunu</vt:lpstr>
      <vt:lpstr>PowerPoint Sunusu</vt:lpstr>
      <vt:lpstr>PowerPoint Sunusu</vt:lpstr>
      <vt:lpstr>PowerPoint Sunusu</vt:lpstr>
      <vt:lpstr>PowerPoint Sunusu</vt:lpstr>
      <vt:lpstr>TÜRK-YUNAN İLİŞKİLERİ</vt:lpstr>
      <vt:lpstr>PowerPoint Sunusu</vt:lpstr>
      <vt:lpstr>Nüfus Mübadelesi</vt:lpstr>
      <vt:lpstr>İstanbul Rumları ve Batı Trakya Türklerinin Durumu</vt:lpstr>
      <vt:lpstr>Patrikhane Meselesi</vt:lpstr>
      <vt:lpstr>PowerPoint Sunusu</vt:lpstr>
      <vt:lpstr>TÜRK-İTALYAN İLİŞKİLERİ</vt:lpstr>
      <vt:lpstr>PowerPoint Sunusu</vt:lpstr>
      <vt:lpstr>PowerPoint Sunusu</vt:lpstr>
      <vt:lpstr>BALKAN DEVLETLERİYLE İLİŞKİLER ve BALKAN ANTANTI</vt:lpstr>
      <vt:lpstr>PowerPoint Sunusu</vt:lpstr>
      <vt:lpstr>PowerPoint Sunusu</vt:lpstr>
      <vt:lpstr>PowerPoint Sunusu</vt:lpstr>
      <vt:lpstr>DOĞULU DEVLETLERLE İLİŞKİLER ve SÂDÂBAT PAKTI</vt:lpstr>
      <vt:lpstr>PowerPoint Sunusu</vt:lpstr>
      <vt:lpstr>PowerPoint Sunusu</vt:lpstr>
      <vt:lpstr> Sadabat Paktı maddeleri:</vt:lpstr>
      <vt:lpstr>Tarafların Müttefiklerine Sundukları Teminatlar ve Muhataplar</vt:lpstr>
      <vt:lpstr>PowerPoint Sunusu</vt:lpstr>
      <vt:lpstr>Sadabat Paktı'nın Orta Doğu ve Dünya'daki Siyası Dengelere Olan Etkisi</vt:lpstr>
      <vt:lpstr>TÜRK-SOVYET İLİŞKİLERİ</vt:lpstr>
      <vt:lpstr>PowerPoint Sunusu</vt:lpstr>
      <vt:lpstr>PowerPoint Sunusu</vt:lpstr>
      <vt:lpstr>PowerPoint Sunusu</vt:lpstr>
      <vt:lpstr>PowerPoint Sunusu</vt:lpstr>
      <vt:lpstr>TÜRKİYE’NİN MİLLETLER CEMİYETİ’NE GİRİŞİ</vt:lpstr>
      <vt:lpstr>PowerPoint Sunusu</vt:lpstr>
      <vt:lpstr>PowerPoint Sunusu</vt:lpstr>
      <vt:lpstr>MONTRÖ BOĞAZLAR SÖZLEŞMESİ</vt:lpstr>
      <vt:lpstr>Montrö BOĞAZLAR SÖZLEŞMESİ NEDİR?</vt:lpstr>
      <vt:lpstr>LOZAN BARIŞ KONFERANSINDA BOĞAZLAR SORUNU</vt:lpstr>
      <vt:lpstr>PowerPoint Sunusu</vt:lpstr>
      <vt:lpstr>PowerPoint Sunusu</vt:lpstr>
      <vt:lpstr>Türklerin boğazlar bölgesine girişi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YENİ TÜRK DEVLETİNİN DIŞ İLİŞKİLERİ</dc:title>
  <dc:creator>Arif</dc:creator>
  <cp:lastModifiedBy>Windows Kullanıcısı</cp:lastModifiedBy>
  <cp:revision>25</cp:revision>
  <dcterms:modified xsi:type="dcterms:W3CDTF">2020-03-26T20:46:38Z</dcterms:modified>
</cp:coreProperties>
</file>