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4" r:id="rId7"/>
    <p:sldId id="261" r:id="rId8"/>
    <p:sldId id="262" r:id="rId9"/>
    <p:sldId id="260" r:id="rId1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73"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22.06.2020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22.06.2020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22.06.2020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22.06.2020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22.06.2020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22.06.2020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22.06.2020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22.06.2020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22.06.2020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22.06.2020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22.06.2020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22.06.2020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tk.gov.tr/tarihveegitim/ataturk-ilkeleri-belleten-maka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eb.gov.tr/ataturk/Ilkeleri/Devletcili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tr.wikipedia.org/wiki/Atat&#252;rk_&#304;lkeler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tr.wikipedia.org/wiki/Atat&#252;rk_&#304;lkeler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onedio.com/haber/-devlet-fabrika-kurmali-mi-sorusunun-yaniti-burada-cumhuriyetimizin-kurucusu-buyuk-onder-ataturk-un-kurdugu-fabrikalar-82505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mevkoleji.k12.tr/tr/kurumsal/ataturk-kosesi/ataturk-ilke-ve-inkilaplar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mevkoleji.k12.tr/tr/kurumsal/ataturk-kosesi/ataturk-ilke-ve-inkilaplari/"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hyperlink" Target="https://www.meb.gov.tr/ataturk/Ilkeleri/Devletcilik" TargetMode="External"/><Relationship Id="rId7" Type="http://schemas.openxmlformats.org/officeDocument/2006/relationships/hyperlink" Target="https://www.atam.gov.tr/duyurular/devletcilik" TargetMode="External"/><Relationship Id="rId2" Type="http://schemas.openxmlformats.org/officeDocument/2006/relationships/hyperlink" Target="https://www.ttk.gov.tr/tarihveegitim/ataturk-ilkeleri-belleten-makale/" TargetMode="External"/><Relationship Id="rId1" Type="http://schemas.openxmlformats.org/officeDocument/2006/relationships/slideLayout" Target="../slideLayouts/slideLayout2.xml"/><Relationship Id="rId6" Type="http://schemas.openxmlformats.org/officeDocument/2006/relationships/hyperlink" Target="https://www.mevkoleji.k12.tr/tr/kurumsal/ataturk-kosesi/ataturk-ilke-ve-inkilaplari/" TargetMode="External"/><Relationship Id="rId5" Type="http://schemas.openxmlformats.org/officeDocument/2006/relationships/hyperlink" Target="https://onedio.com/haber/-devlet-fabrika-kurmali-mi-sorusunun-yaniti-burada-cumhuriyetimizin-kurucusu-buyuk-onder-ataturk-un-kurdugu-fabrikalar-825057" TargetMode="External"/><Relationship Id="rId4" Type="http://schemas.openxmlformats.org/officeDocument/2006/relationships/hyperlink" Target="https://tr.wikipedia.org/wiki/Atat&#252;rk_&#304;lkeler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908721"/>
            <a:ext cx="7772400" cy="2691730"/>
          </a:xfrm>
        </p:spPr>
        <p:txBody>
          <a:bodyPr>
            <a:normAutofit/>
          </a:bodyPr>
          <a:lstStyle/>
          <a:p>
            <a:r>
              <a:rPr lang="tr-TR" dirty="0" smtClean="0"/>
              <a:t>Hacettepe Üniversitesi </a:t>
            </a:r>
            <a:br>
              <a:rPr lang="tr-TR" dirty="0" smtClean="0"/>
            </a:br>
            <a:r>
              <a:rPr lang="tr-TR" dirty="0" smtClean="0"/>
              <a:t>Bilgisayar Mühendisliği Bölümü İnkılap Tarihi Dersi Final Ödevi</a:t>
            </a:r>
            <a:endParaRPr lang="tr-TR" dirty="0"/>
          </a:p>
        </p:txBody>
      </p:sp>
      <p:sp>
        <p:nvSpPr>
          <p:cNvPr id="3" name="2 Alt Başlık"/>
          <p:cNvSpPr>
            <a:spLocks noGrp="1"/>
          </p:cNvSpPr>
          <p:nvPr>
            <p:ph type="subTitle" idx="1"/>
          </p:nvPr>
        </p:nvSpPr>
        <p:spPr/>
        <p:txBody>
          <a:bodyPr/>
          <a:lstStyle/>
          <a:p>
            <a:r>
              <a:rPr lang="tr-TR" dirty="0" smtClean="0"/>
              <a:t>İbrahim Burak Tanrıkulu</a:t>
            </a:r>
          </a:p>
          <a:p>
            <a:r>
              <a:rPr lang="tr-TR" dirty="0" smtClean="0"/>
              <a:t>21827852</a:t>
            </a:r>
          </a:p>
          <a:p>
            <a:r>
              <a:rPr lang="tr-TR" dirty="0" smtClean="0"/>
              <a:t>Devletçilik</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850106"/>
          </a:xfrm>
        </p:spPr>
        <p:txBody>
          <a:bodyPr/>
          <a:lstStyle/>
          <a:p>
            <a:r>
              <a:rPr lang="tr-TR" dirty="0" smtClean="0"/>
              <a:t>Devletçilik Nedir?</a:t>
            </a:r>
            <a:endParaRPr lang="tr-TR" dirty="0"/>
          </a:p>
        </p:txBody>
      </p:sp>
      <p:sp>
        <p:nvSpPr>
          <p:cNvPr id="3" name="2 İçerik Yer Tutucusu"/>
          <p:cNvSpPr>
            <a:spLocks noGrp="1"/>
          </p:cNvSpPr>
          <p:nvPr>
            <p:ph idx="1"/>
          </p:nvPr>
        </p:nvSpPr>
        <p:spPr>
          <a:xfrm>
            <a:off x="251520" y="1628800"/>
            <a:ext cx="8435280" cy="4785395"/>
          </a:xfrm>
        </p:spPr>
        <p:txBody>
          <a:bodyPr/>
          <a:lstStyle/>
          <a:p>
            <a:pPr>
              <a:buNone/>
            </a:pPr>
            <a:r>
              <a:rPr lang="tr-TR" dirty="0" smtClean="0"/>
              <a:t>	Ülke </a:t>
            </a:r>
            <a:r>
              <a:rPr lang="tr-TR" dirty="0" smtClean="0"/>
              <a:t>için geniş yararlar sağlayacak büyük ölçüde kuruluş, sermaye ve araçlara ihtiyaç gösteren işlerin; Özellikle büyük sanayi ve tarımın, istenilen ve aynı zamanda gerekli alan ve oranlarda devlet tarafından teşkilatlandırılıp </a:t>
            </a:r>
            <a:r>
              <a:rPr lang="tr-TR" dirty="0" smtClean="0"/>
              <a:t>işletilmesine Devletçilik denir. </a:t>
            </a:r>
            <a:r>
              <a:rPr lang="tr-TR" dirty="0" smtClean="0"/>
              <a:t>Devletçilik ilkesi, sosyal, ekonomik ve kültürel kalkınmada daha çok metodu belirten bir esastır</a:t>
            </a:r>
            <a:r>
              <a:rPr lang="tr-TR" dirty="0" smtClean="0"/>
              <a:t>.		[1]</a:t>
            </a:r>
          </a:p>
          <a:p>
            <a:pPr>
              <a:buNone/>
            </a:pPr>
            <a:endParaRPr lang="tr-TR" sz="1000" dirty="0" smtClean="0"/>
          </a:p>
          <a:p>
            <a:pPr>
              <a:buNone/>
            </a:pPr>
            <a:endParaRPr lang="tr-TR" sz="1000" dirty="0" smtClean="0"/>
          </a:p>
          <a:p>
            <a:pPr>
              <a:buNone/>
            </a:pPr>
            <a:endParaRPr lang="tr-TR" sz="1000" dirty="0" smtClean="0"/>
          </a:p>
          <a:p>
            <a:pPr>
              <a:buNone/>
            </a:pPr>
            <a:r>
              <a:rPr lang="tr-TR" sz="1000" dirty="0" smtClean="0"/>
              <a:t>[1]	</a:t>
            </a:r>
            <a:r>
              <a:rPr lang="tr-TR" sz="1000" dirty="0" smtClean="0">
                <a:hlinkClick r:id="rId2"/>
              </a:rPr>
              <a:t>https://www.ttk.gov.tr/tarihveegitim/ataturk-ilkeleri-belleten-makale</a:t>
            </a:r>
            <a:r>
              <a:rPr lang="tr-TR" sz="1000" dirty="0" smtClean="0">
                <a:hlinkClick r:id="rId2"/>
              </a:rPr>
              <a:t>/</a:t>
            </a:r>
            <a:r>
              <a:rPr lang="tr-TR" sz="1000" dirty="0" smtClean="0"/>
              <a:t>	Erişim tarihi: 21 Haziran 2020</a:t>
            </a:r>
            <a:endParaRPr lang="tr-TR"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79512" y="260648"/>
            <a:ext cx="8784976" cy="6336704"/>
          </a:xfrm>
        </p:spPr>
        <p:txBody>
          <a:bodyPr>
            <a:normAutofit fontScale="85000" lnSpcReduction="10000"/>
          </a:bodyPr>
          <a:lstStyle/>
          <a:p>
            <a:pPr>
              <a:buNone/>
            </a:pPr>
            <a:r>
              <a:rPr lang="tr-TR" dirty="0" smtClean="0"/>
              <a:t>	Devletçilik</a:t>
            </a:r>
            <a:r>
              <a:rPr lang="tr-TR" dirty="0" smtClean="0"/>
              <a:t>, temel anlamıyla devletin ekonomik hayatın içine girmesidir. Ama bu yapılırken sosyalist model benimsenemez. Elinde sermayesi olan vatandaşlar, birkaç alan dışında, diledikleri biçimde üretime katılabilirler. Devlet bunlara engel olmadığı gibi üstelik gereken tedbirleri alarak işlerini kolaylaştırır, kişileri üretim ve ticaret işine </a:t>
            </a:r>
            <a:r>
              <a:rPr lang="tr-TR" dirty="0" smtClean="0"/>
              <a:t>özendirir. Ancak </a:t>
            </a:r>
            <a:r>
              <a:rPr lang="tr-TR" dirty="0" smtClean="0"/>
              <a:t>bilindiği gibi, hızla sanayileşme cumhuriyetin ilk hedeflerindendi. Büyük temel sanayi kuruluşları yapmak için özel ellerde sermaye yoktu. Bu yüzden devletçilik doğdu. Devlet pek çok sanayi işletmesini kendisi kurdu, çalıştırdı ve geliştirdi. Bir yandan da uyguladığı para ve kredi politikası ile özel kişileri başıboş bırakmadı. Böylece devlet ile vatandaş, üretim işini birlikte düzenlediler. Bu işbirliği sonucu Türkiye örnek bir ülke durumuna gelmişti</a:t>
            </a:r>
            <a:r>
              <a:rPr lang="tr-TR" dirty="0" smtClean="0"/>
              <a:t>.	[2]</a:t>
            </a:r>
          </a:p>
          <a:p>
            <a:pPr>
              <a:buNone/>
            </a:pPr>
            <a:endParaRPr lang="tr-TR" dirty="0" smtClean="0"/>
          </a:p>
          <a:p>
            <a:pPr>
              <a:buNone/>
            </a:pPr>
            <a:r>
              <a:rPr lang="tr-TR" sz="1200" dirty="0" smtClean="0"/>
              <a:t>[2]	 </a:t>
            </a:r>
            <a:r>
              <a:rPr lang="tr-TR" sz="1200" dirty="0" smtClean="0">
                <a:hlinkClick r:id="rId2"/>
              </a:rPr>
              <a:t>https://</a:t>
            </a:r>
            <a:r>
              <a:rPr lang="tr-TR" sz="1200" dirty="0" smtClean="0">
                <a:hlinkClick r:id="rId2"/>
              </a:rPr>
              <a:t>www.meb.gov.tr/ataturk/Ilkeleri/Devletcilik</a:t>
            </a:r>
            <a:r>
              <a:rPr lang="tr-TR" sz="1200" dirty="0" smtClean="0"/>
              <a:t>	Erişim tarihi:  21 Haziran 2020</a:t>
            </a:r>
            <a:endParaRPr lang="tr-T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260648"/>
            <a:ext cx="8229600" cy="6408712"/>
          </a:xfrm>
        </p:spPr>
        <p:txBody>
          <a:bodyPr>
            <a:normAutofit/>
          </a:bodyPr>
          <a:lstStyle/>
          <a:p>
            <a:pPr>
              <a:buNone/>
            </a:pPr>
            <a:r>
              <a:rPr lang="tr-TR" dirty="0" smtClean="0">
                <a:cs typeface="Times New Roman" pitchFamily="18" charset="0"/>
              </a:rPr>
              <a:t>	</a:t>
            </a:r>
            <a:r>
              <a:rPr lang="tr-TR" sz="2400" dirty="0" smtClean="0">
                <a:cs typeface="Times New Roman" pitchFamily="18" charset="0"/>
              </a:rPr>
              <a:t>Bu ilke, Mustafa </a:t>
            </a:r>
            <a:r>
              <a:rPr lang="tr-TR" sz="2400" dirty="0" smtClean="0">
                <a:cs typeface="Times New Roman" pitchFamily="18" charset="0"/>
              </a:rPr>
              <a:t>Kemal Atatürk'ün </a:t>
            </a:r>
            <a:r>
              <a:rPr lang="tr-TR" sz="2400" dirty="0" smtClean="0">
                <a:cs typeface="Times New Roman" pitchFamily="18" charset="0"/>
              </a:rPr>
              <a:t>ulusal </a:t>
            </a:r>
            <a:r>
              <a:rPr lang="tr-TR" sz="2400" dirty="0" smtClean="0">
                <a:cs typeface="Times New Roman" pitchFamily="18" charset="0"/>
              </a:rPr>
              <a:t>ekonomiyi, </a:t>
            </a:r>
            <a:endParaRPr lang="tr-TR" sz="2400" dirty="0" smtClean="0">
              <a:cs typeface="Times New Roman" pitchFamily="18" charset="0"/>
            </a:endParaRPr>
          </a:p>
          <a:p>
            <a:pPr>
              <a:buNone/>
            </a:pPr>
            <a:r>
              <a:rPr lang="tr-TR" sz="2400" dirty="0" smtClean="0">
                <a:cs typeface="Times New Roman" pitchFamily="18" charset="0"/>
              </a:rPr>
              <a:t>sağlam </a:t>
            </a:r>
            <a:r>
              <a:rPr lang="tr-TR" sz="2400" dirty="0" smtClean="0">
                <a:cs typeface="Times New Roman" pitchFamily="18" charset="0"/>
              </a:rPr>
              <a:t>temeller üzerine oturtma amacına yönelik olarak </a:t>
            </a:r>
            <a:r>
              <a:rPr lang="tr-TR" sz="2400" dirty="0" smtClean="0">
                <a:cs typeface="Times New Roman" pitchFamily="18" charset="0"/>
              </a:rPr>
              <a:t>ve </a:t>
            </a:r>
          </a:p>
          <a:p>
            <a:pPr>
              <a:buNone/>
            </a:pPr>
            <a:r>
              <a:rPr lang="tr-TR" sz="2400" dirty="0" smtClean="0">
                <a:cs typeface="Times New Roman" pitchFamily="18" charset="0"/>
              </a:rPr>
              <a:t>“İktisaden </a:t>
            </a:r>
            <a:r>
              <a:rPr lang="tr-TR" sz="2400" dirty="0" smtClean="0">
                <a:cs typeface="Times New Roman" pitchFamily="18" charset="0"/>
              </a:rPr>
              <a:t>zayıf bir ulus, fakirlik ve </a:t>
            </a:r>
            <a:r>
              <a:rPr lang="tr-TR" sz="2400" dirty="0" smtClean="0">
                <a:cs typeface="Times New Roman" pitchFamily="18" charset="0"/>
              </a:rPr>
              <a:t>sefaletten</a:t>
            </a:r>
          </a:p>
          <a:p>
            <a:pPr>
              <a:buNone/>
            </a:pPr>
            <a:r>
              <a:rPr lang="tr-TR" sz="2400" dirty="0" smtClean="0">
                <a:cs typeface="Times New Roman" pitchFamily="18" charset="0"/>
              </a:rPr>
              <a:t>kurtulamaz</a:t>
            </a:r>
            <a:r>
              <a:rPr lang="tr-TR" sz="2400" dirty="0" smtClean="0">
                <a:cs typeface="Times New Roman" pitchFamily="18" charset="0"/>
              </a:rPr>
              <a:t>. </a:t>
            </a:r>
            <a:r>
              <a:rPr lang="tr-TR" sz="2400" dirty="0" smtClean="0">
                <a:cs typeface="Times New Roman" pitchFamily="18" charset="0"/>
              </a:rPr>
              <a:t>Toplumsal </a:t>
            </a:r>
            <a:r>
              <a:rPr lang="tr-TR" sz="2400" dirty="0" smtClean="0">
                <a:cs typeface="Times New Roman" pitchFamily="18" charset="0"/>
              </a:rPr>
              <a:t>ve siyasi felaketten </a:t>
            </a:r>
            <a:endParaRPr lang="tr-TR" sz="2400" dirty="0" smtClean="0">
              <a:cs typeface="Times New Roman" pitchFamily="18" charset="0"/>
            </a:endParaRPr>
          </a:p>
          <a:p>
            <a:pPr>
              <a:buNone/>
            </a:pPr>
            <a:r>
              <a:rPr lang="tr-TR" sz="2400" dirty="0" smtClean="0">
                <a:cs typeface="Times New Roman" pitchFamily="18" charset="0"/>
              </a:rPr>
              <a:t>yakasını kurtaramaz.” felsefesine dayalıdır.</a:t>
            </a:r>
            <a:endParaRPr lang="tr-TR" sz="2400" dirty="0" smtClean="0">
              <a:cs typeface="Times New Roman" pitchFamily="18" charset="0"/>
            </a:endParaRPr>
          </a:p>
          <a:p>
            <a:pPr>
              <a:buNone/>
            </a:pPr>
            <a:r>
              <a:rPr lang="tr-TR" sz="2400" dirty="0" smtClean="0">
                <a:cs typeface="Times New Roman" pitchFamily="18" charset="0"/>
              </a:rPr>
              <a:t>	Atatürk </a:t>
            </a:r>
            <a:r>
              <a:rPr lang="tr-TR" sz="2400" dirty="0" smtClean="0">
                <a:cs typeface="Times New Roman" pitchFamily="18" charset="0"/>
              </a:rPr>
              <a:t>bu ilkenin amacını </a:t>
            </a:r>
            <a:r>
              <a:rPr lang="tr-TR" sz="2400" dirty="0" smtClean="0">
                <a:cs typeface="Times New Roman" pitchFamily="18" charset="0"/>
              </a:rPr>
              <a:t>“Bizim </a:t>
            </a:r>
          </a:p>
          <a:p>
            <a:pPr>
              <a:buNone/>
            </a:pPr>
            <a:r>
              <a:rPr lang="tr-TR" sz="2400" dirty="0" smtClean="0">
                <a:cs typeface="Times New Roman" pitchFamily="18" charset="0"/>
              </a:rPr>
              <a:t>güttüğümüz </a:t>
            </a:r>
            <a:r>
              <a:rPr lang="tr-TR" sz="2400" dirty="0" smtClean="0">
                <a:cs typeface="Times New Roman" pitchFamily="18" charset="0"/>
              </a:rPr>
              <a:t>"devletçilik" </a:t>
            </a:r>
            <a:r>
              <a:rPr lang="tr-TR" sz="2400" dirty="0" smtClean="0">
                <a:cs typeface="Times New Roman" pitchFamily="18" charset="0"/>
              </a:rPr>
              <a:t>bireysel </a:t>
            </a:r>
            <a:r>
              <a:rPr lang="tr-TR" sz="2400" dirty="0" smtClean="0">
                <a:cs typeface="Times New Roman" pitchFamily="18" charset="0"/>
              </a:rPr>
              <a:t>çalışma </a:t>
            </a:r>
            <a:endParaRPr lang="tr-TR" sz="2400" dirty="0" smtClean="0">
              <a:cs typeface="Times New Roman" pitchFamily="18" charset="0"/>
            </a:endParaRPr>
          </a:p>
          <a:p>
            <a:pPr>
              <a:buNone/>
            </a:pPr>
            <a:r>
              <a:rPr lang="tr-TR" sz="2400" dirty="0" smtClean="0">
                <a:cs typeface="Times New Roman" pitchFamily="18" charset="0"/>
              </a:rPr>
              <a:t>ve </a:t>
            </a:r>
            <a:r>
              <a:rPr lang="tr-TR" sz="2400" dirty="0" smtClean="0">
                <a:cs typeface="Times New Roman" pitchFamily="18" charset="0"/>
              </a:rPr>
              <a:t>etkinliği esas </a:t>
            </a:r>
            <a:r>
              <a:rPr lang="tr-TR" sz="2400" dirty="0" smtClean="0">
                <a:cs typeface="Times New Roman" pitchFamily="18" charset="0"/>
              </a:rPr>
              <a:t>tutmakla </a:t>
            </a:r>
            <a:r>
              <a:rPr lang="tr-TR" sz="2400" dirty="0" smtClean="0">
                <a:cs typeface="Times New Roman" pitchFamily="18" charset="0"/>
              </a:rPr>
              <a:t>beraber, </a:t>
            </a:r>
            <a:r>
              <a:rPr lang="tr-TR" sz="2400" dirty="0" smtClean="0">
                <a:cs typeface="Times New Roman" pitchFamily="18" charset="0"/>
              </a:rPr>
              <a:t>mümkün</a:t>
            </a:r>
          </a:p>
          <a:p>
            <a:pPr>
              <a:buNone/>
            </a:pPr>
            <a:r>
              <a:rPr lang="tr-TR" sz="2400" dirty="0" smtClean="0">
                <a:cs typeface="Times New Roman" pitchFamily="18" charset="0"/>
              </a:rPr>
              <a:t>olduğu </a:t>
            </a:r>
            <a:r>
              <a:rPr lang="tr-TR" sz="2400" dirty="0" smtClean="0">
                <a:cs typeface="Times New Roman" pitchFamily="18" charset="0"/>
              </a:rPr>
              <a:t>kadar </a:t>
            </a:r>
            <a:r>
              <a:rPr lang="tr-TR" sz="2400" dirty="0" smtClean="0">
                <a:cs typeface="Times New Roman" pitchFamily="18" charset="0"/>
              </a:rPr>
              <a:t>az </a:t>
            </a:r>
            <a:r>
              <a:rPr lang="tr-TR" sz="2400" dirty="0" smtClean="0">
                <a:cs typeface="Times New Roman" pitchFamily="18" charset="0"/>
              </a:rPr>
              <a:t>zaman içinde ulusu </a:t>
            </a:r>
            <a:r>
              <a:rPr lang="tr-TR" sz="2400" dirty="0" smtClean="0">
                <a:cs typeface="Times New Roman" pitchFamily="18" charset="0"/>
              </a:rPr>
              <a:t>refaha,</a:t>
            </a:r>
          </a:p>
          <a:p>
            <a:pPr>
              <a:buNone/>
            </a:pPr>
            <a:r>
              <a:rPr lang="tr-TR" sz="2400" dirty="0" smtClean="0">
                <a:cs typeface="Times New Roman" pitchFamily="18" charset="0"/>
              </a:rPr>
              <a:t>ülkeyi </a:t>
            </a:r>
            <a:r>
              <a:rPr lang="tr-TR" sz="2400" dirty="0" smtClean="0">
                <a:cs typeface="Times New Roman" pitchFamily="18" charset="0"/>
              </a:rPr>
              <a:t>bayındırlığa eriştirmek için, ulusun genel ve yüksek </a:t>
            </a:r>
            <a:endParaRPr lang="tr-TR" sz="2400" dirty="0" smtClean="0">
              <a:cs typeface="Times New Roman" pitchFamily="18" charset="0"/>
            </a:endParaRPr>
          </a:p>
          <a:p>
            <a:pPr>
              <a:buNone/>
            </a:pPr>
            <a:r>
              <a:rPr lang="tr-TR" sz="2400" dirty="0" smtClean="0">
                <a:cs typeface="Times New Roman" pitchFamily="18" charset="0"/>
              </a:rPr>
              <a:t>yararlarının </a:t>
            </a:r>
            <a:r>
              <a:rPr lang="tr-TR" sz="2400" dirty="0" smtClean="0">
                <a:cs typeface="Times New Roman" pitchFamily="18" charset="0"/>
              </a:rPr>
              <a:t>gerektirdiği işlerde özellikle ekonomik alanlarda, </a:t>
            </a:r>
            <a:endParaRPr lang="tr-TR" sz="2400" dirty="0" smtClean="0">
              <a:cs typeface="Times New Roman" pitchFamily="18" charset="0"/>
            </a:endParaRPr>
          </a:p>
          <a:p>
            <a:pPr>
              <a:buNone/>
            </a:pPr>
            <a:r>
              <a:rPr lang="tr-TR" sz="2400" dirty="0" smtClean="0">
                <a:cs typeface="Times New Roman" pitchFamily="18" charset="0"/>
              </a:rPr>
              <a:t>devleti </a:t>
            </a:r>
            <a:r>
              <a:rPr lang="tr-TR" sz="2400" dirty="0" smtClean="0">
                <a:cs typeface="Times New Roman" pitchFamily="18" charset="0"/>
              </a:rPr>
              <a:t>fiilen ilgilendirmektir</a:t>
            </a:r>
            <a:r>
              <a:rPr lang="tr-TR" sz="2400" dirty="0" smtClean="0">
                <a:cs typeface="Times New Roman" pitchFamily="18" charset="0"/>
              </a:rPr>
              <a:t>.”</a:t>
            </a:r>
            <a:r>
              <a:rPr lang="tr-TR" sz="2400" dirty="0" smtClean="0">
                <a:cs typeface="Times New Roman" pitchFamily="18" charset="0"/>
              </a:rPr>
              <a:t> diyerek açıklamaktadır</a:t>
            </a:r>
            <a:r>
              <a:rPr lang="tr-TR" sz="2400" dirty="0" smtClean="0">
                <a:cs typeface="Times New Roman" pitchFamily="18" charset="0"/>
              </a:rPr>
              <a:t>.	[3]</a:t>
            </a:r>
          </a:p>
          <a:p>
            <a:pPr>
              <a:buNone/>
            </a:pPr>
            <a:endParaRPr lang="tr-TR" sz="1000" dirty="0" smtClean="0">
              <a:cs typeface="Times New Roman" pitchFamily="18" charset="0"/>
            </a:endParaRPr>
          </a:p>
          <a:p>
            <a:pPr>
              <a:buNone/>
            </a:pPr>
            <a:endParaRPr lang="tr-TR" sz="1000" dirty="0" smtClean="0">
              <a:cs typeface="Times New Roman" pitchFamily="18" charset="0"/>
            </a:endParaRPr>
          </a:p>
          <a:p>
            <a:pPr>
              <a:buNone/>
            </a:pPr>
            <a:endParaRPr lang="tr-TR" sz="1000" dirty="0" smtClean="0">
              <a:cs typeface="Times New Roman" pitchFamily="18" charset="0"/>
            </a:endParaRPr>
          </a:p>
          <a:p>
            <a:pPr>
              <a:buNone/>
            </a:pPr>
            <a:r>
              <a:rPr lang="tr-TR" sz="1100" dirty="0" smtClean="0">
                <a:cs typeface="Times New Roman" pitchFamily="18" charset="0"/>
              </a:rPr>
              <a:t>[3]</a:t>
            </a:r>
            <a:r>
              <a:rPr lang="tr-TR" sz="1100" dirty="0" smtClean="0">
                <a:cs typeface="Times New Roman" pitchFamily="18" charset="0"/>
              </a:rPr>
              <a:t>	 </a:t>
            </a:r>
            <a:r>
              <a:rPr lang="tr-TR" sz="1100" dirty="0" smtClean="0">
                <a:cs typeface="Times New Roman" pitchFamily="18" charset="0"/>
                <a:hlinkClick r:id="rId2"/>
              </a:rPr>
              <a:t>https://</a:t>
            </a:r>
            <a:r>
              <a:rPr lang="tr-TR" sz="1100" dirty="0" smtClean="0">
                <a:cs typeface="Times New Roman" pitchFamily="18" charset="0"/>
                <a:hlinkClick r:id="rId2"/>
              </a:rPr>
              <a:t>tr.wikipedia.org/wiki/Atatürk_İlkeleri</a:t>
            </a:r>
            <a:r>
              <a:rPr lang="tr-TR" sz="1100" dirty="0" smtClean="0">
                <a:cs typeface="Times New Roman" pitchFamily="18" charset="0"/>
              </a:rPr>
              <a:t>		Erişim tarihi:  21 Haziran 2020</a:t>
            </a:r>
            <a:endParaRPr lang="tr-TR" dirty="0">
              <a:cs typeface="Times New Roman" pitchFamily="18" charset="0"/>
            </a:endParaRPr>
          </a:p>
        </p:txBody>
      </p:sp>
      <p:pic>
        <p:nvPicPr>
          <p:cNvPr id="4098" name="Picture 2" descr="C:\Users\ibura\Desktop\indir.jpg"/>
          <p:cNvPicPr>
            <a:picLocks noChangeAspect="1" noChangeArrowheads="1"/>
          </p:cNvPicPr>
          <p:nvPr/>
        </p:nvPicPr>
        <p:blipFill>
          <a:blip r:embed="rId3" cstate="print"/>
          <a:srcRect b="13632"/>
          <a:stretch>
            <a:fillRect/>
          </a:stretch>
        </p:blipFill>
        <p:spPr bwMode="auto">
          <a:xfrm>
            <a:off x="5940152" y="1268760"/>
            <a:ext cx="2779120" cy="302433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260648"/>
            <a:ext cx="8229600" cy="6480720"/>
          </a:xfrm>
        </p:spPr>
        <p:txBody>
          <a:bodyPr>
            <a:normAutofit/>
          </a:bodyPr>
          <a:lstStyle/>
          <a:p>
            <a:pPr>
              <a:buNone/>
            </a:pPr>
            <a:r>
              <a:rPr lang="tr-TR" dirty="0" smtClean="0"/>
              <a:t>	</a:t>
            </a:r>
            <a:r>
              <a:rPr lang="tr-TR" sz="2400" dirty="0" smtClean="0"/>
              <a:t> </a:t>
            </a:r>
            <a:r>
              <a:rPr lang="tr-TR" sz="2400" dirty="0" smtClean="0"/>
              <a:t>Atatürk; </a:t>
            </a:r>
            <a:r>
              <a:rPr lang="tr-TR" sz="2400" dirty="0" smtClean="0"/>
              <a:t>Devletçilik ilkesini, Halkçılık ilkesi ile bağlantılı olarak </a:t>
            </a:r>
            <a:r>
              <a:rPr lang="tr-TR" sz="2400" dirty="0" smtClean="0"/>
              <a:t>değerlendirmektedir. </a:t>
            </a:r>
            <a:r>
              <a:rPr lang="tr-TR" sz="2400" dirty="0" smtClean="0"/>
              <a:t>Prensip olarak, devlet ferdin yerine geçmemelidir. Fakat ferdin gelişmesi için genel şartları göz önünde bulundurmalıdır. </a:t>
            </a:r>
            <a:r>
              <a:rPr lang="tr-TR" sz="2400" dirty="0" smtClean="0"/>
              <a:t>Yoksul</a:t>
            </a:r>
            <a:r>
              <a:rPr lang="tr-TR" sz="2400" dirty="0" smtClean="0"/>
              <a:t>, yüzyıllardır ihmal edilmiş olan halkın kalkınması ve çağdaş yaşam düzeyine ulaşması için </a:t>
            </a:r>
            <a:r>
              <a:rPr lang="tr-TR" sz="2400" dirty="0" smtClean="0"/>
              <a:t>gerekli </a:t>
            </a:r>
            <a:r>
              <a:rPr lang="tr-TR" sz="2400" dirty="0" smtClean="0"/>
              <a:t>yatırımları </a:t>
            </a:r>
            <a:r>
              <a:rPr lang="tr-TR" sz="2400" dirty="0" smtClean="0"/>
              <a:t>yapılmaya                                                           çalışılmıştır. Ama yeterli                                                                             deneyim </a:t>
            </a:r>
            <a:r>
              <a:rPr lang="tr-TR" sz="2400" dirty="0" smtClean="0"/>
              <a:t>ve yeterli </a:t>
            </a:r>
            <a:r>
              <a:rPr lang="tr-TR" sz="2400" dirty="0" smtClean="0"/>
              <a:t>teknolojik                                                         birikim olmaması yanında</a:t>
            </a:r>
            <a:r>
              <a:rPr lang="tr-TR" sz="2400" dirty="0" smtClean="0"/>
              <a:t> </a:t>
            </a:r>
            <a:r>
              <a:rPr lang="tr-TR" sz="2400" dirty="0" smtClean="0"/>
              <a:t>                                          1                     1929 </a:t>
            </a:r>
            <a:r>
              <a:rPr lang="tr-TR" sz="2400" dirty="0" smtClean="0"/>
              <a:t>Dünya Ekonomik </a:t>
            </a:r>
            <a:r>
              <a:rPr lang="tr-TR" sz="2400" dirty="0" smtClean="0"/>
              <a:t>                                                                      Bunalımı işleri güçleştirdi.                                                                   Dolayısıyla Devletçilik </a:t>
            </a:r>
            <a:r>
              <a:rPr lang="tr-TR" sz="2400" dirty="0" smtClean="0"/>
              <a:t>ilkesini </a:t>
            </a:r>
            <a:r>
              <a:rPr lang="tr-TR" sz="2400" dirty="0" smtClean="0"/>
              <a:t>                                                         benimsendi</a:t>
            </a:r>
            <a:r>
              <a:rPr lang="tr-TR" sz="2400" dirty="0" smtClean="0"/>
              <a:t>. Böylece hem </a:t>
            </a:r>
            <a:r>
              <a:rPr lang="tr-TR" sz="2400" dirty="0" smtClean="0"/>
              <a:t>                                                                  üretim </a:t>
            </a:r>
            <a:r>
              <a:rPr lang="tr-TR" sz="2400" dirty="0" smtClean="0"/>
              <a:t>arttırılacak, sanayi gerçekleştirilecek, hem de hakça bir paylaşım yapılacak ve ekonomik gücü kullanan bir sınıfın halkı ezmesine olanak verilmemiş olacaktı</a:t>
            </a:r>
            <a:r>
              <a:rPr lang="tr-TR" sz="2400" dirty="0" smtClean="0"/>
              <a:t>.	[3]</a:t>
            </a:r>
          </a:p>
          <a:p>
            <a:pPr>
              <a:buNone/>
            </a:pPr>
            <a:endParaRPr lang="tr-TR" sz="1000" dirty="0" smtClean="0"/>
          </a:p>
          <a:p>
            <a:pPr>
              <a:buNone/>
            </a:pPr>
            <a:r>
              <a:rPr lang="tr-TR" sz="1000" dirty="0" smtClean="0">
                <a:cs typeface="Times New Roman" pitchFamily="18" charset="0"/>
              </a:rPr>
              <a:t>[3]</a:t>
            </a:r>
            <a:r>
              <a:rPr lang="tr-TR" sz="1000" dirty="0" smtClean="0">
                <a:cs typeface="Times New Roman" pitchFamily="18" charset="0"/>
              </a:rPr>
              <a:t>	 </a:t>
            </a:r>
            <a:r>
              <a:rPr lang="tr-TR" sz="1000" dirty="0" smtClean="0">
                <a:cs typeface="Times New Roman" pitchFamily="18" charset="0"/>
                <a:hlinkClick r:id="rId2"/>
              </a:rPr>
              <a:t>https://tr.wikipedia.org/wiki/Atatürk_İlkeleri</a:t>
            </a:r>
            <a:r>
              <a:rPr lang="tr-TR" sz="1000" dirty="0" smtClean="0">
                <a:cs typeface="Times New Roman" pitchFamily="18" charset="0"/>
              </a:rPr>
              <a:t>		Erişim tarihi:  21 Haziran 2020</a:t>
            </a:r>
            <a:endParaRPr lang="tr-TR" sz="1000" dirty="0"/>
          </a:p>
        </p:txBody>
      </p:sp>
      <p:pic>
        <p:nvPicPr>
          <p:cNvPr id="2050" name="Picture 2" descr="C:\Users\ibura\Desktop\ataturk-ilke-ve-inkilaplari-008.jpg"/>
          <p:cNvPicPr>
            <a:picLocks noChangeAspect="1" noChangeArrowheads="1"/>
          </p:cNvPicPr>
          <p:nvPr/>
        </p:nvPicPr>
        <p:blipFill>
          <a:blip r:embed="rId3" cstate="print"/>
          <a:srcRect/>
          <a:stretch>
            <a:fillRect/>
          </a:stretch>
        </p:blipFill>
        <p:spPr bwMode="auto">
          <a:xfrm>
            <a:off x="4716016" y="2276872"/>
            <a:ext cx="3888432" cy="286966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274638"/>
            <a:ext cx="8568952" cy="922114"/>
          </a:xfrm>
        </p:spPr>
        <p:txBody>
          <a:bodyPr>
            <a:noAutofit/>
          </a:bodyPr>
          <a:lstStyle/>
          <a:p>
            <a:r>
              <a:rPr lang="tr-TR" sz="3000" b="1" dirty="0" smtClean="0"/>
              <a:t>Devletçilik</a:t>
            </a:r>
            <a:r>
              <a:rPr lang="tr-TR" sz="3000" b="1" dirty="0" smtClean="0"/>
              <a:t> İlkesi Doğrultusunda Yapılan İnkılaplar</a:t>
            </a:r>
            <a:endParaRPr lang="tr-TR" sz="3000" dirty="0"/>
          </a:p>
        </p:txBody>
      </p:sp>
      <p:sp>
        <p:nvSpPr>
          <p:cNvPr id="3" name="2 İçerik Yer Tutucusu"/>
          <p:cNvSpPr>
            <a:spLocks noGrp="1"/>
          </p:cNvSpPr>
          <p:nvPr>
            <p:ph idx="1"/>
          </p:nvPr>
        </p:nvSpPr>
        <p:spPr>
          <a:xfrm>
            <a:off x="251520" y="1124744"/>
            <a:ext cx="8229600" cy="5616624"/>
          </a:xfrm>
        </p:spPr>
        <p:txBody>
          <a:bodyPr>
            <a:normAutofit fontScale="92500"/>
          </a:bodyPr>
          <a:lstStyle/>
          <a:p>
            <a:pPr>
              <a:buNone/>
            </a:pPr>
            <a:r>
              <a:rPr lang="tr-TR" dirty="0" smtClean="0"/>
              <a:t>	</a:t>
            </a:r>
            <a:r>
              <a:rPr lang="tr-TR" sz="2400" dirty="0" smtClean="0"/>
              <a:t>1924 </a:t>
            </a:r>
            <a:r>
              <a:rPr lang="tr-TR" sz="2400" dirty="0" smtClean="0"/>
              <a:t>yılında fişek fabrikasının kurulmasıyla başlayan ve Mustafa Kemal Atatürk’ün sağlığı boyunca temelleri atılan sanayi hamlesiyle birlikte toplam üretim </a:t>
            </a:r>
            <a:r>
              <a:rPr lang="tr-TR" sz="2400" dirty="0" smtClean="0"/>
              <a:t>%80 </a:t>
            </a:r>
            <a:r>
              <a:rPr lang="tr-TR" sz="2400" dirty="0" smtClean="0"/>
              <a:t>arttı. Kömürde </a:t>
            </a:r>
            <a:r>
              <a:rPr lang="tr-TR" sz="2400" dirty="0" smtClean="0"/>
              <a:t>%100</a:t>
            </a:r>
            <a:r>
              <a:rPr lang="tr-TR" sz="2400" dirty="0" smtClean="0"/>
              <a:t>, kromda </a:t>
            </a:r>
            <a:r>
              <a:rPr lang="tr-TR" sz="2400" dirty="0" smtClean="0"/>
              <a:t>%600</a:t>
            </a:r>
            <a:r>
              <a:rPr lang="tr-TR" sz="2400" dirty="0" smtClean="0"/>
              <a:t>, diğer madenlerde </a:t>
            </a:r>
            <a:r>
              <a:rPr lang="tr-TR" sz="2400" dirty="0" smtClean="0"/>
              <a:t>%200 </a:t>
            </a:r>
            <a:r>
              <a:rPr lang="tr-TR" sz="2400" dirty="0" smtClean="0"/>
              <a:t>artış yaşandı. Demir </a:t>
            </a:r>
            <a:r>
              <a:rPr lang="tr-TR" sz="2400" dirty="0" smtClean="0"/>
              <a:t>üretimi 180 </a:t>
            </a:r>
            <a:r>
              <a:rPr lang="tr-TR" sz="2400" dirty="0" smtClean="0"/>
              <a:t>bin tona çıktı ve şeker üretimi 200 kat </a:t>
            </a:r>
            <a:r>
              <a:rPr lang="tr-TR" sz="2400" dirty="0" smtClean="0"/>
              <a:t>arttı. Kömür</a:t>
            </a:r>
            <a:r>
              <a:rPr lang="tr-TR" sz="2400" dirty="0" smtClean="0"/>
              <a:t>, çimento, şeker, uçak, ipek ve deri fabrikaları </a:t>
            </a:r>
            <a:r>
              <a:rPr lang="tr-TR" sz="2400" dirty="0" smtClean="0"/>
              <a:t>sayesinde Kurtuluş </a:t>
            </a:r>
            <a:r>
              <a:rPr lang="tr-TR" sz="2400" dirty="0" smtClean="0"/>
              <a:t>Savaşı’ndan </a:t>
            </a:r>
            <a:endParaRPr lang="tr-TR" sz="2400" dirty="0" smtClean="0"/>
          </a:p>
          <a:p>
            <a:pPr>
              <a:buNone/>
            </a:pPr>
            <a:r>
              <a:rPr lang="tr-TR" sz="2400" dirty="0" smtClean="0"/>
              <a:t>	</a:t>
            </a:r>
            <a:r>
              <a:rPr lang="tr-TR" sz="2400" dirty="0" smtClean="0"/>
              <a:t>henüz </a:t>
            </a:r>
            <a:r>
              <a:rPr lang="tr-TR" sz="2400" dirty="0" smtClean="0"/>
              <a:t>çıkmış Türkiye </a:t>
            </a:r>
            <a:endParaRPr lang="tr-TR" sz="2400" dirty="0" smtClean="0"/>
          </a:p>
          <a:p>
            <a:pPr>
              <a:buNone/>
            </a:pPr>
            <a:r>
              <a:rPr lang="tr-TR" sz="2400" dirty="0" smtClean="0"/>
              <a:t>	</a:t>
            </a:r>
            <a:r>
              <a:rPr lang="tr-TR" sz="2400" dirty="0" smtClean="0"/>
              <a:t>kalkındı</a:t>
            </a:r>
            <a:r>
              <a:rPr lang="tr-TR" sz="2400" dirty="0" smtClean="0"/>
              <a:t>.  Son araştırmalar</a:t>
            </a:r>
            <a:r>
              <a:rPr lang="tr-TR" sz="2400" dirty="0" smtClean="0"/>
              <a:t>,</a:t>
            </a:r>
          </a:p>
          <a:p>
            <a:pPr>
              <a:buNone/>
            </a:pPr>
            <a:r>
              <a:rPr lang="tr-TR" sz="2400" dirty="0" smtClean="0"/>
              <a:t>	</a:t>
            </a:r>
            <a:r>
              <a:rPr lang="tr-TR" sz="2400" dirty="0" smtClean="0"/>
              <a:t>Türkiye'nin </a:t>
            </a:r>
            <a:r>
              <a:rPr lang="tr-TR" sz="2400" dirty="0" smtClean="0"/>
              <a:t>1930 yılına </a:t>
            </a:r>
          </a:p>
          <a:p>
            <a:pPr>
              <a:buNone/>
            </a:pPr>
            <a:r>
              <a:rPr lang="tr-TR" sz="2400" dirty="0" smtClean="0"/>
              <a:t>	kadar </a:t>
            </a:r>
            <a:r>
              <a:rPr lang="tr-TR" sz="2400" dirty="0" smtClean="0"/>
              <a:t>uyguladığı </a:t>
            </a:r>
            <a:r>
              <a:rPr lang="tr-TR" sz="2400" dirty="0" smtClean="0"/>
              <a:t>devletçilik</a:t>
            </a:r>
          </a:p>
          <a:p>
            <a:pPr>
              <a:buNone/>
            </a:pPr>
            <a:r>
              <a:rPr lang="tr-TR" sz="2400" dirty="0" smtClean="0"/>
              <a:t>	</a:t>
            </a:r>
            <a:r>
              <a:rPr lang="tr-TR" sz="2400" dirty="0" smtClean="0"/>
              <a:t>siyaseti </a:t>
            </a:r>
            <a:r>
              <a:rPr lang="tr-TR" sz="2400" dirty="0" smtClean="0"/>
              <a:t>ile en hızlı </a:t>
            </a:r>
            <a:r>
              <a:rPr lang="tr-TR" sz="2400" dirty="0" smtClean="0"/>
              <a:t>kalkınan</a:t>
            </a:r>
          </a:p>
          <a:p>
            <a:pPr>
              <a:buNone/>
            </a:pPr>
            <a:r>
              <a:rPr lang="tr-TR" sz="2400" dirty="0" smtClean="0"/>
              <a:t>	</a:t>
            </a:r>
            <a:r>
              <a:rPr lang="tr-TR" sz="2400" dirty="0" smtClean="0"/>
              <a:t>üç </a:t>
            </a:r>
            <a:r>
              <a:rPr lang="tr-TR" sz="2400" dirty="0" smtClean="0"/>
              <a:t>ülke arasına girdiğini göstermektedir</a:t>
            </a:r>
            <a:r>
              <a:rPr lang="tr-TR" sz="2400" dirty="0" smtClean="0"/>
              <a:t>.	[4]</a:t>
            </a:r>
          </a:p>
          <a:p>
            <a:pPr>
              <a:buNone/>
            </a:pPr>
            <a:endParaRPr lang="tr-TR" sz="2400" dirty="0" smtClean="0"/>
          </a:p>
          <a:p>
            <a:pPr>
              <a:buNone/>
            </a:pPr>
            <a:r>
              <a:rPr lang="tr-TR" sz="1000" dirty="0" smtClean="0"/>
              <a:t>[4]	</a:t>
            </a:r>
            <a:r>
              <a:rPr lang="tr-TR" sz="1000" dirty="0" smtClean="0">
                <a:hlinkClick r:id="rId2"/>
              </a:rPr>
              <a:t>https</a:t>
            </a:r>
            <a:r>
              <a:rPr lang="tr-TR" sz="1000" dirty="0" smtClean="0">
                <a:hlinkClick r:id="rId2"/>
              </a:rPr>
              <a:t>://onedio.com/haber/-</a:t>
            </a:r>
            <a:r>
              <a:rPr lang="tr-TR" sz="1000" dirty="0" smtClean="0">
                <a:hlinkClick r:id="rId2"/>
              </a:rPr>
              <a:t>devlet-fabrika-kurmali-mi-sorusunun-yaniti-burada-cumhuriyetimizin-kurucusu-buyuk-onder-ataturk-un-kurdugu-fabrikalar-825057</a:t>
            </a:r>
            <a:endParaRPr lang="tr-TR" sz="1000" dirty="0" smtClean="0"/>
          </a:p>
          <a:p>
            <a:pPr>
              <a:buNone/>
            </a:pPr>
            <a:r>
              <a:rPr lang="tr-TR" sz="1000" dirty="0" smtClean="0"/>
              <a:t>	</a:t>
            </a:r>
            <a:r>
              <a:rPr lang="tr-TR" sz="1000" dirty="0" smtClean="0"/>
              <a:t>Erişim tarihi:  21 Haziran 2020</a:t>
            </a:r>
          </a:p>
          <a:p>
            <a:pPr>
              <a:buNone/>
            </a:pPr>
            <a:endParaRPr lang="tr-TR" sz="2400" dirty="0"/>
          </a:p>
        </p:txBody>
      </p:sp>
      <p:pic>
        <p:nvPicPr>
          <p:cNvPr id="3077" name="Picture 5" descr="C:\Users\ibura\Desktop\devletcilik-ataturk-800x445.jpg"/>
          <p:cNvPicPr>
            <a:picLocks noChangeAspect="1" noChangeArrowheads="1"/>
          </p:cNvPicPr>
          <p:nvPr/>
        </p:nvPicPr>
        <p:blipFill>
          <a:blip r:embed="rId3" cstate="print"/>
          <a:srcRect/>
          <a:stretch>
            <a:fillRect/>
          </a:stretch>
        </p:blipFill>
        <p:spPr bwMode="auto">
          <a:xfrm>
            <a:off x="4211960" y="3330440"/>
            <a:ext cx="3672408" cy="204277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188640"/>
            <a:ext cx="8229600" cy="1143000"/>
          </a:xfrm>
        </p:spPr>
        <p:txBody>
          <a:bodyPr>
            <a:normAutofit fontScale="90000"/>
          </a:bodyPr>
          <a:lstStyle/>
          <a:p>
            <a:r>
              <a:rPr lang="tr-TR" dirty="0" smtClean="0"/>
              <a:t>Atatürk’ün Devletçilik Hakkında Sözleri</a:t>
            </a:r>
            <a:endParaRPr lang="tr-TR" dirty="0"/>
          </a:p>
        </p:txBody>
      </p:sp>
      <p:sp>
        <p:nvSpPr>
          <p:cNvPr id="3" name="2 İçerik Yer Tutucusu"/>
          <p:cNvSpPr>
            <a:spLocks noGrp="1"/>
          </p:cNvSpPr>
          <p:nvPr>
            <p:ph idx="1"/>
          </p:nvPr>
        </p:nvSpPr>
        <p:spPr>
          <a:xfrm>
            <a:off x="107504" y="1268760"/>
            <a:ext cx="8712968" cy="5472608"/>
          </a:xfrm>
        </p:spPr>
        <p:txBody>
          <a:bodyPr>
            <a:normAutofit/>
          </a:bodyPr>
          <a:lstStyle/>
          <a:p>
            <a:pPr>
              <a:buNone/>
            </a:pPr>
            <a:r>
              <a:rPr lang="tr-TR" sz="1800" dirty="0" smtClean="0"/>
              <a:t>	Atatürk ilkelerini en iyi Atatürk açıklar, dolayısıyla biraz da onun sözlerinden bahsedelim:</a:t>
            </a:r>
          </a:p>
          <a:p>
            <a:pPr>
              <a:buNone/>
            </a:pPr>
            <a:r>
              <a:rPr lang="tr-TR" sz="1800" i="1" dirty="0" smtClean="0"/>
              <a:t>	</a:t>
            </a:r>
            <a:endParaRPr lang="tr-TR" sz="1800" i="1" dirty="0" smtClean="0"/>
          </a:p>
          <a:p>
            <a:pPr>
              <a:buNone/>
            </a:pPr>
            <a:r>
              <a:rPr lang="tr-TR" sz="1800" i="1" dirty="0" smtClean="0"/>
              <a:t>	</a:t>
            </a:r>
            <a:r>
              <a:rPr lang="tr-TR" sz="1800" i="1" dirty="0" smtClean="0"/>
              <a:t>“</a:t>
            </a:r>
            <a:r>
              <a:rPr lang="tr-TR" sz="1800" i="1" dirty="0" smtClean="0"/>
              <a:t>Cumhuriyetimiz henüz çok gençtir. Geçmişten kendine miras kalan bütün hayati çok önemli işler, zamanın gerektirdiklerini doyurucu derecede değildir. Siyasi ve fikrî hayatta olduğu gibi ekonomik işlerde de kişilerin teşebbüslerinin neticesini beklemek doğru olmaz. Önemli ve büyük işleri, ancak millî servetin ve devletin bütün teşkilat ve gücüne dayanarak; millî egemenliğin sağlanmasını, uygulanmasını düzenlemekle vazifeli </a:t>
            </a:r>
            <a:r>
              <a:rPr lang="tr-TR" sz="1800" i="1" dirty="0" err="1" smtClean="0"/>
              <a:t>hükûmetin</a:t>
            </a:r>
            <a:r>
              <a:rPr lang="tr-TR" sz="1800" i="1" dirty="0" smtClean="0"/>
              <a:t>, mümkün olduğu kadar üzerine alıp başarması tercih olunmalıdır.” (1929</a:t>
            </a:r>
            <a:r>
              <a:rPr lang="tr-TR" sz="1800" i="1" dirty="0" smtClean="0"/>
              <a:t>)</a:t>
            </a:r>
          </a:p>
          <a:p>
            <a:pPr>
              <a:buNone/>
            </a:pPr>
            <a:r>
              <a:rPr lang="tr-TR" sz="1800" i="1" dirty="0" smtClean="0"/>
              <a:t>	</a:t>
            </a:r>
            <a:endParaRPr lang="tr-TR" sz="1800" i="1" dirty="0" smtClean="0"/>
          </a:p>
          <a:p>
            <a:pPr>
              <a:buNone/>
            </a:pPr>
            <a:r>
              <a:rPr lang="tr-TR" sz="1800" i="1" dirty="0" smtClean="0"/>
              <a:t>	 “Memlekette her çeşit üretimin artırılması için, özel teşebbüsün devletçe gerekli görüldüğünü önemle vurguladıktan sonra, diyebiliriz ki “Devlet ve özel teşebbüs birbirine karşı değil, birbirinin tamamlayıcısıdır.” (1929</a:t>
            </a:r>
            <a:r>
              <a:rPr lang="tr-TR" sz="1800" i="1" dirty="0" smtClean="0"/>
              <a:t>)</a:t>
            </a:r>
          </a:p>
          <a:p>
            <a:pPr>
              <a:buNone/>
            </a:pPr>
            <a:endParaRPr lang="tr-TR" sz="1800" i="1" dirty="0" smtClean="0"/>
          </a:p>
          <a:p>
            <a:pPr>
              <a:buNone/>
            </a:pPr>
            <a:r>
              <a:rPr lang="tr-TR" sz="1800" i="1" dirty="0" smtClean="0"/>
              <a:t>	</a:t>
            </a:r>
            <a:r>
              <a:rPr lang="tr-TR" sz="1800" i="1" dirty="0" smtClean="0"/>
              <a:t> “Türkiye Cumhuriyeti’ni idare edenlerin, demokrasi esasından ayrılmamakla beraber mutedil (ılımlı) devletçilik prensibine uygun yürümeleri, bugün içinde bulunduğumuz durumlara, şartlara ve zorluklara uygun olur” (1929</a:t>
            </a:r>
            <a:r>
              <a:rPr lang="tr-TR" sz="1800" i="1" dirty="0" smtClean="0"/>
              <a:t>)</a:t>
            </a:r>
          </a:p>
          <a:p>
            <a:pPr>
              <a:buNone/>
            </a:pPr>
            <a:endParaRPr lang="tr-TR" sz="1800" i="1" dirty="0" smtClean="0"/>
          </a:p>
          <a:p>
            <a:pPr>
              <a:buNone/>
            </a:pPr>
            <a:r>
              <a:rPr lang="tr-TR" sz="1000" dirty="0" smtClean="0"/>
              <a:t>	</a:t>
            </a:r>
            <a:r>
              <a:rPr lang="tr-TR" sz="1000" dirty="0" smtClean="0">
                <a:cs typeface="Times New Roman" pitchFamily="18" charset="0"/>
                <a:hlinkClick r:id="rId2"/>
              </a:rPr>
              <a:t>https://www.mevkoleji.k12.tr/tr/kurumsal/ataturk-kosesi/ataturk-ilke-ve-inkilaplari</a:t>
            </a:r>
            <a:r>
              <a:rPr lang="tr-TR" sz="1000" dirty="0" smtClean="0">
                <a:cs typeface="Times New Roman" pitchFamily="18" charset="0"/>
                <a:hlinkClick r:id="rId2"/>
              </a:rPr>
              <a:t>/</a:t>
            </a:r>
            <a:r>
              <a:rPr lang="tr-TR" sz="1000" dirty="0" smtClean="0"/>
              <a:t>	 Erişim tarihi:  21 Haziran 2020</a:t>
            </a:r>
            <a:endParaRPr lang="tr-TR" sz="1000" dirty="0" smtClean="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88640"/>
            <a:ext cx="8229600" cy="6669360"/>
          </a:xfrm>
        </p:spPr>
        <p:txBody>
          <a:bodyPr>
            <a:normAutofit/>
          </a:bodyPr>
          <a:lstStyle/>
          <a:p>
            <a:pPr>
              <a:buNone/>
            </a:pPr>
            <a:r>
              <a:rPr lang="tr-TR" sz="1800" i="1" dirty="0" smtClean="0"/>
              <a:t>	“</a:t>
            </a:r>
            <a:r>
              <a:rPr lang="tr-TR" sz="1800" i="1" dirty="0" smtClean="0"/>
              <a:t>Türkiye’nin tatbik ettiği devletçilik sistemi </a:t>
            </a:r>
            <a:r>
              <a:rPr lang="tr-TR" sz="1800" i="1" dirty="0" smtClean="0"/>
              <a:t>19. </a:t>
            </a:r>
            <a:r>
              <a:rPr lang="tr-TR" sz="1800" i="1" dirty="0" smtClean="0"/>
              <a:t>asırdan beri sosyalizm teorisyenlerinin ileri sürdükleri fikirlerden alınarak tercüme edilmiş bir sistem değildir. Bu Türkiye’nin ihtiyaçlarından doğmuş, Türkiye’ye özgü bir sistemdir. Devletçiliğin anlamı bizce şudur: Kişilerin özel teşebbüslerini ve şahsi faaliyetlerini esas tutmak; fakat büyük bir milletin ve geniş bir memleketin bütün ihtiyaçlarını ve çok şeylerin yapılmadığını göz önünde tutarak, memleket ekonomisini devletin eline almak. Türkiye Cumhuriyeti Devleti, Türk vatanına asırlardan beri kişisel ve özel teşebbüslerle yapılamamış olan şeyleri bir an önce yapmak istedi ve kısa bir zamanda yapmayı başardı. Bizim takip ettiğimiz bu yol, görüldüğü gibi </a:t>
            </a:r>
            <a:r>
              <a:rPr lang="tr-TR" sz="1800" i="1" dirty="0" smtClean="0"/>
              <a:t>liberalizmden </a:t>
            </a:r>
            <a:r>
              <a:rPr lang="tr-TR" sz="1800" i="1" dirty="0" smtClean="0"/>
              <a:t>başka bir yoldur.” (1936</a:t>
            </a:r>
            <a:r>
              <a:rPr lang="tr-TR" sz="1800" i="1" dirty="0" smtClean="0"/>
              <a:t>)</a:t>
            </a:r>
          </a:p>
          <a:p>
            <a:pPr>
              <a:buNone/>
            </a:pPr>
            <a:endParaRPr lang="tr-TR" sz="1800" i="1" dirty="0" smtClean="0"/>
          </a:p>
          <a:p>
            <a:pPr>
              <a:buNone/>
            </a:pPr>
            <a:r>
              <a:rPr lang="tr-TR" sz="1800" i="1" dirty="0" smtClean="0"/>
              <a:t>	“</a:t>
            </a:r>
            <a:r>
              <a:rPr lang="tr-TR" sz="1800" dirty="0" smtClean="0"/>
              <a:t>Devletçiliğin bizce anlamı şudur: Kişilerin özel teşebbüslerini ve şahsi faaliyetlerini esas tutmak, fakat büyük bir milletin ve geniş bir memleketin ihtiyaçlarını ve çok şeylerin yapılmadığını göz önünde tutarak, memleket ekonomisini devletin eline almak</a:t>
            </a:r>
            <a:r>
              <a:rPr lang="tr-TR" sz="1800" dirty="0" smtClean="0"/>
              <a:t>.” </a:t>
            </a:r>
            <a:r>
              <a:rPr lang="tr-TR" sz="1800" dirty="0" smtClean="0"/>
              <a:t>(</a:t>
            </a:r>
            <a:r>
              <a:rPr lang="tr-TR" sz="1800" i="1" dirty="0" smtClean="0"/>
              <a:t>1936</a:t>
            </a:r>
            <a:r>
              <a:rPr lang="tr-TR" sz="1800" dirty="0" smtClean="0"/>
              <a:t>)</a:t>
            </a:r>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r>
              <a:rPr lang="tr-TR" sz="1000" dirty="0" smtClean="0">
                <a:cs typeface="Times New Roman" pitchFamily="18" charset="0"/>
                <a:hlinkClick r:id="rId2"/>
              </a:rPr>
              <a:t>https://www.mevkoleji.k12.tr/tr/kurumsal/ataturk-kosesi/ataturk-ilke-ve-inkilaplari/</a:t>
            </a:r>
            <a:r>
              <a:rPr lang="tr-TR" sz="1000" dirty="0" smtClean="0"/>
              <a:t>	 Erişim tarihi:  21 Haziran 2020</a:t>
            </a:r>
            <a:endParaRPr lang="tr-TR" sz="1000" dirty="0"/>
          </a:p>
        </p:txBody>
      </p:sp>
      <p:pic>
        <p:nvPicPr>
          <p:cNvPr id="5122" name="Picture 2" descr="C:\Users\ibura\Desktop\indir (1).jpg"/>
          <p:cNvPicPr>
            <a:picLocks noChangeAspect="1" noChangeArrowheads="1"/>
          </p:cNvPicPr>
          <p:nvPr/>
        </p:nvPicPr>
        <p:blipFill>
          <a:blip r:embed="rId3" cstate="print"/>
          <a:srcRect/>
          <a:stretch>
            <a:fillRect/>
          </a:stretch>
        </p:blipFill>
        <p:spPr bwMode="auto">
          <a:xfrm>
            <a:off x="827584" y="4509120"/>
            <a:ext cx="3096344" cy="1739752"/>
          </a:xfrm>
          <a:prstGeom prst="rect">
            <a:avLst/>
          </a:prstGeom>
          <a:noFill/>
        </p:spPr>
      </p:pic>
      <p:pic>
        <p:nvPicPr>
          <p:cNvPr id="5123" name="Picture 3" descr="C:\Users\ibura\Desktop\c3o52c-scaled.jpg"/>
          <p:cNvPicPr>
            <a:picLocks noChangeAspect="1" noChangeArrowheads="1"/>
          </p:cNvPicPr>
          <p:nvPr/>
        </p:nvPicPr>
        <p:blipFill>
          <a:blip r:embed="rId4" cstate="print"/>
          <a:srcRect/>
          <a:stretch>
            <a:fillRect/>
          </a:stretch>
        </p:blipFill>
        <p:spPr bwMode="auto">
          <a:xfrm>
            <a:off x="4788024" y="4293096"/>
            <a:ext cx="3338637" cy="201622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Kaynakça</a:t>
            </a:r>
            <a:endParaRPr lang="tr-TR" dirty="0"/>
          </a:p>
        </p:txBody>
      </p:sp>
      <p:sp>
        <p:nvSpPr>
          <p:cNvPr id="3" name="2 İçerik Yer Tutucusu"/>
          <p:cNvSpPr>
            <a:spLocks noGrp="1"/>
          </p:cNvSpPr>
          <p:nvPr>
            <p:ph idx="1"/>
          </p:nvPr>
        </p:nvSpPr>
        <p:spPr>
          <a:xfrm>
            <a:off x="467544" y="1268760"/>
            <a:ext cx="8229600" cy="5257800"/>
          </a:xfrm>
        </p:spPr>
        <p:txBody>
          <a:bodyPr>
            <a:normAutofit lnSpcReduction="10000"/>
          </a:bodyPr>
          <a:lstStyle/>
          <a:p>
            <a:r>
              <a:rPr lang="tr-TR" sz="1800" i="1" dirty="0" smtClean="0"/>
              <a:t>Türk Tarih Kurumu: Belleten Dergisi, Kasım 1988, Cilt LII, Sayı 204, Sayfa 810-824 / Yücel, Prof. Dr. Yaşar: Atatürk </a:t>
            </a:r>
            <a:r>
              <a:rPr lang="tr-TR" sz="1800" i="1" dirty="0" smtClean="0"/>
              <a:t>İlkeleri	</a:t>
            </a:r>
          </a:p>
          <a:p>
            <a:pPr>
              <a:buNone/>
            </a:pPr>
            <a:r>
              <a:rPr lang="tr-TR" sz="1800" dirty="0" smtClean="0"/>
              <a:t>	</a:t>
            </a:r>
            <a:r>
              <a:rPr lang="tr-TR" sz="1800" dirty="0" smtClean="0">
                <a:hlinkClick r:id="rId2"/>
              </a:rPr>
              <a:t>https</a:t>
            </a:r>
            <a:r>
              <a:rPr lang="tr-TR" sz="1800" dirty="0" smtClean="0">
                <a:hlinkClick r:id="rId2"/>
              </a:rPr>
              <a:t>://www.ttk.gov.tr/tarihveegitim/ataturk-ilkeleri-belleten-makale/</a:t>
            </a:r>
            <a:endParaRPr lang="tr-TR" sz="1800" dirty="0" smtClean="0"/>
          </a:p>
          <a:p>
            <a:pPr>
              <a:buNone/>
            </a:pPr>
            <a:r>
              <a:rPr lang="tr-TR" sz="1800" dirty="0" smtClean="0"/>
              <a:t>	</a:t>
            </a:r>
            <a:r>
              <a:rPr lang="tr-TR" sz="1800" dirty="0" smtClean="0"/>
              <a:t>Erişim tarihi:  21 Haziran 2020</a:t>
            </a:r>
          </a:p>
          <a:p>
            <a:r>
              <a:rPr lang="tr-TR" sz="1800" dirty="0" smtClean="0">
                <a:hlinkClick r:id="rId3"/>
              </a:rPr>
              <a:t>https</a:t>
            </a:r>
            <a:r>
              <a:rPr lang="tr-TR" sz="1800" dirty="0" smtClean="0">
                <a:hlinkClick r:id="rId3"/>
              </a:rPr>
              <a:t>://www.meb.gov.tr/ataturk/Ilkeleri/Devletcilik</a:t>
            </a:r>
            <a:r>
              <a:rPr lang="tr-TR" sz="1800" dirty="0" smtClean="0"/>
              <a:t>	</a:t>
            </a:r>
            <a:endParaRPr lang="tr-TR" sz="1800" dirty="0" smtClean="0"/>
          </a:p>
          <a:p>
            <a:pPr>
              <a:buNone/>
            </a:pPr>
            <a:r>
              <a:rPr lang="tr-TR" sz="1800" dirty="0" smtClean="0"/>
              <a:t>	</a:t>
            </a:r>
            <a:r>
              <a:rPr lang="tr-TR" sz="1800" dirty="0" smtClean="0"/>
              <a:t>Erişim </a:t>
            </a:r>
            <a:r>
              <a:rPr lang="tr-TR" sz="1800" dirty="0" smtClean="0"/>
              <a:t>tarihi:  21 Haziran </a:t>
            </a:r>
            <a:r>
              <a:rPr lang="tr-TR" sz="1800" dirty="0" smtClean="0"/>
              <a:t>2020</a:t>
            </a:r>
          </a:p>
          <a:p>
            <a:r>
              <a:rPr lang="tr-TR" sz="1800" dirty="0" smtClean="0">
                <a:cs typeface="Times New Roman" pitchFamily="18" charset="0"/>
                <a:hlinkClick r:id="rId4"/>
              </a:rPr>
              <a:t>https://</a:t>
            </a:r>
            <a:r>
              <a:rPr lang="tr-TR" sz="1800" dirty="0" smtClean="0">
                <a:cs typeface="Times New Roman" pitchFamily="18" charset="0"/>
                <a:hlinkClick r:id="rId4"/>
              </a:rPr>
              <a:t>tr.wikipedia.org/wiki/Atatürk_İlkeleri</a:t>
            </a:r>
            <a:endParaRPr lang="tr-TR" sz="1800" dirty="0" smtClean="0">
              <a:cs typeface="Times New Roman" pitchFamily="18" charset="0"/>
            </a:endParaRPr>
          </a:p>
          <a:p>
            <a:pPr>
              <a:buNone/>
            </a:pPr>
            <a:r>
              <a:rPr lang="tr-TR" sz="1800" dirty="0" smtClean="0">
                <a:cs typeface="Times New Roman" pitchFamily="18" charset="0"/>
              </a:rPr>
              <a:t>	</a:t>
            </a:r>
            <a:r>
              <a:rPr lang="tr-TR" sz="1800" dirty="0" smtClean="0"/>
              <a:t>Erişim </a:t>
            </a:r>
            <a:r>
              <a:rPr lang="tr-TR" sz="1800" dirty="0" smtClean="0"/>
              <a:t>tarihi:  21 Haziran 2020</a:t>
            </a:r>
            <a:endParaRPr lang="tr-TR" sz="1800" dirty="0" smtClean="0">
              <a:cs typeface="Times New Roman" pitchFamily="18" charset="0"/>
            </a:endParaRPr>
          </a:p>
          <a:p>
            <a:r>
              <a:rPr lang="tr-TR" sz="1800" dirty="0" smtClean="0">
                <a:hlinkClick r:id="rId5"/>
              </a:rPr>
              <a:t>https://onedio.com/haber/-</a:t>
            </a:r>
            <a:r>
              <a:rPr lang="tr-TR" sz="1800" dirty="0" smtClean="0">
                <a:hlinkClick r:id="rId5"/>
              </a:rPr>
              <a:t>devlet-fabrika-kurmali-mi-sorusunun-yaniti-burada-cumhuriyetimizin-kurucusu-buyuk-onder-ataturk-un-kurdugu-fabrikalar-825057</a:t>
            </a:r>
            <a:endParaRPr lang="tr-TR" sz="1800" dirty="0" smtClean="0"/>
          </a:p>
          <a:p>
            <a:pPr>
              <a:buNone/>
            </a:pPr>
            <a:r>
              <a:rPr lang="tr-TR" sz="1800" dirty="0" smtClean="0">
                <a:cs typeface="Times New Roman" pitchFamily="18" charset="0"/>
              </a:rPr>
              <a:t>	</a:t>
            </a:r>
            <a:r>
              <a:rPr lang="tr-TR" sz="1800" dirty="0" smtClean="0"/>
              <a:t>Erişim </a:t>
            </a:r>
            <a:r>
              <a:rPr lang="tr-TR" sz="1800" dirty="0" smtClean="0"/>
              <a:t>tarihi:  21 Haziran 2020</a:t>
            </a:r>
            <a:endParaRPr lang="tr-TR" sz="1800" dirty="0" smtClean="0">
              <a:cs typeface="Times New Roman" pitchFamily="18" charset="0"/>
            </a:endParaRPr>
          </a:p>
          <a:p>
            <a:r>
              <a:rPr lang="tr-TR" sz="1800" dirty="0" smtClean="0">
                <a:cs typeface="Times New Roman" pitchFamily="18" charset="0"/>
                <a:hlinkClick r:id="rId6"/>
              </a:rPr>
              <a:t>https</a:t>
            </a:r>
            <a:r>
              <a:rPr lang="tr-TR" sz="1800" dirty="0" smtClean="0">
                <a:cs typeface="Times New Roman" pitchFamily="18" charset="0"/>
                <a:hlinkClick r:id="rId6"/>
              </a:rPr>
              <a:t>://www.mevkoleji.k12.tr/tr/kurumsal/ataturk-kosesi/ataturk-ilke-ve-inkilaplari</a:t>
            </a:r>
            <a:r>
              <a:rPr lang="tr-TR" sz="1800" dirty="0" smtClean="0">
                <a:cs typeface="Times New Roman" pitchFamily="18" charset="0"/>
                <a:hlinkClick r:id="rId6"/>
              </a:rPr>
              <a:t>/</a:t>
            </a:r>
            <a:endParaRPr lang="tr-TR" sz="1800" dirty="0" smtClean="0">
              <a:cs typeface="Times New Roman" pitchFamily="18" charset="0"/>
            </a:endParaRPr>
          </a:p>
          <a:p>
            <a:pPr>
              <a:buNone/>
            </a:pPr>
            <a:r>
              <a:rPr lang="tr-TR" sz="1800" dirty="0" smtClean="0">
                <a:cs typeface="Times New Roman" pitchFamily="18" charset="0"/>
              </a:rPr>
              <a:t>	</a:t>
            </a:r>
            <a:r>
              <a:rPr lang="tr-TR" sz="1800" dirty="0" smtClean="0"/>
              <a:t>Erişim </a:t>
            </a:r>
            <a:r>
              <a:rPr lang="tr-TR" sz="1800" dirty="0" smtClean="0"/>
              <a:t>tarihi:  21 Haziran </a:t>
            </a:r>
            <a:r>
              <a:rPr lang="tr-TR" sz="1800" dirty="0" smtClean="0"/>
              <a:t>2020</a:t>
            </a:r>
            <a:endParaRPr lang="tr-TR" sz="1800" dirty="0" smtClean="0">
              <a:cs typeface="Times New Roman" pitchFamily="18" charset="0"/>
            </a:endParaRPr>
          </a:p>
          <a:p>
            <a:r>
              <a:rPr lang="tr-TR" sz="1800" dirty="0" smtClean="0">
                <a:hlinkClick r:id="rId7"/>
              </a:rPr>
              <a:t>https://www.atam.gov.tr/duyurular/devletcilik#:~:text=Devletçiliğin%20bizce%20anlamı%20şudur%3A%20Bireylerin,memleket%20ekonomisini%20devletin%20eline%20almak</a:t>
            </a:r>
            <a:r>
              <a:rPr lang="tr-TR" sz="1800" dirty="0" smtClean="0"/>
              <a:t>.</a:t>
            </a:r>
          </a:p>
          <a:p>
            <a:pPr>
              <a:buNone/>
            </a:pPr>
            <a:r>
              <a:rPr lang="tr-TR" sz="1800" dirty="0" smtClean="0"/>
              <a:t>	Erişim </a:t>
            </a:r>
            <a:r>
              <a:rPr lang="tr-TR" sz="1800" dirty="0" smtClean="0"/>
              <a:t>tarihi:  21 Haziran 2020</a:t>
            </a:r>
            <a:endParaRPr lang="tr-TR" sz="1800"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45</Words>
  <Application>Microsoft Office PowerPoint</Application>
  <PresentationFormat>Ekran Gösterisi (4:3)</PresentationFormat>
  <Paragraphs>77</Paragraphs>
  <Slides>9</Slides>
  <Notes>0</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Ofis Teması</vt:lpstr>
      <vt:lpstr>Hacettepe Üniversitesi  Bilgisayar Mühendisliği Bölümü İnkılap Tarihi Dersi Final Ödevi</vt:lpstr>
      <vt:lpstr>Devletçilik Nedir?</vt:lpstr>
      <vt:lpstr>Slayt 3</vt:lpstr>
      <vt:lpstr>Slayt 4</vt:lpstr>
      <vt:lpstr>Slayt 5</vt:lpstr>
      <vt:lpstr>Devletçilik İlkesi Doğrultusunda Yapılan İnkılaplar</vt:lpstr>
      <vt:lpstr>Atatürk’ün Devletçilik Hakkında Sözleri</vt:lpstr>
      <vt:lpstr>Slayt 8</vt:lpstr>
      <vt:lpstr>Kaynakça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Hacettepe Üniversitesi  Bilgisayar Mühendisliği Bölümü İnkılap Tarihi Dersi Final Ödevi</dc:title>
  <dc:creator>İbrahim Burak Tanrıkulu</dc:creator>
  <cp:lastModifiedBy>İbrahim Burak Tanrıkulu</cp:lastModifiedBy>
  <cp:revision>13</cp:revision>
  <dcterms:created xsi:type="dcterms:W3CDTF">2020-06-22T17:21:51Z</dcterms:created>
  <dcterms:modified xsi:type="dcterms:W3CDTF">2020-06-22T19:21:26Z</dcterms:modified>
</cp:coreProperties>
</file>