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8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5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6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7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8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9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0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1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32.xml" ContentType="application/vnd.openxmlformats-officedocument.presentationml.notesSlide+xml"/>
  <Override PartName="/ppt/tags/tag80.xml" ContentType="application/vnd.openxmlformats-officedocument.presentationml.tags+xml"/>
  <Override PartName="/ppt/notesSlides/notesSlide3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34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5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6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7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38.xml" ContentType="application/vnd.openxmlformats-officedocument.presentationml.notesSlide+xml"/>
  <Override PartName="/ppt/tags/tag99.xml" ContentType="application/vnd.openxmlformats-officedocument.presentationml.tags+xml"/>
  <Override PartName="/ppt/notesSlides/notesSlide39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40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41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42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43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44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45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46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47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48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49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50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51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52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53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54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55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56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57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58.xml" ContentType="application/vnd.openxmlformats-officedocument.presentationml.notesSl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59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60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notesSlides/notesSlide61.xml" ContentType="application/vnd.openxmlformats-officedocument.presentationml.notesSlid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62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63.xml" ContentType="application/vnd.openxmlformats-officedocument.presentationml.notesSlide+xml"/>
  <Override PartName="/ppt/tags/tag204.xml" ContentType="application/vnd.openxmlformats-officedocument.presentationml.tags+xml"/>
  <Override PartName="/ppt/notesSlides/notesSlide64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65.xml" ContentType="application/vnd.openxmlformats-officedocument.presentationml.notesSl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66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67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68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69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538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532" r:id="rId30"/>
    <p:sldId id="425" r:id="rId31"/>
    <p:sldId id="426" r:id="rId32"/>
    <p:sldId id="428" r:id="rId33"/>
    <p:sldId id="533" r:id="rId34"/>
    <p:sldId id="429" r:id="rId35"/>
    <p:sldId id="430" r:id="rId36"/>
    <p:sldId id="431" r:id="rId37"/>
    <p:sldId id="433" r:id="rId38"/>
    <p:sldId id="534" r:id="rId39"/>
    <p:sldId id="435" r:id="rId40"/>
    <p:sldId id="436" r:id="rId41"/>
    <p:sldId id="475" r:id="rId42"/>
    <p:sldId id="476" r:id="rId43"/>
    <p:sldId id="477" r:id="rId44"/>
    <p:sldId id="478" r:id="rId45"/>
    <p:sldId id="479" r:id="rId46"/>
    <p:sldId id="480" r:id="rId47"/>
    <p:sldId id="481" r:id="rId48"/>
    <p:sldId id="482" r:id="rId49"/>
    <p:sldId id="483" r:id="rId50"/>
    <p:sldId id="484" r:id="rId51"/>
    <p:sldId id="485" r:id="rId52"/>
    <p:sldId id="486" r:id="rId53"/>
    <p:sldId id="487" r:id="rId54"/>
    <p:sldId id="488" r:id="rId55"/>
    <p:sldId id="489" r:id="rId56"/>
    <p:sldId id="490" r:id="rId57"/>
    <p:sldId id="491" r:id="rId58"/>
    <p:sldId id="492" r:id="rId59"/>
    <p:sldId id="493" r:id="rId60"/>
    <p:sldId id="494" r:id="rId61"/>
    <p:sldId id="495" r:id="rId62"/>
    <p:sldId id="496" r:id="rId63"/>
    <p:sldId id="497" r:id="rId64"/>
    <p:sldId id="498" r:id="rId65"/>
    <p:sldId id="499" r:id="rId66"/>
    <p:sldId id="536" r:id="rId67"/>
    <p:sldId id="501" r:id="rId68"/>
    <p:sldId id="502" r:id="rId69"/>
    <p:sldId id="503" r:id="rId70"/>
    <p:sldId id="504" r:id="rId71"/>
    <p:sldId id="537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1" autoAdjust="0"/>
    <p:restoredTop sz="94142" autoAdjust="0"/>
  </p:normalViewPr>
  <p:slideViewPr>
    <p:cSldViewPr>
      <p:cViewPr varScale="1">
        <p:scale>
          <a:sx n="109" d="100"/>
          <a:sy n="109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D2DB2-BA90-4463-B0A8-AE12B0A66EE8}" type="slidenum">
              <a:rPr lang="en-US"/>
              <a:pPr/>
              <a:t>11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C829F-7ED2-40C6-BF34-D0B3FCC86EBA}" type="slidenum">
              <a:rPr lang="en-US"/>
              <a:pPr/>
              <a:t>12</a:t>
            </a:fld>
            <a:endParaRPr lang="en-US"/>
          </a:p>
        </p:txBody>
      </p:sp>
      <p:sp>
        <p:nvSpPr>
          <p:cNvPr id="136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1C4C82-1E05-4440-9F7E-6FAEB2EAAE75}" type="slidenum">
              <a:rPr lang="en-US"/>
              <a:pPr/>
              <a:t>13</a:t>
            </a:fld>
            <a:endParaRPr lang="en-US"/>
          </a:p>
        </p:txBody>
      </p:sp>
      <p:sp>
        <p:nvSpPr>
          <p:cNvPr id="136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14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8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622678-56B4-4083-93DF-293C377DC8BB}" type="slidenum">
              <a:rPr lang="en-US"/>
              <a:pPr/>
              <a:t>15</a:t>
            </a:fld>
            <a:endParaRPr lang="en-US"/>
          </a:p>
        </p:txBody>
      </p:sp>
      <p:sp>
        <p:nvSpPr>
          <p:cNvPr id="136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2405B-27BD-44F4-A341-1CD560017CD2}" type="slidenum">
              <a:rPr lang="en-US"/>
              <a:pPr/>
              <a:t>16</a:t>
            </a:fld>
            <a:endParaRPr lang="en-US"/>
          </a:p>
        </p:txBody>
      </p:sp>
      <p:sp>
        <p:nvSpPr>
          <p:cNvPr id="136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268C7-9330-4FF6-B88E-8F9390C46787}" type="slidenum">
              <a:rPr lang="en-US"/>
              <a:pPr/>
              <a:t>17</a:t>
            </a:fld>
            <a:endParaRPr lang="en-US"/>
          </a:p>
        </p:txBody>
      </p:sp>
      <p:sp>
        <p:nvSpPr>
          <p:cNvPr id="136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04A31-E7AA-49B9-AB13-6ACD4B3FFBA8}" type="slidenum">
              <a:rPr lang="en-US"/>
              <a:pPr/>
              <a:t>18</a:t>
            </a:fld>
            <a:endParaRPr lang="en-US"/>
          </a:p>
        </p:txBody>
      </p:sp>
      <p:sp>
        <p:nvSpPr>
          <p:cNvPr id="137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CE9A0-E7EE-465F-A9E2-2A09D0577B70}" type="slidenum">
              <a:rPr lang="en-US"/>
              <a:pPr/>
              <a:t>19</a:t>
            </a:fld>
            <a:endParaRPr lang="en-US"/>
          </a:p>
        </p:txBody>
      </p:sp>
      <p:sp>
        <p:nvSpPr>
          <p:cNvPr id="137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40A60-4161-4AA9-B4A0-BB2E25B9069F}" type="slidenum">
              <a:rPr lang="en-US"/>
              <a:pPr/>
              <a:t>20</a:t>
            </a:fld>
            <a:endParaRPr lang="en-US"/>
          </a:p>
        </p:txBody>
      </p:sp>
      <p:sp>
        <p:nvSpPr>
          <p:cNvPr id="137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A12898-5B80-4728-A62A-50D6A1DE6BF0}" type="slidenum">
              <a:rPr lang="en-US"/>
              <a:pPr/>
              <a:t>3</a:t>
            </a:fld>
            <a:endParaRPr lang="en-US"/>
          </a:p>
        </p:txBody>
      </p:sp>
      <p:sp>
        <p:nvSpPr>
          <p:cNvPr id="135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B36AC-B89B-4A9D-8A2F-8274ABA61DB6}" type="slidenum">
              <a:rPr lang="en-US"/>
              <a:pPr/>
              <a:t>21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22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23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F61A6-2541-4277-A2F9-36E5595FA60B}" type="slidenum">
              <a:rPr lang="en-US"/>
              <a:pPr/>
              <a:t>24</a:t>
            </a:fld>
            <a:endParaRPr lang="en-US"/>
          </a:p>
        </p:txBody>
      </p:sp>
      <p:sp>
        <p:nvSpPr>
          <p:cNvPr id="137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3838E-1E82-43E4-B8DE-813DBE74A75D}" type="slidenum">
              <a:rPr lang="en-US"/>
              <a:pPr/>
              <a:t>25</a:t>
            </a:fld>
            <a:endParaRPr lang="en-US"/>
          </a:p>
        </p:txBody>
      </p:sp>
      <p:sp>
        <p:nvSpPr>
          <p:cNvPr id="137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9A03F2-2321-4F48-A899-1BD0031E880D}" type="slidenum">
              <a:rPr lang="en-US"/>
              <a:pPr/>
              <a:t>26</a:t>
            </a:fld>
            <a:endParaRPr lang="en-US"/>
          </a:p>
        </p:txBody>
      </p:sp>
      <p:sp>
        <p:nvSpPr>
          <p:cNvPr id="148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24AF9-8E72-4B4E-8C5A-1E1E37A3B6CF}" type="slidenum">
              <a:rPr lang="en-US"/>
              <a:pPr/>
              <a:t>27</a:t>
            </a:fld>
            <a:endParaRPr lang="en-US"/>
          </a:p>
        </p:txBody>
      </p:sp>
      <p:sp>
        <p:nvSpPr>
          <p:cNvPr id="137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994F5-F061-44A3-908C-7C3DEF08D5CA}" type="slidenum">
              <a:rPr lang="en-US"/>
              <a:pPr/>
              <a:t>28</a:t>
            </a:fld>
            <a:endParaRPr lang="en-US"/>
          </a:p>
        </p:txBody>
      </p:sp>
      <p:sp>
        <p:nvSpPr>
          <p:cNvPr id="138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11CED-087E-456E-A6A4-BC02949A7AE6}" type="slidenum">
              <a:rPr lang="en-US"/>
              <a:pPr/>
              <a:t>29</a:t>
            </a:fld>
            <a:endParaRPr lang="en-US"/>
          </a:p>
        </p:txBody>
      </p:sp>
      <p:sp>
        <p:nvSpPr>
          <p:cNvPr id="149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11CED-087E-456E-A6A4-BC02949A7AE6}" type="slidenum">
              <a:rPr lang="en-US"/>
              <a:pPr/>
              <a:t>30</a:t>
            </a:fld>
            <a:endParaRPr lang="en-US"/>
          </a:p>
        </p:txBody>
      </p:sp>
      <p:sp>
        <p:nvSpPr>
          <p:cNvPr id="149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A02A9-81E7-4FC0-8A31-24B525F14208}" type="slidenum">
              <a:rPr lang="en-US"/>
              <a:pPr/>
              <a:t>4</a:t>
            </a:fld>
            <a:endParaRPr lang="en-US"/>
          </a:p>
        </p:txBody>
      </p:sp>
      <p:sp>
        <p:nvSpPr>
          <p:cNvPr id="135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920F2-DC38-4F6F-A77B-A47900AD3A10}" type="slidenum">
              <a:rPr lang="en-US"/>
              <a:pPr/>
              <a:t>31</a:t>
            </a:fld>
            <a:endParaRPr lang="en-US"/>
          </a:p>
        </p:txBody>
      </p:sp>
      <p:sp>
        <p:nvSpPr>
          <p:cNvPr id="138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7C84D-A971-4CF1-98EF-58C3F19EC904}" type="slidenum">
              <a:rPr lang="en-US"/>
              <a:pPr/>
              <a:t>32</a:t>
            </a:fld>
            <a:endParaRPr lang="en-US"/>
          </a:p>
        </p:txBody>
      </p:sp>
      <p:sp>
        <p:nvSpPr>
          <p:cNvPr id="149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7C84D-A971-4CF1-98EF-58C3F19EC904}" type="slidenum">
              <a:rPr lang="en-US"/>
              <a:pPr/>
              <a:t>33</a:t>
            </a:fld>
            <a:endParaRPr lang="en-US"/>
          </a:p>
        </p:txBody>
      </p:sp>
      <p:sp>
        <p:nvSpPr>
          <p:cNvPr id="149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9DE6C-94EB-4595-8F93-B562C19E80F3}" type="slidenum">
              <a:rPr lang="en-US"/>
              <a:pPr/>
              <a:t>34</a:t>
            </a:fld>
            <a:endParaRPr lang="en-US"/>
          </a:p>
        </p:txBody>
      </p:sp>
      <p:sp>
        <p:nvSpPr>
          <p:cNvPr id="153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116BC-9845-471E-87D1-5CAE8EC4FE68}" type="slidenum">
              <a:rPr lang="en-US"/>
              <a:pPr/>
              <a:t>35</a:t>
            </a:fld>
            <a:endParaRPr lang="en-US"/>
          </a:p>
        </p:txBody>
      </p:sp>
      <p:sp>
        <p:nvSpPr>
          <p:cNvPr id="138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3AA932-E6E5-4D21-89D3-9B7F63FC33F5}" type="slidenum">
              <a:rPr lang="en-US"/>
              <a:pPr/>
              <a:t>36</a:t>
            </a:fld>
            <a:endParaRPr lang="en-US"/>
          </a:p>
        </p:txBody>
      </p:sp>
      <p:sp>
        <p:nvSpPr>
          <p:cNvPr id="138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4D85A-B427-48AE-B378-B47345FE1CD1}" type="slidenum">
              <a:rPr lang="en-US"/>
              <a:pPr/>
              <a:t>37</a:t>
            </a:fld>
            <a:endParaRPr lang="en-US"/>
          </a:p>
        </p:txBody>
      </p:sp>
      <p:sp>
        <p:nvSpPr>
          <p:cNvPr id="150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4D85A-B427-48AE-B378-B47345FE1CD1}" type="slidenum">
              <a:rPr lang="en-US"/>
              <a:pPr/>
              <a:t>38</a:t>
            </a:fld>
            <a:endParaRPr lang="en-US"/>
          </a:p>
        </p:txBody>
      </p:sp>
      <p:sp>
        <p:nvSpPr>
          <p:cNvPr id="150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892480-A986-40A2-BCD8-1F86C64961F0}" type="slidenum">
              <a:rPr lang="en-US"/>
              <a:pPr/>
              <a:t>39</a:t>
            </a:fld>
            <a:endParaRPr lang="en-US"/>
          </a:p>
        </p:txBody>
      </p:sp>
      <p:sp>
        <p:nvSpPr>
          <p:cNvPr id="150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E8EF40-91B1-421E-92B6-E19FF298737A}" type="slidenum">
              <a:rPr lang="en-US"/>
              <a:pPr/>
              <a:t>40</a:t>
            </a:fld>
            <a:endParaRPr lang="en-US"/>
          </a:p>
        </p:txBody>
      </p:sp>
      <p:sp>
        <p:nvSpPr>
          <p:cNvPr id="139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DC739A-9C17-47CD-9F20-15742CBE6C74}" type="slidenum">
              <a:rPr lang="en-US"/>
              <a:pPr/>
              <a:t>5</a:t>
            </a:fld>
            <a:endParaRPr lang="en-US"/>
          </a:p>
        </p:txBody>
      </p:sp>
      <p:sp>
        <p:nvSpPr>
          <p:cNvPr id="135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513C2A-3FE9-4C28-9AA5-0A2689172120}" type="slidenum">
              <a:rPr lang="en-US"/>
              <a:pPr/>
              <a:t>41</a:t>
            </a:fld>
            <a:endParaRPr lang="en-US"/>
          </a:p>
        </p:txBody>
      </p:sp>
      <p:sp>
        <p:nvSpPr>
          <p:cNvPr id="142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C497D-BAAF-4663-94BD-869D41A91B61}" type="slidenum">
              <a:rPr lang="en-US"/>
              <a:pPr/>
              <a:t>42</a:t>
            </a:fld>
            <a:endParaRPr lang="en-US"/>
          </a:p>
        </p:txBody>
      </p:sp>
      <p:sp>
        <p:nvSpPr>
          <p:cNvPr id="143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6BCA3-1859-43AB-8F11-EED879A75AE8}" type="slidenum">
              <a:rPr lang="en-US"/>
              <a:pPr/>
              <a:t>43</a:t>
            </a:fld>
            <a:endParaRPr lang="en-US"/>
          </a:p>
        </p:txBody>
      </p:sp>
      <p:sp>
        <p:nvSpPr>
          <p:cNvPr id="143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E2FF9-E030-419D-B53F-CD75372687CF}" type="slidenum">
              <a:rPr lang="en-US"/>
              <a:pPr/>
              <a:t>44</a:t>
            </a:fld>
            <a:endParaRPr lang="en-US"/>
          </a:p>
        </p:txBody>
      </p:sp>
      <p:sp>
        <p:nvSpPr>
          <p:cNvPr id="143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3ACA88-61E7-4A1A-9B15-4E2D88276536}" type="slidenum">
              <a:rPr lang="en-US"/>
              <a:pPr/>
              <a:t>45</a:t>
            </a:fld>
            <a:endParaRPr lang="en-US"/>
          </a:p>
        </p:txBody>
      </p:sp>
      <p:sp>
        <p:nvSpPr>
          <p:cNvPr id="143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4DEA3-25D5-4603-B984-4A488CC8E538}" type="slidenum">
              <a:rPr lang="en-US"/>
              <a:pPr/>
              <a:t>46</a:t>
            </a:fld>
            <a:endParaRPr lang="en-US"/>
          </a:p>
        </p:txBody>
      </p:sp>
      <p:sp>
        <p:nvSpPr>
          <p:cNvPr id="143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66E8A-C797-4C9B-9D3A-7827445D777A}" type="slidenum">
              <a:rPr lang="en-US"/>
              <a:pPr/>
              <a:t>47</a:t>
            </a:fld>
            <a:endParaRPr lang="en-US"/>
          </a:p>
        </p:txBody>
      </p:sp>
      <p:sp>
        <p:nvSpPr>
          <p:cNvPr id="143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F4D43F-D11A-439E-A2E3-AE659895A2EF}" type="slidenum">
              <a:rPr lang="en-US"/>
              <a:pPr/>
              <a:t>48</a:t>
            </a:fld>
            <a:endParaRPr lang="en-US"/>
          </a:p>
        </p:txBody>
      </p:sp>
      <p:sp>
        <p:nvSpPr>
          <p:cNvPr id="143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C3316F-328F-418C-A7E2-87315872C0A5}" type="slidenum">
              <a:rPr lang="en-US"/>
              <a:pPr/>
              <a:t>49</a:t>
            </a:fld>
            <a:endParaRPr lang="en-US"/>
          </a:p>
        </p:txBody>
      </p:sp>
      <p:sp>
        <p:nvSpPr>
          <p:cNvPr id="143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BD0BD1-CD86-4E00-AFFB-63A734364820}" type="slidenum">
              <a:rPr lang="en-US"/>
              <a:pPr/>
              <a:t>50</a:t>
            </a:fld>
            <a:endParaRPr lang="en-US"/>
          </a:p>
        </p:txBody>
      </p:sp>
      <p:sp>
        <p:nvSpPr>
          <p:cNvPr id="152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6671D-A8C6-47B3-A75A-9352EA65CFB7}" type="slidenum">
              <a:rPr lang="en-US"/>
              <a:pPr/>
              <a:t>6</a:t>
            </a:fld>
            <a:endParaRPr lang="en-US"/>
          </a:p>
        </p:txBody>
      </p:sp>
      <p:sp>
        <p:nvSpPr>
          <p:cNvPr id="135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A0542-134F-4852-BDAD-DE7B33690EED}" type="slidenum">
              <a:rPr lang="en-US"/>
              <a:pPr/>
              <a:t>51</a:t>
            </a:fld>
            <a:endParaRPr lang="en-US"/>
          </a:p>
        </p:txBody>
      </p:sp>
      <p:sp>
        <p:nvSpPr>
          <p:cNvPr id="143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D2598-CECF-4725-8E73-E6498698778A}" type="slidenum">
              <a:rPr lang="en-US"/>
              <a:pPr/>
              <a:t>52</a:t>
            </a:fld>
            <a:endParaRPr lang="en-US"/>
          </a:p>
        </p:txBody>
      </p:sp>
      <p:sp>
        <p:nvSpPr>
          <p:cNvPr id="144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785B7C-AE28-4ABF-BE59-E2307A14CF19}" type="slidenum">
              <a:rPr lang="en-US"/>
              <a:pPr/>
              <a:t>53</a:t>
            </a:fld>
            <a:endParaRPr lang="en-US"/>
          </a:p>
        </p:txBody>
      </p:sp>
      <p:sp>
        <p:nvSpPr>
          <p:cNvPr id="144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4F83D-A788-465D-8F6C-62F60A745528}" type="slidenum">
              <a:rPr lang="en-US"/>
              <a:pPr/>
              <a:t>54</a:t>
            </a:fld>
            <a:endParaRPr lang="en-US"/>
          </a:p>
        </p:txBody>
      </p:sp>
      <p:sp>
        <p:nvSpPr>
          <p:cNvPr id="144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32D8E-8CD6-4B81-97F7-5F8D03F2A0A0}" type="slidenum">
              <a:rPr lang="en-US"/>
              <a:pPr/>
              <a:t>55</a:t>
            </a:fld>
            <a:endParaRPr lang="en-US"/>
          </a:p>
        </p:txBody>
      </p:sp>
      <p:sp>
        <p:nvSpPr>
          <p:cNvPr id="144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58592-DAED-4876-A72F-034A0267A593}" type="slidenum">
              <a:rPr lang="en-US"/>
              <a:pPr/>
              <a:t>56</a:t>
            </a:fld>
            <a:endParaRPr lang="en-US"/>
          </a:p>
        </p:txBody>
      </p:sp>
      <p:sp>
        <p:nvSpPr>
          <p:cNvPr id="144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C8A15-5C55-4C19-A80A-2C645E237EC7}" type="slidenum">
              <a:rPr lang="en-US"/>
              <a:pPr/>
              <a:t>57</a:t>
            </a:fld>
            <a:endParaRPr lang="en-US"/>
          </a:p>
        </p:txBody>
      </p:sp>
      <p:sp>
        <p:nvSpPr>
          <p:cNvPr id="144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BB637E-3FF7-41F8-95B0-D3B7E8B88F14}" type="slidenum">
              <a:rPr lang="en-US"/>
              <a:pPr/>
              <a:t>58</a:t>
            </a:fld>
            <a:endParaRPr lang="en-US"/>
          </a:p>
        </p:txBody>
      </p:sp>
      <p:sp>
        <p:nvSpPr>
          <p:cNvPr id="144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4D39D0-D4B0-4B8C-A8B4-DE8BCCF45BB8}" type="slidenum">
              <a:rPr lang="en-US"/>
              <a:pPr/>
              <a:t>59</a:t>
            </a:fld>
            <a:endParaRPr lang="en-US"/>
          </a:p>
        </p:txBody>
      </p:sp>
      <p:sp>
        <p:nvSpPr>
          <p:cNvPr id="144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3F203-F709-4960-A969-872A2BAAFE69}" type="slidenum">
              <a:rPr lang="en-US"/>
              <a:pPr/>
              <a:t>60</a:t>
            </a:fld>
            <a:endParaRPr lang="en-US"/>
          </a:p>
        </p:txBody>
      </p:sp>
      <p:sp>
        <p:nvSpPr>
          <p:cNvPr id="144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A1A6FD-BBE4-472C-9682-C83E0F98297A}" type="slidenum">
              <a:rPr lang="en-US"/>
              <a:pPr/>
              <a:t>7</a:t>
            </a:fld>
            <a:endParaRPr lang="en-US"/>
          </a:p>
        </p:txBody>
      </p:sp>
      <p:sp>
        <p:nvSpPr>
          <p:cNvPr id="135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4698CA-D6BC-41F2-A1B8-7182405279B1}" type="slidenum">
              <a:rPr lang="en-US"/>
              <a:pPr/>
              <a:t>61</a:t>
            </a:fld>
            <a:endParaRPr lang="en-US"/>
          </a:p>
        </p:txBody>
      </p:sp>
      <p:sp>
        <p:nvSpPr>
          <p:cNvPr id="144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9A9FA-A004-47EE-B412-8DE89CB4D3B3}" type="slidenum">
              <a:rPr lang="en-US"/>
              <a:pPr/>
              <a:t>62</a:t>
            </a:fld>
            <a:endParaRPr lang="en-US"/>
          </a:p>
        </p:txBody>
      </p:sp>
      <p:sp>
        <p:nvSpPr>
          <p:cNvPr id="145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5B29BC-53BE-4854-9FA4-43C191B99F90}" type="slidenum">
              <a:rPr lang="en-US"/>
              <a:pPr/>
              <a:t>63</a:t>
            </a:fld>
            <a:endParaRPr lang="en-US"/>
          </a:p>
        </p:txBody>
      </p:sp>
      <p:sp>
        <p:nvSpPr>
          <p:cNvPr id="145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65A5EB-E028-4EAE-92E1-035091BEBA5E}" type="slidenum">
              <a:rPr lang="en-US"/>
              <a:pPr/>
              <a:t>64</a:t>
            </a:fld>
            <a:endParaRPr lang="en-US"/>
          </a:p>
        </p:txBody>
      </p:sp>
      <p:sp>
        <p:nvSpPr>
          <p:cNvPr id="145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2C5325-BD0A-4DE7-8C01-F5B129B4F7C0}" type="slidenum">
              <a:rPr lang="en-US"/>
              <a:pPr/>
              <a:t>65</a:t>
            </a:fld>
            <a:endParaRPr lang="en-US"/>
          </a:p>
        </p:txBody>
      </p:sp>
      <p:sp>
        <p:nvSpPr>
          <p:cNvPr id="153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8793D-B5D1-4153-AB60-8BAB3035712A}" type="slidenum">
              <a:rPr lang="en-US"/>
              <a:pPr/>
              <a:t>66</a:t>
            </a:fld>
            <a:endParaRPr lang="en-US"/>
          </a:p>
        </p:txBody>
      </p:sp>
      <p:sp>
        <p:nvSpPr>
          <p:cNvPr id="145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8793D-B5D1-4153-AB60-8BAB3035712A}" type="slidenum">
              <a:rPr lang="en-US"/>
              <a:pPr/>
              <a:t>67</a:t>
            </a:fld>
            <a:endParaRPr lang="en-US"/>
          </a:p>
        </p:txBody>
      </p:sp>
      <p:sp>
        <p:nvSpPr>
          <p:cNvPr id="145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384BA1-219F-4B11-A353-85AD5E96ACFB}" type="slidenum">
              <a:rPr lang="en-US"/>
              <a:pPr/>
              <a:t>68</a:t>
            </a:fld>
            <a:endParaRPr lang="en-US"/>
          </a:p>
        </p:txBody>
      </p:sp>
      <p:sp>
        <p:nvSpPr>
          <p:cNvPr id="145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BE6B2-1B9C-4B23-AF73-FDB55FF9BE0C}" type="slidenum">
              <a:rPr lang="en-US"/>
              <a:pPr/>
              <a:t>69</a:t>
            </a:fld>
            <a:endParaRPr lang="en-US"/>
          </a:p>
        </p:txBody>
      </p:sp>
      <p:sp>
        <p:nvSpPr>
          <p:cNvPr id="145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8361B8-36CE-4106-9A9C-35C780634501}" type="slidenum">
              <a:rPr lang="en-US"/>
              <a:pPr/>
              <a:t>70</a:t>
            </a:fld>
            <a:endParaRPr lang="en-US"/>
          </a:p>
        </p:txBody>
      </p:sp>
      <p:sp>
        <p:nvSpPr>
          <p:cNvPr id="145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5DF1D-A0E9-436D-A100-376B78C97228}" type="slidenum">
              <a:rPr lang="en-US"/>
              <a:pPr/>
              <a:t>8</a:t>
            </a:fld>
            <a:endParaRPr lang="en-US"/>
          </a:p>
        </p:txBody>
      </p:sp>
      <p:sp>
        <p:nvSpPr>
          <p:cNvPr id="136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8361B8-36CE-4106-9A9C-35C780634501}" type="slidenum">
              <a:rPr lang="en-US"/>
              <a:pPr/>
              <a:t>71</a:t>
            </a:fld>
            <a:endParaRPr lang="en-US"/>
          </a:p>
        </p:txBody>
      </p:sp>
      <p:sp>
        <p:nvSpPr>
          <p:cNvPr id="145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125141-5B24-4BAE-9559-A86E56479F27}" type="slidenum">
              <a:rPr lang="en-US"/>
              <a:pPr/>
              <a:t>9</a:t>
            </a:fld>
            <a:endParaRPr lang="en-US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B377D0-3401-4DB7-96DB-6B7BE03ABE96}" type="slidenum">
              <a:rPr lang="en-US"/>
              <a:pPr/>
              <a:t>10</a:t>
            </a:fld>
            <a:endParaRPr lang="en-US"/>
          </a:p>
        </p:txBody>
      </p:sp>
      <p:sp>
        <p:nvSpPr>
          <p:cNvPr id="136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7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71516" y="2870780"/>
            <a:ext cx="6512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MICROArchitecture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7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70778" y="2870780"/>
            <a:ext cx="6512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MICROArchitecture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5.wmf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6.wmf"/><Relationship Id="rId2" Type="http://schemas.openxmlformats.org/officeDocument/2006/relationships/tags" Target="../tags/tag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7.wmf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8.wmf"/><Relationship Id="rId2" Type="http://schemas.openxmlformats.org/officeDocument/2006/relationships/tags" Target="../tags/tag1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tags" Target="../tags/tag19.xml"/><Relationship Id="rId7" Type="http://schemas.openxmlformats.org/officeDocument/2006/relationships/oleObject" Target="../embeddings/oleObject7.bin"/><Relationship Id="rId2" Type="http://schemas.openxmlformats.org/officeDocument/2006/relationships/tags" Target="../tags/tag18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10.wmf"/><Relationship Id="rId2" Type="http://schemas.openxmlformats.org/officeDocument/2006/relationships/tags" Target="../tags/tag2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1.wmf"/><Relationship Id="rId2" Type="http://schemas.openxmlformats.org/officeDocument/2006/relationships/tags" Target="../tags/tag2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12.wmf"/><Relationship Id="rId2" Type="http://schemas.openxmlformats.org/officeDocument/2006/relationships/tags" Target="../tags/tag2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3.wmf"/><Relationship Id="rId2" Type="http://schemas.openxmlformats.org/officeDocument/2006/relationships/tags" Target="../tags/tag2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4.wmf"/><Relationship Id="rId2" Type="http://schemas.openxmlformats.org/officeDocument/2006/relationships/tags" Target="../tags/tag2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tags" Target="../tags/tag32.xml"/><Relationship Id="rId7" Type="http://schemas.openxmlformats.org/officeDocument/2006/relationships/oleObject" Target="../embeddings/oleObject13.bin"/><Relationship Id="rId2" Type="http://schemas.openxmlformats.org/officeDocument/2006/relationships/tags" Target="../tags/tag31.xml"/><Relationship Id="rId1" Type="http://schemas.openxmlformats.org/officeDocument/2006/relationships/vmlDrawing" Target="../drawings/vmlDrawing13.v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tags" Target="../tags/tag35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tags" Target="../tags/tag39.xml"/><Relationship Id="rId7" Type="http://schemas.openxmlformats.org/officeDocument/2006/relationships/oleObject" Target="../embeddings/oleObject7.bin"/><Relationship Id="rId2" Type="http://schemas.openxmlformats.org/officeDocument/2006/relationships/tags" Target="../tags/tag38.xml"/><Relationship Id="rId1" Type="http://schemas.openxmlformats.org/officeDocument/2006/relationships/vmlDrawing" Target="../drawings/vmlDrawing15.v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7.wmf"/><Relationship Id="rId2" Type="http://schemas.openxmlformats.org/officeDocument/2006/relationships/tags" Target="../tags/tag4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3" Type="http://schemas.openxmlformats.org/officeDocument/2006/relationships/tags" Target="../tags/tag4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vmlDrawing" Target="../drawings/vmlDrawing17.v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image" Target="../media/image15.wmf"/><Relationship Id="rId4" Type="http://schemas.openxmlformats.org/officeDocument/2006/relationships/tags" Target="../tags/tag50.xml"/><Relationship Id="rId9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18.wmf"/><Relationship Id="rId2" Type="http://schemas.openxmlformats.org/officeDocument/2006/relationships/tags" Target="../tags/tag5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7.bin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tags" Target="../tags/tag59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58.xml"/><Relationship Id="rId1" Type="http://schemas.openxmlformats.org/officeDocument/2006/relationships/vmlDrawing" Target="../drawings/vmlDrawing1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tags" Target="../tags/tag71.xml"/><Relationship Id="rId7" Type="http://schemas.openxmlformats.org/officeDocument/2006/relationships/oleObject" Target="../embeddings/oleObject19.bin"/><Relationship Id="rId2" Type="http://schemas.openxmlformats.org/officeDocument/2006/relationships/tags" Target="../tags/tag70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82.xml"/><Relationship Id="rId7" Type="http://schemas.openxmlformats.org/officeDocument/2006/relationships/notesSlide" Target="../notesSlides/notesSlide34.xml"/><Relationship Id="rId2" Type="http://schemas.openxmlformats.org/officeDocument/2006/relationships/tags" Target="../tags/tag81.xml"/><Relationship Id="rId1" Type="http://schemas.openxmlformats.org/officeDocument/2006/relationships/vmlDrawing" Target="../drawings/vmlDrawing2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9" Type="http://schemas.openxmlformats.org/officeDocument/2006/relationships/image" Target="../media/image2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tags" Target="../tags/tag104.xml"/><Relationship Id="rId7" Type="http://schemas.openxmlformats.org/officeDocument/2006/relationships/oleObject" Target="../embeddings/oleObject21.bin"/><Relationship Id="rId2" Type="http://schemas.openxmlformats.org/officeDocument/2006/relationships/tags" Target="../tags/tag103.xml"/><Relationship Id="rId1" Type="http://schemas.openxmlformats.org/officeDocument/2006/relationships/vmlDrawing" Target="../drawings/vmlDrawing22.v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tags" Target="../tags/tag107.xml"/><Relationship Id="rId7" Type="http://schemas.openxmlformats.org/officeDocument/2006/relationships/oleObject" Target="../embeddings/oleObject22.bin"/><Relationship Id="rId2" Type="http://schemas.openxmlformats.org/officeDocument/2006/relationships/tags" Target="../tags/tag106.xml"/><Relationship Id="rId1" Type="http://schemas.openxmlformats.org/officeDocument/2006/relationships/vmlDrawing" Target="../drawings/vmlDrawing23.v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tags" Target="../tags/tag110.xml"/><Relationship Id="rId7" Type="http://schemas.openxmlformats.org/officeDocument/2006/relationships/oleObject" Target="../embeddings/oleObject23.bin"/><Relationship Id="rId2" Type="http://schemas.openxmlformats.org/officeDocument/2006/relationships/tags" Target="../tags/tag109.xml"/><Relationship Id="rId1" Type="http://schemas.openxmlformats.org/officeDocument/2006/relationships/vmlDrawing" Target="../drawings/vmlDrawing24.vml"/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tags" Target="../tags/tag113.xml"/><Relationship Id="rId7" Type="http://schemas.openxmlformats.org/officeDocument/2006/relationships/notesSlide" Target="../notesSlides/notesSlide44.xml"/><Relationship Id="rId2" Type="http://schemas.openxmlformats.org/officeDocument/2006/relationships/tags" Target="../tags/tag112.xml"/><Relationship Id="rId1" Type="http://schemas.openxmlformats.org/officeDocument/2006/relationships/vmlDrawing" Target="../drawings/vmlDrawing2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9" Type="http://schemas.openxmlformats.org/officeDocument/2006/relationships/image" Target="../media/image2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tags" Target="../tags/tag117.xml"/><Relationship Id="rId7" Type="http://schemas.openxmlformats.org/officeDocument/2006/relationships/notesSlide" Target="../notesSlides/notesSlide45.xml"/><Relationship Id="rId2" Type="http://schemas.openxmlformats.org/officeDocument/2006/relationships/tags" Target="../tags/tag116.xml"/><Relationship Id="rId1" Type="http://schemas.openxmlformats.org/officeDocument/2006/relationships/vmlDrawing" Target="../drawings/vmlDrawing2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9" Type="http://schemas.openxmlformats.org/officeDocument/2006/relationships/image" Target="../media/image25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tags" Target="../tags/tag125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124.xml"/><Relationship Id="rId1" Type="http://schemas.openxmlformats.org/officeDocument/2006/relationships/vmlDrawing" Target="../drawings/vmlDrawing2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9" Type="http://schemas.openxmlformats.org/officeDocument/2006/relationships/image" Target="../media/image26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9.xml"/><Relationship Id="rId3" Type="http://schemas.openxmlformats.org/officeDocument/2006/relationships/tags" Target="../tags/tag13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vmlDrawing" Target="../drawings/vmlDrawing28.v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10" Type="http://schemas.openxmlformats.org/officeDocument/2006/relationships/image" Target="../media/image27.wmf"/><Relationship Id="rId4" Type="http://schemas.openxmlformats.org/officeDocument/2006/relationships/tags" Target="../tags/tag134.xml"/><Relationship Id="rId9" Type="http://schemas.openxmlformats.org/officeDocument/2006/relationships/oleObject" Target="../embeddings/oleObject27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tags" Target="../tags/tag138.xml"/><Relationship Id="rId7" Type="http://schemas.openxmlformats.org/officeDocument/2006/relationships/notesSlide" Target="../notesSlides/notesSlide50.xml"/><Relationship Id="rId2" Type="http://schemas.openxmlformats.org/officeDocument/2006/relationships/tags" Target="../tags/tag137.xml"/><Relationship Id="rId1" Type="http://schemas.openxmlformats.org/officeDocument/2006/relationships/vmlDrawing" Target="../drawings/vmlDrawing2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9" Type="http://schemas.openxmlformats.org/officeDocument/2006/relationships/image" Target="../media/image28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tags" Target="../tags/tag142.xml"/><Relationship Id="rId7" Type="http://schemas.openxmlformats.org/officeDocument/2006/relationships/notesSlide" Target="../notesSlides/notesSlide51.xml"/><Relationship Id="rId2" Type="http://schemas.openxmlformats.org/officeDocument/2006/relationships/tags" Target="../tags/tag141.xml"/><Relationship Id="rId1" Type="http://schemas.openxmlformats.org/officeDocument/2006/relationships/vmlDrawing" Target="../drawings/vmlDrawing3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9" Type="http://schemas.openxmlformats.org/officeDocument/2006/relationships/image" Target="../media/image29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3.xml"/><Relationship Id="rId3" Type="http://schemas.openxmlformats.org/officeDocument/2006/relationships/tags" Target="../tags/tag14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8.xml"/><Relationship Id="rId1" Type="http://schemas.openxmlformats.org/officeDocument/2006/relationships/vmlDrawing" Target="../drawings/vmlDrawing31.v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10" Type="http://schemas.openxmlformats.org/officeDocument/2006/relationships/image" Target="../media/image30.wmf"/><Relationship Id="rId4" Type="http://schemas.openxmlformats.org/officeDocument/2006/relationships/tags" Target="../tags/tag150.xml"/><Relationship Id="rId9" Type="http://schemas.openxmlformats.org/officeDocument/2006/relationships/oleObject" Target="../embeddings/oleObject30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4.xml"/><Relationship Id="rId3" Type="http://schemas.openxmlformats.org/officeDocument/2006/relationships/tags" Target="../tags/tag15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3.xml"/><Relationship Id="rId1" Type="http://schemas.openxmlformats.org/officeDocument/2006/relationships/vmlDrawing" Target="../drawings/vmlDrawing32.v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image" Target="../media/image31.wmf"/><Relationship Id="rId4" Type="http://schemas.openxmlformats.org/officeDocument/2006/relationships/tags" Target="../tags/tag155.xml"/><Relationship Id="rId9" Type="http://schemas.openxmlformats.org/officeDocument/2006/relationships/oleObject" Target="../embeddings/oleObject31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5.xml"/><Relationship Id="rId3" Type="http://schemas.openxmlformats.org/officeDocument/2006/relationships/tags" Target="../tags/tag15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8.xml"/><Relationship Id="rId1" Type="http://schemas.openxmlformats.org/officeDocument/2006/relationships/vmlDrawing" Target="../drawings/vmlDrawing33.v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10" Type="http://schemas.openxmlformats.org/officeDocument/2006/relationships/image" Target="../media/image32.wmf"/><Relationship Id="rId4" Type="http://schemas.openxmlformats.org/officeDocument/2006/relationships/tags" Target="../tags/tag160.xml"/><Relationship Id="rId9" Type="http://schemas.openxmlformats.org/officeDocument/2006/relationships/oleObject" Target="../embeddings/oleObject3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7" Type="http://schemas.openxmlformats.org/officeDocument/2006/relationships/notesSlide" Target="../notesSlides/notesSlide56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7.xml"/><Relationship Id="rId4" Type="http://schemas.openxmlformats.org/officeDocument/2006/relationships/tags" Target="../tags/tag16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7" Type="http://schemas.openxmlformats.org/officeDocument/2006/relationships/notesSlide" Target="../notesSlides/notesSlide57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2.xml"/><Relationship Id="rId4" Type="http://schemas.openxmlformats.org/officeDocument/2006/relationships/tags" Target="../tags/tag17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8.xml"/><Relationship Id="rId3" Type="http://schemas.openxmlformats.org/officeDocument/2006/relationships/tags" Target="../tags/tag17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34.v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10" Type="http://schemas.openxmlformats.org/officeDocument/2006/relationships/image" Target="../media/image33.wmf"/><Relationship Id="rId4" Type="http://schemas.openxmlformats.org/officeDocument/2006/relationships/tags" Target="../tags/tag175.xml"/><Relationship Id="rId9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9.xml"/><Relationship Id="rId3" Type="http://schemas.openxmlformats.org/officeDocument/2006/relationships/tags" Target="../tags/tag17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8.xml"/><Relationship Id="rId1" Type="http://schemas.openxmlformats.org/officeDocument/2006/relationships/vmlDrawing" Target="../drawings/vmlDrawing35.v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10" Type="http://schemas.openxmlformats.org/officeDocument/2006/relationships/image" Target="../media/image34.wmf"/><Relationship Id="rId4" Type="http://schemas.openxmlformats.org/officeDocument/2006/relationships/tags" Target="../tags/tag180.xml"/><Relationship Id="rId9" Type="http://schemas.openxmlformats.org/officeDocument/2006/relationships/oleObject" Target="../embeddings/oleObject34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2" Type="http://schemas.openxmlformats.org/officeDocument/2006/relationships/tags" Target="../tags/tag183.xml"/><Relationship Id="rId1" Type="http://schemas.openxmlformats.org/officeDocument/2006/relationships/vmlDrawing" Target="../drawings/vmlDrawing36.vml"/><Relationship Id="rId6" Type="http://schemas.openxmlformats.org/officeDocument/2006/relationships/tags" Target="../tags/tag187.xml"/><Relationship Id="rId11" Type="http://schemas.openxmlformats.org/officeDocument/2006/relationships/image" Target="../media/image35.wmf"/><Relationship Id="rId5" Type="http://schemas.openxmlformats.org/officeDocument/2006/relationships/tags" Target="../tags/tag186.xml"/><Relationship Id="rId10" Type="http://schemas.openxmlformats.org/officeDocument/2006/relationships/oleObject" Target="../embeddings/oleObject35.bin"/><Relationship Id="rId4" Type="http://schemas.openxmlformats.org/officeDocument/2006/relationships/tags" Target="../tags/tag185.xml"/><Relationship Id="rId9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1.xml"/><Relationship Id="rId3" Type="http://schemas.openxmlformats.org/officeDocument/2006/relationships/tags" Target="../tags/tag19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89.xml"/><Relationship Id="rId1" Type="http://schemas.openxmlformats.org/officeDocument/2006/relationships/vmlDrawing" Target="../drawings/vmlDrawing37.v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10" Type="http://schemas.openxmlformats.org/officeDocument/2006/relationships/image" Target="../media/image36.wmf"/><Relationship Id="rId4" Type="http://schemas.openxmlformats.org/officeDocument/2006/relationships/tags" Target="../tags/tag191.xml"/><Relationship Id="rId9" Type="http://schemas.openxmlformats.org/officeDocument/2006/relationships/oleObject" Target="../embeddings/oleObject36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2.xml"/><Relationship Id="rId3" Type="http://schemas.openxmlformats.org/officeDocument/2006/relationships/tags" Target="../tags/tag19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38.v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10" Type="http://schemas.openxmlformats.org/officeDocument/2006/relationships/image" Target="../media/image37.wmf"/><Relationship Id="rId4" Type="http://schemas.openxmlformats.org/officeDocument/2006/relationships/tags" Target="../tags/tag196.xml"/><Relationship Id="rId9" Type="http://schemas.openxmlformats.org/officeDocument/2006/relationships/oleObject" Target="../embeddings/oleObject37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7" Type="http://schemas.openxmlformats.org/officeDocument/2006/relationships/notesSlide" Target="../notesSlides/notesSlide63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3.xml"/><Relationship Id="rId4" Type="http://schemas.openxmlformats.org/officeDocument/2006/relationships/tags" Target="../tags/tag20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5" Type="http://schemas.openxmlformats.org/officeDocument/2006/relationships/notesSlide" Target="../notesSlides/notesSlide68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7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STEP </a:t>
            </a:r>
            <a:r>
              <a:rPr lang="en-US" b="1" dirty="0">
                <a:solidFill>
                  <a:schemeClr val="accent1"/>
                </a:solidFill>
              </a:rPr>
              <a:t>1: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Fetch instruction</a:t>
            </a:r>
          </a:p>
        </p:txBody>
      </p:sp>
      <p:graphicFrame>
        <p:nvGraphicFramePr>
          <p:cNvPr id="131379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08492304"/>
              </p:ext>
            </p:extLst>
          </p:nvPr>
        </p:nvGraphicFramePr>
        <p:xfrm>
          <a:off x="914401" y="2645992"/>
          <a:ext cx="8153399" cy="1773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4" name="VISIO" r:id="rId6" imgW="4344480" imgH="943920" progId="Visio.Drawing.6">
                  <p:embed/>
                </p:oleObj>
              </mc:Choice>
              <mc:Fallback>
                <p:oleObj name="VISIO" r:id="rId6" imgW="4344480" imgH="94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2645992"/>
                        <a:ext cx="8153399" cy="1773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fetch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84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STEP 2: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Read source operands from </a:t>
            </a:r>
            <a:r>
              <a:rPr lang="en-US" dirty="0" smtClean="0"/>
              <a:t>RF</a:t>
            </a:r>
            <a:endParaRPr lang="en-US" dirty="0"/>
          </a:p>
        </p:txBody>
      </p:sp>
      <p:graphicFrame>
        <p:nvGraphicFramePr>
          <p:cNvPr id="1172485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36799995"/>
              </p:ext>
            </p:extLst>
          </p:nvPr>
        </p:nvGraphicFramePr>
        <p:xfrm>
          <a:off x="914400" y="2655888"/>
          <a:ext cx="8153400" cy="1773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7" name="VISIO" r:id="rId6" imgW="4344480" imgH="943920" progId="Visio.Drawing.6">
                  <p:embed/>
                </p:oleObj>
              </mc:Choice>
              <mc:Fallback>
                <p:oleObj name="VISIO" r:id="rId6" imgW="4344480" imgH="94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55888"/>
                        <a:ext cx="8153400" cy="1773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 Register Read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6417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STEP 3: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Sign-extend the immediate</a:t>
            </a:r>
          </a:p>
        </p:txBody>
      </p:sp>
      <p:graphicFrame>
        <p:nvGraphicFramePr>
          <p:cNvPr id="1173509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71773362"/>
              </p:ext>
            </p:extLst>
          </p:nvPr>
        </p:nvGraphicFramePr>
        <p:xfrm>
          <a:off x="838200" y="2641600"/>
          <a:ext cx="80010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1" name="VISIO" r:id="rId6" imgW="4344480" imgH="1585440" progId="Visio.Drawing.6">
                  <p:embed/>
                </p:oleObj>
              </mc:Choice>
              <mc:Fallback>
                <p:oleObj name="VISIO" r:id="rId6" imgW="4344480" imgH="1585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41600"/>
                        <a:ext cx="8001000" cy="292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 Immediate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97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STEP 4:</a:t>
            </a:r>
            <a:r>
              <a:rPr lang="en-US" dirty="0"/>
              <a:t> Compute the memory address</a:t>
            </a:r>
          </a:p>
        </p:txBody>
      </p:sp>
      <p:graphicFrame>
        <p:nvGraphicFramePr>
          <p:cNvPr id="1174533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46735193"/>
              </p:ext>
            </p:extLst>
          </p:nvPr>
        </p:nvGraphicFramePr>
        <p:xfrm>
          <a:off x="838200" y="2286000"/>
          <a:ext cx="8077200" cy="329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5" name="VISIO" r:id="rId6" imgW="4344480" imgH="1770840" progId="Visio.Drawing.6">
                  <p:embed/>
                </p:oleObj>
              </mc:Choice>
              <mc:Fallback>
                <p:oleObj name="VISIO" r:id="rId6" imgW="4344480" imgH="1770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0"/>
                        <a:ext cx="8077200" cy="329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3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3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4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4300" dirty="0" smtClean="0">
                <a:solidFill>
                  <a:schemeClr val="bg1"/>
                </a:solidFill>
                <a:latin typeface="+mj-lt"/>
              </a:rPr>
              <a:t> address</a:t>
            </a:r>
            <a:endParaRPr lang="en-US" sz="4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587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226756" name="Object 4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27175" y="1752600"/>
          <a:ext cx="29686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82" name="VISIO" r:id="rId7" imgW="640440" imgH="707040" progId="Visio.Drawing.6">
                  <p:embed/>
                </p:oleObj>
              </mc:Choice>
              <mc:Fallback>
                <p:oleObj name="VISIO" r:id="rId7" imgW="640440" imgH="707040" progId="Visio.Drawing.6">
                  <p:embed/>
                  <p:pic>
                    <p:nvPicPr>
                      <p:cNvPr id="1226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1752600"/>
                        <a:ext cx="2968625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6757" name="Group 5"/>
          <p:cNvGraphicFramePr>
            <a:graphicFrameLocks noGrp="1"/>
          </p:cNvGraphicFramePr>
          <p:nvPr>
            <p:custDataLst>
              <p:tags r:id="rId4"/>
            </p:custDataLst>
            <p:extLst/>
          </p:nvPr>
        </p:nvGraphicFramePr>
        <p:xfrm>
          <a:off x="5486400" y="1371600"/>
          <a:ext cx="2743200" cy="42862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&amp;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 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&amp; ~B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~B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-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ALU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4686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STEP 5: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Read data from memory and write it back to register file</a:t>
            </a:r>
          </a:p>
        </p:txBody>
      </p:sp>
      <p:graphicFrame>
        <p:nvGraphicFramePr>
          <p:cNvPr id="1175557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75469936"/>
              </p:ext>
            </p:extLst>
          </p:nvPr>
        </p:nvGraphicFramePr>
        <p:xfrm>
          <a:off x="990600" y="2309813"/>
          <a:ext cx="7848600" cy="340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8" name="VISIO" r:id="rId6" imgW="4843440" imgH="2101320" progId="Visio.Drawing.6">
                  <p:embed/>
                </p:oleObj>
              </mc:Choice>
              <mc:Fallback>
                <p:oleObj name="VISIO" r:id="rId6" imgW="4843440" imgH="2101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09813"/>
                        <a:ext cx="7848600" cy="340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 Memory Read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67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848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STEP 6:</a:t>
            </a:r>
            <a:r>
              <a:rPr lang="en-US" dirty="0"/>
              <a:t> Determine </a:t>
            </a:r>
            <a:r>
              <a:rPr lang="en-US" dirty="0" smtClean="0"/>
              <a:t>address </a:t>
            </a:r>
            <a:r>
              <a:rPr lang="en-US" dirty="0"/>
              <a:t>of </a:t>
            </a:r>
            <a:r>
              <a:rPr lang="en-US" dirty="0" smtClean="0"/>
              <a:t>next </a:t>
            </a:r>
            <a:r>
              <a:rPr lang="en-US" dirty="0"/>
              <a:t>instruction</a:t>
            </a:r>
          </a:p>
        </p:txBody>
      </p:sp>
      <p:graphicFrame>
        <p:nvGraphicFramePr>
          <p:cNvPr id="1176581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38705024"/>
              </p:ext>
            </p:extLst>
          </p:nvPr>
        </p:nvGraphicFramePr>
        <p:xfrm>
          <a:off x="1066800" y="2076450"/>
          <a:ext cx="7848600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12" name="VISIO" r:id="rId6" imgW="5044320" imgH="2143080" progId="Visio.Drawing.6">
                  <p:embed/>
                </p:oleObj>
              </mc:Choice>
              <mc:Fallback>
                <p:oleObj name="VISIO" r:id="rId6" imgW="504432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76450"/>
                        <a:ext cx="7848600" cy="333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3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600" dirty="0" smtClean="0">
                <a:solidFill>
                  <a:schemeClr val="bg1"/>
                </a:solidFill>
                <a:latin typeface="+mj-lt"/>
              </a:rPr>
              <a:t> PC Increment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8624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data in </a:t>
            </a:r>
            <a:r>
              <a:rPr lang="en-US" dirty="0" err="1">
                <a:latin typeface="Courier New" pitchFamily="49" charset="0"/>
              </a:rPr>
              <a:t>rt</a:t>
            </a:r>
            <a:r>
              <a:rPr lang="en-US" dirty="0"/>
              <a:t> to memory</a:t>
            </a:r>
          </a:p>
        </p:txBody>
      </p:sp>
      <p:graphicFrame>
        <p:nvGraphicFramePr>
          <p:cNvPr id="1177605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4587300"/>
              </p:ext>
            </p:extLst>
          </p:nvPr>
        </p:nvGraphicFramePr>
        <p:xfrm>
          <a:off x="990600" y="2163763"/>
          <a:ext cx="8001000" cy="339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6" name="VISIO" r:id="rId6" imgW="5044320" imgH="2143080" progId="Visio.Drawing.6">
                  <p:embed/>
                </p:oleObj>
              </mc:Choice>
              <mc:Fallback>
                <p:oleObj name="VISIO" r:id="rId6" imgW="504432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63763"/>
                        <a:ext cx="8001000" cy="339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3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3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4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</a:t>
            </a:r>
            <a:endParaRPr lang="en-US" sz="4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251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696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Read from </a:t>
            </a:r>
            <a:r>
              <a:rPr lang="en-US" sz="2400" dirty="0" err="1">
                <a:latin typeface="Courier New" pitchFamily="49" charset="0"/>
              </a:rPr>
              <a:t>rs</a:t>
            </a:r>
            <a:r>
              <a:rPr lang="en-US" sz="2400" dirty="0"/>
              <a:t> and </a:t>
            </a:r>
            <a:r>
              <a:rPr lang="en-US" sz="2400" dirty="0" err="1">
                <a:latin typeface="Courier New" pitchFamily="49" charset="0"/>
              </a:rPr>
              <a:t>rt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Write </a:t>
            </a:r>
            <a:r>
              <a:rPr lang="en-US" sz="2400" i="1" dirty="0" err="1"/>
              <a:t>ALUResult</a:t>
            </a:r>
            <a:r>
              <a:rPr lang="en-US" sz="2400" dirty="0"/>
              <a:t> to register file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Write to </a:t>
            </a:r>
            <a:r>
              <a:rPr lang="en-US" sz="2400" dirty="0" err="1">
                <a:latin typeface="Courier New" pitchFamily="49" charset="0"/>
              </a:rPr>
              <a:t>rd</a:t>
            </a:r>
            <a:r>
              <a:rPr lang="en-US" sz="2400" dirty="0"/>
              <a:t> (instead of </a:t>
            </a:r>
            <a:r>
              <a:rPr lang="en-US" sz="2400" dirty="0" err="1">
                <a:latin typeface="Courier New" pitchFamily="49" charset="0"/>
              </a:rPr>
              <a:t>rt</a:t>
            </a:r>
            <a:r>
              <a:rPr lang="en-US" sz="2400" dirty="0"/>
              <a:t>)</a:t>
            </a:r>
          </a:p>
        </p:txBody>
      </p:sp>
      <p:graphicFrame>
        <p:nvGraphicFramePr>
          <p:cNvPr id="1178629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22034808"/>
              </p:ext>
            </p:extLst>
          </p:nvPr>
        </p:nvGraphicFramePr>
        <p:xfrm>
          <a:off x="990600" y="2549525"/>
          <a:ext cx="8077200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1" name="VISIO" r:id="rId6" imgW="5101560" imgH="2143080" progId="Visio.Drawing.6">
                  <p:embed/>
                </p:oleObj>
              </mc:Choice>
              <mc:Fallback>
                <p:oleObj name="VISIO" r:id="rId6" imgW="5101560" imgH="214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49525"/>
                        <a:ext cx="8077200" cy="339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 R-Type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7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696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Determine whether values in </a:t>
            </a:r>
            <a:r>
              <a:rPr lang="en-US" sz="2400" dirty="0" err="1">
                <a:latin typeface="Courier New" pitchFamily="49" charset="0"/>
              </a:rPr>
              <a:t>rs</a:t>
            </a:r>
            <a:r>
              <a:rPr lang="en-US" sz="2400" dirty="0"/>
              <a:t> and </a:t>
            </a:r>
            <a:r>
              <a:rPr lang="en-US" sz="2400" dirty="0" err="1">
                <a:latin typeface="Courier New" pitchFamily="49" charset="0"/>
              </a:rPr>
              <a:t>rt</a:t>
            </a:r>
            <a:r>
              <a:rPr lang="en-US" sz="2400" dirty="0"/>
              <a:t> are equal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Calculate branch target address: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     BTA = (sign-extended immediate &lt;&lt; 2) + (PC+4)</a:t>
            </a:r>
          </a:p>
        </p:txBody>
      </p:sp>
      <p:graphicFrame>
        <p:nvGraphicFramePr>
          <p:cNvPr id="1179653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83569639"/>
              </p:ext>
            </p:extLst>
          </p:nvPr>
        </p:nvGraphicFramePr>
        <p:xfrm>
          <a:off x="990600" y="2514600"/>
          <a:ext cx="7772400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5" name="VISIO" r:id="rId6" imgW="5216040" imgH="2314440" progId="Visio.Drawing.6">
                  <p:embed/>
                </p:oleObj>
              </mc:Choice>
              <mc:Fallback>
                <p:oleObj name="VISIO" r:id="rId6" imgW="5216040" imgH="2314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14600"/>
                        <a:ext cx="7772400" cy="344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beq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9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7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71600"/>
            <a:ext cx="67389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Introduction</a:t>
            </a:r>
            <a:endParaRPr lang="en-US" dirty="0" smtClean="0"/>
          </a:p>
          <a:p>
            <a:r>
              <a:rPr lang="en-US" b="1" dirty="0" smtClean="0"/>
              <a:t>Performance Analysis</a:t>
            </a:r>
          </a:p>
          <a:p>
            <a:r>
              <a:rPr lang="en-US" b="1" dirty="0" smtClean="0"/>
              <a:t>Single-Cycle Processor</a:t>
            </a:r>
          </a:p>
          <a:p>
            <a:r>
              <a:rPr lang="en-US" b="1" dirty="0" smtClean="0"/>
              <a:t>Pipelined Processor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38" y="1102387"/>
            <a:ext cx="1719062" cy="468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3750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3365677"/>
              </p:ext>
            </p:extLst>
          </p:nvPr>
        </p:nvGraphicFramePr>
        <p:xfrm>
          <a:off x="838200" y="1149350"/>
          <a:ext cx="8382000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9" name="VISIO" r:id="rId7" imgW="5158800" imgH="2873520" progId="Visio.Drawing.6">
                  <p:embed/>
                </p:oleObj>
              </mc:Choice>
              <mc:Fallback>
                <p:oleObj name="VISIO" r:id="rId7" imgW="5158800" imgH="28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9350"/>
                        <a:ext cx="8382000" cy="466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374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374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Processor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9705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78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784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87846" name="Object 6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443777342"/>
              </p:ext>
            </p:extLst>
          </p:nvPr>
        </p:nvGraphicFramePr>
        <p:xfrm>
          <a:off x="2057400" y="1219200"/>
          <a:ext cx="5029200" cy="499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3" name="Visio" r:id="rId8" imgW="1823176" imgH="1810804" progId="Visio.Drawing.11">
                  <p:embed/>
                </p:oleObj>
              </mc:Choice>
              <mc:Fallback>
                <p:oleObj name="Visio" r:id="rId8" imgW="1823176" imgH="18108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5029200" cy="4991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Control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2643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226756" name="Object 4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90413133"/>
              </p:ext>
            </p:extLst>
          </p:nvPr>
        </p:nvGraphicFramePr>
        <p:xfrm>
          <a:off x="1527175" y="1752600"/>
          <a:ext cx="29686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7" name="VISIO" r:id="rId7" imgW="640440" imgH="707040" progId="Visio.Drawing.6">
                  <p:embed/>
                </p:oleObj>
              </mc:Choice>
              <mc:Fallback>
                <p:oleObj name="VISIO" r:id="rId7" imgW="640440" imgH="707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1752600"/>
                        <a:ext cx="2968625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6757" name="Group 5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25140284"/>
              </p:ext>
            </p:extLst>
          </p:nvPr>
        </p:nvGraphicFramePr>
        <p:xfrm>
          <a:off x="5486400" y="1371600"/>
          <a:ext cx="2743200" cy="42862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&amp;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 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&amp; ~B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~B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-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ALU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941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7780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6021116"/>
              </p:ext>
            </p:extLst>
          </p:nvPr>
        </p:nvGraphicFramePr>
        <p:xfrm>
          <a:off x="2438400" y="914400"/>
          <a:ext cx="5181600" cy="543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2" name="VISIO" r:id="rId6" imgW="2663640" imgH="2794320" progId="Visio.Drawing.6">
                  <p:embed/>
                </p:oleObj>
              </mc:Choice>
              <mc:Fallback>
                <p:oleObj name="VISIO" r:id="rId6" imgW="2663640" imgH="2794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14400"/>
                        <a:ext cx="5181600" cy="5434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777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ALU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3817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8928" name="Group 64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50760407"/>
              </p:ext>
            </p:extLst>
          </p:nvPr>
        </p:nvGraphicFramePr>
        <p:xfrm>
          <a:off x="2819400" y="1066800"/>
          <a:ext cx="3429000" cy="19812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ALUOp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Look at Funct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 Used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8890" name="Group 26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189271"/>
              </p:ext>
            </p:extLst>
          </p:nvPr>
        </p:nvGraphicFramePr>
        <p:xfrm>
          <a:off x="1790700" y="3230880"/>
          <a:ext cx="5562600" cy="316992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ALUOp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 (Add)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 (Subtract)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100000 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 (Add)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100010 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sub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 (Subtract)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100100 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 (And)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r>
                        <a:rPr kumimoji="0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100101 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 (Or)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 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 (SLT)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88887" name="Rectangle 2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8888" name="Rectangle 2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8889" name="Rectangle 2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Unit: ALU Decoder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8985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9976" name="Group 88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170406"/>
              </p:ext>
            </p:extLst>
          </p:nvPr>
        </p:nvGraphicFramePr>
        <p:xfrm>
          <a:off x="914400" y="1219200"/>
          <a:ext cx="8153400" cy="218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9961" name="Object 73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66673733"/>
              </p:ext>
            </p:extLst>
          </p:nvPr>
        </p:nvGraphicFramePr>
        <p:xfrm>
          <a:off x="1905000" y="3429000"/>
          <a:ext cx="55626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5" name="VISIO" r:id="rId9" imgW="5158800" imgH="2873520" progId="Visio.Drawing.6">
                  <p:embed/>
                </p:oleObj>
              </mc:Choice>
              <mc:Fallback>
                <p:oleObj name="VISIO" r:id="rId9" imgW="5158800" imgH="28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0"/>
                        <a:ext cx="5562600" cy="309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9891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89892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9893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Unit Main Decoder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7512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7878" name="Group 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5030672"/>
              </p:ext>
            </p:extLst>
          </p:nvPr>
        </p:nvGraphicFramePr>
        <p:xfrm>
          <a:off x="838200" y="1675756"/>
          <a:ext cx="8229600" cy="222568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8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878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78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Unit: Main Decoder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4876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013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8736338"/>
              </p:ext>
            </p:extLst>
          </p:nvPr>
        </p:nvGraphicFramePr>
        <p:xfrm>
          <a:off x="914400" y="1370013"/>
          <a:ext cx="8229600" cy="4652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9" name="VISIO" r:id="rId6" imgW="5216400" imgH="2949120" progId="Visio.Drawing.6">
                  <p:embed/>
                </p:oleObj>
              </mc:Choice>
              <mc:Fallback>
                <p:oleObj name="VISIO" r:id="rId6" imgW="5216400" imgH="2949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0013"/>
                        <a:ext cx="8229600" cy="4652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0131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547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0920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9086771"/>
              </p:ext>
            </p:extLst>
          </p:nvPr>
        </p:nvGraphicFramePr>
        <p:xfrm>
          <a:off x="762000" y="1219200"/>
          <a:ext cx="8382000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53" name="VISIO" r:id="rId8" imgW="5158800" imgH="2873520" progId="Visio.Drawing.6">
                  <p:embed/>
                </p:oleObj>
              </mc:Choice>
              <mc:Fallback>
                <p:oleObj name="VISIO" r:id="rId8" imgW="5158800" imgH="287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8382000" cy="466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0915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14600" y="5791200"/>
            <a:ext cx="5105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No change to </a:t>
            </a:r>
            <a:r>
              <a:rPr lang="en-US" sz="3200" b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datapath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19091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091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Extended Functionality: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addi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96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046" name="Group 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06024965"/>
              </p:ext>
            </p:extLst>
          </p:nvPr>
        </p:nvGraphicFramePr>
        <p:xfrm>
          <a:off x="914402" y="1397503"/>
          <a:ext cx="8133804" cy="3835902"/>
        </p:xfrm>
        <a:graphic>
          <a:graphicData uri="http://schemas.openxmlformats.org/drawingml/2006/table">
            <a:tbl>
              <a:tblPr/>
              <a:tblGrid>
                <a:gridCol w="990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897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9504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950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9504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Unit: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addi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311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51816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Microarchitecture: </a:t>
            </a:r>
            <a:r>
              <a:rPr lang="en-US" dirty="0"/>
              <a:t>how to implement an architecture in hardware</a:t>
            </a:r>
          </a:p>
          <a:p>
            <a:pPr>
              <a:lnSpc>
                <a:spcPct val="90000"/>
              </a:lnSpc>
            </a:pPr>
            <a:r>
              <a:rPr lang="en-US" dirty="0"/>
              <a:t>Processor:</a:t>
            </a:r>
          </a:p>
          <a:p>
            <a:pPr lvl="1">
              <a:lnSpc>
                <a:spcPct val="90000"/>
              </a:lnSpc>
            </a:pPr>
            <a:r>
              <a:rPr lang="en-US" sz="2600" b="1" dirty="0" err="1">
                <a:solidFill>
                  <a:schemeClr val="accent1"/>
                </a:solidFill>
              </a:rPr>
              <a:t>Datapath</a:t>
            </a:r>
            <a:r>
              <a:rPr lang="en-US" sz="2600" b="1" dirty="0">
                <a:solidFill>
                  <a:schemeClr val="accent1"/>
                </a:solidFill>
              </a:rPr>
              <a:t>: </a:t>
            </a:r>
            <a:r>
              <a:rPr lang="en-US" sz="2600" dirty="0"/>
              <a:t>functional blocks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chemeClr val="accent1"/>
                </a:solidFill>
              </a:rPr>
              <a:t>Control: </a:t>
            </a:r>
            <a:r>
              <a:rPr lang="en-US" sz="2600" dirty="0"/>
              <a:t>control signals</a:t>
            </a:r>
          </a:p>
        </p:txBody>
      </p:sp>
      <p:graphicFrame>
        <p:nvGraphicFramePr>
          <p:cNvPr id="75776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6921500" y="1219200"/>
          <a:ext cx="22225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4" name="VISIO" r:id="rId6" imgW="1866600" imgH="4161600" progId="Visio.Drawing.6">
                  <p:embed/>
                </p:oleObj>
              </mc:Choice>
              <mc:Fallback>
                <p:oleObj name="VISIO" r:id="rId6" imgW="1866600" imgH="4161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219200"/>
                        <a:ext cx="22225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856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046" name="Group 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240190"/>
              </p:ext>
            </p:extLst>
          </p:nvPr>
        </p:nvGraphicFramePr>
        <p:xfrm>
          <a:off x="914402" y="1397503"/>
          <a:ext cx="8133804" cy="3835902"/>
        </p:xfrm>
        <a:graphic>
          <a:graphicData uri="http://schemas.openxmlformats.org/drawingml/2006/table">
            <a:tbl>
              <a:tblPr/>
              <a:tblGrid>
                <a:gridCol w="990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7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897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3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addi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9504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950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9504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Unit: </a:t>
            </a:r>
            <a:r>
              <a:rPr lang="en-US" sz="4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addi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44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2968" name="Object 8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2081358"/>
              </p:ext>
            </p:extLst>
          </p:nvPr>
        </p:nvGraphicFramePr>
        <p:xfrm>
          <a:off x="990600" y="1447800"/>
          <a:ext cx="8077200" cy="466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7" name="VISIO" r:id="rId7" imgW="5587200" imgH="3225240" progId="Visio.Drawing.6">
                  <p:embed/>
                </p:oleObj>
              </mc:Choice>
              <mc:Fallback>
                <p:oleObj name="VISIO" r:id="rId7" imgW="5587200" imgH="3225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8077200" cy="466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296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9296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Extended Functionality: </a:t>
            </a:r>
            <a:r>
              <a:rPr lang="en-US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14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7184" name="Group 9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229411"/>
              </p:ext>
            </p:extLst>
          </p:nvPr>
        </p:nvGraphicFramePr>
        <p:xfrm>
          <a:off x="914401" y="1447801"/>
          <a:ext cx="8153399" cy="3886198"/>
        </p:xfrm>
        <a:graphic>
          <a:graphicData uri="http://schemas.openxmlformats.org/drawingml/2006/table">
            <a:tbl>
              <a:tblPr/>
              <a:tblGrid>
                <a:gridCol w="92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3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6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3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84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Jump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97091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9709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9709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Unit: Main Decoder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4219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7184" name="Group 9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0215078"/>
              </p:ext>
            </p:extLst>
          </p:nvPr>
        </p:nvGraphicFramePr>
        <p:xfrm>
          <a:off x="914401" y="1447801"/>
          <a:ext cx="8153399" cy="3886198"/>
        </p:xfrm>
        <a:graphic>
          <a:graphicData uri="http://schemas.openxmlformats.org/drawingml/2006/table">
            <a:tbl>
              <a:tblPr/>
              <a:tblGrid>
                <a:gridCol w="92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3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6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3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840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RegDst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AluSrc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Branch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MemWrite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MemtoReg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r>
                        <a:rPr kumimoji="0" lang="en-US" sz="12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Jump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R-type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101011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beq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5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970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9709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Unit: Main Decoder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562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7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8229600" cy="4953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b="1" dirty="0" smtClean="0"/>
              <a:t>Program </a:t>
            </a:r>
            <a:r>
              <a:rPr lang="en-US" b="1" dirty="0"/>
              <a:t>Execution Time </a:t>
            </a:r>
          </a:p>
          <a:p>
            <a:pPr>
              <a:buFontTx/>
              <a:buNone/>
            </a:pPr>
            <a:r>
              <a:rPr lang="en-US" sz="2800" b="1" dirty="0" smtClean="0"/>
              <a:t>      = (#instructions</a:t>
            </a:r>
            <a:r>
              <a:rPr lang="en-US" sz="2800" b="1" dirty="0"/>
              <a:t>)(cycles/instruction)(seconds/cycle)</a:t>
            </a:r>
          </a:p>
          <a:p>
            <a:pPr>
              <a:buFontTx/>
              <a:buNone/>
            </a:pPr>
            <a:r>
              <a:rPr lang="en-US" sz="2800" b="1" dirty="0" smtClean="0"/>
              <a:t>      = </a:t>
            </a:r>
            <a:r>
              <a:rPr lang="en-US" sz="2800" b="1" dirty="0"/>
              <a:t># instructions x CPI x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Processor Performance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23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4098" name="Object 11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0513662"/>
              </p:ext>
            </p:extLst>
          </p:nvPr>
        </p:nvGraphicFramePr>
        <p:xfrm>
          <a:off x="914400" y="914400"/>
          <a:ext cx="7924800" cy="442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1" name="VISIO" r:id="rId8" imgW="5173200" imgH="2891160" progId="Visio.Drawing.6">
                  <p:embed/>
                </p:oleObj>
              </mc:Choice>
              <mc:Fallback>
                <p:oleObj name="VISIO" r:id="rId8" imgW="5173200" imgH="2891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924800" cy="442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398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9398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398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52600" y="5448300"/>
            <a:ext cx="6553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3200" b="1" i="1" baseline="-25000" dirty="0">
                <a:latin typeface="Times New Roman" pitchFamily="18" charset="0"/>
                <a:cs typeface="Arial" charset="0"/>
              </a:rPr>
              <a:t>C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Arial" charset="0"/>
              </a:rPr>
              <a:t>limited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by </a:t>
            </a:r>
            <a:r>
              <a:rPr lang="en-US" sz="3200" b="1" dirty="0" smtClean="0">
                <a:latin typeface="Times New Roman" pitchFamily="18" charset="0"/>
                <a:cs typeface="Arial" charset="0"/>
              </a:rPr>
              <a:t>critical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path (</a:t>
            </a:r>
            <a:r>
              <a:rPr lang="en-US" sz="3200" b="1" dirty="0" err="1">
                <a:latin typeface="Courier New" pitchFamily="49" charset="0"/>
                <a:cs typeface="Arial" charset="0"/>
              </a:rPr>
              <a:t>lw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i="1" dirty="0">
                <a:latin typeface="Times New Roman" pitchFamily="18" charset="0"/>
                <a:cs typeface="Arial" charset="0"/>
              </a:rPr>
              <a:t>  	</a:t>
            </a:r>
            <a:endParaRPr lang="en-US" sz="20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Performance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1713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400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4006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Single-cycle critical path: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i="1" dirty="0">
                <a:latin typeface="Times New Roman" pitchFamily="18" charset="0"/>
                <a:cs typeface="Arial" charset="0"/>
              </a:rPr>
              <a:t>  	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c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 smtClean="0">
                <a:latin typeface="Times New Roman" pitchFamily="18" charset="0"/>
                <a:cs typeface="Arial" charset="0"/>
              </a:rPr>
              <a:t>pcq_PC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 smtClean="0"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+ max(</a:t>
            </a:r>
            <a:r>
              <a:rPr lang="en-US" sz="26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 smtClean="0"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 smtClean="0">
                <a:latin typeface="Times New Roman" pitchFamily="18" charset="0"/>
                <a:cs typeface="Arial" charset="0"/>
              </a:rPr>
              <a:t>read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 smtClean="0">
                <a:latin typeface="Times New Roman" pitchFamily="18" charset="0"/>
                <a:cs typeface="Arial" charset="0"/>
              </a:rPr>
              <a:t>sext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 smtClean="0"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) + </a:t>
            </a:r>
            <a:r>
              <a:rPr lang="en-US" sz="26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 smtClean="0">
                <a:latin typeface="Times New Roman" pitchFamily="18" charset="0"/>
                <a:cs typeface="Arial" charset="0"/>
              </a:rPr>
              <a:t>ALU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 smtClean="0"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setup</a:t>
            </a:r>
            <a:endParaRPr lang="en-US" sz="26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Typically, </a:t>
            </a:r>
            <a:r>
              <a:rPr lang="en-US" sz="3200" dirty="0">
                <a:latin typeface="Times New Roman" pitchFamily="18" charset="0"/>
                <a:cs typeface="Arial" charset="0"/>
              </a:rPr>
              <a:t>limiting paths are: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memory, ALU, register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file 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c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pcq_PC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+ 2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read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ALU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setup</a:t>
            </a:r>
            <a:endParaRPr lang="en-US" sz="26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Performance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511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286" name="Group 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4685231"/>
              </p:ext>
            </p:extLst>
          </p:nvPr>
        </p:nvGraphicFramePr>
        <p:xfrm>
          <a:off x="1676400" y="1143000"/>
          <a:ext cx="6248400" cy="3561398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Delay (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clock-to-Q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pcq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_PC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Multiplexer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0528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50528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28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66800" y="5029200"/>
            <a:ext cx="769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c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 smtClean="0">
                <a:latin typeface="Times New Roman" pitchFamily="18" charset="0"/>
                <a:cs typeface="Arial" charset="0"/>
              </a:rPr>
              <a:t>?</a:t>
            </a:r>
            <a:endParaRPr lang="en-US" sz="26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solidFill>
                  <a:schemeClr val="bg1"/>
                </a:solidFill>
                <a:latin typeface="+mj-lt"/>
              </a:rPr>
              <a:t>Single-Cycle Performance Example</a:t>
            </a:r>
            <a:endParaRPr lang="en-US" sz="4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5350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286" name="Group 6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7381129"/>
              </p:ext>
            </p:extLst>
          </p:nvPr>
        </p:nvGraphicFramePr>
        <p:xfrm>
          <a:off x="1676400" y="1143000"/>
          <a:ext cx="6248400" cy="3561398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Delay (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clock-to-Q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pcq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_PC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Multiplexer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0528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50528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28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66800" y="5029200"/>
            <a:ext cx="769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c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pcq_PC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+ 2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>
                <a:latin typeface="Times New Roman" pitchFamily="18" charset="0"/>
                <a:cs typeface="Arial" charset="0"/>
              </a:rPr>
              <a:t>mem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read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mux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ALU</a:t>
            </a:r>
            <a:r>
              <a:rPr lang="en-US" sz="2600" dirty="0">
                <a:latin typeface="Times New Roman" pitchFamily="18" charset="0"/>
                <a:cs typeface="Arial" charset="0"/>
              </a:rPr>
              <a:t> + </a:t>
            </a:r>
            <a:r>
              <a:rPr lang="en-US" sz="26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Arial" charset="0"/>
              </a:rPr>
              <a:t>RF</a:t>
            </a:r>
            <a:r>
              <a:rPr lang="en-US" sz="2600" baseline="-25000" dirty="0" err="1">
                <a:latin typeface="Times New Roman" pitchFamily="18" charset="0"/>
                <a:cs typeface="Arial" charset="0"/>
              </a:rPr>
              <a:t>setup</a:t>
            </a:r>
            <a:endParaRPr lang="en-US" sz="26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	    = [30 + 2(250) + 150 + 25 + 200 + 20]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ps</a:t>
            </a:r>
            <a:endParaRPr lang="en-US" sz="26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	    = 925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ps</a:t>
            </a:r>
            <a:endParaRPr lang="en-US" sz="26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solidFill>
                  <a:schemeClr val="bg1"/>
                </a:solidFill>
                <a:latin typeface="+mj-lt"/>
              </a:rPr>
              <a:t>Single-Cycle Performance Example</a:t>
            </a:r>
            <a:endParaRPr lang="en-US" sz="4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9477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1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4991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991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1295400"/>
            <a:ext cx="7696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Program </a:t>
            </a:r>
            <a:r>
              <a:rPr lang="en-US" sz="3200" dirty="0">
                <a:latin typeface="Times New Roman" pitchFamily="18" charset="0"/>
                <a:cs typeface="Arial" charset="0"/>
              </a:rPr>
              <a:t>with 100 billion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instructions: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i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Execution Time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# instructions x CPI x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3200" i="1" baseline="-25000" dirty="0">
                <a:latin typeface="Times New Roman" pitchFamily="18" charset="0"/>
                <a:cs typeface="Arial" charset="0"/>
              </a:rPr>
              <a:t>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		            </a:t>
            </a:r>
            <a:r>
              <a:rPr lang="en-US" sz="3200" dirty="0">
                <a:latin typeface="Times New Roman" pitchFamily="18" charset="0"/>
                <a:cs typeface="Arial" charset="0"/>
              </a:rPr>
              <a:t>= (100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3200" dirty="0">
                <a:latin typeface="Times New Roman" pitchFamily="18" charset="0"/>
                <a:cs typeface="Arial" charset="0"/>
              </a:rPr>
              <a:t>)(1)(925 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</a:rPr>
              <a:t>-12 </a:t>
            </a:r>
            <a:r>
              <a:rPr lang="en-US" sz="3200" dirty="0">
                <a:latin typeface="Times New Roman" pitchFamily="18" charset="0"/>
                <a:cs typeface="Arial" charset="0"/>
              </a:rPr>
              <a:t>s)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		            =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92.5 seconds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solidFill>
                  <a:schemeClr val="bg1"/>
                </a:solidFill>
                <a:latin typeface="+mj-lt"/>
              </a:rPr>
              <a:t>Single-Cycle Performance Example</a:t>
            </a:r>
            <a:endParaRPr lang="en-US" sz="4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2684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1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924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Multiple implementations for a single architecture: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Single-cycle:</a:t>
            </a:r>
            <a:r>
              <a:rPr lang="en-US" dirty="0" smtClean="0"/>
              <a:t> Each </a:t>
            </a:r>
            <a:r>
              <a:rPr lang="en-US" dirty="0"/>
              <a:t>instruction executes in a single cycle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chemeClr val="accent1"/>
                </a:solidFill>
              </a:rPr>
              <a:t>Multicycle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Each </a:t>
            </a:r>
            <a:r>
              <a:rPr lang="en-US" dirty="0"/>
              <a:t>instruction is broken </a:t>
            </a:r>
            <a:r>
              <a:rPr lang="en-US" dirty="0" smtClean="0"/>
              <a:t>into </a:t>
            </a:r>
            <a:r>
              <a:rPr lang="en-US" dirty="0"/>
              <a:t>series of shorter steps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Pipelined:</a:t>
            </a:r>
            <a:r>
              <a:rPr lang="en-US" dirty="0" smtClean="0"/>
              <a:t> Each instruction </a:t>
            </a:r>
            <a:r>
              <a:rPr lang="en-US" dirty="0"/>
              <a:t>broken up </a:t>
            </a:r>
            <a:r>
              <a:rPr lang="en-US" dirty="0" smtClean="0"/>
              <a:t>into </a:t>
            </a:r>
            <a:r>
              <a:rPr lang="en-US" dirty="0"/>
              <a:t>series of </a:t>
            </a:r>
            <a:r>
              <a:rPr lang="en-US" dirty="0" smtClean="0"/>
              <a:t>steps &amp; multiple </a:t>
            </a:r>
            <a:r>
              <a:rPr lang="en-US" dirty="0"/>
              <a:t>instructions execute at </a:t>
            </a:r>
            <a:r>
              <a:rPr lang="en-US" dirty="0" smtClean="0"/>
              <a:t>once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Microarchitecture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7696200" cy="4800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Single-cycle:</a:t>
            </a:r>
            <a:endParaRPr lang="en-US" b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600" dirty="0"/>
              <a:t>+ </a:t>
            </a:r>
            <a:r>
              <a:rPr lang="en-US" sz="2600" dirty="0" smtClean="0"/>
              <a:t>simple</a:t>
            </a:r>
            <a:endParaRPr lang="en-US" sz="2600" dirty="0"/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2600" dirty="0"/>
              <a:t>cycle time limited by longest instruction (</a:t>
            </a:r>
            <a:r>
              <a:rPr lang="en-US" sz="2600" dirty="0" err="1">
                <a:latin typeface="Courier New" pitchFamily="49" charset="0"/>
              </a:rPr>
              <a:t>lw</a:t>
            </a:r>
            <a:r>
              <a:rPr lang="en-US" sz="2600" dirty="0"/>
              <a:t>)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2600" dirty="0" smtClean="0"/>
              <a:t>2 adders/ALUs &amp; 2 memories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b="1" dirty="0" err="1" smtClean="0"/>
              <a:t>Multicycle</a:t>
            </a:r>
            <a:r>
              <a:rPr lang="en-US" b="1" dirty="0" smtClean="0"/>
              <a:t>:</a:t>
            </a:r>
            <a:endParaRPr lang="en-US" b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600" dirty="0"/>
              <a:t>+ higher clock speed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600" dirty="0"/>
              <a:t>+ simpler instructions run faster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600" dirty="0"/>
              <a:t>+ reuse expensive hardware on multiple cycles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600" dirty="0"/>
              <a:t>-  sequencing overhead paid many times</a:t>
            </a:r>
          </a:p>
          <a:p>
            <a:pPr>
              <a:lnSpc>
                <a:spcPct val="90000"/>
              </a:lnSpc>
            </a:pPr>
            <a:r>
              <a:rPr lang="en-US" b="1" dirty="0"/>
              <a:t>Same design steps: </a:t>
            </a:r>
            <a:r>
              <a:rPr lang="en-US" b="1" dirty="0" err="1"/>
              <a:t>datapath</a:t>
            </a:r>
            <a:r>
              <a:rPr lang="en-US" b="1" dirty="0"/>
              <a:t> &amp; control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Multicycle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MIPS Processor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1174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7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27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277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Temporal parallelism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Divide single-cycle processor into 5 stages: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Fetch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Decode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Execute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Memory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Times New Roman" pitchFamily="18" charset="0"/>
                <a:cs typeface="Arial" charset="0"/>
              </a:rPr>
              <a:t>Writeback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Add pipeline registers between stages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Pipelined MIPS Processor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9339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5846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3370943"/>
              </p:ext>
            </p:extLst>
          </p:nvPr>
        </p:nvGraphicFramePr>
        <p:xfrm>
          <a:off x="819680" y="1219200"/>
          <a:ext cx="8324320" cy="464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4" name="VISIO" r:id="rId7" imgW="4961520" imgH="2768400" progId="Visio.Drawing.6">
                  <p:embed/>
                </p:oleObj>
              </mc:Choice>
              <mc:Fallback>
                <p:oleObj name="VISIO" r:id="rId7" imgW="4961520" imgH="2768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680" y="1219200"/>
                        <a:ext cx="8324320" cy="464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584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vs. Pipelined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544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536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1066754"/>
              </p:ext>
            </p:extLst>
          </p:nvPr>
        </p:nvGraphicFramePr>
        <p:xfrm>
          <a:off x="914400" y="1295400"/>
          <a:ext cx="8077200" cy="346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8" name="VISIO" r:id="rId7" imgW="5682960" imgH="2439720" progId="Visio.Drawing.6">
                  <p:embed/>
                </p:oleObj>
              </mc:Choice>
              <mc:Fallback>
                <p:oleObj name="VISIO" r:id="rId7" imgW="568296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8077200" cy="346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536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9536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Pipelined Processor Abstraction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9060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638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7458931"/>
              </p:ext>
            </p:extLst>
          </p:nvPr>
        </p:nvGraphicFramePr>
        <p:xfrm>
          <a:off x="1066800" y="1066800"/>
          <a:ext cx="6824663" cy="533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2" name="VISIO" r:id="rId7" imgW="5572080" imgH="4357800" progId="Visio.Drawing.6">
                  <p:embed/>
                </p:oleObj>
              </mc:Choice>
              <mc:Fallback>
                <p:oleObj name="VISIO" r:id="rId7" imgW="5572080" imgH="4357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6824663" cy="533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638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9638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&amp; Pipelined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4801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741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7817608"/>
              </p:ext>
            </p:extLst>
          </p:nvPr>
        </p:nvGraphicFramePr>
        <p:xfrm>
          <a:off x="685800" y="1423987"/>
          <a:ext cx="8458200" cy="360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6" name="VISIO" r:id="rId8" imgW="5530320" imgH="2357280" progId="Visio.Drawing.6">
                  <p:embed/>
                </p:oleObj>
              </mc:Choice>
              <mc:Fallback>
                <p:oleObj name="VISIO" r:id="rId8" imgW="5530320" imgH="2357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23987"/>
                        <a:ext cx="8458200" cy="360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741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9741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97415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6800" y="5372100"/>
            <a:ext cx="8001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000" b="1" i="1" dirty="0" err="1">
                <a:latin typeface="Times New Roman" pitchFamily="18" charset="0"/>
                <a:cs typeface="Arial" charset="0"/>
              </a:rPr>
              <a:t>WriteReg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 must arrive at </a:t>
            </a:r>
            <a:r>
              <a:rPr lang="en-US" sz="3000" b="1" dirty="0" smtClean="0">
                <a:latin typeface="Times New Roman" pitchFamily="18" charset="0"/>
                <a:cs typeface="Arial" charset="0"/>
              </a:rPr>
              <a:t>same 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time as </a:t>
            </a:r>
            <a:r>
              <a:rPr lang="en-US" sz="3000" b="1" i="1" dirty="0">
                <a:latin typeface="Times New Roman" pitchFamily="18" charset="0"/>
                <a:cs typeface="Arial" charset="0"/>
              </a:rPr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Corrected Pipelined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2103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843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0914221"/>
              </p:ext>
            </p:extLst>
          </p:nvPr>
        </p:nvGraphicFramePr>
        <p:xfrm>
          <a:off x="914400" y="1143000"/>
          <a:ext cx="8077200" cy="449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90" name="VISIO" r:id="rId8" imgW="5530320" imgH="3074760" progId="Visio.Drawing.6">
                  <p:embed/>
                </p:oleObj>
              </mc:Choice>
              <mc:Fallback>
                <p:oleObj name="VISIO" r:id="rId8" imgW="5530320" imgH="3074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8077200" cy="449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843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984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9843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6800" y="5562600"/>
            <a:ext cx="7162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/>
              <a:t>Same control unit as single-cycle processor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/>
              <a:t>Control delayed to proper pipeline stage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Pipelined Processor Control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7369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7" name="Rectangle 7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19200"/>
            <a:ext cx="8229600" cy="4525963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hen an instruction </a:t>
            </a:r>
            <a:r>
              <a:rPr lang="en-US" dirty="0"/>
              <a:t>depends on </a:t>
            </a:r>
            <a:r>
              <a:rPr lang="en-US" dirty="0" smtClean="0"/>
              <a:t>result </a:t>
            </a:r>
            <a:r>
              <a:rPr lang="en-US" dirty="0"/>
              <a:t>from </a:t>
            </a:r>
            <a:r>
              <a:rPr lang="en-US" dirty="0" smtClean="0"/>
              <a:t>instruction </a:t>
            </a:r>
            <a:r>
              <a:rPr lang="en-US" dirty="0"/>
              <a:t>that hasn’t </a:t>
            </a:r>
            <a:r>
              <a:rPr lang="en-US" dirty="0" smtClean="0"/>
              <a:t>completed</a:t>
            </a:r>
            <a:endParaRPr lang="en-US" dirty="0"/>
          </a:p>
          <a:p>
            <a:r>
              <a:rPr lang="en-US" dirty="0" smtClean="0"/>
              <a:t>Types: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Data hazard:</a:t>
            </a:r>
            <a:r>
              <a:rPr lang="en-US" dirty="0"/>
              <a:t> register value not </a:t>
            </a:r>
            <a:r>
              <a:rPr lang="en-US" dirty="0" smtClean="0"/>
              <a:t>yet written </a:t>
            </a:r>
            <a:r>
              <a:rPr lang="en-US" dirty="0"/>
              <a:t>back to register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Control hazard: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next instruction not decided yet (caused by branches)</a:t>
            </a:r>
          </a:p>
        </p:txBody>
      </p:sp>
      <p:sp>
        <p:nvSpPr>
          <p:cNvPr id="130048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048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048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Pipeline Hazards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110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6870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7033394"/>
              </p:ext>
            </p:extLst>
          </p:nvPr>
        </p:nvGraphicFramePr>
        <p:xfrm>
          <a:off x="1143000" y="1371600"/>
          <a:ext cx="7772400" cy="26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4" name="VISIO" r:id="rId8" imgW="4943520" imgH="1753920" progId="Visio.Drawing.6">
                  <p:embed/>
                </p:oleObj>
              </mc:Choice>
              <mc:Fallback>
                <p:oleObj name="VISIO" r:id="rId8" imgW="4943520" imgH="175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7772400" cy="263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686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686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68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Data Hazard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014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6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 err="1">
                <a:latin typeface="Courier New" pitchFamily="49" charset="0"/>
              </a:rPr>
              <a:t>nop</a:t>
            </a:r>
            <a:r>
              <a:rPr lang="en-US" dirty="0" err="1"/>
              <a:t>s</a:t>
            </a:r>
            <a:r>
              <a:rPr lang="en-US" dirty="0"/>
              <a:t> in code at compile time</a:t>
            </a:r>
          </a:p>
          <a:p>
            <a:r>
              <a:rPr lang="en-US" dirty="0"/>
              <a:t>Rearrange code at compile time</a:t>
            </a:r>
          </a:p>
          <a:p>
            <a:r>
              <a:rPr lang="en-US" dirty="0"/>
              <a:t>Forward data at run time</a:t>
            </a:r>
          </a:p>
          <a:p>
            <a:r>
              <a:rPr lang="en-US" dirty="0"/>
              <a:t>Stall the processor at run time</a:t>
            </a:r>
          </a:p>
        </p:txBody>
      </p:sp>
      <p:sp>
        <p:nvSpPr>
          <p:cNvPr id="132096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09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096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Handling Data Hazards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730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1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9248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Program execution time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Execution </a:t>
            </a:r>
            <a:r>
              <a:rPr lang="en-US" sz="2400" b="1" dirty="0">
                <a:solidFill>
                  <a:schemeClr val="accent1"/>
                </a:solidFill>
              </a:rPr>
              <a:t>Time = </a:t>
            </a:r>
            <a:r>
              <a:rPr lang="en-US" sz="2400" b="1" dirty="0" smtClean="0">
                <a:solidFill>
                  <a:schemeClr val="accent1"/>
                </a:solidFill>
              </a:rPr>
              <a:t>(#instructions</a:t>
            </a:r>
            <a:r>
              <a:rPr lang="en-US" sz="2400" b="1" dirty="0">
                <a:solidFill>
                  <a:schemeClr val="accent1"/>
                </a:solidFill>
              </a:rPr>
              <a:t>)(cycles/instruction)(seconds/cycle)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4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500" dirty="0"/>
              <a:t>Definitions: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CPI: Cycles/instruction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clock period: seconds/cycle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IPC: instructions/cycle = IPC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3500" dirty="0"/>
              <a:t>Challenge is to satisfy constraints of: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Power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Performance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Processor Performance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44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8840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2641552"/>
              </p:ext>
            </p:extLst>
          </p:nvPr>
        </p:nvGraphicFramePr>
        <p:xfrm>
          <a:off x="1066800" y="2362200"/>
          <a:ext cx="7772400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8" name="VISIO" r:id="rId9" imgW="5783040" imgH="2439720" progId="Visio.Drawing.6">
                  <p:embed/>
                </p:oleObj>
              </mc:Choice>
              <mc:Fallback>
                <p:oleObj name="VISIO" r:id="rId9" imgW="578304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62200"/>
                        <a:ext cx="7772400" cy="327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883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5288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2883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28842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12192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Insert enough </a:t>
            </a:r>
            <a:r>
              <a:rPr lang="en-US" sz="3000" dirty="0" err="1">
                <a:latin typeface="Courier New" pitchFamily="49" charset="0"/>
                <a:cs typeface="Arial" charset="0"/>
              </a:rPr>
              <a:t>nop</a:t>
            </a:r>
            <a:r>
              <a:rPr lang="en-US" sz="3000" dirty="0" err="1">
                <a:latin typeface="Times New Roman" pitchFamily="18" charset="0"/>
                <a:cs typeface="Arial" charset="0"/>
              </a:rPr>
              <a:t>s</a:t>
            </a:r>
            <a:r>
              <a:rPr lang="en-US" sz="3000" dirty="0">
                <a:latin typeface="Times New Roman" pitchFamily="18" charset="0"/>
                <a:cs typeface="Arial" charset="0"/>
              </a:rPr>
              <a:t> for result to be ready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Or move independent useful instructions forward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Compile-Time Hazard Elimination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9660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1510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7100976"/>
              </p:ext>
            </p:extLst>
          </p:nvPr>
        </p:nvGraphicFramePr>
        <p:xfrm>
          <a:off x="914400" y="1600200"/>
          <a:ext cx="8229600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2" name="VISIO" r:id="rId8" imgW="4943520" imgH="1753920" progId="Visio.Drawing.6">
                  <p:embed/>
                </p:oleObj>
              </mc:Choice>
              <mc:Fallback>
                <p:oleObj name="VISIO" r:id="rId8" imgW="4943520" imgH="175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8229600" cy="291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50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150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150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Data Forwarding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7392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2535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77586373"/>
              </p:ext>
            </p:extLst>
          </p:nvPr>
        </p:nvGraphicFramePr>
        <p:xfrm>
          <a:off x="838200" y="1147763"/>
          <a:ext cx="8153400" cy="486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6" name="VISIO" r:id="rId8" imgW="6961320" imgH="4155480" progId="Visio.Drawing.6">
                  <p:embed/>
                </p:oleObj>
              </mc:Choice>
              <mc:Fallback>
                <p:oleObj name="VISIO" r:id="rId8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7763"/>
                        <a:ext cx="8153400" cy="486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25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253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253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Data Forwarding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4410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5" name="Rectangle 7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066800"/>
            <a:ext cx="8382000" cy="4525963"/>
          </a:xfrm>
        </p:spPr>
        <p:txBody>
          <a:bodyPr>
            <a:noAutofit/>
          </a:bodyPr>
          <a:lstStyle/>
          <a:p>
            <a:r>
              <a:rPr lang="en-US" dirty="0"/>
              <a:t>Forward to Execute stage from either:</a:t>
            </a:r>
          </a:p>
          <a:p>
            <a:pPr lvl="1"/>
            <a:r>
              <a:rPr lang="en-US" sz="2600" dirty="0"/>
              <a:t>Memory stage or</a:t>
            </a:r>
          </a:p>
          <a:p>
            <a:pPr lvl="1"/>
            <a:r>
              <a:rPr lang="en-US" sz="2600" dirty="0" err="1"/>
              <a:t>Writeback</a:t>
            </a:r>
            <a:r>
              <a:rPr lang="en-US" sz="2600" dirty="0"/>
              <a:t> </a:t>
            </a:r>
            <a:r>
              <a:rPr lang="en-US" sz="2600" dirty="0" smtClean="0"/>
              <a:t>stage</a:t>
            </a:r>
            <a:endParaRPr lang="en-US" sz="3200" dirty="0"/>
          </a:p>
          <a:p>
            <a:r>
              <a:rPr lang="en-US" dirty="0"/>
              <a:t>Forwarding logic for </a:t>
            </a:r>
            <a:r>
              <a:rPr lang="en-US" i="1" dirty="0" err="1"/>
              <a:t>ForwardAE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1800" b="1" dirty="0">
                <a:latin typeface="Courier New" pitchFamily="49" charset="0"/>
              </a:rPr>
              <a:t>if </a:t>
            </a:r>
            <a:r>
              <a:rPr lang="en-US" sz="1800" b="1" dirty="0" smtClean="0">
                <a:latin typeface="Courier New" pitchFamily="49" charset="0"/>
              </a:rPr>
              <a:t>     ((</a:t>
            </a:r>
            <a:r>
              <a:rPr lang="en-US" sz="1800" b="1" i="1" dirty="0" err="1">
                <a:latin typeface="Courier New" pitchFamily="49" charset="0"/>
              </a:rPr>
              <a:t>rsE</a:t>
            </a:r>
            <a:r>
              <a:rPr lang="en-US" sz="1800" b="1" dirty="0">
                <a:latin typeface="Courier New" pitchFamily="49" charset="0"/>
              </a:rPr>
              <a:t> != 0) AND (</a:t>
            </a:r>
            <a:r>
              <a:rPr lang="en-US" sz="1800" b="1" i="1" dirty="0" err="1">
                <a:latin typeface="Courier New" pitchFamily="49" charset="0"/>
              </a:rPr>
              <a:t>rsE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i="1" dirty="0" err="1">
                <a:latin typeface="Courier New" pitchFamily="49" charset="0"/>
              </a:rPr>
              <a:t>WriteRegM</a:t>
            </a:r>
            <a:r>
              <a:rPr lang="en-US" sz="1800" b="1" dirty="0">
                <a:latin typeface="Courier New" pitchFamily="49" charset="0"/>
              </a:rPr>
              <a:t>) AND </a:t>
            </a:r>
            <a:r>
              <a:rPr lang="en-US" sz="1800" b="1" i="1" dirty="0" err="1">
                <a:latin typeface="Courier New" pitchFamily="49" charset="0"/>
              </a:rPr>
              <a:t>RegWriteM</a:t>
            </a:r>
            <a:r>
              <a:rPr lang="en-US" sz="1800" b="1" dirty="0">
                <a:latin typeface="Courier New" pitchFamily="49" charset="0"/>
              </a:rPr>
              <a:t>)     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		then 	</a:t>
            </a:r>
            <a:r>
              <a:rPr lang="en-US" sz="1800" b="1" i="1" dirty="0" err="1">
                <a:solidFill>
                  <a:schemeClr val="accent1"/>
                </a:solidFill>
                <a:latin typeface="Courier New" pitchFamily="49" charset="0"/>
              </a:rPr>
              <a:t>ForwardAE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= 10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else if ((</a:t>
            </a:r>
            <a:r>
              <a:rPr lang="en-US" sz="1800" b="1" i="1" dirty="0" err="1">
                <a:latin typeface="Courier New" pitchFamily="49" charset="0"/>
              </a:rPr>
              <a:t>rsE</a:t>
            </a:r>
            <a:r>
              <a:rPr lang="en-US" sz="1800" b="1" dirty="0">
                <a:latin typeface="Courier New" pitchFamily="49" charset="0"/>
              </a:rPr>
              <a:t> != 0) AND (</a:t>
            </a:r>
            <a:r>
              <a:rPr lang="en-US" sz="1800" b="1" i="1" dirty="0" err="1">
                <a:latin typeface="Courier New" pitchFamily="49" charset="0"/>
              </a:rPr>
              <a:t>rsE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i="1" dirty="0" err="1">
                <a:latin typeface="Courier New" pitchFamily="49" charset="0"/>
              </a:rPr>
              <a:t>WriteRegW</a:t>
            </a:r>
            <a:r>
              <a:rPr lang="en-US" sz="1800" b="1" dirty="0">
                <a:latin typeface="Courier New" pitchFamily="49" charset="0"/>
              </a:rPr>
              <a:t>) AND </a:t>
            </a:r>
            <a:r>
              <a:rPr lang="en-US" sz="1800" b="1" i="1" dirty="0" err="1">
                <a:latin typeface="Courier New" pitchFamily="49" charset="0"/>
              </a:rPr>
              <a:t>RegWriteW</a:t>
            </a:r>
            <a:r>
              <a:rPr lang="en-US" sz="1800" b="1" dirty="0">
                <a:latin typeface="Courier New" pitchFamily="49" charset="0"/>
              </a:rPr>
              <a:t>) 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		then 	</a:t>
            </a:r>
            <a:r>
              <a:rPr lang="en-US" sz="1800" b="1" i="1" dirty="0" err="1">
                <a:solidFill>
                  <a:schemeClr val="accent1"/>
                </a:solidFill>
                <a:latin typeface="Courier New" pitchFamily="49" charset="0"/>
              </a:rPr>
              <a:t>ForwardAE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= 01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else	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	</a:t>
            </a:r>
            <a:r>
              <a:rPr lang="en-US" sz="1800" b="1" i="1" dirty="0" err="1">
                <a:solidFill>
                  <a:schemeClr val="accent1"/>
                </a:solidFill>
                <a:latin typeface="Courier New" pitchFamily="49" charset="0"/>
              </a:rPr>
              <a:t>ForwardAE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= 00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b="1" dirty="0" smtClean="0"/>
              <a:t>Forwarding </a:t>
            </a:r>
            <a:r>
              <a:rPr lang="en-US" sz="2400" b="1" dirty="0"/>
              <a:t>logic for </a:t>
            </a:r>
            <a:r>
              <a:rPr lang="en-US" sz="2400" b="1" i="1" dirty="0" err="1"/>
              <a:t>ForwardBE</a:t>
            </a:r>
            <a:r>
              <a:rPr lang="en-US" sz="2400" b="1" dirty="0"/>
              <a:t> same, but replace </a:t>
            </a:r>
            <a:r>
              <a:rPr lang="en-US" sz="2400" b="1" i="1" dirty="0" err="1"/>
              <a:t>rsE</a:t>
            </a:r>
            <a:r>
              <a:rPr lang="en-US" sz="2400" b="1" dirty="0"/>
              <a:t> with </a:t>
            </a:r>
            <a:r>
              <a:rPr lang="en-US" sz="2400" b="1" i="1" dirty="0" err="1"/>
              <a:t>rtE</a:t>
            </a:r>
            <a:endParaRPr lang="en-US" sz="2400" b="1" dirty="0"/>
          </a:p>
        </p:txBody>
      </p:sp>
      <p:sp>
        <p:nvSpPr>
          <p:cNvPr id="13178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Data Forwarding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4143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3559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914400" y="1600200"/>
          <a:ext cx="82296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9" name="VISIO" r:id="rId9" imgW="4943520" imgH="1753920" progId="Visio.Drawing.6">
                  <p:embed/>
                </p:oleObj>
              </mc:Choice>
              <mc:Fallback>
                <p:oleObj name="VISIO" r:id="rId9" imgW="4943520" imgH="175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8229600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355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355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355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3558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Stalling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6250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4583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1834271"/>
              </p:ext>
            </p:extLst>
          </p:nvPr>
        </p:nvGraphicFramePr>
        <p:xfrm>
          <a:off x="914400" y="1676400"/>
          <a:ext cx="815340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4" name="VISIO" r:id="rId9" imgW="5225760" imgH="1753920" progId="Visio.Drawing.6">
                  <p:embed/>
                </p:oleObj>
              </mc:Choice>
              <mc:Fallback>
                <p:oleObj name="VISIO" r:id="rId9" imgW="5225760" imgH="175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8153400" cy="273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45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458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458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458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Stalling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8167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5608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3661493"/>
              </p:ext>
            </p:extLst>
          </p:nvPr>
        </p:nvGraphicFramePr>
        <p:xfrm>
          <a:off x="914400" y="1295400"/>
          <a:ext cx="8001000" cy="477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8" name="VISIO" r:id="rId9" imgW="6961320" imgH="4155480" progId="Visio.Drawing.6">
                  <p:embed/>
                </p:oleObj>
              </mc:Choice>
              <mc:Fallback>
                <p:oleObj name="VISIO" r:id="rId9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8001000" cy="4776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560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560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5605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5606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Stalling Hardware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8662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20" name="Rectangle 8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143000" y="1219200"/>
            <a:ext cx="8001000" cy="4953000"/>
          </a:xfrm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b="1" i="1" dirty="0" err="1" smtClean="0">
                <a:latin typeface="Courier New" pitchFamily="49" charset="0"/>
              </a:rPr>
              <a:t>lwstall</a:t>
            </a:r>
            <a:r>
              <a:rPr lang="en-US" sz="2400" b="1" i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=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 ((</a:t>
            </a:r>
            <a:r>
              <a:rPr lang="en-US" sz="2400" b="1" i="1" dirty="0" err="1" smtClean="0">
                <a:latin typeface="Courier New" pitchFamily="49" charset="0"/>
              </a:rPr>
              <a:t>rsD</a:t>
            </a:r>
            <a:r>
              <a:rPr lang="en-US" sz="2400" b="1" dirty="0" smtClean="0">
                <a:latin typeface="Courier New" pitchFamily="49" charset="0"/>
              </a:rPr>
              <a:t>==</a:t>
            </a:r>
            <a:r>
              <a:rPr lang="en-US" sz="2400" b="1" i="1" dirty="0" err="1" smtClean="0">
                <a:latin typeface="Courier New" pitchFamily="49" charset="0"/>
              </a:rPr>
              <a:t>rtE</a:t>
            </a:r>
            <a:r>
              <a:rPr lang="en-US" sz="2400" b="1" dirty="0">
                <a:latin typeface="Courier New" pitchFamily="49" charset="0"/>
              </a:rPr>
              <a:t>) OR (</a:t>
            </a:r>
            <a:r>
              <a:rPr lang="en-US" sz="2400" b="1" i="1" dirty="0" err="1" smtClean="0">
                <a:latin typeface="Courier New" pitchFamily="49" charset="0"/>
              </a:rPr>
              <a:t>rtD</a:t>
            </a:r>
            <a:r>
              <a:rPr lang="en-US" sz="2400" b="1" dirty="0" smtClean="0">
                <a:latin typeface="Courier New" pitchFamily="49" charset="0"/>
              </a:rPr>
              <a:t>==</a:t>
            </a:r>
            <a:r>
              <a:rPr lang="en-US" sz="2400" b="1" i="1" dirty="0" err="1" smtClean="0">
                <a:latin typeface="Courier New" pitchFamily="49" charset="0"/>
              </a:rPr>
              <a:t>rtE</a:t>
            </a:r>
            <a:r>
              <a:rPr lang="en-US" sz="2400" b="1" dirty="0" smtClean="0">
                <a:latin typeface="Courier New" pitchFamily="49" charset="0"/>
              </a:rPr>
              <a:t>)) AND </a:t>
            </a:r>
            <a:r>
              <a:rPr lang="en-US" sz="2400" b="1" i="1" dirty="0" err="1">
                <a:latin typeface="Courier New" pitchFamily="49" charset="0"/>
              </a:rPr>
              <a:t>MemtoRegE</a:t>
            </a:r>
            <a:endParaRPr lang="en-US" sz="2400" b="1" i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sz="2400" b="1" i="1" dirty="0" err="1" smtClean="0">
                <a:latin typeface="Courier New" pitchFamily="49" charset="0"/>
              </a:rPr>
              <a:t>StallF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 </a:t>
            </a:r>
            <a:r>
              <a:rPr lang="en-US" sz="2400" b="1" i="1" dirty="0" err="1">
                <a:latin typeface="Courier New" pitchFamily="49" charset="0"/>
              </a:rPr>
              <a:t>StallD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i="1" dirty="0" err="1">
                <a:latin typeface="Courier New" pitchFamily="49" charset="0"/>
              </a:rPr>
              <a:t>FlushE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i="1" dirty="0" err="1">
                <a:latin typeface="Courier New" pitchFamily="49" charset="0"/>
              </a:rPr>
              <a:t>lwstall</a:t>
            </a:r>
            <a:endParaRPr lang="en-US" sz="2400" b="1" i="1" dirty="0">
              <a:latin typeface="Courier New" pitchFamily="49" charset="0"/>
            </a:endParaRPr>
          </a:p>
          <a:p>
            <a:endParaRPr lang="en-US" sz="2400" dirty="0"/>
          </a:p>
        </p:txBody>
      </p:sp>
      <p:sp>
        <p:nvSpPr>
          <p:cNvPr id="131891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891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891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891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Stalling Logic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7159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32" name="Rectangle 8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86097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latin typeface="Courier New" pitchFamily="49" charset="0"/>
              </a:rPr>
              <a:t>beq</a:t>
            </a:r>
            <a:r>
              <a:rPr lang="en-US" b="1" dirty="0" smtClean="0"/>
              <a:t>: </a:t>
            </a:r>
            <a:endParaRPr lang="en-US" b="1" dirty="0"/>
          </a:p>
          <a:p>
            <a:pPr lvl="1"/>
            <a:r>
              <a:rPr lang="en-US" sz="2600" dirty="0"/>
              <a:t>branch </a:t>
            </a:r>
            <a:r>
              <a:rPr lang="en-US" sz="2600" dirty="0" smtClean="0"/>
              <a:t>not </a:t>
            </a:r>
            <a:r>
              <a:rPr lang="en-US" sz="2600" dirty="0"/>
              <a:t>determined until </a:t>
            </a:r>
            <a:r>
              <a:rPr lang="en-US" sz="2600" dirty="0" smtClean="0"/>
              <a:t>4</a:t>
            </a:r>
            <a:r>
              <a:rPr lang="en-US" sz="2600" baseline="30000" dirty="0" smtClean="0"/>
              <a:t>th</a:t>
            </a:r>
            <a:r>
              <a:rPr lang="en-US" sz="2600" dirty="0" smtClean="0"/>
              <a:t> stage </a:t>
            </a:r>
            <a:r>
              <a:rPr lang="en-US" sz="2600" dirty="0"/>
              <a:t>of </a:t>
            </a:r>
            <a:r>
              <a:rPr lang="en-US" sz="2600" dirty="0" smtClean="0"/>
              <a:t>pipeline</a:t>
            </a:r>
            <a:endParaRPr lang="en-US" sz="2600" dirty="0"/>
          </a:p>
          <a:p>
            <a:pPr lvl="1"/>
            <a:r>
              <a:rPr lang="en-US" sz="2600" dirty="0"/>
              <a:t>Instructions after </a:t>
            </a:r>
            <a:r>
              <a:rPr lang="en-US" sz="2600" dirty="0" smtClean="0"/>
              <a:t>branch fetched </a:t>
            </a:r>
            <a:r>
              <a:rPr lang="en-US" sz="2600" dirty="0"/>
              <a:t>before branch occurs</a:t>
            </a:r>
          </a:p>
          <a:p>
            <a:pPr lvl="1"/>
            <a:r>
              <a:rPr lang="en-US" sz="2600" dirty="0"/>
              <a:t>These instructions must be flushed if </a:t>
            </a:r>
            <a:r>
              <a:rPr lang="en-US" sz="2600" dirty="0" smtClean="0"/>
              <a:t>branch </a:t>
            </a:r>
            <a:r>
              <a:rPr lang="en-US" sz="2600" dirty="0"/>
              <a:t>happens</a:t>
            </a:r>
          </a:p>
          <a:p>
            <a:r>
              <a:rPr lang="en-US" b="1" dirty="0"/>
              <a:t>Branch </a:t>
            </a:r>
            <a:r>
              <a:rPr lang="en-US" b="1" dirty="0" err="1"/>
              <a:t>misprediction</a:t>
            </a:r>
            <a:r>
              <a:rPr lang="en-US" b="1" dirty="0"/>
              <a:t> penalty</a:t>
            </a:r>
          </a:p>
          <a:p>
            <a:pPr lvl="1"/>
            <a:r>
              <a:rPr lang="en-US" sz="2600" dirty="0"/>
              <a:t>number of instruction flushed when branch is taken</a:t>
            </a:r>
          </a:p>
          <a:p>
            <a:pPr lvl="1"/>
            <a:r>
              <a:rPr lang="en-US" sz="2600" dirty="0"/>
              <a:t>May be reduced by determining branch earlier</a:t>
            </a:r>
          </a:p>
        </p:txBody>
      </p:sp>
      <p:sp>
        <p:nvSpPr>
          <p:cNvPr id="13066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66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662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663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Hazards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1042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9943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0432074"/>
              </p:ext>
            </p:extLst>
          </p:nvPr>
        </p:nvGraphicFramePr>
        <p:xfrm>
          <a:off x="821541" y="1143000"/>
          <a:ext cx="8322459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82" name="VISIO" r:id="rId9" imgW="6961320" imgH="4155480" progId="Visio.Drawing.6">
                  <p:embed/>
                </p:oleObj>
              </mc:Choice>
              <mc:Fallback>
                <p:oleObj name="VISIO" r:id="rId9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41" y="1143000"/>
                        <a:ext cx="8322459" cy="496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9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994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994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994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Hazards: Original Pipeline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2220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Consider subset </a:t>
            </a:r>
            <a:r>
              <a:rPr lang="en-US" dirty="0"/>
              <a:t>of MIPS instructions: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R-type instructions: </a:t>
            </a:r>
            <a:r>
              <a:rPr lang="en-US" sz="2600" dirty="0">
                <a:latin typeface="Courier New" pitchFamily="49" charset="0"/>
              </a:rPr>
              <a:t>and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or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add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sub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slt</a:t>
            </a:r>
            <a:endParaRPr lang="en-US" sz="26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600" dirty="0"/>
              <a:t>Memory instructions: </a:t>
            </a:r>
            <a:r>
              <a:rPr lang="en-US" sz="2600" dirty="0" err="1">
                <a:latin typeface="Courier New" pitchFamily="49" charset="0"/>
              </a:rPr>
              <a:t>lw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sw</a:t>
            </a:r>
            <a:endParaRPr lang="en-US" sz="26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600" dirty="0"/>
              <a:t>Branch instructions: </a:t>
            </a:r>
            <a:r>
              <a:rPr lang="en-US" sz="2600" dirty="0" err="1">
                <a:latin typeface="Courier New" pitchFamily="49" charset="0"/>
              </a:rPr>
              <a:t>beq</a:t>
            </a:r>
            <a:endParaRPr lang="en-US" sz="2600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Processor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434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7655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0920716"/>
              </p:ext>
            </p:extLst>
          </p:nvPr>
        </p:nvGraphicFramePr>
        <p:xfrm>
          <a:off x="1066800" y="1181100"/>
          <a:ext cx="80010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6" name="VISIO" r:id="rId9" imgW="5629320" imgH="2439720" progId="Visio.Drawing.6">
                  <p:embed/>
                </p:oleObj>
              </mc:Choice>
              <mc:Fallback>
                <p:oleObj name="VISIO" r:id="rId9" imgW="562932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81100"/>
                        <a:ext cx="8001000" cy="346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765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765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765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7654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Hazards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9618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8680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6037557"/>
              </p:ext>
            </p:extLst>
          </p:nvPr>
        </p:nvGraphicFramePr>
        <p:xfrm>
          <a:off x="990600" y="1219200"/>
          <a:ext cx="784860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0" name="VISIO" r:id="rId10" imgW="6961320" imgH="4155480" progId="Visio.Drawing.6">
                  <p:embed/>
                </p:oleObj>
              </mc:Choice>
              <mc:Fallback>
                <p:oleObj name="VISIO" r:id="rId10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19200"/>
                        <a:ext cx="7848600" cy="468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867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867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867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8678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308681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52600" y="6019800"/>
            <a:ext cx="579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</a:rPr>
              <a:t>Introduced another data hazard in Decode stage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Early Branch Resolution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5423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9703" name="Object 7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7665503"/>
              </p:ext>
            </p:extLst>
          </p:nvPr>
        </p:nvGraphicFramePr>
        <p:xfrm>
          <a:off x="990600" y="1295400"/>
          <a:ext cx="7848600" cy="340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4" name="VISIO" r:id="rId9" imgW="5629320" imgH="2439720" progId="Visio.Drawing.6">
                  <p:embed/>
                </p:oleObj>
              </mc:Choice>
              <mc:Fallback>
                <p:oleObj name="VISIO" r:id="rId9" imgW="562932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7848600" cy="340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969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970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970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Early Branch Resolution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5046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27" name="Object 7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4543536"/>
              </p:ext>
            </p:extLst>
          </p:nvPr>
        </p:nvGraphicFramePr>
        <p:xfrm>
          <a:off x="918095" y="1031875"/>
          <a:ext cx="8225905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8" name="VISIO" r:id="rId9" imgW="6961320" imgH="4155480" progId="Visio.Drawing.6">
                  <p:embed/>
                </p:oleObj>
              </mc:Choice>
              <mc:Fallback>
                <p:oleObj name="VISIO" r:id="rId9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095" y="1031875"/>
                        <a:ext cx="8225905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2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072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0725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0726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Handling Data &amp; Control Hazards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2507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91" name="Rectangle 7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066800"/>
            <a:ext cx="8001000" cy="4953000"/>
          </a:xfrm>
        </p:spPr>
        <p:txBody>
          <a:bodyPr/>
          <a:lstStyle/>
          <a:p>
            <a:r>
              <a:rPr lang="en-US" b="1" dirty="0"/>
              <a:t>Forwarding logic: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1600" b="1" i="1" dirty="0" err="1">
                <a:latin typeface="Courier New" pitchFamily="49" charset="0"/>
              </a:rPr>
              <a:t>ForwardAD</a:t>
            </a:r>
            <a:r>
              <a:rPr lang="en-US" sz="1600" dirty="0">
                <a:latin typeface="Courier New" pitchFamily="49" charset="0"/>
              </a:rPr>
              <a:t> = (</a:t>
            </a:r>
            <a:r>
              <a:rPr lang="en-US" sz="1600" i="1" dirty="0" err="1">
                <a:latin typeface="Courier New" pitchFamily="49" charset="0"/>
              </a:rPr>
              <a:t>rsD</a:t>
            </a:r>
            <a:r>
              <a:rPr lang="en-US" sz="1600" dirty="0">
                <a:latin typeface="Courier New" pitchFamily="49" charset="0"/>
              </a:rPr>
              <a:t> !=0) AND (</a:t>
            </a:r>
            <a:r>
              <a:rPr lang="en-US" sz="1600" i="1" dirty="0" err="1">
                <a:latin typeface="Courier New" pitchFamily="49" charset="0"/>
              </a:rPr>
              <a:t>rsD</a:t>
            </a:r>
            <a:r>
              <a:rPr lang="en-US" sz="1600" dirty="0">
                <a:latin typeface="Courier New" pitchFamily="49" charset="0"/>
              </a:rPr>
              <a:t> == </a:t>
            </a:r>
            <a:r>
              <a:rPr lang="en-US" sz="1600" i="1" dirty="0" err="1">
                <a:latin typeface="Courier New" pitchFamily="49" charset="0"/>
              </a:rPr>
              <a:t>WriteRegM</a:t>
            </a:r>
            <a:r>
              <a:rPr lang="en-US" sz="1600" dirty="0">
                <a:latin typeface="Courier New" pitchFamily="49" charset="0"/>
              </a:rPr>
              <a:t>) AND </a:t>
            </a:r>
            <a:r>
              <a:rPr lang="en-US" sz="1600" i="1" dirty="0" err="1">
                <a:latin typeface="Courier New" pitchFamily="49" charset="0"/>
              </a:rPr>
              <a:t>RegWriteM</a:t>
            </a:r>
            <a:endParaRPr lang="en-US" sz="1600" i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i="1" dirty="0">
                <a:latin typeface="Courier New" pitchFamily="49" charset="0"/>
              </a:rPr>
              <a:t>	</a:t>
            </a:r>
            <a:r>
              <a:rPr lang="en-US" sz="1600" b="1" i="1" dirty="0" err="1">
                <a:latin typeface="Courier New" pitchFamily="49" charset="0"/>
              </a:rPr>
              <a:t>ForwardBD</a:t>
            </a:r>
            <a:r>
              <a:rPr lang="en-US" sz="1600" dirty="0">
                <a:latin typeface="Courier New" pitchFamily="49" charset="0"/>
              </a:rPr>
              <a:t> = (</a:t>
            </a:r>
            <a:r>
              <a:rPr lang="en-US" sz="1600" i="1" dirty="0" err="1">
                <a:latin typeface="Courier New" pitchFamily="49" charset="0"/>
              </a:rPr>
              <a:t>rtD</a:t>
            </a:r>
            <a:r>
              <a:rPr lang="en-US" sz="1600" dirty="0">
                <a:latin typeface="Courier New" pitchFamily="49" charset="0"/>
              </a:rPr>
              <a:t> !=0) AND (</a:t>
            </a:r>
            <a:r>
              <a:rPr lang="en-US" sz="1600" i="1" dirty="0" err="1">
                <a:latin typeface="Courier New" pitchFamily="49" charset="0"/>
              </a:rPr>
              <a:t>rtD</a:t>
            </a:r>
            <a:r>
              <a:rPr lang="en-US" sz="1600" dirty="0">
                <a:latin typeface="Courier New" pitchFamily="49" charset="0"/>
              </a:rPr>
              <a:t> == </a:t>
            </a:r>
            <a:r>
              <a:rPr lang="en-US" sz="1600" dirty="0" err="1">
                <a:latin typeface="Courier New" pitchFamily="49" charset="0"/>
              </a:rPr>
              <a:t>WriteRegM</a:t>
            </a:r>
            <a:r>
              <a:rPr lang="en-US" sz="1600" dirty="0">
                <a:latin typeface="Courier New" pitchFamily="49" charset="0"/>
              </a:rPr>
              <a:t>) AND </a:t>
            </a:r>
            <a:r>
              <a:rPr lang="en-US" sz="1600" i="1" dirty="0" err="1">
                <a:latin typeface="Courier New" pitchFamily="49" charset="0"/>
              </a:rPr>
              <a:t>RegWriteM</a:t>
            </a:r>
            <a:endParaRPr lang="en-US" sz="1600" i="1" dirty="0">
              <a:latin typeface="Courier New" pitchFamily="49" charset="0"/>
            </a:endParaRPr>
          </a:p>
          <a:p>
            <a:pPr algn="just">
              <a:buFontTx/>
              <a:buNone/>
            </a:pPr>
            <a:endParaRPr lang="en-US" sz="1800" i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b="1" dirty="0"/>
              <a:t>Stalling logic:</a:t>
            </a:r>
            <a:endParaRPr lang="en-US" sz="2400" b="1" i="1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000" i="1" dirty="0">
                <a:solidFill>
                  <a:schemeClr val="accent2"/>
                </a:solidFill>
              </a:rPr>
              <a:t>	</a:t>
            </a:r>
            <a:r>
              <a:rPr lang="en-US" sz="1600" b="1" i="1" dirty="0" err="1">
                <a:latin typeface="Courier New" pitchFamily="49" charset="0"/>
              </a:rPr>
              <a:t>branchstall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</a:t>
            </a:r>
            <a:r>
              <a:rPr lang="en-US" sz="1600" i="1" dirty="0" err="1">
                <a:latin typeface="Courier New" pitchFamily="49" charset="0"/>
              </a:rPr>
              <a:t>BranchD</a:t>
            </a:r>
            <a:r>
              <a:rPr lang="en-US" sz="1600" dirty="0">
                <a:latin typeface="Courier New" pitchFamily="49" charset="0"/>
              </a:rPr>
              <a:t> AND </a:t>
            </a:r>
            <a:r>
              <a:rPr lang="en-US" sz="1600" i="1" dirty="0" err="1">
                <a:latin typeface="Courier New" pitchFamily="49" charset="0"/>
              </a:rPr>
              <a:t>RegWriteE</a:t>
            </a:r>
            <a:r>
              <a:rPr lang="en-US" sz="1600" dirty="0">
                <a:latin typeface="Courier New" pitchFamily="49" charset="0"/>
              </a:rPr>
              <a:t> AND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 (</a:t>
            </a:r>
            <a:r>
              <a:rPr lang="en-US" sz="1600" i="1" dirty="0" err="1">
                <a:latin typeface="Courier New" pitchFamily="49" charset="0"/>
              </a:rPr>
              <a:t>WriteRegE</a:t>
            </a:r>
            <a:r>
              <a:rPr lang="en-US" sz="1600" dirty="0">
                <a:latin typeface="Courier New" pitchFamily="49" charset="0"/>
              </a:rPr>
              <a:t> == </a:t>
            </a:r>
            <a:r>
              <a:rPr lang="en-US" sz="1600" i="1" dirty="0" err="1">
                <a:latin typeface="Courier New" pitchFamily="49" charset="0"/>
              </a:rPr>
              <a:t>rsD</a:t>
            </a:r>
            <a:r>
              <a:rPr lang="en-US" sz="1600" dirty="0">
                <a:latin typeface="Courier New" pitchFamily="49" charset="0"/>
              </a:rPr>
              <a:t> OR </a:t>
            </a:r>
            <a:r>
              <a:rPr lang="en-US" sz="1600" i="1" dirty="0" err="1">
                <a:latin typeface="Courier New" pitchFamily="49" charset="0"/>
              </a:rPr>
              <a:t>WriteRegE</a:t>
            </a:r>
            <a:r>
              <a:rPr lang="en-US" sz="1600" dirty="0">
                <a:latin typeface="Courier New" pitchFamily="49" charset="0"/>
              </a:rPr>
              <a:t> == </a:t>
            </a:r>
            <a:r>
              <a:rPr lang="en-US" sz="1600" i="1" dirty="0" err="1">
                <a:latin typeface="Courier New" pitchFamily="49" charset="0"/>
              </a:rPr>
              <a:t>rtD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OR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  </a:t>
            </a:r>
            <a:r>
              <a:rPr lang="en-US" sz="1600" i="1" dirty="0" err="1">
                <a:latin typeface="Courier New" pitchFamily="49" charset="0"/>
              </a:rPr>
              <a:t>BranchD</a:t>
            </a:r>
            <a:r>
              <a:rPr lang="en-US" sz="1600" dirty="0">
                <a:latin typeface="Courier New" pitchFamily="49" charset="0"/>
              </a:rPr>
              <a:t> AND </a:t>
            </a:r>
            <a:r>
              <a:rPr lang="en-US" sz="1600" i="1" dirty="0" err="1">
                <a:latin typeface="Courier New" pitchFamily="49" charset="0"/>
              </a:rPr>
              <a:t>MemtoRegM</a:t>
            </a:r>
            <a:r>
              <a:rPr lang="en-US" sz="1600" dirty="0">
                <a:latin typeface="Courier New" pitchFamily="49" charset="0"/>
              </a:rPr>
              <a:t> AND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 (</a:t>
            </a:r>
            <a:r>
              <a:rPr lang="en-US" sz="1600" i="1" dirty="0" err="1">
                <a:latin typeface="Courier New" pitchFamily="49" charset="0"/>
              </a:rPr>
              <a:t>WriteRegM</a:t>
            </a:r>
            <a:r>
              <a:rPr lang="en-US" sz="1600" dirty="0">
                <a:latin typeface="Courier New" pitchFamily="49" charset="0"/>
              </a:rPr>
              <a:t> == </a:t>
            </a:r>
            <a:r>
              <a:rPr lang="en-US" sz="1600" i="1" dirty="0" err="1">
                <a:latin typeface="Courier New" pitchFamily="49" charset="0"/>
              </a:rPr>
              <a:t>rsD</a:t>
            </a:r>
            <a:r>
              <a:rPr lang="en-US" sz="1600" dirty="0">
                <a:latin typeface="Courier New" pitchFamily="49" charset="0"/>
              </a:rPr>
              <a:t> OR </a:t>
            </a:r>
            <a:r>
              <a:rPr lang="en-US" sz="1600" i="1" dirty="0" err="1">
                <a:latin typeface="Courier New" pitchFamily="49" charset="0"/>
              </a:rPr>
              <a:t>WriteRegM</a:t>
            </a:r>
            <a:r>
              <a:rPr lang="en-US" sz="1600" dirty="0">
                <a:latin typeface="Courier New" pitchFamily="49" charset="0"/>
              </a:rPr>
              <a:t> == </a:t>
            </a:r>
            <a:r>
              <a:rPr lang="en-US" sz="1600" i="1" dirty="0" err="1">
                <a:latin typeface="Courier New" pitchFamily="49" charset="0"/>
              </a:rPr>
              <a:t>rtD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i="1" dirty="0">
                <a:latin typeface="Courier New" pitchFamily="49" charset="0"/>
              </a:rPr>
              <a:t>	</a:t>
            </a:r>
            <a:r>
              <a:rPr lang="en-US" sz="1600" i="1" dirty="0" err="1">
                <a:latin typeface="Courier New" pitchFamily="49" charset="0"/>
              </a:rPr>
              <a:t>StallF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i="1" dirty="0" err="1">
                <a:latin typeface="Courier New" pitchFamily="49" charset="0"/>
              </a:rPr>
              <a:t>StallD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i="1" dirty="0" err="1">
                <a:latin typeface="Courier New" pitchFamily="49" charset="0"/>
              </a:rPr>
              <a:t>FlushE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i="1" dirty="0" err="1">
                <a:latin typeface="Courier New" pitchFamily="49" charset="0"/>
              </a:rPr>
              <a:t>lwstall</a:t>
            </a:r>
            <a:r>
              <a:rPr lang="en-US" sz="1600" dirty="0">
                <a:latin typeface="Courier New" pitchFamily="49" charset="0"/>
              </a:rPr>
              <a:t> OR </a:t>
            </a:r>
            <a:r>
              <a:rPr lang="en-US" sz="1600" i="1" dirty="0" err="1">
                <a:latin typeface="Courier New" pitchFamily="49" charset="0"/>
              </a:rPr>
              <a:t>branchstall</a:t>
            </a:r>
            <a:endParaRPr lang="en-US" sz="1600" i="1" dirty="0">
              <a:latin typeface="Courier New" pitchFamily="49" charset="0"/>
            </a:endParaRPr>
          </a:p>
          <a:p>
            <a:endParaRPr lang="en-US" sz="160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32198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198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198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199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Control Forwarding &amp; Stalling Logic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0032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88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143000"/>
            <a:ext cx="8229600" cy="4525963"/>
          </a:xfrm>
        </p:spPr>
        <p:txBody>
          <a:bodyPr/>
          <a:lstStyle/>
          <a:p>
            <a:r>
              <a:rPr lang="en-US" dirty="0"/>
              <a:t>Guess whether branch will be taken</a:t>
            </a:r>
          </a:p>
          <a:p>
            <a:pPr lvl="1"/>
            <a:r>
              <a:rPr lang="en-US" dirty="0"/>
              <a:t>Backward branches are usually taken (loops)</a:t>
            </a:r>
          </a:p>
          <a:p>
            <a:pPr lvl="1"/>
            <a:r>
              <a:rPr lang="en-US" dirty="0" smtClean="0"/>
              <a:t>Consider </a:t>
            </a:r>
            <a:r>
              <a:rPr lang="en-US" dirty="0"/>
              <a:t>history </a:t>
            </a:r>
            <a:r>
              <a:rPr lang="en-US" dirty="0" smtClean="0"/>
              <a:t>to </a:t>
            </a:r>
            <a:r>
              <a:rPr lang="en-US" dirty="0"/>
              <a:t>improve </a:t>
            </a:r>
            <a:r>
              <a:rPr lang="en-US" dirty="0" smtClean="0"/>
              <a:t>guess</a:t>
            </a:r>
            <a:endParaRPr lang="en-US" dirty="0"/>
          </a:p>
          <a:p>
            <a:r>
              <a:rPr lang="en-US" dirty="0"/>
              <a:t>Good prediction reduces </a:t>
            </a:r>
            <a:r>
              <a:rPr lang="en-US" dirty="0" smtClean="0"/>
              <a:t>fraction </a:t>
            </a:r>
            <a:r>
              <a:rPr lang="en-US" dirty="0"/>
              <a:t>of branches requiring a flush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Branch Prediction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61939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30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30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  <a:cs typeface="Arial" charset="0"/>
              </a:rPr>
              <a:t>SPECINT2000 benchmark: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25% loads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10% stores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11% branches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2% jumps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52% R-type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  <a:cs typeface="Arial" charset="0"/>
              </a:rPr>
              <a:t>Suppose: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40% of loads used by next instruction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25% of branches </a:t>
            </a:r>
            <a:r>
              <a:rPr lang="en-US" sz="1800" dirty="0" err="1">
                <a:latin typeface="Times New Roman" pitchFamily="18" charset="0"/>
                <a:cs typeface="Arial" charset="0"/>
              </a:rPr>
              <a:t>mispredicted</a:t>
            </a:r>
            <a:endParaRPr lang="en-US" sz="18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All jumps flush next instruction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What is the average CPI</a:t>
            </a:r>
            <a:r>
              <a:rPr lang="en-US" sz="2000" b="1" dirty="0" smtClean="0">
                <a:latin typeface="Times New Roman" pitchFamily="18" charset="0"/>
                <a:cs typeface="Arial" charset="0"/>
              </a:rPr>
              <a:t>?</a:t>
            </a:r>
            <a:endParaRPr lang="en-US" sz="20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Pipelined Performance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1963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30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30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  <a:cs typeface="Arial" charset="0"/>
              </a:rPr>
              <a:t>SPECINT2000 benchmark: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25% loads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10% stores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11% branches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2% jumps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52% R-type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  <a:cs typeface="Arial" charset="0"/>
              </a:rPr>
              <a:t>Suppose: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40% of loads used by next instruction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25% of branches </a:t>
            </a:r>
            <a:r>
              <a:rPr lang="en-US" sz="1800" dirty="0" err="1">
                <a:latin typeface="Times New Roman" pitchFamily="18" charset="0"/>
                <a:cs typeface="Arial" charset="0"/>
              </a:rPr>
              <a:t>mispredicted</a:t>
            </a:r>
            <a:endParaRPr lang="en-US" sz="18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All jumps flush next instruction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What is the average CPI?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Load/Branch CPI = 1 when no stalling, 2 when </a:t>
            </a:r>
            <a:r>
              <a:rPr lang="en-US" sz="1800" dirty="0" smtClean="0">
                <a:latin typeface="Times New Roman" pitchFamily="18" charset="0"/>
                <a:cs typeface="Arial" charset="0"/>
              </a:rPr>
              <a:t>stalling</a:t>
            </a:r>
            <a:endParaRPr lang="en-US" sz="18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 err="1">
                <a:latin typeface="Times New Roman" pitchFamily="18" charset="0"/>
                <a:cs typeface="Arial" charset="0"/>
              </a:rPr>
              <a:t>CPI</a:t>
            </a:r>
            <a:r>
              <a:rPr lang="en-US" sz="1800" baseline="-25000" dirty="0" err="1">
                <a:latin typeface="Times New Roman" pitchFamily="18" charset="0"/>
                <a:cs typeface="Arial" charset="0"/>
              </a:rPr>
              <a:t>lw</a:t>
            </a:r>
            <a:r>
              <a:rPr lang="en-US" sz="1800" dirty="0">
                <a:latin typeface="Times New Roman" pitchFamily="18" charset="0"/>
                <a:cs typeface="Arial" charset="0"/>
              </a:rPr>
              <a:t> = 1(0.6) + 2(0.4) = 1.4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 err="1">
                <a:latin typeface="Times New Roman" pitchFamily="18" charset="0"/>
                <a:cs typeface="Arial" charset="0"/>
              </a:rPr>
              <a:t>CPI</a:t>
            </a:r>
            <a:r>
              <a:rPr lang="en-US" sz="1800" baseline="-25000" dirty="0" err="1">
                <a:latin typeface="Times New Roman" pitchFamily="18" charset="0"/>
                <a:cs typeface="Arial" charset="0"/>
              </a:rPr>
              <a:t>beq</a:t>
            </a:r>
            <a:r>
              <a:rPr lang="en-US" sz="1800" dirty="0">
                <a:latin typeface="Times New Roman" pitchFamily="18" charset="0"/>
                <a:cs typeface="Arial" charset="0"/>
              </a:rPr>
              <a:t> = 1(0.75) + 2(0.25) = 1.25</a:t>
            </a:r>
          </a:p>
          <a:p>
            <a:pPr marL="742950" lvl="1" indent="-28575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sz="200" b="1" dirty="0" smtClean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 smtClean="0">
                <a:latin typeface="Times New Roman" pitchFamily="18" charset="0"/>
                <a:cs typeface="Arial" charset="0"/>
              </a:rPr>
              <a:t>Average </a:t>
            </a:r>
            <a:r>
              <a:rPr lang="en-US" sz="1800" b="1" dirty="0">
                <a:latin typeface="Times New Roman" pitchFamily="18" charset="0"/>
                <a:cs typeface="Arial" charset="0"/>
              </a:rPr>
              <a:t>CPI = </a:t>
            </a:r>
            <a:r>
              <a:rPr lang="en-US" sz="1800" dirty="0">
                <a:latin typeface="Times New Roman" pitchFamily="18" charset="0"/>
                <a:cs typeface="Arial" charset="0"/>
              </a:rPr>
              <a:t>(0.25)(1.4) + (0.1)(1) + (0.11)(1.25) + (0.02)(2) + (0.52)(1)     </a:t>
            </a:r>
          </a:p>
          <a:p>
            <a:pPr marL="742950" lvl="1" indent="-28575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latin typeface="Times New Roman" pitchFamily="18" charset="0"/>
                <a:cs typeface="Arial" charset="0"/>
              </a:rPr>
              <a:t>                       = 1.15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Pipelined Performance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302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40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403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Pipelined processor critical path: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 	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	= max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	   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mem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setup</a:t>
            </a:r>
            <a:endParaRPr lang="en-US" sz="2800" b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	    2(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RFread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eq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AND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setup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)</a:t>
            </a:r>
            <a:endParaRPr lang="en-US" sz="2800" b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	   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ALU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setup</a:t>
            </a:r>
            <a:endParaRPr lang="en-US" sz="2800" b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	   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memwrite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setup</a:t>
            </a:r>
            <a:endParaRPr lang="en-US" sz="2800" b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	    2(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RFwrite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)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Pipelined Performance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933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5141" name="Group 8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0426193"/>
              </p:ext>
            </p:extLst>
          </p:nvPr>
        </p:nvGraphicFramePr>
        <p:xfrm>
          <a:off x="1371600" y="1066800"/>
          <a:ext cx="6934200" cy="4312920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Delay 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clock-to-Q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7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pcq</a:t>
                      </a:r>
                      <a:r>
                        <a:rPr kumimoji="0" lang="en-US" sz="17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_PC</a:t>
                      </a:r>
                      <a:endParaRPr kumimoji="0" lang="en-US" sz="17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7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  <a:endParaRPr kumimoji="0" lang="en-US" sz="17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Multiplexer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7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7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Equality comparator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7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eq</a:t>
                      </a:r>
                      <a:endParaRPr kumimoji="0" lang="en-US" sz="17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 gate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 write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memwrite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write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7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write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2506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5142" name="Rectangle 8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5486400"/>
            <a:ext cx="7315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800" i="1" baseline="-25000" dirty="0" err="1" smtClean="0">
                <a:latin typeface="Times New Roman" pitchFamily="18" charset="0"/>
                <a:cs typeface="Arial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= 2(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Arial" charset="0"/>
              </a:rPr>
              <a:t>RFread</a:t>
            </a:r>
            <a:r>
              <a:rPr lang="en-US" sz="2800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aseline="-25000" dirty="0" err="1">
                <a:latin typeface="Times New Roman" pitchFamily="18" charset="0"/>
                <a:cs typeface="Arial" charset="0"/>
              </a:rPr>
              <a:t>mux</a:t>
            </a:r>
            <a:r>
              <a:rPr lang="en-US" sz="2800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aseline="-25000" dirty="0" err="1">
                <a:latin typeface="Times New Roman" pitchFamily="18" charset="0"/>
                <a:cs typeface="Arial" charset="0"/>
              </a:rPr>
              <a:t>eq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aseline="-25000" dirty="0" err="1">
                <a:latin typeface="Times New Roman" pitchFamily="18" charset="0"/>
                <a:cs typeface="Arial" charset="0"/>
              </a:rPr>
              <a:t>AND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aseline="-25000" dirty="0" err="1">
                <a:latin typeface="Times New Roman" pitchFamily="18" charset="0"/>
                <a:cs typeface="Arial" charset="0"/>
              </a:rPr>
              <a:t>mux</a:t>
            </a:r>
            <a:r>
              <a:rPr lang="en-US" sz="2800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aseline="-25000" dirty="0" err="1">
                <a:latin typeface="Times New Roman" pitchFamily="18" charset="0"/>
                <a:cs typeface="Arial" charset="0"/>
              </a:rPr>
              <a:t>setup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)</a:t>
            </a:r>
            <a:endParaRPr lang="en-US" sz="28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>
                <a:latin typeface="Times New Roman" pitchFamily="18" charset="0"/>
                <a:cs typeface="Arial" charset="0"/>
              </a:rPr>
              <a:t>    </a:t>
            </a:r>
            <a:r>
              <a:rPr lang="en-US" sz="2800" dirty="0">
                <a:latin typeface="Times New Roman" pitchFamily="18" charset="0"/>
                <a:cs typeface="Arial" charset="0"/>
              </a:rPr>
              <a:t>= 2[150 + 25 + 40 + 15 + 25 + 20]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ps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 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= 550 </a:t>
            </a:r>
            <a:r>
              <a:rPr lang="en-US" sz="2800" b="1" dirty="0" err="1">
                <a:latin typeface="Times New Roman" pitchFamily="18" charset="0"/>
                <a:cs typeface="Arial" charset="0"/>
              </a:rPr>
              <a:t>ps</a:t>
            </a:r>
            <a:endParaRPr lang="en-US" sz="2800" b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8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Pipelined Performance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8753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6962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Determines everything about a processor: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PC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3</a:t>
            </a:r>
            <a:r>
              <a:rPr lang="en-US" dirty="0" smtClean="0"/>
              <a:t>2 </a:t>
            </a:r>
            <a:r>
              <a:rPr lang="en-US" dirty="0"/>
              <a:t>registers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Memory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Architectural State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119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60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608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696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Program with </a:t>
            </a:r>
            <a:r>
              <a:rPr lang="en-US" sz="3200" dirty="0">
                <a:latin typeface="Times New Roman" pitchFamily="18" charset="0"/>
                <a:cs typeface="Arial" charset="0"/>
              </a:rPr>
              <a:t>100 billion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instructions</a:t>
            </a:r>
            <a:endParaRPr lang="en-US" sz="3200" i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Execution Time </a:t>
            </a:r>
            <a:r>
              <a:rPr lang="en-US" sz="3200" dirty="0">
                <a:latin typeface="Times New Roman" pitchFamily="18" charset="0"/>
                <a:cs typeface="Arial" charset="0"/>
              </a:rPr>
              <a:t>= (# instructions)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3200" dirty="0">
                <a:latin typeface="Times New Roman" pitchFamily="18" charset="0"/>
                <a:cs typeface="Arial" charset="0"/>
              </a:rPr>
              <a:t>CPI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3200" i="1" baseline="-25000" dirty="0" err="1">
                <a:latin typeface="Times New Roman" pitchFamily="18" charset="0"/>
                <a:cs typeface="Arial" charset="0"/>
              </a:rPr>
              <a:t>c</a:t>
            </a:r>
            <a:endParaRPr lang="en-US" sz="3200" i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		            </a:t>
            </a:r>
            <a:r>
              <a:rPr lang="en-US" sz="3200" dirty="0">
                <a:latin typeface="Times New Roman" pitchFamily="18" charset="0"/>
                <a:cs typeface="Arial" charset="0"/>
              </a:rPr>
              <a:t>= (100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3200" dirty="0">
                <a:latin typeface="Times New Roman" pitchFamily="18" charset="0"/>
                <a:cs typeface="Arial" charset="0"/>
              </a:rPr>
              <a:t>)(1.15)(550 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</a:rPr>
              <a:t>-12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		           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= 63 seconds</a:t>
            </a:r>
            <a:endParaRPr lang="en-US" sz="32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Pipelined Performance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4441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6133" name="Group 53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7352296"/>
              </p:ext>
            </p:extLst>
          </p:nvPr>
        </p:nvGraphicFramePr>
        <p:xfrm>
          <a:off x="1066800" y="1305441"/>
          <a:ext cx="7848600" cy="3266559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60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Processor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Execution Time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(seconds)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Speedup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(single-cycle as baseline)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Single-cycle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Pipelined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2608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608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Processor Performance Comparison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2882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65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0271436"/>
              </p:ext>
            </p:extLst>
          </p:nvPr>
        </p:nvGraphicFramePr>
        <p:xfrm>
          <a:off x="762000" y="2026340"/>
          <a:ext cx="8534400" cy="239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9" name="VISIO" r:id="rId5" imgW="3486240" imgH="978840" progId="Visio.Drawing.6">
                  <p:embed/>
                </p:oleObj>
              </mc:Choice>
              <mc:Fallback>
                <p:oleObj name="VISIO" r:id="rId5" imgW="3486240" imgH="978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26340"/>
                        <a:ext cx="8534400" cy="2396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State Elements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56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7696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Datapath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Control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MIPS Processor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141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7131</TotalTime>
  <Words>1652</Words>
  <Application>Microsoft Office PowerPoint</Application>
  <PresentationFormat>On-screen Show (4:3)</PresentationFormat>
  <Paragraphs>797</Paragraphs>
  <Slides>71</Slides>
  <Notes>70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Courier New</vt:lpstr>
      <vt:lpstr>Times New Roman</vt:lpstr>
      <vt:lpstr>Office Theme</vt:lpstr>
      <vt:lpstr>VISIO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Windows Kullanıcısı</cp:lastModifiedBy>
  <cp:revision>101</cp:revision>
  <dcterms:created xsi:type="dcterms:W3CDTF">2012-08-07T04:56:47Z</dcterms:created>
  <dcterms:modified xsi:type="dcterms:W3CDTF">2018-04-03T07:15:22Z</dcterms:modified>
</cp:coreProperties>
</file>