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55"/>
  </p:notesMasterIdLst>
  <p:handoutMasterIdLst>
    <p:handoutMasterId r:id="rId56"/>
  </p:handoutMasterIdLst>
  <p:sldIdLst>
    <p:sldId id="542" r:id="rId4"/>
    <p:sldId id="681" r:id="rId5"/>
    <p:sldId id="657" r:id="rId6"/>
    <p:sldId id="658" r:id="rId7"/>
    <p:sldId id="659" r:id="rId8"/>
    <p:sldId id="660" r:id="rId9"/>
    <p:sldId id="661" r:id="rId10"/>
    <p:sldId id="662" r:id="rId11"/>
    <p:sldId id="663" r:id="rId12"/>
    <p:sldId id="664" r:id="rId13"/>
    <p:sldId id="665" r:id="rId14"/>
    <p:sldId id="668" r:id="rId15"/>
    <p:sldId id="670" r:id="rId16"/>
    <p:sldId id="683" r:id="rId17"/>
    <p:sldId id="671" r:id="rId18"/>
    <p:sldId id="673" r:id="rId19"/>
    <p:sldId id="674" r:id="rId20"/>
    <p:sldId id="675" r:id="rId21"/>
    <p:sldId id="676" r:id="rId22"/>
    <p:sldId id="677" r:id="rId23"/>
    <p:sldId id="684" r:id="rId24"/>
    <p:sldId id="591" r:id="rId25"/>
    <p:sldId id="592" r:id="rId26"/>
    <p:sldId id="594" r:id="rId27"/>
    <p:sldId id="685" r:id="rId28"/>
    <p:sldId id="602" r:id="rId29"/>
    <p:sldId id="600" r:id="rId30"/>
    <p:sldId id="601" r:id="rId31"/>
    <p:sldId id="648" r:id="rId32"/>
    <p:sldId id="686" r:id="rId33"/>
    <p:sldId id="606" r:id="rId34"/>
    <p:sldId id="607" r:id="rId35"/>
    <p:sldId id="649" r:id="rId36"/>
    <p:sldId id="687" r:id="rId37"/>
    <p:sldId id="609" r:id="rId38"/>
    <p:sldId id="610" r:id="rId39"/>
    <p:sldId id="611" r:id="rId40"/>
    <p:sldId id="615" r:id="rId41"/>
    <p:sldId id="616" r:id="rId42"/>
    <p:sldId id="620" r:id="rId43"/>
    <p:sldId id="621" r:id="rId44"/>
    <p:sldId id="625" r:id="rId45"/>
    <p:sldId id="626" r:id="rId46"/>
    <p:sldId id="627" r:id="rId47"/>
    <p:sldId id="628" r:id="rId48"/>
    <p:sldId id="629" r:id="rId49"/>
    <p:sldId id="630" r:id="rId50"/>
    <p:sldId id="631" r:id="rId51"/>
    <p:sldId id="632" r:id="rId52"/>
    <p:sldId id="633" r:id="rId53"/>
    <p:sldId id="644" r:id="rId54"/>
  </p:sldIdLst>
  <p:sldSz cx="9144000" cy="6858000" type="screen4x3"/>
  <p:notesSz cx="7302500" cy="9586913"/>
  <p:custDataLst>
    <p:tags r:id="rId5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5" autoAdjust="0"/>
    <p:restoredTop sz="94660"/>
  </p:normalViewPr>
  <p:slideViewPr>
    <p:cSldViewPr snapToObjects="1">
      <p:cViewPr varScale="1">
        <p:scale>
          <a:sx n="110" d="100"/>
          <a:sy n="110" d="100"/>
        </p:scale>
        <p:origin x="12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tags" Target="tags/tag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266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41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5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0305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8747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22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8329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0492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3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6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2453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7551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91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9838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6950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2292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1350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5398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6857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5600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227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3147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357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14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36509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40293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3812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45043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03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2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045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5079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0070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71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610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3.bin"/><Relationship Id="rId9" Type="http://schemas.openxmlformats.org/officeDocument/2006/relationships/oleObject" Target="../embeddings/Microsoft_Word_97_-_2004_Document1.doc"/><Relationship Id="rId10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Microsoft_Word_97_-_2004_Document2.doc"/><Relationship Id="rId6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Microsoft_Word_97_-_2004_Document3.doc"/><Relationship Id="rId6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Microsoft_Word_97_-_2004_Document4.doc"/><Relationship Id="rId6" Type="http://schemas.openxmlformats.org/officeDocument/2006/relationships/image" Target="../media/image10.emf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Microsoft_Word_97_-_2004_Document5.doc"/><Relationship Id="rId9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Microsoft_Word_97_-_2004_Document6.doc"/><Relationship Id="rId6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Microsoft_Word_97_-_2004_Document7.doc"/><Relationship Id="rId6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Bits, Bytes, and Integers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Big Endian</a:t>
            </a:r>
          </a:p>
          <a:p>
            <a:pPr marL="552450" lvl="1" eaLnBrk="1" hangingPunct="1"/>
            <a:r>
              <a:rPr lang="en-US"/>
              <a:t>Least significant byte has highest address</a:t>
            </a:r>
          </a:p>
          <a:p>
            <a:pPr eaLnBrk="1" hangingPunct="1"/>
            <a:r>
              <a:rPr lang="en-US"/>
              <a:t>Little Endian</a:t>
            </a:r>
          </a:p>
          <a:p>
            <a:pPr marL="552450" lvl="1" eaLnBrk="1" hangingPunct="1"/>
            <a:r>
              <a:rPr lang="en-US"/>
              <a:t>Least significant byte has lowest address</a:t>
            </a:r>
          </a:p>
          <a:p>
            <a:pPr eaLnBrk="1" hangingPunct="1"/>
            <a:r>
              <a:rPr lang="en-US"/>
              <a:t>Example</a:t>
            </a:r>
          </a:p>
          <a:p>
            <a:pPr marL="552450" lvl="1" eaLnBrk="1" hangingPunct="1"/>
            <a:r>
              <a:rPr lang="en-US"/>
              <a:t>Variable x has 4-byte representation 0x01234567</a:t>
            </a:r>
          </a:p>
          <a:p>
            <a:pPr marL="552450" lvl="1" eaLnBrk="1" hangingPunct="1"/>
            <a:r>
              <a:rPr lang="en-US"/>
              <a:t>Address given by &amp;x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46482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1752600" y="54864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533400" y="45720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533400" y="54102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124200" y="49276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124200" y="57658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/>
              <a:t>Disassembly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/>
              <a:t>Deciphering Numbers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Value: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Pad to 32 bits: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0x000012ab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Split into bytes: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 00 12 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Reverse: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ab 12 00 00</a:t>
            </a:r>
            <a:endParaRPr lang="en-US" sz="1800">
              <a:latin typeface="Monaco" charset="0"/>
              <a:sym typeface="Monaco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46513" cy="660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representation</a:t>
            </a:r>
          </a:p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(Covered later)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"18243";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</a:t>
            </a:r>
            <a:r>
              <a:rPr lang="en-US" dirty="0" smtClean="0"/>
              <a:t> Strings</a:t>
            </a:r>
            <a:endParaRPr lang="en-US" dirty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5867400" y="2246313"/>
            <a:ext cx="1463675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Linux/Alpha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/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/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/>
              <a:t>Bit-level manipulations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Developed by George Boole in 19th Century</a:t>
            </a:r>
          </a:p>
          <a:p>
            <a:pPr marL="552450" lvl="1" eaLnBrk="1" hangingPunct="1"/>
            <a:r>
              <a:rPr lang="en-US"/>
              <a:t>Algebraic representation of logic</a:t>
            </a:r>
          </a:p>
          <a:p>
            <a:pPr marL="838200" lvl="2" eaLnBrk="1" hangingPunct="1"/>
            <a:r>
              <a:rPr lang="en-US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^B = 1 when either A=1 or B=1, but not both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Operate on Bit Vectors</a:t>
            </a:r>
          </a:p>
          <a:p>
            <a:pPr marL="552450" lvl="1" eaLnBrk="1" hangingPunct="1"/>
            <a:r>
              <a:rPr lang="en-US" dirty="0"/>
              <a:t>Operations applied bitwise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01101001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</a:t>
            </a:r>
            <a:r>
              <a:rPr lang="tr-TR" sz="20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20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01010101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422825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 smtClean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1111101</a:t>
            </a:r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 smtClean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01101001</a:t>
            </a:r>
            <a:endParaRPr lang="en-US" sz="20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1092465" y="3024414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smtClean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  <a:endParaRPr lang="en-US" sz="2000" b="0" dirty="0">
              <a:solidFill>
                <a:srgbClr val="CC0000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13474" y="2991221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62279" y="2991221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3212" y="3024414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Representing &amp; Manipulating Sets</a:t>
            </a:r>
            <a:endParaRPr lang="en-US"/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Width </a:t>
            </a:r>
            <a:r>
              <a:rPr lang="en-US" dirty="0" err="1" smtClean="0"/>
              <a:t>w</a:t>
            </a:r>
            <a:r>
              <a:rPr lang="en-US" dirty="0" smtClean="0"/>
              <a:t> bit vector represents subsets of {0, …, </a:t>
            </a:r>
            <a:r>
              <a:rPr lang="en-US" dirty="0" err="1" smtClean="0"/>
              <a:t>w</a:t>
            </a:r>
            <a:r>
              <a:rPr lang="en-US" dirty="0" smtClean="0"/>
              <a:t>–1}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= 1 if </a:t>
            </a:r>
            <a:r>
              <a:rPr lang="en-US" dirty="0" err="1" smtClean="0"/>
              <a:t>j</a:t>
            </a:r>
            <a:r>
              <a:rPr lang="en-US" dirty="0" smtClean="0"/>
              <a:t>  ∈ A</a:t>
            </a:r>
          </a:p>
          <a:p>
            <a:pPr lvl="2"/>
            <a:endParaRPr lang="en-US" dirty="0" smtClean="0">
              <a:sym typeface="Monaco" charset="0"/>
            </a:endParaRPr>
          </a:p>
          <a:p>
            <a:pPr lvl="2"/>
            <a:r>
              <a:rPr lang="en-US" dirty="0" smtClean="0">
                <a:sym typeface="Monaco" charset="0"/>
              </a:rPr>
              <a:t> 01101001	{ 0, 3, 5, 6 }</a:t>
            </a:r>
          </a:p>
          <a:p>
            <a:pPr lvl="2"/>
            <a:r>
              <a:rPr lang="en-US" dirty="0" smtClean="0">
                <a:sym typeface="Monaco" charset="0"/>
              </a:rPr>
              <a:t>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 smtClean="0">
                <a:sym typeface="Monaco" charset="0"/>
              </a:rPr>
              <a:t>4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 smtClean="0">
                <a:sym typeface="Monaco" charset="0"/>
              </a:rPr>
              <a:t>21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 smtClean="0">
              <a:sym typeface="Monaco" charset="0"/>
            </a:endParaRPr>
          </a:p>
          <a:p>
            <a:pPr lvl="2"/>
            <a:r>
              <a:rPr lang="en-US" dirty="0" smtClean="0">
                <a:sym typeface="Monaco" charset="0"/>
              </a:rPr>
              <a:t> 01010101	{ 0, 2, 4, 6 }</a:t>
            </a:r>
          </a:p>
          <a:p>
            <a:pPr lvl="2"/>
            <a:r>
              <a:rPr lang="en-US" dirty="0" smtClean="0">
                <a:sym typeface="Monaco" charset="0"/>
              </a:rPr>
              <a:t>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 smtClean="0">
                <a:sym typeface="Monaco" charset="0"/>
              </a:rPr>
              <a:t>5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 smtClean="0">
                <a:sym typeface="Monaco" charset="0"/>
              </a:rPr>
              <a:t>3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 smtClean="0">
                <a:sym typeface="Monaco" charset="0"/>
              </a:rPr>
              <a:t>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&amp;    Intersection		01000001	{ 0, 6 }</a:t>
            </a:r>
          </a:p>
          <a:p>
            <a:pPr lvl="1"/>
            <a:r>
              <a:rPr lang="en-US" dirty="0" smtClean="0"/>
              <a:t>|     Union			01111101	{ 0, 2, 3, 4, 5, 6 }</a:t>
            </a:r>
          </a:p>
          <a:p>
            <a:pPr lvl="1"/>
            <a:r>
              <a:rPr lang="en-US" dirty="0" smtClean="0"/>
              <a:t>^	    Symmetric difference	00111100	{ 2, 3, 4, 5 }</a:t>
            </a:r>
          </a:p>
          <a:p>
            <a:pPr lvl="1"/>
            <a:r>
              <a:rPr lang="en-US" dirty="0" smtClean="0"/>
              <a:t>~	    Complement		10101010	{ 1, 3, 5, 7 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tr-TR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=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tr-TR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=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tr-TR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=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tr-TR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=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11111111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tr-TR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=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tr-TR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=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01000001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tr-TR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=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tr-TR" dirty="0">
                <a:latin typeface="Monaco" charset="0"/>
                <a:ea typeface="Monaco" charset="0"/>
                <a:cs typeface="Monaco" charset="0"/>
                <a:sym typeface="Monaco" charset="0"/>
              </a:rPr>
              <a:t>=</a:t>
            </a:r>
            <a:r>
              <a:rPr lang="en-US" sz="18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01111101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</a:t>
            </a:r>
            <a:r>
              <a:rPr lang="tr-TR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=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</a:t>
            </a:r>
            <a:r>
              <a:rPr lang="tr-TR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=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</a:t>
            </a:r>
            <a:r>
              <a:rPr lang="tr-TR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=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</a:t>
            </a:r>
            <a:r>
              <a:rPr lang="tr-TR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=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</a:t>
            </a:r>
            <a:r>
              <a:rPr lang="tr-TR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=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information as bits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Left Shift: 	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x &lt;&lt; y</a:t>
            </a:r>
            <a:endParaRPr lang="en-US"/>
          </a:p>
          <a:p>
            <a:pPr marL="552450" lvl="1" eaLnBrk="1" hangingPunct="1"/>
            <a:r>
              <a:rPr lang="en-US"/>
              <a:t>Shift bit-vector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/>
              <a:t> left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/>
              <a:t> positions</a:t>
            </a:r>
          </a:p>
          <a:p>
            <a:pPr marL="1181100" lvl="3" eaLnBrk="1" hangingPunct="1"/>
            <a:r>
              <a:rPr lang="en-US"/>
              <a:t>Throw away extra bits on left</a:t>
            </a:r>
          </a:p>
          <a:p>
            <a:pPr marL="838200" lvl="2" eaLnBrk="1" hangingPunct="1"/>
            <a:r>
              <a:rPr lang="en-US"/>
              <a:t>Fill with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/>
              <a:t>’s on right</a:t>
            </a:r>
          </a:p>
          <a:p>
            <a:pPr eaLnBrk="1" hangingPunct="1"/>
            <a:r>
              <a:rPr lang="en-US"/>
              <a:t>Right Shift: 	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x &gt;&gt; y</a:t>
            </a:r>
            <a:endParaRPr lang="en-US"/>
          </a:p>
          <a:p>
            <a:pPr marL="552450" lvl="1" eaLnBrk="1" hangingPunct="1"/>
            <a:r>
              <a:rPr lang="en-US"/>
              <a:t>Shift bit-vector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/>
              <a:t> right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/>
              <a:t> positions</a:t>
            </a:r>
          </a:p>
          <a:p>
            <a:pPr marL="838200" lvl="2" eaLnBrk="1" hangingPunct="1"/>
            <a:r>
              <a:rPr lang="en-US"/>
              <a:t>Throw away extra bits on right</a:t>
            </a:r>
          </a:p>
          <a:p>
            <a:pPr marL="552450" lvl="1" eaLnBrk="1" hangingPunct="1"/>
            <a:r>
              <a:rPr lang="en-US"/>
              <a:t>Logical shift</a:t>
            </a:r>
          </a:p>
          <a:p>
            <a:pPr marL="838200" lvl="2" eaLnBrk="1" hangingPunct="1"/>
            <a:r>
              <a:rPr lang="en-US"/>
              <a:t>Fill with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/>
              <a:t>’s on left</a:t>
            </a:r>
          </a:p>
          <a:p>
            <a:pPr marL="552450" lvl="1" eaLnBrk="1" hangingPunct="1"/>
            <a:r>
              <a:rPr lang="en-US"/>
              <a:t>Arithmetic shift</a:t>
            </a:r>
          </a:p>
          <a:p>
            <a:pPr marL="838200" lvl="2" eaLnBrk="1" hangingPunct="1"/>
            <a:r>
              <a:rPr lang="en-US"/>
              <a:t>Replicate most significant bit on right</a:t>
            </a:r>
          </a:p>
          <a:p>
            <a:pPr eaLnBrk="1" hangingPunct="1"/>
            <a:r>
              <a:rPr lang="en-US"/>
              <a:t>Undefined Behavior</a:t>
            </a:r>
          </a:p>
          <a:p>
            <a:pPr marL="552450" lvl="1" eaLnBrk="1" hangingPunct="1"/>
            <a:r>
              <a:rPr lang="en-US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 </a:t>
            </a:r>
            <a:r>
              <a:rPr lang="en-US" dirty="0" smtClean="0">
                <a:latin typeface="Courier New" pitchFamily="49" charset="0"/>
              </a:rPr>
              <a:t>short</a:t>
            </a:r>
            <a:r>
              <a:rPr lang="en-US" dirty="0" smtClean="0"/>
              <a:t> 2 bytes long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Sign Bit</a:t>
            </a:r>
          </a:p>
          <a:p>
            <a:pPr lvl="1" eaLnBrk="1" hangingPunct="1">
              <a:defRPr/>
            </a:pPr>
            <a:r>
              <a:rPr lang="en-US" dirty="0" smtClean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 smtClean="0"/>
              <a:t>0 for nonnegative</a:t>
            </a:r>
          </a:p>
          <a:p>
            <a:pPr lvl="2" eaLnBrk="1" hangingPunct="1">
              <a:defRPr/>
            </a:pPr>
            <a:r>
              <a:rPr lang="en-US" dirty="0" smtClean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7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8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848600" y="2590800"/>
            <a:ext cx="7149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9" name="Document" r:id="rId9" imgW="5969000" imgH="1016000" progId="Word.Document.8">
                  <p:embed/>
                </p:oleObj>
              </mc:Choice>
              <mc:Fallback>
                <p:oleObj name="Document" r:id="rId9" imgW="5969000" imgH="1016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6510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20875" y="1779588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3" name="Document" r:id="rId5" imgW="5600700" imgH="5219700" progId="Word.Document.8">
                  <p:embed/>
                </p:oleObj>
              </mc:Choice>
              <mc:Fallback>
                <p:oleObj name="Document" r:id="rId5" imgW="5600700" imgH="52197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779588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 smtClean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 smtClean="0"/>
              <a:t>|</a:t>
            </a:r>
            <a:r>
              <a:rPr lang="en-US" b="0" i="1" dirty="0" err="1" smtClean="0"/>
              <a:t>TMin</a:t>
            </a:r>
            <a:r>
              <a:rPr lang="en-US" b="0" i="1" dirty="0" smtClean="0"/>
              <a:t> </a:t>
            </a:r>
            <a:r>
              <a:rPr lang="en-US" b="0" dirty="0" smtClean="0"/>
              <a:t>| 	= 	</a:t>
            </a:r>
            <a:r>
              <a:rPr lang="en-US" b="0" i="1" dirty="0" err="1" smtClean="0"/>
              <a:t>TMax</a:t>
            </a:r>
            <a:r>
              <a:rPr lang="en-US" b="0" dirty="0" smtClean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 smtClean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 smtClean="0"/>
              <a:t>UMax</a:t>
            </a:r>
            <a:r>
              <a:rPr lang="en-US" b="0" dirty="0" smtClean="0"/>
              <a:t>	=	2 * </a:t>
            </a:r>
            <a:r>
              <a:rPr lang="en-US" b="0" i="1" dirty="0" err="1" smtClean="0"/>
              <a:t>TMax</a:t>
            </a:r>
            <a:r>
              <a:rPr lang="en-US" b="0" dirty="0" smtClean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name="Document" r:id="rId5" imgW="8724900" imgH="1816100" progId="Word.Document.8">
                  <p:embed/>
                </p:oleObj>
              </mc:Choice>
              <mc:Fallback>
                <p:oleObj name="Document" r:id="rId5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 smtClean="0"/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</a:t>
            </a:r>
            <a:r>
              <a:rPr lang="en-US" sz="2000" b="0" dirty="0" smtClean="0">
                <a:latin typeface="Calibri" pitchFamily="34" charset="0"/>
              </a:rPr>
              <a:t>Complement Range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2’s Comp. </a:t>
            </a:r>
            <a:r>
              <a:rPr lang="en-US" dirty="0" smtClean="0">
                <a:latin typeface="Symbol" charset="2"/>
                <a:ea typeface="Symbol" charset="2"/>
                <a:cs typeface="Symbol" charset="2"/>
                <a:sym typeface="Symbol" pitchFamily="18" charset="2"/>
              </a:rPr>
              <a:t>→</a:t>
            </a:r>
            <a:r>
              <a:rPr lang="en-US" dirty="0" smtClean="0"/>
              <a:t> Unsigned</a:t>
            </a:r>
          </a:p>
          <a:p>
            <a:pPr lvl="1" eaLnBrk="1" hangingPunct="1">
              <a:defRPr/>
            </a:pPr>
            <a:r>
              <a:rPr lang="en-US" dirty="0" smtClean="0"/>
              <a:t>Ordering Inversion</a:t>
            </a:r>
          </a:p>
          <a:p>
            <a:pPr lvl="1">
              <a:defRPr/>
            </a:pPr>
            <a:r>
              <a:rPr lang="en-US" dirty="0" smtClean="0"/>
              <a:t>Negative </a:t>
            </a:r>
            <a:r>
              <a:rPr lang="en-US" dirty="0">
                <a:latin typeface="Symbol" charset="2"/>
                <a:ea typeface="Symbol" charset="2"/>
                <a:cs typeface="Symbol" charset="2"/>
                <a:sym typeface="Symbol" pitchFamily="18" charset="2"/>
              </a:rPr>
              <a:t>→</a:t>
            </a:r>
            <a:r>
              <a:rPr lang="en-US" dirty="0" smtClean="0"/>
              <a:t> Big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Constants</a:t>
            </a:r>
          </a:p>
          <a:p>
            <a:pPr lvl="1" eaLnBrk="1" hangingPunct="1">
              <a:defRPr/>
            </a:pPr>
            <a:r>
              <a:rPr lang="en-US" dirty="0" smtClean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 smtClean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 smtClean="0"/>
              <a:t>Casting</a:t>
            </a:r>
          </a:p>
          <a:p>
            <a:pPr lvl="1" eaLnBrk="1" hangingPunct="1">
              <a:defRPr/>
            </a:pPr>
            <a:r>
              <a:rPr lang="en-US" dirty="0" smtClean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unsigned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 =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 = (unsigned)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800" b="0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If there is a mix of unsigned and signed in single expression, </a:t>
            </a:r>
            <a:br>
              <a:rPr lang="en-US" dirty="0" smtClean="0"/>
            </a:br>
            <a:r>
              <a:rPr lang="en-US" b="1" i="1" dirty="0" smtClean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Including comparison operations </a:t>
            </a:r>
            <a:r>
              <a:rPr lang="en-US" b="1" dirty="0" smtClean="0">
                <a:latin typeface="Courier New" pitchFamily="49" charset="0"/>
              </a:rPr>
              <a:t>&lt;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&gt;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==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&lt;=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Examples for </a:t>
            </a:r>
            <a:r>
              <a:rPr lang="en-US" i="1" dirty="0" smtClean="0"/>
              <a:t>W</a:t>
            </a:r>
            <a:r>
              <a:rPr lang="en-US" dirty="0" smtClean="0"/>
              <a:t> = 32:    </a:t>
            </a:r>
            <a:r>
              <a:rPr lang="en-US" b="1" dirty="0" smtClean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Constant</a:t>
            </a:r>
            <a:r>
              <a:rPr lang="en-US" baseline="-25000" dirty="0" smtClean="0"/>
              <a:t>1</a:t>
            </a:r>
            <a:r>
              <a:rPr lang="en-US" dirty="0" smtClean="0"/>
              <a:t>	Constant</a:t>
            </a:r>
            <a:r>
              <a:rPr lang="en-US" baseline="-25000" dirty="0" smtClean="0"/>
              <a:t>2</a:t>
            </a:r>
            <a:r>
              <a:rPr lang="en-US" dirty="0" smtClean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 smtClean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 smtClean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 2147483647 	(</a:t>
            </a:r>
            <a:r>
              <a:rPr lang="en-US" sz="2100" dirty="0" err="1" smtClean="0"/>
              <a:t>int</a:t>
            </a:r>
            <a:r>
              <a:rPr lang="en-US" sz="2100" dirty="0" smtClean="0"/>
              <a:t>) 2147483648U </a:t>
            </a:r>
            <a:r>
              <a:rPr lang="en-US" dirty="0" smtClean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dirty="0" smtClean="0"/>
              <a:t>Casting Signed ↔ Unsigned: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 smtClean="0"/>
              <a:t>Bit pattern is maintained</a:t>
            </a:r>
          </a:p>
          <a:p>
            <a:r>
              <a:rPr lang="en-US" dirty="0" smtClean="0"/>
              <a:t>But reinterpreted</a:t>
            </a:r>
          </a:p>
          <a:p>
            <a:r>
              <a:rPr lang="en-US" dirty="0" smtClean="0"/>
              <a:t>Can have unexpected effects: adding or subtracting 2</a:t>
            </a:r>
            <a:r>
              <a:rPr lang="en-US" baseline="30000" dirty="0" smtClean="0"/>
              <a:t>w</a:t>
            </a:r>
          </a:p>
          <a:p>
            <a:endParaRPr lang="en-US" dirty="0" smtClean="0"/>
          </a:p>
          <a:p>
            <a:r>
              <a:rPr lang="en-US" dirty="0" smtClean="0"/>
              <a:t>Expression containing signed and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/>
              <a:t> is cast to </a:t>
            </a:r>
            <a:r>
              <a:rPr lang="en-US" dirty="0" smtClean="0">
                <a:latin typeface="Courier New"/>
                <a:cs typeface="Courier New"/>
              </a:rPr>
              <a:t>unsigned</a:t>
            </a:r>
            <a:r>
              <a:rPr lang="en-US" dirty="0" smtClean="0"/>
              <a:t>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Binary Representations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89000" y="2438400"/>
            <a:ext cx="6858000" cy="2209800"/>
            <a:chOff x="0" y="0"/>
            <a:chExt cx="4320" cy="1392"/>
          </a:xfrm>
        </p:grpSpPr>
        <p:sp>
          <p:nvSpPr>
            <p:cNvPr id="41990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1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2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3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4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995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41996" name="Rectangle 11"/>
            <p:cNvSpPr>
              <a:spLocks/>
            </p:cNvSpPr>
            <p:nvPr/>
          </p:nvSpPr>
          <p:spPr bwMode="auto">
            <a:xfrm>
              <a:off x="0" y="91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0.5V</a:t>
              </a:r>
            </a:p>
          </p:txBody>
        </p:sp>
        <p:sp>
          <p:nvSpPr>
            <p:cNvPr id="41997" name="Rectangle 12"/>
            <p:cNvSpPr>
              <a:spLocks/>
            </p:cNvSpPr>
            <p:nvPr/>
          </p:nvSpPr>
          <p:spPr bwMode="auto">
            <a:xfrm>
              <a:off x="0" y="528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2.8V</a:t>
              </a:r>
            </a:p>
          </p:txBody>
        </p:sp>
        <p:sp>
          <p:nvSpPr>
            <p:cNvPr id="41998" name="Rectangle 13"/>
            <p:cNvSpPr>
              <a:spLocks/>
            </p:cNvSpPr>
            <p:nvPr/>
          </p:nvSpPr>
          <p:spPr bwMode="auto">
            <a:xfrm>
              <a:off x="0" y="288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3.3V</a:t>
              </a:r>
            </a:p>
          </p:txBody>
        </p:sp>
        <p:sp>
          <p:nvSpPr>
            <p:cNvPr id="41999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0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1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2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3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4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5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06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2007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2008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2009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010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 smtClean="0"/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Task:</a:t>
            </a:r>
          </a:p>
          <a:p>
            <a:pPr lvl="1" eaLnBrk="1" hangingPunct="1">
              <a:defRPr/>
            </a:pPr>
            <a:r>
              <a:rPr lang="en-US" dirty="0" smtClean="0"/>
              <a:t>Given </a:t>
            </a:r>
            <a:r>
              <a:rPr lang="en-US" i="1" dirty="0" smtClean="0"/>
              <a:t>w</a:t>
            </a:r>
            <a:r>
              <a:rPr lang="en-US" dirty="0" smtClean="0"/>
              <a:t>-bit signed integer </a:t>
            </a:r>
            <a:r>
              <a:rPr lang="en-US" i="1" dirty="0" smtClean="0"/>
              <a:t>x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Convert it to </a:t>
            </a:r>
            <a:r>
              <a:rPr lang="en-US" i="1" dirty="0" err="1" smtClean="0"/>
              <a:t>w</a:t>
            </a:r>
            <a:r>
              <a:rPr lang="en-US" dirty="0" err="1" smtClean="0"/>
              <a:t>+</a:t>
            </a:r>
            <a:r>
              <a:rPr lang="en-US" i="1" dirty="0" err="1" smtClean="0"/>
              <a:t>k</a:t>
            </a:r>
            <a:r>
              <a:rPr lang="en-US" dirty="0" err="1" smtClean="0"/>
              <a:t>-bit</a:t>
            </a:r>
            <a:r>
              <a:rPr lang="en-US" dirty="0" smtClean="0"/>
              <a:t> integer with same value</a:t>
            </a:r>
          </a:p>
          <a:p>
            <a:pPr eaLnBrk="1" hangingPunct="1">
              <a:defRPr/>
            </a:pPr>
            <a:r>
              <a:rPr lang="en-US" dirty="0" smtClean="0"/>
              <a:t>Rule:</a:t>
            </a:r>
          </a:p>
          <a:p>
            <a:pPr lvl="1" eaLnBrk="1" hangingPunct="1">
              <a:defRPr/>
            </a:pPr>
            <a:r>
              <a:rPr lang="en-US" dirty="0" smtClean="0"/>
              <a:t>Make </a:t>
            </a:r>
            <a:r>
              <a:rPr lang="en-US" i="1" dirty="0" smtClean="0"/>
              <a:t>k</a:t>
            </a:r>
            <a:r>
              <a:rPr lang="en-US" dirty="0" smtClean="0"/>
              <a:t> copies of sign bit:</a:t>
            </a:r>
          </a:p>
          <a:p>
            <a:pPr lvl="1" eaLnBrk="1" hangingPunct="1">
              <a:defRPr/>
            </a:pPr>
            <a:r>
              <a:rPr lang="en-US" b="0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=</a:t>
            </a:r>
            <a:r>
              <a:rPr lang="en-US" dirty="0" smtClean="0"/>
              <a:t>  </a:t>
            </a:r>
            <a:r>
              <a:rPr lang="en-US" b="0" i="1" dirty="0" err="1" smtClean="0"/>
              <a:t>x</a:t>
            </a:r>
            <a:r>
              <a:rPr lang="en-US" b="0" i="1" baseline="-25000" dirty="0" err="1" smtClean="0"/>
              <a:t>w</a:t>
            </a:r>
            <a:r>
              <a:rPr lang="en-US" b="0" baseline="-25000" dirty="0" smtClean="0"/>
              <a:t>–1 </a:t>
            </a:r>
            <a:r>
              <a:rPr lang="en-US" dirty="0" smtClean="0"/>
              <a:t>,…, </a:t>
            </a:r>
            <a:r>
              <a:rPr lang="en-US" b="0" i="1" dirty="0" err="1" smtClean="0"/>
              <a:t>x</a:t>
            </a:r>
            <a:r>
              <a:rPr lang="en-US" b="0" i="1" baseline="-25000" dirty="0" err="1" smtClean="0"/>
              <a:t>w</a:t>
            </a:r>
            <a:r>
              <a:rPr lang="en-US" b="0" baseline="-25000" dirty="0" smtClean="0"/>
              <a:t>–1 </a:t>
            </a:r>
            <a:r>
              <a:rPr lang="en-US" dirty="0" smtClean="0"/>
              <a:t>, </a:t>
            </a:r>
            <a:r>
              <a:rPr lang="en-US" b="0" i="1" dirty="0" err="1" smtClean="0"/>
              <a:t>x</a:t>
            </a:r>
            <a:r>
              <a:rPr lang="en-US" b="0" i="1" baseline="-25000" dirty="0" err="1" smtClean="0"/>
              <a:t>w</a:t>
            </a:r>
            <a:r>
              <a:rPr lang="en-US" b="0" baseline="-25000" dirty="0" smtClean="0"/>
              <a:t>–1 </a:t>
            </a:r>
            <a:r>
              <a:rPr lang="en-US" dirty="0" smtClean="0"/>
              <a:t>, </a:t>
            </a:r>
            <a:r>
              <a:rPr lang="en-US" b="0" i="1" dirty="0" err="1" smtClean="0"/>
              <a:t>x</a:t>
            </a:r>
            <a:r>
              <a:rPr lang="en-US" b="0" i="1" baseline="-25000" dirty="0" err="1" smtClean="0"/>
              <a:t>w</a:t>
            </a:r>
            <a:r>
              <a:rPr lang="en-US" b="0" baseline="-25000" dirty="0" smtClean="0"/>
              <a:t>–2 </a:t>
            </a:r>
            <a:r>
              <a:rPr lang="en-US" dirty="0" smtClean="0"/>
              <a:t>,…, </a:t>
            </a:r>
            <a:r>
              <a:rPr lang="en-US" b="0" i="1" dirty="0" smtClean="0"/>
              <a:t>x</a:t>
            </a:r>
            <a:r>
              <a:rPr lang="en-US" b="0" baseline="-25000" dirty="0" smtClean="0"/>
              <a:t>0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82750" y="3887788"/>
            <a:ext cx="5403850" cy="2913062"/>
            <a:chOff x="1252" y="2104"/>
            <a:chExt cx="340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252" y="2352"/>
              <a:ext cx="3404" cy="1299"/>
              <a:chOff x="1252" y="2352"/>
              <a:chExt cx="3404" cy="1299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252" y="3360"/>
                <a:ext cx="400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 dirty="0">
                    <a:latin typeface="Times" pitchFamily="18" charset="0"/>
                  </a:rPr>
                  <a:t>X</a:t>
                </a:r>
                <a:r>
                  <a:rPr lang="en-US" b="0" dirty="0">
                    <a:latin typeface="Times" pitchFamily="18" charset="0"/>
                  </a:rPr>
                  <a:t> </a:t>
                </a:r>
                <a:r>
                  <a:rPr lang="en-US" b="0" dirty="0">
                    <a:latin typeface="Symbol" pitchFamily="18" charset="2"/>
                  </a:rPr>
                  <a:t>=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70068" y="610391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 smtClean="0"/>
              <a:t>Converting from smaller to larger integer data type</a:t>
            </a:r>
          </a:p>
          <a:p>
            <a:r>
              <a:rPr lang="en-US" dirty="0" smtClean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 smtClean="0"/>
              <a:t>Summary:</a:t>
            </a:r>
            <a:br>
              <a:rPr lang="en-US" dirty="0" smtClean="0"/>
            </a:br>
            <a:r>
              <a:rPr lang="en-US" dirty="0" smtClean="0"/>
              <a:t>Expanding, Truncating: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 smtClean="0"/>
              <a:t>Expanding (e.g., short </a:t>
            </a:r>
            <a:r>
              <a:rPr lang="en-US" dirty="0" err="1" smtClean="0"/>
              <a:t>int</a:t>
            </a:r>
            <a:r>
              <a:rPr lang="en-US" dirty="0" smtClean="0"/>
              <a:t> to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Unsigned: zeros added</a:t>
            </a:r>
          </a:p>
          <a:p>
            <a:pPr lvl="1"/>
            <a:r>
              <a:rPr lang="en-US" dirty="0" smtClean="0"/>
              <a:t>Signed: sign extension</a:t>
            </a:r>
          </a:p>
          <a:p>
            <a:pPr lvl="1"/>
            <a:r>
              <a:rPr lang="en-US" dirty="0" smtClean="0"/>
              <a:t>Both yield expected result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Truncating (e.g., unsigned to unsigned short)</a:t>
            </a:r>
          </a:p>
          <a:p>
            <a:pPr lvl="1"/>
            <a:r>
              <a:rPr lang="en-US" dirty="0" smtClean="0"/>
              <a:t>Unsigned/signed: bits are truncated</a:t>
            </a:r>
          </a:p>
          <a:p>
            <a:pPr lvl="1"/>
            <a:r>
              <a:rPr lang="en-US" dirty="0" smtClean="0"/>
              <a:t>Result reinterpreted</a:t>
            </a:r>
          </a:p>
          <a:p>
            <a:pPr lvl="1"/>
            <a:r>
              <a:rPr lang="en-US" dirty="0" smtClean="0"/>
              <a:t>Unsigned: mod operation</a:t>
            </a:r>
          </a:p>
          <a:p>
            <a:pPr lvl="1"/>
            <a:r>
              <a:rPr lang="en-US" dirty="0" smtClean="0"/>
              <a:t>Signed: similar to mod</a:t>
            </a:r>
          </a:p>
          <a:p>
            <a:pPr lvl="1"/>
            <a:r>
              <a:rPr lang="en-US" dirty="0" smtClean="0"/>
              <a:t>For small numbers yields expected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 smtClean="0"/>
              <a:t>Addition, negation, multiplication, shifting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Claim: Following Holds for 2’s Complement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Complement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Observation: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Complete Proof?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Complement &amp; Increment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3" name="Document" r:id="rId5" imgW="6184900" imgH="2108200" progId="Word.Document.8">
                  <p:embed/>
                </p:oleObj>
              </mc:Choice>
              <mc:Fallback>
                <p:oleObj name="Document" r:id="rId5" imgW="6184900" imgH="21082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4" name="Document" r:id="rId8" imgW="6083300" imgH="1371600" progId="Word.Document.8">
                  <p:embed/>
                </p:oleObj>
              </mc:Choice>
              <mc:Fallback>
                <p:oleObj name="Document" r:id="rId8" imgW="6083300" imgH="13716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x = 0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 smtClean="0"/>
              <a:t>s</a:t>
            </a:r>
            <a:r>
              <a:rPr lang="en-US" b="0" dirty="0" smtClean="0"/>
              <a:t>		=	 </a:t>
            </a:r>
            <a:r>
              <a:rPr lang="en-US" b="0" dirty="0" err="1" smtClean="0"/>
              <a:t>UAdd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u</a:t>
            </a:r>
            <a:r>
              <a:rPr lang="en-US" b="0" dirty="0" smtClean="0"/>
              <a:t> , </a:t>
            </a:r>
            <a:r>
              <a:rPr lang="en-US" b="0" i="1" dirty="0" smtClean="0"/>
              <a:t>v</a:t>
            </a:r>
            <a:r>
              <a:rPr lang="en-US" b="0" dirty="0" smtClean="0"/>
              <a:t>)	=	</a:t>
            </a:r>
            <a:r>
              <a:rPr lang="en-US" b="0" i="1" dirty="0" smtClean="0"/>
              <a:t>u</a:t>
            </a:r>
            <a:r>
              <a:rPr lang="en-US" b="0" dirty="0" smtClean="0"/>
              <a:t> + </a:t>
            </a:r>
            <a:r>
              <a:rPr lang="en-US" b="0" i="1" dirty="0" smtClean="0"/>
              <a:t>v</a:t>
            </a:r>
            <a:r>
              <a:rPr lang="en-US" b="0" dirty="0" smtClean="0"/>
              <a:t>  mod 2</a:t>
            </a:r>
            <a:r>
              <a:rPr lang="en-US" b="0" i="1" baseline="30000" dirty="0" smtClean="0"/>
              <a:t>w</a:t>
            </a:r>
          </a:p>
        </p:txBody>
      </p:sp>
      <p:graphicFrame>
        <p:nvGraphicFramePr>
          <p:cNvPr id="7170" name="Object 4"/>
          <p:cNvGraphicFramePr>
            <a:graphicFrameLocks/>
          </p:cNvGraphicFramePr>
          <p:nvPr/>
        </p:nvGraphicFramePr>
        <p:xfrm>
          <a:off x="2590800" y="5410200"/>
          <a:ext cx="4165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3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1808" b="80063"/>
                      <a:stretch>
                        <a:fillRect/>
                      </a:stretch>
                    </p:blipFill>
                    <p:spPr bwMode="auto">
                      <a:xfrm>
                        <a:off x="2590800" y="5410200"/>
                        <a:ext cx="4165600" cy="812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 smtClean="0"/>
              <a:t>TAdd</a:t>
            </a:r>
            <a:r>
              <a:rPr lang="en-US" dirty="0" smtClean="0"/>
              <a:t> and </a:t>
            </a:r>
            <a:r>
              <a:rPr lang="en-US" dirty="0" err="1" smtClean="0"/>
              <a:t>UAdd</a:t>
            </a:r>
            <a:r>
              <a:rPr lang="en-US" dirty="0" smtClean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	s =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Will give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Functionality</a:t>
            </a:r>
          </a:p>
          <a:p>
            <a:pPr lvl="1" eaLnBrk="1" hangingPunct="1">
              <a:defRPr/>
            </a:pPr>
            <a:r>
              <a:rPr lang="en-US" smtClean="0"/>
              <a:t>True sum requires </a:t>
            </a:r>
            <a:r>
              <a:rPr lang="en-US" b="0" i="1" smtClean="0"/>
              <a:t>w</a:t>
            </a:r>
            <a:r>
              <a:rPr lang="en-US" b="0" smtClean="0"/>
              <a:t>+1</a:t>
            </a:r>
            <a:r>
              <a:rPr lang="en-US" smtClean="0"/>
              <a:t> bits</a:t>
            </a:r>
          </a:p>
          <a:p>
            <a:pPr lvl="1" eaLnBrk="1" hangingPunct="1">
              <a:defRPr/>
            </a:pPr>
            <a:r>
              <a:rPr lang="en-US" smtClean="0"/>
              <a:t>Drop off MSB</a:t>
            </a:r>
          </a:p>
          <a:p>
            <a:pPr lvl="1" eaLnBrk="1" hangingPunct="1">
              <a:defRPr/>
            </a:pPr>
            <a:r>
              <a:rPr lang="en-US" smtClean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724400" y="4066687"/>
            <a:ext cx="94897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5072251" y="2695087"/>
            <a:ext cx="60112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</a:t>
            </a:r>
            <a:r>
              <a:rPr lang="en-US" dirty="0" smtClean="0"/>
              <a:t>255</a:t>
            </a:r>
            <a:r>
              <a:rPr lang="en-US" baseline="-6000" dirty="0" smtClean="0"/>
              <a:t>10</a:t>
            </a:r>
            <a:endParaRPr lang="en-US" dirty="0" smtClean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</a:t>
            </a:r>
            <a:r>
              <a:rPr lang="en-US" dirty="0" smtClean="0"/>
              <a:t>as</a:t>
            </a:r>
          </a:p>
          <a:p>
            <a:pPr marL="1295400" lvl="3"/>
            <a:r>
              <a:rPr lang="en-US" dirty="0" smtClean="0"/>
              <a:t>0xFA1D37B</a:t>
            </a:r>
          </a:p>
          <a:p>
            <a:pPr marL="1295400" lvl="3"/>
            <a:r>
              <a:rPr lang="en-US" dirty="0" smtClean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Computing Exact Product of </a:t>
            </a:r>
            <a:r>
              <a:rPr lang="en-US" b="0" i="1" dirty="0" smtClean="0"/>
              <a:t>w</a:t>
            </a:r>
            <a:r>
              <a:rPr lang="en-US" dirty="0" smtClean="0"/>
              <a:t>-bit numbers </a:t>
            </a:r>
            <a:r>
              <a:rPr lang="en-US" b="0" i="1" dirty="0" smtClean="0"/>
              <a:t>x</a:t>
            </a:r>
            <a:r>
              <a:rPr lang="en-US" dirty="0" smtClean="0"/>
              <a:t>, </a:t>
            </a:r>
            <a:r>
              <a:rPr lang="en-US" b="0" i="1" dirty="0" smtClean="0"/>
              <a:t>y</a:t>
            </a:r>
          </a:p>
          <a:p>
            <a:pPr lvl="1" eaLnBrk="1" hangingPunct="1">
              <a:defRPr/>
            </a:pPr>
            <a:r>
              <a:rPr lang="en-US" dirty="0" smtClean="0"/>
              <a:t>Either signed or unsigned</a:t>
            </a:r>
          </a:p>
          <a:p>
            <a:pPr eaLnBrk="1" hangingPunct="1">
              <a:defRPr/>
            </a:pPr>
            <a:r>
              <a:rPr lang="en-US" dirty="0" smtClean="0"/>
              <a:t>Ranges</a:t>
            </a:r>
            <a:endParaRPr lang="en-US" i="1" dirty="0" smtClean="0"/>
          </a:p>
          <a:p>
            <a:pPr lvl="1" eaLnBrk="1" hangingPunct="1">
              <a:defRPr/>
            </a:pPr>
            <a:r>
              <a:rPr lang="en-US" dirty="0" smtClean="0"/>
              <a:t>Unsigned: </a:t>
            </a:r>
            <a:r>
              <a:rPr lang="en-US" b="0" dirty="0" smtClean="0"/>
              <a:t>0 ≤ </a:t>
            </a:r>
            <a:r>
              <a:rPr lang="en-US" b="0" i="1" dirty="0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≤ (2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1) </a:t>
            </a:r>
            <a:r>
              <a:rPr lang="en-US" b="0" baseline="30000" dirty="0" smtClean="0"/>
              <a:t>2</a:t>
            </a:r>
            <a:r>
              <a:rPr lang="en-US" b="0" dirty="0" smtClean="0"/>
              <a:t>  =  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+1</a:t>
            </a:r>
            <a:r>
              <a:rPr lang="en-US" b="0" dirty="0" smtClean="0"/>
              <a:t> + 1</a:t>
            </a:r>
          </a:p>
          <a:p>
            <a:pPr lvl="2" eaLnBrk="1" hangingPunct="1">
              <a:defRPr/>
            </a:pPr>
            <a:r>
              <a:rPr lang="en-US" dirty="0" smtClean="0"/>
              <a:t>Up to 2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lvl="1" eaLnBrk="1" hangingPunct="1">
              <a:defRPr/>
            </a:pPr>
            <a:r>
              <a:rPr lang="en-US" dirty="0" smtClean="0"/>
              <a:t>Two’s complement min: </a:t>
            </a:r>
            <a:r>
              <a:rPr lang="en-US" b="0" i="1" dirty="0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 ≥ (–2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)*(2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–1)  =  –2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–2 </a:t>
            </a:r>
            <a:r>
              <a:rPr lang="en-US" b="0" dirty="0" smtClean="0"/>
              <a:t>+ 2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</a:p>
          <a:p>
            <a:pPr lvl="2" eaLnBrk="1" hangingPunct="1">
              <a:defRPr/>
            </a:pPr>
            <a:r>
              <a:rPr lang="en-US" dirty="0" smtClean="0"/>
              <a:t>Up to 2</a:t>
            </a:r>
            <a:r>
              <a:rPr lang="en-US" i="1" dirty="0" smtClean="0"/>
              <a:t>w</a:t>
            </a:r>
            <a:r>
              <a:rPr lang="en-US" dirty="0" smtClean="0"/>
              <a:t>–1 bits</a:t>
            </a:r>
          </a:p>
          <a:p>
            <a:pPr lvl="1" eaLnBrk="1" hangingPunct="1">
              <a:defRPr/>
            </a:pPr>
            <a:r>
              <a:rPr lang="en-US" dirty="0" smtClean="0"/>
              <a:t>Two’s complement max:</a:t>
            </a:r>
            <a:r>
              <a:rPr lang="en-US" b="0" dirty="0" smtClean="0"/>
              <a:t> </a:t>
            </a:r>
            <a:r>
              <a:rPr lang="en-US" b="0" i="1" dirty="0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≤ (–2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) </a:t>
            </a:r>
            <a:r>
              <a:rPr lang="en-US" b="0" baseline="30000" dirty="0" smtClean="0"/>
              <a:t>2</a:t>
            </a:r>
            <a:r>
              <a:rPr lang="en-US" b="0" dirty="0" smtClean="0"/>
              <a:t>  =  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–2</a:t>
            </a:r>
          </a:p>
          <a:p>
            <a:pPr lvl="2" eaLnBrk="1" hangingPunct="1">
              <a:defRPr/>
            </a:pPr>
            <a:r>
              <a:rPr lang="en-US" dirty="0" smtClean="0"/>
              <a:t>Up to 2</a:t>
            </a:r>
            <a:r>
              <a:rPr lang="en-US" i="1" dirty="0" smtClean="0"/>
              <a:t>w</a:t>
            </a:r>
            <a:r>
              <a:rPr lang="en-US" dirty="0" smtClean="0"/>
              <a:t> bits, but only for (</a:t>
            </a:r>
            <a:r>
              <a:rPr lang="en-US" i="1" dirty="0" err="1" smtClean="0"/>
              <a:t>TMin</a:t>
            </a:r>
            <a:r>
              <a:rPr lang="en-US" i="1" baseline="-25000" dirty="0" err="1" smtClean="0"/>
              <a:t>w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pPr eaLnBrk="1" hangingPunct="1">
              <a:defRPr/>
            </a:pPr>
            <a:r>
              <a:rPr lang="en-US" dirty="0" smtClean="0"/>
              <a:t>Maintaining Exact Results</a:t>
            </a:r>
          </a:p>
          <a:p>
            <a:pPr lvl="1" eaLnBrk="1" hangingPunct="1">
              <a:defRPr/>
            </a:pPr>
            <a:r>
              <a:rPr lang="en-US" dirty="0" smtClean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 smtClean="0"/>
              <a:t>Done in software by “arbitrary precision” arithmetic packages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Ignores high order </a:t>
            </a:r>
            <a:r>
              <a:rPr lang="en-US" b="0" i="1" smtClean="0"/>
              <a:t>w</a:t>
            </a:r>
            <a:r>
              <a:rPr lang="en-US" smtClean="0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 smtClean="0"/>
              <a:t>UMult</a:t>
            </a:r>
            <a:r>
              <a:rPr lang="en-US" b="0" i="1" baseline="-25000" smtClean="0"/>
              <a:t>w</a:t>
            </a:r>
            <a:r>
              <a:rPr lang="en-US" b="0" smtClean="0"/>
              <a:t>(</a:t>
            </a:r>
            <a:r>
              <a:rPr lang="en-US" b="0" i="1" smtClean="0"/>
              <a:t>u</a:t>
            </a:r>
            <a:r>
              <a:rPr lang="en-US" b="0" smtClean="0"/>
              <a:t> , </a:t>
            </a:r>
            <a:r>
              <a:rPr lang="en-US" b="0" i="1" smtClean="0"/>
              <a:t>v</a:t>
            </a:r>
            <a:r>
              <a:rPr lang="en-US" b="0" smtClean="0"/>
              <a:t>)	=	</a:t>
            </a:r>
            <a:r>
              <a:rPr lang="en-US" b="0" i="1" smtClean="0"/>
              <a:t>u</a:t>
            </a:r>
            <a:r>
              <a:rPr lang="en-US" b="0" smtClean="0"/>
              <a:t>   · </a:t>
            </a:r>
            <a:r>
              <a:rPr lang="en-US" b="0" i="1" smtClean="0"/>
              <a:t>v</a:t>
            </a:r>
            <a:r>
              <a:rPr lang="en-US" b="0" smtClean="0"/>
              <a:t>  mod 2</a:t>
            </a:r>
            <a:r>
              <a:rPr lang="en-US" b="0" i="1" baseline="30000" smtClean="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Ignores high order </a:t>
            </a:r>
            <a:r>
              <a:rPr lang="en-US" b="0" i="1" smtClean="0"/>
              <a:t>w</a:t>
            </a:r>
            <a:r>
              <a:rPr lang="en-US" smtClean="0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72409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k</a:t>
            </a:r>
            <a:r>
              <a:rPr lang="en-US" b="1" dirty="0" smtClean="0"/>
              <a:t> </a:t>
            </a:r>
            <a:r>
              <a:rPr lang="en-US" dirty="0" smtClean="0"/>
              <a:t>gives </a:t>
            </a:r>
            <a:r>
              <a:rPr lang="en-US" b="1" dirty="0" smtClean="0">
                <a:latin typeface="Courier New" pitchFamily="49" charset="0"/>
              </a:rPr>
              <a:t>u *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3	</a:t>
            </a:r>
            <a:r>
              <a:rPr lang="tr-TR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5 - u &lt;&lt; 3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leal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(%eax,%eax,2),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sall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$2,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7170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Multiplication Code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en-US" dirty="0" smtClean="0"/>
              <a:t>C compiler automatically generates shift/add code when multiplying by constant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2438400" cy="120032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mul12(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25146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x+x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t 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814388" y="1179513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42938" y="3254375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897563" y="3254375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Unsigned by Power of 2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&gt;&gt; k</a:t>
            </a:r>
            <a:r>
              <a:rPr lang="en-US" b="1" dirty="0" smtClean="0"/>
              <a:t> </a:t>
            </a:r>
            <a:r>
              <a:rPr lang="en-US" dirty="0" smtClean="0"/>
              <a:t>gives   ⎣</a:t>
            </a:r>
            <a:r>
              <a:rPr lang="en-US" b="1" dirty="0" smtClean="0">
                <a:latin typeface="Courier New" pitchFamily="49" charset="0"/>
              </a:rPr>
              <a:t>u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</a:t>
            </a:r>
            <a:r>
              <a:rPr lang="en-US" dirty="0"/>
              <a:t>⎦ 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7" name="Document" r:id="rId5" imgW="7988300" imgH="1651000" progId="Word.Document.8">
                  <p:embed/>
                </p:oleObj>
              </mc:Choice>
              <mc:Fallback>
                <p:oleObj name="Document" r:id="rId5" imgW="7988300" imgH="1651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/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5947" y="4133850"/>
            <a:ext cx="11592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dirty="0" smtClean="0"/>
              <a:t>⎣ </a:t>
            </a:r>
            <a:r>
              <a:rPr lang="en-US" b="0" i="1" dirty="0" smtClean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dirty="0" smtClean="0"/>
              <a:t>⎦</a:t>
            </a:r>
            <a:endParaRPr lang="en-US" b="0" dirty="0">
              <a:solidFill>
                <a:schemeClr val="tx2"/>
              </a:solidFill>
              <a:latin typeface="Calibri" pitchFamily="34" charset="0"/>
              <a:sym typeface="Symbol" pitchFamily="18" charset="2"/>
            </a:endParaRP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878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 smtClean="0"/>
              <a:t>0</a:t>
            </a:r>
            <a:endParaRPr lang="en-US" sz="20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369332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shrl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Unsigned Division Code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307387" cy="11874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Uses logical shift for unsigned</a:t>
            </a:r>
          </a:p>
          <a:p>
            <a:pPr eaLnBrk="1" hangingPunct="1">
              <a:defRPr/>
            </a:pPr>
            <a:r>
              <a:rPr lang="en-US" dirty="0" smtClean="0"/>
              <a:t>For Java Users </a:t>
            </a:r>
          </a:p>
          <a:p>
            <a:pPr lvl="1" eaLnBrk="1" hangingPunct="1">
              <a:defRPr/>
            </a:pPr>
            <a:r>
              <a:rPr lang="en-US" dirty="0" smtClean="0"/>
              <a:t>Logical shift written as </a:t>
            </a:r>
            <a:r>
              <a:rPr lang="en-US" dirty="0" smtClean="0">
                <a:latin typeface="Courier New" pitchFamily="49" charset="0"/>
              </a:rPr>
              <a:t>&gt;&gt;&gt;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3886200" cy="120032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unsigned udiv8(unsigned x)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57200" y="1343581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7200" y="3497758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410200" y="350520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Signed by Power of 2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x &gt;&gt; k</a:t>
            </a:r>
            <a:r>
              <a:rPr lang="en-US" b="1" dirty="0" smtClean="0"/>
              <a:t> </a:t>
            </a:r>
            <a:r>
              <a:rPr lang="en-US" dirty="0" smtClean="0"/>
              <a:t>gives  ⎣ 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dirty="0" smtClean="0"/>
              <a:t>⎦ 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Rounds wrong direction when </a:t>
            </a:r>
            <a:r>
              <a:rPr lang="en-US" b="1" dirty="0" smtClean="0">
                <a:latin typeface="Courier New" pitchFamily="49" charset="0"/>
              </a:rPr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 dirty="0"/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1" name="Document" r:id="rId5" imgW="7848600" imgH="1651000" progId="Word.Document.8">
                  <p:embed/>
                </p:oleObj>
              </mc:Choice>
              <mc:Fallback>
                <p:oleObj name="Document" r:id="rId5" imgW="7848600" imgH="1651000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/>
              <a:t>Want  </a:t>
            </a:r>
            <a:r>
              <a:rPr lang="en-US" b="1" dirty="0">
                <a:sym typeface="Symbol" pitchFamily="18" charset="2"/>
              </a:rPr>
              <a:t>⎡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 ⎤ 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smtClean="0"/>
              <a:t>Round Toward 0)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dirty="0" smtClean="0"/>
              <a:t>Compute as  </a:t>
            </a:r>
            <a:r>
              <a:rPr lang="en-US" b="1" dirty="0" smtClean="0">
                <a:sym typeface="Symbol" pitchFamily="18" charset="2"/>
              </a:rPr>
              <a:t>⎣ 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</a:rPr>
              <a:t>x+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</a:t>
            </a:r>
            <a:r>
              <a:rPr lang="en-US" b="1" dirty="0" smtClean="0">
                <a:latin typeface="Courier New" pitchFamily="49" charset="0"/>
              </a:rPr>
              <a:t>-1)/ </a:t>
            </a:r>
            <a:r>
              <a:rPr lang="en-US" b="1" smtClean="0"/>
              <a:t>2</a:t>
            </a:r>
            <a:r>
              <a:rPr lang="en-US" b="1" i="1" baseline="30000" smtClean="0"/>
              <a:t>k </a:t>
            </a:r>
            <a:r>
              <a:rPr lang="en-US" b="1" smtClean="0">
                <a:sym typeface="Symbol" pitchFamily="18" charset="2"/>
              </a:rPr>
              <a:t>⎦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smtClean="0"/>
              <a:t>In </a:t>
            </a:r>
            <a:r>
              <a:rPr lang="en-US" dirty="0" smtClean="0"/>
              <a:t>C: </a:t>
            </a:r>
            <a:r>
              <a:rPr lang="en-US" b="1" dirty="0" smtClean="0">
                <a:latin typeface="Courier New" pitchFamily="49" charset="0"/>
              </a:rPr>
              <a:t>(x + (1&lt;&lt;k)-1) &gt;&gt; k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 smtClean="0">
                <a:effectLst/>
              </a:rPr>
              <a:t>Case 1: No rounding</a:t>
            </a:r>
            <a:endParaRPr lang="en-US" dirty="0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721587" y="5486400"/>
            <a:ext cx="1217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⎡</a:t>
            </a:r>
            <a:r>
              <a:rPr lang="en-US" b="0" i="1" dirty="0" smtClean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i="1" baseline="30000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⎤</a:t>
            </a:r>
            <a:endParaRPr lang="en-US" sz="2400" b="0" dirty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878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658650" y="4703415"/>
            <a:ext cx="119936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 dirty="0">
                <a:latin typeface="Times" pitchFamily="18" charset="0"/>
              </a:rPr>
              <a:t> </a:t>
            </a:r>
            <a:r>
              <a:rPr lang="en-US" b="0" dirty="0" smtClean="0">
                <a:latin typeface="Times" pitchFamily="18" charset="0"/>
                <a:sym typeface="Symbol" pitchFamily="18" charset="2"/>
              </a:rPr>
              <a:t>⎡</a:t>
            </a:r>
            <a:r>
              <a:rPr lang="en-US" b="0" i="1" dirty="0" smtClean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i="1" baseline="30000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⎤</a:t>
            </a:r>
            <a:endParaRPr lang="en-US" sz="2400" b="0" dirty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0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0"/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0"/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878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0"/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2809875"/>
            <a:ext cx="7896225" cy="3743325"/>
          </a:xfrm>
        </p:spPr>
        <p:txBody>
          <a:bodyPr/>
          <a:lstStyle/>
          <a:p>
            <a:pPr eaLnBrk="1" hangingPunct="1"/>
            <a:r>
              <a:rPr lang="en-US" dirty="0"/>
              <a:t>Programs Refer to Virtual Addresses</a:t>
            </a:r>
          </a:p>
          <a:p>
            <a:pPr marL="552450" lvl="1" eaLnBrk="1" hangingPunct="1"/>
            <a:r>
              <a:rPr lang="en-US" dirty="0"/>
              <a:t>Conceptually very large array of bytes</a:t>
            </a:r>
          </a:p>
          <a:p>
            <a:pPr marL="552450" lvl="1" eaLnBrk="1" hangingPunct="1"/>
            <a:r>
              <a:rPr lang="en-US" dirty="0"/>
              <a:t>Actually implemented with hierarchy of different memory types</a:t>
            </a:r>
          </a:p>
          <a:p>
            <a:pPr marL="552450" lvl="1" eaLnBrk="1" hangingPunct="1"/>
            <a:r>
              <a:rPr lang="en-US" dirty="0"/>
              <a:t>System provides address space private to particular “process”</a:t>
            </a:r>
          </a:p>
          <a:p>
            <a:pPr marL="838200" lvl="2" eaLnBrk="1" hangingPunct="1"/>
            <a:r>
              <a:rPr lang="en-US" dirty="0"/>
              <a:t>Program being executed</a:t>
            </a:r>
          </a:p>
          <a:p>
            <a:pPr marL="838200" lvl="2" eaLnBrk="1" hangingPunct="1"/>
            <a:r>
              <a:rPr lang="en-US" dirty="0"/>
              <a:t>Program can clobber its own data, but not that of others</a:t>
            </a:r>
          </a:p>
          <a:p>
            <a:pPr eaLnBrk="1" hangingPunct="1"/>
            <a:r>
              <a:rPr lang="en-US" dirty="0"/>
              <a:t>Compiler + Run-Time System Control Allocation</a:t>
            </a:r>
          </a:p>
          <a:p>
            <a:pPr marL="552450" lvl="1" eaLnBrk="1" hangingPunct="1"/>
            <a:r>
              <a:rPr lang="en-US" dirty="0"/>
              <a:t>Where different program objects should be stored</a:t>
            </a:r>
          </a:p>
          <a:p>
            <a:pPr marL="552450" lvl="1" eaLnBrk="1" hangingPunct="1"/>
            <a:r>
              <a:rPr lang="en-US" dirty="0"/>
              <a:t>All allocation within single virtual address space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451225"/>
            <a:ext cx="4495800" cy="2308324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testl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sarl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$7,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Signed Division Code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76800" y="4984750"/>
            <a:ext cx="4267200" cy="11874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Uses arithmetic shift for </a:t>
            </a:r>
            <a:r>
              <a:rPr lang="en-US" dirty="0" err="1" smtClean="0"/>
              <a:t>int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For Java Users </a:t>
            </a:r>
          </a:p>
          <a:p>
            <a:pPr lvl="1" eaLnBrk="1" hangingPunct="1">
              <a:defRPr/>
            </a:pPr>
            <a:r>
              <a:rPr lang="en-US" dirty="0" err="1" smtClean="0"/>
              <a:t>Arith</a:t>
            </a:r>
            <a:r>
              <a:rPr lang="en-US" dirty="0" smtClean="0"/>
              <a:t>. shift written as </a:t>
            </a:r>
            <a:r>
              <a:rPr lang="en-US" dirty="0" smtClean="0">
                <a:latin typeface="Courier New" pitchFamily="49" charset="0"/>
              </a:rPr>
              <a:t>&gt;&gt;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3886200" cy="120032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 idiv8(int x)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451225"/>
            <a:ext cx="3352800" cy="120032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04800" y="3048000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410200" y="302889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Machine Has “Word Size”</a:t>
            </a:r>
          </a:p>
          <a:p>
            <a:pPr marL="552450" lvl="1" eaLnBrk="1" hangingPunct="1"/>
            <a:r>
              <a:rPr lang="en-US"/>
              <a:t>Nominal size of integer-valued data</a:t>
            </a:r>
          </a:p>
          <a:p>
            <a:pPr marL="838200" lvl="2" eaLnBrk="1" hangingPunct="1"/>
            <a:r>
              <a:rPr lang="en-US"/>
              <a:t>Including addresses</a:t>
            </a:r>
          </a:p>
          <a:p>
            <a:pPr marL="552450" lvl="1" eaLnBrk="1" hangingPunct="1"/>
            <a:r>
              <a:rPr lang="en-US"/>
              <a:t>Most current machines use 32 bits (4 bytes) words</a:t>
            </a:r>
          </a:p>
          <a:p>
            <a:pPr marL="838200" lvl="2" eaLnBrk="1" hangingPunct="1"/>
            <a:r>
              <a:rPr lang="en-US"/>
              <a:t>Limits addresses to 4GB</a:t>
            </a:r>
          </a:p>
          <a:p>
            <a:pPr marL="838200" lvl="2" eaLnBrk="1" hangingPunct="1"/>
            <a:r>
              <a:rPr lang="en-US"/>
              <a:t>Becoming too small for memory-intensive applications</a:t>
            </a:r>
          </a:p>
          <a:p>
            <a:pPr marL="552450" lvl="1" eaLnBrk="1" hangingPunct="1"/>
            <a:r>
              <a:rPr lang="en-US"/>
              <a:t>High-end systems use 64 bits (8 bytes) words</a:t>
            </a:r>
          </a:p>
          <a:p>
            <a:pPr marL="838200" lvl="2" eaLnBrk="1" hangingPunct="1"/>
            <a:r>
              <a:rPr lang="en-US"/>
              <a:t>Potential address space ≈ 1.8 X 10</a:t>
            </a:r>
            <a:r>
              <a:rPr lang="en-US" baseline="32000"/>
              <a:t>19</a:t>
            </a:r>
            <a:r>
              <a:rPr lang="en-US"/>
              <a:t> bytes</a:t>
            </a:r>
          </a:p>
          <a:p>
            <a:pPr marL="838200" lvl="2" eaLnBrk="1" hangingPunct="1"/>
            <a:r>
              <a:rPr lang="en-US"/>
              <a:t>x86-64 machines support 48-bit addresses: 256 Terabytes</a:t>
            </a:r>
          </a:p>
          <a:p>
            <a:pPr marL="552450" lvl="1" eaLnBrk="1" hangingPunct="1"/>
            <a:r>
              <a:rPr lang="en-US"/>
              <a:t>Machines support multiple data formats</a:t>
            </a:r>
          </a:p>
          <a:p>
            <a:pPr marL="838200" lvl="2" eaLnBrk="1" hangingPunct="1"/>
            <a:r>
              <a:rPr lang="en-US"/>
              <a:t>Fractions or multiples of word size</a:t>
            </a:r>
          </a:p>
          <a:p>
            <a:pPr marL="838200" lvl="2" eaLnBrk="1" hangingPunct="1"/>
            <a:r>
              <a:rPr lang="en-US"/>
              <a:t>Always integral number of bytes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1549400" y="1524000"/>
          <a:ext cx="6032500" cy="4622800"/>
        </p:xfrm>
        <a:graphic>
          <a:graphicData uri="http://schemas.openxmlformats.org/drawingml/2006/table">
            <a:tbl>
              <a:tblPr/>
              <a:tblGrid>
                <a:gridCol w="1651000"/>
                <a:gridCol w="1460500"/>
                <a:gridCol w="1460500"/>
                <a:gridCol w="1460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Intel IA32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int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 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10/12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How should bytes within a multi-byte word be ordered in memory?</a:t>
            </a:r>
          </a:p>
          <a:p>
            <a:pPr eaLnBrk="1" hangingPunct="1"/>
            <a:r>
              <a:rPr lang="en-US"/>
              <a:t>Conventions</a:t>
            </a:r>
          </a:p>
          <a:p>
            <a:pPr marL="552450" lvl="1" eaLnBrk="1" hangingPunct="1"/>
            <a:r>
              <a:rPr lang="en-US"/>
              <a:t>Big Endian: Sun, PPC Mac, Internet</a:t>
            </a:r>
          </a:p>
          <a:p>
            <a:pPr marL="838200" lvl="2" eaLnBrk="1" hangingPunct="1"/>
            <a:r>
              <a:rPr lang="en-US"/>
              <a:t>Least significant byte has highest address</a:t>
            </a:r>
          </a:p>
          <a:p>
            <a:pPr marL="552450" lvl="1" eaLnBrk="1" hangingPunct="1"/>
            <a:r>
              <a:rPr lang="en-US"/>
              <a:t>Little Endian: x86</a:t>
            </a:r>
          </a:p>
          <a:p>
            <a:pPr marL="838200" lvl="2" eaLnBrk="1" hangingPunct="1"/>
            <a:r>
              <a:rPr lang="en-US"/>
              <a:t>Least significant byte has lowest address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3576</TotalTime>
  <Words>2583</Words>
  <Application>Microsoft Macintosh PowerPoint</Application>
  <PresentationFormat>On-screen Show (4:3)</PresentationFormat>
  <Paragraphs>1067</Paragraphs>
  <Slides>51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21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77" baseType="lpstr">
      <vt:lpstr>Arial</vt:lpstr>
      <vt:lpstr>Arial Narrow</vt:lpstr>
      <vt:lpstr>Arial Narrow Bold</vt:lpstr>
      <vt:lpstr>Calibri</vt:lpstr>
      <vt:lpstr>Calibri Bold</vt:lpstr>
      <vt:lpstr>Calibri Italic</vt:lpstr>
      <vt:lpstr>Courier New</vt:lpstr>
      <vt:lpstr>Courier New Bold</vt:lpstr>
      <vt:lpstr>Courier New Bold Italic</vt:lpstr>
      <vt:lpstr>Gill Sans</vt:lpstr>
      <vt:lpstr>Helvetica</vt:lpstr>
      <vt:lpstr>Monaco</vt:lpstr>
      <vt:lpstr>ＭＳ Ｐゴシック</vt:lpstr>
      <vt:lpstr>Symbol</vt:lpstr>
      <vt:lpstr>Times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template2007</vt:lpstr>
      <vt:lpstr>Title and Content</vt:lpstr>
      <vt:lpstr>Title Only</vt:lpstr>
      <vt:lpstr>Equation</vt:lpstr>
      <vt:lpstr>Document</vt:lpstr>
      <vt:lpstr>Bits, Bytes, and Integers  </vt:lpstr>
      <vt:lpstr>Today: Bits, Bytes, and Integers</vt:lpstr>
      <vt:lpstr>Binary Representations</vt:lpstr>
      <vt:lpstr>Encoding Byte Values</vt:lpstr>
      <vt:lpstr>Byte-Oriented Memory Organization</vt:lpstr>
      <vt:lpstr>Machine Words</vt:lpstr>
      <vt:lpstr>Word-Oriented Memory Organization</vt:lpstr>
      <vt:lpstr>Data Representations</vt:lpstr>
      <vt:lpstr>Byte Ordering</vt:lpstr>
      <vt:lpstr>Byte Ordering Example</vt:lpstr>
      <vt:lpstr>Reading Byte-Reversed Listings</vt:lpstr>
      <vt:lpstr>Representing Integers</vt:lpstr>
      <vt:lpstr>Representing Strings</vt:lpstr>
      <vt:lpstr>Today: Bits, Bytes, and Integers</vt:lpstr>
      <vt:lpstr>Boolean Algebra</vt:lpstr>
      <vt:lpstr>General Boolean Algebras</vt:lpstr>
      <vt:lpstr>Representing &amp; Manipulating Sets</vt:lpstr>
      <vt:lpstr>Bit-Level Operations in C</vt:lpstr>
      <vt:lpstr>Contrast: Logic Operations in C</vt:lpstr>
      <vt:lpstr>Shift Operations</vt:lpstr>
      <vt:lpstr>Today: Bits, Bytes, and Integers</vt:lpstr>
      <vt:lpstr>Encoding Integers</vt:lpstr>
      <vt:lpstr>Encoding Example (Cont.)</vt:lpstr>
      <vt:lpstr>Values for Different Word Sizes</vt:lpstr>
      <vt:lpstr>Today: Bits, Bytes, and Integers</vt:lpstr>
      <vt:lpstr>Conversion Visualized</vt:lpstr>
      <vt:lpstr>Signed vs. Unsigned in C</vt:lpstr>
      <vt:lpstr>Casting Surprises</vt:lpstr>
      <vt:lpstr>Summary Casting Signed ↔ Unsigned: Basic Rules</vt:lpstr>
      <vt:lpstr>Today: Bits, Bytes, and Integers</vt:lpstr>
      <vt:lpstr>Sign Extension</vt:lpstr>
      <vt:lpstr>Sign Extension Example</vt:lpstr>
      <vt:lpstr>Summary: Expanding, Truncating: Basic Rules</vt:lpstr>
      <vt:lpstr>Today: Bits, Bytes, and Integers</vt:lpstr>
      <vt:lpstr>Negation: Complement &amp; Increment</vt:lpstr>
      <vt:lpstr>Complement &amp; Increment Examples</vt:lpstr>
      <vt:lpstr>Unsigned Addition</vt:lpstr>
      <vt:lpstr>Two’s Complement Addition</vt:lpstr>
      <vt:lpstr>TAdd Overflow</vt:lpstr>
      <vt:lpstr>Multiplication</vt:lpstr>
      <vt:lpstr>Unsigned Multiplication in C</vt:lpstr>
      <vt:lpstr>Signed Multiplication in C</vt:lpstr>
      <vt:lpstr>Power-of-2 Multiply with Shift</vt:lpstr>
      <vt:lpstr>Compiled Multiplication Code</vt:lpstr>
      <vt:lpstr>Unsigned Power-of-2 Divide with Shift</vt:lpstr>
      <vt:lpstr>Compiled Unsigned Division Code</vt:lpstr>
      <vt:lpstr>Signed Power-of-2 Divide with Shift</vt:lpstr>
      <vt:lpstr>Correct Power-of-2 Divide</vt:lpstr>
      <vt:lpstr>Correct Power-of-2 Divide (Cont.)</vt:lpstr>
      <vt:lpstr>Compiled Signed Division Code</vt:lpstr>
      <vt:lpstr>Today: Integers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Microsoft Office User</cp:lastModifiedBy>
  <cp:revision>95</cp:revision>
  <cp:lastPrinted>2010-01-19T15:27:43Z</cp:lastPrinted>
  <dcterms:created xsi:type="dcterms:W3CDTF">2011-01-05T19:59:31Z</dcterms:created>
  <dcterms:modified xsi:type="dcterms:W3CDTF">2016-10-10T12:22:00Z</dcterms:modified>
</cp:coreProperties>
</file>