
<file path=[Content_Types].xml><?xml version="1.0" encoding="utf-8"?>
<Types xmlns="http://schemas.openxmlformats.org/package/2006/content-types">
  <Default Extension="png" ContentType="image/png"/>
  <Default Extension="emf" ContentType="image/x-emf"/>
  <Default Extension="xls" ContentType="application/vnd.ms-excel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  <p:sldMasterId id="2147483651" r:id="rId3"/>
    <p:sldMasterId id="2147483732" r:id="rId4"/>
  </p:sldMasterIdLst>
  <p:notesMasterIdLst>
    <p:notesMasterId r:id="rId38"/>
  </p:notesMasterIdLst>
  <p:sldIdLst>
    <p:sldId id="298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99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8" r:id="rId34"/>
    <p:sldId id="289" r:id="rId35"/>
    <p:sldId id="291" r:id="rId36"/>
    <p:sldId id="292" r:id="rId37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4572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9144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13716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18288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22860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27432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32004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36576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306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3314" name="Rectangle 2"/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705188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spcBef>
                <a:spcPts val="425"/>
              </a:spcBef>
            </a:pPr>
            <a:r>
              <a:rPr lang="en-US">
                <a:solidFill>
                  <a:srgbClr val="000000"/>
                </a:solidFill>
                <a:latin typeface="Times New Roman" charset="0"/>
                <a:cs typeface="Times New Roman" charset="0"/>
                <a:sym typeface="Times New Roman" charset="0"/>
              </a:rPr>
              <a:t>Latex source for equation: </a:t>
            </a:r>
            <a:r>
              <a:rPr lang="en-US">
                <a:latin typeface="Monaco" charset="0"/>
                <a:ea typeface="Monaco" charset="0"/>
                <a:cs typeface="Monaco" charset="0"/>
                <a:sym typeface="Monaco" charset="0"/>
              </a:rPr>
              <a:t>\sum_{k=-j}^i b_k \times 2^k</a:t>
            </a:r>
          </a:p>
        </p:txBody>
      </p:sp>
    </p:spTree>
    <p:extLst>
      <p:ext uri="{BB962C8B-B14F-4D97-AF65-F5344CB8AC3E}">
        <p14:creationId xmlns:p14="http://schemas.microsoft.com/office/powerpoint/2010/main" val="22645218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8994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98538"/>
            <a:ext cx="2057400" cy="51276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98538"/>
            <a:ext cx="6019800" cy="51276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397000"/>
            <a:ext cx="4114800" cy="5435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97000"/>
            <a:ext cx="4114800" cy="5435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254000"/>
            <a:ext cx="2095500" cy="6578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254000"/>
            <a:ext cx="6134100" cy="6578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254000"/>
            <a:ext cx="2095500" cy="58721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254000"/>
            <a:ext cx="6134100" cy="58721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slideLayout" Target="../slideLayouts/slideLayout46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998538"/>
            <a:ext cx="7772400" cy="288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Calibri Bold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  <a:sym typeface="Calibri Bold" charset="0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9pPr>
    </p:titleStyle>
    <p:bodyStyle>
      <a:lvl1pPr algn="l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1pPr>
      <a:lvl2pPr marL="4572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2pPr>
      <a:lvl3pPr marL="9144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3pPr>
      <a:lvl4pPr marL="13716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4pPr>
      <a:lvl5pPr marL="18288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5pPr>
      <a:lvl6pPr marL="22860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6pPr>
      <a:lvl7pPr marL="27432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7pPr>
      <a:lvl8pPr marL="32004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8pPr>
      <a:lvl9pPr marL="36576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54000"/>
            <a:ext cx="838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>
                <a:sym typeface="Calibri Bold" charset="0"/>
              </a:rPr>
              <a:t>Click to edit Master title style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397000"/>
            <a:ext cx="8382000" cy="543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>
                <a:sym typeface="Calibri Bold" charset="0"/>
              </a:rPr>
              <a:t>Click to edit Master text styles</a:t>
            </a:r>
          </a:p>
          <a:p>
            <a:pPr lvl="1"/>
            <a:r>
              <a:rPr lang="en-US" dirty="0" smtClean="0">
                <a:sym typeface="Calibri" charset="0"/>
              </a:rPr>
              <a:t>Second level</a:t>
            </a:r>
          </a:p>
          <a:p>
            <a:pPr lvl="2"/>
            <a:r>
              <a:rPr lang="en-US" dirty="0" smtClean="0">
                <a:sym typeface="Calibri" charset="0"/>
              </a:rPr>
              <a:t>Third level</a:t>
            </a:r>
          </a:p>
          <a:p>
            <a:pPr lvl="3"/>
            <a:r>
              <a:rPr lang="en-US" dirty="0" smtClean="0">
                <a:sym typeface="Calibri" charset="0"/>
              </a:rPr>
              <a:t>Fourth level</a:t>
            </a:r>
          </a:p>
          <a:p>
            <a:pPr lvl="4"/>
            <a:r>
              <a:rPr lang="en-US" dirty="0" smtClean="0">
                <a:sym typeface="Calibri" charset="0"/>
              </a:rPr>
              <a:t>Fifth level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sz="10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+mj-ea"/>
          <a:cs typeface="+mj-cs"/>
          <a:sym typeface="Calibri Bold" charset="0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9pPr>
    </p:titleStyle>
    <p:bodyStyle>
      <a:lvl1pPr marL="254000" indent="-254000" algn="l" rtl="0" fontAlgn="base">
        <a:spcBef>
          <a:spcPts val="600"/>
        </a:spcBef>
        <a:spcAft>
          <a:spcPct val="0"/>
        </a:spcAft>
        <a:buClr>
          <a:srgbClr val="990000"/>
        </a:buClr>
        <a:buSzPct val="60000"/>
        <a:buFont typeface="Wingdings 2" charset="2"/>
        <a:buChar char="¢"/>
        <a:defRPr sz="2400">
          <a:solidFill>
            <a:schemeClr val="tx1"/>
          </a:solidFill>
          <a:latin typeface="+mn-lt"/>
          <a:ea typeface="+mn-ea"/>
          <a:cs typeface="+mn-cs"/>
          <a:sym typeface="Calibri Bold" charset="0"/>
        </a:defRPr>
      </a:lvl1pPr>
      <a:lvl2pPr marL="514350" indent="-234950" algn="l" rtl="0" fontAlgn="base">
        <a:spcBef>
          <a:spcPts val="500"/>
        </a:spcBef>
        <a:spcAft>
          <a:spcPct val="0"/>
        </a:spcAft>
        <a:buClr>
          <a:srgbClr val="990000"/>
        </a:buClr>
        <a:buSzPct val="11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2pPr>
      <a:lvl3pPr marL="800100" indent="-203200" algn="l" rtl="0" fontAlgn="base">
        <a:spcBef>
          <a:spcPts val="500"/>
        </a:spcBef>
        <a:spcAft>
          <a:spcPct val="0"/>
        </a:spcAft>
        <a:buClr>
          <a:srgbClr val="000000"/>
        </a:buClr>
        <a:buSzPct val="8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3pPr>
      <a:lvl4pPr marL="11430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–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4pPr>
      <a:lvl5pPr marL="14605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5pPr>
      <a:lvl6pPr marL="19177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6pPr>
      <a:lvl7pPr marL="23749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7pPr>
      <a:lvl8pPr marL="28321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8pPr>
      <a:lvl9pPr marL="32893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54000"/>
            <a:ext cx="838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Calibri Bold" charset="0"/>
              </a:rPr>
              <a:t>Click to edit Master title style</a:t>
            </a:r>
          </a:p>
        </p:txBody>
      </p:sp>
      <p:sp>
        <p:nvSpPr>
          <p:cNvPr id="4099" name="Rectangle 3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  <a:sym typeface="Calibri Bold" charset="0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9pPr>
    </p:titleStyle>
    <p:bodyStyle>
      <a:lvl1pPr marL="342900" indent="-342900" algn="l" rtl="0" fontAlgn="base">
        <a:spcBef>
          <a:spcPts val="600"/>
        </a:spcBef>
        <a:spcAft>
          <a:spcPct val="0"/>
        </a:spcAft>
        <a:buClr>
          <a:srgbClr val="990000"/>
        </a:buClr>
        <a:buSzPct val="60000"/>
        <a:buFont typeface="Wingdings 2" charset="2"/>
        <a:buChar char="¢"/>
        <a:defRPr sz="2400">
          <a:solidFill>
            <a:schemeClr val="tx1"/>
          </a:solidFill>
          <a:latin typeface="+mn-lt"/>
          <a:ea typeface="+mn-ea"/>
          <a:cs typeface="+mn-cs"/>
          <a:sym typeface="Calibri Bold" charset="0"/>
        </a:defRPr>
      </a:lvl1pPr>
      <a:lvl2pPr marL="742950" indent="-285750" algn="l" rtl="0" fontAlgn="base">
        <a:spcBef>
          <a:spcPts val="500"/>
        </a:spcBef>
        <a:spcAft>
          <a:spcPct val="0"/>
        </a:spcAft>
        <a:buClr>
          <a:srgbClr val="990000"/>
        </a:buClr>
        <a:buSzPct val="11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2pPr>
      <a:lvl3pPr marL="11430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8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3pPr>
      <a:lvl4pPr marL="16002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–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4pPr>
      <a:lvl5pPr marL="20574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5pPr>
      <a:lvl6pPr marL="25146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6pPr>
      <a:lvl7pPr marL="29718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7pPr>
      <a:lvl8pPr marL="34290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8pPr>
      <a:lvl9pPr marL="38862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897813" y="-26988"/>
            <a:ext cx="1309687" cy="2778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</a:rPr>
              <a:t>Carnegie Mellon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sz="10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</p:sldLayoutIdLst>
  <p:timing>
    <p:tnLst>
      <p:par>
        <p:cTn id="1" dur="indefinite" restart="never" nodeType="tmRoot"/>
      </p:par>
    </p:tnLst>
  </p:timing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-2003_Worksheet1.xls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-2003_Worksheet2.xls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8194" name="Rectangle 2"/>
          <p:cNvSpPr>
            <a:spLocks/>
          </p:cNvSpPr>
          <p:nvPr/>
        </p:nvSpPr>
        <p:spPr bwMode="auto">
          <a:xfrm>
            <a:off x="7897813" y="-26988"/>
            <a:ext cx="1320800" cy="25241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r>
              <a:rPr lang="en-US" sz="1200">
                <a:solidFill>
                  <a:srgbClr val="FFFFFF"/>
                </a:solidFill>
                <a:latin typeface="Times New Roman" charset="0"/>
                <a:cs typeface="Times New Roman" charset="0"/>
                <a:sym typeface="Times New Roman" charset="0"/>
              </a:rPr>
              <a:t>Carnegie Mellon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0" y="1752600"/>
            <a:ext cx="7772400" cy="1820862"/>
          </a:xfrm>
        </p:spPr>
        <p:txBody>
          <a:bodyPr/>
          <a:lstStyle/>
          <a:p>
            <a:pPr marL="0" indent="0"/>
            <a:r>
              <a:rPr lang="en-US" b="1" dirty="0" smtClean="0">
                <a:latin typeface="+mn-lt"/>
              </a:rPr>
              <a:t>Floating Point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mtClean="0"/>
              <a:t/>
            </a:r>
            <a:br>
              <a:rPr lang="en-US" smtClean="0"/>
            </a:br>
            <a:endParaRPr lang="en-US" sz="2000" b="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20482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Precisions</a:t>
            </a:r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/>
              <a:t>Single precision: 32 bits</a:t>
            </a:r>
          </a:p>
          <a:p>
            <a:pPr>
              <a:spcBef>
                <a:spcPts val="10000"/>
              </a:spcBef>
            </a:pPr>
            <a:r>
              <a:rPr lang="en-US"/>
              <a:t>Double precision: 64 bits</a:t>
            </a:r>
          </a:p>
          <a:p>
            <a:pPr>
              <a:spcBef>
                <a:spcPts val="10000"/>
              </a:spcBef>
            </a:pPr>
            <a:r>
              <a:rPr lang="en-US"/>
              <a:t>Extended precision: 80 bits (Intel only)</a:t>
            </a:r>
          </a:p>
        </p:txBody>
      </p:sp>
      <p:graphicFrame>
        <p:nvGraphicFramePr>
          <p:cNvPr id="20485" name="Group 5"/>
          <p:cNvGraphicFramePr>
            <a:graphicFrameLocks noGrp="1"/>
          </p:cNvGraphicFramePr>
          <p:nvPr/>
        </p:nvGraphicFramePr>
        <p:xfrm>
          <a:off x="876300" y="1993900"/>
          <a:ext cx="7366000" cy="1016000"/>
        </p:xfrm>
        <a:graphic>
          <a:graphicData uri="http://schemas.openxmlformats.org/drawingml/2006/table">
            <a:tbl>
              <a:tblPr/>
              <a:tblGrid>
                <a:gridCol w="381000"/>
                <a:gridCol w="1841500"/>
                <a:gridCol w="5143500"/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exp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frac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8-bits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23-bits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0509" name="Group 29"/>
          <p:cNvGraphicFramePr>
            <a:graphicFrameLocks noGrp="1"/>
          </p:cNvGraphicFramePr>
          <p:nvPr/>
        </p:nvGraphicFramePr>
        <p:xfrm>
          <a:off x="876300" y="3746500"/>
          <a:ext cx="7366000" cy="1016000"/>
        </p:xfrm>
        <a:graphic>
          <a:graphicData uri="http://schemas.openxmlformats.org/drawingml/2006/table">
            <a:tbl>
              <a:tblPr/>
              <a:tblGrid>
                <a:gridCol w="381000"/>
                <a:gridCol w="1841500"/>
                <a:gridCol w="5143500"/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exp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frac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11-bits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52-bits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0533" name="Group 53"/>
          <p:cNvGraphicFramePr>
            <a:graphicFrameLocks noGrp="1"/>
          </p:cNvGraphicFramePr>
          <p:nvPr/>
        </p:nvGraphicFramePr>
        <p:xfrm>
          <a:off x="876300" y="5499100"/>
          <a:ext cx="7366000" cy="1016000"/>
        </p:xfrm>
        <a:graphic>
          <a:graphicData uri="http://schemas.openxmlformats.org/drawingml/2006/table">
            <a:tbl>
              <a:tblPr/>
              <a:tblGrid>
                <a:gridCol w="381000"/>
                <a:gridCol w="1841500"/>
                <a:gridCol w="5143500"/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exp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frac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15-bits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63 or 64-bits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21506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Normalized Values</a:t>
            </a:r>
          </a:p>
        </p:txBody>
      </p:sp>
      <p:sp>
        <p:nvSpPr>
          <p:cNvPr id="21508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Condition: exp ≠ 000…0 and exp ≠ 111…1</a:t>
            </a:r>
          </a:p>
          <a:p>
            <a:endParaRPr lang="en-US" dirty="0"/>
          </a:p>
          <a:p>
            <a:r>
              <a:rPr lang="en-US" dirty="0"/>
              <a:t>Exponent coded as 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biased</a:t>
            </a:r>
            <a:r>
              <a:rPr lang="en-US" dirty="0"/>
              <a:t> value: 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  <a:r>
              <a:rPr lang="en-US" dirty="0"/>
              <a:t>  =  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Exp</a:t>
            </a:r>
            <a:r>
              <a:rPr lang="en-US" dirty="0"/>
              <a:t> – 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Bias</a:t>
            </a:r>
            <a:endParaRPr lang="en-US" dirty="0"/>
          </a:p>
          <a:p>
            <a:pPr marL="552450" lvl="1"/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Exp</a:t>
            </a:r>
            <a:r>
              <a:rPr lang="en-US" dirty="0"/>
              <a:t>: unsigned value </a:t>
            </a:r>
            <a:r>
              <a:rPr lang="en-US" dirty="0">
                <a:latin typeface="Monaco" charset="0"/>
                <a:ea typeface="Monaco" charset="0"/>
                <a:cs typeface="Monaco" charset="0"/>
                <a:sym typeface="Monaco" charset="0"/>
              </a:rPr>
              <a:t>exp</a:t>
            </a:r>
            <a:r>
              <a:rPr lang="en-US" dirty="0"/>
              <a:t> </a:t>
            </a:r>
          </a:p>
          <a:p>
            <a:pPr marL="552450" lvl="1"/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Bias</a:t>
            </a:r>
            <a:r>
              <a:rPr lang="en-US" dirty="0"/>
              <a:t> = 2</a:t>
            </a:r>
            <a:r>
              <a:rPr lang="en-US" baseline="32000" dirty="0"/>
              <a:t>k-1</a:t>
            </a:r>
            <a:r>
              <a:rPr lang="en-US" dirty="0"/>
              <a:t> - 1, where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k</a:t>
            </a:r>
            <a:r>
              <a:rPr lang="en-US" dirty="0"/>
              <a:t> is number of exponent bits</a:t>
            </a:r>
          </a:p>
          <a:p>
            <a:pPr marL="838200" lvl="2"/>
            <a:r>
              <a:rPr lang="en-US" dirty="0"/>
              <a:t>Single precision: 127 (Exp: 1…254, E: -126…127)</a:t>
            </a:r>
          </a:p>
          <a:p>
            <a:pPr marL="838200" lvl="2"/>
            <a:r>
              <a:rPr lang="en-US" dirty="0"/>
              <a:t>Double precision: 1023 (Exp: 1…2046, E: -1022…1023)</a:t>
            </a:r>
          </a:p>
          <a:p>
            <a:endParaRPr lang="en-US" dirty="0"/>
          </a:p>
          <a:p>
            <a:r>
              <a:rPr lang="en-US" dirty="0" err="1"/>
              <a:t>Significand</a:t>
            </a:r>
            <a:r>
              <a:rPr lang="en-US" dirty="0"/>
              <a:t> coded with implied leading 1: 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lang="en-US" dirty="0"/>
              <a:t>  =  </a:t>
            </a:r>
            <a:r>
              <a:rPr lang="en-US" dirty="0">
                <a:latin typeface="Monaco" charset="0"/>
                <a:ea typeface="Monaco" charset="0"/>
                <a:cs typeface="Monaco" charset="0"/>
                <a:sym typeface="Monaco" charset="0"/>
              </a:rPr>
              <a:t>1.xxx…x</a:t>
            </a:r>
            <a:r>
              <a:rPr lang="en-US" baseline="-6000" dirty="0"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endParaRPr lang="en-US" dirty="0"/>
          </a:p>
          <a:p>
            <a:pPr marL="552450" lvl="1"/>
            <a:r>
              <a:rPr lang="en-US" dirty="0"/>
              <a:t> </a:t>
            </a:r>
            <a:r>
              <a:rPr lang="en-US" dirty="0">
                <a:latin typeface="Monaco" charset="0"/>
                <a:ea typeface="Monaco" charset="0"/>
                <a:cs typeface="Monaco" charset="0"/>
                <a:sym typeface="Monaco" charset="0"/>
              </a:rPr>
              <a:t>xxx…x</a:t>
            </a:r>
            <a:r>
              <a:rPr lang="en-US" dirty="0"/>
              <a:t>: bits of </a:t>
            </a:r>
            <a:r>
              <a:rPr lang="en-US" dirty="0" err="1">
                <a:latin typeface="Monaco" charset="0"/>
                <a:ea typeface="Monaco" charset="0"/>
                <a:cs typeface="Monaco" charset="0"/>
                <a:sym typeface="Monaco" charset="0"/>
              </a:rPr>
              <a:t>frac</a:t>
            </a:r>
            <a:endParaRPr lang="en-US" dirty="0"/>
          </a:p>
          <a:p>
            <a:pPr marL="552450" lvl="1"/>
            <a:r>
              <a:rPr lang="en-US" dirty="0"/>
              <a:t>Minimum when </a:t>
            </a:r>
            <a:r>
              <a:rPr lang="en-US" dirty="0">
                <a:latin typeface="Monaco" charset="0"/>
                <a:ea typeface="Monaco" charset="0"/>
                <a:cs typeface="Monaco" charset="0"/>
                <a:sym typeface="Monaco" charset="0"/>
              </a:rPr>
              <a:t>000…0</a:t>
            </a:r>
            <a:r>
              <a:rPr lang="en-US" dirty="0"/>
              <a:t> (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M</a:t>
            </a:r>
            <a:r>
              <a:rPr lang="en-US" dirty="0"/>
              <a:t> = 1.0)</a:t>
            </a:r>
          </a:p>
          <a:p>
            <a:pPr marL="552450" lvl="1"/>
            <a:r>
              <a:rPr lang="en-US" dirty="0"/>
              <a:t>Maximum when </a:t>
            </a:r>
            <a:r>
              <a:rPr lang="en-US" dirty="0">
                <a:latin typeface="Monaco" charset="0"/>
                <a:ea typeface="Monaco" charset="0"/>
                <a:cs typeface="Monaco" charset="0"/>
                <a:sym typeface="Monaco" charset="0"/>
              </a:rPr>
              <a:t>111…1</a:t>
            </a:r>
            <a:r>
              <a:rPr lang="en-US" dirty="0"/>
              <a:t> (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M</a:t>
            </a:r>
            <a:r>
              <a:rPr lang="en-US" dirty="0"/>
              <a:t> = 2.0 – ε)</a:t>
            </a:r>
          </a:p>
          <a:p>
            <a:pPr marL="552450" lvl="1"/>
            <a:r>
              <a:rPr lang="en-US" dirty="0"/>
              <a:t>Get extra leading bit for “free”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93270" y="5816600"/>
            <a:ext cx="355600" cy="355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>
              <a:lnSpc>
                <a:spcPct val="100000"/>
              </a:lnSpc>
            </a:pPr>
            <a:endParaRPr lang="en-US" sz="2400" dirty="0">
              <a:latin typeface="Courier New" pitchFamily="49" charset="0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1151965" y="5816600"/>
            <a:ext cx="1779495" cy="355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>
              <a:lnSpc>
                <a:spcPct val="100000"/>
              </a:lnSpc>
            </a:pPr>
            <a:endParaRPr lang="en-US" sz="2400" dirty="0">
              <a:latin typeface="Courier New" pitchFamily="49" charset="0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3048000" y="5816600"/>
            <a:ext cx="5066555" cy="355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>
              <a:lnSpc>
                <a:spcPct val="100000"/>
              </a:lnSpc>
            </a:pPr>
            <a:endParaRPr lang="en-US" sz="2400" dirty="0">
              <a:latin typeface="Courier New" pitchFamily="49" charset="0"/>
            </a:endParaRPr>
          </a:p>
        </p:txBody>
      </p:sp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>
          <a:xfrm>
            <a:off x="448733" y="552978"/>
            <a:ext cx="7366000" cy="573088"/>
          </a:xfrm>
        </p:spPr>
        <p:txBody>
          <a:bodyPr/>
          <a:lstStyle/>
          <a:p>
            <a:r>
              <a:rPr lang="en-US"/>
              <a:t>Normalized Encoding Example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55000" cy="5029200"/>
          </a:xfrm>
        </p:spPr>
        <p:txBody>
          <a:bodyPr/>
          <a:lstStyle/>
          <a:p>
            <a:pPr marL="223838" indent="-223838" defTabSz="895350">
              <a:lnSpc>
                <a:spcPct val="85000"/>
              </a:lnSpc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en-US" sz="2000" dirty="0" smtClean="0"/>
              <a:t>Value: </a:t>
            </a:r>
            <a:r>
              <a:rPr lang="en-US" sz="1800" dirty="0" smtClean="0">
                <a:latin typeface="Courier New" pitchFamily="49" charset="0"/>
              </a:rPr>
              <a:t>Float </a:t>
            </a:r>
            <a:r>
              <a:rPr lang="en-US" sz="1800" dirty="0">
                <a:latin typeface="Courier New" pitchFamily="49" charset="0"/>
              </a:rPr>
              <a:t>F = 15213.0;</a:t>
            </a:r>
            <a:endParaRPr lang="en-US" sz="1800" dirty="0"/>
          </a:p>
          <a:p>
            <a:pPr marL="560388" lvl="1" indent="-222250" defTabSz="895350">
              <a:lnSpc>
                <a:spcPct val="90000"/>
              </a:lnSpc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en-US" sz="1800" b="0" dirty="0"/>
              <a:t>15213</a:t>
            </a:r>
            <a:r>
              <a:rPr lang="en-US" sz="1800" b="0" baseline="-25000" dirty="0"/>
              <a:t>10</a:t>
            </a:r>
            <a:r>
              <a:rPr lang="en-US" sz="1800" b="0" dirty="0"/>
              <a:t>  = 11101101101101</a:t>
            </a:r>
            <a:r>
              <a:rPr lang="en-US" sz="1800" b="0" baseline="-25000" dirty="0"/>
              <a:t>2  </a:t>
            </a:r>
            <a:r>
              <a:rPr lang="en-US" sz="1800" b="0" dirty="0"/>
              <a:t> </a:t>
            </a:r>
            <a:endParaRPr lang="en-US" sz="1800" b="0" dirty="0" smtClean="0"/>
          </a:p>
          <a:p>
            <a:pPr marL="560388" lvl="1" indent="-222250" defTabSz="895350">
              <a:lnSpc>
                <a:spcPct val="90000"/>
              </a:lnSpc>
              <a:buNone/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en-US" sz="1800" dirty="0" smtClean="0"/>
              <a:t>                     </a:t>
            </a:r>
            <a:r>
              <a:rPr lang="en-US" sz="1800" b="0" dirty="0" smtClean="0"/>
              <a:t>= </a:t>
            </a:r>
            <a:r>
              <a:rPr lang="en-US" sz="1800" b="0" dirty="0"/>
              <a:t>1.1101101101101</a:t>
            </a:r>
            <a:r>
              <a:rPr lang="en-US" sz="1800" b="0" baseline="-25000" dirty="0"/>
              <a:t>2</a:t>
            </a:r>
            <a:r>
              <a:rPr lang="en-US" sz="1800" b="0" dirty="0"/>
              <a:t> </a:t>
            </a:r>
            <a:r>
              <a:rPr lang="en-US" sz="1800" b="0" dirty="0" smtClean="0"/>
              <a:t>x </a:t>
            </a:r>
            <a:r>
              <a:rPr lang="en-US" sz="1800" b="0" dirty="0"/>
              <a:t>2</a:t>
            </a:r>
            <a:r>
              <a:rPr lang="en-US" sz="1800" b="0" baseline="30000" dirty="0"/>
              <a:t>13</a:t>
            </a:r>
            <a:endParaRPr lang="en-US" sz="1800" b="0" dirty="0"/>
          </a:p>
          <a:p>
            <a:pPr marL="223838" indent="-223838" defTabSz="895350">
              <a:lnSpc>
                <a:spcPct val="85000"/>
              </a:lnSpc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endParaRPr lang="en-US" sz="2000" dirty="0" smtClean="0"/>
          </a:p>
          <a:p>
            <a:pPr marL="223838" indent="-223838" defTabSz="895350">
              <a:lnSpc>
                <a:spcPct val="85000"/>
              </a:lnSpc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en-US" sz="2000" dirty="0" err="1" smtClean="0"/>
              <a:t>Significand</a:t>
            </a:r>
            <a:endParaRPr lang="en-US" sz="2000" dirty="0"/>
          </a:p>
          <a:p>
            <a:pPr marL="560388" lvl="1" indent="-222250" defTabSz="895350">
              <a:lnSpc>
                <a:spcPct val="90000"/>
              </a:lnSpc>
              <a:buFont typeface="Wingdings" pitchFamily="2" charset="2"/>
              <a:buNone/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en-US" sz="1800" b="0" i="1" dirty="0"/>
              <a:t>M</a:t>
            </a:r>
            <a:r>
              <a:rPr lang="en-US" sz="1800" dirty="0"/>
              <a:t> 	= 	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1.</a:t>
            </a:r>
            <a:r>
              <a:rPr lang="en-US" sz="1800" b="1" u="sng" dirty="0">
                <a:latin typeface="Courier New" pitchFamily="49" charset="0"/>
                <a:cs typeface="Courier New" pitchFamily="49" charset="0"/>
              </a:rPr>
              <a:t>1101101101101</a:t>
            </a:r>
            <a:r>
              <a:rPr lang="en-US" sz="1800" b="1" baseline="-25000" dirty="0">
                <a:latin typeface="Courier New" pitchFamily="49" charset="0"/>
                <a:cs typeface="Courier New" pitchFamily="49" charset="0"/>
              </a:rPr>
              <a:t>2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pPr marL="560388" lvl="1" indent="-222250" defTabSz="895350">
              <a:lnSpc>
                <a:spcPct val="90000"/>
              </a:lnSpc>
              <a:buFont typeface="Wingdings" pitchFamily="2" charset="2"/>
              <a:buNone/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en-US" sz="1800" b="1" dirty="0" err="1">
                <a:latin typeface="Courier New" pitchFamily="49" charset="0"/>
              </a:rPr>
              <a:t>frac</a:t>
            </a:r>
            <a:r>
              <a:rPr lang="en-US" sz="1800" b="1" dirty="0">
                <a:latin typeface="Courier New" pitchFamily="49" charset="0"/>
              </a:rPr>
              <a:t>	= 	 </a:t>
            </a:r>
            <a:r>
              <a:rPr lang="en-US" sz="1800" b="1" dirty="0" smtClean="0">
                <a:latin typeface="Courier New" pitchFamily="49" charset="0"/>
              </a:rPr>
              <a:t> </a:t>
            </a:r>
            <a:r>
              <a:rPr lang="en-US" sz="1800" b="1" u="sng" dirty="0" smtClean="0">
                <a:latin typeface="Courier New" pitchFamily="49" charset="0"/>
              </a:rPr>
              <a:t>1101101101101</a:t>
            </a:r>
            <a:r>
              <a:rPr lang="en-US" sz="1800" b="1" dirty="0" smtClean="0">
                <a:latin typeface="Courier New" pitchFamily="49" charset="0"/>
              </a:rPr>
              <a:t>0000000000</a:t>
            </a:r>
            <a:r>
              <a:rPr lang="en-US" sz="1800" b="1" baseline="-25000" dirty="0" smtClean="0">
                <a:latin typeface="Courier New" pitchFamily="49" charset="0"/>
              </a:rPr>
              <a:t>2</a:t>
            </a:r>
            <a:endParaRPr lang="en-US" sz="1800" b="1" dirty="0"/>
          </a:p>
          <a:p>
            <a:pPr marL="223838" indent="-223838" defTabSz="895350">
              <a:lnSpc>
                <a:spcPct val="85000"/>
              </a:lnSpc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endParaRPr lang="en-US" sz="2000" dirty="0" smtClean="0"/>
          </a:p>
          <a:p>
            <a:pPr marL="223838" indent="-223838" defTabSz="895350">
              <a:lnSpc>
                <a:spcPct val="85000"/>
              </a:lnSpc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en-US" sz="2000" dirty="0" smtClean="0"/>
              <a:t>Exponent</a:t>
            </a:r>
            <a:endParaRPr lang="en-US" sz="2000" dirty="0"/>
          </a:p>
          <a:p>
            <a:pPr marL="560388" lvl="1" indent="-222250" defTabSz="895350">
              <a:lnSpc>
                <a:spcPct val="90000"/>
              </a:lnSpc>
              <a:buFont typeface="Wingdings" pitchFamily="2" charset="2"/>
              <a:buNone/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en-US" sz="1800" b="0" i="1" dirty="0" smtClean="0"/>
              <a:t>E	</a:t>
            </a:r>
            <a:r>
              <a:rPr lang="en-US" sz="1800" dirty="0" smtClean="0"/>
              <a:t> 	= 	13</a:t>
            </a:r>
          </a:p>
          <a:p>
            <a:pPr marL="560388" lvl="1" indent="-222250" defTabSz="895350">
              <a:lnSpc>
                <a:spcPct val="90000"/>
              </a:lnSpc>
              <a:buFont typeface="Wingdings" pitchFamily="2" charset="2"/>
              <a:buNone/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en-US" sz="1800" b="0" i="1" dirty="0" smtClean="0"/>
              <a:t>Bias</a:t>
            </a:r>
            <a:r>
              <a:rPr lang="en-US" sz="1800" dirty="0" smtClean="0"/>
              <a:t> 	= 	127</a:t>
            </a:r>
          </a:p>
          <a:p>
            <a:pPr marL="560388" lvl="1" indent="-222250" defTabSz="895350">
              <a:lnSpc>
                <a:spcPct val="90000"/>
              </a:lnSpc>
              <a:buFont typeface="Wingdings" pitchFamily="2" charset="2"/>
              <a:buNone/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en-US" sz="1800" b="0" i="1" dirty="0" smtClean="0"/>
              <a:t>Exp</a:t>
            </a:r>
            <a:r>
              <a:rPr lang="en-US" sz="1800" dirty="0" smtClean="0"/>
              <a:t> 	= 	140 	=	</a:t>
            </a:r>
            <a:r>
              <a:rPr lang="en-US" sz="1800" b="1" dirty="0" smtClean="0">
                <a:latin typeface="Courier New" pitchFamily="49" charset="0"/>
              </a:rPr>
              <a:t>10001100</a:t>
            </a:r>
            <a:r>
              <a:rPr lang="en-US" sz="1800" b="1" baseline="-25000" dirty="0" smtClean="0">
                <a:latin typeface="Courier New" pitchFamily="49" charset="0"/>
              </a:rPr>
              <a:t>2</a:t>
            </a:r>
          </a:p>
          <a:p>
            <a:pPr marL="560388" lvl="1" indent="-222250" defTabSz="895350">
              <a:lnSpc>
                <a:spcPct val="90000"/>
              </a:lnSpc>
              <a:buFont typeface="Wingdings" pitchFamily="2" charset="2"/>
              <a:buNone/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endParaRPr lang="en-US" sz="1800" b="1" baseline="-25000" dirty="0" smtClean="0">
              <a:latin typeface="Courier New" pitchFamily="49" charset="0"/>
            </a:endParaRPr>
          </a:p>
          <a:p>
            <a:pPr marL="223838" indent="-223838" defTabSz="895350">
              <a:lnSpc>
                <a:spcPct val="85000"/>
              </a:lnSpc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en-US" sz="2000" dirty="0" smtClean="0"/>
              <a:t>Result:</a:t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800" dirty="0" smtClean="0">
                <a:latin typeface="Courier New" pitchFamily="49" charset="0"/>
              </a:rPr>
              <a:t>0 10001100 11011011011010000000000 </a:t>
            </a:r>
          </a:p>
          <a:p>
            <a:pPr marL="560388" lvl="1" indent="-222250" defTabSz="895350">
              <a:lnSpc>
                <a:spcPct val="90000"/>
              </a:lnSpc>
              <a:buFont typeface="Wingdings" pitchFamily="2" charset="2"/>
              <a:buNone/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endParaRPr lang="en-US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6172200"/>
            <a:ext cx="369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24498" y="6172200"/>
            <a:ext cx="7377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exp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69153" y="6172200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frac</a:t>
            </a:r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4" grpId="0"/>
      <p:bldP spid="5" grpId="0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23554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Denormalized Values</a:t>
            </a:r>
          </a:p>
        </p:txBody>
      </p:sp>
      <p:sp>
        <p:nvSpPr>
          <p:cNvPr id="23556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/>
              <a:t>Condition: </a:t>
            </a:r>
            <a:r>
              <a:rPr lang="en-US">
                <a:latin typeface="Monaco" charset="0"/>
                <a:ea typeface="Monaco" charset="0"/>
                <a:cs typeface="Monaco" charset="0"/>
                <a:sym typeface="Monaco" charset="0"/>
              </a:rPr>
              <a:t>exp = 000…0</a:t>
            </a:r>
            <a:endParaRPr lang="en-US"/>
          </a:p>
          <a:p>
            <a:endParaRPr lang="en-US"/>
          </a:p>
          <a:p>
            <a:r>
              <a:rPr lang="en-US"/>
              <a:t>Exponent value: </a:t>
            </a:r>
            <a:r>
              <a:rPr lang="en-US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  <a:r>
              <a:rPr lang="en-US"/>
              <a:t> = –</a:t>
            </a:r>
            <a:r>
              <a:rPr lang="en-US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Bias</a:t>
            </a:r>
            <a:r>
              <a:rPr lang="en-US"/>
              <a:t> + 1 (instead of </a:t>
            </a:r>
            <a:r>
              <a:rPr lang="en-US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  <a:r>
              <a:rPr lang="en-US"/>
              <a:t> = 0 – </a:t>
            </a:r>
            <a:r>
              <a:rPr lang="en-US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Bias</a:t>
            </a:r>
            <a:r>
              <a:rPr lang="en-US"/>
              <a:t>)</a:t>
            </a:r>
          </a:p>
          <a:p>
            <a:r>
              <a:rPr lang="en-US"/>
              <a:t>Significand coded with implied leading 0: </a:t>
            </a:r>
            <a:r>
              <a:rPr lang="en-US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lang="en-US"/>
              <a:t> = 0.xxx…x</a:t>
            </a:r>
            <a:r>
              <a:rPr lang="en-US" baseline="-6000"/>
              <a:t>2</a:t>
            </a:r>
            <a:endParaRPr lang="en-US"/>
          </a:p>
          <a:p>
            <a:pPr marL="552450" lvl="1"/>
            <a:r>
              <a:rPr lang="en-US" sz="1800">
                <a:latin typeface="Courier New Bold" charset="0"/>
                <a:cs typeface="Courier New Bold" charset="0"/>
                <a:sym typeface="Courier New Bold" charset="0"/>
              </a:rPr>
              <a:t>xxx…x</a:t>
            </a:r>
            <a:r>
              <a:rPr lang="en-US"/>
              <a:t>: bits of </a:t>
            </a:r>
            <a:r>
              <a:rPr lang="en-US" sz="1800">
                <a:latin typeface="Courier New Bold" charset="0"/>
                <a:cs typeface="Courier New Bold" charset="0"/>
                <a:sym typeface="Courier New Bold" charset="0"/>
              </a:rPr>
              <a:t>frac</a:t>
            </a:r>
            <a:endParaRPr lang="en-US"/>
          </a:p>
          <a:p>
            <a:r>
              <a:rPr lang="en-US"/>
              <a:t>Cases</a:t>
            </a:r>
          </a:p>
          <a:p>
            <a:pPr marL="552450" lvl="1"/>
            <a:r>
              <a:rPr lang="en-US"/>
              <a:t> </a:t>
            </a:r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exp</a:t>
            </a:r>
            <a:r>
              <a:rPr lang="en-US"/>
              <a:t> = </a:t>
            </a:r>
            <a:r>
              <a:rPr lang="en-US" sz="1800">
                <a:latin typeface="Monaco" charset="0"/>
                <a:ea typeface="Monaco" charset="0"/>
                <a:cs typeface="Monaco" charset="0"/>
                <a:sym typeface="Monaco" charset="0"/>
              </a:rPr>
              <a:t>000…0</a:t>
            </a:r>
            <a:r>
              <a:rPr lang="en-US"/>
              <a:t>, </a:t>
            </a:r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frac</a:t>
            </a:r>
            <a:r>
              <a:rPr lang="en-US"/>
              <a:t> = </a:t>
            </a:r>
            <a:r>
              <a:rPr lang="en-US" sz="1800">
                <a:latin typeface="Monaco" charset="0"/>
                <a:ea typeface="Monaco" charset="0"/>
                <a:cs typeface="Monaco" charset="0"/>
                <a:sym typeface="Monaco" charset="0"/>
              </a:rPr>
              <a:t>000…0</a:t>
            </a:r>
            <a:endParaRPr lang="en-US"/>
          </a:p>
          <a:p>
            <a:pPr marL="838200" lvl="2"/>
            <a:r>
              <a:rPr lang="en-US"/>
              <a:t>Represents zero value</a:t>
            </a:r>
          </a:p>
          <a:p>
            <a:pPr marL="838200" lvl="2"/>
            <a:r>
              <a:rPr lang="en-US"/>
              <a:t>Note distinct values: +0 and –0 (why?)</a:t>
            </a:r>
          </a:p>
          <a:p>
            <a:pPr marL="552450" lvl="1"/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exp</a:t>
            </a:r>
            <a:r>
              <a:rPr lang="en-US"/>
              <a:t> = </a:t>
            </a:r>
            <a:r>
              <a:rPr lang="en-US" sz="1800">
                <a:latin typeface="Monaco" charset="0"/>
                <a:ea typeface="Monaco" charset="0"/>
                <a:cs typeface="Monaco" charset="0"/>
                <a:sym typeface="Monaco" charset="0"/>
              </a:rPr>
              <a:t>000…0</a:t>
            </a:r>
            <a:r>
              <a:rPr lang="en-US"/>
              <a:t>, </a:t>
            </a:r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frac</a:t>
            </a:r>
            <a:r>
              <a:rPr lang="en-US"/>
              <a:t> ≠ </a:t>
            </a:r>
            <a:r>
              <a:rPr lang="en-US" sz="1800">
                <a:latin typeface="Monaco" charset="0"/>
                <a:ea typeface="Monaco" charset="0"/>
                <a:cs typeface="Monaco" charset="0"/>
                <a:sym typeface="Monaco" charset="0"/>
              </a:rPr>
              <a:t>000…0</a:t>
            </a:r>
            <a:endParaRPr lang="en-US"/>
          </a:p>
          <a:p>
            <a:pPr marL="838200" lvl="2"/>
            <a:r>
              <a:rPr lang="en-US"/>
              <a:t>Numbers very close to 0.0</a:t>
            </a:r>
          </a:p>
          <a:p>
            <a:pPr marL="838200" lvl="2"/>
            <a:r>
              <a:rPr lang="en-US"/>
              <a:t>Lose precision as get smaller</a:t>
            </a:r>
          </a:p>
          <a:p>
            <a:pPr marL="838200" lvl="2"/>
            <a:r>
              <a:rPr lang="en-US"/>
              <a:t>Equispaced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24578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Special Values</a:t>
            </a:r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Condition: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exp</a:t>
            </a:r>
            <a:r>
              <a:rPr lang="en-US" dirty="0"/>
              <a:t> = </a:t>
            </a:r>
            <a:r>
              <a:rPr lang="en-US" dirty="0">
                <a:latin typeface="Monaco" charset="0"/>
                <a:ea typeface="Monaco" charset="0"/>
                <a:cs typeface="Monaco" charset="0"/>
                <a:sym typeface="Monaco" charset="0"/>
              </a:rPr>
              <a:t>111…1</a:t>
            </a:r>
            <a:endParaRPr lang="en-US" dirty="0"/>
          </a:p>
          <a:p>
            <a:endParaRPr lang="en-US" dirty="0"/>
          </a:p>
          <a:p>
            <a:r>
              <a:rPr lang="en-US" dirty="0"/>
              <a:t>Case: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exp</a:t>
            </a:r>
            <a:r>
              <a:rPr lang="en-US" dirty="0"/>
              <a:t> = </a:t>
            </a:r>
            <a:r>
              <a:rPr lang="en-US" dirty="0">
                <a:latin typeface="Monaco" charset="0"/>
                <a:ea typeface="Monaco" charset="0"/>
                <a:cs typeface="Monaco" charset="0"/>
                <a:sym typeface="Monaco" charset="0"/>
              </a:rPr>
              <a:t>111…1</a:t>
            </a:r>
            <a:r>
              <a:rPr lang="en-US" dirty="0"/>
              <a:t>,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frac</a:t>
            </a:r>
            <a:r>
              <a:rPr lang="en-US" dirty="0"/>
              <a:t> = </a:t>
            </a:r>
            <a:r>
              <a:rPr lang="en-US" dirty="0">
                <a:latin typeface="Monaco" charset="0"/>
                <a:ea typeface="Monaco" charset="0"/>
                <a:cs typeface="Monaco" charset="0"/>
                <a:sym typeface="Monaco" charset="0"/>
              </a:rPr>
              <a:t>000…0</a:t>
            </a:r>
            <a:endParaRPr lang="en-US" dirty="0"/>
          </a:p>
          <a:p>
            <a:pPr marL="552450" lvl="1"/>
            <a:r>
              <a:rPr lang="en-US" dirty="0"/>
              <a:t>Represents value </a:t>
            </a:r>
            <a:r>
              <a:rPr lang="en-US" sz="2400" dirty="0" smtClean="0">
                <a:sym typeface="Symbol"/>
              </a:rPr>
              <a:t></a:t>
            </a:r>
            <a:r>
              <a:rPr lang="en-US" dirty="0" smtClean="0"/>
              <a:t> </a:t>
            </a:r>
            <a:r>
              <a:rPr lang="en-US" dirty="0"/>
              <a:t>(infinity)</a:t>
            </a:r>
          </a:p>
          <a:p>
            <a:pPr marL="552450" lvl="1"/>
            <a:r>
              <a:rPr lang="en-US" dirty="0"/>
              <a:t>Operation that overflows</a:t>
            </a:r>
          </a:p>
          <a:p>
            <a:pPr marL="552450" lvl="1"/>
            <a:r>
              <a:rPr lang="en-US" dirty="0"/>
              <a:t>Both positive and negative</a:t>
            </a:r>
          </a:p>
          <a:p>
            <a:pPr marL="552450" lvl="1"/>
            <a:r>
              <a:rPr lang="en-US" dirty="0"/>
              <a:t>E.g., 1.0/0.0 = −1.0/−0.0 = </a:t>
            </a:r>
            <a:r>
              <a:rPr lang="en-US" dirty="0" smtClean="0"/>
              <a:t>+</a:t>
            </a:r>
            <a:r>
              <a:rPr lang="en-US" dirty="0" smtClean="0">
                <a:sym typeface="Symbol"/>
              </a:rPr>
              <a:t></a:t>
            </a:r>
            <a:r>
              <a:rPr lang="en-US" dirty="0" smtClean="0"/>
              <a:t>,  </a:t>
            </a:r>
            <a:r>
              <a:rPr lang="en-US" dirty="0"/>
              <a:t>1.0/−0.0 = </a:t>
            </a:r>
            <a:r>
              <a:rPr lang="en-US" dirty="0" smtClean="0"/>
              <a:t>−</a:t>
            </a:r>
            <a:r>
              <a:rPr lang="en-US" dirty="0" smtClean="0">
                <a:sym typeface="Symbol"/>
              </a:rPr>
              <a:t></a:t>
            </a:r>
            <a:endParaRPr lang="en-US" dirty="0"/>
          </a:p>
          <a:p>
            <a:endParaRPr lang="en-US" dirty="0"/>
          </a:p>
          <a:p>
            <a:r>
              <a:rPr lang="en-US" dirty="0"/>
              <a:t>Case: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exp</a:t>
            </a:r>
            <a:r>
              <a:rPr lang="en-US" dirty="0"/>
              <a:t> = </a:t>
            </a:r>
            <a:r>
              <a:rPr lang="en-US" dirty="0">
                <a:latin typeface="Monaco" charset="0"/>
                <a:ea typeface="Monaco" charset="0"/>
                <a:cs typeface="Monaco" charset="0"/>
                <a:sym typeface="Monaco" charset="0"/>
              </a:rPr>
              <a:t>111…1</a:t>
            </a:r>
            <a:r>
              <a:rPr lang="en-US" dirty="0"/>
              <a:t>,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frac</a:t>
            </a:r>
            <a:r>
              <a:rPr lang="en-US" dirty="0"/>
              <a:t> ≠ </a:t>
            </a:r>
            <a:r>
              <a:rPr lang="en-US" dirty="0">
                <a:latin typeface="Monaco" charset="0"/>
                <a:ea typeface="Monaco" charset="0"/>
                <a:cs typeface="Monaco" charset="0"/>
                <a:sym typeface="Monaco" charset="0"/>
              </a:rPr>
              <a:t>000…0</a:t>
            </a:r>
            <a:endParaRPr lang="en-US" dirty="0"/>
          </a:p>
          <a:p>
            <a:pPr marL="552450" lvl="1"/>
            <a:r>
              <a:rPr lang="en-US" dirty="0"/>
              <a:t>Not-a-Number (</a:t>
            </a:r>
            <a:r>
              <a:rPr lang="en-US" dirty="0" err="1"/>
              <a:t>NaN</a:t>
            </a:r>
            <a:r>
              <a:rPr lang="en-US" dirty="0"/>
              <a:t>)</a:t>
            </a:r>
          </a:p>
          <a:p>
            <a:pPr marL="552450" lvl="1"/>
            <a:r>
              <a:rPr lang="en-US" dirty="0"/>
              <a:t>Represents case when no numeric value can be determined</a:t>
            </a:r>
          </a:p>
          <a:p>
            <a:pPr marL="552450" lvl="1"/>
            <a:r>
              <a:rPr lang="en-US" dirty="0">
                <a:ea typeface="Apple Symbols" charset="0"/>
                <a:cs typeface="Apple Symbols" charset="0"/>
              </a:rPr>
              <a:t>E.g., </a:t>
            </a:r>
            <a:r>
              <a:rPr lang="en-US" dirty="0" err="1">
                <a:ea typeface="Apple Symbols" charset="0"/>
                <a:cs typeface="Apple Symbols" charset="0"/>
              </a:rPr>
              <a:t>sqrt</a:t>
            </a:r>
            <a:r>
              <a:rPr lang="en-US" dirty="0">
                <a:ea typeface="Apple Symbols" charset="0"/>
                <a:cs typeface="Apple Symbols" charset="0"/>
              </a:rPr>
              <a:t>(–1), </a:t>
            </a:r>
            <a:r>
              <a:rPr lang="en-US" dirty="0" smtClean="0">
                <a:sym typeface="Symbol"/>
              </a:rPr>
              <a:t></a:t>
            </a:r>
            <a:r>
              <a:rPr lang="en-US" dirty="0" smtClean="0">
                <a:ea typeface="Apple Symbols" charset="0"/>
                <a:cs typeface="Apple Symbols" charset="0"/>
              </a:rPr>
              <a:t> </a:t>
            </a:r>
            <a:r>
              <a:rPr lang="en-US" dirty="0">
                <a:ea typeface="Apple Symbols" charset="0"/>
                <a:cs typeface="Apple Symbols" charset="0"/>
              </a:rPr>
              <a:t>− </a:t>
            </a:r>
            <a:r>
              <a:rPr lang="en-US" dirty="0" smtClean="0">
                <a:sym typeface="Symbol"/>
              </a:rPr>
              <a:t></a:t>
            </a:r>
            <a:r>
              <a:rPr lang="en-US" dirty="0" smtClean="0">
                <a:ea typeface="Apple Symbols" charset="0"/>
                <a:cs typeface="Apple Symbols" charset="0"/>
              </a:rPr>
              <a:t>, </a:t>
            </a:r>
            <a:r>
              <a:rPr lang="en-US" dirty="0" smtClean="0">
                <a:sym typeface="Symbol"/>
              </a:rPr>
              <a:t></a:t>
            </a:r>
            <a:r>
              <a:rPr lang="en-US" dirty="0" smtClean="0">
                <a:ea typeface="Apple Symbols" charset="0"/>
                <a:cs typeface="Apple Symbols" charset="0"/>
              </a:rPr>
              <a:t> </a:t>
            </a:r>
            <a:r>
              <a:rPr lang="en-US" dirty="0" smtClean="0">
                <a:ea typeface="Apple Symbols" charset="0"/>
                <a:cs typeface="Apple Symbols" charset="0"/>
                <a:sym typeface="Symbol"/>
              </a:rPr>
              <a:t></a:t>
            </a:r>
            <a:r>
              <a:rPr lang="en-US" dirty="0" smtClean="0">
                <a:ea typeface="Apple Symbols" charset="0"/>
                <a:cs typeface="Apple Symbols" charset="0"/>
              </a:rPr>
              <a:t> </a:t>
            </a:r>
            <a:r>
              <a:rPr lang="en-US" dirty="0">
                <a:ea typeface="Apple Symbols" charset="0"/>
                <a:cs typeface="Apple Symbols" charset="0"/>
              </a:rPr>
              <a:t>0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25602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083550" cy="1095375"/>
          </a:xfrm>
          <a:ln/>
        </p:spPr>
        <p:txBody>
          <a:bodyPr/>
          <a:lstStyle/>
          <a:p>
            <a:pPr marL="80963" indent="-80963"/>
            <a:r>
              <a:rPr lang="en-US">
                <a:latin typeface="Calibri" charset="0"/>
                <a:ea typeface="Calibri" charset="0"/>
                <a:cs typeface="Calibri" charset="0"/>
                <a:sym typeface="Calibri" charset="0"/>
              </a:rPr>
              <a:t>Visualization: Floating Point Encodings</a:t>
            </a:r>
            <a:endParaRPr lang="en-US">
              <a:latin typeface="Calibri" charset="0"/>
              <a:ea typeface="ヒラギノ角ゴ ProN W3" charset="0"/>
              <a:cs typeface="ヒラギノ角ゴ ProN W3" charset="0"/>
              <a:sym typeface="Calibri" charset="0"/>
            </a:endParaRPr>
          </a:p>
        </p:txBody>
      </p:sp>
      <p:sp>
        <p:nvSpPr>
          <p:cNvPr id="25604" name="Line 4"/>
          <p:cNvSpPr>
            <a:spLocks noChangeShapeType="1"/>
          </p:cNvSpPr>
          <p:nvPr/>
        </p:nvSpPr>
        <p:spPr bwMode="auto">
          <a:xfrm>
            <a:off x="838200" y="2960688"/>
            <a:ext cx="7315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05" name="Line 5"/>
          <p:cNvSpPr>
            <a:spLocks noChangeShapeType="1"/>
          </p:cNvSpPr>
          <p:nvPr/>
        </p:nvSpPr>
        <p:spPr bwMode="auto">
          <a:xfrm>
            <a:off x="838200" y="2808288"/>
            <a:ext cx="0" cy="304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06" name="Line 6"/>
          <p:cNvSpPr>
            <a:spLocks noChangeShapeType="1"/>
          </p:cNvSpPr>
          <p:nvPr/>
        </p:nvSpPr>
        <p:spPr bwMode="auto">
          <a:xfrm>
            <a:off x="8153400" y="3417888"/>
            <a:ext cx="0" cy="2286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07" name="Line 7"/>
          <p:cNvSpPr>
            <a:spLocks noChangeShapeType="1"/>
          </p:cNvSpPr>
          <p:nvPr/>
        </p:nvSpPr>
        <p:spPr bwMode="auto">
          <a:xfrm>
            <a:off x="8153400" y="2808288"/>
            <a:ext cx="0" cy="304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08" name="Line 8"/>
          <p:cNvSpPr>
            <a:spLocks noChangeShapeType="1"/>
          </p:cNvSpPr>
          <p:nvPr/>
        </p:nvSpPr>
        <p:spPr bwMode="auto">
          <a:xfrm>
            <a:off x="4267200" y="2808288"/>
            <a:ext cx="0" cy="304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09" name="Line 9"/>
          <p:cNvSpPr>
            <a:spLocks noChangeShapeType="1"/>
          </p:cNvSpPr>
          <p:nvPr/>
        </p:nvSpPr>
        <p:spPr bwMode="auto">
          <a:xfrm>
            <a:off x="8153400" y="3570288"/>
            <a:ext cx="5334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10" name="Line 10"/>
          <p:cNvSpPr>
            <a:spLocks noChangeShapeType="1"/>
          </p:cNvSpPr>
          <p:nvPr/>
        </p:nvSpPr>
        <p:spPr bwMode="auto">
          <a:xfrm>
            <a:off x="8686800" y="3417888"/>
            <a:ext cx="0" cy="2286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11" name="Line 11"/>
          <p:cNvSpPr>
            <a:spLocks noChangeShapeType="1"/>
          </p:cNvSpPr>
          <p:nvPr/>
        </p:nvSpPr>
        <p:spPr bwMode="auto">
          <a:xfrm>
            <a:off x="304800" y="3484563"/>
            <a:ext cx="0" cy="2286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12" name="Line 12"/>
          <p:cNvSpPr>
            <a:spLocks noChangeShapeType="1"/>
          </p:cNvSpPr>
          <p:nvPr/>
        </p:nvSpPr>
        <p:spPr bwMode="auto">
          <a:xfrm>
            <a:off x="304800" y="3636963"/>
            <a:ext cx="5334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13" name="Line 13"/>
          <p:cNvSpPr>
            <a:spLocks noChangeShapeType="1"/>
          </p:cNvSpPr>
          <p:nvPr/>
        </p:nvSpPr>
        <p:spPr bwMode="auto">
          <a:xfrm>
            <a:off x="838200" y="3484563"/>
            <a:ext cx="0" cy="2286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14" name="Rectangle 14"/>
          <p:cNvSpPr>
            <a:spLocks/>
          </p:cNvSpPr>
          <p:nvPr/>
        </p:nvSpPr>
        <p:spPr bwMode="auto">
          <a:xfrm>
            <a:off x="7772400" y="2451100"/>
            <a:ext cx="376706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 smtClean="0">
                <a:latin typeface="+mn-lt"/>
              </a:rPr>
              <a:t>+</a:t>
            </a:r>
            <a:r>
              <a:rPr lang="en-US" sz="1800" dirty="0" smtClean="0">
                <a:latin typeface="+mn-lt"/>
                <a:sym typeface="Symbol"/>
              </a:rPr>
              <a:t></a:t>
            </a:r>
            <a:endParaRPr lang="en-US" sz="1800" dirty="0">
              <a:solidFill>
                <a:schemeClr val="tx1"/>
              </a:solidFill>
              <a:latin typeface="+mn-lt"/>
              <a:ea typeface="Symbol" pitchFamily="18" charset="2"/>
              <a:cs typeface="Symbol" pitchFamily="18" charset="2"/>
              <a:sym typeface="Symbol" pitchFamily="18" charset="2"/>
            </a:endParaRPr>
          </a:p>
        </p:txBody>
      </p:sp>
      <p:sp>
        <p:nvSpPr>
          <p:cNvPr id="25615" name="Rectangle 15"/>
          <p:cNvSpPr>
            <a:spLocks/>
          </p:cNvSpPr>
          <p:nvPr/>
        </p:nvSpPr>
        <p:spPr bwMode="auto">
          <a:xfrm>
            <a:off x="715963" y="2427288"/>
            <a:ext cx="376706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 smtClean="0">
                <a:latin typeface="+mn-lt"/>
              </a:rPr>
              <a:t>−</a:t>
            </a:r>
            <a:r>
              <a:rPr lang="en-US" sz="1800" dirty="0" smtClean="0">
                <a:latin typeface="+mn-lt"/>
                <a:sym typeface="Symbol"/>
              </a:rPr>
              <a:t></a:t>
            </a:r>
            <a:endParaRPr lang="en-US" sz="1800" dirty="0">
              <a:solidFill>
                <a:schemeClr val="tx1"/>
              </a:solidFill>
              <a:latin typeface="+mn-lt"/>
              <a:ea typeface="Symbol" pitchFamily="18" charset="2"/>
              <a:cs typeface="Symbol" pitchFamily="18" charset="2"/>
              <a:sym typeface="Symbol" pitchFamily="18" charset="2"/>
            </a:endParaRPr>
          </a:p>
        </p:txBody>
      </p:sp>
      <p:sp>
        <p:nvSpPr>
          <p:cNvPr id="25616" name="Rectangle 16"/>
          <p:cNvSpPr>
            <a:spLocks/>
          </p:cNvSpPr>
          <p:nvPr/>
        </p:nvSpPr>
        <p:spPr bwMode="auto">
          <a:xfrm>
            <a:off x="3886200" y="3405188"/>
            <a:ext cx="331822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 smtClean="0">
                <a:solidFill>
                  <a:schemeClr val="tx1"/>
                </a:solidFill>
                <a:latin typeface="+mn-lt"/>
                <a:ea typeface="Symbol" pitchFamily="18" charset="2"/>
                <a:cs typeface="Symbol" pitchFamily="18" charset="2"/>
                <a:sym typeface="Symbol"/>
              </a:rPr>
              <a:t></a:t>
            </a:r>
            <a:r>
              <a:rPr lang="en-US" sz="1800" dirty="0" smtClean="0">
                <a:solidFill>
                  <a:schemeClr val="tx1"/>
                </a:solidFill>
                <a:latin typeface="+mn-lt"/>
                <a:ea typeface="Calibri" charset="0"/>
                <a:cs typeface="Calibri" charset="0"/>
                <a:sym typeface="Calibri" charset="0"/>
              </a:rPr>
              <a:t>0</a:t>
            </a:r>
            <a:endParaRPr lang="en-US" sz="1800" dirty="0">
              <a:solidFill>
                <a:schemeClr val="tx1"/>
              </a:solidFill>
              <a:latin typeface="+mn-lt"/>
              <a:ea typeface="Calibri" charset="0"/>
              <a:cs typeface="Calibri" charset="0"/>
              <a:sym typeface="Calibri" charset="0"/>
            </a:endParaRPr>
          </a:p>
        </p:txBody>
      </p:sp>
      <p:sp>
        <p:nvSpPr>
          <p:cNvPr id="25617" name="Line 17"/>
          <p:cNvSpPr>
            <a:spLocks noChangeShapeType="1"/>
          </p:cNvSpPr>
          <p:nvPr/>
        </p:nvSpPr>
        <p:spPr bwMode="auto">
          <a:xfrm>
            <a:off x="5867400" y="2808288"/>
            <a:ext cx="0" cy="304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18" name="Rectangle 18"/>
          <p:cNvSpPr>
            <a:spLocks/>
          </p:cNvSpPr>
          <p:nvPr/>
        </p:nvSpPr>
        <p:spPr bwMode="auto">
          <a:xfrm>
            <a:off x="4737100" y="2579688"/>
            <a:ext cx="1032334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  <a:latin typeface="+mn-lt"/>
                <a:ea typeface="Calibri" charset="0"/>
                <a:cs typeface="Calibri" charset="0"/>
                <a:sym typeface="Calibri" charset="0"/>
              </a:rPr>
              <a:t>+Denorm</a:t>
            </a:r>
          </a:p>
        </p:txBody>
      </p:sp>
      <p:sp>
        <p:nvSpPr>
          <p:cNvPr id="25619" name="Rectangle 19"/>
          <p:cNvSpPr>
            <a:spLocks/>
          </p:cNvSpPr>
          <p:nvPr/>
        </p:nvSpPr>
        <p:spPr bwMode="auto">
          <a:xfrm>
            <a:off x="6096000" y="2579688"/>
            <a:ext cx="1378583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  <a:latin typeface="+mn-lt"/>
                <a:ea typeface="Calibri" charset="0"/>
                <a:cs typeface="Calibri" charset="0"/>
                <a:sym typeface="Calibri" charset="0"/>
              </a:rPr>
              <a:t>+Normalized</a:t>
            </a:r>
          </a:p>
        </p:txBody>
      </p:sp>
      <p:sp>
        <p:nvSpPr>
          <p:cNvPr id="25620" name="Rectangle 20"/>
          <p:cNvSpPr>
            <a:spLocks/>
          </p:cNvSpPr>
          <p:nvPr/>
        </p:nvSpPr>
        <p:spPr bwMode="auto">
          <a:xfrm>
            <a:off x="3048000" y="2593975"/>
            <a:ext cx="1032334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 smtClean="0">
                <a:latin typeface="+mn-lt"/>
              </a:rPr>
              <a:t>−</a:t>
            </a:r>
            <a:r>
              <a:rPr lang="en-US" sz="1800" dirty="0" err="1" smtClean="0">
                <a:solidFill>
                  <a:schemeClr val="tx1"/>
                </a:solidFill>
                <a:latin typeface="+mn-lt"/>
                <a:ea typeface="Calibri" charset="0"/>
                <a:cs typeface="Calibri" charset="0"/>
                <a:sym typeface="Calibri" charset="0"/>
              </a:rPr>
              <a:t>Denorm</a:t>
            </a:r>
            <a:endParaRPr lang="en-US" sz="1800" dirty="0">
              <a:solidFill>
                <a:schemeClr val="tx1"/>
              </a:solidFill>
              <a:latin typeface="+mn-lt"/>
              <a:ea typeface="Calibri" charset="0"/>
              <a:cs typeface="Calibri" charset="0"/>
              <a:sym typeface="Calibri" charset="0"/>
            </a:endParaRPr>
          </a:p>
        </p:txBody>
      </p:sp>
      <p:sp>
        <p:nvSpPr>
          <p:cNvPr id="25621" name="Line 21"/>
          <p:cNvSpPr>
            <a:spLocks noChangeShapeType="1"/>
          </p:cNvSpPr>
          <p:nvPr/>
        </p:nvSpPr>
        <p:spPr bwMode="auto">
          <a:xfrm>
            <a:off x="3048000" y="2808288"/>
            <a:ext cx="0" cy="304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22" name="Rectangle 22"/>
          <p:cNvSpPr>
            <a:spLocks/>
          </p:cNvSpPr>
          <p:nvPr/>
        </p:nvSpPr>
        <p:spPr bwMode="auto">
          <a:xfrm>
            <a:off x="1403350" y="2579688"/>
            <a:ext cx="1378583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 smtClean="0">
                <a:latin typeface="+mn-lt"/>
              </a:rPr>
              <a:t>−</a:t>
            </a:r>
            <a:r>
              <a:rPr lang="en-US" sz="1800" dirty="0" smtClean="0">
                <a:solidFill>
                  <a:schemeClr val="tx1"/>
                </a:solidFill>
                <a:latin typeface="+mn-lt"/>
                <a:ea typeface="Calibri" charset="0"/>
                <a:cs typeface="Calibri" charset="0"/>
                <a:sym typeface="Calibri" charset="0"/>
              </a:rPr>
              <a:t>Normalized</a:t>
            </a:r>
            <a:endParaRPr lang="en-US" sz="1800" dirty="0">
              <a:solidFill>
                <a:schemeClr val="tx1"/>
              </a:solidFill>
              <a:latin typeface="+mn-lt"/>
              <a:ea typeface="Calibri" charset="0"/>
              <a:cs typeface="Calibri" charset="0"/>
              <a:sym typeface="Calibri" charset="0"/>
            </a:endParaRPr>
          </a:p>
        </p:txBody>
      </p:sp>
      <p:sp>
        <p:nvSpPr>
          <p:cNvPr id="25623" name="Line 23"/>
          <p:cNvSpPr>
            <a:spLocks noChangeShapeType="1"/>
          </p:cNvSpPr>
          <p:nvPr/>
        </p:nvSpPr>
        <p:spPr bwMode="auto">
          <a:xfrm>
            <a:off x="4724400" y="2808288"/>
            <a:ext cx="0" cy="304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24" name="Line 24"/>
          <p:cNvSpPr>
            <a:spLocks noChangeShapeType="1"/>
          </p:cNvSpPr>
          <p:nvPr/>
        </p:nvSpPr>
        <p:spPr bwMode="auto">
          <a:xfrm>
            <a:off x="4495800" y="2808288"/>
            <a:ext cx="0" cy="304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25" name="Line 25"/>
          <p:cNvSpPr>
            <a:spLocks noChangeShapeType="1"/>
          </p:cNvSpPr>
          <p:nvPr/>
        </p:nvSpPr>
        <p:spPr bwMode="auto">
          <a:xfrm>
            <a:off x="7924800" y="2808288"/>
            <a:ext cx="0" cy="304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26" name="Line 26"/>
          <p:cNvSpPr>
            <a:spLocks noChangeShapeType="1"/>
          </p:cNvSpPr>
          <p:nvPr/>
        </p:nvSpPr>
        <p:spPr bwMode="auto">
          <a:xfrm>
            <a:off x="1143000" y="2808288"/>
            <a:ext cx="0" cy="304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27" name="Line 27"/>
          <p:cNvSpPr>
            <a:spLocks noChangeShapeType="1"/>
          </p:cNvSpPr>
          <p:nvPr/>
        </p:nvSpPr>
        <p:spPr bwMode="auto">
          <a:xfrm rot="10800000" flipH="1">
            <a:off x="4191000" y="3027363"/>
            <a:ext cx="228600" cy="3810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28" name="Line 28"/>
          <p:cNvSpPr>
            <a:spLocks noChangeShapeType="1"/>
          </p:cNvSpPr>
          <p:nvPr/>
        </p:nvSpPr>
        <p:spPr bwMode="auto">
          <a:xfrm rot="10800000">
            <a:off x="4572000" y="3027363"/>
            <a:ext cx="228600" cy="3810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29" name="Rectangle 29"/>
          <p:cNvSpPr>
            <a:spLocks/>
          </p:cNvSpPr>
          <p:nvPr/>
        </p:nvSpPr>
        <p:spPr bwMode="auto">
          <a:xfrm>
            <a:off x="4572000" y="3408363"/>
            <a:ext cx="339837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  <a:latin typeface="+mn-lt"/>
                <a:ea typeface="Calibri" charset="0"/>
                <a:cs typeface="Calibri" charset="0"/>
                <a:sym typeface="Calibri" charset="0"/>
              </a:rPr>
              <a:t>+0</a:t>
            </a:r>
          </a:p>
        </p:txBody>
      </p:sp>
      <p:sp>
        <p:nvSpPr>
          <p:cNvPr id="25630" name="Rectangle 30"/>
          <p:cNvSpPr>
            <a:spLocks/>
          </p:cNvSpPr>
          <p:nvPr/>
        </p:nvSpPr>
        <p:spPr bwMode="auto">
          <a:xfrm>
            <a:off x="320675" y="3255963"/>
            <a:ext cx="538609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  <a:latin typeface="+mn-lt"/>
                <a:ea typeface="Calibri" charset="0"/>
                <a:cs typeface="Calibri" charset="0"/>
                <a:sym typeface="Calibri" charset="0"/>
              </a:rPr>
              <a:t>NaN</a:t>
            </a:r>
          </a:p>
        </p:txBody>
      </p:sp>
      <p:sp>
        <p:nvSpPr>
          <p:cNvPr id="25631" name="Rectangle 31"/>
          <p:cNvSpPr>
            <a:spLocks/>
          </p:cNvSpPr>
          <p:nvPr/>
        </p:nvSpPr>
        <p:spPr bwMode="auto">
          <a:xfrm>
            <a:off x="8161338" y="3179763"/>
            <a:ext cx="538609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  <a:latin typeface="+mn-lt"/>
                <a:ea typeface="Calibri" charset="0"/>
                <a:cs typeface="Calibri" charset="0"/>
                <a:sym typeface="Calibri" charset="0"/>
              </a:rPr>
              <a:t>NaN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26626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80963" indent="-80963"/>
            <a:r>
              <a:rPr lang="en-US">
                <a:latin typeface="Calibri" charset="0"/>
                <a:ea typeface="Calibri" charset="0"/>
                <a:cs typeface="Calibri" charset="0"/>
                <a:sym typeface="Calibri" charset="0"/>
              </a:rPr>
              <a:t>Today: Floating Point</a:t>
            </a:r>
            <a:endParaRPr lang="en-US">
              <a:latin typeface="Calibri" charset="0"/>
              <a:ea typeface="ヒラギノ角ゴ ProN W3" charset="0"/>
              <a:cs typeface="ヒラギノ角ゴ ProN W3" charset="0"/>
              <a:sym typeface="Calibri" charset="0"/>
            </a:endParaRPr>
          </a:p>
        </p:txBody>
      </p:sp>
      <p:sp>
        <p:nvSpPr>
          <p:cNvPr id="26628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215900" indent="-215900">
              <a:spcBef>
                <a:spcPct val="0"/>
              </a:spcBef>
            </a:pPr>
            <a:r>
              <a:rPr lang="en-US">
                <a:solidFill>
                  <a:srgbClr val="A5A5A5"/>
                </a:solidFill>
                <a:ea typeface="Calibri" charset="0"/>
                <a:cs typeface="Calibri" charset="0"/>
              </a:rPr>
              <a:t>Background: Fractional binary numbers</a:t>
            </a:r>
            <a:endParaRPr lang="en-US"/>
          </a:p>
          <a:p>
            <a:pPr marL="215900" indent="-215900"/>
            <a:r>
              <a:rPr lang="en-US">
                <a:solidFill>
                  <a:srgbClr val="A5A5A5"/>
                </a:solidFill>
                <a:ea typeface="Calibri" charset="0"/>
                <a:cs typeface="Calibri" charset="0"/>
              </a:rPr>
              <a:t>IEEE floating point standard: Definition</a:t>
            </a:r>
            <a:endParaRPr lang="en-US"/>
          </a:p>
          <a:p>
            <a:pPr marL="215900" indent="-215900"/>
            <a:r>
              <a:rPr lang="en-US">
                <a:ea typeface="Calibri" charset="0"/>
                <a:cs typeface="Calibri" charset="0"/>
              </a:rPr>
              <a:t>Example and properties</a:t>
            </a:r>
            <a:endParaRPr lang="en-US"/>
          </a:p>
          <a:p>
            <a:pPr marL="215900" indent="-215900"/>
            <a:r>
              <a:rPr lang="en-US">
                <a:solidFill>
                  <a:srgbClr val="A5A5A5"/>
                </a:solidFill>
                <a:ea typeface="Calibri" charset="0"/>
                <a:cs typeface="Calibri" charset="0"/>
              </a:rPr>
              <a:t>Rounding, addition, multiplication</a:t>
            </a:r>
            <a:endParaRPr lang="en-US"/>
          </a:p>
          <a:p>
            <a:pPr marL="215900" indent="-215900"/>
            <a:r>
              <a:rPr lang="en-US">
                <a:solidFill>
                  <a:srgbClr val="A5A5A5"/>
                </a:solidFill>
                <a:ea typeface="Calibri" charset="0"/>
                <a:cs typeface="Calibri" charset="0"/>
              </a:rPr>
              <a:t>Floating point in C</a:t>
            </a:r>
            <a:endParaRPr lang="en-US"/>
          </a:p>
          <a:p>
            <a:pPr marL="215900" indent="-215900"/>
            <a:r>
              <a:rPr lang="en-US">
                <a:solidFill>
                  <a:srgbClr val="A5A5A5"/>
                </a:solidFill>
                <a:ea typeface="Calibri" charset="0"/>
                <a:cs typeface="Calibri" charset="0"/>
              </a:rPr>
              <a:t>Sum</a:t>
            </a:r>
            <a:r>
              <a:rPr lang="en-US">
                <a:solidFill>
                  <a:srgbClr val="B3B3B3"/>
                </a:solidFill>
                <a:ea typeface="Calibri" charset="0"/>
                <a:cs typeface="Calibri" charset="0"/>
              </a:rPr>
              <a:t>m</a:t>
            </a:r>
            <a:r>
              <a:rPr lang="en-US">
                <a:solidFill>
                  <a:srgbClr val="A5A5A5"/>
                </a:solidFill>
                <a:ea typeface="Calibri" charset="0"/>
                <a:cs typeface="Calibri" charset="0"/>
              </a:rPr>
              <a:t>ary</a:t>
            </a:r>
            <a:endParaRPr lang="en-US">
              <a:solidFill>
                <a:srgbClr val="A5A5A5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2765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Tiny Floating Point Example</a:t>
            </a:r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2755900"/>
            <a:ext cx="8382000" cy="4076700"/>
          </a:xfrm>
          <a:ln/>
        </p:spPr>
        <p:txBody>
          <a:bodyPr/>
          <a:lstStyle/>
          <a:p>
            <a:r>
              <a:rPr lang="en-US"/>
              <a:t>8-bit Floating Point Representation</a:t>
            </a:r>
          </a:p>
          <a:p>
            <a:pPr marL="552450" lvl="1"/>
            <a:r>
              <a:rPr lang="en-US"/>
              <a:t>the sign bit is in the most significant bit</a:t>
            </a:r>
          </a:p>
          <a:p>
            <a:pPr marL="552450" lvl="1"/>
            <a:r>
              <a:rPr lang="en-US"/>
              <a:t>the next four bits are the exponent, with a bias of 7</a:t>
            </a:r>
          </a:p>
          <a:p>
            <a:pPr marL="552450" lvl="1"/>
            <a:r>
              <a:rPr lang="en-US"/>
              <a:t>the last three bits are the </a:t>
            </a:r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frac</a:t>
            </a:r>
            <a:endParaRPr lang="en-US"/>
          </a:p>
          <a:p>
            <a:endParaRPr lang="en-US"/>
          </a:p>
          <a:p>
            <a:r>
              <a:rPr lang="en-US"/>
              <a:t>Same general form as IEEE Format</a:t>
            </a:r>
          </a:p>
          <a:p>
            <a:pPr marL="552450" lvl="1"/>
            <a:r>
              <a:rPr lang="en-US"/>
              <a:t>normalized, denormalized</a:t>
            </a:r>
          </a:p>
          <a:p>
            <a:pPr marL="552450" lvl="1"/>
            <a:r>
              <a:rPr lang="en-US"/>
              <a:t>representation of 0, NaN, infinity</a:t>
            </a:r>
          </a:p>
        </p:txBody>
      </p:sp>
      <p:graphicFrame>
        <p:nvGraphicFramePr>
          <p:cNvPr id="27653" name="Group 5"/>
          <p:cNvGraphicFramePr>
            <a:graphicFrameLocks noGrp="1"/>
          </p:cNvGraphicFramePr>
          <p:nvPr/>
        </p:nvGraphicFramePr>
        <p:xfrm>
          <a:off x="1955800" y="1574800"/>
          <a:ext cx="4064000" cy="1016000"/>
        </p:xfrm>
        <a:graphic>
          <a:graphicData uri="http://schemas.openxmlformats.org/drawingml/2006/table">
            <a:tbl>
              <a:tblPr/>
              <a:tblGrid>
                <a:gridCol w="381000"/>
                <a:gridCol w="1397000"/>
                <a:gridCol w="2286000"/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exp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frac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4-bits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3-bits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28674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28675" name="Rectangle 3"/>
          <p:cNvSpPr>
            <a:spLocks/>
          </p:cNvSpPr>
          <p:nvPr/>
        </p:nvSpPr>
        <p:spPr bwMode="auto">
          <a:xfrm>
            <a:off x="0" y="6019800"/>
            <a:ext cx="8928100" cy="381000"/>
          </a:xfrm>
          <a:prstGeom prst="rect">
            <a:avLst/>
          </a:prstGeom>
          <a:solidFill>
            <a:srgbClr val="EFBFBF"/>
          </a:solidFill>
          <a:ln w="25400" cap="flat">
            <a:noFill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 sz="4000" b="1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8676" name="Rectangle 4"/>
          <p:cNvSpPr>
            <a:spLocks/>
          </p:cNvSpPr>
          <p:nvPr/>
        </p:nvSpPr>
        <p:spPr bwMode="auto">
          <a:xfrm>
            <a:off x="76200" y="3124200"/>
            <a:ext cx="8928100" cy="2895600"/>
          </a:xfrm>
          <a:prstGeom prst="rect">
            <a:avLst/>
          </a:prstGeom>
          <a:solidFill>
            <a:srgbClr val="F6F5BD"/>
          </a:solidFill>
          <a:ln w="25400" cap="flat">
            <a:noFill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 sz="4000" b="1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8677" name="Rectangle 5"/>
          <p:cNvSpPr>
            <a:spLocks/>
          </p:cNvSpPr>
          <p:nvPr/>
        </p:nvSpPr>
        <p:spPr bwMode="auto">
          <a:xfrm>
            <a:off x="1524000" y="990600"/>
            <a:ext cx="4648200" cy="5562600"/>
          </a:xfrm>
          <a:prstGeom prst="rect">
            <a:avLst/>
          </a:prstGeom>
          <a:noFill/>
          <a:ln w="25400" cap="flat">
            <a:noFill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</a:t>
            </a: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exp  </a:t>
            </a:r>
            <a:r>
              <a:rPr lang="en-US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frac</a:t>
            </a: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ea typeface="Calibri Bold Italic" charset="0"/>
                <a:cs typeface="Courier New" pitchFamily="49" charset="0"/>
                <a:sym typeface="Calibri Bold Italic" charset="0"/>
              </a:rPr>
              <a:t>E</a:t>
            </a: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ea typeface="Calibri Bold" charset="0"/>
                <a:cs typeface="Courier New" pitchFamily="49" charset="0"/>
                <a:sym typeface="Calibri Bold" charset="0"/>
              </a:rPr>
              <a:t>Value</a:t>
            </a: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</a:t>
            </a:r>
            <a:endParaRPr lang="en-US" sz="1600" b="1" dirty="0" smtClean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spcBef>
                <a:spcPts val="1200"/>
              </a:spcBef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 0000 000	-6	0</a:t>
            </a:r>
            <a:endParaRPr lang="en-US" sz="1600" b="1" dirty="0" smtClean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 0000 001	-6	1/8*1/64 = 1/512</a:t>
            </a:r>
            <a:endParaRPr lang="en-US" sz="1600" b="1" dirty="0" smtClean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 0000 010	-6	2/8*1/64 = 2/512</a:t>
            </a:r>
            <a:endParaRPr lang="en-US" sz="1600" b="1" dirty="0" smtClean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…</a:t>
            </a:r>
            <a:endParaRPr lang="en-US" sz="1600" b="1" dirty="0" smtClean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 0000 110	-6	6/8*1/64 = 6/512</a:t>
            </a:r>
            <a:endParaRPr lang="en-US" sz="1600" b="1" dirty="0" smtClean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 0000 111	-6	7/8*1/64 = 7/512</a:t>
            </a:r>
            <a:endParaRPr lang="en-US" sz="1600" b="1" dirty="0" smtClean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 0001 000	-6	8/8*1/64 = 8/512</a:t>
            </a:r>
            <a:endParaRPr lang="en-US" sz="1600" b="1" dirty="0" smtClean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 0001 001  	-6	9/8*1/64 = 9/512</a:t>
            </a:r>
            <a:endParaRPr lang="en-US" sz="1600" b="1" dirty="0" smtClean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…</a:t>
            </a:r>
            <a:endParaRPr lang="en-US" sz="1600" b="1" dirty="0" smtClean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 0110 110	-1	14/8*1/2 = 14/16</a:t>
            </a:r>
            <a:endParaRPr lang="en-US" sz="1600" b="1" dirty="0" smtClean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 0110 111	-1	15/8*1/2 = 15/16</a:t>
            </a:r>
            <a:endParaRPr lang="en-US" sz="1600" b="1" dirty="0" smtClean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 0111 000	0	8/8*1    = 1</a:t>
            </a:r>
            <a:endParaRPr lang="en-US" sz="1600" b="1" dirty="0" smtClean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 0111 001	0	9/8*1    = 9/8</a:t>
            </a:r>
            <a:endParaRPr lang="en-US" sz="1600" b="1" dirty="0" smtClean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 0111 010	0	10/8*1   = 10/8</a:t>
            </a:r>
            <a:endParaRPr lang="en-US" sz="1600" b="1" dirty="0" smtClean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…</a:t>
            </a:r>
            <a:endParaRPr lang="en-US" sz="1600" b="1" dirty="0" smtClean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 1110 110	7	14/8*128 = 224</a:t>
            </a:r>
            <a:endParaRPr lang="en-US" sz="1600" b="1" dirty="0" smtClean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 1110 111	7	15/8*128 = 240</a:t>
            </a:r>
            <a:endParaRPr lang="en-US" sz="1600" b="1" dirty="0" smtClean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 1111 000	n/a	</a:t>
            </a:r>
            <a:r>
              <a:rPr lang="en-US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inf</a:t>
            </a:r>
            <a:endParaRPr lang="en-US" sz="1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28678" name="Rectangle 6"/>
          <p:cNvSpPr>
            <a:spLocks noGrp="1" noChangeArrowheads="1"/>
          </p:cNvSpPr>
          <p:nvPr>
            <p:ph type="title"/>
          </p:nvPr>
        </p:nvSpPr>
        <p:spPr>
          <a:xfrm>
            <a:off x="381000" y="254000"/>
            <a:ext cx="8382000" cy="927100"/>
          </a:xfrm>
          <a:ln/>
        </p:spPr>
        <p:txBody>
          <a:bodyPr/>
          <a:lstStyle/>
          <a:p>
            <a:pPr marL="119063" indent="-119063"/>
            <a:r>
              <a:rPr lang="en-US"/>
              <a:t>Dynamic Range (Positive Only)</a:t>
            </a:r>
          </a:p>
        </p:txBody>
      </p:sp>
      <p:sp>
        <p:nvSpPr>
          <p:cNvPr id="28680" name="Rectangle 8"/>
          <p:cNvSpPr>
            <a:spLocks/>
          </p:cNvSpPr>
          <p:nvPr/>
        </p:nvSpPr>
        <p:spPr bwMode="auto">
          <a:xfrm>
            <a:off x="6858000" y="1743075"/>
            <a:ext cx="1514838" cy="323165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600" b="1">
                <a:solidFill>
                  <a:schemeClr val="tx1"/>
                </a:solidFill>
                <a:latin typeface="+mn-lt"/>
                <a:ea typeface="Calibri Bold" charset="0"/>
                <a:cs typeface="Courier New" pitchFamily="49" charset="0"/>
                <a:sym typeface="Calibri Bold" charset="0"/>
              </a:rPr>
              <a:t>closest to zero</a:t>
            </a:r>
          </a:p>
        </p:txBody>
      </p:sp>
      <p:sp>
        <p:nvSpPr>
          <p:cNvPr id="28681" name="Rectangle 9"/>
          <p:cNvSpPr>
            <a:spLocks/>
          </p:cNvSpPr>
          <p:nvPr/>
        </p:nvSpPr>
        <p:spPr bwMode="auto">
          <a:xfrm>
            <a:off x="6858000" y="2819400"/>
            <a:ext cx="1559722" cy="323165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600" b="1">
                <a:solidFill>
                  <a:schemeClr val="tx1"/>
                </a:solidFill>
                <a:latin typeface="+mn-lt"/>
                <a:ea typeface="Calibri Bold" charset="0"/>
                <a:cs typeface="Courier New" pitchFamily="49" charset="0"/>
                <a:sym typeface="Calibri Bold" charset="0"/>
              </a:rPr>
              <a:t>largest denorm</a:t>
            </a:r>
          </a:p>
        </p:txBody>
      </p:sp>
      <p:sp>
        <p:nvSpPr>
          <p:cNvPr id="28682" name="Rectangle 10"/>
          <p:cNvSpPr>
            <a:spLocks/>
          </p:cNvSpPr>
          <p:nvPr/>
        </p:nvSpPr>
        <p:spPr bwMode="auto">
          <a:xfrm>
            <a:off x="6858000" y="3124200"/>
            <a:ext cx="1469954" cy="323165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600" b="1">
                <a:solidFill>
                  <a:schemeClr val="tx1"/>
                </a:solidFill>
                <a:latin typeface="+mn-lt"/>
                <a:ea typeface="Calibri Bold" charset="0"/>
                <a:cs typeface="Courier New" pitchFamily="49" charset="0"/>
                <a:sym typeface="Calibri Bold" charset="0"/>
              </a:rPr>
              <a:t>smallest norm</a:t>
            </a:r>
          </a:p>
        </p:txBody>
      </p:sp>
      <p:sp>
        <p:nvSpPr>
          <p:cNvPr id="28683" name="Rectangle 11"/>
          <p:cNvSpPr>
            <a:spLocks/>
          </p:cNvSpPr>
          <p:nvPr/>
        </p:nvSpPr>
        <p:spPr bwMode="auto">
          <a:xfrm>
            <a:off x="6858000" y="4114800"/>
            <a:ext cx="1846659" cy="323165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600" b="1">
                <a:solidFill>
                  <a:schemeClr val="tx1"/>
                </a:solidFill>
                <a:latin typeface="+mn-lt"/>
                <a:ea typeface="Calibri Bold" charset="0"/>
                <a:cs typeface="Courier New" pitchFamily="49" charset="0"/>
                <a:sym typeface="Calibri Bold" charset="0"/>
              </a:rPr>
              <a:t>closest to 1 below</a:t>
            </a:r>
          </a:p>
        </p:txBody>
      </p:sp>
      <p:sp>
        <p:nvSpPr>
          <p:cNvPr id="28684" name="Rectangle 12"/>
          <p:cNvSpPr>
            <a:spLocks/>
          </p:cNvSpPr>
          <p:nvPr/>
        </p:nvSpPr>
        <p:spPr bwMode="auto">
          <a:xfrm>
            <a:off x="6858000" y="4706035"/>
            <a:ext cx="1856277" cy="323165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600" b="1">
                <a:solidFill>
                  <a:schemeClr val="tx1"/>
                </a:solidFill>
                <a:latin typeface="+mn-lt"/>
                <a:ea typeface="Calibri Bold" charset="0"/>
                <a:cs typeface="Courier New" pitchFamily="49" charset="0"/>
                <a:sym typeface="Calibri Bold" charset="0"/>
              </a:rPr>
              <a:t>closest to 1 above</a:t>
            </a:r>
          </a:p>
        </p:txBody>
      </p:sp>
      <p:sp>
        <p:nvSpPr>
          <p:cNvPr id="28685" name="Rectangle 13"/>
          <p:cNvSpPr>
            <a:spLocks/>
          </p:cNvSpPr>
          <p:nvPr/>
        </p:nvSpPr>
        <p:spPr bwMode="auto">
          <a:xfrm>
            <a:off x="6858000" y="5715000"/>
            <a:ext cx="1320874" cy="323165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600" b="1">
                <a:solidFill>
                  <a:schemeClr val="tx1"/>
                </a:solidFill>
                <a:latin typeface="+mn-lt"/>
                <a:ea typeface="Calibri Bold" charset="0"/>
                <a:cs typeface="Courier New" pitchFamily="49" charset="0"/>
                <a:sym typeface="Calibri Bold" charset="0"/>
              </a:rPr>
              <a:t>largest norm</a:t>
            </a:r>
          </a:p>
        </p:txBody>
      </p:sp>
      <p:sp>
        <p:nvSpPr>
          <p:cNvPr id="28686" name="Rectangle 14"/>
          <p:cNvSpPr>
            <a:spLocks/>
          </p:cNvSpPr>
          <p:nvPr/>
        </p:nvSpPr>
        <p:spPr bwMode="auto">
          <a:xfrm>
            <a:off x="60325" y="1981200"/>
            <a:ext cx="1421864" cy="5693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600" b="1">
                <a:solidFill>
                  <a:schemeClr val="tx1"/>
                </a:solidFill>
                <a:latin typeface="+mn-lt"/>
                <a:ea typeface="Calibri Bold" charset="0"/>
                <a:cs typeface="Courier New" pitchFamily="49" charset="0"/>
                <a:sym typeface="Calibri Bold" charset="0"/>
              </a:rPr>
              <a:t>Denormalized</a:t>
            </a:r>
            <a:endParaRPr lang="en-US" sz="1600" b="1">
              <a:solidFill>
                <a:schemeClr val="tx1"/>
              </a:solidFill>
              <a:latin typeface="+mn-lt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600" b="1">
                <a:solidFill>
                  <a:schemeClr val="tx1"/>
                </a:solidFill>
                <a:latin typeface="+mn-lt"/>
                <a:ea typeface="Calibri Bold" charset="0"/>
                <a:cs typeface="Courier New" pitchFamily="49" charset="0"/>
                <a:sym typeface="Calibri Bold" charset="0"/>
              </a:rPr>
              <a:t>numbers</a:t>
            </a:r>
          </a:p>
        </p:txBody>
      </p:sp>
      <p:sp>
        <p:nvSpPr>
          <p:cNvPr id="28687" name="Rectangle 15"/>
          <p:cNvSpPr>
            <a:spLocks/>
          </p:cNvSpPr>
          <p:nvPr/>
        </p:nvSpPr>
        <p:spPr bwMode="auto">
          <a:xfrm>
            <a:off x="73025" y="4343400"/>
            <a:ext cx="1183016" cy="5693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600" b="1">
                <a:solidFill>
                  <a:schemeClr val="tx1"/>
                </a:solidFill>
                <a:latin typeface="+mn-lt"/>
                <a:ea typeface="Calibri Bold" charset="0"/>
                <a:cs typeface="Courier New" pitchFamily="49" charset="0"/>
                <a:sym typeface="Calibri Bold" charset="0"/>
              </a:rPr>
              <a:t>Normalized</a:t>
            </a:r>
            <a:endParaRPr lang="en-US" sz="1600" b="1">
              <a:solidFill>
                <a:schemeClr val="tx1"/>
              </a:solidFill>
              <a:latin typeface="+mn-lt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600" b="1">
                <a:solidFill>
                  <a:schemeClr val="tx1"/>
                </a:solidFill>
                <a:latin typeface="+mn-lt"/>
                <a:ea typeface="Calibri Bold" charset="0"/>
                <a:cs typeface="Courier New" pitchFamily="49" charset="0"/>
                <a:sym typeface="Calibri Bold" charset="0"/>
              </a:rPr>
              <a:t>numbers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730" name="Object 1024"/>
          <p:cNvGraphicFramePr>
            <a:graphicFrameLocks noChangeAspect="1"/>
          </p:cNvGraphicFramePr>
          <p:nvPr/>
        </p:nvGraphicFramePr>
        <p:xfrm>
          <a:off x="381000" y="4419600"/>
          <a:ext cx="8326438" cy="1095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36" name="Worksheet" r:id="rId3" imgW="7848600" imgH="952500" progId="Excel.Sheet.8">
                  <p:embed/>
                </p:oleObj>
              </mc:Choice>
              <mc:Fallback>
                <p:oleObj name="Worksheet" r:id="rId3" imgW="7848600" imgH="952500" progId="Excel.Sheet.8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4419600"/>
                        <a:ext cx="8326438" cy="1095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698" name="Rectangle 2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29699" name="Rectangle 3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Distribution of Values</a:t>
            </a:r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6-bit IEEE-like format</a:t>
            </a:r>
          </a:p>
          <a:p>
            <a:pPr marL="552450" lvl="1"/>
            <a:r>
              <a:rPr lang="en-US" dirty="0"/>
              <a:t>e = 3 exponent bits</a:t>
            </a:r>
          </a:p>
          <a:p>
            <a:pPr marL="552450" lvl="1"/>
            <a:r>
              <a:rPr lang="en-US" dirty="0"/>
              <a:t>f = 2 fraction bits</a:t>
            </a:r>
          </a:p>
          <a:p>
            <a:pPr marL="552450" lvl="1"/>
            <a:r>
              <a:rPr lang="en-US" dirty="0"/>
              <a:t>Bias is 2</a:t>
            </a:r>
            <a:r>
              <a:rPr lang="en-US" baseline="30000" dirty="0"/>
              <a:t>3-1</a:t>
            </a:r>
            <a:r>
              <a:rPr lang="en-US" dirty="0"/>
              <a:t>-1 = 3</a:t>
            </a:r>
          </a:p>
          <a:p>
            <a:pPr marL="552450" lvl="1"/>
            <a:endParaRPr lang="en-US" dirty="0"/>
          </a:p>
          <a:p>
            <a:r>
              <a:rPr lang="en-US" dirty="0"/>
              <a:t>Notice how the distribution gets denser toward zero. </a:t>
            </a:r>
          </a:p>
        </p:txBody>
      </p:sp>
      <p:sp>
        <p:nvSpPr>
          <p:cNvPr id="29703" name="Rectangle 7"/>
          <p:cNvSpPr>
            <a:spLocks/>
          </p:cNvSpPr>
          <p:nvPr/>
        </p:nvSpPr>
        <p:spPr bwMode="auto">
          <a:xfrm>
            <a:off x="5486400" y="3810000"/>
            <a:ext cx="1082349" cy="369332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r>
              <a:rPr lang="en-US" sz="24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 8 </a:t>
            </a:r>
            <a:r>
              <a:rPr lang="en-US" sz="24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values</a:t>
            </a:r>
          </a:p>
        </p:txBody>
      </p:sp>
      <p:graphicFrame>
        <p:nvGraphicFramePr>
          <p:cNvPr id="29705" name="Group 9"/>
          <p:cNvGraphicFramePr>
            <a:graphicFrameLocks noGrp="1"/>
          </p:cNvGraphicFramePr>
          <p:nvPr/>
        </p:nvGraphicFramePr>
        <p:xfrm>
          <a:off x="4191000" y="2032000"/>
          <a:ext cx="4064000" cy="1016000"/>
        </p:xfrm>
        <a:graphic>
          <a:graphicData uri="http://schemas.openxmlformats.org/drawingml/2006/table">
            <a:tbl>
              <a:tblPr/>
              <a:tblGrid>
                <a:gridCol w="381000"/>
                <a:gridCol w="1397000"/>
                <a:gridCol w="2286000"/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exp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frac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3-bits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2-bits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36" name="Straight Arrow Connector 35"/>
          <p:cNvCxnSpPr>
            <a:stCxn id="29703" idx="1"/>
          </p:cNvCxnSpPr>
          <p:nvPr/>
        </p:nvCxnSpPr>
        <p:spPr bwMode="auto">
          <a:xfrm rot="10800000" flipV="1">
            <a:off x="4572000" y="3994666"/>
            <a:ext cx="914400" cy="42493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10242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Today: Floating Point</a:t>
            </a:r>
            <a:endParaRPr lang="en-US" dirty="0"/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Background: Fractional binary numbers</a:t>
            </a:r>
          </a:p>
          <a:p>
            <a:r>
              <a:rPr lang="en-US" smtClean="0"/>
              <a:t>IEEE floating point standard: Definition</a:t>
            </a:r>
          </a:p>
          <a:p>
            <a:r>
              <a:rPr lang="en-US" smtClean="0"/>
              <a:t>Example and properties</a:t>
            </a:r>
          </a:p>
          <a:p>
            <a:r>
              <a:rPr lang="en-US" smtClean="0"/>
              <a:t>Rounding, addition, multiplication</a:t>
            </a:r>
          </a:p>
          <a:p>
            <a:r>
              <a:rPr lang="en-US" smtClean="0"/>
              <a:t>Floating point in C</a:t>
            </a:r>
          </a:p>
          <a:p>
            <a:r>
              <a:rPr lang="en-US" smtClean="0"/>
              <a:t>Summary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30722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Distribution of Values (close-up view)</a:t>
            </a:r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/>
              <a:t>6-bit IEEE-like format</a:t>
            </a:r>
          </a:p>
          <a:p>
            <a:pPr marL="552450" lvl="1"/>
            <a:r>
              <a:rPr lang="en-US"/>
              <a:t>e = 3 exponent bits</a:t>
            </a:r>
          </a:p>
          <a:p>
            <a:pPr marL="552450" lvl="1"/>
            <a:r>
              <a:rPr lang="en-US"/>
              <a:t>f = 2 fraction bits</a:t>
            </a:r>
          </a:p>
          <a:p>
            <a:pPr marL="552450" lvl="1"/>
            <a:r>
              <a:rPr lang="en-US"/>
              <a:t>Bias is 3</a:t>
            </a:r>
          </a:p>
        </p:txBody>
      </p:sp>
      <p:graphicFrame>
        <p:nvGraphicFramePr>
          <p:cNvPr id="30726" name="Group 6"/>
          <p:cNvGraphicFramePr>
            <a:graphicFrameLocks noGrp="1"/>
          </p:cNvGraphicFramePr>
          <p:nvPr/>
        </p:nvGraphicFramePr>
        <p:xfrm>
          <a:off x="4191000" y="2032000"/>
          <a:ext cx="4064000" cy="1016000"/>
        </p:xfrm>
        <a:graphic>
          <a:graphicData uri="http://schemas.openxmlformats.org/drawingml/2006/table">
            <a:tbl>
              <a:tblPr/>
              <a:tblGrid>
                <a:gridCol w="381000"/>
                <a:gridCol w="1397000"/>
                <a:gridCol w="2286000"/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exp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frac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3-bits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2-bits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0751" name="Object 1024"/>
          <p:cNvGraphicFramePr>
            <a:graphicFrameLocks noChangeAspect="1"/>
          </p:cNvGraphicFramePr>
          <p:nvPr/>
        </p:nvGraphicFramePr>
        <p:xfrm>
          <a:off x="404813" y="3924300"/>
          <a:ext cx="8335962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7" name="Worksheet" r:id="rId3" imgW="7848600" imgH="965200" progId="Excel.Sheet.8">
                  <p:embed/>
                </p:oleObj>
              </mc:Choice>
              <mc:Fallback>
                <p:oleObj name="Worksheet" r:id="rId3" imgW="7848600" imgH="965200" progId="Excel.Sheet.8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813" y="3924300"/>
                        <a:ext cx="8335962" cy="110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31746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254000"/>
            <a:ext cx="8382000" cy="622300"/>
          </a:xfrm>
          <a:ln/>
        </p:spPr>
        <p:txBody>
          <a:bodyPr/>
          <a:lstStyle/>
          <a:p>
            <a:pPr marL="119063" indent="-119063"/>
            <a:r>
              <a:rPr lang="en-US"/>
              <a:t>Interesting Numbers</a:t>
            </a:r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965200"/>
            <a:ext cx="8382000" cy="5867400"/>
          </a:xfrm>
          <a:ln/>
        </p:spPr>
        <p:txBody>
          <a:bodyPr/>
          <a:lstStyle/>
          <a:p>
            <a:pPr>
              <a:buNone/>
              <a:tabLst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</a:tabLst>
            </a:pPr>
            <a:r>
              <a:rPr lang="en-US" sz="2000" i="1" dirty="0"/>
              <a:t>Description	exp	</a:t>
            </a:r>
            <a:r>
              <a:rPr lang="en-US" sz="2000" i="1" dirty="0" err="1"/>
              <a:t>frac</a:t>
            </a:r>
            <a:r>
              <a:rPr lang="en-US" sz="2000" i="1" dirty="0"/>
              <a:t>	Numeric Value</a:t>
            </a:r>
          </a:p>
          <a:p>
            <a:pPr>
              <a:tabLst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</a:tabLst>
            </a:pPr>
            <a:r>
              <a:rPr lang="en-US" sz="2000" dirty="0"/>
              <a:t>Zero	00…00	00…00	0.0</a:t>
            </a:r>
          </a:p>
          <a:p>
            <a:pPr>
              <a:tabLst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</a:tabLst>
            </a:pPr>
            <a:r>
              <a:rPr lang="en-US" sz="2000" dirty="0"/>
              <a:t>Smallest Pos. </a:t>
            </a:r>
            <a:r>
              <a:rPr lang="en-US" sz="2000" dirty="0" err="1"/>
              <a:t>Denorm</a:t>
            </a:r>
            <a:r>
              <a:rPr lang="en-US" sz="2000" dirty="0"/>
              <a:t>.	00…00	00…01	2</a:t>
            </a:r>
            <a:r>
              <a:rPr lang="en-US" sz="2000" baseline="32000" dirty="0"/>
              <a:t>– {23,52}</a:t>
            </a:r>
            <a:r>
              <a:rPr lang="en-US" sz="2000" dirty="0"/>
              <a:t> x 2</a:t>
            </a:r>
            <a:r>
              <a:rPr lang="en-US" sz="2000" baseline="32000" dirty="0"/>
              <a:t>– {126,1022}</a:t>
            </a:r>
            <a:endParaRPr lang="en-US" sz="2000" dirty="0"/>
          </a:p>
          <a:p>
            <a:pPr marL="552450" lvl="1">
              <a:tabLst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</a:tabLst>
            </a:pPr>
            <a:r>
              <a:rPr lang="en-US" sz="1800" dirty="0"/>
              <a:t>Single ≈ 1.4 x 10</a:t>
            </a:r>
            <a:r>
              <a:rPr lang="en-US" sz="1800" baseline="32000" dirty="0"/>
              <a:t>–45</a:t>
            </a:r>
            <a:endParaRPr lang="en-US" sz="1800" dirty="0"/>
          </a:p>
          <a:p>
            <a:pPr marL="552450" lvl="1">
              <a:tabLst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</a:tabLst>
            </a:pPr>
            <a:r>
              <a:rPr lang="en-US" sz="1800" dirty="0"/>
              <a:t>Double ≈ 4.9 x 10</a:t>
            </a:r>
            <a:r>
              <a:rPr lang="en-US" sz="1800" baseline="32000" dirty="0"/>
              <a:t>–324</a:t>
            </a:r>
            <a:endParaRPr lang="en-US" sz="1800" dirty="0"/>
          </a:p>
          <a:p>
            <a:pPr>
              <a:tabLst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</a:tabLst>
            </a:pPr>
            <a:r>
              <a:rPr lang="en-US" sz="2000" dirty="0"/>
              <a:t>Largest </a:t>
            </a:r>
            <a:r>
              <a:rPr lang="en-US" sz="2000" dirty="0" err="1"/>
              <a:t>Denormalized</a:t>
            </a:r>
            <a:r>
              <a:rPr lang="en-US" sz="2000" dirty="0"/>
              <a:t>	00…00	11…11	(1.0 – ε) x 2</a:t>
            </a:r>
            <a:r>
              <a:rPr lang="en-US" sz="2000" baseline="32000" dirty="0"/>
              <a:t>– {126,1022}</a:t>
            </a:r>
            <a:endParaRPr lang="en-US" sz="2000" dirty="0"/>
          </a:p>
          <a:p>
            <a:pPr marL="552450" lvl="1">
              <a:tabLst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</a:tabLst>
            </a:pPr>
            <a:r>
              <a:rPr lang="en-US" sz="1800" dirty="0"/>
              <a:t>Single ≈ 1.18 x 10</a:t>
            </a:r>
            <a:r>
              <a:rPr lang="en-US" sz="1800" baseline="32000" dirty="0"/>
              <a:t>–38</a:t>
            </a:r>
            <a:endParaRPr lang="en-US" sz="1800" dirty="0"/>
          </a:p>
          <a:p>
            <a:pPr marL="552450" lvl="1">
              <a:tabLst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</a:tabLst>
            </a:pPr>
            <a:r>
              <a:rPr lang="en-US" sz="1800" dirty="0"/>
              <a:t>Double ≈ 2.2 x 10</a:t>
            </a:r>
            <a:r>
              <a:rPr lang="en-US" sz="1800" baseline="32000" dirty="0"/>
              <a:t>–308</a:t>
            </a:r>
            <a:endParaRPr lang="en-US" sz="1800" dirty="0"/>
          </a:p>
          <a:p>
            <a:pPr>
              <a:tabLst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</a:tabLst>
            </a:pPr>
            <a:r>
              <a:rPr lang="en-US" sz="2000" dirty="0"/>
              <a:t>Smallest Pos. Normalized	00…01	00…00	1.0 x 2</a:t>
            </a:r>
            <a:r>
              <a:rPr lang="en-US" sz="2000" baseline="32000" dirty="0"/>
              <a:t>– {126,1022}</a:t>
            </a:r>
            <a:endParaRPr lang="en-US" sz="2000" dirty="0"/>
          </a:p>
          <a:p>
            <a:pPr marL="552450" lvl="1">
              <a:tabLst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</a:tabLst>
            </a:pPr>
            <a:r>
              <a:rPr lang="en-US" sz="1800" dirty="0"/>
              <a:t>Just larger than largest </a:t>
            </a:r>
            <a:r>
              <a:rPr lang="en-US" sz="1800" dirty="0" err="1"/>
              <a:t>denormalized</a:t>
            </a:r>
            <a:endParaRPr lang="en-US" sz="1800" dirty="0"/>
          </a:p>
          <a:p>
            <a:pPr>
              <a:tabLst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</a:tabLst>
            </a:pPr>
            <a:r>
              <a:rPr lang="en-US" sz="2000" dirty="0"/>
              <a:t>One	01…11	00…00	1.0</a:t>
            </a:r>
          </a:p>
          <a:p>
            <a:pPr>
              <a:tabLst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</a:tabLst>
            </a:pPr>
            <a:r>
              <a:rPr lang="en-US" sz="2000" dirty="0"/>
              <a:t> Largest Normalized	11…10	11…11	(2.0 – ε) x 2</a:t>
            </a:r>
            <a:r>
              <a:rPr lang="en-US" sz="2000" baseline="32000" dirty="0"/>
              <a:t>{127,1023}</a:t>
            </a:r>
            <a:endParaRPr lang="en-US" sz="2000" dirty="0"/>
          </a:p>
          <a:p>
            <a:pPr marL="552450" lvl="1">
              <a:tabLst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</a:tabLst>
            </a:pPr>
            <a:r>
              <a:rPr lang="en-US" sz="1800" dirty="0"/>
              <a:t>Single ≈ 3.4 x 10</a:t>
            </a:r>
            <a:r>
              <a:rPr lang="en-US" sz="1800" baseline="32000" dirty="0"/>
              <a:t>38</a:t>
            </a:r>
            <a:endParaRPr lang="en-US" sz="1800" dirty="0"/>
          </a:p>
          <a:p>
            <a:pPr marL="552450" lvl="1">
              <a:tabLst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</a:tabLst>
            </a:pPr>
            <a:r>
              <a:rPr lang="en-US" sz="1800" dirty="0"/>
              <a:t>Double ≈ 1.8 x 10</a:t>
            </a:r>
            <a:r>
              <a:rPr lang="en-US" sz="1800" baseline="32000" dirty="0"/>
              <a:t>308</a:t>
            </a:r>
          </a:p>
        </p:txBody>
      </p:sp>
      <p:sp>
        <p:nvSpPr>
          <p:cNvPr id="31749" name="Rectangle 5"/>
          <p:cNvSpPr>
            <a:spLocks/>
          </p:cNvSpPr>
          <p:nvPr/>
        </p:nvSpPr>
        <p:spPr bwMode="auto">
          <a:xfrm>
            <a:off x="5753100" y="414338"/>
            <a:ext cx="2819400" cy="4572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{</a:t>
            </a:r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single,double</a:t>
            </a:r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3277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Special Properties of Encoding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FP Zero Same as Integer Zero</a:t>
            </a:r>
          </a:p>
          <a:p>
            <a:pPr marL="552450" lvl="1"/>
            <a:r>
              <a:rPr lang="en-US" dirty="0"/>
              <a:t>All bits = 0</a:t>
            </a:r>
          </a:p>
          <a:p>
            <a:endParaRPr lang="en-US" dirty="0"/>
          </a:p>
          <a:p>
            <a:r>
              <a:rPr lang="en-US" dirty="0"/>
              <a:t>Can (Almost) Use Unsigned Integer Comparison</a:t>
            </a:r>
          </a:p>
          <a:p>
            <a:pPr marL="552450" lvl="1"/>
            <a:r>
              <a:rPr lang="en-US" dirty="0"/>
              <a:t>Must first compare sign bits</a:t>
            </a:r>
          </a:p>
          <a:p>
            <a:pPr marL="552450" lvl="1"/>
            <a:r>
              <a:rPr lang="en-US" dirty="0"/>
              <a:t>Must consider </a:t>
            </a:r>
            <a:r>
              <a:rPr lang="en-US" dirty="0" smtClean="0"/>
              <a:t>−0 </a:t>
            </a:r>
            <a:r>
              <a:rPr lang="en-US" dirty="0"/>
              <a:t>= 0</a:t>
            </a:r>
          </a:p>
          <a:p>
            <a:pPr marL="552450" lvl="1"/>
            <a:r>
              <a:rPr lang="en-US" dirty="0" err="1"/>
              <a:t>NaNs</a:t>
            </a:r>
            <a:r>
              <a:rPr lang="en-US" dirty="0"/>
              <a:t> problematic</a:t>
            </a:r>
          </a:p>
          <a:p>
            <a:pPr marL="838200" lvl="2"/>
            <a:r>
              <a:rPr lang="en-US" dirty="0"/>
              <a:t>Will be greater than any other values</a:t>
            </a:r>
          </a:p>
          <a:p>
            <a:pPr marL="838200" lvl="2"/>
            <a:r>
              <a:rPr lang="en-US" dirty="0"/>
              <a:t>What should comparison yield?</a:t>
            </a:r>
          </a:p>
          <a:p>
            <a:pPr marL="552450" lvl="1"/>
            <a:r>
              <a:rPr lang="en-US" dirty="0"/>
              <a:t> Otherwise OK</a:t>
            </a:r>
          </a:p>
          <a:p>
            <a:pPr marL="838200" lvl="2"/>
            <a:r>
              <a:rPr lang="en-US" dirty="0" err="1"/>
              <a:t>Denorm</a:t>
            </a:r>
            <a:r>
              <a:rPr lang="en-US" dirty="0"/>
              <a:t> vs. normalized</a:t>
            </a:r>
          </a:p>
          <a:p>
            <a:pPr marL="838200" lvl="2"/>
            <a:r>
              <a:rPr lang="en-US" dirty="0"/>
              <a:t>Normalized vs. infinity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33794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Today: Floating Point</a:t>
            </a:r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>
                <a:solidFill>
                  <a:srgbClr val="B3B3B3"/>
                </a:solidFill>
              </a:rPr>
              <a:t>Background: Fractional binary numbers</a:t>
            </a:r>
          </a:p>
          <a:p>
            <a:r>
              <a:rPr lang="en-US">
                <a:solidFill>
                  <a:srgbClr val="B3B3B3"/>
                </a:solidFill>
              </a:rPr>
              <a:t>IEEE floating point standard: Definition</a:t>
            </a:r>
          </a:p>
          <a:p>
            <a:r>
              <a:rPr lang="en-US">
                <a:solidFill>
                  <a:srgbClr val="B3B3B3"/>
                </a:solidFill>
              </a:rPr>
              <a:t>Example and properties</a:t>
            </a:r>
          </a:p>
          <a:p>
            <a:r>
              <a:rPr lang="en-US"/>
              <a:t>Rounding, addition, multiplication</a:t>
            </a:r>
          </a:p>
          <a:p>
            <a:r>
              <a:rPr lang="en-US">
                <a:solidFill>
                  <a:srgbClr val="B3B3B3"/>
                </a:solidFill>
              </a:rPr>
              <a:t>Floating point in C</a:t>
            </a:r>
          </a:p>
          <a:p>
            <a:r>
              <a:rPr lang="en-US">
                <a:solidFill>
                  <a:srgbClr val="B3B3B3"/>
                </a:solidFill>
              </a:rPr>
              <a:t>Summary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34818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Floating Point Operations: Basic Idea</a:t>
            </a:r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x +</a:t>
            </a:r>
            <a:r>
              <a:rPr lang="en-US" baseline="-6000" dirty="0">
                <a:latin typeface="Courier New Bold" charset="0"/>
                <a:cs typeface="Courier New Bold" charset="0"/>
                <a:sym typeface="Courier New Bold" charset="0"/>
              </a:rPr>
              <a:t>f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 y = Round(x + y)</a:t>
            </a:r>
            <a:endParaRPr lang="en-US" dirty="0">
              <a:latin typeface="Courier New Bold" charset="0"/>
              <a:sym typeface="Courier New Bold" charset="0"/>
            </a:endParaRPr>
          </a:p>
          <a:p>
            <a:endParaRPr lang="en-US" dirty="0">
              <a:latin typeface="Courier New Bold" charset="0"/>
              <a:sym typeface="Courier New Bold" charset="0"/>
            </a:endParaRPr>
          </a:p>
          <a:p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x </a:t>
            </a:r>
            <a:r>
              <a:rPr lang="en-US" dirty="0" smtClean="0">
                <a:latin typeface="Courier New Bold" charset="0"/>
                <a:cs typeface="Courier New Bold" charset="0"/>
                <a:sym typeface="Symbol"/>
              </a:rPr>
              <a:t></a:t>
            </a:r>
            <a:r>
              <a:rPr lang="en-US" baseline="-6000" dirty="0" smtClean="0">
                <a:latin typeface="Courier New Bold" charset="0"/>
                <a:cs typeface="Courier New Bold" charset="0"/>
                <a:sym typeface="Courier New Bold" charset="0"/>
              </a:rPr>
              <a:t>f</a:t>
            </a:r>
            <a:r>
              <a:rPr lang="en-US" dirty="0" smtClean="0">
                <a:latin typeface="Courier New Bold" charset="0"/>
                <a:cs typeface="Courier New Bold" charset="0"/>
                <a:sym typeface="Courier New Bold" charset="0"/>
              </a:rPr>
              <a:t>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y = Round(x </a:t>
            </a:r>
            <a:r>
              <a:rPr lang="en-US" dirty="0" smtClean="0">
                <a:latin typeface="Courier New Bold" charset="0"/>
                <a:cs typeface="Courier New Bold" charset="0"/>
                <a:sym typeface="Symbol"/>
              </a:rPr>
              <a:t></a:t>
            </a:r>
            <a:r>
              <a:rPr lang="en-US" dirty="0" smtClean="0">
                <a:latin typeface="Courier New Bold" charset="0"/>
                <a:cs typeface="Courier New Bold" charset="0"/>
                <a:sym typeface="Courier New Bold" charset="0"/>
              </a:rPr>
              <a:t>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y)</a:t>
            </a:r>
            <a:endParaRPr lang="en-US" dirty="0">
              <a:latin typeface="Courier New Bold" charset="0"/>
              <a:sym typeface="Courier New Bold" charset="0"/>
            </a:endParaRPr>
          </a:p>
          <a:p>
            <a:endParaRPr lang="en-US" dirty="0"/>
          </a:p>
          <a:p>
            <a:r>
              <a:rPr lang="en-US" dirty="0"/>
              <a:t>Basic idea</a:t>
            </a:r>
          </a:p>
          <a:p>
            <a:pPr marL="552450" lvl="1"/>
            <a:r>
              <a:rPr lang="en-US" dirty="0"/>
              <a:t>First </a:t>
            </a:r>
            <a:r>
              <a:rPr lang="en-US" dirty="0">
                <a:solidFill>
                  <a:srgbClr val="980002"/>
                </a:solidFill>
              </a:rPr>
              <a:t>compute exact result</a:t>
            </a:r>
            <a:endParaRPr lang="en-US" dirty="0"/>
          </a:p>
          <a:p>
            <a:pPr marL="552450" lvl="1"/>
            <a:r>
              <a:rPr lang="en-US" dirty="0"/>
              <a:t>Make it fit into desired precision</a:t>
            </a:r>
          </a:p>
          <a:p>
            <a:pPr marL="838200" lvl="2"/>
            <a:r>
              <a:rPr lang="en-US" dirty="0"/>
              <a:t>Possibly overflow if exponent too large</a:t>
            </a:r>
          </a:p>
          <a:p>
            <a:pPr marL="838200" lvl="2"/>
            <a:r>
              <a:rPr lang="en-US" dirty="0"/>
              <a:t>Possibly </a:t>
            </a:r>
            <a:r>
              <a:rPr lang="en-US" dirty="0">
                <a:solidFill>
                  <a:srgbClr val="980002"/>
                </a:solidFill>
              </a:rPr>
              <a:t>round to fit into</a:t>
            </a:r>
            <a:r>
              <a:rPr lang="en-US" dirty="0"/>
              <a:t>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frac</a:t>
            </a:r>
            <a:endParaRPr lang="en-US" dirty="0">
              <a:latin typeface="Courier New Bold" charset="0"/>
              <a:ea typeface="ヒラギノ角ゴ ProN W6" charset="0"/>
              <a:cs typeface="ヒラギノ角ゴ ProN W6" charset="0"/>
              <a:sym typeface="Courier New Bold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35842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Rounding</a:t>
            </a:r>
          </a:p>
        </p:txBody>
      </p:sp>
      <p:sp>
        <p:nvSpPr>
          <p:cNvPr id="35844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tabLst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</a:tabLst>
            </a:pPr>
            <a:r>
              <a:rPr lang="en-US" dirty="0"/>
              <a:t>Rounding Modes (illustrate with $ rounding)</a:t>
            </a:r>
          </a:p>
          <a:p>
            <a:pPr>
              <a:tabLst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</a:tabLst>
            </a:pPr>
            <a:endParaRPr lang="en-US" dirty="0"/>
          </a:p>
          <a:p>
            <a:pPr>
              <a:tabLst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</a:tabLst>
            </a:pPr>
            <a:r>
              <a:rPr lang="en-US" dirty="0"/>
              <a:t>	$1.40	$1.60	$1.50	$2.50	–$1.50</a:t>
            </a:r>
          </a:p>
          <a:p>
            <a:pPr marL="552450" lvl="1">
              <a:tabLst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</a:tabLst>
            </a:pPr>
            <a:r>
              <a:rPr lang="en-US" dirty="0"/>
              <a:t>Towards zero	$1	$1	$1	$2	–$1</a:t>
            </a:r>
          </a:p>
          <a:p>
            <a:pPr marL="552450" lvl="1">
              <a:tabLst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</a:tabLst>
            </a:pPr>
            <a:r>
              <a:rPr lang="en-US" dirty="0"/>
              <a:t>Round down </a:t>
            </a:r>
            <a:r>
              <a:rPr lang="en-US" dirty="0" smtClean="0"/>
              <a:t>(−</a:t>
            </a:r>
            <a:r>
              <a:rPr lang="en-US" dirty="0" smtClean="0">
                <a:sym typeface="Symbol"/>
              </a:rPr>
              <a:t></a:t>
            </a:r>
            <a:r>
              <a:rPr lang="en-US" dirty="0" smtClean="0"/>
              <a:t>)</a:t>
            </a:r>
            <a:r>
              <a:rPr lang="en-US" dirty="0"/>
              <a:t>	$1	$1	$1	$2	–$2</a:t>
            </a:r>
          </a:p>
          <a:p>
            <a:pPr marL="552450" lvl="1">
              <a:tabLst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</a:tabLst>
            </a:pPr>
            <a:r>
              <a:rPr lang="en-US" dirty="0"/>
              <a:t>Round up </a:t>
            </a:r>
            <a:r>
              <a:rPr lang="en-US" dirty="0" smtClean="0"/>
              <a:t>(+</a:t>
            </a:r>
            <a:r>
              <a:rPr lang="en-US" dirty="0" smtClean="0">
                <a:sym typeface="Symbol"/>
              </a:rPr>
              <a:t></a:t>
            </a:r>
            <a:r>
              <a:rPr lang="en-US" dirty="0" smtClean="0"/>
              <a:t>) </a:t>
            </a:r>
            <a:r>
              <a:rPr lang="en-US" dirty="0"/>
              <a:t>	$2	$2	$2	$3	–$1</a:t>
            </a:r>
          </a:p>
          <a:p>
            <a:pPr marL="552450" lvl="1">
              <a:tabLst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</a:tabLst>
            </a:pPr>
            <a:r>
              <a:rPr lang="en-US" dirty="0"/>
              <a:t>Nearest Even (default)	$1	$2	$2	$2	–$2</a:t>
            </a:r>
          </a:p>
          <a:p>
            <a:pPr>
              <a:tabLst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</a:tabLst>
            </a:pPr>
            <a:endParaRPr lang="en-US" dirty="0"/>
          </a:p>
          <a:p>
            <a:pPr>
              <a:tabLst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</a:tabLst>
            </a:pPr>
            <a:endParaRPr lang="en-US" dirty="0"/>
          </a:p>
          <a:p>
            <a:pPr>
              <a:tabLst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</a:tabLst>
            </a:pPr>
            <a:r>
              <a:rPr lang="en-US" dirty="0"/>
              <a:t>What are the advantages of the modes?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36866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Closer Look at Round-To-Even</a:t>
            </a:r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382000" cy="5435600"/>
          </a:xfrm>
          <a:ln/>
        </p:spPr>
        <p:txBody>
          <a:bodyPr/>
          <a:lstStyle/>
          <a:p>
            <a:r>
              <a:rPr lang="en-US" dirty="0"/>
              <a:t>Default Rounding Mode</a:t>
            </a:r>
          </a:p>
          <a:p>
            <a:pPr marL="552450" lvl="1"/>
            <a:r>
              <a:rPr lang="en-US" dirty="0"/>
              <a:t>Hard to get any other kind without dropping into assembly</a:t>
            </a:r>
          </a:p>
          <a:p>
            <a:pPr marL="552450" lvl="1"/>
            <a:r>
              <a:rPr lang="en-US" dirty="0"/>
              <a:t>All others are statistically biased</a:t>
            </a:r>
          </a:p>
          <a:p>
            <a:pPr marL="838200" lvl="2"/>
            <a:r>
              <a:rPr lang="en-US" dirty="0"/>
              <a:t>Sum of set of positive numbers will consistently be over- or under- estimated</a:t>
            </a:r>
          </a:p>
          <a:p>
            <a:endParaRPr lang="en-US" dirty="0"/>
          </a:p>
          <a:p>
            <a:r>
              <a:rPr lang="en-US" dirty="0"/>
              <a:t>Applying to Other Decimal Places / Bit Positions</a:t>
            </a:r>
          </a:p>
          <a:p>
            <a:pPr marL="552450" lvl="1"/>
            <a:r>
              <a:rPr lang="en-US" dirty="0"/>
              <a:t>When exactly halfway between two possible values</a:t>
            </a:r>
          </a:p>
          <a:p>
            <a:pPr marL="838200" lvl="2"/>
            <a:r>
              <a:rPr lang="en-US" dirty="0"/>
              <a:t>Round so that least significant digit is even</a:t>
            </a:r>
          </a:p>
          <a:p>
            <a:pPr marL="552450" lvl="1"/>
            <a:r>
              <a:rPr lang="en-US" dirty="0"/>
              <a:t>E.g., round to nearest hundredth</a:t>
            </a:r>
          </a:p>
          <a:p>
            <a:pPr marL="838200" lvl="2">
              <a:buNone/>
            </a:pPr>
            <a:r>
              <a:rPr lang="en-US" dirty="0" smtClean="0"/>
              <a:t>	1.2349999</a:t>
            </a:r>
            <a:r>
              <a:rPr lang="en-US" dirty="0"/>
              <a:t>	1.23	(Less than half way)</a:t>
            </a:r>
          </a:p>
          <a:p>
            <a:pPr marL="838200" lvl="2">
              <a:buNone/>
            </a:pPr>
            <a:r>
              <a:rPr lang="en-US" dirty="0" smtClean="0"/>
              <a:t>	1.2350001</a:t>
            </a:r>
            <a:r>
              <a:rPr lang="en-US" dirty="0"/>
              <a:t>	1.24	(Greater than half way)</a:t>
            </a:r>
          </a:p>
          <a:p>
            <a:pPr marL="838200" lvl="2">
              <a:buNone/>
            </a:pPr>
            <a:r>
              <a:rPr lang="en-US" dirty="0" smtClean="0"/>
              <a:t>	1.2350000</a:t>
            </a:r>
            <a:r>
              <a:rPr lang="en-US" dirty="0"/>
              <a:t>	1.24	(Half way—round up)</a:t>
            </a:r>
          </a:p>
          <a:p>
            <a:pPr marL="838200" lvl="2">
              <a:buNone/>
            </a:pPr>
            <a:r>
              <a:rPr lang="en-US" dirty="0" smtClean="0"/>
              <a:t>	1.2450000</a:t>
            </a:r>
            <a:r>
              <a:rPr lang="en-US" dirty="0"/>
              <a:t>	1.24	(Half way—round down)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3789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Rounding Binary Numbers</a:t>
            </a:r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tabLst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</a:tabLst>
            </a:pPr>
            <a:r>
              <a:rPr lang="en-US" dirty="0"/>
              <a:t>Binary Fractional Numbers</a:t>
            </a:r>
          </a:p>
          <a:p>
            <a:pPr marL="552450" lvl="1">
              <a:tabLst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</a:tabLst>
            </a:pPr>
            <a:r>
              <a:rPr lang="en-US" dirty="0"/>
              <a:t>“Even” when least significant bit is </a:t>
            </a:r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0</a:t>
            </a:r>
            <a:endParaRPr lang="en-US" dirty="0"/>
          </a:p>
          <a:p>
            <a:pPr marL="552450" lvl="1">
              <a:tabLst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</a:tabLst>
            </a:pPr>
            <a:r>
              <a:rPr lang="en-US" dirty="0"/>
              <a:t>“Half way” when bits to right of rounding position = </a:t>
            </a:r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100…</a:t>
            </a:r>
            <a:r>
              <a:rPr lang="en-US" sz="1800" baseline="-6000" dirty="0"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endParaRPr lang="en-US" dirty="0"/>
          </a:p>
          <a:p>
            <a:pPr>
              <a:tabLst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</a:tabLst>
            </a:pPr>
            <a:endParaRPr lang="en-US" dirty="0"/>
          </a:p>
          <a:p>
            <a:pPr>
              <a:tabLst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</a:tabLst>
            </a:pPr>
            <a:r>
              <a:rPr lang="en-US" dirty="0"/>
              <a:t>Examples</a:t>
            </a:r>
          </a:p>
          <a:p>
            <a:pPr marL="552450" lvl="1">
              <a:tabLst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</a:tabLst>
            </a:pPr>
            <a:r>
              <a:rPr lang="en-US" dirty="0"/>
              <a:t>Round to nearest 1/4 (2 bits right of binary point)</a:t>
            </a:r>
          </a:p>
          <a:p>
            <a:pPr marL="552450" lvl="1">
              <a:buNone/>
              <a:tabLst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</a:tabLst>
            </a:pPr>
            <a:r>
              <a:rPr lang="en-US" dirty="0"/>
              <a:t>Value	Binary	Rounded	Action	Rounded Value</a:t>
            </a:r>
          </a:p>
          <a:p>
            <a:pPr marL="552450" lvl="1">
              <a:buNone/>
              <a:tabLst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</a:tabLst>
            </a:pPr>
            <a:r>
              <a:rPr lang="en-US" dirty="0"/>
              <a:t>2 3/32	10.00</a:t>
            </a:r>
            <a:r>
              <a:rPr lang="en-US" dirty="0">
                <a:solidFill>
                  <a:srgbClr val="980002"/>
                </a:solidFill>
              </a:rPr>
              <a:t>011</a:t>
            </a:r>
            <a:r>
              <a:rPr lang="en-US" baseline="-6000" dirty="0"/>
              <a:t>2</a:t>
            </a:r>
            <a:r>
              <a:rPr lang="en-US" dirty="0"/>
              <a:t>	10.00</a:t>
            </a:r>
            <a:r>
              <a:rPr lang="en-US" baseline="-6000" dirty="0"/>
              <a:t>2</a:t>
            </a:r>
            <a:r>
              <a:rPr lang="en-US" dirty="0"/>
              <a:t>	(&lt;1/2—down)	2</a:t>
            </a:r>
          </a:p>
          <a:p>
            <a:pPr marL="552450" lvl="1">
              <a:buNone/>
              <a:tabLst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</a:tabLst>
            </a:pPr>
            <a:r>
              <a:rPr lang="en-US" dirty="0"/>
              <a:t>2 3/16	10.00</a:t>
            </a:r>
            <a:r>
              <a:rPr lang="en-US" dirty="0">
                <a:solidFill>
                  <a:srgbClr val="980002"/>
                </a:solidFill>
              </a:rPr>
              <a:t>110</a:t>
            </a:r>
            <a:r>
              <a:rPr lang="en-US" baseline="-6000" dirty="0"/>
              <a:t>2</a:t>
            </a:r>
            <a:r>
              <a:rPr lang="en-US" dirty="0"/>
              <a:t>	10.01</a:t>
            </a:r>
            <a:r>
              <a:rPr lang="en-US" baseline="-6000" dirty="0"/>
              <a:t>2</a:t>
            </a:r>
            <a:r>
              <a:rPr lang="en-US" dirty="0"/>
              <a:t>	(&gt;1/2—up)	2 1/4</a:t>
            </a:r>
          </a:p>
          <a:p>
            <a:pPr marL="552450" lvl="1">
              <a:buNone/>
              <a:tabLst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</a:tabLst>
            </a:pPr>
            <a:r>
              <a:rPr lang="en-US" dirty="0"/>
              <a:t>2 7/8	10.11</a:t>
            </a:r>
            <a:r>
              <a:rPr lang="en-US" dirty="0">
                <a:solidFill>
                  <a:srgbClr val="980002"/>
                </a:solidFill>
              </a:rPr>
              <a:t>100</a:t>
            </a:r>
            <a:r>
              <a:rPr lang="en-US" baseline="-6000" dirty="0"/>
              <a:t>2</a:t>
            </a:r>
            <a:r>
              <a:rPr lang="en-US" dirty="0"/>
              <a:t>	11.00</a:t>
            </a:r>
            <a:r>
              <a:rPr lang="en-US" baseline="-6000" dirty="0"/>
              <a:t>2</a:t>
            </a:r>
            <a:r>
              <a:rPr lang="en-US" dirty="0"/>
              <a:t>	(  1/2—up)	3</a:t>
            </a:r>
          </a:p>
          <a:p>
            <a:pPr marL="552450" lvl="1">
              <a:buNone/>
              <a:tabLst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</a:tabLst>
            </a:pPr>
            <a:r>
              <a:rPr lang="en-US" dirty="0"/>
              <a:t>2 5/8	10.10</a:t>
            </a:r>
            <a:r>
              <a:rPr lang="en-US" dirty="0">
                <a:solidFill>
                  <a:srgbClr val="980002"/>
                </a:solidFill>
              </a:rPr>
              <a:t>100</a:t>
            </a:r>
            <a:r>
              <a:rPr lang="en-US" baseline="-6000" dirty="0"/>
              <a:t>2</a:t>
            </a:r>
            <a:r>
              <a:rPr lang="en-US" dirty="0"/>
              <a:t>	10.10</a:t>
            </a:r>
            <a:r>
              <a:rPr lang="en-US" baseline="-6000" dirty="0"/>
              <a:t>2</a:t>
            </a:r>
            <a:r>
              <a:rPr lang="en-US" dirty="0"/>
              <a:t>	(  1/2—down)	2 1/2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38914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FP Multiplication</a:t>
            </a:r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>
                <a:solidFill>
                  <a:srgbClr val="980002"/>
                </a:solidFill>
              </a:rPr>
              <a:t>(–1)</a:t>
            </a:r>
            <a:r>
              <a:rPr lang="en-US" baseline="32000" dirty="0">
                <a:solidFill>
                  <a:srgbClr val="980002"/>
                </a:solidFill>
              </a:rPr>
              <a:t>s1</a:t>
            </a:r>
            <a:r>
              <a:rPr lang="en-US" dirty="0">
                <a:solidFill>
                  <a:srgbClr val="980002"/>
                </a:solidFill>
              </a:rPr>
              <a:t> 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M1</a:t>
            </a:r>
            <a:r>
              <a:rPr lang="en-US" dirty="0">
                <a:solidFill>
                  <a:srgbClr val="980002"/>
                </a:solidFill>
              </a:rPr>
              <a:t>  2</a:t>
            </a:r>
            <a:r>
              <a:rPr lang="en-US" baseline="32000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E1</a:t>
            </a:r>
            <a:r>
              <a:rPr lang="en-US" dirty="0">
                <a:solidFill>
                  <a:srgbClr val="980002"/>
                </a:solidFill>
              </a:rPr>
              <a:t>   x   (–1)</a:t>
            </a:r>
            <a:r>
              <a:rPr lang="en-US" baseline="32000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s2</a:t>
            </a:r>
            <a:r>
              <a:rPr lang="en-US" dirty="0">
                <a:solidFill>
                  <a:srgbClr val="980002"/>
                </a:solidFill>
              </a:rPr>
              <a:t> 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M2</a:t>
            </a:r>
            <a:r>
              <a:rPr lang="en-US" dirty="0">
                <a:solidFill>
                  <a:srgbClr val="980002"/>
                </a:solidFill>
              </a:rPr>
              <a:t>  2</a:t>
            </a:r>
            <a:r>
              <a:rPr lang="en-US" baseline="32000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E2</a:t>
            </a:r>
            <a:endParaRPr lang="en-US" dirty="0">
              <a:solidFill>
                <a:srgbClr val="980002"/>
              </a:solidFill>
            </a:endParaRPr>
          </a:p>
          <a:p>
            <a:r>
              <a:rPr lang="en-US" dirty="0"/>
              <a:t>Exact Result: </a:t>
            </a:r>
            <a:r>
              <a:rPr lang="en-US" dirty="0">
                <a:solidFill>
                  <a:srgbClr val="980002"/>
                </a:solidFill>
              </a:rPr>
              <a:t>(–1)</a:t>
            </a:r>
            <a:r>
              <a:rPr lang="en-US" baseline="32000" dirty="0">
                <a:solidFill>
                  <a:srgbClr val="980002"/>
                </a:solidFill>
              </a:rPr>
              <a:t>s</a:t>
            </a:r>
            <a:r>
              <a:rPr lang="en-US" dirty="0">
                <a:solidFill>
                  <a:srgbClr val="980002"/>
                </a:solidFill>
              </a:rPr>
              <a:t> 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lang="en-US" dirty="0">
                <a:solidFill>
                  <a:srgbClr val="980002"/>
                </a:solidFill>
              </a:rPr>
              <a:t>  2</a:t>
            </a:r>
            <a:r>
              <a:rPr lang="en-US" baseline="32000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  <a:endParaRPr lang="en-US" dirty="0"/>
          </a:p>
          <a:p>
            <a:pPr marL="552450" lvl="1"/>
            <a:r>
              <a:rPr lang="en-US" dirty="0"/>
              <a:t>Sign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</a:t>
            </a:r>
            <a:r>
              <a:rPr lang="en-US" dirty="0"/>
              <a:t>: 		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s1</a:t>
            </a:r>
            <a:r>
              <a:rPr lang="en-US" dirty="0"/>
              <a:t> ^ 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s2</a:t>
            </a:r>
            <a:endParaRPr lang="en-US" dirty="0"/>
          </a:p>
          <a:p>
            <a:pPr marL="552450" lvl="1"/>
            <a:r>
              <a:rPr lang="en-US" dirty="0" err="1"/>
              <a:t>Significand</a:t>
            </a:r>
            <a:r>
              <a:rPr lang="en-US" dirty="0"/>
              <a:t>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M</a:t>
            </a:r>
            <a:r>
              <a:rPr lang="en-US" dirty="0"/>
              <a:t>: 	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M1</a:t>
            </a:r>
            <a:r>
              <a:rPr lang="en-US" dirty="0"/>
              <a:t> </a:t>
            </a:r>
            <a:r>
              <a:rPr lang="en-US" dirty="0" smtClean="0"/>
              <a:t>x </a:t>
            </a:r>
            <a:r>
              <a:rPr lang="en-US" dirty="0"/>
              <a:t> 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M2</a:t>
            </a:r>
            <a:endParaRPr lang="en-US" dirty="0"/>
          </a:p>
          <a:p>
            <a:pPr marL="552450" lvl="1"/>
            <a:r>
              <a:rPr lang="en-US" dirty="0"/>
              <a:t>Exponent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</a:t>
            </a:r>
            <a:r>
              <a:rPr lang="en-US" dirty="0"/>
              <a:t>: 	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E1</a:t>
            </a:r>
            <a:r>
              <a:rPr lang="en-US" dirty="0"/>
              <a:t> + 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E2</a:t>
            </a:r>
            <a:endParaRPr lang="en-US" dirty="0"/>
          </a:p>
          <a:p>
            <a:endParaRPr lang="en-US" dirty="0"/>
          </a:p>
          <a:p>
            <a:r>
              <a:rPr lang="en-US" dirty="0"/>
              <a:t>Fixing</a:t>
            </a:r>
          </a:p>
          <a:p>
            <a:pPr marL="552450" lvl="1"/>
            <a:r>
              <a:rPr lang="en-US" dirty="0"/>
              <a:t>If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M</a:t>
            </a:r>
            <a:r>
              <a:rPr lang="en-US" dirty="0"/>
              <a:t> ≥ 2, shift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M</a:t>
            </a:r>
            <a:r>
              <a:rPr lang="en-US" dirty="0"/>
              <a:t> right, increment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</a:t>
            </a:r>
            <a:endParaRPr lang="en-US" dirty="0"/>
          </a:p>
          <a:p>
            <a:pPr marL="552450" lvl="1"/>
            <a:r>
              <a:rPr lang="en-US" dirty="0"/>
              <a:t>If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</a:t>
            </a:r>
            <a:r>
              <a:rPr lang="en-US" dirty="0"/>
              <a:t> out of range, overflow </a:t>
            </a:r>
          </a:p>
          <a:p>
            <a:pPr marL="552450" lvl="1"/>
            <a:r>
              <a:rPr lang="en-US" dirty="0"/>
              <a:t>Round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M</a:t>
            </a:r>
            <a:r>
              <a:rPr lang="en-US" dirty="0"/>
              <a:t> to fit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frac</a:t>
            </a:r>
            <a:r>
              <a:rPr lang="en-US" dirty="0"/>
              <a:t> precision</a:t>
            </a:r>
          </a:p>
          <a:p>
            <a:endParaRPr lang="en-US" dirty="0"/>
          </a:p>
          <a:p>
            <a:r>
              <a:rPr lang="en-US" dirty="0"/>
              <a:t>Implementation</a:t>
            </a:r>
          </a:p>
          <a:p>
            <a:pPr marL="552450" lvl="1"/>
            <a:r>
              <a:rPr lang="en-US" dirty="0"/>
              <a:t>Biggest chore is multiplying </a:t>
            </a:r>
            <a:r>
              <a:rPr lang="en-US" dirty="0" err="1"/>
              <a:t>significands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39938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Floating Point Addition</a:t>
            </a:r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tabLst>
                <a:tab pos="2049463" algn="l"/>
              </a:tabLst>
            </a:pPr>
            <a:r>
              <a:rPr lang="en-US">
                <a:solidFill>
                  <a:srgbClr val="980002"/>
                </a:solidFill>
              </a:rPr>
              <a:t>(–1)</a:t>
            </a:r>
            <a:r>
              <a:rPr lang="en-US" baseline="3200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s1</a:t>
            </a:r>
            <a:r>
              <a:rPr lang="en-US">
                <a:solidFill>
                  <a:srgbClr val="980002"/>
                </a:solidFill>
              </a:rPr>
              <a:t> </a:t>
            </a:r>
            <a:r>
              <a:rPr lang="en-US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M1</a:t>
            </a:r>
            <a:r>
              <a:rPr lang="en-US">
                <a:solidFill>
                  <a:srgbClr val="980002"/>
                </a:solidFill>
              </a:rPr>
              <a:t>  2</a:t>
            </a:r>
            <a:r>
              <a:rPr lang="en-US" baseline="3200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E1</a:t>
            </a:r>
            <a:r>
              <a:rPr lang="en-US">
                <a:solidFill>
                  <a:srgbClr val="980002"/>
                </a:solidFill>
              </a:rPr>
              <a:t>   +   (-1)</a:t>
            </a:r>
            <a:r>
              <a:rPr lang="en-US" baseline="3200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s2</a:t>
            </a:r>
            <a:r>
              <a:rPr lang="en-US">
                <a:solidFill>
                  <a:srgbClr val="980002"/>
                </a:solidFill>
              </a:rPr>
              <a:t> </a:t>
            </a:r>
            <a:r>
              <a:rPr lang="en-US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M2</a:t>
            </a:r>
            <a:r>
              <a:rPr lang="en-US">
                <a:solidFill>
                  <a:srgbClr val="980002"/>
                </a:solidFill>
              </a:rPr>
              <a:t>  2</a:t>
            </a:r>
            <a:r>
              <a:rPr lang="en-US" baseline="3200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E2</a:t>
            </a:r>
            <a:endParaRPr lang="en-US">
              <a:solidFill>
                <a:srgbClr val="980002"/>
              </a:solidFill>
            </a:endParaRPr>
          </a:p>
          <a:p>
            <a:pPr marL="317500" lvl="1" indent="0">
              <a:tabLst>
                <a:tab pos="2049463" algn="l"/>
              </a:tabLst>
            </a:pPr>
            <a:r>
              <a:rPr lang="en-US"/>
              <a:t>Assume </a:t>
            </a:r>
            <a:r>
              <a:rPr lang="en-US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E1</a:t>
            </a:r>
            <a:r>
              <a:rPr lang="en-US"/>
              <a:t> &gt; </a:t>
            </a:r>
            <a:r>
              <a:rPr lang="en-US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E2</a:t>
            </a:r>
            <a:endParaRPr lang="en-US"/>
          </a:p>
          <a:p>
            <a:pPr>
              <a:tabLst>
                <a:tab pos="2049463" algn="l"/>
              </a:tabLst>
            </a:pPr>
            <a:endParaRPr lang="en-US"/>
          </a:p>
          <a:p>
            <a:pPr>
              <a:tabLst>
                <a:tab pos="2049463" algn="l"/>
              </a:tabLst>
            </a:pPr>
            <a:r>
              <a:rPr lang="en-US"/>
              <a:t>Exact Result: </a:t>
            </a:r>
            <a:r>
              <a:rPr lang="en-US">
                <a:solidFill>
                  <a:srgbClr val="980002"/>
                </a:solidFill>
              </a:rPr>
              <a:t>(–1)</a:t>
            </a:r>
            <a:r>
              <a:rPr lang="en-US" baseline="3200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</a:t>
            </a:r>
            <a:r>
              <a:rPr lang="en-US">
                <a:solidFill>
                  <a:srgbClr val="980002"/>
                </a:solidFill>
              </a:rPr>
              <a:t> </a:t>
            </a:r>
            <a:r>
              <a:rPr lang="en-US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lang="en-US">
                <a:solidFill>
                  <a:srgbClr val="980002"/>
                </a:solidFill>
              </a:rPr>
              <a:t>  2</a:t>
            </a:r>
            <a:r>
              <a:rPr lang="en-US" baseline="3200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  <a:endParaRPr lang="en-US"/>
          </a:p>
          <a:p>
            <a:pPr marL="317500" lvl="1" indent="0">
              <a:tabLst>
                <a:tab pos="2049463" algn="l"/>
              </a:tabLst>
            </a:pPr>
            <a:r>
              <a:rPr lang="en-US"/>
              <a:t>Sign </a:t>
            </a:r>
            <a:r>
              <a:rPr lang="en-US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</a:t>
            </a:r>
            <a:r>
              <a:rPr lang="en-US"/>
              <a:t>, significand </a:t>
            </a:r>
            <a:r>
              <a:rPr lang="en-US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M</a:t>
            </a:r>
            <a:r>
              <a:rPr lang="en-US"/>
              <a:t>: </a:t>
            </a:r>
          </a:p>
          <a:p>
            <a:pPr marL="838200" lvl="2">
              <a:tabLst>
                <a:tab pos="2049463" algn="l"/>
              </a:tabLst>
            </a:pPr>
            <a:r>
              <a:rPr lang="en-US"/>
              <a:t>Result of signed align &amp; add</a:t>
            </a:r>
          </a:p>
          <a:p>
            <a:pPr marL="317500" lvl="1" indent="0">
              <a:tabLst>
                <a:tab pos="2049463" algn="l"/>
              </a:tabLst>
            </a:pPr>
            <a:r>
              <a:rPr lang="en-US"/>
              <a:t>Exponent </a:t>
            </a:r>
            <a:r>
              <a:rPr lang="en-US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</a:t>
            </a:r>
            <a:r>
              <a:rPr lang="en-US"/>
              <a:t>: 	</a:t>
            </a:r>
            <a:r>
              <a:rPr lang="en-US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E1</a:t>
            </a:r>
            <a:endParaRPr lang="en-US"/>
          </a:p>
          <a:p>
            <a:pPr>
              <a:tabLst>
                <a:tab pos="2049463" algn="l"/>
              </a:tabLst>
            </a:pPr>
            <a:endParaRPr lang="en-US"/>
          </a:p>
          <a:p>
            <a:pPr>
              <a:tabLst>
                <a:tab pos="2049463" algn="l"/>
              </a:tabLst>
            </a:pPr>
            <a:r>
              <a:rPr lang="en-US"/>
              <a:t>Fixing</a:t>
            </a:r>
          </a:p>
          <a:p>
            <a:pPr marL="317500" lvl="1" indent="0">
              <a:tabLst>
                <a:tab pos="2049463" algn="l"/>
              </a:tabLst>
            </a:pPr>
            <a:r>
              <a:rPr lang="en-US"/>
              <a:t>If </a:t>
            </a:r>
            <a:r>
              <a:rPr lang="en-US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M</a:t>
            </a:r>
            <a:r>
              <a:rPr lang="en-US"/>
              <a:t> ≥ 2, shift </a:t>
            </a:r>
            <a:r>
              <a:rPr lang="en-US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M</a:t>
            </a:r>
            <a:r>
              <a:rPr lang="en-US"/>
              <a:t> right, increment </a:t>
            </a:r>
            <a:r>
              <a:rPr lang="en-US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</a:t>
            </a:r>
            <a:r>
              <a:rPr lang="en-US"/>
              <a:t> </a:t>
            </a:r>
          </a:p>
          <a:p>
            <a:pPr marL="317500" lvl="1" indent="0">
              <a:tabLst>
                <a:tab pos="2049463" algn="l"/>
              </a:tabLst>
            </a:pPr>
            <a:r>
              <a:rPr lang="en-US"/>
              <a:t>if </a:t>
            </a:r>
            <a:r>
              <a:rPr lang="en-US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M</a:t>
            </a:r>
            <a:r>
              <a:rPr lang="en-US"/>
              <a:t> &lt; 1, shift </a:t>
            </a:r>
            <a:r>
              <a:rPr lang="en-US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M</a:t>
            </a:r>
            <a:r>
              <a:rPr lang="en-US"/>
              <a:t> left </a:t>
            </a:r>
            <a:r>
              <a:rPr lang="en-US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k</a:t>
            </a:r>
            <a:r>
              <a:rPr lang="en-US"/>
              <a:t> positions, decrement </a:t>
            </a:r>
            <a:r>
              <a:rPr lang="en-US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</a:t>
            </a:r>
            <a:r>
              <a:rPr lang="en-US"/>
              <a:t> by </a:t>
            </a:r>
            <a:r>
              <a:rPr lang="en-US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k</a:t>
            </a:r>
            <a:endParaRPr lang="en-US"/>
          </a:p>
          <a:p>
            <a:pPr marL="317500" lvl="1" indent="0">
              <a:tabLst>
                <a:tab pos="2049463" algn="l"/>
              </a:tabLst>
            </a:pPr>
            <a:r>
              <a:rPr lang="en-US"/>
              <a:t>Overflow if </a:t>
            </a:r>
            <a:r>
              <a:rPr lang="en-US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</a:t>
            </a:r>
            <a:r>
              <a:rPr lang="en-US"/>
              <a:t> out of range</a:t>
            </a:r>
          </a:p>
          <a:p>
            <a:pPr marL="317500" lvl="1" indent="0">
              <a:tabLst>
                <a:tab pos="2049463" algn="l"/>
              </a:tabLst>
            </a:pPr>
            <a:r>
              <a:rPr lang="en-US"/>
              <a:t>Round </a:t>
            </a:r>
            <a:r>
              <a:rPr lang="en-US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M</a:t>
            </a:r>
            <a:r>
              <a:rPr lang="en-US"/>
              <a:t> to fit </a:t>
            </a:r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frac</a:t>
            </a:r>
            <a:r>
              <a:rPr lang="en-US"/>
              <a:t> precision</a:t>
            </a:r>
          </a:p>
        </p:txBody>
      </p:sp>
      <p:sp>
        <p:nvSpPr>
          <p:cNvPr id="39941" name="Rectangle 5"/>
          <p:cNvSpPr>
            <a:spLocks/>
          </p:cNvSpPr>
          <p:nvPr/>
        </p:nvSpPr>
        <p:spPr bwMode="auto">
          <a:xfrm>
            <a:off x="5067300" y="2540000"/>
            <a:ext cx="1790700" cy="419100"/>
          </a:xfrm>
          <a:prstGeom prst="rect">
            <a:avLst/>
          </a:prstGeom>
          <a:solidFill>
            <a:srgbClr val="F1C7C7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(–1)</a:t>
            </a:r>
            <a:r>
              <a:rPr lang="en-US" sz="2000" baseline="32000">
                <a:solidFill>
                  <a:schemeClr val="tx1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s1</a:t>
            </a:r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</a:t>
            </a:r>
            <a:r>
              <a:rPr lang="en-US" sz="2000">
                <a:solidFill>
                  <a:schemeClr val="tx1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M1</a:t>
            </a:r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</a:t>
            </a:r>
          </a:p>
        </p:txBody>
      </p:sp>
      <p:sp>
        <p:nvSpPr>
          <p:cNvPr id="39942" name="Rectangle 6"/>
          <p:cNvSpPr>
            <a:spLocks/>
          </p:cNvSpPr>
          <p:nvPr/>
        </p:nvSpPr>
        <p:spPr bwMode="auto">
          <a:xfrm>
            <a:off x="6645275" y="3086100"/>
            <a:ext cx="2222500" cy="419100"/>
          </a:xfrm>
          <a:prstGeom prst="rect">
            <a:avLst/>
          </a:prstGeom>
          <a:solidFill>
            <a:srgbClr val="F1C7C7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(–1)</a:t>
            </a:r>
            <a:r>
              <a:rPr lang="en-US" sz="2000" baseline="32000">
                <a:solidFill>
                  <a:schemeClr val="tx1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s2</a:t>
            </a:r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</a:t>
            </a:r>
            <a:r>
              <a:rPr lang="en-US" sz="2000">
                <a:solidFill>
                  <a:schemeClr val="tx1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M2</a:t>
            </a:r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</a:t>
            </a:r>
          </a:p>
        </p:txBody>
      </p:sp>
      <p:sp>
        <p:nvSpPr>
          <p:cNvPr id="39943" name="Line 7"/>
          <p:cNvSpPr>
            <a:spLocks noChangeShapeType="1"/>
          </p:cNvSpPr>
          <p:nvPr/>
        </p:nvSpPr>
        <p:spPr bwMode="auto">
          <a:xfrm>
            <a:off x="6858000" y="2222500"/>
            <a:ext cx="0" cy="254000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/>
          </a:p>
        </p:txBody>
      </p:sp>
      <p:sp>
        <p:nvSpPr>
          <p:cNvPr id="39944" name="Line 8"/>
          <p:cNvSpPr>
            <a:spLocks noChangeShapeType="1"/>
          </p:cNvSpPr>
          <p:nvPr/>
        </p:nvSpPr>
        <p:spPr bwMode="auto">
          <a:xfrm>
            <a:off x="8851900" y="2222500"/>
            <a:ext cx="0" cy="254000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/>
          </a:p>
        </p:txBody>
      </p:sp>
      <p:sp>
        <p:nvSpPr>
          <p:cNvPr id="39945" name="Line 9"/>
          <p:cNvSpPr>
            <a:spLocks noChangeShapeType="1"/>
          </p:cNvSpPr>
          <p:nvPr/>
        </p:nvSpPr>
        <p:spPr bwMode="auto">
          <a:xfrm>
            <a:off x="6870700" y="2349500"/>
            <a:ext cx="1968500" cy="0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miter lim="800000"/>
            <a:headEnd type="triangle" w="med" len="med"/>
            <a:tailEnd type="triangle" w="med" len="med"/>
          </a:ln>
        </p:spPr>
        <p:txBody>
          <a:bodyPr lIns="0" tIns="0" rIns="0" bIns="0"/>
          <a:lstStyle/>
          <a:p>
            <a:endParaRPr lang="en-US" sz="4000"/>
          </a:p>
        </p:txBody>
      </p:sp>
      <p:sp>
        <p:nvSpPr>
          <p:cNvPr id="39946" name="Rectangle 10"/>
          <p:cNvSpPr>
            <a:spLocks/>
          </p:cNvSpPr>
          <p:nvPr/>
        </p:nvSpPr>
        <p:spPr bwMode="auto">
          <a:xfrm>
            <a:off x="7567613" y="2119313"/>
            <a:ext cx="771045" cy="307777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2000">
                <a:solidFill>
                  <a:schemeClr val="tx1"/>
                </a:solidFill>
                <a:latin typeface="Arial Narrow Bold Italic" charset="0"/>
                <a:ea typeface="Arial Narrow Bold Italic" charset="0"/>
                <a:cs typeface="Arial Narrow Bold Italic" charset="0"/>
                <a:sym typeface="Arial Narrow Bold Italic" charset="0"/>
              </a:rPr>
              <a:t>E1</a:t>
            </a:r>
            <a:r>
              <a:rPr lang="en-US" sz="2000">
                <a:solidFill>
                  <a:schemeClr val="tx1"/>
                </a:solidFill>
                <a:latin typeface="Arial Narrow Bold" charset="0"/>
                <a:ea typeface="Arial Narrow Bold" charset="0"/>
                <a:cs typeface="Arial Narrow Bold" charset="0"/>
                <a:sym typeface="Arial Narrow Bold" charset="0"/>
              </a:rPr>
              <a:t>–</a:t>
            </a:r>
            <a:r>
              <a:rPr lang="en-US" sz="2000">
                <a:solidFill>
                  <a:schemeClr val="tx1"/>
                </a:solidFill>
                <a:latin typeface="Arial Narrow Bold Italic" charset="0"/>
                <a:ea typeface="Arial Narrow Bold Italic" charset="0"/>
                <a:cs typeface="Arial Narrow Bold Italic" charset="0"/>
                <a:sym typeface="Arial Narrow Bold Italic" charset="0"/>
              </a:rPr>
              <a:t>E2</a:t>
            </a:r>
          </a:p>
        </p:txBody>
      </p:sp>
      <p:sp>
        <p:nvSpPr>
          <p:cNvPr id="39947" name="Rectangle 11"/>
          <p:cNvSpPr>
            <a:spLocks/>
          </p:cNvSpPr>
          <p:nvPr/>
        </p:nvSpPr>
        <p:spPr bwMode="auto">
          <a:xfrm>
            <a:off x="4697413" y="2949575"/>
            <a:ext cx="254877" cy="615553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r>
              <a:rPr lang="en-US" sz="4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+</a:t>
            </a:r>
          </a:p>
        </p:txBody>
      </p:sp>
      <p:sp>
        <p:nvSpPr>
          <p:cNvPr id="39948" name="Line 12"/>
          <p:cNvSpPr>
            <a:spLocks noChangeShapeType="1"/>
          </p:cNvSpPr>
          <p:nvPr/>
        </p:nvSpPr>
        <p:spPr bwMode="auto">
          <a:xfrm>
            <a:off x="4826000" y="3683000"/>
            <a:ext cx="4089400" cy="0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/>
          </a:p>
        </p:txBody>
      </p:sp>
      <p:sp>
        <p:nvSpPr>
          <p:cNvPr id="39949" name="Rectangle 13"/>
          <p:cNvSpPr>
            <a:spLocks/>
          </p:cNvSpPr>
          <p:nvPr/>
        </p:nvSpPr>
        <p:spPr bwMode="auto">
          <a:xfrm>
            <a:off x="5067300" y="3835400"/>
            <a:ext cx="3784600" cy="419100"/>
          </a:xfrm>
          <a:prstGeom prst="rect">
            <a:avLst/>
          </a:prstGeom>
          <a:solidFill>
            <a:srgbClr val="F1C7C7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(–1)</a:t>
            </a:r>
            <a:r>
              <a:rPr lang="en-US" sz="2000" baseline="32000">
                <a:solidFill>
                  <a:schemeClr val="tx1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</a:t>
            </a:r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</a:t>
            </a:r>
            <a:r>
              <a:rPr lang="en-US" sz="2000">
                <a:solidFill>
                  <a:schemeClr val="tx1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11266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Fractional binary numbers</a:t>
            </a:r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What is </a:t>
            </a:r>
            <a:r>
              <a:rPr lang="en-US" dirty="0" smtClean="0"/>
              <a:t>1011.101</a:t>
            </a:r>
            <a:r>
              <a:rPr lang="en-US" baseline="-25000" dirty="0" smtClean="0"/>
              <a:t>2</a:t>
            </a:r>
            <a:r>
              <a:rPr lang="en-US" dirty="0" smtClean="0"/>
              <a:t>?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4301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Today: Floating Point</a:t>
            </a:r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>
                <a:solidFill>
                  <a:srgbClr val="B3B3B3"/>
                </a:solidFill>
              </a:rPr>
              <a:t>Background: Fractional binary numbers</a:t>
            </a:r>
          </a:p>
          <a:p>
            <a:r>
              <a:rPr lang="en-US">
                <a:solidFill>
                  <a:srgbClr val="B3B3B3"/>
                </a:solidFill>
              </a:rPr>
              <a:t>IEEE floating point standard: Definition</a:t>
            </a:r>
          </a:p>
          <a:p>
            <a:r>
              <a:rPr lang="en-US">
                <a:solidFill>
                  <a:srgbClr val="B3B3B3"/>
                </a:solidFill>
              </a:rPr>
              <a:t>Example and properties</a:t>
            </a:r>
          </a:p>
          <a:p>
            <a:r>
              <a:rPr lang="en-US">
                <a:solidFill>
                  <a:srgbClr val="B3B3B3"/>
                </a:solidFill>
              </a:rPr>
              <a:t>Rounding, addition, multiplication</a:t>
            </a:r>
          </a:p>
          <a:p>
            <a:r>
              <a:rPr lang="en-US"/>
              <a:t>Floating point in C</a:t>
            </a:r>
          </a:p>
          <a:p>
            <a:r>
              <a:rPr lang="en-US">
                <a:solidFill>
                  <a:srgbClr val="B3B3B3"/>
                </a:solidFill>
              </a:rPr>
              <a:t>Summary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44034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Floating Point in C</a:t>
            </a:r>
          </a:p>
        </p:txBody>
      </p:sp>
      <p:sp>
        <p:nvSpPr>
          <p:cNvPr id="44036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/>
              <a:t>C Guarantees Two Levels</a:t>
            </a:r>
          </a:p>
          <a:p>
            <a:pPr marL="317500" lvl="1" indent="0"/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float</a:t>
            </a:r>
            <a:r>
              <a:rPr lang="en-US"/>
              <a:t>	single precision</a:t>
            </a:r>
          </a:p>
          <a:p>
            <a:pPr marL="317500" lvl="1" indent="0"/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double</a:t>
            </a:r>
            <a:r>
              <a:rPr lang="en-US"/>
              <a:t>	double precision</a:t>
            </a:r>
          </a:p>
          <a:p>
            <a:pPr>
              <a:spcBef>
                <a:spcPts val="1600"/>
              </a:spcBef>
            </a:pPr>
            <a:r>
              <a:rPr lang="en-US"/>
              <a:t>Conversions/Casting</a:t>
            </a:r>
          </a:p>
          <a:p>
            <a:pPr marL="317500" lvl="1" indent="0"/>
            <a:r>
              <a:rPr lang="en-US"/>
              <a:t>Casting between </a:t>
            </a:r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int</a:t>
            </a:r>
            <a:r>
              <a:rPr lang="en-US"/>
              <a:t>, </a:t>
            </a:r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float</a:t>
            </a:r>
            <a:r>
              <a:rPr lang="en-US"/>
              <a:t>, and </a:t>
            </a:r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double</a:t>
            </a:r>
            <a:r>
              <a:rPr lang="en-US"/>
              <a:t> changes bit representation</a:t>
            </a:r>
          </a:p>
          <a:p>
            <a:pPr marL="317500" lvl="1" indent="0"/>
            <a:r>
              <a:rPr lang="en-US"/>
              <a:t> </a:t>
            </a:r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double</a:t>
            </a:r>
            <a:r>
              <a:rPr lang="en-US"/>
              <a:t>/</a:t>
            </a:r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float</a:t>
            </a:r>
            <a:r>
              <a:rPr lang="en-US"/>
              <a:t> → </a:t>
            </a:r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int</a:t>
            </a:r>
            <a:endParaRPr lang="en-US"/>
          </a:p>
          <a:p>
            <a:pPr marL="838200" lvl="2"/>
            <a:r>
              <a:rPr lang="en-US"/>
              <a:t>Truncates fractional part</a:t>
            </a:r>
          </a:p>
          <a:p>
            <a:pPr marL="838200" lvl="2"/>
            <a:r>
              <a:rPr lang="en-US"/>
              <a:t>Like rounding toward zero</a:t>
            </a:r>
          </a:p>
          <a:p>
            <a:pPr marL="838200" lvl="2"/>
            <a:r>
              <a:rPr lang="en-US"/>
              <a:t>Not defined when out of range or NaN: Generally sets to TMin</a:t>
            </a:r>
          </a:p>
          <a:p>
            <a:pPr marL="317500" lvl="1" indent="0"/>
            <a:r>
              <a:rPr lang="en-US"/>
              <a:t> </a:t>
            </a:r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int</a:t>
            </a:r>
            <a:r>
              <a:rPr lang="en-US"/>
              <a:t> → </a:t>
            </a:r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double</a:t>
            </a:r>
            <a:endParaRPr lang="en-US"/>
          </a:p>
          <a:p>
            <a:pPr marL="838200" lvl="2"/>
            <a:r>
              <a:rPr lang="en-US"/>
              <a:t>Exact conversion, as long as </a:t>
            </a:r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int</a:t>
            </a:r>
            <a:r>
              <a:rPr lang="en-US"/>
              <a:t> has ≤ 53 bit word size</a:t>
            </a:r>
          </a:p>
          <a:p>
            <a:pPr marL="317500" lvl="1" indent="0"/>
            <a:r>
              <a:rPr lang="en-US"/>
              <a:t> </a:t>
            </a:r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int</a:t>
            </a:r>
            <a:r>
              <a:rPr lang="en-US"/>
              <a:t> → </a:t>
            </a:r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float</a:t>
            </a:r>
            <a:endParaRPr lang="en-US"/>
          </a:p>
          <a:p>
            <a:pPr marL="838200" lvl="2"/>
            <a:r>
              <a:rPr lang="en-US"/>
              <a:t>Will round according to rounding mode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46082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80963" indent="-80963"/>
            <a:r>
              <a:rPr lang="en-US">
                <a:latin typeface="Calibri" charset="0"/>
                <a:ea typeface="Calibri" charset="0"/>
                <a:cs typeface="Calibri" charset="0"/>
                <a:sym typeface="Calibri" charset="0"/>
              </a:rPr>
              <a:t>Today: Floating Point</a:t>
            </a:r>
            <a:endParaRPr lang="en-US">
              <a:latin typeface="Calibri" charset="0"/>
              <a:ea typeface="ヒラギノ角ゴ ProN W3" charset="0"/>
              <a:cs typeface="ヒラギノ角ゴ ProN W3" charset="0"/>
              <a:sym typeface="Calibri" charset="0"/>
            </a:endParaRPr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>
                <a:solidFill>
                  <a:srgbClr val="B3B3B3"/>
                </a:solidFill>
              </a:rPr>
              <a:t>Background: Fractional binary numbers</a:t>
            </a:r>
          </a:p>
          <a:p>
            <a:r>
              <a:rPr lang="en-US">
                <a:solidFill>
                  <a:srgbClr val="B3B3B3"/>
                </a:solidFill>
              </a:rPr>
              <a:t>IEEE floating point standard: Definition</a:t>
            </a:r>
          </a:p>
          <a:p>
            <a:r>
              <a:rPr lang="en-US">
                <a:solidFill>
                  <a:srgbClr val="B3B3B3"/>
                </a:solidFill>
              </a:rPr>
              <a:t>Example and properties</a:t>
            </a:r>
          </a:p>
          <a:p>
            <a:r>
              <a:rPr lang="en-US">
                <a:solidFill>
                  <a:srgbClr val="B3B3B3"/>
                </a:solidFill>
              </a:rPr>
              <a:t>Rounding, addition, multiplication</a:t>
            </a:r>
          </a:p>
          <a:p>
            <a:r>
              <a:rPr lang="en-US">
                <a:solidFill>
                  <a:srgbClr val="B3B3B3"/>
                </a:solidFill>
              </a:rPr>
              <a:t>Floating point in C</a:t>
            </a:r>
          </a:p>
          <a:p>
            <a:r>
              <a:rPr lang="en-US"/>
              <a:t>Summary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47106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Summary</a:t>
            </a:r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/>
              <a:t>IEEE Floating Point has clear mathematical  properties</a:t>
            </a:r>
          </a:p>
          <a:p>
            <a:r>
              <a:rPr lang="en-US"/>
              <a:t>Represents numbers of form M x 2</a:t>
            </a:r>
            <a:r>
              <a:rPr lang="en-US" baseline="32000"/>
              <a:t>E</a:t>
            </a:r>
            <a:endParaRPr lang="en-US"/>
          </a:p>
          <a:p>
            <a:r>
              <a:rPr lang="en-US"/>
              <a:t>One can reason about operations independent of implementation</a:t>
            </a:r>
          </a:p>
          <a:p>
            <a:pPr marL="552450" lvl="1"/>
            <a:r>
              <a:rPr lang="en-US"/>
              <a:t>As if computed with perfect precision and then rounded</a:t>
            </a:r>
          </a:p>
          <a:p>
            <a:r>
              <a:rPr lang="en-US"/>
              <a:t>Not the same as real arithmetic</a:t>
            </a:r>
          </a:p>
          <a:p>
            <a:pPr marL="552450" lvl="1"/>
            <a:r>
              <a:rPr lang="en-US"/>
              <a:t>Violates associativity/distributivity</a:t>
            </a:r>
          </a:p>
          <a:p>
            <a:pPr marL="552450" lvl="1"/>
            <a:r>
              <a:rPr lang="en-US"/>
              <a:t>Makes life difficult for compilers &amp; serious numerical applications programmers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89" name="Group 1"/>
          <p:cNvGraphicFramePr>
            <a:graphicFrameLocks noGrp="1"/>
          </p:cNvGraphicFramePr>
          <p:nvPr/>
        </p:nvGraphicFramePr>
        <p:xfrm>
          <a:off x="4114800" y="1079500"/>
          <a:ext cx="584200" cy="2129801"/>
        </p:xfrm>
        <a:graphic>
          <a:graphicData uri="http://schemas.openxmlformats.org/drawingml/2006/table">
            <a:tbl>
              <a:tblPr/>
              <a:tblGrid>
                <a:gridCol w="584200"/>
              </a:tblGrid>
              <a:tr h="4300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80002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  <a:sym typeface="Calibri" charset="0"/>
                        </a:rPr>
                        <a:t>2</a:t>
                      </a:r>
                      <a:r>
                        <a:rPr kumimoji="0" lang="en-US" sz="1800" b="0" i="0" u="none" strike="noStrike" cap="none" normalizeH="0" baseline="32000" dirty="0" smtClean="0">
                          <a:ln>
                            <a:noFill/>
                          </a:ln>
                          <a:solidFill>
                            <a:srgbClr val="980002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i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00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80002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  <a:sym typeface="Calibri" charset="0"/>
                        </a:rPr>
                        <a:t>2</a:t>
                      </a:r>
                      <a:r>
                        <a:rPr kumimoji="0" lang="en-US" sz="1800" b="0" i="0" u="none" strike="noStrike" cap="none" normalizeH="0" baseline="32000" smtClean="0">
                          <a:ln>
                            <a:noFill/>
                          </a:ln>
                          <a:solidFill>
                            <a:srgbClr val="980002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i-1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54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80002"/>
                        </a:solidFill>
                        <a:effectLst/>
                        <a:latin typeface="Calibri" charset="0"/>
                        <a:ea typeface="ヒラギノ角ゴ ProN W3" charset="0"/>
                        <a:cs typeface="ヒラギノ角ゴ ProN W3" charset="0"/>
                        <a:sym typeface="Calibri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1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80002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  <a:sym typeface="Calibri" charset="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1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80002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  <a:sym typeface="Calibri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1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80002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  <a:sym typeface="Calibri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2315" name="Group 27"/>
          <p:cNvGraphicFramePr>
            <a:graphicFrameLocks noGrp="1"/>
          </p:cNvGraphicFramePr>
          <p:nvPr/>
        </p:nvGraphicFramePr>
        <p:xfrm>
          <a:off x="3581400" y="3733800"/>
          <a:ext cx="660400" cy="1727200"/>
        </p:xfrm>
        <a:graphic>
          <a:graphicData uri="http://schemas.openxmlformats.org/drawingml/2006/table">
            <a:tbl>
              <a:tblPr/>
              <a:tblGrid>
                <a:gridCol w="660400"/>
              </a:tblGrid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80002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  <a:sym typeface="Calibri" charset="0"/>
                        </a:rPr>
                        <a:t>1/2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80002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  <a:sym typeface="Calibri" charset="0"/>
                        </a:rPr>
                        <a:t>1/4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80002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  <a:sym typeface="Calibri" charset="0"/>
                        </a:rPr>
                        <a:t>1/8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980002"/>
                        </a:solidFill>
                        <a:effectLst/>
                        <a:latin typeface="Calibri" charset="0"/>
                        <a:ea typeface="ヒラギノ角ゴ ProN W3" charset="0"/>
                        <a:cs typeface="ヒラギノ角ゴ ProN W3" charset="0"/>
                        <a:sym typeface="Calibri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80002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  <a:sym typeface="Calibri" charset="0"/>
                        </a:rPr>
                        <a:t>2</a:t>
                      </a:r>
                      <a:r>
                        <a:rPr kumimoji="0" lang="en-US" sz="2000" b="0" i="0" u="none" strike="noStrike" cap="none" normalizeH="0" baseline="32000" smtClean="0">
                          <a:ln>
                            <a:noFill/>
                          </a:ln>
                          <a:solidFill>
                            <a:srgbClr val="980002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-j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2337" name="Group 49"/>
          <p:cNvGraphicFramePr>
            <a:graphicFrameLocks noGrp="1"/>
          </p:cNvGraphicFramePr>
          <p:nvPr/>
        </p:nvGraphicFramePr>
        <p:xfrm>
          <a:off x="901700" y="3187700"/>
          <a:ext cx="6527800" cy="546100"/>
        </p:xfrm>
        <a:graphic>
          <a:graphicData uri="http://schemas.openxmlformats.org/drawingml/2006/table">
            <a:tbl>
              <a:tblPr/>
              <a:tblGrid>
                <a:gridCol w="571500"/>
                <a:gridCol w="584200"/>
                <a:gridCol w="685800"/>
                <a:gridCol w="571500"/>
                <a:gridCol w="571500"/>
                <a:gridCol w="571500"/>
                <a:gridCol w="571500"/>
                <a:gridCol w="571500"/>
                <a:gridCol w="571500"/>
                <a:gridCol w="685800"/>
                <a:gridCol w="571500"/>
              </a:tblGrid>
              <a:tr h="546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b</a:t>
                      </a:r>
                      <a:r>
                        <a:rPr kumimoji="0" lang="en-US" sz="2800" b="0" i="0" u="none" strike="noStrike" cap="none" normalizeH="0" baseline="-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i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b</a:t>
                      </a:r>
                      <a:r>
                        <a:rPr kumimoji="0" lang="en-US" sz="2800" b="0" i="0" u="none" strike="noStrike" cap="none" normalizeH="0" baseline="-6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i-1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•••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b</a:t>
                      </a:r>
                      <a:r>
                        <a:rPr kumimoji="0" lang="en-US" sz="2800" b="0" i="0" u="none" strike="noStrike" cap="none" normalizeH="0" baseline="-6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b</a:t>
                      </a:r>
                      <a:r>
                        <a:rPr kumimoji="0" lang="en-US" sz="2800" b="0" i="0" u="none" strike="noStrike" cap="none" normalizeH="0" baseline="-6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b</a:t>
                      </a:r>
                      <a:r>
                        <a:rPr kumimoji="0" lang="en-US" sz="2800" b="0" i="0" u="none" strike="noStrike" cap="none" normalizeH="0" baseline="-6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0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b</a:t>
                      </a:r>
                      <a:r>
                        <a:rPr kumimoji="0" lang="en-US" sz="2800" b="0" i="0" u="none" strike="noStrike" cap="none" normalizeH="0" baseline="-6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-1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b</a:t>
                      </a:r>
                      <a:r>
                        <a:rPr kumimoji="0" lang="en-US" sz="2800" b="0" i="0" u="none" strike="noStrike" cap="none" normalizeH="0" baseline="-6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-2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b</a:t>
                      </a:r>
                      <a:r>
                        <a:rPr kumimoji="0" lang="en-US" sz="2800" b="0" i="0" u="none" strike="noStrike" cap="none" normalizeH="0" baseline="-6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-3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•••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b</a:t>
                      </a:r>
                      <a:r>
                        <a:rPr kumimoji="0" lang="en-US" sz="2800" b="0" i="0" u="none" strike="noStrike" cap="none" normalizeH="0" baseline="-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-j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383" name="Rectangle 95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12384" name="Rectangle 96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12385" name="Rectangle 97"/>
          <p:cNvSpPr>
            <a:spLocks/>
          </p:cNvSpPr>
          <p:nvPr/>
        </p:nvSpPr>
        <p:spPr bwMode="auto">
          <a:xfrm rot="10800000">
            <a:off x="6205538" y="4057650"/>
            <a:ext cx="561975" cy="5334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Times" pitchFamily="18" charset="0"/>
                <a:ea typeface="Times" pitchFamily="18" charset="0"/>
                <a:cs typeface="Times" pitchFamily="18" charset="0"/>
                <a:sym typeface="Times" pitchFamily="18" charset="0"/>
              </a:rPr>
              <a:t>• • •</a:t>
            </a:r>
          </a:p>
        </p:txBody>
      </p:sp>
      <p:sp>
        <p:nvSpPr>
          <p:cNvPr id="12386" name="Rectangle 98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6870700" cy="1558925"/>
          </a:xfrm>
          <a:ln/>
        </p:spPr>
        <p:txBody>
          <a:bodyPr/>
          <a:lstStyle/>
          <a:p>
            <a:pPr marL="80963" indent="-80963"/>
            <a:r>
              <a:rPr lang="en-US">
                <a:latin typeface="Calibri" charset="0"/>
                <a:ea typeface="Calibri" charset="0"/>
                <a:cs typeface="Calibri" charset="0"/>
                <a:sym typeface="Calibri" charset="0"/>
              </a:rPr>
              <a:t>Fractional Binary Numbers</a:t>
            </a:r>
            <a:endParaRPr lang="en-US">
              <a:latin typeface="Calibri" charset="0"/>
              <a:ea typeface="ヒラギノ角ゴ ProN W3" charset="0"/>
              <a:cs typeface="ヒラギノ角ゴ ProN W3" charset="0"/>
              <a:sym typeface="Calibri" charset="0"/>
            </a:endParaRPr>
          </a:p>
        </p:txBody>
      </p:sp>
      <p:sp>
        <p:nvSpPr>
          <p:cNvPr id="12387" name="Rectangle 99"/>
          <p:cNvSpPr>
            <a:spLocks noGrp="1" noChangeArrowheads="1"/>
          </p:cNvSpPr>
          <p:nvPr>
            <p:ph type="body" idx="1"/>
          </p:nvPr>
        </p:nvSpPr>
        <p:spPr>
          <a:xfrm>
            <a:off x="442913" y="5008563"/>
            <a:ext cx="8472487" cy="1849437"/>
          </a:xfrm>
          <a:ln/>
        </p:spPr>
        <p:txBody>
          <a:bodyPr/>
          <a:lstStyle/>
          <a:p>
            <a:pPr marL="215900" indent="-215900">
              <a:spcBef>
                <a:spcPct val="0"/>
              </a:spcBef>
            </a:pPr>
            <a:r>
              <a:rPr lang="en-US">
                <a:ea typeface="Calibri" charset="0"/>
                <a:cs typeface="Calibri" charset="0"/>
              </a:rPr>
              <a:t>Representation</a:t>
            </a:r>
            <a:endParaRPr lang="en-US"/>
          </a:p>
          <a:p>
            <a:pPr lvl="1"/>
            <a:r>
              <a:rPr lang="en-US"/>
              <a:t>Bits to right of “binary point” represent fractional powers of 2</a:t>
            </a:r>
          </a:p>
          <a:p>
            <a:pPr lvl="1"/>
            <a:r>
              <a:rPr lang="en-US"/>
              <a:t>Represents rational number:</a:t>
            </a:r>
          </a:p>
        </p:txBody>
      </p:sp>
      <p:sp>
        <p:nvSpPr>
          <p:cNvPr id="12388" name="Freeform 100"/>
          <p:cNvSpPr>
            <a:spLocks/>
          </p:cNvSpPr>
          <p:nvPr/>
        </p:nvSpPr>
        <p:spPr bwMode="auto">
          <a:xfrm>
            <a:off x="4040188" y="3017838"/>
            <a:ext cx="165100" cy="101600"/>
          </a:xfrm>
          <a:custGeom>
            <a:avLst/>
            <a:gdLst/>
            <a:ahLst/>
            <a:cxnLst>
              <a:cxn ang="0">
                <a:pos x="21600" y="0"/>
              </a:cxn>
              <a:cxn ang="0">
                <a:pos x="0" y="0"/>
              </a:cxn>
              <a:cxn ang="0">
                <a:pos x="0" y="21600"/>
              </a:cxn>
            </a:cxnLst>
            <a:rect l="0" t="0" r="r" b="b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</a:path>
            </a:pathLst>
          </a:custGeom>
          <a:noFill/>
          <a:ln w="25400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3600"/>
          </a:p>
        </p:txBody>
      </p:sp>
      <p:sp>
        <p:nvSpPr>
          <p:cNvPr id="12389" name="Freeform 101"/>
          <p:cNvSpPr>
            <a:spLocks/>
          </p:cNvSpPr>
          <p:nvPr/>
        </p:nvSpPr>
        <p:spPr bwMode="auto">
          <a:xfrm>
            <a:off x="3505200" y="2586038"/>
            <a:ext cx="698500" cy="533400"/>
          </a:xfrm>
          <a:custGeom>
            <a:avLst/>
            <a:gdLst/>
            <a:ahLst/>
            <a:cxnLst>
              <a:cxn ang="0">
                <a:pos x="21600" y="0"/>
              </a:cxn>
              <a:cxn ang="0">
                <a:pos x="0" y="0"/>
              </a:cxn>
              <a:cxn ang="0">
                <a:pos x="0" y="21600"/>
              </a:cxn>
            </a:cxnLst>
            <a:rect l="0" t="0" r="r" b="b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</a:path>
            </a:pathLst>
          </a:custGeom>
          <a:noFill/>
          <a:ln w="25400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390" name="Freeform 102"/>
          <p:cNvSpPr>
            <a:spLocks/>
          </p:cNvSpPr>
          <p:nvPr/>
        </p:nvSpPr>
        <p:spPr bwMode="auto">
          <a:xfrm>
            <a:off x="2955925" y="2344738"/>
            <a:ext cx="1244600" cy="774700"/>
          </a:xfrm>
          <a:custGeom>
            <a:avLst/>
            <a:gdLst/>
            <a:ahLst/>
            <a:cxnLst>
              <a:cxn ang="0">
                <a:pos x="21600" y="0"/>
              </a:cxn>
              <a:cxn ang="0">
                <a:pos x="0" y="0"/>
              </a:cxn>
              <a:cxn ang="0">
                <a:pos x="0" y="21600"/>
              </a:cxn>
            </a:cxnLst>
            <a:rect l="0" t="0" r="r" b="b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</a:path>
            </a:pathLst>
          </a:custGeom>
          <a:noFill/>
          <a:ln w="25400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391" name="Freeform 103"/>
          <p:cNvSpPr>
            <a:spLocks/>
          </p:cNvSpPr>
          <p:nvPr/>
        </p:nvSpPr>
        <p:spPr bwMode="auto">
          <a:xfrm>
            <a:off x="1778000" y="1671638"/>
            <a:ext cx="2425700" cy="1447800"/>
          </a:xfrm>
          <a:custGeom>
            <a:avLst/>
            <a:gdLst/>
            <a:ahLst/>
            <a:cxnLst>
              <a:cxn ang="0">
                <a:pos x="21600" y="0"/>
              </a:cxn>
              <a:cxn ang="0">
                <a:pos x="0" y="0"/>
              </a:cxn>
              <a:cxn ang="0">
                <a:pos x="0" y="21600"/>
              </a:cxn>
            </a:cxnLst>
            <a:rect l="0" t="0" r="r" b="b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</a:path>
            </a:pathLst>
          </a:custGeom>
          <a:noFill/>
          <a:ln w="25400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392" name="Freeform 104"/>
          <p:cNvSpPr>
            <a:spLocks/>
          </p:cNvSpPr>
          <p:nvPr/>
        </p:nvSpPr>
        <p:spPr bwMode="auto">
          <a:xfrm>
            <a:off x="1028700" y="1316038"/>
            <a:ext cx="3175000" cy="1803400"/>
          </a:xfrm>
          <a:custGeom>
            <a:avLst/>
            <a:gdLst/>
            <a:ahLst/>
            <a:cxnLst>
              <a:cxn ang="0">
                <a:pos x="21600" y="0"/>
              </a:cxn>
              <a:cxn ang="0">
                <a:pos x="0" y="0"/>
              </a:cxn>
              <a:cxn ang="0">
                <a:pos x="0" y="21600"/>
              </a:cxn>
            </a:cxnLst>
            <a:rect l="0" t="0" r="r" b="b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</a:path>
            </a:pathLst>
          </a:custGeom>
          <a:noFill/>
          <a:ln w="25400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393" name="Rectangle 105"/>
          <p:cNvSpPr>
            <a:spLocks/>
          </p:cNvSpPr>
          <p:nvPr/>
        </p:nvSpPr>
        <p:spPr bwMode="auto">
          <a:xfrm>
            <a:off x="2111375" y="2420938"/>
            <a:ext cx="560388" cy="5334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Times" pitchFamily="18" charset="0"/>
                <a:ea typeface="Times" pitchFamily="18" charset="0"/>
                <a:cs typeface="Times" pitchFamily="18" charset="0"/>
                <a:sym typeface="Times" pitchFamily="18" charset="0"/>
              </a:rPr>
              <a:t>• • •</a:t>
            </a:r>
          </a:p>
        </p:txBody>
      </p:sp>
      <p:sp>
        <p:nvSpPr>
          <p:cNvPr id="12394" name="Freeform 106"/>
          <p:cNvSpPr>
            <a:spLocks/>
          </p:cNvSpPr>
          <p:nvPr/>
        </p:nvSpPr>
        <p:spPr bwMode="auto">
          <a:xfrm rot="10800000">
            <a:off x="4298950" y="3778250"/>
            <a:ext cx="342900" cy="101600"/>
          </a:xfrm>
          <a:custGeom>
            <a:avLst/>
            <a:gdLst/>
            <a:ahLst/>
            <a:cxnLst>
              <a:cxn ang="0">
                <a:pos x="21600" y="0"/>
              </a:cxn>
              <a:cxn ang="0">
                <a:pos x="0" y="0"/>
              </a:cxn>
              <a:cxn ang="0">
                <a:pos x="0" y="21600"/>
              </a:cxn>
            </a:cxnLst>
            <a:rect l="0" t="0" r="r" b="b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</a:path>
            </a:pathLst>
          </a:custGeom>
          <a:noFill/>
          <a:ln w="25400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395" name="Freeform 107"/>
          <p:cNvSpPr>
            <a:spLocks/>
          </p:cNvSpPr>
          <p:nvPr/>
        </p:nvSpPr>
        <p:spPr bwMode="auto">
          <a:xfrm rot="10800000">
            <a:off x="4286250" y="3778250"/>
            <a:ext cx="977900" cy="393700"/>
          </a:xfrm>
          <a:custGeom>
            <a:avLst/>
            <a:gdLst/>
            <a:ahLst/>
            <a:cxnLst>
              <a:cxn ang="0">
                <a:pos x="21600" y="0"/>
              </a:cxn>
              <a:cxn ang="0">
                <a:pos x="0" y="0"/>
              </a:cxn>
              <a:cxn ang="0">
                <a:pos x="0" y="21600"/>
              </a:cxn>
            </a:cxnLst>
            <a:rect l="0" t="0" r="r" b="b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</a:path>
            </a:pathLst>
          </a:custGeom>
          <a:noFill/>
          <a:ln w="25400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396" name="Freeform 108"/>
          <p:cNvSpPr>
            <a:spLocks/>
          </p:cNvSpPr>
          <p:nvPr/>
        </p:nvSpPr>
        <p:spPr bwMode="auto">
          <a:xfrm rot="10800000">
            <a:off x="4284663" y="3790950"/>
            <a:ext cx="1574800" cy="774700"/>
          </a:xfrm>
          <a:custGeom>
            <a:avLst/>
            <a:gdLst/>
            <a:ahLst/>
            <a:cxnLst>
              <a:cxn ang="0">
                <a:pos x="21600" y="0"/>
              </a:cxn>
              <a:cxn ang="0">
                <a:pos x="0" y="0"/>
              </a:cxn>
              <a:cxn ang="0">
                <a:pos x="0" y="21600"/>
              </a:cxn>
            </a:cxnLst>
            <a:rect l="0" t="0" r="r" b="b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</a:path>
            </a:pathLst>
          </a:custGeom>
          <a:noFill/>
          <a:ln w="25400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397" name="Freeform 109"/>
          <p:cNvSpPr>
            <a:spLocks/>
          </p:cNvSpPr>
          <p:nvPr/>
        </p:nvSpPr>
        <p:spPr bwMode="auto">
          <a:xfrm rot="10800000">
            <a:off x="4275138" y="3752850"/>
            <a:ext cx="2717800" cy="1371600"/>
          </a:xfrm>
          <a:custGeom>
            <a:avLst/>
            <a:gdLst/>
            <a:ahLst/>
            <a:cxnLst>
              <a:cxn ang="0">
                <a:pos x="21600" y="0"/>
              </a:cxn>
              <a:cxn ang="0">
                <a:pos x="0" y="0"/>
              </a:cxn>
              <a:cxn ang="0">
                <a:pos x="0" y="21600"/>
              </a:cxn>
            </a:cxnLst>
            <a:rect l="0" t="0" r="r" b="b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</a:path>
            </a:pathLst>
          </a:custGeom>
          <a:noFill/>
          <a:ln w="25400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398" name="Oval 110"/>
          <p:cNvSpPr>
            <a:spLocks/>
          </p:cNvSpPr>
          <p:nvPr/>
        </p:nvSpPr>
        <p:spPr bwMode="auto">
          <a:xfrm>
            <a:off x="4341751" y="3629726"/>
            <a:ext cx="165100" cy="165100"/>
          </a:xfrm>
          <a:prstGeom prst="ellipse">
            <a:avLst/>
          </a:prstGeom>
          <a:solidFill>
            <a:srgbClr val="000000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12399" name="Picture 11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40300" y="5810250"/>
            <a:ext cx="1320800" cy="781050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15362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Fractional Binary Numbers: Examples</a:t>
            </a:r>
          </a:p>
        </p:txBody>
      </p:sp>
      <p:sp>
        <p:nvSpPr>
          <p:cNvPr id="15367" name="Rectangle 7"/>
          <p:cNvSpPr>
            <a:spLocks/>
          </p:cNvSpPr>
          <p:nvPr/>
        </p:nvSpPr>
        <p:spPr bwMode="auto">
          <a:xfrm>
            <a:off x="381000" y="1397000"/>
            <a:ext cx="8382000" cy="5435600"/>
          </a:xfrm>
          <a:prstGeom prst="rect">
            <a:avLst/>
          </a:prstGeom>
          <a:noFill/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254000" indent="-254000" algn="l">
              <a:spcBef>
                <a:spcPts val="575"/>
              </a:spcBef>
              <a:buClr>
                <a:srgbClr val="990000"/>
              </a:buClr>
              <a:buSzPct val="60000"/>
              <a:buFont typeface="Wingdings 2" charset="2"/>
              <a:buChar char="¢"/>
              <a:tabLst>
                <a:tab pos="2398713" algn="l"/>
              </a:tabLst>
            </a:pPr>
            <a:r>
              <a:rPr lang="en-US" sz="24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Value	Representation</a:t>
            </a:r>
          </a:p>
          <a:p>
            <a:pPr marL="254000" indent="-254000" algn="l">
              <a:spcBef>
                <a:spcPts val="600"/>
              </a:spcBef>
              <a:tabLst>
                <a:tab pos="2398713" algn="l"/>
              </a:tabLst>
            </a:pPr>
            <a:r>
              <a:rPr lang="en-US" sz="2000" dirty="0" smtClean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	5 3/4	101.11</a:t>
            </a:r>
            <a:r>
              <a:rPr lang="en-US" sz="2000" baseline="-6000" dirty="0" smtClean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endParaRPr lang="en-US" sz="2000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  <a:sym typeface="Calibri" charset="0"/>
            </a:endParaRPr>
          </a:p>
          <a:p>
            <a:pPr marL="254000" indent="-254000" algn="l">
              <a:spcBef>
                <a:spcPts val="600"/>
              </a:spcBef>
              <a:tabLst>
                <a:tab pos="2398713" algn="l"/>
              </a:tabLst>
            </a:pPr>
            <a:r>
              <a:rPr lang="en-US" sz="20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	2 7/8	</a:t>
            </a:r>
            <a:r>
              <a:rPr lang="en-US" sz="2000" dirty="0" smtClean="0">
                <a:solidFill>
                  <a:schemeClr val="bg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0</a:t>
            </a:r>
            <a:r>
              <a:rPr lang="en-US" sz="2000" dirty="0" smtClean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10.111</a:t>
            </a:r>
            <a:r>
              <a:rPr lang="en-US" sz="2000" baseline="-6000" dirty="0" smtClean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endParaRPr lang="en-US" sz="2000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  <a:sym typeface="Calibri" charset="0"/>
            </a:endParaRPr>
          </a:p>
          <a:p>
            <a:pPr marL="254000" indent="-254000" algn="l">
              <a:spcBef>
                <a:spcPts val="600"/>
              </a:spcBef>
              <a:tabLst>
                <a:tab pos="2398713" algn="l"/>
              </a:tabLst>
            </a:pPr>
            <a:r>
              <a:rPr lang="en-US" sz="20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  </a:t>
            </a:r>
            <a:r>
              <a:rPr lang="en-US" sz="2000" dirty="0" smtClean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	63/64	</a:t>
            </a:r>
            <a:r>
              <a:rPr lang="en-US" sz="2000" dirty="0" smtClean="0">
                <a:solidFill>
                  <a:schemeClr val="bg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0</a:t>
            </a:r>
            <a:r>
              <a:rPr lang="tr-TR" sz="2000" dirty="0" smtClean="0">
                <a:solidFill>
                  <a:schemeClr val="bg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 </a:t>
            </a:r>
            <a:r>
              <a:rPr lang="tr-TR" sz="2000" dirty="0" smtClean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0</a:t>
            </a:r>
            <a:r>
              <a:rPr lang="en-US" sz="2000" dirty="0" smtClean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.</a:t>
            </a:r>
            <a:r>
              <a:rPr lang="tr-TR" sz="2000" dirty="0" smtClean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1</a:t>
            </a:r>
            <a:r>
              <a:rPr lang="tr-TR" sz="2000" dirty="0" smtClean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11</a:t>
            </a:r>
            <a:r>
              <a:rPr lang="en-US" sz="2000" dirty="0" smtClean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111</a:t>
            </a:r>
            <a:r>
              <a:rPr lang="en-US" sz="2000" baseline="-6000" dirty="0" smtClean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endParaRPr lang="en-US" sz="2000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  <a:sym typeface="Calibri" charset="0"/>
            </a:endParaRPr>
          </a:p>
          <a:p>
            <a:pPr marL="254000" indent="-254000" algn="l">
              <a:spcBef>
                <a:spcPts val="4100"/>
              </a:spcBef>
              <a:buClr>
                <a:srgbClr val="990000"/>
              </a:buClr>
              <a:buSzPct val="60000"/>
              <a:buFont typeface="Wingdings 2" charset="2"/>
              <a:buChar char="¢"/>
              <a:tabLst>
                <a:tab pos="2398713" algn="l"/>
              </a:tabLst>
            </a:pPr>
            <a:r>
              <a:rPr lang="en-US" sz="24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Observations</a:t>
            </a:r>
          </a:p>
          <a:p>
            <a:pPr marL="254000" indent="-254000" algn="l">
              <a:spcBef>
                <a:spcPts val="475"/>
              </a:spcBef>
              <a:buClr>
                <a:srgbClr val="990000"/>
              </a:buClr>
              <a:buSzPct val="110000"/>
              <a:buFont typeface="Wingdings" charset="2"/>
              <a:buChar char="§"/>
              <a:tabLst>
                <a:tab pos="2398713" algn="l"/>
              </a:tabLst>
            </a:pPr>
            <a:r>
              <a:rPr lang="en-US" sz="20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Divide by 2 by shifting right</a:t>
            </a:r>
          </a:p>
          <a:p>
            <a:pPr marL="254000" indent="-254000" algn="l">
              <a:spcBef>
                <a:spcPts val="475"/>
              </a:spcBef>
              <a:buClr>
                <a:srgbClr val="990000"/>
              </a:buClr>
              <a:buSzPct val="110000"/>
              <a:buFont typeface="Wingdings" charset="2"/>
              <a:buChar char="§"/>
              <a:tabLst>
                <a:tab pos="2398713" algn="l"/>
              </a:tabLst>
            </a:pPr>
            <a:r>
              <a:rPr lang="en-US" sz="20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Multiply by 2 by shifting left</a:t>
            </a:r>
          </a:p>
          <a:p>
            <a:pPr marL="254000" indent="-254000" algn="l">
              <a:spcBef>
                <a:spcPts val="475"/>
              </a:spcBef>
              <a:buClr>
                <a:srgbClr val="990000"/>
              </a:buClr>
              <a:buSzPct val="110000"/>
              <a:buFont typeface="Wingdings" charset="2"/>
              <a:buChar char="§"/>
              <a:tabLst>
                <a:tab pos="2398713" algn="l"/>
              </a:tabLst>
            </a:pPr>
            <a:r>
              <a:rPr lang="en-US" sz="20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Numbers of form 0.111111…</a:t>
            </a:r>
            <a:r>
              <a:rPr lang="en-US" sz="2000" baseline="-60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2</a:t>
            </a:r>
            <a:r>
              <a:rPr lang="en-US" sz="20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 are just below 1.0</a:t>
            </a:r>
          </a:p>
          <a:p>
            <a:pPr marL="520700" lvl="1" indent="-203200" algn="l">
              <a:spcBef>
                <a:spcPts val="475"/>
              </a:spcBef>
              <a:buClr>
                <a:srgbClr val="000000"/>
              </a:buClr>
              <a:buSzPct val="80000"/>
              <a:buFont typeface="Wingdings" charset="2"/>
              <a:buChar char="§"/>
              <a:tabLst>
                <a:tab pos="2398713" algn="l"/>
              </a:tabLst>
            </a:pPr>
            <a:r>
              <a:rPr lang="en-US" sz="20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1/2 + 1/4 + 1/8 + … + 1/2</a:t>
            </a:r>
            <a:r>
              <a:rPr lang="en-US" sz="2000" baseline="320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i</a:t>
            </a:r>
            <a:r>
              <a:rPr lang="en-US" sz="2000" dirty="0">
                <a:solidFill>
                  <a:schemeClr val="tx1"/>
                </a:solidFill>
                <a:latin typeface="Calibri" charset="0"/>
                <a:ea typeface="Zapf Dingbats" charset="0"/>
                <a:cs typeface="Zapf Dingbats" charset="0"/>
                <a:sym typeface="Calibri" charset="0"/>
              </a:rPr>
              <a:t> + … ➙ 1.0</a:t>
            </a:r>
          </a:p>
          <a:p>
            <a:pPr marL="520700" lvl="1" indent="-203200" algn="l">
              <a:spcBef>
                <a:spcPts val="475"/>
              </a:spcBef>
              <a:buClr>
                <a:srgbClr val="000000"/>
              </a:buClr>
              <a:buSzPct val="80000"/>
              <a:buFont typeface="Wingdings" charset="2"/>
              <a:buChar char="§"/>
              <a:tabLst>
                <a:tab pos="2398713" algn="l"/>
              </a:tabLst>
            </a:pPr>
            <a:r>
              <a:rPr lang="en-US" sz="2000" dirty="0">
                <a:solidFill>
                  <a:schemeClr val="tx1"/>
                </a:solidFill>
                <a:latin typeface="Calibri" charset="0"/>
                <a:ea typeface="Zapf Dingbats" charset="0"/>
                <a:cs typeface="Zapf Dingbats" charset="0"/>
                <a:sym typeface="Calibri" charset="0"/>
              </a:rPr>
              <a:t>Use notation 1.0 – ε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16386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Representable Numbers</a:t>
            </a:r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tabLst>
                <a:tab pos="1828800" algn="l"/>
              </a:tabLst>
            </a:pPr>
            <a:r>
              <a:rPr lang="en-US" dirty="0"/>
              <a:t>Limitation</a:t>
            </a:r>
          </a:p>
          <a:p>
            <a:pPr marL="552450" lvl="1">
              <a:tabLst>
                <a:tab pos="1828800" algn="l"/>
              </a:tabLst>
            </a:pPr>
            <a:r>
              <a:rPr lang="en-US" dirty="0"/>
              <a:t>Can only exactly represent numbers of the form x/2</a:t>
            </a:r>
            <a:r>
              <a:rPr lang="en-US" baseline="32000" dirty="0"/>
              <a:t>k</a:t>
            </a:r>
            <a:endParaRPr lang="en-US" dirty="0"/>
          </a:p>
          <a:p>
            <a:pPr marL="552450" lvl="1">
              <a:tabLst>
                <a:tab pos="1828800" algn="l"/>
              </a:tabLst>
            </a:pPr>
            <a:r>
              <a:rPr lang="en-US" dirty="0"/>
              <a:t>Other rational numbers have repeating bit representations</a:t>
            </a:r>
          </a:p>
          <a:p>
            <a:pPr>
              <a:tabLst>
                <a:tab pos="1828800" algn="l"/>
              </a:tabLst>
            </a:pPr>
            <a:endParaRPr lang="en-US" dirty="0"/>
          </a:p>
          <a:p>
            <a:pPr>
              <a:tabLst>
                <a:tab pos="1828800" algn="l"/>
              </a:tabLst>
            </a:pPr>
            <a:r>
              <a:rPr lang="en-US" dirty="0"/>
              <a:t>Value	Representation</a:t>
            </a:r>
          </a:p>
          <a:p>
            <a:pPr marL="552450" lvl="1">
              <a:tabLst>
                <a:tab pos="1828800" algn="l"/>
              </a:tabLst>
            </a:pPr>
            <a:r>
              <a:rPr lang="en-US" dirty="0" smtClean="0"/>
              <a:t>1/3	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  <a:sym typeface="Monaco" charset="0"/>
              </a:rPr>
              <a:t>0.0101010101[01]…</a:t>
            </a:r>
            <a:r>
              <a:rPr lang="en-US" baseline="-6000" dirty="0" smtClean="0"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endParaRPr lang="en-US" dirty="0" smtClean="0">
              <a:latin typeface="Monaco" charset="0"/>
              <a:sym typeface="Monaco" charset="0"/>
            </a:endParaRPr>
          </a:p>
          <a:p>
            <a:pPr marL="552450" lvl="1">
              <a:tabLst>
                <a:tab pos="1828800" algn="l"/>
              </a:tabLst>
            </a:pPr>
            <a:r>
              <a:rPr lang="en-US" dirty="0" smtClean="0"/>
              <a:t>1/5	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  <a:sym typeface="Monaco" charset="0"/>
              </a:rPr>
              <a:t>0.001100110011[0011]…</a:t>
            </a:r>
            <a:r>
              <a:rPr lang="en-US" baseline="-6000" dirty="0" smtClean="0"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endParaRPr lang="en-US" dirty="0" smtClean="0">
              <a:latin typeface="Monaco" charset="0"/>
              <a:sym typeface="Monaco" charset="0"/>
            </a:endParaRPr>
          </a:p>
          <a:p>
            <a:pPr marL="552450" lvl="1">
              <a:tabLst>
                <a:tab pos="1828800" algn="l"/>
              </a:tabLst>
            </a:pPr>
            <a:r>
              <a:rPr lang="en-US" dirty="0" smtClean="0"/>
              <a:t>1/10</a:t>
            </a:r>
            <a:r>
              <a:rPr lang="en-US" dirty="0"/>
              <a:t>	</a:t>
            </a:r>
            <a:r>
              <a:rPr lang="en-US" dirty="0">
                <a:latin typeface="Monaco" charset="0"/>
                <a:ea typeface="Monaco" charset="0"/>
                <a:cs typeface="Monaco" charset="0"/>
                <a:sym typeface="Monaco" charset="0"/>
              </a:rPr>
              <a:t>0.0001100110011[0011]…</a:t>
            </a:r>
            <a:r>
              <a:rPr lang="en-US" baseline="-6000" dirty="0"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endParaRPr lang="en-US" baseline="-6000" dirty="0">
              <a:latin typeface="Monaco" charset="0"/>
              <a:sym typeface="Monaco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1741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Today: Floating Point</a:t>
            </a:r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>
                <a:solidFill>
                  <a:srgbClr val="B3B3B3"/>
                </a:solidFill>
              </a:rPr>
              <a:t>Background: Fractional binary numbers</a:t>
            </a:r>
          </a:p>
          <a:p>
            <a:r>
              <a:rPr lang="en-US"/>
              <a:t>IEEE floating point standard: Definition</a:t>
            </a:r>
          </a:p>
          <a:p>
            <a:r>
              <a:rPr lang="en-US">
                <a:solidFill>
                  <a:srgbClr val="B3B3B3"/>
                </a:solidFill>
              </a:rPr>
              <a:t>Example and properties</a:t>
            </a:r>
          </a:p>
          <a:p>
            <a:r>
              <a:rPr lang="en-US">
                <a:solidFill>
                  <a:srgbClr val="B3B3B3"/>
                </a:solidFill>
              </a:rPr>
              <a:t>Rounding, addition, multiplication</a:t>
            </a:r>
          </a:p>
          <a:p>
            <a:r>
              <a:rPr lang="en-US">
                <a:solidFill>
                  <a:srgbClr val="B3B3B3"/>
                </a:solidFill>
              </a:rPr>
              <a:t>Floating point in C</a:t>
            </a:r>
          </a:p>
          <a:p>
            <a:r>
              <a:rPr lang="en-US">
                <a:solidFill>
                  <a:srgbClr val="B3B3B3"/>
                </a:solidFill>
              </a:rPr>
              <a:t>Summary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18434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IEEE Floating Point</a:t>
            </a:r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/>
              <a:t>IEEE Standard 754</a:t>
            </a:r>
          </a:p>
          <a:p>
            <a:pPr marL="552450" lvl="1"/>
            <a:r>
              <a:rPr lang="en-US"/>
              <a:t>Established in 1985 as uniform standard for floating point arithmetic</a:t>
            </a:r>
          </a:p>
          <a:p>
            <a:pPr marL="838200" lvl="2"/>
            <a:r>
              <a:rPr lang="en-US"/>
              <a:t>Before that, many idiosyncratic formats</a:t>
            </a:r>
          </a:p>
          <a:p>
            <a:pPr marL="552450" lvl="1"/>
            <a:r>
              <a:rPr lang="en-US"/>
              <a:t>Supported by all major CPUs</a:t>
            </a:r>
          </a:p>
          <a:p>
            <a:endParaRPr lang="en-US"/>
          </a:p>
          <a:p>
            <a:r>
              <a:rPr lang="en-US"/>
              <a:t>Driven by numerical concerns</a:t>
            </a:r>
          </a:p>
          <a:p>
            <a:pPr marL="552450" lvl="1"/>
            <a:r>
              <a:rPr lang="en-US"/>
              <a:t>Nice standards for rounding, overflow, underflow</a:t>
            </a:r>
          </a:p>
          <a:p>
            <a:pPr marL="552450" lvl="1"/>
            <a:r>
              <a:rPr lang="en-US"/>
              <a:t>Hard to make fast in hardware</a:t>
            </a:r>
          </a:p>
          <a:p>
            <a:pPr marL="838200" lvl="2"/>
            <a:r>
              <a:rPr lang="en-US"/>
              <a:t>Numerical analysts predominated over hardware designers in defining standard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19458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/>
              <a:t>Numerical Form: </a:t>
            </a:r>
            <a:br>
              <a:rPr lang="en-US"/>
            </a:br>
            <a:r>
              <a:rPr lang="en-US"/>
              <a:t>			(–1)</a:t>
            </a:r>
            <a:r>
              <a:rPr lang="en-US" baseline="32000"/>
              <a:t>s</a:t>
            </a:r>
            <a:r>
              <a:rPr lang="en-US"/>
              <a:t> </a:t>
            </a:r>
            <a:r>
              <a:rPr lang="en-US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lang="en-US"/>
              <a:t>  2</a:t>
            </a:r>
            <a:r>
              <a:rPr lang="en-US" baseline="3200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  <a:endParaRPr lang="en-US"/>
          </a:p>
          <a:p>
            <a:pPr marL="552450" lvl="1"/>
            <a:r>
              <a:rPr lang="en-US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Sign bit</a:t>
            </a:r>
            <a:r>
              <a:rPr lang="en-US"/>
              <a:t> </a:t>
            </a:r>
            <a:r>
              <a:rPr lang="en-US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</a:t>
            </a:r>
            <a:r>
              <a:rPr lang="en-US"/>
              <a:t> determines whether number is negative or positive</a:t>
            </a:r>
          </a:p>
          <a:p>
            <a:pPr marL="552450" lvl="1"/>
            <a:r>
              <a:rPr lang="en-US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Significand</a:t>
            </a:r>
            <a:r>
              <a:rPr lang="en-US"/>
              <a:t> </a:t>
            </a:r>
            <a:r>
              <a:rPr lang="en-US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lang="en-US"/>
              <a:t>  normally a fractional value in range [1.0,2.0).</a:t>
            </a:r>
          </a:p>
          <a:p>
            <a:pPr marL="552450" lvl="1"/>
            <a:r>
              <a:rPr lang="en-US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Exponent</a:t>
            </a:r>
            <a:r>
              <a:rPr lang="en-US"/>
              <a:t> </a:t>
            </a:r>
            <a:r>
              <a:rPr lang="en-US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  <a:r>
              <a:rPr lang="en-US"/>
              <a:t> weights value by power of two</a:t>
            </a:r>
          </a:p>
          <a:p>
            <a:endParaRPr lang="en-US"/>
          </a:p>
          <a:p>
            <a:r>
              <a:rPr lang="en-US"/>
              <a:t>Encoding</a:t>
            </a:r>
          </a:p>
          <a:p>
            <a:pPr marL="552450" lvl="1"/>
            <a:r>
              <a:rPr lang="en-US"/>
              <a:t>MSB </a:t>
            </a:r>
            <a:r>
              <a:rPr lang="en-US">
                <a:latin typeface="Monaco" charset="0"/>
                <a:ea typeface="Monaco" charset="0"/>
                <a:cs typeface="Monaco" charset="0"/>
                <a:sym typeface="Monaco" charset="0"/>
              </a:rPr>
              <a:t>s</a:t>
            </a:r>
            <a:r>
              <a:rPr lang="en-US"/>
              <a:t> is sign bit </a:t>
            </a:r>
            <a:r>
              <a:rPr lang="en-US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</a:t>
            </a:r>
            <a:endParaRPr lang="en-US"/>
          </a:p>
          <a:p>
            <a:pPr marL="552450" lvl="1"/>
            <a:r>
              <a:rPr lang="en-US">
                <a:latin typeface="Monaco" charset="0"/>
                <a:ea typeface="Monaco" charset="0"/>
                <a:cs typeface="Monaco" charset="0"/>
                <a:sym typeface="Monaco" charset="0"/>
              </a:rPr>
              <a:t>exp</a:t>
            </a:r>
            <a:r>
              <a:rPr lang="en-US"/>
              <a:t> field encodes </a:t>
            </a:r>
            <a:r>
              <a:rPr lang="en-US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  <a:r>
              <a:rPr lang="en-US"/>
              <a:t> (but is not equal to E)</a:t>
            </a:r>
          </a:p>
          <a:p>
            <a:pPr marL="552450" lvl="1"/>
            <a:r>
              <a:rPr lang="en-US">
                <a:latin typeface="Monaco" charset="0"/>
                <a:ea typeface="Monaco" charset="0"/>
                <a:cs typeface="Monaco" charset="0"/>
                <a:sym typeface="Monaco" charset="0"/>
              </a:rPr>
              <a:t>frac</a:t>
            </a:r>
            <a:r>
              <a:rPr lang="en-US"/>
              <a:t> field encodes </a:t>
            </a:r>
            <a:r>
              <a:rPr lang="en-US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lang="en-US"/>
              <a:t> (but is not equal to M)</a:t>
            </a:r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Floating Point Representation</a:t>
            </a:r>
          </a:p>
        </p:txBody>
      </p:sp>
      <p:graphicFrame>
        <p:nvGraphicFramePr>
          <p:cNvPr id="19461" name="Group 5"/>
          <p:cNvGraphicFramePr>
            <a:graphicFrameLocks noGrp="1"/>
          </p:cNvGraphicFramePr>
          <p:nvPr/>
        </p:nvGraphicFramePr>
        <p:xfrm>
          <a:off x="711200" y="5689600"/>
          <a:ext cx="7366000" cy="508000"/>
        </p:xfrm>
        <a:graphic>
          <a:graphicData uri="http://schemas.openxmlformats.org/drawingml/2006/table">
            <a:tbl>
              <a:tblPr/>
              <a:tblGrid>
                <a:gridCol w="381000"/>
                <a:gridCol w="1841500"/>
                <a:gridCol w="5143500"/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exp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frac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tle Slid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Slide">
      <a:majorFont>
        <a:latin typeface="Calibri Bold"/>
        <a:ea typeface="ヒラギノ角ゴ ProN W6"/>
        <a:cs typeface="ヒラギノ角ゴ ProN W6"/>
      </a:majorFont>
      <a:minorFont>
        <a:latin typeface="Calibri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itle and Content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and Content">
      <a:majorFont>
        <a:latin typeface="Calibri Bold"/>
        <a:ea typeface="ヒラギノ角ゴ ProN W6"/>
        <a:cs typeface="ヒラギノ角ゴ ProN W6"/>
      </a:majorFont>
      <a:minorFont>
        <a:latin typeface="Calibri Bold"/>
        <a:ea typeface="ヒラギノ角ゴ ProN W6"/>
        <a:cs typeface="ヒラギノ角ゴ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and Conten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itle Only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Only">
      <a:majorFont>
        <a:latin typeface="Calibri Bold"/>
        <a:ea typeface="ヒラギノ角ゴ ProN W6"/>
        <a:cs typeface="ヒラギノ角ゴ ProN W6"/>
      </a:majorFont>
      <a:minorFont>
        <a:latin typeface="Calibri Bold"/>
        <a:ea typeface="ヒラギノ角ゴ ProN W6"/>
        <a:cs typeface="ヒラギノ角ゴ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Only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557</TotalTime>
  <Pages>0</Pages>
  <Words>1235</Words>
  <Characters>0</Characters>
  <Application>Microsoft Office PowerPoint</Application>
  <PresentationFormat>On-screen Show (4:3)</PresentationFormat>
  <Lines>0</Lines>
  <Paragraphs>440</Paragraphs>
  <Slides>33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23</vt:i4>
      </vt:variant>
      <vt:variant>
        <vt:lpstr>Theme</vt:lpstr>
      </vt:variant>
      <vt:variant>
        <vt:i4>4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61" baseType="lpstr">
      <vt:lpstr>ＭＳ Ｐゴシック</vt:lpstr>
      <vt:lpstr>Apple Symbols</vt:lpstr>
      <vt:lpstr>Arial</vt:lpstr>
      <vt:lpstr>Arial Narrow</vt:lpstr>
      <vt:lpstr>Arial Narrow Bold</vt:lpstr>
      <vt:lpstr>Arial Narrow Bold Italic</vt:lpstr>
      <vt:lpstr>Calibri</vt:lpstr>
      <vt:lpstr>Calibri Bold</vt:lpstr>
      <vt:lpstr>Calibri Bold Italic</vt:lpstr>
      <vt:lpstr>Calibri Italic</vt:lpstr>
      <vt:lpstr>Courier New</vt:lpstr>
      <vt:lpstr>Courier New Bold</vt:lpstr>
      <vt:lpstr>Gill Sans</vt:lpstr>
      <vt:lpstr>Lucida Grande</vt:lpstr>
      <vt:lpstr>Monaco</vt:lpstr>
      <vt:lpstr>Symbol</vt:lpstr>
      <vt:lpstr>Times</vt:lpstr>
      <vt:lpstr>Times New Roman</vt:lpstr>
      <vt:lpstr>Wingdings</vt:lpstr>
      <vt:lpstr>Wingdings 2</vt:lpstr>
      <vt:lpstr>Zapf Dingbats</vt:lpstr>
      <vt:lpstr>ヒラギノ角ゴ ProN W3</vt:lpstr>
      <vt:lpstr>ヒラギノ角ゴ ProN W6</vt:lpstr>
      <vt:lpstr>Title Slide</vt:lpstr>
      <vt:lpstr>Title and Content</vt:lpstr>
      <vt:lpstr>Title Only</vt:lpstr>
      <vt:lpstr>template2007</vt:lpstr>
      <vt:lpstr>Worksheet</vt:lpstr>
      <vt:lpstr>Floating Point  </vt:lpstr>
      <vt:lpstr>Today: Floating Point</vt:lpstr>
      <vt:lpstr>Fractional binary numbers</vt:lpstr>
      <vt:lpstr>Fractional Binary Numbers</vt:lpstr>
      <vt:lpstr>Fractional Binary Numbers: Examples</vt:lpstr>
      <vt:lpstr>Representable Numbers</vt:lpstr>
      <vt:lpstr>Today: Floating Point</vt:lpstr>
      <vt:lpstr>IEEE Floating Point</vt:lpstr>
      <vt:lpstr>Floating Point Representation</vt:lpstr>
      <vt:lpstr>Precisions</vt:lpstr>
      <vt:lpstr>Normalized Values</vt:lpstr>
      <vt:lpstr>Normalized Encoding Example</vt:lpstr>
      <vt:lpstr>Denormalized Values</vt:lpstr>
      <vt:lpstr>Special Values</vt:lpstr>
      <vt:lpstr>Visualization: Floating Point Encodings</vt:lpstr>
      <vt:lpstr>Today: Floating Point</vt:lpstr>
      <vt:lpstr>Tiny Floating Point Example</vt:lpstr>
      <vt:lpstr>Dynamic Range (Positive Only)</vt:lpstr>
      <vt:lpstr>Distribution of Values</vt:lpstr>
      <vt:lpstr>Distribution of Values (close-up view)</vt:lpstr>
      <vt:lpstr>Interesting Numbers</vt:lpstr>
      <vt:lpstr>Special Properties of Encoding</vt:lpstr>
      <vt:lpstr>Today: Floating Point</vt:lpstr>
      <vt:lpstr>Floating Point Operations: Basic Idea</vt:lpstr>
      <vt:lpstr>Rounding</vt:lpstr>
      <vt:lpstr>Closer Look at Round-To-Even</vt:lpstr>
      <vt:lpstr>Rounding Binary Numbers</vt:lpstr>
      <vt:lpstr>FP Multiplication</vt:lpstr>
      <vt:lpstr>Floating Point Addition</vt:lpstr>
      <vt:lpstr>Today: Floating Point</vt:lpstr>
      <vt:lpstr>Floating Point in C</vt:lpstr>
      <vt:lpstr>Today: Floating Point</vt:lpstr>
      <vt:lpstr>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 1st Lecture, Jan. 12th</dc:title>
  <dc:creator>Markus Pueschel</dc:creator>
  <cp:lastModifiedBy>Kayhan İmre</cp:lastModifiedBy>
  <cp:revision>28</cp:revision>
  <dcterms:created xsi:type="dcterms:W3CDTF">2011-01-05T19:58:47Z</dcterms:created>
  <dcterms:modified xsi:type="dcterms:W3CDTF">2014-10-14T19:59:33Z</dcterms:modified>
</cp:coreProperties>
</file>