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542" r:id="rId2"/>
    <p:sldId id="645" r:id="rId3"/>
    <p:sldId id="580" r:id="rId4"/>
    <p:sldId id="581" r:id="rId5"/>
    <p:sldId id="633" r:id="rId6"/>
    <p:sldId id="582" r:id="rId7"/>
    <p:sldId id="636" r:id="rId8"/>
    <p:sldId id="583" r:id="rId9"/>
    <p:sldId id="584" r:id="rId10"/>
    <p:sldId id="585" r:id="rId11"/>
    <p:sldId id="586" r:id="rId12"/>
    <p:sldId id="646" r:id="rId13"/>
    <p:sldId id="632" r:id="rId14"/>
    <p:sldId id="587" r:id="rId15"/>
    <p:sldId id="588" r:id="rId16"/>
    <p:sldId id="589" r:id="rId17"/>
    <p:sldId id="590" r:id="rId18"/>
    <p:sldId id="637" r:id="rId19"/>
    <p:sldId id="591" r:id="rId20"/>
    <p:sldId id="592" r:id="rId21"/>
    <p:sldId id="593" r:id="rId22"/>
    <p:sldId id="594" r:id="rId23"/>
    <p:sldId id="595" r:id="rId24"/>
    <p:sldId id="647" r:id="rId25"/>
    <p:sldId id="639" r:id="rId26"/>
    <p:sldId id="649" r:id="rId27"/>
    <p:sldId id="597" r:id="rId28"/>
    <p:sldId id="598" r:id="rId29"/>
    <p:sldId id="599" r:id="rId30"/>
    <p:sldId id="600" r:id="rId31"/>
    <p:sldId id="601" r:id="rId32"/>
    <p:sldId id="602" r:id="rId33"/>
    <p:sldId id="603" r:id="rId34"/>
    <p:sldId id="604" r:id="rId35"/>
    <p:sldId id="605" r:id="rId36"/>
    <p:sldId id="606" r:id="rId37"/>
    <p:sldId id="607" r:id="rId38"/>
    <p:sldId id="608" r:id="rId39"/>
    <p:sldId id="609" r:id="rId40"/>
    <p:sldId id="660" r:id="rId41"/>
    <p:sldId id="650" r:id="rId42"/>
    <p:sldId id="651" r:id="rId43"/>
    <p:sldId id="652" r:id="rId44"/>
    <p:sldId id="656" r:id="rId45"/>
    <p:sldId id="657" r:id="rId46"/>
    <p:sldId id="658" r:id="rId47"/>
    <p:sldId id="659" r:id="rId48"/>
  </p:sldIdLst>
  <p:sldSz cx="9144000" cy="6858000" type="screen4x3"/>
  <p:notesSz cx="7302500" cy="9586913"/>
  <p:custDataLst>
    <p:tags r:id="rId5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BFBF"/>
    <a:srgbClr val="F6F5BD"/>
    <a:srgbClr val="CC6600"/>
    <a:srgbClr val="FF9999"/>
    <a:srgbClr val="A8E799"/>
    <a:srgbClr val="FFFF99"/>
    <a:srgbClr val="CDF1C5"/>
    <a:srgbClr val="F1C7C7"/>
    <a:srgbClr val="C5FEB8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/>
  </p:normalViewPr>
  <p:slideViewPr>
    <p:cSldViewPr snapToObjects="1">
      <p:cViewPr>
        <p:scale>
          <a:sx n="60" d="100"/>
          <a:sy n="60" d="100"/>
        </p:scale>
        <p:origin x="1450" y="25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10002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63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51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785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13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223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95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8B12C5-B8B1-41C6-B29F-6FC9FEB127AE}" type="slidenum">
              <a:rPr lang="en-US" smtClean="0"/>
              <a:pPr>
                <a:defRPr/>
              </a:pPr>
              <a:t>13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024795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763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703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591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093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656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87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574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30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297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396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436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059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393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48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777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248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35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625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135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99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247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453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496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839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875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841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4550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60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1908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8836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421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4446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1460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12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9262F6-BF62-48B3-9B2E-845651183BA4}" type="slidenum">
              <a:rPr lang="en-US" smtClean="0"/>
              <a:pPr>
                <a:defRPr/>
              </a:pPr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05310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49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42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24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1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ist_of_Intel_microprocessor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rocessorfinder.intel.com/Default.aspx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 smtClean="0"/>
              <a:t>Machine-Level Programming I: Basics</a:t>
            </a:r>
            <a:br>
              <a:rPr lang="en-US" dirty="0" smtClean="0"/>
            </a:br>
            <a:endParaRPr lang="en-US" sz="2000" b="0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  <a:buSzTx/>
              <a:defRPr/>
            </a:pPr>
            <a:endParaRPr lang="en-US" dirty="0">
              <a:solidFill>
                <a:srgbClr val="000000"/>
              </a:solidFill>
              <a:latin typeface="Calibri"/>
              <a:sym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Intel’s </a:t>
            </a:r>
            <a:r>
              <a:rPr lang="en-US" dirty="0" smtClean="0"/>
              <a:t>64-Bit</a:t>
            </a:r>
            <a:endParaRPr lang="en-US" dirty="0"/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7896225" cy="4972050"/>
          </a:xfrm>
        </p:spPr>
        <p:txBody>
          <a:bodyPr/>
          <a:lstStyle/>
          <a:p>
            <a:r>
              <a:rPr lang="en-US" dirty="0"/>
              <a:t>Intel Attempted Radical Shift from IA32 to IA64</a:t>
            </a:r>
          </a:p>
          <a:p>
            <a:pPr lvl="1"/>
            <a:r>
              <a:rPr lang="en-US" dirty="0"/>
              <a:t>Totally different </a:t>
            </a:r>
            <a:r>
              <a:rPr lang="en-US" dirty="0" smtClean="0"/>
              <a:t>architecture (Itanium)</a:t>
            </a:r>
            <a:endParaRPr lang="en-US" dirty="0"/>
          </a:p>
          <a:p>
            <a:pPr lvl="1"/>
            <a:r>
              <a:rPr lang="en-US" dirty="0"/>
              <a:t>Executes </a:t>
            </a:r>
            <a:r>
              <a:rPr lang="en-US" dirty="0" smtClean="0"/>
              <a:t>IA32 </a:t>
            </a:r>
            <a:r>
              <a:rPr lang="en-US" dirty="0"/>
              <a:t>code only as legacy</a:t>
            </a:r>
          </a:p>
          <a:p>
            <a:pPr lvl="1"/>
            <a:r>
              <a:rPr lang="en-US" dirty="0"/>
              <a:t>Performance disappointing</a:t>
            </a:r>
          </a:p>
          <a:p>
            <a:r>
              <a:rPr lang="en-US" dirty="0"/>
              <a:t>AMD Stepped in with Evolutionary Solution</a:t>
            </a:r>
          </a:p>
          <a:p>
            <a:pPr lvl="1"/>
            <a:r>
              <a:rPr lang="en-US" dirty="0"/>
              <a:t>x86-64 (now called “AMD64”)</a:t>
            </a:r>
          </a:p>
          <a:p>
            <a:r>
              <a:rPr lang="en-US" dirty="0"/>
              <a:t>Intel Felt Obligated to Focus on IA64</a:t>
            </a:r>
          </a:p>
          <a:p>
            <a:pPr lvl="1"/>
            <a:r>
              <a:rPr lang="en-US" dirty="0"/>
              <a:t>Hard to admit mistake or that AMD is better</a:t>
            </a:r>
          </a:p>
          <a:p>
            <a:r>
              <a:rPr lang="en-US" dirty="0"/>
              <a:t>2004: Intel Announces EM64T extension to IA32</a:t>
            </a:r>
          </a:p>
          <a:p>
            <a:pPr lvl="1"/>
            <a:r>
              <a:rPr lang="en-US" dirty="0"/>
              <a:t>Extended Memory 64-bit Technology</a:t>
            </a:r>
          </a:p>
          <a:p>
            <a:pPr lvl="1"/>
            <a:r>
              <a:rPr lang="en-US" dirty="0"/>
              <a:t>Almost identical to x86-64!</a:t>
            </a:r>
          </a:p>
          <a:p>
            <a:r>
              <a:rPr lang="en-US" dirty="0" smtClean="0"/>
              <a:t>All but low-end x86 processors support x86-64</a:t>
            </a:r>
          </a:p>
          <a:p>
            <a:pPr lvl="1"/>
            <a:r>
              <a:rPr lang="en-US" dirty="0" smtClean="0"/>
              <a:t>But, lots of code still runs in 32-bit mode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3" grpId="0" uiExpand="1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Coverage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IA32</a:t>
            </a:r>
          </a:p>
          <a:p>
            <a:pPr lvl="1"/>
            <a:r>
              <a:rPr lang="en-US" dirty="0"/>
              <a:t>The traditional x86</a:t>
            </a:r>
          </a:p>
          <a:p>
            <a:endParaRPr lang="en-US" dirty="0" smtClean="0"/>
          </a:p>
          <a:p>
            <a:r>
              <a:rPr lang="en-US" dirty="0" smtClean="0"/>
              <a:t>x86-64/EM64T</a:t>
            </a:r>
            <a:endParaRPr lang="en-US" dirty="0"/>
          </a:p>
          <a:p>
            <a:pPr lvl="1"/>
            <a:r>
              <a:rPr lang="en-US" dirty="0"/>
              <a:t>The emerging standard</a:t>
            </a:r>
          </a:p>
          <a:p>
            <a:endParaRPr lang="en-US" dirty="0" smtClean="0"/>
          </a:p>
          <a:p>
            <a:r>
              <a:rPr lang="en-US" dirty="0" smtClean="0"/>
              <a:t>Presentation</a:t>
            </a:r>
            <a:endParaRPr lang="en-US" dirty="0"/>
          </a:p>
          <a:p>
            <a:pPr lvl="1"/>
            <a:r>
              <a:rPr lang="en-US" dirty="0"/>
              <a:t>Book </a:t>
            </a:r>
            <a:r>
              <a:rPr lang="en-US" dirty="0" smtClean="0"/>
              <a:t>presents IA32 in Sections 3.1—3.12</a:t>
            </a:r>
            <a:endParaRPr lang="en-US" dirty="0"/>
          </a:p>
          <a:p>
            <a:pPr lvl="1"/>
            <a:r>
              <a:rPr lang="en-US" dirty="0" smtClean="0"/>
              <a:t>Covers x86-64 in 3.13</a:t>
            </a:r>
          </a:p>
          <a:p>
            <a:pPr lvl="1"/>
            <a:r>
              <a:rPr lang="en-US" dirty="0" smtClean="0"/>
              <a:t>We will cover both simultaneously</a:t>
            </a:r>
          </a:p>
          <a:p>
            <a:pPr lvl="1"/>
            <a:r>
              <a:rPr lang="en-US" dirty="0" smtClean="0"/>
              <a:t>Some labs will be based on x86-64, others on IA32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Today: Machine Programming I: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History of Intel processors and architectures</a:t>
            </a:r>
          </a:p>
          <a:p>
            <a:r>
              <a:rPr lang="en-US" dirty="0" smtClean="0"/>
              <a:t>C, assembly, machine code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Assembly Basics: Registers, operands, move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Intro to x86-64</a:t>
            </a:r>
          </a:p>
          <a:p>
            <a:pPr>
              <a:buNone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591425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Definitions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Architecture:</a:t>
            </a:r>
            <a:r>
              <a:rPr lang="en-US" dirty="0" smtClean="0"/>
              <a:t> (also instruction set architecture: ISA) The parts of a processor design that one needs to understand to write assembly code. </a:t>
            </a:r>
          </a:p>
          <a:p>
            <a:pPr lvl="1"/>
            <a:r>
              <a:rPr lang="en-US" dirty="0" smtClean="0"/>
              <a:t>Examples: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instruction set specification, registers.</a:t>
            </a:r>
          </a:p>
          <a:p>
            <a:r>
              <a:rPr lang="en-US" dirty="0" err="1" smtClean="0">
                <a:solidFill>
                  <a:srgbClr val="C00000"/>
                </a:solidFill>
              </a:rPr>
              <a:t>Microarchitecture</a:t>
            </a:r>
            <a:r>
              <a:rPr lang="en-US" dirty="0" smtClean="0">
                <a:solidFill>
                  <a:srgbClr val="C00000"/>
                </a:solidFill>
              </a:rPr>
              <a:t>:</a:t>
            </a:r>
            <a:r>
              <a:rPr lang="en-US" dirty="0" smtClean="0"/>
              <a:t> Implementation of the architecture.</a:t>
            </a:r>
          </a:p>
          <a:p>
            <a:pPr lvl="1"/>
            <a:r>
              <a:rPr lang="en-US" dirty="0" smtClean="0"/>
              <a:t>Examples: cache sizes and core frequency.</a:t>
            </a:r>
          </a:p>
          <a:p>
            <a:pPr eaLnBrk="1" hangingPunct="1"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Example ISAs (Intel): x86, IA, IPF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2" name="Rectangle 6"/>
          <p:cNvSpPr>
            <a:spLocks noChangeArrowheads="1"/>
          </p:cNvSpPr>
          <p:nvPr/>
        </p:nvSpPr>
        <p:spPr bwMode="auto">
          <a:xfrm>
            <a:off x="1066800" y="1066800"/>
            <a:ext cx="3200400" cy="2209800"/>
          </a:xfrm>
          <a:prstGeom prst="rect">
            <a:avLst/>
          </a:prstGeom>
          <a:solidFill>
            <a:srgbClr val="EFBFB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CPU</a:t>
            </a: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226300" cy="573088"/>
          </a:xfrm>
        </p:spPr>
        <p:txBody>
          <a:bodyPr/>
          <a:lstStyle/>
          <a:p>
            <a:r>
              <a:rPr lang="en-US"/>
              <a:t>Assembly Programmer’s View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3536950"/>
            <a:ext cx="4357687" cy="3092450"/>
          </a:xfrm>
        </p:spPr>
        <p:txBody>
          <a:bodyPr/>
          <a:lstStyle/>
          <a:p>
            <a:pPr marL="227013" indent="-227013" defTabSz="895350">
              <a:tabLst>
                <a:tab pos="1371600" algn="l"/>
                <a:tab pos="4572000" algn="l"/>
              </a:tabLst>
            </a:pPr>
            <a:r>
              <a:rPr lang="en-US" sz="2000" dirty="0"/>
              <a:t>Programmer-Visible State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1800" dirty="0" smtClean="0"/>
              <a:t>PC: Program </a:t>
            </a:r>
            <a:r>
              <a:rPr lang="en-US" sz="1800" dirty="0"/>
              <a:t>c</a:t>
            </a:r>
            <a:r>
              <a:rPr lang="en-US" sz="1800" dirty="0" smtClean="0"/>
              <a:t>ounter</a:t>
            </a:r>
            <a:endParaRPr lang="en-US" sz="1800" dirty="0"/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600" dirty="0"/>
              <a:t>Address of next instruction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600" dirty="0"/>
              <a:t>Called “EIP” (IA32) or “RIP” (x86-64)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Register </a:t>
            </a:r>
            <a:r>
              <a:rPr lang="en-US" sz="1800" dirty="0" smtClean="0"/>
              <a:t>file</a:t>
            </a:r>
            <a:endParaRPr lang="en-US" sz="1800" dirty="0"/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600" dirty="0"/>
              <a:t>Heavily used program data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Condition </a:t>
            </a:r>
            <a:r>
              <a:rPr lang="en-US" sz="1800" dirty="0" smtClean="0"/>
              <a:t>codes</a:t>
            </a:r>
            <a:endParaRPr lang="en-US" sz="1800" dirty="0"/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600" dirty="0"/>
              <a:t>Store status information about most recent arithmetic operation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600" dirty="0"/>
              <a:t>Used for conditional branching</a:t>
            </a:r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1676400" y="1752600"/>
            <a:ext cx="533400" cy="4572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Calibri" pitchFamily="34" charset="0"/>
              </a:rPr>
              <a:t>PC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2362200" y="1447800"/>
            <a:ext cx="1371600" cy="762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Registers</a:t>
            </a:r>
          </a:p>
        </p:txBody>
      </p:sp>
      <p:sp>
        <p:nvSpPr>
          <p:cNvPr id="147463" name="Rectangle 7"/>
          <p:cNvSpPr>
            <a:spLocks noChangeArrowheads="1"/>
          </p:cNvSpPr>
          <p:nvPr/>
        </p:nvSpPr>
        <p:spPr bwMode="auto">
          <a:xfrm>
            <a:off x="6019800" y="990600"/>
            <a:ext cx="1752600" cy="381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Memory</a:t>
            </a:r>
          </a:p>
        </p:txBody>
      </p:sp>
      <p:sp>
        <p:nvSpPr>
          <p:cNvPr id="147464" name="Text Box 8"/>
          <p:cNvSpPr txBox="1">
            <a:spLocks noChangeArrowheads="1"/>
          </p:cNvSpPr>
          <p:nvPr/>
        </p:nvSpPr>
        <p:spPr bwMode="auto">
          <a:xfrm>
            <a:off x="6172200" y="1676400"/>
            <a:ext cx="1752600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Object Code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Program Data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OS Data</a:t>
            </a:r>
          </a:p>
        </p:txBody>
      </p:sp>
      <p:sp>
        <p:nvSpPr>
          <p:cNvPr id="147465" name="Line 9"/>
          <p:cNvSpPr>
            <a:spLocks noChangeShapeType="1"/>
          </p:cNvSpPr>
          <p:nvPr/>
        </p:nvSpPr>
        <p:spPr bwMode="auto">
          <a:xfrm>
            <a:off x="4267200" y="17526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6" name="Line 10"/>
          <p:cNvSpPr>
            <a:spLocks noChangeShapeType="1"/>
          </p:cNvSpPr>
          <p:nvPr/>
        </p:nvSpPr>
        <p:spPr bwMode="auto">
          <a:xfrm>
            <a:off x="4267200" y="22860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7" name="Line 11"/>
          <p:cNvSpPr>
            <a:spLocks noChangeShapeType="1"/>
          </p:cNvSpPr>
          <p:nvPr/>
        </p:nvSpPr>
        <p:spPr bwMode="auto">
          <a:xfrm>
            <a:off x="4267200" y="28194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8" name="Text Box 12"/>
          <p:cNvSpPr txBox="1">
            <a:spLocks noChangeArrowheads="1"/>
          </p:cNvSpPr>
          <p:nvPr/>
        </p:nvSpPr>
        <p:spPr bwMode="auto">
          <a:xfrm>
            <a:off x="4267200" y="134620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Addresses</a:t>
            </a:r>
          </a:p>
        </p:txBody>
      </p:sp>
      <p:sp>
        <p:nvSpPr>
          <p:cNvPr id="147469" name="Text Box 13"/>
          <p:cNvSpPr txBox="1">
            <a:spLocks noChangeArrowheads="1"/>
          </p:cNvSpPr>
          <p:nvPr/>
        </p:nvSpPr>
        <p:spPr bwMode="auto">
          <a:xfrm>
            <a:off x="4267200" y="190500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Data</a:t>
            </a:r>
          </a:p>
        </p:txBody>
      </p:sp>
      <p:sp>
        <p:nvSpPr>
          <p:cNvPr id="147470" name="Text Box 14"/>
          <p:cNvSpPr txBox="1">
            <a:spLocks noChangeArrowheads="1"/>
          </p:cNvSpPr>
          <p:nvPr/>
        </p:nvSpPr>
        <p:spPr bwMode="auto">
          <a:xfrm>
            <a:off x="4267200" y="2438400"/>
            <a:ext cx="16764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Instructions</a:t>
            </a:r>
          </a:p>
        </p:txBody>
      </p:sp>
      <p:sp>
        <p:nvSpPr>
          <p:cNvPr id="147471" name="Rectangle 15"/>
          <p:cNvSpPr>
            <a:spLocks noChangeArrowheads="1"/>
          </p:cNvSpPr>
          <p:nvPr/>
        </p:nvSpPr>
        <p:spPr bwMode="auto">
          <a:xfrm>
            <a:off x="6019800" y="2971800"/>
            <a:ext cx="17526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Stack</a:t>
            </a:r>
          </a:p>
        </p:txBody>
      </p:sp>
      <p:sp>
        <p:nvSpPr>
          <p:cNvPr id="147472" name="Rectangle 16"/>
          <p:cNvSpPr>
            <a:spLocks noChangeArrowheads="1"/>
          </p:cNvSpPr>
          <p:nvPr/>
        </p:nvSpPr>
        <p:spPr bwMode="auto">
          <a:xfrm>
            <a:off x="2362200" y="2362200"/>
            <a:ext cx="1371600" cy="6858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Condition</a:t>
            </a:r>
          </a:p>
          <a:p>
            <a:pPr algn="ctr"/>
            <a:r>
              <a:rPr lang="en-US" dirty="0">
                <a:latin typeface="Calibri" pitchFamily="34" charset="0"/>
              </a:rPr>
              <a:t>Codes</a:t>
            </a:r>
          </a:p>
        </p:txBody>
      </p:sp>
      <p:sp>
        <p:nvSpPr>
          <p:cNvPr id="147473" name="Rectangle 17"/>
          <p:cNvSpPr>
            <a:spLocks noGrp="1" noChangeArrowheads="1"/>
          </p:cNvSpPr>
          <p:nvPr>
            <p:ph type="body" sz="half" idx="2"/>
          </p:nvPr>
        </p:nvSpPr>
        <p:spPr>
          <a:xfrm>
            <a:off x="4914900" y="4984750"/>
            <a:ext cx="4076700" cy="1568450"/>
          </a:xfrm>
        </p:spPr>
        <p:txBody>
          <a:bodyPr/>
          <a:lstStyle/>
          <a:p>
            <a:pPr marL="292100" lvl="1" indent="-177800"/>
            <a:r>
              <a:rPr lang="en-US" sz="2000" b="1" dirty="0"/>
              <a:t>Memory</a:t>
            </a:r>
          </a:p>
          <a:p>
            <a:pPr marL="571500" lvl="2" indent="-165100"/>
            <a:r>
              <a:rPr lang="en-US" sz="1600" dirty="0"/>
              <a:t>Byte addressable array</a:t>
            </a:r>
          </a:p>
          <a:p>
            <a:pPr marL="571500" lvl="2" indent="-165100"/>
            <a:r>
              <a:rPr lang="en-US" sz="1600" dirty="0"/>
              <a:t>Code, user data, (some) OS data</a:t>
            </a:r>
          </a:p>
          <a:p>
            <a:pPr marL="571500" lvl="2" indent="-165100"/>
            <a:r>
              <a:rPr lang="en-US" sz="1600" dirty="0"/>
              <a:t>Includes stack used to support procedures</a:t>
            </a:r>
          </a:p>
          <a:p>
            <a:pPr marL="0" indent="0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1101725" y="2514600"/>
            <a:ext cx="72707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text</a:t>
            </a: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1101725" y="3655700"/>
            <a:ext cx="72707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text</a:t>
            </a:r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828675" y="4724400"/>
            <a:ext cx="100012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binary</a:t>
            </a:r>
          </a:p>
        </p:txBody>
      </p:sp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828675" y="5867400"/>
            <a:ext cx="100012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binary</a:t>
            </a:r>
          </a:p>
        </p:txBody>
      </p:sp>
      <p:sp>
        <p:nvSpPr>
          <p:cNvPr id="148486" name="Line 6"/>
          <p:cNvSpPr>
            <a:spLocks noChangeShapeType="1"/>
          </p:cNvSpPr>
          <p:nvPr/>
        </p:nvSpPr>
        <p:spPr bwMode="auto">
          <a:xfrm>
            <a:off x="3989388" y="2977233"/>
            <a:ext cx="0" cy="68036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4295775" y="3124200"/>
            <a:ext cx="25019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Compiler (</a:t>
            </a:r>
            <a:r>
              <a:rPr lang="en-US" sz="2000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ourier New" pitchFamily="49" charset="0"/>
              </a:rPr>
              <a:t> -S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88" name="Rectangle 8"/>
          <p:cNvSpPr>
            <a:spLocks noChangeArrowheads="1"/>
          </p:cNvSpPr>
          <p:nvPr/>
        </p:nvSpPr>
        <p:spPr bwMode="auto">
          <a:xfrm>
            <a:off x="4279900" y="4191000"/>
            <a:ext cx="30480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Assembler (</a:t>
            </a:r>
            <a:r>
              <a:rPr lang="en-US" sz="2000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alibri" pitchFamily="34" charset="0"/>
              </a:rPr>
              <a:t> or </a:t>
            </a:r>
            <a:r>
              <a:rPr lang="en-US" sz="2000" dirty="0">
                <a:latin typeface="Courier New" pitchFamily="49" charset="0"/>
              </a:rPr>
              <a:t>as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89" name="Rectangle 9"/>
          <p:cNvSpPr>
            <a:spLocks noChangeArrowheads="1"/>
          </p:cNvSpPr>
          <p:nvPr/>
        </p:nvSpPr>
        <p:spPr bwMode="auto">
          <a:xfrm>
            <a:off x="4295775" y="5334000"/>
            <a:ext cx="263842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Linker (</a:t>
            </a:r>
            <a:r>
              <a:rPr lang="en-US" sz="2000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alibri" pitchFamily="34" charset="0"/>
              </a:rPr>
              <a:t> or</a:t>
            </a:r>
            <a:r>
              <a:rPr lang="en-US" sz="2000" dirty="0">
                <a:latin typeface="Courier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ld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0" name="Rectangle 10"/>
          <p:cNvSpPr>
            <a:spLocks noChangeArrowheads="1"/>
          </p:cNvSpPr>
          <p:nvPr/>
        </p:nvSpPr>
        <p:spPr bwMode="auto">
          <a:xfrm>
            <a:off x="2373313" y="2579688"/>
            <a:ext cx="3263900" cy="397545"/>
          </a:xfrm>
          <a:prstGeom prst="rect">
            <a:avLst/>
          </a:prstGeom>
          <a:solidFill>
            <a:srgbClr val="F6F5B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C program (</a:t>
            </a:r>
            <a:r>
              <a:rPr lang="en-US" sz="2000" dirty="0">
                <a:latin typeface="Courier New" pitchFamily="49" charset="0"/>
              </a:rPr>
              <a:t>p1.c p2.c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1" name="Rectangle 11"/>
          <p:cNvSpPr>
            <a:spLocks noChangeArrowheads="1"/>
          </p:cNvSpPr>
          <p:nvPr/>
        </p:nvSpPr>
        <p:spPr bwMode="auto">
          <a:xfrm>
            <a:off x="2259013" y="3657600"/>
            <a:ext cx="3492500" cy="397545"/>
          </a:xfrm>
          <a:prstGeom prst="rect">
            <a:avLst/>
          </a:prstGeom>
          <a:solidFill>
            <a:srgbClr val="F6F5B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 err="1">
                <a:latin typeface="Calibri" pitchFamily="34" charset="0"/>
              </a:rPr>
              <a:t>Asm</a:t>
            </a:r>
            <a:r>
              <a:rPr lang="en-US" sz="2000" dirty="0">
                <a:latin typeface="Calibri" pitchFamily="34" charset="0"/>
              </a:rPr>
              <a:t> program (</a:t>
            </a:r>
            <a:r>
              <a:rPr lang="en-US" sz="2000" dirty="0">
                <a:latin typeface="Courier New" pitchFamily="49" charset="0"/>
              </a:rPr>
              <a:t>p1.s p2.s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2" name="Rectangle 12"/>
          <p:cNvSpPr>
            <a:spLocks noChangeArrowheads="1"/>
          </p:cNvSpPr>
          <p:nvPr/>
        </p:nvSpPr>
        <p:spPr bwMode="auto">
          <a:xfrm>
            <a:off x="2144713" y="4800600"/>
            <a:ext cx="3721100" cy="397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Object program (</a:t>
            </a:r>
            <a:r>
              <a:rPr lang="en-US" sz="2000" dirty="0">
                <a:latin typeface="Courier New" pitchFamily="49" charset="0"/>
              </a:rPr>
              <a:t>p1.o p2.o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3" name="Rectangle 13"/>
          <p:cNvSpPr>
            <a:spLocks noChangeArrowheads="1"/>
          </p:cNvSpPr>
          <p:nvPr/>
        </p:nvSpPr>
        <p:spPr bwMode="auto">
          <a:xfrm>
            <a:off x="2131219" y="5943600"/>
            <a:ext cx="3748088" cy="397545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Executable program (</a:t>
            </a:r>
            <a:r>
              <a:rPr lang="en-US" sz="2000" dirty="0">
                <a:latin typeface="Courier New" pitchFamily="49" charset="0"/>
              </a:rPr>
              <a:t>p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4" name="Line 14"/>
          <p:cNvSpPr>
            <a:spLocks noChangeShapeType="1"/>
          </p:cNvSpPr>
          <p:nvPr/>
        </p:nvSpPr>
        <p:spPr bwMode="auto">
          <a:xfrm>
            <a:off x="3989388" y="4055145"/>
            <a:ext cx="0" cy="7264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5" name="Line 15"/>
          <p:cNvSpPr>
            <a:spLocks noChangeShapeType="1"/>
          </p:cNvSpPr>
          <p:nvPr/>
        </p:nvSpPr>
        <p:spPr bwMode="auto">
          <a:xfrm>
            <a:off x="3989388" y="5198145"/>
            <a:ext cx="0" cy="7264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6" name="Rectangle 16"/>
          <p:cNvSpPr>
            <a:spLocks noChangeArrowheads="1"/>
          </p:cNvSpPr>
          <p:nvPr/>
        </p:nvSpPr>
        <p:spPr bwMode="auto">
          <a:xfrm>
            <a:off x="6858000" y="4800600"/>
            <a:ext cx="2044700" cy="7053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Static libraries (</a:t>
            </a:r>
            <a:r>
              <a:rPr lang="en-US" sz="2000" dirty="0">
                <a:latin typeface="Courier New" pitchFamily="49" charset="0"/>
              </a:rPr>
              <a:t>.a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7" name="Line 17"/>
          <p:cNvSpPr>
            <a:spLocks noChangeShapeType="1"/>
          </p:cNvSpPr>
          <p:nvPr/>
        </p:nvSpPr>
        <p:spPr bwMode="auto">
          <a:xfrm flipH="1">
            <a:off x="5865813" y="5334000"/>
            <a:ext cx="9906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8" name="Rectangle 18"/>
          <p:cNvSpPr>
            <a:spLocks noGrp="1" noChangeArrowheads="1"/>
          </p:cNvSpPr>
          <p:nvPr>
            <p:ph type="title"/>
          </p:nvPr>
        </p:nvSpPr>
        <p:spPr>
          <a:xfrm>
            <a:off x="381000" y="341312"/>
            <a:ext cx="6997700" cy="573088"/>
          </a:xfrm>
        </p:spPr>
        <p:txBody>
          <a:bodyPr/>
          <a:lstStyle/>
          <a:p>
            <a:r>
              <a:rPr lang="en-US"/>
              <a:t>Turning C into Object Code</a:t>
            </a:r>
          </a:p>
        </p:txBody>
      </p:sp>
      <p:sp>
        <p:nvSpPr>
          <p:cNvPr id="148499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290513" y="990600"/>
            <a:ext cx="8307387" cy="1463675"/>
          </a:xfrm>
        </p:spPr>
        <p:txBody>
          <a:bodyPr/>
          <a:lstStyle/>
          <a:p>
            <a:pPr marL="560388" lvl="1" indent="-222250" defTabSz="895350">
              <a:tabLst>
                <a:tab pos="2286000" algn="l"/>
                <a:tab pos="3543300" algn="l"/>
              </a:tabLst>
            </a:pPr>
            <a:r>
              <a:rPr lang="en-US" dirty="0"/>
              <a:t>Code in files</a:t>
            </a:r>
            <a:r>
              <a:rPr lang="en-US" dirty="0" smtClean="0"/>
              <a:t>  </a:t>
            </a:r>
            <a:r>
              <a:rPr lang="en-US" b="1" dirty="0" smtClean="0">
                <a:latin typeface="Courier New" pitchFamily="49" charset="0"/>
              </a:rPr>
              <a:t>p1</a:t>
            </a:r>
            <a:r>
              <a:rPr lang="en-US" b="1" dirty="0">
                <a:latin typeface="Courier New" pitchFamily="49" charset="0"/>
              </a:rPr>
              <a:t>.c p2.c</a:t>
            </a:r>
            <a:endParaRPr lang="en-US" b="1" dirty="0">
              <a:latin typeface="Courier" pitchFamily="49" charset="0"/>
            </a:endParaRPr>
          </a:p>
          <a:p>
            <a:pPr marL="560388" lvl="1" indent="-222250" defTabSz="895350">
              <a:tabLst>
                <a:tab pos="2286000" algn="l"/>
                <a:tab pos="3543300" algn="l"/>
              </a:tabLst>
            </a:pPr>
            <a:r>
              <a:rPr lang="en-US" dirty="0"/>
              <a:t>Compile with command:</a:t>
            </a:r>
            <a:r>
              <a:rPr lang="en-US" dirty="0" smtClean="0"/>
              <a:t>  </a:t>
            </a:r>
            <a:r>
              <a:rPr lang="en-US" b="1" dirty="0" err="1" smtClean="0">
                <a:latin typeface="Courier New" pitchFamily="49" charset="0"/>
              </a:rPr>
              <a:t>gcc</a:t>
            </a:r>
            <a:r>
              <a:rPr lang="en-US" b="1" dirty="0" smtClean="0">
                <a:latin typeface="Courier New" pitchFamily="49" charset="0"/>
              </a:rPr>
              <a:t> –O1 </a:t>
            </a:r>
            <a:r>
              <a:rPr lang="en-US" b="1" dirty="0">
                <a:latin typeface="Courier New" pitchFamily="49" charset="0"/>
              </a:rPr>
              <a:t>p1.c p2.c -o p</a:t>
            </a:r>
            <a:endParaRPr lang="en-US" b="1" dirty="0">
              <a:latin typeface="Courier" pitchFamily="49" charset="0"/>
            </a:endParaRPr>
          </a:p>
          <a:p>
            <a:pPr marL="839788" lvl="2" indent="-165100" defTabSz="895350">
              <a:tabLst>
                <a:tab pos="2286000" algn="l"/>
                <a:tab pos="3543300" algn="l"/>
              </a:tabLst>
            </a:pPr>
            <a:r>
              <a:rPr lang="en-US" dirty="0"/>
              <a:t>Use </a:t>
            </a:r>
            <a:r>
              <a:rPr lang="en-US" dirty="0" smtClean="0"/>
              <a:t>basic optimizations </a:t>
            </a:r>
            <a:r>
              <a:rPr lang="en-US" dirty="0"/>
              <a:t>(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-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O1</a:t>
            </a:r>
            <a:r>
              <a:rPr lang="en-US" dirty="0" smtClean="0"/>
              <a:t>)</a:t>
            </a:r>
            <a:endParaRPr lang="en-US" dirty="0"/>
          </a:p>
          <a:p>
            <a:pPr marL="839788" lvl="2" indent="-165100" defTabSz="895350">
              <a:tabLst>
                <a:tab pos="2286000" algn="l"/>
                <a:tab pos="3543300" algn="l"/>
              </a:tabLst>
            </a:pPr>
            <a:r>
              <a:rPr lang="en-US" dirty="0"/>
              <a:t>Put resulting binary in file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p</a:t>
            </a: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34975"/>
            <a:ext cx="6845300" cy="555625"/>
          </a:xfrm>
          <a:noFill/>
          <a:ln/>
          <a:effectLst/>
        </p:spPr>
        <p:txBody>
          <a:bodyPr/>
          <a:lstStyle/>
          <a:p>
            <a:r>
              <a:rPr lang="en-US"/>
              <a:t>Compiling Into Assembly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1622425" cy="363538"/>
          </a:xfrm>
          <a:noFill/>
          <a:ln/>
        </p:spPr>
        <p:txBody>
          <a:bodyPr lIns="90487" tIns="44450" rIns="90487" bIns="44450"/>
          <a:lstStyle/>
          <a:p>
            <a:pPr>
              <a:buNone/>
            </a:pPr>
            <a:r>
              <a:rPr lang="en-US" dirty="0"/>
              <a:t>C Code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304800" y="1600200"/>
            <a:ext cx="388302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sum(int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x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y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t</a:t>
            </a:r>
            <a:r>
              <a:rPr lang="en-US" sz="1800" dirty="0">
                <a:latin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</a:rPr>
              <a:t>x+y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return </a:t>
            </a:r>
            <a:r>
              <a:rPr lang="en-US" sz="1800" dirty="0" err="1">
                <a:latin typeface="Courier New" pitchFamily="49" charset="0"/>
              </a:rPr>
              <a:t>t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4419600" y="1111250"/>
            <a:ext cx="41148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Generated IA32 Assembly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49510" name="Rectangle 6"/>
          <p:cNvSpPr>
            <a:spLocks noChangeArrowheads="1"/>
          </p:cNvSpPr>
          <p:nvPr/>
        </p:nvSpPr>
        <p:spPr bwMode="auto">
          <a:xfrm>
            <a:off x="4495800" y="1592263"/>
            <a:ext cx="4195763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sum:</a:t>
            </a:r>
            <a:endParaRPr lang="en-US" sz="18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</a:rPr>
              <a:t>pushl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ebp</a:t>
            </a:r>
            <a:endParaRPr lang="en-US" sz="18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esp,%ebp</a:t>
            </a:r>
            <a:endParaRPr lang="en-US" sz="18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12(%ebp),%eax</a:t>
            </a:r>
            <a:endParaRPr lang="en-US" sz="18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</a:rPr>
              <a:t>addl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8(%ebp),%</a:t>
            </a:r>
            <a:r>
              <a:rPr lang="en-US" sz="1800" dirty="0" smtClean="0">
                <a:latin typeface="Courier New" pitchFamily="49" charset="0"/>
              </a:rPr>
              <a:t>eax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</a:rPr>
              <a:t>popl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ebp</a:t>
            </a:r>
            <a:endParaRPr lang="en-US" sz="18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49511" name="Rectangle 7"/>
          <p:cNvSpPr>
            <a:spLocks noChangeArrowheads="1"/>
          </p:cNvSpPr>
          <p:nvPr/>
        </p:nvSpPr>
        <p:spPr bwMode="auto">
          <a:xfrm>
            <a:off x="457200" y="4986104"/>
            <a:ext cx="7467600" cy="156709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Obtain with command</a:t>
            </a:r>
          </a:p>
          <a:p>
            <a:pPr lvl="1" algn="l">
              <a:lnSpc>
                <a:spcPct val="100000"/>
              </a:lnSpc>
              <a:spcBef>
                <a:spcPct val="50000"/>
              </a:spcBef>
            </a:pPr>
            <a:r>
              <a:rPr lang="en-US" dirty="0" smtClean="0">
                <a:latin typeface="Courier New" pitchFamily="49" charset="0"/>
              </a:rPr>
              <a:t>/</a:t>
            </a:r>
            <a:r>
              <a:rPr lang="en-US" dirty="0" err="1" smtClean="0">
                <a:latin typeface="Courier New" pitchFamily="49" charset="0"/>
              </a:rPr>
              <a:t>usr/local/bin/gcc</a:t>
            </a:r>
            <a:r>
              <a:rPr lang="en-US" dirty="0" smtClean="0">
                <a:latin typeface="Courier New" pitchFamily="49" charset="0"/>
              </a:rPr>
              <a:t> –O1 </a:t>
            </a:r>
            <a:r>
              <a:rPr lang="en-US" dirty="0">
                <a:latin typeface="Courier New" pitchFamily="49" charset="0"/>
              </a:rPr>
              <a:t>-S </a:t>
            </a:r>
            <a:r>
              <a:rPr lang="en-US" dirty="0" err="1">
                <a:latin typeface="Courier New" pitchFamily="49" charset="0"/>
              </a:rPr>
              <a:t>code.c</a:t>
            </a: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Produces file </a:t>
            </a:r>
            <a:r>
              <a:rPr lang="en-US" dirty="0" err="1">
                <a:latin typeface="Courier New" pitchFamily="49" charset="0"/>
              </a:rPr>
              <a:t>code.s</a:t>
            </a:r>
            <a:endParaRPr lang="en-US" dirty="0">
              <a:latin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52400" y="3225006"/>
            <a:ext cx="4799012" cy="1651794"/>
            <a:chOff x="228600" y="3074963"/>
            <a:chExt cx="4799012" cy="1651794"/>
          </a:xfrm>
        </p:grpSpPr>
        <p:sp>
          <p:nvSpPr>
            <p:cNvPr id="149513" name="Line 9"/>
            <p:cNvSpPr>
              <a:spLocks noChangeShapeType="1"/>
            </p:cNvSpPr>
            <p:nvPr/>
          </p:nvSpPr>
          <p:spPr bwMode="auto">
            <a:xfrm flipH="1">
              <a:off x="3856037" y="3074963"/>
              <a:ext cx="1171575" cy="1236663"/>
            </a:xfrm>
            <a:prstGeom prst="line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  <a:round/>
              <a:headEnd type="triangle" w="lg" len="med"/>
              <a:tailEnd type="none" w="sm" len="sm"/>
            </a:ln>
            <a:effectLst/>
          </p:spPr>
          <p:txBody>
            <a:bodyPr wrap="square" lIns="45720" rIns="45720"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49514" name="Text Box 10"/>
            <p:cNvSpPr txBox="1">
              <a:spLocks noChangeArrowheads="1"/>
            </p:cNvSpPr>
            <p:nvPr/>
          </p:nvSpPr>
          <p:spPr bwMode="auto">
            <a:xfrm>
              <a:off x="228600" y="3896494"/>
              <a:ext cx="3627437" cy="83026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l"/>
              <a:r>
                <a:rPr lang="en-US" dirty="0">
                  <a:latin typeface="Calibri" pitchFamily="34" charset="0"/>
                </a:rPr>
                <a:t>Some compilers use </a:t>
              </a:r>
              <a:r>
                <a:rPr lang="en-US" dirty="0" smtClean="0">
                  <a:latin typeface="Calibri" pitchFamily="34" charset="0"/>
                </a:rPr>
                <a:t>instruction </a:t>
              </a:r>
              <a:r>
                <a:rPr lang="en-US" dirty="0">
                  <a:latin typeface="Calibri" pitchFamily="34" charset="0"/>
                </a:rPr>
                <a:t>“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leave</a:t>
              </a:r>
              <a:r>
                <a:rPr lang="en-US" dirty="0">
                  <a:latin typeface="Calibri" pitchFamily="34" charset="0"/>
                </a:rPr>
                <a:t>”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r>
              <a:rPr lang="en-US" dirty="0"/>
              <a:t>Assembly </a:t>
            </a:r>
            <a:r>
              <a:rPr lang="en-US" dirty="0" smtClean="0"/>
              <a:t>Characteristics: Data Types</a:t>
            </a:r>
            <a:endParaRPr lang="en-US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50950"/>
            <a:ext cx="8548687" cy="5530850"/>
          </a:xfrm>
        </p:spPr>
        <p:txBody>
          <a:bodyPr/>
          <a:lstStyle/>
          <a:p>
            <a:r>
              <a:rPr lang="en-US" dirty="0" smtClean="0"/>
              <a:t>“</a:t>
            </a:r>
            <a:r>
              <a:rPr lang="en-US" dirty="0"/>
              <a:t>Integer” data of 1, 2, or 4 bytes</a:t>
            </a:r>
          </a:p>
          <a:p>
            <a:pPr lvl="1"/>
            <a:r>
              <a:rPr lang="en-US" dirty="0"/>
              <a:t>Data values</a:t>
            </a:r>
          </a:p>
          <a:p>
            <a:pPr lvl="1"/>
            <a:r>
              <a:rPr lang="en-US" dirty="0"/>
              <a:t>Addresses (</a:t>
            </a:r>
            <a:r>
              <a:rPr lang="en-US" dirty="0" err="1"/>
              <a:t>untyped</a:t>
            </a:r>
            <a:r>
              <a:rPr lang="en-US" dirty="0"/>
              <a:t> pointers)</a:t>
            </a:r>
          </a:p>
          <a:p>
            <a:endParaRPr lang="en-US" dirty="0" smtClean="0"/>
          </a:p>
          <a:p>
            <a:r>
              <a:rPr lang="en-US" dirty="0" smtClean="0"/>
              <a:t>Floating </a:t>
            </a:r>
            <a:r>
              <a:rPr lang="en-US" dirty="0"/>
              <a:t>point data of 4, 8, or 10 bytes</a:t>
            </a:r>
          </a:p>
          <a:p>
            <a:endParaRPr lang="en-US" dirty="0" smtClean="0"/>
          </a:p>
          <a:p>
            <a:r>
              <a:rPr lang="en-US" dirty="0" smtClean="0"/>
              <a:t>No </a:t>
            </a:r>
            <a:r>
              <a:rPr lang="en-US" dirty="0"/>
              <a:t>aggregate types such as arrays or structures</a:t>
            </a:r>
          </a:p>
          <a:p>
            <a:pPr lvl="1"/>
            <a:r>
              <a:rPr lang="en-US" dirty="0"/>
              <a:t>Just contiguously allocated bytes in </a:t>
            </a:r>
            <a:r>
              <a:rPr lang="en-US" dirty="0" smtClean="0"/>
              <a:t>memory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r>
              <a:rPr lang="en-US" dirty="0"/>
              <a:t>Assembly </a:t>
            </a:r>
            <a:r>
              <a:rPr lang="en-US" dirty="0" smtClean="0"/>
              <a:t>Characteristics: Operations</a:t>
            </a:r>
            <a:endParaRPr lang="en-US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327150"/>
            <a:ext cx="8548687" cy="4921250"/>
          </a:xfrm>
        </p:spPr>
        <p:txBody>
          <a:bodyPr/>
          <a:lstStyle/>
          <a:p>
            <a:r>
              <a:rPr lang="en-US" dirty="0" smtClean="0"/>
              <a:t>Perform </a:t>
            </a:r>
            <a:r>
              <a:rPr lang="en-US" dirty="0"/>
              <a:t>arithmetic function on register or memory data</a:t>
            </a:r>
          </a:p>
          <a:p>
            <a:endParaRPr lang="en-US" dirty="0" smtClean="0"/>
          </a:p>
          <a:p>
            <a:r>
              <a:rPr lang="en-US" dirty="0" smtClean="0"/>
              <a:t>Transfer </a:t>
            </a:r>
            <a:r>
              <a:rPr lang="en-US" dirty="0"/>
              <a:t>data between memory and register</a:t>
            </a:r>
          </a:p>
          <a:p>
            <a:pPr lvl="1"/>
            <a:r>
              <a:rPr lang="en-US" dirty="0"/>
              <a:t>Load data from memory into register</a:t>
            </a:r>
          </a:p>
          <a:p>
            <a:pPr lvl="1"/>
            <a:r>
              <a:rPr lang="en-US" dirty="0"/>
              <a:t>Store register data into memory</a:t>
            </a:r>
          </a:p>
          <a:p>
            <a:endParaRPr lang="en-US" dirty="0" smtClean="0"/>
          </a:p>
          <a:p>
            <a:r>
              <a:rPr lang="en-US" dirty="0" smtClean="0"/>
              <a:t>Transfer </a:t>
            </a:r>
            <a:r>
              <a:rPr lang="en-US" dirty="0"/>
              <a:t>control</a:t>
            </a:r>
          </a:p>
          <a:p>
            <a:pPr lvl="1"/>
            <a:r>
              <a:rPr lang="en-US" dirty="0"/>
              <a:t>Unconditional jumps to/from procedures</a:t>
            </a:r>
          </a:p>
          <a:p>
            <a:pPr lvl="1"/>
            <a:r>
              <a:rPr lang="en-US" dirty="0"/>
              <a:t>Conditional branches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342900" y="914400"/>
            <a:ext cx="25146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Code for </a:t>
            </a:r>
            <a:r>
              <a:rPr lang="en-US" sz="2400" dirty="0">
                <a:latin typeface="Courier New" pitchFamily="49" charset="0"/>
              </a:rPr>
              <a:t>sum</a:t>
            </a: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1555" name="Rectangle 3"/>
          <p:cNvSpPr>
            <a:spLocks noChangeArrowheads="1"/>
          </p:cNvSpPr>
          <p:nvPr/>
        </p:nvSpPr>
        <p:spPr bwMode="auto">
          <a:xfrm>
            <a:off x="344488" y="1447800"/>
            <a:ext cx="2511425" cy="34137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0x401040 &lt;sum&gt;</a:t>
            </a:r>
            <a:r>
              <a:rPr lang="en-US" sz="1800" dirty="0" smtClean="0">
                <a:latin typeface="Courier New" pitchFamily="49" charset="0"/>
              </a:rPr>
              <a:t>:    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0x55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0x89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0xe5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0x8b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0x45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0x0c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0x03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0x45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0x08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0x5d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0xc3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5524500" cy="573088"/>
          </a:xfrm>
        </p:spPr>
        <p:txBody>
          <a:bodyPr/>
          <a:lstStyle/>
          <a:p>
            <a:r>
              <a:rPr lang="en-US"/>
              <a:t>Object Code</a:t>
            </a:r>
          </a:p>
        </p:txBody>
      </p:sp>
      <p:sp>
        <p:nvSpPr>
          <p:cNvPr id="1515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505200" y="1143000"/>
            <a:ext cx="5486400" cy="5486400"/>
          </a:xfrm>
        </p:spPr>
        <p:txBody>
          <a:bodyPr/>
          <a:lstStyle/>
          <a:p>
            <a:r>
              <a:rPr lang="en-US" dirty="0"/>
              <a:t>Assembler</a:t>
            </a:r>
          </a:p>
          <a:p>
            <a:pPr lvl="1"/>
            <a:r>
              <a:rPr lang="en-US" dirty="0"/>
              <a:t>Translates </a:t>
            </a:r>
            <a:r>
              <a:rPr lang="en-US" dirty="0">
                <a:latin typeface="Courier New" pitchFamily="49" charset="0"/>
              </a:rPr>
              <a:t>.s</a:t>
            </a:r>
            <a:r>
              <a:rPr lang="en-US" dirty="0"/>
              <a:t> into </a:t>
            </a:r>
            <a:r>
              <a:rPr lang="en-US" dirty="0">
                <a:latin typeface="Courier New" pitchFamily="49" charset="0"/>
              </a:rPr>
              <a:t>.o</a:t>
            </a:r>
          </a:p>
          <a:p>
            <a:pPr lvl="1"/>
            <a:r>
              <a:rPr lang="en-US" dirty="0"/>
              <a:t>Binary encoding of each instruction</a:t>
            </a:r>
          </a:p>
          <a:p>
            <a:pPr lvl="1"/>
            <a:r>
              <a:rPr lang="en-US" dirty="0"/>
              <a:t>Nearly-complete image of executable code</a:t>
            </a:r>
          </a:p>
          <a:p>
            <a:pPr lvl="1"/>
            <a:r>
              <a:rPr lang="en-US" dirty="0"/>
              <a:t>Missing linkages between code in different files</a:t>
            </a:r>
          </a:p>
          <a:p>
            <a:r>
              <a:rPr lang="en-US" dirty="0"/>
              <a:t>Linker</a:t>
            </a:r>
          </a:p>
          <a:p>
            <a:pPr lvl="1"/>
            <a:r>
              <a:rPr lang="en-US" dirty="0"/>
              <a:t>Resolves references between files</a:t>
            </a:r>
          </a:p>
          <a:p>
            <a:pPr lvl="1"/>
            <a:r>
              <a:rPr lang="en-US" dirty="0"/>
              <a:t>Combines with static run-time libraries</a:t>
            </a:r>
          </a:p>
          <a:p>
            <a:pPr lvl="2"/>
            <a:r>
              <a:rPr lang="en-US" dirty="0"/>
              <a:t>E.g., code for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malloc</a:t>
            </a:r>
            <a:r>
              <a:rPr lang="en-US" b="1" dirty="0"/>
              <a:t>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printf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lvl="1"/>
            <a:r>
              <a:rPr lang="en-US" dirty="0"/>
              <a:t>Some libraries are </a:t>
            </a:r>
            <a:r>
              <a:rPr lang="en-US" i="1" dirty="0"/>
              <a:t>dynamically linked</a:t>
            </a:r>
          </a:p>
          <a:p>
            <a:pPr lvl="2"/>
            <a:r>
              <a:rPr lang="en-US" dirty="0"/>
              <a:t>Linking occurs when program begins execution</a:t>
            </a:r>
          </a:p>
        </p:txBody>
      </p:sp>
      <p:sp>
        <p:nvSpPr>
          <p:cNvPr id="151558" name="Text Box 6"/>
          <p:cNvSpPr txBox="1">
            <a:spLocks noChangeArrowheads="1"/>
          </p:cNvSpPr>
          <p:nvPr/>
        </p:nvSpPr>
        <p:spPr bwMode="auto">
          <a:xfrm>
            <a:off x="1295400" y="4038600"/>
            <a:ext cx="2362200" cy="190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560388" lvl="1" indent="-222250" algn="l" defTabSz="895350">
              <a:spcBef>
                <a:spcPct val="30000"/>
              </a:spcBef>
              <a:buFontTx/>
              <a:buChar char="•"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Total of </a:t>
            </a:r>
            <a:r>
              <a:rPr lang="en-US" sz="1800" dirty="0" smtClean="0">
                <a:solidFill>
                  <a:srgbClr val="C00000"/>
                </a:solidFill>
                <a:latin typeface="Calibri" pitchFamily="34" charset="0"/>
              </a:rPr>
              <a:t>11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bytes</a:t>
            </a:r>
          </a:p>
          <a:p>
            <a:pPr marL="560388" lvl="1" indent="-222250" algn="l" defTabSz="895350">
              <a:spcBef>
                <a:spcPct val="30000"/>
              </a:spcBef>
              <a:buFontTx/>
              <a:buChar char="•"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Each instruction 1, 2, or 3 bytes</a:t>
            </a:r>
          </a:p>
          <a:p>
            <a:pPr marL="560388" lvl="1" indent="-222250" algn="l" defTabSz="895350">
              <a:spcBef>
                <a:spcPct val="30000"/>
              </a:spcBef>
              <a:buFontTx/>
              <a:buChar char="•"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Starts at address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0x401040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Today: Machine Programming I: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History of Intel processors and architectures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C, assembly, machine code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Assembly Basics: Registers, operands, move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Intro to x86-64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264400" cy="573088"/>
          </a:xfrm>
        </p:spPr>
        <p:txBody>
          <a:bodyPr/>
          <a:lstStyle/>
          <a:p>
            <a:r>
              <a:rPr lang="en-US"/>
              <a:t>Machine Instruction Example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0" y="838200"/>
            <a:ext cx="4572000" cy="5791200"/>
          </a:xfrm>
        </p:spPr>
        <p:txBody>
          <a:bodyPr/>
          <a:lstStyle/>
          <a:p>
            <a:pPr marL="223838" indent="-223838" defTabSz="895350">
              <a:tabLst>
                <a:tab pos="1143000" algn="l"/>
                <a:tab pos="2514600" algn="l"/>
              </a:tabLst>
            </a:pPr>
            <a:r>
              <a:rPr lang="en-US" dirty="0"/>
              <a:t>C Code</a:t>
            </a:r>
          </a:p>
          <a:p>
            <a:pPr marL="560388" lvl="1" indent="-222250" defTabSz="895350">
              <a:tabLst>
                <a:tab pos="1143000" algn="l"/>
                <a:tab pos="2514600" algn="l"/>
              </a:tabLst>
            </a:pPr>
            <a:r>
              <a:rPr lang="en-US" dirty="0"/>
              <a:t>Add two signed integers</a:t>
            </a:r>
          </a:p>
          <a:p>
            <a:pPr marL="223838" indent="-223838" defTabSz="895350">
              <a:tabLst>
                <a:tab pos="1143000" algn="l"/>
                <a:tab pos="2514600" algn="l"/>
              </a:tabLst>
            </a:pPr>
            <a:r>
              <a:rPr lang="en-US" dirty="0"/>
              <a:t>Assembly</a:t>
            </a:r>
          </a:p>
          <a:p>
            <a:pPr marL="560388" lvl="1" indent="-222250" defTabSz="895350">
              <a:tabLst>
                <a:tab pos="1143000" algn="l"/>
                <a:tab pos="2514600" algn="l"/>
              </a:tabLst>
            </a:pPr>
            <a:r>
              <a:rPr lang="en-US" dirty="0"/>
              <a:t>Add 2 4-byte integers</a:t>
            </a:r>
          </a:p>
          <a:p>
            <a:pPr marL="839788" lvl="2" indent="-165100" defTabSz="895350">
              <a:tabLst>
                <a:tab pos="1143000" algn="l"/>
                <a:tab pos="2514600" algn="l"/>
              </a:tabLst>
            </a:pPr>
            <a:r>
              <a:rPr lang="en-US" dirty="0"/>
              <a:t>“Long” words in GCC parlance</a:t>
            </a:r>
          </a:p>
          <a:p>
            <a:pPr marL="839788" lvl="2" indent="-165100" defTabSz="895350">
              <a:tabLst>
                <a:tab pos="1143000" algn="l"/>
                <a:tab pos="2514600" algn="l"/>
              </a:tabLst>
            </a:pPr>
            <a:r>
              <a:rPr lang="en-US" dirty="0"/>
              <a:t>Same instruction whether signed or unsigned</a:t>
            </a:r>
          </a:p>
          <a:p>
            <a:pPr marL="560388" lvl="1" indent="-222250" defTabSz="895350">
              <a:tabLst>
                <a:tab pos="1143000" algn="l"/>
                <a:tab pos="2514600" algn="l"/>
              </a:tabLst>
            </a:pPr>
            <a:r>
              <a:rPr lang="en-US" dirty="0"/>
              <a:t>Operands:</a:t>
            </a:r>
          </a:p>
          <a:p>
            <a:pPr marL="839788" lvl="2" indent="-165100" defTabSz="895350">
              <a:buFont typeface="Wingdings" pitchFamily="2" charset="2"/>
              <a:buNone/>
              <a:tabLst>
                <a:tab pos="1143000" algn="l"/>
                <a:tab pos="2514600" algn="l"/>
              </a:tabLst>
            </a:pPr>
            <a:r>
              <a:rPr lang="en-US" b="1" dirty="0">
                <a:latin typeface="Courier New" pitchFamily="49" charset="0"/>
              </a:rPr>
              <a:t>x</a:t>
            </a:r>
            <a:r>
              <a:rPr lang="en-US" b="1" dirty="0"/>
              <a:t>:</a:t>
            </a:r>
            <a:r>
              <a:rPr lang="en-US" dirty="0"/>
              <a:t>	Register	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%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eax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839788" lvl="2" indent="-165100" defTabSz="895350">
              <a:buFont typeface="Wingdings" pitchFamily="2" charset="2"/>
              <a:buNone/>
              <a:tabLst>
                <a:tab pos="1143000" algn="l"/>
                <a:tab pos="2514600" algn="l"/>
              </a:tabLst>
            </a:pPr>
            <a:r>
              <a:rPr lang="en-US" b="1" dirty="0">
                <a:latin typeface="Courier New" pitchFamily="49" charset="0"/>
              </a:rPr>
              <a:t>y</a:t>
            </a:r>
            <a:r>
              <a:rPr lang="en-US" b="1" dirty="0"/>
              <a:t>:</a:t>
            </a:r>
            <a:r>
              <a:rPr lang="en-US" dirty="0"/>
              <a:t>	Memory	</a:t>
            </a:r>
            <a:r>
              <a:rPr lang="en-US" b="1" dirty="0"/>
              <a:t>M[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%ebp+8]</a:t>
            </a:r>
            <a:endParaRPr lang="en-US" b="1" dirty="0"/>
          </a:p>
          <a:p>
            <a:pPr marL="839788" lvl="2" indent="-165100" defTabSz="895350">
              <a:buFont typeface="Wingdings" pitchFamily="2" charset="2"/>
              <a:buNone/>
              <a:tabLst>
                <a:tab pos="1143000" algn="l"/>
                <a:tab pos="2514600" algn="l"/>
              </a:tabLst>
            </a:pPr>
            <a:r>
              <a:rPr lang="en-US" b="1" dirty="0">
                <a:latin typeface="Courier New" pitchFamily="49" charset="0"/>
              </a:rPr>
              <a:t>t</a:t>
            </a:r>
            <a:r>
              <a:rPr lang="en-US" b="1" dirty="0"/>
              <a:t>:</a:t>
            </a:r>
            <a:r>
              <a:rPr lang="en-US" dirty="0"/>
              <a:t>	Register	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%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eax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1120775" lvl="3" indent="-166688" defTabSz="895350">
              <a:tabLst>
                <a:tab pos="1143000" algn="l"/>
                <a:tab pos="2514600" algn="l"/>
              </a:tabLst>
            </a:pPr>
            <a:r>
              <a:rPr lang="en-US" dirty="0"/>
              <a:t>Return function value in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eax</a:t>
            </a:r>
            <a:endParaRPr lang="en-US" b="1" dirty="0"/>
          </a:p>
          <a:p>
            <a:pPr marL="223838" indent="-223838" defTabSz="895350">
              <a:tabLst>
                <a:tab pos="1143000" algn="l"/>
                <a:tab pos="2514600" algn="l"/>
              </a:tabLst>
            </a:pPr>
            <a:r>
              <a:rPr lang="en-US" dirty="0"/>
              <a:t>Object Code</a:t>
            </a:r>
          </a:p>
          <a:p>
            <a:pPr marL="560388" lvl="1" indent="-222250" defTabSz="895350">
              <a:tabLst>
                <a:tab pos="1143000" algn="l"/>
                <a:tab pos="2514600" algn="l"/>
              </a:tabLst>
            </a:pPr>
            <a:r>
              <a:rPr lang="en-US" dirty="0"/>
              <a:t>3-byte instruction</a:t>
            </a:r>
          </a:p>
          <a:p>
            <a:pPr marL="560388" lvl="1" indent="-222250" defTabSz="895350">
              <a:tabLst>
                <a:tab pos="1143000" algn="l"/>
                <a:tab pos="2514600" algn="l"/>
              </a:tabLst>
            </a:pPr>
            <a:r>
              <a:rPr lang="en-US" dirty="0"/>
              <a:t>Stored at address </a:t>
            </a:r>
            <a:r>
              <a:rPr lang="en-US" b="1" dirty="0" smtClean="0">
                <a:latin typeface="Courier New" pitchFamily="49" charset="0"/>
              </a:rPr>
              <a:t>0x80483ca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533400" y="1143000"/>
            <a:ext cx="3883025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t = </a:t>
            </a:r>
            <a:r>
              <a:rPr lang="en-US" sz="1800" dirty="0" err="1">
                <a:latin typeface="Courier New" pitchFamily="49" charset="0"/>
              </a:rPr>
              <a:t>x+y</a:t>
            </a:r>
            <a:r>
              <a:rPr lang="en-US" sz="1800" dirty="0">
                <a:latin typeface="Courier New" pitchFamily="49" charset="0"/>
              </a:rPr>
              <a:t>;</a:t>
            </a:r>
          </a:p>
        </p:txBody>
      </p:sp>
      <p:sp>
        <p:nvSpPr>
          <p:cNvPr id="152581" name="Rectangle 5"/>
          <p:cNvSpPr>
            <a:spLocks noChangeArrowheads="1"/>
          </p:cNvSpPr>
          <p:nvPr/>
        </p:nvSpPr>
        <p:spPr bwMode="auto">
          <a:xfrm>
            <a:off x="533400" y="2286000"/>
            <a:ext cx="3886200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549400" algn="l"/>
              </a:tabLst>
            </a:pPr>
            <a:r>
              <a:rPr lang="en-US" sz="1800" dirty="0" err="1" smtClean="0">
                <a:latin typeface="Courier New" pitchFamily="49" charset="0"/>
              </a:rPr>
              <a:t>addl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8(%</a:t>
            </a:r>
            <a:r>
              <a:rPr lang="en-US" sz="1800" dirty="0" err="1">
                <a:latin typeface="Courier New" pitchFamily="49" charset="0"/>
              </a:rPr>
              <a:t>ebp</a:t>
            </a:r>
            <a:r>
              <a:rPr lang="en-US" sz="1800" dirty="0">
                <a:latin typeface="Courier New" pitchFamily="49" charset="0"/>
              </a:rPr>
              <a:t>),%</a:t>
            </a:r>
            <a:r>
              <a:rPr lang="en-US" sz="1800" dirty="0" err="1">
                <a:latin typeface="Courier New" pitchFamily="49" charset="0"/>
              </a:rPr>
              <a:t>eax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52582" name="Rectangle 6"/>
          <p:cNvSpPr>
            <a:spLocks noChangeArrowheads="1"/>
          </p:cNvSpPr>
          <p:nvPr/>
        </p:nvSpPr>
        <p:spPr bwMode="auto">
          <a:xfrm>
            <a:off x="533400" y="5486400"/>
            <a:ext cx="3886200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292100" algn="l"/>
              </a:tabLst>
            </a:pPr>
            <a:r>
              <a:rPr lang="en-US" sz="1800" dirty="0" smtClean="0">
                <a:latin typeface="Courier New" pitchFamily="49" charset="0"/>
              </a:rPr>
              <a:t>0x80483ca:  03 </a:t>
            </a:r>
            <a:r>
              <a:rPr lang="en-US" sz="1800" dirty="0">
                <a:latin typeface="Courier New" pitchFamily="49" charset="0"/>
              </a:rPr>
              <a:t>45 08</a:t>
            </a:r>
          </a:p>
        </p:txBody>
      </p:sp>
      <p:sp>
        <p:nvSpPr>
          <p:cNvPr id="152583" name="Text Box 7"/>
          <p:cNvSpPr txBox="1">
            <a:spLocks noChangeArrowheads="1"/>
          </p:cNvSpPr>
          <p:nvPr/>
        </p:nvSpPr>
        <p:spPr bwMode="auto">
          <a:xfrm>
            <a:off x="762000" y="2819400"/>
            <a:ext cx="3429000" cy="21698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1800" dirty="0">
                <a:latin typeface="Calibri" pitchFamily="34" charset="0"/>
              </a:rPr>
              <a:t>Similar to expression: </a:t>
            </a:r>
            <a:r>
              <a:rPr lang="en-US" sz="1800" dirty="0">
                <a:latin typeface="Courier New" pitchFamily="49" charset="0"/>
              </a:rPr>
              <a:t> </a:t>
            </a:r>
            <a:endParaRPr lang="en-US" sz="1800" dirty="0" smtClean="0">
              <a:latin typeface="Courier New" pitchFamily="49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1800" dirty="0" err="1" smtClean="0">
                <a:latin typeface="Courier New" pitchFamily="49" charset="0"/>
              </a:rPr>
              <a:t>x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+= y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1800" dirty="0" smtClean="0">
                <a:latin typeface="Calibri" pitchFamily="34" charset="0"/>
              </a:rPr>
              <a:t>More precisely: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eax</a:t>
            </a:r>
            <a:r>
              <a:rPr lang="en-US" sz="1800" dirty="0">
                <a:latin typeface="Courier New" pitchFamily="49" charset="0"/>
              </a:rPr>
              <a:t>;</a:t>
            </a:r>
            <a:endParaRPr lang="en-US" sz="1800" dirty="0" smtClean="0">
              <a:latin typeface="Courier New" pitchFamily="49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*</a:t>
            </a:r>
            <a:r>
              <a:rPr lang="en-US" sz="1800" dirty="0" err="1">
                <a:latin typeface="Courier New" pitchFamily="49" charset="0"/>
              </a:rPr>
              <a:t>ebp</a:t>
            </a:r>
            <a:r>
              <a:rPr lang="en-US" sz="1800" dirty="0">
                <a:latin typeface="Courier New" pitchFamily="49" charset="0"/>
              </a:rPr>
              <a:t>;</a:t>
            </a:r>
            <a:endParaRPr lang="en-US" sz="1800" dirty="0" smtClean="0">
              <a:latin typeface="Courier New" pitchFamily="49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+= ebp[2]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ChangeArrowheads="1"/>
          </p:cNvSpPr>
          <p:nvPr/>
        </p:nvSpPr>
        <p:spPr bwMode="auto">
          <a:xfrm>
            <a:off x="901700" y="1035050"/>
            <a:ext cx="26035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Disassembled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6819900" cy="573088"/>
          </a:xfrm>
        </p:spPr>
        <p:txBody>
          <a:bodyPr/>
          <a:lstStyle/>
          <a:p>
            <a:r>
              <a:rPr lang="en-US"/>
              <a:t>Disassembling Object Code</a:t>
            </a:r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4114800"/>
            <a:ext cx="8140700" cy="2249488"/>
          </a:xfrm>
        </p:spPr>
        <p:txBody>
          <a:bodyPr/>
          <a:lstStyle/>
          <a:p>
            <a:r>
              <a:rPr lang="en-US" dirty="0" err="1"/>
              <a:t>Disassembler</a:t>
            </a:r>
            <a:endParaRPr lang="en-US" dirty="0"/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objdump</a:t>
            </a:r>
            <a:r>
              <a:rPr lang="en-US" b="1" dirty="0">
                <a:latin typeface="Courier New" pitchFamily="49" charset="0"/>
              </a:rPr>
              <a:t> -d p</a:t>
            </a:r>
          </a:p>
          <a:p>
            <a:pPr lvl="1"/>
            <a:r>
              <a:rPr lang="en-US" dirty="0"/>
              <a:t>Useful tool for examining object code</a:t>
            </a:r>
          </a:p>
          <a:p>
            <a:pPr lvl="1"/>
            <a:r>
              <a:rPr lang="en-US" dirty="0"/>
              <a:t>Analyzes bit pattern of series of instructions</a:t>
            </a:r>
          </a:p>
          <a:p>
            <a:pPr lvl="1"/>
            <a:r>
              <a:rPr lang="en-US" dirty="0"/>
              <a:t>Produces approximate rendition of assembly code</a:t>
            </a:r>
          </a:p>
          <a:p>
            <a:pPr lvl="1"/>
            <a:r>
              <a:rPr lang="en-US" dirty="0"/>
              <a:t>Can be run on either </a:t>
            </a:r>
            <a:r>
              <a:rPr lang="en-US" dirty="0" err="1">
                <a:latin typeface="Courier New" pitchFamily="49" charset="0"/>
              </a:rPr>
              <a:t>a.out</a:t>
            </a:r>
            <a:r>
              <a:rPr lang="en-US" dirty="0"/>
              <a:t> (complete executable) or </a:t>
            </a:r>
            <a:r>
              <a:rPr lang="en-US" dirty="0">
                <a:latin typeface="Courier New" pitchFamily="49" charset="0"/>
              </a:rPr>
              <a:t>.o</a:t>
            </a:r>
            <a:r>
              <a:rPr lang="en-US" dirty="0"/>
              <a:t> file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04900" y="1628839"/>
            <a:ext cx="6096000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080483c4 &lt;sum&gt;: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80483c4:  55        push   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80483c5:  89 e5     </a:t>
            </a:r>
            <a:r>
              <a:rPr lang="en-US" sz="1800" dirty="0" err="1" smtClean="0">
                <a:latin typeface="Courier New" pitchFamily="49" charset="0"/>
              </a:rPr>
              <a:t>mov</a:t>
            </a:r>
            <a:r>
              <a:rPr lang="en-US" sz="1800" dirty="0" smtClean="0">
                <a:latin typeface="Courier New" pitchFamily="49" charset="0"/>
              </a:rPr>
              <a:t>    %</a:t>
            </a:r>
            <a:r>
              <a:rPr lang="en-US" sz="1800" dirty="0" err="1" smtClean="0">
                <a:latin typeface="Courier New" pitchFamily="49" charset="0"/>
              </a:rPr>
              <a:t>esp,%ebp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80483c7:  8b 45 0c  </a:t>
            </a:r>
            <a:r>
              <a:rPr lang="en-US" sz="1800" dirty="0" err="1" smtClean="0">
                <a:latin typeface="Courier New" pitchFamily="49" charset="0"/>
              </a:rPr>
              <a:t>mov</a:t>
            </a:r>
            <a:r>
              <a:rPr lang="en-US" sz="1800" dirty="0" smtClean="0">
                <a:latin typeface="Courier New" pitchFamily="49" charset="0"/>
              </a:rPr>
              <a:t>    0xc(%ebp),%eax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80483ca:  03 45 08  add    0x8(%ebp),%eax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80483cd:  5d        pop    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80483ce:  c3        ret </a:t>
            </a:r>
            <a:endParaRPr lang="en-US" sz="1800" i="1" dirty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ChangeArrowheads="1"/>
          </p:cNvSpPr>
          <p:nvPr/>
        </p:nvSpPr>
        <p:spPr bwMode="auto">
          <a:xfrm>
            <a:off x="4191000" y="914400"/>
            <a:ext cx="26035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Disassembled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4627" name="Rectangle 3"/>
          <p:cNvSpPr>
            <a:spLocks noChangeArrowheads="1"/>
          </p:cNvSpPr>
          <p:nvPr/>
        </p:nvSpPr>
        <p:spPr bwMode="auto">
          <a:xfrm>
            <a:off x="2438400" y="1705039"/>
            <a:ext cx="6553200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Dump of assembler code for function sum: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0x080483c4 &lt;sum+0&gt;:     push   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0x080483c5 &lt;sum+1&gt;:     </a:t>
            </a:r>
            <a:r>
              <a:rPr lang="en-US" sz="1800" dirty="0" err="1" smtClean="0">
                <a:latin typeface="Courier New" pitchFamily="49" charset="0"/>
              </a:rPr>
              <a:t>mov</a:t>
            </a:r>
            <a:r>
              <a:rPr lang="en-US" sz="1800" dirty="0" smtClean="0">
                <a:latin typeface="Courier New" pitchFamily="49" charset="0"/>
              </a:rPr>
              <a:t>    %</a:t>
            </a:r>
            <a:r>
              <a:rPr lang="en-US" sz="1800" dirty="0" err="1" smtClean="0">
                <a:latin typeface="Courier New" pitchFamily="49" charset="0"/>
              </a:rPr>
              <a:t>esp,%ebp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0x080483c7 &lt;sum+3&gt;:     </a:t>
            </a:r>
            <a:r>
              <a:rPr lang="en-US" sz="1800" dirty="0" err="1" smtClean="0">
                <a:latin typeface="Courier New" pitchFamily="49" charset="0"/>
              </a:rPr>
              <a:t>mov</a:t>
            </a:r>
            <a:r>
              <a:rPr lang="en-US" sz="1800" dirty="0" smtClean="0">
                <a:latin typeface="Courier New" pitchFamily="49" charset="0"/>
              </a:rPr>
              <a:t>    0xc(%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r>
              <a:rPr lang="en-US" sz="1800" dirty="0" smtClean="0">
                <a:latin typeface="Courier New" pitchFamily="49" charset="0"/>
              </a:rPr>
              <a:t>),%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0x080483ca &lt;sum+6&gt;:     add    0x8(%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r>
              <a:rPr lang="en-US" sz="1800" dirty="0" smtClean="0">
                <a:latin typeface="Courier New" pitchFamily="49" charset="0"/>
              </a:rPr>
              <a:t>),%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0x080483cd &lt;sum+9&gt;:     pop    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0x080483ce &lt;sum+10&gt;:    ret</a:t>
            </a:r>
            <a:endParaRPr lang="en-US" sz="1800" i="1" dirty="0">
              <a:latin typeface="Courier New" pitchFamily="49" charset="0"/>
            </a:endParaRPr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417512"/>
            <a:ext cx="6248400" cy="573088"/>
          </a:xfrm>
        </p:spPr>
        <p:txBody>
          <a:bodyPr/>
          <a:lstStyle/>
          <a:p>
            <a:r>
              <a:rPr lang="en-US"/>
              <a:t>Alternate Disassembly</a:t>
            </a:r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97113" y="4195763"/>
            <a:ext cx="6300787" cy="2249487"/>
          </a:xfrm>
        </p:spPr>
        <p:txBody>
          <a:bodyPr/>
          <a:lstStyle/>
          <a:p>
            <a:r>
              <a:rPr lang="en-US" dirty="0"/>
              <a:t>Within </a:t>
            </a:r>
            <a:r>
              <a:rPr lang="en-US" dirty="0" err="1"/>
              <a:t>gdb</a:t>
            </a:r>
            <a:r>
              <a:rPr lang="en-US" dirty="0"/>
              <a:t> Debugger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gdb</a:t>
            </a:r>
            <a:r>
              <a:rPr lang="en-US" b="1" dirty="0">
                <a:latin typeface="Courier New" pitchFamily="49" charset="0"/>
              </a:rPr>
              <a:t> p</a:t>
            </a:r>
          </a:p>
          <a:p>
            <a:pPr lvl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disassemble sum</a:t>
            </a:r>
          </a:p>
          <a:p>
            <a:pPr lvl="1"/>
            <a:r>
              <a:rPr lang="en-US" dirty="0"/>
              <a:t>Disassemble procedure</a:t>
            </a:r>
          </a:p>
          <a:p>
            <a:pPr lvl="1"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x/11xb </a:t>
            </a:r>
            <a:r>
              <a:rPr lang="en-US" b="1" dirty="0">
                <a:latin typeface="Courier New" pitchFamily="49" charset="0"/>
              </a:rPr>
              <a:t>sum</a:t>
            </a:r>
          </a:p>
          <a:p>
            <a:pPr lvl="1"/>
            <a:r>
              <a:rPr lang="en-US" dirty="0"/>
              <a:t>Examine the </a:t>
            </a:r>
            <a:r>
              <a:rPr lang="en-US" dirty="0" smtClean="0"/>
              <a:t>11 </a:t>
            </a:r>
            <a:r>
              <a:rPr lang="en-US" dirty="0"/>
              <a:t>bytes starting at </a:t>
            </a:r>
            <a:r>
              <a:rPr lang="en-US" dirty="0">
                <a:latin typeface="Courier New" pitchFamily="49" charset="0"/>
              </a:rPr>
              <a:t>sum</a:t>
            </a:r>
          </a:p>
          <a:p>
            <a:pPr lvl="1"/>
            <a:endParaRPr lang="en-US" dirty="0"/>
          </a:p>
        </p:txBody>
      </p:sp>
      <p:sp>
        <p:nvSpPr>
          <p:cNvPr id="154630" name="Rectangle 6"/>
          <p:cNvSpPr>
            <a:spLocks noChangeArrowheads="1"/>
          </p:cNvSpPr>
          <p:nvPr/>
        </p:nvSpPr>
        <p:spPr bwMode="auto">
          <a:xfrm>
            <a:off x="685800" y="1066800"/>
            <a:ext cx="13081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Object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4631" name="Rectangle 7"/>
          <p:cNvSpPr>
            <a:spLocks noChangeArrowheads="1"/>
          </p:cNvSpPr>
          <p:nvPr/>
        </p:nvSpPr>
        <p:spPr bwMode="auto">
          <a:xfrm>
            <a:off x="609600" y="1524000"/>
            <a:ext cx="1524000" cy="34137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0x401040: </a:t>
            </a:r>
            <a:endParaRPr lang="en-US" sz="18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0x55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0x89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0xe5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0x8b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0x45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0x0c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0x03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0x45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0x08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0x5d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0xc3</a:t>
            </a:r>
            <a:endParaRPr lang="en-US" sz="1800" dirty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9912"/>
            <a:ext cx="7150100" cy="573088"/>
          </a:xfrm>
        </p:spPr>
        <p:txBody>
          <a:bodyPr/>
          <a:lstStyle/>
          <a:p>
            <a:r>
              <a:rPr lang="en-US"/>
              <a:t>What Can be Disassembled?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551488"/>
            <a:ext cx="8624887" cy="1306512"/>
          </a:xfrm>
        </p:spPr>
        <p:txBody>
          <a:bodyPr/>
          <a:lstStyle/>
          <a:p>
            <a:r>
              <a:rPr lang="en-US" dirty="0"/>
              <a:t>Anything that can be interpreted as executable code</a:t>
            </a:r>
          </a:p>
          <a:p>
            <a:r>
              <a:rPr lang="en-US" dirty="0" err="1"/>
              <a:t>Disassembler</a:t>
            </a:r>
            <a:r>
              <a:rPr lang="en-US" dirty="0"/>
              <a:t> examines bytes and reconstructs assembly source</a:t>
            </a:r>
          </a:p>
        </p:txBody>
      </p:sp>
      <p:sp>
        <p:nvSpPr>
          <p:cNvPr id="155652" name="Rectangle 4"/>
          <p:cNvSpPr>
            <a:spLocks noChangeArrowheads="1"/>
          </p:cNvSpPr>
          <p:nvPr/>
        </p:nvSpPr>
        <p:spPr bwMode="auto">
          <a:xfrm>
            <a:off x="533400" y="1585912"/>
            <a:ext cx="8153400" cy="367188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% </a:t>
            </a:r>
            <a:r>
              <a:rPr lang="en-US" sz="1800" dirty="0" err="1">
                <a:latin typeface="Courier New" pitchFamily="49" charset="0"/>
              </a:rPr>
              <a:t>objdump</a:t>
            </a:r>
            <a:r>
              <a:rPr lang="en-US" sz="1800" dirty="0">
                <a:latin typeface="Courier New" pitchFamily="49" charset="0"/>
              </a:rPr>
              <a:t> -</a:t>
            </a:r>
            <a:r>
              <a:rPr lang="en-US" sz="1800" dirty="0" err="1">
                <a:latin typeface="Courier New" pitchFamily="49" charset="0"/>
              </a:rPr>
              <a:t>d</a:t>
            </a:r>
            <a:r>
              <a:rPr lang="en-US" sz="1800" dirty="0">
                <a:latin typeface="Courier New" pitchFamily="49" charset="0"/>
              </a:rPr>
              <a:t> WINWORD.EXE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WINWORD.EXE:  </a:t>
            </a:r>
            <a:r>
              <a:rPr lang="en-US" sz="1800" dirty="0" smtClean="0">
                <a:latin typeface="Courier New" pitchFamily="49" charset="0"/>
              </a:rPr>
              <a:t> file </a:t>
            </a:r>
            <a:r>
              <a:rPr lang="en-US" sz="1800" dirty="0">
                <a:latin typeface="Courier New" pitchFamily="49" charset="0"/>
              </a:rPr>
              <a:t>format pei-i386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No symbols in "WINWORD.EXE".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Disassembly of section .text: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30001000 &lt;.text&gt;: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30001000</a:t>
            </a:r>
            <a:r>
              <a:rPr lang="en-US" sz="1800" dirty="0" smtClean="0">
                <a:latin typeface="Courier New" pitchFamily="49" charset="0"/>
              </a:rPr>
              <a:t>:  55             push  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ebp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30001001</a:t>
            </a:r>
            <a:r>
              <a:rPr lang="en-US" sz="1800" dirty="0" smtClean="0">
                <a:latin typeface="Courier New" pitchFamily="49" charset="0"/>
              </a:rPr>
              <a:t>:  8b </a:t>
            </a:r>
            <a:r>
              <a:rPr lang="en-US" sz="1800" dirty="0" err="1">
                <a:latin typeface="Courier New" pitchFamily="49" charset="0"/>
              </a:rPr>
              <a:t>ec</a:t>
            </a:r>
            <a:r>
              <a:rPr lang="en-US" sz="1800" dirty="0">
                <a:latin typeface="Courier New" pitchFamily="49" charset="0"/>
              </a:rPr>
              <a:t>         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mov</a:t>
            </a:r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esp,%ebp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30001003</a:t>
            </a:r>
            <a:r>
              <a:rPr lang="en-US" sz="1800" dirty="0" smtClean="0">
                <a:latin typeface="Courier New" pitchFamily="49" charset="0"/>
              </a:rPr>
              <a:t>:  6a </a:t>
            </a:r>
            <a:r>
              <a:rPr lang="en-US" sz="1800" dirty="0">
                <a:latin typeface="Courier New" pitchFamily="49" charset="0"/>
              </a:rPr>
              <a:t>ff         </a:t>
            </a:r>
            <a:r>
              <a:rPr lang="en-US" sz="1800" dirty="0" smtClean="0">
                <a:latin typeface="Courier New" pitchFamily="49" charset="0"/>
              </a:rPr>
              <a:t> push   </a:t>
            </a:r>
            <a:r>
              <a:rPr lang="en-US" sz="1800" dirty="0">
                <a:latin typeface="Courier New" pitchFamily="49" charset="0"/>
              </a:rPr>
              <a:t>$0xffffffff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30001005</a:t>
            </a:r>
            <a:r>
              <a:rPr lang="en-US" sz="1800" dirty="0" smtClean="0">
                <a:latin typeface="Courier New" pitchFamily="49" charset="0"/>
              </a:rPr>
              <a:t>:  68 </a:t>
            </a:r>
            <a:r>
              <a:rPr lang="en-US" sz="1800" dirty="0">
                <a:latin typeface="Courier New" pitchFamily="49" charset="0"/>
              </a:rPr>
              <a:t>90 10 00 30</a:t>
            </a:r>
            <a:r>
              <a:rPr lang="en-US" sz="1800" dirty="0" smtClean="0">
                <a:latin typeface="Courier New" pitchFamily="49" charset="0"/>
              </a:rPr>
              <a:t> push   </a:t>
            </a:r>
            <a:r>
              <a:rPr lang="en-US" sz="1800" dirty="0">
                <a:latin typeface="Courier New" pitchFamily="49" charset="0"/>
              </a:rPr>
              <a:t>$0x30001090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3000100a</a:t>
            </a:r>
            <a:r>
              <a:rPr lang="en-US" sz="1800" dirty="0" smtClean="0">
                <a:latin typeface="Courier New" pitchFamily="49" charset="0"/>
              </a:rPr>
              <a:t>:  68 </a:t>
            </a:r>
            <a:r>
              <a:rPr lang="en-US" sz="1800" dirty="0">
                <a:latin typeface="Courier New" pitchFamily="49" charset="0"/>
              </a:rPr>
              <a:t>91 dc 4c 30</a:t>
            </a:r>
            <a:r>
              <a:rPr lang="en-US" sz="1800" dirty="0" smtClean="0">
                <a:latin typeface="Courier New" pitchFamily="49" charset="0"/>
              </a:rPr>
              <a:t> push   </a:t>
            </a:r>
            <a:r>
              <a:rPr lang="en-US" sz="1800" dirty="0">
                <a:latin typeface="Courier New" pitchFamily="49" charset="0"/>
              </a:rPr>
              <a:t>$0x304cdc91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Today: Machine Programming I: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History of Intel processors and architectures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C, assembly, machine code</a:t>
            </a:r>
          </a:p>
          <a:p>
            <a:r>
              <a:rPr lang="en-US" dirty="0" smtClean="0"/>
              <a:t>Assembly Basics: Registers, operands, move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Intro to x86-64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Registers (IA32)</a:t>
            </a:r>
            <a:endParaRPr lang="en-US" dirty="0"/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295400" y="1333501"/>
            <a:ext cx="5715000" cy="4533902"/>
            <a:chOff x="3984" y="1008"/>
            <a:chExt cx="1584" cy="225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eax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ecx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edx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%esp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%ebp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184326" y="1404970"/>
            <a:ext cx="2819400" cy="343694"/>
            <a:chOff x="4495800" y="1404970"/>
            <a:chExt cx="2819400" cy="343694"/>
          </a:xfrm>
        </p:grpSpPr>
        <p:sp>
          <p:nvSpPr>
            <p:cNvPr id="13" name="Rectangle 12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19" name="Straight Connector 18"/>
            <p:cNvCxnSpPr>
              <a:stCxn id="13" idx="0"/>
              <a:endCxn id="13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4184326" y="1989024"/>
            <a:ext cx="2819400" cy="343694"/>
            <a:chOff x="4495800" y="1404970"/>
            <a:chExt cx="2819400" cy="343694"/>
          </a:xfrm>
        </p:grpSpPr>
        <p:sp>
          <p:nvSpPr>
            <p:cNvPr id="24" name="Rectangle 23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25" name="Straight Connector 24"/>
            <p:cNvCxnSpPr>
              <a:stCxn id="24" idx="0"/>
              <a:endCxn id="24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6" name="Group 25"/>
          <p:cNvGrpSpPr/>
          <p:nvPr/>
        </p:nvGrpSpPr>
        <p:grpSpPr>
          <a:xfrm>
            <a:off x="4184326" y="2558580"/>
            <a:ext cx="2819400" cy="343694"/>
            <a:chOff x="4495800" y="1404970"/>
            <a:chExt cx="2819400" cy="343694"/>
          </a:xfrm>
        </p:grpSpPr>
        <p:sp>
          <p:nvSpPr>
            <p:cNvPr id="27" name="Rectangle 26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28" name="Straight Connector 27"/>
            <p:cNvCxnSpPr>
              <a:stCxn id="27" idx="0"/>
              <a:endCxn id="27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9" name="Group 28"/>
          <p:cNvGrpSpPr/>
          <p:nvPr/>
        </p:nvGrpSpPr>
        <p:grpSpPr>
          <a:xfrm>
            <a:off x="4184326" y="3141484"/>
            <a:ext cx="2819400" cy="343694"/>
            <a:chOff x="4495800" y="1404970"/>
            <a:chExt cx="2819400" cy="343694"/>
          </a:xfrm>
        </p:grpSpPr>
        <p:sp>
          <p:nvSpPr>
            <p:cNvPr id="30" name="Rectangle 29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31" name="Straight Connector 30"/>
            <p:cNvCxnSpPr>
              <a:stCxn id="30" idx="0"/>
              <a:endCxn id="30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3" name="Rectangle 32"/>
          <p:cNvSpPr/>
          <p:nvPr/>
        </p:nvSpPr>
        <p:spPr bwMode="auto">
          <a:xfrm>
            <a:off x="4184326" y="3717666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184326" y="4301720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4184326" y="4871276"/>
            <a:ext cx="2819400" cy="342900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184326" y="5454180"/>
            <a:ext cx="2819400" cy="342900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3" name="TextBox 52"/>
          <p:cNvSpPr txBox="1"/>
          <p:nvPr/>
        </p:nvSpPr>
        <p:spPr>
          <a:xfrm>
            <a:off x="3581400" y="13916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%ax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81400" y="19754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cx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81400" y="25412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dx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81400" y="31317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bx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81400" y="370801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si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581400" y="42872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di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581400" y="485769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%sp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581400" y="544357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bp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72000" y="13916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%ah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19754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ch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572000" y="25412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%dh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572000" y="31317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bh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943600" y="13916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%al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943600" y="19754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cl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943600" y="25412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%dl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943600" y="31317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bl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3" name="AutoShape 7"/>
          <p:cNvSpPr>
            <a:spLocks/>
          </p:cNvSpPr>
          <p:nvPr/>
        </p:nvSpPr>
        <p:spPr bwMode="auto">
          <a:xfrm rot="5400000">
            <a:off x="5451983" y="4671257"/>
            <a:ext cx="279400" cy="2824085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267200" y="6172200"/>
            <a:ext cx="2660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16-bit virtual registers</a:t>
            </a:r>
          </a:p>
          <a:p>
            <a:pPr algn="ctr"/>
            <a:r>
              <a:rPr lang="en-US" sz="1800" dirty="0" smtClean="0">
                <a:latin typeface="Calibri" pitchFamily="34" charset="0"/>
              </a:rPr>
              <a:t>(backwards compatibility)</a:t>
            </a:r>
          </a:p>
        </p:txBody>
      </p:sp>
      <p:sp>
        <p:nvSpPr>
          <p:cNvPr id="75" name="AutoShape 7"/>
          <p:cNvSpPr>
            <a:spLocks/>
          </p:cNvSpPr>
          <p:nvPr/>
        </p:nvSpPr>
        <p:spPr bwMode="auto">
          <a:xfrm rot="10800000">
            <a:off x="914400" y="1333500"/>
            <a:ext cx="279400" cy="337631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 rot="16200000">
            <a:off x="-221736" y="2812536"/>
            <a:ext cx="172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general purpose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555159" y="1391622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accumulate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555159" y="19754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counter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555159" y="2541296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data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555159" y="3131786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base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555159" y="3626836"/>
            <a:ext cx="936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source </a:t>
            </a:r>
          </a:p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index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555159" y="4204648"/>
            <a:ext cx="1366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destination</a:t>
            </a:r>
          </a:p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index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555159" y="4701317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stack </a:t>
            </a:r>
          </a:p>
          <a:p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pointer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555159" y="5313528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base</a:t>
            </a:r>
          </a:p>
          <a:p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pointer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293942" y="649069"/>
            <a:ext cx="1850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Origin</a:t>
            </a:r>
          </a:p>
          <a:p>
            <a:pPr algn="ctr"/>
            <a:r>
              <a:rPr lang="en-US" sz="1800" dirty="0" smtClean="0">
                <a:latin typeface="Calibri" pitchFamily="34" charset="0"/>
              </a:rPr>
              <a:t>(mostly obsolete)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6" grpId="0" animBg="1"/>
      <p:bldP spid="39" grpId="0" animBg="1"/>
      <p:bldP spid="42" grpId="0" animBg="1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9" grpId="0"/>
      <p:bldP spid="70" grpId="0"/>
      <p:bldP spid="71" grpId="0"/>
      <p:bldP spid="72" grpId="0"/>
      <p:bldP spid="73" grpId="0" animBg="1"/>
      <p:bldP spid="74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5537200" cy="573088"/>
          </a:xfrm>
        </p:spPr>
        <p:txBody>
          <a:bodyPr/>
          <a:lstStyle/>
          <a:p>
            <a:r>
              <a:rPr lang="en-US"/>
              <a:t>Moving Data: IA32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100138"/>
            <a:ext cx="8396287" cy="5224462"/>
          </a:xfrm>
        </p:spPr>
        <p:txBody>
          <a:bodyPr/>
          <a:lstStyle/>
          <a:p>
            <a:r>
              <a:rPr lang="en-US" dirty="0"/>
              <a:t>Moving Data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movl</a:t>
            </a:r>
            <a:r>
              <a:rPr lang="en-US" b="1" dirty="0"/>
              <a:t> </a:t>
            </a:r>
            <a:r>
              <a:rPr lang="en-US" b="1" i="1" dirty="0"/>
              <a:t>Source</a:t>
            </a:r>
            <a:r>
              <a:rPr lang="en-US" b="1" dirty="0" smtClean="0"/>
              <a:t>, </a:t>
            </a:r>
            <a:r>
              <a:rPr lang="en-US" b="1" i="1" dirty="0" err="1" smtClean="0"/>
              <a:t>Dest</a:t>
            </a:r>
            <a:r>
              <a:rPr lang="en-US" b="1" dirty="0" smtClean="0"/>
              <a:t>:</a:t>
            </a:r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Operand </a:t>
            </a:r>
            <a:r>
              <a:rPr lang="en-US" dirty="0"/>
              <a:t>Types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Immediate:</a:t>
            </a:r>
            <a:r>
              <a:rPr lang="en-US" dirty="0"/>
              <a:t> Constant integer data</a:t>
            </a:r>
          </a:p>
          <a:p>
            <a:pPr lvl="2"/>
            <a:r>
              <a:rPr lang="en-US" dirty="0" smtClean="0"/>
              <a:t>Example: </a:t>
            </a:r>
            <a:r>
              <a:rPr lang="en-US" b="1" dirty="0" smtClean="0">
                <a:latin typeface="Courier New" pitchFamily="49" charset="0"/>
              </a:rPr>
              <a:t>$0x400</a:t>
            </a:r>
            <a:r>
              <a:rPr lang="en-US" b="1" dirty="0" smtClean="0"/>
              <a:t>, </a:t>
            </a:r>
            <a:r>
              <a:rPr lang="en-US" b="1" dirty="0" smtClean="0">
                <a:latin typeface="Courier New" pitchFamily="49" charset="0"/>
              </a:rPr>
              <a:t>$-533</a:t>
            </a:r>
            <a:endParaRPr lang="en-US" dirty="0" smtClean="0"/>
          </a:p>
          <a:p>
            <a:pPr lvl="2"/>
            <a:r>
              <a:rPr lang="en-US" dirty="0" smtClean="0"/>
              <a:t>Like </a:t>
            </a:r>
            <a:r>
              <a:rPr lang="en-US" dirty="0"/>
              <a:t>C constant, but prefixed with </a:t>
            </a:r>
            <a:r>
              <a:rPr lang="en-US" b="1" dirty="0">
                <a:latin typeface="Courier New" pitchFamily="49" charset="0"/>
              </a:rPr>
              <a:t>‘$’</a:t>
            </a:r>
          </a:p>
          <a:p>
            <a:pPr lvl="2"/>
            <a:r>
              <a:rPr lang="en-US" dirty="0" smtClean="0"/>
              <a:t>Encoded </a:t>
            </a:r>
            <a:r>
              <a:rPr lang="en-US" dirty="0"/>
              <a:t>with 1, 2, or 4 bytes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Register: </a:t>
            </a:r>
            <a:r>
              <a:rPr lang="en-US" dirty="0"/>
              <a:t>One of 8 integer </a:t>
            </a:r>
            <a:r>
              <a:rPr lang="en-US" dirty="0" smtClean="0"/>
              <a:t>registers</a:t>
            </a:r>
          </a:p>
          <a:p>
            <a:pPr lvl="2"/>
            <a:r>
              <a:rPr lang="en-US" dirty="0" smtClean="0"/>
              <a:t>Example: </a:t>
            </a:r>
            <a:r>
              <a:rPr lang="en-US" b="1" dirty="0" smtClean="0">
                <a:latin typeface="Courier New" pitchFamily="49" charset="0"/>
              </a:rPr>
              <a:t>%</a:t>
            </a:r>
            <a:r>
              <a:rPr lang="en-US" b="1" dirty="0" err="1" smtClean="0">
                <a:latin typeface="Courier New" pitchFamily="49" charset="0"/>
              </a:rPr>
              <a:t>eax</a:t>
            </a:r>
            <a:r>
              <a:rPr lang="en-US" b="1" dirty="0" smtClean="0">
                <a:latin typeface="Courier New" pitchFamily="49" charset="0"/>
              </a:rPr>
              <a:t>, %</a:t>
            </a:r>
            <a:r>
              <a:rPr lang="en-US" b="1" dirty="0" err="1" smtClean="0">
                <a:latin typeface="Courier New" pitchFamily="49" charset="0"/>
              </a:rPr>
              <a:t>edx</a:t>
            </a:r>
            <a:endParaRPr lang="en-US" b="1" dirty="0" smtClean="0">
              <a:latin typeface="Courier New" pitchFamily="49" charset="0"/>
            </a:endParaRPr>
          </a:p>
          <a:p>
            <a:pPr lvl="2"/>
            <a:r>
              <a:rPr lang="en-US" dirty="0"/>
              <a:t>But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esp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dirty="0"/>
              <a:t>and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ebp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dirty="0"/>
              <a:t>reserved for special use</a:t>
            </a:r>
          </a:p>
          <a:p>
            <a:pPr lvl="2"/>
            <a:r>
              <a:rPr lang="en-US" dirty="0"/>
              <a:t>Others have special uses for particular instructions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Memory:</a:t>
            </a:r>
            <a:r>
              <a:rPr lang="en-US" dirty="0"/>
              <a:t> 4 consecutive bytes of </a:t>
            </a:r>
            <a:r>
              <a:rPr lang="en-US" dirty="0" smtClean="0"/>
              <a:t>memory at address given by register</a:t>
            </a:r>
          </a:p>
          <a:p>
            <a:pPr lvl="2"/>
            <a:r>
              <a:rPr lang="en-US" dirty="0" smtClean="0"/>
              <a:t>Simplest example: </a:t>
            </a:r>
            <a:r>
              <a:rPr lang="en-US" b="1" dirty="0" smtClean="0">
                <a:latin typeface="Courier New" pitchFamily="49" charset="0"/>
              </a:rPr>
              <a:t>(%</a:t>
            </a:r>
            <a:r>
              <a:rPr lang="en-US" b="1" dirty="0" err="1" smtClean="0">
                <a:latin typeface="Courier New" pitchFamily="49" charset="0"/>
              </a:rPr>
              <a:t>eax</a:t>
            </a:r>
            <a:r>
              <a:rPr lang="en-US" b="1" dirty="0" smtClean="0">
                <a:latin typeface="Courier New" pitchFamily="49" charset="0"/>
              </a:rPr>
              <a:t>)</a:t>
            </a:r>
            <a:endParaRPr lang="en-US" b="1" dirty="0">
              <a:latin typeface="Courier New" pitchFamily="49" charset="0"/>
            </a:endParaRPr>
          </a:p>
          <a:p>
            <a:pPr lvl="2"/>
            <a:r>
              <a:rPr lang="en-US" dirty="0"/>
              <a:t>Various </a:t>
            </a:r>
            <a:r>
              <a:rPr lang="en-US" dirty="0" smtClean="0"/>
              <a:t>other “address </a:t>
            </a:r>
            <a:r>
              <a:rPr lang="en-US" dirty="0"/>
              <a:t>modes”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172200" y="609600"/>
            <a:ext cx="2514600" cy="3581400"/>
            <a:chOff x="3984" y="1008"/>
            <a:chExt cx="1584" cy="2256"/>
          </a:xfrm>
        </p:grpSpPr>
        <p:sp>
          <p:nvSpPr>
            <p:cNvPr id="156676" name="Rectangle 4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%eax</a:t>
              </a:r>
            </a:p>
          </p:txBody>
        </p:sp>
        <p:sp>
          <p:nvSpPr>
            <p:cNvPr id="156677" name="Rectangle 5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ecx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78" name="Rectangle 6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edx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79" name="Rectangle 7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156680" name="Rectangle 8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56681" name="Rectangle 9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56682" name="Rectangle 10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%esp</a:t>
              </a:r>
            </a:p>
          </p:txBody>
        </p:sp>
        <p:sp>
          <p:nvSpPr>
            <p:cNvPr id="156683" name="Rectangle 11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85800"/>
            <a:ext cx="7165975" cy="573088"/>
          </a:xfrm>
        </p:spPr>
        <p:txBody>
          <a:bodyPr/>
          <a:lstStyle/>
          <a:p>
            <a:r>
              <a:rPr lang="en-US">
                <a:latin typeface="Courier New" pitchFamily="49" charset="0"/>
              </a:rPr>
              <a:t>movl</a:t>
            </a:r>
            <a:r>
              <a:rPr lang="en-US"/>
              <a:t> Operand Combinations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943600"/>
            <a:ext cx="8140700" cy="533400"/>
          </a:xfrm>
          <a:noFill/>
        </p:spPr>
        <p:txBody>
          <a:bodyPr lIns="0" tIns="0" rIns="0" bIns="0"/>
          <a:lstStyle/>
          <a:p>
            <a:pPr marL="0" indent="0" algn="ctr">
              <a:buNone/>
            </a:pPr>
            <a:r>
              <a:rPr lang="en-US" i="1">
                <a:solidFill>
                  <a:srgbClr val="C00000"/>
                </a:solidFill>
              </a:rPr>
              <a:t>Cannot do memory-memory transfer with a single instruction</a:t>
            </a:r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228600" y="3771900"/>
            <a:ext cx="9144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>
                <a:latin typeface="Courier New" pitchFamily="49" charset="0"/>
              </a:rPr>
              <a:t>movl</a:t>
            </a:r>
          </a:p>
        </p:txBody>
      </p:sp>
      <p:sp>
        <p:nvSpPr>
          <p:cNvPr id="157701" name="Text Box 5"/>
          <p:cNvSpPr txBox="1">
            <a:spLocks noChangeArrowheads="1"/>
          </p:cNvSpPr>
          <p:nvPr/>
        </p:nvSpPr>
        <p:spPr bwMode="auto">
          <a:xfrm>
            <a:off x="1600200" y="2705100"/>
            <a:ext cx="76014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Imm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1600200" y="37719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3" name="Text Box 7"/>
          <p:cNvSpPr txBox="1">
            <a:spLocks noChangeArrowheads="1"/>
          </p:cNvSpPr>
          <p:nvPr/>
        </p:nvSpPr>
        <p:spPr bwMode="auto">
          <a:xfrm>
            <a:off x="1600200" y="4914900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4" name="Text Box 8"/>
          <p:cNvSpPr txBox="1">
            <a:spLocks noChangeArrowheads="1"/>
          </p:cNvSpPr>
          <p:nvPr/>
        </p:nvSpPr>
        <p:spPr bwMode="auto">
          <a:xfrm>
            <a:off x="2819400" y="24765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5" name="Text Box 9"/>
          <p:cNvSpPr txBox="1">
            <a:spLocks noChangeArrowheads="1"/>
          </p:cNvSpPr>
          <p:nvPr/>
        </p:nvSpPr>
        <p:spPr bwMode="auto">
          <a:xfrm>
            <a:off x="2819400" y="2933700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6" name="Text Box 10"/>
          <p:cNvSpPr txBox="1">
            <a:spLocks noChangeArrowheads="1"/>
          </p:cNvSpPr>
          <p:nvPr/>
        </p:nvSpPr>
        <p:spPr bwMode="auto">
          <a:xfrm>
            <a:off x="2819400" y="36195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7" name="Text Box 11"/>
          <p:cNvSpPr txBox="1">
            <a:spLocks noChangeArrowheads="1"/>
          </p:cNvSpPr>
          <p:nvPr/>
        </p:nvSpPr>
        <p:spPr bwMode="auto">
          <a:xfrm>
            <a:off x="2819400" y="4065588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8" name="Text Box 12"/>
          <p:cNvSpPr txBox="1">
            <a:spLocks noChangeArrowheads="1"/>
          </p:cNvSpPr>
          <p:nvPr/>
        </p:nvSpPr>
        <p:spPr bwMode="auto">
          <a:xfrm>
            <a:off x="2819400" y="49149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9" name="Text Box 13"/>
          <p:cNvSpPr txBox="1">
            <a:spLocks noChangeArrowheads="1"/>
          </p:cNvSpPr>
          <p:nvPr/>
        </p:nvSpPr>
        <p:spPr bwMode="auto">
          <a:xfrm>
            <a:off x="1447800" y="1752600"/>
            <a:ext cx="104913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Source</a:t>
            </a:r>
          </a:p>
        </p:txBody>
      </p:sp>
      <p:sp>
        <p:nvSpPr>
          <p:cNvPr id="157710" name="Text Box 14"/>
          <p:cNvSpPr txBox="1">
            <a:spLocks noChangeArrowheads="1"/>
          </p:cNvSpPr>
          <p:nvPr/>
        </p:nvSpPr>
        <p:spPr bwMode="auto">
          <a:xfrm>
            <a:off x="2819400" y="1752600"/>
            <a:ext cx="76149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err="1">
                <a:latin typeface="Calibri" pitchFamily="34" charset="0"/>
              </a:rPr>
              <a:t>Dest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57716" name="AutoShape 20"/>
          <p:cNvSpPr>
            <a:spLocks/>
          </p:cNvSpPr>
          <p:nvPr/>
        </p:nvSpPr>
        <p:spPr bwMode="auto">
          <a:xfrm>
            <a:off x="1295400" y="2628900"/>
            <a:ext cx="304800" cy="27432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717" name="AutoShape 21"/>
          <p:cNvSpPr>
            <a:spLocks/>
          </p:cNvSpPr>
          <p:nvPr/>
        </p:nvSpPr>
        <p:spPr bwMode="auto">
          <a:xfrm>
            <a:off x="2514600" y="2552700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718" name="AutoShape 22"/>
          <p:cNvSpPr>
            <a:spLocks/>
          </p:cNvSpPr>
          <p:nvPr/>
        </p:nvSpPr>
        <p:spPr bwMode="auto">
          <a:xfrm>
            <a:off x="2514600" y="3695700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719" name="Text Box 23"/>
          <p:cNvSpPr txBox="1">
            <a:spLocks noChangeArrowheads="1"/>
          </p:cNvSpPr>
          <p:nvPr/>
        </p:nvSpPr>
        <p:spPr bwMode="auto">
          <a:xfrm>
            <a:off x="6858000" y="1752600"/>
            <a:ext cx="130676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C Analog</a:t>
            </a:r>
          </a:p>
        </p:txBody>
      </p:sp>
      <p:sp>
        <p:nvSpPr>
          <p:cNvPr id="157711" name="Text Box 15"/>
          <p:cNvSpPr txBox="1">
            <a:spLocks noChangeArrowheads="1"/>
          </p:cNvSpPr>
          <p:nvPr/>
        </p:nvSpPr>
        <p:spPr bwMode="auto">
          <a:xfrm>
            <a:off x="3733800" y="2506663"/>
            <a:ext cx="23177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movl $0x4,%eax</a:t>
            </a:r>
          </a:p>
        </p:txBody>
      </p:sp>
      <p:sp>
        <p:nvSpPr>
          <p:cNvPr id="157720" name="Text Box 24"/>
          <p:cNvSpPr txBox="1">
            <a:spLocks noChangeArrowheads="1"/>
          </p:cNvSpPr>
          <p:nvPr/>
        </p:nvSpPr>
        <p:spPr bwMode="auto">
          <a:xfrm>
            <a:off x="6673850" y="2506663"/>
            <a:ext cx="18605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temp = 0x4;</a:t>
            </a:r>
          </a:p>
        </p:txBody>
      </p:sp>
      <p:sp>
        <p:nvSpPr>
          <p:cNvPr id="157712" name="Text Box 16"/>
          <p:cNvSpPr txBox="1">
            <a:spLocks noChangeArrowheads="1"/>
          </p:cNvSpPr>
          <p:nvPr/>
        </p:nvSpPr>
        <p:spPr bwMode="auto">
          <a:xfrm>
            <a:off x="3733800" y="2963863"/>
            <a:ext cx="27749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movl $-147,(%eax)</a:t>
            </a:r>
          </a:p>
        </p:txBody>
      </p:sp>
      <p:sp>
        <p:nvSpPr>
          <p:cNvPr id="157721" name="Text Box 25"/>
          <p:cNvSpPr txBox="1">
            <a:spLocks noChangeArrowheads="1"/>
          </p:cNvSpPr>
          <p:nvPr/>
        </p:nvSpPr>
        <p:spPr bwMode="auto">
          <a:xfrm>
            <a:off x="6673850" y="2963863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*p = -147;</a:t>
            </a:r>
          </a:p>
        </p:txBody>
      </p:sp>
      <p:sp>
        <p:nvSpPr>
          <p:cNvPr id="157713" name="Text Box 17"/>
          <p:cNvSpPr txBox="1">
            <a:spLocks noChangeArrowheads="1"/>
          </p:cNvSpPr>
          <p:nvPr/>
        </p:nvSpPr>
        <p:spPr bwMode="auto">
          <a:xfrm>
            <a:off x="3733800" y="3649663"/>
            <a:ext cx="23177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movl %eax,%edx</a:t>
            </a:r>
          </a:p>
        </p:txBody>
      </p:sp>
      <p:sp>
        <p:nvSpPr>
          <p:cNvPr id="157722" name="Text Box 26"/>
          <p:cNvSpPr txBox="1">
            <a:spLocks noChangeArrowheads="1"/>
          </p:cNvSpPr>
          <p:nvPr/>
        </p:nvSpPr>
        <p:spPr bwMode="auto">
          <a:xfrm>
            <a:off x="6673850" y="3649663"/>
            <a:ext cx="23177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temp2 = temp1;</a:t>
            </a:r>
          </a:p>
        </p:txBody>
      </p:sp>
      <p:sp>
        <p:nvSpPr>
          <p:cNvPr id="157714" name="Text Box 18"/>
          <p:cNvSpPr txBox="1">
            <a:spLocks noChangeArrowheads="1"/>
          </p:cNvSpPr>
          <p:nvPr/>
        </p:nvSpPr>
        <p:spPr bwMode="auto">
          <a:xfrm>
            <a:off x="3733800" y="4095750"/>
            <a:ext cx="26225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movl</a:t>
            </a:r>
            <a:r>
              <a:rPr lang="en-US" sz="2000" dirty="0">
                <a:latin typeface="Courier New" pitchFamily="49" charset="0"/>
              </a:rPr>
              <a:t> %</a:t>
            </a:r>
            <a:r>
              <a:rPr lang="en-US" sz="2000" dirty="0" err="1">
                <a:latin typeface="Courier New" pitchFamily="49" charset="0"/>
              </a:rPr>
              <a:t>eax</a:t>
            </a:r>
            <a:r>
              <a:rPr lang="en-US" sz="2000" dirty="0">
                <a:latin typeface="Courier New" pitchFamily="49" charset="0"/>
              </a:rPr>
              <a:t>,(%</a:t>
            </a:r>
            <a:r>
              <a:rPr lang="en-US" sz="2000" dirty="0" err="1">
                <a:latin typeface="Courier New" pitchFamily="49" charset="0"/>
              </a:rPr>
              <a:t>edx</a:t>
            </a:r>
            <a:r>
              <a:rPr lang="en-US" sz="2000" dirty="0">
                <a:latin typeface="Courier New" pitchFamily="49" charset="0"/>
              </a:rPr>
              <a:t>)</a:t>
            </a:r>
          </a:p>
        </p:txBody>
      </p:sp>
      <p:sp>
        <p:nvSpPr>
          <p:cNvPr id="157723" name="Text Box 27"/>
          <p:cNvSpPr txBox="1">
            <a:spLocks noChangeArrowheads="1"/>
          </p:cNvSpPr>
          <p:nvPr/>
        </p:nvSpPr>
        <p:spPr bwMode="auto">
          <a:xfrm>
            <a:off x="6673850" y="4095750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*p = temp;</a:t>
            </a:r>
          </a:p>
        </p:txBody>
      </p:sp>
      <p:sp>
        <p:nvSpPr>
          <p:cNvPr id="157715" name="Text Box 19"/>
          <p:cNvSpPr txBox="1">
            <a:spLocks noChangeArrowheads="1"/>
          </p:cNvSpPr>
          <p:nvPr/>
        </p:nvSpPr>
        <p:spPr bwMode="auto">
          <a:xfrm>
            <a:off x="3733800" y="4945063"/>
            <a:ext cx="26225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movl (%eax),%edx</a:t>
            </a:r>
          </a:p>
        </p:txBody>
      </p:sp>
      <p:sp>
        <p:nvSpPr>
          <p:cNvPr id="157724" name="Text Box 28"/>
          <p:cNvSpPr txBox="1">
            <a:spLocks noChangeArrowheads="1"/>
          </p:cNvSpPr>
          <p:nvPr/>
        </p:nvSpPr>
        <p:spPr bwMode="auto">
          <a:xfrm>
            <a:off x="6673850" y="4945063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temp = *p;</a:t>
            </a:r>
          </a:p>
        </p:txBody>
      </p:sp>
      <p:sp>
        <p:nvSpPr>
          <p:cNvPr id="157725" name="Text Box 29"/>
          <p:cNvSpPr txBox="1">
            <a:spLocks noChangeArrowheads="1"/>
          </p:cNvSpPr>
          <p:nvPr/>
        </p:nvSpPr>
        <p:spPr bwMode="auto">
          <a:xfrm>
            <a:off x="4572000" y="1752600"/>
            <a:ext cx="1220399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err="1">
                <a:latin typeface="Calibri" pitchFamily="34" charset="0"/>
              </a:rPr>
              <a:t>Src,Dest</a:t>
            </a: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11" grpId="0"/>
      <p:bldP spid="157720" grpId="0"/>
      <p:bldP spid="157712" grpId="0"/>
      <p:bldP spid="157721" grpId="0"/>
      <p:bldP spid="157713" grpId="0"/>
      <p:bldP spid="157722" grpId="0"/>
      <p:bldP spid="157714" grpId="0"/>
      <p:bldP spid="157723" grpId="0"/>
      <p:bldP spid="157715" grpId="0"/>
      <p:bldP spid="15772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2"/>
            <a:ext cx="7035800" cy="573088"/>
          </a:xfrm>
        </p:spPr>
        <p:txBody>
          <a:bodyPr/>
          <a:lstStyle/>
          <a:p>
            <a:r>
              <a:rPr lang="en-US" dirty="0"/>
              <a:t>Simple </a:t>
            </a:r>
            <a:r>
              <a:rPr lang="en-US" dirty="0" smtClean="0"/>
              <a:t>Memory Addressing </a:t>
            </a:r>
            <a:r>
              <a:rPr lang="en-US" dirty="0"/>
              <a:t>Modes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 smtClean="0"/>
              <a:t>Normal	(</a:t>
            </a:r>
            <a:r>
              <a:rPr lang="en-US" dirty="0"/>
              <a:t>R)	</a:t>
            </a:r>
            <a:r>
              <a:rPr lang="en-US" dirty="0" err="1"/>
              <a:t>Mem[Reg[R</a:t>
            </a:r>
            <a:r>
              <a:rPr lang="en-US" dirty="0"/>
              <a:t>]]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memory address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 err="1">
                <a:latin typeface="Courier New" pitchFamily="49" charset="0"/>
              </a:rPr>
              <a:t>movl</a:t>
            </a:r>
            <a:r>
              <a:rPr lang="en-US" sz="2400" b="1" dirty="0">
                <a:latin typeface="Courier New" pitchFamily="49" charset="0"/>
              </a:rPr>
              <a:t> (%</a:t>
            </a:r>
            <a:r>
              <a:rPr lang="en-US" sz="2400" b="1" dirty="0" err="1">
                <a:latin typeface="Courier New" pitchFamily="49" charset="0"/>
              </a:rPr>
              <a:t>ecx</a:t>
            </a:r>
            <a:r>
              <a:rPr lang="en-US" sz="2400" b="1" dirty="0">
                <a:latin typeface="Courier New" pitchFamily="49" charset="0"/>
              </a:rPr>
              <a:t>),%</a:t>
            </a:r>
            <a:r>
              <a:rPr lang="en-US" sz="2400" b="1" dirty="0" err="1">
                <a:latin typeface="Courier New" pitchFamily="49" charset="0"/>
              </a:rPr>
              <a:t>eax</a:t>
            </a:r>
            <a:endParaRPr lang="en-US" sz="2400" b="1" dirty="0">
              <a:latin typeface="Courier New" pitchFamily="49" charset="0"/>
            </a:endParaRP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endParaRPr lang="en-US" sz="2400" dirty="0"/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Displacement	D(R)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[R]+D]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start of memory region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Constant displacement D specifies offset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 err="1">
                <a:latin typeface="Courier New" pitchFamily="49" charset="0"/>
              </a:rPr>
              <a:t>movl</a:t>
            </a:r>
            <a:r>
              <a:rPr lang="en-US" sz="2400" b="1" dirty="0">
                <a:latin typeface="Courier New" pitchFamily="49" charset="0"/>
              </a:rPr>
              <a:t> 8(%</a:t>
            </a:r>
            <a:r>
              <a:rPr lang="en-US" sz="2400" b="1" dirty="0" err="1">
                <a:latin typeface="Courier New" pitchFamily="49" charset="0"/>
              </a:rPr>
              <a:t>ebp</a:t>
            </a:r>
            <a:r>
              <a:rPr lang="en-US" sz="2400" b="1" dirty="0">
                <a:latin typeface="Courier New" pitchFamily="49" charset="0"/>
              </a:rPr>
              <a:t>),%</a:t>
            </a:r>
            <a:r>
              <a:rPr lang="en-US" sz="2400" b="1" dirty="0" err="1">
                <a:latin typeface="Courier New" pitchFamily="49" charset="0"/>
              </a:rPr>
              <a:t>edx</a:t>
            </a:r>
            <a:endParaRPr lang="en-US" sz="24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658100" cy="573088"/>
          </a:xfrm>
        </p:spPr>
        <p:txBody>
          <a:bodyPr/>
          <a:lstStyle/>
          <a:p>
            <a:r>
              <a:rPr lang="en-US" dirty="0"/>
              <a:t>Using Simple Addressing Modes</a:t>
            </a:r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152400" y="1600200"/>
            <a:ext cx="3962400" cy="20240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err="1">
                <a:latin typeface="Courier New" pitchFamily="49" charset="0"/>
              </a:rPr>
              <a:t>swap(int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  <a:endParaRPr lang="en-US" sz="18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t0 =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t1 =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59749" name="AutoShape 5"/>
          <p:cNvSpPr>
            <a:spLocks/>
          </p:cNvSpPr>
          <p:nvPr/>
        </p:nvSpPr>
        <p:spPr bwMode="auto">
          <a:xfrm>
            <a:off x="7786688" y="2514600"/>
            <a:ext cx="271462" cy="1905000"/>
          </a:xfrm>
          <a:prstGeom prst="rightBrace">
            <a:avLst>
              <a:gd name="adj1" fmla="val 584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9750" name="Text Box 6"/>
          <p:cNvSpPr txBox="1">
            <a:spLocks noChangeArrowheads="1"/>
          </p:cNvSpPr>
          <p:nvPr/>
        </p:nvSpPr>
        <p:spPr bwMode="auto">
          <a:xfrm>
            <a:off x="8134350" y="3282950"/>
            <a:ext cx="83388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Body</a:t>
            </a:r>
          </a:p>
        </p:txBody>
      </p:sp>
      <p:sp>
        <p:nvSpPr>
          <p:cNvPr id="159751" name="AutoShape 7"/>
          <p:cNvSpPr>
            <a:spLocks/>
          </p:cNvSpPr>
          <p:nvPr/>
        </p:nvSpPr>
        <p:spPr bwMode="auto">
          <a:xfrm>
            <a:off x="7778750" y="1447800"/>
            <a:ext cx="279400" cy="83820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9752" name="Text Box 8"/>
          <p:cNvSpPr txBox="1">
            <a:spLocks noChangeArrowheads="1"/>
          </p:cNvSpPr>
          <p:nvPr/>
        </p:nvSpPr>
        <p:spPr bwMode="auto">
          <a:xfrm>
            <a:off x="8134350" y="1546225"/>
            <a:ext cx="591316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Set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Up</a:t>
            </a:r>
          </a:p>
        </p:txBody>
      </p:sp>
      <p:sp>
        <p:nvSpPr>
          <p:cNvPr id="159753" name="AutoShape 9"/>
          <p:cNvSpPr>
            <a:spLocks/>
          </p:cNvSpPr>
          <p:nvPr/>
        </p:nvSpPr>
        <p:spPr bwMode="auto">
          <a:xfrm>
            <a:off x="7777163" y="4800600"/>
            <a:ext cx="280987" cy="887115"/>
          </a:xfrm>
          <a:prstGeom prst="rightBrace">
            <a:avLst>
              <a:gd name="adj1" fmla="val 3615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9754" name="Text Box 10"/>
          <p:cNvSpPr txBox="1">
            <a:spLocks noChangeArrowheads="1"/>
          </p:cNvSpPr>
          <p:nvPr/>
        </p:nvSpPr>
        <p:spPr bwMode="auto">
          <a:xfrm>
            <a:off x="8134350" y="5029200"/>
            <a:ext cx="93006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Finish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191000" y="1066800"/>
            <a:ext cx="4191000" cy="47064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2000" dirty="0">
                <a:latin typeface="Courier New" pitchFamily="49" charset="0"/>
              </a:rPr>
              <a:t>swap:</a:t>
            </a:r>
            <a:endParaRPr lang="en-US" sz="20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</a:rPr>
              <a:t>pushl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%</a:t>
            </a:r>
            <a:r>
              <a:rPr lang="en-US" sz="2000" dirty="0" err="1">
                <a:latin typeface="Courier New" pitchFamily="49" charset="0"/>
              </a:rPr>
              <a:t>ebp</a:t>
            </a:r>
            <a:endParaRPr lang="en-US" sz="20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dirty="0">
                <a:latin typeface="Courier New" pitchFamily="49" charset="0"/>
              </a:rPr>
              <a:t>%</a:t>
            </a:r>
            <a:r>
              <a:rPr lang="en-US" sz="2000" dirty="0" err="1">
                <a:latin typeface="Courier New" pitchFamily="49" charset="0"/>
              </a:rPr>
              <a:t>esp,%ebp</a:t>
            </a:r>
            <a:endParaRPr lang="en-US" sz="20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</a:rPr>
              <a:t>pushl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%</a:t>
            </a:r>
            <a:r>
              <a:rPr lang="en-US" sz="2000" dirty="0" err="1" smtClean="0">
                <a:latin typeface="Courier New" pitchFamily="49" charset="0"/>
              </a:rPr>
              <a:t>ebx</a:t>
            </a:r>
            <a:endParaRPr lang="en-US" sz="20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  8(%ebp), %</a:t>
            </a:r>
            <a:r>
              <a:rPr lang="en-US" sz="2000" dirty="0" err="1" smtClean="0">
                <a:latin typeface="Courier New" pitchFamily="49" charset="0"/>
              </a:rPr>
              <a:t>edx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  12(%ebp), %</a:t>
            </a:r>
            <a:r>
              <a:rPr lang="en-US" sz="2000" dirty="0" err="1" smtClean="0">
                <a:latin typeface="Courier New" pitchFamily="49" charset="0"/>
              </a:rPr>
              <a:t>ecx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  (%</a:t>
            </a:r>
            <a:r>
              <a:rPr lang="en-US" sz="2000" dirty="0" err="1" smtClean="0">
                <a:latin typeface="Courier New" pitchFamily="49" charset="0"/>
              </a:rPr>
              <a:t>edx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ebx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  (%</a:t>
            </a:r>
            <a:r>
              <a:rPr lang="en-US" sz="2000" dirty="0" err="1" smtClean="0">
                <a:latin typeface="Courier New" pitchFamily="49" charset="0"/>
              </a:rPr>
              <a:t>ecx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eax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  %</a:t>
            </a:r>
            <a:r>
              <a:rPr lang="en-US" sz="2000" dirty="0" err="1" smtClean="0">
                <a:latin typeface="Courier New" pitchFamily="49" charset="0"/>
              </a:rPr>
              <a:t>eax</a:t>
            </a:r>
            <a:r>
              <a:rPr lang="en-US" sz="2000" dirty="0" smtClean="0">
                <a:latin typeface="Courier New" pitchFamily="49" charset="0"/>
              </a:rPr>
              <a:t>, (%</a:t>
            </a:r>
            <a:r>
              <a:rPr lang="en-US" sz="2000" dirty="0" err="1" smtClean="0">
                <a:latin typeface="Courier New" pitchFamily="49" charset="0"/>
              </a:rPr>
              <a:t>edx</a:t>
            </a:r>
            <a:r>
              <a:rPr lang="en-US" sz="2000" dirty="0" smtClean="0">
                <a:latin typeface="Courier New" pitchFamily="49" charset="0"/>
              </a:rPr>
              <a:t>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  %</a:t>
            </a:r>
            <a:r>
              <a:rPr lang="en-US" sz="2000" dirty="0" err="1" smtClean="0">
                <a:latin typeface="Courier New" pitchFamily="49" charset="0"/>
              </a:rPr>
              <a:t>ebx</a:t>
            </a:r>
            <a:r>
              <a:rPr lang="en-US" sz="2000" dirty="0" smtClean="0">
                <a:latin typeface="Courier New" pitchFamily="49" charset="0"/>
              </a:rPr>
              <a:t>, (%</a:t>
            </a:r>
            <a:r>
              <a:rPr lang="en-US" sz="2000" dirty="0" err="1" smtClean="0">
                <a:latin typeface="Courier New" pitchFamily="49" charset="0"/>
              </a:rPr>
              <a:t>ecx</a:t>
            </a:r>
            <a:r>
              <a:rPr lang="en-US" sz="2000" dirty="0" smtClean="0">
                <a:latin typeface="Courier New" pitchFamily="49" charset="0"/>
              </a:rPr>
              <a:t>)</a:t>
            </a:r>
          </a:p>
          <a:p>
            <a:pPr>
              <a:tabLst>
                <a:tab pos="347663" algn="l"/>
                <a:tab pos="1312863" algn="l"/>
              </a:tabLst>
            </a:pP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</a:rPr>
              <a:t>popl</a:t>
            </a:r>
            <a:r>
              <a:rPr lang="en-US" sz="2000" dirty="0" smtClean="0">
                <a:latin typeface="Courier New" pitchFamily="49" charset="0"/>
              </a:rPr>
              <a:t>  %</a:t>
            </a:r>
            <a:r>
              <a:rPr lang="en-US" sz="2000" dirty="0" err="1" smtClean="0">
                <a:latin typeface="Courier New" pitchFamily="49" charset="0"/>
              </a:rPr>
              <a:t>ebx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</a:rPr>
              <a:t>popl</a:t>
            </a:r>
            <a:r>
              <a:rPr lang="en-US" sz="2000" dirty="0" smtClean="0">
                <a:latin typeface="Courier New" pitchFamily="49" charset="0"/>
              </a:rPr>
              <a:t>  %</a:t>
            </a:r>
            <a:r>
              <a:rPr lang="en-US" sz="2000" dirty="0" err="1" smtClean="0">
                <a:latin typeface="Courier New" pitchFamily="49" charset="0"/>
              </a:rPr>
              <a:t>ebp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  ret</a:t>
            </a:r>
            <a:endParaRPr lang="en-US" sz="20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/>
          <a:lstStyle/>
          <a:p>
            <a:r>
              <a:rPr lang="en-US" dirty="0" smtClean="0"/>
              <a:t>Intel x86 Processors</a:t>
            </a:r>
            <a:endParaRPr lang="en-US" dirty="0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62075"/>
            <a:ext cx="7896225" cy="4972050"/>
          </a:xfrm>
          <a:noFill/>
          <a:ln/>
        </p:spPr>
        <p:txBody>
          <a:bodyPr lIns="90487" tIns="44450" rIns="90487" bIns="44450"/>
          <a:lstStyle/>
          <a:p>
            <a:r>
              <a:rPr lang="en-US" dirty="0"/>
              <a:t>Totally </a:t>
            </a:r>
            <a:r>
              <a:rPr lang="en-US" dirty="0" smtClean="0"/>
              <a:t>dominate laptop/desktop/server market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Evolutionary design</a:t>
            </a:r>
            <a:endParaRPr lang="en-US" dirty="0"/>
          </a:p>
          <a:p>
            <a:pPr lvl="1"/>
            <a:r>
              <a:rPr lang="en-US" dirty="0" smtClean="0"/>
              <a:t>Backwards compatible up until 8086, introduced in 1978</a:t>
            </a:r>
            <a:endParaRPr lang="en-US" dirty="0"/>
          </a:p>
          <a:p>
            <a:pPr lvl="1"/>
            <a:r>
              <a:rPr lang="en-US" dirty="0"/>
              <a:t>Added more features as time goes on</a:t>
            </a:r>
          </a:p>
          <a:p>
            <a:endParaRPr lang="en-US" dirty="0" smtClean="0"/>
          </a:p>
          <a:p>
            <a:r>
              <a:rPr lang="en-US" dirty="0" smtClean="0"/>
              <a:t>Complex instruction set computer </a:t>
            </a:r>
            <a:r>
              <a:rPr lang="en-US" dirty="0"/>
              <a:t>(CISC)</a:t>
            </a:r>
          </a:p>
          <a:p>
            <a:pPr lvl="1"/>
            <a:r>
              <a:rPr lang="en-US" dirty="0"/>
              <a:t>Many different instructions with many different formats</a:t>
            </a:r>
          </a:p>
          <a:p>
            <a:pPr lvl="2"/>
            <a:r>
              <a:rPr lang="en-US" dirty="0"/>
              <a:t>But, only small subset encountered with Linux programs</a:t>
            </a:r>
          </a:p>
          <a:p>
            <a:pPr lvl="1"/>
            <a:r>
              <a:rPr lang="en-US" dirty="0"/>
              <a:t>Hard to match performance of Reduced Instruction Set Computers (RISC)</a:t>
            </a:r>
          </a:p>
          <a:p>
            <a:pPr lvl="1"/>
            <a:r>
              <a:rPr lang="en-US" dirty="0"/>
              <a:t>But, Intel has done just that</a:t>
            </a:r>
            <a:r>
              <a:rPr lang="en-US" dirty="0" smtClean="0"/>
              <a:t>!</a:t>
            </a:r>
          </a:p>
          <a:p>
            <a:pPr lvl="2"/>
            <a:r>
              <a:rPr lang="en-US" dirty="0" smtClean="0"/>
              <a:t>In terms of speed.  Less so for low power.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658100" cy="573088"/>
          </a:xfrm>
        </p:spPr>
        <p:txBody>
          <a:bodyPr/>
          <a:lstStyle/>
          <a:p>
            <a:r>
              <a:rPr lang="en-US"/>
              <a:t>Using Simple Addressing Modes</a:t>
            </a:r>
          </a:p>
        </p:txBody>
      </p:sp>
      <p:sp>
        <p:nvSpPr>
          <p:cNvPr id="189443" name="Rectangle 3"/>
          <p:cNvSpPr>
            <a:spLocks noChangeArrowheads="1"/>
          </p:cNvSpPr>
          <p:nvPr/>
        </p:nvSpPr>
        <p:spPr bwMode="auto">
          <a:xfrm>
            <a:off x="152400" y="1600200"/>
            <a:ext cx="3962400" cy="20240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err="1">
                <a:latin typeface="Courier New" pitchFamily="49" charset="0"/>
              </a:rPr>
              <a:t>swap(int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t0 =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t1 =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89444" name="Rectangle 4"/>
          <p:cNvSpPr>
            <a:spLocks noChangeArrowheads="1"/>
          </p:cNvSpPr>
          <p:nvPr/>
        </p:nvSpPr>
        <p:spPr bwMode="auto">
          <a:xfrm>
            <a:off x="4191000" y="1066800"/>
            <a:ext cx="3657600" cy="47064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98463" algn="l"/>
                <a:tab pos="1201738" algn="l"/>
              </a:tabLst>
            </a:pPr>
            <a:r>
              <a:rPr lang="en-US" sz="2000" dirty="0">
                <a:latin typeface="Courier New" pitchFamily="49" charset="0"/>
              </a:rPr>
              <a:t>swap:</a:t>
            </a:r>
          </a:p>
          <a:p>
            <a:pPr algn="l">
              <a:lnSpc>
                <a:spcPct val="100000"/>
              </a:lnSpc>
              <a:tabLst>
                <a:tab pos="398463" algn="l"/>
                <a:tab pos="1201738" algn="l"/>
              </a:tabLst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pushl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 %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ebp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98463" algn="l"/>
                <a:tab pos="1201738" algn="l"/>
              </a:tabLst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	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movl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  %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esp,%ebp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98463" algn="l"/>
                <a:tab pos="1201738" algn="l"/>
              </a:tabLst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	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pushl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 %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ebx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98463" algn="l"/>
                <a:tab pos="1201738" algn="l"/>
              </a:tabLst>
            </a:pPr>
            <a:r>
              <a:rPr lang="en-US" sz="2000" dirty="0">
                <a:latin typeface="Courier New" pitchFamily="49" charset="0"/>
              </a:rPr>
              <a:t>	</a:t>
            </a:r>
          </a:p>
          <a:p>
            <a:pPr>
              <a:tabLst>
                <a:tab pos="398463" algn="l"/>
                <a:tab pos="1201738" algn="l"/>
              </a:tabLst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8(%ebp), %</a:t>
            </a:r>
            <a:r>
              <a:rPr lang="en-US" sz="2000" dirty="0" err="1" smtClean="0">
                <a:latin typeface="Courier New" pitchFamily="49" charset="0"/>
              </a:rPr>
              <a:t>edx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12(%</a:t>
            </a:r>
            <a:r>
              <a:rPr lang="en-US" sz="2000" dirty="0" err="1" smtClean="0">
                <a:latin typeface="Courier New" pitchFamily="49" charset="0"/>
              </a:rPr>
              <a:t>ebp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ecx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(%</a:t>
            </a:r>
            <a:r>
              <a:rPr lang="en-US" sz="2000" dirty="0" err="1" smtClean="0">
                <a:latin typeface="Courier New" pitchFamily="49" charset="0"/>
              </a:rPr>
              <a:t>edx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ebx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(%</a:t>
            </a:r>
            <a:r>
              <a:rPr lang="en-US" sz="2000" dirty="0" err="1" smtClean="0">
                <a:latin typeface="Courier New" pitchFamily="49" charset="0"/>
              </a:rPr>
              <a:t>ecx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eax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%</a:t>
            </a:r>
            <a:r>
              <a:rPr lang="en-US" sz="2000" dirty="0" err="1" smtClean="0">
                <a:latin typeface="Courier New" pitchFamily="49" charset="0"/>
              </a:rPr>
              <a:t>eax</a:t>
            </a:r>
            <a:r>
              <a:rPr lang="en-US" sz="2000" dirty="0" smtClean="0">
                <a:latin typeface="Courier New" pitchFamily="49" charset="0"/>
              </a:rPr>
              <a:t>, (%</a:t>
            </a:r>
            <a:r>
              <a:rPr lang="en-US" sz="2000" dirty="0" err="1" smtClean="0">
                <a:latin typeface="Courier New" pitchFamily="49" charset="0"/>
              </a:rPr>
              <a:t>edx</a:t>
            </a:r>
            <a:r>
              <a:rPr lang="en-US" sz="2000" dirty="0" smtClean="0">
                <a:latin typeface="Courier New" pitchFamily="49" charset="0"/>
              </a:rPr>
              <a:t>)</a:t>
            </a:r>
          </a:p>
          <a:p>
            <a:pPr>
              <a:tabLst>
                <a:tab pos="398463" algn="l"/>
                <a:tab pos="1201738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%</a:t>
            </a:r>
            <a:r>
              <a:rPr lang="en-US" sz="2000" dirty="0" err="1" smtClean="0">
                <a:latin typeface="Courier New" pitchFamily="49" charset="0"/>
              </a:rPr>
              <a:t>ebx</a:t>
            </a:r>
            <a:r>
              <a:rPr lang="en-US" sz="2000" dirty="0" smtClean="0">
                <a:latin typeface="Courier New" pitchFamily="49" charset="0"/>
              </a:rPr>
              <a:t>, (%</a:t>
            </a:r>
            <a:r>
              <a:rPr lang="en-US" sz="2000" dirty="0" err="1" smtClean="0">
                <a:latin typeface="Courier New" pitchFamily="49" charset="0"/>
              </a:rPr>
              <a:t>ecx</a:t>
            </a:r>
            <a:r>
              <a:rPr lang="en-US" sz="2000" dirty="0" smtClean="0"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  <a:tabLst>
                <a:tab pos="398463" algn="l"/>
                <a:tab pos="1201738" algn="l"/>
              </a:tabLst>
            </a:pPr>
            <a:endParaRPr lang="en-US" sz="20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popl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	%</a:t>
            </a:r>
            <a:r>
              <a:rPr lang="en-US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ebx</a:t>
            </a:r>
            <a:endParaRPr lang="en-US" sz="2000" dirty="0" smtClean="0">
              <a:solidFill>
                <a:schemeClr val="accent2">
                  <a:lumMod val="60000"/>
                  <a:lumOff val="40000"/>
                </a:schemeClr>
              </a:solidFill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	</a:t>
            </a:r>
            <a:r>
              <a:rPr lang="en-US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popl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	%</a:t>
            </a:r>
            <a:r>
              <a:rPr lang="en-US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ebp</a:t>
            </a:r>
            <a:endParaRPr lang="en-US" sz="2000" dirty="0" smtClean="0">
              <a:solidFill>
                <a:schemeClr val="accent2">
                  <a:lumMod val="60000"/>
                  <a:lumOff val="40000"/>
                </a:schemeClr>
              </a:solidFill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	ret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Courier New" pitchFamily="49" charset="0"/>
            </a:endParaRPr>
          </a:p>
        </p:txBody>
      </p:sp>
      <p:sp>
        <p:nvSpPr>
          <p:cNvPr id="189445" name="AutoShape 5"/>
          <p:cNvSpPr>
            <a:spLocks/>
          </p:cNvSpPr>
          <p:nvPr/>
        </p:nvSpPr>
        <p:spPr bwMode="auto">
          <a:xfrm>
            <a:off x="7786688" y="2514600"/>
            <a:ext cx="271462" cy="1905000"/>
          </a:xfrm>
          <a:prstGeom prst="rightBrace">
            <a:avLst>
              <a:gd name="adj1" fmla="val 584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9446" name="Text Box 6"/>
          <p:cNvSpPr txBox="1">
            <a:spLocks noChangeArrowheads="1"/>
          </p:cNvSpPr>
          <p:nvPr/>
        </p:nvSpPr>
        <p:spPr bwMode="auto">
          <a:xfrm>
            <a:off x="8134350" y="3282950"/>
            <a:ext cx="83388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Body</a:t>
            </a:r>
          </a:p>
        </p:txBody>
      </p:sp>
      <p:sp>
        <p:nvSpPr>
          <p:cNvPr id="189447" name="AutoShape 7"/>
          <p:cNvSpPr>
            <a:spLocks/>
          </p:cNvSpPr>
          <p:nvPr/>
        </p:nvSpPr>
        <p:spPr bwMode="auto">
          <a:xfrm>
            <a:off x="7778750" y="1447800"/>
            <a:ext cx="279400" cy="83820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9448" name="Text Box 8"/>
          <p:cNvSpPr txBox="1">
            <a:spLocks noChangeArrowheads="1"/>
          </p:cNvSpPr>
          <p:nvPr/>
        </p:nvSpPr>
        <p:spPr bwMode="auto">
          <a:xfrm>
            <a:off x="8134350" y="1546225"/>
            <a:ext cx="591316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Set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Up</a:t>
            </a:r>
          </a:p>
        </p:txBody>
      </p:sp>
      <p:sp>
        <p:nvSpPr>
          <p:cNvPr id="189449" name="AutoShape 9"/>
          <p:cNvSpPr>
            <a:spLocks/>
          </p:cNvSpPr>
          <p:nvPr/>
        </p:nvSpPr>
        <p:spPr bwMode="auto">
          <a:xfrm>
            <a:off x="7777163" y="4800600"/>
            <a:ext cx="280987" cy="887115"/>
          </a:xfrm>
          <a:prstGeom prst="rightBrace">
            <a:avLst>
              <a:gd name="adj1" fmla="val 36158"/>
              <a:gd name="adj2" fmla="val 50000"/>
            </a:avLst>
          </a:prstGeom>
          <a:noFill/>
          <a:ln w="25400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9450" name="Text Box 10"/>
          <p:cNvSpPr txBox="1">
            <a:spLocks noChangeArrowheads="1"/>
          </p:cNvSpPr>
          <p:nvPr/>
        </p:nvSpPr>
        <p:spPr bwMode="auto">
          <a:xfrm>
            <a:off x="8134350" y="5029200"/>
            <a:ext cx="93006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Finish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/>
              <a:t>Understanding Swap</a:t>
            </a:r>
          </a:p>
        </p:txBody>
      </p:sp>
      <p:sp>
        <p:nvSpPr>
          <p:cNvPr id="160771" name="Rectangle 3"/>
          <p:cNvSpPr>
            <a:spLocks noChangeArrowheads="1"/>
          </p:cNvSpPr>
          <p:nvPr/>
        </p:nvSpPr>
        <p:spPr bwMode="auto">
          <a:xfrm>
            <a:off x="304800" y="1295400"/>
            <a:ext cx="3962400" cy="20240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</a:rPr>
              <a:t>void swap(int *xp, int *yp)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</a:rPr>
              <a:t>  int t0 = *xp;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</a:rPr>
              <a:t>  int t1 = *yp;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</a:rPr>
              <a:t>  *xp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</a:rPr>
              <a:t>  *yp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160773" name="Text Box 5"/>
          <p:cNvSpPr txBox="1">
            <a:spLocks noChangeArrowheads="1"/>
          </p:cNvSpPr>
          <p:nvPr/>
        </p:nvSpPr>
        <p:spPr bwMode="auto">
          <a:xfrm>
            <a:off x="7391400" y="1371600"/>
            <a:ext cx="1763368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smtClean="0">
                <a:latin typeface="Calibri" pitchFamily="34" charset="0"/>
              </a:rPr>
              <a:t>Stack</a:t>
            </a:r>
          </a:p>
          <a:p>
            <a:pPr algn="l">
              <a:lnSpc>
                <a:spcPct val="100000"/>
              </a:lnSpc>
            </a:pPr>
            <a:r>
              <a:rPr lang="en-US" dirty="0" smtClean="0">
                <a:latin typeface="Calibri" pitchFamily="34" charset="0"/>
              </a:rPr>
              <a:t>(in memory)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60774" name="Text Box 6"/>
          <p:cNvSpPr txBox="1">
            <a:spLocks noChangeArrowheads="1"/>
          </p:cNvSpPr>
          <p:nvPr/>
        </p:nvSpPr>
        <p:spPr bwMode="auto">
          <a:xfrm>
            <a:off x="533400" y="4114800"/>
            <a:ext cx="2438400" cy="1676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alibri" pitchFamily="34" charset="0"/>
              </a:rPr>
              <a:t>Register	</a:t>
            </a:r>
            <a:r>
              <a:rPr lang="en-US" sz="1800" dirty="0" smtClean="0">
                <a:latin typeface="Calibri" pitchFamily="34" charset="0"/>
              </a:rPr>
              <a:t>Value</a:t>
            </a:r>
            <a:endParaRPr lang="en-US" sz="1800" dirty="0">
              <a:latin typeface="Calibri" pitchFamily="34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</a:rPr>
              <a:t>t0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</a:rPr>
              <a:t>t1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257800" y="914400"/>
            <a:ext cx="3311024" cy="3355419"/>
            <a:chOff x="5257800" y="914400"/>
            <a:chExt cx="3311024" cy="3355419"/>
          </a:xfrm>
        </p:grpSpPr>
        <p:grpSp>
          <p:nvGrpSpPr>
            <p:cNvPr id="25" name="Group 24"/>
            <p:cNvGrpSpPr/>
            <p:nvPr/>
          </p:nvGrpSpPr>
          <p:grpSpPr>
            <a:xfrm>
              <a:off x="5257800" y="914400"/>
              <a:ext cx="3305175" cy="3352800"/>
              <a:chOff x="5257800" y="914400"/>
              <a:chExt cx="3305175" cy="3352800"/>
            </a:xfrm>
          </p:grpSpPr>
          <p:sp>
            <p:nvSpPr>
              <p:cNvPr id="160776" name="Rectangle 8"/>
              <p:cNvSpPr>
                <a:spLocks noChangeArrowheads="1"/>
              </p:cNvSpPr>
              <p:nvPr/>
            </p:nvSpPr>
            <p:spPr bwMode="auto">
              <a:xfrm>
                <a:off x="6172200" y="2362200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800">
                    <a:latin typeface="Courier New" pitchFamily="49" charset="0"/>
                  </a:rPr>
                  <a:t>yp</a:t>
                </a:r>
              </a:p>
            </p:txBody>
          </p:sp>
          <p:sp>
            <p:nvSpPr>
              <p:cNvPr id="160777" name="Rectangle 9"/>
              <p:cNvSpPr>
                <a:spLocks noChangeArrowheads="1"/>
              </p:cNvSpPr>
              <p:nvPr/>
            </p:nvSpPr>
            <p:spPr bwMode="auto">
              <a:xfrm>
                <a:off x="6172200" y="2743200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800">
                    <a:latin typeface="Courier New" pitchFamily="49" charset="0"/>
                  </a:rPr>
                  <a:t>xp</a:t>
                </a:r>
              </a:p>
            </p:txBody>
          </p:sp>
          <p:sp>
            <p:nvSpPr>
              <p:cNvPr id="160778" name="Rectangle 10"/>
              <p:cNvSpPr>
                <a:spLocks noChangeArrowheads="1"/>
              </p:cNvSpPr>
              <p:nvPr/>
            </p:nvSpPr>
            <p:spPr bwMode="auto">
              <a:xfrm>
                <a:off x="6172200" y="3124200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800" dirty="0" err="1">
                    <a:latin typeface="Calibri" pitchFamily="34" charset="0"/>
                  </a:rPr>
                  <a:t>Rtn</a:t>
                </a:r>
                <a:r>
                  <a:rPr lang="en-US" sz="1800" dirty="0">
                    <a:latin typeface="Calibri" pitchFamily="34" charset="0"/>
                  </a:rPr>
                  <a:t> </a:t>
                </a:r>
                <a:r>
                  <a:rPr lang="en-US" sz="1800" dirty="0" err="1">
                    <a:latin typeface="Calibri" pitchFamily="34" charset="0"/>
                  </a:rPr>
                  <a:t>adr</a:t>
                </a:r>
                <a:endParaRPr lang="en-US" sz="1800" dirty="0">
                  <a:latin typeface="Calibri" pitchFamily="34" charset="0"/>
                </a:endParaRPr>
              </a:p>
            </p:txBody>
          </p:sp>
          <p:sp>
            <p:nvSpPr>
              <p:cNvPr id="160779" name="Rectangle 11"/>
              <p:cNvSpPr>
                <a:spLocks noChangeArrowheads="1"/>
              </p:cNvSpPr>
              <p:nvPr/>
            </p:nvSpPr>
            <p:spPr bwMode="auto">
              <a:xfrm>
                <a:off x="6172200" y="3505200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800" dirty="0">
                    <a:latin typeface="Calibri" pitchFamily="34" charset="0"/>
                  </a:rPr>
                  <a:t>Old %</a:t>
                </a:r>
                <a:r>
                  <a:rPr lang="en-US" sz="1800" dirty="0" err="1">
                    <a:latin typeface="Courier New" pitchFamily="49" charset="0"/>
                  </a:rPr>
                  <a:t>ebp</a:t>
                </a:r>
                <a:endParaRPr lang="en-US" sz="1800" dirty="0">
                  <a:latin typeface="Calibri" pitchFamily="34" charset="0"/>
                </a:endParaRPr>
              </a:p>
            </p:txBody>
          </p:sp>
          <p:sp>
            <p:nvSpPr>
              <p:cNvPr id="160780" name="Line 12"/>
              <p:cNvSpPr>
                <a:spLocks noChangeShapeType="1"/>
              </p:cNvSpPr>
              <p:nvPr/>
            </p:nvSpPr>
            <p:spPr bwMode="auto">
              <a:xfrm flipH="1">
                <a:off x="7239000" y="3690938"/>
                <a:ext cx="4572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800" dirty="0">
                  <a:latin typeface="Calibri" pitchFamily="34" charset="0"/>
                </a:endParaRPr>
              </a:p>
            </p:txBody>
          </p:sp>
          <p:sp>
            <p:nvSpPr>
              <p:cNvPr id="160781" name="Text Box 13"/>
              <p:cNvSpPr txBox="1">
                <a:spLocks noChangeArrowheads="1"/>
              </p:cNvSpPr>
              <p:nvPr/>
            </p:nvSpPr>
            <p:spPr bwMode="auto">
              <a:xfrm>
                <a:off x="7832725" y="3519488"/>
                <a:ext cx="730250" cy="3667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800" dirty="0">
                    <a:latin typeface="Courier New" pitchFamily="49" charset="0"/>
                  </a:rPr>
                  <a:t>%</a:t>
                </a:r>
                <a:r>
                  <a:rPr lang="en-US" sz="1800" dirty="0" err="1">
                    <a:latin typeface="Courier New" pitchFamily="49" charset="0"/>
                  </a:rPr>
                  <a:t>ebp</a:t>
                </a:r>
                <a:endParaRPr lang="en-US" sz="1800" dirty="0">
                  <a:latin typeface="Courier New" pitchFamily="49" charset="0"/>
                </a:endParaRPr>
              </a:p>
            </p:txBody>
          </p:sp>
          <p:sp>
            <p:nvSpPr>
              <p:cNvPr id="160782" name="Text Box 14"/>
              <p:cNvSpPr txBox="1">
                <a:spLocks noChangeArrowheads="1"/>
              </p:cNvSpPr>
              <p:nvPr/>
            </p:nvSpPr>
            <p:spPr bwMode="auto">
              <a:xfrm>
                <a:off x="5638800" y="3505200"/>
                <a:ext cx="593725" cy="3667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800">
                    <a:latin typeface="Courier New" pitchFamily="49" charset="0"/>
                  </a:rPr>
                  <a:t> 0 </a:t>
                </a:r>
              </a:p>
            </p:txBody>
          </p:sp>
          <p:sp>
            <p:nvSpPr>
              <p:cNvPr id="160783" name="Text Box 15"/>
              <p:cNvSpPr txBox="1">
                <a:spLocks noChangeArrowheads="1"/>
              </p:cNvSpPr>
              <p:nvPr/>
            </p:nvSpPr>
            <p:spPr bwMode="auto">
              <a:xfrm>
                <a:off x="5638800" y="3124200"/>
                <a:ext cx="593725" cy="3667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800">
                    <a:latin typeface="Courier New" pitchFamily="49" charset="0"/>
                  </a:rPr>
                  <a:t> 4 </a:t>
                </a:r>
              </a:p>
            </p:txBody>
          </p:sp>
          <p:sp>
            <p:nvSpPr>
              <p:cNvPr id="160784" name="Text Box 16"/>
              <p:cNvSpPr txBox="1">
                <a:spLocks noChangeArrowheads="1"/>
              </p:cNvSpPr>
              <p:nvPr/>
            </p:nvSpPr>
            <p:spPr bwMode="auto">
              <a:xfrm>
                <a:off x="5638800" y="2743200"/>
                <a:ext cx="593725" cy="3667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800">
                    <a:latin typeface="Courier New" pitchFamily="49" charset="0"/>
                  </a:rPr>
                  <a:t> 8 </a:t>
                </a:r>
              </a:p>
            </p:txBody>
          </p:sp>
          <p:sp>
            <p:nvSpPr>
              <p:cNvPr id="160785" name="Text Box 17"/>
              <p:cNvSpPr txBox="1">
                <a:spLocks noChangeArrowheads="1"/>
              </p:cNvSpPr>
              <p:nvPr/>
            </p:nvSpPr>
            <p:spPr bwMode="auto">
              <a:xfrm>
                <a:off x="5638800" y="2362200"/>
                <a:ext cx="593725" cy="3667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800">
                    <a:latin typeface="Courier New" pitchFamily="49" charset="0"/>
                  </a:rPr>
                  <a:t>12 </a:t>
                </a:r>
              </a:p>
            </p:txBody>
          </p:sp>
          <p:sp>
            <p:nvSpPr>
              <p:cNvPr id="160786" name="Text Box 18"/>
              <p:cNvSpPr txBox="1">
                <a:spLocks noChangeArrowheads="1"/>
              </p:cNvSpPr>
              <p:nvPr/>
            </p:nvSpPr>
            <p:spPr bwMode="auto">
              <a:xfrm>
                <a:off x="5257800" y="1905000"/>
                <a:ext cx="769938" cy="36988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800" dirty="0">
                    <a:latin typeface="Calibri" pitchFamily="34" charset="0"/>
                  </a:rPr>
                  <a:t>Offset</a:t>
                </a:r>
              </a:p>
            </p:txBody>
          </p:sp>
          <p:sp>
            <p:nvSpPr>
              <p:cNvPr id="160787" name="Rectangle 19"/>
              <p:cNvSpPr>
                <a:spLocks noChangeArrowheads="1"/>
              </p:cNvSpPr>
              <p:nvPr/>
            </p:nvSpPr>
            <p:spPr bwMode="auto">
              <a:xfrm>
                <a:off x="6172200" y="914400"/>
                <a:ext cx="1066800" cy="14478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800" dirty="0">
                    <a:latin typeface="Calibri" pitchFamily="34" charset="0"/>
                  </a:rPr>
                  <a:t>•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lang="en-US" sz="1800" dirty="0">
                    <a:latin typeface="Calibri" pitchFamily="34" charset="0"/>
                  </a:rPr>
                  <a:t>•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lang="en-US" sz="1800" dirty="0">
                    <a:latin typeface="Calibri" pitchFamily="34" charset="0"/>
                  </a:rPr>
                  <a:t>•</a:t>
                </a:r>
                <a:endParaRPr lang="en-US" sz="1800" dirty="0">
                  <a:latin typeface="Courier New" pitchFamily="49" charset="0"/>
                </a:endParaRPr>
              </a:p>
            </p:txBody>
          </p:sp>
          <p:sp>
            <p:nvSpPr>
              <p:cNvPr id="160788" name="Rectangle 20"/>
              <p:cNvSpPr>
                <a:spLocks noChangeArrowheads="1"/>
              </p:cNvSpPr>
              <p:nvPr/>
            </p:nvSpPr>
            <p:spPr bwMode="auto">
              <a:xfrm>
                <a:off x="6172200" y="3886200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800" dirty="0">
                    <a:latin typeface="Calibri" pitchFamily="34" charset="0"/>
                  </a:rPr>
                  <a:t>Old %</a:t>
                </a:r>
                <a:r>
                  <a:rPr lang="en-US" sz="1800" dirty="0" err="1">
                    <a:latin typeface="Courier New" pitchFamily="49" charset="0"/>
                  </a:rPr>
                  <a:t>ebx</a:t>
                </a:r>
                <a:endParaRPr lang="en-US" sz="1800" dirty="0">
                  <a:latin typeface="Calibri" pitchFamily="34" charset="0"/>
                </a:endParaRPr>
              </a:p>
            </p:txBody>
          </p:sp>
          <p:sp>
            <p:nvSpPr>
              <p:cNvPr id="160789" name="Text Box 21"/>
              <p:cNvSpPr txBox="1">
                <a:spLocks noChangeArrowheads="1"/>
              </p:cNvSpPr>
              <p:nvPr/>
            </p:nvSpPr>
            <p:spPr bwMode="auto">
              <a:xfrm>
                <a:off x="5638800" y="3886200"/>
                <a:ext cx="593725" cy="3667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800">
                    <a:latin typeface="Courier New" pitchFamily="49" charset="0"/>
                  </a:rPr>
                  <a:t>-4 </a:t>
                </a:r>
              </a:p>
            </p:txBody>
          </p:sp>
        </p:grpSp>
        <p:sp>
          <p:nvSpPr>
            <p:cNvPr id="23" name="Line 12"/>
            <p:cNvSpPr>
              <a:spLocks noChangeShapeType="1"/>
            </p:cNvSpPr>
            <p:nvPr/>
          </p:nvSpPr>
          <p:spPr bwMode="auto">
            <a:xfrm flipH="1">
              <a:off x="7239000" y="4071937"/>
              <a:ext cx="457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24" name="Text Box 13"/>
            <p:cNvSpPr txBox="1">
              <a:spLocks noChangeArrowheads="1"/>
            </p:cNvSpPr>
            <p:nvPr/>
          </p:nvSpPr>
          <p:spPr bwMode="auto">
            <a:xfrm>
              <a:off x="7832725" y="3900487"/>
              <a:ext cx="736099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esp</a:t>
              </a:r>
              <a:endParaRPr lang="en-US" sz="1800" dirty="0">
                <a:latin typeface="Courier New" pitchFamily="49" charset="0"/>
              </a:endParaRPr>
            </a:p>
          </p:txBody>
        </p:sp>
      </p:grp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3055938" y="4915319"/>
            <a:ext cx="5943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8(%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12(%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(t0)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(t1)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= t1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= t0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/>
              <a:t>Understanding Swap</a:t>
            </a:r>
          </a:p>
        </p:txBody>
      </p:sp>
      <p:sp>
        <p:nvSpPr>
          <p:cNvPr id="176136" name="Rectangle 8"/>
          <p:cNvSpPr>
            <a:spLocks noChangeArrowheads="1"/>
          </p:cNvSpPr>
          <p:nvPr/>
        </p:nvSpPr>
        <p:spPr bwMode="auto">
          <a:xfrm>
            <a:off x="6553200" y="2362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</a:t>
            </a:r>
          </a:p>
        </p:txBody>
      </p:sp>
      <p:sp>
        <p:nvSpPr>
          <p:cNvPr id="176137" name="Rectangle 9"/>
          <p:cNvSpPr>
            <a:spLocks noChangeArrowheads="1"/>
          </p:cNvSpPr>
          <p:nvPr/>
        </p:nvSpPr>
        <p:spPr bwMode="auto">
          <a:xfrm>
            <a:off x="6553200" y="2743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</a:t>
            </a:r>
          </a:p>
        </p:txBody>
      </p:sp>
      <p:sp>
        <p:nvSpPr>
          <p:cNvPr id="176138" name="Rectangle 10"/>
          <p:cNvSpPr>
            <a:spLocks noChangeArrowheads="1"/>
          </p:cNvSpPr>
          <p:nvPr/>
        </p:nvSpPr>
        <p:spPr bwMode="auto">
          <a:xfrm>
            <a:off x="6553200" y="3124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 dirty="0" err="1">
                <a:latin typeface="Calibri" pitchFamily="34" charset="0"/>
              </a:rPr>
              <a:t>Rtn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alibri" pitchFamily="34" charset="0"/>
              </a:rPr>
              <a:t>adr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76139" name="Rectangle 11"/>
          <p:cNvSpPr>
            <a:spLocks noChangeArrowheads="1"/>
          </p:cNvSpPr>
          <p:nvPr/>
        </p:nvSpPr>
        <p:spPr bwMode="auto">
          <a:xfrm>
            <a:off x="6553200" y="3505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76140" name="Line 12"/>
          <p:cNvSpPr>
            <a:spLocks noChangeShapeType="1"/>
          </p:cNvSpPr>
          <p:nvPr/>
        </p:nvSpPr>
        <p:spPr bwMode="auto">
          <a:xfrm>
            <a:off x="5715000" y="37338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76141" name="Text Box 13"/>
          <p:cNvSpPr txBox="1">
            <a:spLocks noChangeArrowheads="1"/>
          </p:cNvSpPr>
          <p:nvPr/>
        </p:nvSpPr>
        <p:spPr bwMode="auto">
          <a:xfrm>
            <a:off x="4953000" y="358140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%ebp</a:t>
            </a:r>
          </a:p>
        </p:txBody>
      </p:sp>
      <p:sp>
        <p:nvSpPr>
          <p:cNvPr id="176142" name="Text Box 14"/>
          <p:cNvSpPr txBox="1">
            <a:spLocks noChangeArrowheads="1"/>
          </p:cNvSpPr>
          <p:nvPr/>
        </p:nvSpPr>
        <p:spPr bwMode="auto">
          <a:xfrm>
            <a:off x="6019800" y="3505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0 </a:t>
            </a:r>
          </a:p>
        </p:txBody>
      </p:sp>
      <p:sp>
        <p:nvSpPr>
          <p:cNvPr id="176143" name="Text Box 15"/>
          <p:cNvSpPr txBox="1">
            <a:spLocks noChangeArrowheads="1"/>
          </p:cNvSpPr>
          <p:nvPr/>
        </p:nvSpPr>
        <p:spPr bwMode="auto">
          <a:xfrm>
            <a:off x="6019800" y="3124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4 </a:t>
            </a:r>
          </a:p>
        </p:txBody>
      </p:sp>
      <p:sp>
        <p:nvSpPr>
          <p:cNvPr id="176144" name="Text Box 16"/>
          <p:cNvSpPr txBox="1">
            <a:spLocks noChangeArrowheads="1"/>
          </p:cNvSpPr>
          <p:nvPr/>
        </p:nvSpPr>
        <p:spPr bwMode="auto">
          <a:xfrm>
            <a:off x="6019800" y="2743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8 </a:t>
            </a:r>
          </a:p>
        </p:txBody>
      </p:sp>
      <p:sp>
        <p:nvSpPr>
          <p:cNvPr id="176145" name="Text Box 17"/>
          <p:cNvSpPr txBox="1">
            <a:spLocks noChangeArrowheads="1"/>
          </p:cNvSpPr>
          <p:nvPr/>
        </p:nvSpPr>
        <p:spPr bwMode="auto">
          <a:xfrm>
            <a:off x="6019800" y="2362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 </a:t>
            </a:r>
          </a:p>
        </p:txBody>
      </p:sp>
      <p:sp>
        <p:nvSpPr>
          <p:cNvPr id="176146" name="Text Box 18"/>
          <p:cNvSpPr txBox="1">
            <a:spLocks noChangeArrowheads="1"/>
          </p:cNvSpPr>
          <p:nvPr/>
        </p:nvSpPr>
        <p:spPr bwMode="auto">
          <a:xfrm>
            <a:off x="5638800" y="1905000"/>
            <a:ext cx="7707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Offset</a:t>
            </a:r>
          </a:p>
        </p:txBody>
      </p:sp>
      <p:sp>
        <p:nvSpPr>
          <p:cNvPr id="176148" name="Rectangle 20"/>
          <p:cNvSpPr>
            <a:spLocks noChangeArrowheads="1"/>
          </p:cNvSpPr>
          <p:nvPr/>
        </p:nvSpPr>
        <p:spPr bwMode="auto">
          <a:xfrm>
            <a:off x="6553200" y="3886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76149" name="Text Box 21"/>
          <p:cNvSpPr txBox="1">
            <a:spLocks noChangeArrowheads="1"/>
          </p:cNvSpPr>
          <p:nvPr/>
        </p:nvSpPr>
        <p:spPr bwMode="auto">
          <a:xfrm>
            <a:off x="6019800" y="3886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-4 </a:t>
            </a:r>
          </a:p>
        </p:txBody>
      </p:sp>
      <p:sp>
        <p:nvSpPr>
          <p:cNvPr id="176151" name="Rectangle 23"/>
          <p:cNvSpPr>
            <a:spLocks noChangeArrowheads="1"/>
          </p:cNvSpPr>
          <p:nvPr/>
        </p:nvSpPr>
        <p:spPr bwMode="auto">
          <a:xfrm>
            <a:off x="6553200" y="457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123</a:t>
            </a:r>
          </a:p>
        </p:txBody>
      </p:sp>
      <p:sp>
        <p:nvSpPr>
          <p:cNvPr id="176152" name="Rectangle 24"/>
          <p:cNvSpPr>
            <a:spLocks noChangeArrowheads="1"/>
          </p:cNvSpPr>
          <p:nvPr/>
        </p:nvSpPr>
        <p:spPr bwMode="auto">
          <a:xfrm>
            <a:off x="6553200" y="838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456</a:t>
            </a:r>
          </a:p>
        </p:txBody>
      </p:sp>
      <p:sp>
        <p:nvSpPr>
          <p:cNvPr id="176153" name="Rectangle 25"/>
          <p:cNvSpPr>
            <a:spLocks noChangeArrowheads="1"/>
          </p:cNvSpPr>
          <p:nvPr/>
        </p:nvSpPr>
        <p:spPr bwMode="auto">
          <a:xfrm>
            <a:off x="6553200" y="1219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6154" name="Rectangle 26"/>
          <p:cNvSpPr>
            <a:spLocks noChangeArrowheads="1"/>
          </p:cNvSpPr>
          <p:nvPr/>
        </p:nvSpPr>
        <p:spPr bwMode="auto">
          <a:xfrm>
            <a:off x="6553200" y="1600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6155" name="Rectangle 27"/>
          <p:cNvSpPr>
            <a:spLocks noChangeArrowheads="1"/>
          </p:cNvSpPr>
          <p:nvPr/>
        </p:nvSpPr>
        <p:spPr bwMode="auto">
          <a:xfrm>
            <a:off x="6553200" y="1981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6156" name="Text Box 28"/>
          <p:cNvSpPr txBox="1">
            <a:spLocks noChangeArrowheads="1"/>
          </p:cNvSpPr>
          <p:nvPr/>
        </p:nvSpPr>
        <p:spPr bwMode="auto">
          <a:xfrm>
            <a:off x="7620000" y="164068"/>
            <a:ext cx="94833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Address</a:t>
            </a:r>
          </a:p>
        </p:txBody>
      </p:sp>
      <p:sp>
        <p:nvSpPr>
          <p:cNvPr id="176157" name="Text Box 29"/>
          <p:cNvSpPr txBox="1">
            <a:spLocks noChangeArrowheads="1"/>
          </p:cNvSpPr>
          <p:nvPr/>
        </p:nvSpPr>
        <p:spPr bwMode="auto">
          <a:xfrm>
            <a:off x="7696200" y="4572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 </a:t>
            </a:r>
          </a:p>
        </p:txBody>
      </p:sp>
      <p:sp>
        <p:nvSpPr>
          <p:cNvPr id="176158" name="Text Box 30"/>
          <p:cNvSpPr txBox="1">
            <a:spLocks noChangeArrowheads="1"/>
          </p:cNvSpPr>
          <p:nvPr/>
        </p:nvSpPr>
        <p:spPr bwMode="auto">
          <a:xfrm>
            <a:off x="7696200" y="8524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 </a:t>
            </a:r>
          </a:p>
        </p:txBody>
      </p:sp>
      <p:sp>
        <p:nvSpPr>
          <p:cNvPr id="176159" name="Text Box 31"/>
          <p:cNvSpPr txBox="1">
            <a:spLocks noChangeArrowheads="1"/>
          </p:cNvSpPr>
          <p:nvPr/>
        </p:nvSpPr>
        <p:spPr bwMode="auto">
          <a:xfrm>
            <a:off x="7696200" y="124777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0x11c </a:t>
            </a:r>
          </a:p>
        </p:txBody>
      </p:sp>
      <p:sp>
        <p:nvSpPr>
          <p:cNvPr id="176160" name="Text Box 32"/>
          <p:cNvSpPr txBox="1">
            <a:spLocks noChangeArrowheads="1"/>
          </p:cNvSpPr>
          <p:nvPr/>
        </p:nvSpPr>
        <p:spPr bwMode="auto">
          <a:xfrm>
            <a:off x="7696200" y="164306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0x118 </a:t>
            </a:r>
          </a:p>
        </p:txBody>
      </p:sp>
      <p:sp>
        <p:nvSpPr>
          <p:cNvPr id="176161" name="Text Box 33"/>
          <p:cNvSpPr txBox="1">
            <a:spLocks noChangeArrowheads="1"/>
          </p:cNvSpPr>
          <p:nvPr/>
        </p:nvSpPr>
        <p:spPr bwMode="auto">
          <a:xfrm>
            <a:off x="7696200" y="203835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0x114 </a:t>
            </a:r>
          </a:p>
        </p:txBody>
      </p:sp>
      <p:sp>
        <p:nvSpPr>
          <p:cNvPr id="176162" name="Text Box 34"/>
          <p:cNvSpPr txBox="1">
            <a:spLocks noChangeArrowheads="1"/>
          </p:cNvSpPr>
          <p:nvPr/>
        </p:nvSpPr>
        <p:spPr bwMode="auto">
          <a:xfrm>
            <a:off x="7696200" y="243363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0x110 </a:t>
            </a:r>
          </a:p>
        </p:txBody>
      </p:sp>
      <p:sp>
        <p:nvSpPr>
          <p:cNvPr id="176163" name="Text Box 35"/>
          <p:cNvSpPr txBox="1">
            <a:spLocks noChangeArrowheads="1"/>
          </p:cNvSpPr>
          <p:nvPr/>
        </p:nvSpPr>
        <p:spPr bwMode="auto">
          <a:xfrm>
            <a:off x="7696200" y="282892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0x10c</a:t>
            </a:r>
          </a:p>
        </p:txBody>
      </p:sp>
      <p:sp>
        <p:nvSpPr>
          <p:cNvPr id="176164" name="Text Box 36"/>
          <p:cNvSpPr txBox="1">
            <a:spLocks noChangeArrowheads="1"/>
          </p:cNvSpPr>
          <p:nvPr/>
        </p:nvSpPr>
        <p:spPr bwMode="auto">
          <a:xfrm>
            <a:off x="7696200" y="322421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0x108 </a:t>
            </a:r>
          </a:p>
        </p:txBody>
      </p:sp>
      <p:sp>
        <p:nvSpPr>
          <p:cNvPr id="176165" name="Text Box 37"/>
          <p:cNvSpPr txBox="1">
            <a:spLocks noChangeArrowheads="1"/>
          </p:cNvSpPr>
          <p:nvPr/>
        </p:nvSpPr>
        <p:spPr bwMode="auto">
          <a:xfrm>
            <a:off x="7696200" y="36195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0x104 </a:t>
            </a:r>
          </a:p>
        </p:txBody>
      </p:sp>
      <p:sp>
        <p:nvSpPr>
          <p:cNvPr id="176166" name="Text Box 38"/>
          <p:cNvSpPr txBox="1">
            <a:spLocks noChangeArrowheads="1"/>
          </p:cNvSpPr>
          <p:nvPr/>
        </p:nvSpPr>
        <p:spPr bwMode="auto">
          <a:xfrm>
            <a:off x="7696200" y="40147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0x100 </a:t>
            </a:r>
          </a:p>
        </p:txBody>
      </p:sp>
      <p:sp>
        <p:nvSpPr>
          <p:cNvPr id="176167" name="Rectangle 39"/>
          <p:cNvSpPr>
            <a:spLocks noChangeArrowheads="1"/>
          </p:cNvSpPr>
          <p:nvPr/>
        </p:nvSpPr>
        <p:spPr bwMode="auto">
          <a:xfrm>
            <a:off x="5029200" y="2362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yp</a:t>
            </a:r>
          </a:p>
        </p:txBody>
      </p:sp>
      <p:sp>
        <p:nvSpPr>
          <p:cNvPr id="176168" name="Rectangle 40"/>
          <p:cNvSpPr>
            <a:spLocks noChangeArrowheads="1"/>
          </p:cNvSpPr>
          <p:nvPr/>
        </p:nvSpPr>
        <p:spPr bwMode="auto">
          <a:xfrm>
            <a:off x="5029200" y="2743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xp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533400" y="1524000"/>
            <a:ext cx="685800" cy="3581400"/>
            <a:chOff x="3984" y="1008"/>
            <a:chExt cx="1584" cy="2256"/>
          </a:xfrm>
        </p:grpSpPr>
        <p:sp>
          <p:nvSpPr>
            <p:cNvPr id="176171" name="Rectangle 43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%eax</a:t>
              </a:r>
            </a:p>
          </p:txBody>
        </p:sp>
        <p:sp>
          <p:nvSpPr>
            <p:cNvPr id="176172" name="Rectangle 44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edx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176173" name="Rectangle 45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ecx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176174" name="Rectangle 46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176175" name="Rectangle 47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76176" name="Rectangle 48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76177" name="Rectangle 49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%esp</a:t>
              </a:r>
            </a:p>
          </p:txBody>
        </p:sp>
        <p:sp>
          <p:nvSpPr>
            <p:cNvPr id="176178" name="Rectangle 50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%ebp</a:t>
              </a:r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1219200" y="1524000"/>
            <a:ext cx="1066800" cy="3581400"/>
            <a:chOff x="3984" y="1008"/>
            <a:chExt cx="1584" cy="2256"/>
          </a:xfrm>
        </p:grpSpPr>
        <p:sp>
          <p:nvSpPr>
            <p:cNvPr id="176180" name="Rectangle 52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176181" name="Rectangle 53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176182" name="Rectangle 54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176183" name="Rectangle 55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176184" name="Rectangle 56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176185" name="Rectangle 57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176186" name="Rectangle 58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176187" name="Rectangle 59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0x104</a:t>
              </a:r>
            </a:p>
          </p:txBody>
        </p:sp>
      </p:grpSp>
      <p:sp>
        <p:nvSpPr>
          <p:cNvPr id="53" name="Rectangle 4"/>
          <p:cNvSpPr>
            <a:spLocks noChangeArrowheads="1"/>
          </p:cNvSpPr>
          <p:nvPr/>
        </p:nvSpPr>
        <p:spPr bwMode="auto">
          <a:xfrm>
            <a:off x="2743200" y="4495800"/>
            <a:ext cx="5943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8(%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12(%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(t0)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(t1)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= t1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= t0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/>
              <a:t>Understanding Swap</a:t>
            </a:r>
          </a:p>
        </p:txBody>
      </p:sp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6553200" y="2362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</a:t>
            </a:r>
          </a:p>
        </p:txBody>
      </p:sp>
      <p:sp>
        <p:nvSpPr>
          <p:cNvPr id="177157" name="Rectangle 5"/>
          <p:cNvSpPr>
            <a:spLocks noChangeArrowheads="1"/>
          </p:cNvSpPr>
          <p:nvPr/>
        </p:nvSpPr>
        <p:spPr bwMode="auto">
          <a:xfrm>
            <a:off x="6553200" y="2743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</a:t>
            </a:r>
          </a:p>
        </p:txBody>
      </p:sp>
      <p:sp>
        <p:nvSpPr>
          <p:cNvPr id="177158" name="Rectangle 6"/>
          <p:cNvSpPr>
            <a:spLocks noChangeArrowheads="1"/>
          </p:cNvSpPr>
          <p:nvPr/>
        </p:nvSpPr>
        <p:spPr bwMode="auto">
          <a:xfrm>
            <a:off x="6553200" y="3124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 dirty="0" err="1">
                <a:latin typeface="Calibri" pitchFamily="34" charset="0"/>
              </a:rPr>
              <a:t>Rtn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alibri" pitchFamily="34" charset="0"/>
              </a:rPr>
              <a:t>adr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77159" name="Rectangle 7"/>
          <p:cNvSpPr>
            <a:spLocks noChangeArrowheads="1"/>
          </p:cNvSpPr>
          <p:nvPr/>
        </p:nvSpPr>
        <p:spPr bwMode="auto">
          <a:xfrm>
            <a:off x="6553200" y="3505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77160" name="Line 8"/>
          <p:cNvSpPr>
            <a:spLocks noChangeShapeType="1"/>
          </p:cNvSpPr>
          <p:nvPr/>
        </p:nvSpPr>
        <p:spPr bwMode="auto">
          <a:xfrm>
            <a:off x="5715000" y="37338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77161" name="Text Box 9"/>
          <p:cNvSpPr txBox="1">
            <a:spLocks noChangeArrowheads="1"/>
          </p:cNvSpPr>
          <p:nvPr/>
        </p:nvSpPr>
        <p:spPr bwMode="auto">
          <a:xfrm>
            <a:off x="4953000" y="358140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%ebp</a:t>
            </a:r>
          </a:p>
        </p:txBody>
      </p:sp>
      <p:sp>
        <p:nvSpPr>
          <p:cNvPr id="177162" name="Text Box 10"/>
          <p:cNvSpPr txBox="1">
            <a:spLocks noChangeArrowheads="1"/>
          </p:cNvSpPr>
          <p:nvPr/>
        </p:nvSpPr>
        <p:spPr bwMode="auto">
          <a:xfrm>
            <a:off x="6019800" y="3505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0 </a:t>
            </a:r>
          </a:p>
        </p:txBody>
      </p:sp>
      <p:sp>
        <p:nvSpPr>
          <p:cNvPr id="177163" name="Text Box 11"/>
          <p:cNvSpPr txBox="1">
            <a:spLocks noChangeArrowheads="1"/>
          </p:cNvSpPr>
          <p:nvPr/>
        </p:nvSpPr>
        <p:spPr bwMode="auto">
          <a:xfrm>
            <a:off x="6019800" y="3124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4 </a:t>
            </a:r>
          </a:p>
        </p:txBody>
      </p:sp>
      <p:sp>
        <p:nvSpPr>
          <p:cNvPr id="177164" name="Text Box 12"/>
          <p:cNvSpPr txBox="1">
            <a:spLocks noChangeArrowheads="1"/>
          </p:cNvSpPr>
          <p:nvPr/>
        </p:nvSpPr>
        <p:spPr bwMode="auto">
          <a:xfrm>
            <a:off x="6019800" y="2743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8 </a:t>
            </a:r>
          </a:p>
        </p:txBody>
      </p:sp>
      <p:sp>
        <p:nvSpPr>
          <p:cNvPr id="177165" name="Text Box 13"/>
          <p:cNvSpPr txBox="1">
            <a:spLocks noChangeArrowheads="1"/>
          </p:cNvSpPr>
          <p:nvPr/>
        </p:nvSpPr>
        <p:spPr bwMode="auto">
          <a:xfrm>
            <a:off x="6019800" y="2362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 </a:t>
            </a:r>
          </a:p>
        </p:txBody>
      </p:sp>
      <p:sp>
        <p:nvSpPr>
          <p:cNvPr id="177166" name="Text Box 14"/>
          <p:cNvSpPr txBox="1">
            <a:spLocks noChangeArrowheads="1"/>
          </p:cNvSpPr>
          <p:nvPr/>
        </p:nvSpPr>
        <p:spPr bwMode="auto">
          <a:xfrm>
            <a:off x="5638800" y="1905000"/>
            <a:ext cx="7707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Offset</a:t>
            </a:r>
          </a:p>
        </p:txBody>
      </p:sp>
      <p:sp>
        <p:nvSpPr>
          <p:cNvPr id="177167" name="Rectangle 15"/>
          <p:cNvSpPr>
            <a:spLocks noChangeArrowheads="1"/>
          </p:cNvSpPr>
          <p:nvPr/>
        </p:nvSpPr>
        <p:spPr bwMode="auto">
          <a:xfrm>
            <a:off x="6553200" y="3886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77168" name="Text Box 16"/>
          <p:cNvSpPr txBox="1">
            <a:spLocks noChangeArrowheads="1"/>
          </p:cNvSpPr>
          <p:nvPr/>
        </p:nvSpPr>
        <p:spPr bwMode="auto">
          <a:xfrm>
            <a:off x="6019800" y="3886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-4 </a:t>
            </a:r>
          </a:p>
        </p:txBody>
      </p:sp>
      <p:sp>
        <p:nvSpPr>
          <p:cNvPr id="177169" name="Rectangle 17"/>
          <p:cNvSpPr>
            <a:spLocks noChangeArrowheads="1"/>
          </p:cNvSpPr>
          <p:nvPr/>
        </p:nvSpPr>
        <p:spPr bwMode="auto">
          <a:xfrm>
            <a:off x="6553200" y="457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123</a:t>
            </a:r>
          </a:p>
        </p:txBody>
      </p:sp>
      <p:sp>
        <p:nvSpPr>
          <p:cNvPr id="177170" name="Rectangle 18"/>
          <p:cNvSpPr>
            <a:spLocks noChangeArrowheads="1"/>
          </p:cNvSpPr>
          <p:nvPr/>
        </p:nvSpPr>
        <p:spPr bwMode="auto">
          <a:xfrm>
            <a:off x="6553200" y="838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456</a:t>
            </a:r>
          </a:p>
        </p:txBody>
      </p:sp>
      <p:sp>
        <p:nvSpPr>
          <p:cNvPr id="177171" name="Rectangle 19"/>
          <p:cNvSpPr>
            <a:spLocks noChangeArrowheads="1"/>
          </p:cNvSpPr>
          <p:nvPr/>
        </p:nvSpPr>
        <p:spPr bwMode="auto">
          <a:xfrm>
            <a:off x="6553200" y="1219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7172" name="Rectangle 20"/>
          <p:cNvSpPr>
            <a:spLocks noChangeArrowheads="1"/>
          </p:cNvSpPr>
          <p:nvPr/>
        </p:nvSpPr>
        <p:spPr bwMode="auto">
          <a:xfrm>
            <a:off x="6553200" y="1600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7173" name="Rectangle 21"/>
          <p:cNvSpPr>
            <a:spLocks noChangeArrowheads="1"/>
          </p:cNvSpPr>
          <p:nvPr/>
        </p:nvSpPr>
        <p:spPr bwMode="auto">
          <a:xfrm>
            <a:off x="6553200" y="1981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7174" name="Text Box 22"/>
          <p:cNvSpPr txBox="1">
            <a:spLocks noChangeArrowheads="1"/>
          </p:cNvSpPr>
          <p:nvPr/>
        </p:nvSpPr>
        <p:spPr bwMode="auto">
          <a:xfrm>
            <a:off x="7620000" y="164068"/>
            <a:ext cx="94833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Address</a:t>
            </a:r>
          </a:p>
        </p:txBody>
      </p:sp>
      <p:sp>
        <p:nvSpPr>
          <p:cNvPr id="177175" name="Text Box 23"/>
          <p:cNvSpPr txBox="1">
            <a:spLocks noChangeArrowheads="1"/>
          </p:cNvSpPr>
          <p:nvPr/>
        </p:nvSpPr>
        <p:spPr bwMode="auto">
          <a:xfrm>
            <a:off x="7696200" y="4572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 </a:t>
            </a:r>
          </a:p>
        </p:txBody>
      </p:sp>
      <p:sp>
        <p:nvSpPr>
          <p:cNvPr id="177176" name="Text Box 24"/>
          <p:cNvSpPr txBox="1">
            <a:spLocks noChangeArrowheads="1"/>
          </p:cNvSpPr>
          <p:nvPr/>
        </p:nvSpPr>
        <p:spPr bwMode="auto">
          <a:xfrm>
            <a:off x="7696200" y="8524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 </a:t>
            </a:r>
          </a:p>
        </p:txBody>
      </p:sp>
      <p:sp>
        <p:nvSpPr>
          <p:cNvPr id="177177" name="Text Box 25"/>
          <p:cNvSpPr txBox="1">
            <a:spLocks noChangeArrowheads="1"/>
          </p:cNvSpPr>
          <p:nvPr/>
        </p:nvSpPr>
        <p:spPr bwMode="auto">
          <a:xfrm>
            <a:off x="7696200" y="124777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0x11c </a:t>
            </a:r>
          </a:p>
        </p:txBody>
      </p:sp>
      <p:sp>
        <p:nvSpPr>
          <p:cNvPr id="177178" name="Text Box 26"/>
          <p:cNvSpPr txBox="1">
            <a:spLocks noChangeArrowheads="1"/>
          </p:cNvSpPr>
          <p:nvPr/>
        </p:nvSpPr>
        <p:spPr bwMode="auto">
          <a:xfrm>
            <a:off x="7696200" y="164306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0x118 </a:t>
            </a:r>
          </a:p>
        </p:txBody>
      </p:sp>
      <p:sp>
        <p:nvSpPr>
          <p:cNvPr id="177179" name="Text Box 27"/>
          <p:cNvSpPr txBox="1">
            <a:spLocks noChangeArrowheads="1"/>
          </p:cNvSpPr>
          <p:nvPr/>
        </p:nvSpPr>
        <p:spPr bwMode="auto">
          <a:xfrm>
            <a:off x="7696200" y="203835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0x114 </a:t>
            </a:r>
          </a:p>
        </p:txBody>
      </p:sp>
      <p:sp>
        <p:nvSpPr>
          <p:cNvPr id="177180" name="Text Box 28"/>
          <p:cNvSpPr txBox="1">
            <a:spLocks noChangeArrowheads="1"/>
          </p:cNvSpPr>
          <p:nvPr/>
        </p:nvSpPr>
        <p:spPr bwMode="auto">
          <a:xfrm>
            <a:off x="7696200" y="243363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0x110 </a:t>
            </a:r>
          </a:p>
        </p:txBody>
      </p:sp>
      <p:sp>
        <p:nvSpPr>
          <p:cNvPr id="177181" name="Text Box 29"/>
          <p:cNvSpPr txBox="1">
            <a:spLocks noChangeArrowheads="1"/>
          </p:cNvSpPr>
          <p:nvPr/>
        </p:nvSpPr>
        <p:spPr bwMode="auto">
          <a:xfrm>
            <a:off x="7696200" y="282892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0x10c</a:t>
            </a:r>
          </a:p>
        </p:txBody>
      </p:sp>
      <p:sp>
        <p:nvSpPr>
          <p:cNvPr id="177182" name="Text Box 30"/>
          <p:cNvSpPr txBox="1">
            <a:spLocks noChangeArrowheads="1"/>
          </p:cNvSpPr>
          <p:nvPr/>
        </p:nvSpPr>
        <p:spPr bwMode="auto">
          <a:xfrm>
            <a:off x="7696200" y="322421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0x108 </a:t>
            </a:r>
          </a:p>
        </p:txBody>
      </p:sp>
      <p:sp>
        <p:nvSpPr>
          <p:cNvPr id="177183" name="Text Box 31"/>
          <p:cNvSpPr txBox="1">
            <a:spLocks noChangeArrowheads="1"/>
          </p:cNvSpPr>
          <p:nvPr/>
        </p:nvSpPr>
        <p:spPr bwMode="auto">
          <a:xfrm>
            <a:off x="7696200" y="36195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0x104 </a:t>
            </a:r>
          </a:p>
        </p:txBody>
      </p:sp>
      <p:sp>
        <p:nvSpPr>
          <p:cNvPr id="177184" name="Text Box 32"/>
          <p:cNvSpPr txBox="1">
            <a:spLocks noChangeArrowheads="1"/>
          </p:cNvSpPr>
          <p:nvPr/>
        </p:nvSpPr>
        <p:spPr bwMode="auto">
          <a:xfrm>
            <a:off x="7696200" y="40147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0x100 </a:t>
            </a:r>
          </a:p>
        </p:txBody>
      </p:sp>
      <p:sp>
        <p:nvSpPr>
          <p:cNvPr id="177185" name="Rectangle 33"/>
          <p:cNvSpPr>
            <a:spLocks noChangeArrowheads="1"/>
          </p:cNvSpPr>
          <p:nvPr/>
        </p:nvSpPr>
        <p:spPr bwMode="auto">
          <a:xfrm>
            <a:off x="5029200" y="2362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yp</a:t>
            </a:r>
          </a:p>
        </p:txBody>
      </p:sp>
      <p:sp>
        <p:nvSpPr>
          <p:cNvPr id="177186" name="Rectangle 34"/>
          <p:cNvSpPr>
            <a:spLocks noChangeArrowheads="1"/>
          </p:cNvSpPr>
          <p:nvPr/>
        </p:nvSpPr>
        <p:spPr bwMode="auto">
          <a:xfrm>
            <a:off x="5029200" y="2743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xp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33400" y="1524000"/>
            <a:ext cx="685800" cy="3581400"/>
            <a:chOff x="3984" y="1008"/>
            <a:chExt cx="1584" cy="2256"/>
          </a:xfrm>
        </p:grpSpPr>
        <p:sp>
          <p:nvSpPr>
            <p:cNvPr id="177188" name="Rectangle 36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%eax</a:t>
              </a:r>
            </a:p>
          </p:txBody>
        </p:sp>
        <p:sp>
          <p:nvSpPr>
            <p:cNvPr id="177189" name="Rectangle 37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edx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177190" name="Rectangle 38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%ecx</a:t>
              </a:r>
            </a:p>
          </p:txBody>
        </p:sp>
        <p:sp>
          <p:nvSpPr>
            <p:cNvPr id="177191" name="Rectangle 39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177192" name="Rectangle 40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77193" name="Rectangle 41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77194" name="Rectangle 42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esp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177195" name="Rectangle 43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%ebp</a:t>
              </a:r>
            </a:p>
          </p:txBody>
        </p:sp>
      </p:grpSp>
      <p:sp>
        <p:nvSpPr>
          <p:cNvPr id="177197" name="Rectangle 45"/>
          <p:cNvSpPr>
            <a:spLocks noChangeArrowheads="1"/>
          </p:cNvSpPr>
          <p:nvPr/>
        </p:nvSpPr>
        <p:spPr bwMode="auto">
          <a:xfrm>
            <a:off x="1219200" y="1524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7198" name="Rectangle 46"/>
          <p:cNvSpPr>
            <a:spLocks noChangeArrowheads="1"/>
          </p:cNvSpPr>
          <p:nvPr/>
        </p:nvSpPr>
        <p:spPr bwMode="auto">
          <a:xfrm>
            <a:off x="1219200" y="1981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0x124</a:t>
            </a:r>
            <a:endParaRPr lang="en-US" sz="1800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177199" name="Rectangle 47"/>
          <p:cNvSpPr>
            <a:spLocks noChangeArrowheads="1"/>
          </p:cNvSpPr>
          <p:nvPr/>
        </p:nvSpPr>
        <p:spPr bwMode="auto">
          <a:xfrm>
            <a:off x="1219200" y="24384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solidFill>
                <a:srgbClr val="CC0000"/>
              </a:solidFill>
              <a:latin typeface="Courier New" pitchFamily="49" charset="0"/>
            </a:endParaRPr>
          </a:p>
        </p:txBody>
      </p:sp>
      <p:sp>
        <p:nvSpPr>
          <p:cNvPr id="177200" name="Rectangle 48"/>
          <p:cNvSpPr>
            <a:spLocks noChangeArrowheads="1"/>
          </p:cNvSpPr>
          <p:nvPr/>
        </p:nvSpPr>
        <p:spPr bwMode="auto">
          <a:xfrm>
            <a:off x="1219200" y="28956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7201" name="Rectangle 49"/>
          <p:cNvSpPr>
            <a:spLocks noChangeArrowheads="1"/>
          </p:cNvSpPr>
          <p:nvPr/>
        </p:nvSpPr>
        <p:spPr bwMode="auto">
          <a:xfrm>
            <a:off x="1219200" y="33528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7202" name="Rectangle 50"/>
          <p:cNvSpPr>
            <a:spLocks noChangeArrowheads="1"/>
          </p:cNvSpPr>
          <p:nvPr/>
        </p:nvSpPr>
        <p:spPr bwMode="auto">
          <a:xfrm>
            <a:off x="1219200" y="3810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7203" name="Rectangle 51"/>
          <p:cNvSpPr>
            <a:spLocks noChangeArrowheads="1"/>
          </p:cNvSpPr>
          <p:nvPr/>
        </p:nvSpPr>
        <p:spPr bwMode="auto">
          <a:xfrm>
            <a:off x="1219200" y="42672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7204" name="Rectangle 52"/>
          <p:cNvSpPr>
            <a:spLocks noChangeArrowheads="1"/>
          </p:cNvSpPr>
          <p:nvPr/>
        </p:nvSpPr>
        <p:spPr bwMode="auto">
          <a:xfrm>
            <a:off x="1219200" y="47244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0x104</a:t>
            </a:r>
          </a:p>
        </p:txBody>
      </p:sp>
      <p:sp>
        <p:nvSpPr>
          <p:cNvPr id="177215" name="Rectangle 63"/>
          <p:cNvSpPr>
            <a:spLocks noChangeArrowheads="1"/>
          </p:cNvSpPr>
          <p:nvPr/>
        </p:nvSpPr>
        <p:spPr bwMode="auto">
          <a:xfrm>
            <a:off x="6553200" y="2362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</a:t>
            </a:r>
          </a:p>
        </p:txBody>
      </p:sp>
      <p:sp>
        <p:nvSpPr>
          <p:cNvPr id="177216" name="Rectangle 64"/>
          <p:cNvSpPr>
            <a:spLocks noChangeArrowheads="1"/>
          </p:cNvSpPr>
          <p:nvPr/>
        </p:nvSpPr>
        <p:spPr bwMode="auto">
          <a:xfrm>
            <a:off x="1219200" y="24384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solidFill>
                <a:srgbClr val="CC0000"/>
              </a:solidFill>
              <a:latin typeface="Courier New" pitchFamily="49" charset="0"/>
            </a:endParaRP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2743200" y="4495800"/>
            <a:ext cx="5943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movl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	8(%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ebp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), %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edx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	#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edx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 =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xp</a:t>
            </a:r>
            <a:endParaRPr lang="en-US" sz="180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12(%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(t0)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(t1)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= t1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= t0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31" name="Rectangle 55"/>
          <p:cNvSpPr>
            <a:spLocks noChangeArrowheads="1"/>
          </p:cNvSpPr>
          <p:nvPr/>
        </p:nvSpPr>
        <p:spPr bwMode="auto">
          <a:xfrm>
            <a:off x="1219200" y="1981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/>
              <a:t>Understanding Swap</a:t>
            </a:r>
          </a:p>
        </p:txBody>
      </p:sp>
      <p:sp>
        <p:nvSpPr>
          <p:cNvPr id="178180" name="Rectangle 4"/>
          <p:cNvSpPr>
            <a:spLocks noChangeArrowheads="1"/>
          </p:cNvSpPr>
          <p:nvPr/>
        </p:nvSpPr>
        <p:spPr bwMode="auto">
          <a:xfrm>
            <a:off x="6553200" y="2362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0x120</a:t>
            </a:r>
          </a:p>
        </p:txBody>
      </p:sp>
      <p:sp>
        <p:nvSpPr>
          <p:cNvPr id="178181" name="Rectangle 5"/>
          <p:cNvSpPr>
            <a:spLocks noChangeArrowheads="1"/>
          </p:cNvSpPr>
          <p:nvPr/>
        </p:nvSpPr>
        <p:spPr bwMode="auto">
          <a:xfrm>
            <a:off x="6553200" y="2743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</a:t>
            </a:r>
          </a:p>
        </p:txBody>
      </p:sp>
      <p:sp>
        <p:nvSpPr>
          <p:cNvPr id="178182" name="Rectangle 6"/>
          <p:cNvSpPr>
            <a:spLocks noChangeArrowheads="1"/>
          </p:cNvSpPr>
          <p:nvPr/>
        </p:nvSpPr>
        <p:spPr bwMode="auto">
          <a:xfrm>
            <a:off x="6553200" y="3124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 dirty="0" err="1">
                <a:latin typeface="Calibri" pitchFamily="34" charset="0"/>
              </a:rPr>
              <a:t>Rtn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alibri" pitchFamily="34" charset="0"/>
              </a:rPr>
              <a:t>adr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78183" name="Rectangle 7"/>
          <p:cNvSpPr>
            <a:spLocks noChangeArrowheads="1"/>
          </p:cNvSpPr>
          <p:nvPr/>
        </p:nvSpPr>
        <p:spPr bwMode="auto">
          <a:xfrm>
            <a:off x="6553200" y="3505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78184" name="Line 8"/>
          <p:cNvSpPr>
            <a:spLocks noChangeShapeType="1"/>
          </p:cNvSpPr>
          <p:nvPr/>
        </p:nvSpPr>
        <p:spPr bwMode="auto">
          <a:xfrm>
            <a:off x="5715000" y="37338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78185" name="Text Box 9"/>
          <p:cNvSpPr txBox="1">
            <a:spLocks noChangeArrowheads="1"/>
          </p:cNvSpPr>
          <p:nvPr/>
        </p:nvSpPr>
        <p:spPr bwMode="auto">
          <a:xfrm>
            <a:off x="4953000" y="358140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%ebp</a:t>
            </a:r>
          </a:p>
        </p:txBody>
      </p:sp>
      <p:sp>
        <p:nvSpPr>
          <p:cNvPr id="178186" name="Text Box 10"/>
          <p:cNvSpPr txBox="1">
            <a:spLocks noChangeArrowheads="1"/>
          </p:cNvSpPr>
          <p:nvPr/>
        </p:nvSpPr>
        <p:spPr bwMode="auto">
          <a:xfrm>
            <a:off x="6019800" y="3505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0 </a:t>
            </a:r>
          </a:p>
        </p:txBody>
      </p:sp>
      <p:sp>
        <p:nvSpPr>
          <p:cNvPr id="178187" name="Text Box 11"/>
          <p:cNvSpPr txBox="1">
            <a:spLocks noChangeArrowheads="1"/>
          </p:cNvSpPr>
          <p:nvPr/>
        </p:nvSpPr>
        <p:spPr bwMode="auto">
          <a:xfrm>
            <a:off x="6019800" y="3124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4 </a:t>
            </a:r>
          </a:p>
        </p:txBody>
      </p:sp>
      <p:sp>
        <p:nvSpPr>
          <p:cNvPr id="178188" name="Text Box 12"/>
          <p:cNvSpPr txBox="1">
            <a:spLocks noChangeArrowheads="1"/>
          </p:cNvSpPr>
          <p:nvPr/>
        </p:nvSpPr>
        <p:spPr bwMode="auto">
          <a:xfrm>
            <a:off x="6019800" y="2743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8 </a:t>
            </a:r>
          </a:p>
        </p:txBody>
      </p:sp>
      <p:sp>
        <p:nvSpPr>
          <p:cNvPr id="178189" name="Text Box 13"/>
          <p:cNvSpPr txBox="1">
            <a:spLocks noChangeArrowheads="1"/>
          </p:cNvSpPr>
          <p:nvPr/>
        </p:nvSpPr>
        <p:spPr bwMode="auto">
          <a:xfrm>
            <a:off x="6019800" y="2362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 </a:t>
            </a:r>
          </a:p>
        </p:txBody>
      </p:sp>
      <p:sp>
        <p:nvSpPr>
          <p:cNvPr id="178190" name="Text Box 14"/>
          <p:cNvSpPr txBox="1">
            <a:spLocks noChangeArrowheads="1"/>
          </p:cNvSpPr>
          <p:nvPr/>
        </p:nvSpPr>
        <p:spPr bwMode="auto">
          <a:xfrm>
            <a:off x="5638800" y="1905000"/>
            <a:ext cx="7707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Offset</a:t>
            </a:r>
          </a:p>
        </p:txBody>
      </p:sp>
      <p:sp>
        <p:nvSpPr>
          <p:cNvPr id="178191" name="Rectangle 15"/>
          <p:cNvSpPr>
            <a:spLocks noChangeArrowheads="1"/>
          </p:cNvSpPr>
          <p:nvPr/>
        </p:nvSpPr>
        <p:spPr bwMode="auto">
          <a:xfrm>
            <a:off x="6553200" y="3886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78192" name="Text Box 16"/>
          <p:cNvSpPr txBox="1">
            <a:spLocks noChangeArrowheads="1"/>
          </p:cNvSpPr>
          <p:nvPr/>
        </p:nvSpPr>
        <p:spPr bwMode="auto">
          <a:xfrm>
            <a:off x="6019800" y="3886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-4 </a:t>
            </a:r>
          </a:p>
        </p:txBody>
      </p:sp>
      <p:sp>
        <p:nvSpPr>
          <p:cNvPr id="178193" name="Rectangle 17"/>
          <p:cNvSpPr>
            <a:spLocks noChangeArrowheads="1"/>
          </p:cNvSpPr>
          <p:nvPr/>
        </p:nvSpPr>
        <p:spPr bwMode="auto">
          <a:xfrm>
            <a:off x="6553200" y="457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123</a:t>
            </a:r>
          </a:p>
        </p:txBody>
      </p:sp>
      <p:sp>
        <p:nvSpPr>
          <p:cNvPr id="178194" name="Rectangle 18"/>
          <p:cNvSpPr>
            <a:spLocks noChangeArrowheads="1"/>
          </p:cNvSpPr>
          <p:nvPr/>
        </p:nvSpPr>
        <p:spPr bwMode="auto">
          <a:xfrm>
            <a:off x="6553200" y="838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456</a:t>
            </a:r>
          </a:p>
        </p:txBody>
      </p:sp>
      <p:sp>
        <p:nvSpPr>
          <p:cNvPr id="178195" name="Rectangle 19"/>
          <p:cNvSpPr>
            <a:spLocks noChangeArrowheads="1"/>
          </p:cNvSpPr>
          <p:nvPr/>
        </p:nvSpPr>
        <p:spPr bwMode="auto">
          <a:xfrm>
            <a:off x="6553200" y="1219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8196" name="Rectangle 20"/>
          <p:cNvSpPr>
            <a:spLocks noChangeArrowheads="1"/>
          </p:cNvSpPr>
          <p:nvPr/>
        </p:nvSpPr>
        <p:spPr bwMode="auto">
          <a:xfrm>
            <a:off x="6553200" y="1600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8197" name="Rectangle 21"/>
          <p:cNvSpPr>
            <a:spLocks noChangeArrowheads="1"/>
          </p:cNvSpPr>
          <p:nvPr/>
        </p:nvSpPr>
        <p:spPr bwMode="auto">
          <a:xfrm>
            <a:off x="6553200" y="1981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8198" name="Text Box 22"/>
          <p:cNvSpPr txBox="1">
            <a:spLocks noChangeArrowheads="1"/>
          </p:cNvSpPr>
          <p:nvPr/>
        </p:nvSpPr>
        <p:spPr bwMode="auto">
          <a:xfrm>
            <a:off x="7620000" y="164068"/>
            <a:ext cx="94833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Address</a:t>
            </a:r>
          </a:p>
        </p:txBody>
      </p:sp>
      <p:sp>
        <p:nvSpPr>
          <p:cNvPr id="178199" name="Text Box 23"/>
          <p:cNvSpPr txBox="1">
            <a:spLocks noChangeArrowheads="1"/>
          </p:cNvSpPr>
          <p:nvPr/>
        </p:nvSpPr>
        <p:spPr bwMode="auto">
          <a:xfrm>
            <a:off x="7696200" y="4572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 </a:t>
            </a:r>
          </a:p>
        </p:txBody>
      </p:sp>
      <p:sp>
        <p:nvSpPr>
          <p:cNvPr id="178200" name="Text Box 24"/>
          <p:cNvSpPr txBox="1">
            <a:spLocks noChangeArrowheads="1"/>
          </p:cNvSpPr>
          <p:nvPr/>
        </p:nvSpPr>
        <p:spPr bwMode="auto">
          <a:xfrm>
            <a:off x="7696200" y="8524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 </a:t>
            </a:r>
          </a:p>
        </p:txBody>
      </p:sp>
      <p:sp>
        <p:nvSpPr>
          <p:cNvPr id="178201" name="Text Box 25"/>
          <p:cNvSpPr txBox="1">
            <a:spLocks noChangeArrowheads="1"/>
          </p:cNvSpPr>
          <p:nvPr/>
        </p:nvSpPr>
        <p:spPr bwMode="auto">
          <a:xfrm>
            <a:off x="7696200" y="124777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0x11c </a:t>
            </a:r>
          </a:p>
        </p:txBody>
      </p:sp>
      <p:sp>
        <p:nvSpPr>
          <p:cNvPr id="178202" name="Text Box 26"/>
          <p:cNvSpPr txBox="1">
            <a:spLocks noChangeArrowheads="1"/>
          </p:cNvSpPr>
          <p:nvPr/>
        </p:nvSpPr>
        <p:spPr bwMode="auto">
          <a:xfrm>
            <a:off x="7696200" y="164306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0x118 </a:t>
            </a:r>
          </a:p>
        </p:txBody>
      </p:sp>
      <p:sp>
        <p:nvSpPr>
          <p:cNvPr id="178203" name="Text Box 27"/>
          <p:cNvSpPr txBox="1">
            <a:spLocks noChangeArrowheads="1"/>
          </p:cNvSpPr>
          <p:nvPr/>
        </p:nvSpPr>
        <p:spPr bwMode="auto">
          <a:xfrm>
            <a:off x="7696200" y="203835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0x114 </a:t>
            </a:r>
          </a:p>
        </p:txBody>
      </p:sp>
      <p:sp>
        <p:nvSpPr>
          <p:cNvPr id="178204" name="Text Box 28"/>
          <p:cNvSpPr txBox="1">
            <a:spLocks noChangeArrowheads="1"/>
          </p:cNvSpPr>
          <p:nvPr/>
        </p:nvSpPr>
        <p:spPr bwMode="auto">
          <a:xfrm>
            <a:off x="7696200" y="243363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0x110 </a:t>
            </a:r>
          </a:p>
        </p:txBody>
      </p:sp>
      <p:sp>
        <p:nvSpPr>
          <p:cNvPr id="178205" name="Text Box 29"/>
          <p:cNvSpPr txBox="1">
            <a:spLocks noChangeArrowheads="1"/>
          </p:cNvSpPr>
          <p:nvPr/>
        </p:nvSpPr>
        <p:spPr bwMode="auto">
          <a:xfrm>
            <a:off x="7696200" y="282892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0x10c</a:t>
            </a:r>
          </a:p>
        </p:txBody>
      </p:sp>
      <p:sp>
        <p:nvSpPr>
          <p:cNvPr id="178206" name="Text Box 30"/>
          <p:cNvSpPr txBox="1">
            <a:spLocks noChangeArrowheads="1"/>
          </p:cNvSpPr>
          <p:nvPr/>
        </p:nvSpPr>
        <p:spPr bwMode="auto">
          <a:xfrm>
            <a:off x="7696200" y="322421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0x108 </a:t>
            </a:r>
          </a:p>
        </p:txBody>
      </p:sp>
      <p:sp>
        <p:nvSpPr>
          <p:cNvPr id="178207" name="Text Box 31"/>
          <p:cNvSpPr txBox="1">
            <a:spLocks noChangeArrowheads="1"/>
          </p:cNvSpPr>
          <p:nvPr/>
        </p:nvSpPr>
        <p:spPr bwMode="auto">
          <a:xfrm>
            <a:off x="7696200" y="36195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0x104 </a:t>
            </a:r>
          </a:p>
        </p:txBody>
      </p:sp>
      <p:sp>
        <p:nvSpPr>
          <p:cNvPr id="178208" name="Text Box 32"/>
          <p:cNvSpPr txBox="1">
            <a:spLocks noChangeArrowheads="1"/>
          </p:cNvSpPr>
          <p:nvPr/>
        </p:nvSpPr>
        <p:spPr bwMode="auto">
          <a:xfrm>
            <a:off x="7696200" y="40147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0x100 </a:t>
            </a:r>
          </a:p>
        </p:txBody>
      </p:sp>
      <p:sp>
        <p:nvSpPr>
          <p:cNvPr id="178209" name="Rectangle 33"/>
          <p:cNvSpPr>
            <a:spLocks noChangeArrowheads="1"/>
          </p:cNvSpPr>
          <p:nvPr/>
        </p:nvSpPr>
        <p:spPr bwMode="auto">
          <a:xfrm>
            <a:off x="5029200" y="2362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yp</a:t>
            </a:r>
          </a:p>
        </p:txBody>
      </p:sp>
      <p:sp>
        <p:nvSpPr>
          <p:cNvPr id="178210" name="Rectangle 34"/>
          <p:cNvSpPr>
            <a:spLocks noChangeArrowheads="1"/>
          </p:cNvSpPr>
          <p:nvPr/>
        </p:nvSpPr>
        <p:spPr bwMode="auto">
          <a:xfrm>
            <a:off x="5029200" y="2743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xp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33400" y="1524000"/>
            <a:ext cx="685800" cy="3581400"/>
            <a:chOff x="3984" y="1008"/>
            <a:chExt cx="1584" cy="2256"/>
          </a:xfrm>
        </p:grpSpPr>
        <p:sp>
          <p:nvSpPr>
            <p:cNvPr id="178212" name="Rectangle 36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%eax</a:t>
              </a:r>
            </a:p>
          </p:txBody>
        </p:sp>
        <p:sp>
          <p:nvSpPr>
            <p:cNvPr id="178213" name="Rectangle 37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%edx</a:t>
              </a:r>
            </a:p>
          </p:txBody>
        </p:sp>
        <p:sp>
          <p:nvSpPr>
            <p:cNvPr id="178214" name="Rectangle 38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%ecx</a:t>
              </a:r>
            </a:p>
          </p:txBody>
        </p:sp>
        <p:sp>
          <p:nvSpPr>
            <p:cNvPr id="178215" name="Rectangle 39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178216" name="Rectangle 40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78217" name="Rectangle 41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78218" name="Rectangle 42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%esp</a:t>
              </a:r>
            </a:p>
          </p:txBody>
        </p:sp>
        <p:sp>
          <p:nvSpPr>
            <p:cNvPr id="178219" name="Rectangle 43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%ebp</a:t>
              </a:r>
            </a:p>
          </p:txBody>
        </p:sp>
      </p:grpSp>
      <p:sp>
        <p:nvSpPr>
          <p:cNvPr id="178221" name="Rectangle 45"/>
          <p:cNvSpPr>
            <a:spLocks noChangeArrowheads="1"/>
          </p:cNvSpPr>
          <p:nvPr/>
        </p:nvSpPr>
        <p:spPr bwMode="auto">
          <a:xfrm>
            <a:off x="1219200" y="1524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8223" name="Rectangle 47"/>
          <p:cNvSpPr>
            <a:spLocks noChangeArrowheads="1"/>
          </p:cNvSpPr>
          <p:nvPr/>
        </p:nvSpPr>
        <p:spPr bwMode="auto">
          <a:xfrm>
            <a:off x="1219200" y="24384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  <a:latin typeface="Courier New" pitchFamily="49" charset="0"/>
              </a:rPr>
              <a:t>0x120</a:t>
            </a:r>
          </a:p>
        </p:txBody>
      </p:sp>
      <p:sp>
        <p:nvSpPr>
          <p:cNvPr id="178224" name="Rectangle 48"/>
          <p:cNvSpPr>
            <a:spLocks noChangeArrowheads="1"/>
          </p:cNvSpPr>
          <p:nvPr/>
        </p:nvSpPr>
        <p:spPr bwMode="auto">
          <a:xfrm>
            <a:off x="1219200" y="28956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8225" name="Rectangle 49"/>
          <p:cNvSpPr>
            <a:spLocks noChangeArrowheads="1"/>
          </p:cNvSpPr>
          <p:nvPr/>
        </p:nvSpPr>
        <p:spPr bwMode="auto">
          <a:xfrm>
            <a:off x="1219200" y="33528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8226" name="Rectangle 50"/>
          <p:cNvSpPr>
            <a:spLocks noChangeArrowheads="1"/>
          </p:cNvSpPr>
          <p:nvPr/>
        </p:nvSpPr>
        <p:spPr bwMode="auto">
          <a:xfrm>
            <a:off x="1219200" y="3810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8227" name="Rectangle 51"/>
          <p:cNvSpPr>
            <a:spLocks noChangeArrowheads="1"/>
          </p:cNvSpPr>
          <p:nvPr/>
        </p:nvSpPr>
        <p:spPr bwMode="auto">
          <a:xfrm>
            <a:off x="1219200" y="42672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8228" name="Rectangle 52"/>
          <p:cNvSpPr>
            <a:spLocks noChangeArrowheads="1"/>
          </p:cNvSpPr>
          <p:nvPr/>
        </p:nvSpPr>
        <p:spPr bwMode="auto">
          <a:xfrm>
            <a:off x="1219200" y="47244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0x104</a:t>
            </a:r>
          </a:p>
        </p:txBody>
      </p:sp>
      <p:sp>
        <p:nvSpPr>
          <p:cNvPr id="178230" name="Rectangle 54"/>
          <p:cNvSpPr>
            <a:spLocks noChangeArrowheads="1"/>
          </p:cNvSpPr>
          <p:nvPr/>
        </p:nvSpPr>
        <p:spPr bwMode="auto">
          <a:xfrm>
            <a:off x="6553200" y="2743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</a:t>
            </a:r>
          </a:p>
        </p:txBody>
      </p:sp>
      <p:sp>
        <p:nvSpPr>
          <p:cNvPr id="178222" name="Rectangle 46"/>
          <p:cNvSpPr>
            <a:spLocks noChangeArrowheads="1"/>
          </p:cNvSpPr>
          <p:nvPr/>
        </p:nvSpPr>
        <p:spPr bwMode="auto">
          <a:xfrm>
            <a:off x="1219200" y="1981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0x124</a:t>
            </a: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2743200" y="4495800"/>
            <a:ext cx="5943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8(%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movl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	12(%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ebp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), %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ecx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	#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ecx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 =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yp</a:t>
            </a:r>
            <a:endParaRPr lang="en-US" sz="180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(t0)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(t1)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= t1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= t0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57" name="Rectangle 57"/>
          <p:cNvSpPr>
            <a:spLocks noChangeArrowheads="1"/>
          </p:cNvSpPr>
          <p:nvPr/>
        </p:nvSpPr>
        <p:spPr bwMode="auto">
          <a:xfrm>
            <a:off x="6553200" y="838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456</a:t>
            </a:r>
          </a:p>
        </p:txBody>
      </p:sp>
      <p:sp>
        <p:nvSpPr>
          <p:cNvPr id="179256" name="Rectangle 56"/>
          <p:cNvSpPr>
            <a:spLocks noChangeArrowheads="1"/>
          </p:cNvSpPr>
          <p:nvPr/>
        </p:nvSpPr>
        <p:spPr bwMode="auto">
          <a:xfrm>
            <a:off x="1219200" y="1524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/>
              <a:t>Understanding Swap</a:t>
            </a:r>
          </a:p>
        </p:txBody>
      </p:sp>
      <p:sp>
        <p:nvSpPr>
          <p:cNvPr id="179204" name="Rectangle 4"/>
          <p:cNvSpPr>
            <a:spLocks noChangeArrowheads="1"/>
          </p:cNvSpPr>
          <p:nvPr/>
        </p:nvSpPr>
        <p:spPr bwMode="auto">
          <a:xfrm>
            <a:off x="6553200" y="2362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</a:t>
            </a:r>
          </a:p>
        </p:txBody>
      </p:sp>
      <p:sp>
        <p:nvSpPr>
          <p:cNvPr id="179205" name="Rectangle 5"/>
          <p:cNvSpPr>
            <a:spLocks noChangeArrowheads="1"/>
          </p:cNvSpPr>
          <p:nvPr/>
        </p:nvSpPr>
        <p:spPr bwMode="auto">
          <a:xfrm>
            <a:off x="6553200" y="2743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</a:t>
            </a:r>
          </a:p>
        </p:txBody>
      </p:sp>
      <p:sp>
        <p:nvSpPr>
          <p:cNvPr id="179206" name="Rectangle 6"/>
          <p:cNvSpPr>
            <a:spLocks noChangeArrowheads="1"/>
          </p:cNvSpPr>
          <p:nvPr/>
        </p:nvSpPr>
        <p:spPr bwMode="auto">
          <a:xfrm>
            <a:off x="6553200" y="3124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 dirty="0" err="1">
                <a:latin typeface="Calibri" pitchFamily="34" charset="0"/>
              </a:rPr>
              <a:t>Rtn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alibri" pitchFamily="34" charset="0"/>
              </a:rPr>
              <a:t>adr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79207" name="Rectangle 7"/>
          <p:cNvSpPr>
            <a:spLocks noChangeArrowheads="1"/>
          </p:cNvSpPr>
          <p:nvPr/>
        </p:nvSpPr>
        <p:spPr bwMode="auto">
          <a:xfrm>
            <a:off x="6553200" y="3505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79208" name="Line 8"/>
          <p:cNvSpPr>
            <a:spLocks noChangeShapeType="1"/>
          </p:cNvSpPr>
          <p:nvPr/>
        </p:nvSpPr>
        <p:spPr bwMode="auto">
          <a:xfrm>
            <a:off x="5715000" y="37338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79209" name="Text Box 9"/>
          <p:cNvSpPr txBox="1">
            <a:spLocks noChangeArrowheads="1"/>
          </p:cNvSpPr>
          <p:nvPr/>
        </p:nvSpPr>
        <p:spPr bwMode="auto">
          <a:xfrm>
            <a:off x="4953000" y="358140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%ebp</a:t>
            </a:r>
          </a:p>
        </p:txBody>
      </p:sp>
      <p:sp>
        <p:nvSpPr>
          <p:cNvPr id="179210" name="Text Box 10"/>
          <p:cNvSpPr txBox="1">
            <a:spLocks noChangeArrowheads="1"/>
          </p:cNvSpPr>
          <p:nvPr/>
        </p:nvSpPr>
        <p:spPr bwMode="auto">
          <a:xfrm>
            <a:off x="6019800" y="3505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0 </a:t>
            </a:r>
          </a:p>
        </p:txBody>
      </p:sp>
      <p:sp>
        <p:nvSpPr>
          <p:cNvPr id="179211" name="Text Box 11"/>
          <p:cNvSpPr txBox="1">
            <a:spLocks noChangeArrowheads="1"/>
          </p:cNvSpPr>
          <p:nvPr/>
        </p:nvSpPr>
        <p:spPr bwMode="auto">
          <a:xfrm>
            <a:off x="6019800" y="3124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4 </a:t>
            </a:r>
          </a:p>
        </p:txBody>
      </p:sp>
      <p:sp>
        <p:nvSpPr>
          <p:cNvPr id="179212" name="Text Box 12"/>
          <p:cNvSpPr txBox="1">
            <a:spLocks noChangeArrowheads="1"/>
          </p:cNvSpPr>
          <p:nvPr/>
        </p:nvSpPr>
        <p:spPr bwMode="auto">
          <a:xfrm>
            <a:off x="6019800" y="2743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8 </a:t>
            </a:r>
          </a:p>
        </p:txBody>
      </p:sp>
      <p:sp>
        <p:nvSpPr>
          <p:cNvPr id="179213" name="Text Box 13"/>
          <p:cNvSpPr txBox="1">
            <a:spLocks noChangeArrowheads="1"/>
          </p:cNvSpPr>
          <p:nvPr/>
        </p:nvSpPr>
        <p:spPr bwMode="auto">
          <a:xfrm>
            <a:off x="6019800" y="2362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 </a:t>
            </a:r>
          </a:p>
        </p:txBody>
      </p:sp>
      <p:sp>
        <p:nvSpPr>
          <p:cNvPr id="179214" name="Text Box 14"/>
          <p:cNvSpPr txBox="1">
            <a:spLocks noChangeArrowheads="1"/>
          </p:cNvSpPr>
          <p:nvPr/>
        </p:nvSpPr>
        <p:spPr bwMode="auto">
          <a:xfrm>
            <a:off x="5638800" y="1905000"/>
            <a:ext cx="7707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Offset</a:t>
            </a:r>
          </a:p>
        </p:txBody>
      </p:sp>
      <p:sp>
        <p:nvSpPr>
          <p:cNvPr id="179215" name="Rectangle 15"/>
          <p:cNvSpPr>
            <a:spLocks noChangeArrowheads="1"/>
          </p:cNvSpPr>
          <p:nvPr/>
        </p:nvSpPr>
        <p:spPr bwMode="auto">
          <a:xfrm>
            <a:off x="6553200" y="3886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79216" name="Text Box 16"/>
          <p:cNvSpPr txBox="1">
            <a:spLocks noChangeArrowheads="1"/>
          </p:cNvSpPr>
          <p:nvPr/>
        </p:nvSpPr>
        <p:spPr bwMode="auto">
          <a:xfrm>
            <a:off x="6019800" y="3886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-4 </a:t>
            </a:r>
          </a:p>
        </p:txBody>
      </p:sp>
      <p:sp>
        <p:nvSpPr>
          <p:cNvPr id="179217" name="Rectangle 17"/>
          <p:cNvSpPr>
            <a:spLocks noChangeArrowheads="1"/>
          </p:cNvSpPr>
          <p:nvPr/>
        </p:nvSpPr>
        <p:spPr bwMode="auto">
          <a:xfrm>
            <a:off x="6553200" y="457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123</a:t>
            </a:r>
          </a:p>
        </p:txBody>
      </p:sp>
      <p:sp>
        <p:nvSpPr>
          <p:cNvPr id="179218" name="Rectangle 18"/>
          <p:cNvSpPr>
            <a:spLocks noChangeArrowheads="1"/>
          </p:cNvSpPr>
          <p:nvPr/>
        </p:nvSpPr>
        <p:spPr bwMode="auto">
          <a:xfrm>
            <a:off x="6553200" y="838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456</a:t>
            </a:r>
          </a:p>
        </p:txBody>
      </p:sp>
      <p:sp>
        <p:nvSpPr>
          <p:cNvPr id="179219" name="Rectangle 19"/>
          <p:cNvSpPr>
            <a:spLocks noChangeArrowheads="1"/>
          </p:cNvSpPr>
          <p:nvPr/>
        </p:nvSpPr>
        <p:spPr bwMode="auto">
          <a:xfrm>
            <a:off x="6553200" y="1219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9220" name="Rectangle 20"/>
          <p:cNvSpPr>
            <a:spLocks noChangeArrowheads="1"/>
          </p:cNvSpPr>
          <p:nvPr/>
        </p:nvSpPr>
        <p:spPr bwMode="auto">
          <a:xfrm>
            <a:off x="6553200" y="1600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9221" name="Rectangle 21"/>
          <p:cNvSpPr>
            <a:spLocks noChangeArrowheads="1"/>
          </p:cNvSpPr>
          <p:nvPr/>
        </p:nvSpPr>
        <p:spPr bwMode="auto">
          <a:xfrm>
            <a:off x="6553200" y="1981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9222" name="Text Box 22"/>
          <p:cNvSpPr txBox="1">
            <a:spLocks noChangeArrowheads="1"/>
          </p:cNvSpPr>
          <p:nvPr/>
        </p:nvSpPr>
        <p:spPr bwMode="auto">
          <a:xfrm>
            <a:off x="7620000" y="164068"/>
            <a:ext cx="94833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Address</a:t>
            </a:r>
          </a:p>
        </p:txBody>
      </p:sp>
      <p:sp>
        <p:nvSpPr>
          <p:cNvPr id="179223" name="Text Box 23"/>
          <p:cNvSpPr txBox="1">
            <a:spLocks noChangeArrowheads="1"/>
          </p:cNvSpPr>
          <p:nvPr/>
        </p:nvSpPr>
        <p:spPr bwMode="auto">
          <a:xfrm>
            <a:off x="7696200" y="4572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 </a:t>
            </a:r>
          </a:p>
        </p:txBody>
      </p:sp>
      <p:sp>
        <p:nvSpPr>
          <p:cNvPr id="179224" name="Text Box 24"/>
          <p:cNvSpPr txBox="1">
            <a:spLocks noChangeArrowheads="1"/>
          </p:cNvSpPr>
          <p:nvPr/>
        </p:nvSpPr>
        <p:spPr bwMode="auto">
          <a:xfrm>
            <a:off x="7696200" y="8524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 </a:t>
            </a:r>
          </a:p>
        </p:txBody>
      </p:sp>
      <p:sp>
        <p:nvSpPr>
          <p:cNvPr id="179225" name="Text Box 25"/>
          <p:cNvSpPr txBox="1">
            <a:spLocks noChangeArrowheads="1"/>
          </p:cNvSpPr>
          <p:nvPr/>
        </p:nvSpPr>
        <p:spPr bwMode="auto">
          <a:xfrm>
            <a:off x="7696200" y="124777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0x11c </a:t>
            </a:r>
          </a:p>
        </p:txBody>
      </p:sp>
      <p:sp>
        <p:nvSpPr>
          <p:cNvPr id="179226" name="Text Box 26"/>
          <p:cNvSpPr txBox="1">
            <a:spLocks noChangeArrowheads="1"/>
          </p:cNvSpPr>
          <p:nvPr/>
        </p:nvSpPr>
        <p:spPr bwMode="auto">
          <a:xfrm>
            <a:off x="7696200" y="164306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0x118 </a:t>
            </a:r>
          </a:p>
        </p:txBody>
      </p:sp>
      <p:sp>
        <p:nvSpPr>
          <p:cNvPr id="179227" name="Text Box 27"/>
          <p:cNvSpPr txBox="1">
            <a:spLocks noChangeArrowheads="1"/>
          </p:cNvSpPr>
          <p:nvPr/>
        </p:nvSpPr>
        <p:spPr bwMode="auto">
          <a:xfrm>
            <a:off x="7696200" y="203835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0x114 </a:t>
            </a:r>
          </a:p>
        </p:txBody>
      </p:sp>
      <p:sp>
        <p:nvSpPr>
          <p:cNvPr id="179228" name="Text Box 28"/>
          <p:cNvSpPr txBox="1">
            <a:spLocks noChangeArrowheads="1"/>
          </p:cNvSpPr>
          <p:nvPr/>
        </p:nvSpPr>
        <p:spPr bwMode="auto">
          <a:xfrm>
            <a:off x="7696200" y="243363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0x110 </a:t>
            </a:r>
          </a:p>
        </p:txBody>
      </p:sp>
      <p:sp>
        <p:nvSpPr>
          <p:cNvPr id="179229" name="Text Box 29"/>
          <p:cNvSpPr txBox="1">
            <a:spLocks noChangeArrowheads="1"/>
          </p:cNvSpPr>
          <p:nvPr/>
        </p:nvSpPr>
        <p:spPr bwMode="auto">
          <a:xfrm>
            <a:off x="7696200" y="282892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0x10c</a:t>
            </a:r>
          </a:p>
        </p:txBody>
      </p:sp>
      <p:sp>
        <p:nvSpPr>
          <p:cNvPr id="179230" name="Text Box 30"/>
          <p:cNvSpPr txBox="1">
            <a:spLocks noChangeArrowheads="1"/>
          </p:cNvSpPr>
          <p:nvPr/>
        </p:nvSpPr>
        <p:spPr bwMode="auto">
          <a:xfrm>
            <a:off x="7696200" y="322421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0x108 </a:t>
            </a:r>
          </a:p>
        </p:txBody>
      </p:sp>
      <p:sp>
        <p:nvSpPr>
          <p:cNvPr id="179231" name="Text Box 31"/>
          <p:cNvSpPr txBox="1">
            <a:spLocks noChangeArrowheads="1"/>
          </p:cNvSpPr>
          <p:nvPr/>
        </p:nvSpPr>
        <p:spPr bwMode="auto">
          <a:xfrm>
            <a:off x="7696200" y="36195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0x104 </a:t>
            </a:r>
          </a:p>
        </p:txBody>
      </p:sp>
      <p:sp>
        <p:nvSpPr>
          <p:cNvPr id="179232" name="Text Box 32"/>
          <p:cNvSpPr txBox="1">
            <a:spLocks noChangeArrowheads="1"/>
          </p:cNvSpPr>
          <p:nvPr/>
        </p:nvSpPr>
        <p:spPr bwMode="auto">
          <a:xfrm>
            <a:off x="7696200" y="40147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0x100 </a:t>
            </a:r>
          </a:p>
        </p:txBody>
      </p:sp>
      <p:sp>
        <p:nvSpPr>
          <p:cNvPr id="179233" name="Rectangle 33"/>
          <p:cNvSpPr>
            <a:spLocks noChangeArrowheads="1"/>
          </p:cNvSpPr>
          <p:nvPr/>
        </p:nvSpPr>
        <p:spPr bwMode="auto">
          <a:xfrm>
            <a:off x="5029200" y="2362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yp</a:t>
            </a:r>
          </a:p>
        </p:txBody>
      </p:sp>
      <p:sp>
        <p:nvSpPr>
          <p:cNvPr id="179234" name="Rectangle 34"/>
          <p:cNvSpPr>
            <a:spLocks noChangeArrowheads="1"/>
          </p:cNvSpPr>
          <p:nvPr/>
        </p:nvSpPr>
        <p:spPr bwMode="auto">
          <a:xfrm>
            <a:off x="5029200" y="2743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xp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33400" y="1524000"/>
            <a:ext cx="685800" cy="3581400"/>
            <a:chOff x="3984" y="1008"/>
            <a:chExt cx="1584" cy="2256"/>
          </a:xfrm>
        </p:grpSpPr>
        <p:sp>
          <p:nvSpPr>
            <p:cNvPr id="179236" name="Rectangle 36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%eax</a:t>
              </a:r>
            </a:p>
          </p:txBody>
        </p:sp>
        <p:sp>
          <p:nvSpPr>
            <p:cNvPr id="179237" name="Rectangle 37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%edx</a:t>
              </a:r>
            </a:p>
          </p:txBody>
        </p:sp>
        <p:sp>
          <p:nvSpPr>
            <p:cNvPr id="179238" name="Rectangle 38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%ecx</a:t>
              </a:r>
            </a:p>
          </p:txBody>
        </p:sp>
        <p:sp>
          <p:nvSpPr>
            <p:cNvPr id="179239" name="Rectangle 39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179240" name="Rectangle 40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79241" name="Rectangle 41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79242" name="Rectangle 42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esp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179243" name="Rectangle 43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%ebp</a:t>
              </a:r>
            </a:p>
          </p:txBody>
        </p:sp>
      </p:grpSp>
      <p:sp>
        <p:nvSpPr>
          <p:cNvPr id="179246" name="Rectangle 46"/>
          <p:cNvSpPr>
            <a:spLocks noChangeArrowheads="1"/>
          </p:cNvSpPr>
          <p:nvPr/>
        </p:nvSpPr>
        <p:spPr bwMode="auto">
          <a:xfrm>
            <a:off x="1219200" y="1981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</a:t>
            </a:r>
          </a:p>
        </p:txBody>
      </p:sp>
      <p:sp>
        <p:nvSpPr>
          <p:cNvPr id="179247" name="Rectangle 47"/>
          <p:cNvSpPr>
            <a:spLocks noChangeArrowheads="1"/>
          </p:cNvSpPr>
          <p:nvPr/>
        </p:nvSpPr>
        <p:spPr bwMode="auto">
          <a:xfrm>
            <a:off x="1219200" y="24384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</a:t>
            </a:r>
          </a:p>
        </p:txBody>
      </p:sp>
      <p:sp>
        <p:nvSpPr>
          <p:cNvPr id="179248" name="Rectangle 48"/>
          <p:cNvSpPr>
            <a:spLocks noChangeArrowheads="1"/>
          </p:cNvSpPr>
          <p:nvPr/>
        </p:nvSpPr>
        <p:spPr bwMode="auto">
          <a:xfrm>
            <a:off x="1219200" y="28956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123</a:t>
            </a:r>
            <a:endParaRPr lang="en-US" sz="1800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179249" name="Rectangle 49"/>
          <p:cNvSpPr>
            <a:spLocks noChangeArrowheads="1"/>
          </p:cNvSpPr>
          <p:nvPr/>
        </p:nvSpPr>
        <p:spPr bwMode="auto">
          <a:xfrm>
            <a:off x="1219200" y="33528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9250" name="Rectangle 50"/>
          <p:cNvSpPr>
            <a:spLocks noChangeArrowheads="1"/>
          </p:cNvSpPr>
          <p:nvPr/>
        </p:nvSpPr>
        <p:spPr bwMode="auto">
          <a:xfrm>
            <a:off x="1219200" y="3810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9251" name="Rectangle 51"/>
          <p:cNvSpPr>
            <a:spLocks noChangeArrowheads="1"/>
          </p:cNvSpPr>
          <p:nvPr/>
        </p:nvSpPr>
        <p:spPr bwMode="auto">
          <a:xfrm>
            <a:off x="1219200" y="42672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9252" name="Rectangle 52"/>
          <p:cNvSpPr>
            <a:spLocks noChangeArrowheads="1"/>
          </p:cNvSpPr>
          <p:nvPr/>
        </p:nvSpPr>
        <p:spPr bwMode="auto">
          <a:xfrm>
            <a:off x="1219200" y="47244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0x104</a:t>
            </a:r>
          </a:p>
        </p:txBody>
      </p:sp>
      <p:sp>
        <p:nvSpPr>
          <p:cNvPr id="179245" name="Rectangle 45"/>
          <p:cNvSpPr>
            <a:spLocks noChangeArrowheads="1"/>
          </p:cNvSpPr>
          <p:nvPr/>
        </p:nvSpPr>
        <p:spPr bwMode="auto">
          <a:xfrm>
            <a:off x="1219200" y="1524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solidFill>
                <a:srgbClr val="CC0000"/>
              </a:solidFill>
              <a:latin typeface="Courier New" pitchFamily="49" charset="0"/>
            </a:endParaRP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2743200" y="4495800"/>
            <a:ext cx="5943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8(%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12(%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movl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	(%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edx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), %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ebx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	#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ebx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 = *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xp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 (t0)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(t1)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= t1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= t0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78" name="Rectangle 54"/>
          <p:cNvSpPr>
            <a:spLocks noChangeArrowheads="1"/>
          </p:cNvSpPr>
          <p:nvPr/>
        </p:nvSpPr>
        <p:spPr bwMode="auto">
          <a:xfrm>
            <a:off x="1219200" y="28956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/>
              <a:t>Understanding Swap</a:t>
            </a:r>
          </a:p>
        </p:txBody>
      </p:sp>
      <p:sp>
        <p:nvSpPr>
          <p:cNvPr id="180228" name="Rectangle 4"/>
          <p:cNvSpPr>
            <a:spLocks noChangeArrowheads="1"/>
          </p:cNvSpPr>
          <p:nvPr/>
        </p:nvSpPr>
        <p:spPr bwMode="auto">
          <a:xfrm>
            <a:off x="6553200" y="2362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</a:t>
            </a:r>
          </a:p>
        </p:txBody>
      </p:sp>
      <p:sp>
        <p:nvSpPr>
          <p:cNvPr id="180229" name="Rectangle 5"/>
          <p:cNvSpPr>
            <a:spLocks noChangeArrowheads="1"/>
          </p:cNvSpPr>
          <p:nvPr/>
        </p:nvSpPr>
        <p:spPr bwMode="auto">
          <a:xfrm>
            <a:off x="6553200" y="2743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</a:t>
            </a:r>
          </a:p>
        </p:txBody>
      </p:sp>
      <p:sp>
        <p:nvSpPr>
          <p:cNvPr id="180230" name="Rectangle 6"/>
          <p:cNvSpPr>
            <a:spLocks noChangeArrowheads="1"/>
          </p:cNvSpPr>
          <p:nvPr/>
        </p:nvSpPr>
        <p:spPr bwMode="auto">
          <a:xfrm>
            <a:off x="6553200" y="3124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 dirty="0" err="1">
                <a:latin typeface="Calibri" pitchFamily="34" charset="0"/>
              </a:rPr>
              <a:t>Rtn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alibri" pitchFamily="34" charset="0"/>
              </a:rPr>
              <a:t>adr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80231" name="Rectangle 7"/>
          <p:cNvSpPr>
            <a:spLocks noChangeArrowheads="1"/>
          </p:cNvSpPr>
          <p:nvPr/>
        </p:nvSpPr>
        <p:spPr bwMode="auto">
          <a:xfrm>
            <a:off x="6553200" y="3505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80232" name="Line 8"/>
          <p:cNvSpPr>
            <a:spLocks noChangeShapeType="1"/>
          </p:cNvSpPr>
          <p:nvPr/>
        </p:nvSpPr>
        <p:spPr bwMode="auto">
          <a:xfrm>
            <a:off x="5715000" y="37338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80233" name="Text Box 9"/>
          <p:cNvSpPr txBox="1">
            <a:spLocks noChangeArrowheads="1"/>
          </p:cNvSpPr>
          <p:nvPr/>
        </p:nvSpPr>
        <p:spPr bwMode="auto">
          <a:xfrm>
            <a:off x="4953000" y="358140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%ebp</a:t>
            </a:r>
          </a:p>
        </p:txBody>
      </p:sp>
      <p:sp>
        <p:nvSpPr>
          <p:cNvPr id="180234" name="Text Box 10"/>
          <p:cNvSpPr txBox="1">
            <a:spLocks noChangeArrowheads="1"/>
          </p:cNvSpPr>
          <p:nvPr/>
        </p:nvSpPr>
        <p:spPr bwMode="auto">
          <a:xfrm>
            <a:off x="6019800" y="3505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0 </a:t>
            </a:r>
          </a:p>
        </p:txBody>
      </p:sp>
      <p:sp>
        <p:nvSpPr>
          <p:cNvPr id="180235" name="Text Box 11"/>
          <p:cNvSpPr txBox="1">
            <a:spLocks noChangeArrowheads="1"/>
          </p:cNvSpPr>
          <p:nvPr/>
        </p:nvSpPr>
        <p:spPr bwMode="auto">
          <a:xfrm>
            <a:off x="6019800" y="3124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4 </a:t>
            </a:r>
          </a:p>
        </p:txBody>
      </p:sp>
      <p:sp>
        <p:nvSpPr>
          <p:cNvPr id="180236" name="Text Box 12"/>
          <p:cNvSpPr txBox="1">
            <a:spLocks noChangeArrowheads="1"/>
          </p:cNvSpPr>
          <p:nvPr/>
        </p:nvSpPr>
        <p:spPr bwMode="auto">
          <a:xfrm>
            <a:off x="6019800" y="2743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8 </a:t>
            </a:r>
          </a:p>
        </p:txBody>
      </p:sp>
      <p:sp>
        <p:nvSpPr>
          <p:cNvPr id="180237" name="Text Box 13"/>
          <p:cNvSpPr txBox="1">
            <a:spLocks noChangeArrowheads="1"/>
          </p:cNvSpPr>
          <p:nvPr/>
        </p:nvSpPr>
        <p:spPr bwMode="auto">
          <a:xfrm>
            <a:off x="6019800" y="2362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 </a:t>
            </a:r>
          </a:p>
        </p:txBody>
      </p:sp>
      <p:sp>
        <p:nvSpPr>
          <p:cNvPr id="180238" name="Text Box 14"/>
          <p:cNvSpPr txBox="1">
            <a:spLocks noChangeArrowheads="1"/>
          </p:cNvSpPr>
          <p:nvPr/>
        </p:nvSpPr>
        <p:spPr bwMode="auto">
          <a:xfrm>
            <a:off x="5638800" y="1905000"/>
            <a:ext cx="7707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Offset</a:t>
            </a:r>
          </a:p>
        </p:txBody>
      </p:sp>
      <p:sp>
        <p:nvSpPr>
          <p:cNvPr id="180239" name="Rectangle 15"/>
          <p:cNvSpPr>
            <a:spLocks noChangeArrowheads="1"/>
          </p:cNvSpPr>
          <p:nvPr/>
        </p:nvSpPr>
        <p:spPr bwMode="auto">
          <a:xfrm>
            <a:off x="6553200" y="3886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80240" name="Text Box 16"/>
          <p:cNvSpPr txBox="1">
            <a:spLocks noChangeArrowheads="1"/>
          </p:cNvSpPr>
          <p:nvPr/>
        </p:nvSpPr>
        <p:spPr bwMode="auto">
          <a:xfrm>
            <a:off x="6019800" y="3886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-4 </a:t>
            </a:r>
          </a:p>
        </p:txBody>
      </p:sp>
      <p:sp>
        <p:nvSpPr>
          <p:cNvPr id="180241" name="Rectangle 17"/>
          <p:cNvSpPr>
            <a:spLocks noChangeArrowheads="1"/>
          </p:cNvSpPr>
          <p:nvPr/>
        </p:nvSpPr>
        <p:spPr bwMode="auto">
          <a:xfrm>
            <a:off x="6553200" y="457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123</a:t>
            </a:r>
          </a:p>
        </p:txBody>
      </p:sp>
      <p:sp>
        <p:nvSpPr>
          <p:cNvPr id="180242" name="Rectangle 18"/>
          <p:cNvSpPr>
            <a:spLocks noChangeArrowheads="1"/>
          </p:cNvSpPr>
          <p:nvPr/>
        </p:nvSpPr>
        <p:spPr bwMode="auto">
          <a:xfrm>
            <a:off x="6553200" y="838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456</a:t>
            </a:r>
          </a:p>
        </p:txBody>
      </p:sp>
      <p:sp>
        <p:nvSpPr>
          <p:cNvPr id="180243" name="Rectangle 19"/>
          <p:cNvSpPr>
            <a:spLocks noChangeArrowheads="1"/>
          </p:cNvSpPr>
          <p:nvPr/>
        </p:nvSpPr>
        <p:spPr bwMode="auto">
          <a:xfrm>
            <a:off x="6553200" y="1219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0244" name="Rectangle 20"/>
          <p:cNvSpPr>
            <a:spLocks noChangeArrowheads="1"/>
          </p:cNvSpPr>
          <p:nvPr/>
        </p:nvSpPr>
        <p:spPr bwMode="auto">
          <a:xfrm>
            <a:off x="6553200" y="1600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0245" name="Rectangle 21"/>
          <p:cNvSpPr>
            <a:spLocks noChangeArrowheads="1"/>
          </p:cNvSpPr>
          <p:nvPr/>
        </p:nvSpPr>
        <p:spPr bwMode="auto">
          <a:xfrm>
            <a:off x="6553200" y="1981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0246" name="Text Box 22"/>
          <p:cNvSpPr txBox="1">
            <a:spLocks noChangeArrowheads="1"/>
          </p:cNvSpPr>
          <p:nvPr/>
        </p:nvSpPr>
        <p:spPr bwMode="auto">
          <a:xfrm>
            <a:off x="7620000" y="164068"/>
            <a:ext cx="94833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Address</a:t>
            </a:r>
          </a:p>
        </p:txBody>
      </p:sp>
      <p:sp>
        <p:nvSpPr>
          <p:cNvPr id="180247" name="Text Box 23"/>
          <p:cNvSpPr txBox="1">
            <a:spLocks noChangeArrowheads="1"/>
          </p:cNvSpPr>
          <p:nvPr/>
        </p:nvSpPr>
        <p:spPr bwMode="auto">
          <a:xfrm>
            <a:off x="7696200" y="4572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 </a:t>
            </a:r>
          </a:p>
        </p:txBody>
      </p:sp>
      <p:sp>
        <p:nvSpPr>
          <p:cNvPr id="180248" name="Text Box 24"/>
          <p:cNvSpPr txBox="1">
            <a:spLocks noChangeArrowheads="1"/>
          </p:cNvSpPr>
          <p:nvPr/>
        </p:nvSpPr>
        <p:spPr bwMode="auto">
          <a:xfrm>
            <a:off x="7696200" y="8524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 </a:t>
            </a:r>
          </a:p>
        </p:txBody>
      </p:sp>
      <p:sp>
        <p:nvSpPr>
          <p:cNvPr id="180249" name="Text Box 25"/>
          <p:cNvSpPr txBox="1">
            <a:spLocks noChangeArrowheads="1"/>
          </p:cNvSpPr>
          <p:nvPr/>
        </p:nvSpPr>
        <p:spPr bwMode="auto">
          <a:xfrm>
            <a:off x="7696200" y="124777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0x11c </a:t>
            </a:r>
          </a:p>
        </p:txBody>
      </p:sp>
      <p:sp>
        <p:nvSpPr>
          <p:cNvPr id="180250" name="Text Box 26"/>
          <p:cNvSpPr txBox="1">
            <a:spLocks noChangeArrowheads="1"/>
          </p:cNvSpPr>
          <p:nvPr/>
        </p:nvSpPr>
        <p:spPr bwMode="auto">
          <a:xfrm>
            <a:off x="7696200" y="164306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0x118 </a:t>
            </a:r>
          </a:p>
        </p:txBody>
      </p:sp>
      <p:sp>
        <p:nvSpPr>
          <p:cNvPr id="180251" name="Text Box 27"/>
          <p:cNvSpPr txBox="1">
            <a:spLocks noChangeArrowheads="1"/>
          </p:cNvSpPr>
          <p:nvPr/>
        </p:nvSpPr>
        <p:spPr bwMode="auto">
          <a:xfrm>
            <a:off x="7696200" y="203835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0x114 </a:t>
            </a:r>
          </a:p>
        </p:txBody>
      </p:sp>
      <p:sp>
        <p:nvSpPr>
          <p:cNvPr id="180252" name="Text Box 28"/>
          <p:cNvSpPr txBox="1">
            <a:spLocks noChangeArrowheads="1"/>
          </p:cNvSpPr>
          <p:nvPr/>
        </p:nvSpPr>
        <p:spPr bwMode="auto">
          <a:xfrm>
            <a:off x="7696200" y="243363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0x110 </a:t>
            </a:r>
          </a:p>
        </p:txBody>
      </p:sp>
      <p:sp>
        <p:nvSpPr>
          <p:cNvPr id="180253" name="Text Box 29"/>
          <p:cNvSpPr txBox="1">
            <a:spLocks noChangeArrowheads="1"/>
          </p:cNvSpPr>
          <p:nvPr/>
        </p:nvSpPr>
        <p:spPr bwMode="auto">
          <a:xfrm>
            <a:off x="7696200" y="282892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0x10c</a:t>
            </a:r>
          </a:p>
        </p:txBody>
      </p:sp>
      <p:sp>
        <p:nvSpPr>
          <p:cNvPr id="180254" name="Text Box 30"/>
          <p:cNvSpPr txBox="1">
            <a:spLocks noChangeArrowheads="1"/>
          </p:cNvSpPr>
          <p:nvPr/>
        </p:nvSpPr>
        <p:spPr bwMode="auto">
          <a:xfrm>
            <a:off x="7696200" y="322421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0x108 </a:t>
            </a:r>
          </a:p>
        </p:txBody>
      </p:sp>
      <p:sp>
        <p:nvSpPr>
          <p:cNvPr id="180255" name="Text Box 31"/>
          <p:cNvSpPr txBox="1">
            <a:spLocks noChangeArrowheads="1"/>
          </p:cNvSpPr>
          <p:nvPr/>
        </p:nvSpPr>
        <p:spPr bwMode="auto">
          <a:xfrm>
            <a:off x="7696200" y="36195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0x104 </a:t>
            </a:r>
          </a:p>
        </p:txBody>
      </p:sp>
      <p:sp>
        <p:nvSpPr>
          <p:cNvPr id="180256" name="Text Box 32"/>
          <p:cNvSpPr txBox="1">
            <a:spLocks noChangeArrowheads="1"/>
          </p:cNvSpPr>
          <p:nvPr/>
        </p:nvSpPr>
        <p:spPr bwMode="auto">
          <a:xfrm>
            <a:off x="7696200" y="40147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0x100 </a:t>
            </a:r>
          </a:p>
        </p:txBody>
      </p:sp>
      <p:sp>
        <p:nvSpPr>
          <p:cNvPr id="180257" name="Rectangle 33"/>
          <p:cNvSpPr>
            <a:spLocks noChangeArrowheads="1"/>
          </p:cNvSpPr>
          <p:nvPr/>
        </p:nvSpPr>
        <p:spPr bwMode="auto">
          <a:xfrm>
            <a:off x="5029200" y="2362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yp</a:t>
            </a:r>
          </a:p>
        </p:txBody>
      </p:sp>
      <p:sp>
        <p:nvSpPr>
          <p:cNvPr id="180258" name="Rectangle 34"/>
          <p:cNvSpPr>
            <a:spLocks noChangeArrowheads="1"/>
          </p:cNvSpPr>
          <p:nvPr/>
        </p:nvSpPr>
        <p:spPr bwMode="auto">
          <a:xfrm>
            <a:off x="5029200" y="2743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xp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33400" y="1524000"/>
            <a:ext cx="685800" cy="3581400"/>
            <a:chOff x="3984" y="1008"/>
            <a:chExt cx="1584" cy="2256"/>
          </a:xfrm>
        </p:grpSpPr>
        <p:sp>
          <p:nvSpPr>
            <p:cNvPr id="180260" name="Rectangle 36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%eax</a:t>
              </a:r>
            </a:p>
          </p:txBody>
        </p:sp>
        <p:sp>
          <p:nvSpPr>
            <p:cNvPr id="180261" name="Rectangle 37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%edx</a:t>
              </a:r>
            </a:p>
          </p:txBody>
        </p:sp>
        <p:sp>
          <p:nvSpPr>
            <p:cNvPr id="180262" name="Rectangle 38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%ecx</a:t>
              </a:r>
            </a:p>
          </p:txBody>
        </p:sp>
        <p:sp>
          <p:nvSpPr>
            <p:cNvPr id="180263" name="Rectangle 39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180264" name="Rectangle 40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80265" name="Rectangle 41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80266" name="Rectangle 42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%esp</a:t>
              </a:r>
            </a:p>
          </p:txBody>
        </p:sp>
        <p:sp>
          <p:nvSpPr>
            <p:cNvPr id="180267" name="Rectangle 43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%ebp</a:t>
              </a:r>
            </a:p>
          </p:txBody>
        </p:sp>
      </p:grpSp>
      <p:sp>
        <p:nvSpPr>
          <p:cNvPr id="180269" name="Rectangle 45"/>
          <p:cNvSpPr>
            <a:spLocks noChangeArrowheads="1"/>
          </p:cNvSpPr>
          <p:nvPr/>
        </p:nvSpPr>
        <p:spPr bwMode="auto">
          <a:xfrm>
            <a:off x="1219200" y="1524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  <a:latin typeface="Courier New" pitchFamily="49" charset="0"/>
              </a:rPr>
              <a:t>456</a:t>
            </a:r>
          </a:p>
        </p:txBody>
      </p:sp>
      <p:sp>
        <p:nvSpPr>
          <p:cNvPr id="180270" name="Rectangle 46"/>
          <p:cNvSpPr>
            <a:spLocks noChangeArrowheads="1"/>
          </p:cNvSpPr>
          <p:nvPr/>
        </p:nvSpPr>
        <p:spPr bwMode="auto">
          <a:xfrm>
            <a:off x="1219200" y="1981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</a:t>
            </a:r>
          </a:p>
        </p:txBody>
      </p:sp>
      <p:sp>
        <p:nvSpPr>
          <p:cNvPr id="180271" name="Rectangle 47"/>
          <p:cNvSpPr>
            <a:spLocks noChangeArrowheads="1"/>
          </p:cNvSpPr>
          <p:nvPr/>
        </p:nvSpPr>
        <p:spPr bwMode="auto">
          <a:xfrm>
            <a:off x="1219200" y="24384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</a:t>
            </a:r>
          </a:p>
        </p:txBody>
      </p:sp>
      <p:sp>
        <p:nvSpPr>
          <p:cNvPr id="180273" name="Rectangle 49"/>
          <p:cNvSpPr>
            <a:spLocks noChangeArrowheads="1"/>
          </p:cNvSpPr>
          <p:nvPr/>
        </p:nvSpPr>
        <p:spPr bwMode="auto">
          <a:xfrm>
            <a:off x="1219200" y="33528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0274" name="Rectangle 50"/>
          <p:cNvSpPr>
            <a:spLocks noChangeArrowheads="1"/>
          </p:cNvSpPr>
          <p:nvPr/>
        </p:nvSpPr>
        <p:spPr bwMode="auto">
          <a:xfrm>
            <a:off x="1219200" y="3810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0275" name="Rectangle 51"/>
          <p:cNvSpPr>
            <a:spLocks noChangeArrowheads="1"/>
          </p:cNvSpPr>
          <p:nvPr/>
        </p:nvSpPr>
        <p:spPr bwMode="auto">
          <a:xfrm>
            <a:off x="1219200" y="42672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0276" name="Rectangle 52"/>
          <p:cNvSpPr>
            <a:spLocks noChangeArrowheads="1"/>
          </p:cNvSpPr>
          <p:nvPr/>
        </p:nvSpPr>
        <p:spPr bwMode="auto">
          <a:xfrm>
            <a:off x="1219200" y="47244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0x104</a:t>
            </a:r>
          </a:p>
        </p:txBody>
      </p:sp>
      <p:sp>
        <p:nvSpPr>
          <p:cNvPr id="180280" name="Rectangle 56"/>
          <p:cNvSpPr>
            <a:spLocks noChangeArrowheads="1"/>
          </p:cNvSpPr>
          <p:nvPr/>
        </p:nvSpPr>
        <p:spPr bwMode="auto">
          <a:xfrm>
            <a:off x="6553200" y="457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123</a:t>
            </a:r>
          </a:p>
        </p:txBody>
      </p:sp>
      <p:sp>
        <p:nvSpPr>
          <p:cNvPr id="180272" name="Rectangle 48"/>
          <p:cNvSpPr>
            <a:spLocks noChangeArrowheads="1"/>
          </p:cNvSpPr>
          <p:nvPr/>
        </p:nvSpPr>
        <p:spPr bwMode="auto">
          <a:xfrm>
            <a:off x="1219200" y="28956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123</a:t>
            </a: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2743200" y="4495800"/>
            <a:ext cx="5943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8(%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12(%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(t0)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movl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	(%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ecx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), %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eax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	#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eax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 = *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yp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 (t1)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= t1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= t0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13" name="Rectangle 17"/>
          <p:cNvSpPr>
            <a:spLocks noChangeArrowheads="1"/>
          </p:cNvSpPr>
          <p:nvPr/>
        </p:nvSpPr>
        <p:spPr bwMode="auto">
          <a:xfrm>
            <a:off x="6553200" y="457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solidFill>
                  <a:srgbClr val="CC0000"/>
                </a:solidFill>
                <a:latin typeface="Courier New" pitchFamily="49" charset="0"/>
              </a:rPr>
              <a:t>456</a:t>
            </a:r>
          </a:p>
        </p:txBody>
      </p:sp>
      <p:sp>
        <p:nvSpPr>
          <p:cNvPr id="183314" name="Rectangle 18"/>
          <p:cNvSpPr>
            <a:spLocks noChangeArrowheads="1"/>
          </p:cNvSpPr>
          <p:nvPr/>
        </p:nvSpPr>
        <p:spPr bwMode="auto">
          <a:xfrm>
            <a:off x="6553200" y="838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456</a:t>
            </a:r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/>
              <a:t>Understanding Swap</a:t>
            </a:r>
          </a:p>
        </p:txBody>
      </p:sp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6553200" y="2362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</a:t>
            </a:r>
          </a:p>
        </p:txBody>
      </p:sp>
      <p:sp>
        <p:nvSpPr>
          <p:cNvPr id="183301" name="Rectangle 5"/>
          <p:cNvSpPr>
            <a:spLocks noChangeArrowheads="1"/>
          </p:cNvSpPr>
          <p:nvPr/>
        </p:nvSpPr>
        <p:spPr bwMode="auto">
          <a:xfrm>
            <a:off x="6553200" y="2743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</a:t>
            </a:r>
          </a:p>
        </p:txBody>
      </p:sp>
      <p:sp>
        <p:nvSpPr>
          <p:cNvPr id="183302" name="Rectangle 6"/>
          <p:cNvSpPr>
            <a:spLocks noChangeArrowheads="1"/>
          </p:cNvSpPr>
          <p:nvPr/>
        </p:nvSpPr>
        <p:spPr bwMode="auto">
          <a:xfrm>
            <a:off x="6553200" y="3124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 dirty="0" err="1">
                <a:latin typeface="Calibri" pitchFamily="34" charset="0"/>
              </a:rPr>
              <a:t>Rtn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alibri" pitchFamily="34" charset="0"/>
              </a:rPr>
              <a:t>adr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83303" name="Rectangle 7"/>
          <p:cNvSpPr>
            <a:spLocks noChangeArrowheads="1"/>
          </p:cNvSpPr>
          <p:nvPr/>
        </p:nvSpPr>
        <p:spPr bwMode="auto">
          <a:xfrm>
            <a:off x="6553200" y="3505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83304" name="Line 8"/>
          <p:cNvSpPr>
            <a:spLocks noChangeShapeType="1"/>
          </p:cNvSpPr>
          <p:nvPr/>
        </p:nvSpPr>
        <p:spPr bwMode="auto">
          <a:xfrm>
            <a:off x="5715000" y="37338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83305" name="Text Box 9"/>
          <p:cNvSpPr txBox="1">
            <a:spLocks noChangeArrowheads="1"/>
          </p:cNvSpPr>
          <p:nvPr/>
        </p:nvSpPr>
        <p:spPr bwMode="auto">
          <a:xfrm>
            <a:off x="4953000" y="358140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%ebp</a:t>
            </a:r>
          </a:p>
        </p:txBody>
      </p:sp>
      <p:sp>
        <p:nvSpPr>
          <p:cNvPr id="183306" name="Text Box 10"/>
          <p:cNvSpPr txBox="1">
            <a:spLocks noChangeArrowheads="1"/>
          </p:cNvSpPr>
          <p:nvPr/>
        </p:nvSpPr>
        <p:spPr bwMode="auto">
          <a:xfrm>
            <a:off x="6019800" y="3505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0 </a:t>
            </a:r>
          </a:p>
        </p:txBody>
      </p:sp>
      <p:sp>
        <p:nvSpPr>
          <p:cNvPr id="183307" name="Text Box 11"/>
          <p:cNvSpPr txBox="1">
            <a:spLocks noChangeArrowheads="1"/>
          </p:cNvSpPr>
          <p:nvPr/>
        </p:nvSpPr>
        <p:spPr bwMode="auto">
          <a:xfrm>
            <a:off x="6019800" y="3124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4 </a:t>
            </a:r>
          </a:p>
        </p:txBody>
      </p:sp>
      <p:sp>
        <p:nvSpPr>
          <p:cNvPr id="183308" name="Text Box 12"/>
          <p:cNvSpPr txBox="1">
            <a:spLocks noChangeArrowheads="1"/>
          </p:cNvSpPr>
          <p:nvPr/>
        </p:nvSpPr>
        <p:spPr bwMode="auto">
          <a:xfrm>
            <a:off x="6019800" y="2743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8 </a:t>
            </a:r>
          </a:p>
        </p:txBody>
      </p:sp>
      <p:sp>
        <p:nvSpPr>
          <p:cNvPr id="183309" name="Text Box 13"/>
          <p:cNvSpPr txBox="1">
            <a:spLocks noChangeArrowheads="1"/>
          </p:cNvSpPr>
          <p:nvPr/>
        </p:nvSpPr>
        <p:spPr bwMode="auto">
          <a:xfrm>
            <a:off x="6019800" y="2362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 </a:t>
            </a:r>
          </a:p>
        </p:txBody>
      </p:sp>
      <p:sp>
        <p:nvSpPr>
          <p:cNvPr id="183310" name="Text Box 14"/>
          <p:cNvSpPr txBox="1">
            <a:spLocks noChangeArrowheads="1"/>
          </p:cNvSpPr>
          <p:nvPr/>
        </p:nvSpPr>
        <p:spPr bwMode="auto">
          <a:xfrm>
            <a:off x="5638800" y="1905000"/>
            <a:ext cx="7707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Offset</a:t>
            </a:r>
          </a:p>
        </p:txBody>
      </p:sp>
      <p:sp>
        <p:nvSpPr>
          <p:cNvPr id="183311" name="Rectangle 15"/>
          <p:cNvSpPr>
            <a:spLocks noChangeArrowheads="1"/>
          </p:cNvSpPr>
          <p:nvPr/>
        </p:nvSpPr>
        <p:spPr bwMode="auto">
          <a:xfrm>
            <a:off x="6553200" y="3886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83312" name="Text Box 16"/>
          <p:cNvSpPr txBox="1">
            <a:spLocks noChangeArrowheads="1"/>
          </p:cNvSpPr>
          <p:nvPr/>
        </p:nvSpPr>
        <p:spPr bwMode="auto">
          <a:xfrm>
            <a:off x="6019800" y="3886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-4 </a:t>
            </a:r>
          </a:p>
        </p:txBody>
      </p:sp>
      <p:sp>
        <p:nvSpPr>
          <p:cNvPr id="183315" name="Rectangle 19"/>
          <p:cNvSpPr>
            <a:spLocks noChangeArrowheads="1"/>
          </p:cNvSpPr>
          <p:nvPr/>
        </p:nvSpPr>
        <p:spPr bwMode="auto">
          <a:xfrm>
            <a:off x="6553200" y="1219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3316" name="Rectangle 20"/>
          <p:cNvSpPr>
            <a:spLocks noChangeArrowheads="1"/>
          </p:cNvSpPr>
          <p:nvPr/>
        </p:nvSpPr>
        <p:spPr bwMode="auto">
          <a:xfrm>
            <a:off x="6553200" y="1600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3317" name="Rectangle 21"/>
          <p:cNvSpPr>
            <a:spLocks noChangeArrowheads="1"/>
          </p:cNvSpPr>
          <p:nvPr/>
        </p:nvSpPr>
        <p:spPr bwMode="auto">
          <a:xfrm>
            <a:off x="6553200" y="1981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3318" name="Text Box 22"/>
          <p:cNvSpPr txBox="1">
            <a:spLocks noChangeArrowheads="1"/>
          </p:cNvSpPr>
          <p:nvPr/>
        </p:nvSpPr>
        <p:spPr bwMode="auto">
          <a:xfrm>
            <a:off x="7620000" y="164068"/>
            <a:ext cx="94833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Address</a:t>
            </a:r>
          </a:p>
        </p:txBody>
      </p:sp>
      <p:sp>
        <p:nvSpPr>
          <p:cNvPr id="183319" name="Text Box 23"/>
          <p:cNvSpPr txBox="1">
            <a:spLocks noChangeArrowheads="1"/>
          </p:cNvSpPr>
          <p:nvPr/>
        </p:nvSpPr>
        <p:spPr bwMode="auto">
          <a:xfrm>
            <a:off x="7696200" y="4572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 </a:t>
            </a:r>
          </a:p>
        </p:txBody>
      </p:sp>
      <p:sp>
        <p:nvSpPr>
          <p:cNvPr id="183320" name="Text Box 24"/>
          <p:cNvSpPr txBox="1">
            <a:spLocks noChangeArrowheads="1"/>
          </p:cNvSpPr>
          <p:nvPr/>
        </p:nvSpPr>
        <p:spPr bwMode="auto">
          <a:xfrm>
            <a:off x="7696200" y="8524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 </a:t>
            </a:r>
          </a:p>
        </p:txBody>
      </p:sp>
      <p:sp>
        <p:nvSpPr>
          <p:cNvPr id="183321" name="Text Box 25"/>
          <p:cNvSpPr txBox="1">
            <a:spLocks noChangeArrowheads="1"/>
          </p:cNvSpPr>
          <p:nvPr/>
        </p:nvSpPr>
        <p:spPr bwMode="auto">
          <a:xfrm>
            <a:off x="7696200" y="124777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0x11c </a:t>
            </a:r>
          </a:p>
        </p:txBody>
      </p:sp>
      <p:sp>
        <p:nvSpPr>
          <p:cNvPr id="183322" name="Text Box 26"/>
          <p:cNvSpPr txBox="1">
            <a:spLocks noChangeArrowheads="1"/>
          </p:cNvSpPr>
          <p:nvPr/>
        </p:nvSpPr>
        <p:spPr bwMode="auto">
          <a:xfrm>
            <a:off x="7696200" y="164306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0x118 </a:t>
            </a:r>
          </a:p>
        </p:txBody>
      </p:sp>
      <p:sp>
        <p:nvSpPr>
          <p:cNvPr id="183323" name="Text Box 27"/>
          <p:cNvSpPr txBox="1">
            <a:spLocks noChangeArrowheads="1"/>
          </p:cNvSpPr>
          <p:nvPr/>
        </p:nvSpPr>
        <p:spPr bwMode="auto">
          <a:xfrm>
            <a:off x="7696200" y="203835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0x114 </a:t>
            </a:r>
          </a:p>
        </p:txBody>
      </p:sp>
      <p:sp>
        <p:nvSpPr>
          <p:cNvPr id="183324" name="Text Box 28"/>
          <p:cNvSpPr txBox="1">
            <a:spLocks noChangeArrowheads="1"/>
          </p:cNvSpPr>
          <p:nvPr/>
        </p:nvSpPr>
        <p:spPr bwMode="auto">
          <a:xfrm>
            <a:off x="7696200" y="243363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0x110 </a:t>
            </a:r>
          </a:p>
        </p:txBody>
      </p:sp>
      <p:sp>
        <p:nvSpPr>
          <p:cNvPr id="183325" name="Text Box 29"/>
          <p:cNvSpPr txBox="1">
            <a:spLocks noChangeArrowheads="1"/>
          </p:cNvSpPr>
          <p:nvPr/>
        </p:nvSpPr>
        <p:spPr bwMode="auto">
          <a:xfrm>
            <a:off x="7696200" y="282892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0x10c</a:t>
            </a:r>
          </a:p>
        </p:txBody>
      </p:sp>
      <p:sp>
        <p:nvSpPr>
          <p:cNvPr id="183326" name="Text Box 30"/>
          <p:cNvSpPr txBox="1">
            <a:spLocks noChangeArrowheads="1"/>
          </p:cNvSpPr>
          <p:nvPr/>
        </p:nvSpPr>
        <p:spPr bwMode="auto">
          <a:xfrm>
            <a:off x="7696200" y="322421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0x108 </a:t>
            </a:r>
          </a:p>
        </p:txBody>
      </p:sp>
      <p:sp>
        <p:nvSpPr>
          <p:cNvPr id="183327" name="Text Box 31"/>
          <p:cNvSpPr txBox="1">
            <a:spLocks noChangeArrowheads="1"/>
          </p:cNvSpPr>
          <p:nvPr/>
        </p:nvSpPr>
        <p:spPr bwMode="auto">
          <a:xfrm>
            <a:off x="7696200" y="36195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0x104 </a:t>
            </a:r>
          </a:p>
        </p:txBody>
      </p:sp>
      <p:sp>
        <p:nvSpPr>
          <p:cNvPr id="183328" name="Text Box 32"/>
          <p:cNvSpPr txBox="1">
            <a:spLocks noChangeArrowheads="1"/>
          </p:cNvSpPr>
          <p:nvPr/>
        </p:nvSpPr>
        <p:spPr bwMode="auto">
          <a:xfrm>
            <a:off x="7696200" y="40147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0x100 </a:t>
            </a:r>
          </a:p>
        </p:txBody>
      </p:sp>
      <p:sp>
        <p:nvSpPr>
          <p:cNvPr id="183329" name="Rectangle 33"/>
          <p:cNvSpPr>
            <a:spLocks noChangeArrowheads="1"/>
          </p:cNvSpPr>
          <p:nvPr/>
        </p:nvSpPr>
        <p:spPr bwMode="auto">
          <a:xfrm>
            <a:off x="5029200" y="2362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yp</a:t>
            </a:r>
          </a:p>
        </p:txBody>
      </p:sp>
      <p:sp>
        <p:nvSpPr>
          <p:cNvPr id="183330" name="Rectangle 34"/>
          <p:cNvSpPr>
            <a:spLocks noChangeArrowheads="1"/>
          </p:cNvSpPr>
          <p:nvPr/>
        </p:nvSpPr>
        <p:spPr bwMode="auto">
          <a:xfrm>
            <a:off x="5029200" y="2743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xp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33400" y="1524000"/>
            <a:ext cx="685800" cy="3581400"/>
            <a:chOff x="3984" y="1008"/>
            <a:chExt cx="1584" cy="2256"/>
          </a:xfrm>
        </p:grpSpPr>
        <p:sp>
          <p:nvSpPr>
            <p:cNvPr id="183332" name="Rectangle 36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%eax</a:t>
              </a:r>
            </a:p>
          </p:txBody>
        </p:sp>
        <p:sp>
          <p:nvSpPr>
            <p:cNvPr id="183333" name="Rectangle 37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%edx</a:t>
              </a:r>
            </a:p>
          </p:txBody>
        </p:sp>
        <p:sp>
          <p:nvSpPr>
            <p:cNvPr id="183334" name="Rectangle 38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%ecx</a:t>
              </a:r>
            </a:p>
          </p:txBody>
        </p:sp>
        <p:sp>
          <p:nvSpPr>
            <p:cNvPr id="183335" name="Rectangle 39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183336" name="Rectangle 40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83337" name="Rectangle 41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83338" name="Rectangle 42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esp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183339" name="Rectangle 43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%ebp</a:t>
              </a:r>
            </a:p>
          </p:txBody>
        </p:sp>
      </p:grpSp>
      <p:sp>
        <p:nvSpPr>
          <p:cNvPr id="183350" name="Rectangle 54"/>
          <p:cNvSpPr>
            <a:spLocks noChangeArrowheads="1"/>
          </p:cNvSpPr>
          <p:nvPr/>
        </p:nvSpPr>
        <p:spPr bwMode="auto">
          <a:xfrm>
            <a:off x="1447800" y="1524000"/>
            <a:ext cx="1066800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456</a:t>
            </a:r>
          </a:p>
        </p:txBody>
      </p:sp>
      <p:sp>
        <p:nvSpPr>
          <p:cNvPr id="183341" name="Rectangle 45"/>
          <p:cNvSpPr>
            <a:spLocks noChangeArrowheads="1"/>
          </p:cNvSpPr>
          <p:nvPr/>
        </p:nvSpPr>
        <p:spPr bwMode="auto">
          <a:xfrm>
            <a:off x="1219200" y="1524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456</a:t>
            </a:r>
          </a:p>
        </p:txBody>
      </p:sp>
      <p:sp>
        <p:nvSpPr>
          <p:cNvPr id="183342" name="Rectangle 46"/>
          <p:cNvSpPr>
            <a:spLocks noChangeArrowheads="1"/>
          </p:cNvSpPr>
          <p:nvPr/>
        </p:nvSpPr>
        <p:spPr bwMode="auto">
          <a:xfrm>
            <a:off x="1219200" y="1981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</a:t>
            </a:r>
          </a:p>
        </p:txBody>
      </p:sp>
      <p:sp>
        <p:nvSpPr>
          <p:cNvPr id="183343" name="Rectangle 47"/>
          <p:cNvSpPr>
            <a:spLocks noChangeArrowheads="1"/>
          </p:cNvSpPr>
          <p:nvPr/>
        </p:nvSpPr>
        <p:spPr bwMode="auto">
          <a:xfrm>
            <a:off x="1219200" y="24384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</a:t>
            </a:r>
          </a:p>
        </p:txBody>
      </p:sp>
      <p:sp>
        <p:nvSpPr>
          <p:cNvPr id="183344" name="Rectangle 48"/>
          <p:cNvSpPr>
            <a:spLocks noChangeArrowheads="1"/>
          </p:cNvSpPr>
          <p:nvPr/>
        </p:nvSpPr>
        <p:spPr bwMode="auto">
          <a:xfrm>
            <a:off x="1219200" y="28956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123</a:t>
            </a:r>
          </a:p>
        </p:txBody>
      </p:sp>
      <p:sp>
        <p:nvSpPr>
          <p:cNvPr id="183345" name="Rectangle 49"/>
          <p:cNvSpPr>
            <a:spLocks noChangeArrowheads="1"/>
          </p:cNvSpPr>
          <p:nvPr/>
        </p:nvSpPr>
        <p:spPr bwMode="auto">
          <a:xfrm>
            <a:off x="1219200" y="33528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3346" name="Rectangle 50"/>
          <p:cNvSpPr>
            <a:spLocks noChangeArrowheads="1"/>
          </p:cNvSpPr>
          <p:nvPr/>
        </p:nvSpPr>
        <p:spPr bwMode="auto">
          <a:xfrm>
            <a:off x="1219200" y="3810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3347" name="Rectangle 51"/>
          <p:cNvSpPr>
            <a:spLocks noChangeArrowheads="1"/>
          </p:cNvSpPr>
          <p:nvPr/>
        </p:nvSpPr>
        <p:spPr bwMode="auto">
          <a:xfrm>
            <a:off x="1219200" y="42672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3348" name="Rectangle 52"/>
          <p:cNvSpPr>
            <a:spLocks noChangeArrowheads="1"/>
          </p:cNvSpPr>
          <p:nvPr/>
        </p:nvSpPr>
        <p:spPr bwMode="auto">
          <a:xfrm>
            <a:off x="1219200" y="47244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0x104</a:t>
            </a:r>
          </a:p>
        </p:txBody>
      </p:sp>
      <p:sp>
        <p:nvSpPr>
          <p:cNvPr id="183351" name="Rectangle 55"/>
          <p:cNvSpPr>
            <a:spLocks noChangeArrowheads="1"/>
          </p:cNvSpPr>
          <p:nvPr/>
        </p:nvSpPr>
        <p:spPr bwMode="auto">
          <a:xfrm>
            <a:off x="6553200" y="457200"/>
            <a:ext cx="1066800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solidFill>
                <a:srgbClr val="CC0000"/>
              </a:solidFill>
              <a:latin typeface="Courier New" pitchFamily="49" charset="0"/>
            </a:endParaRPr>
          </a:p>
        </p:txBody>
      </p:sp>
      <p:sp>
        <p:nvSpPr>
          <p:cNvPr id="183352" name="Rectangle 56"/>
          <p:cNvSpPr>
            <a:spLocks noChangeArrowheads="1"/>
          </p:cNvSpPr>
          <p:nvPr/>
        </p:nvSpPr>
        <p:spPr bwMode="auto">
          <a:xfrm>
            <a:off x="1219200" y="2895600"/>
            <a:ext cx="1066800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123</a:t>
            </a: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2743200" y="4495800"/>
            <a:ext cx="5943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8(%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12(%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(t0)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(t1)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movl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	%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eax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, (%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edx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)	# *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xp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 = t1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= t0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/>
              <a:t>Understanding Swap</a:t>
            </a:r>
          </a:p>
        </p:txBody>
      </p:sp>
      <p:sp>
        <p:nvSpPr>
          <p:cNvPr id="184324" name="Rectangle 4"/>
          <p:cNvSpPr>
            <a:spLocks noChangeArrowheads="1"/>
          </p:cNvSpPr>
          <p:nvPr/>
        </p:nvSpPr>
        <p:spPr bwMode="auto">
          <a:xfrm>
            <a:off x="6553200" y="2362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</a:t>
            </a:r>
          </a:p>
        </p:txBody>
      </p:sp>
      <p:sp>
        <p:nvSpPr>
          <p:cNvPr id="184325" name="Rectangle 5"/>
          <p:cNvSpPr>
            <a:spLocks noChangeArrowheads="1"/>
          </p:cNvSpPr>
          <p:nvPr/>
        </p:nvSpPr>
        <p:spPr bwMode="auto">
          <a:xfrm>
            <a:off x="6553200" y="2743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</a:t>
            </a:r>
          </a:p>
        </p:txBody>
      </p:sp>
      <p:sp>
        <p:nvSpPr>
          <p:cNvPr id="184326" name="Rectangle 6"/>
          <p:cNvSpPr>
            <a:spLocks noChangeArrowheads="1"/>
          </p:cNvSpPr>
          <p:nvPr/>
        </p:nvSpPr>
        <p:spPr bwMode="auto">
          <a:xfrm>
            <a:off x="6553200" y="3124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 dirty="0" err="1">
                <a:latin typeface="Calibri" pitchFamily="34" charset="0"/>
              </a:rPr>
              <a:t>Rtn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alibri" pitchFamily="34" charset="0"/>
              </a:rPr>
              <a:t>adr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84327" name="Rectangle 7"/>
          <p:cNvSpPr>
            <a:spLocks noChangeArrowheads="1"/>
          </p:cNvSpPr>
          <p:nvPr/>
        </p:nvSpPr>
        <p:spPr bwMode="auto">
          <a:xfrm>
            <a:off x="6553200" y="3505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84328" name="Line 8"/>
          <p:cNvSpPr>
            <a:spLocks noChangeShapeType="1"/>
          </p:cNvSpPr>
          <p:nvPr/>
        </p:nvSpPr>
        <p:spPr bwMode="auto">
          <a:xfrm>
            <a:off x="5715000" y="37338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84329" name="Text Box 9"/>
          <p:cNvSpPr txBox="1">
            <a:spLocks noChangeArrowheads="1"/>
          </p:cNvSpPr>
          <p:nvPr/>
        </p:nvSpPr>
        <p:spPr bwMode="auto">
          <a:xfrm>
            <a:off x="4953000" y="358140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%ebp</a:t>
            </a:r>
          </a:p>
        </p:txBody>
      </p:sp>
      <p:sp>
        <p:nvSpPr>
          <p:cNvPr id="184330" name="Text Box 10"/>
          <p:cNvSpPr txBox="1">
            <a:spLocks noChangeArrowheads="1"/>
          </p:cNvSpPr>
          <p:nvPr/>
        </p:nvSpPr>
        <p:spPr bwMode="auto">
          <a:xfrm>
            <a:off x="6019800" y="3505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0 </a:t>
            </a:r>
          </a:p>
        </p:txBody>
      </p:sp>
      <p:sp>
        <p:nvSpPr>
          <p:cNvPr id="184331" name="Text Box 11"/>
          <p:cNvSpPr txBox="1">
            <a:spLocks noChangeArrowheads="1"/>
          </p:cNvSpPr>
          <p:nvPr/>
        </p:nvSpPr>
        <p:spPr bwMode="auto">
          <a:xfrm>
            <a:off x="6019800" y="3124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4 </a:t>
            </a:r>
          </a:p>
        </p:txBody>
      </p:sp>
      <p:sp>
        <p:nvSpPr>
          <p:cNvPr id="184332" name="Text Box 12"/>
          <p:cNvSpPr txBox="1">
            <a:spLocks noChangeArrowheads="1"/>
          </p:cNvSpPr>
          <p:nvPr/>
        </p:nvSpPr>
        <p:spPr bwMode="auto">
          <a:xfrm>
            <a:off x="6019800" y="2743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8 </a:t>
            </a:r>
          </a:p>
        </p:txBody>
      </p:sp>
      <p:sp>
        <p:nvSpPr>
          <p:cNvPr id="184333" name="Text Box 13"/>
          <p:cNvSpPr txBox="1">
            <a:spLocks noChangeArrowheads="1"/>
          </p:cNvSpPr>
          <p:nvPr/>
        </p:nvSpPr>
        <p:spPr bwMode="auto">
          <a:xfrm>
            <a:off x="6019800" y="2362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 </a:t>
            </a:r>
          </a:p>
        </p:txBody>
      </p:sp>
      <p:sp>
        <p:nvSpPr>
          <p:cNvPr id="184334" name="Text Box 14"/>
          <p:cNvSpPr txBox="1">
            <a:spLocks noChangeArrowheads="1"/>
          </p:cNvSpPr>
          <p:nvPr/>
        </p:nvSpPr>
        <p:spPr bwMode="auto">
          <a:xfrm>
            <a:off x="5638800" y="1905000"/>
            <a:ext cx="7707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Offset</a:t>
            </a:r>
          </a:p>
        </p:txBody>
      </p:sp>
      <p:sp>
        <p:nvSpPr>
          <p:cNvPr id="184335" name="Rectangle 15"/>
          <p:cNvSpPr>
            <a:spLocks noChangeArrowheads="1"/>
          </p:cNvSpPr>
          <p:nvPr/>
        </p:nvSpPr>
        <p:spPr bwMode="auto">
          <a:xfrm>
            <a:off x="6553200" y="3886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84336" name="Text Box 16"/>
          <p:cNvSpPr txBox="1">
            <a:spLocks noChangeArrowheads="1"/>
          </p:cNvSpPr>
          <p:nvPr/>
        </p:nvSpPr>
        <p:spPr bwMode="auto">
          <a:xfrm>
            <a:off x="6019800" y="3886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-4 </a:t>
            </a:r>
          </a:p>
        </p:txBody>
      </p:sp>
      <p:sp>
        <p:nvSpPr>
          <p:cNvPr id="184337" name="Rectangle 17"/>
          <p:cNvSpPr>
            <a:spLocks noChangeArrowheads="1"/>
          </p:cNvSpPr>
          <p:nvPr/>
        </p:nvSpPr>
        <p:spPr bwMode="auto">
          <a:xfrm>
            <a:off x="6553200" y="457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456</a:t>
            </a:r>
          </a:p>
        </p:txBody>
      </p:sp>
      <p:sp>
        <p:nvSpPr>
          <p:cNvPr id="184338" name="Rectangle 18"/>
          <p:cNvSpPr>
            <a:spLocks noChangeArrowheads="1"/>
          </p:cNvSpPr>
          <p:nvPr/>
        </p:nvSpPr>
        <p:spPr bwMode="auto">
          <a:xfrm>
            <a:off x="6553200" y="838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 dirty="0" smtClean="0">
                <a:solidFill>
                  <a:srgbClr val="CC0000"/>
                </a:solidFill>
                <a:latin typeface="Courier New" pitchFamily="49" charset="0"/>
              </a:rPr>
              <a:t>123</a:t>
            </a:r>
            <a:endParaRPr lang="en-US" sz="1800" dirty="0">
              <a:solidFill>
                <a:srgbClr val="CC0000"/>
              </a:solidFill>
              <a:latin typeface="Courier New" pitchFamily="49" charset="0"/>
            </a:endParaRPr>
          </a:p>
        </p:txBody>
      </p:sp>
      <p:sp>
        <p:nvSpPr>
          <p:cNvPr id="184339" name="Rectangle 19"/>
          <p:cNvSpPr>
            <a:spLocks noChangeArrowheads="1"/>
          </p:cNvSpPr>
          <p:nvPr/>
        </p:nvSpPr>
        <p:spPr bwMode="auto">
          <a:xfrm>
            <a:off x="6553200" y="1219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4340" name="Rectangle 20"/>
          <p:cNvSpPr>
            <a:spLocks noChangeArrowheads="1"/>
          </p:cNvSpPr>
          <p:nvPr/>
        </p:nvSpPr>
        <p:spPr bwMode="auto">
          <a:xfrm>
            <a:off x="6553200" y="1600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4341" name="Rectangle 21"/>
          <p:cNvSpPr>
            <a:spLocks noChangeArrowheads="1"/>
          </p:cNvSpPr>
          <p:nvPr/>
        </p:nvSpPr>
        <p:spPr bwMode="auto">
          <a:xfrm>
            <a:off x="6553200" y="1981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4342" name="Text Box 22"/>
          <p:cNvSpPr txBox="1">
            <a:spLocks noChangeArrowheads="1"/>
          </p:cNvSpPr>
          <p:nvPr/>
        </p:nvSpPr>
        <p:spPr bwMode="auto">
          <a:xfrm>
            <a:off x="7620000" y="164068"/>
            <a:ext cx="94833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Address</a:t>
            </a:r>
          </a:p>
        </p:txBody>
      </p:sp>
      <p:sp>
        <p:nvSpPr>
          <p:cNvPr id="184343" name="Text Box 23"/>
          <p:cNvSpPr txBox="1">
            <a:spLocks noChangeArrowheads="1"/>
          </p:cNvSpPr>
          <p:nvPr/>
        </p:nvSpPr>
        <p:spPr bwMode="auto">
          <a:xfrm>
            <a:off x="7696200" y="4572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 </a:t>
            </a:r>
          </a:p>
        </p:txBody>
      </p:sp>
      <p:sp>
        <p:nvSpPr>
          <p:cNvPr id="184344" name="Text Box 24"/>
          <p:cNvSpPr txBox="1">
            <a:spLocks noChangeArrowheads="1"/>
          </p:cNvSpPr>
          <p:nvPr/>
        </p:nvSpPr>
        <p:spPr bwMode="auto">
          <a:xfrm>
            <a:off x="7696200" y="8524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 </a:t>
            </a:r>
          </a:p>
        </p:txBody>
      </p:sp>
      <p:sp>
        <p:nvSpPr>
          <p:cNvPr id="184345" name="Text Box 25"/>
          <p:cNvSpPr txBox="1">
            <a:spLocks noChangeArrowheads="1"/>
          </p:cNvSpPr>
          <p:nvPr/>
        </p:nvSpPr>
        <p:spPr bwMode="auto">
          <a:xfrm>
            <a:off x="7696200" y="124777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0x11c </a:t>
            </a:r>
          </a:p>
        </p:txBody>
      </p:sp>
      <p:sp>
        <p:nvSpPr>
          <p:cNvPr id="184346" name="Text Box 26"/>
          <p:cNvSpPr txBox="1">
            <a:spLocks noChangeArrowheads="1"/>
          </p:cNvSpPr>
          <p:nvPr/>
        </p:nvSpPr>
        <p:spPr bwMode="auto">
          <a:xfrm>
            <a:off x="7696200" y="164306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0x118 </a:t>
            </a:r>
          </a:p>
        </p:txBody>
      </p:sp>
      <p:sp>
        <p:nvSpPr>
          <p:cNvPr id="184347" name="Text Box 27"/>
          <p:cNvSpPr txBox="1">
            <a:spLocks noChangeArrowheads="1"/>
          </p:cNvSpPr>
          <p:nvPr/>
        </p:nvSpPr>
        <p:spPr bwMode="auto">
          <a:xfrm>
            <a:off x="7696200" y="203835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0x114 </a:t>
            </a:r>
          </a:p>
        </p:txBody>
      </p:sp>
      <p:sp>
        <p:nvSpPr>
          <p:cNvPr id="184348" name="Text Box 28"/>
          <p:cNvSpPr txBox="1">
            <a:spLocks noChangeArrowheads="1"/>
          </p:cNvSpPr>
          <p:nvPr/>
        </p:nvSpPr>
        <p:spPr bwMode="auto">
          <a:xfrm>
            <a:off x="7696200" y="243363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0x110 </a:t>
            </a:r>
          </a:p>
        </p:txBody>
      </p:sp>
      <p:sp>
        <p:nvSpPr>
          <p:cNvPr id="184349" name="Text Box 29"/>
          <p:cNvSpPr txBox="1">
            <a:spLocks noChangeArrowheads="1"/>
          </p:cNvSpPr>
          <p:nvPr/>
        </p:nvSpPr>
        <p:spPr bwMode="auto">
          <a:xfrm>
            <a:off x="7696200" y="282892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0x10c</a:t>
            </a:r>
          </a:p>
        </p:txBody>
      </p:sp>
      <p:sp>
        <p:nvSpPr>
          <p:cNvPr id="184350" name="Text Box 30"/>
          <p:cNvSpPr txBox="1">
            <a:spLocks noChangeArrowheads="1"/>
          </p:cNvSpPr>
          <p:nvPr/>
        </p:nvSpPr>
        <p:spPr bwMode="auto">
          <a:xfrm>
            <a:off x="7696200" y="322421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0x108 </a:t>
            </a:r>
          </a:p>
        </p:txBody>
      </p:sp>
      <p:sp>
        <p:nvSpPr>
          <p:cNvPr id="184351" name="Text Box 31"/>
          <p:cNvSpPr txBox="1">
            <a:spLocks noChangeArrowheads="1"/>
          </p:cNvSpPr>
          <p:nvPr/>
        </p:nvSpPr>
        <p:spPr bwMode="auto">
          <a:xfrm>
            <a:off x="7696200" y="36195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0x104 </a:t>
            </a:r>
          </a:p>
        </p:txBody>
      </p:sp>
      <p:sp>
        <p:nvSpPr>
          <p:cNvPr id="184352" name="Text Box 32"/>
          <p:cNvSpPr txBox="1">
            <a:spLocks noChangeArrowheads="1"/>
          </p:cNvSpPr>
          <p:nvPr/>
        </p:nvSpPr>
        <p:spPr bwMode="auto">
          <a:xfrm>
            <a:off x="7696200" y="40147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0x100 </a:t>
            </a:r>
          </a:p>
        </p:txBody>
      </p:sp>
      <p:sp>
        <p:nvSpPr>
          <p:cNvPr id="184353" name="Rectangle 33"/>
          <p:cNvSpPr>
            <a:spLocks noChangeArrowheads="1"/>
          </p:cNvSpPr>
          <p:nvPr/>
        </p:nvSpPr>
        <p:spPr bwMode="auto">
          <a:xfrm>
            <a:off x="5029200" y="2362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yp</a:t>
            </a:r>
          </a:p>
        </p:txBody>
      </p:sp>
      <p:sp>
        <p:nvSpPr>
          <p:cNvPr id="184354" name="Rectangle 34"/>
          <p:cNvSpPr>
            <a:spLocks noChangeArrowheads="1"/>
          </p:cNvSpPr>
          <p:nvPr/>
        </p:nvSpPr>
        <p:spPr bwMode="auto">
          <a:xfrm>
            <a:off x="5029200" y="2743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xp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33400" y="1524000"/>
            <a:ext cx="685800" cy="3581400"/>
            <a:chOff x="3984" y="1008"/>
            <a:chExt cx="1584" cy="2256"/>
          </a:xfrm>
        </p:grpSpPr>
        <p:sp>
          <p:nvSpPr>
            <p:cNvPr id="184356" name="Rectangle 36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%eax</a:t>
              </a:r>
            </a:p>
          </p:txBody>
        </p:sp>
        <p:sp>
          <p:nvSpPr>
            <p:cNvPr id="184357" name="Rectangle 37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%edx</a:t>
              </a:r>
            </a:p>
          </p:txBody>
        </p:sp>
        <p:sp>
          <p:nvSpPr>
            <p:cNvPr id="184358" name="Rectangle 38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%ecx</a:t>
              </a:r>
            </a:p>
          </p:txBody>
        </p:sp>
        <p:sp>
          <p:nvSpPr>
            <p:cNvPr id="184359" name="Rectangle 39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184360" name="Rectangle 40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84361" name="Rectangle 41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84362" name="Rectangle 42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%esp</a:t>
              </a:r>
            </a:p>
          </p:txBody>
        </p:sp>
        <p:sp>
          <p:nvSpPr>
            <p:cNvPr id="184363" name="Rectangle 43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%ebp</a:t>
              </a:r>
            </a:p>
          </p:txBody>
        </p:sp>
      </p:grpSp>
      <p:sp>
        <p:nvSpPr>
          <p:cNvPr id="184365" name="Rectangle 45"/>
          <p:cNvSpPr>
            <a:spLocks noChangeArrowheads="1"/>
          </p:cNvSpPr>
          <p:nvPr/>
        </p:nvSpPr>
        <p:spPr bwMode="auto">
          <a:xfrm>
            <a:off x="1219200" y="1524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456</a:t>
            </a:r>
          </a:p>
        </p:txBody>
      </p:sp>
      <p:sp>
        <p:nvSpPr>
          <p:cNvPr id="184366" name="Rectangle 46"/>
          <p:cNvSpPr>
            <a:spLocks noChangeArrowheads="1"/>
          </p:cNvSpPr>
          <p:nvPr/>
        </p:nvSpPr>
        <p:spPr bwMode="auto">
          <a:xfrm>
            <a:off x="1219200" y="1981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</a:t>
            </a:r>
          </a:p>
        </p:txBody>
      </p:sp>
      <p:sp>
        <p:nvSpPr>
          <p:cNvPr id="184367" name="Rectangle 47"/>
          <p:cNvSpPr>
            <a:spLocks noChangeArrowheads="1"/>
          </p:cNvSpPr>
          <p:nvPr/>
        </p:nvSpPr>
        <p:spPr bwMode="auto">
          <a:xfrm>
            <a:off x="1219200" y="24384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</a:t>
            </a:r>
          </a:p>
        </p:txBody>
      </p:sp>
      <p:sp>
        <p:nvSpPr>
          <p:cNvPr id="184369" name="Rectangle 49"/>
          <p:cNvSpPr>
            <a:spLocks noChangeArrowheads="1"/>
          </p:cNvSpPr>
          <p:nvPr/>
        </p:nvSpPr>
        <p:spPr bwMode="auto">
          <a:xfrm>
            <a:off x="1219200" y="33528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4370" name="Rectangle 50"/>
          <p:cNvSpPr>
            <a:spLocks noChangeArrowheads="1"/>
          </p:cNvSpPr>
          <p:nvPr/>
        </p:nvSpPr>
        <p:spPr bwMode="auto">
          <a:xfrm>
            <a:off x="1219200" y="3810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4371" name="Rectangle 51"/>
          <p:cNvSpPr>
            <a:spLocks noChangeArrowheads="1"/>
          </p:cNvSpPr>
          <p:nvPr/>
        </p:nvSpPr>
        <p:spPr bwMode="auto">
          <a:xfrm>
            <a:off x="1219200" y="42672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4372" name="Rectangle 52"/>
          <p:cNvSpPr>
            <a:spLocks noChangeArrowheads="1"/>
          </p:cNvSpPr>
          <p:nvPr/>
        </p:nvSpPr>
        <p:spPr bwMode="auto">
          <a:xfrm>
            <a:off x="1219200" y="47244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0x104</a:t>
            </a:r>
          </a:p>
        </p:txBody>
      </p:sp>
      <p:sp>
        <p:nvSpPr>
          <p:cNvPr id="184374" name="Rectangle 54"/>
          <p:cNvSpPr>
            <a:spLocks noChangeArrowheads="1"/>
          </p:cNvSpPr>
          <p:nvPr/>
        </p:nvSpPr>
        <p:spPr bwMode="auto">
          <a:xfrm>
            <a:off x="1219200" y="2895600"/>
            <a:ext cx="1066800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123</a:t>
            </a:r>
          </a:p>
        </p:txBody>
      </p:sp>
      <p:sp>
        <p:nvSpPr>
          <p:cNvPr id="184368" name="Rectangle 48"/>
          <p:cNvSpPr>
            <a:spLocks noChangeArrowheads="1"/>
          </p:cNvSpPr>
          <p:nvPr/>
        </p:nvSpPr>
        <p:spPr bwMode="auto">
          <a:xfrm>
            <a:off x="1219200" y="28956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123</a:t>
            </a:r>
          </a:p>
        </p:txBody>
      </p: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2743200" y="4495800"/>
            <a:ext cx="5943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8(%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12(%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(t0)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(t1)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= t1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movl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	%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ebx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, (%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ecx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)	# *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yp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 = t0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077200" cy="573088"/>
          </a:xfrm>
        </p:spPr>
        <p:txBody>
          <a:bodyPr/>
          <a:lstStyle/>
          <a:p>
            <a:r>
              <a:rPr lang="en-US" dirty="0" smtClean="0"/>
              <a:t>Complete Memory </a:t>
            </a:r>
            <a:r>
              <a:rPr lang="en-US" dirty="0"/>
              <a:t>Addressing Modes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50950"/>
            <a:ext cx="8307387" cy="5530850"/>
          </a:xfrm>
        </p:spPr>
        <p:txBody>
          <a:bodyPr/>
          <a:lstStyle/>
          <a:p>
            <a:pPr marL="223838" indent="-223838" defTabSz="895350">
              <a:tabLst>
                <a:tab pos="1206500" algn="l"/>
                <a:tab pos="3657600" algn="l"/>
              </a:tabLst>
            </a:pPr>
            <a:r>
              <a:rPr lang="en-US" dirty="0"/>
              <a:t>Most General Form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</a:t>
            </a:r>
            <a:r>
              <a:rPr lang="en-US" dirty="0" smtClean="0"/>
              <a:t>	D(</a:t>
            </a:r>
            <a:r>
              <a:rPr lang="en-US" dirty="0" err="1" smtClean="0"/>
              <a:t>Rb,Ri,S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]+S*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]+ D]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/>
              <a:t>D: 	Constant “displacement” 1, 2, or 4 bytes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 err="1"/>
              <a:t>Rb</a:t>
            </a:r>
            <a:r>
              <a:rPr lang="en-US" dirty="0"/>
              <a:t>: 	Base register: Any of 8 integer registers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 err="1"/>
              <a:t>Ri</a:t>
            </a:r>
            <a:r>
              <a:rPr lang="en-US" dirty="0"/>
              <a:t>:	Index register: Any, except for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esp</a:t>
            </a:r>
            <a:endParaRPr lang="en-US" b="1" dirty="0">
              <a:latin typeface="Courier New" pitchFamily="49" charset="0"/>
            </a:endParaRPr>
          </a:p>
          <a:p>
            <a:pPr marL="839788" lvl="2" indent="-165100" defTabSz="895350">
              <a:tabLst>
                <a:tab pos="1206500" algn="l"/>
                <a:tab pos="3657600" algn="l"/>
              </a:tabLst>
            </a:pPr>
            <a:r>
              <a:rPr lang="en-US" sz="2000" dirty="0"/>
              <a:t>Unlikely you’d use </a:t>
            </a:r>
            <a:r>
              <a:rPr lang="en-US" sz="2000" b="1" dirty="0">
                <a:latin typeface="Courier New" pitchFamily="49" charset="0"/>
              </a:rPr>
              <a:t>%</a:t>
            </a:r>
            <a:r>
              <a:rPr lang="en-US" sz="2000" b="1" dirty="0" err="1">
                <a:latin typeface="Courier New" pitchFamily="49" charset="0"/>
              </a:rPr>
              <a:t>ebp</a:t>
            </a:r>
            <a:r>
              <a:rPr lang="en-US" sz="2000" b="0" dirty="0"/>
              <a:t>,</a:t>
            </a:r>
            <a:r>
              <a:rPr lang="en-US" sz="2000" dirty="0"/>
              <a:t> either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/>
              <a:t>S: 	Scale: 1, 2, 4, or </a:t>
            </a:r>
            <a:r>
              <a:rPr lang="en-US" dirty="0" smtClean="0"/>
              <a:t>8 (</a:t>
            </a:r>
            <a:r>
              <a:rPr lang="en-US" i="1" dirty="0" smtClean="0">
                <a:solidFill>
                  <a:srgbClr val="C00000"/>
                </a:solidFill>
              </a:rPr>
              <a:t>why these numbers?</a:t>
            </a:r>
            <a:r>
              <a:rPr lang="en-US" dirty="0" smtClean="0"/>
              <a:t>)</a:t>
            </a:r>
            <a:endParaRPr lang="en-US" dirty="0"/>
          </a:p>
          <a:p>
            <a:pPr marL="223838" indent="-223838" defTabSz="895350">
              <a:tabLst>
                <a:tab pos="1206500" algn="l"/>
                <a:tab pos="3657600" algn="l"/>
              </a:tabLst>
            </a:pPr>
            <a:endParaRPr lang="en-US" dirty="0" smtClean="0"/>
          </a:p>
          <a:p>
            <a:pPr marL="223838" indent="-223838" defTabSz="895350">
              <a:tabLst>
                <a:tab pos="1206500" algn="l"/>
                <a:tab pos="3657600" algn="l"/>
              </a:tabLst>
            </a:pPr>
            <a:r>
              <a:rPr lang="en-US" dirty="0" smtClean="0"/>
              <a:t>Special </a:t>
            </a:r>
            <a:r>
              <a:rPr lang="en-US" dirty="0"/>
              <a:t>Cases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</a:t>
            </a:r>
            <a:r>
              <a:rPr lang="en-US" dirty="0" smtClean="0"/>
              <a:t>	(</a:t>
            </a:r>
            <a:r>
              <a:rPr lang="en-US" dirty="0" err="1"/>
              <a:t>Rb,Ri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]]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</a:t>
            </a:r>
            <a:r>
              <a:rPr lang="en-US" dirty="0" smtClean="0"/>
              <a:t>	D(</a:t>
            </a:r>
            <a:r>
              <a:rPr lang="en-US" dirty="0" err="1" smtClean="0"/>
              <a:t>Rb,Ri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]+D]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</a:t>
            </a:r>
            <a:r>
              <a:rPr lang="en-US" dirty="0" smtClean="0"/>
              <a:t>	(</a:t>
            </a:r>
            <a:r>
              <a:rPr lang="en-US" dirty="0" err="1"/>
              <a:t>Rb,Ri,S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]+S*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9912"/>
            <a:ext cx="8229600" cy="573088"/>
          </a:xfrm>
        </p:spPr>
        <p:txBody>
          <a:bodyPr/>
          <a:lstStyle/>
          <a:p>
            <a:r>
              <a:rPr lang="en-US" dirty="0" smtClean="0"/>
              <a:t>Intel x86 Evolution: Milestones</a:t>
            </a:r>
            <a:endParaRPr lang="en-US" dirty="0"/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7924800" cy="5105400"/>
          </a:xfrm>
        </p:spPr>
        <p:txBody>
          <a:bodyPr/>
          <a:lstStyle/>
          <a:p>
            <a:pPr marL="223838" indent="-223838" defTabSz="895350">
              <a:buNone/>
              <a:tabLst>
                <a:tab pos="2055813" algn="l"/>
                <a:tab pos="3884613" algn="l"/>
                <a:tab pos="5946775" algn="l"/>
              </a:tabLst>
            </a:pPr>
            <a:r>
              <a:rPr lang="en-US" i="1" dirty="0" smtClean="0">
                <a:solidFill>
                  <a:srgbClr val="C00000"/>
                </a:solidFill>
              </a:rPr>
              <a:t>	Name</a:t>
            </a:r>
            <a:r>
              <a:rPr lang="en-US" i="1" dirty="0">
                <a:solidFill>
                  <a:srgbClr val="C00000"/>
                </a:solidFill>
              </a:rPr>
              <a:t>	Date	</a:t>
            </a:r>
            <a:r>
              <a:rPr lang="en-US" i="1" dirty="0" smtClean="0">
                <a:solidFill>
                  <a:srgbClr val="C00000"/>
                </a:solidFill>
              </a:rPr>
              <a:t>Transistors	MHz</a:t>
            </a:r>
            <a:endParaRPr lang="en-US" i="1" dirty="0">
              <a:solidFill>
                <a:srgbClr val="C00000"/>
              </a:solidFill>
            </a:endParaRPr>
          </a:p>
          <a:p>
            <a:pPr marL="223838" indent="-223838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8086	1978	</a:t>
            </a:r>
            <a:r>
              <a:rPr lang="en-US" dirty="0" smtClean="0"/>
              <a:t>29K	5-10</a:t>
            </a:r>
            <a:endParaRPr lang="en-US" dirty="0"/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First 16-bit </a:t>
            </a:r>
            <a:r>
              <a:rPr lang="en-US" dirty="0"/>
              <a:t>processor.  Basis for IBM PC &amp; DOS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1MB </a:t>
            </a:r>
            <a:r>
              <a:rPr lang="en-US" dirty="0"/>
              <a:t>address </a:t>
            </a:r>
            <a:r>
              <a:rPr lang="en-US" dirty="0" smtClean="0"/>
              <a:t>space</a:t>
            </a:r>
            <a:endParaRPr lang="en-US" dirty="0"/>
          </a:p>
          <a:p>
            <a:pPr marL="223838" indent="-223838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386	1985	</a:t>
            </a:r>
            <a:r>
              <a:rPr lang="en-US" dirty="0" smtClean="0"/>
              <a:t>275K	16-33</a:t>
            </a:r>
            <a:r>
              <a:rPr lang="en-US" dirty="0"/>
              <a:t>	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First 32 bit processor , referred to as IA32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Added </a:t>
            </a:r>
            <a:r>
              <a:rPr lang="en-US" dirty="0"/>
              <a:t>“flat addressing”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Capable of running Unix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32-bit </a:t>
            </a:r>
            <a:r>
              <a:rPr lang="en-US" dirty="0"/>
              <a:t>Linux/</a:t>
            </a:r>
            <a:r>
              <a:rPr lang="en-US" dirty="0" err="1"/>
              <a:t>gcc</a:t>
            </a:r>
            <a:r>
              <a:rPr lang="en-US" dirty="0"/>
              <a:t> uses no instructions introduced in later </a:t>
            </a:r>
            <a:r>
              <a:rPr lang="en-US" dirty="0" smtClean="0"/>
              <a:t>models</a:t>
            </a:r>
          </a:p>
          <a:p>
            <a:pPr marL="160338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Pentium 4F	2004	125M	2800-3800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First 64-bit processor, referred to as x86-64</a:t>
            </a:r>
          </a:p>
          <a:p>
            <a:pPr marL="160338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Core i7	2008	731M	2667-3333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Our shark machines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Today: Machine Programming I: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History of Intel processors and architectures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C, assembly, machine code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Assembly Basics: Registers, operands, move</a:t>
            </a:r>
          </a:p>
          <a:p>
            <a:r>
              <a:rPr lang="en-US" dirty="0" smtClean="0"/>
              <a:t>Intro to x86-64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/>
          </p:cNvSpPr>
          <p:nvPr/>
        </p:nvSpPr>
        <p:spPr bwMode="auto">
          <a:xfrm>
            <a:off x="1181100" y="4779963"/>
            <a:ext cx="6451600" cy="685800"/>
          </a:xfrm>
          <a:prstGeom prst="rect">
            <a:avLst/>
          </a:prstGeom>
          <a:solidFill>
            <a:srgbClr val="CCCCCC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26" name="Rectangle 2"/>
          <p:cNvSpPr>
            <a:spLocks/>
          </p:cNvSpPr>
          <p:nvPr/>
        </p:nvSpPr>
        <p:spPr bwMode="auto">
          <a:xfrm>
            <a:off x="1181100" y="2933700"/>
            <a:ext cx="6451600" cy="381000"/>
          </a:xfrm>
          <a:prstGeom prst="rect">
            <a:avLst/>
          </a:prstGeom>
          <a:solidFill>
            <a:srgbClr val="CCCCCC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Data Representations: IA32 + x86-64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</a:tabLst>
            </a:pPr>
            <a:r>
              <a:rPr lang="en-US" dirty="0"/>
              <a:t>Sizes of C Objects (in Bytes)</a:t>
            </a:r>
          </a:p>
          <a:p>
            <a:pPr marL="0" lvl="1" indent="0">
              <a:tabLst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</a:tabLst>
            </a:pPr>
            <a:r>
              <a:rPr lang="en-US" dirty="0"/>
              <a:t>  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    C Data Type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smtClean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Generic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32-bit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Intel IA32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x86-64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838200" lvl="2">
              <a:tabLst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</a:tabLst>
            </a:pPr>
            <a:r>
              <a:rPr lang="en-US" dirty="0"/>
              <a:t>unsigned	4	4	4</a:t>
            </a:r>
          </a:p>
          <a:p>
            <a:pPr marL="838200" lvl="2">
              <a:tabLst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</a:tabLst>
            </a:pPr>
            <a:r>
              <a:rPr lang="en-US" dirty="0" err="1"/>
              <a:t>int</a:t>
            </a:r>
            <a:r>
              <a:rPr lang="en-US" dirty="0"/>
              <a:t>	4	4	4</a:t>
            </a:r>
          </a:p>
          <a:p>
            <a:pPr marL="838200" lvl="2">
              <a:tabLst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</a:tabLst>
            </a:pPr>
            <a:r>
              <a:rPr lang="en-US" dirty="0"/>
              <a:t>long </a:t>
            </a:r>
            <a:r>
              <a:rPr lang="en-US" dirty="0" err="1"/>
              <a:t>int</a:t>
            </a:r>
            <a:r>
              <a:rPr lang="en-US" dirty="0"/>
              <a:t>	4	4	8</a:t>
            </a:r>
          </a:p>
          <a:p>
            <a:pPr marL="838200" lvl="2">
              <a:tabLst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</a:tabLst>
            </a:pPr>
            <a:r>
              <a:rPr lang="en-US" dirty="0"/>
              <a:t>char	1	1	1</a:t>
            </a:r>
          </a:p>
          <a:p>
            <a:pPr marL="838200" lvl="2">
              <a:tabLst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</a:tabLst>
            </a:pPr>
            <a:r>
              <a:rPr lang="en-US" dirty="0"/>
              <a:t>short	2	2	2</a:t>
            </a:r>
          </a:p>
          <a:p>
            <a:pPr marL="838200" lvl="2">
              <a:tabLst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</a:tabLst>
            </a:pPr>
            <a:r>
              <a:rPr lang="en-US" dirty="0"/>
              <a:t>float	4	4	4</a:t>
            </a:r>
          </a:p>
          <a:p>
            <a:pPr marL="838200" lvl="2">
              <a:tabLst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</a:tabLst>
            </a:pPr>
            <a:r>
              <a:rPr lang="en-US" dirty="0"/>
              <a:t>double	8	8	8</a:t>
            </a:r>
          </a:p>
          <a:p>
            <a:pPr marL="838200" lvl="2">
              <a:tabLst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</a:tabLst>
            </a:pPr>
            <a:r>
              <a:rPr lang="en-US" dirty="0"/>
              <a:t>long double	8	10/12	16</a:t>
            </a:r>
          </a:p>
          <a:p>
            <a:pPr marL="838200" lvl="2">
              <a:tabLst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</a:tabLst>
            </a:pPr>
            <a:r>
              <a:rPr lang="en-US" dirty="0"/>
              <a:t>char *	4	4	8</a:t>
            </a:r>
          </a:p>
          <a:p>
            <a:pPr marL="1181100" lvl="3">
              <a:spcBef>
                <a:spcPts val="100"/>
              </a:spcBef>
              <a:tabLst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</a:tabLst>
            </a:pPr>
            <a:r>
              <a:rPr lang="en-US" dirty="0">
                <a:solidFill>
                  <a:srgbClr val="999999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Or any other pointer</a:t>
            </a:r>
            <a:endParaRPr lang="en-US" dirty="0">
              <a:solidFill>
                <a:srgbClr val="999999"/>
              </a:solidFill>
              <a:latin typeface="Calibri Italic" charset="0"/>
              <a:sym typeface="Calibri Italic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762000" y="4800600"/>
            <a:ext cx="3556000" cy="533400"/>
          </a:xfrm>
          <a:prstGeom prst="rect">
            <a:avLst/>
          </a:prstGeom>
          <a:solidFill>
            <a:srgbClr val="EFBFB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x86-64 Integer Registers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6019800"/>
            <a:ext cx="7329487" cy="838200"/>
          </a:xfrm>
          <a:ln/>
        </p:spPr>
        <p:txBody>
          <a:bodyPr/>
          <a:lstStyle/>
          <a:p>
            <a:pPr lvl="1">
              <a:spcBef>
                <a:spcPct val="0"/>
              </a:spcBef>
            </a:pPr>
            <a:r>
              <a:rPr lang="en-US"/>
              <a:t>Extend existing registers.  Add 8 new ones.</a:t>
            </a:r>
          </a:p>
          <a:p>
            <a:pPr lvl="1"/>
            <a:r>
              <a:rPr lang="en-US"/>
              <a:t>Make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/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%rbp</a:t>
            </a:r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/>
              <a:t>general purpose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2552700" y="11811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%eax</a:t>
            </a:r>
          </a:p>
        </p:txBody>
      </p:sp>
      <p:sp>
        <p:nvSpPr>
          <p:cNvPr id="27655" name="Rectangle 7"/>
          <p:cNvSpPr>
            <a:spLocks/>
          </p:cNvSpPr>
          <p:nvPr/>
        </p:nvSpPr>
        <p:spPr bwMode="auto">
          <a:xfrm>
            <a:off x="2552700" y="17907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%ebx</a:t>
            </a:r>
          </a:p>
        </p:txBody>
      </p:sp>
      <p:sp>
        <p:nvSpPr>
          <p:cNvPr id="27656" name="Rectangle 8"/>
          <p:cNvSpPr>
            <a:spLocks/>
          </p:cNvSpPr>
          <p:nvPr/>
        </p:nvSpPr>
        <p:spPr bwMode="auto">
          <a:xfrm>
            <a:off x="2552700" y="24003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%ecx</a:t>
            </a:r>
          </a:p>
        </p:txBody>
      </p:sp>
      <p:sp>
        <p:nvSpPr>
          <p:cNvPr id="27657" name="Rectangle 9"/>
          <p:cNvSpPr>
            <a:spLocks/>
          </p:cNvSpPr>
          <p:nvPr/>
        </p:nvSpPr>
        <p:spPr bwMode="auto">
          <a:xfrm>
            <a:off x="2552700" y="30099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%edx</a:t>
            </a:r>
          </a:p>
        </p:txBody>
      </p:sp>
      <p:sp>
        <p:nvSpPr>
          <p:cNvPr id="27658" name="Rectangle 10"/>
          <p:cNvSpPr>
            <a:spLocks/>
          </p:cNvSpPr>
          <p:nvPr/>
        </p:nvSpPr>
        <p:spPr bwMode="auto">
          <a:xfrm>
            <a:off x="2552700" y="36195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%esi</a:t>
            </a:r>
          </a:p>
        </p:txBody>
      </p:sp>
      <p:sp>
        <p:nvSpPr>
          <p:cNvPr id="27659" name="Rectangle 11"/>
          <p:cNvSpPr>
            <a:spLocks/>
          </p:cNvSpPr>
          <p:nvPr/>
        </p:nvSpPr>
        <p:spPr bwMode="auto">
          <a:xfrm>
            <a:off x="2552700" y="42291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%edi</a:t>
            </a:r>
          </a:p>
        </p:txBody>
      </p:sp>
      <p:sp>
        <p:nvSpPr>
          <p:cNvPr id="27660" name="Rectangle 12"/>
          <p:cNvSpPr>
            <a:spLocks/>
          </p:cNvSpPr>
          <p:nvPr/>
        </p:nvSpPr>
        <p:spPr bwMode="auto">
          <a:xfrm>
            <a:off x="2552700" y="4838700"/>
            <a:ext cx="1752600" cy="444500"/>
          </a:xfrm>
          <a:prstGeom prst="rect">
            <a:avLst/>
          </a:prstGeom>
          <a:solidFill>
            <a:srgbClr val="FF99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27661" name="Rectangle 13"/>
          <p:cNvSpPr>
            <a:spLocks/>
          </p:cNvSpPr>
          <p:nvPr/>
        </p:nvSpPr>
        <p:spPr bwMode="auto">
          <a:xfrm>
            <a:off x="2552700" y="54356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27662" name="Rectangle 14"/>
          <p:cNvSpPr>
            <a:spLocks/>
          </p:cNvSpPr>
          <p:nvPr/>
        </p:nvSpPr>
        <p:spPr bwMode="auto">
          <a:xfrm>
            <a:off x="6515100" y="11811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%r8d</a:t>
            </a:r>
          </a:p>
        </p:txBody>
      </p:sp>
      <p:sp>
        <p:nvSpPr>
          <p:cNvPr id="27663" name="Rectangle 15"/>
          <p:cNvSpPr>
            <a:spLocks/>
          </p:cNvSpPr>
          <p:nvPr/>
        </p:nvSpPr>
        <p:spPr bwMode="auto">
          <a:xfrm>
            <a:off x="6515100" y="17907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%r9d</a:t>
            </a:r>
          </a:p>
        </p:txBody>
      </p:sp>
      <p:sp>
        <p:nvSpPr>
          <p:cNvPr id="27664" name="Rectangle 16"/>
          <p:cNvSpPr>
            <a:spLocks/>
          </p:cNvSpPr>
          <p:nvPr/>
        </p:nvSpPr>
        <p:spPr bwMode="auto">
          <a:xfrm>
            <a:off x="6515100" y="24003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%r10d</a:t>
            </a:r>
          </a:p>
        </p:txBody>
      </p:sp>
      <p:sp>
        <p:nvSpPr>
          <p:cNvPr id="27665" name="Rectangle 17"/>
          <p:cNvSpPr>
            <a:spLocks/>
          </p:cNvSpPr>
          <p:nvPr/>
        </p:nvSpPr>
        <p:spPr bwMode="auto">
          <a:xfrm>
            <a:off x="6515100" y="30099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%r11d</a:t>
            </a:r>
          </a:p>
        </p:txBody>
      </p:sp>
      <p:sp>
        <p:nvSpPr>
          <p:cNvPr id="27666" name="Rectangle 18"/>
          <p:cNvSpPr>
            <a:spLocks/>
          </p:cNvSpPr>
          <p:nvPr/>
        </p:nvSpPr>
        <p:spPr bwMode="auto">
          <a:xfrm>
            <a:off x="6515100" y="36195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%r12d</a:t>
            </a:r>
          </a:p>
        </p:txBody>
      </p:sp>
      <p:sp>
        <p:nvSpPr>
          <p:cNvPr id="27667" name="Rectangle 19"/>
          <p:cNvSpPr>
            <a:spLocks/>
          </p:cNvSpPr>
          <p:nvPr/>
        </p:nvSpPr>
        <p:spPr bwMode="auto">
          <a:xfrm>
            <a:off x="6515100" y="42291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%r13d</a:t>
            </a:r>
          </a:p>
        </p:txBody>
      </p:sp>
      <p:sp>
        <p:nvSpPr>
          <p:cNvPr id="27668" name="Rectangle 20"/>
          <p:cNvSpPr>
            <a:spLocks/>
          </p:cNvSpPr>
          <p:nvPr/>
        </p:nvSpPr>
        <p:spPr bwMode="auto">
          <a:xfrm>
            <a:off x="6515100" y="48387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%r14d</a:t>
            </a:r>
          </a:p>
        </p:txBody>
      </p:sp>
      <p:sp>
        <p:nvSpPr>
          <p:cNvPr id="27669" name="Rectangle 21"/>
          <p:cNvSpPr>
            <a:spLocks/>
          </p:cNvSpPr>
          <p:nvPr/>
        </p:nvSpPr>
        <p:spPr bwMode="auto">
          <a:xfrm>
            <a:off x="6515100" y="54483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%r15d</a:t>
            </a:r>
          </a:p>
        </p:txBody>
      </p:sp>
      <p:sp>
        <p:nvSpPr>
          <p:cNvPr id="27670" name="Rectangle 22"/>
          <p:cNvSpPr>
            <a:spLocks/>
          </p:cNvSpPr>
          <p:nvPr/>
        </p:nvSpPr>
        <p:spPr bwMode="auto">
          <a:xfrm>
            <a:off x="4724400" y="1143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27671" name="Rectangle 23"/>
          <p:cNvSpPr>
            <a:spLocks/>
          </p:cNvSpPr>
          <p:nvPr/>
        </p:nvSpPr>
        <p:spPr bwMode="auto">
          <a:xfrm>
            <a:off x="4724400" y="1752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27672" name="Rectangle 24"/>
          <p:cNvSpPr>
            <a:spLocks/>
          </p:cNvSpPr>
          <p:nvPr/>
        </p:nvSpPr>
        <p:spPr bwMode="auto">
          <a:xfrm>
            <a:off x="4724400" y="2362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</a:p>
        </p:txBody>
      </p:sp>
      <p:sp>
        <p:nvSpPr>
          <p:cNvPr id="27673" name="Rectangle 25"/>
          <p:cNvSpPr>
            <a:spLocks/>
          </p:cNvSpPr>
          <p:nvPr/>
        </p:nvSpPr>
        <p:spPr bwMode="auto">
          <a:xfrm>
            <a:off x="4724400" y="29718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</a:p>
        </p:txBody>
      </p:sp>
      <p:sp>
        <p:nvSpPr>
          <p:cNvPr id="27674" name="Rectangle 26"/>
          <p:cNvSpPr>
            <a:spLocks/>
          </p:cNvSpPr>
          <p:nvPr/>
        </p:nvSpPr>
        <p:spPr bwMode="auto">
          <a:xfrm>
            <a:off x="4724400" y="35814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</a:p>
        </p:txBody>
      </p:sp>
      <p:sp>
        <p:nvSpPr>
          <p:cNvPr id="27675" name="Rectangle 27"/>
          <p:cNvSpPr>
            <a:spLocks/>
          </p:cNvSpPr>
          <p:nvPr/>
        </p:nvSpPr>
        <p:spPr bwMode="auto">
          <a:xfrm>
            <a:off x="4724400" y="4191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</a:p>
        </p:txBody>
      </p:sp>
      <p:sp>
        <p:nvSpPr>
          <p:cNvPr id="27676" name="Rectangle 28"/>
          <p:cNvSpPr>
            <a:spLocks/>
          </p:cNvSpPr>
          <p:nvPr/>
        </p:nvSpPr>
        <p:spPr bwMode="auto">
          <a:xfrm>
            <a:off x="4724400" y="4800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</a:t>
            </a:r>
          </a:p>
        </p:txBody>
      </p:sp>
      <p:sp>
        <p:nvSpPr>
          <p:cNvPr id="27677" name="Rectangle 29"/>
          <p:cNvSpPr>
            <a:spLocks/>
          </p:cNvSpPr>
          <p:nvPr/>
        </p:nvSpPr>
        <p:spPr bwMode="auto">
          <a:xfrm>
            <a:off x="4724400" y="5410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%r15</a:t>
            </a:r>
          </a:p>
        </p:txBody>
      </p:sp>
      <p:sp>
        <p:nvSpPr>
          <p:cNvPr id="27678" name="Rectangle 30"/>
          <p:cNvSpPr>
            <a:spLocks/>
          </p:cNvSpPr>
          <p:nvPr/>
        </p:nvSpPr>
        <p:spPr bwMode="auto">
          <a:xfrm>
            <a:off x="762000" y="1143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79" name="Rectangle 31"/>
          <p:cNvSpPr>
            <a:spLocks/>
          </p:cNvSpPr>
          <p:nvPr/>
        </p:nvSpPr>
        <p:spPr bwMode="auto">
          <a:xfrm>
            <a:off x="762000" y="1752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80" name="Rectangle 32"/>
          <p:cNvSpPr>
            <a:spLocks/>
          </p:cNvSpPr>
          <p:nvPr/>
        </p:nvSpPr>
        <p:spPr bwMode="auto">
          <a:xfrm>
            <a:off x="762000" y="2362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%rcx</a:t>
            </a:r>
          </a:p>
        </p:txBody>
      </p:sp>
      <p:sp>
        <p:nvSpPr>
          <p:cNvPr id="27681" name="Rectangle 33"/>
          <p:cNvSpPr>
            <a:spLocks/>
          </p:cNvSpPr>
          <p:nvPr/>
        </p:nvSpPr>
        <p:spPr bwMode="auto">
          <a:xfrm>
            <a:off x="762000" y="29718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%rdx</a:t>
            </a:r>
          </a:p>
        </p:txBody>
      </p:sp>
      <p:sp>
        <p:nvSpPr>
          <p:cNvPr id="27682" name="Rectangle 34"/>
          <p:cNvSpPr>
            <a:spLocks/>
          </p:cNvSpPr>
          <p:nvPr/>
        </p:nvSpPr>
        <p:spPr bwMode="auto">
          <a:xfrm>
            <a:off x="762000" y="35814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%rsi</a:t>
            </a:r>
          </a:p>
        </p:txBody>
      </p:sp>
      <p:sp>
        <p:nvSpPr>
          <p:cNvPr id="27683" name="Rectangle 35"/>
          <p:cNvSpPr>
            <a:spLocks/>
          </p:cNvSpPr>
          <p:nvPr/>
        </p:nvSpPr>
        <p:spPr bwMode="auto">
          <a:xfrm>
            <a:off x="762000" y="4191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%rdi</a:t>
            </a:r>
          </a:p>
        </p:txBody>
      </p:sp>
      <p:sp>
        <p:nvSpPr>
          <p:cNvPr id="27684" name="Rectangle 36"/>
          <p:cNvSpPr>
            <a:spLocks/>
          </p:cNvSpPr>
          <p:nvPr/>
        </p:nvSpPr>
        <p:spPr bwMode="auto">
          <a:xfrm>
            <a:off x="762000" y="5410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%rbp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Instructions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Long word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l</a:t>
            </a:r>
            <a:r>
              <a:rPr lang="en-US"/>
              <a:t> (4 Bytes) ↔ Quad word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q</a:t>
            </a:r>
            <a:r>
              <a:rPr lang="en-US"/>
              <a:t> (8 Bytes)</a:t>
            </a:r>
          </a:p>
          <a:p>
            <a:endParaRPr lang="en-US"/>
          </a:p>
          <a:p>
            <a:r>
              <a:rPr lang="en-US"/>
              <a:t>New instructions:</a:t>
            </a:r>
          </a:p>
          <a:p>
            <a:pPr marL="552450" lvl="1"/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movl</a:t>
            </a:r>
            <a:r>
              <a:rPr lang="en-US">
                <a:ea typeface="Zapf Dingbats" charset="0"/>
                <a:cs typeface="Zapf Dingbats" charset="0"/>
              </a:rPr>
              <a:t> ➙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movq</a:t>
            </a:r>
            <a:endParaRPr lang="en-US"/>
          </a:p>
          <a:p>
            <a:pPr marL="552450" lvl="1"/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addl</a:t>
            </a:r>
            <a:r>
              <a:rPr lang="en-US">
                <a:ea typeface="Zapf Dingbats" charset="0"/>
                <a:cs typeface="Zapf Dingbats" charset="0"/>
              </a:rPr>
              <a:t> ➙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addq</a:t>
            </a:r>
            <a:endParaRPr lang="en-US"/>
          </a:p>
          <a:p>
            <a:pPr marL="552450" lvl="1"/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sall</a:t>
            </a:r>
            <a:r>
              <a:rPr lang="en-US">
                <a:ea typeface="Zapf Dingbats" charset="0"/>
                <a:cs typeface="Zapf Dingbats" charset="0"/>
              </a:rPr>
              <a:t> ➙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salq</a:t>
            </a:r>
            <a:endParaRPr lang="en-US"/>
          </a:p>
          <a:p>
            <a:pPr marL="552450" lvl="1"/>
            <a:r>
              <a:rPr lang="en-US"/>
              <a:t>etc.</a:t>
            </a:r>
          </a:p>
          <a:p>
            <a:pPr marL="552450" lvl="1"/>
            <a:endParaRPr lang="en-US"/>
          </a:p>
          <a:p>
            <a:r>
              <a:rPr lang="en-US"/>
              <a:t>32-bit instructions that generate 32-bit results</a:t>
            </a:r>
          </a:p>
          <a:p>
            <a:pPr marL="552450" lvl="1"/>
            <a:r>
              <a:rPr lang="en-US"/>
              <a:t>Set higher order bits of destination register to 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0</a:t>
            </a:r>
            <a:endParaRPr lang="en-US"/>
          </a:p>
          <a:p>
            <a:pPr marL="552450" lvl="1"/>
            <a:r>
              <a:rPr lang="en-US"/>
              <a:t>Example: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addl</a:t>
            </a:r>
            <a:endParaRPr lang="en-US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658100" cy="573088"/>
          </a:xfrm>
        </p:spPr>
        <p:txBody>
          <a:bodyPr/>
          <a:lstStyle/>
          <a:p>
            <a:r>
              <a:rPr lang="en-US" dirty="0" smtClean="0"/>
              <a:t>32-bit code for swap</a:t>
            </a:r>
            <a:endParaRPr lang="en-US" dirty="0"/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228600" y="1546225"/>
            <a:ext cx="3962400" cy="20240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err="1">
                <a:latin typeface="Courier New" pitchFamily="49" charset="0"/>
              </a:rPr>
              <a:t>swap(int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t0 =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t1 =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59749" name="AutoShape 5"/>
          <p:cNvSpPr>
            <a:spLocks/>
          </p:cNvSpPr>
          <p:nvPr/>
        </p:nvSpPr>
        <p:spPr bwMode="auto">
          <a:xfrm>
            <a:off x="7786688" y="2514600"/>
            <a:ext cx="271462" cy="1905000"/>
          </a:xfrm>
          <a:prstGeom prst="rightBrace">
            <a:avLst>
              <a:gd name="adj1" fmla="val 584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9750" name="Text Box 6"/>
          <p:cNvSpPr txBox="1">
            <a:spLocks noChangeArrowheads="1"/>
          </p:cNvSpPr>
          <p:nvPr/>
        </p:nvSpPr>
        <p:spPr bwMode="auto">
          <a:xfrm>
            <a:off x="8134350" y="3282950"/>
            <a:ext cx="83388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Body</a:t>
            </a:r>
          </a:p>
        </p:txBody>
      </p:sp>
      <p:sp>
        <p:nvSpPr>
          <p:cNvPr id="159751" name="AutoShape 7"/>
          <p:cNvSpPr>
            <a:spLocks/>
          </p:cNvSpPr>
          <p:nvPr/>
        </p:nvSpPr>
        <p:spPr bwMode="auto">
          <a:xfrm>
            <a:off x="7778750" y="1447800"/>
            <a:ext cx="279400" cy="83820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9752" name="Text Box 8"/>
          <p:cNvSpPr txBox="1">
            <a:spLocks noChangeArrowheads="1"/>
          </p:cNvSpPr>
          <p:nvPr/>
        </p:nvSpPr>
        <p:spPr bwMode="auto">
          <a:xfrm>
            <a:off x="8134350" y="1546225"/>
            <a:ext cx="591316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Set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Up</a:t>
            </a:r>
          </a:p>
        </p:txBody>
      </p:sp>
      <p:sp>
        <p:nvSpPr>
          <p:cNvPr id="159753" name="AutoShape 9"/>
          <p:cNvSpPr>
            <a:spLocks/>
          </p:cNvSpPr>
          <p:nvPr/>
        </p:nvSpPr>
        <p:spPr bwMode="auto">
          <a:xfrm>
            <a:off x="7777163" y="4800600"/>
            <a:ext cx="280987" cy="887115"/>
          </a:xfrm>
          <a:prstGeom prst="rightBrace">
            <a:avLst>
              <a:gd name="adj1" fmla="val 3615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9754" name="Text Box 10"/>
          <p:cNvSpPr txBox="1">
            <a:spLocks noChangeArrowheads="1"/>
          </p:cNvSpPr>
          <p:nvPr/>
        </p:nvSpPr>
        <p:spPr bwMode="auto">
          <a:xfrm>
            <a:off x="8134350" y="5029200"/>
            <a:ext cx="93006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Finish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191000" y="1066800"/>
            <a:ext cx="4191000" cy="47064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2000" dirty="0">
                <a:latin typeface="Courier New" pitchFamily="49" charset="0"/>
              </a:rPr>
              <a:t>swap:</a:t>
            </a:r>
          </a:p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</a:rPr>
              <a:t>pushl</a:t>
            </a:r>
            <a:r>
              <a:rPr lang="en-US" sz="2000" dirty="0">
                <a:latin typeface="Courier New" pitchFamily="49" charset="0"/>
              </a:rPr>
              <a:t> %</a:t>
            </a:r>
            <a:r>
              <a:rPr lang="en-US" sz="2000" dirty="0" err="1">
                <a:latin typeface="Courier New" pitchFamily="49" charset="0"/>
              </a:rPr>
              <a:t>ebp</a:t>
            </a:r>
            <a:endParaRPr lang="en-US" sz="20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</a:rPr>
              <a:t>movl</a:t>
            </a:r>
            <a:r>
              <a:rPr lang="en-US" sz="2000" dirty="0">
                <a:latin typeface="Courier New" pitchFamily="49" charset="0"/>
              </a:rPr>
              <a:t>  %</a:t>
            </a:r>
            <a:r>
              <a:rPr lang="en-US" sz="2000" dirty="0" err="1">
                <a:latin typeface="Courier New" pitchFamily="49" charset="0"/>
              </a:rPr>
              <a:t>esp,%ebp</a:t>
            </a:r>
            <a:endParaRPr lang="en-US" sz="20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</a:rPr>
              <a:t>pushl</a:t>
            </a:r>
            <a:r>
              <a:rPr lang="en-US" sz="2000" dirty="0">
                <a:latin typeface="Courier New" pitchFamily="49" charset="0"/>
              </a:rPr>
              <a:t> %</a:t>
            </a:r>
            <a:r>
              <a:rPr lang="en-US" sz="2000" dirty="0" err="1" smtClean="0">
                <a:latin typeface="Courier New" pitchFamily="49" charset="0"/>
              </a:rPr>
              <a:t>ebx</a:t>
            </a:r>
            <a:endParaRPr lang="en-US" sz="20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endParaRPr lang="en-US" sz="20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8(%</a:t>
            </a:r>
            <a:r>
              <a:rPr lang="en-US" sz="2000" dirty="0" err="1" smtClean="0">
                <a:latin typeface="Courier New" pitchFamily="49" charset="0"/>
              </a:rPr>
              <a:t>ebp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edx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12(%</a:t>
            </a:r>
            <a:r>
              <a:rPr lang="en-US" sz="2000" dirty="0" err="1" smtClean="0">
                <a:latin typeface="Courier New" pitchFamily="49" charset="0"/>
              </a:rPr>
              <a:t>ebp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ecx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(%</a:t>
            </a:r>
            <a:r>
              <a:rPr lang="en-US" sz="2000" dirty="0" err="1" smtClean="0">
                <a:latin typeface="Courier New" pitchFamily="49" charset="0"/>
              </a:rPr>
              <a:t>edx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ebx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(%</a:t>
            </a:r>
            <a:r>
              <a:rPr lang="en-US" sz="2000" dirty="0" err="1" smtClean="0">
                <a:latin typeface="Courier New" pitchFamily="49" charset="0"/>
              </a:rPr>
              <a:t>ecx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eax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%</a:t>
            </a:r>
            <a:r>
              <a:rPr lang="en-US" sz="2000" dirty="0" err="1" smtClean="0">
                <a:latin typeface="Courier New" pitchFamily="49" charset="0"/>
              </a:rPr>
              <a:t>eax</a:t>
            </a:r>
            <a:r>
              <a:rPr lang="en-US" sz="2000" dirty="0" smtClean="0">
                <a:latin typeface="Courier New" pitchFamily="49" charset="0"/>
              </a:rPr>
              <a:t>, (%</a:t>
            </a:r>
            <a:r>
              <a:rPr lang="en-US" sz="2000" dirty="0" err="1" smtClean="0">
                <a:latin typeface="Courier New" pitchFamily="49" charset="0"/>
              </a:rPr>
              <a:t>edx</a:t>
            </a:r>
            <a:r>
              <a:rPr lang="en-US" sz="2000" dirty="0" smtClean="0">
                <a:latin typeface="Courier New" pitchFamily="49" charset="0"/>
              </a:rPr>
              <a:t>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%</a:t>
            </a:r>
            <a:r>
              <a:rPr lang="en-US" sz="2000" dirty="0" err="1" smtClean="0">
                <a:latin typeface="Courier New" pitchFamily="49" charset="0"/>
              </a:rPr>
              <a:t>ebx</a:t>
            </a:r>
            <a:r>
              <a:rPr lang="en-US" sz="2000" dirty="0" smtClean="0">
                <a:latin typeface="Courier New" pitchFamily="49" charset="0"/>
              </a:rPr>
              <a:t>, (%</a:t>
            </a:r>
            <a:r>
              <a:rPr lang="en-US" sz="2000" dirty="0" err="1" smtClean="0">
                <a:latin typeface="Courier New" pitchFamily="49" charset="0"/>
              </a:rPr>
              <a:t>ecx</a:t>
            </a:r>
            <a:r>
              <a:rPr lang="en-US" sz="2000" dirty="0" smtClean="0">
                <a:latin typeface="Courier New" pitchFamily="49" charset="0"/>
              </a:rPr>
              <a:t>)</a:t>
            </a:r>
          </a:p>
          <a:p>
            <a:pPr>
              <a:tabLst>
                <a:tab pos="347663" algn="l"/>
                <a:tab pos="1312863" algn="l"/>
              </a:tabLst>
            </a:pP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popl</a:t>
            </a:r>
            <a:r>
              <a:rPr lang="en-US" sz="2000" dirty="0" smtClean="0">
                <a:latin typeface="Courier New" pitchFamily="49" charset="0"/>
              </a:rPr>
              <a:t>	%</a:t>
            </a:r>
            <a:r>
              <a:rPr lang="en-US" sz="2000" dirty="0" err="1" smtClean="0">
                <a:latin typeface="Courier New" pitchFamily="49" charset="0"/>
              </a:rPr>
              <a:t>ebx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popl</a:t>
            </a:r>
            <a:r>
              <a:rPr lang="en-US" sz="2000" dirty="0" smtClean="0">
                <a:latin typeface="Courier New" pitchFamily="49" charset="0"/>
              </a:rPr>
              <a:t>	%</a:t>
            </a:r>
            <a:r>
              <a:rPr lang="en-US" sz="2000" dirty="0" err="1" smtClean="0">
                <a:latin typeface="Courier New" pitchFamily="49" charset="0"/>
              </a:rPr>
              <a:t>ebp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ret</a:t>
            </a:r>
            <a:endParaRPr lang="en-US" sz="20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64-bit code for swap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96875" y="4038600"/>
            <a:ext cx="7896225" cy="1789410"/>
          </a:xfrm>
        </p:spPr>
        <p:txBody>
          <a:bodyPr/>
          <a:lstStyle/>
          <a:p>
            <a:r>
              <a:rPr lang="en-US" dirty="0" smtClean="0"/>
              <a:t>Operands passed in registers (why useful?)</a:t>
            </a:r>
          </a:p>
          <a:p>
            <a:pPr marL="552450" lvl="1"/>
            <a:r>
              <a:rPr lang="en-US" dirty="0" smtClean="0"/>
              <a:t>First (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xp</a:t>
            </a:r>
            <a:r>
              <a:rPr lang="en-US" dirty="0" smtClean="0"/>
              <a:t>) in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r>
              <a:rPr lang="en-US" dirty="0" smtClean="0"/>
              <a:t>, second (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yp</a:t>
            </a:r>
            <a:r>
              <a:rPr lang="en-US" dirty="0" smtClean="0"/>
              <a:t>) in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rsi</a:t>
            </a:r>
            <a:endParaRPr lang="en-US" dirty="0" smtClean="0"/>
          </a:p>
          <a:p>
            <a:pPr marL="552450" lvl="1"/>
            <a:r>
              <a:rPr lang="en-US" dirty="0" smtClean="0"/>
              <a:t>64-bit pointers</a:t>
            </a:r>
          </a:p>
          <a:p>
            <a:r>
              <a:rPr lang="en-US" dirty="0" smtClean="0"/>
              <a:t>No stack operations required</a:t>
            </a:r>
          </a:p>
          <a:p>
            <a:r>
              <a:rPr lang="en-US" dirty="0" smtClean="0"/>
              <a:t>32-bit data</a:t>
            </a:r>
          </a:p>
          <a:p>
            <a:pPr marL="552450" lvl="1"/>
            <a:r>
              <a:rPr lang="en-US" dirty="0" smtClean="0"/>
              <a:t>Data held in registers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eax</a:t>
            </a:r>
            <a:r>
              <a:rPr lang="en-US" dirty="0" smtClean="0"/>
              <a:t> and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edx</a:t>
            </a:r>
            <a:endParaRPr lang="en-US" dirty="0" smtClean="0"/>
          </a:p>
          <a:p>
            <a:pPr marL="552450" lvl="1"/>
            <a:r>
              <a:rPr lang="en-US" dirty="0" smtClean="0"/>
              <a:t>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movl</a:t>
            </a:r>
            <a:r>
              <a:rPr lang="en-US" dirty="0" smtClean="0"/>
              <a:t> operation</a:t>
            </a:r>
          </a:p>
          <a:p>
            <a:endParaRPr lang="en-US" dirty="0"/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228600" y="1546225"/>
            <a:ext cx="3962400" cy="20240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err="1">
                <a:latin typeface="Courier New" pitchFamily="49" charset="0"/>
              </a:rPr>
              <a:t>swap(int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t0 =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t1 =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59749" name="AutoShape 5"/>
          <p:cNvSpPr>
            <a:spLocks/>
          </p:cNvSpPr>
          <p:nvPr/>
        </p:nvSpPr>
        <p:spPr bwMode="auto">
          <a:xfrm>
            <a:off x="7786688" y="2133600"/>
            <a:ext cx="271462" cy="1143000"/>
          </a:xfrm>
          <a:prstGeom prst="rightBrace">
            <a:avLst>
              <a:gd name="adj1" fmla="val 584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9750" name="Text Box 6"/>
          <p:cNvSpPr txBox="1">
            <a:spLocks noChangeArrowheads="1"/>
          </p:cNvSpPr>
          <p:nvPr/>
        </p:nvSpPr>
        <p:spPr bwMode="auto">
          <a:xfrm>
            <a:off x="8134350" y="2438400"/>
            <a:ext cx="83388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Body</a:t>
            </a:r>
          </a:p>
        </p:txBody>
      </p:sp>
      <p:sp>
        <p:nvSpPr>
          <p:cNvPr id="159751" name="AutoShape 7"/>
          <p:cNvSpPr>
            <a:spLocks/>
          </p:cNvSpPr>
          <p:nvPr/>
        </p:nvSpPr>
        <p:spPr bwMode="auto">
          <a:xfrm>
            <a:off x="7778750" y="1447800"/>
            <a:ext cx="279400" cy="45720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9752" name="Text Box 8"/>
          <p:cNvSpPr txBox="1">
            <a:spLocks noChangeArrowheads="1"/>
          </p:cNvSpPr>
          <p:nvPr/>
        </p:nvSpPr>
        <p:spPr bwMode="auto">
          <a:xfrm>
            <a:off x="8134350" y="1295400"/>
            <a:ext cx="591316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Set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Up</a:t>
            </a:r>
          </a:p>
        </p:txBody>
      </p:sp>
      <p:sp>
        <p:nvSpPr>
          <p:cNvPr id="159753" name="AutoShape 9"/>
          <p:cNvSpPr>
            <a:spLocks/>
          </p:cNvSpPr>
          <p:nvPr/>
        </p:nvSpPr>
        <p:spPr bwMode="auto">
          <a:xfrm>
            <a:off x="7777163" y="3505200"/>
            <a:ext cx="280987" cy="381000"/>
          </a:xfrm>
          <a:prstGeom prst="rightBrace">
            <a:avLst>
              <a:gd name="adj1" fmla="val 3615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9754" name="Text Box 10"/>
          <p:cNvSpPr txBox="1">
            <a:spLocks noChangeArrowheads="1"/>
          </p:cNvSpPr>
          <p:nvPr/>
        </p:nvSpPr>
        <p:spPr bwMode="auto">
          <a:xfrm>
            <a:off x="8134350" y="3505200"/>
            <a:ext cx="93006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Finish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191000" y="1066800"/>
            <a:ext cx="4191000" cy="28597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</a:p>
          <a:p>
            <a:pPr>
              <a:tabLst>
                <a:tab pos="347663" algn="l"/>
                <a:tab pos="1312863" algn="l"/>
              </a:tabLst>
            </a:pP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(%</a:t>
            </a:r>
            <a:r>
              <a:rPr lang="en-US" sz="2000" dirty="0" err="1" smtClean="0">
                <a:latin typeface="Courier New" pitchFamily="49" charset="0"/>
              </a:rPr>
              <a:t>rdi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edx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(%</a:t>
            </a:r>
            <a:r>
              <a:rPr lang="en-US" sz="2000" dirty="0" err="1" smtClean="0">
                <a:latin typeface="Courier New" pitchFamily="49" charset="0"/>
              </a:rPr>
              <a:t>rsi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eax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%</a:t>
            </a:r>
            <a:r>
              <a:rPr lang="en-US" sz="2000" dirty="0" err="1" smtClean="0">
                <a:latin typeface="Courier New" pitchFamily="49" charset="0"/>
              </a:rPr>
              <a:t>eax</a:t>
            </a:r>
            <a:r>
              <a:rPr lang="en-US" sz="2000" dirty="0" smtClean="0">
                <a:latin typeface="Courier New" pitchFamily="49" charset="0"/>
              </a:rPr>
              <a:t>, (%</a:t>
            </a:r>
            <a:r>
              <a:rPr lang="en-US" sz="2000" dirty="0" err="1" smtClean="0">
                <a:latin typeface="Courier New" pitchFamily="49" charset="0"/>
              </a:rPr>
              <a:t>rdi</a:t>
            </a:r>
            <a:r>
              <a:rPr lang="en-US" sz="2000" dirty="0" smtClean="0">
                <a:latin typeface="Courier New" pitchFamily="49" charset="0"/>
              </a:rPr>
              <a:t>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%</a:t>
            </a:r>
            <a:r>
              <a:rPr lang="en-US" sz="2000" dirty="0" err="1" smtClean="0">
                <a:latin typeface="Courier New" pitchFamily="49" charset="0"/>
              </a:rPr>
              <a:t>edx</a:t>
            </a:r>
            <a:r>
              <a:rPr lang="en-US" sz="2000" dirty="0" smtClean="0">
                <a:latin typeface="Courier New" pitchFamily="49" charset="0"/>
              </a:rPr>
              <a:t>, (%</a:t>
            </a:r>
            <a:r>
              <a:rPr lang="en-US" sz="2000" dirty="0" err="1" smtClean="0">
                <a:latin typeface="Courier New" pitchFamily="49" charset="0"/>
              </a:rPr>
              <a:t>rsi</a:t>
            </a:r>
            <a:r>
              <a:rPr lang="en-US" sz="2000" dirty="0" smtClean="0">
                <a:latin typeface="Courier New" pitchFamily="49" charset="0"/>
              </a:rPr>
              <a:t>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ret</a:t>
            </a:r>
            <a:endParaRPr lang="en-US" sz="20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64-bit code for long </a:t>
            </a:r>
            <a:r>
              <a:rPr lang="en-US" dirty="0" err="1" smtClean="0"/>
              <a:t>int</a:t>
            </a:r>
            <a:r>
              <a:rPr lang="en-US" dirty="0" smtClean="0"/>
              <a:t> swap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09575" y="4038600"/>
            <a:ext cx="7896225" cy="1789410"/>
          </a:xfrm>
        </p:spPr>
        <p:txBody>
          <a:bodyPr/>
          <a:lstStyle/>
          <a:p>
            <a:r>
              <a:rPr lang="en-US" dirty="0" smtClean="0"/>
              <a:t>64-bit data</a:t>
            </a:r>
          </a:p>
          <a:p>
            <a:pPr marL="552450" lvl="1"/>
            <a:r>
              <a:rPr lang="en-US" dirty="0" smtClean="0"/>
              <a:t>Data held in registers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r>
              <a:rPr lang="en-US" dirty="0" smtClean="0"/>
              <a:t> and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endParaRPr lang="en-US" dirty="0" smtClean="0"/>
          </a:p>
          <a:p>
            <a:pPr marL="552450" lvl="1"/>
            <a:r>
              <a:rPr lang="en-US" dirty="0" smtClean="0"/>
              <a:t>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mov</a:t>
            </a:r>
            <a:r>
              <a:rPr lang="en-US" dirty="0" err="1" smtClean="0">
                <a:latin typeface="Courier New Bold Italic" charset="0"/>
                <a:cs typeface="Courier New Bold Italic" charset="0"/>
                <a:sym typeface="Courier New Bold Italic" charset="0"/>
              </a:rPr>
              <a:t>q</a:t>
            </a:r>
            <a:r>
              <a:rPr lang="en-US" dirty="0" smtClean="0"/>
              <a:t> operation</a:t>
            </a:r>
          </a:p>
          <a:p>
            <a:pPr marL="952500" lvl="2"/>
            <a:r>
              <a:rPr lang="en-US" dirty="0" smtClean="0"/>
              <a:t>“q” stands for quad-word</a:t>
            </a:r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152400" y="1546225"/>
            <a:ext cx="4191000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err="1">
                <a:latin typeface="Courier New" pitchFamily="49" charset="0"/>
              </a:rPr>
              <a:t>swap</a:t>
            </a:r>
            <a:r>
              <a:rPr lang="en-US" sz="1800" dirty="0" err="1" smtClean="0">
                <a:latin typeface="Courier New" pitchFamily="49" charset="0"/>
              </a:rPr>
              <a:t>(long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,</a:t>
            </a:r>
            <a:r>
              <a:rPr lang="en-US" sz="1800" dirty="0" smtClean="0">
                <a:latin typeface="Courier New" pitchFamily="49" charset="0"/>
              </a:rPr>
              <a:t> long </a:t>
            </a:r>
            <a:r>
              <a:rPr lang="en-US" sz="1800" dirty="0">
                <a:latin typeface="Courier New" pitchFamily="49" charset="0"/>
              </a:rPr>
              <a:t>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 long </a:t>
            </a:r>
            <a:r>
              <a:rPr lang="en-US" sz="1800" dirty="0">
                <a:latin typeface="Courier New" pitchFamily="49" charset="0"/>
              </a:rPr>
              <a:t>t0 =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 long </a:t>
            </a:r>
            <a:r>
              <a:rPr lang="en-US" sz="1800" dirty="0">
                <a:latin typeface="Courier New" pitchFamily="49" charset="0"/>
              </a:rPr>
              <a:t>t1 =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59749" name="AutoShape 5"/>
          <p:cNvSpPr>
            <a:spLocks/>
          </p:cNvSpPr>
          <p:nvPr/>
        </p:nvSpPr>
        <p:spPr bwMode="auto">
          <a:xfrm>
            <a:off x="7786688" y="2133600"/>
            <a:ext cx="271462" cy="1143000"/>
          </a:xfrm>
          <a:prstGeom prst="rightBrace">
            <a:avLst>
              <a:gd name="adj1" fmla="val 584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9750" name="Text Box 6"/>
          <p:cNvSpPr txBox="1">
            <a:spLocks noChangeArrowheads="1"/>
          </p:cNvSpPr>
          <p:nvPr/>
        </p:nvSpPr>
        <p:spPr bwMode="auto">
          <a:xfrm>
            <a:off x="8134350" y="2438400"/>
            <a:ext cx="83388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Body</a:t>
            </a:r>
          </a:p>
        </p:txBody>
      </p:sp>
      <p:sp>
        <p:nvSpPr>
          <p:cNvPr id="159751" name="AutoShape 7"/>
          <p:cNvSpPr>
            <a:spLocks/>
          </p:cNvSpPr>
          <p:nvPr/>
        </p:nvSpPr>
        <p:spPr bwMode="auto">
          <a:xfrm>
            <a:off x="7778750" y="1447800"/>
            <a:ext cx="279400" cy="45720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9752" name="Text Box 8"/>
          <p:cNvSpPr txBox="1">
            <a:spLocks noChangeArrowheads="1"/>
          </p:cNvSpPr>
          <p:nvPr/>
        </p:nvSpPr>
        <p:spPr bwMode="auto">
          <a:xfrm>
            <a:off x="8134350" y="1295400"/>
            <a:ext cx="591316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Set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Up</a:t>
            </a:r>
          </a:p>
        </p:txBody>
      </p:sp>
      <p:sp>
        <p:nvSpPr>
          <p:cNvPr id="159753" name="AutoShape 9"/>
          <p:cNvSpPr>
            <a:spLocks/>
          </p:cNvSpPr>
          <p:nvPr/>
        </p:nvSpPr>
        <p:spPr bwMode="auto">
          <a:xfrm>
            <a:off x="7777163" y="3505200"/>
            <a:ext cx="280987" cy="381000"/>
          </a:xfrm>
          <a:prstGeom prst="rightBrace">
            <a:avLst>
              <a:gd name="adj1" fmla="val 3615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9754" name="Text Box 10"/>
          <p:cNvSpPr txBox="1">
            <a:spLocks noChangeArrowheads="1"/>
          </p:cNvSpPr>
          <p:nvPr/>
        </p:nvSpPr>
        <p:spPr bwMode="auto">
          <a:xfrm>
            <a:off x="8134350" y="3505200"/>
            <a:ext cx="93006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Finish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191000" y="1066800"/>
            <a:ext cx="4191000" cy="28597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347663" algn="l"/>
                <a:tab pos="1312863" algn="l"/>
              </a:tabLst>
            </a:pPr>
            <a:r>
              <a:rPr lang="en-US" sz="2000" dirty="0" err="1" smtClean="0">
                <a:latin typeface="Courier New" pitchFamily="49" charset="0"/>
              </a:rPr>
              <a:t>swap_l</a:t>
            </a:r>
            <a:r>
              <a:rPr lang="en-US" sz="2000" dirty="0" smtClean="0">
                <a:latin typeface="Courier New" pitchFamily="49" charset="0"/>
              </a:rPr>
              <a:t>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</a:p>
          <a:p>
            <a:pPr>
              <a:tabLst>
                <a:tab pos="347663" algn="l"/>
                <a:tab pos="1312863" algn="l"/>
              </a:tabLst>
            </a:pP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movq</a:t>
            </a:r>
            <a:r>
              <a:rPr lang="en-US" sz="2000" dirty="0" smtClean="0">
                <a:latin typeface="Courier New" pitchFamily="49" charset="0"/>
              </a:rPr>
              <a:t>    (%</a:t>
            </a:r>
            <a:r>
              <a:rPr lang="en-US" sz="2000" dirty="0" err="1" smtClean="0">
                <a:latin typeface="Courier New" pitchFamily="49" charset="0"/>
              </a:rPr>
              <a:t>rdi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rdx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movq</a:t>
            </a:r>
            <a:r>
              <a:rPr lang="en-US" sz="2000" dirty="0" smtClean="0">
                <a:latin typeface="Courier New" pitchFamily="49" charset="0"/>
              </a:rPr>
              <a:t>    (%</a:t>
            </a:r>
            <a:r>
              <a:rPr lang="en-US" sz="2000" dirty="0" err="1" smtClean="0">
                <a:latin typeface="Courier New" pitchFamily="49" charset="0"/>
              </a:rPr>
              <a:t>rsi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rax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movq</a:t>
            </a:r>
            <a:r>
              <a:rPr lang="en-US" sz="2000" dirty="0" smtClean="0">
                <a:latin typeface="Courier New" pitchFamily="49" charset="0"/>
              </a:rPr>
              <a:t>    %</a:t>
            </a:r>
            <a:r>
              <a:rPr lang="en-US" sz="2000" dirty="0" err="1" smtClean="0">
                <a:latin typeface="Courier New" pitchFamily="49" charset="0"/>
              </a:rPr>
              <a:t>rax</a:t>
            </a:r>
            <a:r>
              <a:rPr lang="en-US" sz="2000" dirty="0" smtClean="0">
                <a:latin typeface="Courier New" pitchFamily="49" charset="0"/>
              </a:rPr>
              <a:t>, (%</a:t>
            </a:r>
            <a:r>
              <a:rPr lang="en-US" sz="2000" dirty="0" err="1" smtClean="0">
                <a:latin typeface="Courier New" pitchFamily="49" charset="0"/>
              </a:rPr>
              <a:t>rdi</a:t>
            </a:r>
            <a:r>
              <a:rPr lang="en-US" sz="2000" dirty="0" smtClean="0">
                <a:latin typeface="Courier New" pitchFamily="49" charset="0"/>
              </a:rPr>
              <a:t>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movq</a:t>
            </a:r>
            <a:r>
              <a:rPr lang="en-US" sz="2000" dirty="0" smtClean="0">
                <a:latin typeface="Courier New" pitchFamily="49" charset="0"/>
              </a:rPr>
              <a:t>    %</a:t>
            </a:r>
            <a:r>
              <a:rPr lang="en-US" sz="2000" dirty="0" err="1" smtClean="0">
                <a:latin typeface="Courier New" pitchFamily="49" charset="0"/>
              </a:rPr>
              <a:t>rdx</a:t>
            </a:r>
            <a:r>
              <a:rPr lang="en-US" sz="2000" dirty="0" smtClean="0">
                <a:latin typeface="Courier New" pitchFamily="49" charset="0"/>
              </a:rPr>
              <a:t>, (%</a:t>
            </a:r>
            <a:r>
              <a:rPr lang="en-US" sz="2000" dirty="0" err="1" smtClean="0">
                <a:latin typeface="Courier New" pitchFamily="49" charset="0"/>
              </a:rPr>
              <a:t>rsi</a:t>
            </a:r>
            <a:r>
              <a:rPr lang="en-US" sz="2000" dirty="0" smtClean="0">
                <a:latin typeface="Courier New" pitchFamily="49" charset="0"/>
              </a:rPr>
              <a:t>)</a:t>
            </a:r>
          </a:p>
          <a:p>
            <a:pPr>
              <a:tabLst>
                <a:tab pos="347663" algn="l"/>
                <a:tab pos="1312863" algn="l"/>
              </a:tabLst>
            </a:pP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ret</a:t>
            </a:r>
            <a:endParaRPr lang="en-US" sz="20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Programming I: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History of Intel processors and architectures</a:t>
            </a:r>
          </a:p>
          <a:p>
            <a:pPr lvl="1"/>
            <a:r>
              <a:rPr lang="en-US" dirty="0" smtClean="0"/>
              <a:t>Evolutionary design leads to many quirks and artifacts</a:t>
            </a:r>
          </a:p>
          <a:p>
            <a:r>
              <a:rPr lang="en-US" dirty="0" smtClean="0"/>
              <a:t>C, assembly, machine code</a:t>
            </a:r>
          </a:p>
          <a:p>
            <a:pPr lvl="1"/>
            <a:r>
              <a:rPr lang="en-US" dirty="0" smtClean="0"/>
              <a:t>Compiler must transform statements, expressions, procedures into low-level instruction sequences</a:t>
            </a:r>
          </a:p>
          <a:p>
            <a:r>
              <a:rPr lang="en-US" dirty="0" smtClean="0"/>
              <a:t>Assembly Basics: Registers, operands, move</a:t>
            </a:r>
          </a:p>
          <a:p>
            <a:pPr lvl="1"/>
            <a:r>
              <a:rPr lang="en-US" dirty="0" smtClean="0"/>
              <a:t>The x86 move instructions cover wide range of data movement forms</a:t>
            </a:r>
          </a:p>
          <a:p>
            <a:r>
              <a:rPr lang="en-US" dirty="0" smtClean="0"/>
              <a:t>Intro to x86-64</a:t>
            </a:r>
          </a:p>
          <a:p>
            <a:pPr lvl="1"/>
            <a:r>
              <a:rPr lang="en-US" dirty="0" smtClean="0"/>
              <a:t>A major departure from the style of code seen in IA32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ChangeArrowheads="1"/>
          </p:cNvSpPr>
          <p:nvPr/>
        </p:nvSpPr>
        <p:spPr bwMode="auto">
          <a:xfrm>
            <a:off x="1524000" y="1409700"/>
            <a:ext cx="1905000" cy="4724400"/>
          </a:xfrm>
          <a:prstGeom prst="rect">
            <a:avLst/>
          </a:prstGeom>
          <a:solidFill>
            <a:srgbClr val="CFC183"/>
          </a:solidFill>
          <a:ln w="25400" algn="ctr">
            <a:noFill/>
            <a:round/>
            <a:headEnd/>
            <a:tailEnd type="triangle" w="med" len="med"/>
          </a:ln>
        </p:spPr>
        <p:txBody>
          <a:bodyPr/>
          <a:lstStyle/>
          <a:p>
            <a:pPr eaLnBrk="0" hangingPunct="0"/>
            <a:endParaRPr lang="en-US" dirty="0">
              <a:latin typeface="Calibri" pitchFamily="34" charset="0"/>
            </a:endParaRPr>
          </a:p>
        </p:txBody>
      </p:sp>
      <p:sp>
        <p:nvSpPr>
          <p:cNvPr id="6147" name="Title 1"/>
          <p:cNvSpPr>
            <a:spLocks noGrp="1"/>
          </p:cNvSpPr>
          <p:nvPr>
            <p:ph type="title"/>
          </p:nvPr>
        </p:nvSpPr>
        <p:spPr>
          <a:xfrm>
            <a:off x="274638" y="325438"/>
            <a:ext cx="7591425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Intel x86 Processors: Overview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905000" y="1409700"/>
            <a:ext cx="1524000" cy="3581400"/>
          </a:xfrm>
          <a:prstGeom prst="rect">
            <a:avLst/>
          </a:prstGeom>
          <a:solidFill>
            <a:srgbClr val="DDD3A7"/>
          </a:solidFill>
          <a:ln w="25400" algn="ctr">
            <a:noFill/>
            <a:round/>
            <a:headEnd/>
            <a:tailEnd type="triangle" w="med" len="med"/>
          </a:ln>
        </p:spPr>
        <p:txBody>
          <a:bodyPr/>
          <a:lstStyle/>
          <a:p>
            <a:pPr eaLnBrk="0" hangingPunct="0"/>
            <a:endParaRPr lang="en-US" dirty="0">
              <a:latin typeface="Calibri" pitchFamily="34" charset="0"/>
            </a:endParaRPr>
          </a:p>
        </p:txBody>
      </p:sp>
      <p:sp>
        <p:nvSpPr>
          <p:cNvPr id="6149" name="TextBox 6"/>
          <p:cNvSpPr txBox="1">
            <a:spLocks noChangeArrowheads="1"/>
          </p:cNvSpPr>
          <p:nvPr/>
        </p:nvSpPr>
        <p:spPr bwMode="auto">
          <a:xfrm>
            <a:off x="1582021" y="4937125"/>
            <a:ext cx="18469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 dirty="0">
                <a:latin typeface="Calibri" pitchFamily="34" charset="0"/>
              </a:rPr>
              <a:t>X86-64 / </a:t>
            </a:r>
            <a:r>
              <a:rPr lang="en-US" sz="2000" dirty="0" smtClean="0">
                <a:latin typeface="Calibri" pitchFamily="34" charset="0"/>
              </a:rPr>
              <a:t>EM64t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150" name="Rectangle 3"/>
          <p:cNvSpPr>
            <a:spLocks noChangeArrowheads="1"/>
          </p:cNvSpPr>
          <p:nvPr/>
        </p:nvSpPr>
        <p:spPr bwMode="auto">
          <a:xfrm>
            <a:off x="2286000" y="1409700"/>
            <a:ext cx="1143000" cy="914400"/>
          </a:xfrm>
          <a:prstGeom prst="rect">
            <a:avLst/>
          </a:prstGeom>
          <a:solidFill>
            <a:srgbClr val="EAE4C8"/>
          </a:solidFill>
          <a:ln w="25400" algn="ctr">
            <a:noFill/>
            <a:round/>
            <a:headEnd/>
            <a:tailEnd type="triangle" w="med" len="med"/>
          </a:ln>
        </p:spPr>
        <p:txBody>
          <a:bodyPr/>
          <a:lstStyle/>
          <a:p>
            <a:pPr eaLnBrk="0" hangingPunct="0"/>
            <a:endParaRPr lang="en-US" dirty="0">
              <a:latin typeface="Calibri" pitchFamily="34" charset="0"/>
            </a:endParaRPr>
          </a:p>
        </p:txBody>
      </p:sp>
      <p:sp>
        <p:nvSpPr>
          <p:cNvPr id="6151" name="TextBox 10"/>
          <p:cNvSpPr txBox="1">
            <a:spLocks noChangeArrowheads="1"/>
          </p:cNvSpPr>
          <p:nvPr/>
        </p:nvSpPr>
        <p:spPr bwMode="auto">
          <a:xfrm>
            <a:off x="1981200" y="2305050"/>
            <a:ext cx="15183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latin typeface="Calibri" pitchFamily="34" charset="0"/>
              </a:rPr>
              <a:t>X86-32/IA32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152" name="TextBox 11"/>
          <p:cNvSpPr txBox="1">
            <a:spLocks noChangeArrowheads="1"/>
          </p:cNvSpPr>
          <p:nvPr/>
        </p:nvSpPr>
        <p:spPr bwMode="auto">
          <a:xfrm>
            <a:off x="2565400" y="1371600"/>
            <a:ext cx="9236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Calibri" pitchFamily="34" charset="0"/>
              </a:rPr>
              <a:t>X86-16</a:t>
            </a:r>
          </a:p>
        </p:txBody>
      </p:sp>
      <p:cxnSp>
        <p:nvCxnSpPr>
          <p:cNvPr id="6155" name="Straight Connector 15"/>
          <p:cNvCxnSpPr>
            <a:cxnSpLocks noChangeShapeType="1"/>
          </p:cNvCxnSpPr>
          <p:nvPr/>
        </p:nvCxnSpPr>
        <p:spPr bwMode="auto">
          <a:xfrm>
            <a:off x="3429000" y="2324100"/>
            <a:ext cx="2667000" cy="1588"/>
          </a:xfrm>
          <a:prstGeom prst="line">
            <a:avLst/>
          </a:prstGeom>
          <a:noFill/>
          <a:ln w="12700" algn="ctr">
            <a:solidFill>
              <a:srgbClr val="C0B46C"/>
            </a:solidFill>
            <a:round/>
            <a:headEnd/>
            <a:tailEnd/>
          </a:ln>
        </p:spPr>
      </p:cxnSp>
      <p:cxnSp>
        <p:nvCxnSpPr>
          <p:cNvPr id="6156" name="Straight Connector 18"/>
          <p:cNvCxnSpPr>
            <a:cxnSpLocks noChangeShapeType="1"/>
          </p:cNvCxnSpPr>
          <p:nvPr/>
        </p:nvCxnSpPr>
        <p:spPr bwMode="auto">
          <a:xfrm>
            <a:off x="3429000" y="4991100"/>
            <a:ext cx="2743200" cy="1588"/>
          </a:xfrm>
          <a:prstGeom prst="line">
            <a:avLst/>
          </a:prstGeom>
          <a:noFill/>
          <a:ln w="12700" algn="ctr">
            <a:solidFill>
              <a:srgbClr val="C0B46C"/>
            </a:solidFill>
            <a:round/>
            <a:headEnd/>
            <a:tailEnd/>
          </a:ln>
        </p:spPr>
      </p:cxnSp>
      <p:sp>
        <p:nvSpPr>
          <p:cNvPr id="6157" name="TextBox 19"/>
          <p:cNvSpPr txBox="1">
            <a:spLocks noChangeArrowheads="1"/>
          </p:cNvSpPr>
          <p:nvPr/>
        </p:nvSpPr>
        <p:spPr bwMode="auto">
          <a:xfrm>
            <a:off x="4724400" y="1400175"/>
            <a:ext cx="65274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dirty="0">
                <a:latin typeface="Calibri" pitchFamily="34" charset="0"/>
              </a:rPr>
              <a:t>8086</a:t>
            </a:r>
          </a:p>
          <a:p>
            <a:pPr eaLnBrk="0" hangingPunct="0"/>
            <a:endParaRPr lang="en-US" sz="1800" dirty="0">
              <a:latin typeface="Calibri" pitchFamily="34" charset="0"/>
            </a:endParaRPr>
          </a:p>
          <a:p>
            <a:pPr eaLnBrk="0" hangingPunct="0"/>
            <a:r>
              <a:rPr lang="en-US" sz="1800" dirty="0">
                <a:latin typeface="Calibri" pitchFamily="34" charset="0"/>
              </a:rPr>
              <a:t>286</a:t>
            </a:r>
          </a:p>
        </p:txBody>
      </p:sp>
      <p:sp>
        <p:nvSpPr>
          <p:cNvPr id="6158" name="TextBox 22"/>
          <p:cNvSpPr txBox="1">
            <a:spLocks noChangeArrowheads="1"/>
          </p:cNvSpPr>
          <p:nvPr/>
        </p:nvSpPr>
        <p:spPr bwMode="auto">
          <a:xfrm>
            <a:off x="4724400" y="2314575"/>
            <a:ext cx="1571841" cy="264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dirty="0">
                <a:latin typeface="Calibri" pitchFamily="34" charset="0"/>
              </a:rPr>
              <a:t>386</a:t>
            </a:r>
          </a:p>
          <a:p>
            <a:pPr eaLnBrk="0" hangingPunct="0"/>
            <a:r>
              <a:rPr lang="en-US" sz="1800" dirty="0">
                <a:latin typeface="Calibri" pitchFamily="34" charset="0"/>
              </a:rPr>
              <a:t>486</a:t>
            </a:r>
          </a:p>
          <a:p>
            <a:pPr eaLnBrk="0" hangingPunct="0"/>
            <a:r>
              <a:rPr lang="en-US" sz="1800" dirty="0">
                <a:latin typeface="Calibri" pitchFamily="34" charset="0"/>
              </a:rPr>
              <a:t>Pentium</a:t>
            </a:r>
          </a:p>
          <a:p>
            <a:pPr eaLnBrk="0" hangingPunct="0"/>
            <a:r>
              <a:rPr lang="en-US" sz="1800" dirty="0">
                <a:latin typeface="Calibri" pitchFamily="34" charset="0"/>
              </a:rPr>
              <a:t>Pentium MMX</a:t>
            </a:r>
          </a:p>
          <a:p>
            <a:pPr eaLnBrk="0" hangingPunct="0">
              <a:spcBef>
                <a:spcPts val="1600"/>
              </a:spcBef>
            </a:pPr>
            <a:r>
              <a:rPr lang="en-US" sz="1800" dirty="0">
                <a:latin typeface="Calibri" pitchFamily="34" charset="0"/>
              </a:rPr>
              <a:t>Pentium III</a:t>
            </a:r>
          </a:p>
          <a:p>
            <a:pPr eaLnBrk="0" hangingPunct="0">
              <a:spcBef>
                <a:spcPts val="1600"/>
              </a:spcBef>
            </a:pPr>
            <a:r>
              <a:rPr lang="en-US" sz="1800" dirty="0">
                <a:latin typeface="Calibri" pitchFamily="34" charset="0"/>
              </a:rPr>
              <a:t>Pentium 4</a:t>
            </a:r>
          </a:p>
          <a:p>
            <a:pPr eaLnBrk="0" hangingPunct="0">
              <a:spcBef>
                <a:spcPts val="1600"/>
              </a:spcBef>
            </a:pPr>
            <a:r>
              <a:rPr lang="en-US" sz="1800" dirty="0">
                <a:latin typeface="Calibri" pitchFamily="34" charset="0"/>
              </a:rPr>
              <a:t>Pentium 4E</a:t>
            </a:r>
          </a:p>
        </p:txBody>
      </p:sp>
      <p:sp>
        <p:nvSpPr>
          <p:cNvPr id="6159" name="TextBox 23"/>
          <p:cNvSpPr txBox="1">
            <a:spLocks noChangeArrowheads="1"/>
          </p:cNvSpPr>
          <p:nvPr/>
        </p:nvSpPr>
        <p:spPr bwMode="auto">
          <a:xfrm>
            <a:off x="4724400" y="4968875"/>
            <a:ext cx="126406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dirty="0">
                <a:latin typeface="Calibri" pitchFamily="34" charset="0"/>
              </a:rPr>
              <a:t>Pentium 4F</a:t>
            </a:r>
          </a:p>
          <a:p>
            <a:pPr eaLnBrk="0" hangingPunct="0"/>
            <a:endParaRPr lang="en-US" sz="1800" dirty="0">
              <a:latin typeface="Calibri" pitchFamily="34" charset="0"/>
            </a:endParaRPr>
          </a:p>
          <a:p>
            <a:pPr eaLnBrk="0" hangingPunct="0"/>
            <a:r>
              <a:rPr lang="en-US" sz="1800" dirty="0">
                <a:latin typeface="Calibri" pitchFamily="34" charset="0"/>
              </a:rPr>
              <a:t>Core 2 </a:t>
            </a:r>
            <a:r>
              <a:rPr lang="en-US" sz="1800" dirty="0" smtClean="0">
                <a:latin typeface="Calibri" pitchFamily="34" charset="0"/>
              </a:rPr>
              <a:t>Duo</a:t>
            </a:r>
          </a:p>
          <a:p>
            <a:pPr eaLnBrk="0" hangingPunct="0"/>
            <a:r>
              <a:rPr lang="en-US" sz="1800" dirty="0" smtClean="0">
                <a:latin typeface="Calibri" pitchFamily="34" charset="0"/>
              </a:rPr>
              <a:t>Core i7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6160" name="TextBox 26"/>
          <p:cNvSpPr txBox="1">
            <a:spLocks noChangeArrowheads="1"/>
          </p:cNvSpPr>
          <p:nvPr/>
        </p:nvSpPr>
        <p:spPr bwMode="auto">
          <a:xfrm>
            <a:off x="1748161" y="6248400"/>
            <a:ext cx="59480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 smtClean="0">
                <a:latin typeface="Calibri" pitchFamily="34" charset="0"/>
              </a:rPr>
              <a:t>IA: </a:t>
            </a:r>
            <a:r>
              <a:rPr lang="en-US" dirty="0">
                <a:latin typeface="Calibri" pitchFamily="34" charset="0"/>
              </a:rPr>
              <a:t>often redefined as latest Intel architecture</a:t>
            </a:r>
          </a:p>
        </p:txBody>
      </p:sp>
      <p:sp>
        <p:nvSpPr>
          <p:cNvPr id="6161" name="AutoShape 18"/>
          <p:cNvSpPr>
            <a:spLocks noChangeArrowheads="1"/>
          </p:cNvSpPr>
          <p:nvPr/>
        </p:nvSpPr>
        <p:spPr bwMode="auto">
          <a:xfrm>
            <a:off x="7162800" y="1485900"/>
            <a:ext cx="914400" cy="4724400"/>
          </a:xfrm>
          <a:prstGeom prst="downArrow">
            <a:avLst>
              <a:gd name="adj1" fmla="val 50000"/>
              <a:gd name="adj2" fmla="val 129167"/>
            </a:avLst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6162" name="Text Box 20"/>
          <p:cNvSpPr txBox="1">
            <a:spLocks noChangeArrowheads="1"/>
          </p:cNvSpPr>
          <p:nvPr/>
        </p:nvSpPr>
        <p:spPr bwMode="auto">
          <a:xfrm>
            <a:off x="7239000" y="4991100"/>
            <a:ext cx="7729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time</a:t>
            </a:r>
          </a:p>
        </p:txBody>
      </p:sp>
      <p:sp>
        <p:nvSpPr>
          <p:cNvPr id="6163" name="Text Box 21"/>
          <p:cNvSpPr txBox="1">
            <a:spLocks noChangeArrowheads="1"/>
          </p:cNvSpPr>
          <p:nvPr/>
        </p:nvSpPr>
        <p:spPr bwMode="auto">
          <a:xfrm>
            <a:off x="1585913" y="990600"/>
            <a:ext cx="18882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B8AA58"/>
                </a:solidFill>
                <a:latin typeface="Calibri" pitchFamily="34" charset="0"/>
              </a:rPr>
              <a:t>Architectures</a:t>
            </a:r>
          </a:p>
        </p:txBody>
      </p:sp>
      <p:sp>
        <p:nvSpPr>
          <p:cNvPr id="6164" name="Text Box 29"/>
          <p:cNvSpPr txBox="1">
            <a:spLocks noChangeArrowheads="1"/>
          </p:cNvSpPr>
          <p:nvPr/>
        </p:nvSpPr>
        <p:spPr bwMode="auto">
          <a:xfrm>
            <a:off x="4451350" y="990600"/>
            <a:ext cx="1547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B8AA58"/>
                </a:solidFill>
                <a:latin typeface="Calibri" pitchFamily="34" charset="0"/>
              </a:rPr>
              <a:t>Processors</a:t>
            </a:r>
          </a:p>
        </p:txBody>
      </p:sp>
      <p:sp>
        <p:nvSpPr>
          <p:cNvPr id="19" name="TextBox 12"/>
          <p:cNvSpPr txBox="1">
            <a:spLocks noChangeArrowheads="1"/>
          </p:cNvSpPr>
          <p:nvPr/>
        </p:nvSpPr>
        <p:spPr bwMode="auto">
          <a:xfrm>
            <a:off x="2771384" y="3154363"/>
            <a:ext cx="657617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600" i="1" dirty="0">
                <a:latin typeface="Calibri" pitchFamily="34" charset="0"/>
              </a:rPr>
              <a:t>MMX</a:t>
            </a:r>
          </a:p>
          <a:p>
            <a:pPr algn="r" eaLnBrk="0" hangingPunct="0"/>
            <a:endParaRPr lang="en-US" sz="1600" i="1" dirty="0">
              <a:latin typeface="Calibri" pitchFamily="34" charset="0"/>
            </a:endParaRPr>
          </a:p>
          <a:p>
            <a:pPr algn="r" eaLnBrk="0" hangingPunct="0"/>
            <a:r>
              <a:rPr lang="en-US" sz="1600" i="1" dirty="0">
                <a:latin typeface="Calibri" pitchFamily="34" charset="0"/>
              </a:rPr>
              <a:t>SSE</a:t>
            </a:r>
          </a:p>
          <a:p>
            <a:pPr algn="r" eaLnBrk="0" hangingPunct="0"/>
            <a:endParaRPr lang="en-US" sz="1600" i="1" dirty="0">
              <a:latin typeface="Calibri" pitchFamily="34" charset="0"/>
            </a:endParaRPr>
          </a:p>
          <a:p>
            <a:pPr algn="r" eaLnBrk="0" hangingPunct="0"/>
            <a:r>
              <a:rPr lang="en-US" sz="1600" i="1" dirty="0">
                <a:latin typeface="Calibri" pitchFamily="34" charset="0"/>
              </a:rPr>
              <a:t>SSE2</a:t>
            </a:r>
          </a:p>
          <a:p>
            <a:pPr algn="r" eaLnBrk="0" hangingPunct="0"/>
            <a:endParaRPr lang="en-US" sz="1600" i="1" dirty="0">
              <a:latin typeface="Calibri" pitchFamily="34" charset="0"/>
            </a:endParaRPr>
          </a:p>
          <a:p>
            <a:pPr algn="r" eaLnBrk="0" hangingPunct="0"/>
            <a:r>
              <a:rPr lang="en-US" sz="1600" i="1" dirty="0">
                <a:latin typeface="Calibri" pitchFamily="34" charset="0"/>
              </a:rPr>
              <a:t>SSE3</a:t>
            </a: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2848393" y="5753100"/>
            <a:ext cx="58060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600" i="1">
                <a:latin typeface="Calibri" pitchFamily="34" charset="0"/>
              </a:rPr>
              <a:t>SSE4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573088"/>
          </a:xfrm>
        </p:spPr>
        <p:txBody>
          <a:bodyPr/>
          <a:lstStyle/>
          <a:p>
            <a:r>
              <a:rPr lang="en-US" dirty="0" smtClean="0"/>
              <a:t>Intel x86 Processors, contd.</a:t>
            </a:r>
            <a:endParaRPr lang="en-US" dirty="0"/>
          </a:p>
        </p:txBody>
      </p:sp>
      <p:sp>
        <p:nvSpPr>
          <p:cNvPr id="144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877888"/>
            <a:ext cx="7896225" cy="4972050"/>
          </a:xfrm>
        </p:spPr>
        <p:txBody>
          <a:bodyPr/>
          <a:lstStyle/>
          <a:p>
            <a:pPr marL="223838" indent="-223838" defTabSz="895350">
              <a:tabLst>
                <a:tab pos="2349500" algn="l"/>
              </a:tabLst>
            </a:pPr>
            <a:r>
              <a:rPr lang="en-US" dirty="0"/>
              <a:t>Machine Evolution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 smtClean="0"/>
              <a:t>386</a:t>
            </a:r>
            <a:r>
              <a:rPr lang="en-US" dirty="0"/>
              <a:t>	</a:t>
            </a:r>
            <a:r>
              <a:rPr lang="en-US" dirty="0" smtClean="0"/>
              <a:t>1985</a:t>
            </a:r>
            <a:r>
              <a:rPr lang="en-US" dirty="0"/>
              <a:t>	</a:t>
            </a:r>
            <a:r>
              <a:rPr lang="en-US" dirty="0" smtClean="0"/>
              <a:t>0.3M</a:t>
            </a:r>
            <a:r>
              <a:rPr lang="en-US" dirty="0"/>
              <a:t>	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Pentium	1993	3.1M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Pentium/MMX	1997	4.5M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 err="1"/>
              <a:t>PentiumPro</a:t>
            </a:r>
            <a:r>
              <a:rPr lang="en-US" dirty="0"/>
              <a:t>	1995	6.5M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Pentium III	1999	8.2M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Pentium 4	2001	42M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Core </a:t>
            </a:r>
            <a:r>
              <a:rPr lang="en-US" dirty="0" smtClean="0"/>
              <a:t>2 Duo</a:t>
            </a:r>
            <a:r>
              <a:rPr lang="en-US" dirty="0"/>
              <a:t>	2006	</a:t>
            </a:r>
            <a:r>
              <a:rPr lang="en-US" dirty="0" smtClean="0"/>
              <a:t>291M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 smtClean="0"/>
              <a:t>Core i7	2008	731M</a:t>
            </a:r>
            <a:endParaRPr lang="en-US" dirty="0"/>
          </a:p>
          <a:p>
            <a:pPr marL="223838" indent="-223838" defTabSz="895350">
              <a:tabLst>
                <a:tab pos="2349500" algn="l"/>
              </a:tabLst>
            </a:pPr>
            <a:r>
              <a:rPr lang="en-US" dirty="0"/>
              <a:t>Added Features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Instructions to support multimedia operations</a:t>
            </a:r>
          </a:p>
          <a:p>
            <a:pPr marL="839788" lvl="2" indent="-165100" defTabSz="895350">
              <a:tabLst>
                <a:tab pos="2349500" algn="l"/>
              </a:tabLst>
            </a:pPr>
            <a:r>
              <a:rPr lang="en-US" dirty="0"/>
              <a:t>Parallel operations on 1, 2, and 4-byte data, both integer &amp; FP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Instructions to enable more efficient conditional operations</a:t>
            </a:r>
          </a:p>
          <a:p>
            <a:pPr marL="223838" indent="-223838" defTabSz="895350">
              <a:tabLst>
                <a:tab pos="2349500" algn="l"/>
              </a:tabLst>
            </a:pPr>
            <a:r>
              <a:rPr lang="en-US" dirty="0"/>
              <a:t>Linux/GCC Evolution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 smtClean="0"/>
              <a:t>Two major steps: 1) support 32-bit 386.  2) support 64-bit x86-64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1143000"/>
            <a:ext cx="42481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Intel processors (</a:t>
            </a:r>
            <a:r>
              <a:rPr lang="en-US" dirty="0" smtClean="0">
                <a:hlinkClick r:id="rId3"/>
              </a:rPr>
              <a:t>Wikipedia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Intel </a:t>
            </a:r>
            <a:r>
              <a:rPr lang="en-US" dirty="0" smtClean="0">
                <a:hlinkClick r:id="rId4"/>
              </a:rPr>
              <a:t>microarchitectures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686800" cy="573088"/>
          </a:xfrm>
        </p:spPr>
        <p:txBody>
          <a:bodyPr/>
          <a:lstStyle/>
          <a:p>
            <a:r>
              <a:rPr lang="en-US" dirty="0"/>
              <a:t>New Species: </a:t>
            </a:r>
            <a:r>
              <a:rPr lang="en-US" dirty="0" smtClean="0"/>
              <a:t>ia64, then IPF, then Itanium,… </a:t>
            </a:r>
            <a:endParaRPr lang="en-US" dirty="0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3838" indent="-223838" defTabSz="895350">
              <a:buNone/>
              <a:tabLst>
                <a:tab pos="3030538" algn="l"/>
              </a:tabLst>
            </a:pPr>
            <a:r>
              <a:rPr lang="en-US" i="1" dirty="0" smtClean="0">
                <a:solidFill>
                  <a:srgbClr val="C00000"/>
                </a:solidFill>
              </a:rPr>
              <a:t>	Name</a:t>
            </a:r>
            <a:r>
              <a:rPr lang="en-US" i="1" dirty="0">
                <a:solidFill>
                  <a:srgbClr val="C00000"/>
                </a:solidFill>
              </a:rPr>
              <a:t>	Date	Transistors</a:t>
            </a:r>
          </a:p>
          <a:p>
            <a:pPr marL="223838" indent="-223838" defTabSz="895350">
              <a:tabLst>
                <a:tab pos="3030538" algn="l"/>
              </a:tabLst>
            </a:pPr>
            <a:r>
              <a:rPr lang="en-US" dirty="0"/>
              <a:t>Itanium	2001	10M</a:t>
            </a:r>
          </a:p>
          <a:p>
            <a:pPr marL="560388" lvl="1" indent="-222250" defTabSz="895350">
              <a:tabLst>
                <a:tab pos="3030538" algn="l"/>
              </a:tabLst>
            </a:pPr>
            <a:r>
              <a:rPr lang="en-US" dirty="0" smtClean="0"/>
              <a:t>First shot at 64-bit architecture: first called IA64</a:t>
            </a:r>
            <a:endParaRPr lang="en-US" dirty="0"/>
          </a:p>
          <a:p>
            <a:pPr marL="560388" lvl="1" indent="-222250" defTabSz="895350">
              <a:tabLst>
                <a:tab pos="3030538" algn="l"/>
              </a:tabLst>
            </a:pPr>
            <a:r>
              <a:rPr lang="en-US" dirty="0"/>
              <a:t>Radically new instruction set designed for high performance</a:t>
            </a:r>
          </a:p>
          <a:p>
            <a:pPr marL="560388" lvl="1" indent="-222250" defTabSz="895350">
              <a:tabLst>
                <a:tab pos="3030538" algn="l"/>
              </a:tabLst>
            </a:pPr>
            <a:r>
              <a:rPr lang="en-US" dirty="0"/>
              <a:t>Can run existing </a:t>
            </a:r>
            <a:r>
              <a:rPr lang="en-US" dirty="0" smtClean="0"/>
              <a:t>IA32 </a:t>
            </a:r>
            <a:r>
              <a:rPr lang="en-US" dirty="0"/>
              <a:t>programs</a:t>
            </a:r>
          </a:p>
          <a:p>
            <a:pPr marL="839788" lvl="2" indent="-165100" defTabSz="895350">
              <a:tabLst>
                <a:tab pos="3030538" algn="l"/>
              </a:tabLst>
            </a:pPr>
            <a:r>
              <a:rPr lang="en-US" dirty="0"/>
              <a:t>On-board “x86 engine”</a:t>
            </a:r>
          </a:p>
          <a:p>
            <a:pPr marL="560388" lvl="1" indent="-222250" defTabSz="895350">
              <a:tabLst>
                <a:tab pos="3030538" algn="l"/>
              </a:tabLst>
            </a:pPr>
            <a:r>
              <a:rPr lang="en-US" dirty="0"/>
              <a:t>Joint project with Hewlett-Packard</a:t>
            </a:r>
          </a:p>
          <a:p>
            <a:pPr marL="223838" indent="-223838" defTabSz="895350">
              <a:tabLst>
                <a:tab pos="3030538" algn="l"/>
              </a:tabLst>
            </a:pPr>
            <a:r>
              <a:rPr lang="en-US" dirty="0"/>
              <a:t>Itanium 2	2002	221M</a:t>
            </a:r>
          </a:p>
          <a:p>
            <a:pPr marL="560388" lvl="1" indent="-222250" defTabSz="895350">
              <a:tabLst>
                <a:tab pos="3030538" algn="l"/>
              </a:tabLst>
            </a:pPr>
            <a:r>
              <a:rPr lang="en-US" dirty="0"/>
              <a:t>Big performance boost</a:t>
            </a:r>
          </a:p>
          <a:p>
            <a:pPr marL="223838" indent="-223838" defTabSz="895350">
              <a:tabLst>
                <a:tab pos="3030538" algn="l"/>
              </a:tabLst>
            </a:pPr>
            <a:r>
              <a:rPr lang="en-US" dirty="0"/>
              <a:t>Itanium 2 Dual-Core	2006	1.7B</a:t>
            </a:r>
          </a:p>
          <a:p>
            <a:pPr marL="223838" indent="-223838" defTabSz="895350">
              <a:tabLst>
                <a:tab pos="3030538" algn="l"/>
              </a:tabLst>
            </a:pPr>
            <a:r>
              <a:rPr lang="en-US" dirty="0"/>
              <a:t>Itanium has not taken off in marketplace</a:t>
            </a:r>
          </a:p>
          <a:p>
            <a:pPr marL="560388" lvl="1" indent="-222250" defTabSz="895350">
              <a:tabLst>
                <a:tab pos="3030538" algn="l"/>
              </a:tabLst>
            </a:pPr>
            <a:r>
              <a:rPr lang="en-US" dirty="0"/>
              <a:t>Lack of backward </a:t>
            </a:r>
            <a:r>
              <a:rPr lang="en-US" dirty="0" smtClean="0"/>
              <a:t>compatibility, no good compiler support, Pentium 4 got too good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458200" cy="573088"/>
          </a:xfrm>
        </p:spPr>
        <p:txBody>
          <a:bodyPr/>
          <a:lstStyle/>
          <a:p>
            <a:r>
              <a:rPr lang="en-US" dirty="0" smtClean="0"/>
              <a:t>x86 Clones: Advanced Micro Devices (AMD)</a:t>
            </a:r>
            <a:endParaRPr lang="en-US" dirty="0"/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447800"/>
            <a:ext cx="7896225" cy="4972050"/>
          </a:xfrm>
        </p:spPr>
        <p:txBody>
          <a:bodyPr/>
          <a:lstStyle/>
          <a:p>
            <a:pPr marL="160338" indent="-222250" defTabSz="895350">
              <a:tabLst>
                <a:tab pos="2349500" algn="l"/>
              </a:tabLst>
            </a:pPr>
            <a:r>
              <a:rPr lang="en-US" dirty="0" smtClean="0"/>
              <a:t>Historically</a:t>
            </a:r>
            <a:endParaRPr lang="en-US" dirty="0"/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AMD has followed just behind Intel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A little bit slower, a lot cheaper</a:t>
            </a:r>
          </a:p>
          <a:p>
            <a:pPr marL="160338" indent="-222250" defTabSz="895350">
              <a:tabLst>
                <a:tab pos="2349500" algn="l"/>
              </a:tabLst>
            </a:pPr>
            <a:r>
              <a:rPr lang="en-US" dirty="0" smtClean="0"/>
              <a:t>Then</a:t>
            </a:r>
            <a:endParaRPr lang="en-US" dirty="0"/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Recruited top circuit designers from Digital Equipment Corp. and other downward trending companies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 smtClean="0"/>
              <a:t>Built </a:t>
            </a:r>
            <a:r>
              <a:rPr lang="en-US" dirty="0" err="1" smtClean="0"/>
              <a:t>Opteron</a:t>
            </a:r>
            <a:r>
              <a:rPr lang="en-US" dirty="0" smtClean="0"/>
              <a:t>: tough competitor to Pentium 4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 smtClean="0"/>
              <a:t>Developed x86-64, their own extension to 64 bits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11108</TotalTime>
  <Words>2639</Words>
  <Application>Microsoft Office PowerPoint</Application>
  <PresentationFormat>On-screen Show (4:3)</PresentationFormat>
  <Paragraphs>1016</Paragraphs>
  <Slides>47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65" baseType="lpstr">
      <vt:lpstr>ＭＳ Ｐゴシック</vt:lpstr>
      <vt:lpstr>Arial</vt:lpstr>
      <vt:lpstr>Arial Narrow</vt:lpstr>
      <vt:lpstr>Calibri</vt:lpstr>
      <vt:lpstr>Calibri Bold</vt:lpstr>
      <vt:lpstr>Calibri Bold Italic</vt:lpstr>
      <vt:lpstr>Calibri Italic</vt:lpstr>
      <vt:lpstr>Courier</vt:lpstr>
      <vt:lpstr>Courier New</vt:lpstr>
      <vt:lpstr>Courier New Bold</vt:lpstr>
      <vt:lpstr>Courier New Bold Italic</vt:lpstr>
      <vt:lpstr>Monaco</vt:lpstr>
      <vt:lpstr>Times New Roman</vt:lpstr>
      <vt:lpstr>Wingdings</vt:lpstr>
      <vt:lpstr>Wingdings 2</vt:lpstr>
      <vt:lpstr>Zapf Dingbats</vt:lpstr>
      <vt:lpstr>ヒラギノ角ゴ ProN W6</vt:lpstr>
      <vt:lpstr>template2007</vt:lpstr>
      <vt:lpstr>Machine-Level Programming I: Basics </vt:lpstr>
      <vt:lpstr>Today: Machine Programming I: Basics</vt:lpstr>
      <vt:lpstr>Intel x86 Processors</vt:lpstr>
      <vt:lpstr>Intel x86 Evolution: Milestones</vt:lpstr>
      <vt:lpstr>Intel x86 Processors: Overview</vt:lpstr>
      <vt:lpstr>Intel x86 Processors, contd.</vt:lpstr>
      <vt:lpstr>More Information</vt:lpstr>
      <vt:lpstr>New Species: ia64, then IPF, then Itanium,… </vt:lpstr>
      <vt:lpstr>x86 Clones: Advanced Micro Devices (AMD)</vt:lpstr>
      <vt:lpstr>Intel’s 64-Bit</vt:lpstr>
      <vt:lpstr>Our Coverage</vt:lpstr>
      <vt:lpstr>Today: Machine Programming I: Basics</vt:lpstr>
      <vt:lpstr>Definitions</vt:lpstr>
      <vt:lpstr>Assembly Programmer’s View</vt:lpstr>
      <vt:lpstr>Turning C into Object Code</vt:lpstr>
      <vt:lpstr>Compiling Into Assembly</vt:lpstr>
      <vt:lpstr>Assembly Characteristics: Data Types</vt:lpstr>
      <vt:lpstr>Assembly Characteristics: Operations</vt:lpstr>
      <vt:lpstr>Object Code</vt:lpstr>
      <vt:lpstr>Machine Instruction Example</vt:lpstr>
      <vt:lpstr>Disassembling Object Code</vt:lpstr>
      <vt:lpstr>Alternate Disassembly</vt:lpstr>
      <vt:lpstr>What Can be Disassembled?</vt:lpstr>
      <vt:lpstr>Today: Machine Programming I: Basics</vt:lpstr>
      <vt:lpstr>Integer Registers (IA32)</vt:lpstr>
      <vt:lpstr>Moving Data: IA32</vt:lpstr>
      <vt:lpstr>movl Operand Combinations</vt:lpstr>
      <vt:lpstr>Simple Memory Addressing Modes</vt:lpstr>
      <vt:lpstr>Using Simple Addressing Modes</vt:lpstr>
      <vt:lpstr>Using Simple Addressing Modes</vt:lpstr>
      <vt:lpstr>Understanding Swap</vt:lpstr>
      <vt:lpstr>Understanding Swap</vt:lpstr>
      <vt:lpstr>Understanding Swap</vt:lpstr>
      <vt:lpstr>Understanding Swap</vt:lpstr>
      <vt:lpstr>Understanding Swap</vt:lpstr>
      <vt:lpstr>Understanding Swap</vt:lpstr>
      <vt:lpstr>Understanding Swap</vt:lpstr>
      <vt:lpstr>Understanding Swap</vt:lpstr>
      <vt:lpstr>Complete Memory Addressing Modes</vt:lpstr>
      <vt:lpstr>Today: Machine Programming I: Basics</vt:lpstr>
      <vt:lpstr>Data Representations: IA32 + x86-64</vt:lpstr>
      <vt:lpstr>x86-64 Integer Registers</vt:lpstr>
      <vt:lpstr>Instructions</vt:lpstr>
      <vt:lpstr>32-bit code for swap</vt:lpstr>
      <vt:lpstr>64-bit code for swap</vt:lpstr>
      <vt:lpstr>64-bit code for long int swap</vt:lpstr>
      <vt:lpstr>Machine Programming I: 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cp:lastModifiedBy>ki</cp:lastModifiedBy>
  <cp:revision>597</cp:revision>
  <cp:lastPrinted>1999-09-20T15:19:18Z</cp:lastPrinted>
  <dcterms:created xsi:type="dcterms:W3CDTF">2011-01-05T20:53:35Z</dcterms:created>
  <dcterms:modified xsi:type="dcterms:W3CDTF">2013-10-20T18:57:04Z</dcterms:modified>
</cp:coreProperties>
</file>