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70"/>
  </p:notesMasterIdLst>
  <p:sldIdLst>
    <p:sldId id="317" r:id="rId5"/>
    <p:sldId id="344" r:id="rId6"/>
    <p:sldId id="259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4" r:id="rId21"/>
    <p:sldId id="293" r:id="rId22"/>
    <p:sldId id="295" r:id="rId23"/>
    <p:sldId id="296" r:id="rId24"/>
    <p:sldId id="332" r:id="rId25"/>
    <p:sldId id="302" r:id="rId26"/>
    <p:sldId id="305" r:id="rId27"/>
    <p:sldId id="306" r:id="rId28"/>
    <p:sldId id="307" r:id="rId29"/>
    <p:sldId id="309" r:id="rId30"/>
    <p:sldId id="310" r:id="rId31"/>
    <p:sldId id="312" r:id="rId32"/>
    <p:sldId id="335" r:id="rId33"/>
    <p:sldId id="336" r:id="rId34"/>
    <p:sldId id="338" r:id="rId35"/>
    <p:sldId id="337" r:id="rId36"/>
    <p:sldId id="339" r:id="rId37"/>
    <p:sldId id="324" r:id="rId38"/>
    <p:sldId id="345" r:id="rId39"/>
    <p:sldId id="346" r:id="rId40"/>
    <p:sldId id="347" r:id="rId41"/>
    <p:sldId id="348" r:id="rId42"/>
    <p:sldId id="350" r:id="rId43"/>
    <p:sldId id="351" r:id="rId44"/>
    <p:sldId id="357" r:id="rId45"/>
    <p:sldId id="358" r:id="rId46"/>
    <p:sldId id="363" r:id="rId47"/>
    <p:sldId id="364" r:id="rId48"/>
    <p:sldId id="365" r:id="rId49"/>
    <p:sldId id="411" r:id="rId50"/>
    <p:sldId id="366" r:id="rId51"/>
    <p:sldId id="367" r:id="rId52"/>
    <p:sldId id="368" r:id="rId53"/>
    <p:sldId id="369" r:id="rId54"/>
    <p:sldId id="370" r:id="rId55"/>
    <p:sldId id="371" r:id="rId56"/>
    <p:sldId id="373" r:id="rId57"/>
    <p:sldId id="385" r:id="rId58"/>
    <p:sldId id="394" r:id="rId59"/>
    <p:sldId id="397" r:id="rId60"/>
    <p:sldId id="398" r:id="rId61"/>
    <p:sldId id="399" r:id="rId62"/>
    <p:sldId id="400" r:id="rId63"/>
    <p:sldId id="405" r:id="rId64"/>
    <p:sldId id="406" r:id="rId65"/>
    <p:sldId id="407" r:id="rId66"/>
    <p:sldId id="408" r:id="rId67"/>
    <p:sldId id="409" r:id="rId68"/>
    <p:sldId id="410" r:id="rId6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2"/>
    <p:restoredTop sz="92915"/>
  </p:normalViewPr>
  <p:slideViewPr>
    <p:cSldViewPr>
      <p:cViewPr varScale="1">
        <p:scale>
          <a:sx n="77" d="100"/>
          <a:sy n="77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www.jegerlehner.ch/intel/IntelCodeTabl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 dirty="0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Arithmetic &amp;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/>
              <a:t>	 Carry Flag (for unsigned)	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/>
              <a:t>	 Zero Flag	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/>
              <a:t>  Overflow Flag (for signed</a:t>
            </a:r>
            <a:r>
              <a:rPr lang="en-US" smtClean="0"/>
              <a:t>)</a:t>
            </a:r>
            <a:endParaRPr lang="en-US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/>
              <a:t>Example: 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/>
              <a:t> 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err="1"/>
              <a:t>,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/>
              <a:t> ↔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/>
              <a:t>Not set by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/>
              <a:t> instruction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>
                <a:hlinkClick r:id="rId2"/>
              </a:rPr>
              <a:t>Full documentation </a:t>
            </a:r>
            <a:r>
              <a:rPr lang="en-US"/>
              <a:t>(IA32), link on course website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Compare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cmpl/cmpq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/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/>
              <a:t> without setting destination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/>
              <a:t> if carry out from most significant bit (used for unsigned comparisons)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/>
              <a:t> (as signed)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Test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/>
              <a:t> without setting destination 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/>
              <a:t>Sets condition codes based on value of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> &amp;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/>
          </a:p>
          <a:p>
            <a:pPr marL="317500" lvl="1" indent="0"/>
            <a:r>
              <a:rPr lang="en-US"/>
              <a:t>Useful to have one of the operands be a mask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== 0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&lt; 0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SetX Instructions</a:t>
            </a:r>
          </a:p>
          <a:p>
            <a:pPr marL="552450" lvl="1"/>
            <a:r>
              <a:rPr lang="en-US"/>
              <a:t>Set single byte based on combinations of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493963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err="1"/>
              <a:t>SetX</a:t>
            </a:r>
            <a:r>
              <a:rPr lang="en-US"/>
              <a:t> Instructions: </a:t>
            </a:r>
          </a:p>
          <a:p>
            <a:pPr marL="552450" lvl="1"/>
            <a:r>
              <a:rPr lang="en-US"/>
              <a:t>Set single byte based on combination of condition codes</a:t>
            </a:r>
          </a:p>
          <a:p>
            <a:r>
              <a:rPr lang="en-US"/>
              <a:t>One of 8 addressable byte registers</a:t>
            </a:r>
          </a:p>
          <a:p>
            <a:pPr marL="552450" lvl="1"/>
            <a:r>
              <a:rPr lang="en-US"/>
              <a:t>Does not alter remaining 3 bytes</a:t>
            </a:r>
          </a:p>
          <a:p>
            <a:pPr marL="552450" lvl="1"/>
            <a:r>
              <a:rPr lang="en-US"/>
              <a:t>Typically use 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/>
                <a:gridCol w="635000"/>
                <a:gridCol w="635000"/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Codes: x86-64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611188" y="2762250"/>
            <a:ext cx="3822700" cy="127635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long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457200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di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500062" y="4279900"/>
            <a:ext cx="5367337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Bodies</a:t>
            </a:r>
            <a:endParaRPr lang="en-US" sz="24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573588" y="2762250"/>
            <a:ext cx="4051300" cy="12763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lgt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44600"/>
          </a:xfrm>
          <a:ln/>
        </p:spPr>
        <p:txBody>
          <a:bodyPr/>
          <a:lstStyle/>
          <a:p>
            <a:r>
              <a:rPr lang="en-US"/>
              <a:t>SetX Instructions: </a:t>
            </a:r>
          </a:p>
          <a:p>
            <a:pPr marL="552450" lvl="1"/>
            <a:r>
              <a:rPr lang="en-US"/>
              <a:t>Set single byte based on combination of condition codes</a:t>
            </a:r>
          </a:p>
          <a:p>
            <a:pPr marL="552450" lvl="1"/>
            <a:r>
              <a:rPr lang="en-US"/>
              <a:t>Does not alter remaining 3 bytes</a:t>
            </a:r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569913" y="5794375"/>
            <a:ext cx="5211762" cy="698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Is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%rax</a:t>
            </a: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zero?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Yes: 32-bit instructions set high order 32 bits to 0!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3128963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Complete addressing mode, address computation (</a:t>
            </a:r>
            <a:r>
              <a:rPr lang="en-US" err="1">
                <a:solidFill>
                  <a:srgbClr val="B3B3B3"/>
                </a:solidFill>
              </a:rPr>
              <a:t>leal</a:t>
            </a:r>
            <a:r>
              <a:rPr lang="en-US">
                <a:solidFill>
                  <a:srgbClr val="B3B3B3"/>
                </a:solidFill>
              </a:rPr>
              <a:t>)</a:t>
            </a:r>
          </a:p>
          <a:p>
            <a:r>
              <a:rPr lang="en-US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>
                <a:solidFill>
                  <a:srgbClr val="B3B3B3"/>
                </a:solidFill>
              </a:rPr>
              <a:t>x86-64</a:t>
            </a:r>
          </a:p>
          <a:p>
            <a:r>
              <a:rPr lang="en-US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/>
              <a:t>Conditional </a:t>
            </a:r>
            <a:r>
              <a:rPr lang="en-US" smtClean="0"/>
              <a:t>branches &amp; Moves</a:t>
            </a:r>
            <a:endParaRPr lang="en-US"/>
          </a:p>
          <a:p>
            <a:r>
              <a:rPr lang="en-US" smtClean="0">
                <a:solidFill>
                  <a:srgbClr val="B3B3B3"/>
                </a:solidFill>
              </a:rPr>
              <a:t>Loops</a:t>
            </a:r>
            <a:endParaRPr lang="en-US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</a:t>
            </a:r>
            <a:endParaRPr lang="en-US" b="1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b="1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L6:</a:t>
            </a:r>
            <a:endParaRPr lang="en-US" b="1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L7:</a:t>
            </a:r>
            <a:endParaRPr lang="en-US" b="1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  <a:endParaRPr lang="en-US" sz="180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  <a:endParaRPr lang="en-US" sz="180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 dirty="0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Complete addressing mode, address computation (</a:t>
            </a:r>
            <a:r>
              <a:rPr lang="en-US" dirty="0" err="1"/>
              <a:t>leal</a:t>
            </a:r>
            <a:r>
              <a:rPr lang="en-US"/>
              <a:t>)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Arithmetic operations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sz="18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smtClean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/>
              <a:t>C allows “goto” as means of transferring control</a:t>
            </a:r>
          </a:p>
          <a:p>
            <a:pPr marL="552450" lvl="1"/>
            <a:r>
              <a:rPr lang="en-US"/>
              <a:t>Closer to machine-level programming style</a:t>
            </a:r>
          </a:p>
          <a:p>
            <a:r>
              <a:rPr lang="en-US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Then_Expr</a:t>
            </a: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Else_Expr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 = Test;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(t) result = 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Using Conditional Moves</a:t>
            </a:r>
            <a:endParaRPr lang="en-US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smtClean="0"/>
              <a:t>Conditional Move Instructions</a:t>
            </a:r>
          </a:p>
          <a:p>
            <a:pPr marL="552450" lvl="1"/>
            <a:r>
              <a:rPr lang="en-US" smtClean="0"/>
              <a:t>Instruction supports:</a:t>
            </a:r>
          </a:p>
          <a:p>
            <a:pPr marL="838200" lvl="2">
              <a:buNone/>
            </a:pPr>
            <a:r>
              <a:rPr lang="en-US" smtClean="0"/>
              <a:t>if (Test) </a:t>
            </a:r>
            <a:r>
              <a:rPr lang="en-US" err="1" smtClean="0"/>
              <a:t>Dest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 </a:t>
            </a:r>
            <a:r>
              <a:rPr lang="en-US" err="1" smtClean="0">
                <a:sym typeface="Wingdings" pitchFamily="2" charset="2"/>
              </a:rPr>
              <a:t>Src</a:t>
            </a:r>
            <a:endParaRPr lang="en-US" smtClean="0"/>
          </a:p>
          <a:p>
            <a:pPr marL="552450" lvl="1"/>
            <a:r>
              <a:rPr lang="en-US" smtClean="0"/>
              <a:t>Supported in post-1995 x86 processors</a:t>
            </a:r>
          </a:p>
          <a:p>
            <a:pPr marL="552450" lvl="1"/>
            <a:r>
              <a:rPr lang="en-US" smtClean="0"/>
              <a:t>GCC does not always use them</a:t>
            </a:r>
          </a:p>
          <a:p>
            <a:pPr marL="838200" lvl="2"/>
            <a:r>
              <a:rPr lang="en-US" smtClean="0"/>
              <a:t>Wants to preserve compatibility with ancient processors</a:t>
            </a:r>
          </a:p>
          <a:p>
            <a:pPr marL="838200" lvl="2"/>
            <a:r>
              <a:rPr lang="en-US" smtClean="0"/>
              <a:t>Enabled for x86-64</a:t>
            </a:r>
          </a:p>
          <a:p>
            <a:pPr marL="838200" lvl="2"/>
            <a:r>
              <a:rPr lang="en-US" smtClean="0"/>
              <a:t>Use switch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–march=686</a:t>
            </a:r>
            <a:r>
              <a:rPr lang="en-US" smtClean="0"/>
              <a:t> for IA32</a:t>
            </a:r>
          </a:p>
          <a:p>
            <a:pPr marL="292100"/>
            <a:r>
              <a:rPr lang="en-US" smtClean="0"/>
              <a:t>Why?</a:t>
            </a:r>
          </a:p>
          <a:p>
            <a:pPr marL="552450" lvl="1"/>
            <a:r>
              <a:rPr lang="en-US" smtClean="0"/>
              <a:t>Branches are very disruptive to instruction flow through pipelines</a:t>
            </a:r>
          </a:p>
          <a:p>
            <a:pPr marL="552450" lvl="1"/>
            <a:r>
              <a:rPr lang="en-US" smtClean="0"/>
              <a:t>Conditional move do not require control transfer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Conditional Move Example: </a:t>
            </a:r>
            <a:r>
              <a:rPr lang="en-US"/>
              <a:t>x86-64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228600" y="1219200"/>
            <a:ext cx="3835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x-y;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y-x;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3048000" y="4038600"/>
            <a:ext cx="5880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  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result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Compare x:y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cmovg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If &gt;, result = 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endParaRPr lang="en-US" sz="1800" b="1" smtClean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304800" y="4279900"/>
            <a:ext cx="1295400" cy="977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0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 in %</a:t>
            </a:r>
            <a:r>
              <a:rPr lang="en-US" sz="200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edi</a:t>
            </a:r>
            <a:endParaRPr lang="en-US" sz="200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 algn="l">
              <a:spcBef>
                <a:spcPts val="863"/>
              </a:spcBef>
            </a:pPr>
            <a:r>
              <a:rPr lang="en-US" sz="20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y in %</a:t>
            </a:r>
            <a:r>
              <a:rPr lang="en-US" sz="200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esi</a:t>
            </a:r>
            <a:endParaRPr lang="en-US" sz="20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Complete addressing mode, address computation (</a:t>
            </a:r>
            <a:r>
              <a:rPr lang="en-US" err="1">
                <a:solidFill>
                  <a:srgbClr val="B3B3B3"/>
                </a:solidFill>
              </a:rPr>
              <a:t>leal</a:t>
            </a:r>
            <a:r>
              <a:rPr lang="en-US">
                <a:solidFill>
                  <a:srgbClr val="B3B3B3"/>
                </a:solidFill>
              </a:rPr>
              <a:t>)</a:t>
            </a:r>
          </a:p>
          <a:p>
            <a:r>
              <a:rPr lang="en-US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>
                <a:solidFill>
                  <a:srgbClr val="B3B3B3"/>
                </a:solidFill>
              </a:rPr>
              <a:t>x86-64</a:t>
            </a:r>
          </a:p>
          <a:p>
            <a:r>
              <a:rPr lang="en-US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>
                <a:solidFill>
                  <a:srgbClr val="B3B3B3"/>
                </a:solidFill>
              </a:rPr>
              <a:t>Conditional </a:t>
            </a:r>
            <a:r>
              <a:rPr lang="en-US" smtClean="0">
                <a:solidFill>
                  <a:srgbClr val="B3B3B3"/>
                </a:solidFill>
              </a:rPr>
              <a:t>branches and moves</a:t>
            </a:r>
            <a:endParaRPr lang="en-US">
              <a:solidFill>
                <a:srgbClr val="B3B3B3"/>
              </a:solidFill>
            </a:endParaRPr>
          </a:p>
          <a:p>
            <a:r>
              <a:rPr lang="en-US"/>
              <a:t>L</a:t>
            </a:r>
            <a:r>
              <a:rPr lang="en-US" smtClean="0"/>
              <a:t>oops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smtClean="0"/>
              <a:t>Count number of 1’s in argument x (“</a:t>
            </a:r>
            <a:r>
              <a:rPr lang="en-US" err="1" smtClean="0"/>
              <a:t>popcount</a:t>
            </a:r>
            <a:r>
              <a:rPr lang="en-US" smtClean="0"/>
              <a:t>”)</a:t>
            </a:r>
          </a:p>
          <a:p>
            <a:r>
              <a:rPr lang="en-US" smtClean="0"/>
              <a:t>Use conditional branch to either continue looping or to exit loop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>
                <a:ea typeface="Calibri" charset="0"/>
                <a:cs typeface="Calibri" charset="0"/>
              </a:rPr>
              <a:t>Registers:</a:t>
            </a:r>
            <a:endParaRPr lang="en-US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err="1" smtClean="0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/>
              <a:t>Body:</a:t>
            </a:r>
          </a:p>
          <a:p>
            <a:pPr marL="234950" lvl="1"/>
            <a:endParaRPr lang="en-US"/>
          </a:p>
          <a:p>
            <a:pPr marL="234950" lvl="1"/>
            <a:endParaRPr lang="en-US"/>
          </a:p>
          <a:p>
            <a:pPr marL="234950" lvl="1"/>
            <a:endParaRPr lang="en-US"/>
          </a:p>
          <a:p>
            <a:pPr marL="234950" lvl="1"/>
            <a:endParaRPr lang="en-US"/>
          </a:p>
          <a:p>
            <a:endParaRPr lang="en-US"/>
          </a:p>
          <a:p>
            <a:r>
              <a:rPr lang="en-US"/>
              <a:t>Test returns integer</a:t>
            </a:r>
          </a:p>
          <a:p>
            <a:pPr marL="234950" lvl="1"/>
            <a:r>
              <a:rPr lang="en-US"/>
              <a:t>= 0 interpreted as false	</a:t>
            </a:r>
          </a:p>
          <a:p>
            <a:pPr marL="234950" lvl="1"/>
            <a:r>
              <a:rPr lang="en-US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…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000" baseline="-2500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  <a:endParaRPr lang="en-US" sz="24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8382000" cy="1536700"/>
          </a:xfrm>
          <a:ln/>
        </p:spPr>
        <p:txBody>
          <a:bodyPr/>
          <a:lstStyle/>
          <a:p>
            <a:r>
              <a:rPr lang="en-US"/>
              <a:t>Is this code equivalent to the do-while version?</a:t>
            </a:r>
          </a:p>
          <a:p>
            <a:pPr marL="552450" lvl="1"/>
            <a:r>
              <a:rPr lang="en-US"/>
              <a:t>Must jump out of loop if test fails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685800" y="572770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“For” </a:t>
            </a:r>
            <a:r>
              <a:rPr lang="en-US"/>
              <a:t>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/>
              <a:t>Is this code equivalent </a:t>
            </a:r>
            <a:r>
              <a:rPr lang="en-US" smtClean="0"/>
              <a:t>to other versions?</a:t>
            </a:r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Most General Form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D(Rb,Ri,S)	Mem[Reg[Rb]+S*Reg[Ri]+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D: 	Constant “displacement” 1, 2, or 4 bytes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Rb: 	Base 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Ri:	Index register: Any, except for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Unlikely you’d use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S: 	Scale: 1, 2, 4, or 8 (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/>
              <a:t>)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endParaRPr lang="en-US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(Rb,Ri)	Mem[Reg[Rb]+Reg[Ri]]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D(Rb,Ri)	Mem[Reg[Rb]+Reg[Ri]+D]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(Rb,Ri,S)	Mem[Reg[Rb]+S*Reg[Ri]]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“For” </a:t>
            </a:r>
            <a:r>
              <a:rPr lang="en-US"/>
              <a:t>Loop </a:t>
            </a:r>
            <a:r>
              <a:rPr lang="en-US" smtClean="0"/>
              <a:t>Form</a:t>
            </a: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unsigned mask = 1 &lt;&lt;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</a:rPr>
              <a:t>Init</a:t>
            </a:r>
            <a:endParaRPr lang="en-US" sz="240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</a:rPr>
              <a:t>Test</a:t>
            </a:r>
            <a:endParaRPr lang="en-US" sz="240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</a:rPr>
              <a:t>Update</a:t>
            </a:r>
            <a:endParaRPr lang="en-US" sz="240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</a:rPr>
              <a:t>Body</a:t>
            </a:r>
            <a:endParaRPr lang="en-US" sz="240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“For” </a:t>
            </a:r>
            <a:r>
              <a:rPr lang="en-US"/>
              <a:t>Loop </a:t>
            </a:r>
            <a:r>
              <a:rPr lang="en-US" smtClean="0">
                <a:sym typeface="Wingdings" pitchFamily="2" charset="2"/>
              </a:rPr>
              <a:t> While Loop</a:t>
            </a: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>
                <a:latin typeface="+mj-lt"/>
              </a:rPr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>
                <a:latin typeface="+mj-lt"/>
              </a:rPr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>
                <a:latin typeface="+mj-lt"/>
              </a:rPr>
              <a:t>Update</a:t>
            </a:r>
            <a:r>
              <a:rPr lang="en-US" sz="2400" i="1"/>
              <a:t>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smtClean="0">
                <a:latin typeface="+mj-lt"/>
              </a:rPr>
              <a:t>Init</a:t>
            </a:r>
            <a:r>
              <a:rPr lang="en-US" sz="2400" i="1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smtClean="0">
                <a:latin typeface="Courier New" charset="0"/>
              </a:rPr>
              <a:t>while (</a:t>
            </a:r>
            <a:r>
              <a:rPr lang="en-US" sz="2400" i="1" smtClean="0">
                <a:latin typeface="+mj-lt"/>
              </a:rPr>
              <a:t>Test </a:t>
            </a:r>
            <a:r>
              <a:rPr lang="en-US" sz="2400" smtClean="0">
                <a:latin typeface="Courier New" charset="0"/>
              </a:rPr>
              <a:t>) {</a:t>
            </a:r>
            <a:endParaRPr lang="en-US" sz="240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 smtClean="0">
                <a:latin typeface="+mj-lt"/>
              </a:rPr>
              <a:t>Body</a:t>
            </a:r>
            <a:endParaRPr lang="en-US" sz="2400" i="1" smtClean="0"/>
          </a:p>
          <a:p>
            <a:pPr algn="l">
              <a:spcBef>
                <a:spcPct val="50000"/>
              </a:spcBef>
            </a:pPr>
            <a:r>
              <a:rPr lang="en-US" sz="2400" i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smtClean="0">
                <a:latin typeface="+mj-lt"/>
              </a:rPr>
              <a:t>Update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“For” </a:t>
            </a:r>
            <a:r>
              <a:rPr lang="en-US"/>
              <a:t>Loop </a:t>
            </a:r>
            <a:r>
              <a:rPr lang="en-US" smtClean="0">
                <a:sym typeface="Wingdings" pitchFamily="2" charset="2"/>
              </a:rPr>
              <a:t> …  </a:t>
            </a:r>
            <a:r>
              <a:rPr lang="en-US" err="1" smtClean="0">
                <a:sym typeface="Wingdings" pitchFamily="2" charset="2"/>
              </a:rPr>
              <a:t>Goto</a:t>
            </a: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for (</a:t>
            </a:r>
            <a:r>
              <a:rPr lang="en-US" sz="2000" i="1">
                <a:latin typeface="+mj-lt"/>
              </a:rPr>
              <a:t>Init</a:t>
            </a:r>
            <a:r>
              <a:rPr lang="en-US" sz="2000">
                <a:latin typeface="Courier New" charset="0"/>
              </a:rPr>
              <a:t>; </a:t>
            </a:r>
            <a:r>
              <a:rPr lang="en-US" sz="2000" i="1">
                <a:latin typeface="+mj-lt"/>
              </a:rPr>
              <a:t>Test</a:t>
            </a:r>
            <a:r>
              <a:rPr lang="en-US" sz="2000">
                <a:latin typeface="Courier New" charset="0"/>
              </a:rPr>
              <a:t>; </a:t>
            </a:r>
            <a:r>
              <a:rPr lang="en-US" sz="2000" i="1">
                <a:latin typeface="+mj-lt"/>
              </a:rPr>
              <a:t>Update</a:t>
            </a:r>
            <a:r>
              <a:rPr lang="en-US" sz="2000" i="1"/>
              <a:t> </a:t>
            </a:r>
            <a:r>
              <a:rPr lang="en-US" sz="200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    </a:t>
            </a:r>
            <a:r>
              <a:rPr lang="en-US" sz="2000" i="1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i="1" smtClean="0">
                <a:latin typeface="+mj-lt"/>
              </a:rPr>
              <a:t>Init</a:t>
            </a:r>
            <a:r>
              <a:rPr lang="en-US" sz="200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smtClean="0">
                <a:latin typeface="Courier New" charset="0"/>
              </a:rPr>
              <a:t>while (</a:t>
            </a:r>
            <a:r>
              <a:rPr lang="en-US" sz="2000" i="1" smtClean="0">
                <a:latin typeface="+mj-lt"/>
              </a:rPr>
              <a:t>Test </a:t>
            </a:r>
            <a:r>
              <a:rPr lang="en-US" sz="2000" smtClean="0">
                <a:latin typeface="Courier New" charset="0"/>
              </a:rPr>
              <a:t>) {</a:t>
            </a:r>
            <a:endParaRPr lang="en-US" sz="200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    </a:t>
            </a:r>
            <a:r>
              <a:rPr lang="en-US" sz="2000" i="1" smtClean="0">
                <a:latin typeface="+mj-lt"/>
              </a:rPr>
              <a:t>Body</a:t>
            </a:r>
            <a:endParaRPr lang="en-US" sz="2000" i="1" smtClean="0"/>
          </a:p>
          <a:p>
            <a:pPr algn="l">
              <a:spcBef>
                <a:spcPct val="50000"/>
              </a:spcBef>
            </a:pP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smtClean="0">
                <a:latin typeface="+mj-lt"/>
              </a:rPr>
              <a:t>Update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smtClean="0"/>
              <a:t>Init</a:t>
            </a:r>
            <a:r>
              <a:rPr lang="en-US" sz="2000" smtClean="0">
                <a:latin typeface="Courier New" charset="0"/>
              </a:rPr>
              <a:t>;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</a:t>
            </a:r>
            <a:r>
              <a:rPr lang="en-US" sz="20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while(</a:t>
            </a:r>
            <a:r>
              <a:rPr lang="en-US" sz="2000" i="1" smtClean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smtClean="0"/>
              <a:t>Init</a:t>
            </a:r>
            <a:r>
              <a:rPr lang="en-US" sz="2000" smtClean="0">
                <a:latin typeface="Courier New" charset="0"/>
              </a:rPr>
              <a:t>;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</a:t>
            </a:r>
            <a:r>
              <a:rPr lang="en-US" sz="20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>
              <a:solidFill>
                <a:schemeClr val="tx1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i="1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“For” </a:t>
            </a:r>
            <a:r>
              <a:rPr lang="en-US"/>
              <a:t>Loop </a:t>
            </a:r>
            <a:r>
              <a:rPr lang="en-US" smtClean="0"/>
              <a:t>Conversion Example</a:t>
            </a:r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smtClean="0"/>
              <a:t>Initial test can be optimized away</a:t>
            </a:r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algn="l"/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smtClean="0">
                <a:latin typeface="+mj-lt"/>
              </a:rPr>
              <a:t>Init</a:t>
            </a:r>
            <a:endParaRPr lang="en-US" sz="1800" i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smtClean="0">
                <a:latin typeface="+mj-lt"/>
              </a:rPr>
              <a:t>Test</a:t>
            </a:r>
            <a:endParaRPr lang="en-US" sz="1800" i="1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smtClean="0">
                <a:latin typeface="+mj-lt"/>
              </a:rPr>
              <a:t>Body</a:t>
            </a:r>
            <a:endParaRPr lang="en-US" sz="1800" i="1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5720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smtClean="0">
                <a:latin typeface="+mj-lt"/>
              </a:rPr>
              <a:t>Update</a:t>
            </a:r>
            <a:endParaRPr lang="en-US" sz="1800" i="1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8768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smtClean="0">
                <a:latin typeface="+mj-lt"/>
              </a:rPr>
              <a:t>Test</a:t>
            </a:r>
            <a:endParaRPr lang="en-US" sz="1800" i="1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Today</a:t>
            </a:r>
          </a:p>
          <a:p>
            <a:pPr marL="552450" lvl="1"/>
            <a:r>
              <a:rPr lang="en-US"/>
              <a:t>Complete addressing mode, address computation (</a:t>
            </a:r>
            <a:r>
              <a:rPr lang="en-US" err="1">
                <a:latin typeface="Monaco" charset="0"/>
                <a:ea typeface="Monaco" charset="0"/>
                <a:cs typeface="Monaco" charset="0"/>
                <a:sym typeface="Monaco" charset="0"/>
              </a:rPr>
              <a:t>leal</a:t>
            </a:r>
            <a:r>
              <a:rPr lang="en-US"/>
              <a:t>)</a:t>
            </a:r>
          </a:p>
          <a:p>
            <a:pPr marL="552450" lvl="1"/>
            <a:r>
              <a:rPr lang="en-US"/>
              <a:t>Arithmetic </a:t>
            </a:r>
            <a:r>
              <a:rPr lang="en-US" smtClean="0"/>
              <a:t>operations</a:t>
            </a:r>
          </a:p>
          <a:p>
            <a:pPr marL="552450" lvl="1"/>
            <a:r>
              <a:rPr lang="en-US" smtClean="0"/>
              <a:t>Control</a:t>
            </a:r>
            <a:r>
              <a:rPr lang="en-US"/>
              <a:t>: Condition codes</a:t>
            </a:r>
          </a:p>
          <a:p>
            <a:pPr marL="552450" lvl="1"/>
            <a:r>
              <a:rPr lang="en-US"/>
              <a:t>Conditional </a:t>
            </a:r>
            <a:r>
              <a:rPr lang="en-US" smtClean="0"/>
              <a:t>branches &amp; conditional moves</a:t>
            </a:r>
            <a:endParaRPr lang="en-US"/>
          </a:p>
          <a:p>
            <a:pPr marL="552450" lvl="1"/>
            <a:r>
              <a:rPr lang="en-US"/>
              <a:t>L</a:t>
            </a:r>
            <a:r>
              <a:rPr lang="en-US" smtClean="0"/>
              <a:t>oops</a:t>
            </a:r>
            <a:endParaRPr lang="en-US"/>
          </a:p>
          <a:p>
            <a:r>
              <a:rPr lang="en-US"/>
              <a:t>Next Time</a:t>
            </a:r>
          </a:p>
          <a:p>
            <a:pPr marL="552450" lvl="1"/>
            <a:r>
              <a:rPr lang="en-US" smtClean="0"/>
              <a:t>Switch statements</a:t>
            </a:r>
            <a:endParaRPr lang="en-US"/>
          </a:p>
          <a:p>
            <a:pPr marL="552450" lvl="1"/>
            <a:r>
              <a:rPr lang="en-US"/>
              <a:t>Stack</a:t>
            </a:r>
          </a:p>
          <a:p>
            <a:pPr marL="552450" lvl="1"/>
            <a:r>
              <a:rPr lang="en-US"/>
              <a:t>Call / return</a:t>
            </a:r>
          </a:p>
          <a:p>
            <a:pPr marL="552450" lvl="1"/>
            <a:r>
              <a:rPr lang="en-US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smtClean="0"/>
              <a:t>Machine-Level Programming III:</a:t>
            </a:r>
            <a:br>
              <a:rPr lang="en-US" b="1" smtClean="0"/>
            </a:br>
            <a:r>
              <a:rPr lang="en-US" b="1" smtClean="0"/>
              <a:t>Switch Statements  </a:t>
            </a:r>
            <a:r>
              <a:rPr lang="en-US" b="1"/>
              <a:t>and </a:t>
            </a:r>
            <a:r>
              <a:rPr lang="en-US" b="1" smtClean="0"/>
              <a:t>IA32 Procedures</a:t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39353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/>
              <a:t>Switch </a:t>
            </a:r>
            <a:r>
              <a:rPr lang="en-US"/>
              <a:t>statements</a:t>
            </a:r>
          </a:p>
          <a:p>
            <a:r>
              <a:rPr lang="en-US" smtClean="0">
                <a:solidFill>
                  <a:srgbClr val="7F7F7F"/>
                </a:solidFill>
              </a:rPr>
              <a:t>IA 32 Procedures</a:t>
            </a:r>
          </a:p>
          <a:p>
            <a:pPr lvl="1"/>
            <a:r>
              <a:rPr lang="en-US" smtClean="0">
                <a:solidFill>
                  <a:srgbClr val="7F7F7F"/>
                </a:solidFill>
              </a:rPr>
              <a:t>Stack Structure</a:t>
            </a:r>
          </a:p>
          <a:p>
            <a:pPr lvl="1"/>
            <a:r>
              <a:rPr lang="en-US" smtClean="0">
                <a:solidFill>
                  <a:srgbClr val="7F7F7F"/>
                </a:solidFill>
              </a:rPr>
              <a:t>Calling Conventions</a:t>
            </a:r>
          </a:p>
          <a:p>
            <a:pPr lvl="1"/>
            <a:r>
              <a:rPr lang="en-US" smtClean="0">
                <a:solidFill>
                  <a:srgbClr val="7F7F7F"/>
                </a:solidFill>
              </a:rPr>
              <a:t>Illustrations of Recursion &amp; Pointers</a:t>
            </a:r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92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/>
              <a:t>Multiple case labels</a:t>
            </a:r>
          </a:p>
          <a:p>
            <a:pPr marL="552450" lvl="1"/>
            <a:r>
              <a:rPr lang="en-US"/>
              <a:t>Here: 5 &amp; 6</a:t>
            </a:r>
          </a:p>
          <a:p>
            <a:r>
              <a:rPr lang="en-US"/>
              <a:t>Fall through cases</a:t>
            </a:r>
          </a:p>
          <a:p>
            <a:pPr marL="552450" lvl="1"/>
            <a:r>
              <a:rPr lang="en-US"/>
              <a:t>Here: 2</a:t>
            </a:r>
          </a:p>
          <a:p>
            <a:r>
              <a:rPr lang="en-US"/>
              <a:t>Missing cases</a:t>
            </a:r>
          </a:p>
          <a:p>
            <a:pPr marL="552450" lvl="1"/>
            <a:r>
              <a:rPr lang="en-US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646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984500" cy="60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target = JTab[x];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 *target;</a:t>
            </a: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797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Approximate Translation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3117600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Switch Statement Example (IA32)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6388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890588" y="5918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4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$6,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Compare x:6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05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err="1" smtClean="0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smtClean="0"/>
              <a:t> </a:t>
            </a:r>
            <a:r>
              <a:rPr lang="en-US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err="1"/>
              <a:t>,</a:t>
            </a:r>
            <a:r>
              <a:rPr lang="en-US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/>
          </a:p>
          <a:p>
            <a:pPr marL="552450" lvl="1"/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/>
              <a:t> is address mode expression</a:t>
            </a:r>
          </a:p>
          <a:p>
            <a:pPr marL="552450" lvl="1"/>
            <a:r>
              <a:rPr lang="en-US"/>
              <a:t>Set 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/>
              <a:t>Uses</a:t>
            </a:r>
          </a:p>
          <a:p>
            <a:pPr marL="552450" lvl="1"/>
            <a:r>
              <a:rPr lang="en-US"/>
              <a:t>Computing addresses without a memory reference</a:t>
            </a:r>
          </a:p>
          <a:p>
            <a:pPr marL="838200" lvl="2"/>
            <a:r>
              <a:rPr lang="en-US"/>
              <a:t>E.g., translation of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/>
          </a:p>
          <a:p>
            <a:pPr marL="552450" lvl="1"/>
            <a:r>
              <a:rPr lang="en-US"/>
              <a:t>Computing arithmetic expressions of the form x + k*y</a:t>
            </a:r>
          </a:p>
          <a:p>
            <a:pPr marL="838200" lvl="2"/>
            <a:r>
              <a:rPr lang="en-US"/>
              <a:t>k = 1, 2, 4, or 8</a:t>
            </a:r>
          </a:p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leal (%eax,%eax,2), %eax  ;t &lt;- x+x*2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sall $2, %eax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/>
              <a:t>Table Structure</a:t>
            </a:r>
          </a:p>
          <a:p>
            <a:pPr marL="552450" lvl="1"/>
            <a:r>
              <a:rPr lang="en-US"/>
              <a:t>Each target requires 4 bytes</a:t>
            </a:r>
          </a:p>
          <a:p>
            <a:pPr marL="552450" lvl="1"/>
            <a:r>
              <a:rPr lang="en-US"/>
              <a:t>Base address at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/>
          </a:p>
          <a:p>
            <a:endParaRPr lang="en-US"/>
          </a:p>
          <a:p>
            <a:r>
              <a:rPr lang="en-US"/>
              <a:t>Jumping</a:t>
            </a:r>
          </a:p>
          <a:p>
            <a:pPr marL="552450" lvl="1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/>
              <a:t>Jump target is denoted by label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endParaRPr lang="en-US"/>
          </a:p>
          <a:p>
            <a:pPr marL="552450" lvl="1"/>
            <a:endParaRPr lang="en-US"/>
          </a:p>
          <a:p>
            <a:pPr marL="552450" lvl="1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L7(,%eax,4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/>
              <a:t>Start of jump table: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/>
          </a:p>
          <a:p>
            <a:pPr marL="552450" lvl="1"/>
            <a:r>
              <a:rPr lang="en-US"/>
              <a:t>Must scale by factor of 4 (labels have 32-bits = 4 Bytes on IA32)</a:t>
            </a:r>
          </a:p>
          <a:p>
            <a:pPr marL="552450" lvl="1"/>
            <a:r>
              <a:rPr lang="en-US"/>
              <a:t>Fetch target from effective Address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L7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*4</a:t>
            </a:r>
            <a:endParaRPr lang="en-US"/>
          </a:p>
          <a:p>
            <a:pPr marL="838200" lvl="2"/>
            <a:r>
              <a:rPr lang="en-US"/>
              <a:t>Only for  0 ≤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5257800" y="2057400"/>
            <a:ext cx="2971800" cy="2667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6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46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Switch Implementation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5416550" y="2865438"/>
            <a:ext cx="3517900" cy="2925762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.section	.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0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.L4	# x = 2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3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4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5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6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5334000" y="2511425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6781800" cy="1384300"/>
          </a:xfrm>
          <a:ln/>
        </p:spPr>
        <p:txBody>
          <a:bodyPr/>
          <a:lstStyle/>
          <a:p>
            <a:r>
              <a:rPr lang="en-US"/>
              <a:t>Same general idea, adapted to 64-bit code</a:t>
            </a:r>
          </a:p>
          <a:p>
            <a:r>
              <a:rPr lang="en-US"/>
              <a:t>Table entries 64 bits (pointers)</a:t>
            </a:r>
          </a:p>
          <a:p>
            <a:r>
              <a:rPr lang="en-US"/>
              <a:t>Cases use revised code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33400" y="4924425"/>
            <a:ext cx="4038600" cy="137160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33400" y="2867024"/>
            <a:ext cx="3975100" cy="19335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2846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Object Code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Setup</a:t>
            </a:r>
          </a:p>
          <a:p>
            <a:pPr marL="552450" lvl="1"/>
            <a:r>
              <a:rPr lang="en-US"/>
              <a:t>Label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r>
              <a:rPr lang="en-US" smtClean="0"/>
              <a:t> </a:t>
            </a:r>
            <a:r>
              <a:rPr lang="en-US"/>
              <a:t>becomes address </a:t>
            </a:r>
            <a:r>
              <a:rPr lang="en-US" sz="1800" smtClean="0">
                <a:latin typeface="Courier New Bold" charset="0"/>
                <a:cs typeface="Courier New Bold" charset="0"/>
                <a:sym typeface="Courier New Bold" charset="0"/>
              </a:rPr>
              <a:t>0x8048422</a:t>
            </a:r>
            <a:endParaRPr lang="en-US"/>
          </a:p>
          <a:p>
            <a:pPr marL="552450" lvl="1"/>
            <a:r>
              <a:rPr lang="en-US"/>
              <a:t>Label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r>
              <a:rPr lang="en-US" smtClean="0"/>
              <a:t> </a:t>
            </a:r>
            <a:r>
              <a:rPr lang="en-US"/>
              <a:t>becomes address </a:t>
            </a:r>
            <a:r>
              <a:rPr lang="en-US" sz="1800" smtClean="0">
                <a:latin typeface="Courier New Bold" charset="0"/>
                <a:cs typeface="Courier New Bold" charset="0"/>
                <a:sym typeface="Courier New Bold" charset="0"/>
              </a:rPr>
              <a:t>0x8048660</a:t>
            </a:r>
            <a:endParaRPr lang="en-US" sz="18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457200" y="5048250"/>
            <a:ext cx="8623300" cy="120015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08048410 &lt;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8048419:	77 07   	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8048422 &lt;switch_eg+0x12&gt;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804841b:	ff 24 85 60 86 04 08 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*0x8048660(,%eax,4)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6" name="Rectangle 6"/>
          <p:cNvSpPr>
            <a:spLocks/>
          </p:cNvSpPr>
          <p:nvPr/>
        </p:nvSpPr>
        <p:spPr bwMode="auto">
          <a:xfrm>
            <a:off x="469900" y="3067050"/>
            <a:ext cx="7607300" cy="127635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381000" y="2635250"/>
            <a:ext cx="345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Assembly Code</a:t>
            </a: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346075" y="4622800"/>
            <a:ext cx="51181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Disassembled Object Code</a:t>
            </a:r>
          </a:p>
        </p:txBody>
      </p:sp>
    </p:spTree>
    <p:extLst>
      <p:ext uri="{BB962C8B-B14F-4D97-AF65-F5344CB8AC3E}">
        <p14:creationId xmlns:p14="http://schemas.microsoft.com/office/powerpoint/2010/main" val="77419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/>
              <a:t>C Control</a:t>
            </a:r>
          </a:p>
          <a:p>
            <a:pPr marL="546100" lvl="1"/>
            <a:r>
              <a:rPr lang="en-US"/>
              <a:t>if-then-else</a:t>
            </a:r>
          </a:p>
          <a:p>
            <a:pPr marL="546100" lvl="1"/>
            <a:r>
              <a:rPr lang="en-US"/>
              <a:t>do-while</a:t>
            </a:r>
          </a:p>
          <a:p>
            <a:pPr marL="546100" lvl="1"/>
            <a:r>
              <a:rPr lang="en-US"/>
              <a:t>while, for</a:t>
            </a:r>
          </a:p>
          <a:p>
            <a:pPr marL="546100" lvl="1"/>
            <a:r>
              <a:rPr lang="en-US" smtClean="0"/>
              <a:t>switch</a:t>
            </a:r>
            <a:endParaRPr lang="en-US"/>
          </a:p>
          <a:p>
            <a:r>
              <a:rPr lang="en-US"/>
              <a:t>Assembler Control</a:t>
            </a:r>
          </a:p>
          <a:p>
            <a:pPr marL="546100" lvl="1"/>
            <a:r>
              <a:rPr lang="en-US"/>
              <a:t>Conditional jump</a:t>
            </a:r>
          </a:p>
          <a:p>
            <a:pPr marL="546100" lvl="1"/>
            <a:r>
              <a:rPr lang="en-US"/>
              <a:t>Conditional move</a:t>
            </a:r>
          </a:p>
          <a:p>
            <a:pPr marL="546100" lvl="1"/>
            <a:r>
              <a:rPr lang="en-US"/>
              <a:t>Indirect jump</a:t>
            </a:r>
          </a:p>
          <a:p>
            <a:pPr marL="546100" lvl="1"/>
            <a:r>
              <a:rPr lang="en-US" smtClean="0"/>
              <a:t>Compiler generates code sequence </a:t>
            </a:r>
            <a:r>
              <a:rPr lang="en-US"/>
              <a:t>to implement more complex control</a:t>
            </a:r>
          </a:p>
          <a:p>
            <a:r>
              <a:rPr lang="en-US"/>
              <a:t>Standard Techniques</a:t>
            </a:r>
          </a:p>
          <a:p>
            <a:pPr marL="546100" lvl="1"/>
            <a:r>
              <a:rPr lang="en-US"/>
              <a:t>L</a:t>
            </a:r>
            <a:r>
              <a:rPr lang="en-US" smtClean="0"/>
              <a:t>oops </a:t>
            </a:r>
            <a:r>
              <a:rPr lang="en-US"/>
              <a:t>converted to do-while form</a:t>
            </a:r>
          </a:p>
          <a:p>
            <a:pPr marL="546100" lvl="1"/>
            <a:r>
              <a:rPr lang="en-US" smtClean="0"/>
              <a:t>Large </a:t>
            </a:r>
            <a:r>
              <a:rPr lang="en-US"/>
              <a:t>switch statements use jump tables</a:t>
            </a:r>
          </a:p>
          <a:p>
            <a:pPr marL="546100" lvl="1"/>
            <a:r>
              <a:rPr lang="en-US"/>
              <a:t>Sparse switch statements may use decision </a:t>
            </a:r>
            <a:r>
              <a:rPr lang="en-US" smtClean="0"/>
              <a:t>trees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9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B3B3B3"/>
                </a:solidFill>
              </a:rPr>
              <a:t>Switch </a:t>
            </a:r>
            <a:r>
              <a:rPr lang="en-US">
                <a:solidFill>
                  <a:srgbClr val="B3B3B3"/>
                </a:solidFill>
              </a:rPr>
              <a:t>statements</a:t>
            </a:r>
          </a:p>
          <a:p>
            <a:r>
              <a:rPr lang="en-US" smtClean="0"/>
              <a:t>IA 32 Procedures</a:t>
            </a:r>
          </a:p>
          <a:p>
            <a:pPr lvl="1"/>
            <a:r>
              <a:rPr lang="en-US" smtClean="0"/>
              <a:t>Stack Structure</a:t>
            </a:r>
          </a:p>
          <a:p>
            <a:pPr lvl="1"/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97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/>
              <a:t>Region of memory managed with stack discipline</a:t>
            </a:r>
          </a:p>
          <a:p>
            <a:r>
              <a:rPr lang="en-US"/>
              <a:t>Grows toward lower addresses</a:t>
            </a:r>
          </a:p>
          <a:p>
            <a:endParaRPr lang="en-US"/>
          </a:p>
          <a:p>
            <a:r>
              <a:rPr lang="en-US"/>
              <a:t>Register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</a:p>
          <a:p>
            <a:pPr marL="552450" lvl="1"/>
            <a:r>
              <a:rPr lang="en-US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869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58" y="1755521"/>
            <a:ext cx="4579133" cy="4155139"/>
          </a:xfrm>
          <a:prstGeom prst="rect">
            <a:avLst/>
          </a:prstGeom>
        </p:spPr>
      </p:pic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384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2517803" y="2049146"/>
            <a:ext cx="2337859" cy="15327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800" dirty="0">
                <a:latin typeface="Chalkduster" charset="0"/>
                <a:ea typeface="Chalkduster" charset="0"/>
                <a:cs typeface="Chalkduster" charset="0"/>
              </a:rPr>
              <a:t>When the stack is upside down, the data do not fall </a:t>
            </a:r>
            <a:r>
              <a:rPr lang="en-US" sz="1800" dirty="0" smtClean="0">
                <a:latin typeface="Chalkduster" charset="0"/>
                <a:ea typeface="Chalkduster" charset="0"/>
                <a:cs typeface="Chalkduster" charset="0"/>
              </a:rPr>
              <a:t>down.</a:t>
            </a:r>
            <a:endParaRPr lang="en-US" sz="1800" dirty="0">
              <a:latin typeface="Chalkduster" charset="0"/>
              <a:ea typeface="Chalkduster" charset="0"/>
              <a:cs typeface="Chalkduster" charset="0"/>
            </a:endParaRPr>
          </a:p>
          <a:p>
            <a:pPr>
              <a:buNone/>
            </a:pPr>
            <a:r>
              <a:rPr lang="en-US" sz="1800" dirty="0">
                <a:latin typeface="Chalkduster" charset="0"/>
                <a:ea typeface="Chalkduster" charset="0"/>
                <a:cs typeface="Chalkduster" charset="0"/>
              </a:rPr>
              <a:t>Surprised!</a:t>
            </a:r>
          </a:p>
        </p:txBody>
      </p:sp>
    </p:spTree>
    <p:extLst>
      <p:ext uri="{BB962C8B-B14F-4D97-AF65-F5344CB8AC3E}">
        <p14:creationId xmlns:p14="http://schemas.microsoft.com/office/powerpoint/2010/main" val="773381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 by 4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19" y="0"/>
              <a:ext cx="160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-4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451100" y="4759325"/>
            <a:ext cx="4735513" cy="1320800"/>
            <a:chOff x="0" y="0"/>
            <a:chExt cx="2983" cy="832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0" y="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552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313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65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240" presetClass="entr" presetSubtype="139026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463800" y="4797425"/>
            <a:ext cx="263525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41350" cy="317500"/>
            <a:chOff x="0" y="0"/>
            <a:chExt cx="404" cy="200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19" y="0"/>
              <a:ext cx="185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+4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1524000"/>
            <a:ext cx="4875213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sz="2400" b="1" kern="0" dirty="0" err="1">
                <a:solidFill>
                  <a:schemeClr val="tx1"/>
                </a:solidFill>
                <a:latin typeface="Courier New" pitchFamily="49" charset="0"/>
              </a:rPr>
              <a:t>popl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i="1" kern="0" dirty="0" err="1">
                <a:latin typeface="Calibri" pitchFamily="34" charset="0"/>
              </a:rPr>
              <a:t>Dest</a:t>
            </a:r>
            <a:endParaRPr lang="en-US" sz="2400" b="1" kern="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400" kern="0" dirty="0">
                <a:latin typeface="Calibri" pitchFamily="34" charset="0"/>
              </a:rPr>
              <a:t>Read operand at address </a:t>
            </a:r>
            <a:r>
              <a:rPr lang="en-US" sz="2400" kern="0" dirty="0">
                <a:latin typeface="Courier New" pitchFamily="49" charset="0"/>
              </a:rPr>
              <a:t>%</a:t>
            </a:r>
            <a:r>
              <a:rPr lang="en-US" sz="2400" kern="0" dirty="0" err="1">
                <a:latin typeface="Courier New" pitchFamily="49" charset="0"/>
              </a:rPr>
              <a:t>esp</a:t>
            </a:r>
            <a:endParaRPr lang="en-US" sz="2400" kern="0" dirty="0">
              <a:latin typeface="Calibri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400" kern="0" dirty="0">
                <a:latin typeface="Calibri" pitchFamily="34" charset="0"/>
              </a:rPr>
              <a:t>Increment </a:t>
            </a:r>
            <a:r>
              <a:rPr lang="en-US" sz="2400" kern="0" dirty="0">
                <a:latin typeface="Courier New" pitchFamily="49" charset="0"/>
              </a:rPr>
              <a:t>%</a:t>
            </a:r>
            <a:r>
              <a:rPr lang="en-US" sz="2400" kern="0" dirty="0" err="1">
                <a:latin typeface="Courier New" pitchFamily="49" charset="0"/>
              </a:rPr>
              <a:t>esp</a:t>
            </a:r>
            <a:r>
              <a:rPr lang="en-US" sz="2400" kern="0" dirty="0">
                <a:latin typeface="Calibri" pitchFamily="34" charset="0"/>
              </a:rPr>
              <a:t> by 4</a:t>
            </a:r>
          </a:p>
          <a:p>
            <a:pPr marL="742950" lvl="1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400" kern="0" dirty="0">
                <a:latin typeface="Calibri" pitchFamily="34" charset="0"/>
              </a:rPr>
              <a:t>Write operand to </a:t>
            </a:r>
            <a:r>
              <a:rPr lang="en-US" sz="2400" i="1" kern="0" dirty="0" err="1">
                <a:latin typeface="Calibri" pitchFamily="34" charset="0"/>
              </a:rPr>
              <a:t>Dest</a:t>
            </a:r>
            <a:endParaRPr lang="en-US" sz="2400" i="1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96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685800" y="4167188"/>
            <a:ext cx="79375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Use stack to support procedure call and return</a:t>
            </a:r>
          </a:p>
          <a:p>
            <a:r>
              <a:rPr lang="en-US">
                <a:solidFill>
                  <a:srgbClr val="980002"/>
                </a:solidFill>
              </a:rPr>
              <a:t>Procedure call:</a:t>
            </a:r>
            <a:r>
              <a:rPr lang="en-US"/>
              <a:t> 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/>
              <a:t>Push return address on stack</a:t>
            </a:r>
          </a:p>
          <a:p>
            <a:pPr marL="552450" lvl="1"/>
            <a:r>
              <a:rPr lang="en-US"/>
              <a:t>Jump to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/>
          </a:p>
          <a:p>
            <a:r>
              <a:rPr lang="en-US"/>
              <a:t>Return address:</a:t>
            </a:r>
          </a:p>
          <a:p>
            <a:pPr marL="552450" lvl="1"/>
            <a:r>
              <a:rPr lang="en-US"/>
              <a:t>Address of the next instruction right after call</a:t>
            </a:r>
          </a:p>
          <a:p>
            <a:pPr marL="552450" lvl="1"/>
            <a:r>
              <a:rPr lang="en-US"/>
              <a:t>Example from disassembly</a:t>
            </a:r>
          </a:p>
          <a:p>
            <a:pPr marL="552450" lvl="1">
              <a:buNone/>
            </a:pP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804854e:</a:t>
            </a:r>
            <a:r>
              <a:rPr lang="en-US" b="1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e8 3d 06 00 00 </a:t>
            </a:r>
            <a:r>
              <a:rPr lang="en-US" b="1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call   8048b90 &lt;main&gt;</a:t>
            </a:r>
            <a:endParaRPr lang="en-US" b="1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>
              <a:buNone/>
            </a:pP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8048553:</a:t>
            </a:r>
            <a:r>
              <a:rPr lang="en-US" b="1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50             </a:t>
            </a:r>
            <a:r>
              <a:rPr lang="en-US" b="1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err="1"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b="1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/>
            <a:r>
              <a:rPr lang="en-US"/>
              <a:t>Return address =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  <a:endParaRPr lang="en-US"/>
          </a:p>
          <a:p>
            <a:r>
              <a:rPr lang="en-US">
                <a:solidFill>
                  <a:srgbClr val="980002"/>
                </a:solidFill>
              </a:rPr>
              <a:t>Procedure return:</a:t>
            </a:r>
            <a:r>
              <a:rPr lang="en-US"/>
              <a:t> </a:t>
            </a:r>
            <a:r>
              <a:rPr lang="en-US" b="1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/>
              <a:t>Pop address from stack</a:t>
            </a:r>
          </a:p>
          <a:p>
            <a:pPr marL="552450" lvl="1"/>
            <a:r>
              <a:rPr lang="en-US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373277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Complete addressing mode, address computation (</a:t>
            </a:r>
            <a:r>
              <a:rPr lang="en-US" err="1">
                <a:solidFill>
                  <a:srgbClr val="B3B3B3"/>
                </a:solidFill>
              </a:rPr>
              <a:t>leal</a:t>
            </a:r>
            <a:r>
              <a:rPr lang="en-US">
                <a:solidFill>
                  <a:srgbClr val="B3B3B3"/>
                </a:solidFill>
              </a:rPr>
              <a:t>)</a:t>
            </a:r>
          </a:p>
          <a:p>
            <a:r>
              <a:rPr lang="en-US"/>
              <a:t>Arithmetic operations</a:t>
            </a:r>
          </a:p>
          <a:p>
            <a:r>
              <a:rPr lang="en-US" smtClean="0">
                <a:solidFill>
                  <a:srgbClr val="B3B3B3"/>
                </a:solidFill>
              </a:rPr>
              <a:t>Control</a:t>
            </a:r>
            <a:r>
              <a:rPr lang="en-US">
                <a:solidFill>
                  <a:srgbClr val="B3B3B3"/>
                </a:solidFill>
              </a:rPr>
              <a:t>: Condition codes</a:t>
            </a:r>
          </a:p>
          <a:p>
            <a:r>
              <a:rPr lang="en-US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>
                <a:solidFill>
                  <a:srgbClr val="B3B3B3"/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4381500" y="4191000"/>
            <a:ext cx="13462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4381500" y="48768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7461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7461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36417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36417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9" name="Rectangle 9"/>
          <p:cNvSpPr>
            <a:spLocks/>
          </p:cNvSpPr>
          <p:nvPr/>
        </p:nvSpPr>
        <p:spPr bwMode="auto">
          <a:xfrm>
            <a:off x="4381500" y="5486400"/>
            <a:ext cx="1347788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0x8048b90</a:t>
            </a:r>
          </a:p>
        </p:txBody>
      </p:sp>
      <p:sp>
        <p:nvSpPr>
          <p:cNvPr id="46090" name="Rectangle 10"/>
          <p:cNvSpPr>
            <a:spLocks/>
          </p:cNvSpPr>
          <p:nvPr/>
        </p:nvSpPr>
        <p:spPr bwMode="auto">
          <a:xfrm>
            <a:off x="35036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35036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35036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3503613" y="4191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1460500" y="54864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0x804854e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4381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4381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7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Call Example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6080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9" name="Rectangle 19"/>
          <p:cNvSpPr>
            <a:spLocks/>
          </p:cNvSpPr>
          <p:nvPr/>
        </p:nvSpPr>
        <p:spPr bwMode="auto">
          <a:xfrm>
            <a:off x="6080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6080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1460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102" name="Rectangle 22"/>
          <p:cNvSpPr>
            <a:spLocks/>
          </p:cNvSpPr>
          <p:nvPr/>
        </p:nvSpPr>
        <p:spPr bwMode="auto">
          <a:xfrm>
            <a:off x="1460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3" name="Rectangle 23"/>
          <p:cNvSpPr>
            <a:spLocks/>
          </p:cNvSpPr>
          <p:nvPr/>
        </p:nvSpPr>
        <p:spPr bwMode="auto">
          <a:xfrm>
            <a:off x="1460500" y="48768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104" name="Rectangle 24"/>
          <p:cNvSpPr>
            <a:spLocks/>
          </p:cNvSpPr>
          <p:nvPr/>
        </p:nvSpPr>
        <p:spPr bwMode="auto">
          <a:xfrm>
            <a:off x="4110038" y="2146300"/>
            <a:ext cx="173513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 8048b90</a:t>
            </a:r>
          </a:p>
        </p:txBody>
      </p:sp>
      <p:sp>
        <p:nvSpPr>
          <p:cNvPr id="46105" name="Rectangle 25"/>
          <p:cNvSpPr>
            <a:spLocks/>
          </p:cNvSpPr>
          <p:nvPr/>
        </p:nvSpPr>
        <p:spPr bwMode="auto">
          <a:xfrm>
            <a:off x="454025" y="1187450"/>
            <a:ext cx="7620000" cy="609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804854e:	e8 3d 06 00 00 	call   8048b90 &lt;main&gt;</a:t>
            </a:r>
          </a:p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8048553:	50             	pushl  %eax</a:t>
            </a:r>
          </a:p>
        </p:txBody>
      </p:sp>
      <p:sp>
        <p:nvSpPr>
          <p:cNvPr id="46106" name="Rectangle 26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2917809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3641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3641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3503613" y="4038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689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6689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4381500" y="53340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0x8048591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43815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3503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3503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3503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43815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4381500" y="3657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43815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Return Example</a:t>
            </a: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6551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6551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6551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7454900" y="3657600"/>
            <a:ext cx="1346200" cy="381000"/>
          </a:xfrm>
          <a:prstGeom prst="rect">
            <a:avLst/>
          </a:prstGeom>
          <a:solidFill>
            <a:srgbClr val="AC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74549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7748588" y="2057400"/>
            <a:ext cx="500062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ret</a:t>
            </a: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457200" y="1371600"/>
            <a:ext cx="6515100" cy="355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marL="419100" indent="-346075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8048591:	c3             	ret	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" charset="0"/>
              </a:rPr>
              <a:t>	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7454900" y="47244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7454900" y="5334000"/>
            <a:ext cx="1346200" cy="381000"/>
          </a:xfrm>
          <a:prstGeom prst="rect">
            <a:avLst/>
          </a:prstGeom>
          <a:solidFill>
            <a:srgbClr val="FF99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74549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2118588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/>
              <a:t>Languages that support recursion</a:t>
            </a:r>
          </a:p>
          <a:p>
            <a:pPr marL="552450" lvl="1"/>
            <a:r>
              <a:rPr lang="en-US"/>
              <a:t>e.g., C, Pascal, Java</a:t>
            </a:r>
          </a:p>
          <a:p>
            <a:pPr marL="552450" lvl="1"/>
            <a:r>
              <a:rPr lang="en-US"/>
              <a:t>Code must be “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/>
              <a:t>”</a:t>
            </a:r>
          </a:p>
          <a:p>
            <a:pPr marL="838200" lvl="2"/>
            <a:r>
              <a:rPr lang="en-US"/>
              <a:t>Multiple simultaneous instantiations of single procedure</a:t>
            </a:r>
          </a:p>
          <a:p>
            <a:pPr marL="552450" lvl="1"/>
            <a:r>
              <a:rPr lang="en-US"/>
              <a:t>Need some place to store state of each instantiation</a:t>
            </a:r>
          </a:p>
          <a:p>
            <a:pPr marL="838200" lvl="2"/>
            <a:r>
              <a:rPr lang="en-US"/>
              <a:t>Arguments</a:t>
            </a:r>
          </a:p>
          <a:p>
            <a:pPr marL="838200" lvl="2"/>
            <a:r>
              <a:rPr lang="en-US"/>
              <a:t>Local variables</a:t>
            </a:r>
          </a:p>
          <a:p>
            <a:pPr marL="838200" lvl="2"/>
            <a:r>
              <a:rPr lang="en-US"/>
              <a:t>Return pointer</a:t>
            </a:r>
          </a:p>
          <a:p>
            <a:r>
              <a:rPr lang="en-US"/>
              <a:t>Stack discipline</a:t>
            </a:r>
          </a:p>
          <a:p>
            <a:pPr marL="552450" lvl="1"/>
            <a:r>
              <a:rPr lang="en-US"/>
              <a:t>State for given procedure needed for limited time</a:t>
            </a:r>
          </a:p>
          <a:p>
            <a:pPr marL="838200" lvl="2"/>
            <a:r>
              <a:rPr lang="en-US"/>
              <a:t>From when called to when return</a:t>
            </a:r>
          </a:p>
          <a:p>
            <a:pPr marL="552450" lvl="1"/>
            <a:r>
              <a:rPr lang="en-US" err="1"/>
              <a:t>Callee</a:t>
            </a:r>
            <a:r>
              <a:rPr lang="en-US"/>
              <a:t> returns before caller does</a:t>
            </a:r>
          </a:p>
          <a:p>
            <a:r>
              <a:rPr lang="en-US"/>
              <a:t>Stack allocated in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/>
          </a:p>
          <a:p>
            <a:pPr marL="552450" lvl="1"/>
            <a:r>
              <a:rPr lang="en-US"/>
              <a:t>state for single procedure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4328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Temporary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552450" lvl="1"/>
            <a:r>
              <a:rPr lang="en-US" dirty="0"/>
              <a:t>Deallocated when return</a:t>
            </a:r>
          </a:p>
          <a:p>
            <a:pPr marL="838200" lvl="2"/>
            <a:r>
              <a:rPr lang="en-US" dirty="0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32" y="4998129"/>
            <a:ext cx="1943487" cy="1763534"/>
          </a:xfrm>
          <a:prstGeom prst="rect">
            <a:avLst/>
          </a:prstGeom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506151" y="5109014"/>
            <a:ext cx="1350462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sz="1400" dirty="0" err="1" smtClean="0">
                <a:latin typeface="Chalkduster" charset="0"/>
                <a:ea typeface="Chalkduster" charset="0"/>
                <a:cs typeface="Chalkduster" charset="0"/>
              </a:rPr>
              <a:t>They</a:t>
            </a:r>
            <a:r>
              <a:rPr lang="tr-TR" sz="1400" dirty="0" smtClean="0">
                <a:latin typeface="Chalkduster" charset="0"/>
                <a:ea typeface="Chalkduster" charset="0"/>
                <a:cs typeface="Chalkduster" charset="0"/>
              </a:rPr>
              <a:t> do not </a:t>
            </a:r>
            <a:r>
              <a:rPr lang="tr-TR" sz="1400" dirty="0" err="1" smtClean="0">
                <a:latin typeface="Chalkduster" charset="0"/>
                <a:ea typeface="Chalkduster" charset="0"/>
                <a:cs typeface="Chalkduster" charset="0"/>
              </a:rPr>
              <a:t>fall</a:t>
            </a:r>
            <a:r>
              <a:rPr lang="tr-TR" sz="1400" dirty="0" smtClean="0"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lang="tr-TR" sz="1400" dirty="0" err="1" smtClean="0">
                <a:latin typeface="Chalkduster" charset="0"/>
                <a:ea typeface="Chalkduster" charset="0"/>
                <a:cs typeface="Chalkduster" charset="0"/>
              </a:rPr>
              <a:t>down</a:t>
            </a:r>
            <a:r>
              <a:rPr lang="tr-TR" sz="1400" dirty="0" smtClean="0">
                <a:latin typeface="Chalkduster" charset="0"/>
                <a:ea typeface="Chalkduster" charset="0"/>
                <a:cs typeface="Chalkduster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922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 dirty="0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IA32/Linux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3658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8975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155472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B3B3B3"/>
                </a:solidFill>
              </a:rPr>
              <a:t>Switch </a:t>
            </a:r>
            <a:r>
              <a:rPr lang="en-US">
                <a:solidFill>
                  <a:srgbClr val="B3B3B3"/>
                </a:solidFill>
              </a:rPr>
              <a:t>statements</a:t>
            </a:r>
          </a:p>
          <a:p>
            <a:r>
              <a:rPr lang="en-US" b="1" smtClean="0"/>
              <a:t>IA 32 Procedures</a:t>
            </a:r>
          </a:p>
          <a:p>
            <a:pPr lvl="1"/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smtClean="0"/>
              <a:t>Calling Conventions</a:t>
            </a:r>
          </a:p>
          <a:p>
            <a:pPr lvl="1"/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IA32/</a:t>
            </a:r>
            <a:r>
              <a:rPr lang="en-US" err="1" smtClean="0"/>
              <a:t>Linux+Windows</a:t>
            </a:r>
            <a:r>
              <a:rPr lang="en-US" smtClean="0"/>
              <a:t> </a:t>
            </a:r>
            <a:r>
              <a:rPr lang="en-US"/>
              <a:t>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/>
              <a:t>Caller saves prior to call if values are used later</a:t>
            </a:r>
          </a:p>
          <a:p>
            <a:pPr marL="552450" lvl="1"/>
            <a:endParaRPr lang="en-US"/>
          </a:p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/>
              <a:t>also used to return integer value</a:t>
            </a:r>
          </a:p>
          <a:p>
            <a:pPr marL="552450" lvl="1"/>
            <a:endParaRPr lang="en-US"/>
          </a:p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err="1"/>
              <a:t>Callee</a:t>
            </a:r>
            <a:r>
              <a:rPr lang="en-US"/>
              <a:t> saves if wants to use them</a:t>
            </a:r>
          </a:p>
          <a:p>
            <a:pPr marL="552450" lvl="1"/>
            <a:endParaRPr lang="en-US"/>
          </a:p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mtClean="0"/>
              <a:t>special form of </a:t>
            </a:r>
            <a:r>
              <a:rPr lang="en-US" err="1" smtClean="0"/>
              <a:t>callee</a:t>
            </a:r>
            <a:r>
              <a:rPr lang="en-US" smtClean="0"/>
              <a:t> save</a:t>
            </a:r>
          </a:p>
          <a:p>
            <a:pPr marL="552450" lvl="1"/>
            <a:r>
              <a:rPr lang="en-US" smtClean="0"/>
              <a:t>Restored to original values upon exit from procedure</a:t>
            </a:r>
            <a:endParaRPr lang="en-US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2345288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B3B3B3"/>
                </a:solidFill>
              </a:rPr>
              <a:t>Switch </a:t>
            </a:r>
            <a:r>
              <a:rPr lang="en-US">
                <a:solidFill>
                  <a:srgbClr val="B3B3B3"/>
                </a:solidFill>
              </a:rPr>
              <a:t>statements</a:t>
            </a:r>
          </a:p>
          <a:p>
            <a:r>
              <a:rPr lang="en-US" smtClean="0"/>
              <a:t>IA 32 Procedures</a:t>
            </a:r>
          </a:p>
          <a:p>
            <a:pPr lvl="1"/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smtClean="0"/>
              <a:t>Illustrations of Recursion &amp; Pointers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8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/>
          </p:cNvSpPr>
          <p:nvPr/>
        </p:nvSpPr>
        <p:spPr bwMode="auto">
          <a:xfrm>
            <a:off x="6934200" y="2286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7086600" y="4191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096000" y="5562600"/>
            <a:ext cx="1219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5486400" y="1447800"/>
            <a:ext cx="1981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8"/>
          <p:cNvSpPr>
            <a:spLocks/>
          </p:cNvSpPr>
          <p:nvPr/>
        </p:nvSpPr>
        <p:spPr bwMode="auto">
          <a:xfrm>
            <a:off x="7620000" y="19812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990600" y="48768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676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914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3434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Recursive </a:t>
            </a:r>
            <a:r>
              <a:rPr lang="en-US" smtClean="0"/>
              <a:t>Function</a:t>
            </a:r>
            <a:endParaRPr lang="en-US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/>
              <a:t>Registers</a:t>
            </a:r>
          </a:p>
          <a:p>
            <a:pPr marL="552450" lvl="1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smtClean="0"/>
              <a:t>, 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mtClean="0"/>
              <a:t>used </a:t>
            </a:r>
            <a:r>
              <a:rPr lang="en-US"/>
              <a:t>without first saving</a:t>
            </a:r>
          </a:p>
          <a:p>
            <a:pPr marL="552450" lvl="1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/>
              <a:t> used, but saved at beginning &amp; restored at </a:t>
            </a:r>
            <a:r>
              <a:rPr lang="en-US" smtClean="0"/>
              <a:t>end</a:t>
            </a:r>
            <a:endParaRPr lang="en-US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029200" y="654050"/>
            <a:ext cx="3962400" cy="591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8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je	.L3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35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Recursive </a:t>
            </a:r>
            <a:r>
              <a:rPr lang="en-US" smtClean="0"/>
              <a:t>Call #1</a:t>
            </a:r>
            <a:endParaRPr lang="en-US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smtClean="0"/>
              <a:t>Actions</a:t>
            </a:r>
          </a:p>
          <a:p>
            <a:pPr lvl="1"/>
            <a:r>
              <a:rPr lang="en-US" smtClean="0"/>
              <a:t>Save old value of </a:t>
            </a:r>
            <a:r>
              <a:rPr lang="en-US" smtClean="0">
                <a:latin typeface="Courier New Bold"/>
              </a:rPr>
              <a:t>%</a:t>
            </a:r>
            <a:r>
              <a:rPr lang="en-US" err="1" smtClean="0">
                <a:latin typeface="Courier New Bold"/>
              </a:rPr>
              <a:t>ebx</a:t>
            </a:r>
            <a:r>
              <a:rPr lang="en-US" smtClean="0"/>
              <a:t> on stack</a:t>
            </a:r>
          </a:p>
          <a:p>
            <a:pPr lvl="1"/>
            <a:r>
              <a:rPr lang="en-US" smtClean="0"/>
              <a:t>Allocate space for argument to recursive call</a:t>
            </a:r>
          </a:p>
          <a:p>
            <a:pPr lvl="1"/>
            <a:r>
              <a:rPr lang="en-US" smtClean="0"/>
              <a:t>Store x in </a:t>
            </a:r>
            <a:r>
              <a:rPr lang="en-US" smtClean="0">
                <a:latin typeface="Courier New Bold"/>
              </a:rPr>
              <a:t>%</a:t>
            </a:r>
            <a:r>
              <a:rPr lang="en-US" err="1" smtClean="0">
                <a:latin typeface="Courier New Bold"/>
              </a:rPr>
              <a:t>ebx</a:t>
            </a:r>
            <a:endParaRPr lang="en-US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304800"/>
            <a:ext cx="35179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" name="Rectangle 21"/>
          <p:cNvSpPr>
            <a:spLocks/>
          </p:cNvSpPr>
          <p:nvPr/>
        </p:nvSpPr>
        <p:spPr bwMode="auto">
          <a:xfrm>
            <a:off x="5257800" y="4343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5257800" y="4724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5257800" y="5105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604000" y="6032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7137400" y="51435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5257800" y="28956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604000" y="5308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7137400" y="58674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6375400" y="3048000"/>
            <a:ext cx="1016000" cy="22098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5257800" y="5486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5257800" y="5867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5867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5867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67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+ </a:t>
            </a:r>
            <a:r>
              <a:rPr lang="en-US" err="1"/>
              <a:t>Src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</a:t>
            </a:r>
            <a:r>
              <a:rPr lang="en-US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mtClean="0"/>
              <a:t> </a:t>
            </a:r>
            <a:r>
              <a:rPr lang="en-US" err="1"/>
              <a:t>Src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* </a:t>
            </a:r>
            <a:r>
              <a:rPr lang="en-US" err="1"/>
              <a:t>Src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&lt;&lt; </a:t>
            </a:r>
            <a:r>
              <a:rPr lang="en-US" err="1"/>
              <a:t>Src</a:t>
            </a:r>
            <a:r>
              <a:rPr lang="en-US"/>
              <a:t>	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&gt;&gt; </a:t>
            </a:r>
            <a:r>
              <a:rPr lang="en-US" err="1"/>
              <a:t>Src</a:t>
            </a:r>
            <a:r>
              <a:rPr lang="en-US"/>
              <a:t>	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&gt;&gt; </a:t>
            </a:r>
            <a:r>
              <a:rPr lang="en-US" err="1"/>
              <a:t>Src</a:t>
            </a:r>
            <a:r>
              <a:rPr lang="en-US"/>
              <a:t>	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^ </a:t>
            </a:r>
            <a:r>
              <a:rPr lang="en-US" err="1"/>
              <a:t>Src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&amp; </a:t>
            </a:r>
            <a:r>
              <a:rPr lang="en-US" err="1"/>
              <a:t>Src</a:t>
            </a:r>
            <a:endParaRPr lang="en-US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/>
              <a:t>	</a:t>
            </a:r>
            <a:r>
              <a:rPr lang="en-US" err="1"/>
              <a:t>Dest</a:t>
            </a:r>
            <a:r>
              <a:rPr lang="en-US"/>
              <a:t> = </a:t>
            </a:r>
            <a:r>
              <a:rPr lang="en-US" err="1"/>
              <a:t>Dest</a:t>
            </a:r>
            <a:r>
              <a:rPr lang="en-US"/>
              <a:t> | </a:t>
            </a:r>
            <a:r>
              <a:rPr lang="en-US" err="1"/>
              <a:t>Src</a:t>
            </a:r>
            <a:endParaRPr lang="en-US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mtClean="0"/>
              <a:t>No </a:t>
            </a:r>
            <a:r>
              <a:rPr lang="en-US"/>
              <a:t>distinction between signed and unsigned </a:t>
            </a:r>
            <a:r>
              <a:rPr lang="en-US" err="1"/>
              <a:t>int</a:t>
            </a:r>
            <a:r>
              <a:rPr lang="en-US"/>
              <a:t> (why?)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Observations About Recursion</a:t>
            </a: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smtClean="0"/>
              <a:t>Handled Without Special Consideration</a:t>
            </a:r>
          </a:p>
          <a:p>
            <a:pPr lvl="1"/>
            <a:r>
              <a:rPr lang="en-US" smtClean="0"/>
              <a:t>Stack frames mean that each function call has private storage</a:t>
            </a:r>
          </a:p>
          <a:p>
            <a:pPr lvl="2"/>
            <a:r>
              <a:rPr lang="en-US" smtClean="0"/>
              <a:t>Saved registers &amp; local variables</a:t>
            </a:r>
          </a:p>
          <a:p>
            <a:pPr lvl="2"/>
            <a:r>
              <a:rPr lang="en-US" smtClean="0"/>
              <a:t>Saved return pointer</a:t>
            </a:r>
          </a:p>
          <a:p>
            <a:pPr lvl="1"/>
            <a:r>
              <a:rPr lang="en-US" smtClean="0"/>
              <a:t>Register saving conventions prevent one function call from corrupting another’s data</a:t>
            </a:r>
          </a:p>
          <a:p>
            <a:pPr lvl="1"/>
            <a:r>
              <a:rPr lang="en-US" smtClean="0"/>
              <a:t>Stack discipline follows call / return pattern</a:t>
            </a:r>
          </a:p>
          <a:p>
            <a:pPr lvl="2"/>
            <a:r>
              <a:rPr lang="en-US" smtClean="0"/>
              <a:t>If P calls Q, then Q returns before P</a:t>
            </a:r>
          </a:p>
          <a:p>
            <a:pPr lvl="2"/>
            <a:r>
              <a:rPr lang="en-US" smtClean="0"/>
              <a:t>Last-In, First-Out</a:t>
            </a:r>
          </a:p>
          <a:p>
            <a:r>
              <a:rPr lang="en-US" smtClean="0"/>
              <a:t>Also works for mutual recursion</a:t>
            </a:r>
          </a:p>
          <a:p>
            <a:pPr lvl="1"/>
            <a:r>
              <a:rPr lang="en-US" smtClean="0"/>
              <a:t>P calls Q; Q calls 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88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Pointer Code</a:t>
            </a:r>
          </a:p>
        </p:txBody>
      </p:sp>
      <p:sp>
        <p:nvSpPr>
          <p:cNvPr id="78852" name="Rectangle 4"/>
          <p:cNvSpPr>
            <a:spLocks/>
          </p:cNvSpPr>
          <p:nvPr/>
        </p:nvSpPr>
        <p:spPr bwMode="auto">
          <a:xfrm>
            <a:off x="503238" y="1981200"/>
            <a:ext cx="4068762" cy="1752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Compute x + 3 */</a:t>
            </a:r>
          </a:p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8855" name="Rectangle 7"/>
          <p:cNvSpPr>
            <a:spLocks/>
          </p:cNvSpPr>
          <p:nvPr/>
        </p:nvSpPr>
        <p:spPr bwMode="auto">
          <a:xfrm>
            <a:off x="446088" y="1524000"/>
            <a:ext cx="266258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Generating Pointer</a:t>
            </a:r>
            <a:endParaRPr lang="en-US" sz="24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943600"/>
            <a:ext cx="7329487" cy="685800"/>
          </a:xfrm>
          <a:ln/>
        </p:spPr>
        <p:txBody>
          <a:bodyPr/>
          <a:lstStyle/>
          <a:p>
            <a:pPr marL="304800" indent="-304800"/>
            <a:r>
              <a:rPr lang="en-US" b="1" smtClean="0">
                <a:latin typeface="Courier New" pitchFamily="49" charset="0"/>
                <a:cs typeface="Courier New" pitchFamily="49" charset="0"/>
              </a:rPr>
              <a:t>add3</a:t>
            </a:r>
            <a:r>
              <a:rPr lang="en-US" smtClean="0"/>
              <a:t> creates pointer and passes it to </a:t>
            </a:r>
            <a:r>
              <a:rPr lang="en-US" b="1" err="1" smtClean="0">
                <a:latin typeface="Courier New" pitchFamily="49" charset="0"/>
                <a:cs typeface="Courier New" pitchFamily="49" charset="0"/>
              </a:rPr>
              <a:t>incrk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14350" y="4343400"/>
            <a:ext cx="4068762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Increment value by k */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k) {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k;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457200" y="3886200"/>
            <a:ext cx="28004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Referencing Pointer</a:t>
            </a:r>
            <a:endParaRPr lang="en-US" sz="24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54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Creating and Initializing Local Variable</a:t>
            </a:r>
            <a:endParaRPr lang="en-US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/>
              <a:t>Variable </a:t>
            </a:r>
            <a:r>
              <a:rPr lang="en-US" err="1" smtClean="0"/>
              <a:t>localx</a:t>
            </a:r>
            <a:r>
              <a:rPr lang="en-US" smtClean="0"/>
              <a:t> </a:t>
            </a:r>
            <a:r>
              <a:rPr lang="en-US"/>
              <a:t>must be stored on stack</a:t>
            </a:r>
          </a:p>
          <a:p>
            <a:pPr marL="552450" lvl="1"/>
            <a:r>
              <a:rPr lang="en-US"/>
              <a:t>Because: Need to create pointer to it</a:t>
            </a:r>
          </a:p>
          <a:p>
            <a:r>
              <a:rPr lang="en-US"/>
              <a:t>Compute pointer as -4(%</a:t>
            </a:r>
            <a:r>
              <a:rPr lang="en-US" err="1"/>
              <a:t>ebp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1176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First 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=x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8288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add3: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$24,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#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Alloc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24 bytes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-4(%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Set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x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Creating Pointer as Argument</a:t>
            </a:r>
            <a:endParaRPr lang="en-US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smtClean="0"/>
              <a:t>Use </a:t>
            </a:r>
            <a:r>
              <a:rPr lang="en-US" err="1" smtClean="0"/>
              <a:t>leal</a:t>
            </a:r>
            <a:r>
              <a:rPr lang="en-US" smtClean="0"/>
              <a:t> instruction to compute address of </a:t>
            </a:r>
            <a:r>
              <a:rPr lang="en-US" err="1" smtClean="0"/>
              <a:t>localx</a:t>
            </a:r>
            <a:endParaRPr lang="en-US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26985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Middle 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219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$3, 4(%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		# 2</a:t>
            </a:r>
            <a:r>
              <a:rPr lang="en-US" sz="1800" b="1" baseline="30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nd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3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&amp;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			# 1</a:t>
            </a:r>
            <a:r>
              <a:rPr lang="en-US" sz="1800" b="1" baseline="30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&amp;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3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 flipH="1">
            <a:off x="7875588" y="58864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8126413" y="5715000"/>
            <a:ext cx="91691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esp+4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7620000" y="44196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3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Retrieving local variable</a:t>
            </a:r>
            <a:endParaRPr lang="en-US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smtClean="0"/>
              <a:t>Retrieve </a:t>
            </a:r>
            <a:r>
              <a:rPr lang="en-US" err="1" smtClean="0"/>
              <a:t>localx</a:t>
            </a:r>
            <a:r>
              <a:rPr lang="en-US" smtClean="0"/>
              <a:t> from stack as return value</a:t>
            </a:r>
            <a:endParaRPr lang="en-US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7108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152400" y="4419600"/>
            <a:ext cx="6019800" cy="914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# Return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leave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2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 32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smtClean="0"/>
              <a:t>Important Points</a:t>
            </a:r>
          </a:p>
          <a:p>
            <a:pPr lvl="1"/>
            <a:r>
              <a:rPr lang="en-US" smtClean="0"/>
              <a:t>Stack is the right data structure for procedure call / return</a:t>
            </a:r>
          </a:p>
          <a:p>
            <a:pPr lvl="2"/>
            <a:r>
              <a:rPr lang="en-US" smtClean="0"/>
              <a:t>If P calls Q, then Q returns before P</a:t>
            </a:r>
          </a:p>
          <a:p>
            <a:r>
              <a:rPr lang="en-US" smtClean="0"/>
              <a:t>Recursion (&amp; mutual recursion) handled by normal calling conventions</a:t>
            </a:r>
          </a:p>
          <a:p>
            <a:pPr lvl="1"/>
            <a:r>
              <a:rPr lang="en-US" smtClean="0"/>
              <a:t>Can safely store values in local stack frame and in </a:t>
            </a:r>
            <a:r>
              <a:rPr lang="en-US" err="1" smtClean="0"/>
              <a:t>callee</a:t>
            </a:r>
            <a:r>
              <a:rPr lang="en-US" smtClean="0"/>
              <a:t>-saved registers</a:t>
            </a:r>
          </a:p>
          <a:p>
            <a:pPr lvl="1"/>
            <a:r>
              <a:rPr lang="en-US" smtClean="0"/>
              <a:t>Put function arguments at top of stack</a:t>
            </a:r>
          </a:p>
          <a:p>
            <a:pPr lvl="1"/>
            <a:r>
              <a:rPr lang="en-US" smtClean="0"/>
              <a:t>Result return in </a:t>
            </a:r>
            <a:r>
              <a:rPr lang="en-US" smtClean="0">
                <a:latin typeface="Courier New Bold"/>
              </a:rPr>
              <a:t>%</a:t>
            </a:r>
            <a:r>
              <a:rPr lang="en-US" err="1" smtClean="0">
                <a:latin typeface="Courier New Bold"/>
              </a:rPr>
              <a:t>eax</a:t>
            </a:r>
            <a:endParaRPr lang="en-US" smtClean="0">
              <a:latin typeface="Courier New Bold"/>
            </a:endParaRPr>
          </a:p>
          <a:p>
            <a:r>
              <a:rPr lang="en-US" smtClean="0">
                <a:latin typeface="Courier New Bold"/>
              </a:rPr>
              <a:t>Pointers are addresses of values</a:t>
            </a:r>
          </a:p>
          <a:p>
            <a:pPr lvl="1"/>
            <a:r>
              <a:rPr lang="en-US" smtClean="0">
                <a:latin typeface="Courier New Bold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1818871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sym typeface="Calibri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sym typeface="Calibri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sym typeface="Calibri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sym typeface="Calibri Italic" charset="0"/>
              </a:rPr>
              <a:t>	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/>
              <a:t>See book for more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mtClean="0"/>
              <a:t>Arithmetic Expression Example</a:t>
            </a:r>
            <a:endParaRPr lang="en-US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Complete addressing mode, address computation (</a:t>
            </a:r>
            <a:r>
              <a:rPr lang="en-US" err="1">
                <a:solidFill>
                  <a:srgbClr val="B3B3B3"/>
                </a:solidFill>
              </a:rPr>
              <a:t>leal</a:t>
            </a:r>
            <a:r>
              <a:rPr lang="en-US">
                <a:solidFill>
                  <a:srgbClr val="B3B3B3"/>
                </a:solidFill>
              </a:rPr>
              <a:t>)</a:t>
            </a:r>
          </a:p>
          <a:p>
            <a:r>
              <a:rPr lang="en-US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smtClean="0"/>
              <a:t>Control</a:t>
            </a:r>
            <a:r>
              <a:rPr lang="en-US"/>
              <a:t>: Condition codes</a:t>
            </a:r>
          </a:p>
          <a:p>
            <a:r>
              <a:rPr lang="en-US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smtClean="0">
                <a:solidFill>
                  <a:srgbClr val="B3B3B3"/>
                </a:solidFill>
              </a:rPr>
              <a:t>Loops</a:t>
            </a:r>
            <a:endParaRPr lang="en-US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10450</TotalTime>
  <Pages>0</Pages>
  <Words>3672</Words>
  <Characters>0</Characters>
  <Application>Microsoft Macintosh PowerPoint</Application>
  <PresentationFormat>On-screen Show (4:3)</PresentationFormat>
  <Lines>0</Lines>
  <Paragraphs>1297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89" baseType="lpstr">
      <vt:lpstr>Arial Narrow</vt:lpstr>
      <vt:lpstr>Arial Narrow Bold</vt:lpstr>
      <vt:lpstr>Calibri</vt:lpstr>
      <vt:lpstr>Calibri Bold</vt:lpstr>
      <vt:lpstr>Calibri Bold Italic</vt:lpstr>
      <vt:lpstr>Calibri Italic</vt:lpstr>
      <vt:lpstr>Chalkduster</vt:lpstr>
      <vt:lpstr>Courier New</vt:lpstr>
      <vt:lpstr>Courier New Bold</vt:lpstr>
      <vt:lpstr>Courier New Bold Italic</vt:lpstr>
      <vt:lpstr>Gill Sans</vt:lpstr>
      <vt:lpstr>Lucida Grande</vt:lpstr>
      <vt:lpstr>Monaco</vt:lpstr>
      <vt:lpstr>ＭＳ Ｐゴシック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Title Slide</vt:lpstr>
      <vt:lpstr>Title and Content: Build</vt:lpstr>
      <vt:lpstr>Title and Content</vt:lpstr>
      <vt:lpstr>Title Only</vt:lpstr>
      <vt:lpstr>Machine-Level Programming II: Arithmetic &amp; Control   </vt:lpstr>
      <vt:lpstr>Today</vt:lpstr>
      <vt:lpstr>Complete Memory Addressing Modes</vt:lpstr>
      <vt:lpstr>Address Computation Instruction</vt:lpstr>
      <vt:lpstr>Today</vt:lpstr>
      <vt:lpstr>Some Arithmetic Operations</vt:lpstr>
      <vt:lpstr>Some Arithmetic Operations</vt:lpstr>
      <vt:lpstr>Arithmetic Expression Example</vt:lpstr>
      <vt:lpstr>Today</vt:lpstr>
      <vt:lpstr>Processor State (IA32,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Reading Condition Codes (Cont.)</vt:lpstr>
      <vt:lpstr>Reading Condition Codes: x86-64</vt:lpstr>
      <vt:lpstr>Today</vt:lpstr>
      <vt:lpstr>Jumping</vt:lpstr>
      <vt:lpstr>Conditional Branch Example</vt:lpstr>
      <vt:lpstr>Conditional Branch Example (Cont.)</vt:lpstr>
      <vt:lpstr>Using Conditional Moves</vt:lpstr>
      <vt:lpstr>Conditional Move Example: x86-64</vt:lpstr>
      <vt:lpstr>Today</vt:lpstr>
      <vt:lpstr>“Do-While” Loop Example</vt:lpstr>
      <vt:lpstr>“Do-While” Loop Compilation</vt:lpstr>
      <vt:lpstr>General “Do-While” Translation</vt:lpstr>
      <vt:lpstr>“While” Loop Example</vt:lpstr>
      <vt:lpstr>General “While” Translation</vt:lpstr>
      <vt:lpstr>“For” Loop Example</vt:lpstr>
      <vt:lpstr>“For” Loop Form</vt:lpstr>
      <vt:lpstr>“For” Loop  While Loop</vt:lpstr>
      <vt:lpstr>“For” Loop  …  Goto</vt:lpstr>
      <vt:lpstr>“For” Loop Conversion Example</vt:lpstr>
      <vt:lpstr>Summary</vt:lpstr>
      <vt:lpstr>Machine-Level Programming III: Switch Statements  and IA32 Procedures  </vt:lpstr>
      <vt:lpstr>Today</vt:lpstr>
      <vt:lpstr>Switch Statement Example</vt:lpstr>
      <vt:lpstr>Jump Table Structure</vt:lpstr>
      <vt:lpstr>Switch Statement Example (IA32)</vt:lpstr>
      <vt:lpstr>Assembly Setup Explanation</vt:lpstr>
      <vt:lpstr>x86-64 Switch Implementation</vt:lpstr>
      <vt:lpstr>IA32 Object Code</vt:lpstr>
      <vt:lpstr>Summarizing</vt:lpstr>
      <vt:lpstr>Today</vt:lpstr>
      <vt:lpstr>IA32 Stack</vt:lpstr>
      <vt:lpstr>IA32 Stack</vt:lpstr>
      <vt:lpstr>IA32 Stack: Push</vt:lpstr>
      <vt:lpstr>IA32 Stack: Pop</vt:lpstr>
      <vt:lpstr>Procedure Control Flow</vt:lpstr>
      <vt:lpstr>Procedure Call Example</vt:lpstr>
      <vt:lpstr>Procedure Return Example</vt:lpstr>
      <vt:lpstr>Stack-Based Languages</vt:lpstr>
      <vt:lpstr>Stack Frames</vt:lpstr>
      <vt:lpstr>IA32/Linux Stack Frame</vt:lpstr>
      <vt:lpstr>Today</vt:lpstr>
      <vt:lpstr>IA32/Linux+Windows Register Usage</vt:lpstr>
      <vt:lpstr>Today</vt:lpstr>
      <vt:lpstr>Recursive Function</vt:lpstr>
      <vt:lpstr>Recursive Call #1</vt:lpstr>
      <vt:lpstr>Observations About Recursion</vt:lpstr>
      <vt:lpstr>Pointer Code</vt:lpstr>
      <vt:lpstr>Creating and Initializing Local Variable</vt:lpstr>
      <vt:lpstr>Creating Pointer as Argument</vt:lpstr>
      <vt:lpstr>Retrieving local variable</vt:lpstr>
      <vt:lpstr>IA 32 Procedure Summary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Kayhan İmre</cp:lastModifiedBy>
  <cp:revision>1018</cp:revision>
  <dcterms:created xsi:type="dcterms:W3CDTF">2011-01-05T21:32:11Z</dcterms:created>
  <dcterms:modified xsi:type="dcterms:W3CDTF">2016-11-21T19:52:04Z</dcterms:modified>
</cp:coreProperties>
</file>