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1.xml" ContentType="application/vnd.openxmlformats-officedocument.drawingml.chart+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1"/>
  </p:notesMasterIdLst>
  <p:handoutMasterIdLst>
    <p:handoutMasterId r:id="rId92"/>
  </p:handoutMasterIdLst>
  <p:sldIdLst>
    <p:sldId id="542" r:id="rId2"/>
    <p:sldId id="827" r:id="rId3"/>
    <p:sldId id="888" r:id="rId4"/>
    <p:sldId id="832" r:id="rId5"/>
    <p:sldId id="833" r:id="rId6"/>
    <p:sldId id="877" r:id="rId7"/>
    <p:sldId id="835" r:id="rId8"/>
    <p:sldId id="878" r:id="rId9"/>
    <p:sldId id="841" r:id="rId10"/>
    <p:sldId id="889" r:id="rId11"/>
    <p:sldId id="855" r:id="rId12"/>
    <p:sldId id="897" r:id="rId13"/>
    <p:sldId id="856" r:id="rId14"/>
    <p:sldId id="857" r:id="rId15"/>
    <p:sldId id="890" r:id="rId16"/>
    <p:sldId id="898" r:id="rId17"/>
    <p:sldId id="899" r:id="rId18"/>
    <p:sldId id="900" r:id="rId19"/>
    <p:sldId id="901" r:id="rId20"/>
    <p:sldId id="902" r:id="rId21"/>
    <p:sldId id="903" r:id="rId22"/>
    <p:sldId id="904" r:id="rId23"/>
    <p:sldId id="905" r:id="rId24"/>
    <p:sldId id="906" r:id="rId25"/>
    <p:sldId id="907" r:id="rId26"/>
    <p:sldId id="908" r:id="rId27"/>
    <p:sldId id="909" r:id="rId28"/>
    <p:sldId id="910" r:id="rId29"/>
    <p:sldId id="911" r:id="rId30"/>
    <p:sldId id="912" r:id="rId31"/>
    <p:sldId id="913" r:id="rId32"/>
    <p:sldId id="914" r:id="rId33"/>
    <p:sldId id="915" r:id="rId34"/>
    <p:sldId id="916" r:id="rId35"/>
    <p:sldId id="917" r:id="rId36"/>
    <p:sldId id="918" r:id="rId37"/>
    <p:sldId id="919" r:id="rId38"/>
    <p:sldId id="920" r:id="rId39"/>
    <p:sldId id="921" r:id="rId40"/>
    <p:sldId id="922" r:id="rId41"/>
    <p:sldId id="923" r:id="rId42"/>
    <p:sldId id="924" r:id="rId43"/>
    <p:sldId id="925" r:id="rId44"/>
    <p:sldId id="926" r:id="rId45"/>
    <p:sldId id="927" r:id="rId46"/>
    <p:sldId id="928" r:id="rId47"/>
    <p:sldId id="929" r:id="rId48"/>
    <p:sldId id="930" r:id="rId49"/>
    <p:sldId id="931" r:id="rId50"/>
    <p:sldId id="932" r:id="rId51"/>
    <p:sldId id="933" r:id="rId52"/>
    <p:sldId id="934" r:id="rId53"/>
    <p:sldId id="935" r:id="rId54"/>
    <p:sldId id="936" r:id="rId55"/>
    <p:sldId id="937" r:id="rId56"/>
    <p:sldId id="938" r:id="rId57"/>
    <p:sldId id="939" r:id="rId58"/>
    <p:sldId id="940" r:id="rId59"/>
    <p:sldId id="941" r:id="rId60"/>
    <p:sldId id="942" r:id="rId61"/>
    <p:sldId id="943" r:id="rId62"/>
    <p:sldId id="944" r:id="rId63"/>
    <p:sldId id="945" r:id="rId64"/>
    <p:sldId id="946" r:id="rId65"/>
    <p:sldId id="947" r:id="rId66"/>
    <p:sldId id="948" r:id="rId67"/>
    <p:sldId id="949" r:id="rId68"/>
    <p:sldId id="950" r:id="rId69"/>
    <p:sldId id="952" r:id="rId70"/>
    <p:sldId id="953" r:id="rId71"/>
    <p:sldId id="954" r:id="rId72"/>
    <p:sldId id="955" r:id="rId73"/>
    <p:sldId id="956" r:id="rId74"/>
    <p:sldId id="957" r:id="rId75"/>
    <p:sldId id="958" r:id="rId76"/>
    <p:sldId id="959" r:id="rId77"/>
    <p:sldId id="960" r:id="rId78"/>
    <p:sldId id="961" r:id="rId79"/>
    <p:sldId id="962" r:id="rId80"/>
    <p:sldId id="963" r:id="rId81"/>
    <p:sldId id="964" r:id="rId82"/>
    <p:sldId id="965" r:id="rId83"/>
    <p:sldId id="966" r:id="rId84"/>
    <p:sldId id="977" r:id="rId85"/>
    <p:sldId id="978" r:id="rId86"/>
    <p:sldId id="979" r:id="rId87"/>
    <p:sldId id="980" r:id="rId88"/>
    <p:sldId id="981" r:id="rId89"/>
    <p:sldId id="1008" r:id="rId90"/>
  </p:sldIdLst>
  <p:sldSz cx="9144000" cy="6858000" type="screen4x3"/>
  <p:notesSz cx="7302500" cy="9586913"/>
  <p:custDataLst>
    <p:tags r:id="rId94"/>
  </p:custDataLst>
  <p:defaultTextStyle>
    <a:defPPr>
      <a:defRPr lang="en-US"/>
    </a:defPPr>
    <a:lvl1pPr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1pPr>
    <a:lvl2pPr marL="4572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2pPr>
    <a:lvl3pPr marL="9144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3pPr>
    <a:lvl4pPr marL="13716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4pPr>
    <a:lvl5pPr marL="18288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5pPr>
    <a:lvl6pPr marL="22860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6pPr>
    <a:lvl7pPr marL="27432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7pPr>
    <a:lvl8pPr marL="32004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8pPr>
    <a:lvl9pPr marL="36576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BD"/>
    <a:srgbClr val="990000"/>
    <a:srgbClr val="D5F1CF"/>
    <a:srgbClr val="F1C7C7"/>
    <a:srgbClr val="CDF1C5"/>
    <a:srgbClr val="FF9999"/>
    <a:srgbClr val="A8E7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1" autoAdjust="0"/>
    <p:restoredTop sz="94649" autoAdjust="0"/>
  </p:normalViewPr>
  <p:slideViewPr>
    <p:cSldViewPr snapToObjects="1">
      <p:cViewPr>
        <p:scale>
          <a:sx n="60" d="100"/>
          <a:sy n="60" d="100"/>
        </p:scale>
        <p:origin x="-2152" y="-10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76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tags" Target="tags/tag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
          <c:y val="0.0392156862745098"/>
          <c:w val="0.561481481481481"/>
          <c:h val="0.836601307189542"/>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data!$B$2:$B$9</c:f>
              <c:numCache>
                <c:formatCode>#,##0</c:formatCode>
                <c:ptCount val="8"/>
                <c:pt idx="0">
                  <c:v>8.7E7</c:v>
                </c:pt>
                <c:pt idx="1">
                  <c:v>7.5E7</c:v>
                </c:pt>
                <c:pt idx="2">
                  <c:v>2.8E7</c:v>
                </c:pt>
                <c:pt idx="3">
                  <c:v>1.0E7</c:v>
                </c:pt>
                <c:pt idx="4">
                  <c:v>8.0E6</c:v>
                </c:pt>
                <c:pt idx="5">
                  <c:v>8.0E6</c:v>
                </c:pt>
                <c:pt idx="6">
                  <c:v>8.0E6</c:v>
                </c:pt>
                <c:pt idx="7">
                  <c:v>8.0E6</c:v>
                </c:pt>
              </c:numCache>
            </c:numRef>
          </c:val>
          <c:smooth val="0"/>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data!$C$2:$C$9</c:f>
              <c:numCache>
                <c:formatCode>General</c:formatCode>
                <c:ptCount val="8"/>
                <c:pt idx="7" formatCode="#,##0">
                  <c:v>75000.0</c:v>
                </c:pt>
              </c:numCache>
            </c:numRef>
          </c:val>
          <c:smooth val="0"/>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data!$D$2:$D$9</c:f>
              <c:numCache>
                <c:formatCode>General</c:formatCode>
                <c:ptCount val="8"/>
                <c:pt idx="0">
                  <c:v>375.0</c:v>
                </c:pt>
                <c:pt idx="1">
                  <c:v>200.0</c:v>
                </c:pt>
                <c:pt idx="2" formatCode="#,##0">
                  <c:v>100.0</c:v>
                </c:pt>
                <c:pt idx="3">
                  <c:v>70.0</c:v>
                </c:pt>
                <c:pt idx="4">
                  <c:v>60.0</c:v>
                </c:pt>
                <c:pt idx="5">
                  <c:v>55.0</c:v>
                </c:pt>
                <c:pt idx="6">
                  <c:v>50.0</c:v>
                </c:pt>
                <c:pt idx="7">
                  <c:v>40.0</c:v>
                </c:pt>
              </c:numCache>
            </c:numRef>
          </c:val>
          <c:smooth val="0"/>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data!$E$2:$E$9</c:f>
              <c:numCache>
                <c:formatCode>General</c:formatCode>
                <c:ptCount val="8"/>
                <c:pt idx="0">
                  <c:v>300.0</c:v>
                </c:pt>
                <c:pt idx="1">
                  <c:v>150.0</c:v>
                </c:pt>
                <c:pt idx="2">
                  <c:v>35.0</c:v>
                </c:pt>
                <c:pt idx="3">
                  <c:v>15.0</c:v>
                </c:pt>
                <c:pt idx="4">
                  <c:v>3.0</c:v>
                </c:pt>
                <c:pt idx="5">
                  <c:v>2.5</c:v>
                </c:pt>
                <c:pt idx="6">
                  <c:v>2.0</c:v>
                </c:pt>
                <c:pt idx="7">
                  <c:v>1.5</c:v>
                </c:pt>
              </c:numCache>
            </c:numRef>
          </c:val>
          <c:smooth val="0"/>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data!$F$2:$F$9</c:f>
              <c:numCache>
                <c:formatCode>General</c:formatCode>
                <c:ptCount val="8"/>
                <c:pt idx="0">
                  <c:v>1000.0</c:v>
                </c:pt>
                <c:pt idx="1">
                  <c:v>166.0</c:v>
                </c:pt>
                <c:pt idx="2">
                  <c:v>50.0</c:v>
                </c:pt>
                <c:pt idx="3">
                  <c:v>6.0</c:v>
                </c:pt>
                <c:pt idx="4">
                  <c:v>1.6</c:v>
                </c:pt>
                <c:pt idx="5">
                  <c:v>0.3</c:v>
                </c:pt>
                <c:pt idx="6">
                  <c:v>0.5</c:v>
                </c:pt>
                <c:pt idx="7">
                  <c:v>0.4</c:v>
                </c:pt>
              </c:numCache>
            </c:numRef>
          </c:val>
          <c:smooth val="0"/>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data!$G$2:$G$9</c:f>
              <c:numCache>
                <c:formatCode>General</c:formatCode>
                <c:ptCount val="8"/>
                <c:pt idx="5">
                  <c:v>0.3</c:v>
                </c:pt>
                <c:pt idx="6">
                  <c:v>0.25</c:v>
                </c:pt>
                <c:pt idx="7">
                  <c:v>0.1</c:v>
                </c:pt>
              </c:numCache>
            </c:numRef>
          </c:val>
          <c:smooth val="0"/>
        </c:ser>
        <c:dLbls>
          <c:showLegendKey val="0"/>
          <c:showVal val="0"/>
          <c:showCatName val="0"/>
          <c:showSerName val="0"/>
          <c:showPercent val="0"/>
          <c:showBubbleSize val="0"/>
        </c:dLbls>
        <c:marker val="1"/>
        <c:smooth val="0"/>
        <c:axId val="-2139737944"/>
        <c:axId val="-2139729976"/>
      </c:lineChart>
      <c:catAx>
        <c:axId val="-213973794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139729976"/>
        <c:crossesAt val="0.01"/>
        <c:auto val="1"/>
        <c:lblAlgn val="ctr"/>
        <c:lblOffset val="100"/>
        <c:tickLblSkip val="1"/>
        <c:tickMarkSkip val="1"/>
        <c:noMultiLvlLbl val="0"/>
      </c:catAx>
      <c:valAx>
        <c:axId val="-2139729976"/>
        <c:scaling>
          <c:logBase val="10.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0.0133333333333333"/>
              <c:y val="0.437908496732026"/>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139737944"/>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
          <c:y val="0.339869281045752"/>
          <c:w val="0.247407407407407"/>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eaLnBrk="0" hangingPunct="0">
              <a:defRPr sz="1200">
                <a:latin typeface="Times New Roman" pitchFamily="-96" charset="0"/>
                <a:ea typeface="ＭＳ Ｐゴシック" pitchFamily="-96" charset="-128"/>
                <a:cs typeface="ＭＳ Ｐゴシック" pitchFamily="-96" charset="-128"/>
              </a:defRPr>
            </a:lvl1pPr>
          </a:lstStyle>
          <a:p>
            <a:pPr>
              <a:defRPr/>
            </a:pPr>
            <a:r>
              <a:rPr lang="en-US"/>
              <a:t>15-213/18-243, Fall 2009</a:t>
            </a:r>
          </a:p>
        </p:txBody>
      </p:sp>
    </p:spTree>
    <p:extLst>
      <p:ext uri="{BB962C8B-B14F-4D97-AF65-F5344CB8AC3E}">
        <p14:creationId xmlns:p14="http://schemas.microsoft.com/office/powerpoint/2010/main" val="4139989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fld id="{12071915-553D-485B-9739-70522BB42984}" type="slidenum">
              <a:rPr lang="en-US"/>
              <a:pPr>
                <a:defRPr/>
              </a:pPr>
              <a:t>‹#›</a:t>
            </a:fld>
            <a:endParaRPr lang="en-US"/>
          </a:p>
        </p:txBody>
      </p:sp>
    </p:spTree>
    <p:extLst>
      <p:ext uri="{BB962C8B-B14F-4D97-AF65-F5344CB8AC3E}">
        <p14:creationId xmlns:p14="http://schemas.microsoft.com/office/powerpoint/2010/main" val="322583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ＭＳ Ｐゴシック" pitchFamily="-96"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smtClean="0">
              <a:latin typeface="Times New Roman" pitchFamily="-96" charset="0"/>
            </a:endParaRPr>
          </a:p>
        </p:txBody>
      </p:sp>
      <p:sp>
        <p:nvSpPr>
          <p:cNvPr id="18435" name="Slide Number Placeholder 3"/>
          <p:cNvSpPr>
            <a:spLocks noGrp="1"/>
          </p:cNvSpPr>
          <p:nvPr>
            <p:ph type="sldNum" sz="quarter" idx="5"/>
          </p:nvPr>
        </p:nvSpPr>
        <p:spPr>
          <a:noFill/>
        </p:spPr>
        <p:txBody>
          <a:bodyPr/>
          <a:lstStyle/>
          <a:p>
            <a:fld id="{8321854C-CD98-4EFD-A870-B2B265F3BDC4}" type="slidenum">
              <a:rPr lang="en-US">
                <a:latin typeface="Times New Roman" pitchFamily="-96" charset="0"/>
                <a:ea typeface="ＭＳ Ｐゴシック" pitchFamily="-96" charset="-128"/>
                <a:cs typeface="ＭＳ Ｐゴシック" pitchFamily="-96" charset="-128"/>
              </a:rPr>
              <a:pPr/>
              <a:t>1</a:t>
            </a:fld>
            <a:endParaRPr lang="en-US">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034203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endParaRPr lang="en-US">
              <a:latin typeface="Times New Roman" pitchFamily="-96" charset="0"/>
            </a:endParaRPr>
          </a:p>
        </p:txBody>
      </p:sp>
      <p:sp>
        <p:nvSpPr>
          <p:cNvPr id="116739" name="Slide Number Placeholder 3"/>
          <p:cNvSpPr>
            <a:spLocks noGrp="1"/>
          </p:cNvSpPr>
          <p:nvPr>
            <p:ph type="sldNum" sz="quarter" idx="5"/>
          </p:nvPr>
        </p:nvSpPr>
        <p:spPr>
          <a:noFill/>
        </p:spPr>
        <p:txBody>
          <a:bodyPr/>
          <a:lstStyle/>
          <a:p>
            <a:fld id="{89FAAA19-1E5D-463C-8B4E-E985891BF04A}" type="slidenum">
              <a:rPr lang="en-US" smtClean="0">
                <a:latin typeface="Times New Roman" pitchFamily="-96" charset="0"/>
                <a:ea typeface="ＭＳ Ｐゴシック" pitchFamily="-96" charset="-128"/>
                <a:cs typeface="ＭＳ Ｐゴシック" pitchFamily="-96" charset="-128"/>
              </a:rPr>
              <a:pPr/>
              <a:t>10</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12740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64240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1868101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256178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15900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262784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16</a:t>
            </a:fld>
            <a:endParaRPr lang="en-US"/>
          </a:p>
        </p:txBody>
      </p:sp>
    </p:spTree>
    <p:extLst>
      <p:ext uri="{BB962C8B-B14F-4D97-AF65-F5344CB8AC3E}">
        <p14:creationId xmlns:p14="http://schemas.microsoft.com/office/powerpoint/2010/main" val="1661676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110581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860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42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endParaRPr lang="en-US">
              <a:latin typeface="Times New Roman" pitchFamily="-96" charset="0"/>
            </a:endParaRPr>
          </a:p>
        </p:txBody>
      </p:sp>
      <p:sp>
        <p:nvSpPr>
          <p:cNvPr id="24579" name="Slide Number Placeholder 3"/>
          <p:cNvSpPr>
            <a:spLocks noGrp="1"/>
          </p:cNvSpPr>
          <p:nvPr>
            <p:ph type="sldNum" sz="quarter" idx="5"/>
          </p:nvPr>
        </p:nvSpPr>
        <p:spPr>
          <a:noFill/>
        </p:spPr>
        <p:txBody>
          <a:bodyPr/>
          <a:lstStyle/>
          <a:p>
            <a:fld id="{362D5372-C1B4-4827-AFE9-AFE92E264492}" type="slidenum">
              <a:rPr lang="en-US" smtClean="0">
                <a:latin typeface="Times New Roman" pitchFamily="-96" charset="0"/>
                <a:ea typeface="ＭＳ Ｐゴシック" pitchFamily="-96" charset="-128"/>
                <a:cs typeface="ＭＳ Ｐゴシック" pitchFamily="-96" charset="-128"/>
              </a:rPr>
              <a:pPr/>
              <a:t>2</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3738170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3153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8830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4952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894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9525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7635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9608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6122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3826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42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a:latin typeface="Times New Roman" pitchFamily="-96" charset="0"/>
            </a:endParaRPr>
          </a:p>
        </p:txBody>
      </p:sp>
      <p:sp>
        <p:nvSpPr>
          <p:cNvPr id="53251" name="Slide Number Placeholder 3"/>
          <p:cNvSpPr>
            <a:spLocks noGrp="1"/>
          </p:cNvSpPr>
          <p:nvPr>
            <p:ph type="sldNum" sz="quarter" idx="5"/>
          </p:nvPr>
        </p:nvSpPr>
        <p:spPr>
          <a:noFill/>
        </p:spPr>
        <p:txBody>
          <a:bodyPr/>
          <a:lstStyle/>
          <a:p>
            <a:fld id="{6EE6046D-C2F4-483C-A849-55DA343B723C}" type="slidenum">
              <a:rPr lang="en-US" smtClean="0">
                <a:latin typeface="Times New Roman" pitchFamily="-96" charset="0"/>
                <a:ea typeface="ＭＳ Ｐゴシック" pitchFamily="-96" charset="-128"/>
                <a:cs typeface="ＭＳ Ｐゴシック" pitchFamily="-96" charset="-128"/>
              </a:rPr>
              <a:pPr/>
              <a:t>3</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038879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4380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325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948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2936377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4132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9886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1581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6807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123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183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1235863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8627939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811107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971097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9313811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241338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094943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9365863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887610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572601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49551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3818126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9797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66395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3332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73466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49329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25357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8265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8727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49977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021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4693119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64</a:t>
            </a:fld>
            <a:endParaRPr lang="en-US"/>
          </a:p>
        </p:txBody>
      </p:sp>
    </p:spTree>
    <p:extLst>
      <p:ext uri="{BB962C8B-B14F-4D97-AF65-F5344CB8AC3E}">
        <p14:creationId xmlns:p14="http://schemas.microsoft.com/office/powerpoint/2010/main" val="885429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65</a:t>
            </a:fld>
            <a:endParaRPr lang="en-US"/>
          </a:p>
        </p:txBody>
      </p:sp>
    </p:spTree>
    <p:extLst>
      <p:ext uri="{BB962C8B-B14F-4D97-AF65-F5344CB8AC3E}">
        <p14:creationId xmlns:p14="http://schemas.microsoft.com/office/powerpoint/2010/main" val="2339121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55944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6272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21749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70</a:t>
            </a:fld>
            <a:endParaRPr lang="en-US"/>
          </a:p>
        </p:txBody>
      </p:sp>
    </p:spTree>
    <p:extLst>
      <p:ext uri="{BB962C8B-B14F-4D97-AF65-F5344CB8AC3E}">
        <p14:creationId xmlns:p14="http://schemas.microsoft.com/office/powerpoint/2010/main" val="15304462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16030652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2645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73</a:t>
            </a:fld>
            <a:endParaRPr lang="en-US"/>
          </a:p>
        </p:txBody>
      </p:sp>
    </p:spTree>
    <p:extLst>
      <p:ext uri="{BB962C8B-B14F-4D97-AF65-F5344CB8AC3E}">
        <p14:creationId xmlns:p14="http://schemas.microsoft.com/office/powerpoint/2010/main" val="35510410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74</a:t>
            </a:fld>
            <a:endParaRPr lang="en-US"/>
          </a:p>
        </p:txBody>
      </p:sp>
    </p:spTree>
    <p:extLst>
      <p:ext uri="{BB962C8B-B14F-4D97-AF65-F5344CB8AC3E}">
        <p14:creationId xmlns:p14="http://schemas.microsoft.com/office/powerpoint/2010/main" val="291851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22201894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75</a:t>
            </a:fld>
            <a:endParaRPr lang="en-US"/>
          </a:p>
        </p:txBody>
      </p:sp>
    </p:spTree>
    <p:extLst>
      <p:ext uri="{BB962C8B-B14F-4D97-AF65-F5344CB8AC3E}">
        <p14:creationId xmlns:p14="http://schemas.microsoft.com/office/powerpoint/2010/main" val="2316524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89809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3835102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04708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79</a:t>
            </a:fld>
            <a:endParaRPr lang="en-US"/>
          </a:p>
        </p:txBody>
      </p:sp>
    </p:spTree>
    <p:extLst>
      <p:ext uri="{BB962C8B-B14F-4D97-AF65-F5344CB8AC3E}">
        <p14:creationId xmlns:p14="http://schemas.microsoft.com/office/powerpoint/2010/main" val="1399068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80</a:t>
            </a:fld>
            <a:endParaRPr lang="en-US"/>
          </a:p>
        </p:txBody>
      </p:sp>
    </p:spTree>
    <p:extLst>
      <p:ext uri="{BB962C8B-B14F-4D97-AF65-F5344CB8AC3E}">
        <p14:creationId xmlns:p14="http://schemas.microsoft.com/office/powerpoint/2010/main" val="8168844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86186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82</a:t>
            </a:fld>
            <a:endParaRPr lang="en-US"/>
          </a:p>
        </p:txBody>
      </p:sp>
    </p:spTree>
    <p:extLst>
      <p:ext uri="{BB962C8B-B14F-4D97-AF65-F5344CB8AC3E}">
        <p14:creationId xmlns:p14="http://schemas.microsoft.com/office/powerpoint/2010/main" val="42820441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83</a:t>
            </a:fld>
            <a:endParaRPr lang="en-US"/>
          </a:p>
        </p:txBody>
      </p:sp>
    </p:spTree>
    <p:extLst>
      <p:ext uri="{BB962C8B-B14F-4D97-AF65-F5344CB8AC3E}">
        <p14:creationId xmlns:p14="http://schemas.microsoft.com/office/powerpoint/2010/main" val="59306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276247" y="726094"/>
            <a:ext cx="4752421"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15" name="Rectangle 2"/>
          <p:cNvSpPr txBox="1">
            <a:spLocks noGrp="1" noChangeArrowheads="1"/>
          </p:cNvSpPr>
          <p:nvPr>
            <p:ph type="body"/>
          </p:nvPr>
        </p:nvSpPr>
        <p:spPr>
          <a:xfrm>
            <a:off x="974391" y="4554201"/>
            <a:ext cx="5354925" cy="4314943"/>
          </a:xfrm>
          <a:noFill/>
          <a:ln/>
        </p:spPr>
        <p:txBody>
          <a:bodyPr wrap="none" lIns="95308" tIns="47654" rIns="95308" bIns="47654" anchor="ctr"/>
          <a:lstStyle/>
          <a:p>
            <a:endParaRPr lang="en-US" smtClean="0"/>
          </a:p>
        </p:txBody>
      </p:sp>
    </p:spTree>
    <p:extLst>
      <p:ext uri="{BB962C8B-B14F-4D97-AF65-F5344CB8AC3E}">
        <p14:creationId xmlns:p14="http://schemas.microsoft.com/office/powerpoint/2010/main" val="266814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endParaRPr lang="en-US">
              <a:latin typeface="Times New Roman" pitchFamily="-96" charset="0"/>
            </a:endParaRPr>
          </a:p>
        </p:txBody>
      </p:sp>
      <p:sp>
        <p:nvSpPr>
          <p:cNvPr id="65539" name="Slide Number Placeholder 3"/>
          <p:cNvSpPr>
            <a:spLocks noGrp="1"/>
          </p:cNvSpPr>
          <p:nvPr>
            <p:ph type="sldNum" sz="quarter" idx="5"/>
          </p:nvPr>
        </p:nvSpPr>
        <p:spPr>
          <a:noFill/>
        </p:spPr>
        <p:txBody>
          <a:bodyPr/>
          <a:lstStyle/>
          <a:p>
            <a:fld id="{7C107255-7FB1-440B-9751-06EC07147747}" type="slidenum">
              <a:rPr lang="en-US" smtClean="0">
                <a:latin typeface="Times New Roman" pitchFamily="-96" charset="0"/>
                <a:ea typeface="ＭＳ Ｐゴシック" pitchFamily="-96" charset="-128"/>
                <a:cs typeface="ＭＳ Ｐゴシック" pitchFamily="-96" charset="-128"/>
              </a:rPr>
              <a:pPr/>
              <a:t>8</a:t>
            </a:fld>
            <a:endParaRPr lang="en-US" smtClean="0">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8416453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smtClean="0"/>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extLst>
      <p:ext uri="{BB962C8B-B14F-4D97-AF65-F5344CB8AC3E}">
        <p14:creationId xmlns:p14="http://schemas.microsoft.com/office/powerpoint/2010/main" val="11348630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73184" y="4554201"/>
            <a:ext cx="5356133" cy="4314943"/>
          </a:xfrm>
          <a:noFill/>
          <a:ln/>
        </p:spPr>
        <p:txBody>
          <a:bodyPr lIns="95683" tIns="47003" rIns="95683" bIns="47003"/>
          <a:lstStyle/>
          <a:p>
            <a:endParaRPr lang="en-US" smtClean="0"/>
          </a:p>
        </p:txBody>
      </p:sp>
      <p:sp>
        <p:nvSpPr>
          <p:cNvPr id="40963" name="Rectangle 3"/>
          <p:cNvSpPr>
            <a:spLocks noGrp="1" noRot="1" noChangeAspect="1" noChangeArrowheads="1" noTextEdit="1"/>
          </p:cNvSpPr>
          <p:nvPr>
            <p:ph type="sldImg"/>
          </p:nvPr>
        </p:nvSpPr>
        <p:spPr>
          <a:xfrm>
            <a:off x="1254125" y="715963"/>
            <a:ext cx="4795838" cy="3598862"/>
          </a:xfrm>
          <a:ln w="12700" cap="flat">
            <a:solidFill>
              <a:schemeClr val="tx1"/>
            </a:solidFill>
          </a:ln>
        </p:spPr>
      </p:sp>
    </p:spTree>
    <p:extLst>
      <p:ext uri="{BB962C8B-B14F-4D97-AF65-F5344CB8AC3E}">
        <p14:creationId xmlns:p14="http://schemas.microsoft.com/office/powerpoint/2010/main" val="381696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7805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682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123587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FA721E2-1DC1-4E8F-B6C1-4E2A9759678D}" type="slidenum">
              <a:rPr lang="en-US"/>
              <a:pPr>
                <a:defRPr/>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781EEA-0EE7-455B-84E0-A1D5385EF66E}" type="slidenum">
              <a:rPr lang="en-US"/>
              <a:pPr>
                <a:defRPr/>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DE6D7CDF-11A6-4581-B2F6-AFA3C9339151}" type="slidenum">
              <a:rPr lang="en-US"/>
              <a:pPr>
                <a:defRPr/>
              </a:pPr>
              <a:t>‹#›</a:t>
            </a:fld>
            <a:endParaRPr 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76C40C2-5008-4721-AB4B-59993B87C66E}" type="slidenum">
              <a:rPr lang="en-US"/>
              <a:pPr>
                <a:defRPr/>
              </a:pPr>
              <a:t>‹#›</a:t>
            </a:fld>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3F903C22-4C3E-4B43-ABAD-83C5D58BF2FD}" type="slidenum">
              <a:rPr lang="en-US"/>
              <a:pPr>
                <a:defRPr/>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7142D0FF-28DA-4C73-BF5F-423BAD45C139}" type="slidenum">
              <a:rPr lang="en-US"/>
              <a:pPr>
                <a:defRPr/>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F7E37EE-5478-4A3C-9752-18944DF43D5E}" type="slidenum">
              <a:rPr lang="en-US"/>
              <a:pPr>
                <a:defRPr/>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5069C6A7-D06C-4975-B69B-6E2D89BA8AAE}" type="slidenum">
              <a:rPr lang="en-US"/>
              <a:pPr>
                <a:defRPr/>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54ABA64-6EE5-4C31-8331-7CC8CEE2D99E}" type="slidenum">
              <a:rPr lang="en-US"/>
              <a:pPr>
                <a:defRPr/>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0DBF591-A7E5-40FB-B180-76ABF36D6FA3}" type="slidenum">
              <a:rPr lang="en-US"/>
              <a:pPr>
                <a:defRPr/>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F9852D90-7953-4C6D-B4C9-CEC3ABF777D2}" type="slidenum">
              <a:rPr lang="en-US"/>
              <a:pPr>
                <a:defRPr/>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B5DE4E-3B4F-4E92-A21D-BBD0DF700A9B}" type="slidenum">
              <a:rPr lang="en-US"/>
              <a:pPr>
                <a:defRPr/>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52E6B48-E6B6-4EF7-9E54-55DE399DCC03}" type="slidenum">
              <a:rPr lang="en-US"/>
              <a:pPr>
                <a:defRPr/>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ea typeface="+mn-ea"/>
              <a:cs typeface="+mn-cs"/>
            </a:endParaRPr>
          </a:p>
        </p:txBody>
      </p:sp>
      <p:sp>
        <p:nvSpPr>
          <p:cNvPr id="7" name="Text Box 5"/>
          <p:cNvSpPr txBox="1">
            <a:spLocks noChangeArrowheads="1"/>
          </p:cNvSpPr>
          <p:nvPr/>
        </p:nvSpPr>
        <p:spPr bwMode="auto">
          <a:xfrm>
            <a:off x="7897813" y="-26988"/>
            <a:ext cx="1309687" cy="274638"/>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ea typeface="+mn-ea"/>
                <a:cs typeface="+mn-cs"/>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marL="119063" indent="-119063" algn="l" rtl="0" fontAlgn="base">
        <a:spcBef>
          <a:spcPct val="0"/>
        </a:spcBef>
        <a:spcAft>
          <a:spcPct val="0"/>
        </a:spcAft>
        <a:defRPr sz="3600" b="1">
          <a:solidFill>
            <a:schemeClr val="tx1"/>
          </a:solidFill>
          <a:latin typeface="Calibri" pitchFamily="34" charset="0"/>
          <a:ea typeface="ＭＳ Ｐゴシック" pitchFamily="-96" charset="-128"/>
          <a:cs typeface="ＭＳ Ｐゴシック" pitchFamily="-96" charset="-128"/>
        </a:defRPr>
      </a:lvl1pPr>
      <a:lvl2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2pPr>
      <a:lvl3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3pPr>
      <a:lvl4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4pPr>
      <a:lvl5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fontAlgn="base">
        <a:spcBef>
          <a:spcPct val="20000"/>
        </a:spcBef>
        <a:spcAft>
          <a:spcPct val="0"/>
        </a:spcAft>
        <a:buClr>
          <a:srgbClr val="990000"/>
        </a:buClr>
        <a:buSzPct val="60000"/>
        <a:buFont typeface="Wingdings 2" pitchFamily="-96" charset="2"/>
        <a:buChar char="¢"/>
        <a:defRPr sz="2400" b="1">
          <a:solidFill>
            <a:schemeClr val="tx1"/>
          </a:solidFill>
          <a:latin typeface="Calibri" pitchFamily="34" charset="0"/>
          <a:ea typeface="ＭＳ Ｐゴシック" pitchFamily="-96" charset="-128"/>
          <a:cs typeface="ＭＳ Ｐゴシック" pitchFamily="-96" charset="-128"/>
        </a:defRPr>
      </a:lvl1pPr>
      <a:lvl2pPr marL="742950" indent="-285750" algn="l" rtl="0" fontAlgn="base">
        <a:spcBef>
          <a:spcPct val="20000"/>
        </a:spcBef>
        <a:spcAft>
          <a:spcPct val="0"/>
        </a:spcAft>
        <a:buClr>
          <a:srgbClr val="990000"/>
        </a:buClr>
        <a:buSzPct val="110000"/>
        <a:buFont typeface="Wingdings" pitchFamily="-96" charset="2"/>
        <a:buChar char="§"/>
        <a:defRPr sz="2000">
          <a:solidFill>
            <a:schemeClr val="tx1"/>
          </a:solidFill>
          <a:latin typeface="Calibri" pitchFamily="34" charset="0"/>
          <a:ea typeface="ＭＳ Ｐゴシック" pitchFamily="-96" charset="-128"/>
        </a:defRPr>
      </a:lvl2pPr>
      <a:lvl3pPr marL="1143000" indent="-228600" algn="l" rtl="0" fontAlgn="base">
        <a:spcBef>
          <a:spcPct val="20000"/>
        </a:spcBef>
        <a:spcAft>
          <a:spcPct val="0"/>
        </a:spcAft>
        <a:buSzPct val="80000"/>
        <a:buFont typeface="Wingdings" pitchFamily="-96" charset="2"/>
        <a:buChar char="§"/>
        <a:defRPr sz="2000">
          <a:solidFill>
            <a:schemeClr val="tx1"/>
          </a:solidFill>
          <a:latin typeface="Calibri" pitchFamily="34" charset="0"/>
          <a:ea typeface="ＭＳ Ｐゴシック" pitchFamily="-96" charset="-128"/>
        </a:defRPr>
      </a:lvl3pPr>
      <a:lvl4pPr marL="16002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4pPr>
      <a:lvl5pPr marL="20574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chart" Target="../charts/char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pPr>
              <a:defRPr/>
            </a:pPr>
            <a:fld id="{DD0295F4-07C9-4165-9BDD-A4F829334E7E}" type="slidenum">
              <a:rPr lang="en-US"/>
              <a:pPr>
                <a:defRPr/>
              </a:pPr>
              <a:t>1</a:t>
            </a:fld>
            <a:endParaRPr lang="en-US"/>
          </a:p>
        </p:txBody>
      </p:sp>
      <p:sp>
        <p:nvSpPr>
          <p:cNvPr id="17409" name="Title 1"/>
          <p:cNvSpPr>
            <a:spLocks noGrp="1"/>
          </p:cNvSpPr>
          <p:nvPr>
            <p:ph type="ctrTitle"/>
          </p:nvPr>
        </p:nvSpPr>
        <p:spPr>
          <a:xfrm>
            <a:off x="685800" y="1784350"/>
            <a:ext cx="7772400" cy="2406650"/>
          </a:xfrm>
        </p:spPr>
        <p:txBody>
          <a:bodyPr/>
          <a:lstStyle/>
          <a:p>
            <a:pPr marL="0" indent="0"/>
            <a:r>
              <a:rPr lang="en-US" dirty="0" smtClean="0">
                <a:latin typeface="Calibri" pitchFamily="-96" charset="0"/>
              </a:rPr>
              <a:t>Machine-Level Programming IV:</a:t>
            </a:r>
            <a:br>
              <a:rPr lang="en-US" dirty="0" smtClean="0">
                <a:latin typeface="Calibri" pitchFamily="-96" charset="0"/>
              </a:rPr>
            </a:br>
            <a:r>
              <a:rPr lang="en-US" dirty="0" smtClean="0">
                <a:latin typeface="Calibri" pitchFamily="-96" charset="0"/>
              </a:rPr>
              <a:t>Data</a:t>
            </a:r>
            <a:br>
              <a:rPr lang="en-US" dirty="0" smtClean="0">
                <a:latin typeface="Calibri" pitchFamily="-96" charset="0"/>
              </a:rPr>
            </a:br>
            <a:r>
              <a:rPr lang="en-US" dirty="0" smtClean="0">
                <a:latin typeface="Calibri" pitchFamily="-96" charset="0"/>
              </a:rPr>
              <a:t/>
            </a:r>
            <a:br>
              <a:rPr lang="en-US" dirty="0" smtClean="0">
                <a:latin typeface="Calibri" pitchFamily="-96" charset="0"/>
              </a:rPr>
            </a:br>
            <a:endParaRPr lang="en-US" sz="2000" b="0" dirty="0" smtClean="0">
              <a:latin typeface="Calibri" pitchFamily="-96" charset="0"/>
            </a:endParaRPr>
          </a:p>
        </p:txBody>
      </p:sp>
      <p:sp>
        <p:nvSpPr>
          <p:cNvPr id="17410" name="Subtitle 2"/>
          <p:cNvSpPr>
            <a:spLocks noGrp="1"/>
          </p:cNvSpPr>
          <p:nvPr>
            <p:ph type="subTitle" idx="1"/>
          </p:nvPr>
        </p:nvSpPr>
        <p:spPr>
          <a:xfrm>
            <a:off x="685800" y="4419600"/>
            <a:ext cx="7678738" cy="1752600"/>
          </a:xfrm>
        </p:spPr>
        <p:txBody>
          <a:bodyPr/>
          <a:lstStyle/>
          <a:p>
            <a:endParaRPr lang="en-US" dirty="0" smtClean="0">
              <a:latin typeface="Calibri" pitchFamily="-96" charset="0"/>
            </a:endParaRPr>
          </a:p>
        </p:txBody>
      </p:sp>
      <p:sp>
        <p:nvSpPr>
          <p:cNvPr id="17411" name="Rectangle 3"/>
          <p:cNvSpPr>
            <a:spLocks noChangeArrowheads="1"/>
          </p:cNvSpPr>
          <p:nvPr/>
        </p:nvSpPr>
        <p:spPr bwMode="auto">
          <a:xfrm>
            <a:off x="8458200" y="6477000"/>
            <a:ext cx="685800" cy="381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57188" y="434975"/>
            <a:ext cx="7591425" cy="762000"/>
          </a:xfrm>
        </p:spPr>
        <p:txBody>
          <a:bodyPr/>
          <a:lstStyle/>
          <a:p>
            <a:r>
              <a:rPr lang="en-US" dirty="0" smtClean="0">
                <a:latin typeface="Calibri" pitchFamily="-96" charset="0"/>
              </a:rPr>
              <a:t>Today</a:t>
            </a:r>
          </a:p>
        </p:txBody>
      </p:sp>
      <p:sp>
        <p:nvSpPr>
          <p:cNvPr id="3" name="Content Placeholder 2"/>
          <p:cNvSpPr>
            <a:spLocks noGrp="1"/>
          </p:cNvSpPr>
          <p:nvPr>
            <p:ph idx="1"/>
          </p:nvPr>
        </p:nvSpPr>
        <p:spPr/>
        <p:txBody>
          <a:bodyPr/>
          <a:lstStyle/>
          <a:p>
            <a:pPr>
              <a:buFont typeface="Wingdings 2" pitchFamily="18" charset="2"/>
              <a:buChar char="¢"/>
              <a:defRPr/>
            </a:pPr>
            <a:r>
              <a:rPr lang="en-US" dirty="0" smtClean="0">
                <a:ea typeface="+mn-ea"/>
                <a:cs typeface="+mn-cs"/>
              </a:rPr>
              <a:t>Structures</a:t>
            </a:r>
            <a:endParaRPr lang="en-US" dirty="0">
              <a:ea typeface="+mn-ea"/>
              <a:cs typeface="+mn-cs"/>
            </a:endParaRPr>
          </a:p>
          <a:p>
            <a:pPr lvl="1">
              <a:buFont typeface="Wingdings" pitchFamily="2" charset="2"/>
              <a:buChar char="§"/>
              <a:defRPr/>
            </a:pPr>
            <a:r>
              <a:rPr lang="en-US" dirty="0" smtClean="0"/>
              <a:t>Allocation</a:t>
            </a:r>
          </a:p>
          <a:p>
            <a:pPr lvl="1">
              <a:buFont typeface="Wingdings" pitchFamily="2" charset="2"/>
              <a:buChar char="§"/>
              <a:defRPr/>
            </a:pPr>
            <a:r>
              <a:rPr lang="en-US" dirty="0" smtClean="0"/>
              <a:t>Access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ChangeArrowheads="1"/>
          </p:cNvSpPr>
          <p:nvPr/>
        </p:nvSpPr>
        <p:spPr bwMode="auto">
          <a:xfrm>
            <a:off x="555625" y="1096981"/>
            <a:ext cx="2444739" cy="1474763"/>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a[3];</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a:t>
            </a:r>
            <a:r>
              <a:rPr lang="en-US" sz="1800" dirty="0" err="1" smtClean="0">
                <a:latin typeface="Courier New" pitchFamily="-96" charset="0"/>
              </a:rPr>
              <a:t>rec</a:t>
            </a:r>
            <a:r>
              <a:rPr lang="en-US" sz="1800" dirty="0" smtClean="0">
                <a:latin typeface="Courier New" pitchFamily="-96" charset="0"/>
              </a:rPr>
              <a:t> *n;</a:t>
            </a:r>
            <a:endParaRPr lang="en-US" sz="1800" dirty="0">
              <a:latin typeface="Courier New" pitchFamily="-96" charset="0"/>
            </a:endParaRPr>
          </a:p>
          <a:p>
            <a:pPr eaLnBrk="0" hangingPunct="0"/>
            <a:r>
              <a:rPr lang="en-US" sz="1800" dirty="0">
                <a:latin typeface="Courier New" pitchFamily="-96" charset="0"/>
              </a:rPr>
              <a:t>};</a:t>
            </a:r>
          </a:p>
        </p:txBody>
      </p:sp>
      <p:sp>
        <p:nvSpPr>
          <p:cNvPr id="117765" name="Rectangle 6"/>
          <p:cNvSpPr>
            <a:spLocks noGrp="1" noChangeArrowheads="1"/>
          </p:cNvSpPr>
          <p:nvPr>
            <p:ph type="title"/>
          </p:nvPr>
        </p:nvSpPr>
        <p:spPr>
          <a:xfrm>
            <a:off x="465138" y="457200"/>
            <a:ext cx="5245100" cy="573088"/>
          </a:xfrm>
        </p:spPr>
        <p:txBody>
          <a:bodyPr/>
          <a:lstStyle/>
          <a:p>
            <a:r>
              <a:rPr lang="en-US" dirty="0" smtClean="0">
                <a:latin typeface="Calibri" pitchFamily="-96" charset="0"/>
              </a:rPr>
              <a:t>Structure Allocation</a:t>
            </a:r>
            <a:endParaRPr lang="en-US" dirty="0">
              <a:latin typeface="Calibri" pitchFamily="-96" charset="0"/>
            </a:endParaRPr>
          </a:p>
        </p:txBody>
      </p:sp>
      <p:sp>
        <p:nvSpPr>
          <p:cNvPr id="322567" name="Rectangle 7"/>
          <p:cNvSpPr>
            <a:spLocks noGrp="1" noChangeArrowheads="1"/>
          </p:cNvSpPr>
          <p:nvPr>
            <p:ph type="body" idx="1"/>
          </p:nvPr>
        </p:nvSpPr>
        <p:spPr>
          <a:xfrm>
            <a:off x="457200" y="2743200"/>
            <a:ext cx="7926388" cy="2209800"/>
          </a:xfrm>
        </p:spPr>
        <p:txBody>
          <a:bodyPr/>
          <a:lstStyle/>
          <a:p>
            <a:r>
              <a:rPr lang="en-US" dirty="0" smtClean="0">
                <a:latin typeface="Calibri" pitchFamily="-96" charset="0"/>
              </a:rPr>
              <a:t>Concept</a:t>
            </a:r>
          </a:p>
          <a:p>
            <a:pPr lvl="1"/>
            <a:r>
              <a:rPr lang="en-US" dirty="0" smtClean="0">
                <a:latin typeface="Calibri" pitchFamily="-96" charset="0"/>
              </a:rPr>
              <a:t>Contiguously-allocated region of memory</a:t>
            </a:r>
          </a:p>
          <a:p>
            <a:pPr lvl="1"/>
            <a:r>
              <a:rPr lang="en-US" dirty="0" smtClean="0">
                <a:latin typeface="Calibri" pitchFamily="-96" charset="0"/>
              </a:rPr>
              <a:t>Refer to members within structure by names</a:t>
            </a:r>
          </a:p>
          <a:p>
            <a:pPr lvl="1"/>
            <a:r>
              <a:rPr lang="en-US" dirty="0" smtClean="0">
                <a:latin typeface="Calibri" pitchFamily="-96" charset="0"/>
              </a:rPr>
              <a:t>Members may be of different types</a:t>
            </a:r>
          </a:p>
          <a:p>
            <a:pPr lvl="1"/>
            <a:endParaRPr lang="en-US" dirty="0" smtClean="0">
              <a:latin typeface="Calibri" pitchFamily="-96" charset="0"/>
            </a:endParaRPr>
          </a:p>
        </p:txBody>
      </p:sp>
      <p:sp>
        <p:nvSpPr>
          <p:cNvPr id="322568" name="Rectangle 8"/>
          <p:cNvSpPr>
            <a:spLocks noChangeArrowheads="1"/>
          </p:cNvSpPr>
          <p:nvPr/>
        </p:nvSpPr>
        <p:spPr bwMode="auto">
          <a:xfrm>
            <a:off x="4083056" y="1196752"/>
            <a:ext cx="2191642" cy="412750"/>
          </a:xfrm>
          <a:prstGeom prst="rect">
            <a:avLst/>
          </a:prstGeom>
          <a:noFill/>
          <a:ln w="12700">
            <a:noFill/>
            <a:miter lim="800000"/>
            <a:headEnd/>
            <a:tailEnd/>
          </a:ln>
        </p:spPr>
        <p:txBody>
          <a:bodyPr lIns="90487" tIns="44450" rIns="90487" bIns="44450">
            <a:prstTxWarp prst="textNoShape">
              <a:avLst/>
            </a:prstTxWarp>
          </a:bodyPr>
          <a:lstStyle/>
          <a:p>
            <a:pPr marL="223838" indent="-223838" defTabSz="895350" eaLnBrk="0" hangingPunct="0">
              <a:spcBef>
                <a:spcPct val="30000"/>
              </a:spcBef>
            </a:pPr>
            <a:r>
              <a:rPr lang="en-US" dirty="0">
                <a:solidFill>
                  <a:schemeClr val="tx2"/>
                </a:solidFill>
                <a:latin typeface="Calibri" pitchFamily="-96" charset="0"/>
              </a:rPr>
              <a:t>Memory Layout</a:t>
            </a:r>
          </a:p>
        </p:txBody>
      </p:sp>
      <p:sp>
        <p:nvSpPr>
          <p:cNvPr id="322570" name="Rectangle 10"/>
          <p:cNvSpPr>
            <a:spLocks noChangeArrowheads="1"/>
          </p:cNvSpPr>
          <p:nvPr/>
        </p:nvSpPr>
        <p:spPr bwMode="auto">
          <a:xfrm>
            <a:off x="5422900" y="1690021"/>
            <a:ext cx="4318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a:latin typeface="Courier New" pitchFamily="-96" charset="0"/>
              </a:rPr>
              <a:t>i</a:t>
            </a:r>
          </a:p>
        </p:txBody>
      </p:sp>
      <p:sp>
        <p:nvSpPr>
          <p:cNvPr id="322571" name="Rectangle 11"/>
          <p:cNvSpPr>
            <a:spLocks noChangeArrowheads="1"/>
          </p:cNvSpPr>
          <p:nvPr/>
        </p:nvSpPr>
        <p:spPr bwMode="auto">
          <a:xfrm>
            <a:off x="4083056" y="1690021"/>
            <a:ext cx="1346200"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sp>
        <p:nvSpPr>
          <p:cNvPr id="322572" name="Rectangle 12"/>
          <p:cNvSpPr>
            <a:spLocks noChangeArrowheads="1"/>
          </p:cNvSpPr>
          <p:nvPr/>
        </p:nvSpPr>
        <p:spPr bwMode="auto">
          <a:xfrm>
            <a:off x="5867400" y="1690021"/>
            <a:ext cx="431800"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a:latin typeface="Courier New" pitchFamily="-96" charset="0"/>
              </a:rPr>
              <a:t>n</a:t>
            </a:r>
          </a:p>
        </p:txBody>
      </p:sp>
      <p:sp>
        <p:nvSpPr>
          <p:cNvPr id="322573" name="Rectangle 13"/>
          <p:cNvSpPr>
            <a:spLocks noChangeArrowheads="1"/>
          </p:cNvSpPr>
          <p:nvPr/>
        </p:nvSpPr>
        <p:spPr bwMode="auto">
          <a:xfrm>
            <a:off x="3889375" y="2105946"/>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0</a:t>
            </a:r>
          </a:p>
        </p:txBody>
      </p:sp>
      <p:sp>
        <p:nvSpPr>
          <p:cNvPr id="322574" name="Rectangle 14"/>
          <p:cNvSpPr>
            <a:spLocks noChangeArrowheads="1"/>
          </p:cNvSpPr>
          <p:nvPr/>
        </p:nvSpPr>
        <p:spPr bwMode="auto">
          <a:xfrm>
            <a:off x="5148282" y="2102761"/>
            <a:ext cx="49051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12</a:t>
            </a:r>
            <a:endParaRPr lang="en-US" sz="2000" dirty="0">
              <a:latin typeface="Courier New" pitchFamily="-96" charset="0"/>
            </a:endParaRPr>
          </a:p>
        </p:txBody>
      </p:sp>
      <p:sp>
        <p:nvSpPr>
          <p:cNvPr id="322575" name="Rectangle 15"/>
          <p:cNvSpPr>
            <a:spLocks noChangeArrowheads="1"/>
          </p:cNvSpPr>
          <p:nvPr/>
        </p:nvSpPr>
        <p:spPr bwMode="auto">
          <a:xfrm>
            <a:off x="5638800" y="2105946"/>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16</a:t>
            </a:r>
          </a:p>
        </p:txBody>
      </p:sp>
      <p:sp>
        <p:nvSpPr>
          <p:cNvPr id="322576" name="Rectangle 16"/>
          <p:cNvSpPr>
            <a:spLocks noChangeArrowheads="1"/>
          </p:cNvSpPr>
          <p:nvPr/>
        </p:nvSpPr>
        <p:spPr bwMode="auto">
          <a:xfrm>
            <a:off x="6062663" y="2088483"/>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20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ChangeArrowheads="1"/>
          </p:cNvSpPr>
          <p:nvPr/>
        </p:nvSpPr>
        <p:spPr bwMode="auto">
          <a:xfrm>
            <a:off x="555625" y="1096981"/>
            <a:ext cx="2444739" cy="1474763"/>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a[3];</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a:t>
            </a:r>
            <a:r>
              <a:rPr lang="en-US" sz="1800" dirty="0" err="1" smtClean="0">
                <a:latin typeface="Courier New" pitchFamily="-96" charset="0"/>
              </a:rPr>
              <a:t>rec</a:t>
            </a:r>
            <a:r>
              <a:rPr lang="en-US" sz="1800" dirty="0" smtClean="0">
                <a:latin typeface="Courier New" pitchFamily="-96" charset="0"/>
              </a:rPr>
              <a:t> *n;</a:t>
            </a:r>
            <a:endParaRPr lang="en-US" sz="1800" dirty="0">
              <a:latin typeface="Courier New" pitchFamily="-96" charset="0"/>
            </a:endParaRPr>
          </a:p>
          <a:p>
            <a:pPr eaLnBrk="0" hangingPunct="0"/>
            <a:r>
              <a:rPr lang="en-US" sz="1800" dirty="0">
                <a:latin typeface="Courier New" pitchFamily="-96" charset="0"/>
              </a:rPr>
              <a:t>};</a:t>
            </a:r>
          </a:p>
        </p:txBody>
      </p:sp>
      <p:sp>
        <p:nvSpPr>
          <p:cNvPr id="322563" name="Rectangle 3"/>
          <p:cNvSpPr>
            <a:spLocks noChangeArrowheads="1"/>
          </p:cNvSpPr>
          <p:nvPr/>
        </p:nvSpPr>
        <p:spPr bwMode="auto">
          <a:xfrm>
            <a:off x="3938588" y="4293096"/>
            <a:ext cx="3365500" cy="412750"/>
          </a:xfrm>
          <a:prstGeom prst="rect">
            <a:avLst/>
          </a:prstGeom>
          <a:noFill/>
          <a:ln w="12700">
            <a:noFill/>
            <a:miter lim="800000"/>
            <a:headEnd/>
            <a:tailEnd/>
          </a:ln>
        </p:spPr>
        <p:txBody>
          <a:bodyPr lIns="90487" tIns="44450" rIns="90487" bIns="44450">
            <a:prstTxWarp prst="textNoShape">
              <a:avLst/>
            </a:prstTxWarp>
          </a:bodyPr>
          <a:lstStyle/>
          <a:p>
            <a:pPr marL="223838" indent="-223838" defTabSz="895350" eaLnBrk="0" hangingPunct="0">
              <a:spcBef>
                <a:spcPct val="30000"/>
              </a:spcBef>
            </a:pPr>
            <a:r>
              <a:rPr lang="en-US">
                <a:solidFill>
                  <a:schemeClr val="tx2"/>
                </a:solidFill>
                <a:latin typeface="Calibri" pitchFamily="-96" charset="0"/>
              </a:rPr>
              <a:t>IA32 Assembly</a:t>
            </a:r>
          </a:p>
        </p:txBody>
      </p:sp>
      <p:sp>
        <p:nvSpPr>
          <p:cNvPr id="322564" name="Rectangle 4"/>
          <p:cNvSpPr>
            <a:spLocks noChangeArrowheads="1"/>
          </p:cNvSpPr>
          <p:nvPr/>
        </p:nvSpPr>
        <p:spPr bwMode="auto">
          <a:xfrm>
            <a:off x="3357555" y="4721724"/>
            <a:ext cx="5753108" cy="920765"/>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114300" algn="l"/>
                <a:tab pos="2913063" algn="l"/>
              </a:tabLst>
              <a:defRPr/>
            </a:pPr>
            <a:r>
              <a:rPr lang="en-US" sz="1800" dirty="0">
                <a:latin typeface="Courier New" pitchFamily="49" charset="0"/>
                <a:ea typeface="+mn-ea"/>
                <a:cs typeface="+mn-cs"/>
              </a:rPr>
              <a:t>	# %</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a:t>
            </a:r>
            <a:r>
              <a:rPr lang="en-US" sz="1800" dirty="0">
                <a:latin typeface="Courier New" pitchFamily="49" charset="0"/>
                <a:ea typeface="+mn-ea"/>
                <a:cs typeface="+mn-cs"/>
              </a:rPr>
              <a:t>= </a:t>
            </a:r>
            <a:r>
              <a:rPr lang="en-US" sz="1800" dirty="0" err="1">
                <a:latin typeface="Courier New" pitchFamily="49" charset="0"/>
                <a:ea typeface="+mn-ea"/>
                <a:cs typeface="+mn-cs"/>
              </a:rPr>
              <a:t>val</a:t>
            </a:r>
            <a:endParaRPr lang="en-US" sz="1800" dirty="0">
              <a:latin typeface="Courier New" pitchFamily="49" charset="0"/>
              <a:ea typeface="+mn-ea"/>
              <a:cs typeface="+mn-cs"/>
            </a:endParaRPr>
          </a:p>
          <a:p>
            <a:pPr eaLnBrk="0" hangingPunct="0">
              <a:tabLst>
                <a:tab pos="114300" algn="l"/>
                <a:tab pos="2913063" algn="l"/>
              </a:tabLst>
              <a:defRPr/>
            </a:pPr>
            <a:r>
              <a:rPr lang="en-US" sz="1800" dirty="0">
                <a:latin typeface="Courier New" pitchFamily="49" charset="0"/>
                <a:ea typeface="+mn-ea"/>
                <a:cs typeface="+mn-cs"/>
              </a:rPr>
              <a:t>	# %</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a:t>
            </a:r>
            <a:r>
              <a:rPr lang="en-US" sz="1800" dirty="0">
                <a:latin typeface="Courier New" pitchFamily="49" charset="0"/>
                <a:ea typeface="+mn-ea"/>
                <a:cs typeface="+mn-cs"/>
              </a:rPr>
              <a:t>= r</a:t>
            </a:r>
          </a:p>
          <a:p>
            <a:pPr eaLnBrk="0" hangingPunct="0">
              <a:tabLst>
                <a:tab pos="114300" algn="l"/>
                <a:tab pos="2913063" algn="l"/>
              </a:tabLst>
              <a:defRPr/>
            </a:pPr>
            <a:r>
              <a:rPr lang="en-US" sz="1800" dirty="0">
                <a:latin typeface="Courier New" pitchFamily="49" charset="0"/>
                <a:ea typeface="+mn-ea"/>
                <a:cs typeface="+mn-cs"/>
              </a:rPr>
              <a:t>	</a:t>
            </a:r>
            <a:r>
              <a:rPr lang="en-US" sz="1800" dirty="0" err="1">
                <a:latin typeface="Courier New" pitchFamily="49" charset="0"/>
                <a:ea typeface="+mn-ea"/>
                <a:cs typeface="+mn-cs"/>
              </a:rPr>
              <a:t>movl</a:t>
            </a:r>
            <a:r>
              <a:rPr lang="en-US" sz="1800" dirty="0">
                <a:latin typeface="Courier New" pitchFamily="49" charset="0"/>
                <a:ea typeface="+mn-ea"/>
                <a:cs typeface="+mn-cs"/>
              </a:rPr>
              <a:t> %</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12(%</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a:t>
            </a:r>
            <a:r>
              <a:rPr lang="en-US" sz="1800" dirty="0">
                <a:latin typeface="Courier New" pitchFamily="49" charset="0"/>
                <a:ea typeface="+mn-ea"/>
                <a:cs typeface="+mn-cs"/>
              </a:rPr>
              <a:t>	# </a:t>
            </a:r>
            <a:r>
              <a:rPr lang="en-US" sz="1800" dirty="0" err="1" smtClean="0">
                <a:latin typeface="Courier New" pitchFamily="49" charset="0"/>
                <a:ea typeface="+mn-ea"/>
                <a:cs typeface="+mn-cs"/>
              </a:rPr>
              <a:t>Mem</a:t>
            </a:r>
            <a:r>
              <a:rPr lang="en-US" sz="1800" dirty="0" smtClean="0">
                <a:latin typeface="Courier New" pitchFamily="49" charset="0"/>
                <a:ea typeface="+mn-ea"/>
                <a:cs typeface="+mn-cs"/>
              </a:rPr>
              <a:t>[r+12] </a:t>
            </a:r>
            <a:r>
              <a:rPr lang="en-US" sz="1800" dirty="0">
                <a:latin typeface="Courier New" pitchFamily="49" charset="0"/>
                <a:ea typeface="+mn-ea"/>
                <a:cs typeface="+mn-cs"/>
              </a:rPr>
              <a:t>= </a:t>
            </a:r>
            <a:r>
              <a:rPr lang="en-US" sz="1800" dirty="0" err="1">
                <a:latin typeface="Courier New" pitchFamily="49" charset="0"/>
                <a:ea typeface="+mn-ea"/>
                <a:cs typeface="+mn-cs"/>
              </a:rPr>
              <a:t>val</a:t>
            </a:r>
            <a:endParaRPr lang="en-US" sz="1800" dirty="0">
              <a:latin typeface="Courier New" pitchFamily="49" charset="0"/>
              <a:ea typeface="+mn-ea"/>
              <a:cs typeface="+mn-cs"/>
            </a:endParaRPr>
          </a:p>
        </p:txBody>
      </p:sp>
      <p:sp>
        <p:nvSpPr>
          <p:cNvPr id="322565" name="Rectangle 5"/>
          <p:cNvSpPr>
            <a:spLocks noChangeArrowheads="1"/>
          </p:cNvSpPr>
          <p:nvPr/>
        </p:nvSpPr>
        <p:spPr bwMode="auto">
          <a:xfrm>
            <a:off x="142844" y="4307374"/>
            <a:ext cx="2968625" cy="1749425"/>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eaLnBrk="0" hangingPunct="0"/>
            <a:r>
              <a:rPr lang="en-US" sz="1800">
                <a:latin typeface="Courier New" pitchFamily="-96" charset="0"/>
              </a:rPr>
              <a:t>void </a:t>
            </a:r>
          </a:p>
          <a:p>
            <a:pPr eaLnBrk="0" hangingPunct="0"/>
            <a:r>
              <a:rPr lang="en-US" sz="1800">
                <a:latin typeface="Courier New" pitchFamily="-96" charset="0"/>
              </a:rPr>
              <a:t>set_i(struct rec *r,</a:t>
            </a:r>
          </a:p>
          <a:p>
            <a:pPr eaLnBrk="0" hangingPunct="0"/>
            <a:r>
              <a:rPr lang="en-US" sz="1800">
                <a:latin typeface="Courier New" pitchFamily="-96" charset="0"/>
              </a:rPr>
              <a:t>      int val)</a:t>
            </a:r>
          </a:p>
          <a:p>
            <a:pPr eaLnBrk="0" hangingPunct="0"/>
            <a:r>
              <a:rPr lang="en-US" sz="1800">
                <a:latin typeface="Courier New" pitchFamily="-96" charset="0"/>
              </a:rPr>
              <a:t>{</a:t>
            </a:r>
          </a:p>
          <a:p>
            <a:pPr eaLnBrk="0" hangingPunct="0"/>
            <a:r>
              <a:rPr lang="en-US" sz="1800">
                <a:latin typeface="Courier New" pitchFamily="-96" charset="0"/>
              </a:rPr>
              <a:t>  r-&gt;i = val;</a:t>
            </a:r>
          </a:p>
          <a:p>
            <a:pPr eaLnBrk="0" hangingPunct="0"/>
            <a:r>
              <a:rPr lang="en-US" sz="1800">
                <a:latin typeface="Courier New" pitchFamily="-96" charset="0"/>
              </a:rPr>
              <a:t>}</a:t>
            </a:r>
          </a:p>
        </p:txBody>
      </p:sp>
      <p:sp>
        <p:nvSpPr>
          <p:cNvPr id="117765" name="Rectangle 6"/>
          <p:cNvSpPr>
            <a:spLocks noGrp="1" noChangeArrowheads="1"/>
          </p:cNvSpPr>
          <p:nvPr>
            <p:ph type="title"/>
          </p:nvPr>
        </p:nvSpPr>
        <p:spPr>
          <a:xfrm>
            <a:off x="465138" y="457200"/>
            <a:ext cx="5245100" cy="573088"/>
          </a:xfrm>
        </p:spPr>
        <p:txBody>
          <a:bodyPr/>
          <a:lstStyle/>
          <a:p>
            <a:r>
              <a:rPr lang="en-US" dirty="0" smtClean="0">
                <a:latin typeface="Calibri" pitchFamily="-96" charset="0"/>
              </a:rPr>
              <a:t>Structure Access</a:t>
            </a:r>
            <a:endParaRPr lang="en-US" dirty="0">
              <a:latin typeface="Calibri" pitchFamily="-96" charset="0"/>
            </a:endParaRPr>
          </a:p>
        </p:txBody>
      </p:sp>
      <p:sp>
        <p:nvSpPr>
          <p:cNvPr id="322567" name="Rectangle 7"/>
          <p:cNvSpPr>
            <a:spLocks noGrp="1" noChangeArrowheads="1"/>
          </p:cNvSpPr>
          <p:nvPr>
            <p:ph type="body" idx="1"/>
          </p:nvPr>
        </p:nvSpPr>
        <p:spPr>
          <a:xfrm>
            <a:off x="457200" y="2743200"/>
            <a:ext cx="7926388" cy="2209800"/>
          </a:xfrm>
        </p:spPr>
        <p:txBody>
          <a:bodyPr/>
          <a:lstStyle/>
          <a:p>
            <a:r>
              <a:rPr lang="en-US" dirty="0" smtClean="0">
                <a:latin typeface="Calibri" pitchFamily="-96" charset="0"/>
              </a:rPr>
              <a:t>Accessing Structure Member</a:t>
            </a:r>
          </a:p>
          <a:p>
            <a:pPr lvl="1"/>
            <a:r>
              <a:rPr lang="en-US" dirty="0" smtClean="0">
                <a:latin typeface="Calibri" pitchFamily="-96" charset="0"/>
              </a:rPr>
              <a:t>Pointer indicates first byte of structure</a:t>
            </a:r>
          </a:p>
          <a:p>
            <a:pPr lvl="1"/>
            <a:r>
              <a:rPr lang="en-US" dirty="0" smtClean="0">
                <a:latin typeface="Calibri" pitchFamily="-96" charset="0"/>
              </a:rPr>
              <a:t>Access elements with offsets</a:t>
            </a:r>
          </a:p>
          <a:p>
            <a:pPr lvl="1"/>
            <a:endParaRPr lang="en-US" dirty="0" smtClean="0">
              <a:latin typeface="Calibri" pitchFamily="-96" charset="0"/>
            </a:endParaRPr>
          </a:p>
        </p:txBody>
      </p:sp>
      <p:sp>
        <p:nvSpPr>
          <p:cNvPr id="322570" name="Rectangle 10"/>
          <p:cNvSpPr>
            <a:spLocks noChangeArrowheads="1"/>
          </p:cNvSpPr>
          <p:nvPr/>
        </p:nvSpPr>
        <p:spPr bwMode="auto">
          <a:xfrm>
            <a:off x="5422900" y="1690021"/>
            <a:ext cx="4318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a:latin typeface="Courier New" pitchFamily="-96" charset="0"/>
              </a:rPr>
              <a:t>i</a:t>
            </a:r>
          </a:p>
        </p:txBody>
      </p:sp>
      <p:sp>
        <p:nvSpPr>
          <p:cNvPr id="322571" name="Rectangle 11"/>
          <p:cNvSpPr>
            <a:spLocks noChangeArrowheads="1"/>
          </p:cNvSpPr>
          <p:nvPr/>
        </p:nvSpPr>
        <p:spPr bwMode="auto">
          <a:xfrm>
            <a:off x="4083056" y="1690021"/>
            <a:ext cx="1346200"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sp>
        <p:nvSpPr>
          <p:cNvPr id="322572" name="Rectangle 12"/>
          <p:cNvSpPr>
            <a:spLocks noChangeArrowheads="1"/>
          </p:cNvSpPr>
          <p:nvPr/>
        </p:nvSpPr>
        <p:spPr bwMode="auto">
          <a:xfrm>
            <a:off x="5867400" y="1690021"/>
            <a:ext cx="431800"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a:latin typeface="Courier New" pitchFamily="-96" charset="0"/>
              </a:rPr>
              <a:t>n</a:t>
            </a:r>
          </a:p>
        </p:txBody>
      </p:sp>
      <p:sp>
        <p:nvSpPr>
          <p:cNvPr id="322573" name="Rectangle 13"/>
          <p:cNvSpPr>
            <a:spLocks noChangeArrowheads="1"/>
          </p:cNvSpPr>
          <p:nvPr/>
        </p:nvSpPr>
        <p:spPr bwMode="auto">
          <a:xfrm>
            <a:off x="3889375" y="2105946"/>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0</a:t>
            </a:r>
          </a:p>
        </p:txBody>
      </p:sp>
      <p:sp>
        <p:nvSpPr>
          <p:cNvPr id="322574" name="Rectangle 14"/>
          <p:cNvSpPr>
            <a:spLocks noChangeArrowheads="1"/>
          </p:cNvSpPr>
          <p:nvPr/>
        </p:nvSpPr>
        <p:spPr bwMode="auto">
          <a:xfrm>
            <a:off x="5148282" y="2102761"/>
            <a:ext cx="49051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12</a:t>
            </a:r>
            <a:endParaRPr lang="en-US" sz="2000" dirty="0">
              <a:latin typeface="Courier New" pitchFamily="-96" charset="0"/>
            </a:endParaRPr>
          </a:p>
        </p:txBody>
      </p:sp>
      <p:sp>
        <p:nvSpPr>
          <p:cNvPr id="322575" name="Rectangle 15"/>
          <p:cNvSpPr>
            <a:spLocks noChangeArrowheads="1"/>
          </p:cNvSpPr>
          <p:nvPr/>
        </p:nvSpPr>
        <p:spPr bwMode="auto">
          <a:xfrm>
            <a:off x="5638800" y="2105946"/>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16</a:t>
            </a:r>
          </a:p>
        </p:txBody>
      </p:sp>
      <p:sp>
        <p:nvSpPr>
          <p:cNvPr id="322576" name="Rectangle 16"/>
          <p:cNvSpPr>
            <a:spLocks noChangeArrowheads="1"/>
          </p:cNvSpPr>
          <p:nvPr/>
        </p:nvSpPr>
        <p:spPr bwMode="auto">
          <a:xfrm>
            <a:off x="6062663" y="2088483"/>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20</a:t>
            </a:r>
          </a:p>
        </p:txBody>
      </p:sp>
      <p:sp>
        <p:nvSpPr>
          <p:cNvPr id="17" name="Line 14"/>
          <p:cNvSpPr>
            <a:spLocks noChangeShapeType="1"/>
          </p:cNvSpPr>
          <p:nvPr/>
        </p:nvSpPr>
        <p:spPr bwMode="auto">
          <a:xfrm>
            <a:off x="5458537" y="1238232"/>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8" name="Rectangle 15"/>
          <p:cNvSpPr>
            <a:spLocks noChangeArrowheads="1"/>
          </p:cNvSpPr>
          <p:nvPr/>
        </p:nvSpPr>
        <p:spPr bwMode="auto">
          <a:xfrm>
            <a:off x="5306137" y="857232"/>
            <a:ext cx="922047" cy="461665"/>
          </a:xfrm>
          <a:prstGeom prst="rect">
            <a:avLst/>
          </a:prstGeom>
          <a:noFill/>
          <a:ln w="25400">
            <a:noFill/>
            <a:miter lim="800000"/>
            <a:headEnd/>
            <a:tailEnd/>
          </a:ln>
        </p:spPr>
        <p:txBody>
          <a:bodyPr wrap="none">
            <a:prstTxWarp prst="textNoShape">
              <a:avLst/>
            </a:prstTxWarp>
            <a:spAutoFit/>
          </a:bodyPr>
          <a:lstStyle/>
          <a:p>
            <a:pPr eaLnBrk="0" hangingPunct="0"/>
            <a:r>
              <a:rPr lang="en-US" dirty="0" smtClean="0">
                <a:latin typeface="Courier New" pitchFamily="-96" charset="0"/>
              </a:rPr>
              <a:t>r+12</a:t>
            </a:r>
            <a:endParaRPr lang="en-US" dirty="0">
              <a:latin typeface="Courier New" pitchFamily="-96" charset="0"/>
            </a:endParaRPr>
          </a:p>
        </p:txBody>
      </p:sp>
      <p:sp>
        <p:nvSpPr>
          <p:cNvPr id="19" name="Line 16"/>
          <p:cNvSpPr>
            <a:spLocks noChangeShapeType="1"/>
          </p:cNvSpPr>
          <p:nvPr/>
        </p:nvSpPr>
        <p:spPr bwMode="auto">
          <a:xfrm>
            <a:off x="4076328" y="1238232"/>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20" name="Rectangle 17"/>
          <p:cNvSpPr>
            <a:spLocks noChangeArrowheads="1"/>
          </p:cNvSpPr>
          <p:nvPr/>
        </p:nvSpPr>
        <p:spPr bwMode="auto">
          <a:xfrm>
            <a:off x="3923928" y="857232"/>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ChangeArrowheads="1"/>
          </p:cNvSpPr>
          <p:nvPr/>
        </p:nvSpPr>
        <p:spPr bwMode="auto">
          <a:xfrm>
            <a:off x="3983069" y="4929198"/>
            <a:ext cx="5089525" cy="920765"/>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eaLnBrk="0" hangingPunct="0">
              <a:tabLst>
                <a:tab pos="114300" algn="l"/>
                <a:tab pos="1033463" algn="l"/>
                <a:tab pos="3263900"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movl</a:t>
            </a:r>
            <a:r>
              <a:rPr lang="en-US" sz="1800" dirty="0" smtClean="0">
                <a:latin typeface="Courier New" pitchFamily="49" charset="0"/>
                <a:ea typeface="+mn-ea"/>
                <a:cs typeface="+mn-cs"/>
              </a:rPr>
              <a:t>	12(%</a:t>
            </a:r>
            <a:r>
              <a:rPr lang="en-US" sz="1800" dirty="0" err="1" smtClean="0">
                <a:latin typeface="Courier New" pitchFamily="49" charset="0"/>
                <a:ea typeface="+mn-ea"/>
                <a:cs typeface="+mn-cs"/>
              </a:rPr>
              <a:t>ebp</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 Get </a:t>
            </a:r>
            <a:r>
              <a:rPr lang="en-US" sz="1800" dirty="0" err="1" smtClean="0">
                <a:latin typeface="Courier New" pitchFamily="49" charset="0"/>
                <a:ea typeface="+mn-ea"/>
                <a:cs typeface="+mn-cs"/>
              </a:rPr>
              <a:t>idx</a:t>
            </a:r>
            <a:endParaRPr lang="en-US" sz="1800" dirty="0" smtClean="0">
              <a:latin typeface="Courier New" pitchFamily="49" charset="0"/>
              <a:ea typeface="+mn-ea"/>
              <a:cs typeface="+mn-cs"/>
            </a:endParaRPr>
          </a:p>
          <a:p>
            <a:pPr eaLnBrk="0" hangingPunct="0">
              <a:tabLst>
                <a:tab pos="114300" algn="l"/>
                <a:tab pos="1033463" algn="l"/>
                <a:tab pos="3263900"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sall</a:t>
            </a:r>
            <a:r>
              <a:rPr lang="en-US" sz="1800" dirty="0" smtClean="0">
                <a:latin typeface="Courier New" pitchFamily="49" charset="0"/>
                <a:ea typeface="+mn-ea"/>
                <a:cs typeface="+mn-cs"/>
              </a:rPr>
              <a:t>	$2, %</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 </a:t>
            </a:r>
            <a:r>
              <a:rPr lang="en-US" sz="1800" dirty="0" err="1" smtClean="0">
                <a:latin typeface="Courier New" pitchFamily="49" charset="0"/>
                <a:ea typeface="+mn-ea"/>
                <a:cs typeface="+mn-cs"/>
              </a:rPr>
              <a:t>idx</a:t>
            </a:r>
            <a:r>
              <a:rPr lang="en-US" sz="1800" dirty="0" smtClean="0">
                <a:latin typeface="Courier New" pitchFamily="49" charset="0"/>
                <a:ea typeface="+mn-ea"/>
                <a:cs typeface="+mn-cs"/>
              </a:rPr>
              <a:t>*4</a:t>
            </a:r>
          </a:p>
          <a:p>
            <a:pPr eaLnBrk="0" hangingPunct="0">
              <a:tabLst>
                <a:tab pos="114300" algn="l"/>
                <a:tab pos="1033463" algn="l"/>
                <a:tab pos="3263900"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addl</a:t>
            </a:r>
            <a:r>
              <a:rPr lang="en-US" sz="1800" dirty="0" smtClean="0">
                <a:latin typeface="Courier New" pitchFamily="49" charset="0"/>
                <a:ea typeface="+mn-ea"/>
                <a:cs typeface="+mn-cs"/>
              </a:rPr>
              <a:t>	8(%</a:t>
            </a:r>
            <a:r>
              <a:rPr lang="en-US" sz="1800" dirty="0" err="1" smtClean="0">
                <a:latin typeface="Courier New" pitchFamily="49" charset="0"/>
                <a:ea typeface="+mn-ea"/>
                <a:cs typeface="+mn-cs"/>
              </a:rPr>
              <a:t>ebp</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 </a:t>
            </a:r>
            <a:r>
              <a:rPr lang="en-US" sz="1800" dirty="0" err="1" smtClean="0">
                <a:latin typeface="Courier New" pitchFamily="49" charset="0"/>
                <a:ea typeface="+mn-ea"/>
                <a:cs typeface="+mn-cs"/>
              </a:rPr>
              <a:t>r+idx</a:t>
            </a:r>
            <a:r>
              <a:rPr lang="en-US" sz="1800" dirty="0" smtClean="0">
                <a:latin typeface="Courier New" pitchFamily="49" charset="0"/>
                <a:ea typeface="+mn-ea"/>
                <a:cs typeface="+mn-cs"/>
              </a:rPr>
              <a:t>*4</a:t>
            </a:r>
            <a:endParaRPr lang="en-US" sz="1800" dirty="0">
              <a:latin typeface="Courier New" pitchFamily="49" charset="0"/>
              <a:ea typeface="+mn-ea"/>
              <a:cs typeface="+mn-cs"/>
            </a:endParaRPr>
          </a:p>
        </p:txBody>
      </p:sp>
      <p:sp>
        <p:nvSpPr>
          <p:cNvPr id="323588" name="Rectangle 4"/>
          <p:cNvSpPr>
            <a:spLocks noChangeArrowheads="1"/>
          </p:cNvSpPr>
          <p:nvPr/>
        </p:nvSpPr>
        <p:spPr bwMode="auto">
          <a:xfrm>
            <a:off x="4062482" y="3170238"/>
            <a:ext cx="3810000" cy="1474787"/>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eaLnBrk="0" hangingPunct="0"/>
            <a:r>
              <a:rPr lang="en-US" sz="1800" dirty="0" err="1">
                <a:latin typeface="Courier New" pitchFamily="-96" charset="0"/>
              </a:rPr>
              <a:t>int</a:t>
            </a:r>
            <a:r>
              <a:rPr lang="en-US" sz="1800" dirty="0">
                <a:latin typeface="Courier New" pitchFamily="-96" charset="0"/>
              </a:rPr>
              <a:t> </a:t>
            </a:r>
            <a:r>
              <a:rPr lang="en-US" sz="1800" dirty="0" smtClean="0">
                <a:latin typeface="Courier New" pitchFamily="-96" charset="0"/>
              </a:rPr>
              <a:t>*</a:t>
            </a:r>
            <a:r>
              <a:rPr lang="en-US" sz="1800" dirty="0" err="1" smtClean="0">
                <a:latin typeface="Courier New" pitchFamily="-96" charset="0"/>
              </a:rPr>
              <a:t>get_ap</a:t>
            </a:r>
            <a:endParaRPr lang="en-US" sz="1800" dirty="0">
              <a:latin typeface="Courier New" pitchFamily="-96" charset="0"/>
            </a:endParaRPr>
          </a:p>
          <a:p>
            <a:pPr eaLnBrk="0" hangingPunct="0"/>
            <a:r>
              <a:rPr lang="en-US" sz="1800" dirty="0">
                <a:latin typeface="Courier New" pitchFamily="-96" charset="0"/>
              </a:rPr>
              <a:t> (</a:t>
            </a:r>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*r, </a:t>
            </a:r>
            <a:r>
              <a:rPr lang="en-US" sz="1800" dirty="0" err="1">
                <a:latin typeface="Courier New" pitchFamily="-96" charset="0"/>
              </a:rPr>
              <a:t>int</a:t>
            </a:r>
            <a:r>
              <a:rPr lang="en-US" sz="1800" dirty="0">
                <a:latin typeface="Courier New" pitchFamily="-96" charset="0"/>
              </a:rPr>
              <a:t> </a:t>
            </a:r>
            <a:r>
              <a:rPr lang="en-US" sz="1800" dirty="0" err="1">
                <a:latin typeface="Courier New" pitchFamily="-96" charset="0"/>
              </a:rPr>
              <a:t>idx</a:t>
            </a:r>
            <a:r>
              <a:rPr lang="en-US" sz="1800" dirty="0">
                <a:latin typeface="Courier New" pitchFamily="-96" charset="0"/>
              </a:rPr>
              <a:t>)</a:t>
            </a:r>
          </a:p>
          <a:p>
            <a:pPr eaLnBrk="0" hangingPunct="0"/>
            <a:r>
              <a:rPr lang="en-US" sz="1800" dirty="0">
                <a:latin typeface="Courier New" pitchFamily="-96" charset="0"/>
              </a:rPr>
              <a:t>{</a:t>
            </a:r>
          </a:p>
          <a:p>
            <a:pPr eaLnBrk="0" hangingPunct="0"/>
            <a:r>
              <a:rPr lang="en-US" sz="1800" dirty="0">
                <a:latin typeface="Courier New" pitchFamily="-96" charset="0"/>
              </a:rPr>
              <a:t>  return &amp;r-&gt;a[</a:t>
            </a:r>
            <a:r>
              <a:rPr lang="en-US" sz="1800" dirty="0" err="1">
                <a:latin typeface="Courier New" pitchFamily="-96" charset="0"/>
              </a:rPr>
              <a:t>idx</a:t>
            </a:r>
            <a:r>
              <a:rPr lang="en-US" sz="1800" dirty="0">
                <a:latin typeface="Courier New" pitchFamily="-96" charset="0"/>
              </a:rPr>
              <a:t>];</a:t>
            </a:r>
          </a:p>
          <a:p>
            <a:pPr eaLnBrk="0" hangingPunct="0"/>
            <a:r>
              <a:rPr lang="en-US" sz="1800" dirty="0">
                <a:latin typeface="Courier New" pitchFamily="-96" charset="0"/>
              </a:rPr>
              <a:t>}</a:t>
            </a:r>
          </a:p>
        </p:txBody>
      </p:sp>
      <p:sp>
        <p:nvSpPr>
          <p:cNvPr id="119811" name="Rectangle 5"/>
          <p:cNvSpPr>
            <a:spLocks noGrp="1" noChangeArrowheads="1"/>
          </p:cNvSpPr>
          <p:nvPr>
            <p:ph type="title"/>
          </p:nvPr>
        </p:nvSpPr>
        <p:spPr>
          <a:xfrm>
            <a:off x="381000" y="457200"/>
            <a:ext cx="8305800" cy="573088"/>
          </a:xfrm>
        </p:spPr>
        <p:txBody>
          <a:bodyPr/>
          <a:lstStyle/>
          <a:p>
            <a:r>
              <a:rPr lang="en-US">
                <a:latin typeface="Calibri" pitchFamily="-96" charset="0"/>
              </a:rPr>
              <a:t>Generating Pointer to Structure Member</a:t>
            </a:r>
          </a:p>
        </p:txBody>
      </p:sp>
      <p:sp>
        <p:nvSpPr>
          <p:cNvPr id="323590" name="Rectangle 6"/>
          <p:cNvSpPr>
            <a:spLocks noGrp="1" noChangeArrowheads="1"/>
          </p:cNvSpPr>
          <p:nvPr>
            <p:ph type="body" idx="1"/>
          </p:nvPr>
        </p:nvSpPr>
        <p:spPr>
          <a:xfrm>
            <a:off x="290513" y="3170238"/>
            <a:ext cx="3924300" cy="2863850"/>
          </a:xfrm>
        </p:spPr>
        <p:txBody>
          <a:bodyPr/>
          <a:lstStyle/>
          <a:p>
            <a:r>
              <a:rPr lang="en-US" dirty="0">
                <a:latin typeface="Calibri" pitchFamily="-96" charset="0"/>
              </a:rPr>
              <a:t>Generating Pointer to Array Element</a:t>
            </a:r>
          </a:p>
          <a:p>
            <a:pPr lvl="1"/>
            <a:r>
              <a:rPr lang="en-US" dirty="0">
                <a:latin typeface="Calibri" pitchFamily="-96" charset="0"/>
              </a:rPr>
              <a:t>Offset of each structure member determined at compile </a:t>
            </a:r>
            <a:r>
              <a:rPr lang="en-US" dirty="0" smtClean="0">
                <a:latin typeface="Calibri" pitchFamily="-96" charset="0"/>
              </a:rPr>
              <a:t>time</a:t>
            </a:r>
          </a:p>
          <a:p>
            <a:pPr lvl="1"/>
            <a:r>
              <a:rPr lang="en-US" dirty="0" smtClean="0">
                <a:latin typeface="Calibri" pitchFamily="-96" charset="0"/>
              </a:rPr>
              <a:t>Arguments</a:t>
            </a:r>
          </a:p>
          <a:p>
            <a:pPr lvl="2"/>
            <a:r>
              <a:rPr lang="en-US" dirty="0" err="1" smtClean="0">
                <a:latin typeface="Calibri" pitchFamily="-96" charset="0"/>
              </a:rPr>
              <a:t>Mem</a:t>
            </a:r>
            <a:r>
              <a:rPr lang="en-US" dirty="0" smtClean="0">
                <a:latin typeface="Calibri" pitchFamily="-96" charset="0"/>
              </a:rPr>
              <a:t>[</a:t>
            </a:r>
            <a:r>
              <a:rPr lang="en-US" dirty="0" smtClean="0">
                <a:latin typeface="Courier New" pitchFamily="49" charset="0"/>
                <a:cs typeface="Courier New" pitchFamily="49" charset="0"/>
              </a:rPr>
              <a:t>%ebp</a:t>
            </a:r>
            <a:r>
              <a:rPr lang="en-US" dirty="0" smtClean="0">
                <a:latin typeface="Calibri" pitchFamily="-96" charset="0"/>
              </a:rPr>
              <a:t>+8]: </a:t>
            </a:r>
            <a:r>
              <a:rPr lang="en-US" b="1" dirty="0" smtClean="0">
                <a:latin typeface="Courier New" pitchFamily="49" charset="0"/>
                <a:cs typeface="Courier New" pitchFamily="49" charset="0"/>
              </a:rPr>
              <a:t>r</a:t>
            </a:r>
          </a:p>
          <a:p>
            <a:pPr lvl="2"/>
            <a:r>
              <a:rPr lang="en-US" dirty="0" err="1" smtClean="0">
                <a:latin typeface="Calibri" pitchFamily="-96" charset="0"/>
              </a:rPr>
              <a:t>Mem</a:t>
            </a:r>
            <a:r>
              <a:rPr lang="en-US" dirty="0" smtClean="0">
                <a:latin typeface="Calibri" pitchFamily="-96" charset="0"/>
              </a:rPr>
              <a:t>[</a:t>
            </a:r>
            <a:r>
              <a:rPr lang="en-US" dirty="0" smtClean="0">
                <a:latin typeface="Courier New" pitchFamily="49" charset="0"/>
                <a:cs typeface="Courier New" pitchFamily="49" charset="0"/>
              </a:rPr>
              <a:t>%ebp</a:t>
            </a:r>
            <a:r>
              <a:rPr lang="en-US" dirty="0" smtClean="0">
                <a:latin typeface="Calibri" pitchFamily="-96" charset="0"/>
              </a:rPr>
              <a:t>+12]: </a:t>
            </a:r>
            <a:r>
              <a:rPr lang="en-US" b="1" dirty="0" err="1" smtClean="0">
                <a:latin typeface="Courier New" pitchFamily="49" charset="0"/>
                <a:cs typeface="Courier New" pitchFamily="49" charset="0"/>
              </a:rPr>
              <a:t>idx</a:t>
            </a:r>
            <a:endParaRPr lang="en-US" b="1" dirty="0">
              <a:latin typeface="Courier New" pitchFamily="49" charset="0"/>
              <a:cs typeface="Courier New" pitchFamily="49" charset="0"/>
            </a:endParaRPr>
          </a:p>
          <a:p>
            <a:pPr lvl="1"/>
            <a:endParaRPr lang="en-US" dirty="0">
              <a:latin typeface="Calibri" pitchFamily="-96" charset="0"/>
            </a:endParaRPr>
          </a:p>
        </p:txBody>
      </p:sp>
      <p:sp>
        <p:nvSpPr>
          <p:cNvPr id="28" name="Line 14"/>
          <p:cNvSpPr>
            <a:spLocks noChangeShapeType="1"/>
          </p:cNvSpPr>
          <p:nvPr/>
        </p:nvSpPr>
        <p:spPr bwMode="auto">
          <a:xfrm>
            <a:off x="5322905" y="1238232"/>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29" name="Rectangle 15"/>
          <p:cNvSpPr>
            <a:spLocks noChangeArrowheads="1"/>
          </p:cNvSpPr>
          <p:nvPr/>
        </p:nvSpPr>
        <p:spPr bwMode="auto">
          <a:xfrm>
            <a:off x="5170505" y="857232"/>
            <a:ext cx="1475084" cy="461665"/>
          </a:xfrm>
          <a:prstGeom prst="rect">
            <a:avLst/>
          </a:prstGeom>
          <a:noFill/>
          <a:ln w="25400">
            <a:noFill/>
            <a:miter lim="800000"/>
            <a:headEnd/>
            <a:tailEnd/>
          </a:ln>
        </p:spPr>
        <p:txBody>
          <a:bodyPr wrap="none">
            <a:prstTxWarp prst="textNoShape">
              <a:avLst/>
            </a:prstTxWarp>
            <a:spAutoFit/>
          </a:bodyPr>
          <a:lstStyle/>
          <a:p>
            <a:pPr eaLnBrk="0" hangingPunct="0"/>
            <a:r>
              <a:rPr lang="en-US" dirty="0" err="1" smtClean="0">
                <a:latin typeface="Courier New" pitchFamily="-96" charset="0"/>
              </a:rPr>
              <a:t>r+idx</a:t>
            </a:r>
            <a:r>
              <a:rPr lang="en-US" dirty="0" smtClean="0">
                <a:latin typeface="Courier New" pitchFamily="-96" charset="0"/>
              </a:rPr>
              <a:t>*4</a:t>
            </a:r>
            <a:endParaRPr lang="en-US" dirty="0">
              <a:latin typeface="Courier New" pitchFamily="-96" charset="0"/>
            </a:endParaRPr>
          </a:p>
        </p:txBody>
      </p:sp>
      <p:sp>
        <p:nvSpPr>
          <p:cNvPr id="30" name="Line 16"/>
          <p:cNvSpPr>
            <a:spLocks noChangeShapeType="1"/>
          </p:cNvSpPr>
          <p:nvPr/>
        </p:nvSpPr>
        <p:spPr bwMode="auto">
          <a:xfrm>
            <a:off x="4795838" y="1238232"/>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31" name="Rectangle 17"/>
          <p:cNvSpPr>
            <a:spLocks noChangeArrowheads="1"/>
          </p:cNvSpPr>
          <p:nvPr/>
        </p:nvSpPr>
        <p:spPr bwMode="auto">
          <a:xfrm>
            <a:off x="4643438" y="857232"/>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
        <p:nvSpPr>
          <p:cNvPr id="20" name="Rectangle 10"/>
          <p:cNvSpPr>
            <a:spLocks noChangeArrowheads="1"/>
          </p:cNvSpPr>
          <p:nvPr/>
        </p:nvSpPr>
        <p:spPr bwMode="auto">
          <a:xfrm>
            <a:off x="6161106" y="1658938"/>
            <a:ext cx="4318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a:latin typeface="Courier New" pitchFamily="-96" charset="0"/>
              </a:rPr>
              <a:t>i</a:t>
            </a:r>
          </a:p>
        </p:txBody>
      </p:sp>
      <p:sp>
        <p:nvSpPr>
          <p:cNvPr id="21" name="Rectangle 11"/>
          <p:cNvSpPr>
            <a:spLocks noChangeArrowheads="1"/>
          </p:cNvSpPr>
          <p:nvPr/>
        </p:nvSpPr>
        <p:spPr bwMode="auto">
          <a:xfrm>
            <a:off x="4821262" y="1658938"/>
            <a:ext cx="1346200"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sp>
        <p:nvSpPr>
          <p:cNvPr id="23" name="Rectangle 12"/>
          <p:cNvSpPr>
            <a:spLocks noChangeArrowheads="1"/>
          </p:cNvSpPr>
          <p:nvPr/>
        </p:nvSpPr>
        <p:spPr bwMode="auto">
          <a:xfrm>
            <a:off x="6605606" y="1658938"/>
            <a:ext cx="431800"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a:latin typeface="Courier New" pitchFamily="-96" charset="0"/>
              </a:rPr>
              <a:t>n</a:t>
            </a:r>
          </a:p>
        </p:txBody>
      </p:sp>
      <p:sp>
        <p:nvSpPr>
          <p:cNvPr id="24" name="Rectangle 13"/>
          <p:cNvSpPr>
            <a:spLocks noChangeArrowheads="1"/>
          </p:cNvSpPr>
          <p:nvPr/>
        </p:nvSpPr>
        <p:spPr bwMode="auto">
          <a:xfrm>
            <a:off x="4627581" y="2074863"/>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0</a:t>
            </a:r>
          </a:p>
        </p:txBody>
      </p:sp>
      <p:sp>
        <p:nvSpPr>
          <p:cNvPr id="25" name="Rectangle 14"/>
          <p:cNvSpPr>
            <a:spLocks noChangeArrowheads="1"/>
          </p:cNvSpPr>
          <p:nvPr/>
        </p:nvSpPr>
        <p:spPr bwMode="auto">
          <a:xfrm>
            <a:off x="5886488" y="2071678"/>
            <a:ext cx="49051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12</a:t>
            </a:r>
            <a:endParaRPr lang="en-US" sz="2000" dirty="0">
              <a:latin typeface="Courier New" pitchFamily="-96" charset="0"/>
            </a:endParaRPr>
          </a:p>
        </p:txBody>
      </p:sp>
      <p:sp>
        <p:nvSpPr>
          <p:cNvPr id="26" name="Rectangle 15"/>
          <p:cNvSpPr>
            <a:spLocks noChangeArrowheads="1"/>
          </p:cNvSpPr>
          <p:nvPr/>
        </p:nvSpPr>
        <p:spPr bwMode="auto">
          <a:xfrm>
            <a:off x="6377006" y="2074863"/>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16</a:t>
            </a:r>
          </a:p>
        </p:txBody>
      </p:sp>
      <p:sp>
        <p:nvSpPr>
          <p:cNvPr id="27" name="Rectangle 16"/>
          <p:cNvSpPr>
            <a:spLocks noChangeArrowheads="1"/>
          </p:cNvSpPr>
          <p:nvPr/>
        </p:nvSpPr>
        <p:spPr bwMode="auto">
          <a:xfrm>
            <a:off x="6800869" y="2057400"/>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20</a:t>
            </a:r>
          </a:p>
        </p:txBody>
      </p:sp>
      <p:sp>
        <p:nvSpPr>
          <p:cNvPr id="32" name="Rectangle 2"/>
          <p:cNvSpPr>
            <a:spLocks noChangeArrowheads="1"/>
          </p:cNvSpPr>
          <p:nvPr/>
        </p:nvSpPr>
        <p:spPr bwMode="auto">
          <a:xfrm>
            <a:off x="555625" y="1297012"/>
            <a:ext cx="2444739" cy="1474763"/>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a[3];</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a:t>
            </a:r>
            <a:r>
              <a:rPr lang="en-US" sz="1800" dirty="0" err="1" smtClean="0">
                <a:latin typeface="Courier New" pitchFamily="-96" charset="0"/>
              </a:rPr>
              <a:t>rec</a:t>
            </a:r>
            <a:r>
              <a:rPr lang="en-US" sz="1800" dirty="0" smtClean="0">
                <a:latin typeface="Courier New" pitchFamily="-96" charset="0"/>
              </a:rPr>
              <a:t> *n;</a:t>
            </a:r>
            <a:endParaRPr lang="en-US" sz="1800" dirty="0">
              <a:latin typeface="Courier New" pitchFamily="-96" charset="0"/>
            </a:endParaRPr>
          </a:p>
          <a:p>
            <a:pPr eaLnBrk="0" hangingPunct="0"/>
            <a:r>
              <a:rPr lang="en-US" sz="1800" dirty="0">
                <a:latin typeface="Courier New" pitchFamily="-96"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ChangeArrowheads="1"/>
          </p:cNvSpPr>
          <p:nvPr/>
        </p:nvSpPr>
        <p:spPr bwMode="auto">
          <a:xfrm>
            <a:off x="1019196" y="4898710"/>
            <a:ext cx="7159604" cy="1751762"/>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eaLnBrk="0" hangingPunct="0">
              <a:tabLst>
                <a:tab pos="114300" algn="l"/>
                <a:tab pos="1255713" algn="l"/>
                <a:tab pos="3944938" algn="l"/>
              </a:tabLst>
              <a:defRPr/>
            </a:pPr>
            <a:r>
              <a:rPr lang="en-US" sz="1800" dirty="0">
                <a:latin typeface="Courier New" pitchFamily="49" charset="0"/>
                <a:ea typeface="+mn-ea"/>
                <a:cs typeface="+mn-cs"/>
              </a:rPr>
              <a:t> </a:t>
            </a:r>
            <a:r>
              <a:rPr lang="en-US" sz="1800" dirty="0" smtClean="0">
                <a:latin typeface="Courier New" pitchFamily="49" charset="0"/>
                <a:ea typeface="+mn-ea"/>
                <a:cs typeface="+mn-cs"/>
              </a:rPr>
              <a:t>.L17:		# loop: </a:t>
            </a:r>
          </a:p>
          <a:p>
            <a:pPr eaLnBrk="0" hangingPunct="0">
              <a:tabLst>
                <a:tab pos="114300" algn="l"/>
                <a:tab pos="1255713" algn="l"/>
                <a:tab pos="3944938"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movl</a:t>
            </a:r>
            <a:r>
              <a:rPr lang="en-US" sz="1800" dirty="0" smtClean="0">
                <a:latin typeface="Courier New" pitchFamily="49" charset="0"/>
                <a:ea typeface="+mn-ea"/>
                <a:cs typeface="+mn-cs"/>
              </a:rPr>
              <a:t>	12(%</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eax</a:t>
            </a:r>
            <a:r>
              <a:rPr lang="en-US" sz="1800" dirty="0" smtClean="0">
                <a:latin typeface="Courier New" pitchFamily="49" charset="0"/>
                <a:ea typeface="+mn-ea"/>
                <a:cs typeface="+mn-cs"/>
              </a:rPr>
              <a:t>	# r-&gt;</a:t>
            </a:r>
            <a:r>
              <a:rPr lang="en-US" sz="1800" dirty="0" err="1" smtClean="0">
                <a:latin typeface="Courier New" pitchFamily="49" charset="0"/>
                <a:ea typeface="+mn-ea"/>
                <a:cs typeface="+mn-cs"/>
              </a:rPr>
              <a:t>i</a:t>
            </a:r>
            <a:endParaRPr lang="en-US" sz="1800" dirty="0" smtClean="0">
              <a:latin typeface="Courier New" pitchFamily="49" charset="0"/>
              <a:ea typeface="+mn-ea"/>
              <a:cs typeface="+mn-cs"/>
            </a:endParaRPr>
          </a:p>
          <a:p>
            <a:pPr eaLnBrk="0" hangingPunct="0">
              <a:tabLst>
                <a:tab pos="114300" algn="l"/>
                <a:tab pos="1255713" algn="l"/>
                <a:tab pos="3944938"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movl</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ecx</a:t>
            </a:r>
            <a:r>
              <a:rPr lang="en-US" sz="1800" dirty="0" smtClean="0">
                <a:latin typeface="Courier New" pitchFamily="49" charset="0"/>
                <a:ea typeface="+mn-ea"/>
                <a:cs typeface="+mn-cs"/>
              </a:rPr>
              <a:t>, (%edx,%eax,4)	# r-&gt;a[</a:t>
            </a:r>
            <a:r>
              <a:rPr lang="en-US" sz="1800" dirty="0" err="1" smtClean="0">
                <a:latin typeface="Courier New" pitchFamily="49" charset="0"/>
                <a:ea typeface="+mn-ea"/>
                <a:cs typeface="+mn-cs"/>
              </a:rPr>
              <a:t>i</a:t>
            </a:r>
            <a:r>
              <a:rPr lang="en-US" sz="1800" dirty="0" smtClean="0">
                <a:latin typeface="Courier New" pitchFamily="49" charset="0"/>
                <a:ea typeface="+mn-ea"/>
                <a:cs typeface="+mn-cs"/>
              </a:rPr>
              <a:t>] = </a:t>
            </a:r>
            <a:r>
              <a:rPr lang="en-US" sz="1800" dirty="0" err="1" smtClean="0">
                <a:latin typeface="Courier New" pitchFamily="49" charset="0"/>
                <a:ea typeface="+mn-ea"/>
                <a:cs typeface="+mn-cs"/>
              </a:rPr>
              <a:t>val</a:t>
            </a:r>
            <a:endParaRPr lang="en-US" sz="1800" dirty="0" smtClean="0">
              <a:latin typeface="Courier New" pitchFamily="49" charset="0"/>
              <a:ea typeface="+mn-ea"/>
              <a:cs typeface="+mn-cs"/>
            </a:endParaRPr>
          </a:p>
          <a:p>
            <a:pPr eaLnBrk="0" hangingPunct="0">
              <a:tabLst>
                <a:tab pos="114300" algn="l"/>
                <a:tab pos="1255713" algn="l"/>
                <a:tab pos="3944938"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movl</a:t>
            </a:r>
            <a:r>
              <a:rPr lang="en-US" sz="1800" dirty="0" smtClean="0">
                <a:latin typeface="Courier New" pitchFamily="49" charset="0"/>
                <a:ea typeface="+mn-ea"/>
                <a:cs typeface="+mn-cs"/>
              </a:rPr>
              <a:t>	16(%</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 r = r-&gt;n</a:t>
            </a:r>
          </a:p>
          <a:p>
            <a:pPr eaLnBrk="0" hangingPunct="0">
              <a:tabLst>
                <a:tab pos="114300" algn="l"/>
                <a:tab pos="1255713" algn="l"/>
                <a:tab pos="3944938"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testl</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edx</a:t>
            </a:r>
            <a:r>
              <a:rPr lang="en-US" sz="1800" dirty="0" smtClean="0">
                <a:latin typeface="Courier New" pitchFamily="49" charset="0"/>
                <a:ea typeface="+mn-ea"/>
                <a:cs typeface="+mn-cs"/>
              </a:rPr>
              <a:t>	# Test r</a:t>
            </a:r>
          </a:p>
          <a:p>
            <a:pPr eaLnBrk="0" hangingPunct="0">
              <a:tabLst>
                <a:tab pos="114300" algn="l"/>
                <a:tab pos="1255713" algn="l"/>
                <a:tab pos="3944938"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jne</a:t>
            </a:r>
            <a:r>
              <a:rPr lang="en-US" sz="1800" dirty="0" smtClean="0">
                <a:latin typeface="Courier New" pitchFamily="49" charset="0"/>
                <a:ea typeface="+mn-ea"/>
                <a:cs typeface="+mn-cs"/>
              </a:rPr>
              <a:t>	.L17	# If != 0 </a:t>
            </a:r>
            <a:r>
              <a:rPr lang="en-US" sz="1800" dirty="0" err="1" smtClean="0">
                <a:latin typeface="Courier New" pitchFamily="49" charset="0"/>
                <a:ea typeface="+mn-ea"/>
                <a:cs typeface="+mn-cs"/>
              </a:rPr>
              <a:t>goto</a:t>
            </a:r>
            <a:r>
              <a:rPr lang="en-US" sz="1800" dirty="0" smtClean="0">
                <a:latin typeface="Courier New" pitchFamily="49" charset="0"/>
                <a:ea typeface="+mn-ea"/>
                <a:cs typeface="+mn-cs"/>
              </a:rPr>
              <a:t> loop</a:t>
            </a:r>
            <a:endParaRPr lang="en-US" sz="1800" dirty="0">
              <a:latin typeface="Courier New" pitchFamily="49" charset="0"/>
              <a:ea typeface="+mn-ea"/>
              <a:cs typeface="+mn-cs"/>
            </a:endParaRPr>
          </a:p>
        </p:txBody>
      </p:sp>
      <p:sp>
        <p:nvSpPr>
          <p:cNvPr id="324612" name="Rectangle 4"/>
          <p:cNvSpPr>
            <a:spLocks noChangeArrowheads="1"/>
          </p:cNvSpPr>
          <p:nvPr/>
        </p:nvSpPr>
        <p:spPr bwMode="auto">
          <a:xfrm>
            <a:off x="142844" y="2057400"/>
            <a:ext cx="3971924" cy="2582758"/>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eaLnBrk="0" hangingPunct="0"/>
            <a:r>
              <a:rPr lang="nn-NO" sz="1800" dirty="0" smtClean="0">
                <a:latin typeface="Courier New" pitchFamily="-96" charset="0"/>
              </a:rPr>
              <a:t>void set_val</a:t>
            </a:r>
          </a:p>
          <a:p>
            <a:pPr eaLnBrk="0" hangingPunct="0"/>
            <a:r>
              <a:rPr lang="nn-NO" sz="1800" dirty="0" smtClean="0">
                <a:latin typeface="Courier New" pitchFamily="-96" charset="0"/>
              </a:rPr>
              <a:t>  (struct rec *r, int val)</a:t>
            </a:r>
          </a:p>
          <a:p>
            <a:pPr eaLnBrk="0" hangingPunct="0"/>
            <a:r>
              <a:rPr lang="nn-NO" sz="1800" dirty="0" smtClean="0">
                <a:latin typeface="Courier New" pitchFamily="-96" charset="0"/>
              </a:rPr>
              <a:t>{</a:t>
            </a:r>
          </a:p>
          <a:p>
            <a:pPr eaLnBrk="0" hangingPunct="0"/>
            <a:r>
              <a:rPr lang="nn-NO" sz="1800" dirty="0" smtClean="0">
                <a:latin typeface="Courier New" pitchFamily="-96" charset="0"/>
              </a:rPr>
              <a:t>  while (r) {</a:t>
            </a:r>
          </a:p>
          <a:p>
            <a:pPr eaLnBrk="0" hangingPunct="0"/>
            <a:r>
              <a:rPr lang="nn-NO" sz="1800" dirty="0" smtClean="0">
                <a:latin typeface="Courier New" pitchFamily="-96" charset="0"/>
              </a:rPr>
              <a:t>    int i = r-&gt;i;</a:t>
            </a:r>
          </a:p>
          <a:p>
            <a:pPr eaLnBrk="0" hangingPunct="0"/>
            <a:r>
              <a:rPr lang="nn-NO" sz="1800" dirty="0" smtClean="0">
                <a:latin typeface="Courier New" pitchFamily="-96" charset="0"/>
              </a:rPr>
              <a:t>    r-&gt;a[i] = val;</a:t>
            </a:r>
          </a:p>
          <a:p>
            <a:pPr eaLnBrk="0" hangingPunct="0"/>
            <a:r>
              <a:rPr lang="nn-NO" sz="1800" dirty="0" smtClean="0">
                <a:latin typeface="Courier New" pitchFamily="-96" charset="0"/>
              </a:rPr>
              <a:t>    r = </a:t>
            </a:r>
            <a:r>
              <a:rPr lang="nn-NO" sz="1800" dirty="0" err="1" smtClean="0">
                <a:latin typeface="Courier New" pitchFamily="-96" charset="0"/>
              </a:rPr>
              <a:t>r-&gt;n</a:t>
            </a:r>
            <a:r>
              <a:rPr lang="nn-NO" sz="1800" dirty="0" smtClean="0">
                <a:latin typeface="Courier New" pitchFamily="-96" charset="0"/>
              </a:rPr>
              <a:t>;</a:t>
            </a:r>
          </a:p>
          <a:p>
            <a:pPr eaLnBrk="0" hangingPunct="0"/>
            <a:r>
              <a:rPr lang="nn-NO" sz="1800" dirty="0" smtClean="0">
                <a:latin typeface="Courier New" pitchFamily="-96" charset="0"/>
              </a:rPr>
              <a:t>  }</a:t>
            </a:r>
          </a:p>
          <a:p>
            <a:pPr eaLnBrk="0" hangingPunct="0"/>
            <a:r>
              <a:rPr lang="nn-NO" sz="1800" dirty="0" smtClean="0">
                <a:latin typeface="Courier New" pitchFamily="-96" charset="0"/>
              </a:rPr>
              <a:t>}</a:t>
            </a:r>
            <a:endParaRPr lang="nn-NO" sz="1800" dirty="0">
              <a:latin typeface="Courier New" pitchFamily="-96" charset="0"/>
            </a:endParaRPr>
          </a:p>
        </p:txBody>
      </p:sp>
      <p:sp>
        <p:nvSpPr>
          <p:cNvPr id="121860" name="Rectangle 5"/>
          <p:cNvSpPr>
            <a:spLocks noGrp="1" noChangeArrowheads="1"/>
          </p:cNvSpPr>
          <p:nvPr>
            <p:ph type="title"/>
          </p:nvPr>
        </p:nvSpPr>
        <p:spPr>
          <a:xfrm>
            <a:off x="381000" y="569913"/>
            <a:ext cx="7226300" cy="573087"/>
          </a:xfrm>
        </p:spPr>
        <p:txBody>
          <a:bodyPr/>
          <a:lstStyle/>
          <a:p>
            <a:r>
              <a:rPr lang="en-US" dirty="0" smtClean="0">
                <a:latin typeface="Calibri" pitchFamily="-96" charset="0"/>
              </a:rPr>
              <a:t>Following Linked List</a:t>
            </a:r>
            <a:endParaRPr lang="en-US" dirty="0">
              <a:latin typeface="Calibri" pitchFamily="-96" charset="0"/>
            </a:endParaRPr>
          </a:p>
        </p:txBody>
      </p:sp>
      <p:sp>
        <p:nvSpPr>
          <p:cNvPr id="121861" name="Rectangle 6"/>
          <p:cNvSpPr>
            <a:spLocks noGrp="1" noChangeArrowheads="1"/>
          </p:cNvSpPr>
          <p:nvPr>
            <p:ph type="body" idx="1"/>
          </p:nvPr>
        </p:nvSpPr>
        <p:spPr>
          <a:xfrm>
            <a:off x="381000" y="1219200"/>
            <a:ext cx="3044825" cy="709602"/>
          </a:xfrm>
        </p:spPr>
        <p:txBody>
          <a:bodyPr/>
          <a:lstStyle/>
          <a:p>
            <a:r>
              <a:rPr lang="en-US" dirty="0">
                <a:latin typeface="Calibri" pitchFamily="-96" charset="0"/>
              </a:rPr>
              <a:t>C Code</a:t>
            </a:r>
          </a:p>
        </p:txBody>
      </p:sp>
      <p:sp>
        <p:nvSpPr>
          <p:cNvPr id="28" name="Rectangle 2"/>
          <p:cNvSpPr>
            <a:spLocks noChangeArrowheads="1"/>
          </p:cNvSpPr>
          <p:nvPr/>
        </p:nvSpPr>
        <p:spPr bwMode="auto">
          <a:xfrm>
            <a:off x="4775232" y="279449"/>
            <a:ext cx="2444739" cy="1474763"/>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a[3];</a:t>
            </a:r>
          </a:p>
          <a:p>
            <a:pPr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a:t>
            </a:r>
            <a:r>
              <a:rPr lang="en-US" sz="1800" dirty="0" err="1" smtClean="0">
                <a:latin typeface="Courier New" pitchFamily="-96" charset="0"/>
              </a:rPr>
              <a:t>rec</a:t>
            </a:r>
            <a:r>
              <a:rPr lang="en-US" sz="1800" dirty="0" smtClean="0">
                <a:latin typeface="Courier New" pitchFamily="-96" charset="0"/>
              </a:rPr>
              <a:t> *n;</a:t>
            </a:r>
            <a:endParaRPr lang="en-US" sz="1800" dirty="0">
              <a:latin typeface="Courier New" pitchFamily="-96" charset="0"/>
            </a:endParaRPr>
          </a:p>
          <a:p>
            <a:pPr eaLnBrk="0" hangingPunct="0"/>
            <a:r>
              <a:rPr lang="en-US" sz="1800" dirty="0">
                <a:latin typeface="Courier New" pitchFamily="-96" charset="0"/>
              </a:rPr>
              <a:t>};</a:t>
            </a:r>
          </a:p>
        </p:txBody>
      </p:sp>
      <p:sp>
        <p:nvSpPr>
          <p:cNvPr id="29" name="Rectangle 10"/>
          <p:cNvSpPr>
            <a:spLocks noChangeArrowheads="1"/>
          </p:cNvSpPr>
          <p:nvPr/>
        </p:nvSpPr>
        <p:spPr bwMode="auto">
          <a:xfrm>
            <a:off x="6518296" y="2235200"/>
            <a:ext cx="4318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a:latin typeface="Courier New" pitchFamily="-96" charset="0"/>
              </a:rPr>
              <a:t>i</a:t>
            </a:r>
          </a:p>
        </p:txBody>
      </p:sp>
      <p:sp>
        <p:nvSpPr>
          <p:cNvPr id="30" name="Rectangle 11"/>
          <p:cNvSpPr>
            <a:spLocks noChangeArrowheads="1"/>
          </p:cNvSpPr>
          <p:nvPr/>
        </p:nvSpPr>
        <p:spPr bwMode="auto">
          <a:xfrm>
            <a:off x="5178452" y="2235200"/>
            <a:ext cx="1346200"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sp>
        <p:nvSpPr>
          <p:cNvPr id="31" name="Rectangle 12"/>
          <p:cNvSpPr>
            <a:spLocks noChangeArrowheads="1"/>
          </p:cNvSpPr>
          <p:nvPr/>
        </p:nvSpPr>
        <p:spPr bwMode="auto">
          <a:xfrm>
            <a:off x="6962796" y="2235200"/>
            <a:ext cx="431800"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a:latin typeface="Courier New" pitchFamily="-96" charset="0"/>
              </a:rPr>
              <a:t>n</a:t>
            </a:r>
          </a:p>
        </p:txBody>
      </p:sp>
      <p:sp>
        <p:nvSpPr>
          <p:cNvPr id="32" name="Rectangle 13"/>
          <p:cNvSpPr>
            <a:spLocks noChangeArrowheads="1"/>
          </p:cNvSpPr>
          <p:nvPr/>
        </p:nvSpPr>
        <p:spPr bwMode="auto">
          <a:xfrm>
            <a:off x="4984771" y="2651125"/>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0</a:t>
            </a:r>
          </a:p>
        </p:txBody>
      </p:sp>
      <p:sp>
        <p:nvSpPr>
          <p:cNvPr id="44" name="Rectangle 14"/>
          <p:cNvSpPr>
            <a:spLocks noChangeArrowheads="1"/>
          </p:cNvSpPr>
          <p:nvPr/>
        </p:nvSpPr>
        <p:spPr bwMode="auto">
          <a:xfrm>
            <a:off x="6243678" y="2647940"/>
            <a:ext cx="49051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12</a:t>
            </a:r>
            <a:endParaRPr lang="en-US" sz="2000" dirty="0">
              <a:latin typeface="Courier New" pitchFamily="-96" charset="0"/>
            </a:endParaRPr>
          </a:p>
        </p:txBody>
      </p:sp>
      <p:sp>
        <p:nvSpPr>
          <p:cNvPr id="45" name="Rectangle 15"/>
          <p:cNvSpPr>
            <a:spLocks noChangeArrowheads="1"/>
          </p:cNvSpPr>
          <p:nvPr/>
        </p:nvSpPr>
        <p:spPr bwMode="auto">
          <a:xfrm>
            <a:off x="6734196" y="2651125"/>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16</a:t>
            </a:r>
          </a:p>
        </p:txBody>
      </p:sp>
      <p:sp>
        <p:nvSpPr>
          <p:cNvPr id="46" name="Rectangle 16"/>
          <p:cNvSpPr>
            <a:spLocks noChangeArrowheads="1"/>
          </p:cNvSpPr>
          <p:nvPr/>
        </p:nvSpPr>
        <p:spPr bwMode="auto">
          <a:xfrm>
            <a:off x="7158059" y="2633662"/>
            <a:ext cx="4857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a:latin typeface="Courier New" pitchFamily="-96" charset="0"/>
              </a:rPr>
              <a:t>20</a:t>
            </a:r>
          </a:p>
        </p:txBody>
      </p:sp>
      <p:sp>
        <p:nvSpPr>
          <p:cNvPr id="47" name="Freeform 16"/>
          <p:cNvSpPr>
            <a:spLocks/>
          </p:cNvSpPr>
          <p:nvPr/>
        </p:nvSpPr>
        <p:spPr bwMode="auto">
          <a:xfrm flipH="1">
            <a:off x="7188200" y="1873274"/>
            <a:ext cx="990600" cy="457200"/>
          </a:xfrm>
          <a:custGeom>
            <a:avLst/>
            <a:gdLst>
              <a:gd name="T0" fmla="*/ 624 w 624"/>
              <a:gd name="T1" fmla="*/ 288 h 288"/>
              <a:gd name="T2" fmla="*/ 576 w 624"/>
              <a:gd name="T3" fmla="*/ 0 h 288"/>
              <a:gd name="T4" fmla="*/ 96 w 624"/>
              <a:gd name="T5" fmla="*/ 0 h 288"/>
              <a:gd name="T6" fmla="*/ 0 w 624"/>
              <a:gd name="T7" fmla="*/ 144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lnTo>
                  <a:pt x="576" y="0"/>
                </a:lnTo>
                <a:lnTo>
                  <a:pt x="96" y="0"/>
                </a:lnTo>
                <a:lnTo>
                  <a:pt x="0" y="144"/>
                </a:lnTo>
              </a:path>
            </a:pathLst>
          </a:custGeom>
          <a:noFill/>
          <a:ln w="38100">
            <a:solidFill>
              <a:schemeClr val="tx1"/>
            </a:solidFill>
            <a:round/>
            <a:headEnd/>
            <a:tailEnd type="triangle" w="med" len="med"/>
          </a:ln>
        </p:spPr>
        <p:txBody>
          <a:bodyPr wrap="none" anchor="ctr">
            <a:prstTxWarp prst="textNoShape">
              <a:avLst/>
            </a:prstTxWarp>
          </a:bodyPr>
          <a:lstStyle/>
          <a:p>
            <a:pPr eaLnBrk="0" hangingPunct="0"/>
            <a:endParaRPr lang="en-US">
              <a:latin typeface="Calibri" pitchFamily="-96" charset="0"/>
            </a:endParaRPr>
          </a:p>
        </p:txBody>
      </p:sp>
      <p:sp>
        <p:nvSpPr>
          <p:cNvPr id="48" name="Line 17"/>
          <p:cNvSpPr>
            <a:spLocks noChangeShapeType="1"/>
          </p:cNvSpPr>
          <p:nvPr/>
        </p:nvSpPr>
        <p:spPr bwMode="auto">
          <a:xfrm flipV="1">
            <a:off x="5638800" y="2667000"/>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49" name="Rectangle 18"/>
          <p:cNvSpPr>
            <a:spLocks noChangeArrowheads="1"/>
          </p:cNvSpPr>
          <p:nvPr/>
        </p:nvSpPr>
        <p:spPr bwMode="auto">
          <a:xfrm>
            <a:off x="4800600" y="3048000"/>
            <a:ext cx="1524000" cy="381000"/>
          </a:xfrm>
          <a:prstGeom prst="rect">
            <a:avLst/>
          </a:prstGeom>
          <a:noFill/>
          <a:ln w="12700">
            <a:noFill/>
            <a:miter lim="800000"/>
            <a:headEnd/>
            <a:tailEnd/>
          </a:ln>
        </p:spPr>
        <p:txBody>
          <a:bodyPr lIns="90487" tIns="44450" rIns="90487" bIns="44450">
            <a:prstTxWarp prst="textNoShape">
              <a:avLst/>
            </a:prstTxWarp>
          </a:bodyPr>
          <a:lstStyle/>
          <a:p>
            <a:pPr marL="223838" indent="-223838" defTabSz="895350" eaLnBrk="0" hangingPunct="0">
              <a:spcBef>
                <a:spcPct val="30000"/>
              </a:spcBef>
            </a:pPr>
            <a:r>
              <a:rPr lang="en-US">
                <a:solidFill>
                  <a:schemeClr val="tx2"/>
                </a:solidFill>
                <a:latin typeface="Calibri" pitchFamily="-96" charset="0"/>
              </a:rPr>
              <a:t>Element </a:t>
            </a:r>
            <a:r>
              <a:rPr lang="en-US">
                <a:latin typeface="Courier New" pitchFamily="-96" charset="0"/>
              </a:rPr>
              <a:t>i</a:t>
            </a:r>
            <a:endParaRPr lang="en-US">
              <a:solidFill>
                <a:schemeClr val="tx2"/>
              </a:solidFill>
              <a:latin typeface="Calibri" pitchFamily="-96" charset="0"/>
            </a:endParaRPr>
          </a:p>
        </p:txBody>
      </p:sp>
      <p:graphicFrame>
        <p:nvGraphicFramePr>
          <p:cNvPr id="50" name="Table 49"/>
          <p:cNvGraphicFramePr>
            <a:graphicFrameLocks noGrp="1"/>
          </p:cNvGraphicFramePr>
          <p:nvPr/>
        </p:nvGraphicFramePr>
        <p:xfrm>
          <a:off x="4292600" y="3699508"/>
          <a:ext cx="2895600" cy="1112520"/>
        </p:xfrm>
        <a:graphic>
          <a:graphicData uri="http://schemas.openxmlformats.org/drawingml/2006/table">
            <a:tbl>
              <a:tblPr firstRow="1" bandRow="1">
                <a:tableStyleId>{00A15C55-8517-42AA-B614-E9B94910E393}</a:tableStyleId>
              </a:tblPr>
              <a:tblGrid>
                <a:gridCol w="1447800"/>
                <a:gridCol w="1447800"/>
              </a:tblGrid>
              <a:tr h="370840">
                <a:tc>
                  <a:txBody>
                    <a:bodyPr/>
                    <a:lstStyle/>
                    <a:p>
                      <a:r>
                        <a:rPr lang="en-US" dirty="0" smtClean="0">
                          <a:latin typeface="Calibri" pitchFamily="34" charset="0"/>
                        </a:rPr>
                        <a:t>Register</a:t>
                      </a:r>
                      <a:endParaRPr lang="en-US" dirty="0">
                        <a:latin typeface="Calibri" pitchFamily="34" charset="0"/>
                      </a:endParaRPr>
                    </a:p>
                  </a:txBody>
                  <a:tcPr/>
                </a:tc>
                <a:tc>
                  <a:txBody>
                    <a:bodyPr/>
                    <a:lstStyle/>
                    <a:p>
                      <a:r>
                        <a:rPr lang="en-US" dirty="0" smtClean="0">
                          <a:latin typeface="Calibri" pitchFamily="34" charset="0"/>
                        </a:rPr>
                        <a:t>Value</a:t>
                      </a:r>
                      <a:endParaRPr lang="en-US" dirty="0">
                        <a:latin typeface="Calibri" pitchFamily="34" charset="0"/>
                      </a:endParaRPr>
                    </a:p>
                  </a:txBody>
                  <a:tcPr/>
                </a:tc>
              </a:tr>
              <a:tr h="370840">
                <a:tc>
                  <a: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edx</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ecx</a:t>
                      </a:r>
                      <a:endParaRPr lang="en-US" b="1" dirty="0">
                        <a:latin typeface="Courier New" pitchFamily="49" charset="0"/>
                        <a:cs typeface="Courier New" pitchFamily="49" charset="0"/>
                      </a:endParaRPr>
                    </a:p>
                  </a:txBody>
                  <a:tcPr/>
                </a:tc>
                <a:tc>
                  <a:txBody>
                    <a:bodyPr/>
                    <a:lstStyle/>
                    <a:p>
                      <a:r>
                        <a:rPr lang="en-US" b="1" dirty="0" err="1" smtClean="0">
                          <a:latin typeface="Courier New" pitchFamily="49" charset="0"/>
                          <a:cs typeface="Courier New" pitchFamily="49" charset="0"/>
                        </a:rPr>
                        <a:t>val</a:t>
                      </a:r>
                      <a:endParaRPr lang="en-US" b="1" dirty="0">
                        <a:latin typeface="Courier New" pitchFamily="49" charset="0"/>
                        <a:cs typeface="Courier New" pitchFamily="49" charset="0"/>
                      </a:endParaRPr>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28" name="Rectangle 28"/>
          <p:cNvSpPr>
            <a:spLocks noGrp="1" noChangeArrowheads="1"/>
          </p:cNvSpPr>
          <p:nvPr>
            <p:ph type="title"/>
          </p:nvPr>
        </p:nvSpPr>
        <p:spPr>
          <a:xfrm>
            <a:off x="374650" y="371475"/>
            <a:ext cx="7591425" cy="762000"/>
          </a:xfrm>
        </p:spPr>
        <p:txBody>
          <a:bodyPr/>
          <a:lstStyle/>
          <a:p>
            <a:r>
              <a:rPr lang="en-US">
                <a:latin typeface="Calibri" pitchFamily="-96" charset="0"/>
              </a:rPr>
              <a:t>Summary</a:t>
            </a:r>
          </a:p>
        </p:txBody>
      </p:sp>
      <p:sp>
        <p:nvSpPr>
          <p:cNvPr id="128029" name="Rectangle 29"/>
          <p:cNvSpPr>
            <a:spLocks noGrp="1" noChangeArrowheads="1"/>
          </p:cNvSpPr>
          <p:nvPr>
            <p:ph type="body" idx="1"/>
          </p:nvPr>
        </p:nvSpPr>
        <p:spPr/>
        <p:txBody>
          <a:bodyPr/>
          <a:lstStyle/>
          <a:p>
            <a:r>
              <a:rPr lang="en-US" dirty="0" smtClean="0">
                <a:latin typeface="Calibri" pitchFamily="-96" charset="0"/>
              </a:rPr>
              <a:t>Arrays</a:t>
            </a:r>
            <a:endParaRPr lang="en-US" dirty="0">
              <a:latin typeface="Calibri" pitchFamily="-96" charset="0"/>
            </a:endParaRPr>
          </a:p>
          <a:p>
            <a:pPr lvl="1"/>
            <a:r>
              <a:rPr lang="en-US" dirty="0">
                <a:latin typeface="Calibri" pitchFamily="-96" charset="0"/>
              </a:rPr>
              <a:t>One-dimensional</a:t>
            </a:r>
          </a:p>
          <a:p>
            <a:pPr lvl="1"/>
            <a:r>
              <a:rPr lang="en-US" dirty="0">
                <a:latin typeface="Calibri" pitchFamily="-96" charset="0"/>
              </a:rPr>
              <a:t>Multi-dimensional (nested)</a:t>
            </a:r>
          </a:p>
          <a:p>
            <a:r>
              <a:rPr lang="en-US" dirty="0" smtClean="0">
                <a:latin typeface="Calibri" pitchFamily="-96" charset="0"/>
              </a:rPr>
              <a:t>Structures</a:t>
            </a:r>
          </a:p>
          <a:p>
            <a:pPr lvl="1"/>
            <a:r>
              <a:rPr lang="en-US" dirty="0" smtClean="0">
                <a:latin typeface="Calibri" pitchFamily="-96" charset="0"/>
              </a:rPr>
              <a:t>Allocation</a:t>
            </a:r>
          </a:p>
          <a:p>
            <a:pPr lvl="1"/>
            <a:r>
              <a:rPr lang="en-US" dirty="0" smtClean="0">
                <a:latin typeface="Calibri" pitchFamily="-96" charset="0"/>
              </a:rPr>
              <a:t>Access</a:t>
            </a:r>
            <a:endParaRPr lang="en-US" dirty="0">
              <a:latin typeface="Calibri" pitchFamily="-96" charset="0"/>
            </a:endParaRPr>
          </a:p>
          <a:p>
            <a:endParaRPr lang="en-US" dirty="0">
              <a:latin typeface="Calibri" pitchFamily="-96" charset="0"/>
            </a:endParaRPr>
          </a:p>
          <a:p>
            <a:endParaRPr lang="en-US" dirty="0">
              <a:latin typeface="Calibri" pitchFamily="-96"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The Memory Hierarchy</a:t>
            </a:r>
            <a:br>
              <a:rPr lang="en-US" dirty="0" smtClean="0"/>
            </a:br>
            <a:endParaRPr lang="en-US" sz="2000" b="0" dirty="0" smtClean="0"/>
          </a:p>
        </p:txBody>
      </p:sp>
      <p:sp>
        <p:nvSpPr>
          <p:cNvPr id="9219" name="Subtitle 2"/>
          <p:cNvSpPr>
            <a:spLocks noGrp="1"/>
          </p:cNvSpPr>
          <p:nvPr>
            <p:ph type="subTitle" idx="1"/>
          </p:nvPr>
        </p:nvSpPr>
        <p:spPr>
          <a:xfrm>
            <a:off x="685800" y="3886200"/>
            <a:ext cx="7678738" cy="1752600"/>
          </a:xfrm>
        </p:spPr>
        <p:txBody>
          <a:bodyPr/>
          <a:lstStyle/>
          <a:p>
            <a:endParaRPr lang="en-US" dirty="0" smtClean="0"/>
          </a:p>
        </p:txBody>
      </p:sp>
    </p:spTree>
    <p:extLst>
      <p:ext uri="{BB962C8B-B14F-4D97-AF65-F5344CB8AC3E}">
        <p14:creationId xmlns:p14="http://schemas.microsoft.com/office/powerpoint/2010/main" val="35244396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Tree>
    <p:extLst>
      <p:ext uri="{BB962C8B-B14F-4D97-AF65-F5344CB8AC3E}">
        <p14:creationId xmlns:p14="http://schemas.microsoft.com/office/powerpoint/2010/main" val="619361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r>
              <a:rPr lang="en-US" dirty="0" smtClean="0"/>
              <a:t>Static RAM (SRAM)</a:t>
            </a:r>
          </a:p>
          <a:p>
            <a:pPr lvl="1"/>
            <a:r>
              <a:rPr lang="en-US" dirty="0" smtClean="0"/>
              <a:t>Each cell stores a bit with a four or six-transistor circuit.</a:t>
            </a:r>
          </a:p>
          <a:p>
            <a:pPr lvl="1"/>
            <a:r>
              <a:rPr lang="en-US" dirty="0" smtClean="0"/>
              <a:t>Retains value indefinitely, as long as it is kept powered.</a:t>
            </a:r>
          </a:p>
          <a:p>
            <a:pPr lvl="1"/>
            <a:r>
              <a:rPr lang="en-US" dirty="0" smtClean="0"/>
              <a:t>Relatively insensitive to electrical noise (EMI), radiation, etc.</a:t>
            </a:r>
          </a:p>
          <a:p>
            <a:pPr lvl="1"/>
            <a:r>
              <a:rPr lang="en-US" dirty="0" smtClean="0"/>
              <a:t>Faster and more expensive than DRAM.</a:t>
            </a:r>
          </a:p>
          <a:p>
            <a:r>
              <a:rPr lang="en-US" dirty="0" smtClean="0"/>
              <a:t>Dynamic RAM (DRAM)</a:t>
            </a:r>
          </a:p>
          <a:p>
            <a:pPr lvl="1"/>
            <a:r>
              <a:rPr lang="en-US" dirty="0" smtClean="0"/>
              <a:t>Each cell stores bit with a capacitor. One transistor is used for access</a:t>
            </a:r>
          </a:p>
          <a:p>
            <a:pPr lvl="1"/>
            <a:r>
              <a:rPr lang="en-US" dirty="0" smtClean="0"/>
              <a:t>Value must be refreshed every 10-100 ms.</a:t>
            </a:r>
          </a:p>
          <a:p>
            <a:pPr lvl="1"/>
            <a:r>
              <a:rPr lang="en-US" dirty="0" smtClean="0"/>
              <a:t>More sensitive to disturbances (EMI, radiation,…) than SRAM.</a:t>
            </a:r>
          </a:p>
          <a:p>
            <a:pPr lvl="1"/>
            <a:r>
              <a:rPr lang="en-US" dirty="0" smtClean="0"/>
              <a:t>Slower and cheaper than SRAM.</a:t>
            </a:r>
            <a:endParaRPr lang="en-US" dirty="0"/>
          </a:p>
        </p:txBody>
      </p:sp>
    </p:spTree>
    <p:extLst>
      <p:ext uri="{BB962C8B-B14F-4D97-AF65-F5344CB8AC3E}">
        <p14:creationId xmlns:p14="http://schemas.microsoft.com/office/powerpoint/2010/main" val="24994115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42260538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357188" y="457200"/>
            <a:ext cx="7591425" cy="762000"/>
          </a:xfrm>
        </p:spPr>
        <p:txBody>
          <a:bodyPr/>
          <a:lstStyle/>
          <a:p>
            <a:r>
              <a:rPr lang="en-US" dirty="0" smtClean="0">
                <a:latin typeface="Calibri" pitchFamily="-96" charset="0"/>
              </a:rPr>
              <a:t>Today</a:t>
            </a:r>
          </a:p>
        </p:txBody>
      </p:sp>
      <p:sp>
        <p:nvSpPr>
          <p:cNvPr id="23554" name="Content Placeholder 2"/>
          <p:cNvSpPr>
            <a:spLocks noGrp="1"/>
          </p:cNvSpPr>
          <p:nvPr>
            <p:ph idx="1"/>
          </p:nvPr>
        </p:nvSpPr>
        <p:spPr/>
        <p:txBody>
          <a:bodyPr/>
          <a:lstStyle/>
          <a:p>
            <a:r>
              <a:rPr lang="en-US" dirty="0" smtClean="0">
                <a:solidFill>
                  <a:srgbClr val="7F7F7F"/>
                </a:solidFill>
                <a:latin typeface="Calibri" pitchFamily="-96" charset="0"/>
              </a:rPr>
              <a:t>Arrays</a:t>
            </a:r>
          </a:p>
          <a:p>
            <a:pPr lvl="1"/>
            <a:r>
              <a:rPr lang="en-US" dirty="0" smtClean="0">
                <a:solidFill>
                  <a:srgbClr val="7F7F7F"/>
                </a:solidFill>
                <a:latin typeface="Calibri" pitchFamily="-96" charset="0"/>
              </a:rPr>
              <a:t>One-dimensional</a:t>
            </a:r>
          </a:p>
          <a:p>
            <a:pPr lvl="1"/>
            <a:r>
              <a:rPr lang="en-US" dirty="0" smtClean="0">
                <a:solidFill>
                  <a:srgbClr val="7F7F7F"/>
                </a:solidFill>
                <a:latin typeface="Calibri" pitchFamily="-96" charset="0"/>
              </a:rPr>
              <a:t>Multi-dimensional (nested)</a:t>
            </a:r>
          </a:p>
          <a:p>
            <a:pPr lvl="1"/>
            <a:r>
              <a:rPr lang="en-US" dirty="0" smtClean="0">
                <a:solidFill>
                  <a:srgbClr val="7F7F7F"/>
                </a:solidFill>
                <a:latin typeface="Calibri" pitchFamily="-96" charset="0"/>
              </a:rPr>
              <a:t>Multi-level</a:t>
            </a:r>
          </a:p>
          <a:p>
            <a:r>
              <a:rPr lang="en-US" dirty="0" smtClean="0">
                <a:solidFill>
                  <a:srgbClr val="7F7F7F"/>
                </a:solidFill>
                <a:latin typeface="Calibri" pitchFamily="-96" charset="0"/>
              </a:rPr>
              <a:t>Structures</a:t>
            </a:r>
          </a:p>
          <a:p>
            <a:pPr lvl="1"/>
            <a:r>
              <a:rPr lang="en-US" dirty="0" smtClean="0">
                <a:solidFill>
                  <a:srgbClr val="7F7F7F"/>
                </a:solidFill>
                <a:latin typeface="Calibri" pitchFamily="-96" charset="0"/>
              </a:rPr>
              <a:t>Allocation</a:t>
            </a:r>
          </a:p>
          <a:p>
            <a:pPr lvl="1"/>
            <a:r>
              <a:rPr lang="en-US" dirty="0" smtClean="0">
                <a:solidFill>
                  <a:srgbClr val="7F7F7F"/>
                </a:solidFill>
                <a:latin typeface="Calibri" pitchFamily="-96" charset="0"/>
              </a:rPr>
              <a:t>Access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extLst>
      <p:ext uri="{BB962C8B-B14F-4D97-AF65-F5344CB8AC3E}">
        <p14:creationId xmlns:p14="http://schemas.microsoft.com/office/powerpoint/2010/main" val="3257994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897180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9268775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497" y="3153"/>
                <a:ext cx="2485" cy="361"/>
                <a:chOff x="1497" y="3153"/>
                <a:chExt cx="2485"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497" y="3301"/>
                  <a:ext cx="2429"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err="1"/>
                    <a:t>doubleword</a:t>
                  </a:r>
                  <a:r>
                    <a:rPr lang="en-US" sz="1600" dirty="0"/>
                    <a:t> at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297363" cy="1830387"/>
            <a:chOff x="1468" y="3023"/>
            <a:chExt cx="2707" cy="1153"/>
          </a:xfrm>
        </p:grpSpPr>
        <p:grpSp>
          <p:nvGrpSpPr>
            <p:cNvPr id="11" name="Group 105"/>
            <p:cNvGrpSpPr>
              <a:grpSpLocks/>
            </p:cNvGrpSpPr>
            <p:nvPr/>
          </p:nvGrpSpPr>
          <p:grpSpPr bwMode="auto">
            <a:xfrm>
              <a:off x="2476" y="3677"/>
              <a:ext cx="1699" cy="499"/>
              <a:chOff x="2476" y="3677"/>
              <a:chExt cx="1699"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5"/>
                <a:ext cx="1223"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err="1"/>
                  <a:t>doubleword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1620578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DDR4</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extLst>
      <p:ext uri="{BB962C8B-B14F-4D97-AF65-F5344CB8AC3E}">
        <p14:creationId xmlns:p14="http://schemas.microsoft.com/office/powerpoint/2010/main" val="111981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a:t>
            </a:r>
            <a:r>
              <a:rPr lang="en-US" dirty="0" err="1" smtClean="0"/>
              <a:t>EEPROMs</a:t>
            </a:r>
            <a:r>
              <a:rPr lang="en-US" dirty="0" smtClean="0"/>
              <a:t> with partial (sector) erase capability</a:t>
            </a:r>
          </a:p>
          <a:p>
            <a:pPr lvl="2"/>
            <a:r>
              <a:rPr lang="en-US" dirty="0" smtClean="0"/>
              <a:t>Wears out after about 100,000 </a:t>
            </a:r>
            <a:r>
              <a:rPr lang="en-US" dirty="0" err="1" smtClean="0"/>
              <a:t>erasings</a:t>
            </a:r>
            <a:r>
              <a:rPr lang="en-US" dirty="0" smtClean="0"/>
              <a:t>. </a:t>
            </a:r>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extLst>
      <p:ext uri="{BB962C8B-B14F-4D97-AF65-F5344CB8AC3E}">
        <p14:creationId xmlns:p14="http://schemas.microsoft.com/office/powerpoint/2010/main" val="1433471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7361723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33183"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42498851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37945" y="30120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14031513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a:t>
            </a:r>
            <a:r>
              <a:rPr lang="en-US" dirty="0" err="1"/>
              <a:t>x</a:t>
            </a:r>
            <a:r>
              <a:rPr lang="en-US" dirty="0"/>
              <a:t> from the bus and copies it into register %</a:t>
            </a:r>
            <a:r>
              <a:rPr lang="en-US" dirty="0" err="1"/>
              <a:t>eax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37945"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973287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357188" y="434975"/>
            <a:ext cx="7591425" cy="762000"/>
          </a:xfrm>
        </p:spPr>
        <p:txBody>
          <a:bodyPr/>
          <a:lstStyle/>
          <a:p>
            <a:r>
              <a:rPr lang="en-US" smtClean="0">
                <a:latin typeface="Calibri" pitchFamily="-96" charset="0"/>
              </a:rPr>
              <a:t>Today</a:t>
            </a:r>
          </a:p>
        </p:txBody>
      </p:sp>
      <p:sp>
        <p:nvSpPr>
          <p:cNvPr id="3" name="Content Placeholder 2"/>
          <p:cNvSpPr>
            <a:spLocks noGrp="1"/>
          </p:cNvSpPr>
          <p:nvPr>
            <p:ph idx="1"/>
          </p:nvPr>
        </p:nvSpPr>
        <p:spPr/>
        <p:txBody>
          <a:bodyPr/>
          <a:lstStyle/>
          <a:p>
            <a:pPr>
              <a:buFont typeface="Wingdings 2" pitchFamily="18" charset="2"/>
              <a:buChar char="¢"/>
              <a:defRPr/>
            </a:pPr>
            <a:r>
              <a:rPr lang="en-US" dirty="0" smtClean="0">
                <a:solidFill>
                  <a:schemeClr val="bg1">
                    <a:lumMod val="65000"/>
                  </a:schemeClr>
                </a:solidFill>
                <a:ea typeface="+mn-ea"/>
                <a:cs typeface="+mn-cs"/>
              </a:rPr>
              <a:t>Procedures (x86-64)</a:t>
            </a:r>
          </a:p>
          <a:p>
            <a:pPr>
              <a:buFont typeface="Wingdings 2" pitchFamily="18" charset="2"/>
              <a:buChar char="¢"/>
              <a:defRPr/>
            </a:pPr>
            <a:r>
              <a:rPr lang="en-US" dirty="0" smtClean="0">
                <a:ea typeface="+mn-ea"/>
                <a:cs typeface="+mn-cs"/>
              </a:rPr>
              <a:t>Arrays</a:t>
            </a:r>
          </a:p>
          <a:p>
            <a:pPr lvl="1">
              <a:buFont typeface="Wingdings" pitchFamily="2" charset="2"/>
              <a:buChar char="§"/>
              <a:defRPr/>
            </a:pPr>
            <a:r>
              <a:rPr lang="en-US" dirty="0" smtClean="0"/>
              <a:t>One-dimensional</a:t>
            </a:r>
          </a:p>
          <a:p>
            <a:pPr lvl="1">
              <a:buFont typeface="Wingdings" pitchFamily="2" charset="2"/>
              <a:buChar char="§"/>
              <a:defRPr/>
            </a:pPr>
            <a:r>
              <a:rPr lang="en-US" dirty="0" smtClean="0"/>
              <a:t>Multi-dimensional (nested)</a:t>
            </a:r>
          </a:p>
          <a:p>
            <a:pPr lvl="1">
              <a:buFont typeface="Wingdings" pitchFamily="2" charset="2"/>
              <a:buChar char="§"/>
              <a:defRPr/>
            </a:pPr>
            <a:r>
              <a:rPr lang="en-US" dirty="0" smtClean="0"/>
              <a:t>Multi-level</a:t>
            </a:r>
          </a:p>
          <a:p>
            <a:pPr>
              <a:buFont typeface="Wingdings 2" pitchFamily="18" charset="2"/>
              <a:buChar char="¢"/>
              <a:defRPr/>
            </a:pPr>
            <a:r>
              <a:rPr lang="en-US" dirty="0" smtClean="0">
                <a:solidFill>
                  <a:schemeClr val="bg1">
                    <a:lumMod val="65000"/>
                  </a:schemeClr>
                </a:solidFill>
                <a:ea typeface="+mn-ea"/>
                <a:cs typeface="+mn-cs"/>
              </a:rPr>
              <a:t>Structures</a:t>
            </a:r>
            <a:endParaRPr lang="en-US" dirty="0">
              <a:solidFill>
                <a:schemeClr val="bg1">
                  <a:lumMod val="65000"/>
                </a:schemeClr>
              </a:solidFill>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37945"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smtClean="0"/>
              <a:t>eax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6534749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33183" y="3015248"/>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1644250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3150"/>
            <a:ext cx="12827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196975" y="2997200"/>
            <a:ext cx="6969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%eax</a:t>
            </a:r>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extLst>
      <p:ext uri="{BB962C8B-B14F-4D97-AF65-F5344CB8AC3E}">
        <p14:creationId xmlns:p14="http://schemas.microsoft.com/office/powerpoint/2010/main" val="19988649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extLst>
      <p:ext uri="{BB962C8B-B14F-4D97-AF65-F5344CB8AC3E}">
        <p14:creationId xmlns:p14="http://schemas.microsoft.com/office/powerpoint/2010/main" val="2300261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grpSp>
        <p:nvGrpSpPr>
          <p:cNvPr id="45" name="Group 44"/>
          <p:cNvGrpSpPr/>
          <p:nvPr/>
        </p:nvGrpSpPr>
        <p:grpSpPr>
          <a:xfrm>
            <a:off x="793750" y="2992437"/>
            <a:ext cx="7098429" cy="3713163"/>
            <a:chOff x="793750" y="2992437"/>
            <a:chExt cx="7098429" cy="3713163"/>
          </a:xfrm>
        </p:grpSpPr>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6363220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extLst>
      <p:ext uri="{BB962C8B-B14F-4D97-AF65-F5344CB8AC3E}">
        <p14:creationId xmlns:p14="http://schemas.microsoft.com/office/powerpoint/2010/main" val="32662618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smtClean="0"/>
              <a:t>Disk Capacity</a:t>
            </a:r>
            <a:endParaRPr lang="en-US"/>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a:t>
            </a:r>
            <a:r>
              <a:rPr lang="en-US" baseline="30000" dirty="0" smtClean="0"/>
              <a:t>9 </a:t>
            </a:r>
            <a:r>
              <a:rPr lang="en-US" dirty="0" smtClean="0"/>
              <a:t>Bytes (Lawsuit pending! Claims deceptive advertising).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a:p>
            <a:r>
              <a:rPr lang="en-US" dirty="0" smtClean="0"/>
              <a:t>Modern disks partition tracks into disjoint subsets called </a:t>
            </a:r>
            <a:r>
              <a:rPr lang="en-US" dirty="0" smtClean="0">
                <a:solidFill>
                  <a:srgbClr val="FF0000"/>
                </a:solidFill>
              </a:rPr>
              <a:t>recording zones</a:t>
            </a:r>
            <a:r>
              <a:rPr lang="en-US" dirty="0" smtClean="0"/>
              <a:t>	</a:t>
            </a:r>
          </a:p>
          <a:p>
            <a:pPr lvl="1"/>
            <a:r>
              <a:rPr lang="en-US" dirty="0" smtClean="0"/>
              <a:t>Each track in a zone has the same number of sectors, determined by the circumference of innermost track.</a:t>
            </a:r>
          </a:p>
          <a:p>
            <a:pPr lvl="1"/>
            <a:r>
              <a:rPr lang="en-US" dirty="0" smtClean="0"/>
              <a:t>Each zone has a different number of sectors/track			</a:t>
            </a:r>
            <a:endParaRPr lang="en-US" dirty="0"/>
          </a:p>
        </p:txBody>
      </p:sp>
    </p:spTree>
    <p:extLst>
      <p:ext uri="{BB962C8B-B14F-4D97-AF65-F5344CB8AC3E}">
        <p14:creationId xmlns:p14="http://schemas.microsoft.com/office/powerpoint/2010/main" val="2712560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extLst>
      <p:ext uri="{BB962C8B-B14F-4D97-AF65-F5344CB8AC3E}">
        <p14:creationId xmlns:p14="http://schemas.microsoft.com/office/powerpoint/2010/main" val="3950506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extLst>
      <p:ext uri="{BB962C8B-B14F-4D97-AF65-F5344CB8AC3E}">
        <p14:creationId xmlns:p14="http://schemas.microsoft.com/office/powerpoint/2010/main" val="34646421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extLst>
      <p:ext uri="{BB962C8B-B14F-4D97-AF65-F5344CB8AC3E}">
        <p14:creationId xmlns:p14="http://schemas.microsoft.com/office/powerpoint/2010/main" val="30311938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81000" y="520700"/>
            <a:ext cx="6167438" cy="573088"/>
          </a:xfrm>
        </p:spPr>
        <p:txBody>
          <a:bodyPr/>
          <a:lstStyle/>
          <a:p>
            <a:r>
              <a:rPr lang="en-US">
                <a:latin typeface="Calibri" pitchFamily="-96" charset="0"/>
              </a:rPr>
              <a:t>Basic Data Types</a:t>
            </a:r>
          </a:p>
        </p:txBody>
      </p:sp>
      <p:sp>
        <p:nvSpPr>
          <p:cNvPr id="300035" name="Rectangle 3"/>
          <p:cNvSpPr>
            <a:spLocks noGrp="1" noChangeArrowheads="1"/>
          </p:cNvSpPr>
          <p:nvPr>
            <p:ph type="body" idx="1"/>
          </p:nvPr>
        </p:nvSpPr>
        <p:spPr>
          <a:xfrm>
            <a:off x="381000" y="1158875"/>
            <a:ext cx="8610600" cy="5241925"/>
          </a:xfrm>
        </p:spPr>
        <p:txBody>
          <a:bodyPr lIns="90487" tIns="44450" rIns="90487" bIns="44450"/>
          <a:lstStyle/>
          <a:p>
            <a:pPr marL="223838" indent="-223838" defTabSz="895350">
              <a:tabLst>
                <a:tab pos="2400300" algn="l"/>
                <a:tab pos="3429000" algn="l"/>
                <a:tab pos="4521200" algn="l"/>
                <a:tab pos="6578600" algn="l"/>
              </a:tabLst>
            </a:pPr>
            <a:r>
              <a:rPr lang="en-US" dirty="0">
                <a:latin typeface="Calibri" pitchFamily="-96" charset="0"/>
              </a:rPr>
              <a:t>Integral</a:t>
            </a:r>
          </a:p>
          <a:p>
            <a:pPr marL="560388" lvl="1" indent="-222250" defTabSz="895350">
              <a:tabLst>
                <a:tab pos="2400300" algn="l"/>
                <a:tab pos="3429000" algn="l"/>
                <a:tab pos="4521200" algn="l"/>
                <a:tab pos="6578600" algn="l"/>
              </a:tabLst>
            </a:pPr>
            <a:r>
              <a:rPr lang="en-US" dirty="0">
                <a:latin typeface="Calibri" pitchFamily="-96" charset="0"/>
              </a:rPr>
              <a:t>Stored &amp; operated on in general (integer) registers</a:t>
            </a:r>
          </a:p>
          <a:p>
            <a:pPr marL="560388" lvl="1" indent="-222250" defTabSz="895350">
              <a:tabLst>
                <a:tab pos="2400300" algn="l"/>
                <a:tab pos="3429000" algn="l"/>
                <a:tab pos="4521200" algn="l"/>
                <a:tab pos="6578600" algn="l"/>
              </a:tabLst>
            </a:pPr>
            <a:r>
              <a:rPr lang="en-US" dirty="0">
                <a:latin typeface="Calibri" pitchFamily="-96" charset="0"/>
              </a:rPr>
              <a:t>Signed vs. unsigned depends on instructions used</a:t>
            </a:r>
          </a:p>
          <a:p>
            <a:pPr marL="839788" lvl="2" indent="-165100" defTabSz="895350">
              <a:buFont typeface="Wingdings" pitchFamily="-96" charset="2"/>
              <a:buNone/>
              <a:tabLst>
                <a:tab pos="2400300" algn="l"/>
                <a:tab pos="3429000" algn="l"/>
                <a:tab pos="4521200" algn="l"/>
                <a:tab pos="6578600" algn="l"/>
              </a:tabLst>
            </a:pPr>
            <a:r>
              <a:rPr lang="en-US" sz="1800" b="1" dirty="0">
                <a:latin typeface="Calibri" pitchFamily="-96" charset="0"/>
              </a:rPr>
              <a:t>Intel	</a:t>
            </a:r>
            <a:r>
              <a:rPr lang="en-US" sz="1800" b="1" dirty="0" smtClean="0">
                <a:latin typeface="Calibri" pitchFamily="-96" charset="0"/>
              </a:rPr>
              <a:t>ASM</a:t>
            </a:r>
            <a:r>
              <a:rPr lang="en-US" sz="1800" b="1" dirty="0">
                <a:latin typeface="Calibri" pitchFamily="-96" charset="0"/>
              </a:rPr>
              <a:t>	Bytes	C</a:t>
            </a: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byte	</a:t>
            </a:r>
            <a:r>
              <a:rPr lang="en-US" sz="1800" b="1" dirty="0">
                <a:latin typeface="Courier New" pitchFamily="-96" charset="0"/>
              </a:rPr>
              <a:t>b</a:t>
            </a:r>
            <a:r>
              <a:rPr lang="en-US" sz="1800" dirty="0">
                <a:latin typeface="Calibri" pitchFamily="-96" charset="0"/>
              </a:rPr>
              <a:t>	1	</a:t>
            </a:r>
            <a:r>
              <a:rPr lang="en-US" sz="1800" b="1" dirty="0">
                <a:latin typeface="Calibri" pitchFamily="-96" charset="0"/>
              </a:rPr>
              <a:t>[</a:t>
            </a:r>
            <a:r>
              <a:rPr lang="en-US" sz="1800" b="1" dirty="0">
                <a:latin typeface="Courier New" pitchFamily="-96" charset="0"/>
              </a:rPr>
              <a:t>unsigned</a:t>
            </a:r>
            <a:r>
              <a:rPr lang="en-US" sz="1800" b="1" dirty="0">
                <a:latin typeface="Calibri" pitchFamily="-96" charset="0"/>
              </a:rPr>
              <a:t>]</a:t>
            </a:r>
            <a:r>
              <a:rPr lang="en-US" sz="1800" b="1" dirty="0">
                <a:latin typeface="Courier New" pitchFamily="-96" charset="0"/>
              </a:rPr>
              <a:t> char</a:t>
            </a: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word	</a:t>
            </a:r>
            <a:r>
              <a:rPr lang="en-US" sz="1800" b="1" dirty="0">
                <a:latin typeface="Courier New" pitchFamily="-96" charset="0"/>
              </a:rPr>
              <a:t>w</a:t>
            </a:r>
            <a:r>
              <a:rPr lang="en-US" sz="1800" dirty="0">
                <a:latin typeface="Calibri" pitchFamily="-96" charset="0"/>
              </a:rPr>
              <a:t>	2	</a:t>
            </a:r>
            <a:r>
              <a:rPr lang="en-US" sz="1800" b="1" dirty="0">
                <a:latin typeface="Calibri" pitchFamily="-96" charset="0"/>
              </a:rPr>
              <a:t>[</a:t>
            </a:r>
            <a:r>
              <a:rPr lang="en-US" sz="1800" b="1" dirty="0">
                <a:latin typeface="Courier New" pitchFamily="-96" charset="0"/>
              </a:rPr>
              <a:t>unsigned</a:t>
            </a:r>
            <a:r>
              <a:rPr lang="en-US" sz="1800" b="1" dirty="0">
                <a:latin typeface="Calibri" pitchFamily="-96" charset="0"/>
              </a:rPr>
              <a:t>]</a:t>
            </a:r>
            <a:r>
              <a:rPr lang="en-US" sz="1800" b="1" dirty="0">
                <a:latin typeface="Courier New" pitchFamily="-96" charset="0"/>
              </a:rPr>
              <a:t> short</a:t>
            </a:r>
            <a:endParaRPr lang="en-US" sz="1800" b="1" dirty="0">
              <a:latin typeface="Calibri" pitchFamily="-96" charset="0"/>
            </a:endParaRP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double word	</a:t>
            </a:r>
            <a:r>
              <a:rPr lang="en-US" sz="1800" b="1" dirty="0">
                <a:latin typeface="Courier New" pitchFamily="-96" charset="0"/>
              </a:rPr>
              <a:t>l</a:t>
            </a:r>
            <a:r>
              <a:rPr lang="en-US" sz="1800" dirty="0">
                <a:latin typeface="Calibri" pitchFamily="-96" charset="0"/>
              </a:rPr>
              <a:t>	4	</a:t>
            </a:r>
            <a:r>
              <a:rPr lang="en-US" sz="1800" b="1" dirty="0">
                <a:latin typeface="Calibri" pitchFamily="-96" charset="0"/>
              </a:rPr>
              <a:t>[</a:t>
            </a:r>
            <a:r>
              <a:rPr lang="en-US" sz="1800" b="1" dirty="0">
                <a:latin typeface="Courier New" pitchFamily="-96" charset="0"/>
              </a:rPr>
              <a:t>unsigned</a:t>
            </a:r>
            <a:r>
              <a:rPr lang="en-US" sz="1800" b="1" dirty="0">
                <a:latin typeface="Calibri" pitchFamily="-96" charset="0"/>
              </a:rPr>
              <a:t>]</a:t>
            </a:r>
            <a:r>
              <a:rPr lang="en-US" sz="1800" b="1" dirty="0">
                <a:latin typeface="Courier New" pitchFamily="-96" charset="0"/>
              </a:rPr>
              <a:t> </a:t>
            </a:r>
            <a:r>
              <a:rPr lang="en-US" sz="1800" b="1" dirty="0" err="1">
                <a:latin typeface="Courier New" pitchFamily="-96" charset="0"/>
              </a:rPr>
              <a:t>int</a:t>
            </a:r>
            <a:endParaRPr lang="en-US" sz="1800" b="1" dirty="0">
              <a:latin typeface="Courier New" pitchFamily="-96" charset="0"/>
            </a:endParaRP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quad word	</a:t>
            </a:r>
            <a:r>
              <a:rPr lang="en-US" sz="1800" b="1" dirty="0">
                <a:latin typeface="Courier New" pitchFamily="-96" charset="0"/>
              </a:rPr>
              <a:t>q</a:t>
            </a:r>
            <a:r>
              <a:rPr lang="en-US" sz="1800" dirty="0">
                <a:latin typeface="Calibri" pitchFamily="-96" charset="0"/>
              </a:rPr>
              <a:t>	8	</a:t>
            </a:r>
            <a:r>
              <a:rPr lang="en-US" sz="1800" b="1" dirty="0">
                <a:latin typeface="Calibri" pitchFamily="-96" charset="0"/>
              </a:rPr>
              <a:t>[</a:t>
            </a:r>
            <a:r>
              <a:rPr lang="en-US" sz="1800" b="1" dirty="0">
                <a:latin typeface="Courier New" pitchFamily="-96" charset="0"/>
              </a:rPr>
              <a:t>unsigned</a:t>
            </a:r>
            <a:r>
              <a:rPr lang="en-US" sz="1800" b="1" dirty="0">
                <a:latin typeface="Calibri" pitchFamily="-96" charset="0"/>
              </a:rPr>
              <a:t>]</a:t>
            </a:r>
            <a:r>
              <a:rPr lang="en-US" sz="1800" b="1" dirty="0">
                <a:latin typeface="Courier New" pitchFamily="-96" charset="0"/>
              </a:rPr>
              <a:t> long </a:t>
            </a:r>
            <a:r>
              <a:rPr lang="en-US" sz="1800" b="1" dirty="0" err="1">
                <a:latin typeface="Courier New" pitchFamily="-96" charset="0"/>
              </a:rPr>
              <a:t>int</a:t>
            </a:r>
            <a:r>
              <a:rPr lang="en-US" sz="1800" b="1" dirty="0">
                <a:latin typeface="Courier New" pitchFamily="-96" charset="0"/>
              </a:rPr>
              <a:t> </a:t>
            </a:r>
            <a:r>
              <a:rPr lang="en-US" sz="1800" dirty="0">
                <a:latin typeface="Calibri" pitchFamily="-96" charset="0"/>
              </a:rPr>
              <a:t>(x86-64)</a:t>
            </a:r>
          </a:p>
          <a:p>
            <a:pPr marL="223838" indent="-223838" defTabSz="895350">
              <a:tabLst>
                <a:tab pos="2400300" algn="l"/>
                <a:tab pos="3429000" algn="l"/>
                <a:tab pos="4521200" algn="l"/>
                <a:tab pos="6578600" algn="l"/>
              </a:tabLst>
            </a:pPr>
            <a:endParaRPr lang="en-US" dirty="0">
              <a:latin typeface="Calibri" pitchFamily="-96" charset="0"/>
            </a:endParaRPr>
          </a:p>
          <a:p>
            <a:pPr marL="223838" indent="-223838" defTabSz="895350">
              <a:tabLst>
                <a:tab pos="2400300" algn="l"/>
                <a:tab pos="3429000" algn="l"/>
                <a:tab pos="4521200" algn="l"/>
                <a:tab pos="6578600" algn="l"/>
              </a:tabLst>
            </a:pPr>
            <a:r>
              <a:rPr lang="en-US" dirty="0">
                <a:latin typeface="Calibri" pitchFamily="-96" charset="0"/>
              </a:rPr>
              <a:t>Floating Point</a:t>
            </a:r>
          </a:p>
          <a:p>
            <a:pPr marL="560388" lvl="1" indent="-222250" defTabSz="895350">
              <a:tabLst>
                <a:tab pos="2400300" algn="l"/>
                <a:tab pos="3429000" algn="l"/>
                <a:tab pos="4521200" algn="l"/>
                <a:tab pos="6578600" algn="l"/>
              </a:tabLst>
            </a:pPr>
            <a:r>
              <a:rPr lang="en-US" dirty="0">
                <a:latin typeface="Calibri" pitchFamily="-96" charset="0"/>
              </a:rPr>
              <a:t>Stored &amp; operated on in floating point registers</a:t>
            </a:r>
          </a:p>
          <a:p>
            <a:pPr marL="839788" lvl="2" indent="-165100" defTabSz="895350">
              <a:buFont typeface="Wingdings" pitchFamily="-96" charset="2"/>
              <a:buNone/>
              <a:tabLst>
                <a:tab pos="2400300" algn="l"/>
                <a:tab pos="3429000" algn="l"/>
                <a:tab pos="4521200" algn="l"/>
                <a:tab pos="6578600" algn="l"/>
              </a:tabLst>
            </a:pPr>
            <a:r>
              <a:rPr lang="en-US" sz="1800" b="1" dirty="0">
                <a:latin typeface="Calibri" pitchFamily="-96" charset="0"/>
              </a:rPr>
              <a:t>Intel	</a:t>
            </a:r>
            <a:r>
              <a:rPr lang="en-US" sz="1800" b="1" dirty="0" smtClean="0">
                <a:latin typeface="Calibri" pitchFamily="-96" charset="0"/>
              </a:rPr>
              <a:t>ASM</a:t>
            </a:r>
            <a:r>
              <a:rPr lang="en-US" sz="1800" b="1" dirty="0">
                <a:latin typeface="Calibri" pitchFamily="-96" charset="0"/>
              </a:rPr>
              <a:t>	Bytes	C</a:t>
            </a: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Single	</a:t>
            </a:r>
            <a:r>
              <a:rPr lang="en-US" sz="1800" b="1" dirty="0">
                <a:latin typeface="Courier New" pitchFamily="-96" charset="0"/>
              </a:rPr>
              <a:t>s</a:t>
            </a:r>
            <a:r>
              <a:rPr lang="en-US" sz="1800" dirty="0">
                <a:latin typeface="Calibri" pitchFamily="-96" charset="0"/>
              </a:rPr>
              <a:t>	4	</a:t>
            </a:r>
            <a:r>
              <a:rPr lang="en-US" sz="1800" b="1" dirty="0">
                <a:latin typeface="Courier New" pitchFamily="-96" charset="0"/>
              </a:rPr>
              <a:t>float</a:t>
            </a: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Double	</a:t>
            </a:r>
            <a:r>
              <a:rPr lang="en-US" sz="1800" b="1" dirty="0">
                <a:latin typeface="Courier New" pitchFamily="-96" charset="0"/>
              </a:rPr>
              <a:t>l</a:t>
            </a:r>
            <a:r>
              <a:rPr lang="en-US" sz="1800" dirty="0">
                <a:latin typeface="Calibri" pitchFamily="-96" charset="0"/>
              </a:rPr>
              <a:t>	8	</a:t>
            </a:r>
            <a:r>
              <a:rPr lang="en-US" sz="1800" b="1" dirty="0">
                <a:latin typeface="Courier New" pitchFamily="-96" charset="0"/>
              </a:rPr>
              <a:t>double</a:t>
            </a:r>
          </a:p>
          <a:p>
            <a:pPr marL="839788" lvl="2" indent="-165100" defTabSz="895350">
              <a:buFont typeface="Wingdings" pitchFamily="-96" charset="2"/>
              <a:buNone/>
              <a:tabLst>
                <a:tab pos="2400300" algn="l"/>
                <a:tab pos="3429000" algn="l"/>
                <a:tab pos="4521200" algn="l"/>
                <a:tab pos="6578600" algn="l"/>
              </a:tabLst>
            </a:pPr>
            <a:r>
              <a:rPr lang="en-US" sz="1800" dirty="0">
                <a:latin typeface="Calibri" pitchFamily="-96" charset="0"/>
              </a:rPr>
              <a:t>Extended	</a:t>
            </a:r>
            <a:r>
              <a:rPr lang="en-US" sz="1800" b="1" dirty="0">
                <a:latin typeface="Courier New" pitchFamily="-96" charset="0"/>
              </a:rPr>
              <a:t>t</a:t>
            </a:r>
            <a:r>
              <a:rPr lang="en-US" sz="1800" dirty="0">
                <a:latin typeface="Calibri" pitchFamily="-96" charset="0"/>
              </a:rPr>
              <a:t>	10/12/16	</a:t>
            </a:r>
            <a:r>
              <a:rPr lang="en-US" sz="1800" b="1" dirty="0">
                <a:latin typeface="Courier New" pitchFamily="-96" charset="0"/>
              </a:rPr>
              <a:t>long double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extLst>
      <p:ext uri="{BB962C8B-B14F-4D97-AF65-F5344CB8AC3E}">
        <p14:creationId xmlns:p14="http://schemas.microsoft.com/office/powerpoint/2010/main" val="7813669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extLst>
      <p:ext uri="{BB962C8B-B14F-4D97-AF65-F5344CB8AC3E}">
        <p14:creationId xmlns:p14="http://schemas.microsoft.com/office/powerpoint/2010/main" val="776122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extLst>
      <p:ext uri="{BB962C8B-B14F-4D97-AF65-F5344CB8AC3E}">
        <p14:creationId xmlns:p14="http://schemas.microsoft.com/office/powerpoint/2010/main" val="18955396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extLst>
      <p:ext uri="{BB962C8B-B14F-4D97-AF65-F5344CB8AC3E}">
        <p14:creationId xmlns:p14="http://schemas.microsoft.com/office/powerpoint/2010/main" val="41454485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extLst>
      <p:ext uri="{BB962C8B-B14F-4D97-AF65-F5344CB8AC3E}">
        <p14:creationId xmlns:p14="http://schemas.microsoft.com/office/powerpoint/2010/main" val="26415296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extLst>
      <p:ext uri="{BB962C8B-B14F-4D97-AF65-F5344CB8AC3E}">
        <p14:creationId xmlns:p14="http://schemas.microsoft.com/office/powerpoint/2010/main" val="36014899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extLst>
      <p:ext uri="{BB962C8B-B14F-4D97-AF65-F5344CB8AC3E}">
        <p14:creationId xmlns:p14="http://schemas.microsoft.com/office/powerpoint/2010/main" val="29979892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extLst>
      <p:ext uri="{BB962C8B-B14F-4D97-AF65-F5344CB8AC3E}">
        <p14:creationId xmlns:p14="http://schemas.microsoft.com/office/powerpoint/2010/main" val="37940697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extLst>
      <p:ext uri="{BB962C8B-B14F-4D97-AF65-F5344CB8AC3E}">
        <p14:creationId xmlns:p14="http://schemas.microsoft.com/office/powerpoint/2010/main" val="12680190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983197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57200" y="228600"/>
            <a:ext cx="5943600" cy="573088"/>
          </a:xfrm>
        </p:spPr>
        <p:txBody>
          <a:bodyPr/>
          <a:lstStyle/>
          <a:p>
            <a:r>
              <a:rPr lang="en-US">
                <a:latin typeface="Calibri" pitchFamily="-96" charset="0"/>
              </a:rPr>
              <a:t>Array Allocation</a:t>
            </a:r>
          </a:p>
        </p:txBody>
      </p:sp>
      <p:sp>
        <p:nvSpPr>
          <p:cNvPr id="301059" name="Rectangle 3"/>
          <p:cNvSpPr>
            <a:spLocks noGrp="1" noChangeArrowheads="1"/>
          </p:cNvSpPr>
          <p:nvPr>
            <p:ph type="body" idx="1"/>
          </p:nvPr>
        </p:nvSpPr>
        <p:spPr>
          <a:xfrm>
            <a:off x="290513" y="838200"/>
            <a:ext cx="8307387" cy="1616075"/>
          </a:xfrm>
        </p:spPr>
        <p:txBody>
          <a:bodyPr/>
          <a:lstStyle/>
          <a:p>
            <a:r>
              <a:rPr lang="en-US">
                <a:latin typeface="Calibri" pitchFamily="-96" charset="0"/>
              </a:rPr>
              <a:t>Basic Principle</a:t>
            </a:r>
          </a:p>
          <a:p>
            <a:pPr lvl="1">
              <a:buFont typeface="Wingdings" pitchFamily="-96" charset="2"/>
              <a:buNone/>
            </a:pPr>
            <a:r>
              <a:rPr lang="en-US" i="1">
                <a:latin typeface="Calibri" pitchFamily="-96" charset="0"/>
              </a:rPr>
              <a:t>T</a:t>
            </a:r>
            <a:r>
              <a:rPr lang="en-US" b="1">
                <a:latin typeface="Calibri" pitchFamily="-96" charset="0"/>
              </a:rPr>
              <a:t>  </a:t>
            </a:r>
            <a:r>
              <a:rPr lang="en-US" b="1">
                <a:latin typeface="Courier New" pitchFamily="-96" charset="0"/>
              </a:rPr>
              <a:t>A[</a:t>
            </a:r>
            <a:r>
              <a:rPr lang="en-US" i="1">
                <a:latin typeface="Calibri" pitchFamily="-96" charset="0"/>
              </a:rPr>
              <a:t>L</a:t>
            </a:r>
            <a:r>
              <a:rPr lang="en-US" b="1">
                <a:latin typeface="Courier New" pitchFamily="-96" charset="0"/>
              </a:rPr>
              <a:t>];</a:t>
            </a:r>
            <a:endParaRPr lang="en-US" b="1">
              <a:latin typeface="Calibri" pitchFamily="-96" charset="0"/>
            </a:endParaRPr>
          </a:p>
          <a:p>
            <a:pPr lvl="1"/>
            <a:r>
              <a:rPr lang="en-US">
                <a:latin typeface="Calibri" pitchFamily="-96" charset="0"/>
              </a:rPr>
              <a:t>Array of data type </a:t>
            </a:r>
            <a:r>
              <a:rPr lang="en-US" i="1">
                <a:latin typeface="Calibri" pitchFamily="-96" charset="0"/>
              </a:rPr>
              <a:t>T</a:t>
            </a:r>
            <a:r>
              <a:rPr lang="en-US">
                <a:latin typeface="Calibri" pitchFamily="-96" charset="0"/>
              </a:rPr>
              <a:t> and length </a:t>
            </a:r>
            <a:r>
              <a:rPr lang="en-US" i="1">
                <a:latin typeface="Calibri" pitchFamily="-96" charset="0"/>
              </a:rPr>
              <a:t>L</a:t>
            </a:r>
            <a:endParaRPr lang="en-US">
              <a:latin typeface="Calibri" pitchFamily="-96" charset="0"/>
            </a:endParaRPr>
          </a:p>
          <a:p>
            <a:pPr lvl="1"/>
            <a:r>
              <a:rPr lang="en-US">
                <a:latin typeface="Calibri" pitchFamily="-96" charset="0"/>
              </a:rPr>
              <a:t>Contiguously allocated region of </a:t>
            </a:r>
            <a:r>
              <a:rPr lang="en-US" i="1">
                <a:latin typeface="Calibri" pitchFamily="-96" charset="0"/>
              </a:rPr>
              <a:t>L</a:t>
            </a:r>
            <a:r>
              <a:rPr lang="en-US">
                <a:latin typeface="Calibri" pitchFamily="-96" charset="0"/>
              </a:rPr>
              <a:t> * </a:t>
            </a:r>
            <a:r>
              <a:rPr lang="en-US" b="1">
                <a:latin typeface="Courier New" pitchFamily="-96" charset="0"/>
              </a:rPr>
              <a:t>sizeof</a:t>
            </a:r>
            <a:r>
              <a:rPr lang="en-US">
                <a:latin typeface="Courier New" pitchFamily="-96" charset="0"/>
              </a:rPr>
              <a:t>(</a:t>
            </a:r>
            <a:r>
              <a:rPr lang="en-US" i="1">
                <a:latin typeface="Calibri" pitchFamily="-96" charset="0"/>
              </a:rPr>
              <a:t>T</a:t>
            </a:r>
            <a:r>
              <a:rPr lang="en-US">
                <a:latin typeface="Courier New" pitchFamily="-96" charset="0"/>
              </a:rPr>
              <a:t>)</a:t>
            </a:r>
            <a:r>
              <a:rPr lang="en-US">
                <a:latin typeface="Calibri" pitchFamily="-96" charset="0"/>
              </a:rPr>
              <a:t> bytes</a:t>
            </a:r>
          </a:p>
        </p:txBody>
      </p:sp>
      <p:sp>
        <p:nvSpPr>
          <p:cNvPr id="301061" name="Text Box 5"/>
          <p:cNvSpPr txBox="1">
            <a:spLocks noChangeArrowheads="1"/>
          </p:cNvSpPr>
          <p:nvPr/>
        </p:nvSpPr>
        <p:spPr bwMode="auto">
          <a:xfrm>
            <a:off x="28575" y="2617788"/>
            <a:ext cx="2135188" cy="336550"/>
          </a:xfrm>
          <a:prstGeom prst="rect">
            <a:avLst/>
          </a:prstGeom>
          <a:noFill/>
          <a:ln w="25400">
            <a:noFill/>
            <a:miter lim="800000"/>
            <a:headEnd/>
            <a:tailEnd/>
          </a:ln>
        </p:spPr>
        <p:txBody>
          <a:bodyPr wrap="none">
            <a:prstTxWarp prst="textNoShape">
              <a:avLst/>
            </a:prstTxWarp>
            <a:spAutoFit/>
          </a:bodyPr>
          <a:lstStyle/>
          <a:p>
            <a:pPr algn="r" eaLnBrk="0" hangingPunct="0"/>
            <a:r>
              <a:rPr lang="en-US" sz="1600">
                <a:latin typeface="Courier New" pitchFamily="-96" charset="0"/>
              </a:rPr>
              <a:t>char string[12];</a:t>
            </a:r>
          </a:p>
        </p:txBody>
      </p:sp>
      <p:grpSp>
        <p:nvGrpSpPr>
          <p:cNvPr id="99" name="Group 98"/>
          <p:cNvGrpSpPr>
            <a:grpSpLocks/>
          </p:cNvGrpSpPr>
          <p:nvPr/>
        </p:nvGrpSpPr>
        <p:grpSpPr bwMode="auto">
          <a:xfrm>
            <a:off x="2057400" y="2667000"/>
            <a:ext cx="3505200" cy="731838"/>
            <a:chOff x="2514600" y="2667000"/>
            <a:chExt cx="3505200" cy="732254"/>
          </a:xfrm>
        </p:grpSpPr>
        <p:grpSp>
          <p:nvGrpSpPr>
            <p:cNvPr id="56388" name="Group 7"/>
            <p:cNvGrpSpPr>
              <a:grpSpLocks/>
            </p:cNvGrpSpPr>
            <p:nvPr/>
          </p:nvGrpSpPr>
          <p:grpSpPr bwMode="auto">
            <a:xfrm>
              <a:off x="2743200" y="2667000"/>
              <a:ext cx="2743200" cy="228600"/>
              <a:chOff x="1008" y="1776"/>
              <a:chExt cx="1728" cy="144"/>
            </a:xfrm>
          </p:grpSpPr>
          <p:sp>
            <p:nvSpPr>
              <p:cNvPr id="301064" name="Rectangle 8"/>
              <p:cNvSpPr>
                <a:spLocks noChangeArrowheads="1"/>
              </p:cNvSpPr>
              <p:nvPr/>
            </p:nvSpPr>
            <p:spPr bwMode="auto">
              <a:xfrm>
                <a:off x="100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65" name="Rectangle 9"/>
              <p:cNvSpPr>
                <a:spLocks noChangeArrowheads="1"/>
              </p:cNvSpPr>
              <p:nvPr/>
            </p:nvSpPr>
            <p:spPr bwMode="auto">
              <a:xfrm>
                <a:off x="115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66" name="Rectangle 10"/>
              <p:cNvSpPr>
                <a:spLocks noChangeArrowheads="1"/>
              </p:cNvSpPr>
              <p:nvPr/>
            </p:nvSpPr>
            <p:spPr bwMode="auto">
              <a:xfrm>
                <a:off x="1296"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67" name="Rectangle 11"/>
              <p:cNvSpPr>
                <a:spLocks noChangeArrowheads="1"/>
              </p:cNvSpPr>
              <p:nvPr/>
            </p:nvSpPr>
            <p:spPr bwMode="auto">
              <a:xfrm>
                <a:off x="1440"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68" name="Rectangle 12"/>
              <p:cNvSpPr>
                <a:spLocks noChangeArrowheads="1"/>
              </p:cNvSpPr>
              <p:nvPr/>
            </p:nvSpPr>
            <p:spPr bwMode="auto">
              <a:xfrm>
                <a:off x="1584"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69" name="Rectangle 13"/>
              <p:cNvSpPr>
                <a:spLocks noChangeArrowheads="1"/>
              </p:cNvSpPr>
              <p:nvPr/>
            </p:nvSpPr>
            <p:spPr bwMode="auto">
              <a:xfrm>
                <a:off x="172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0" name="Rectangle 14"/>
              <p:cNvSpPr>
                <a:spLocks noChangeArrowheads="1"/>
              </p:cNvSpPr>
              <p:nvPr/>
            </p:nvSpPr>
            <p:spPr bwMode="auto">
              <a:xfrm>
                <a:off x="187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1" name="Rectangle 15"/>
              <p:cNvSpPr>
                <a:spLocks noChangeArrowheads="1"/>
              </p:cNvSpPr>
              <p:nvPr/>
            </p:nvSpPr>
            <p:spPr bwMode="auto">
              <a:xfrm>
                <a:off x="2016"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2" name="Rectangle 16"/>
              <p:cNvSpPr>
                <a:spLocks noChangeArrowheads="1"/>
              </p:cNvSpPr>
              <p:nvPr/>
            </p:nvSpPr>
            <p:spPr bwMode="auto">
              <a:xfrm>
                <a:off x="2160"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3" name="Rectangle 17"/>
              <p:cNvSpPr>
                <a:spLocks noChangeArrowheads="1"/>
              </p:cNvSpPr>
              <p:nvPr/>
            </p:nvSpPr>
            <p:spPr bwMode="auto">
              <a:xfrm>
                <a:off x="2304"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4" name="Rectangle 18"/>
              <p:cNvSpPr>
                <a:spLocks noChangeArrowheads="1"/>
              </p:cNvSpPr>
              <p:nvPr/>
            </p:nvSpPr>
            <p:spPr bwMode="auto">
              <a:xfrm>
                <a:off x="244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sp>
            <p:nvSpPr>
              <p:cNvPr id="301075" name="Rectangle 19"/>
              <p:cNvSpPr>
                <a:spLocks noChangeArrowheads="1"/>
              </p:cNvSpPr>
              <p:nvPr/>
            </p:nvSpPr>
            <p:spPr bwMode="auto">
              <a:xfrm>
                <a:off x="259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eaLnBrk="0" hangingPunct="0">
                  <a:defRPr/>
                </a:pPr>
                <a:endParaRPr lang="en-US" sz="1600" dirty="0">
                  <a:latin typeface="Calibri" pitchFamily="34" charset="0"/>
                  <a:ea typeface="+mn-ea"/>
                  <a:cs typeface="+mn-cs"/>
                </a:endParaRPr>
              </a:p>
            </p:txBody>
          </p:sp>
        </p:grpSp>
        <p:sp>
          <p:nvSpPr>
            <p:cNvPr id="56389" name="Text Box 20"/>
            <p:cNvSpPr txBox="1">
              <a:spLocks noChangeArrowheads="1"/>
            </p:cNvSpPr>
            <p:nvPr/>
          </p:nvSpPr>
          <p:spPr bwMode="auto">
            <a:xfrm>
              <a:off x="2514600" y="3062512"/>
              <a:ext cx="396875"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a:t>
              </a:r>
            </a:p>
          </p:txBody>
        </p:sp>
        <p:sp>
          <p:nvSpPr>
            <p:cNvPr id="56390" name="Text Box 21"/>
            <p:cNvSpPr txBox="1">
              <a:spLocks noChangeArrowheads="1"/>
            </p:cNvSpPr>
            <p:nvPr/>
          </p:nvSpPr>
          <p:spPr bwMode="auto">
            <a:xfrm>
              <a:off x="5029200" y="3062512"/>
              <a:ext cx="990600"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+ 12</a:t>
              </a:r>
              <a:endParaRPr lang="en-US" sz="1600" b="0" i="1">
                <a:latin typeface="Calibri" pitchFamily="-96" charset="0"/>
              </a:endParaRPr>
            </a:p>
          </p:txBody>
        </p:sp>
        <p:sp>
          <p:nvSpPr>
            <p:cNvPr id="56391" name="Line 22"/>
            <p:cNvSpPr>
              <a:spLocks noChangeShapeType="1"/>
            </p:cNvSpPr>
            <p:nvPr/>
          </p:nvSpPr>
          <p:spPr bwMode="auto">
            <a:xfrm flipV="1">
              <a:off x="2743200" y="2895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92" name="Line 23"/>
            <p:cNvSpPr>
              <a:spLocks noChangeShapeType="1"/>
            </p:cNvSpPr>
            <p:nvPr/>
          </p:nvSpPr>
          <p:spPr bwMode="auto">
            <a:xfrm flipV="1">
              <a:off x="5486400" y="2895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301087" name="Text Box 31"/>
          <p:cNvSpPr txBox="1">
            <a:spLocks noChangeArrowheads="1"/>
          </p:cNvSpPr>
          <p:nvPr/>
        </p:nvSpPr>
        <p:spPr bwMode="auto">
          <a:xfrm>
            <a:off x="638175" y="3452813"/>
            <a:ext cx="1525588" cy="336550"/>
          </a:xfrm>
          <a:prstGeom prst="rect">
            <a:avLst/>
          </a:prstGeom>
          <a:noFill/>
          <a:ln w="25400">
            <a:noFill/>
            <a:miter lim="800000"/>
            <a:headEnd/>
            <a:tailEnd/>
          </a:ln>
        </p:spPr>
        <p:txBody>
          <a:bodyPr wrap="none">
            <a:prstTxWarp prst="textNoShape">
              <a:avLst/>
            </a:prstTxWarp>
            <a:spAutoFit/>
          </a:bodyPr>
          <a:lstStyle/>
          <a:p>
            <a:pPr algn="r" eaLnBrk="0" hangingPunct="0"/>
            <a:r>
              <a:rPr lang="en-US" sz="1600">
                <a:latin typeface="Courier New" pitchFamily="-96" charset="0"/>
              </a:rPr>
              <a:t>int val[5];</a:t>
            </a:r>
          </a:p>
        </p:txBody>
      </p:sp>
      <p:grpSp>
        <p:nvGrpSpPr>
          <p:cNvPr id="98" name="Group 97"/>
          <p:cNvGrpSpPr>
            <a:grpSpLocks/>
          </p:cNvGrpSpPr>
          <p:nvPr/>
        </p:nvGrpSpPr>
        <p:grpSpPr bwMode="auto">
          <a:xfrm>
            <a:off x="2057400" y="3500438"/>
            <a:ext cx="5334000" cy="731837"/>
            <a:chOff x="2514600" y="3429000"/>
            <a:chExt cx="5334000" cy="730672"/>
          </a:xfrm>
        </p:grpSpPr>
        <p:grpSp>
          <p:nvGrpSpPr>
            <p:cNvPr id="56370" name="Group 25"/>
            <p:cNvGrpSpPr>
              <a:grpSpLocks/>
            </p:cNvGrpSpPr>
            <p:nvPr/>
          </p:nvGrpSpPr>
          <p:grpSpPr bwMode="auto">
            <a:xfrm>
              <a:off x="2743200" y="3429000"/>
              <a:ext cx="4572000" cy="228600"/>
              <a:chOff x="1008" y="1968"/>
              <a:chExt cx="2880" cy="144"/>
            </a:xfrm>
          </p:grpSpPr>
          <p:sp>
            <p:nvSpPr>
              <p:cNvPr id="301082"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083"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084"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085"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086"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grpSp>
        <p:sp>
          <p:nvSpPr>
            <p:cNvPr id="56371" name="Text Box 32"/>
            <p:cNvSpPr txBox="1">
              <a:spLocks noChangeArrowheads="1"/>
            </p:cNvSpPr>
            <p:nvPr/>
          </p:nvSpPr>
          <p:spPr bwMode="auto">
            <a:xfrm>
              <a:off x="2514600" y="3809393"/>
              <a:ext cx="396875"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a:t>
              </a:r>
            </a:p>
          </p:txBody>
        </p:sp>
        <p:sp>
          <p:nvSpPr>
            <p:cNvPr id="56372" name="Text Box 33"/>
            <p:cNvSpPr txBox="1">
              <a:spLocks noChangeArrowheads="1"/>
            </p:cNvSpPr>
            <p:nvPr/>
          </p:nvSpPr>
          <p:spPr bwMode="auto">
            <a:xfrm>
              <a:off x="3182938" y="3823658"/>
              <a:ext cx="990600"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+ 4</a:t>
              </a:r>
              <a:endParaRPr lang="en-US" sz="1600" b="0" i="1">
                <a:latin typeface="Calibri" pitchFamily="-96" charset="0"/>
              </a:endParaRPr>
            </a:p>
          </p:txBody>
        </p:sp>
        <p:sp>
          <p:nvSpPr>
            <p:cNvPr id="56373"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74"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75" name="Text Box 36"/>
            <p:cNvSpPr txBox="1">
              <a:spLocks noChangeArrowheads="1"/>
            </p:cNvSpPr>
            <p:nvPr/>
          </p:nvSpPr>
          <p:spPr bwMode="auto">
            <a:xfrm>
              <a:off x="4097338" y="3823658"/>
              <a:ext cx="990600"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+ 8</a:t>
              </a:r>
              <a:endParaRPr lang="en-US" sz="1600" b="0" i="1">
                <a:latin typeface="Calibri" pitchFamily="-96" charset="0"/>
              </a:endParaRPr>
            </a:p>
          </p:txBody>
        </p:sp>
        <p:sp>
          <p:nvSpPr>
            <p:cNvPr id="56376"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77" name="Text Box 38"/>
            <p:cNvSpPr txBox="1">
              <a:spLocks noChangeArrowheads="1"/>
            </p:cNvSpPr>
            <p:nvPr/>
          </p:nvSpPr>
          <p:spPr bwMode="auto">
            <a:xfrm>
              <a:off x="5029200" y="3823658"/>
              <a:ext cx="990600"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+ 12</a:t>
              </a:r>
              <a:endParaRPr lang="en-US" sz="1600" b="0" i="1">
                <a:latin typeface="Calibri" pitchFamily="-96" charset="0"/>
              </a:endParaRPr>
            </a:p>
          </p:txBody>
        </p:sp>
        <p:sp>
          <p:nvSpPr>
            <p:cNvPr id="56378"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79" name="Text Box 40"/>
            <p:cNvSpPr txBox="1">
              <a:spLocks noChangeArrowheads="1"/>
            </p:cNvSpPr>
            <p:nvPr/>
          </p:nvSpPr>
          <p:spPr bwMode="auto">
            <a:xfrm>
              <a:off x="5943600" y="3823658"/>
              <a:ext cx="990600"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+ 16</a:t>
              </a:r>
              <a:endParaRPr lang="en-US" sz="1600" b="0" i="1">
                <a:latin typeface="Calibri" pitchFamily="-96" charset="0"/>
              </a:endParaRPr>
            </a:p>
          </p:txBody>
        </p:sp>
        <p:sp>
          <p:nvSpPr>
            <p:cNvPr id="56380"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81" name="Text Box 42"/>
            <p:cNvSpPr txBox="1">
              <a:spLocks noChangeArrowheads="1"/>
            </p:cNvSpPr>
            <p:nvPr/>
          </p:nvSpPr>
          <p:spPr bwMode="auto">
            <a:xfrm>
              <a:off x="6858000" y="3823658"/>
              <a:ext cx="990600" cy="336014"/>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+ 20</a:t>
              </a:r>
              <a:endParaRPr lang="en-US" sz="1600" b="0" i="1">
                <a:latin typeface="Calibri" pitchFamily="-96" charset="0"/>
              </a:endParaRPr>
            </a:p>
          </p:txBody>
        </p:sp>
        <p:sp>
          <p:nvSpPr>
            <p:cNvPr id="56382"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301101" name="Text Box 45"/>
          <p:cNvSpPr txBox="1">
            <a:spLocks noChangeArrowheads="1"/>
          </p:cNvSpPr>
          <p:nvPr/>
        </p:nvSpPr>
        <p:spPr bwMode="auto">
          <a:xfrm>
            <a:off x="515938" y="4267200"/>
            <a:ext cx="1647825" cy="336550"/>
          </a:xfrm>
          <a:prstGeom prst="rect">
            <a:avLst/>
          </a:prstGeom>
          <a:noFill/>
          <a:ln w="25400">
            <a:noFill/>
            <a:miter lim="800000"/>
            <a:headEnd/>
            <a:tailEnd/>
          </a:ln>
        </p:spPr>
        <p:txBody>
          <a:bodyPr wrap="none">
            <a:prstTxWarp prst="textNoShape">
              <a:avLst/>
            </a:prstTxWarp>
            <a:spAutoFit/>
          </a:bodyPr>
          <a:lstStyle/>
          <a:p>
            <a:pPr algn="r" eaLnBrk="0" hangingPunct="0"/>
            <a:r>
              <a:rPr lang="en-US" sz="1600">
                <a:latin typeface="Courier New" pitchFamily="-96" charset="0"/>
              </a:rPr>
              <a:t>double a[3];</a:t>
            </a:r>
          </a:p>
        </p:txBody>
      </p:sp>
      <p:grpSp>
        <p:nvGrpSpPr>
          <p:cNvPr id="97" name="Group 96"/>
          <p:cNvGrpSpPr>
            <a:grpSpLocks/>
          </p:cNvGrpSpPr>
          <p:nvPr/>
        </p:nvGrpSpPr>
        <p:grpSpPr bwMode="auto">
          <a:xfrm>
            <a:off x="2057400" y="4335463"/>
            <a:ext cx="6399213" cy="747712"/>
            <a:chOff x="2515700" y="4343402"/>
            <a:chExt cx="6399700" cy="747713"/>
          </a:xfrm>
        </p:grpSpPr>
        <p:grpSp>
          <p:nvGrpSpPr>
            <p:cNvPr id="56358" name="Group 47"/>
            <p:cNvGrpSpPr>
              <a:grpSpLocks/>
            </p:cNvGrpSpPr>
            <p:nvPr/>
          </p:nvGrpSpPr>
          <p:grpSpPr bwMode="auto">
            <a:xfrm>
              <a:off x="2748919" y="4343402"/>
              <a:ext cx="5613070" cy="228600"/>
              <a:chOff x="1008" y="2208"/>
              <a:chExt cx="3456" cy="144"/>
            </a:xfrm>
          </p:grpSpPr>
          <p:sp>
            <p:nvSpPr>
              <p:cNvPr id="301104" name="Rectangle 48"/>
              <p:cNvSpPr>
                <a:spLocks noChangeArrowheads="1"/>
              </p:cNvSpPr>
              <p:nvPr/>
            </p:nvSpPr>
            <p:spPr bwMode="auto">
              <a:xfrm>
                <a:off x="1008"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05" name="Rectangle 49"/>
              <p:cNvSpPr>
                <a:spLocks noChangeArrowheads="1"/>
              </p:cNvSpPr>
              <p:nvPr/>
            </p:nvSpPr>
            <p:spPr bwMode="auto">
              <a:xfrm>
                <a:off x="2160"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06" name="Rectangle 50"/>
              <p:cNvSpPr>
                <a:spLocks noChangeArrowheads="1"/>
              </p:cNvSpPr>
              <p:nvPr/>
            </p:nvSpPr>
            <p:spPr bwMode="auto">
              <a:xfrm>
                <a:off x="3312"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grpSp>
        <p:sp>
          <p:nvSpPr>
            <p:cNvPr id="56359" name="Line 52"/>
            <p:cNvSpPr>
              <a:spLocks noChangeShapeType="1"/>
            </p:cNvSpPr>
            <p:nvPr/>
          </p:nvSpPr>
          <p:spPr bwMode="auto">
            <a:xfrm flipV="1">
              <a:off x="8383100"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60" name="Text Box 55"/>
            <p:cNvSpPr txBox="1">
              <a:spLocks noChangeArrowheads="1"/>
            </p:cNvSpPr>
            <p:nvPr/>
          </p:nvSpPr>
          <p:spPr bwMode="auto">
            <a:xfrm>
              <a:off x="7902498" y="4724402"/>
              <a:ext cx="1012902" cy="366713"/>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+ 24</a:t>
              </a:r>
              <a:endParaRPr lang="en-US" sz="1800" b="0" i="1">
                <a:latin typeface="Calibri" pitchFamily="-96" charset="0"/>
              </a:endParaRPr>
            </a:p>
          </p:txBody>
        </p:sp>
        <p:sp>
          <p:nvSpPr>
            <p:cNvPr id="56361" name="Text Box 56"/>
            <p:cNvSpPr txBox="1">
              <a:spLocks noChangeArrowheads="1"/>
            </p:cNvSpPr>
            <p:nvPr/>
          </p:nvSpPr>
          <p:spPr bwMode="auto">
            <a:xfrm>
              <a:off x="2515700" y="4710115"/>
              <a:ext cx="406431" cy="336550"/>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a:t>
              </a:r>
            </a:p>
          </p:txBody>
        </p:sp>
        <p:sp>
          <p:nvSpPr>
            <p:cNvPr id="56362" name="Line 57"/>
            <p:cNvSpPr>
              <a:spLocks noChangeShapeType="1"/>
            </p:cNvSpPr>
            <p:nvPr/>
          </p:nvSpPr>
          <p:spPr bwMode="auto">
            <a:xfrm flipV="1">
              <a:off x="2749578" y="4570322"/>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63" name="Text Box 58"/>
            <p:cNvSpPr txBox="1">
              <a:spLocks noChangeArrowheads="1"/>
            </p:cNvSpPr>
            <p:nvPr/>
          </p:nvSpPr>
          <p:spPr bwMode="auto">
            <a:xfrm>
              <a:off x="4114434" y="4724402"/>
              <a:ext cx="1014490" cy="336550"/>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+ 8</a:t>
              </a:r>
              <a:endParaRPr lang="en-US" sz="1600" b="0" i="1">
                <a:latin typeface="Calibri" pitchFamily="-96" charset="0"/>
              </a:endParaRPr>
            </a:p>
          </p:txBody>
        </p:sp>
        <p:sp>
          <p:nvSpPr>
            <p:cNvPr id="56364" name="Line 59"/>
            <p:cNvSpPr>
              <a:spLocks noChangeShapeType="1"/>
            </p:cNvSpPr>
            <p:nvPr/>
          </p:nvSpPr>
          <p:spPr bwMode="auto">
            <a:xfrm flipV="1">
              <a:off x="4620601"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65" name="Text Box 60"/>
            <p:cNvSpPr txBox="1">
              <a:spLocks noChangeArrowheads="1"/>
            </p:cNvSpPr>
            <p:nvPr/>
          </p:nvSpPr>
          <p:spPr bwMode="auto">
            <a:xfrm>
              <a:off x="5997353" y="4724402"/>
              <a:ext cx="1012902" cy="336550"/>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+ 16</a:t>
              </a:r>
              <a:endParaRPr lang="en-US" sz="1600" b="0" i="1">
                <a:latin typeface="Calibri" pitchFamily="-96" charset="0"/>
              </a:endParaRPr>
            </a:p>
          </p:txBody>
        </p:sp>
        <p:sp>
          <p:nvSpPr>
            <p:cNvPr id="56366" name="Line 61"/>
            <p:cNvSpPr>
              <a:spLocks noChangeShapeType="1"/>
            </p:cNvSpPr>
            <p:nvPr/>
          </p:nvSpPr>
          <p:spPr bwMode="auto">
            <a:xfrm flipV="1">
              <a:off x="6491624"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301118" name="Text Box 62"/>
          <p:cNvSpPr txBox="1">
            <a:spLocks noChangeArrowheads="1"/>
          </p:cNvSpPr>
          <p:nvPr/>
        </p:nvSpPr>
        <p:spPr bwMode="auto">
          <a:xfrm>
            <a:off x="638175" y="5148263"/>
            <a:ext cx="1525588" cy="336550"/>
          </a:xfrm>
          <a:prstGeom prst="rect">
            <a:avLst/>
          </a:prstGeom>
          <a:noFill/>
          <a:ln w="25400">
            <a:noFill/>
            <a:miter lim="800000"/>
            <a:headEnd/>
            <a:tailEnd/>
          </a:ln>
        </p:spPr>
        <p:txBody>
          <a:bodyPr wrap="none">
            <a:prstTxWarp prst="textNoShape">
              <a:avLst/>
            </a:prstTxWarp>
            <a:spAutoFit/>
          </a:bodyPr>
          <a:lstStyle/>
          <a:p>
            <a:pPr algn="r" eaLnBrk="0" hangingPunct="0"/>
            <a:r>
              <a:rPr lang="en-US" sz="1600">
                <a:latin typeface="Courier New" pitchFamily="-96" charset="0"/>
              </a:rPr>
              <a:t>char *p[3];</a:t>
            </a:r>
          </a:p>
        </p:txBody>
      </p:sp>
      <p:grpSp>
        <p:nvGrpSpPr>
          <p:cNvPr id="95" name="Group 94"/>
          <p:cNvGrpSpPr>
            <a:grpSpLocks/>
          </p:cNvGrpSpPr>
          <p:nvPr/>
        </p:nvGrpSpPr>
        <p:grpSpPr bwMode="auto">
          <a:xfrm>
            <a:off x="2057400" y="6019800"/>
            <a:ext cx="6248400" cy="731838"/>
            <a:chOff x="2438400" y="6019800"/>
            <a:chExt cx="6248400" cy="732254"/>
          </a:xfrm>
        </p:grpSpPr>
        <p:grpSp>
          <p:nvGrpSpPr>
            <p:cNvPr id="56346" name="Group 92"/>
            <p:cNvGrpSpPr>
              <a:grpSpLocks/>
            </p:cNvGrpSpPr>
            <p:nvPr/>
          </p:nvGrpSpPr>
          <p:grpSpPr bwMode="auto">
            <a:xfrm>
              <a:off x="2667000" y="6019800"/>
              <a:ext cx="5486400" cy="228600"/>
              <a:chOff x="1652" y="4608"/>
              <a:chExt cx="3456" cy="144"/>
            </a:xfrm>
          </p:grpSpPr>
          <p:sp>
            <p:nvSpPr>
              <p:cNvPr id="301134" name="Rectangle 78"/>
              <p:cNvSpPr>
                <a:spLocks noChangeArrowheads="1"/>
              </p:cNvSpPr>
              <p:nvPr/>
            </p:nvSpPr>
            <p:spPr bwMode="auto">
              <a:xfrm>
                <a:off x="1652"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35" name="Rectangle 79"/>
              <p:cNvSpPr>
                <a:spLocks noChangeArrowheads="1"/>
              </p:cNvSpPr>
              <p:nvPr/>
            </p:nvSpPr>
            <p:spPr bwMode="auto">
              <a:xfrm>
                <a:off x="2804"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36" name="Rectangle 80"/>
              <p:cNvSpPr>
                <a:spLocks noChangeArrowheads="1"/>
              </p:cNvSpPr>
              <p:nvPr/>
            </p:nvSpPr>
            <p:spPr bwMode="auto">
              <a:xfrm>
                <a:off x="3956"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grpSp>
        <p:sp>
          <p:nvSpPr>
            <p:cNvPr id="56347" name="Text Box 86"/>
            <p:cNvSpPr txBox="1">
              <a:spLocks noChangeArrowheads="1"/>
            </p:cNvSpPr>
            <p:nvPr/>
          </p:nvSpPr>
          <p:spPr bwMode="auto">
            <a:xfrm>
              <a:off x="2438400" y="6386721"/>
              <a:ext cx="396875" cy="336741"/>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a:t>
              </a:r>
            </a:p>
          </p:txBody>
        </p:sp>
        <p:sp>
          <p:nvSpPr>
            <p:cNvPr id="56348" name="Line 87"/>
            <p:cNvSpPr>
              <a:spLocks noChangeShapeType="1"/>
            </p:cNvSpPr>
            <p:nvPr/>
          </p:nvSpPr>
          <p:spPr bwMode="auto">
            <a:xfrm flipV="1">
              <a:off x="2667000" y="6219825"/>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49" name="Text Box 88"/>
            <p:cNvSpPr txBox="1">
              <a:spLocks noChangeArrowheads="1"/>
            </p:cNvSpPr>
            <p:nvPr/>
          </p:nvSpPr>
          <p:spPr bwMode="auto">
            <a:xfrm>
              <a:off x="4038600" y="6401017"/>
              <a:ext cx="990600" cy="336741"/>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+ 8</a:t>
              </a:r>
              <a:endParaRPr lang="en-US" sz="1600" b="0" i="1">
                <a:latin typeface="Calibri" pitchFamily="-96" charset="0"/>
              </a:endParaRPr>
            </a:p>
          </p:txBody>
        </p:sp>
        <p:sp>
          <p:nvSpPr>
            <p:cNvPr id="56350" name="Line 89"/>
            <p:cNvSpPr>
              <a:spLocks noChangeShapeType="1"/>
            </p:cNvSpPr>
            <p:nvPr/>
          </p:nvSpPr>
          <p:spPr bwMode="auto">
            <a:xfrm flipV="1">
              <a:off x="4495800" y="62341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51" name="Text Box 90"/>
            <p:cNvSpPr txBox="1">
              <a:spLocks noChangeArrowheads="1"/>
            </p:cNvSpPr>
            <p:nvPr/>
          </p:nvSpPr>
          <p:spPr bwMode="auto">
            <a:xfrm>
              <a:off x="5867400" y="6401017"/>
              <a:ext cx="990600" cy="336741"/>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+ 16</a:t>
              </a:r>
              <a:endParaRPr lang="en-US" sz="1600" b="0" i="1">
                <a:latin typeface="Calibri" pitchFamily="-96" charset="0"/>
              </a:endParaRPr>
            </a:p>
          </p:txBody>
        </p:sp>
        <p:sp>
          <p:nvSpPr>
            <p:cNvPr id="56352" name="Line 91"/>
            <p:cNvSpPr>
              <a:spLocks noChangeShapeType="1"/>
            </p:cNvSpPr>
            <p:nvPr/>
          </p:nvSpPr>
          <p:spPr bwMode="auto">
            <a:xfrm flipV="1">
              <a:off x="6324600" y="62341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53" name="Line 102"/>
            <p:cNvSpPr>
              <a:spLocks noChangeShapeType="1"/>
            </p:cNvSpPr>
            <p:nvPr/>
          </p:nvSpPr>
          <p:spPr bwMode="auto">
            <a:xfrm flipV="1">
              <a:off x="8153400" y="62484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54" name="Text Box 105"/>
            <p:cNvSpPr txBox="1">
              <a:spLocks noChangeArrowheads="1"/>
            </p:cNvSpPr>
            <p:nvPr/>
          </p:nvSpPr>
          <p:spPr bwMode="auto">
            <a:xfrm>
              <a:off x="7696200" y="6415312"/>
              <a:ext cx="990600"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+ 24</a:t>
              </a:r>
              <a:endParaRPr lang="en-US" sz="1600" b="0" i="1">
                <a:latin typeface="Calibri" pitchFamily="-96" charset="0"/>
              </a:endParaRPr>
            </a:p>
          </p:txBody>
        </p:sp>
      </p:grpSp>
      <p:grpSp>
        <p:nvGrpSpPr>
          <p:cNvPr id="96" name="Group 95"/>
          <p:cNvGrpSpPr>
            <a:grpSpLocks/>
          </p:cNvGrpSpPr>
          <p:nvPr/>
        </p:nvGrpSpPr>
        <p:grpSpPr bwMode="auto">
          <a:xfrm>
            <a:off x="2057400" y="5186363"/>
            <a:ext cx="3505200" cy="731837"/>
            <a:chOff x="2514600" y="5257800"/>
            <a:chExt cx="3505200" cy="732254"/>
          </a:xfrm>
        </p:grpSpPr>
        <p:grpSp>
          <p:nvGrpSpPr>
            <p:cNvPr id="56334" name="Group 64"/>
            <p:cNvGrpSpPr>
              <a:grpSpLocks/>
            </p:cNvGrpSpPr>
            <p:nvPr/>
          </p:nvGrpSpPr>
          <p:grpSpPr bwMode="auto">
            <a:xfrm>
              <a:off x="2743200" y="5257800"/>
              <a:ext cx="2743200" cy="228600"/>
              <a:chOff x="2016" y="3744"/>
              <a:chExt cx="1728" cy="144"/>
            </a:xfrm>
          </p:grpSpPr>
          <p:sp>
            <p:nvSpPr>
              <p:cNvPr id="301121" name="Rectangle 65"/>
              <p:cNvSpPr>
                <a:spLocks noChangeArrowheads="1"/>
              </p:cNvSpPr>
              <p:nvPr/>
            </p:nvSpPr>
            <p:spPr bwMode="auto">
              <a:xfrm>
                <a:off x="2016" y="3744"/>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22" name="Rectangle 66"/>
              <p:cNvSpPr>
                <a:spLocks noChangeArrowheads="1"/>
              </p:cNvSpPr>
              <p:nvPr/>
            </p:nvSpPr>
            <p:spPr bwMode="auto">
              <a:xfrm>
                <a:off x="2592" y="3744"/>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sp>
            <p:nvSpPr>
              <p:cNvPr id="301123" name="Rectangle 67"/>
              <p:cNvSpPr>
                <a:spLocks noChangeArrowheads="1"/>
              </p:cNvSpPr>
              <p:nvPr/>
            </p:nvSpPr>
            <p:spPr bwMode="auto">
              <a:xfrm>
                <a:off x="3168" y="3744"/>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endParaRPr lang="en-US" sz="1600" dirty="0">
                  <a:latin typeface="Calibri" pitchFamily="34" charset="0"/>
                  <a:ea typeface="+mn-ea"/>
                  <a:cs typeface="+mn-cs"/>
                </a:endParaRPr>
              </a:p>
            </p:txBody>
          </p:sp>
        </p:grpSp>
        <p:sp>
          <p:nvSpPr>
            <p:cNvPr id="56335" name="Text Box 68"/>
            <p:cNvSpPr txBox="1">
              <a:spLocks noChangeArrowheads="1"/>
            </p:cNvSpPr>
            <p:nvPr/>
          </p:nvSpPr>
          <p:spPr bwMode="auto">
            <a:xfrm>
              <a:off x="2514600" y="5639017"/>
              <a:ext cx="396875" cy="336741"/>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a:t>
              </a:r>
            </a:p>
          </p:txBody>
        </p:sp>
        <p:sp>
          <p:nvSpPr>
            <p:cNvPr id="56336" name="Text Box 69"/>
            <p:cNvSpPr txBox="1">
              <a:spLocks noChangeArrowheads="1"/>
            </p:cNvSpPr>
            <p:nvPr/>
          </p:nvSpPr>
          <p:spPr bwMode="auto">
            <a:xfrm>
              <a:off x="3200400" y="5653312"/>
              <a:ext cx="990600"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+ 4</a:t>
              </a:r>
              <a:endParaRPr lang="en-US" sz="1600" b="0" i="1">
                <a:latin typeface="Calibri" pitchFamily="-96" charset="0"/>
              </a:endParaRPr>
            </a:p>
          </p:txBody>
        </p:sp>
        <p:sp>
          <p:nvSpPr>
            <p:cNvPr id="56337" name="Line 70"/>
            <p:cNvSpPr>
              <a:spLocks noChangeShapeType="1"/>
            </p:cNvSpPr>
            <p:nvPr/>
          </p:nvSpPr>
          <p:spPr bwMode="auto">
            <a:xfrm flipV="1">
              <a:off x="2743200" y="54721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38" name="Line 71"/>
            <p:cNvSpPr>
              <a:spLocks noChangeShapeType="1"/>
            </p:cNvSpPr>
            <p:nvPr/>
          </p:nvSpPr>
          <p:spPr bwMode="auto">
            <a:xfrm flipV="1">
              <a:off x="3657600" y="54864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39" name="Text Box 72"/>
            <p:cNvSpPr txBox="1">
              <a:spLocks noChangeArrowheads="1"/>
            </p:cNvSpPr>
            <p:nvPr/>
          </p:nvSpPr>
          <p:spPr bwMode="auto">
            <a:xfrm>
              <a:off x="4114800" y="5653312"/>
              <a:ext cx="990600"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+ 8</a:t>
              </a:r>
              <a:endParaRPr lang="en-US" sz="1600" b="0" i="1">
                <a:latin typeface="Calibri" pitchFamily="-96" charset="0"/>
              </a:endParaRPr>
            </a:p>
          </p:txBody>
        </p:sp>
        <p:sp>
          <p:nvSpPr>
            <p:cNvPr id="56340" name="Line 73"/>
            <p:cNvSpPr>
              <a:spLocks noChangeShapeType="1"/>
            </p:cNvSpPr>
            <p:nvPr/>
          </p:nvSpPr>
          <p:spPr bwMode="auto">
            <a:xfrm flipV="1">
              <a:off x="4572000" y="54864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56341" name="Text Box 114"/>
            <p:cNvSpPr txBox="1">
              <a:spLocks noChangeArrowheads="1"/>
            </p:cNvSpPr>
            <p:nvPr/>
          </p:nvSpPr>
          <p:spPr bwMode="auto">
            <a:xfrm>
              <a:off x="5029200" y="5653312"/>
              <a:ext cx="990600" cy="336742"/>
            </a:xfrm>
            <a:prstGeom prst="rect">
              <a:avLst/>
            </a:prstGeom>
            <a:noFill/>
            <a:ln w="25400">
              <a:noFill/>
              <a:miter lim="800000"/>
              <a:headEnd/>
              <a:tailEnd/>
            </a:ln>
          </p:spPr>
          <p:txBody>
            <a:bodyPr>
              <a:prstTxWarp prst="textNoShape">
                <a:avLst/>
              </a:prstTxWarp>
              <a:spAutoFit/>
            </a:bodyPr>
            <a:lstStyle/>
            <a:p>
              <a:pPr algn="ctr" eaLnBrk="0" hangingPunct="0"/>
              <a:r>
                <a:rPr lang="en-US" sz="1600" b="0" i="1">
                  <a:latin typeface="Calibri" pitchFamily="-96" charset="0"/>
                </a:rPr>
                <a:t>x </a:t>
              </a:r>
              <a:r>
                <a:rPr lang="en-US" sz="1600" b="0">
                  <a:latin typeface="Calibri" pitchFamily="-96" charset="0"/>
                </a:rPr>
                <a:t>+ 12</a:t>
              </a:r>
              <a:endParaRPr lang="en-US" sz="1600" b="0" i="1">
                <a:latin typeface="Calibri" pitchFamily="-96" charset="0"/>
              </a:endParaRPr>
            </a:p>
          </p:txBody>
        </p:sp>
        <p:sp>
          <p:nvSpPr>
            <p:cNvPr id="56342" name="Line 115"/>
            <p:cNvSpPr>
              <a:spLocks noChangeShapeType="1"/>
            </p:cNvSpPr>
            <p:nvPr/>
          </p:nvSpPr>
          <p:spPr bwMode="auto">
            <a:xfrm flipV="1">
              <a:off x="5486400" y="54864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301175" name="Text Box 119"/>
          <p:cNvSpPr txBox="1">
            <a:spLocks noChangeArrowheads="1"/>
          </p:cNvSpPr>
          <p:nvPr/>
        </p:nvSpPr>
        <p:spPr bwMode="auto">
          <a:xfrm>
            <a:off x="5259388" y="5148263"/>
            <a:ext cx="523875" cy="366712"/>
          </a:xfrm>
          <a:prstGeom prst="rect">
            <a:avLst/>
          </a:prstGeom>
          <a:solidFill>
            <a:srgbClr val="990000"/>
          </a:solidFill>
          <a:ln w="19050">
            <a:noFill/>
            <a:miter lim="800000"/>
            <a:headEnd/>
            <a:tailEnd type="none" w="sm" len="sm"/>
          </a:ln>
        </p:spPr>
        <p:txBody>
          <a:bodyPr wrap="none" lIns="45720" rIns="45720">
            <a:prstTxWarp prst="textNoShape">
              <a:avLst/>
            </a:prstTxWarp>
            <a:spAutoFit/>
          </a:bodyPr>
          <a:lstStyle/>
          <a:p>
            <a:pPr algn="ctr" eaLnBrk="0" hangingPunct="0"/>
            <a:r>
              <a:rPr lang="en-US" sz="1800">
                <a:solidFill>
                  <a:schemeClr val="bg1"/>
                </a:solidFill>
                <a:latin typeface="Calibri" pitchFamily="-96" charset="0"/>
              </a:rPr>
              <a:t>IA32</a:t>
            </a:r>
          </a:p>
        </p:txBody>
      </p:sp>
      <p:sp>
        <p:nvSpPr>
          <p:cNvPr id="301176" name="Text Box 120"/>
          <p:cNvSpPr txBox="1">
            <a:spLocks noChangeArrowheads="1"/>
          </p:cNvSpPr>
          <p:nvPr/>
        </p:nvSpPr>
        <p:spPr bwMode="auto">
          <a:xfrm>
            <a:off x="8023225" y="5980113"/>
            <a:ext cx="730250" cy="366712"/>
          </a:xfrm>
          <a:prstGeom prst="rect">
            <a:avLst/>
          </a:prstGeom>
          <a:solidFill>
            <a:srgbClr val="990000"/>
          </a:solidFill>
          <a:ln w="19050">
            <a:noFill/>
            <a:miter lim="800000"/>
            <a:headEnd/>
            <a:tailEnd type="none" w="sm" len="sm"/>
          </a:ln>
        </p:spPr>
        <p:txBody>
          <a:bodyPr wrap="none" lIns="45720" rIns="45720">
            <a:prstTxWarp prst="textNoShape">
              <a:avLst/>
            </a:prstTxWarp>
            <a:spAutoFit/>
          </a:bodyPr>
          <a:lstStyle/>
          <a:p>
            <a:pPr algn="ctr" eaLnBrk="0" hangingPunct="0"/>
            <a:r>
              <a:rPr lang="en-US" sz="1800">
                <a:solidFill>
                  <a:schemeClr val="bg1"/>
                </a:solidFill>
                <a:latin typeface="Calibri" pitchFamily="-96" charset="0"/>
              </a:rPr>
              <a:t>x86-64</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extLst>
      <p:ext uri="{BB962C8B-B14F-4D97-AF65-F5344CB8AC3E}">
        <p14:creationId xmlns:p14="http://schemas.microsoft.com/office/powerpoint/2010/main" val="16758170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extLst>
      <p:ext uri="{BB962C8B-B14F-4D97-AF65-F5344CB8AC3E}">
        <p14:creationId xmlns:p14="http://schemas.microsoft.com/office/powerpoint/2010/main" val="879240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extLst>
      <p:ext uri="{BB962C8B-B14F-4D97-AF65-F5344CB8AC3E}">
        <p14:creationId xmlns:p14="http://schemas.microsoft.com/office/powerpoint/2010/main" val="21726514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p:txBody>
          <a:bodyPr/>
          <a:lstStyle/>
          <a:p>
            <a:r>
              <a:rPr lang="en-US" smtClean="0"/>
              <a:t>I/O Bus</a:t>
            </a:r>
            <a:endParaRPr lang="en-US"/>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extLst>
      <p:ext uri="{BB962C8B-B14F-4D97-AF65-F5344CB8AC3E}">
        <p14:creationId xmlns:p14="http://schemas.microsoft.com/office/powerpoint/2010/main" val="21170386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5959475"/>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extLst>
      <p:ext uri="{BB962C8B-B14F-4D97-AF65-F5344CB8AC3E}">
        <p14:creationId xmlns:p14="http://schemas.microsoft.com/office/powerpoint/2010/main" val="7049445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extLst>
      <p:ext uri="{BB962C8B-B14F-4D97-AF65-F5344CB8AC3E}">
        <p14:creationId xmlns:p14="http://schemas.microsoft.com/office/powerpoint/2010/main" val="11313121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extLst>
      <p:ext uri="{BB962C8B-B14F-4D97-AF65-F5344CB8AC3E}">
        <p14:creationId xmlns:p14="http://schemas.microsoft.com/office/powerpoint/2010/main" val="158424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extLst>
      <p:ext uri="{BB962C8B-B14F-4D97-AF65-F5344CB8AC3E}">
        <p14:creationId xmlns:p14="http://schemas.microsoft.com/office/powerpoint/2010/main" val="20734269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Why are random writes so slow?</a:t>
            </a:r>
          </a:p>
          <a:p>
            <a:pPr lvl="1"/>
            <a:r>
              <a:rPr lang="en-US" dirty="0" smtClean="0"/>
              <a:t>Erasing a block is slow (around 1 ms)</a:t>
            </a:r>
          </a:p>
          <a:p>
            <a:pPr lvl="1"/>
            <a:r>
              <a:rPr lang="en-US" dirty="0" smtClean="0"/>
              <a:t>Write to a page triggers a copy of all useful pages in the block</a:t>
            </a:r>
          </a:p>
          <a:p>
            <a:pPr lvl="2"/>
            <a:r>
              <a:rPr lang="en-US" dirty="0" smtClean="0"/>
              <a:t>Find an used block (new block) and erase it</a:t>
            </a:r>
          </a:p>
          <a:p>
            <a:pPr lvl="2"/>
            <a:r>
              <a:rPr lang="en-US" dirty="0" smtClean="0"/>
              <a:t>Write the page into the new block</a:t>
            </a:r>
          </a:p>
          <a:p>
            <a:pPr lvl="2"/>
            <a:r>
              <a:rPr lang="en-US" dirty="0" smtClean="0"/>
              <a:t>Copy other pages from old block to the new block</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250 MB/</a:t>
            </a:r>
            <a:r>
              <a:rPr lang="en-US" sz="2000" dirty="0" err="1" smtClean="0">
                <a:latin typeface="Calibri" pitchFamily="34" charset="0"/>
              </a:rPr>
              <a:t>s</a:t>
            </a:r>
            <a:r>
              <a:rPr lang="en-US" sz="2000" dirty="0" smtClean="0">
                <a:latin typeface="Calibri" pitchFamily="34" charset="0"/>
              </a:rPr>
              <a:t>	Sequential write </a:t>
            </a:r>
            <a:r>
              <a:rPr lang="en-US" sz="2000" dirty="0" err="1" smtClean="0">
                <a:latin typeface="Calibri" pitchFamily="34" charset="0"/>
              </a:rPr>
              <a:t>tput</a:t>
            </a:r>
            <a:r>
              <a:rPr lang="en-US" sz="2000" dirty="0" smtClean="0">
                <a:latin typeface="Calibri" pitchFamily="34" charset="0"/>
              </a:rPr>
              <a:t>	170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140 MB/</a:t>
            </a:r>
            <a:r>
              <a:rPr lang="en-US" sz="2000" dirty="0" err="1" smtClean="0">
                <a:latin typeface="Calibri" pitchFamily="34" charset="0"/>
              </a:rPr>
              <a:t>s</a:t>
            </a:r>
            <a:r>
              <a:rPr lang="en-US" sz="2000" dirty="0" smtClean="0">
                <a:latin typeface="Calibri" pitchFamily="34" charset="0"/>
              </a:rPr>
              <a:t>	Random write </a:t>
            </a:r>
            <a:r>
              <a:rPr lang="en-US" sz="2000" dirty="0" err="1" smtClean="0">
                <a:latin typeface="Calibri" pitchFamily="34" charset="0"/>
              </a:rPr>
              <a:t>tput</a:t>
            </a:r>
            <a:r>
              <a:rPr lang="en-US" sz="2000" dirty="0" smtClean="0">
                <a:latin typeface="Calibri" pitchFamily="34" charset="0"/>
              </a:rPr>
              <a:t>	14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 read access		30 us		Random write access	300 us</a:t>
            </a:r>
          </a:p>
        </p:txBody>
      </p:sp>
    </p:spTree>
    <p:extLst>
      <p:ext uri="{BB962C8B-B14F-4D97-AF65-F5344CB8AC3E}">
        <p14:creationId xmlns:p14="http://schemas.microsoft.com/office/powerpoint/2010/main" val="6657542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X25 guarantees 1 </a:t>
            </a:r>
            <a:r>
              <a:rPr lang="en-US" dirty="0" err="1" smtClean="0"/>
              <a:t>petabyte</a:t>
            </a:r>
            <a:r>
              <a:rPr lang="en-US" dirty="0" smtClean="0"/>
              <a:t> (10</a:t>
            </a:r>
            <a:r>
              <a:rPr lang="en-US" baseline="30000" dirty="0" smtClean="0"/>
              <a:t>15</a:t>
            </a:r>
            <a:r>
              <a:rPr lang="en-US" dirty="0" smtClean="0"/>
              <a:t> bytes) of random writes before they wear out</a:t>
            </a:r>
          </a:p>
          <a:p>
            <a:pPr lvl="1"/>
            <a:r>
              <a:rPr lang="en-US" dirty="0" smtClean="0"/>
              <a:t>In 2010, about 100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extLst>
      <p:ext uri="{BB962C8B-B14F-4D97-AF65-F5344CB8AC3E}">
        <p14:creationId xmlns:p14="http://schemas.microsoft.com/office/powerpoint/2010/main" val="31027743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417513"/>
            <a:ext cx="5562600" cy="573087"/>
          </a:xfrm>
        </p:spPr>
        <p:txBody>
          <a:bodyPr/>
          <a:lstStyle/>
          <a:p>
            <a:r>
              <a:rPr lang="en-US">
                <a:latin typeface="Calibri" pitchFamily="-96" charset="0"/>
              </a:rPr>
              <a:t>Array Access</a:t>
            </a:r>
          </a:p>
        </p:txBody>
      </p:sp>
      <p:sp>
        <p:nvSpPr>
          <p:cNvPr id="60418" name="Rectangle 3"/>
          <p:cNvSpPr>
            <a:spLocks noGrp="1" noChangeArrowheads="1"/>
          </p:cNvSpPr>
          <p:nvPr>
            <p:ph type="body" idx="1"/>
          </p:nvPr>
        </p:nvSpPr>
        <p:spPr>
          <a:xfrm>
            <a:off x="457200" y="1066800"/>
            <a:ext cx="8064500" cy="5715000"/>
          </a:xfrm>
        </p:spPr>
        <p:txBody>
          <a:bodyPr/>
          <a:lstStyle/>
          <a:p>
            <a:pPr marL="223838" indent="-223838" defTabSz="895350">
              <a:tabLst>
                <a:tab pos="1943100" algn="l"/>
                <a:tab pos="3660775" algn="l"/>
              </a:tabLst>
            </a:pPr>
            <a:r>
              <a:rPr lang="en-US" dirty="0">
                <a:latin typeface="Calibri" pitchFamily="-96" charset="0"/>
              </a:rPr>
              <a:t>Basic Principle</a:t>
            </a:r>
          </a:p>
          <a:p>
            <a:pPr marL="560388" lvl="1" indent="-222250" defTabSz="895350">
              <a:buFont typeface="Wingdings" pitchFamily="-96" charset="2"/>
              <a:buNone/>
              <a:tabLst>
                <a:tab pos="1943100" algn="l"/>
                <a:tab pos="3660775" algn="l"/>
              </a:tabLst>
            </a:pPr>
            <a:r>
              <a:rPr lang="en-US" i="1" dirty="0">
                <a:latin typeface="Calibri" pitchFamily="-96" charset="0"/>
              </a:rPr>
              <a:t>T</a:t>
            </a:r>
            <a:r>
              <a:rPr lang="en-US" dirty="0">
                <a:latin typeface="Calibri" pitchFamily="-96" charset="0"/>
              </a:rPr>
              <a:t>  </a:t>
            </a:r>
            <a:r>
              <a:rPr lang="en-US" b="1" dirty="0">
                <a:latin typeface="Courier New" pitchFamily="-96" charset="0"/>
              </a:rPr>
              <a:t>A[</a:t>
            </a:r>
            <a:r>
              <a:rPr lang="en-US" i="1" dirty="0">
                <a:latin typeface="Calibri" pitchFamily="-96" charset="0"/>
              </a:rPr>
              <a:t>L</a:t>
            </a:r>
            <a:r>
              <a:rPr lang="en-US" b="1" dirty="0">
                <a:latin typeface="Courier New" pitchFamily="-96" charset="0"/>
              </a:rPr>
              <a:t>];</a:t>
            </a:r>
            <a:endParaRPr lang="en-US" b="1" dirty="0">
              <a:latin typeface="Calibri" pitchFamily="-96" charset="0"/>
            </a:endParaRPr>
          </a:p>
          <a:p>
            <a:pPr marL="560388" lvl="1" indent="-222250" defTabSz="895350">
              <a:tabLst>
                <a:tab pos="1943100" algn="l"/>
                <a:tab pos="3660775" algn="l"/>
              </a:tabLst>
            </a:pPr>
            <a:r>
              <a:rPr lang="en-US" dirty="0">
                <a:latin typeface="Calibri" pitchFamily="-96" charset="0"/>
              </a:rPr>
              <a:t>Array of data type </a:t>
            </a:r>
            <a:r>
              <a:rPr lang="en-US" i="1" dirty="0">
                <a:latin typeface="Calibri" pitchFamily="-96" charset="0"/>
              </a:rPr>
              <a:t>T</a:t>
            </a:r>
            <a:r>
              <a:rPr lang="en-US" dirty="0">
                <a:latin typeface="Calibri" pitchFamily="-96" charset="0"/>
              </a:rPr>
              <a:t> and length </a:t>
            </a:r>
            <a:r>
              <a:rPr lang="en-US" i="1" dirty="0">
                <a:latin typeface="Calibri" pitchFamily="-96" charset="0"/>
              </a:rPr>
              <a:t>L</a:t>
            </a:r>
            <a:endParaRPr lang="en-US" dirty="0">
              <a:latin typeface="Calibri" pitchFamily="-96" charset="0"/>
            </a:endParaRPr>
          </a:p>
          <a:p>
            <a:pPr marL="560388" lvl="1" indent="-222250" defTabSz="895350">
              <a:tabLst>
                <a:tab pos="1943100" algn="l"/>
                <a:tab pos="3660775" algn="l"/>
              </a:tabLst>
            </a:pPr>
            <a:r>
              <a:rPr lang="en-US" dirty="0">
                <a:latin typeface="Calibri" pitchFamily="-96" charset="0"/>
              </a:rPr>
              <a:t>Identifier </a:t>
            </a:r>
            <a:r>
              <a:rPr lang="en-US" b="1" dirty="0">
                <a:latin typeface="Courier New" pitchFamily="-96" charset="0"/>
              </a:rPr>
              <a:t>A</a:t>
            </a:r>
            <a:r>
              <a:rPr lang="en-US" dirty="0">
                <a:latin typeface="Calibri" pitchFamily="-96" charset="0"/>
              </a:rPr>
              <a:t> can be used as a pointer to array element 0: Type </a:t>
            </a:r>
            <a:r>
              <a:rPr lang="en-US" i="1" dirty="0">
                <a:latin typeface="Calibri" pitchFamily="-96" charset="0"/>
              </a:rPr>
              <a:t>T*</a:t>
            </a:r>
          </a:p>
          <a:p>
            <a:pPr marL="223838" indent="-223838" defTabSz="895350">
              <a:tabLst>
                <a:tab pos="1943100" algn="l"/>
                <a:tab pos="3660775" algn="l"/>
              </a:tabLst>
            </a:pPr>
            <a:endParaRPr lang="en-US" dirty="0">
              <a:latin typeface="Calibri" pitchFamily="-96" charset="0"/>
            </a:endParaRPr>
          </a:p>
          <a:p>
            <a:pPr marL="560388" lvl="1" indent="-222250" defTabSz="895350">
              <a:tabLst>
                <a:tab pos="1943100" algn="l"/>
                <a:tab pos="3660775" algn="l"/>
              </a:tabLst>
            </a:pPr>
            <a:endParaRPr lang="en-US" dirty="0">
              <a:latin typeface="Calibri" pitchFamily="-96" charset="0"/>
            </a:endParaRPr>
          </a:p>
          <a:p>
            <a:pPr marL="223838" indent="-223838" defTabSz="895350">
              <a:tabLst>
                <a:tab pos="1943100" algn="l"/>
                <a:tab pos="3660775" algn="l"/>
              </a:tabLst>
            </a:pPr>
            <a:endParaRPr lang="en-US" dirty="0">
              <a:latin typeface="Calibri" pitchFamily="-96" charset="0"/>
            </a:endParaRPr>
          </a:p>
          <a:p>
            <a:pPr marL="223838" indent="-223838" defTabSz="895350">
              <a:tabLst>
                <a:tab pos="1943100" algn="l"/>
                <a:tab pos="3660775" algn="l"/>
              </a:tabLst>
            </a:pPr>
            <a:r>
              <a:rPr lang="en-US" dirty="0">
                <a:latin typeface="Calibri" pitchFamily="-96" charset="0"/>
              </a:rPr>
              <a:t>Reference	Type	Value</a:t>
            </a:r>
          </a:p>
          <a:p>
            <a:pPr marL="560388" lvl="1" indent="-222250" defTabSz="895350">
              <a:buFont typeface="Wingdings" pitchFamily="-96" charset="2"/>
              <a:buNone/>
              <a:tabLst>
                <a:tab pos="1943100" algn="l"/>
                <a:tab pos="3660775" algn="l"/>
              </a:tabLst>
            </a:pPr>
            <a:r>
              <a:rPr lang="en-US" sz="1800" b="1" dirty="0" err="1">
                <a:latin typeface="Courier New" pitchFamily="-96" charset="0"/>
              </a:rPr>
              <a:t>val</a:t>
            </a:r>
            <a:r>
              <a:rPr lang="en-US" sz="1800" b="1" dirty="0">
                <a:latin typeface="Courier New" pitchFamily="-96" charset="0"/>
              </a:rPr>
              <a:t>[4]	</a:t>
            </a:r>
            <a:r>
              <a:rPr lang="en-US" sz="1800" b="1" dirty="0" err="1">
                <a:latin typeface="Courier New" pitchFamily="-96" charset="0"/>
              </a:rPr>
              <a:t>int</a:t>
            </a:r>
            <a:r>
              <a:rPr lang="en-US" sz="1800" b="1" dirty="0">
                <a:latin typeface="Courier New" pitchFamily="-96" charset="0"/>
              </a:rPr>
              <a:t>	</a:t>
            </a:r>
            <a:r>
              <a:rPr lang="en-US" sz="1800" dirty="0">
                <a:latin typeface="Calibri" pitchFamily="-96" charset="0"/>
              </a:rPr>
              <a:t>3</a:t>
            </a:r>
          </a:p>
          <a:p>
            <a:pPr marL="560388" lvl="1" indent="-222250" defTabSz="895350">
              <a:buFont typeface="Wingdings" pitchFamily="-96" charset="2"/>
              <a:buNone/>
              <a:tabLst>
                <a:tab pos="1943100" algn="l"/>
                <a:tab pos="3660775" algn="l"/>
              </a:tabLst>
            </a:pPr>
            <a:r>
              <a:rPr lang="en-US" sz="1800" b="1" dirty="0" err="1">
                <a:latin typeface="Courier New" pitchFamily="-96" charset="0"/>
              </a:rPr>
              <a:t>val</a:t>
            </a:r>
            <a:r>
              <a:rPr lang="en-US" sz="1800" b="1" dirty="0">
                <a:latin typeface="Courier New" pitchFamily="-96" charset="0"/>
              </a:rPr>
              <a:t>	</a:t>
            </a:r>
            <a:r>
              <a:rPr lang="en-US" sz="1800" b="1" dirty="0" err="1">
                <a:latin typeface="Courier New" pitchFamily="-96" charset="0"/>
              </a:rPr>
              <a:t>int</a:t>
            </a:r>
            <a:r>
              <a:rPr lang="en-US" sz="1800" b="1" dirty="0">
                <a:latin typeface="Courier New" pitchFamily="-96" charset="0"/>
              </a:rPr>
              <a:t> *	</a:t>
            </a:r>
            <a:r>
              <a:rPr lang="en-US" sz="1800" i="1" dirty="0">
                <a:latin typeface="Calibri" pitchFamily="-96" charset="0"/>
              </a:rPr>
              <a:t>x</a:t>
            </a:r>
            <a:endParaRPr lang="en-US" sz="1800" dirty="0">
              <a:latin typeface="Calibri" pitchFamily="-96" charset="0"/>
            </a:endParaRPr>
          </a:p>
          <a:p>
            <a:pPr marL="560388" lvl="1" indent="-222250" defTabSz="895350">
              <a:buFont typeface="Wingdings" pitchFamily="-96" charset="2"/>
              <a:buNone/>
              <a:tabLst>
                <a:tab pos="1943100" algn="l"/>
                <a:tab pos="3660775" algn="l"/>
              </a:tabLst>
            </a:pPr>
            <a:r>
              <a:rPr lang="en-US" sz="1800" b="1" dirty="0">
                <a:latin typeface="Courier New" pitchFamily="-96" charset="0"/>
              </a:rPr>
              <a:t>val+1</a:t>
            </a:r>
            <a:r>
              <a:rPr lang="en-US" sz="1800" b="1" dirty="0">
                <a:latin typeface="Calibri" pitchFamily="-96" charset="0"/>
              </a:rPr>
              <a:t>	</a:t>
            </a:r>
            <a:r>
              <a:rPr lang="en-US" sz="1800" b="1" dirty="0" err="1">
                <a:latin typeface="Courier New" pitchFamily="-96" charset="0"/>
              </a:rPr>
              <a:t>int</a:t>
            </a:r>
            <a:r>
              <a:rPr lang="en-US" sz="1800" b="1" dirty="0">
                <a:latin typeface="Courier New" pitchFamily="-96" charset="0"/>
              </a:rPr>
              <a:t> *	</a:t>
            </a:r>
            <a:r>
              <a:rPr lang="en-US" sz="1800" i="1" dirty="0">
                <a:latin typeface="Calibri" pitchFamily="-96" charset="0"/>
              </a:rPr>
              <a:t>x</a:t>
            </a:r>
            <a:r>
              <a:rPr lang="en-US" sz="1800" dirty="0">
                <a:latin typeface="Calibri" pitchFamily="-96" charset="0"/>
              </a:rPr>
              <a:t> + 4</a:t>
            </a:r>
          </a:p>
          <a:p>
            <a:pPr marL="560388" lvl="1" indent="-222250" defTabSz="895350">
              <a:buFont typeface="Wingdings" pitchFamily="-96" charset="2"/>
              <a:buNone/>
              <a:tabLst>
                <a:tab pos="1943100" algn="l"/>
                <a:tab pos="3660775" algn="l"/>
              </a:tabLst>
            </a:pPr>
            <a:r>
              <a:rPr lang="en-US" sz="1800" b="1" dirty="0">
                <a:latin typeface="Courier New" pitchFamily="-96" charset="0"/>
              </a:rPr>
              <a:t>&amp;</a:t>
            </a:r>
            <a:r>
              <a:rPr lang="en-US" sz="1800" b="1" dirty="0" err="1">
                <a:latin typeface="Courier New" pitchFamily="-96" charset="0"/>
              </a:rPr>
              <a:t>val</a:t>
            </a:r>
            <a:r>
              <a:rPr lang="en-US" sz="1800" b="1" dirty="0">
                <a:latin typeface="Courier New" pitchFamily="-96" charset="0"/>
              </a:rPr>
              <a:t>[2]</a:t>
            </a:r>
            <a:r>
              <a:rPr lang="en-US" sz="1800" b="1" dirty="0">
                <a:latin typeface="Calibri" pitchFamily="-96" charset="0"/>
              </a:rPr>
              <a:t>	</a:t>
            </a:r>
            <a:r>
              <a:rPr lang="en-US" sz="1800" b="1" dirty="0" err="1">
                <a:latin typeface="Courier New" pitchFamily="-96" charset="0"/>
              </a:rPr>
              <a:t>int</a:t>
            </a:r>
            <a:r>
              <a:rPr lang="en-US" sz="1800" b="1" dirty="0">
                <a:latin typeface="Courier New" pitchFamily="-96" charset="0"/>
              </a:rPr>
              <a:t> *	</a:t>
            </a:r>
            <a:r>
              <a:rPr lang="en-US" sz="1800" i="1" dirty="0">
                <a:latin typeface="Calibri" pitchFamily="-96" charset="0"/>
              </a:rPr>
              <a:t>x</a:t>
            </a:r>
            <a:r>
              <a:rPr lang="en-US" sz="1800" dirty="0">
                <a:latin typeface="Calibri" pitchFamily="-96" charset="0"/>
              </a:rPr>
              <a:t> + 8</a:t>
            </a:r>
          </a:p>
          <a:p>
            <a:pPr marL="560388" lvl="1" indent="-222250" defTabSz="895350">
              <a:buFont typeface="Wingdings" pitchFamily="-96" charset="2"/>
              <a:buNone/>
              <a:tabLst>
                <a:tab pos="1943100" algn="l"/>
                <a:tab pos="3660775" algn="l"/>
              </a:tabLst>
            </a:pPr>
            <a:r>
              <a:rPr lang="en-US" sz="1800" b="1" dirty="0" err="1">
                <a:latin typeface="Courier New" pitchFamily="-96" charset="0"/>
              </a:rPr>
              <a:t>val</a:t>
            </a:r>
            <a:r>
              <a:rPr lang="en-US" sz="1800" b="1" dirty="0">
                <a:latin typeface="Courier New" pitchFamily="-96" charset="0"/>
              </a:rPr>
              <a:t>[5]</a:t>
            </a:r>
            <a:r>
              <a:rPr lang="en-US" sz="1800" b="1" dirty="0">
                <a:latin typeface="Calibri" pitchFamily="-96" charset="0"/>
              </a:rPr>
              <a:t>	</a:t>
            </a:r>
            <a:r>
              <a:rPr lang="en-US" sz="1800" b="1" dirty="0" err="1">
                <a:latin typeface="Courier New" pitchFamily="-96" charset="0"/>
              </a:rPr>
              <a:t>int</a:t>
            </a:r>
            <a:r>
              <a:rPr lang="en-US" sz="1800" b="1" dirty="0">
                <a:latin typeface="Courier New" pitchFamily="-96" charset="0"/>
              </a:rPr>
              <a:t>	</a:t>
            </a:r>
            <a:r>
              <a:rPr lang="en-US" sz="1800" dirty="0">
                <a:latin typeface="Calibri" pitchFamily="-96" charset="0"/>
              </a:rPr>
              <a:t>??</a:t>
            </a:r>
          </a:p>
          <a:p>
            <a:pPr marL="560388" lvl="1" indent="-222250" defTabSz="895350">
              <a:buFont typeface="Wingdings" pitchFamily="-96" charset="2"/>
              <a:buNone/>
              <a:tabLst>
                <a:tab pos="1943100" algn="l"/>
                <a:tab pos="3660775" algn="l"/>
              </a:tabLst>
            </a:pPr>
            <a:r>
              <a:rPr lang="en-US" sz="1800" b="1" dirty="0">
                <a:latin typeface="Courier New" pitchFamily="-96" charset="0"/>
              </a:rPr>
              <a:t>*(val+1)</a:t>
            </a:r>
            <a:r>
              <a:rPr lang="en-US" sz="1800" b="1" dirty="0">
                <a:latin typeface="Calibri" pitchFamily="-96" charset="0"/>
              </a:rPr>
              <a:t>	</a:t>
            </a:r>
            <a:r>
              <a:rPr lang="en-US" sz="1800" b="1" dirty="0" err="1">
                <a:latin typeface="Courier New" pitchFamily="-96" charset="0"/>
              </a:rPr>
              <a:t>int</a:t>
            </a:r>
            <a:r>
              <a:rPr lang="en-US" sz="1800" b="1" dirty="0">
                <a:latin typeface="Courier New" pitchFamily="-96" charset="0"/>
              </a:rPr>
              <a:t>	</a:t>
            </a:r>
            <a:r>
              <a:rPr lang="en-US" sz="1800" dirty="0">
                <a:latin typeface="Calibri" pitchFamily="-96" charset="0"/>
              </a:rPr>
              <a:t>5</a:t>
            </a:r>
          </a:p>
          <a:p>
            <a:pPr marL="560388" lvl="1" indent="-222250" defTabSz="895350">
              <a:buFont typeface="Wingdings" pitchFamily="-96" charset="2"/>
              <a:buNone/>
              <a:tabLst>
                <a:tab pos="1943100" algn="l"/>
                <a:tab pos="3660775" algn="l"/>
              </a:tabLst>
            </a:pPr>
            <a:r>
              <a:rPr lang="en-US" sz="1800" b="1" dirty="0" err="1">
                <a:latin typeface="Courier New" pitchFamily="-96" charset="0"/>
              </a:rPr>
              <a:t>val</a:t>
            </a:r>
            <a:r>
              <a:rPr lang="en-US" sz="1800" b="1" dirty="0">
                <a:latin typeface="Courier New" pitchFamily="-96" charset="0"/>
              </a:rPr>
              <a:t> + </a:t>
            </a:r>
            <a:r>
              <a:rPr lang="en-US" sz="1800" b="1" i="1" dirty="0" err="1">
                <a:latin typeface="Calibri" pitchFamily="-96" charset="0"/>
              </a:rPr>
              <a:t>i</a:t>
            </a:r>
            <a:r>
              <a:rPr lang="en-US" sz="1800" b="1" dirty="0">
                <a:latin typeface="Calibri" pitchFamily="-96" charset="0"/>
              </a:rPr>
              <a:t>	</a:t>
            </a:r>
            <a:r>
              <a:rPr lang="en-US" sz="1800" b="1" dirty="0" err="1">
                <a:latin typeface="Courier New" pitchFamily="-96" charset="0"/>
              </a:rPr>
              <a:t>int</a:t>
            </a:r>
            <a:r>
              <a:rPr lang="en-US" sz="1800" b="1" dirty="0">
                <a:latin typeface="Courier New" pitchFamily="-96" charset="0"/>
              </a:rPr>
              <a:t> *	</a:t>
            </a:r>
            <a:r>
              <a:rPr lang="en-US" sz="1800" i="1" dirty="0">
                <a:latin typeface="Calibri" pitchFamily="-96" charset="0"/>
              </a:rPr>
              <a:t>x </a:t>
            </a:r>
            <a:r>
              <a:rPr lang="en-US" sz="1800" dirty="0">
                <a:latin typeface="Calibri" pitchFamily="-96" charset="0"/>
              </a:rPr>
              <a:t>+ 4</a:t>
            </a:r>
            <a:r>
              <a:rPr lang="en-US" sz="1800" i="1" dirty="0">
                <a:latin typeface="Calibri" pitchFamily="-96" charset="0"/>
              </a:rPr>
              <a:t> </a:t>
            </a:r>
            <a:r>
              <a:rPr lang="en-US" sz="1800" i="1" dirty="0" err="1">
                <a:latin typeface="Calibri" pitchFamily="-96" charset="0"/>
              </a:rPr>
              <a:t>i</a:t>
            </a:r>
            <a:endParaRPr lang="en-US" sz="1800" i="1" dirty="0">
              <a:latin typeface="Calibri" pitchFamily="-96" charset="0"/>
            </a:endParaRPr>
          </a:p>
        </p:txBody>
      </p:sp>
      <p:sp>
        <p:nvSpPr>
          <p:cNvPr id="60419" name="Text Box 31"/>
          <p:cNvSpPr txBox="1">
            <a:spLocks noChangeArrowheads="1"/>
          </p:cNvSpPr>
          <p:nvPr/>
        </p:nvSpPr>
        <p:spPr bwMode="auto">
          <a:xfrm>
            <a:off x="1017588" y="2819400"/>
            <a:ext cx="1701800" cy="366713"/>
          </a:xfrm>
          <a:prstGeom prst="rect">
            <a:avLst/>
          </a:prstGeom>
          <a:noFill/>
          <a:ln w="25400">
            <a:noFill/>
            <a:miter lim="800000"/>
            <a:headEnd/>
            <a:tailEnd/>
          </a:ln>
        </p:spPr>
        <p:txBody>
          <a:bodyPr>
            <a:prstTxWarp prst="textNoShape">
              <a:avLst/>
            </a:prstTxWarp>
            <a:spAutoFit/>
          </a:bodyPr>
          <a:lstStyle/>
          <a:p>
            <a:pPr algn="r" eaLnBrk="0" hangingPunct="0"/>
            <a:r>
              <a:rPr lang="en-US" sz="1800">
                <a:latin typeface="Courier New" pitchFamily="-96" charset="0"/>
              </a:rPr>
              <a:t>int val[5];</a:t>
            </a:r>
          </a:p>
        </p:txBody>
      </p:sp>
      <p:grpSp>
        <p:nvGrpSpPr>
          <p:cNvPr id="60420" name="Group 24"/>
          <p:cNvGrpSpPr>
            <a:grpSpLocks/>
          </p:cNvGrpSpPr>
          <p:nvPr/>
        </p:nvGrpSpPr>
        <p:grpSpPr bwMode="auto">
          <a:xfrm>
            <a:off x="2616200" y="2867025"/>
            <a:ext cx="5334000" cy="750888"/>
            <a:chOff x="2514600" y="3429000"/>
            <a:chExt cx="5334000" cy="771141"/>
          </a:xfrm>
        </p:grpSpPr>
        <p:grpSp>
          <p:nvGrpSpPr>
            <p:cNvPr id="60421" name="Group 25"/>
            <p:cNvGrpSpPr>
              <a:grpSpLocks/>
            </p:cNvGrpSpPr>
            <p:nvPr/>
          </p:nvGrpSpPr>
          <p:grpSpPr bwMode="auto">
            <a:xfrm>
              <a:off x="2743200" y="3429000"/>
              <a:ext cx="4572000" cy="228600"/>
              <a:chOff x="1008" y="1968"/>
              <a:chExt cx="2880" cy="144"/>
            </a:xfrm>
          </p:grpSpPr>
          <p:sp>
            <p:nvSpPr>
              <p:cNvPr id="39"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40"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5</a:t>
                </a:r>
              </a:p>
            </p:txBody>
          </p:sp>
          <p:sp>
            <p:nvSpPr>
              <p:cNvPr id="41"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2</a:t>
                </a:r>
              </a:p>
            </p:txBody>
          </p:sp>
          <p:sp>
            <p:nvSpPr>
              <p:cNvPr id="42"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43"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3</a:t>
                </a:r>
              </a:p>
            </p:txBody>
          </p:sp>
        </p:grpSp>
        <p:sp>
          <p:nvSpPr>
            <p:cNvPr id="60422" name="Text Box 32"/>
            <p:cNvSpPr txBox="1">
              <a:spLocks noChangeArrowheads="1"/>
            </p:cNvSpPr>
            <p:nvPr/>
          </p:nvSpPr>
          <p:spPr bwMode="auto">
            <a:xfrm>
              <a:off x="2514600" y="3810495"/>
              <a:ext cx="396875"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a:t>
              </a:r>
            </a:p>
          </p:txBody>
        </p:sp>
        <p:sp>
          <p:nvSpPr>
            <p:cNvPr id="60423" name="Text Box 33"/>
            <p:cNvSpPr txBox="1">
              <a:spLocks noChangeArrowheads="1"/>
            </p:cNvSpPr>
            <p:nvPr/>
          </p:nvSpPr>
          <p:spPr bwMode="auto">
            <a:xfrm>
              <a:off x="3182938" y="3823537"/>
              <a:ext cx="990600"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+ 4</a:t>
              </a:r>
              <a:endParaRPr lang="en-US" sz="1800" b="0" i="1">
                <a:latin typeface="Calibri" pitchFamily="-96" charset="0"/>
              </a:endParaRPr>
            </a:p>
          </p:txBody>
        </p:sp>
        <p:sp>
          <p:nvSpPr>
            <p:cNvPr id="60424"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0425"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0426" name="Text Box 36"/>
            <p:cNvSpPr txBox="1">
              <a:spLocks noChangeArrowheads="1"/>
            </p:cNvSpPr>
            <p:nvPr/>
          </p:nvSpPr>
          <p:spPr bwMode="auto">
            <a:xfrm>
              <a:off x="4097338" y="3823537"/>
              <a:ext cx="990600"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+ 8</a:t>
              </a:r>
              <a:endParaRPr lang="en-US" sz="1800" b="0" i="1">
                <a:latin typeface="Calibri" pitchFamily="-96" charset="0"/>
              </a:endParaRPr>
            </a:p>
          </p:txBody>
        </p:sp>
        <p:sp>
          <p:nvSpPr>
            <p:cNvPr id="60427"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0428" name="Text Box 38"/>
            <p:cNvSpPr txBox="1">
              <a:spLocks noChangeArrowheads="1"/>
            </p:cNvSpPr>
            <p:nvPr/>
          </p:nvSpPr>
          <p:spPr bwMode="auto">
            <a:xfrm>
              <a:off x="5029200" y="3823537"/>
              <a:ext cx="990600"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+ 12</a:t>
              </a:r>
              <a:endParaRPr lang="en-US" sz="1800" b="0" i="1">
                <a:latin typeface="Calibri" pitchFamily="-96" charset="0"/>
              </a:endParaRPr>
            </a:p>
          </p:txBody>
        </p:sp>
        <p:sp>
          <p:nvSpPr>
            <p:cNvPr id="60429"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0430" name="Text Box 40"/>
            <p:cNvSpPr txBox="1">
              <a:spLocks noChangeArrowheads="1"/>
            </p:cNvSpPr>
            <p:nvPr/>
          </p:nvSpPr>
          <p:spPr bwMode="auto">
            <a:xfrm>
              <a:off x="5943600" y="3823537"/>
              <a:ext cx="990600"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+ 16</a:t>
              </a:r>
              <a:endParaRPr lang="en-US" sz="1800" b="0" i="1">
                <a:latin typeface="Calibri" pitchFamily="-96" charset="0"/>
              </a:endParaRPr>
            </a:p>
          </p:txBody>
        </p:sp>
        <p:sp>
          <p:nvSpPr>
            <p:cNvPr id="60431"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0432" name="Text Box 42"/>
            <p:cNvSpPr txBox="1">
              <a:spLocks noChangeArrowheads="1"/>
            </p:cNvSpPr>
            <p:nvPr/>
          </p:nvSpPr>
          <p:spPr bwMode="auto">
            <a:xfrm>
              <a:off x="6858000" y="3823537"/>
              <a:ext cx="990600" cy="376604"/>
            </a:xfrm>
            <a:prstGeom prst="rect">
              <a:avLst/>
            </a:prstGeom>
            <a:noFill/>
            <a:ln w="25400">
              <a:noFill/>
              <a:miter lim="800000"/>
              <a:headEnd/>
              <a:tailEnd/>
            </a:ln>
          </p:spPr>
          <p:txBody>
            <a:bodyPr>
              <a:prstTxWarp prst="textNoShape">
                <a:avLst/>
              </a:prstTxWarp>
              <a:spAutoFit/>
            </a:bodyPr>
            <a:lstStyle/>
            <a:p>
              <a:pPr algn="ctr" eaLnBrk="0" hangingPunct="0"/>
              <a:r>
                <a:rPr lang="en-US" sz="1800" b="0" i="1">
                  <a:latin typeface="Calibri" pitchFamily="-96" charset="0"/>
                </a:rPr>
                <a:t>x </a:t>
              </a:r>
              <a:r>
                <a:rPr lang="en-US" sz="1800" b="0">
                  <a:latin typeface="Calibri" pitchFamily="-96" charset="0"/>
                </a:rPr>
                <a:t>+ 20</a:t>
              </a:r>
              <a:endParaRPr lang="en-US" sz="1800" b="0" i="1">
                <a:latin typeface="Calibri" pitchFamily="-96" charset="0"/>
              </a:endParaRPr>
            </a:p>
          </p:txBody>
        </p:sp>
        <p:sp>
          <p:nvSpPr>
            <p:cNvPr id="60433"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3115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311525"/>
            <a:ext cx="8893175" cy="1474763"/>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endParaRPr lang="en-US" sz="2000" dirty="0">
              <a:solidFill>
                <a:srgbClr val="000000"/>
              </a:solidFill>
            </a:endParaRP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8,000	880	100	30	1	</a:t>
            </a:r>
            <a:r>
              <a:rPr lang="en-US" sz="1800" dirty="0" smtClean="0">
                <a:solidFill>
                  <a:srgbClr val="22228B"/>
                </a:solidFill>
              </a:rPr>
              <a:t>0.1	0.06	</a:t>
            </a:r>
            <a:r>
              <a:rPr lang="en-US" sz="1800" i="1" dirty="0" smtClean="0">
                <a:solidFill>
                  <a:srgbClr val="22228B"/>
                </a:solidFill>
              </a:rPr>
              <a:t>130,000</a:t>
            </a:r>
          </a:p>
          <a:p>
            <a:pPr algn="l" defTabSz="857250">
              <a:lnSpc>
                <a:spcPct val="100000"/>
              </a:lnSpc>
            </a:pPr>
            <a:r>
              <a:rPr lang="en-US" sz="1800" dirty="0">
                <a:solidFill>
                  <a:srgbClr val="22228B"/>
                </a:solidFill>
              </a:rPr>
              <a:t>access (ns)	375	200	100	70	60	50</a:t>
            </a:r>
            <a:r>
              <a:rPr lang="en-US" sz="1800" dirty="0" smtClean="0">
                <a:solidFill>
                  <a:srgbClr val="22228B"/>
                </a:solidFill>
              </a:rPr>
              <a:t>	40	</a:t>
            </a:r>
            <a:r>
              <a:rPr lang="en-US" sz="1800" i="1" dirty="0" smtClean="0">
                <a:solidFill>
                  <a:srgbClr val="22228B"/>
                </a:solidFill>
              </a:rPr>
              <a:t>9</a:t>
            </a:r>
            <a:endParaRPr lang="en-US" sz="1800" dirty="0" smtClean="0">
              <a:solidFill>
                <a:srgbClr val="22228B"/>
              </a:solidFill>
            </a:endParaRPr>
          </a:p>
          <a:p>
            <a:pPr algn="l" defTabSz="857250">
              <a:lnSpc>
                <a:spcPct val="100000"/>
              </a:lnSpc>
            </a:pPr>
            <a:r>
              <a:rPr lang="en-US" sz="1800" dirty="0" smtClean="0">
                <a:solidFill>
                  <a:srgbClr val="22228B"/>
                </a:solidFill>
              </a:rPr>
              <a:t>typical size (</a:t>
            </a:r>
            <a:r>
              <a:rPr lang="en-US" sz="1800" dirty="0">
                <a:solidFill>
                  <a:srgbClr val="22228B"/>
                </a:solidFill>
              </a:rPr>
              <a:t>MB) 	0.064	0.256	4	16	64</a:t>
            </a:r>
            <a:r>
              <a:rPr lang="en-US" sz="1800" dirty="0" smtClean="0">
                <a:solidFill>
                  <a:srgbClr val="22228B"/>
                </a:solidFill>
              </a:rPr>
              <a:t>	2,000	8,000	</a:t>
            </a:r>
            <a:r>
              <a:rPr lang="en-US" sz="1800" i="1" dirty="0" smtClean="0">
                <a:solidFill>
                  <a:srgbClr val="22228B"/>
                </a:solidFill>
              </a:rPr>
              <a:t>125,000</a:t>
            </a:r>
            <a:r>
              <a:rPr lang="en-US" sz="1800" dirty="0" smtClean="0">
                <a:solidFill>
                  <a:srgbClr val="22228B"/>
                </a:solidFill>
              </a:rPr>
              <a:t> </a:t>
            </a: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30067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500	100	8	0.30	</a:t>
            </a:r>
            <a:r>
              <a:rPr lang="en-US" sz="1800" dirty="0" smtClean="0">
                <a:solidFill>
                  <a:srgbClr val="22228B"/>
                </a:solidFill>
              </a:rPr>
              <a:t>0.01	0.005	0.0003	</a:t>
            </a:r>
            <a:r>
              <a:rPr lang="en-US" sz="1800" i="1" dirty="0" smtClean="0">
                <a:solidFill>
                  <a:srgbClr val="22228B"/>
                </a:solidFill>
              </a:rPr>
              <a:t>1,600,000</a:t>
            </a:r>
            <a:endParaRPr lang="en-US" sz="1800" dirty="0" smtClean="0">
              <a:solidFill>
                <a:srgbClr val="22228B"/>
              </a:solidFill>
            </a:endParaRPr>
          </a:p>
          <a:p>
            <a:pPr algn="l" defTabSz="857250">
              <a:lnSpc>
                <a:spcPct val="100000"/>
              </a:lnSpc>
            </a:pPr>
            <a:r>
              <a:rPr lang="en-US" sz="1800" dirty="0">
                <a:solidFill>
                  <a:srgbClr val="22228B"/>
                </a:solidFill>
              </a:rPr>
              <a:t>access (ms)	87	75	28	10	8	</a:t>
            </a:r>
            <a:r>
              <a:rPr lang="en-US" sz="1800" i="1" dirty="0">
                <a:solidFill>
                  <a:srgbClr val="22228B"/>
                </a:solidFill>
              </a:rPr>
              <a:t>4</a:t>
            </a:r>
            <a:r>
              <a:rPr lang="en-US" sz="1800" i="1" dirty="0" smtClean="0">
                <a:solidFill>
                  <a:srgbClr val="22228B"/>
                </a:solidFill>
              </a:rPr>
              <a:t>	3	29</a:t>
            </a:r>
            <a:endParaRPr lang="en-US" sz="1800" dirty="0" smtClean="0">
              <a:solidFill>
                <a:srgbClr val="22228B"/>
              </a:solidFill>
            </a:endParaRPr>
          </a:p>
          <a:p>
            <a:pPr algn="l" defTabSz="857250">
              <a:lnSpc>
                <a:spcPct val="100000"/>
              </a:lnSpc>
            </a:pPr>
            <a:r>
              <a:rPr lang="en-US" sz="1800" dirty="0">
                <a:solidFill>
                  <a:srgbClr val="22228B"/>
                </a:solidFill>
              </a:rPr>
              <a:t>typical </a:t>
            </a:r>
            <a:r>
              <a:rPr lang="en-US" sz="1800" dirty="0" smtClean="0">
                <a:solidFill>
                  <a:srgbClr val="22228B"/>
                </a:solidFill>
              </a:rPr>
              <a:t>size (</a:t>
            </a:r>
            <a:r>
              <a:rPr lang="en-US" sz="1800" dirty="0">
                <a:solidFill>
                  <a:srgbClr val="22228B"/>
                </a:solidFill>
              </a:rPr>
              <a:t>MB) 	1	10	160	1,000</a:t>
            </a:r>
            <a:r>
              <a:rPr lang="en-US" sz="1800" dirty="0" smtClean="0">
                <a:solidFill>
                  <a:srgbClr val="22228B"/>
                </a:solidFill>
              </a:rPr>
              <a:t>	20,000	160,000	1,500,000	</a:t>
            </a:r>
            <a:r>
              <a:rPr lang="en-US" sz="1800" i="1" dirty="0" smtClean="0">
                <a:solidFill>
                  <a:srgbClr val="22228B"/>
                </a:solidFill>
              </a:rPr>
              <a:t>1,500,000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19,200	2,900	320	256	100	75</a:t>
            </a:r>
            <a:r>
              <a:rPr lang="en-US" sz="1800" dirty="0" smtClean="0">
                <a:solidFill>
                  <a:srgbClr val="22228B"/>
                </a:solidFill>
              </a:rPr>
              <a:t>	60	</a:t>
            </a:r>
            <a:r>
              <a:rPr lang="en-US" sz="1800" i="1" dirty="0" smtClean="0">
                <a:solidFill>
                  <a:srgbClr val="22228B"/>
                </a:solidFill>
              </a:rPr>
              <a:t>320</a:t>
            </a:r>
            <a:endParaRPr lang="en-US" sz="1800" dirty="0" smtClean="0">
              <a:solidFill>
                <a:srgbClr val="22228B"/>
              </a:solidFill>
            </a:endParaRPr>
          </a:p>
          <a:p>
            <a:pPr algn="l" defTabSz="857250">
              <a:lnSpc>
                <a:spcPct val="100000"/>
              </a:lnSpc>
            </a:pPr>
            <a:r>
              <a:rPr lang="en-US" sz="1800" dirty="0">
                <a:solidFill>
                  <a:srgbClr val="22228B"/>
                </a:solidFill>
              </a:rPr>
              <a:t>access (ns)	300	150	35	15</a:t>
            </a:r>
            <a:r>
              <a:rPr lang="en-US" sz="1800" dirty="0" smtClean="0">
                <a:solidFill>
                  <a:srgbClr val="22228B"/>
                </a:solidFill>
              </a:rPr>
              <a:t>	3	2	1.5	</a:t>
            </a:r>
            <a:r>
              <a:rPr lang="en-US" sz="1800" i="1" dirty="0" smtClean="0">
                <a:solidFill>
                  <a:srgbClr val="22228B"/>
                </a:solidFill>
              </a:rPr>
              <a:t>200</a:t>
            </a:r>
            <a:endParaRPr lang="en-US" sz="1800" i="1" dirty="0">
              <a:solidFill>
                <a:srgbClr val="22228B"/>
              </a:solidFill>
            </a:endParaRPr>
          </a:p>
        </p:txBody>
      </p:sp>
    </p:spTree>
    <p:extLst>
      <p:ext uri="{BB962C8B-B14F-4D97-AF65-F5344CB8AC3E}">
        <p14:creationId xmlns:p14="http://schemas.microsoft.com/office/powerpoint/2010/main" val="30735217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44753"/>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a:lnSpc>
                <a:spcPct val="100000"/>
              </a:lnSpc>
            </a:pPr>
            <a:r>
              <a:rPr lang="en-US" sz="1600" dirty="0" smtClean="0"/>
              <a:t>	</a:t>
            </a:r>
            <a:r>
              <a:rPr lang="en-US" sz="2000" dirty="0" smtClean="0"/>
              <a:t>1980	1990</a:t>
            </a:r>
            <a:r>
              <a:rPr lang="en-US" sz="2000" dirty="0"/>
              <a:t>	1995	2000</a:t>
            </a:r>
            <a:r>
              <a:rPr lang="en-US" sz="2000" dirty="0" smtClean="0"/>
              <a:t>	2003	2005	2010	</a:t>
            </a:r>
            <a:r>
              <a:rPr lang="en-US" sz="2000" i="1" dirty="0" smtClean="0"/>
              <a:t>2010:</a:t>
            </a:r>
            <a:r>
              <a:rPr lang="en-US" sz="2000" i="1" dirty="0"/>
              <a:t>1980</a:t>
            </a:r>
          </a:p>
          <a:p>
            <a:pPr algn="l">
              <a:lnSpc>
                <a:spcPct val="100000"/>
              </a:lnSpc>
            </a:pPr>
            <a:endParaRPr lang="en-US" sz="1600" dirty="0" smtClean="0"/>
          </a:p>
          <a:p>
            <a:pPr algn="l">
              <a:lnSpc>
                <a:spcPct val="100000"/>
              </a:lnSpc>
            </a:pPr>
            <a:r>
              <a:rPr lang="en-US" sz="1800" dirty="0" smtClean="0"/>
              <a:t>CPU	</a:t>
            </a:r>
            <a:r>
              <a:rPr lang="en-US" sz="1800" dirty="0"/>
              <a:t> 8080</a:t>
            </a:r>
            <a:r>
              <a:rPr lang="en-US" sz="1800" dirty="0" smtClean="0"/>
              <a:t>	386</a:t>
            </a:r>
            <a:r>
              <a:rPr lang="en-US" sz="1800" dirty="0"/>
              <a:t>	Pentium	P-III	P-</a:t>
            </a:r>
            <a:r>
              <a:rPr lang="en-US" sz="1800" dirty="0" smtClean="0"/>
              <a:t>4	Core 2	Core i7	---</a:t>
            </a:r>
          </a:p>
          <a:p>
            <a:pPr algn="l">
              <a:lnSpc>
                <a:spcPct val="100000"/>
              </a:lnSpc>
            </a:pPr>
            <a:endParaRPr lang="en-US" sz="1800" dirty="0" smtClean="0"/>
          </a:p>
          <a:p>
            <a:pPr algn="l">
              <a:lnSpc>
                <a:spcPct val="100000"/>
              </a:lnSpc>
            </a:pPr>
            <a:r>
              <a:rPr lang="en-US" sz="1800" dirty="0"/>
              <a:t>C</a:t>
            </a:r>
            <a:r>
              <a:rPr lang="en-US" sz="1800" dirty="0" smtClean="0"/>
              <a:t>lock </a:t>
            </a:r>
          </a:p>
          <a:p>
            <a:pPr algn="l">
              <a:lnSpc>
                <a:spcPct val="100000"/>
              </a:lnSpc>
            </a:pPr>
            <a:r>
              <a:rPr lang="en-US" sz="1800" dirty="0" smtClean="0"/>
              <a:t>rate (</a:t>
            </a:r>
            <a:r>
              <a:rPr lang="en-US" sz="1800" dirty="0"/>
              <a:t>MHz)</a:t>
            </a:r>
            <a:r>
              <a:rPr lang="en-US" sz="1800" dirty="0" smtClean="0"/>
              <a:t>     1	20</a:t>
            </a:r>
            <a:r>
              <a:rPr lang="en-US" sz="1800" dirty="0"/>
              <a:t>	150</a:t>
            </a:r>
            <a:r>
              <a:rPr lang="en-US" sz="1800" dirty="0" smtClean="0"/>
              <a:t>	600	3300	2000	2500	2500</a:t>
            </a:r>
          </a:p>
          <a:p>
            <a:pPr algn="l">
              <a:lnSpc>
                <a:spcPct val="100000"/>
              </a:lnSpc>
            </a:pPr>
            <a:endParaRPr lang="en-US" sz="1800" dirty="0" smtClean="0"/>
          </a:p>
          <a:p>
            <a:pPr algn="l">
              <a:lnSpc>
                <a:spcPct val="100000"/>
              </a:lnSpc>
            </a:pPr>
            <a:r>
              <a:rPr lang="en-US" sz="1800" dirty="0" smtClean="0"/>
              <a:t>Cycle </a:t>
            </a:r>
          </a:p>
          <a:p>
            <a:pPr algn="l">
              <a:lnSpc>
                <a:spcPct val="100000"/>
              </a:lnSpc>
            </a:pPr>
            <a:r>
              <a:rPr lang="en-US" sz="1800" dirty="0" smtClean="0"/>
              <a:t>time (</a:t>
            </a:r>
            <a:r>
              <a:rPr lang="en-US" sz="1800" dirty="0"/>
              <a:t>ns)	</a:t>
            </a:r>
            <a:r>
              <a:rPr lang="en-US" sz="1800" dirty="0" smtClean="0"/>
              <a:t>1000	50</a:t>
            </a:r>
            <a:r>
              <a:rPr lang="en-US" sz="1800" dirty="0"/>
              <a:t>	6	</a:t>
            </a:r>
            <a:r>
              <a:rPr lang="en-US" sz="1800" dirty="0" smtClean="0"/>
              <a:t>1.6	</a:t>
            </a:r>
            <a:r>
              <a:rPr lang="en-US" sz="1800" dirty="0"/>
              <a:t>0.3</a:t>
            </a:r>
            <a:r>
              <a:rPr lang="en-US" sz="1800" dirty="0" smtClean="0"/>
              <a:t>	0.50	0.4	2500</a:t>
            </a:r>
          </a:p>
          <a:p>
            <a:pPr algn="l">
              <a:lnSpc>
                <a:spcPct val="100000"/>
              </a:lnSpc>
            </a:pPr>
            <a:endParaRPr lang="en-US" sz="1800" dirty="0" smtClean="0"/>
          </a:p>
          <a:p>
            <a:pPr algn="l">
              <a:lnSpc>
                <a:spcPct val="100000"/>
              </a:lnSpc>
            </a:pPr>
            <a:r>
              <a:rPr lang="en-US" sz="1800" dirty="0" smtClean="0"/>
              <a:t>Cores	    1	1	1	1	1	2	4	4</a:t>
            </a:r>
          </a:p>
          <a:p>
            <a:pPr algn="l">
              <a:lnSpc>
                <a:spcPct val="100000"/>
              </a:lnSpc>
            </a:pPr>
            <a:endParaRPr lang="en-US" sz="1800" dirty="0" smtClean="0"/>
          </a:p>
          <a:p>
            <a:pPr algn="l">
              <a:lnSpc>
                <a:spcPct val="100000"/>
              </a:lnSpc>
            </a:pPr>
            <a:r>
              <a:rPr lang="en-US" sz="1800" dirty="0" smtClean="0"/>
              <a:t>Effective</a:t>
            </a:r>
          </a:p>
          <a:p>
            <a:pPr algn="l">
              <a:lnSpc>
                <a:spcPct val="100000"/>
              </a:lnSpc>
            </a:pPr>
            <a:r>
              <a:rPr lang="en-US" sz="1800" dirty="0" smtClean="0"/>
              <a:t>cycle 	1000	50	6	1.6	0.3	0.25	0.1	10,000</a:t>
            </a:r>
          </a:p>
          <a:p>
            <a:pPr algn="l">
              <a:lnSpc>
                <a:spcPct val="100000"/>
              </a:lnSpc>
            </a:pPr>
            <a:r>
              <a:rPr lang="en-US" sz="1800" dirty="0" smtClean="0"/>
              <a:t>time (ns)</a:t>
            </a:r>
            <a:endParaRPr lang="en-US" sz="1800" dirty="0"/>
          </a:p>
        </p:txBody>
      </p:sp>
      <p:sp>
        <p:nvSpPr>
          <p:cNvPr id="7" name="TextBox 6"/>
          <p:cNvSpPr txBox="1"/>
          <p:nvPr/>
        </p:nvSpPr>
        <p:spPr>
          <a:xfrm>
            <a:off x="50292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50292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4572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extLst>
      <p:ext uri="{BB962C8B-B14F-4D97-AF65-F5344CB8AC3E}">
        <p14:creationId xmlns:p14="http://schemas.microsoft.com/office/powerpoint/2010/main" val="37028242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6400"/>
          <a:ext cx="857250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20190" y="1981200"/>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
        <p:nvSpPr>
          <p:cNvPr id="9" name="TextBox 8"/>
          <p:cNvSpPr txBox="1"/>
          <p:nvPr/>
        </p:nvSpPr>
        <p:spPr>
          <a:xfrm>
            <a:off x="4876800" y="4191000"/>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5029200" y="5638800"/>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6004815" y="281940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Tree>
    <p:extLst>
      <p:ext uri="{BB962C8B-B14F-4D97-AF65-F5344CB8AC3E}">
        <p14:creationId xmlns:p14="http://schemas.microsoft.com/office/powerpoint/2010/main" val="3796141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extLst>
      <p:ext uri="{BB962C8B-B14F-4D97-AF65-F5344CB8AC3E}">
        <p14:creationId xmlns:p14="http://schemas.microsoft.com/office/powerpoint/2010/main" val="12653876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extLst>
      <p:ext uri="{BB962C8B-B14F-4D97-AF65-F5344CB8AC3E}">
        <p14:creationId xmlns:p14="http://schemas.microsoft.com/office/powerpoint/2010/main" val="3822002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29448691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extLst>
      <p:ext uri="{BB962C8B-B14F-4D97-AF65-F5344CB8AC3E}">
        <p14:creationId xmlns:p14="http://schemas.microsoft.com/office/powerpoint/2010/main" val="35596116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21250780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1447687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extLst>
      <p:ext uri="{BB962C8B-B14F-4D97-AF65-F5344CB8AC3E}">
        <p14:creationId xmlns:p14="http://schemas.microsoft.com/office/powerpoint/2010/main" val="10569333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533400" y="457200"/>
            <a:ext cx="5473700" cy="573088"/>
          </a:xfrm>
        </p:spPr>
        <p:txBody>
          <a:bodyPr/>
          <a:lstStyle/>
          <a:p>
            <a:r>
              <a:rPr lang="en-US">
                <a:latin typeface="Calibri" pitchFamily="-96" charset="0"/>
              </a:rPr>
              <a:t>Array Example</a:t>
            </a:r>
          </a:p>
        </p:txBody>
      </p:sp>
      <p:sp>
        <p:nvSpPr>
          <p:cNvPr id="303107" name="Rectangle 3"/>
          <p:cNvSpPr>
            <a:spLocks noGrp="1" noChangeArrowheads="1"/>
          </p:cNvSpPr>
          <p:nvPr>
            <p:ph type="body" idx="1"/>
          </p:nvPr>
        </p:nvSpPr>
        <p:spPr>
          <a:xfrm>
            <a:off x="455613" y="5556250"/>
            <a:ext cx="8382000" cy="1377950"/>
          </a:xfrm>
        </p:spPr>
        <p:txBody>
          <a:bodyPr/>
          <a:lstStyle/>
          <a:p>
            <a:r>
              <a:rPr lang="en-US" sz="2000" smtClean="0">
                <a:latin typeface="Calibri" pitchFamily="-96" charset="0"/>
              </a:rPr>
              <a:t>Declaration “</a:t>
            </a:r>
            <a:r>
              <a:rPr lang="en-US" sz="2000" smtClean="0">
                <a:latin typeface="Courier New" pitchFamily="-96" charset="0"/>
              </a:rPr>
              <a:t>zip_dig cmu</a:t>
            </a:r>
            <a:r>
              <a:rPr lang="en-US" sz="2000" smtClean="0">
                <a:latin typeface="Calibri" pitchFamily="-96" charset="0"/>
              </a:rPr>
              <a:t>” equivalent to “</a:t>
            </a:r>
            <a:r>
              <a:rPr lang="en-US" sz="2000" smtClean="0">
                <a:latin typeface="Courier New" pitchFamily="-96" charset="0"/>
              </a:rPr>
              <a:t>int cmu[5]</a:t>
            </a:r>
            <a:r>
              <a:rPr lang="en-US" sz="2000" smtClean="0">
                <a:latin typeface="Calibri" pitchFamily="-96" charset="0"/>
              </a:rPr>
              <a:t>”</a:t>
            </a:r>
          </a:p>
          <a:p>
            <a:r>
              <a:rPr lang="en-US" sz="2000" smtClean="0">
                <a:latin typeface="Calibri" pitchFamily="-96" charset="0"/>
              </a:rPr>
              <a:t>Example arrays were allocated in successive 20 byte blocks</a:t>
            </a:r>
          </a:p>
          <a:p>
            <a:pPr lvl="1"/>
            <a:r>
              <a:rPr lang="en-US" smtClean="0">
                <a:latin typeface="Calibri" pitchFamily="-96" charset="0"/>
              </a:rPr>
              <a:t>Not guaranteed to happen in general</a:t>
            </a:r>
          </a:p>
        </p:txBody>
      </p:sp>
      <p:sp>
        <p:nvSpPr>
          <p:cNvPr id="62467" name="Rectangle 4"/>
          <p:cNvSpPr>
            <a:spLocks noChangeArrowheads="1"/>
          </p:cNvSpPr>
          <p:nvPr/>
        </p:nvSpPr>
        <p:spPr bwMode="auto">
          <a:xfrm>
            <a:off x="609600" y="1000108"/>
            <a:ext cx="4924425" cy="1751762"/>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eaLnBrk="0" hangingPunct="0"/>
            <a:r>
              <a:rPr lang="en-US" sz="1800" dirty="0" smtClean="0">
                <a:latin typeface="Courier New" pitchFamily="-96" charset="0"/>
              </a:rPr>
              <a:t>#define ZLEN 5</a:t>
            </a:r>
          </a:p>
          <a:p>
            <a:pPr eaLnBrk="0" hangingPunct="0"/>
            <a:r>
              <a:rPr lang="en-US" sz="1800" dirty="0" err="1" smtClean="0">
                <a:latin typeface="Courier New" pitchFamily="-96" charset="0"/>
              </a:rPr>
              <a:t>typedef</a:t>
            </a:r>
            <a:r>
              <a:rPr lang="en-US" sz="1800" dirty="0" smtClean="0">
                <a:latin typeface="Courier New" pitchFamily="-96" charset="0"/>
              </a:rPr>
              <a:t> </a:t>
            </a:r>
            <a:r>
              <a:rPr lang="en-US" sz="1800" dirty="0" err="1">
                <a:latin typeface="Courier New" pitchFamily="-96" charset="0"/>
              </a:rPr>
              <a:t>int</a:t>
            </a:r>
            <a:r>
              <a:rPr lang="en-US" sz="1800" dirty="0">
                <a:latin typeface="Courier New" pitchFamily="-96" charset="0"/>
              </a:rPr>
              <a:t> </a:t>
            </a:r>
            <a:r>
              <a:rPr lang="en-US" sz="1800" dirty="0" err="1" smtClean="0">
                <a:latin typeface="Courier New" pitchFamily="-96" charset="0"/>
              </a:rPr>
              <a:t>zip_dig</a:t>
            </a:r>
            <a:r>
              <a:rPr lang="en-US" sz="1800" dirty="0" smtClean="0">
                <a:latin typeface="Courier New" pitchFamily="-96" charset="0"/>
              </a:rPr>
              <a:t>[ZLEN];</a:t>
            </a:r>
            <a:endParaRPr lang="en-US" sz="1800" dirty="0">
              <a:latin typeface="Courier New" pitchFamily="-96" charset="0"/>
            </a:endParaRPr>
          </a:p>
          <a:p>
            <a:pPr eaLnBrk="0" hangingPunct="0"/>
            <a:endParaRPr lang="en-US" sz="1800" dirty="0">
              <a:latin typeface="Courier New" pitchFamily="-96" charset="0"/>
            </a:endParaRPr>
          </a:p>
          <a:p>
            <a:pPr eaLnBrk="0" hangingPunct="0"/>
            <a:r>
              <a:rPr lang="en-US" sz="1800" dirty="0" err="1">
                <a:latin typeface="Courier New" pitchFamily="-96" charset="0"/>
              </a:rPr>
              <a:t>zip_dig</a:t>
            </a:r>
            <a:r>
              <a:rPr lang="en-US" sz="1800" dirty="0">
                <a:latin typeface="Courier New" pitchFamily="-96" charset="0"/>
              </a:rPr>
              <a:t> </a:t>
            </a:r>
            <a:r>
              <a:rPr lang="en-US" sz="1800" dirty="0" err="1">
                <a:latin typeface="Courier New" pitchFamily="-96" charset="0"/>
              </a:rPr>
              <a:t>cmu</a:t>
            </a:r>
            <a:r>
              <a:rPr lang="en-US" sz="1800" dirty="0">
                <a:latin typeface="Courier New" pitchFamily="-96" charset="0"/>
              </a:rPr>
              <a:t> = { 1, 5, 2, 1, 3 };</a:t>
            </a:r>
          </a:p>
          <a:p>
            <a:pPr eaLnBrk="0" hangingPunct="0"/>
            <a:r>
              <a:rPr lang="en-US" sz="1800" dirty="0" err="1">
                <a:latin typeface="Courier New" pitchFamily="-96" charset="0"/>
              </a:rPr>
              <a:t>zip_dig</a:t>
            </a:r>
            <a:r>
              <a:rPr lang="en-US" sz="1800" dirty="0">
                <a:latin typeface="Courier New" pitchFamily="-96" charset="0"/>
              </a:rPr>
              <a:t> </a:t>
            </a:r>
            <a:r>
              <a:rPr lang="en-US" sz="1800" dirty="0" err="1">
                <a:latin typeface="Courier New" pitchFamily="-96" charset="0"/>
              </a:rPr>
              <a:t>mit</a:t>
            </a:r>
            <a:r>
              <a:rPr lang="en-US" sz="1800" dirty="0">
                <a:latin typeface="Courier New" pitchFamily="-96" charset="0"/>
              </a:rPr>
              <a:t> = { 0, 2, 1, 3, 9 };</a:t>
            </a:r>
          </a:p>
          <a:p>
            <a:pPr eaLnBrk="0" hangingPunct="0"/>
            <a:r>
              <a:rPr lang="en-US" sz="1800" dirty="0" err="1">
                <a:latin typeface="Courier New" pitchFamily="-96" charset="0"/>
              </a:rPr>
              <a:t>zip_dig</a:t>
            </a:r>
            <a:r>
              <a:rPr lang="en-US" sz="1800" dirty="0">
                <a:latin typeface="Courier New" pitchFamily="-96" charset="0"/>
              </a:rPr>
              <a:t> </a:t>
            </a:r>
            <a:r>
              <a:rPr lang="en-US" sz="1800" dirty="0" err="1">
                <a:latin typeface="Courier New" pitchFamily="-96" charset="0"/>
              </a:rPr>
              <a:t>ucb</a:t>
            </a:r>
            <a:r>
              <a:rPr lang="en-US" sz="1800" dirty="0">
                <a:latin typeface="Courier New" pitchFamily="-96" charset="0"/>
              </a:rPr>
              <a:t> = { 9, 4, 7, 2, 0 };</a:t>
            </a:r>
          </a:p>
        </p:txBody>
      </p:sp>
      <p:sp>
        <p:nvSpPr>
          <p:cNvPr id="69" name="Text Box 31"/>
          <p:cNvSpPr txBox="1">
            <a:spLocks noChangeArrowheads="1"/>
          </p:cNvSpPr>
          <p:nvPr/>
        </p:nvSpPr>
        <p:spPr bwMode="auto">
          <a:xfrm>
            <a:off x="76200" y="2932113"/>
            <a:ext cx="2235200" cy="366712"/>
          </a:xfrm>
          <a:prstGeom prst="rect">
            <a:avLst/>
          </a:prstGeom>
          <a:noFill/>
          <a:ln w="25400">
            <a:noFill/>
            <a:miter lim="800000"/>
            <a:headEnd/>
            <a:tailEnd/>
          </a:ln>
        </p:spPr>
        <p:txBody>
          <a:bodyPr>
            <a:prstTxWarp prst="textNoShape">
              <a:avLst/>
            </a:prstTxWarp>
            <a:spAutoFit/>
          </a:bodyPr>
          <a:lstStyle/>
          <a:p>
            <a:pPr algn="r" eaLnBrk="0" hangingPunct="0"/>
            <a:r>
              <a:rPr lang="en-US" sz="1800">
                <a:latin typeface="Courier New" pitchFamily="-96" charset="0"/>
              </a:rPr>
              <a:t>zip_dig cmu;</a:t>
            </a:r>
          </a:p>
        </p:txBody>
      </p:sp>
      <p:grpSp>
        <p:nvGrpSpPr>
          <p:cNvPr id="70" name="Group 24"/>
          <p:cNvGrpSpPr>
            <a:grpSpLocks/>
          </p:cNvGrpSpPr>
          <p:nvPr/>
        </p:nvGrpSpPr>
        <p:grpSpPr bwMode="auto">
          <a:xfrm>
            <a:off x="2259013" y="2979738"/>
            <a:ext cx="5435600" cy="750887"/>
            <a:chOff x="2412765" y="3429000"/>
            <a:chExt cx="5435835" cy="771209"/>
          </a:xfrm>
        </p:grpSpPr>
        <p:grpSp>
          <p:nvGrpSpPr>
            <p:cNvPr id="62510" name="Group 25"/>
            <p:cNvGrpSpPr>
              <a:grpSpLocks/>
            </p:cNvGrpSpPr>
            <p:nvPr/>
          </p:nvGrpSpPr>
          <p:grpSpPr bwMode="auto">
            <a:xfrm>
              <a:off x="2743200" y="3429000"/>
              <a:ext cx="4572000" cy="228600"/>
              <a:chOff x="1008" y="1968"/>
              <a:chExt cx="2880" cy="144"/>
            </a:xfrm>
          </p:grpSpPr>
          <p:sp>
            <p:nvSpPr>
              <p:cNvPr id="84"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85"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5</a:t>
                </a:r>
              </a:p>
            </p:txBody>
          </p:sp>
          <p:sp>
            <p:nvSpPr>
              <p:cNvPr id="86"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2</a:t>
                </a:r>
              </a:p>
            </p:txBody>
          </p:sp>
          <p:sp>
            <p:nvSpPr>
              <p:cNvPr id="87"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88"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3</a:t>
                </a:r>
              </a:p>
            </p:txBody>
          </p:sp>
        </p:grpSp>
        <p:sp>
          <p:nvSpPr>
            <p:cNvPr id="62511"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16</a:t>
              </a:r>
            </a:p>
          </p:txBody>
        </p:sp>
        <p:sp>
          <p:nvSpPr>
            <p:cNvPr id="62512"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20</a:t>
              </a:r>
            </a:p>
          </p:txBody>
        </p:sp>
        <p:sp>
          <p:nvSpPr>
            <p:cNvPr id="62513"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14"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15"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24</a:t>
              </a:r>
            </a:p>
          </p:txBody>
        </p:sp>
        <p:sp>
          <p:nvSpPr>
            <p:cNvPr id="62516"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17"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28</a:t>
              </a:r>
            </a:p>
          </p:txBody>
        </p:sp>
        <p:sp>
          <p:nvSpPr>
            <p:cNvPr id="62518"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19"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32</a:t>
              </a:r>
            </a:p>
          </p:txBody>
        </p:sp>
        <p:sp>
          <p:nvSpPr>
            <p:cNvPr id="62520"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21"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36</a:t>
              </a:r>
            </a:p>
          </p:txBody>
        </p:sp>
        <p:sp>
          <p:nvSpPr>
            <p:cNvPr id="62522"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89" name="Text Box 31"/>
          <p:cNvSpPr txBox="1">
            <a:spLocks noChangeArrowheads="1"/>
          </p:cNvSpPr>
          <p:nvPr/>
        </p:nvSpPr>
        <p:spPr bwMode="auto">
          <a:xfrm>
            <a:off x="77788" y="3733800"/>
            <a:ext cx="2233612" cy="366713"/>
          </a:xfrm>
          <a:prstGeom prst="rect">
            <a:avLst/>
          </a:prstGeom>
          <a:noFill/>
          <a:ln w="25400">
            <a:noFill/>
            <a:miter lim="800000"/>
            <a:headEnd/>
            <a:tailEnd/>
          </a:ln>
        </p:spPr>
        <p:txBody>
          <a:bodyPr>
            <a:prstTxWarp prst="textNoShape">
              <a:avLst/>
            </a:prstTxWarp>
            <a:spAutoFit/>
          </a:bodyPr>
          <a:lstStyle/>
          <a:p>
            <a:pPr algn="r" eaLnBrk="0" hangingPunct="0"/>
            <a:r>
              <a:rPr lang="en-US" sz="1800">
                <a:latin typeface="Courier New" pitchFamily="-96" charset="0"/>
              </a:rPr>
              <a:t>zip_dig mit;</a:t>
            </a:r>
          </a:p>
        </p:txBody>
      </p:sp>
      <p:grpSp>
        <p:nvGrpSpPr>
          <p:cNvPr id="90" name="Group 24"/>
          <p:cNvGrpSpPr>
            <a:grpSpLocks/>
          </p:cNvGrpSpPr>
          <p:nvPr/>
        </p:nvGrpSpPr>
        <p:grpSpPr bwMode="auto">
          <a:xfrm>
            <a:off x="2260600" y="3781425"/>
            <a:ext cx="5435600" cy="750888"/>
            <a:chOff x="2412765" y="3429000"/>
            <a:chExt cx="5435835" cy="771209"/>
          </a:xfrm>
        </p:grpSpPr>
        <p:grpSp>
          <p:nvGrpSpPr>
            <p:cNvPr id="62492" name="Group 25"/>
            <p:cNvGrpSpPr>
              <a:grpSpLocks/>
            </p:cNvGrpSpPr>
            <p:nvPr/>
          </p:nvGrpSpPr>
          <p:grpSpPr bwMode="auto">
            <a:xfrm>
              <a:off x="2743200" y="3429000"/>
              <a:ext cx="4572000" cy="228600"/>
              <a:chOff x="1008" y="1968"/>
              <a:chExt cx="2880" cy="144"/>
            </a:xfrm>
          </p:grpSpPr>
          <p:sp>
            <p:nvSpPr>
              <p:cNvPr id="104"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0</a:t>
                </a:r>
              </a:p>
            </p:txBody>
          </p:sp>
          <p:sp>
            <p:nvSpPr>
              <p:cNvPr id="105"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2</a:t>
                </a:r>
              </a:p>
            </p:txBody>
          </p:sp>
          <p:sp>
            <p:nvSpPr>
              <p:cNvPr id="106"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107"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3</a:t>
                </a:r>
              </a:p>
            </p:txBody>
          </p:sp>
          <p:sp>
            <p:nvSpPr>
              <p:cNvPr id="108"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9</a:t>
                </a:r>
              </a:p>
            </p:txBody>
          </p:sp>
        </p:grpSp>
        <p:sp>
          <p:nvSpPr>
            <p:cNvPr id="62493"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36</a:t>
              </a:r>
            </a:p>
          </p:txBody>
        </p:sp>
        <p:sp>
          <p:nvSpPr>
            <p:cNvPr id="62494"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40</a:t>
              </a:r>
            </a:p>
          </p:txBody>
        </p:sp>
        <p:sp>
          <p:nvSpPr>
            <p:cNvPr id="62495"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96"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97"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44</a:t>
              </a:r>
            </a:p>
          </p:txBody>
        </p:sp>
        <p:sp>
          <p:nvSpPr>
            <p:cNvPr id="62498"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99"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48</a:t>
              </a:r>
            </a:p>
          </p:txBody>
        </p:sp>
        <p:sp>
          <p:nvSpPr>
            <p:cNvPr id="62500"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01"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52</a:t>
              </a:r>
            </a:p>
          </p:txBody>
        </p:sp>
        <p:sp>
          <p:nvSpPr>
            <p:cNvPr id="62502"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503"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56</a:t>
              </a:r>
            </a:p>
          </p:txBody>
        </p:sp>
        <p:sp>
          <p:nvSpPr>
            <p:cNvPr id="62504"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
        <p:nvSpPr>
          <p:cNvPr id="109" name="Text Box 31"/>
          <p:cNvSpPr txBox="1">
            <a:spLocks noChangeArrowheads="1"/>
          </p:cNvSpPr>
          <p:nvPr/>
        </p:nvSpPr>
        <p:spPr bwMode="auto">
          <a:xfrm>
            <a:off x="76200" y="4572000"/>
            <a:ext cx="2235200" cy="366713"/>
          </a:xfrm>
          <a:prstGeom prst="rect">
            <a:avLst/>
          </a:prstGeom>
          <a:noFill/>
          <a:ln w="25400">
            <a:noFill/>
            <a:miter lim="800000"/>
            <a:headEnd/>
            <a:tailEnd/>
          </a:ln>
        </p:spPr>
        <p:txBody>
          <a:bodyPr>
            <a:prstTxWarp prst="textNoShape">
              <a:avLst/>
            </a:prstTxWarp>
            <a:spAutoFit/>
          </a:bodyPr>
          <a:lstStyle/>
          <a:p>
            <a:pPr algn="r" eaLnBrk="0" hangingPunct="0"/>
            <a:r>
              <a:rPr lang="en-US" sz="1800" dirty="0" err="1">
                <a:latin typeface="Courier New" pitchFamily="-96" charset="0"/>
              </a:rPr>
              <a:t>zip_dig</a:t>
            </a:r>
            <a:r>
              <a:rPr lang="en-US" sz="1800" dirty="0">
                <a:latin typeface="Courier New" pitchFamily="-96" charset="0"/>
              </a:rPr>
              <a:t> </a:t>
            </a:r>
            <a:r>
              <a:rPr lang="en-US" sz="1800" dirty="0" err="1" smtClean="0">
                <a:latin typeface="Courier New" pitchFamily="-96" charset="0"/>
              </a:rPr>
              <a:t>ucb</a:t>
            </a:r>
            <a:r>
              <a:rPr lang="en-US" sz="1800" dirty="0" smtClean="0">
                <a:latin typeface="Courier New" pitchFamily="-96" charset="0"/>
              </a:rPr>
              <a:t>;</a:t>
            </a:r>
            <a:endParaRPr lang="en-US" sz="1800" dirty="0">
              <a:latin typeface="Courier New" pitchFamily="-96" charset="0"/>
            </a:endParaRPr>
          </a:p>
        </p:txBody>
      </p:sp>
      <p:grpSp>
        <p:nvGrpSpPr>
          <p:cNvPr id="110" name="Group 24"/>
          <p:cNvGrpSpPr>
            <a:grpSpLocks/>
          </p:cNvGrpSpPr>
          <p:nvPr/>
        </p:nvGrpSpPr>
        <p:grpSpPr bwMode="auto">
          <a:xfrm>
            <a:off x="2259013" y="4619625"/>
            <a:ext cx="5435600" cy="750888"/>
            <a:chOff x="2412765" y="3429000"/>
            <a:chExt cx="5435835" cy="771209"/>
          </a:xfrm>
        </p:grpSpPr>
        <p:grpSp>
          <p:nvGrpSpPr>
            <p:cNvPr id="62474" name="Group 25"/>
            <p:cNvGrpSpPr>
              <a:grpSpLocks/>
            </p:cNvGrpSpPr>
            <p:nvPr/>
          </p:nvGrpSpPr>
          <p:grpSpPr bwMode="auto">
            <a:xfrm>
              <a:off x="2743200" y="3429000"/>
              <a:ext cx="4572000" cy="228600"/>
              <a:chOff x="1008" y="1968"/>
              <a:chExt cx="2880" cy="144"/>
            </a:xfrm>
          </p:grpSpPr>
          <p:sp>
            <p:nvSpPr>
              <p:cNvPr id="124"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9</a:t>
                </a:r>
              </a:p>
            </p:txBody>
          </p:sp>
          <p:sp>
            <p:nvSpPr>
              <p:cNvPr id="125"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4</a:t>
                </a:r>
              </a:p>
            </p:txBody>
          </p:sp>
          <p:sp>
            <p:nvSpPr>
              <p:cNvPr id="126"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7</a:t>
                </a:r>
              </a:p>
            </p:txBody>
          </p:sp>
          <p:sp>
            <p:nvSpPr>
              <p:cNvPr id="127"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2</a:t>
                </a:r>
              </a:p>
            </p:txBody>
          </p:sp>
          <p:sp>
            <p:nvSpPr>
              <p:cNvPr id="128"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0</a:t>
                </a:r>
              </a:p>
            </p:txBody>
          </p:sp>
        </p:grpSp>
        <p:sp>
          <p:nvSpPr>
            <p:cNvPr id="62475"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56</a:t>
              </a:r>
            </a:p>
          </p:txBody>
        </p:sp>
        <p:sp>
          <p:nvSpPr>
            <p:cNvPr id="62476"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60</a:t>
              </a:r>
            </a:p>
          </p:txBody>
        </p:sp>
        <p:sp>
          <p:nvSpPr>
            <p:cNvPr id="62477"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78"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79"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64</a:t>
              </a:r>
            </a:p>
          </p:txBody>
        </p:sp>
        <p:sp>
          <p:nvSpPr>
            <p:cNvPr id="62480"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81"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68</a:t>
              </a:r>
            </a:p>
          </p:txBody>
        </p:sp>
        <p:sp>
          <p:nvSpPr>
            <p:cNvPr id="62482"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83"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72</a:t>
              </a:r>
            </a:p>
          </p:txBody>
        </p:sp>
        <p:sp>
          <p:nvSpPr>
            <p:cNvPr id="62484"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2485"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76</a:t>
              </a:r>
            </a:p>
          </p:txBody>
        </p:sp>
        <p:sp>
          <p:nvSpPr>
            <p:cNvPr id="62486"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extLst>
      <p:ext uri="{BB962C8B-B14F-4D97-AF65-F5344CB8AC3E}">
        <p14:creationId xmlns:p14="http://schemas.microsoft.com/office/powerpoint/2010/main" val="35861564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1048500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extLst>
      <p:ext uri="{BB962C8B-B14F-4D97-AF65-F5344CB8AC3E}">
        <p14:creationId xmlns:p14="http://schemas.microsoft.com/office/powerpoint/2010/main" val="1857094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extLst>
      <p:ext uri="{BB962C8B-B14F-4D97-AF65-F5344CB8AC3E}">
        <p14:creationId xmlns:p14="http://schemas.microsoft.com/office/powerpoint/2010/main" val="28225110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extLst>
      <p:ext uri="{BB962C8B-B14F-4D97-AF65-F5344CB8AC3E}">
        <p14:creationId xmlns:p14="http://schemas.microsoft.com/office/powerpoint/2010/main" val="23488021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extLst>
      <p:ext uri="{BB962C8B-B14F-4D97-AF65-F5344CB8AC3E}">
        <p14:creationId xmlns:p14="http://schemas.microsoft.com/office/powerpoint/2010/main" val="38281799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extLst>
      <p:ext uri="{BB962C8B-B14F-4D97-AF65-F5344CB8AC3E}">
        <p14:creationId xmlns:p14="http://schemas.microsoft.com/office/powerpoint/2010/main" val="17097491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On/Off</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AFS/NFS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extLst>
      <p:ext uri="{BB962C8B-B14F-4D97-AF65-F5344CB8AC3E}">
        <p14:creationId xmlns:p14="http://schemas.microsoft.com/office/powerpoint/2010/main" val="16051861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locality.</a:t>
            </a:r>
          </a:p>
          <a:p>
            <a:endParaRPr lang="en-US" dirty="0" smtClean="0"/>
          </a:p>
          <a:p>
            <a:r>
              <a:rPr lang="en-US" dirty="0" smtClean="0"/>
              <a:t>Memory hierarchies based on caching close the gap by exploiting locality.</a:t>
            </a:r>
          </a:p>
          <a:p>
            <a:endParaRPr lang="en-US" dirty="0" smtClean="0"/>
          </a:p>
          <a:p>
            <a:endParaRPr lang="en-US" dirty="0"/>
          </a:p>
        </p:txBody>
      </p:sp>
    </p:spTree>
    <p:extLst>
      <p:ext uri="{BB962C8B-B14F-4D97-AF65-F5344CB8AC3E}">
        <p14:creationId xmlns:p14="http://schemas.microsoft.com/office/powerpoint/2010/main" val="1513877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Cache Memories</a:t>
            </a:r>
            <a:br>
              <a:rPr lang="en-US" dirty="0" smtClean="0"/>
            </a:br>
            <a:endParaRPr lang="en-US" sz="2000" b="0" dirty="0" smtClean="0"/>
          </a:p>
        </p:txBody>
      </p:sp>
      <p:sp>
        <p:nvSpPr>
          <p:cNvPr id="9219" name="Subtitle 2"/>
          <p:cNvSpPr>
            <a:spLocks noGrp="1"/>
          </p:cNvSpPr>
          <p:nvPr>
            <p:ph type="subTitle" idx="1"/>
          </p:nvPr>
        </p:nvSpPr>
        <p:spPr>
          <a:xfrm>
            <a:off x="685800" y="3886200"/>
            <a:ext cx="7678738" cy="1752600"/>
          </a:xfrm>
        </p:spPr>
        <p:txBody>
          <a:bodyPr/>
          <a:lstStyle/>
          <a:p>
            <a:endParaRPr lang="en-US" dirty="0" smtClean="0"/>
          </a:p>
        </p:txBody>
      </p:sp>
    </p:spTree>
    <p:extLst>
      <p:ext uri="{BB962C8B-B14F-4D97-AF65-F5344CB8AC3E}">
        <p14:creationId xmlns:p14="http://schemas.microsoft.com/office/powerpoint/2010/main" val="930413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latin typeface="Calibri" pitchFamily="-96" charset="0"/>
              </a:rPr>
              <a:t>Array Accessing Example</a:t>
            </a:r>
          </a:p>
        </p:txBody>
      </p:sp>
      <p:sp>
        <p:nvSpPr>
          <p:cNvPr id="4" name="Content Placeholder 3"/>
          <p:cNvSpPr>
            <a:spLocks noGrp="1"/>
          </p:cNvSpPr>
          <p:nvPr>
            <p:ph sz="half" idx="2"/>
          </p:nvPr>
        </p:nvSpPr>
        <p:spPr>
          <a:xfrm>
            <a:off x="5638800" y="3810000"/>
            <a:ext cx="3429000" cy="2981325"/>
          </a:xfrm>
        </p:spPr>
        <p:txBody>
          <a:bodyPr/>
          <a:lstStyle/>
          <a:p>
            <a:pPr marL="401638" indent="-246063">
              <a:spcBef>
                <a:spcPct val="25000"/>
              </a:spcBef>
              <a:buClr>
                <a:schemeClr val="hlink"/>
              </a:buClr>
              <a:buSzPct val="75000"/>
              <a:buFont typeface="Wingdings" pitchFamily="-96" charset="2"/>
              <a:buChar char="n"/>
            </a:pPr>
            <a:r>
              <a:rPr lang="en-US" sz="2000" smtClean="0">
                <a:latin typeface="Calibri" pitchFamily="-96" charset="0"/>
              </a:rPr>
              <a:t>Register </a:t>
            </a:r>
            <a:r>
              <a:rPr lang="en-US" sz="2000" smtClean="0">
                <a:latin typeface="Courier New" pitchFamily="-96" charset="0"/>
              </a:rPr>
              <a:t>%edx</a:t>
            </a:r>
            <a:r>
              <a:rPr lang="en-US" sz="2000" smtClean="0">
                <a:latin typeface="Calibri" pitchFamily="-96" charset="0"/>
              </a:rPr>
              <a:t> contains starting address of array</a:t>
            </a:r>
          </a:p>
          <a:p>
            <a:pPr marL="401638" indent="-246063">
              <a:spcBef>
                <a:spcPct val="25000"/>
              </a:spcBef>
              <a:buClr>
                <a:schemeClr val="hlink"/>
              </a:buClr>
              <a:buSzPct val="75000"/>
              <a:buFont typeface="Wingdings" pitchFamily="-96" charset="2"/>
              <a:buChar char="n"/>
            </a:pPr>
            <a:r>
              <a:rPr lang="en-US" sz="2000" smtClean="0">
                <a:latin typeface="Calibri" pitchFamily="-96" charset="0"/>
              </a:rPr>
              <a:t>Register </a:t>
            </a:r>
            <a:r>
              <a:rPr lang="en-US" sz="2000" smtClean="0">
                <a:latin typeface="Courier New" pitchFamily="-96" charset="0"/>
              </a:rPr>
              <a:t>%eax</a:t>
            </a:r>
            <a:r>
              <a:rPr lang="en-US" sz="2000" smtClean="0">
                <a:latin typeface="Calibri" pitchFamily="-96" charset="0"/>
              </a:rPr>
              <a:t> contains </a:t>
            </a:r>
            <a:br>
              <a:rPr lang="en-US" sz="2000" smtClean="0">
                <a:latin typeface="Calibri" pitchFamily="-96" charset="0"/>
              </a:rPr>
            </a:br>
            <a:r>
              <a:rPr lang="en-US" sz="2000" smtClean="0">
                <a:latin typeface="Calibri" pitchFamily="-96" charset="0"/>
              </a:rPr>
              <a:t>array index</a:t>
            </a:r>
          </a:p>
          <a:p>
            <a:pPr marL="401638" indent="-246063">
              <a:spcBef>
                <a:spcPct val="25000"/>
              </a:spcBef>
              <a:buClr>
                <a:schemeClr val="hlink"/>
              </a:buClr>
              <a:buSzPct val="75000"/>
              <a:buFont typeface="Wingdings" pitchFamily="-96" charset="2"/>
              <a:buChar char="n"/>
            </a:pPr>
            <a:r>
              <a:rPr lang="en-US" sz="2000" smtClean="0">
                <a:latin typeface="Calibri" pitchFamily="-96" charset="0"/>
              </a:rPr>
              <a:t>Desired digit at </a:t>
            </a:r>
            <a:br>
              <a:rPr lang="en-US" sz="2000" smtClean="0">
                <a:latin typeface="Calibri" pitchFamily="-96" charset="0"/>
              </a:rPr>
            </a:br>
            <a:r>
              <a:rPr lang="en-US" sz="2000" smtClean="0">
                <a:latin typeface="Courier New" pitchFamily="-96" charset="0"/>
              </a:rPr>
              <a:t>4*%eax + %edx</a:t>
            </a:r>
            <a:endParaRPr lang="en-US" sz="2000" smtClean="0">
              <a:latin typeface="Calibri" pitchFamily="-96" charset="0"/>
            </a:endParaRPr>
          </a:p>
          <a:p>
            <a:pPr marL="401638" indent="-246063">
              <a:spcBef>
                <a:spcPct val="25000"/>
              </a:spcBef>
              <a:buClr>
                <a:schemeClr val="hlink"/>
              </a:buClr>
              <a:buSzPct val="75000"/>
              <a:buFont typeface="Wingdings" pitchFamily="-96" charset="2"/>
              <a:buChar char="n"/>
            </a:pPr>
            <a:r>
              <a:rPr lang="en-US" sz="2000" smtClean="0">
                <a:latin typeface="Calibri" pitchFamily="-96" charset="0"/>
              </a:rPr>
              <a:t>Use memory reference </a:t>
            </a:r>
            <a:r>
              <a:rPr lang="en-US" sz="2000" smtClean="0">
                <a:latin typeface="Courier New" pitchFamily="-96" charset="0"/>
              </a:rPr>
              <a:t>(%edx,%eax,4)</a:t>
            </a:r>
            <a:endParaRPr lang="en-US" sz="2000" smtClean="0">
              <a:latin typeface="Calibri" pitchFamily="-96" charset="0"/>
            </a:endParaRPr>
          </a:p>
        </p:txBody>
      </p:sp>
      <p:sp>
        <p:nvSpPr>
          <p:cNvPr id="64515" name="Rectangle 4"/>
          <p:cNvSpPr>
            <a:spLocks noChangeArrowheads="1"/>
          </p:cNvSpPr>
          <p:nvPr/>
        </p:nvSpPr>
        <p:spPr bwMode="auto">
          <a:xfrm>
            <a:off x="527050" y="2792413"/>
            <a:ext cx="3429000" cy="1474787"/>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eaLnBrk="0" hangingPunct="0"/>
            <a:r>
              <a:rPr lang="en-US" sz="1800">
                <a:latin typeface="Courier New" pitchFamily="-96" charset="0"/>
              </a:rPr>
              <a:t>int get_digit</a:t>
            </a:r>
          </a:p>
          <a:p>
            <a:pPr eaLnBrk="0" hangingPunct="0"/>
            <a:r>
              <a:rPr lang="en-US" sz="1800">
                <a:latin typeface="Courier New" pitchFamily="-96" charset="0"/>
              </a:rPr>
              <a:t>  (zip_dig z, int dig)</a:t>
            </a:r>
          </a:p>
          <a:p>
            <a:pPr eaLnBrk="0" hangingPunct="0"/>
            <a:r>
              <a:rPr lang="en-US" sz="1800">
                <a:latin typeface="Courier New" pitchFamily="-96" charset="0"/>
              </a:rPr>
              <a:t>{</a:t>
            </a:r>
          </a:p>
          <a:p>
            <a:pPr eaLnBrk="0" hangingPunct="0"/>
            <a:r>
              <a:rPr lang="en-US" sz="1800">
                <a:latin typeface="Courier New" pitchFamily="-96" charset="0"/>
              </a:rPr>
              <a:t>  return z[dig];</a:t>
            </a:r>
          </a:p>
          <a:p>
            <a:pPr eaLnBrk="0" hangingPunct="0"/>
            <a:r>
              <a:rPr lang="en-US" sz="1800">
                <a:latin typeface="Courier New" pitchFamily="-96" charset="0"/>
              </a:rPr>
              <a:t>}</a:t>
            </a:r>
          </a:p>
        </p:txBody>
      </p:sp>
      <p:sp>
        <p:nvSpPr>
          <p:cNvPr id="64516" name="Rectangle 5"/>
          <p:cNvSpPr>
            <a:spLocks noChangeArrowheads="1"/>
          </p:cNvSpPr>
          <p:nvPr/>
        </p:nvSpPr>
        <p:spPr bwMode="auto">
          <a:xfrm>
            <a:off x="527050" y="4876800"/>
            <a:ext cx="5111750" cy="920765"/>
          </a:xfrm>
          <a:prstGeom prst="rect">
            <a:avLst/>
          </a:prstGeom>
          <a:noFill/>
          <a:ln w="12700">
            <a:solidFill>
              <a:schemeClr val="tx1"/>
            </a:solidFill>
            <a:miter lim="800000"/>
            <a:headEnd/>
            <a:tailEnd/>
          </a:ln>
        </p:spPr>
        <p:txBody>
          <a:bodyPr wrap="square" lIns="90487" tIns="44450" rIns="90487" bIns="44450">
            <a:prstTxWarp prst="textNoShape">
              <a:avLst/>
            </a:prstTxWarp>
            <a:spAutoFit/>
          </a:bodyPr>
          <a:lstStyle/>
          <a:p>
            <a:pPr eaLnBrk="0" hangingPunct="0">
              <a:tabLst>
                <a:tab pos="342900" algn="l"/>
                <a:tab pos="2628900" algn="l"/>
              </a:tabLst>
            </a:pPr>
            <a:r>
              <a:rPr lang="en-US" sz="1800">
                <a:latin typeface="Courier New" pitchFamily="-96" charset="0"/>
              </a:rPr>
              <a:t>  # %edx = z</a:t>
            </a:r>
          </a:p>
          <a:p>
            <a:pPr eaLnBrk="0" hangingPunct="0">
              <a:tabLst>
                <a:tab pos="342900" algn="l"/>
                <a:tab pos="2628900" algn="l"/>
              </a:tabLst>
            </a:pPr>
            <a:r>
              <a:rPr lang="en-US" sz="1800">
                <a:latin typeface="Courier New" pitchFamily="-96" charset="0"/>
              </a:rPr>
              <a:t>  # %eax = dig</a:t>
            </a:r>
          </a:p>
          <a:p>
            <a:pPr eaLnBrk="0" hangingPunct="0">
              <a:tabLst>
                <a:tab pos="342900" algn="l"/>
                <a:tab pos="2628900" algn="l"/>
              </a:tabLst>
            </a:pPr>
            <a:r>
              <a:rPr lang="en-US" sz="1800">
                <a:latin typeface="Courier New" pitchFamily="-96" charset="0"/>
              </a:rPr>
              <a:t>	movl (%edx,%eax,4),%eax  # z[dig]</a:t>
            </a:r>
          </a:p>
        </p:txBody>
      </p:sp>
      <p:sp>
        <p:nvSpPr>
          <p:cNvPr id="64517" name="TextBox 6"/>
          <p:cNvSpPr txBox="1">
            <a:spLocks noChangeArrowheads="1"/>
          </p:cNvSpPr>
          <p:nvPr/>
        </p:nvSpPr>
        <p:spPr bwMode="auto">
          <a:xfrm>
            <a:off x="420688" y="4392613"/>
            <a:ext cx="758825"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Calibri" pitchFamily="-96" charset="0"/>
              </a:rPr>
              <a:t>IA32</a:t>
            </a:r>
          </a:p>
        </p:txBody>
      </p:sp>
      <p:sp>
        <p:nvSpPr>
          <p:cNvPr id="64518" name="Text Box 31"/>
          <p:cNvSpPr txBox="1">
            <a:spLocks noChangeArrowheads="1"/>
          </p:cNvSpPr>
          <p:nvPr/>
        </p:nvSpPr>
        <p:spPr bwMode="auto">
          <a:xfrm>
            <a:off x="304800" y="1408113"/>
            <a:ext cx="1930400" cy="366712"/>
          </a:xfrm>
          <a:prstGeom prst="rect">
            <a:avLst/>
          </a:prstGeom>
          <a:noFill/>
          <a:ln w="25400">
            <a:noFill/>
            <a:miter lim="800000"/>
            <a:headEnd/>
            <a:tailEnd/>
          </a:ln>
        </p:spPr>
        <p:txBody>
          <a:bodyPr>
            <a:prstTxWarp prst="textNoShape">
              <a:avLst/>
            </a:prstTxWarp>
            <a:spAutoFit/>
          </a:bodyPr>
          <a:lstStyle/>
          <a:p>
            <a:pPr algn="r" eaLnBrk="0" hangingPunct="0"/>
            <a:r>
              <a:rPr lang="en-US" sz="1800">
                <a:latin typeface="Courier New" pitchFamily="-96" charset="0"/>
              </a:rPr>
              <a:t>zip_dig cmu;</a:t>
            </a:r>
          </a:p>
        </p:txBody>
      </p:sp>
      <p:grpSp>
        <p:nvGrpSpPr>
          <p:cNvPr id="64519" name="Group 24"/>
          <p:cNvGrpSpPr>
            <a:grpSpLocks/>
          </p:cNvGrpSpPr>
          <p:nvPr/>
        </p:nvGrpSpPr>
        <p:grpSpPr bwMode="auto">
          <a:xfrm>
            <a:off x="2184400" y="1455738"/>
            <a:ext cx="5435600" cy="750887"/>
            <a:chOff x="2412765" y="3429000"/>
            <a:chExt cx="5435835" cy="771209"/>
          </a:xfrm>
        </p:grpSpPr>
        <p:grpSp>
          <p:nvGrpSpPr>
            <p:cNvPr id="64520" name="Group 25"/>
            <p:cNvGrpSpPr>
              <a:grpSpLocks/>
            </p:cNvGrpSpPr>
            <p:nvPr/>
          </p:nvGrpSpPr>
          <p:grpSpPr bwMode="auto">
            <a:xfrm>
              <a:off x="2743200" y="3429000"/>
              <a:ext cx="4572000" cy="228600"/>
              <a:chOff x="1008" y="1968"/>
              <a:chExt cx="2880" cy="144"/>
            </a:xfrm>
          </p:grpSpPr>
          <p:sp>
            <p:nvSpPr>
              <p:cNvPr id="23"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24"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5</a:t>
                </a:r>
              </a:p>
            </p:txBody>
          </p:sp>
          <p:sp>
            <p:nvSpPr>
              <p:cNvPr id="25"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2</a:t>
                </a:r>
              </a:p>
            </p:txBody>
          </p:sp>
          <p:sp>
            <p:nvSpPr>
              <p:cNvPr id="26"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1</a:t>
                </a:r>
              </a:p>
            </p:txBody>
          </p:sp>
          <p:sp>
            <p:nvSpPr>
              <p:cNvPr id="27"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defRPr/>
                </a:pPr>
                <a:r>
                  <a:rPr lang="en-US" sz="1800" dirty="0">
                    <a:latin typeface="Calibri" pitchFamily="34" charset="0"/>
                    <a:ea typeface="+mn-ea"/>
                    <a:cs typeface="+mn-cs"/>
                  </a:rPr>
                  <a:t>3</a:t>
                </a:r>
              </a:p>
            </p:txBody>
          </p:sp>
        </p:grpSp>
        <p:sp>
          <p:nvSpPr>
            <p:cNvPr id="64521"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16</a:t>
              </a:r>
            </a:p>
          </p:txBody>
        </p:sp>
        <p:sp>
          <p:nvSpPr>
            <p:cNvPr id="64522"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20</a:t>
              </a:r>
            </a:p>
          </p:txBody>
        </p:sp>
        <p:sp>
          <p:nvSpPr>
            <p:cNvPr id="64523"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4524"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4525"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24</a:t>
              </a:r>
            </a:p>
          </p:txBody>
        </p:sp>
        <p:sp>
          <p:nvSpPr>
            <p:cNvPr id="64526"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4527"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28</a:t>
              </a:r>
            </a:p>
          </p:txBody>
        </p:sp>
        <p:sp>
          <p:nvSpPr>
            <p:cNvPr id="64528"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4529"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32</a:t>
              </a:r>
            </a:p>
          </p:txBody>
        </p:sp>
        <p:sp>
          <p:nvSpPr>
            <p:cNvPr id="64530"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64531"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pPr algn="ctr" eaLnBrk="0" hangingPunct="0"/>
              <a:r>
                <a:rPr lang="en-US" sz="1800" b="0">
                  <a:latin typeface="Calibri" pitchFamily="-96" charset="0"/>
                </a:rPr>
                <a:t>36</a:t>
              </a:r>
            </a:p>
          </p:txBody>
        </p:sp>
        <p:sp>
          <p:nvSpPr>
            <p:cNvPr id="64532"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Cache memory organization and operation</a:t>
            </a:r>
          </a:p>
          <a:p>
            <a:r>
              <a:rPr lang="en-US" dirty="0" smtClean="0">
                <a:solidFill>
                  <a:schemeClr val="bg1">
                    <a:lumMod val="75000"/>
                  </a:schemeClr>
                </a:solidFill>
              </a:rPr>
              <a:t>Performance impact of caches</a:t>
            </a:r>
          </a:p>
          <a:p>
            <a:pPr lvl="1"/>
            <a:r>
              <a:rPr lang="en-US" dirty="0" smtClean="0">
                <a:solidFill>
                  <a:schemeClr val="bg1">
                    <a:lumMod val="75000"/>
                  </a:schemeClr>
                </a:solidFill>
              </a:rPr>
              <a:t>The memory mountain</a:t>
            </a:r>
          </a:p>
          <a:p>
            <a:pPr lvl="1"/>
            <a:r>
              <a:rPr lang="en-US" dirty="0" smtClean="0">
                <a:solidFill>
                  <a:schemeClr val="bg1">
                    <a:lumMod val="75000"/>
                  </a:schemeClr>
                </a:solidFill>
              </a:rPr>
              <a:t>Rearranging loops to improve spatial locality</a:t>
            </a:r>
          </a:p>
          <a:p>
            <a:pPr lvl="1"/>
            <a:r>
              <a:rPr lang="en-US" dirty="0" smtClean="0">
                <a:solidFill>
                  <a:schemeClr val="bg1">
                    <a:lumMod val="75000"/>
                  </a:schemeClr>
                </a:solidFill>
              </a:rPr>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4237914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smtClean="0"/>
              <a:t>Cache Memories</a:t>
            </a:r>
            <a:endParaRPr lang="en-US"/>
          </a:p>
        </p:txBody>
      </p:sp>
      <p:sp>
        <p:nvSpPr>
          <p:cNvPr id="187424" name="Rectangle 32"/>
          <p:cNvSpPr>
            <a:spLocks noGrp="1" noChangeArrowheads="1"/>
          </p:cNvSpPr>
          <p:nvPr>
            <p:ph type="body" idx="1"/>
          </p:nvPr>
        </p:nvSpPr>
        <p:spPr/>
        <p:txBody>
          <a:bodyPr/>
          <a:lstStyle/>
          <a:p>
            <a:r>
              <a:rPr lang="en-US" dirty="0" smtClean="0">
                <a:solidFill>
                  <a:srgbClr val="FF0000"/>
                </a:solidFill>
              </a:rPr>
              <a:t>Cache memories </a:t>
            </a:r>
            <a:r>
              <a:rPr lang="en-US" dirty="0" smtClean="0"/>
              <a:t>are small, fast SRAM-based memories managed automatically in hardware. </a:t>
            </a:r>
          </a:p>
          <a:p>
            <a:pPr lvl="1"/>
            <a:r>
              <a:rPr lang="en-US" dirty="0" smtClean="0"/>
              <a:t>Hold frequently accessed blocks of main memory</a:t>
            </a:r>
          </a:p>
          <a:p>
            <a:r>
              <a:rPr lang="en-US" dirty="0" smtClean="0"/>
              <a:t>CPU looks first for data in caches (e.g., L1, L2, and L3), then in main memory.</a:t>
            </a:r>
          </a:p>
          <a:p>
            <a:r>
              <a:rPr lang="en-US" dirty="0" smtClean="0"/>
              <a:t>Typical system structure:</a:t>
            </a:r>
            <a:endParaRPr lang="en-US" dirty="0"/>
          </a:p>
        </p:txBody>
      </p:sp>
      <p:sp>
        <p:nvSpPr>
          <p:cNvPr id="33" name="Rectangle 146"/>
          <p:cNvSpPr>
            <a:spLocks noChangeAspect="1" noChangeArrowheads="1"/>
          </p:cNvSpPr>
          <p:nvPr/>
        </p:nvSpPr>
        <p:spPr bwMode="auto">
          <a:xfrm>
            <a:off x="7258050" y="5653087"/>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Main</a:t>
            </a:r>
          </a:p>
          <a:p>
            <a:pPr algn="ctr"/>
            <a:r>
              <a:rPr lang="en-US" sz="1600"/>
              <a:t>memory</a:t>
            </a:r>
          </a:p>
        </p:txBody>
      </p:sp>
      <p:sp>
        <p:nvSpPr>
          <p:cNvPr id="34" name="AutoShape 201"/>
          <p:cNvSpPr>
            <a:spLocks noChangeAspect="1" noChangeArrowheads="1"/>
          </p:cNvSpPr>
          <p:nvPr/>
        </p:nvSpPr>
        <p:spPr bwMode="auto">
          <a:xfrm>
            <a:off x="5884863" y="5789612"/>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5" name="Rectangle 202"/>
          <p:cNvSpPr>
            <a:spLocks noChangeAspect="1" noChangeArrowheads="1"/>
          </p:cNvSpPr>
          <p:nvPr/>
        </p:nvSpPr>
        <p:spPr bwMode="auto">
          <a:xfrm>
            <a:off x="5060950" y="581818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I/O</a:t>
            </a:r>
          </a:p>
          <a:p>
            <a:pPr algn="ctr"/>
            <a:r>
              <a:rPr lang="en-US" sz="1600"/>
              <a:t>bridge</a:t>
            </a:r>
          </a:p>
        </p:txBody>
      </p:sp>
      <p:sp>
        <p:nvSpPr>
          <p:cNvPr id="36" name="AutoShape 205"/>
          <p:cNvSpPr>
            <a:spLocks noChangeAspect="1" noChangeArrowheads="1"/>
          </p:cNvSpPr>
          <p:nvPr/>
        </p:nvSpPr>
        <p:spPr bwMode="auto">
          <a:xfrm>
            <a:off x="3748088" y="5789612"/>
            <a:ext cx="1309687" cy="481013"/>
          </a:xfrm>
          <a:prstGeom prst="leftRightArrow">
            <a:avLst>
              <a:gd name="adj1" fmla="val 50000"/>
              <a:gd name="adj2" fmla="val 54455"/>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7" name="Rectangle 206"/>
          <p:cNvSpPr>
            <a:spLocks noChangeAspect="1" noChangeArrowheads="1"/>
          </p:cNvSpPr>
          <p:nvPr/>
        </p:nvSpPr>
        <p:spPr bwMode="auto">
          <a:xfrm>
            <a:off x="1349375" y="581818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Bus interface</a:t>
            </a:r>
          </a:p>
        </p:txBody>
      </p:sp>
      <p:sp>
        <p:nvSpPr>
          <p:cNvPr id="38" name="Rectangle 207"/>
          <p:cNvSpPr>
            <a:spLocks noChangeAspect="1" noChangeArrowheads="1"/>
          </p:cNvSpPr>
          <p:nvPr/>
        </p:nvSpPr>
        <p:spPr bwMode="auto">
          <a:xfrm>
            <a:off x="2862263" y="462280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9" name="Rectangle 208"/>
          <p:cNvSpPr>
            <a:spLocks noChangeAspect="1" noChangeArrowheads="1"/>
          </p:cNvSpPr>
          <p:nvPr/>
        </p:nvSpPr>
        <p:spPr bwMode="auto">
          <a:xfrm>
            <a:off x="2862263" y="4760912"/>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0" name="Rectangle 210"/>
          <p:cNvSpPr>
            <a:spLocks noChangeAspect="1" noChangeArrowheads="1"/>
          </p:cNvSpPr>
          <p:nvPr/>
        </p:nvSpPr>
        <p:spPr bwMode="auto">
          <a:xfrm>
            <a:off x="2862263" y="4897437"/>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1" name="Rectangle 211"/>
          <p:cNvSpPr>
            <a:spLocks noChangeAspect="1" noChangeArrowheads="1"/>
          </p:cNvSpPr>
          <p:nvPr/>
        </p:nvSpPr>
        <p:spPr bwMode="auto">
          <a:xfrm>
            <a:off x="2862263" y="5035550"/>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2" name="Rectangle 212"/>
          <p:cNvSpPr>
            <a:spLocks noChangeAspect="1" noChangeArrowheads="1"/>
          </p:cNvSpPr>
          <p:nvPr/>
        </p:nvSpPr>
        <p:spPr bwMode="auto">
          <a:xfrm>
            <a:off x="2862263" y="517207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3" name="AutoShape 214"/>
          <p:cNvSpPr>
            <a:spLocks noChangeAspect="1" noChangeArrowheads="1"/>
          </p:cNvSpPr>
          <p:nvPr/>
        </p:nvSpPr>
        <p:spPr bwMode="auto">
          <a:xfrm>
            <a:off x="3559175" y="462280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4" name="AutoShape 215"/>
          <p:cNvSpPr>
            <a:spLocks noChangeAspect="1" noChangeArrowheads="1"/>
          </p:cNvSpPr>
          <p:nvPr/>
        </p:nvSpPr>
        <p:spPr bwMode="auto">
          <a:xfrm flipH="1">
            <a:off x="3478213" y="4965700"/>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5" name="Rectangle 220"/>
          <p:cNvSpPr>
            <a:spLocks noChangeAspect="1" noChangeArrowheads="1"/>
          </p:cNvSpPr>
          <p:nvPr/>
        </p:nvSpPr>
        <p:spPr bwMode="auto">
          <a:xfrm>
            <a:off x="3959225" y="4486275"/>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ALU</a:t>
            </a:r>
          </a:p>
        </p:txBody>
      </p:sp>
      <p:sp>
        <p:nvSpPr>
          <p:cNvPr id="46" name="Text Box 221"/>
          <p:cNvSpPr txBox="1">
            <a:spLocks noChangeAspect="1" noChangeArrowheads="1"/>
          </p:cNvSpPr>
          <p:nvPr/>
        </p:nvSpPr>
        <p:spPr bwMode="auto">
          <a:xfrm>
            <a:off x="2613022" y="4316998"/>
            <a:ext cx="1147770"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Register file</a:t>
            </a:r>
          </a:p>
        </p:txBody>
      </p:sp>
      <p:sp>
        <p:nvSpPr>
          <p:cNvPr id="47" name="AutoShape 222"/>
          <p:cNvSpPr>
            <a:spLocks noChangeAspect="1" noChangeArrowheads="1"/>
          </p:cNvSpPr>
          <p:nvPr/>
        </p:nvSpPr>
        <p:spPr bwMode="auto">
          <a:xfrm>
            <a:off x="2928938" y="537845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8" name="Rectangle 223"/>
          <p:cNvSpPr>
            <a:spLocks noChangeAspect="1" noChangeArrowheads="1"/>
          </p:cNvSpPr>
          <p:nvPr/>
        </p:nvSpPr>
        <p:spPr bwMode="auto">
          <a:xfrm>
            <a:off x="1196975" y="4279900"/>
            <a:ext cx="3379788" cy="21971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pPr algn="ctr"/>
            <a:endParaRPr lang="en-US" sz="1600"/>
          </a:p>
        </p:txBody>
      </p:sp>
      <p:sp>
        <p:nvSpPr>
          <p:cNvPr id="49" name="Text Box 225"/>
          <p:cNvSpPr txBox="1">
            <a:spLocks noChangeAspect="1" noChangeArrowheads="1"/>
          </p:cNvSpPr>
          <p:nvPr/>
        </p:nvSpPr>
        <p:spPr bwMode="auto">
          <a:xfrm>
            <a:off x="1174448" y="3988385"/>
            <a:ext cx="932467"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dirty="0"/>
              <a:t>CPU chip</a:t>
            </a:r>
          </a:p>
        </p:txBody>
      </p:sp>
      <p:sp>
        <p:nvSpPr>
          <p:cNvPr id="50" name="Text Box 229"/>
          <p:cNvSpPr txBox="1">
            <a:spLocks noChangeAspect="1" noChangeArrowheads="1"/>
          </p:cNvSpPr>
          <p:nvPr/>
        </p:nvSpPr>
        <p:spPr bwMode="auto">
          <a:xfrm>
            <a:off x="4656720" y="5155198"/>
            <a:ext cx="1129135"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System bus</a:t>
            </a:r>
          </a:p>
        </p:txBody>
      </p:sp>
      <p:sp>
        <p:nvSpPr>
          <p:cNvPr id="51" name="Line 230"/>
          <p:cNvSpPr>
            <a:spLocks noChangeAspect="1" noChangeShapeType="1"/>
          </p:cNvSpPr>
          <p:nvPr/>
        </p:nvSpPr>
        <p:spPr bwMode="auto">
          <a:xfrm flipH="1">
            <a:off x="4438650" y="544671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2" name="Text Box 231"/>
          <p:cNvSpPr txBox="1">
            <a:spLocks noChangeAspect="1" noChangeArrowheads="1"/>
          </p:cNvSpPr>
          <p:nvPr/>
        </p:nvSpPr>
        <p:spPr bwMode="auto">
          <a:xfrm>
            <a:off x="5976451" y="5155198"/>
            <a:ext cx="1175722"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Memory bus</a:t>
            </a:r>
          </a:p>
        </p:txBody>
      </p:sp>
      <p:sp>
        <p:nvSpPr>
          <p:cNvPr id="53" name="Line 232"/>
          <p:cNvSpPr>
            <a:spLocks noChangeAspect="1" noChangeShapeType="1"/>
          </p:cNvSpPr>
          <p:nvPr/>
        </p:nvSpPr>
        <p:spPr bwMode="auto">
          <a:xfrm>
            <a:off x="6530975" y="544671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4" name="Rectangle 233"/>
          <p:cNvSpPr>
            <a:spLocks noChangeAspect="1" noChangeArrowheads="1"/>
          </p:cNvSpPr>
          <p:nvPr/>
        </p:nvSpPr>
        <p:spPr bwMode="auto">
          <a:xfrm>
            <a:off x="1349375" y="4719637"/>
            <a:ext cx="1066800" cy="5207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600" dirty="0"/>
              <a:t>Cache </a:t>
            </a:r>
          </a:p>
          <a:p>
            <a:pPr algn="ctr"/>
            <a:r>
              <a:rPr lang="en-US" sz="1600" dirty="0"/>
              <a:t>memories</a:t>
            </a:r>
          </a:p>
        </p:txBody>
      </p:sp>
      <p:sp>
        <p:nvSpPr>
          <p:cNvPr id="55" name="AutoShape 234"/>
          <p:cNvSpPr>
            <a:spLocks noChangeAspect="1" noChangeArrowheads="1"/>
          </p:cNvSpPr>
          <p:nvPr/>
        </p:nvSpPr>
        <p:spPr bwMode="auto">
          <a:xfrm>
            <a:off x="1577975" y="5240337"/>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56" name="AutoShape 236"/>
          <p:cNvSpPr>
            <a:spLocks noChangeAspect="1" noChangeArrowheads="1"/>
          </p:cNvSpPr>
          <p:nvPr/>
        </p:nvSpPr>
        <p:spPr bwMode="auto">
          <a:xfrm flipH="1">
            <a:off x="2441575" y="476726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Tree>
    <p:extLst>
      <p:ext uri="{BB962C8B-B14F-4D97-AF65-F5344CB8AC3E}">
        <p14:creationId xmlns:p14="http://schemas.microsoft.com/office/powerpoint/2010/main" val="253431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59" name="Straight Connector 58"/>
          <p:cNvCxnSpPr/>
          <p:nvPr/>
        </p:nvCxnSpPr>
        <p:spPr bwMode="auto">
          <a:xfrm>
            <a:off x="6553200" y="2077411"/>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400800" y="2475446"/>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100" name="TextBox 99"/>
          <p:cNvSpPr txBox="1"/>
          <p:nvPr/>
        </p:nvSpPr>
        <p:spPr>
          <a:xfrm>
            <a:off x="6096000" y="5112603"/>
            <a:ext cx="3151286" cy="830997"/>
          </a:xfrm>
          <a:prstGeom prst="rect">
            <a:avLst/>
          </a:prstGeom>
          <a:noFill/>
        </p:spPr>
        <p:txBody>
          <a:bodyPr wrap="none" rtlCol="0">
            <a:spAutoFit/>
          </a:bodyPr>
          <a:lstStyle/>
          <a:p>
            <a:r>
              <a:rPr lang="en-US" i="1" dirty="0" smtClean="0">
                <a:solidFill>
                  <a:srgbClr val="C00000"/>
                </a:solidFill>
                <a:latin typeface="Calibri" pitchFamily="34" charset="0"/>
              </a:rPr>
              <a:t>Cache size:</a:t>
            </a:r>
          </a:p>
          <a:p>
            <a:r>
              <a:rPr lang="en-US" i="1" dirty="0" smtClean="0">
                <a:latin typeface="Calibri" pitchFamily="34" charset="0"/>
              </a:rPr>
              <a:t>C = S x E x B data bytes</a:t>
            </a:r>
          </a:p>
        </p:txBody>
      </p:sp>
      <p:sp>
        <p:nvSpPr>
          <p:cNvPr id="53" name="TextBox 52"/>
          <p:cNvSpPr txBox="1"/>
          <p:nvPr/>
        </p:nvSpPr>
        <p:spPr>
          <a:xfrm>
            <a:off x="1638488" y="6128195"/>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55" name="Straight Connector 54"/>
          <p:cNvCxnSpPr/>
          <p:nvPr/>
        </p:nvCxnSpPr>
        <p:spPr bwMode="auto">
          <a:xfrm rot="5400000" flipH="1" flipV="1">
            <a:off x="2413438" y="6158528"/>
            <a:ext cx="304800" cy="1588"/>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538035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8" name="AutoShape 16"/>
          <p:cNvSpPr>
            <a:spLocks/>
          </p:cNvSpPr>
          <p:nvPr/>
        </p:nvSpPr>
        <p:spPr bwMode="auto">
          <a:xfrm rot="5400000">
            <a:off x="35582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553867" y="2078999"/>
            <a:ext cx="4237333"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824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72867"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300213"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76200"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grpSp>
        <p:nvGrpSpPr>
          <p:cNvPr id="4" name="Group 80"/>
          <p:cNvGrpSpPr/>
          <p:nvPr/>
        </p:nvGrpSpPr>
        <p:grpSpPr>
          <a:xfrm>
            <a:off x="1553867" y="2647683"/>
            <a:ext cx="4237333"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53867" y="3221999"/>
            <a:ext cx="4237333"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53867" y="4288799"/>
            <a:ext cx="4237333"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6198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16198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1181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3907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3651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45659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39241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0582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2155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1746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4" name="TextBox 73"/>
          <p:cNvSpPr txBox="1"/>
          <p:nvPr/>
        </p:nvSpPr>
        <p:spPr>
          <a:xfrm>
            <a:off x="1092556" y="6107668"/>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76" name="Straight Connector 75"/>
          <p:cNvCxnSpPr/>
          <p:nvPr/>
        </p:nvCxnSpPr>
        <p:spPr bwMode="auto">
          <a:xfrm rot="5400000" flipH="1" flipV="1">
            <a:off x="18675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39691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3485097" y="6374902"/>
            <a:ext cx="3834127"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51" name="Rectangle 50"/>
          <p:cNvSpPr/>
          <p:nvPr/>
        </p:nvSpPr>
        <p:spPr bwMode="auto">
          <a:xfrm>
            <a:off x="63374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52" name="Rectangle 51"/>
          <p:cNvSpPr/>
          <p:nvPr/>
        </p:nvSpPr>
        <p:spPr bwMode="auto">
          <a:xfrm>
            <a:off x="73280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53" name="Rectangle 52"/>
          <p:cNvSpPr/>
          <p:nvPr/>
        </p:nvSpPr>
        <p:spPr bwMode="auto">
          <a:xfrm>
            <a:off x="80900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b bits</a:t>
            </a:r>
          </a:p>
        </p:txBody>
      </p:sp>
      <p:sp>
        <p:nvSpPr>
          <p:cNvPr id="55" name="TextBox 54"/>
          <p:cNvSpPr txBox="1"/>
          <p:nvPr/>
        </p:nvSpPr>
        <p:spPr>
          <a:xfrm>
            <a:off x="6248400" y="2513390"/>
            <a:ext cx="1810817" cy="369332"/>
          </a:xfrm>
          <a:prstGeom prst="rect">
            <a:avLst/>
          </a:prstGeom>
          <a:noFill/>
        </p:spPr>
        <p:txBody>
          <a:bodyPr wrap="none" rtlCol="0">
            <a:spAutoFit/>
          </a:bodyPr>
          <a:lstStyle/>
          <a:p>
            <a:r>
              <a:rPr lang="en-US" sz="1800" dirty="0" smtClean="0">
                <a:latin typeface="Calibri" pitchFamily="34" charset="0"/>
              </a:rPr>
              <a:t>Address of word:</a:t>
            </a:r>
          </a:p>
        </p:txBody>
      </p:sp>
      <p:sp>
        <p:nvSpPr>
          <p:cNvPr id="58" name="AutoShape 16"/>
          <p:cNvSpPr>
            <a:spLocks/>
          </p:cNvSpPr>
          <p:nvPr/>
        </p:nvSpPr>
        <p:spPr bwMode="auto">
          <a:xfrm rot="16200000" flipV="1">
            <a:off x="67184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60" name="AutoShape 16"/>
          <p:cNvSpPr>
            <a:spLocks/>
          </p:cNvSpPr>
          <p:nvPr/>
        </p:nvSpPr>
        <p:spPr bwMode="auto">
          <a:xfrm rot="16200000" flipV="1">
            <a:off x="75947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1" name="AutoShape 16"/>
          <p:cNvSpPr>
            <a:spLocks/>
          </p:cNvSpPr>
          <p:nvPr/>
        </p:nvSpPr>
        <p:spPr bwMode="auto">
          <a:xfrm rot="16200000" flipV="1">
            <a:off x="82805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6594772" y="3365678"/>
            <a:ext cx="485389" cy="369332"/>
          </a:xfrm>
          <a:prstGeom prst="rect">
            <a:avLst/>
          </a:prstGeom>
          <a:noFill/>
        </p:spPr>
        <p:txBody>
          <a:bodyPr wrap="none" rtlCol="0">
            <a:spAutoFit/>
          </a:bodyPr>
          <a:lstStyle/>
          <a:p>
            <a:r>
              <a:rPr lang="en-US" sz="1800" dirty="0" smtClean="0">
                <a:latin typeface="Calibri" pitchFamily="34" charset="0"/>
              </a:rPr>
              <a:t>tag</a:t>
            </a:r>
          </a:p>
        </p:txBody>
      </p:sp>
      <p:sp>
        <p:nvSpPr>
          <p:cNvPr id="80" name="TextBox 79"/>
          <p:cNvSpPr txBox="1"/>
          <p:nvPr/>
        </p:nvSpPr>
        <p:spPr>
          <a:xfrm>
            <a:off x="7360273" y="3364468"/>
            <a:ext cx="705258" cy="646331"/>
          </a:xfrm>
          <a:prstGeom prst="rect">
            <a:avLst/>
          </a:prstGeom>
          <a:noFill/>
        </p:spPr>
        <p:txBody>
          <a:bodyPr wrap="none" rtlCol="0">
            <a:spAutoFit/>
          </a:bodyPr>
          <a:lstStyle/>
          <a:p>
            <a:pPr algn="ctr"/>
            <a:r>
              <a:rPr lang="en-US" sz="1800" dirty="0" smtClean="0">
                <a:latin typeface="Calibri" pitchFamily="34" charset="0"/>
              </a:rPr>
              <a:t>set</a:t>
            </a:r>
          </a:p>
          <a:p>
            <a:pPr algn="ctr"/>
            <a:r>
              <a:rPr lang="en-US" sz="1800" dirty="0" smtClean="0">
                <a:latin typeface="Calibri" pitchFamily="34" charset="0"/>
              </a:rPr>
              <a:t>index</a:t>
            </a:r>
          </a:p>
        </p:txBody>
      </p:sp>
      <p:sp>
        <p:nvSpPr>
          <p:cNvPr id="81" name="TextBox 80"/>
          <p:cNvSpPr txBox="1"/>
          <p:nvPr/>
        </p:nvSpPr>
        <p:spPr>
          <a:xfrm>
            <a:off x="8033195" y="3364468"/>
            <a:ext cx="738664" cy="646331"/>
          </a:xfrm>
          <a:prstGeom prst="rect">
            <a:avLst/>
          </a:prstGeom>
          <a:noFill/>
        </p:spPr>
        <p:txBody>
          <a:bodyPr wrap="none" rtlCol="0">
            <a:spAutoFit/>
          </a:bodyPr>
          <a:lstStyle/>
          <a:p>
            <a:pPr algn="ctr"/>
            <a:r>
              <a:rPr lang="en-US" sz="1800" dirty="0" smtClean="0">
                <a:latin typeface="Calibri" pitchFamily="34" charset="0"/>
              </a:rPr>
              <a:t>block</a:t>
            </a:r>
          </a:p>
          <a:p>
            <a:pPr algn="ctr"/>
            <a:r>
              <a:rPr lang="en-US" sz="1800" dirty="0" smtClean="0">
                <a:latin typeface="Calibri" pitchFamily="34" charset="0"/>
              </a:rPr>
              <a:t>offset</a:t>
            </a:r>
          </a:p>
        </p:txBody>
      </p:sp>
      <p:cxnSp>
        <p:nvCxnSpPr>
          <p:cNvPr id="93" name="Shape 92"/>
          <p:cNvCxnSpPr>
            <a:stCxn id="80" idx="2"/>
            <a:endCxn id="94" idx="3"/>
          </p:cNvCxnSpPr>
          <p:nvPr/>
        </p:nvCxnSpPr>
        <p:spPr bwMode="auto">
          <a:xfrm rot="5400000">
            <a:off x="6489930" y="3312069"/>
            <a:ext cx="524242" cy="1921702"/>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255680" y="2542930"/>
            <a:ext cx="1678979" cy="4614717"/>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71298" y="5054956"/>
            <a:ext cx="2015295" cy="307777"/>
          </a:xfrm>
          <a:prstGeom prst="rect">
            <a:avLst/>
          </a:prstGeom>
          <a:noFill/>
        </p:spPr>
        <p:txBody>
          <a:bodyPr wrap="none" rtlCol="0">
            <a:spAutoFit/>
          </a:bodyPr>
          <a:lstStyle/>
          <a:p>
            <a:r>
              <a:rPr lang="en-US" sz="1400" dirty="0" smtClean="0">
                <a:solidFill>
                  <a:schemeClr val="accent2">
                    <a:lumMod val="75000"/>
                  </a:schemeClr>
                </a:solidFill>
                <a:latin typeface="Calibri" pitchFamily="34" charset="0"/>
              </a:rPr>
              <a:t>data begins at this offset</a:t>
            </a:r>
          </a:p>
        </p:txBody>
      </p:sp>
      <p:sp>
        <p:nvSpPr>
          <p:cNvPr id="105" name="TextBox 104"/>
          <p:cNvSpPr txBox="1"/>
          <p:nvPr/>
        </p:nvSpPr>
        <p:spPr>
          <a:xfrm>
            <a:off x="6311007" y="531674"/>
            <a:ext cx="2415982" cy="1754326"/>
          </a:xfrm>
          <a:prstGeom prst="rect">
            <a:avLst/>
          </a:prstGeom>
          <a:solidFill>
            <a:schemeClr val="bg2">
              <a:lumMod val="20000"/>
              <a:lumOff val="80000"/>
            </a:schemeClr>
          </a:solidFill>
        </p:spPr>
        <p:txBody>
          <a:bodyPr wrap="none" rtlCol="0">
            <a:spAutoFit/>
          </a:bodyPr>
          <a:lstStyle/>
          <a:p>
            <a:pPr marL="115888" indent="-115888">
              <a:buFont typeface="Arial" pitchFamily="34" charset="0"/>
              <a:buChar char="•"/>
            </a:pPr>
            <a:r>
              <a:rPr lang="en-US" sz="1800" i="1" dirty="0" smtClean="0">
                <a:solidFill>
                  <a:srgbClr val="C00000"/>
                </a:solidFill>
                <a:latin typeface="Calibri" pitchFamily="34" charset="0"/>
              </a:rPr>
              <a:t>Locate set</a:t>
            </a:r>
          </a:p>
          <a:p>
            <a:pPr marL="115888" indent="-115888">
              <a:buFont typeface="Arial" pitchFamily="34" charset="0"/>
              <a:buChar char="•"/>
            </a:pPr>
            <a:r>
              <a:rPr lang="en-US" sz="1800" i="1" dirty="0" smtClean="0">
                <a:solidFill>
                  <a:srgbClr val="C00000"/>
                </a:solidFill>
                <a:latin typeface="Calibri" pitchFamily="34" charset="0"/>
              </a:rPr>
              <a:t>Check if any line in set</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has matching tag</a:t>
            </a:r>
          </a:p>
          <a:p>
            <a:pPr marL="115888" indent="-115888">
              <a:buFont typeface="Arial" pitchFamily="34" charset="0"/>
              <a:buChar char="•"/>
            </a:pPr>
            <a:r>
              <a:rPr lang="en-US" sz="1800" i="1" dirty="0" smtClean="0">
                <a:solidFill>
                  <a:srgbClr val="C00000"/>
                </a:solidFill>
                <a:latin typeface="Calibri" pitchFamily="34" charset="0"/>
              </a:rPr>
              <a:t>Yes + line valid: hit</a:t>
            </a:r>
          </a:p>
          <a:p>
            <a:pPr marL="115888" indent="-115888">
              <a:buFont typeface="Arial" pitchFamily="34" charset="0"/>
              <a:buChar char="•"/>
            </a:pPr>
            <a:r>
              <a:rPr lang="en-US" sz="1800" i="1" dirty="0" smtClean="0">
                <a:solidFill>
                  <a:srgbClr val="C00000"/>
                </a:solidFill>
                <a:latin typeface="Calibri" pitchFamily="34" charset="0"/>
              </a:rPr>
              <a:t>Locate data starting</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at offset</a:t>
            </a:r>
          </a:p>
        </p:txBody>
      </p:sp>
    </p:spTree>
    <p:extLst>
      <p:ext uri="{BB962C8B-B14F-4D97-AF65-F5344CB8AC3E}">
        <p14:creationId xmlns:p14="http://schemas.microsoft.com/office/powerpoint/2010/main" val="7849583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1004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What about writes?</a:t>
            </a:r>
          </a:p>
        </p:txBody>
      </p:sp>
      <p:sp>
        <p:nvSpPr>
          <p:cNvPr id="26626" name="Rectangle 2"/>
          <p:cNvSpPr>
            <a:spLocks noGrp="1" noChangeArrowheads="1"/>
          </p:cNvSpPr>
          <p:nvPr>
            <p:ph type="body" idx="1"/>
          </p:nvPr>
        </p:nvSpPr>
        <p:spPr>
          <a:xfrm>
            <a:off x="455613" y="1220788"/>
            <a:ext cx="8307387" cy="5322887"/>
          </a:xfrm>
        </p:spPr>
        <p:txBody>
          <a:bodyPr lIns="90360" tIns="44280" rIns="90360" bIns="44280"/>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Multiple copies of data exist: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L1, L2, Main Memory,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write-hit?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Write-through </a:t>
            </a:r>
            <a:r>
              <a:rPr lang="en-GB" dirty="0" smtClean="0"/>
              <a:t>(write immediately to memory)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Write-back </a:t>
            </a:r>
            <a:r>
              <a:rPr lang="en-GB" dirty="0" smtClean="0"/>
              <a:t>(defer write to memory until replacement of line)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Need a dirty bit (line different from memory or not)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write-miss?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Write-allocate </a:t>
            </a:r>
            <a:r>
              <a:rPr lang="en-GB" dirty="0" smtClean="0"/>
              <a:t>(load into cache, update line in cache)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Good if more writes to the location follow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No-write-allocate </a:t>
            </a:r>
            <a:r>
              <a:rPr lang="en-GB" dirty="0" smtClean="0"/>
              <a:t>(writes immediately to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Typical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Write-through + No-write-allocate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b="1" dirty="0" smtClean="0"/>
              <a:t>Write-back + Write-allocate</a:t>
            </a:r>
          </a:p>
          <a:p>
            <a:pPr eaLnBrk="1" hangingPunct="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smtClean="0"/>
          </a:p>
        </p:txBody>
      </p:sp>
    </p:spTree>
    <p:extLst>
      <p:ext uri="{BB962C8B-B14F-4D97-AF65-F5344CB8AC3E}">
        <p14:creationId xmlns:p14="http://schemas.microsoft.com/office/powerpoint/2010/main" val="39996716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sz="1800"/>
          </a:p>
        </p:txBody>
      </p:sp>
      <p:sp>
        <p:nvSpPr>
          <p:cNvPr id="11" name="Rectangle 404"/>
          <p:cNvSpPr>
            <a:spLocks noChangeArrowheads="1"/>
          </p:cNvSpPr>
          <p:nvPr/>
        </p:nvSpPr>
        <p:spPr bwMode="auto">
          <a:xfrm>
            <a:off x="381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0" name="Rectangle 413"/>
          <p:cNvSpPr>
            <a:spLocks noChangeArrowheads="1"/>
          </p:cNvSpPr>
          <p:nvPr/>
        </p:nvSpPr>
        <p:spPr bwMode="auto">
          <a:xfrm>
            <a:off x="4114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 name="Title 1"/>
          <p:cNvSpPr>
            <a:spLocks noGrp="1"/>
          </p:cNvSpPr>
          <p:nvPr>
            <p:ph type="title"/>
          </p:nvPr>
        </p:nvSpPr>
        <p:spPr>
          <a:noFill/>
        </p:spPr>
        <p:txBody>
          <a:bodyPr/>
          <a:lstStyle/>
          <a:p>
            <a:r>
              <a:rPr lang="en-US" dirty="0" smtClean="0"/>
              <a:t>Intel Core i7 Cache Hierarchy</a:t>
            </a:r>
            <a:endParaRPr lang="en-US" dirty="0"/>
          </a:p>
        </p:txBody>
      </p:sp>
      <p:sp>
        <p:nvSpPr>
          <p:cNvPr id="4" name="Rectangle 396"/>
          <p:cNvSpPr>
            <a:spLocks noChangeArrowheads="1"/>
          </p:cNvSpPr>
          <p:nvPr/>
        </p:nvSpPr>
        <p:spPr bwMode="auto">
          <a:xfrm>
            <a:off x="546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dirty="0" err="1"/>
              <a:t>Regs</a:t>
            </a:r>
            <a:endParaRPr lang="en-US" sz="1800" dirty="0"/>
          </a:p>
        </p:txBody>
      </p:sp>
      <p:sp>
        <p:nvSpPr>
          <p:cNvPr id="5" name="Rectangle 397"/>
          <p:cNvSpPr>
            <a:spLocks noChangeArrowheads="1"/>
          </p:cNvSpPr>
          <p:nvPr/>
        </p:nvSpPr>
        <p:spPr bwMode="auto">
          <a:xfrm>
            <a:off x="5889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d-cache</a:t>
            </a:r>
          </a:p>
        </p:txBody>
      </p:sp>
      <p:sp>
        <p:nvSpPr>
          <p:cNvPr id="6" name="Rectangle 399"/>
          <p:cNvSpPr>
            <a:spLocks noChangeArrowheads="1"/>
          </p:cNvSpPr>
          <p:nvPr/>
        </p:nvSpPr>
        <p:spPr bwMode="auto">
          <a:xfrm>
            <a:off x="1524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i</a:t>
            </a:r>
            <a:r>
              <a:rPr lang="en-US" sz="1800" dirty="0"/>
              <a:t>-cache</a:t>
            </a:r>
          </a:p>
        </p:txBody>
      </p:sp>
      <p:sp>
        <p:nvSpPr>
          <p:cNvPr id="7" name="Rectangle 400"/>
          <p:cNvSpPr>
            <a:spLocks noChangeArrowheads="1"/>
          </p:cNvSpPr>
          <p:nvPr/>
        </p:nvSpPr>
        <p:spPr bwMode="auto">
          <a:xfrm>
            <a:off x="609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8" name="Line 401"/>
          <p:cNvSpPr>
            <a:spLocks noChangeShapeType="1"/>
          </p:cNvSpPr>
          <p:nvPr/>
        </p:nvSpPr>
        <p:spPr bwMode="auto">
          <a:xfrm>
            <a:off x="1066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9" name="Line 402"/>
          <p:cNvSpPr>
            <a:spLocks noChangeShapeType="1"/>
          </p:cNvSpPr>
          <p:nvPr/>
        </p:nvSpPr>
        <p:spPr bwMode="auto">
          <a:xfrm>
            <a:off x="1066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0" name="Line 403"/>
          <p:cNvSpPr>
            <a:spLocks noChangeShapeType="1"/>
          </p:cNvSpPr>
          <p:nvPr/>
        </p:nvSpPr>
        <p:spPr bwMode="auto">
          <a:xfrm>
            <a:off x="1905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2" name="Text Box 405"/>
          <p:cNvSpPr txBox="1">
            <a:spLocks noChangeArrowheads="1"/>
          </p:cNvSpPr>
          <p:nvPr/>
        </p:nvSpPr>
        <p:spPr bwMode="auto">
          <a:xfrm>
            <a:off x="3048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0</a:t>
            </a:r>
          </a:p>
        </p:txBody>
      </p:sp>
      <p:sp>
        <p:nvSpPr>
          <p:cNvPr id="13" name="Rectangle 406"/>
          <p:cNvSpPr>
            <a:spLocks noChangeArrowheads="1"/>
          </p:cNvSpPr>
          <p:nvPr/>
        </p:nvSpPr>
        <p:spPr bwMode="auto">
          <a:xfrm>
            <a:off x="4279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a:t>Regs</a:t>
            </a:r>
          </a:p>
        </p:txBody>
      </p:sp>
      <p:sp>
        <p:nvSpPr>
          <p:cNvPr id="14" name="Rectangle 407"/>
          <p:cNvSpPr>
            <a:spLocks noChangeArrowheads="1"/>
          </p:cNvSpPr>
          <p:nvPr/>
        </p:nvSpPr>
        <p:spPr bwMode="auto">
          <a:xfrm>
            <a:off x="43227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d</a:t>
            </a:r>
            <a:r>
              <a:rPr lang="en-US" sz="1800" dirty="0"/>
              <a:t>-cache</a:t>
            </a:r>
          </a:p>
        </p:txBody>
      </p:sp>
      <p:sp>
        <p:nvSpPr>
          <p:cNvPr id="15" name="Rectangle 408"/>
          <p:cNvSpPr>
            <a:spLocks noChangeArrowheads="1"/>
          </p:cNvSpPr>
          <p:nvPr/>
        </p:nvSpPr>
        <p:spPr bwMode="auto">
          <a:xfrm>
            <a:off x="5257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i-cache</a:t>
            </a:r>
          </a:p>
        </p:txBody>
      </p:sp>
      <p:sp>
        <p:nvSpPr>
          <p:cNvPr id="16" name="Rectangle 409"/>
          <p:cNvSpPr>
            <a:spLocks noChangeArrowheads="1"/>
          </p:cNvSpPr>
          <p:nvPr/>
        </p:nvSpPr>
        <p:spPr bwMode="auto">
          <a:xfrm>
            <a:off x="4343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17" name="Line 410"/>
          <p:cNvSpPr>
            <a:spLocks noChangeShapeType="1"/>
          </p:cNvSpPr>
          <p:nvPr/>
        </p:nvSpPr>
        <p:spPr bwMode="auto">
          <a:xfrm>
            <a:off x="4800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8" name="Line 411"/>
          <p:cNvSpPr>
            <a:spLocks noChangeShapeType="1"/>
          </p:cNvSpPr>
          <p:nvPr/>
        </p:nvSpPr>
        <p:spPr bwMode="auto">
          <a:xfrm>
            <a:off x="4800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9" name="Line 412"/>
          <p:cNvSpPr>
            <a:spLocks noChangeShapeType="1"/>
          </p:cNvSpPr>
          <p:nvPr/>
        </p:nvSpPr>
        <p:spPr bwMode="auto">
          <a:xfrm>
            <a:off x="5638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1" name="Text Box 414"/>
          <p:cNvSpPr txBox="1">
            <a:spLocks noChangeArrowheads="1"/>
          </p:cNvSpPr>
          <p:nvPr/>
        </p:nvSpPr>
        <p:spPr bwMode="auto">
          <a:xfrm>
            <a:off x="40386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3</a:t>
            </a:r>
          </a:p>
        </p:txBody>
      </p:sp>
      <p:sp>
        <p:nvSpPr>
          <p:cNvPr id="22" name="Text Box 415"/>
          <p:cNvSpPr txBox="1">
            <a:spLocks noChangeArrowheads="1"/>
          </p:cNvSpPr>
          <p:nvPr/>
        </p:nvSpPr>
        <p:spPr bwMode="auto">
          <a:xfrm>
            <a:off x="2971800" y="2983468"/>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1447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4" name="Line 418"/>
          <p:cNvSpPr>
            <a:spLocks noChangeShapeType="1"/>
          </p:cNvSpPr>
          <p:nvPr/>
        </p:nvSpPr>
        <p:spPr bwMode="auto">
          <a:xfrm>
            <a:off x="5181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5" name="Rectangle 419"/>
          <p:cNvSpPr>
            <a:spLocks noChangeArrowheads="1"/>
          </p:cNvSpPr>
          <p:nvPr/>
        </p:nvSpPr>
        <p:spPr bwMode="auto">
          <a:xfrm>
            <a:off x="1098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L3 unified cache</a:t>
            </a:r>
          </a:p>
          <a:p>
            <a:pPr algn="ctr"/>
            <a:r>
              <a:rPr lang="en-US" sz="1800"/>
              <a:t>(shared by all cores)</a:t>
            </a:r>
          </a:p>
        </p:txBody>
      </p:sp>
      <p:sp>
        <p:nvSpPr>
          <p:cNvPr id="26" name="Rectangle 420"/>
          <p:cNvSpPr>
            <a:spLocks noChangeArrowheads="1"/>
          </p:cNvSpPr>
          <p:nvPr/>
        </p:nvSpPr>
        <p:spPr bwMode="auto">
          <a:xfrm>
            <a:off x="228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sz="1800"/>
              <a:t>Main memory</a:t>
            </a:r>
          </a:p>
        </p:txBody>
      </p:sp>
      <p:sp>
        <p:nvSpPr>
          <p:cNvPr id="27" name="Line 421"/>
          <p:cNvSpPr>
            <a:spLocks noChangeShapeType="1"/>
          </p:cNvSpPr>
          <p:nvPr/>
        </p:nvSpPr>
        <p:spPr bwMode="auto">
          <a:xfrm>
            <a:off x="3371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9" name="Text Box 426"/>
          <p:cNvSpPr txBox="1">
            <a:spLocks noChangeArrowheads="1"/>
          </p:cNvSpPr>
          <p:nvPr/>
        </p:nvSpPr>
        <p:spPr bwMode="auto">
          <a:xfrm>
            <a:off x="152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sz="1800" dirty="0"/>
              <a:t>Processor package</a:t>
            </a:r>
          </a:p>
        </p:txBody>
      </p:sp>
      <p:sp>
        <p:nvSpPr>
          <p:cNvPr id="30" name="TextBox 29"/>
          <p:cNvSpPr txBox="1"/>
          <p:nvPr/>
        </p:nvSpPr>
        <p:spPr>
          <a:xfrm>
            <a:off x="6553200" y="1676400"/>
            <a:ext cx="2514600" cy="3970318"/>
          </a:xfrm>
          <a:prstGeom prst="rect">
            <a:avLst/>
          </a:prstGeom>
          <a:noFill/>
        </p:spPr>
        <p:txBody>
          <a:bodyPr wrap="square" rtlCol="0">
            <a:spAutoFit/>
          </a:bodyPr>
          <a:lstStyle/>
          <a:p>
            <a:r>
              <a:rPr lang="en-US" sz="1800" dirty="0" smtClean="0">
                <a:latin typeface="Calibri" pitchFamily="34" charset="0"/>
              </a:rPr>
              <a:t>L1 </a:t>
            </a:r>
            <a:r>
              <a:rPr lang="en-US" sz="1800" dirty="0" err="1" smtClean="0">
                <a:latin typeface="Calibri" pitchFamily="34" charset="0"/>
              </a:rPr>
              <a:t>i</a:t>
            </a:r>
            <a:r>
              <a:rPr lang="en-US" sz="1800" dirty="0" smtClean="0">
                <a:latin typeface="Calibri" pitchFamily="34" charset="0"/>
              </a:rPr>
              <a:t>-cache and </a:t>
            </a:r>
            <a:r>
              <a:rPr lang="en-US" sz="1800" dirty="0" err="1" smtClean="0">
                <a:latin typeface="Calibri" pitchFamily="34" charset="0"/>
              </a:rPr>
              <a:t>d</a:t>
            </a:r>
            <a:r>
              <a:rPr lang="en-US" sz="1800" dirty="0" smtClean="0">
                <a:latin typeface="Calibri" pitchFamily="34" charset="0"/>
              </a:rPr>
              <a:t>-cache:</a:t>
            </a:r>
          </a:p>
          <a:p>
            <a:pPr lvl="1"/>
            <a:r>
              <a:rPr lang="en-US" sz="1800" b="0" dirty="0" smtClean="0">
                <a:latin typeface="Calibri" pitchFamily="34" charset="0"/>
              </a:rPr>
              <a:t>32 KB,  8-way, </a:t>
            </a:r>
          </a:p>
          <a:p>
            <a:pPr lvl="1"/>
            <a:r>
              <a:rPr lang="en-US" sz="1800" b="0" dirty="0" smtClean="0">
                <a:latin typeface="Calibri" pitchFamily="34" charset="0"/>
              </a:rPr>
              <a:t>Access: 4 cycles</a:t>
            </a:r>
          </a:p>
          <a:p>
            <a:endParaRPr lang="en-US" sz="1800" b="0" dirty="0" smtClean="0">
              <a:latin typeface="Calibri" pitchFamily="34" charset="0"/>
            </a:endParaRPr>
          </a:p>
          <a:p>
            <a:r>
              <a:rPr lang="en-US" sz="1800" dirty="0" smtClean="0">
                <a:latin typeface="Calibri" pitchFamily="34" charset="0"/>
              </a:rPr>
              <a:t>L2 unified cache:</a:t>
            </a:r>
          </a:p>
          <a:p>
            <a:pPr lvl="1"/>
            <a:r>
              <a:rPr lang="en-US" sz="1800" b="0" dirty="0" smtClean="0">
                <a:latin typeface="Calibri" pitchFamily="34" charset="0"/>
              </a:rPr>
              <a:t> 256 KB, 8-way, </a:t>
            </a:r>
          </a:p>
          <a:p>
            <a:pPr lvl="1"/>
            <a:r>
              <a:rPr lang="en-US" sz="1800" b="0" dirty="0" smtClean="0">
                <a:latin typeface="Calibri" pitchFamily="34" charset="0"/>
              </a:rPr>
              <a:t>Access: 11 cycles</a:t>
            </a:r>
          </a:p>
          <a:p>
            <a:pPr lvl="1"/>
            <a:endParaRPr lang="en-US" sz="1800" b="0" dirty="0" smtClean="0">
              <a:latin typeface="Calibri" pitchFamily="34" charset="0"/>
            </a:endParaRPr>
          </a:p>
          <a:p>
            <a:r>
              <a:rPr lang="en-US" sz="1800" dirty="0" smtClean="0">
                <a:latin typeface="Calibri" pitchFamily="34" charset="0"/>
              </a:rPr>
              <a:t>L3 unified cache:</a:t>
            </a:r>
          </a:p>
          <a:p>
            <a:pPr lvl="1"/>
            <a:r>
              <a:rPr lang="en-US" sz="1800" b="0" dirty="0" smtClean="0">
                <a:latin typeface="Calibri" pitchFamily="34" charset="0"/>
              </a:rPr>
              <a:t>8 MB, 16-way,</a:t>
            </a:r>
          </a:p>
          <a:p>
            <a:pPr lvl="1"/>
            <a:r>
              <a:rPr lang="en-US" sz="1800" b="0" dirty="0" smtClean="0">
                <a:latin typeface="Calibri" pitchFamily="34" charset="0"/>
              </a:rPr>
              <a:t>Access: 30-40 cycles</a:t>
            </a:r>
          </a:p>
          <a:p>
            <a:pPr lvl="1"/>
            <a:endParaRPr lang="en-US" sz="1800" b="0" dirty="0" smtClean="0">
              <a:latin typeface="Calibri" pitchFamily="34" charset="0"/>
            </a:endParaRPr>
          </a:p>
          <a:p>
            <a:r>
              <a:rPr lang="en-US" sz="1800" dirty="0" smtClean="0">
                <a:latin typeface="Calibri" pitchFamily="34" charset="0"/>
              </a:rPr>
              <a:t>Block size</a:t>
            </a:r>
            <a:r>
              <a:rPr lang="en-US" sz="1800" b="0" dirty="0" smtClean="0">
                <a:latin typeface="Calibri" pitchFamily="34" charset="0"/>
              </a:rPr>
              <a:t>: 64 bytes for all caches. </a:t>
            </a:r>
          </a:p>
        </p:txBody>
      </p:sp>
    </p:spTree>
    <p:extLst>
      <p:ext uri="{BB962C8B-B14F-4D97-AF65-F5344CB8AC3E}">
        <p14:creationId xmlns:p14="http://schemas.microsoft.com/office/powerpoint/2010/main" val="3011619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Cache Performance Metrics</a:t>
            </a:r>
            <a:endParaRPr lang="en-GB" dirty="0" smtClean="0"/>
          </a:p>
        </p:txBody>
      </p:sp>
      <p:sp>
        <p:nvSpPr>
          <p:cNvPr id="114691" name="Rectangle 3"/>
          <p:cNvSpPr>
            <a:spLocks noGrp="1" noChangeArrowheads="1"/>
          </p:cNvSpPr>
          <p:nvPr>
            <p:ph type="body" idx="1"/>
          </p:nvPr>
        </p:nvSpPr>
        <p:spPr>
          <a:xfrm>
            <a:off x="396875" y="1362075"/>
            <a:ext cx="8594725" cy="4972050"/>
          </a:xfrm>
        </p:spPr>
        <p:txBody>
          <a:bodyPr>
            <a:normAutofit fontScale="92500" lnSpcReduction="10000"/>
          </a:bodyPr>
          <a:lstStyle/>
          <a:p>
            <a:r>
              <a:rPr lang="en-GB" dirty="0" smtClean="0"/>
              <a:t>Miss Rate</a:t>
            </a:r>
          </a:p>
          <a:p>
            <a:pPr lvl="1"/>
            <a:r>
              <a:rPr lang="en-GB" dirty="0" smtClean="0"/>
              <a:t>Fraction of memory references not found in cache (misses / accesses)</a:t>
            </a:r>
            <a:br>
              <a:rPr lang="en-GB" dirty="0" smtClean="0"/>
            </a:br>
            <a:r>
              <a:rPr lang="en-GB" dirty="0" smtClean="0"/>
              <a:t>= 1 – hit rate</a:t>
            </a:r>
          </a:p>
          <a:p>
            <a:pPr lvl="1"/>
            <a:r>
              <a:rPr lang="en-GB" dirty="0" smtClean="0"/>
              <a:t>Typical numbers (in percentages):</a:t>
            </a:r>
          </a:p>
          <a:p>
            <a:pPr lvl="2"/>
            <a:r>
              <a:rPr lang="en-GB" dirty="0" smtClean="0"/>
              <a:t>3-10% for L1</a:t>
            </a:r>
          </a:p>
          <a:p>
            <a:pPr lvl="2"/>
            <a:r>
              <a:rPr lang="en-GB" dirty="0" smtClean="0"/>
              <a:t>can be quite small (e.g., &lt; 1%) for L2, depending on size, etc.</a:t>
            </a:r>
          </a:p>
          <a:p>
            <a:r>
              <a:rPr lang="en-GB" dirty="0" smtClean="0"/>
              <a:t>Hit Time</a:t>
            </a:r>
          </a:p>
          <a:p>
            <a:pPr lvl="1"/>
            <a:r>
              <a:rPr lang="en-GB" dirty="0" smtClean="0"/>
              <a:t>Time to deliver a line in the cache to the processor</a:t>
            </a:r>
          </a:p>
          <a:p>
            <a:pPr lvl="2"/>
            <a:r>
              <a:rPr lang="en-GB" dirty="0" smtClean="0"/>
              <a:t>includes time to determine whether the line is in the cache</a:t>
            </a:r>
          </a:p>
          <a:p>
            <a:pPr lvl="1"/>
            <a:r>
              <a:rPr lang="en-GB" dirty="0" smtClean="0"/>
              <a:t>Typical numbers:</a:t>
            </a:r>
          </a:p>
          <a:p>
            <a:pPr lvl="2"/>
            <a:r>
              <a:rPr lang="en-GB" dirty="0" smtClean="0"/>
              <a:t>1-2 clock cycle for L1</a:t>
            </a:r>
          </a:p>
          <a:p>
            <a:pPr lvl="2"/>
            <a:r>
              <a:rPr lang="en-GB" dirty="0" smtClean="0"/>
              <a:t>5-20 clock cycles for L2</a:t>
            </a:r>
          </a:p>
          <a:p>
            <a:r>
              <a:rPr lang="en-GB" dirty="0" smtClean="0"/>
              <a:t>Miss Penalty</a:t>
            </a:r>
          </a:p>
          <a:p>
            <a:pPr lvl="1"/>
            <a:r>
              <a:rPr lang="en-GB" dirty="0" smtClean="0"/>
              <a:t>Additional time required because of a miss</a:t>
            </a:r>
          </a:p>
          <a:p>
            <a:pPr lvl="2"/>
            <a:r>
              <a:rPr lang="en-GB" dirty="0" smtClean="0"/>
              <a:t>typically 50-200 cycles for main memory (Trend: increasing!)</a:t>
            </a:r>
          </a:p>
        </p:txBody>
      </p:sp>
    </p:spTree>
    <p:extLst>
      <p:ext uri="{BB962C8B-B14F-4D97-AF65-F5344CB8AC3E}">
        <p14:creationId xmlns:p14="http://schemas.microsoft.com/office/powerpoint/2010/main" val="4727057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chor="b"/>
          <a:lstStyle/>
          <a:p>
            <a:pPr eaLnBrk="1" hangingPunct="1"/>
            <a:r>
              <a:rPr lang="en-US" smtClean="0"/>
              <a:t>Lets think about those numbers</a:t>
            </a:r>
          </a:p>
        </p:txBody>
      </p:sp>
      <p:sp>
        <p:nvSpPr>
          <p:cNvPr id="112643" name="Rectangle 3"/>
          <p:cNvSpPr>
            <a:spLocks noGrp="1" noChangeArrowheads="1"/>
          </p:cNvSpPr>
          <p:nvPr>
            <p:ph type="body" idx="1"/>
          </p:nvPr>
        </p:nvSpPr>
        <p:spPr/>
        <p:txBody>
          <a:bodyPr lIns="90488" tIns="44450" rIns="90488" bIns="44450"/>
          <a:lstStyle/>
          <a:p>
            <a:pPr>
              <a:defRPr/>
            </a:pPr>
            <a:r>
              <a:rPr lang="en-US" dirty="0" smtClean="0"/>
              <a:t>Huge difference between a hit and a miss</a:t>
            </a:r>
          </a:p>
          <a:p>
            <a:pPr lvl="1" eaLnBrk="1" hangingPunct="1">
              <a:lnSpc>
                <a:spcPct val="100000"/>
              </a:lnSpc>
              <a:defRPr/>
            </a:pPr>
            <a:r>
              <a:rPr lang="en-US" sz="1800" dirty="0" smtClean="0"/>
              <a:t>Could be 100x, if just L1 and main memory</a:t>
            </a:r>
          </a:p>
          <a:p>
            <a:pPr>
              <a:defRPr/>
            </a:pPr>
            <a:endParaRPr lang="en-US" dirty="0" smtClean="0"/>
          </a:p>
          <a:p>
            <a:pPr>
              <a:defRPr/>
            </a:pPr>
            <a:r>
              <a:rPr lang="en-US" dirty="0" smtClean="0"/>
              <a:t>Would you believe 99% hits is twice as good as 97%?</a:t>
            </a:r>
          </a:p>
          <a:p>
            <a:pPr lvl="1" eaLnBrk="1" hangingPunct="1">
              <a:lnSpc>
                <a:spcPct val="100000"/>
              </a:lnSpc>
              <a:defRPr/>
            </a:pPr>
            <a:r>
              <a:rPr lang="en-US" sz="1800" dirty="0" smtClean="0"/>
              <a:t>Consider: </a:t>
            </a:r>
            <a:br>
              <a:rPr lang="en-US" sz="1800" dirty="0" smtClean="0"/>
            </a:br>
            <a:r>
              <a:rPr lang="en-US" sz="1800" dirty="0" smtClean="0"/>
              <a:t>cache hit time of 1 cycle</a:t>
            </a:r>
            <a:br>
              <a:rPr lang="en-US" sz="1800" dirty="0" smtClean="0"/>
            </a:br>
            <a:r>
              <a:rPr lang="en-US" sz="1800" dirty="0" smtClean="0"/>
              <a:t>miss penalty of 100 cycles</a:t>
            </a:r>
          </a:p>
          <a:p>
            <a:pPr lvl="1">
              <a:defRPr/>
            </a:pPr>
            <a:endParaRPr lang="en-US" sz="1800" dirty="0" smtClean="0"/>
          </a:p>
          <a:p>
            <a:pPr lvl="1">
              <a:defRPr/>
            </a:pPr>
            <a:r>
              <a:rPr lang="en-US" sz="1800" dirty="0" smtClean="0"/>
              <a:t>Average access time:</a:t>
            </a:r>
          </a:p>
          <a:p>
            <a:pPr lvl="1" eaLnBrk="1" hangingPunct="1">
              <a:lnSpc>
                <a:spcPct val="100000"/>
              </a:lnSpc>
              <a:buFont typeface="Wingdings" pitchFamily="2" charset="2"/>
              <a:buNone/>
              <a:defRPr/>
            </a:pPr>
            <a:r>
              <a:rPr lang="en-US" sz="1800" dirty="0" smtClean="0"/>
              <a:t>	 97% hits:  1 cycle + 0.03 * 100 cycles =</a:t>
            </a:r>
            <a:r>
              <a:rPr lang="en-US" sz="1800" dirty="0" smtClean="0">
                <a:solidFill>
                  <a:srgbClr val="FF0000"/>
                </a:solidFill>
              </a:rPr>
              <a:t> </a:t>
            </a:r>
            <a:r>
              <a:rPr lang="en-US" sz="1800" b="1" dirty="0" smtClean="0">
                <a:solidFill>
                  <a:srgbClr val="C00000"/>
                </a:solidFill>
              </a:rPr>
              <a:t>4 cycles</a:t>
            </a:r>
          </a:p>
          <a:p>
            <a:pPr lvl="1" eaLnBrk="1" hangingPunct="1">
              <a:lnSpc>
                <a:spcPct val="100000"/>
              </a:lnSpc>
              <a:buFont typeface="Wingdings" pitchFamily="2" charset="2"/>
              <a:buNone/>
              <a:defRPr/>
            </a:pPr>
            <a:r>
              <a:rPr lang="en-US" sz="1800" dirty="0" smtClean="0"/>
              <a:t>	 99% hits:  1 cycle + 0.01 * 100 cycles = </a:t>
            </a:r>
            <a:r>
              <a:rPr lang="en-US" sz="1800" b="1" dirty="0" smtClean="0">
                <a:solidFill>
                  <a:srgbClr val="C00000"/>
                </a:solidFill>
              </a:rPr>
              <a:t>2 cycles</a:t>
            </a:r>
          </a:p>
          <a:p>
            <a:pPr lvl="1" eaLnBrk="1" hangingPunct="1">
              <a:lnSpc>
                <a:spcPct val="100000"/>
              </a:lnSpc>
              <a:buFont typeface="Wingdings" pitchFamily="2" charset="2"/>
              <a:buNone/>
              <a:defRPr/>
            </a:pPr>
            <a:endParaRPr lang="en-US" sz="1600" dirty="0" smtClean="0">
              <a:solidFill>
                <a:srgbClr val="C00000"/>
              </a:solidFill>
            </a:endParaRPr>
          </a:p>
          <a:p>
            <a:pPr>
              <a:defRPr/>
            </a:pPr>
            <a:r>
              <a:rPr lang="en-US" dirty="0" smtClean="0">
                <a:solidFill>
                  <a:srgbClr val="C00000"/>
                </a:solidFill>
              </a:rPr>
              <a:t>This is why “miss rate” is used instead of “hit rate”</a:t>
            </a:r>
            <a:endParaRPr lang="en-US" sz="1800" dirty="0" smtClean="0">
              <a:solidFill>
                <a:srgbClr val="C00000"/>
              </a:solidFill>
            </a:endParaRPr>
          </a:p>
        </p:txBody>
      </p:sp>
    </p:spTree>
    <p:extLst>
      <p:ext uri="{BB962C8B-B14F-4D97-AF65-F5344CB8AC3E}">
        <p14:creationId xmlns:p14="http://schemas.microsoft.com/office/powerpoint/2010/main" val="23063077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5" y="1362075"/>
            <a:ext cx="8289925" cy="4972050"/>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
        <p:nvSpPr>
          <p:cNvPr id="12" name="TextBox 11"/>
          <p:cNvSpPr txBox="1"/>
          <p:nvPr/>
        </p:nvSpPr>
        <p:spPr>
          <a:xfrm>
            <a:off x="396876" y="4800600"/>
            <a:ext cx="8518524" cy="954107"/>
          </a:xfrm>
          <a:prstGeom prst="rect">
            <a:avLst/>
          </a:prstGeom>
          <a:noFill/>
        </p:spPr>
        <p:txBody>
          <a:bodyPr wrap="square" rtlCol="0">
            <a:spAutoFit/>
          </a:bodyPr>
          <a:lstStyle/>
          <a:p>
            <a:r>
              <a:rPr lang="en-US" sz="2800" dirty="0" smtClean="0">
                <a:latin typeface="Calibri" pitchFamily="34" charset="0"/>
              </a:rPr>
              <a:t>Key idea: Our qualitative notion of locality is quantified through our understanding of cache memories.</a:t>
            </a:r>
          </a:p>
        </p:txBody>
      </p:sp>
    </p:spTree>
    <p:extLst>
      <p:ext uri="{BB962C8B-B14F-4D97-AF65-F5344CB8AC3E}">
        <p14:creationId xmlns:p14="http://schemas.microsoft.com/office/powerpoint/2010/main" val="20503671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extLst>
      <p:ext uri="{BB962C8B-B14F-4D97-AF65-F5344CB8AC3E}">
        <p14:creationId xmlns:p14="http://schemas.microsoft.com/office/powerpoint/2010/main" val="632241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381000" y="493713"/>
            <a:ext cx="8077200" cy="573087"/>
          </a:xfrm>
        </p:spPr>
        <p:txBody>
          <a:bodyPr/>
          <a:lstStyle/>
          <a:p>
            <a:r>
              <a:rPr lang="en-US" smtClean="0">
                <a:latin typeface="Calibri" pitchFamily="-96" charset="0"/>
              </a:rPr>
              <a:t>Multidimensional (Nested) Arrays</a:t>
            </a:r>
          </a:p>
        </p:txBody>
      </p:sp>
      <p:sp>
        <p:nvSpPr>
          <p:cNvPr id="309251" name="Rectangle 3"/>
          <p:cNvSpPr>
            <a:spLocks noGrp="1" noChangeArrowheads="1"/>
          </p:cNvSpPr>
          <p:nvPr>
            <p:ph type="body" idx="1"/>
          </p:nvPr>
        </p:nvSpPr>
        <p:spPr>
          <a:xfrm>
            <a:off x="381000" y="1135063"/>
            <a:ext cx="4433888" cy="3360737"/>
          </a:xfrm>
        </p:spPr>
        <p:txBody>
          <a:bodyPr/>
          <a:lstStyle/>
          <a:p>
            <a:r>
              <a:rPr lang="en-US">
                <a:latin typeface="Calibri" pitchFamily="-96" charset="0"/>
              </a:rPr>
              <a:t>Declaration</a:t>
            </a:r>
          </a:p>
          <a:p>
            <a:pPr lvl="1">
              <a:buFont typeface="Wingdings" pitchFamily="-96" charset="2"/>
              <a:buNone/>
            </a:pPr>
            <a:r>
              <a:rPr lang="en-US" i="1">
                <a:latin typeface="Calibri" pitchFamily="-96" charset="0"/>
              </a:rPr>
              <a:t>T</a:t>
            </a:r>
            <a:r>
              <a:rPr lang="en-US">
                <a:latin typeface="Calibri" pitchFamily="-96" charset="0"/>
              </a:rPr>
              <a:t>   </a:t>
            </a:r>
            <a:r>
              <a:rPr lang="en-US" b="1">
                <a:latin typeface="Courier New" pitchFamily="-96" charset="0"/>
              </a:rPr>
              <a:t>A</a:t>
            </a:r>
            <a:r>
              <a:rPr lang="en-US">
                <a:latin typeface="Courier New" pitchFamily="-96" charset="0"/>
              </a:rPr>
              <a:t>[</a:t>
            </a:r>
            <a:r>
              <a:rPr lang="en-US" i="1">
                <a:latin typeface="Calibri" pitchFamily="-96" charset="0"/>
              </a:rPr>
              <a:t>R</a:t>
            </a:r>
            <a:r>
              <a:rPr lang="en-US">
                <a:latin typeface="Courier New" pitchFamily="-96" charset="0"/>
              </a:rPr>
              <a:t>][</a:t>
            </a:r>
            <a:r>
              <a:rPr lang="en-US" i="1">
                <a:latin typeface="Calibri" pitchFamily="-96" charset="0"/>
              </a:rPr>
              <a:t>C</a:t>
            </a:r>
            <a:r>
              <a:rPr lang="en-US">
                <a:latin typeface="Courier New" pitchFamily="-96" charset="0"/>
              </a:rPr>
              <a:t>];</a:t>
            </a:r>
            <a:endParaRPr lang="en-US">
              <a:latin typeface="Calibri" pitchFamily="-96" charset="0"/>
            </a:endParaRPr>
          </a:p>
          <a:p>
            <a:pPr lvl="1"/>
            <a:r>
              <a:rPr lang="en-US">
                <a:latin typeface="Calibri" pitchFamily="-96" charset="0"/>
              </a:rPr>
              <a:t>2D array of data type </a:t>
            </a:r>
            <a:r>
              <a:rPr lang="en-US" i="1">
                <a:latin typeface="Calibri" pitchFamily="-96" charset="0"/>
              </a:rPr>
              <a:t>T</a:t>
            </a:r>
            <a:endParaRPr lang="en-US">
              <a:latin typeface="Calibri" pitchFamily="-96" charset="0"/>
            </a:endParaRPr>
          </a:p>
          <a:p>
            <a:pPr lvl="1"/>
            <a:r>
              <a:rPr lang="en-US" i="1">
                <a:latin typeface="Calibri" pitchFamily="-96" charset="0"/>
              </a:rPr>
              <a:t>R</a:t>
            </a:r>
            <a:r>
              <a:rPr lang="en-US">
                <a:latin typeface="Calibri" pitchFamily="-96" charset="0"/>
              </a:rPr>
              <a:t> rows, </a:t>
            </a:r>
            <a:r>
              <a:rPr lang="en-US" i="1">
                <a:latin typeface="Calibri" pitchFamily="-96" charset="0"/>
              </a:rPr>
              <a:t>C</a:t>
            </a:r>
            <a:r>
              <a:rPr lang="en-US">
                <a:latin typeface="Calibri" pitchFamily="-96" charset="0"/>
              </a:rPr>
              <a:t> columns</a:t>
            </a:r>
          </a:p>
          <a:p>
            <a:pPr lvl="1"/>
            <a:r>
              <a:rPr lang="en-US">
                <a:latin typeface="Calibri" pitchFamily="-96" charset="0"/>
              </a:rPr>
              <a:t>Type </a:t>
            </a:r>
            <a:r>
              <a:rPr lang="en-US" i="1">
                <a:latin typeface="Calibri" pitchFamily="-96" charset="0"/>
              </a:rPr>
              <a:t>T</a:t>
            </a:r>
            <a:r>
              <a:rPr lang="en-US">
                <a:latin typeface="Calibri" pitchFamily="-96" charset="0"/>
              </a:rPr>
              <a:t> element requires </a:t>
            </a:r>
            <a:r>
              <a:rPr lang="en-US" i="1">
                <a:latin typeface="Calibri" pitchFamily="-96" charset="0"/>
              </a:rPr>
              <a:t>K</a:t>
            </a:r>
            <a:r>
              <a:rPr lang="en-US">
                <a:latin typeface="Calibri" pitchFamily="-96" charset="0"/>
              </a:rPr>
              <a:t> bytes</a:t>
            </a:r>
          </a:p>
          <a:p>
            <a:r>
              <a:rPr lang="en-US">
                <a:latin typeface="Calibri" pitchFamily="-96" charset="0"/>
              </a:rPr>
              <a:t>Array Size</a:t>
            </a:r>
          </a:p>
          <a:p>
            <a:pPr lvl="1"/>
            <a:r>
              <a:rPr lang="en-US" i="1">
                <a:latin typeface="Calibri" pitchFamily="-96" charset="0"/>
              </a:rPr>
              <a:t>R</a:t>
            </a:r>
            <a:r>
              <a:rPr lang="en-US">
                <a:latin typeface="Calibri" pitchFamily="-96" charset="0"/>
              </a:rPr>
              <a:t> * </a:t>
            </a:r>
            <a:r>
              <a:rPr lang="en-US" i="1">
                <a:latin typeface="Calibri" pitchFamily="-96" charset="0"/>
              </a:rPr>
              <a:t>C </a:t>
            </a:r>
            <a:r>
              <a:rPr lang="en-US">
                <a:latin typeface="Calibri" pitchFamily="-96" charset="0"/>
              </a:rPr>
              <a:t>* </a:t>
            </a:r>
            <a:r>
              <a:rPr lang="en-US" i="1">
                <a:latin typeface="Calibri" pitchFamily="-96" charset="0"/>
              </a:rPr>
              <a:t>K </a:t>
            </a:r>
            <a:r>
              <a:rPr lang="en-US">
                <a:latin typeface="Calibri" pitchFamily="-96" charset="0"/>
              </a:rPr>
              <a:t>bytes</a:t>
            </a:r>
          </a:p>
          <a:p>
            <a:r>
              <a:rPr lang="en-US">
                <a:latin typeface="Calibri" pitchFamily="-96" charset="0"/>
              </a:rPr>
              <a:t>Arrangement</a:t>
            </a:r>
          </a:p>
          <a:p>
            <a:pPr lvl="1"/>
            <a:r>
              <a:rPr lang="en-US">
                <a:latin typeface="Calibri" pitchFamily="-96" charset="0"/>
              </a:rPr>
              <a:t>Row-Major Ordering</a:t>
            </a:r>
          </a:p>
        </p:txBody>
      </p:sp>
      <p:grpSp>
        <p:nvGrpSpPr>
          <p:cNvPr id="78851" name="Group 4"/>
          <p:cNvGrpSpPr>
            <a:grpSpLocks/>
          </p:cNvGrpSpPr>
          <p:nvPr/>
        </p:nvGrpSpPr>
        <p:grpSpPr bwMode="auto">
          <a:xfrm>
            <a:off x="4876800" y="1143000"/>
            <a:ext cx="4038600" cy="2209800"/>
            <a:chOff x="2208" y="2688"/>
            <a:chExt cx="2544" cy="1392"/>
          </a:xfrm>
        </p:grpSpPr>
        <p:sp>
          <p:nvSpPr>
            <p:cNvPr id="78871" name="Rectangle 5"/>
            <p:cNvSpPr>
              <a:spLocks noChangeArrowheads="1"/>
            </p:cNvSpPr>
            <p:nvPr/>
          </p:nvSpPr>
          <p:spPr bwMode="auto">
            <a:xfrm>
              <a:off x="2304" y="2784"/>
              <a:ext cx="768" cy="288"/>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A[0][0]</a:t>
              </a:r>
            </a:p>
          </p:txBody>
        </p:sp>
        <p:sp>
          <p:nvSpPr>
            <p:cNvPr id="78872" name="Rectangle 6"/>
            <p:cNvSpPr>
              <a:spLocks noChangeArrowheads="1"/>
            </p:cNvSpPr>
            <p:nvPr/>
          </p:nvSpPr>
          <p:spPr bwMode="auto">
            <a:xfrm>
              <a:off x="3936" y="2784"/>
              <a:ext cx="768" cy="288"/>
            </a:xfrm>
            <a:prstGeom prst="rect">
              <a:avLst/>
            </a:prstGeom>
            <a:solidFill>
              <a:schemeClr val="bg1"/>
            </a:solidFill>
            <a:ln w="25400">
              <a:noFill/>
              <a:miter lim="800000"/>
              <a:headEnd/>
              <a:tailEnd/>
            </a:ln>
          </p:spPr>
          <p:txBody>
            <a:bodyPr wrap="none" anchor="ctr">
              <a:prstTxWarp prst="textNoShape">
                <a:avLst/>
              </a:prstTxWarp>
            </a:bodyPr>
            <a:lstStyle/>
            <a:p>
              <a:pPr algn="r" eaLnBrk="0" hangingPunct="0"/>
              <a:r>
                <a:rPr lang="en-US" sz="1800">
                  <a:latin typeface="Courier New" pitchFamily="-96" charset="0"/>
                </a:rPr>
                <a:t>A[0][C-1]</a:t>
              </a:r>
            </a:p>
          </p:txBody>
        </p:sp>
        <p:sp>
          <p:nvSpPr>
            <p:cNvPr id="78873" name="Rectangle 7"/>
            <p:cNvSpPr>
              <a:spLocks noChangeArrowheads="1"/>
            </p:cNvSpPr>
            <p:nvPr/>
          </p:nvSpPr>
          <p:spPr bwMode="auto">
            <a:xfrm>
              <a:off x="2304" y="3744"/>
              <a:ext cx="768" cy="288"/>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A[R-1][0]</a:t>
              </a:r>
            </a:p>
          </p:txBody>
        </p:sp>
        <p:sp>
          <p:nvSpPr>
            <p:cNvPr id="78874" name="Rectangle 8"/>
            <p:cNvSpPr>
              <a:spLocks noChangeArrowheads="1"/>
            </p:cNvSpPr>
            <p:nvPr/>
          </p:nvSpPr>
          <p:spPr bwMode="auto">
            <a:xfrm>
              <a:off x="3120" y="2784"/>
              <a:ext cx="576" cy="288"/>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 • •</a:t>
              </a:r>
            </a:p>
          </p:txBody>
        </p:sp>
        <p:sp>
          <p:nvSpPr>
            <p:cNvPr id="78875" name="Rectangle 9"/>
            <p:cNvSpPr>
              <a:spLocks noChangeArrowheads="1"/>
            </p:cNvSpPr>
            <p:nvPr/>
          </p:nvSpPr>
          <p:spPr bwMode="auto">
            <a:xfrm>
              <a:off x="3168" y="3744"/>
              <a:ext cx="576" cy="288"/>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 • •</a:t>
              </a:r>
            </a:p>
          </p:txBody>
        </p:sp>
        <p:sp>
          <p:nvSpPr>
            <p:cNvPr id="78876" name="Rectangle 10"/>
            <p:cNvSpPr>
              <a:spLocks noChangeArrowheads="1"/>
            </p:cNvSpPr>
            <p:nvPr/>
          </p:nvSpPr>
          <p:spPr bwMode="auto">
            <a:xfrm>
              <a:off x="3936" y="3744"/>
              <a:ext cx="768" cy="288"/>
            </a:xfrm>
            <a:prstGeom prst="rect">
              <a:avLst/>
            </a:prstGeom>
            <a:solidFill>
              <a:schemeClr val="bg1"/>
            </a:solidFill>
            <a:ln w="25400">
              <a:noFill/>
              <a:miter lim="800000"/>
              <a:headEnd/>
              <a:tailEnd/>
            </a:ln>
          </p:spPr>
          <p:txBody>
            <a:bodyPr wrap="none" anchor="ctr">
              <a:prstTxWarp prst="textNoShape">
                <a:avLst/>
              </a:prstTxWarp>
            </a:bodyPr>
            <a:lstStyle/>
            <a:p>
              <a:pPr algn="r" eaLnBrk="0" hangingPunct="0"/>
              <a:r>
                <a:rPr lang="en-US" sz="1800">
                  <a:latin typeface="Courier New" pitchFamily="-96" charset="0"/>
                </a:rPr>
                <a:t>A[R-1][C-1]</a:t>
              </a:r>
            </a:p>
          </p:txBody>
        </p:sp>
        <p:sp>
          <p:nvSpPr>
            <p:cNvPr id="78877" name="Rectangle 11"/>
            <p:cNvSpPr>
              <a:spLocks noChangeArrowheads="1"/>
            </p:cNvSpPr>
            <p:nvPr/>
          </p:nvSpPr>
          <p:spPr bwMode="auto">
            <a:xfrm>
              <a:off x="2592" y="3168"/>
              <a:ext cx="288" cy="480"/>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a:t>
              </a:r>
            </a:p>
            <a:p>
              <a:pPr eaLnBrk="0" hangingPunct="0"/>
              <a:r>
                <a:rPr lang="en-US" sz="1800">
                  <a:latin typeface="Courier New" pitchFamily="-96" charset="0"/>
                </a:rPr>
                <a:t>•</a:t>
              </a:r>
            </a:p>
            <a:p>
              <a:pPr eaLnBrk="0" hangingPunct="0"/>
              <a:r>
                <a:rPr lang="en-US" sz="1800">
                  <a:latin typeface="Courier New" pitchFamily="-96" charset="0"/>
                </a:rPr>
                <a:t>•</a:t>
              </a:r>
            </a:p>
          </p:txBody>
        </p:sp>
        <p:sp>
          <p:nvSpPr>
            <p:cNvPr id="78878" name="Rectangle 12"/>
            <p:cNvSpPr>
              <a:spLocks noChangeArrowheads="1"/>
            </p:cNvSpPr>
            <p:nvPr/>
          </p:nvSpPr>
          <p:spPr bwMode="auto">
            <a:xfrm>
              <a:off x="4080" y="3168"/>
              <a:ext cx="288" cy="480"/>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a:t>
              </a:r>
            </a:p>
            <a:p>
              <a:pPr eaLnBrk="0" hangingPunct="0"/>
              <a:r>
                <a:rPr lang="en-US" sz="1800">
                  <a:latin typeface="Courier New" pitchFamily="-96" charset="0"/>
                </a:rPr>
                <a:t>•</a:t>
              </a:r>
            </a:p>
            <a:p>
              <a:pPr eaLnBrk="0" hangingPunct="0"/>
              <a:r>
                <a:rPr lang="en-US" sz="1800">
                  <a:latin typeface="Courier New" pitchFamily="-96" charset="0"/>
                </a:rPr>
                <a:t>•</a:t>
              </a:r>
            </a:p>
          </p:txBody>
        </p:sp>
        <p:sp>
          <p:nvSpPr>
            <p:cNvPr id="78879" name="Freeform 13"/>
            <p:cNvSpPr>
              <a:spLocks/>
            </p:cNvSpPr>
            <p:nvPr/>
          </p:nvSpPr>
          <p:spPr bwMode="auto">
            <a:xfrm>
              <a:off x="2208"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p:spPr>
          <p:txBody>
            <a:bodyPr wrap="none" anchor="ctr">
              <a:prstTxWarp prst="textNoShape">
                <a:avLst/>
              </a:prstTxWarp>
            </a:bodyPr>
            <a:lstStyle/>
            <a:p>
              <a:pPr eaLnBrk="0" hangingPunct="0"/>
              <a:endParaRPr lang="en-US" sz="1800">
                <a:latin typeface="Calibri" pitchFamily="-96" charset="0"/>
              </a:endParaRPr>
            </a:p>
          </p:txBody>
        </p:sp>
        <p:sp>
          <p:nvSpPr>
            <p:cNvPr id="78880" name="Freeform 14"/>
            <p:cNvSpPr>
              <a:spLocks/>
            </p:cNvSpPr>
            <p:nvPr/>
          </p:nvSpPr>
          <p:spPr bwMode="auto">
            <a:xfrm flipH="1">
              <a:off x="4656"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p:spPr>
          <p:txBody>
            <a:bodyPr wrap="none" anchor="ctr">
              <a:prstTxWarp prst="textNoShape">
                <a:avLst/>
              </a:prstTxWarp>
            </a:bodyPr>
            <a:lstStyle/>
            <a:p>
              <a:pPr eaLnBrk="0" hangingPunct="0"/>
              <a:endParaRPr lang="en-US" sz="1800">
                <a:latin typeface="Calibri" pitchFamily="-96" charset="0"/>
              </a:endParaRPr>
            </a:p>
          </p:txBody>
        </p:sp>
      </p:grpSp>
      <p:sp>
        <p:nvSpPr>
          <p:cNvPr id="309263" name="Text Box 15"/>
          <p:cNvSpPr txBox="1">
            <a:spLocks noChangeArrowheads="1"/>
          </p:cNvSpPr>
          <p:nvPr/>
        </p:nvSpPr>
        <p:spPr bwMode="auto">
          <a:xfrm>
            <a:off x="323850" y="4857750"/>
            <a:ext cx="2012950" cy="396875"/>
          </a:xfrm>
          <a:prstGeom prst="rect">
            <a:avLst/>
          </a:prstGeom>
          <a:noFill/>
          <a:ln w="25400">
            <a:noFill/>
            <a:miter lim="800000"/>
            <a:headEnd/>
            <a:tailEnd/>
          </a:ln>
        </p:spPr>
        <p:txBody>
          <a:bodyPr wrap="none">
            <a:prstTxWarp prst="textNoShape">
              <a:avLst/>
            </a:prstTxWarp>
            <a:spAutoFit/>
          </a:bodyPr>
          <a:lstStyle/>
          <a:p>
            <a:pPr algn="r" eaLnBrk="0" hangingPunct="0"/>
            <a:r>
              <a:rPr lang="en-US" sz="2000">
                <a:latin typeface="Courier New" pitchFamily="-96" charset="0"/>
              </a:rPr>
              <a:t>int A[R][C];</a:t>
            </a:r>
          </a:p>
        </p:txBody>
      </p:sp>
      <p:grpSp>
        <p:nvGrpSpPr>
          <p:cNvPr id="3" name="Group 16"/>
          <p:cNvGrpSpPr>
            <a:grpSpLocks/>
          </p:cNvGrpSpPr>
          <p:nvPr/>
        </p:nvGrpSpPr>
        <p:grpSpPr bwMode="auto">
          <a:xfrm>
            <a:off x="457200" y="5257800"/>
            <a:ext cx="8229600" cy="990600"/>
            <a:chOff x="336" y="3408"/>
            <a:chExt cx="5184" cy="624"/>
          </a:xfrm>
        </p:grpSpPr>
        <p:grpSp>
          <p:nvGrpSpPr>
            <p:cNvPr id="78858" name="Group 17"/>
            <p:cNvGrpSpPr>
              <a:grpSpLocks/>
            </p:cNvGrpSpPr>
            <p:nvPr/>
          </p:nvGrpSpPr>
          <p:grpSpPr bwMode="auto">
            <a:xfrm>
              <a:off x="336" y="3408"/>
              <a:ext cx="1344" cy="624"/>
              <a:chOff x="1488" y="3504"/>
              <a:chExt cx="1344" cy="624"/>
            </a:xfrm>
          </p:grpSpPr>
          <p:sp>
            <p:nvSpPr>
              <p:cNvPr id="78868" name="Rectangle 20"/>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pPr algn="ctr" eaLnBrk="0" hangingPunct="0"/>
                <a:r>
                  <a:rPr lang="en-US" sz="1600" b="0">
                    <a:latin typeface="Courier New" pitchFamily="-96" charset="0"/>
                  </a:rPr>
                  <a:t>• • •</a:t>
                </a:r>
              </a:p>
            </p:txBody>
          </p:sp>
          <p:sp>
            <p:nvSpPr>
              <p:cNvPr id="78869" name="Rectangle 18"/>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[0]</a:t>
                </a:r>
              </a:p>
              <a:p>
                <a:pPr algn="ctr" eaLnBrk="0" hangingPunct="0"/>
                <a:r>
                  <a:rPr lang="en-US" sz="1600">
                    <a:latin typeface="Courier New" pitchFamily="-96" charset="0"/>
                  </a:rPr>
                  <a:t>[0]</a:t>
                </a:r>
              </a:p>
            </p:txBody>
          </p:sp>
          <p:sp>
            <p:nvSpPr>
              <p:cNvPr id="78870" name="Rectangle 19"/>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[0]</a:t>
                </a:r>
              </a:p>
              <a:p>
                <a:pPr algn="ctr" eaLnBrk="0" hangingPunct="0"/>
                <a:r>
                  <a:rPr lang="en-US" sz="1600">
                    <a:latin typeface="Courier New" pitchFamily="-96" charset="0"/>
                  </a:rPr>
                  <a:t>[C-1]</a:t>
                </a:r>
              </a:p>
            </p:txBody>
          </p:sp>
        </p:grpSp>
        <p:grpSp>
          <p:nvGrpSpPr>
            <p:cNvPr id="78859" name="Group 21"/>
            <p:cNvGrpSpPr>
              <a:grpSpLocks/>
            </p:cNvGrpSpPr>
            <p:nvPr/>
          </p:nvGrpSpPr>
          <p:grpSpPr bwMode="auto">
            <a:xfrm>
              <a:off x="1680" y="3408"/>
              <a:ext cx="1344" cy="624"/>
              <a:chOff x="1488" y="3504"/>
              <a:chExt cx="1344" cy="624"/>
            </a:xfrm>
          </p:grpSpPr>
          <p:sp>
            <p:nvSpPr>
              <p:cNvPr id="78865" name="Rectangle 24"/>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pPr algn="ctr" eaLnBrk="0" hangingPunct="0"/>
                <a:r>
                  <a:rPr lang="en-US" sz="1600" b="0">
                    <a:latin typeface="Courier New" pitchFamily="-96" charset="0"/>
                  </a:rPr>
                  <a:t>• • •</a:t>
                </a:r>
              </a:p>
            </p:txBody>
          </p:sp>
          <p:sp>
            <p:nvSpPr>
              <p:cNvPr id="78866" name="Rectangle 22"/>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[1]</a:t>
                </a:r>
              </a:p>
              <a:p>
                <a:pPr algn="ctr" eaLnBrk="0" hangingPunct="0"/>
                <a:r>
                  <a:rPr lang="en-US" sz="1600">
                    <a:latin typeface="Courier New" pitchFamily="-96" charset="0"/>
                  </a:rPr>
                  <a:t>[0]</a:t>
                </a:r>
              </a:p>
            </p:txBody>
          </p:sp>
          <p:sp>
            <p:nvSpPr>
              <p:cNvPr id="78867" name="Rectangle 23"/>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[1]</a:t>
                </a:r>
              </a:p>
              <a:p>
                <a:pPr algn="ctr" eaLnBrk="0" hangingPunct="0"/>
                <a:r>
                  <a:rPr lang="en-US" sz="1600">
                    <a:latin typeface="Courier New" pitchFamily="-96" charset="0"/>
                  </a:rPr>
                  <a:t>[C-1]</a:t>
                </a:r>
              </a:p>
            </p:txBody>
          </p:sp>
        </p:grpSp>
        <p:grpSp>
          <p:nvGrpSpPr>
            <p:cNvPr id="78860" name="Group 25"/>
            <p:cNvGrpSpPr>
              <a:grpSpLocks/>
            </p:cNvGrpSpPr>
            <p:nvPr/>
          </p:nvGrpSpPr>
          <p:grpSpPr bwMode="auto">
            <a:xfrm>
              <a:off x="4176" y="3408"/>
              <a:ext cx="1344" cy="624"/>
              <a:chOff x="1488" y="3504"/>
              <a:chExt cx="1344" cy="624"/>
            </a:xfrm>
          </p:grpSpPr>
          <p:sp>
            <p:nvSpPr>
              <p:cNvPr id="78862" name="Rectangle 28"/>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pPr algn="ctr" eaLnBrk="0" hangingPunct="0"/>
                <a:r>
                  <a:rPr lang="en-US" sz="1600" b="0">
                    <a:latin typeface="Courier New" pitchFamily="-96" charset="0"/>
                  </a:rPr>
                  <a:t>• • •</a:t>
                </a:r>
              </a:p>
            </p:txBody>
          </p:sp>
          <p:sp>
            <p:nvSpPr>
              <p:cNvPr id="78863" name="Rectangle 26"/>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[R-1]</a:t>
                </a:r>
              </a:p>
              <a:p>
                <a:pPr algn="ctr" eaLnBrk="0" hangingPunct="0"/>
                <a:r>
                  <a:rPr lang="en-US" sz="1600">
                    <a:latin typeface="Courier New" pitchFamily="-96" charset="0"/>
                  </a:rPr>
                  <a:t>[0]</a:t>
                </a:r>
              </a:p>
            </p:txBody>
          </p:sp>
          <p:sp>
            <p:nvSpPr>
              <p:cNvPr id="78864" name="Rectangle 27"/>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600">
                    <a:latin typeface="Courier New" pitchFamily="-96" charset="0"/>
                  </a:rPr>
                  <a:t>A</a:t>
                </a:r>
              </a:p>
              <a:p>
                <a:pPr algn="ctr" eaLnBrk="0" hangingPunct="0"/>
                <a:r>
                  <a:rPr lang="en-US" sz="1600">
                    <a:latin typeface="Courier New" pitchFamily="-96" charset="0"/>
                  </a:rPr>
                  <a:t>[R-1]</a:t>
                </a:r>
              </a:p>
              <a:p>
                <a:pPr algn="ctr" eaLnBrk="0" hangingPunct="0"/>
                <a:r>
                  <a:rPr lang="en-US" sz="1600">
                    <a:latin typeface="Courier New" pitchFamily="-96" charset="0"/>
                  </a:rPr>
                  <a:t>[C-1]</a:t>
                </a:r>
              </a:p>
            </p:txBody>
          </p:sp>
        </p:grpSp>
        <p:sp>
          <p:nvSpPr>
            <p:cNvPr id="78861" name="Rectangle 29"/>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eaLnBrk="0" hangingPunct="0"/>
              <a:r>
                <a:rPr lang="en-US" sz="1600" b="0">
                  <a:latin typeface="Courier New" pitchFamily="-96" charset="0"/>
                </a:rPr>
                <a:t>•  •  •</a:t>
              </a:r>
            </a:p>
          </p:txBody>
        </p:sp>
      </p:grpSp>
      <p:sp>
        <p:nvSpPr>
          <p:cNvPr id="309278" name="Line 30"/>
          <p:cNvSpPr>
            <a:spLocks noChangeShapeType="1"/>
          </p:cNvSpPr>
          <p:nvPr/>
        </p:nvSpPr>
        <p:spPr bwMode="auto">
          <a:xfrm>
            <a:off x="457200" y="6324600"/>
            <a:ext cx="0" cy="22860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09279" name="Line 31"/>
          <p:cNvSpPr>
            <a:spLocks noChangeShapeType="1"/>
          </p:cNvSpPr>
          <p:nvPr/>
        </p:nvSpPr>
        <p:spPr bwMode="auto">
          <a:xfrm>
            <a:off x="8686800" y="6324600"/>
            <a:ext cx="0" cy="22860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09280" name="Line 32"/>
          <p:cNvSpPr>
            <a:spLocks noChangeShapeType="1"/>
          </p:cNvSpPr>
          <p:nvPr/>
        </p:nvSpPr>
        <p:spPr bwMode="auto">
          <a:xfrm>
            <a:off x="457200" y="6477000"/>
            <a:ext cx="8229600"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309281" name="Rectangle 33"/>
          <p:cNvSpPr>
            <a:spLocks noChangeArrowheads="1"/>
          </p:cNvSpPr>
          <p:nvPr/>
        </p:nvSpPr>
        <p:spPr bwMode="auto">
          <a:xfrm>
            <a:off x="3505200" y="6324600"/>
            <a:ext cx="1447800" cy="381000"/>
          </a:xfrm>
          <a:prstGeom prst="rect">
            <a:avLst/>
          </a:prstGeom>
          <a:solidFill>
            <a:schemeClr val="bg1"/>
          </a:solidFill>
          <a:ln w="25400">
            <a:noFill/>
            <a:miter lim="800000"/>
            <a:headEnd/>
            <a:tailEnd/>
          </a:ln>
        </p:spPr>
        <p:txBody>
          <a:bodyPr wrap="none" anchor="ctr">
            <a:prstTxWarp prst="textNoShape">
              <a:avLst/>
            </a:prstTxWarp>
          </a:bodyPr>
          <a:lstStyle/>
          <a:p>
            <a:pPr eaLnBrk="0" hangingPunct="0"/>
            <a:r>
              <a:rPr lang="en-US" sz="1800">
                <a:latin typeface="Courier New" pitchFamily="-96" charset="0"/>
              </a:rPr>
              <a:t>4*R*C</a:t>
            </a:r>
            <a:r>
              <a:rPr lang="en-US" sz="1800" b="0">
                <a:latin typeface="Calibri" pitchFamily="-96" charset="0"/>
              </a:rPr>
              <a:t>  Bytes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16715</TotalTime>
  <Words>5059</Words>
  <Application>Microsoft Macintosh PowerPoint</Application>
  <PresentationFormat>On-screen Show (4:3)</PresentationFormat>
  <Paragraphs>1499</Paragraphs>
  <Slides>89</Slides>
  <Notes>83</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template2007</vt:lpstr>
      <vt:lpstr>Machine-Level Programming IV: Data  </vt:lpstr>
      <vt:lpstr>Today</vt:lpstr>
      <vt:lpstr>Today</vt:lpstr>
      <vt:lpstr>Basic Data Types</vt:lpstr>
      <vt:lpstr>Array Allocation</vt:lpstr>
      <vt:lpstr>Array Access</vt:lpstr>
      <vt:lpstr>Array Example</vt:lpstr>
      <vt:lpstr>Array Accessing Example</vt:lpstr>
      <vt:lpstr>Multidimensional (Nested) Arrays</vt:lpstr>
      <vt:lpstr>Today</vt:lpstr>
      <vt:lpstr>Structure Allocation</vt:lpstr>
      <vt:lpstr>Structure Access</vt:lpstr>
      <vt:lpstr>Generating Pointer to Structure Member</vt:lpstr>
      <vt:lpstr>Following Linked List</vt:lpstr>
      <vt:lpstr>Summary</vt:lpstr>
      <vt:lpstr>The Memory Hierarchy </vt:lpstr>
      <vt:lpstr>Today</vt:lpstr>
      <vt:lpstr>Random-Access Memory (RAM)</vt:lpstr>
      <vt:lpstr>SRAM vs DRAM Summary</vt:lpstr>
      <vt:lpstr>Conventional DRAM Organization</vt:lpstr>
      <vt:lpstr>Reading DRAM Supercell (2,1)</vt:lpstr>
      <vt:lpstr>Reading DRAM Supercell (2,1)</vt:lpstr>
      <vt:lpstr>Memory Modules</vt:lpstr>
      <vt:lpstr>Enhanced DRAMs</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Storage Trends</vt:lpstr>
      <vt:lpstr>CPU Clock Rates</vt:lpstr>
      <vt:lpstr>The CPU-Memory Gap</vt:lpstr>
      <vt:lpstr>Locality to the Rescue! </vt:lpstr>
      <vt:lpstr>Today</vt:lpstr>
      <vt:lpstr>Locality</vt:lpstr>
      <vt:lpstr>Locality Example</vt:lpstr>
      <vt:lpstr>Qualitative Estimates of Locality</vt:lpstr>
      <vt:lpstr>Locality Example</vt:lpstr>
      <vt:lpstr>Memory Hierarchies</vt:lpstr>
      <vt:lpstr>Today</vt:lpstr>
      <vt:lpstr>An Example Memory Hierarchy</vt:lpstr>
      <vt:lpstr>Caches</vt:lpstr>
      <vt:lpstr>General Cache Concepts</vt:lpstr>
      <vt:lpstr>General Cache Concepts: Hit</vt:lpstr>
      <vt:lpstr>General Cache Concepts: Miss</vt:lpstr>
      <vt:lpstr>General Caching Concepts:  Types of Cache Misses</vt:lpstr>
      <vt:lpstr>Examples of Caching in the Hierarchy</vt:lpstr>
      <vt:lpstr>Summary</vt:lpstr>
      <vt:lpstr>Cache Memories </vt:lpstr>
      <vt:lpstr>Today</vt:lpstr>
      <vt:lpstr>Cache Memories</vt:lpstr>
      <vt:lpstr>General Cache Organization (S, E, B)</vt:lpstr>
      <vt:lpstr>Cache Read</vt:lpstr>
      <vt:lpstr>What about writes?</vt:lpstr>
      <vt:lpstr>Intel Core i7 Cache Hierarchy</vt:lpstr>
      <vt:lpstr>Cache Performance Metrics</vt:lpstr>
      <vt:lpstr>Lets think about those numbers</vt:lpstr>
      <vt:lpstr>Writing Cache Friendly Code</vt:lpstr>
      <vt:lpstr>Concluding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Kayhan İmre</cp:lastModifiedBy>
  <cp:revision>682</cp:revision>
  <cp:lastPrinted>2009-09-13T19:36:45Z</cp:lastPrinted>
  <dcterms:created xsi:type="dcterms:W3CDTF">2011-01-05T22:40:47Z</dcterms:created>
  <dcterms:modified xsi:type="dcterms:W3CDTF">2015-11-09T22:30:02Z</dcterms:modified>
</cp:coreProperties>
</file>