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42" r:id="rId2"/>
    <p:sldId id="1202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44" r:id="rId14"/>
    <p:sldId id="1240" r:id="rId15"/>
    <p:sldId id="1214" r:id="rId16"/>
    <p:sldId id="1216" r:id="rId17"/>
    <p:sldId id="1217" r:id="rId18"/>
    <p:sldId id="1218" r:id="rId19"/>
    <p:sldId id="1219" r:id="rId20"/>
    <p:sldId id="1243" r:id="rId21"/>
    <p:sldId id="1220" r:id="rId22"/>
    <p:sldId id="1221" r:id="rId23"/>
    <p:sldId id="1237" r:id="rId24"/>
    <p:sldId id="1238" r:id="rId25"/>
    <p:sldId id="1239" r:id="rId26"/>
    <p:sldId id="1225" r:id="rId27"/>
    <p:sldId id="1226" r:id="rId28"/>
    <p:sldId id="1227" r:id="rId29"/>
    <p:sldId id="1228" r:id="rId30"/>
    <p:sldId id="1229" r:id="rId31"/>
    <p:sldId id="1230" r:id="rId32"/>
    <p:sldId id="1231" r:id="rId33"/>
    <p:sldId id="1232" r:id="rId34"/>
    <p:sldId id="1233" r:id="rId35"/>
    <p:sldId id="1246" r:id="rId36"/>
    <p:sldId id="1235" r:id="rId37"/>
    <p:sldId id="1236" r:id="rId38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D5F1CF"/>
    <a:srgbClr val="F1C7C7"/>
    <a:srgbClr val="E9E1C9"/>
    <a:srgbClr val="F6F5BD"/>
    <a:srgbClr val="DED8C4"/>
    <a:srgbClr val="E7DDBB"/>
    <a:srgbClr val="DDCE9F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70" d="100"/>
          <a:sy n="70" d="100"/>
        </p:scale>
        <p:origin x="1166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4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1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5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1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2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5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0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1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3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8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1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8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7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8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0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25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3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2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3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8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2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2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6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9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3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intel.com/design/processor/manuals/253665.pdf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838200" y="36576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527675" cy="573088"/>
          </a:xfrm>
          <a:noFill/>
          <a:ln/>
        </p:spPr>
        <p:txBody>
          <a:bodyPr/>
          <a:lstStyle/>
          <a:p>
            <a:r>
              <a:rPr lang="en-US" dirty="0"/>
              <a:t>Trap </a:t>
            </a:r>
            <a:r>
              <a:rPr lang="en-US" dirty="0" smtClean="0"/>
              <a:t>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8366125" cy="5486400"/>
          </a:xfrm>
        </p:spPr>
        <p:txBody>
          <a:bodyPr/>
          <a:lstStyle/>
          <a:p>
            <a:r>
              <a:rPr lang="en-US" sz="2000" b="0" dirty="0" smtClean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b="0" dirty="0"/>
          </a:p>
          <a:p>
            <a:r>
              <a:rPr lang="en-US" sz="2000" b="0" dirty="0"/>
              <a:t>Function 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executes </a:t>
            </a:r>
            <a:r>
              <a:rPr lang="en-US" sz="2000" b="0" dirty="0"/>
              <a:t>system call instruction </a:t>
            </a:r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r>
              <a:rPr lang="en-US" sz="2000" b="0" dirty="0" smtClean="0"/>
              <a:t>OS </a:t>
            </a:r>
            <a:r>
              <a:rPr lang="en-US" sz="2000" b="0" dirty="0"/>
              <a:t>must find or create file, get it ready for reading or writing</a:t>
            </a:r>
          </a:p>
          <a:p>
            <a:r>
              <a:rPr lang="en-US" sz="2000" b="0" dirty="0"/>
              <a:t>Returns integer file descriptor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838200" y="2133600"/>
            <a:ext cx="6295699" cy="1339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0804d070 &lt;__libc_open&gt;: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804d082:	cd 80                	</a:t>
            </a:r>
            <a:r>
              <a:rPr lang="en-US" sz="1600" i="1">
                <a:latin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</a:rPr>
              <a:t>    $0x80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804d084:	5b                   	pop    %ebx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39582" y="3657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244757" y="3657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753970" y="4179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760320" y="4784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73370" y="4791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747620" y="48545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747620" y="48815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622332" y="4419600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603532" y="48768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open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622332" y="5186362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327763" y="4553113"/>
            <a:ext cx="38016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239534" y="4758472"/>
            <a:ext cx="46839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pop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914400" y="30480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31242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Page </a:t>
            </a:r>
            <a:r>
              <a:rPr lang="en-US" sz="2000" b="0" dirty="0"/>
              <a:t>handler must load page into physical memory</a:t>
            </a:r>
          </a:p>
          <a:p>
            <a:r>
              <a:rPr lang="en-US" sz="2000" b="0" dirty="0"/>
              <a:t>Returns to faulting instruction</a:t>
            </a:r>
          </a:p>
          <a:p>
            <a:r>
              <a:rPr lang="en-US" sz="2000" b="0" dirty="0"/>
              <a:t>Successful on second try</a:t>
            </a:r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90600" y="3100551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95775" y="3100551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804988" y="36228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811338" y="42276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624388" y="42340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798637" y="42340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798638" y="43245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277364" y="3862551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54550" y="42067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Create page and </a:t>
            </a:r>
          </a:p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load into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673350" y="4548351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250732" y="40622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1255985"/>
          </a:xfrm>
        </p:spPr>
        <p:txBody>
          <a:bodyPr/>
          <a:lstStyle/>
          <a:p>
            <a:r>
              <a:rPr lang="en-US" sz="2000" b="0" dirty="0" smtClean="0"/>
              <a:t>Page </a:t>
            </a:r>
            <a:r>
              <a:rPr lang="en-US" sz="2000" b="0" dirty="0"/>
              <a:t>handler detects invalid address</a:t>
            </a:r>
          </a:p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65625" y="3276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detect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signal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 IA32 (Excerpt)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640840"/>
          <a:ext cx="70866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62200"/>
                <a:gridCol w="2590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</a:t>
                      </a:r>
                      <a:r>
                        <a:rPr lang="en-US" i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 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 Class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Divide error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General protection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Page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18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Machine check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Abort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32-127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128 (0x80)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call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129-255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410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Check Table 6-1:</a:t>
            </a:r>
            <a:endParaRPr lang="en-US" sz="1800" dirty="0" smtClean="0">
              <a:latin typeface="Calibri" pitchFamily="34" charset="0"/>
              <a:hlinkClick r:id="rId2"/>
            </a:endParaRPr>
          </a:p>
          <a:p>
            <a:r>
              <a:rPr lang="en-US" sz="1800" dirty="0" smtClean="0">
                <a:latin typeface="Calibri" pitchFamily="34" charset="0"/>
                <a:hlinkClick r:id="rId2"/>
              </a:rPr>
              <a:t>http://download.intel.com/design/processor/manuals/253665.pdf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Exceptional Control Flow</a:t>
            </a:r>
          </a:p>
          <a:p>
            <a:r>
              <a:rPr lang="en-US" dirty="0" smtClean="0"/>
              <a:t>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8624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“processor”</a:t>
            </a:r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smtClean="0"/>
              <a:t>virtual address </a:t>
            </a:r>
            <a:r>
              <a:rPr lang="en-US" dirty="0"/>
              <a:t>space</a:t>
            </a:r>
          </a:p>
          <a:p>
            <a:pPr lvl="2"/>
            <a:r>
              <a:rPr lang="en-US" dirty="0"/>
              <a:t>Each program seems to have exclusive use of main </a:t>
            </a:r>
            <a:r>
              <a:rPr lang="en-US" dirty="0" smtClean="0"/>
              <a:t>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are these Illusions maintained?</a:t>
            </a:r>
          </a:p>
          <a:p>
            <a:pPr lvl="1"/>
            <a:r>
              <a:rPr lang="en-US" dirty="0"/>
              <a:t>Process executions interleaved (multitasking</a:t>
            </a:r>
            <a:r>
              <a:rPr lang="en-US" dirty="0" smtClean="0"/>
              <a:t>) or run on separate cores</a:t>
            </a:r>
            <a:endParaRPr lang="en-US" dirty="0"/>
          </a:p>
          <a:p>
            <a:pPr lvl="1"/>
            <a:r>
              <a:rPr lang="en-US" dirty="0"/>
              <a:t>Address spaces managed by virtual memory system</a:t>
            </a:r>
          </a:p>
          <a:p>
            <a:pPr lvl="2"/>
            <a:r>
              <a:rPr lang="en-US" dirty="0" smtClean="0"/>
              <a:t>we’ll </a:t>
            </a:r>
            <a:r>
              <a:rPr lang="en-US" dirty="0"/>
              <a:t>talk about this in a couple of </a:t>
            </a:r>
            <a:r>
              <a:rPr lang="en-US" dirty="0" smtClean="0"/>
              <a:t>weeks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39624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39624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39624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48723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4958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 are 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OS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user process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: Creating New 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42335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(child process) that is identical to the calling process (parent process)</a:t>
            </a:r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to the parent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Fork is interesting (and often confusing) because 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i="1" dirty="0" smtClean="0">
                <a:solidFill>
                  <a:srgbClr val="C00000"/>
                </a:solidFill>
              </a:rPr>
              <a:t>once</a:t>
            </a:r>
            <a:r>
              <a:rPr lang="en-US" i="1" dirty="0" smtClean="0"/>
              <a:t> </a:t>
            </a:r>
            <a:r>
              <a:rPr lang="en-US" dirty="0" smtClean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946150" y="3332162"/>
            <a:ext cx="4733988" cy="175432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Processes</a:t>
            </a: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529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4166" y="122092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Child Process m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5857" y="31887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28600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1902" y="358312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m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86494" y="3188732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799237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8735" y="35831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4494" y="4802327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7237" y="564052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86494" y="4802327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799237" y="521663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5400" y="6290846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parent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93834" y="629084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child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627740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Which one is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/>
              <a:t>Fork Example #1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439429" y="3523833"/>
            <a:ext cx="7713971" cy="280076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("Child has x = %d\n", ++x);</a:t>
            </a:r>
          </a:p>
          <a:p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("Parent has x = %d\n", --x);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("Bye from process %d with x = %d\n", </a:t>
            </a:r>
            <a:r>
              <a:rPr lang="en-US" sz="1600" dirty="0" err="1">
                <a:latin typeface="Courier New" pitchFamily="49" charset="0"/>
              </a:rPr>
              <a:t>getpid</a:t>
            </a:r>
            <a:r>
              <a:rPr lang="en-US" sz="1600" dirty="0">
                <a:latin typeface="Courier New" pitchFamily="49" charset="0"/>
              </a:rPr>
              <a:t>(), x);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6257" y="1219200"/>
            <a:ext cx="8307387" cy="2438400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/>
              <a:t>and child both run same code</a:t>
            </a:r>
          </a:p>
          <a:p>
            <a:pPr lvl="1"/>
            <a:r>
              <a:rPr lang="en-US" dirty="0"/>
              <a:t>Distinguish parent from child by return value from </a:t>
            </a:r>
            <a:r>
              <a:rPr lang="en-US" b="1" dirty="0">
                <a:latin typeface="Courier New" pitchFamily="49" charset="0"/>
              </a:rPr>
              <a:t>fork</a:t>
            </a:r>
          </a:p>
          <a:p>
            <a:r>
              <a:rPr lang="en-US" dirty="0"/>
              <a:t>Start with same state, but each has private copy</a:t>
            </a:r>
          </a:p>
          <a:p>
            <a:pPr lvl="1"/>
            <a:r>
              <a:rPr lang="en-US" dirty="0"/>
              <a:t>Including shared output file descriptor</a:t>
            </a:r>
          </a:p>
          <a:p>
            <a:pPr lvl="1"/>
            <a:r>
              <a:rPr lang="en-US" dirty="0"/>
              <a:t>Relative ordering of their print statements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/>
              <a:t>Fork Example #2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38200" y="1990626"/>
            <a:ext cx="3355406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fork2()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97537" y="3505200"/>
            <a:ext cx="457200" cy="336550"/>
            <a:chOff x="3072" y="3120"/>
            <a:chExt cx="288" cy="212"/>
          </a:xfrm>
        </p:grpSpPr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4737" y="2819400"/>
            <a:ext cx="533400" cy="1022350"/>
            <a:chOff x="3360" y="2688"/>
            <a:chExt cx="336" cy="644"/>
          </a:xfrm>
        </p:grpSpPr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491529" name="Line 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153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41" name="Line 21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688137" y="2514600"/>
            <a:ext cx="627063" cy="1327150"/>
            <a:chOff x="3696" y="2496"/>
            <a:chExt cx="395" cy="836"/>
          </a:xfrm>
        </p:grpSpPr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8" name="Text Box 18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9" name="Text Box 19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42" name="Line 22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44" name="Line 24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335540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fork3()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("L2\n");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5334000" y="1949450"/>
            <a:ext cx="2074863" cy="2622550"/>
            <a:chOff x="3552" y="1680"/>
            <a:chExt cx="1307" cy="165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3552" y="33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8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128" y="28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128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464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4464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464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464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512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512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512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512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840" y="249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40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4128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128" y="1872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V="1">
              <a:off x="446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4464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446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4464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4512" y="230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512" y="211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512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4512" y="168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55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tr-TR" dirty="0" smtClean="0"/>
              <a:t>The p</a:t>
            </a:r>
            <a:r>
              <a:rPr lang="en-US" dirty="0" err="1" smtClean="0"/>
              <a:t>arent</a:t>
            </a:r>
            <a:r>
              <a:rPr lang="en-US" dirty="0" smtClean="0"/>
              <a:t> </a:t>
            </a:r>
            <a:r>
              <a:rPr lang="en-US" dirty="0"/>
              <a:t>can continue forking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fork4()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r>
              <a:rPr lang="en-US" sz="1800" dirty="0">
                <a:latin typeface="Courier New" pitchFamily="49" charset="0"/>
              </a:rPr>
              <a:t>    if (fork() != 0) {</a:t>
            </a:r>
          </a:p>
          <a:p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r>
              <a:rPr lang="en-US" sz="1800" dirty="0">
                <a:latin typeface="Courier New" pitchFamily="49" charset="0"/>
              </a:rPr>
              <a:t>	if (fork() != 0) {</a:t>
            </a:r>
          </a:p>
          <a:p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V="1">
            <a:off x="6172200" y="377825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0" name="Group 24"/>
          <p:cNvGrpSpPr>
            <a:grpSpLocks/>
          </p:cNvGrpSpPr>
          <p:nvPr/>
        </p:nvGrpSpPr>
        <p:grpSpPr bwMode="auto">
          <a:xfrm>
            <a:off x="5257800" y="4159250"/>
            <a:ext cx="457200" cy="336550"/>
            <a:chOff x="3360" y="3024"/>
            <a:chExt cx="288" cy="212"/>
          </a:xfrm>
        </p:grpSpPr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3360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3360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63" name="Group 25"/>
          <p:cNvGrpSpPr>
            <a:grpSpLocks/>
          </p:cNvGrpSpPr>
          <p:nvPr/>
        </p:nvGrpSpPr>
        <p:grpSpPr bwMode="auto">
          <a:xfrm>
            <a:off x="5715000" y="2863850"/>
            <a:ext cx="1617663" cy="1631950"/>
            <a:chOff x="3648" y="2208"/>
            <a:chExt cx="1019" cy="1028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3648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3648" y="2400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4320" y="22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V="1">
              <a:off x="3648" y="2400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364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9" name="Group 26"/>
          <p:cNvGrpSpPr>
            <a:grpSpLocks/>
          </p:cNvGrpSpPr>
          <p:nvPr/>
        </p:nvGrpSpPr>
        <p:grpSpPr bwMode="auto">
          <a:xfrm>
            <a:off x="6172200" y="3473450"/>
            <a:ext cx="1160463" cy="1022350"/>
            <a:chOff x="3936" y="2592"/>
            <a:chExt cx="731" cy="644"/>
          </a:xfrm>
        </p:grpSpPr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3936" y="278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3936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4320" y="259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3936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74" name="Group 27"/>
          <p:cNvGrpSpPr>
            <a:grpSpLocks/>
          </p:cNvGrpSpPr>
          <p:nvPr/>
        </p:nvGrpSpPr>
        <p:grpSpPr bwMode="auto">
          <a:xfrm>
            <a:off x="6705600" y="3854450"/>
            <a:ext cx="627063" cy="641350"/>
            <a:chOff x="4272" y="2832"/>
            <a:chExt cx="395" cy="404"/>
          </a:xfrm>
        </p:grpSpPr>
        <p:sp>
          <p:nvSpPr>
            <p:cNvPr id="75" name="Line 11"/>
            <p:cNvSpPr>
              <a:spLocks noChangeShapeType="1"/>
            </p:cNvSpPr>
            <p:nvPr/>
          </p:nvSpPr>
          <p:spPr bwMode="auto">
            <a:xfrm flipV="1">
              <a:off x="4272" y="30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Line 12"/>
            <p:cNvSpPr>
              <a:spLocks noChangeShapeType="1"/>
            </p:cNvSpPr>
            <p:nvPr/>
          </p:nvSpPr>
          <p:spPr bwMode="auto">
            <a:xfrm>
              <a:off x="4272" y="302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4320" y="302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4320" y="283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4272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fork5()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5410200" y="4006850"/>
            <a:ext cx="457200" cy="336550"/>
            <a:chOff x="3408" y="2976"/>
            <a:chExt cx="288" cy="21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867400" y="3625850"/>
            <a:ext cx="627063" cy="717550"/>
            <a:chOff x="3696" y="2736"/>
            <a:chExt cx="395" cy="452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781800" y="2863850"/>
            <a:ext cx="627063" cy="717550"/>
            <a:chOff x="4272" y="2256"/>
            <a:chExt cx="395" cy="452"/>
          </a:xfrm>
        </p:grpSpPr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2" name="Group 26"/>
          <p:cNvGrpSpPr>
            <a:grpSpLocks/>
          </p:cNvGrpSpPr>
          <p:nvPr/>
        </p:nvGrpSpPr>
        <p:grpSpPr bwMode="auto">
          <a:xfrm>
            <a:off x="6324600" y="3244850"/>
            <a:ext cx="627063" cy="717550"/>
            <a:chOff x="3984" y="2496"/>
            <a:chExt cx="395" cy="452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59" y="457200"/>
            <a:ext cx="66198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exit</a:t>
            </a:r>
            <a:r>
              <a:rPr lang="en-US"/>
              <a:t>: Ending a process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766" y="1143000"/>
            <a:ext cx="8255000" cy="17526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exit(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status)</a:t>
            </a:r>
            <a:endParaRPr lang="en-US" dirty="0"/>
          </a:p>
          <a:p>
            <a:pPr lvl="1"/>
            <a:r>
              <a:rPr lang="en-US" dirty="0"/>
              <a:t>exits a process</a:t>
            </a:r>
          </a:p>
          <a:p>
            <a:pPr lvl="2"/>
            <a:r>
              <a:rPr lang="en-US" dirty="0"/>
              <a:t>Normally return with status 0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atexit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registers functions to be executed upon exit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990600" y="3113544"/>
            <a:ext cx="3906839" cy="267765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cleanup(void) {</a:t>
            </a:r>
          </a:p>
          <a:p>
            <a:r>
              <a:rPr lang="en-US" sz="1800" dirty="0">
                <a:latin typeface="Courier New" pitchFamily="49" charset="0"/>
              </a:rPr>
              <a:t>   printf("cleaning up\n");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fork6() {</a:t>
            </a:r>
          </a:p>
          <a:p>
            <a:r>
              <a:rPr lang="en-US" sz="1800" dirty="0">
                <a:latin typeface="Courier New" pitchFamily="49" charset="0"/>
              </a:rPr>
              <a:t>   atexit(cleanup);</a:t>
            </a:r>
          </a:p>
          <a:p>
            <a:r>
              <a:rPr lang="en-US" sz="1800" dirty="0">
                <a:latin typeface="Courier New" pitchFamily="49" charset="0"/>
              </a:rPr>
              <a:t>   fork();</a:t>
            </a:r>
          </a:p>
          <a:p>
            <a:r>
              <a:rPr lang="en-US" sz="1800" dirty="0">
                <a:latin typeface="Courier New" pitchFamily="49" charset="0"/>
              </a:rPr>
              <a:t>   exit(0);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2006600" cy="573088"/>
          </a:xfrm>
        </p:spPr>
        <p:txBody>
          <a:bodyPr/>
          <a:lstStyle/>
          <a:p>
            <a:r>
              <a:rPr lang="en-US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still consumes system resources</a:t>
            </a:r>
          </a:p>
          <a:p>
            <a:pPr lvl="2"/>
            <a:r>
              <a:rPr lang="en-US" dirty="0"/>
              <a:t>Various tables maintained by OS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discards process</a:t>
            </a:r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then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6641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</a:t>
            </a:r>
            <a:r>
              <a:rPr lang="en-US" sz="1600" i="1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6642 ttyp9    00:00:00 ps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3817938" y="549057"/>
            <a:ext cx="52966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fork7()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printf("Terminating Child,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exit(0);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printf("Running Parent,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6677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6678 ttyp9    00:00:00 ps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err="1" smtClean="0"/>
              <a:t>Nonterminating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733800" y="381000"/>
            <a:ext cx="54040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fork8()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400" dirty="0">
                <a:latin typeface="Courier New" pitchFamily="49" charset="0"/>
              </a:rPr>
              <a:t>	printf("Running Child,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r>
              <a:rPr lang="en-US" sz="1400" dirty="0">
                <a:latin typeface="Courier New" pitchFamily="49" charset="0"/>
              </a:rPr>
              <a:t>	printf("Terminating Parent,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exit(0);</a:t>
            </a:r>
          </a:p>
          <a:p>
            <a:r>
              <a:rPr lang="en-US" sz="1400" dirty="0">
                <a:latin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81000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324485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7199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96240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31242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wait(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object it points to will be set to  a status indicating why the child process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51391" y="1413570"/>
            <a:ext cx="5492209" cy="35394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fork9()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int child_status;  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printf("HC: hello from child\n");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else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printf("HP: hello from parent\n");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wait(&amp;child_status);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printf("CT: child has terminated\n");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6248400" y="34734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629400" y="2482850"/>
            <a:ext cx="428625" cy="1022350"/>
            <a:chOff x="4224" y="2688"/>
            <a:chExt cx="270" cy="644"/>
          </a:xfrm>
        </p:grpSpPr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8" name="Line 8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9" name="Text Box 9"/>
            <p:cNvSpPr txBox="1">
              <a:spLocks noChangeArrowheads="1"/>
            </p:cNvSpPr>
            <p:nvPr/>
          </p:nvSpPr>
          <p:spPr bwMode="auto">
            <a:xfrm>
              <a:off x="4224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HP</a:t>
              </a:r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HC</a:t>
              </a:r>
            </a:p>
          </p:txBody>
        </p:sp>
        <p:sp>
          <p:nvSpPr>
            <p:cNvPr id="506896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10400" y="2482850"/>
            <a:ext cx="550863" cy="990600"/>
            <a:chOff x="4464" y="2688"/>
            <a:chExt cx="347" cy="624"/>
          </a:xfrm>
        </p:grpSpPr>
        <p:sp>
          <p:nvSpPr>
            <p:cNvPr id="506892" name="Text Box 12"/>
            <p:cNvSpPr txBox="1">
              <a:spLocks noChangeArrowheads="1"/>
            </p:cNvSpPr>
            <p:nvPr/>
          </p:nvSpPr>
          <p:spPr bwMode="auto">
            <a:xfrm>
              <a:off x="446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897" name="Line 17"/>
            <p:cNvSpPr>
              <a:spLocks noChangeShapeType="1"/>
            </p:cNvSpPr>
            <p:nvPr/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543800" y="2787650"/>
            <a:ext cx="381000" cy="685800"/>
            <a:chOff x="4800" y="2880"/>
            <a:chExt cx="240" cy="432"/>
          </a:xfrm>
        </p:grpSpPr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5" name="Line 15"/>
            <p:cNvSpPr>
              <a:spLocks noChangeShapeType="1"/>
            </p:cNvSpPr>
            <p:nvPr/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9" name="Line 19"/>
            <p:cNvSpPr>
              <a:spLocks noChangeShapeType="1"/>
            </p:cNvSpPr>
            <p:nvPr/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924800" y="3168650"/>
            <a:ext cx="428625" cy="336550"/>
            <a:chOff x="5040" y="3120"/>
            <a:chExt cx="270" cy="212"/>
          </a:xfrm>
        </p:grpSpPr>
        <p:sp>
          <p:nvSpPr>
            <p:cNvPr id="506894" name="Text Box 14"/>
            <p:cNvSpPr txBox="1">
              <a:spLocks noChangeArrowheads="1"/>
            </p:cNvSpPr>
            <p:nvPr/>
          </p:nvSpPr>
          <p:spPr bwMode="auto">
            <a:xfrm>
              <a:off x="50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CT</a:t>
              </a:r>
            </a:p>
          </p:txBody>
        </p:sp>
        <p:sp>
          <p:nvSpPr>
            <p:cNvPr id="506900" name="Line 20"/>
            <p:cNvSpPr>
              <a:spLocks noChangeShapeType="1"/>
            </p:cNvSpPr>
            <p:nvPr/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305800" y="3168650"/>
            <a:ext cx="550863" cy="336550"/>
            <a:chOff x="5280" y="3120"/>
            <a:chExt cx="347" cy="212"/>
          </a:xfrm>
        </p:grpSpPr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5280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901" name="Line 21"/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9784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wait()</a:t>
            </a:r>
            <a:r>
              <a:rPr lang="en-US"/>
              <a:t> 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fork10()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	pid_t wpid = wait(&amp;child_status);</a:t>
            </a:r>
          </a:p>
          <a:p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 abnormally\n", wpid);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>
                <a:latin typeface="Courier New" pitchFamily="49" charset="0"/>
              </a:rPr>
              <a:t>waitpid()</a:t>
            </a:r>
            <a:r>
              <a:rPr lang="en-US" sz="3400"/>
              <a:t>: Waiting for a Specific Process</a:t>
            </a:r>
            <a:endParaRPr lang="en-US" sz="340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307387" cy="16891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waitpid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pid</a:t>
            </a:r>
            <a:r>
              <a:rPr lang="en-US" dirty="0">
                <a:latin typeface="Courier New" pitchFamily="49" charset="0"/>
              </a:rPr>
              <a:t>, &amp;status,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7441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fork11()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N-1;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&gt;=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--)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pid_t wpid = waitpid(pid[i], &amp;child_status, 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else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abnormally\n", wpid);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334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*filename,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current process:</a:t>
            </a:r>
          </a:p>
          <a:p>
            <a:pPr lvl="1"/>
            <a:r>
              <a:rPr lang="en-US" dirty="0" smtClean="0"/>
              <a:t>Executable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1"/>
            <a:r>
              <a:rPr lang="en-US" dirty="0" smtClean="0"/>
              <a:t>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en-US" dirty="0" smtClean="0"/>
              <a:t>And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Does not return (unless error)</a:t>
            </a: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keeps </a:t>
            </a:r>
            <a:r>
              <a:rPr lang="en-US" dirty="0" err="1" smtClean="0"/>
              <a:t>pid</a:t>
            </a:r>
            <a:r>
              <a:rPr lang="en-US" dirty="0" smtClean="0"/>
              <a:t>, open files and signal context</a:t>
            </a:r>
          </a:p>
          <a:p>
            <a:r>
              <a:rPr lang="en-US" dirty="0" smtClean="0"/>
              <a:t>Environment variables:</a:t>
            </a:r>
          </a:p>
          <a:p>
            <a:pPr lvl="1"/>
            <a:r>
              <a:rPr lang="en-US" dirty="0" smtClean="0"/>
              <a:t>“name=value” strings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5589917" y="990600"/>
            <a:ext cx="1797050" cy="6096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600" b="0" dirty="0" err="1" smtClean="0">
                <a:latin typeface="Calibri" pitchFamily="34" charset="0"/>
              </a:rPr>
              <a:t>env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var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5589917" y="22098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589917" y="1600200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/>
            <a:r>
              <a:rPr lang="en-US" sz="1600" b="0" dirty="0" err="1" smtClean="0">
                <a:latin typeface="Calibri" pitchFamily="34" charset="0"/>
              </a:rPr>
              <a:t>cmd</a:t>
            </a:r>
            <a:r>
              <a:rPr lang="en-US" sz="1600" b="0" dirty="0" smtClean="0">
                <a:latin typeface="Calibri" pitchFamily="34" charset="0"/>
              </a:rPr>
              <a:t> line </a:t>
            </a:r>
            <a:r>
              <a:rPr lang="en-US" sz="1600" b="0" dirty="0" err="1" smtClean="0">
                <a:latin typeface="Calibri" pitchFamily="34" charset="0"/>
              </a:rPr>
              <a:t>arg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589917" y="25146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envp[n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589917" y="28194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589917" y="34290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589917" y="31242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589917" y="49530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Linker </a:t>
            </a:r>
            <a:r>
              <a:rPr lang="en-US" sz="1800" b="0" dirty="0" err="1" smtClean="0">
                <a:latin typeface="Calibri" pitchFamily="34" charset="0"/>
              </a:rPr>
              <a:t>vars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589917" y="3733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argv[argc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589917" y="4038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589917" y="4648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589917" y="4343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589917" y="52578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89917" y="58674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argc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589917" y="55626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6404" y="838200"/>
            <a:ext cx="150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bottom</a:t>
            </a:r>
          </a:p>
        </p:txBody>
      </p:sp>
      <p:sp>
        <p:nvSpPr>
          <p:cNvPr id="42" name="Freeform 41"/>
          <p:cNvSpPr/>
          <p:nvPr/>
        </p:nvSpPr>
        <p:spPr bwMode="auto">
          <a:xfrm>
            <a:off x="5263551" y="4875362"/>
            <a:ext cx="324928" cy="836763"/>
          </a:xfrm>
          <a:custGeom>
            <a:avLst/>
            <a:gdLst>
              <a:gd name="connsiteX0" fmla="*/ 324928 w 324928"/>
              <a:gd name="connsiteY0" fmla="*/ 836763 h 836763"/>
              <a:gd name="connsiteX1" fmla="*/ 5751 w 324928"/>
              <a:gd name="connsiteY1" fmla="*/ 353683 h 836763"/>
              <a:gd name="connsiteX2" fmla="*/ 290423 w 324928"/>
              <a:gd name="connsiteY2" fmla="*/ 0 h 8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28" h="836763">
                <a:moveTo>
                  <a:pt x="324928" y="836763"/>
                </a:moveTo>
                <a:cubicBezTo>
                  <a:pt x="168215" y="664953"/>
                  <a:pt x="11502" y="493144"/>
                  <a:pt x="5751" y="353683"/>
                </a:cubicBezTo>
                <a:cubicBezTo>
                  <a:pt x="0" y="214222"/>
                  <a:pt x="145211" y="107111"/>
                  <a:pt x="290423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5029200" y="2209800"/>
            <a:ext cx="542026" cy="2631056"/>
          </a:xfrm>
          <a:custGeom>
            <a:avLst/>
            <a:gdLst>
              <a:gd name="connsiteX0" fmla="*/ 770626 w 770626"/>
              <a:gd name="connsiteY0" fmla="*/ 2631056 h 2631056"/>
              <a:gd name="connsiteX1" fmla="*/ 2875 w 770626"/>
              <a:gd name="connsiteY1" fmla="*/ 992037 h 2631056"/>
              <a:gd name="connsiteX2" fmla="*/ 753374 w 770626"/>
              <a:gd name="connsiteY2" fmla="*/ 0 h 263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626" h="2631056">
                <a:moveTo>
                  <a:pt x="770626" y="2631056"/>
                </a:moveTo>
                <a:cubicBezTo>
                  <a:pt x="388188" y="2030801"/>
                  <a:pt x="5750" y="1430546"/>
                  <a:pt x="2875" y="992037"/>
                </a:cubicBezTo>
                <a:cubicBezTo>
                  <a:pt x="0" y="553528"/>
                  <a:pt x="376687" y="276764"/>
                  <a:pt x="753374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7382774" y="3641785"/>
            <a:ext cx="503207" cy="1777041"/>
          </a:xfrm>
          <a:custGeom>
            <a:avLst/>
            <a:gdLst>
              <a:gd name="connsiteX0" fmla="*/ 0 w 503207"/>
              <a:gd name="connsiteY0" fmla="*/ 1777041 h 1777041"/>
              <a:gd name="connsiteX1" fmla="*/ 500332 w 503207"/>
              <a:gd name="connsiteY1" fmla="*/ 854015 h 1777041"/>
              <a:gd name="connsiteX2" fmla="*/ 17252 w 503207"/>
              <a:gd name="connsiteY2" fmla="*/ 0 h 177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07" h="1777041">
                <a:moveTo>
                  <a:pt x="0" y="1777041"/>
                </a:moveTo>
                <a:cubicBezTo>
                  <a:pt x="248728" y="1463614"/>
                  <a:pt x="497457" y="1150188"/>
                  <a:pt x="500332" y="854015"/>
                </a:cubicBezTo>
                <a:cubicBezTo>
                  <a:pt x="503207" y="557842"/>
                  <a:pt x="260229" y="278921"/>
                  <a:pt x="17252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>
            <a:off x="7408653" y="1600200"/>
            <a:ext cx="631166" cy="2014268"/>
          </a:xfrm>
          <a:custGeom>
            <a:avLst/>
            <a:gdLst>
              <a:gd name="connsiteX0" fmla="*/ 0 w 631166"/>
              <a:gd name="connsiteY0" fmla="*/ 2242868 h 2242868"/>
              <a:gd name="connsiteX1" fmla="*/ 629728 w 631166"/>
              <a:gd name="connsiteY1" fmla="*/ 854015 h 2242868"/>
              <a:gd name="connsiteX2" fmla="*/ 8626 w 631166"/>
              <a:gd name="connsiteY2" fmla="*/ 0 h 22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66" h="2242868">
                <a:moveTo>
                  <a:pt x="0" y="2242868"/>
                </a:moveTo>
                <a:cubicBezTo>
                  <a:pt x="314145" y="1735347"/>
                  <a:pt x="628290" y="1227826"/>
                  <a:pt x="629728" y="854015"/>
                </a:cubicBezTo>
                <a:cubicBezTo>
                  <a:pt x="631166" y="480204"/>
                  <a:pt x="319896" y="240102"/>
                  <a:pt x="8626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589917" y="6172200"/>
            <a:ext cx="1797050" cy="6096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Stack frame for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ourier New"/>
                <a:cs typeface="Courier New"/>
              </a:rPr>
              <a:t>main</a:t>
            </a:r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6404" y="6488668"/>
            <a:ext cx="112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top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77200" y="34290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7408654" y="3656798"/>
            <a:ext cx="668547" cy="8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57018" y="1362075"/>
            <a:ext cx="7896225" cy="1990725"/>
          </a:xfr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if ((</a:t>
            </a:r>
            <a:r>
              <a:rPr lang="en-US" sz="1800" dirty="0" err="1" smtClean="0">
                <a:latin typeface="Courier New"/>
                <a:cs typeface="Courier New"/>
              </a:rPr>
              <a:t>pid</a:t>
            </a:r>
            <a:r>
              <a:rPr lang="en-US" sz="1800" dirty="0" smtClean="0">
                <a:latin typeface="Courier New"/>
                <a:cs typeface="Courier New"/>
              </a:rPr>
              <a:t> = Fork()) == 0) { /* Child runs user job */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if (execve(argv[0], </a:t>
            </a:r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, environ) &lt; 0) {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</a:t>
            </a:r>
            <a:r>
              <a:rPr lang="en-US" sz="1800" dirty="0" err="1" smtClean="0">
                <a:latin typeface="Courier New"/>
                <a:cs typeface="Courier New"/>
              </a:rPr>
              <a:t>printf("%s</a:t>
            </a:r>
            <a:r>
              <a:rPr lang="en-US" sz="1800" dirty="0" smtClean="0">
                <a:latin typeface="Courier New"/>
                <a:cs typeface="Courier New"/>
              </a:rPr>
              <a:t>: Command not found.\</a:t>
            </a:r>
            <a:r>
              <a:rPr lang="en-US" sz="1800" dirty="0" err="1" smtClean="0">
                <a:latin typeface="Courier New"/>
                <a:cs typeface="Courier New"/>
              </a:rPr>
              <a:t>n</a:t>
            </a:r>
            <a:r>
              <a:rPr lang="en-US" sz="1800" dirty="0" smtClean="0">
                <a:latin typeface="Courier New"/>
                <a:cs typeface="Courier New"/>
              </a:rPr>
              <a:t>", argv[0]);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exit(0);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}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53887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56935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63031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59983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800" y="37007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</a:t>
            </a:r>
            <a:r>
              <a:rPr lang="en-US" sz="1800" b="0" dirty="0" err="1" smtClean="0">
                <a:latin typeface="Calibri" pitchFamily="34" charset="0"/>
              </a:rPr>
              <a:t>argc</a:t>
            </a:r>
            <a:r>
              <a:rPr lang="en-US" sz="1800" b="0" dirty="0" smtClean="0">
                <a:latin typeface="Calibri" pitchFamily="34" charset="0"/>
              </a:rPr>
              <a:t>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40055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46151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43103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4583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42745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4319" y="39740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/include”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627012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“USER=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597475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“PRINTER=iron”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662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“PWD=/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cxnSp>
        <p:nvCxnSpPr>
          <p:cNvPr id="37" name="Straight Arrow Connector 36"/>
          <p:cNvCxnSpPr>
            <a:stCxn id="21" idx="3"/>
            <a:endCxn id="28" idx="1"/>
          </p:cNvCxnSpPr>
          <p:nvPr/>
        </p:nvCxnSpPr>
        <p:spPr bwMode="auto">
          <a:xfrm>
            <a:off x="4387850" y="47675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2" idx="3"/>
            <a:endCxn id="31" idx="1"/>
          </p:cNvCxnSpPr>
          <p:nvPr/>
        </p:nvCxnSpPr>
        <p:spPr bwMode="auto">
          <a:xfrm flipV="1">
            <a:off x="4387850" y="44592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0" idx="3"/>
            <a:endCxn id="32" idx="1"/>
          </p:cNvCxnSpPr>
          <p:nvPr/>
        </p:nvCxnSpPr>
        <p:spPr bwMode="auto">
          <a:xfrm>
            <a:off x="4387850" y="41579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 flipV="1">
            <a:off x="4387850" y="6454794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17" idx="3"/>
            <a:endCxn id="34" idx="1"/>
          </p:cNvCxnSpPr>
          <p:nvPr/>
        </p:nvCxnSpPr>
        <p:spPr bwMode="auto">
          <a:xfrm>
            <a:off x="4387850" y="6150798"/>
            <a:ext cx="717550" cy="862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>
            <a:off x="4387850" y="5845998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64124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65963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101366" y="47360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49199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 single core, though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</a:t>
            </a:r>
            <a:endParaRPr lang="en-US" dirty="0"/>
          </a:p>
          <a:p>
            <a:pPr lvl="2"/>
            <a:r>
              <a:rPr lang="en-US" dirty="0"/>
              <a:t>change 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/>
              <a:t>Process context switch</a:t>
            </a:r>
          </a:p>
          <a:p>
            <a:pPr lvl="1"/>
            <a:r>
              <a:rPr lang="en-US" dirty="0"/>
              <a:t>Signals</a:t>
            </a:r>
          </a:p>
          <a:p>
            <a:pPr lvl="1"/>
            <a:r>
              <a:rPr lang="en-US" dirty="0"/>
              <a:t>Nonlocal jumps: </a:t>
            </a:r>
            <a:r>
              <a:rPr lang="en-US" dirty="0" err="1"/>
              <a:t>setjmp</a:t>
            </a:r>
            <a:r>
              <a:rPr lang="en-US" dirty="0"/>
              <a:t>()/</a:t>
            </a:r>
            <a:r>
              <a:rPr lang="en-US" dirty="0" err="1"/>
              <a:t>longjmp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/>
              <a:t>by either:</a:t>
            </a:r>
          </a:p>
          <a:p>
            <a:pPr lvl="2"/>
            <a:r>
              <a:rPr lang="en-US" dirty="0"/>
              <a:t>OS software (context switch and signals)</a:t>
            </a:r>
          </a:p>
          <a:p>
            <a:pPr lvl="2"/>
            <a:r>
              <a:rPr lang="en-US" dirty="0"/>
              <a:t>C language runtime </a:t>
            </a:r>
            <a:r>
              <a:rPr lang="en-US" dirty="0" smtClean="0"/>
              <a:t>library (nonlocal jumps)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23622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09855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Examples: </a:t>
            </a:r>
            <a:br>
              <a:rPr lang="en-US" sz="2000" dirty="0" smtClean="0"/>
            </a:br>
            <a:r>
              <a:rPr lang="en-US" sz="2000" b="0" dirty="0" smtClean="0"/>
              <a:t>div by 0, arithmetic overflow, page fault, I/O request completes, Ctrl-C</a:t>
            </a:r>
            <a:endParaRPr lang="en-US" sz="2000" b="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19350" y="2433638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724525" y="2433638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29559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35607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35671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36306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36576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3233738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35067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4073994"/>
            <a:ext cx="204394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return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32923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33291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35345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34778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Vectors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410200" y="2340138"/>
            <a:ext cx="3581400" cy="2589213"/>
          </a:xfrm>
        </p:spPr>
        <p:txBody>
          <a:bodyPr/>
          <a:lstStyle/>
          <a:p>
            <a:r>
              <a:rPr lang="en-US" sz="1800" dirty="0"/>
              <a:t>Each </a:t>
            </a:r>
            <a:r>
              <a:rPr lang="en-US" sz="1800" dirty="0" smtClean="0"/>
              <a:t>type </a:t>
            </a:r>
            <a:r>
              <a:rPr lang="en-US" sz="1800" dirty="0"/>
              <a:t>of event has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 </a:t>
            </a:r>
            <a:r>
              <a:rPr lang="en-US" sz="1800" dirty="0"/>
              <a:t>exception number k</a:t>
            </a:r>
          </a:p>
          <a:p>
            <a:endParaRPr lang="en-US" sz="1800" dirty="0" smtClean="0"/>
          </a:p>
          <a:p>
            <a:r>
              <a:rPr lang="en-US" sz="1800" dirty="0" smtClean="0"/>
              <a:t>k = index </a:t>
            </a:r>
            <a:r>
              <a:rPr lang="en-US" sz="1800" dirty="0"/>
              <a:t>into </a:t>
            </a:r>
            <a:r>
              <a:rPr lang="en-US" sz="1800" dirty="0" smtClean="0"/>
              <a:t>exception table 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/>
              <a:t>a.k.a</a:t>
            </a:r>
            <a:r>
              <a:rPr lang="en-US" sz="1800" dirty="0" smtClean="0"/>
              <a:t>. </a:t>
            </a:r>
            <a:r>
              <a:rPr lang="en-US" sz="1800" dirty="0"/>
              <a:t>interrupt vector)</a:t>
            </a:r>
          </a:p>
          <a:p>
            <a:endParaRPr lang="en-US" sz="1800" dirty="0" smtClean="0"/>
          </a:p>
          <a:p>
            <a:r>
              <a:rPr lang="en-US" sz="1800" dirty="0" smtClean="0"/>
              <a:t>Handler </a:t>
            </a:r>
            <a:r>
              <a:rPr lang="en-US" sz="1800" dirty="0"/>
              <a:t>k is called each time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exception </a:t>
            </a:r>
            <a:r>
              <a:rPr lang="en-US" sz="18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reset 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9311</TotalTime>
  <Words>2132</Words>
  <Application>Microsoft Office PowerPoint</Application>
  <PresentationFormat>On-screen Show (4:3)</PresentationFormat>
  <Paragraphs>670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Arial Narrow</vt:lpstr>
      <vt:lpstr>Calibri</vt:lpstr>
      <vt:lpstr>Courier</vt:lpstr>
      <vt:lpstr>Courier New</vt:lpstr>
      <vt:lpstr>Times New Roman</vt:lpstr>
      <vt:lpstr>Wingdings</vt:lpstr>
      <vt:lpstr>Wingdings 2</vt:lpstr>
      <vt:lpstr>template2007</vt:lpstr>
      <vt:lpstr>Exceptional Control Flow:  Exceptions and Processes  </vt:lpstr>
      <vt:lpstr>Today</vt:lpstr>
      <vt:lpstr>Control Flow</vt:lpstr>
      <vt:lpstr>Altering the Control Flow</vt:lpstr>
      <vt:lpstr>Exceptional Control Flow</vt:lpstr>
      <vt:lpstr>Exceptions</vt:lpstr>
      <vt:lpstr>Interrupt Vectors</vt:lpstr>
      <vt:lpstr>Asynchronous Exceptions (Interrupts)</vt:lpstr>
      <vt:lpstr>Synchronous Exceptions</vt:lpstr>
      <vt:lpstr>Trap Example: Opening File</vt:lpstr>
      <vt:lpstr>Fault Example: Page Fault</vt:lpstr>
      <vt:lpstr>Fault Example: Invalid Memory Reference</vt:lpstr>
      <vt:lpstr>Exception Table IA32 (Excerpt)</vt:lpstr>
      <vt:lpstr>Today</vt:lpstr>
      <vt:lpstr>Processes</vt:lpstr>
      <vt:lpstr>Concurrent Processes</vt:lpstr>
      <vt:lpstr>User View of Concurrent Processes</vt:lpstr>
      <vt:lpstr>Context Switching</vt:lpstr>
      <vt:lpstr>fork: Creating New Processes</vt:lpstr>
      <vt:lpstr>Understanding fork</vt:lpstr>
      <vt:lpstr>Fork Example #1</vt:lpstr>
      <vt:lpstr>Fork Example #2</vt:lpstr>
      <vt:lpstr>Fork Example #3</vt:lpstr>
      <vt:lpstr>Fork Example #4</vt:lpstr>
      <vt:lpstr>Fork Example #5</vt:lpstr>
      <vt:lpstr>exit: Ending a process</vt:lpstr>
      <vt:lpstr>Zombies</vt:lpstr>
      <vt:lpstr>Zombie Example</vt:lpstr>
      <vt:lpstr>Nonterminating Child Example</vt:lpstr>
      <vt:lpstr>wait: Synchronizing with Children</vt:lpstr>
      <vt:lpstr>wait: Synchronizing with Children</vt:lpstr>
      <vt:lpstr>wait() Example</vt:lpstr>
      <vt:lpstr>waitpid(): Waiting for a Specific Process</vt:lpstr>
      <vt:lpstr>execve: Loading and Running Programs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Kayhan İmre</cp:lastModifiedBy>
  <cp:revision>467</cp:revision>
  <cp:lastPrinted>1999-09-20T15:19:18Z</cp:lastPrinted>
  <dcterms:created xsi:type="dcterms:W3CDTF">2011-01-05T23:04:21Z</dcterms:created>
  <dcterms:modified xsi:type="dcterms:W3CDTF">2013-12-22T19:23:58Z</dcterms:modified>
</cp:coreProperties>
</file>